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92" r:id="rId5"/>
    <p:sldMasterId id="2147483693" r:id="rId6"/>
    <p:sldMasterId id="214748369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Lst>
  <p:sldSz cy="9902950" cx="6858000"/>
  <p:notesSz cx="6858000" cy="9144000"/>
  <p:embeddedFontLst>
    <p:embeddedFont>
      <p:font typeface="Dosis"/>
      <p:regular r:id="rId30"/>
      <p:bold r:id="rId31"/>
    </p:embeddedFont>
    <p:embeddedFont>
      <p:font typeface="Roboto Thin"/>
      <p:regular r:id="rId32"/>
      <p:bold r:id="rId33"/>
      <p:italic r:id="rId34"/>
      <p:boldItalic r:id="rId35"/>
    </p:embeddedFont>
    <p:embeddedFont>
      <p:font typeface="Cairo SemiBold"/>
      <p:regular r:id="rId36"/>
      <p:bold r:id="rId37"/>
    </p:embeddedFont>
    <p:embeddedFont>
      <p:font typeface="Economica"/>
      <p:regular r:id="rId38"/>
      <p:bold r:id="rId39"/>
      <p:italic r:id="rId40"/>
      <p:boldItalic r:id="rId41"/>
    </p:embeddedFont>
    <p:embeddedFont>
      <p:font typeface="Cairo"/>
      <p:regular r:id="rId42"/>
      <p:bold r:id="rId43"/>
    </p:embeddedFont>
    <p:embeddedFont>
      <p:font typeface="Josefin Sans"/>
      <p:regular r:id="rId44"/>
      <p:bold r:id="rId45"/>
      <p:italic r:id="rId46"/>
      <p:boldItalic r:id="rId47"/>
    </p:embeddedFont>
    <p:embeddedFont>
      <p:font typeface="Philosopher"/>
      <p:regular r:id="rId48"/>
      <p:bold r:id="rId49"/>
      <p:italic r:id="rId50"/>
      <p:boldItalic r:id="rId51"/>
    </p:embeddedFont>
    <p:embeddedFont>
      <p:font typeface="Cairo Light"/>
      <p:regular r:id="rId52"/>
      <p:bold r:id="rId53"/>
    </p:embeddedFont>
    <p:embeddedFont>
      <p:font typeface="Comfortaa"/>
      <p:regular r:id="rId54"/>
      <p:bold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558B881-3725-4CBC-B3B2-65E9B6E61193}">
  <a:tblStyle styleId="{E558B881-3725-4CBC-B3B2-65E9B6E6119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conomica-italic.fntdata"/><Relationship Id="rId42" Type="http://schemas.openxmlformats.org/officeDocument/2006/relationships/font" Target="fonts/Cairo-regular.fntdata"/><Relationship Id="rId41" Type="http://schemas.openxmlformats.org/officeDocument/2006/relationships/font" Target="fonts/Economica-boldItalic.fntdata"/><Relationship Id="rId44" Type="http://schemas.openxmlformats.org/officeDocument/2006/relationships/font" Target="fonts/JosefinSans-regular.fntdata"/><Relationship Id="rId43" Type="http://schemas.openxmlformats.org/officeDocument/2006/relationships/font" Target="fonts/Cairo-bold.fntdata"/><Relationship Id="rId46" Type="http://schemas.openxmlformats.org/officeDocument/2006/relationships/font" Target="fonts/JosefinSans-italic.fntdata"/><Relationship Id="rId45" Type="http://schemas.openxmlformats.org/officeDocument/2006/relationships/font" Target="fonts/Josefi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Philosopher-regular.fntdata"/><Relationship Id="rId47" Type="http://schemas.openxmlformats.org/officeDocument/2006/relationships/font" Target="fonts/JosefinSans-boldItalic.fntdata"/><Relationship Id="rId49" Type="http://schemas.openxmlformats.org/officeDocument/2006/relationships/font" Target="fonts/Philosopher-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Dosis-bold.fntdata"/><Relationship Id="rId30" Type="http://schemas.openxmlformats.org/officeDocument/2006/relationships/font" Target="fonts/Dosis-regular.fntdata"/><Relationship Id="rId33" Type="http://schemas.openxmlformats.org/officeDocument/2006/relationships/font" Target="fonts/RobotoThin-bold.fntdata"/><Relationship Id="rId32" Type="http://schemas.openxmlformats.org/officeDocument/2006/relationships/font" Target="fonts/RobotoThin-regular.fntdata"/><Relationship Id="rId35" Type="http://schemas.openxmlformats.org/officeDocument/2006/relationships/font" Target="fonts/RobotoThin-boldItalic.fntdata"/><Relationship Id="rId34" Type="http://schemas.openxmlformats.org/officeDocument/2006/relationships/font" Target="fonts/RobotoThin-italic.fntdata"/><Relationship Id="rId37" Type="http://schemas.openxmlformats.org/officeDocument/2006/relationships/font" Target="fonts/CairoSemiBold-bold.fntdata"/><Relationship Id="rId36" Type="http://schemas.openxmlformats.org/officeDocument/2006/relationships/font" Target="fonts/CairoSemiBold-regular.fntdata"/><Relationship Id="rId39" Type="http://schemas.openxmlformats.org/officeDocument/2006/relationships/font" Target="fonts/Economica-bold.fntdata"/><Relationship Id="rId38" Type="http://schemas.openxmlformats.org/officeDocument/2006/relationships/font" Target="fonts/Economica-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Philosopher-boldItalic.fntdata"/><Relationship Id="rId50" Type="http://schemas.openxmlformats.org/officeDocument/2006/relationships/font" Target="fonts/Philosopher-italic.fntdata"/><Relationship Id="rId53" Type="http://schemas.openxmlformats.org/officeDocument/2006/relationships/font" Target="fonts/CairoLight-bold.fntdata"/><Relationship Id="rId52" Type="http://schemas.openxmlformats.org/officeDocument/2006/relationships/font" Target="fonts/CairoLight-regular.fntdata"/><Relationship Id="rId11" Type="http://schemas.openxmlformats.org/officeDocument/2006/relationships/slide" Target="slides/slide3.xml"/><Relationship Id="rId55" Type="http://schemas.openxmlformats.org/officeDocument/2006/relationships/font" Target="fonts/Comfortaa-bold.fntdata"/><Relationship Id="rId10" Type="http://schemas.openxmlformats.org/officeDocument/2006/relationships/slide" Target="slides/slide2.xml"/><Relationship Id="rId54" Type="http://schemas.openxmlformats.org/officeDocument/2006/relationships/font" Target="fonts/Comfortaa-regular.fntdata"/><Relationship Id="rId13" Type="http://schemas.openxmlformats.org/officeDocument/2006/relationships/slide" Target="slides/slide5.xml"/><Relationship Id="rId57" Type="http://schemas.openxmlformats.org/officeDocument/2006/relationships/font" Target="fonts/OpenSans-bold.fntdata"/><Relationship Id="rId12" Type="http://schemas.openxmlformats.org/officeDocument/2006/relationships/slide" Target="slides/slide4.xml"/><Relationship Id="rId56" Type="http://schemas.openxmlformats.org/officeDocument/2006/relationships/font" Target="fonts/OpenSans-regular.fntdata"/><Relationship Id="rId15" Type="http://schemas.openxmlformats.org/officeDocument/2006/relationships/slide" Target="slides/slide7.xml"/><Relationship Id="rId59" Type="http://schemas.openxmlformats.org/officeDocument/2006/relationships/font" Target="fonts/OpenSans-boldItalic.fntdata"/><Relationship Id="rId14" Type="http://schemas.openxmlformats.org/officeDocument/2006/relationships/slide" Target="slides/slide6.xml"/><Relationship Id="rId58" Type="http://schemas.openxmlformats.org/officeDocument/2006/relationships/font" Target="fonts/OpenSans-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e3501983b5022d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7e3501983b5022dd_0:notes"/>
          <p:cNvSpPr/>
          <p:nvPr>
            <p:ph idx="2" type="sldImg"/>
          </p:nvPr>
        </p:nvSpPr>
        <p:spPr>
          <a:xfrm>
            <a:off x="1142521"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416dab5b2a_0_317: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416dab5b2a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16dab5b2a_0_356: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16dab5b2a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416dab5b2a_0_386: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416dab5b2a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3594ea6425f8231_21: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594ea6425f823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416dab5b2a_0_415: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416dab5b2a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416dab5b2a_0_806: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416dab5b2a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416dab5b2a_0_842: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416dab5b2a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416dab5b2a_0_857: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416dab5b2a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416dab5b2a_0_868: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416dab5b2a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3594ea6425f8231_78: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594ea6425f823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3594ea6425f8231_1: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594ea6425f823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5d0a88a56fa7c1fa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5d0a88a56fa7c1f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6b47a3050038af0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6b47a3050038af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16dab5b2a_0_132: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16dab5b2a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416dab5b2a_0_148: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416dab5b2a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416dab5b2a_0_16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416dab5b2a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416dab5b2a_0_175: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416dab5b2a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416dab5b2a_0_209: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416dab5b2a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416dab5b2a_0_256: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416dab5b2a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416dab5b2a_0_285: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416dab5b2a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2C5072"/>
            </a:solidFill>
            <a:prstDash val="solid"/>
            <a:miter lim="8000"/>
            <a:headEnd len="sm" w="sm" type="none"/>
            <a:tailEnd len="sm" w="sm" type="none"/>
          </a:ln>
        </p:spPr>
      </p:sp>
      <p:sp>
        <p:nvSpPr>
          <p:cNvPr id="11" name="Google Shape;11;p2"/>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2C5072"/>
            </a:solidFill>
            <a:prstDash val="solid"/>
            <a:miter lim="8000"/>
            <a:headEnd len="sm" w="sm" type="none"/>
            <a:tailEnd len="sm" w="sm" type="none"/>
          </a:ln>
        </p:spPr>
      </p:sp>
      <p:sp>
        <p:nvSpPr>
          <p:cNvPr id="12" name="Google Shape;12;p2"/>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 name="Google Shape;13;p2"/>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11"/>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11"/>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60" name="Google Shape;60;p11"/>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61" name="Google Shape;61;p11"/>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62" name="Google Shape;62;p11"/>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3" name="Google Shape;63;p1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4" name="Shape 64"/>
        <p:cNvGrpSpPr/>
        <p:nvPr/>
      </p:nvGrpSpPr>
      <p:grpSpPr>
        <a:xfrm>
          <a:off x="0" y="0"/>
          <a:ext cx="0" cy="0"/>
          <a:chOff x="0" y="0"/>
          <a:chExt cx="0" cy="0"/>
        </a:xfrm>
      </p:grpSpPr>
      <p:sp>
        <p:nvSpPr>
          <p:cNvPr id="65" name="Google Shape;65;p12"/>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66" name="Google Shape;66;p1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7" name="Shape 67"/>
        <p:cNvGrpSpPr/>
        <p:nvPr/>
      </p:nvGrpSpPr>
      <p:grpSpPr>
        <a:xfrm>
          <a:off x="0" y="0"/>
          <a:ext cx="0" cy="0"/>
          <a:chOff x="0" y="0"/>
          <a:chExt cx="0" cy="0"/>
        </a:xfrm>
      </p:grpSpPr>
      <p:sp>
        <p:nvSpPr>
          <p:cNvPr id="68" name="Google Shape;68;p1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70" name="Google Shape;70;p13"/>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1" name="Google Shape;71;p1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2" name="Shape 72"/>
        <p:cNvGrpSpPr/>
        <p:nvPr/>
      </p:nvGrpSpPr>
      <p:grpSpPr>
        <a:xfrm>
          <a:off x="0" y="0"/>
          <a:ext cx="0" cy="0"/>
          <a:chOff x="0" y="0"/>
          <a:chExt cx="0" cy="0"/>
        </a:xfrm>
      </p:grpSpPr>
      <p:sp>
        <p:nvSpPr>
          <p:cNvPr id="73" name="Google Shape;73;p1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8" name="Shape 78"/>
        <p:cNvGrpSpPr/>
        <p:nvPr/>
      </p:nvGrpSpPr>
      <p:grpSpPr>
        <a:xfrm>
          <a:off x="0" y="0"/>
          <a:ext cx="0" cy="0"/>
          <a:chOff x="0" y="0"/>
          <a:chExt cx="0" cy="0"/>
        </a:xfrm>
      </p:grpSpPr>
      <p:sp>
        <p:nvSpPr>
          <p:cNvPr id="79" name="Google Shape;79;p16"/>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082472"/>
            </a:solidFill>
            <a:prstDash val="solid"/>
            <a:miter lim="8000"/>
            <a:headEnd len="sm" w="sm" type="none"/>
            <a:tailEnd len="sm" w="sm" type="none"/>
          </a:ln>
          <a:effectLst>
            <a:outerShdw blurRad="57150" rotWithShape="0" algn="bl" dir="5400000" dist="19050">
              <a:srgbClr val="434343">
                <a:alpha val="50000"/>
              </a:srgbClr>
            </a:outerShdw>
          </a:effectLst>
        </p:spPr>
      </p:sp>
      <p:sp>
        <p:nvSpPr>
          <p:cNvPr id="80" name="Google Shape;80;p16"/>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1" name="Google Shape;81;p16"/>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82" name="Google Shape;82;p1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3" name="Shape 83"/>
        <p:cNvGrpSpPr/>
        <p:nvPr/>
      </p:nvGrpSpPr>
      <p:grpSpPr>
        <a:xfrm>
          <a:off x="0" y="0"/>
          <a:ext cx="0" cy="0"/>
          <a:chOff x="0" y="0"/>
          <a:chExt cx="0" cy="0"/>
        </a:xfrm>
      </p:grpSpPr>
      <p:sp>
        <p:nvSpPr>
          <p:cNvPr id="84" name="Google Shape;84;p1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85" name="Google Shape;85;p1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86" name="Google Shape;86;p1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7" name="Google Shape;87;p1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8" name="Google Shape;88;p1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Objective number or name…...</a:t>
            </a:r>
            <a:endParaRPr>
              <a:solidFill>
                <a:srgbClr val="55B787"/>
              </a:solidFill>
              <a:latin typeface="Dosis"/>
              <a:ea typeface="Dosis"/>
              <a:cs typeface="Dosis"/>
              <a:sym typeface="Dosis"/>
            </a:endParaRPr>
          </a:p>
        </p:txBody>
      </p:sp>
      <p:cxnSp>
        <p:nvCxnSpPr>
          <p:cNvPr id="89" name="Google Shape;89;p17"/>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90" name="Shape 90"/>
        <p:cNvGrpSpPr/>
        <p:nvPr/>
      </p:nvGrpSpPr>
      <p:grpSpPr>
        <a:xfrm>
          <a:off x="0" y="0"/>
          <a:ext cx="0" cy="0"/>
          <a:chOff x="0" y="0"/>
          <a:chExt cx="0" cy="0"/>
        </a:xfrm>
      </p:grpSpPr>
      <p:sp>
        <p:nvSpPr>
          <p:cNvPr id="91" name="Google Shape;91;p1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92" name="Google Shape;92;p1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93" name="Google Shape;93;p18"/>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4" name="Google Shape;94;p1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8"/>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96" name="Google Shape;96;p18"/>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97" name="Shape 97"/>
        <p:cNvGrpSpPr/>
        <p:nvPr/>
      </p:nvGrpSpPr>
      <p:grpSpPr>
        <a:xfrm>
          <a:off x="0" y="0"/>
          <a:ext cx="0" cy="0"/>
          <a:chOff x="0" y="0"/>
          <a:chExt cx="0" cy="0"/>
        </a:xfrm>
      </p:grpSpPr>
      <p:sp>
        <p:nvSpPr>
          <p:cNvPr id="98" name="Google Shape;98;p19"/>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99" name="Google Shape;99;p19"/>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00" name="Google Shape;100;p19"/>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1" name="Google Shape;101;p1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19"/>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hi</a:t>
            </a:r>
            <a:endParaRPr>
              <a:solidFill>
                <a:srgbClr val="55B787"/>
              </a:solidFill>
              <a:latin typeface="Dosis"/>
              <a:ea typeface="Dosis"/>
              <a:cs typeface="Dosis"/>
              <a:sym typeface="Dosis"/>
            </a:endParaRPr>
          </a:p>
        </p:txBody>
      </p:sp>
      <p:cxnSp>
        <p:nvCxnSpPr>
          <p:cNvPr id="103" name="Google Shape;103;p19"/>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4" name="Shape 104"/>
        <p:cNvGrpSpPr/>
        <p:nvPr/>
      </p:nvGrpSpPr>
      <p:grpSpPr>
        <a:xfrm>
          <a:off x="0" y="0"/>
          <a:ext cx="0" cy="0"/>
          <a:chOff x="0" y="0"/>
          <a:chExt cx="0" cy="0"/>
        </a:xfrm>
      </p:grpSpPr>
      <p:sp>
        <p:nvSpPr>
          <p:cNvPr id="105" name="Google Shape;105;p20"/>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0"/>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07" name="Google Shape;107;p20"/>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8" name="Google Shape;108;p2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9" name="Shape 109"/>
        <p:cNvGrpSpPr/>
        <p:nvPr/>
      </p:nvGrpSpPr>
      <p:grpSpPr>
        <a:xfrm>
          <a:off x="0" y="0"/>
          <a:ext cx="0" cy="0"/>
          <a:chOff x="0" y="0"/>
          <a:chExt cx="0" cy="0"/>
        </a:xfrm>
      </p:grpSpPr>
      <p:sp>
        <p:nvSpPr>
          <p:cNvPr id="110" name="Google Shape;110;p21"/>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11" name="Google Shape;111;p21"/>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2" name="Google Shape;112;p21"/>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 name="Google Shape;17;p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 name="Google Shape;18;p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 name="Google Shape;19;p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Objective number or name…...</a:t>
            </a:r>
            <a:endParaRPr>
              <a:solidFill>
                <a:srgbClr val="55B787"/>
              </a:solidFill>
              <a:latin typeface="Dosis"/>
              <a:ea typeface="Dosis"/>
              <a:cs typeface="Dosis"/>
              <a:sym typeface="Dosis"/>
            </a:endParaRPr>
          </a:p>
        </p:txBody>
      </p:sp>
      <p:cxnSp>
        <p:nvCxnSpPr>
          <p:cNvPr id="21" name="Google Shape;21;p3"/>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4" name="Shape 114"/>
        <p:cNvGrpSpPr/>
        <p:nvPr/>
      </p:nvGrpSpPr>
      <p:grpSpPr>
        <a:xfrm>
          <a:off x="0" y="0"/>
          <a:ext cx="0" cy="0"/>
          <a:chOff x="0" y="0"/>
          <a:chExt cx="0" cy="0"/>
        </a:xfrm>
      </p:grpSpPr>
      <p:sp>
        <p:nvSpPr>
          <p:cNvPr id="115" name="Google Shape;115;p22"/>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16" name="Google Shape;116;p2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17" name="Shape 117"/>
        <p:cNvGrpSpPr/>
        <p:nvPr/>
      </p:nvGrpSpPr>
      <p:grpSpPr>
        <a:xfrm>
          <a:off x="0" y="0"/>
          <a:ext cx="0" cy="0"/>
          <a:chOff x="0" y="0"/>
          <a:chExt cx="0" cy="0"/>
        </a:xfrm>
      </p:grpSpPr>
      <p:sp>
        <p:nvSpPr>
          <p:cNvPr id="118" name="Google Shape;118;p23"/>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9" name="Google Shape;119;p23"/>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0" name="Google Shape;120;p2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1" name="Shape 121"/>
        <p:cNvGrpSpPr/>
        <p:nvPr/>
      </p:nvGrpSpPr>
      <p:grpSpPr>
        <a:xfrm>
          <a:off x="0" y="0"/>
          <a:ext cx="0" cy="0"/>
          <a:chOff x="0" y="0"/>
          <a:chExt cx="0" cy="0"/>
        </a:xfrm>
      </p:grpSpPr>
      <p:sp>
        <p:nvSpPr>
          <p:cNvPr id="122" name="Google Shape;122;p24"/>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4"/>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2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25"/>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 name="Google Shape;127;p25"/>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128" name="Google Shape;128;p25"/>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29" name="Google Shape;129;p25"/>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30" name="Google Shape;130;p25"/>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31" name="Google Shape;131;p2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2" name="Shape 132"/>
        <p:cNvGrpSpPr/>
        <p:nvPr/>
      </p:nvGrpSpPr>
      <p:grpSpPr>
        <a:xfrm>
          <a:off x="0" y="0"/>
          <a:ext cx="0" cy="0"/>
          <a:chOff x="0" y="0"/>
          <a:chExt cx="0" cy="0"/>
        </a:xfrm>
      </p:grpSpPr>
      <p:sp>
        <p:nvSpPr>
          <p:cNvPr id="133" name="Google Shape;133;p26"/>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34" name="Google Shape;134;p2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5" name="Shape 135"/>
        <p:cNvGrpSpPr/>
        <p:nvPr/>
      </p:nvGrpSpPr>
      <p:grpSpPr>
        <a:xfrm>
          <a:off x="0" y="0"/>
          <a:ext cx="0" cy="0"/>
          <a:chOff x="0" y="0"/>
          <a:chExt cx="0" cy="0"/>
        </a:xfrm>
      </p:grpSpPr>
      <p:sp>
        <p:nvSpPr>
          <p:cNvPr id="136" name="Google Shape;136;p27"/>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7"/>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38" name="Google Shape;138;p27"/>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9" name="Google Shape;139;p2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0" name="Shape 140"/>
        <p:cNvGrpSpPr/>
        <p:nvPr/>
      </p:nvGrpSpPr>
      <p:grpSpPr>
        <a:xfrm>
          <a:off x="0" y="0"/>
          <a:ext cx="0" cy="0"/>
          <a:chOff x="0" y="0"/>
          <a:chExt cx="0" cy="0"/>
        </a:xfrm>
      </p:grpSpPr>
      <p:sp>
        <p:nvSpPr>
          <p:cNvPr id="141" name="Google Shape;141;p2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6" name="Shape 146"/>
        <p:cNvGrpSpPr/>
        <p:nvPr/>
      </p:nvGrpSpPr>
      <p:grpSpPr>
        <a:xfrm>
          <a:off x="0" y="0"/>
          <a:ext cx="0" cy="0"/>
          <a:chOff x="0" y="0"/>
          <a:chExt cx="0" cy="0"/>
        </a:xfrm>
      </p:grpSpPr>
      <p:sp>
        <p:nvSpPr>
          <p:cNvPr id="147" name="Google Shape;147;p30"/>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148" name="Google Shape;148;p30"/>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149" name="Google Shape;149;p30"/>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50" name="Google Shape;150;p30"/>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51" name="Google Shape;151;p3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2" name="Shape 152"/>
        <p:cNvGrpSpPr/>
        <p:nvPr/>
      </p:nvGrpSpPr>
      <p:grpSpPr>
        <a:xfrm>
          <a:off x="0" y="0"/>
          <a:ext cx="0" cy="0"/>
          <a:chOff x="0" y="0"/>
          <a:chExt cx="0" cy="0"/>
        </a:xfrm>
      </p:grpSpPr>
      <p:sp>
        <p:nvSpPr>
          <p:cNvPr id="153" name="Google Shape;153;p31"/>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54" name="Google Shape;154;p31"/>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55" name="Google Shape;155;p31"/>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56" name="Google Shape;156;p3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31"/>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The anatomy of somatic and autonomic nervous system.</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158" name="Google Shape;158;p31"/>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3">
  <p:cSld name="SECTION_HEADER_3">
    <p:spTree>
      <p:nvGrpSpPr>
        <p:cNvPr id="159" name="Shape 159"/>
        <p:cNvGrpSpPr/>
        <p:nvPr/>
      </p:nvGrpSpPr>
      <p:grpSpPr>
        <a:xfrm>
          <a:off x="0" y="0"/>
          <a:ext cx="0" cy="0"/>
          <a:chOff x="0" y="0"/>
          <a:chExt cx="0" cy="0"/>
        </a:xfrm>
      </p:grpSpPr>
      <p:sp>
        <p:nvSpPr>
          <p:cNvPr id="160" name="Google Shape;160;p32"/>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161" name="Google Shape;161;p32"/>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162" name="Google Shape;162;p32"/>
          <p:cNvSpPr txBox="1"/>
          <p:nvPr>
            <p:ph type="title"/>
          </p:nvPr>
        </p:nvSpPr>
        <p:spPr>
          <a:xfrm>
            <a:off x="274050" y="515300"/>
            <a:ext cx="6147300" cy="9025500"/>
          </a:xfrm>
          <a:prstGeom prst="rect">
            <a:avLst/>
          </a:prstGeom>
          <a:ln>
            <a:noFill/>
          </a:ln>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63" name="Google Shape;163;p3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4" name="Google Shape;164;p32"/>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latin typeface="Dosis"/>
                <a:ea typeface="Dosis"/>
                <a:cs typeface="Dosis"/>
                <a:sym typeface="Dosis"/>
              </a:rPr>
              <a:t>Introduction</a:t>
            </a:r>
            <a:endParaRPr>
              <a:solidFill>
                <a:srgbClr val="B7B7B7"/>
              </a:solidFill>
              <a:latin typeface="Dosis"/>
              <a:ea typeface="Dosis"/>
              <a:cs typeface="Dosis"/>
              <a:sym typeface="Dosis"/>
            </a:endParaRPr>
          </a:p>
        </p:txBody>
      </p:sp>
      <p:cxnSp>
        <p:nvCxnSpPr>
          <p:cNvPr id="165" name="Google Shape;165;p32"/>
          <p:cNvCxnSpPr/>
          <p:nvPr/>
        </p:nvCxnSpPr>
        <p:spPr>
          <a:xfrm>
            <a:off x="164550" y="367150"/>
            <a:ext cx="6282000" cy="0"/>
          </a:xfrm>
          <a:prstGeom prst="straightConnector1">
            <a:avLst/>
          </a:prstGeom>
          <a:noFill/>
          <a:ln cap="flat" cmpd="sng" w="19050">
            <a:solidFill>
              <a:srgbClr val="B7B7B7"/>
            </a:solidFill>
            <a:prstDash val="dashDot"/>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22" name="Shape 22"/>
        <p:cNvGrpSpPr/>
        <p:nvPr/>
      </p:nvGrpSpPr>
      <p:grpSpPr>
        <a:xfrm>
          <a:off x="0" y="0"/>
          <a:ext cx="0" cy="0"/>
          <a:chOff x="0" y="0"/>
          <a:chExt cx="0" cy="0"/>
        </a:xfrm>
      </p:grpSpPr>
      <p:sp>
        <p:nvSpPr>
          <p:cNvPr id="23" name="Google Shape;23;p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4" name="Google Shape;24;p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5" name="Google Shape;25;p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6" name="Google Shape;26;p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28" name="Google Shape;28;p4"/>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166" name="Shape 166"/>
        <p:cNvGrpSpPr/>
        <p:nvPr/>
      </p:nvGrpSpPr>
      <p:grpSpPr>
        <a:xfrm>
          <a:off x="0" y="0"/>
          <a:ext cx="0" cy="0"/>
          <a:chOff x="0" y="0"/>
          <a:chExt cx="0" cy="0"/>
        </a:xfrm>
      </p:grpSpPr>
      <p:sp>
        <p:nvSpPr>
          <p:cNvPr id="167" name="Google Shape;167;p3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68" name="Google Shape;168;p3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69" name="Google Shape;169;p3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70" name="Google Shape;170;p3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33"/>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Sympathetic and parasympathetic nerves </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172" name="Google Shape;172;p33"/>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173" name="Shape 173"/>
        <p:cNvGrpSpPr/>
        <p:nvPr/>
      </p:nvGrpSpPr>
      <p:grpSpPr>
        <a:xfrm>
          <a:off x="0" y="0"/>
          <a:ext cx="0" cy="0"/>
          <a:chOff x="0" y="0"/>
          <a:chExt cx="0" cy="0"/>
        </a:xfrm>
      </p:grpSpPr>
      <p:sp>
        <p:nvSpPr>
          <p:cNvPr id="174" name="Google Shape;174;p3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75" name="Google Shape;175;p3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76" name="Google Shape;176;p3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77" name="Google Shape;177;p3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4"/>
          <p:cNvSpPr txBox="1"/>
          <p:nvPr/>
        </p:nvSpPr>
        <p:spPr>
          <a:xfrm>
            <a:off x="164550" y="76200"/>
            <a:ext cx="66015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functions of Sympathetic &amp; parasympathetic nerves in head &amp; neck,chest,abdomen and pelvis</a:t>
            </a:r>
            <a:endParaRPr>
              <a:solidFill>
                <a:srgbClr val="55B787"/>
              </a:solidFill>
              <a:latin typeface="Dosis"/>
              <a:ea typeface="Dosis"/>
              <a:cs typeface="Dosis"/>
              <a:sym typeface="Dosis"/>
            </a:endParaRPr>
          </a:p>
        </p:txBody>
      </p:sp>
      <p:cxnSp>
        <p:nvCxnSpPr>
          <p:cNvPr id="179" name="Google Shape;179;p34"/>
          <p:cNvCxnSpPr/>
          <p:nvPr/>
        </p:nvCxnSpPr>
        <p:spPr>
          <a:xfrm>
            <a:off x="164550" y="4433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1">
  <p:cSld name="SECTION_HEADER_2_1">
    <p:spTree>
      <p:nvGrpSpPr>
        <p:cNvPr id="180" name="Shape 180"/>
        <p:cNvGrpSpPr/>
        <p:nvPr/>
      </p:nvGrpSpPr>
      <p:grpSpPr>
        <a:xfrm>
          <a:off x="0" y="0"/>
          <a:ext cx="0" cy="0"/>
          <a:chOff x="0" y="0"/>
          <a:chExt cx="0" cy="0"/>
        </a:xfrm>
      </p:grpSpPr>
      <p:sp>
        <p:nvSpPr>
          <p:cNvPr id="181" name="Google Shape;181;p3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2" name="Google Shape;182;p3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3" name="Google Shape;183;p3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4" name="Google Shape;184;p3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3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Pre and post ganglionic neurons</a:t>
            </a:r>
            <a:endParaRPr>
              <a:solidFill>
                <a:srgbClr val="55B787"/>
              </a:solidFill>
              <a:latin typeface="Dosis"/>
              <a:ea typeface="Dosis"/>
              <a:cs typeface="Dosis"/>
              <a:sym typeface="Dosis"/>
            </a:endParaRPr>
          </a:p>
        </p:txBody>
      </p:sp>
      <p:cxnSp>
        <p:nvCxnSpPr>
          <p:cNvPr id="186" name="Google Shape;186;p35"/>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2">
  <p:cSld name="SECTION_HEADER_2_2">
    <p:spTree>
      <p:nvGrpSpPr>
        <p:cNvPr id="187" name="Shape 187"/>
        <p:cNvGrpSpPr/>
        <p:nvPr/>
      </p:nvGrpSpPr>
      <p:grpSpPr>
        <a:xfrm>
          <a:off x="0" y="0"/>
          <a:ext cx="0" cy="0"/>
          <a:chOff x="0" y="0"/>
          <a:chExt cx="0" cy="0"/>
        </a:xfrm>
      </p:grpSpPr>
      <p:sp>
        <p:nvSpPr>
          <p:cNvPr id="188" name="Google Shape;188;p3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89" name="Google Shape;189;p3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90" name="Google Shape;190;p36"/>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1" name="Google Shape;191;p3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2" name="Google Shape;192;p36"/>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93" name="Google Shape;193;p36"/>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3">
  <p:cSld name="SECTION_HEADER_2_3">
    <p:spTree>
      <p:nvGrpSpPr>
        <p:cNvPr id="194" name="Shape 194"/>
        <p:cNvGrpSpPr/>
        <p:nvPr/>
      </p:nvGrpSpPr>
      <p:grpSpPr>
        <a:xfrm>
          <a:off x="0" y="0"/>
          <a:ext cx="0" cy="0"/>
          <a:chOff x="0" y="0"/>
          <a:chExt cx="0" cy="0"/>
        </a:xfrm>
      </p:grpSpPr>
      <p:sp>
        <p:nvSpPr>
          <p:cNvPr id="195" name="Google Shape;195;p3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96" name="Google Shape;196;p3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97" name="Google Shape;197;p3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8" name="Google Shape;198;p3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9" name="Google Shape;199;p37"/>
          <p:cNvSpPr txBox="1"/>
          <p:nvPr/>
        </p:nvSpPr>
        <p:spPr>
          <a:xfrm>
            <a:off x="164550" y="7620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55B787"/>
                </a:solidFill>
                <a:latin typeface="Dosis"/>
                <a:ea typeface="Dosis"/>
                <a:cs typeface="Dosis"/>
                <a:sym typeface="Dosis"/>
              </a:rPr>
              <a:t>Various responses due to stimulation of the sympathetic / parasympathetic nervous system</a:t>
            </a:r>
            <a:endParaRPr>
              <a:solidFill>
                <a:srgbClr val="55B787"/>
              </a:solidFill>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a:solidFill>
                <a:srgbClr val="55B787"/>
              </a:solidFill>
              <a:latin typeface="Dosis"/>
              <a:ea typeface="Dosis"/>
              <a:cs typeface="Dosis"/>
              <a:sym typeface="Dosis"/>
            </a:endParaRPr>
          </a:p>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200" name="Google Shape;200;p37"/>
          <p:cNvCxnSpPr/>
          <p:nvPr/>
        </p:nvCxnSpPr>
        <p:spPr>
          <a:xfrm>
            <a:off x="164550" y="4433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4">
  <p:cSld name="SECTION_HEADER_4">
    <p:spTree>
      <p:nvGrpSpPr>
        <p:cNvPr id="201" name="Shape 201"/>
        <p:cNvGrpSpPr/>
        <p:nvPr/>
      </p:nvGrpSpPr>
      <p:grpSpPr>
        <a:xfrm>
          <a:off x="0" y="0"/>
          <a:ext cx="0" cy="0"/>
          <a:chOff x="0" y="0"/>
          <a:chExt cx="0" cy="0"/>
        </a:xfrm>
      </p:grpSpPr>
      <p:sp>
        <p:nvSpPr>
          <p:cNvPr id="202" name="Google Shape;202;p3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203" name="Google Shape;203;p3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204" name="Google Shape;204;p38"/>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05" name="Google Shape;205;p3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38"/>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Questions</a:t>
            </a:r>
            <a:endParaRPr>
              <a:solidFill>
                <a:srgbClr val="55B787"/>
              </a:solidFill>
              <a:latin typeface="Dosis"/>
              <a:ea typeface="Dosis"/>
              <a:cs typeface="Dosis"/>
              <a:sym typeface="Dosis"/>
            </a:endParaRPr>
          </a:p>
        </p:txBody>
      </p:sp>
      <p:cxnSp>
        <p:nvCxnSpPr>
          <p:cNvPr id="207" name="Google Shape;207;p38"/>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8" name="Shape 208"/>
        <p:cNvGrpSpPr/>
        <p:nvPr/>
      </p:nvGrpSpPr>
      <p:grpSpPr>
        <a:xfrm>
          <a:off x="0" y="0"/>
          <a:ext cx="0" cy="0"/>
          <a:chOff x="0" y="0"/>
          <a:chExt cx="0" cy="0"/>
        </a:xfrm>
      </p:grpSpPr>
      <p:sp>
        <p:nvSpPr>
          <p:cNvPr id="209" name="Google Shape;209;p39"/>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9"/>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11" name="Google Shape;211;p39"/>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2" name="Google Shape;212;p3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3" name="Shape 213"/>
        <p:cNvGrpSpPr/>
        <p:nvPr/>
      </p:nvGrpSpPr>
      <p:grpSpPr>
        <a:xfrm>
          <a:off x="0" y="0"/>
          <a:ext cx="0" cy="0"/>
          <a:chOff x="0" y="0"/>
          <a:chExt cx="0" cy="0"/>
        </a:xfrm>
      </p:grpSpPr>
      <p:sp>
        <p:nvSpPr>
          <p:cNvPr id="214" name="Google Shape;214;p40"/>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15" name="Google Shape;215;p40"/>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6" name="Google Shape;216;p40"/>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7" name="Google Shape;217;p4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8" name="Shape 218"/>
        <p:cNvGrpSpPr/>
        <p:nvPr/>
      </p:nvGrpSpPr>
      <p:grpSpPr>
        <a:xfrm>
          <a:off x="0" y="0"/>
          <a:ext cx="0" cy="0"/>
          <a:chOff x="0" y="0"/>
          <a:chExt cx="0" cy="0"/>
        </a:xfrm>
      </p:grpSpPr>
      <p:sp>
        <p:nvSpPr>
          <p:cNvPr id="219" name="Google Shape;219;p41"/>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20" name="Google Shape;220;p4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21" name="Shape 221"/>
        <p:cNvGrpSpPr/>
        <p:nvPr/>
      </p:nvGrpSpPr>
      <p:grpSpPr>
        <a:xfrm>
          <a:off x="0" y="0"/>
          <a:ext cx="0" cy="0"/>
          <a:chOff x="0" y="0"/>
          <a:chExt cx="0" cy="0"/>
        </a:xfrm>
      </p:grpSpPr>
      <p:sp>
        <p:nvSpPr>
          <p:cNvPr id="222" name="Google Shape;222;p42"/>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3" name="Google Shape;223;p42"/>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4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29" name="Shape 29"/>
        <p:cNvGrpSpPr/>
        <p:nvPr/>
      </p:nvGrpSpPr>
      <p:grpSpPr>
        <a:xfrm>
          <a:off x="0" y="0"/>
          <a:ext cx="0" cy="0"/>
          <a:chOff x="0" y="0"/>
          <a:chExt cx="0" cy="0"/>
        </a:xfrm>
      </p:grpSpPr>
      <p:sp>
        <p:nvSpPr>
          <p:cNvPr id="30" name="Google Shape;30;p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31" name="Google Shape;31;p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32" name="Google Shape;32;p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33" name="Google Shape;33;p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hi</a:t>
            </a:r>
            <a:endParaRPr>
              <a:solidFill>
                <a:srgbClr val="55B787"/>
              </a:solidFill>
              <a:latin typeface="Dosis"/>
              <a:ea typeface="Dosis"/>
              <a:cs typeface="Dosis"/>
              <a:sym typeface="Dosis"/>
            </a:endParaRPr>
          </a:p>
        </p:txBody>
      </p:sp>
      <p:cxnSp>
        <p:nvCxnSpPr>
          <p:cNvPr id="35" name="Google Shape;35;p5"/>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25" name="Shape 225"/>
        <p:cNvGrpSpPr/>
        <p:nvPr/>
      </p:nvGrpSpPr>
      <p:grpSpPr>
        <a:xfrm>
          <a:off x="0" y="0"/>
          <a:ext cx="0" cy="0"/>
          <a:chOff x="0" y="0"/>
          <a:chExt cx="0" cy="0"/>
        </a:xfrm>
      </p:grpSpPr>
      <p:sp>
        <p:nvSpPr>
          <p:cNvPr id="226" name="Google Shape;226;p4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3"/>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8" name="Google Shape;228;p4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29" name="Shape 229"/>
        <p:cNvGrpSpPr/>
        <p:nvPr/>
      </p:nvGrpSpPr>
      <p:grpSpPr>
        <a:xfrm>
          <a:off x="0" y="0"/>
          <a:ext cx="0" cy="0"/>
          <a:chOff x="0" y="0"/>
          <a:chExt cx="0" cy="0"/>
        </a:xfrm>
      </p:grpSpPr>
      <p:sp>
        <p:nvSpPr>
          <p:cNvPr id="230" name="Google Shape;230;p44"/>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1" name="Google Shape;231;p44"/>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232" name="Google Shape;232;p44"/>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233" name="Google Shape;233;p44"/>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234" name="Google Shape;234;p44"/>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35" name="Google Shape;235;p4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36" name="Shape 236"/>
        <p:cNvGrpSpPr/>
        <p:nvPr/>
      </p:nvGrpSpPr>
      <p:grpSpPr>
        <a:xfrm>
          <a:off x="0" y="0"/>
          <a:ext cx="0" cy="0"/>
          <a:chOff x="0" y="0"/>
          <a:chExt cx="0" cy="0"/>
        </a:xfrm>
      </p:grpSpPr>
      <p:sp>
        <p:nvSpPr>
          <p:cNvPr id="237" name="Google Shape;237;p45"/>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238" name="Google Shape;238;p4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39" name="Shape 239"/>
        <p:cNvGrpSpPr/>
        <p:nvPr/>
      </p:nvGrpSpPr>
      <p:grpSpPr>
        <a:xfrm>
          <a:off x="0" y="0"/>
          <a:ext cx="0" cy="0"/>
          <a:chOff x="0" y="0"/>
          <a:chExt cx="0" cy="0"/>
        </a:xfrm>
      </p:grpSpPr>
      <p:sp>
        <p:nvSpPr>
          <p:cNvPr id="240" name="Google Shape;240;p4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6"/>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242" name="Google Shape;242;p46"/>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43" name="Google Shape;243;p4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44" name="Shape 244"/>
        <p:cNvGrpSpPr/>
        <p:nvPr/>
      </p:nvGrpSpPr>
      <p:grpSpPr>
        <a:xfrm>
          <a:off x="0" y="0"/>
          <a:ext cx="0" cy="0"/>
          <a:chOff x="0" y="0"/>
          <a:chExt cx="0" cy="0"/>
        </a:xfrm>
      </p:grpSpPr>
      <p:sp>
        <p:nvSpPr>
          <p:cNvPr id="245" name="Google Shape;245;p4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sp>
        <p:nvSpPr>
          <p:cNvPr id="37" name="Google Shape;37;p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9" name="Google Shape;39;p6"/>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1" name="Shape 41"/>
        <p:cNvGrpSpPr/>
        <p:nvPr/>
      </p:nvGrpSpPr>
      <p:grpSpPr>
        <a:xfrm>
          <a:off x="0" y="0"/>
          <a:ext cx="0" cy="0"/>
          <a:chOff x="0" y="0"/>
          <a:chExt cx="0" cy="0"/>
        </a:xfrm>
      </p:grpSpPr>
      <p:sp>
        <p:nvSpPr>
          <p:cNvPr id="42" name="Google Shape;42;p7"/>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3" name="Google Shape;43;p7"/>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7"/>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6" name="Shape 46"/>
        <p:cNvGrpSpPr/>
        <p:nvPr/>
      </p:nvGrpSpPr>
      <p:grpSpPr>
        <a:xfrm>
          <a:off x="0" y="0"/>
          <a:ext cx="0" cy="0"/>
          <a:chOff x="0" y="0"/>
          <a:chExt cx="0" cy="0"/>
        </a:xfrm>
      </p:grpSpPr>
      <p:sp>
        <p:nvSpPr>
          <p:cNvPr id="47" name="Google Shape;47;p8"/>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8" name="Google Shape;48;p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9" name="Shape 49"/>
        <p:cNvGrpSpPr/>
        <p:nvPr/>
      </p:nvGrpSpPr>
      <p:grpSpPr>
        <a:xfrm>
          <a:off x="0" y="0"/>
          <a:ext cx="0" cy="0"/>
          <a:chOff x="0" y="0"/>
          <a:chExt cx="0" cy="0"/>
        </a:xfrm>
      </p:grpSpPr>
      <p:sp>
        <p:nvSpPr>
          <p:cNvPr id="50" name="Google Shape;50;p9"/>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1" name="Google Shape;51;p9"/>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2" name="Google Shape;52;p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53" name="Shape 53"/>
        <p:cNvGrpSpPr/>
        <p:nvPr/>
      </p:nvGrpSpPr>
      <p:grpSpPr>
        <a:xfrm>
          <a:off x="0" y="0"/>
          <a:ext cx="0" cy="0"/>
          <a:chOff x="0" y="0"/>
          <a:chExt cx="0" cy="0"/>
        </a:xfrm>
      </p:grpSpPr>
      <p:sp>
        <p:nvSpPr>
          <p:cNvPr id="54" name="Google Shape;54;p10"/>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 name="Google Shape;56;p1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5" Type="http://schemas.openxmlformats.org/officeDocument/2006/relationships/slideLayout" Target="../slideLayouts/slideLayout31.xml"/><Relationship Id="rId19" Type="http://schemas.openxmlformats.org/officeDocument/2006/relationships/theme" Target="../theme/theme4.xml"/><Relationship Id="rId6" Type="http://schemas.openxmlformats.org/officeDocument/2006/relationships/slideLayout" Target="../slideLayouts/slideLayout32.xml"/><Relationship Id="rId18" Type="http://schemas.openxmlformats.org/officeDocument/2006/relationships/slideLayout" Target="../slideLayouts/slideLayout44.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6" name="Google Shape;76;p15"/>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77" name="Google Shape;77;p15"/>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142" name="Shape 142"/>
        <p:cNvGrpSpPr/>
        <p:nvPr/>
      </p:nvGrpSpPr>
      <p:grpSpPr>
        <a:xfrm>
          <a:off x="0" y="0"/>
          <a:ext cx="0" cy="0"/>
          <a:chOff x="0" y="0"/>
          <a:chExt cx="0" cy="0"/>
        </a:xfrm>
      </p:grpSpPr>
      <p:sp>
        <p:nvSpPr>
          <p:cNvPr id="143" name="Google Shape;143;p29"/>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44" name="Google Shape;144;p29"/>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45" name="Google Shape;145;p29"/>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1.jpg"/><Relationship Id="rId5" Type="http://schemas.openxmlformats.org/officeDocument/2006/relationships/image" Target="../media/image40.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4.jpg"/><Relationship Id="rId6" Type="http://schemas.openxmlformats.org/officeDocument/2006/relationships/image" Target="../media/image33.jpg"/><Relationship Id="rId7"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30.jpg"/><Relationship Id="rId5"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36.pn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2.jp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8.jp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5.jp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F3F3F3"/>
            </a:gs>
          </a:gsLst>
          <a:lin ang="5400012" scaled="0"/>
        </a:gradFill>
      </p:bgPr>
    </p:bg>
    <p:spTree>
      <p:nvGrpSpPr>
        <p:cNvPr id="249" name="Shape 249"/>
        <p:cNvGrpSpPr/>
        <p:nvPr/>
      </p:nvGrpSpPr>
      <p:grpSpPr>
        <a:xfrm>
          <a:off x="0" y="0"/>
          <a:ext cx="0" cy="0"/>
          <a:chOff x="0" y="0"/>
          <a:chExt cx="0" cy="0"/>
        </a:xfrm>
      </p:grpSpPr>
      <p:pic>
        <p:nvPicPr>
          <p:cNvPr id="250" name="Google Shape;250;p48"/>
          <p:cNvPicPr preferRelativeResize="0"/>
          <p:nvPr/>
        </p:nvPicPr>
        <p:blipFill rotWithShape="1">
          <a:blip r:embed="rId3">
            <a:alphaModFix/>
          </a:blip>
          <a:srcRect b="0" l="0" r="0" t="0"/>
          <a:stretch/>
        </p:blipFill>
        <p:spPr>
          <a:xfrm>
            <a:off x="2" y="405236"/>
            <a:ext cx="1569150" cy="602825"/>
          </a:xfrm>
          <a:prstGeom prst="rect">
            <a:avLst/>
          </a:prstGeom>
          <a:noFill/>
          <a:ln>
            <a:noFill/>
          </a:ln>
        </p:spPr>
      </p:pic>
      <p:sp>
        <p:nvSpPr>
          <p:cNvPr id="251" name="Google Shape;251;p48"/>
          <p:cNvSpPr txBox="1"/>
          <p:nvPr/>
        </p:nvSpPr>
        <p:spPr>
          <a:xfrm>
            <a:off x="-167075" y="6079950"/>
            <a:ext cx="6634200" cy="1524600"/>
          </a:xfrm>
          <a:prstGeom prst="rect">
            <a:avLst/>
          </a:prstGeom>
          <a:noFill/>
          <a:ln>
            <a:noFill/>
          </a:ln>
        </p:spPr>
        <p:txBody>
          <a:bodyPr anchorCtr="0" anchor="t" bIns="91425" lIns="91425" spcFirstLastPara="1" rIns="91425" wrap="square" tIns="91425">
            <a:noAutofit/>
          </a:bodyPr>
          <a:lstStyle/>
          <a:p>
            <a:pPr indent="-317500" lvl="0"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Appreciate the two-way traffic along the spinal cord. </a:t>
            </a:r>
            <a:endParaRPr>
              <a:solidFill>
                <a:srgbClr val="45818E"/>
              </a:solidFill>
              <a:latin typeface="Cairo"/>
              <a:ea typeface="Cairo"/>
              <a:cs typeface="Cairo"/>
              <a:sym typeface="Cairo"/>
            </a:endParaRPr>
          </a:p>
          <a:p>
            <a:pPr indent="-317500" lvl="0"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Describe the organization of the spinal cord for motor functions (AHC, Interneurons &amp; neuronal pool). </a:t>
            </a:r>
            <a:endParaRPr>
              <a:solidFill>
                <a:srgbClr val="45818E"/>
              </a:solidFill>
              <a:latin typeface="Cairo"/>
              <a:ea typeface="Cairo"/>
              <a:cs typeface="Cairo"/>
              <a:sym typeface="Cairo"/>
            </a:endParaRPr>
          </a:p>
          <a:p>
            <a:pPr indent="-317500" lvl="0"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Describe the physiological role of the spinal cord in spinal reflexes &amp; reflex arc components. </a:t>
            </a:r>
            <a:endParaRPr>
              <a:solidFill>
                <a:srgbClr val="45818E"/>
              </a:solidFill>
              <a:latin typeface="Cairo"/>
              <a:ea typeface="Cairo"/>
              <a:cs typeface="Cairo"/>
              <a:sym typeface="Cairo"/>
            </a:endParaRPr>
          </a:p>
          <a:p>
            <a:pPr indent="-317500" lvl="0"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Classify reflexes into superficial &amp; deep, monosynaptic &amp; polysynaptic. </a:t>
            </a:r>
            <a:endParaRPr>
              <a:solidFill>
                <a:srgbClr val="45818E"/>
              </a:solidFill>
              <a:latin typeface="Cairo"/>
              <a:ea typeface="Cairo"/>
              <a:cs typeface="Cairo"/>
              <a:sym typeface="Cairo"/>
            </a:endParaRPr>
          </a:p>
          <a:p>
            <a:pPr indent="-317500" lvl="0"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Describe withdrawal reflex and crossed extensor reflex. </a:t>
            </a:r>
            <a:endParaRPr>
              <a:solidFill>
                <a:srgbClr val="45818E"/>
              </a:solidFill>
              <a:latin typeface="Cairo"/>
              <a:ea typeface="Cairo"/>
              <a:cs typeface="Cairo"/>
              <a:sym typeface="Cairo"/>
            </a:endParaRPr>
          </a:p>
          <a:p>
            <a:pPr indent="-317500" lvl="0" marL="9144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Recognize the general properties of spinal cord reflexes. </a:t>
            </a:r>
            <a:endParaRPr sz="1200">
              <a:solidFill>
                <a:srgbClr val="45818E"/>
              </a:solidFill>
              <a:latin typeface="Comfortaa"/>
              <a:ea typeface="Comfortaa"/>
              <a:cs typeface="Comfortaa"/>
              <a:sym typeface="Comfortaa"/>
            </a:endParaRPr>
          </a:p>
        </p:txBody>
      </p:sp>
      <p:sp>
        <p:nvSpPr>
          <p:cNvPr id="252" name="Google Shape;252;p48"/>
          <p:cNvSpPr txBox="1"/>
          <p:nvPr/>
        </p:nvSpPr>
        <p:spPr>
          <a:xfrm flipH="1" rot="5400000">
            <a:off x="5235000" y="3689025"/>
            <a:ext cx="3048600" cy="221700"/>
          </a:xfrm>
          <a:prstGeom prst="rect">
            <a:avLst/>
          </a:prstGeom>
          <a:noFill/>
          <a:ln>
            <a:noFill/>
          </a:ln>
          <a:effectLst>
            <a:outerShdw blurRad="57150" rotWithShape="0" algn="bl" dir="5400000" dist="19050">
              <a:srgbClr val="434343">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C5072"/>
                </a:solidFill>
                <a:latin typeface="Cairo"/>
                <a:ea typeface="Cairo"/>
                <a:cs typeface="Cairo"/>
                <a:sym typeface="Cairo"/>
              </a:rPr>
              <a:t>3rd</a:t>
            </a:r>
            <a:r>
              <a:rPr b="1" lang="en">
                <a:solidFill>
                  <a:srgbClr val="2C5072"/>
                </a:solidFill>
                <a:latin typeface="Cairo"/>
                <a:ea typeface="Cairo"/>
                <a:cs typeface="Cairo"/>
                <a:sym typeface="Cairo"/>
              </a:rPr>
              <a:t> Lecture  ∣ The Physiology Team</a:t>
            </a:r>
            <a:endParaRPr b="1">
              <a:solidFill>
                <a:srgbClr val="2C5072"/>
              </a:solidFill>
              <a:latin typeface="Cairo"/>
              <a:ea typeface="Cairo"/>
              <a:cs typeface="Cairo"/>
              <a:sym typeface="Cairo"/>
            </a:endParaRPr>
          </a:p>
        </p:txBody>
      </p:sp>
      <p:sp>
        <p:nvSpPr>
          <p:cNvPr id="253" name="Google Shape;253;p48"/>
          <p:cNvSpPr/>
          <p:nvPr/>
        </p:nvSpPr>
        <p:spPr>
          <a:xfrm>
            <a:off x="-504301" y="5671075"/>
            <a:ext cx="21759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Courier New"/>
                <a:ea typeface="Courier New"/>
                <a:cs typeface="Courier New"/>
                <a:sym typeface="Courier New"/>
              </a:rPr>
              <a:t> </a:t>
            </a:r>
            <a:r>
              <a:rPr b="1" lang="en" sz="1600">
                <a:solidFill>
                  <a:srgbClr val="FFFFFF"/>
                </a:solidFill>
                <a:latin typeface="Comfortaa"/>
                <a:ea typeface="Comfortaa"/>
                <a:cs typeface="Comfortaa"/>
                <a:sym typeface="Comfortaa"/>
              </a:rPr>
              <a:t>Objectives</a:t>
            </a:r>
            <a:r>
              <a:rPr b="1" lang="en" sz="1600">
                <a:solidFill>
                  <a:srgbClr val="FFFFFF"/>
                </a:solidFill>
                <a:latin typeface="Courier New"/>
                <a:ea typeface="Courier New"/>
                <a:cs typeface="Courier New"/>
                <a:sym typeface="Courier New"/>
              </a:rPr>
              <a:t>:</a:t>
            </a:r>
            <a:endParaRPr sz="1600">
              <a:solidFill>
                <a:srgbClr val="FFFFFF"/>
              </a:solidFill>
            </a:endParaRPr>
          </a:p>
        </p:txBody>
      </p:sp>
      <p:cxnSp>
        <p:nvCxnSpPr>
          <p:cNvPr id="254" name="Google Shape;254;p48"/>
          <p:cNvCxnSpPr/>
          <p:nvPr/>
        </p:nvCxnSpPr>
        <p:spPr>
          <a:xfrm>
            <a:off x="3355240" y="126479"/>
            <a:ext cx="2494200" cy="300"/>
          </a:xfrm>
          <a:prstGeom prst="straightConnector1">
            <a:avLst/>
          </a:prstGeom>
          <a:noFill/>
          <a:ln cap="flat" cmpd="sng" w="28575">
            <a:solidFill>
              <a:srgbClr val="073763"/>
            </a:solidFill>
            <a:prstDash val="solid"/>
            <a:round/>
            <a:headEnd len="med" w="med" type="none"/>
            <a:tailEnd len="med" w="med" type="none"/>
          </a:ln>
          <a:effectLst>
            <a:outerShdw blurRad="57150" rotWithShape="0" algn="bl" dir="5400000" dist="19050">
              <a:srgbClr val="434343">
                <a:alpha val="50000"/>
              </a:srgbClr>
            </a:outerShdw>
          </a:effectLst>
        </p:spPr>
      </p:cxnSp>
      <p:sp>
        <p:nvSpPr>
          <p:cNvPr id="255" name="Google Shape;255;p48"/>
          <p:cNvSpPr txBox="1"/>
          <p:nvPr/>
        </p:nvSpPr>
        <p:spPr>
          <a:xfrm>
            <a:off x="1466932" y="3965987"/>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8"/>
          <p:cNvSpPr/>
          <p:nvPr/>
        </p:nvSpPr>
        <p:spPr>
          <a:xfrm flipH="1">
            <a:off x="4682100" y="9553450"/>
            <a:ext cx="2175900" cy="349500"/>
          </a:xfrm>
          <a:prstGeom prst="homePlate">
            <a:avLst>
              <a:gd fmla="val 50000" name="adj"/>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iro"/>
                <a:ea typeface="Cairo"/>
                <a:cs typeface="Cairo"/>
                <a:sym typeface="Cairo"/>
              </a:rPr>
              <a:t>وَأَن لَّيْسَ لِلْإِنسَانِ إِلَّا مَا سَعَىٰ </a:t>
            </a:r>
            <a:endParaRPr sz="1300">
              <a:solidFill>
                <a:srgbClr val="FFFFFF"/>
              </a:solidFill>
              <a:latin typeface="Cairo"/>
              <a:ea typeface="Cairo"/>
              <a:cs typeface="Cairo"/>
              <a:sym typeface="Cairo"/>
            </a:endParaRPr>
          </a:p>
        </p:txBody>
      </p:sp>
      <p:sp>
        <p:nvSpPr>
          <p:cNvPr id="257" name="Google Shape;257;p48"/>
          <p:cNvSpPr/>
          <p:nvPr/>
        </p:nvSpPr>
        <p:spPr>
          <a:xfrm>
            <a:off x="4772400" y="8498650"/>
            <a:ext cx="1948500" cy="932100"/>
          </a:xfrm>
          <a:prstGeom prst="round2DiagRect">
            <a:avLst>
              <a:gd fmla="val 16667" name="adj1"/>
              <a:gd fmla="val 50000" name="adj2"/>
            </a:avLst>
          </a:prstGeom>
          <a:solidFill>
            <a:srgbClr val="F3F3F3"/>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Cairo"/>
                <a:ea typeface="Cairo"/>
                <a:cs typeface="Cairo"/>
                <a:sym typeface="Cairo"/>
              </a:rPr>
              <a:t>Colour index: </a:t>
            </a:r>
            <a:endParaRPr>
              <a:solidFill>
                <a:schemeClr val="accent2"/>
              </a:solidFill>
              <a:latin typeface="Cairo"/>
              <a:ea typeface="Cairo"/>
              <a:cs typeface="Cairo"/>
              <a:sym typeface="Cairo"/>
            </a:endParaRPr>
          </a:p>
          <a:p>
            <a:pPr indent="-311150" lvl="0" marL="457200" rtl="0" algn="l">
              <a:spcBef>
                <a:spcPts val="0"/>
              </a:spcBef>
              <a:spcAft>
                <a:spcPts val="0"/>
              </a:spcAft>
              <a:buSzPts val="1300"/>
              <a:buFont typeface="Cairo"/>
              <a:buChar char="●"/>
            </a:pPr>
            <a:r>
              <a:rPr lang="en" sz="1300">
                <a:solidFill>
                  <a:schemeClr val="accent3"/>
                </a:solidFill>
                <a:latin typeface="Cairo"/>
                <a:ea typeface="Cairo"/>
                <a:cs typeface="Cairo"/>
                <a:sym typeface="Cairo"/>
              </a:rPr>
              <a:t>I</a:t>
            </a:r>
            <a:r>
              <a:rPr lang="en" sz="1300">
                <a:solidFill>
                  <a:schemeClr val="accent3"/>
                </a:solidFill>
                <a:latin typeface="Cairo"/>
                <a:ea typeface="Cairo"/>
                <a:cs typeface="Cairo"/>
                <a:sym typeface="Cairo"/>
              </a:rPr>
              <a:t>mportant</a:t>
            </a:r>
            <a:r>
              <a:rPr lang="en" sz="1300">
                <a:latin typeface="Cairo"/>
                <a:ea typeface="Cairo"/>
                <a:cs typeface="Cairo"/>
                <a:sym typeface="Cairo"/>
              </a:rPr>
              <a:t> </a:t>
            </a:r>
            <a:endParaRPr sz="1300">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Numbers</a:t>
            </a:r>
            <a:endParaRPr sz="1300">
              <a:solidFill>
                <a:schemeClr val="accent3"/>
              </a:solidFill>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Extra</a:t>
            </a:r>
            <a:endParaRPr>
              <a:solidFill>
                <a:schemeClr val="accent3"/>
              </a:solidFill>
            </a:endParaRPr>
          </a:p>
        </p:txBody>
      </p:sp>
      <p:sp>
        <p:nvSpPr>
          <p:cNvPr id="258" name="Google Shape;258;p48"/>
          <p:cNvSpPr/>
          <p:nvPr/>
        </p:nvSpPr>
        <p:spPr>
          <a:xfrm>
            <a:off x="5086628" y="9005695"/>
            <a:ext cx="174000" cy="157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8"/>
          <p:cNvSpPr/>
          <p:nvPr/>
        </p:nvSpPr>
        <p:spPr>
          <a:xfrm>
            <a:off x="5086628" y="8804803"/>
            <a:ext cx="174000" cy="157500"/>
          </a:xfrm>
          <a:prstGeom prst="ellips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8"/>
          <p:cNvSpPr/>
          <p:nvPr/>
        </p:nvSpPr>
        <p:spPr>
          <a:xfrm>
            <a:off x="5086628" y="9206595"/>
            <a:ext cx="174000" cy="1575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48"/>
          <p:cNvPicPr preferRelativeResize="0"/>
          <p:nvPr/>
        </p:nvPicPr>
        <p:blipFill>
          <a:blip r:embed="rId4">
            <a:alphaModFix/>
          </a:blip>
          <a:stretch>
            <a:fillRect/>
          </a:stretch>
        </p:blipFill>
        <p:spPr>
          <a:xfrm>
            <a:off x="5410200" y="202976"/>
            <a:ext cx="1106100" cy="972757"/>
          </a:xfrm>
          <a:prstGeom prst="rect">
            <a:avLst/>
          </a:prstGeom>
          <a:noFill/>
          <a:ln>
            <a:noFill/>
          </a:ln>
        </p:spPr>
      </p:pic>
      <p:sp>
        <p:nvSpPr>
          <p:cNvPr id="262" name="Google Shape;262;p48"/>
          <p:cNvSpPr txBox="1"/>
          <p:nvPr/>
        </p:nvSpPr>
        <p:spPr>
          <a:xfrm>
            <a:off x="91926" y="4159686"/>
            <a:ext cx="4994700" cy="7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134F5C"/>
                </a:solidFill>
                <a:latin typeface="Philosopher"/>
                <a:ea typeface="Philosopher"/>
                <a:cs typeface="Philosopher"/>
                <a:sym typeface="Philosopher"/>
              </a:rPr>
              <a:t>Spinal Cord Functions </a:t>
            </a:r>
            <a:endParaRPr b="1" sz="2500">
              <a:solidFill>
                <a:srgbClr val="134F5C"/>
              </a:solidFill>
              <a:latin typeface="Philosopher"/>
              <a:ea typeface="Philosopher"/>
              <a:cs typeface="Philosopher"/>
              <a:sym typeface="Philosopher"/>
            </a:endParaRPr>
          </a:p>
          <a:p>
            <a:pPr indent="0" lvl="0" marL="0" rtl="0" algn="ctr">
              <a:spcBef>
                <a:spcPts val="0"/>
              </a:spcBef>
              <a:spcAft>
                <a:spcPts val="0"/>
              </a:spcAft>
              <a:buNone/>
            </a:pPr>
            <a:r>
              <a:rPr b="1" lang="en" sz="2500">
                <a:solidFill>
                  <a:srgbClr val="134F5C"/>
                </a:solidFill>
                <a:latin typeface="Philosopher"/>
                <a:ea typeface="Philosopher"/>
                <a:cs typeface="Philosopher"/>
                <a:sym typeface="Philosopher"/>
              </a:rPr>
              <a:t>and Spinal Reflexes </a:t>
            </a:r>
            <a:endParaRPr b="1" sz="2500">
              <a:solidFill>
                <a:srgbClr val="134F5C"/>
              </a:solidFill>
              <a:latin typeface="Philosopher"/>
              <a:ea typeface="Philosopher"/>
              <a:cs typeface="Philosopher"/>
              <a:sym typeface="Philosopher"/>
            </a:endParaRPr>
          </a:p>
          <a:p>
            <a:pPr indent="0" lvl="0" marL="0" rtl="0" algn="ctr">
              <a:spcBef>
                <a:spcPts val="0"/>
              </a:spcBef>
              <a:spcAft>
                <a:spcPts val="0"/>
              </a:spcAft>
              <a:buNone/>
            </a:pPr>
            <a:r>
              <a:t/>
            </a:r>
            <a:endParaRPr b="1" sz="2500">
              <a:solidFill>
                <a:srgbClr val="134F5C"/>
              </a:solidFill>
            </a:endParaRPr>
          </a:p>
        </p:txBody>
      </p:sp>
      <p:sp>
        <p:nvSpPr>
          <p:cNvPr id="263" name="Google Shape;263;p48"/>
          <p:cNvSpPr/>
          <p:nvPr/>
        </p:nvSpPr>
        <p:spPr>
          <a:xfrm>
            <a:off x="-588850" y="8031325"/>
            <a:ext cx="22605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fortaa"/>
                <a:ea typeface="Comfortaa"/>
                <a:cs typeface="Comfortaa"/>
                <a:sym typeface="Comfortaa"/>
              </a:rPr>
              <a:t>Done by :</a:t>
            </a:r>
            <a:endParaRPr sz="1600">
              <a:solidFill>
                <a:srgbClr val="FFFFFF"/>
              </a:solidFill>
            </a:endParaRPr>
          </a:p>
        </p:txBody>
      </p:sp>
      <p:pic>
        <p:nvPicPr>
          <p:cNvPr id="264" name="Google Shape;264;p48"/>
          <p:cNvPicPr preferRelativeResize="0"/>
          <p:nvPr/>
        </p:nvPicPr>
        <p:blipFill>
          <a:blip r:embed="rId5">
            <a:alphaModFix/>
          </a:blip>
          <a:stretch>
            <a:fillRect/>
          </a:stretch>
        </p:blipFill>
        <p:spPr>
          <a:xfrm>
            <a:off x="3122675" y="1806200"/>
            <a:ext cx="2959350" cy="2872599"/>
          </a:xfrm>
          <a:prstGeom prst="rect">
            <a:avLst/>
          </a:prstGeom>
          <a:noFill/>
          <a:ln>
            <a:noFill/>
          </a:ln>
        </p:spPr>
      </p:pic>
      <p:sp>
        <p:nvSpPr>
          <p:cNvPr id="265" name="Google Shape;265;p48"/>
          <p:cNvSpPr txBox="1"/>
          <p:nvPr/>
        </p:nvSpPr>
        <p:spPr>
          <a:xfrm>
            <a:off x="268725" y="8397625"/>
            <a:ext cx="4503600" cy="1722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leader: Rahaf AlShammari, Fatima Balsharf, Abdulelah AlDossari, Ali AlAmmari.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members: </a:t>
            </a:r>
            <a:r>
              <a:rPr lang="en" sz="1300">
                <a:solidFill>
                  <a:srgbClr val="45818E"/>
                </a:solidFill>
                <a:latin typeface="Cairo"/>
                <a:ea typeface="Cairo"/>
                <a:cs typeface="Cairo"/>
                <a:sym typeface="Cairo"/>
              </a:rPr>
              <a:t>Mohammed AlHasan, Hisham AlShaya, Noura AlKadi, Rahaf AlShunaiber, Reem AlQarni, Rinad AlGhurabi, Sara AlSultan, Shahad AlTayyash, Shahad AlZahrani, Wejdan AlBadrani</a:t>
            </a:r>
            <a:endParaRPr sz="1300">
              <a:solidFill>
                <a:srgbClr val="45818E"/>
              </a:solidFill>
              <a:latin typeface="Cairo"/>
              <a:ea typeface="Cairo"/>
              <a:cs typeface="Cairo"/>
              <a:sym typeface="Cairo"/>
            </a:endParaRPr>
          </a:p>
        </p:txBody>
      </p:sp>
      <p:pic>
        <p:nvPicPr>
          <p:cNvPr id="266" name="Google Shape;266;p48"/>
          <p:cNvPicPr preferRelativeResize="0"/>
          <p:nvPr/>
        </p:nvPicPr>
        <p:blipFill>
          <a:blip r:embed="rId6">
            <a:alphaModFix/>
          </a:blip>
          <a:stretch>
            <a:fillRect/>
          </a:stretch>
        </p:blipFill>
        <p:spPr>
          <a:xfrm>
            <a:off x="4366432" y="126775"/>
            <a:ext cx="1043769" cy="1048949"/>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5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1" name="Google Shape;421;p57"/>
          <p:cNvSpPr txBox="1"/>
          <p:nvPr/>
        </p:nvSpPr>
        <p:spPr>
          <a:xfrm>
            <a:off x="247225" y="605025"/>
            <a:ext cx="54864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5818E"/>
                </a:solidFill>
                <a:highlight>
                  <a:srgbClr val="EFEFEF"/>
                </a:highlight>
                <a:latin typeface="Josefin Sans"/>
                <a:ea typeface="Josefin Sans"/>
                <a:cs typeface="Josefin Sans"/>
                <a:sym typeface="Josefin Sans"/>
              </a:rPr>
              <a:t>3. Reciprocal Inhibition Circuits</a:t>
            </a:r>
            <a:br>
              <a:rPr b="1" lang="en" sz="1800">
                <a:solidFill>
                  <a:srgbClr val="45818E"/>
                </a:solidFill>
                <a:highlight>
                  <a:srgbClr val="EFEFEF"/>
                </a:highlight>
                <a:latin typeface="Josefin Sans"/>
                <a:ea typeface="Josefin Sans"/>
                <a:cs typeface="Josefin Sans"/>
                <a:sym typeface="Josefin Sans"/>
              </a:rPr>
            </a:br>
            <a:endParaRPr b="1" sz="1800">
              <a:solidFill>
                <a:srgbClr val="45818E"/>
              </a:solidFill>
              <a:highlight>
                <a:srgbClr val="EFEFEF"/>
              </a:highlight>
              <a:latin typeface="Josefin Sans"/>
              <a:ea typeface="Josefin Sans"/>
              <a:cs typeface="Josefin Sans"/>
              <a:sym typeface="Josefin Sans"/>
            </a:endParaRPr>
          </a:p>
        </p:txBody>
      </p:sp>
      <p:sp>
        <p:nvSpPr>
          <p:cNvPr id="422" name="Google Shape;422;p57"/>
          <p:cNvSpPr txBox="1"/>
          <p:nvPr/>
        </p:nvSpPr>
        <p:spPr>
          <a:xfrm>
            <a:off x="247200" y="1007075"/>
            <a:ext cx="6060900" cy="3150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Stimulation of flexors muscle accompanied by inhibition of extensors  through inhibitory interneurons , the neuronal circuit that causes this reciprocal relation is called reciprocal  innervation. </a:t>
            </a:r>
            <a:endParaRPr>
              <a:latin typeface="Cairo"/>
              <a:ea typeface="Cairo"/>
              <a:cs typeface="Cairo"/>
              <a:sym typeface="Cairo"/>
            </a:endParaRPr>
          </a:p>
          <a:p>
            <a:pPr indent="-317500" lvl="0" marL="457200" rtl="0" algn="l">
              <a:spcBef>
                <a:spcPts val="1000"/>
              </a:spcBef>
              <a:spcAft>
                <a:spcPts val="0"/>
              </a:spcAft>
              <a:buClr>
                <a:srgbClr val="2C5072"/>
              </a:buClr>
              <a:buSzPts val="1400"/>
              <a:buFont typeface="Cairo"/>
              <a:buChar char="●"/>
            </a:pPr>
            <a:r>
              <a:rPr lang="en">
                <a:latin typeface="Cairo"/>
                <a:ea typeface="Cairo"/>
                <a:cs typeface="Cairo"/>
                <a:sym typeface="Cairo"/>
              </a:rPr>
              <a:t>Reflex contraction of an agonist muscle is accompanied by inhibition of the antagonist.</a:t>
            </a:r>
            <a:endParaRPr>
              <a:latin typeface="Cairo"/>
              <a:ea typeface="Cairo"/>
              <a:cs typeface="Cairo"/>
              <a:sym typeface="Cairo"/>
            </a:endParaRPr>
          </a:p>
          <a:p>
            <a:pPr indent="-317500" lvl="0" marL="457200" rtl="0" algn="l">
              <a:spcBef>
                <a:spcPts val="1000"/>
              </a:spcBef>
              <a:spcAft>
                <a:spcPts val="0"/>
              </a:spcAft>
              <a:buClr>
                <a:srgbClr val="2C5072"/>
              </a:buClr>
              <a:buSzPts val="1400"/>
              <a:buFont typeface="Cairo"/>
              <a:buChar char="●"/>
            </a:pPr>
            <a:r>
              <a:rPr lang="en">
                <a:latin typeface="Cairo"/>
                <a:ea typeface="Cairo"/>
                <a:cs typeface="Cairo"/>
                <a:sym typeface="Cairo"/>
              </a:rPr>
              <a:t>The input fiber directly excites the excitatory output pathway, but it stimulates an intermediate inhibitory neuron (neuron 2), which secretes a different type of transmitter substance to inhibit the second output pathway from the pool. (3)</a:t>
            </a:r>
            <a:endParaRPr>
              <a:latin typeface="Cairo"/>
              <a:ea typeface="Cairo"/>
              <a:cs typeface="Cairo"/>
              <a:sym typeface="Cairo"/>
            </a:endParaRPr>
          </a:p>
          <a:p>
            <a:pPr indent="-317500" lvl="0" marL="457200" rtl="0" algn="l">
              <a:spcBef>
                <a:spcPts val="1000"/>
              </a:spcBef>
              <a:spcAft>
                <a:spcPts val="0"/>
              </a:spcAft>
              <a:buClr>
                <a:srgbClr val="2C5072"/>
              </a:buClr>
              <a:buSzPts val="1400"/>
              <a:buFont typeface="Cairo"/>
              <a:buChar char="●"/>
            </a:pPr>
            <a:r>
              <a:rPr lang="en">
                <a:latin typeface="Cairo"/>
                <a:ea typeface="Cairo"/>
                <a:cs typeface="Cairo"/>
                <a:sym typeface="Cairo"/>
              </a:rPr>
              <a:t>Value/ preventing over activity in many parts of the  spinal cord.</a:t>
            </a:r>
            <a:endParaRPr>
              <a:latin typeface="Cairo"/>
              <a:ea typeface="Cairo"/>
              <a:cs typeface="Cairo"/>
              <a:sym typeface="Cairo"/>
            </a:endParaRPr>
          </a:p>
          <a:p>
            <a:pPr indent="-317500" lvl="0" marL="457200" rtl="0" algn="l">
              <a:spcBef>
                <a:spcPts val="1000"/>
              </a:spcBef>
              <a:spcAft>
                <a:spcPts val="1000"/>
              </a:spcAft>
              <a:buClr>
                <a:srgbClr val="2C5072"/>
              </a:buClr>
              <a:buSzPts val="1400"/>
              <a:buFont typeface="Cairo"/>
              <a:buChar char="●"/>
            </a:pPr>
            <a:r>
              <a:rPr lang="en">
                <a:latin typeface="Cairo"/>
                <a:ea typeface="Cairo"/>
                <a:cs typeface="Cairo"/>
                <a:sym typeface="Cairo"/>
              </a:rPr>
              <a:t>Reciprocal inhibition is required with the monosynaptic reflex. </a:t>
            </a:r>
            <a:endParaRPr>
              <a:latin typeface="Cairo"/>
              <a:ea typeface="Cairo"/>
              <a:cs typeface="Cairo"/>
              <a:sym typeface="Cairo"/>
            </a:endParaRPr>
          </a:p>
        </p:txBody>
      </p:sp>
      <p:pic>
        <p:nvPicPr>
          <p:cNvPr id="423" name="Google Shape;423;p57"/>
          <p:cNvPicPr preferRelativeResize="0"/>
          <p:nvPr/>
        </p:nvPicPr>
        <p:blipFill>
          <a:blip r:embed="rId3">
            <a:alphaModFix/>
          </a:blip>
          <a:stretch>
            <a:fillRect/>
          </a:stretch>
        </p:blipFill>
        <p:spPr>
          <a:xfrm>
            <a:off x="2605125" y="4157991"/>
            <a:ext cx="4074601" cy="957296"/>
          </a:xfrm>
          <a:prstGeom prst="rect">
            <a:avLst/>
          </a:prstGeom>
          <a:noFill/>
          <a:ln>
            <a:noFill/>
          </a:ln>
        </p:spPr>
      </p:pic>
      <p:sp>
        <p:nvSpPr>
          <p:cNvPr id="424" name="Google Shape;424;p57"/>
          <p:cNvSpPr txBox="1"/>
          <p:nvPr/>
        </p:nvSpPr>
        <p:spPr>
          <a:xfrm rot="10800000">
            <a:off x="3196850" y="7479125"/>
            <a:ext cx="483300" cy="1860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7"/>
          <p:cNvSpPr txBox="1"/>
          <p:nvPr/>
        </p:nvSpPr>
        <p:spPr>
          <a:xfrm>
            <a:off x="1874743" y="1998467"/>
            <a:ext cx="4074600" cy="4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E.g. stimulation of the biceps accompanied by inhibition of the triceps.</a:t>
            </a:r>
            <a:endParaRPr/>
          </a:p>
        </p:txBody>
      </p:sp>
      <p:pic>
        <p:nvPicPr>
          <p:cNvPr id="426" name="Google Shape;426;p57"/>
          <p:cNvPicPr preferRelativeResize="0"/>
          <p:nvPr/>
        </p:nvPicPr>
        <p:blipFill>
          <a:blip r:embed="rId4">
            <a:alphaModFix/>
          </a:blip>
          <a:stretch>
            <a:fillRect/>
          </a:stretch>
        </p:blipFill>
        <p:spPr>
          <a:xfrm>
            <a:off x="3776924" y="5959337"/>
            <a:ext cx="2343425" cy="2185026"/>
          </a:xfrm>
          <a:prstGeom prst="rect">
            <a:avLst/>
          </a:prstGeom>
          <a:noFill/>
          <a:ln>
            <a:noFill/>
          </a:ln>
        </p:spPr>
      </p:pic>
      <p:sp>
        <p:nvSpPr>
          <p:cNvPr id="427" name="Google Shape;427;p57"/>
          <p:cNvSpPr txBox="1"/>
          <p:nvPr/>
        </p:nvSpPr>
        <p:spPr>
          <a:xfrm>
            <a:off x="247225" y="5395500"/>
            <a:ext cx="33147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Neuronal Pool Circuits</a:t>
            </a:r>
            <a:endParaRPr sz="1800">
              <a:solidFill>
                <a:srgbClr val="134F5C"/>
              </a:solidFill>
              <a:highlight>
                <a:srgbClr val="EFEFEF"/>
              </a:highlight>
              <a:latin typeface="Josefin Sans"/>
              <a:ea typeface="Josefin Sans"/>
              <a:cs typeface="Josefin Sans"/>
              <a:sym typeface="Josefin Sans"/>
            </a:endParaRPr>
          </a:p>
        </p:txBody>
      </p:sp>
      <p:sp>
        <p:nvSpPr>
          <p:cNvPr id="428" name="Google Shape;428;p57"/>
          <p:cNvSpPr txBox="1"/>
          <p:nvPr/>
        </p:nvSpPr>
        <p:spPr>
          <a:xfrm>
            <a:off x="120312" y="5830500"/>
            <a:ext cx="20028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2C5072"/>
                </a:solidFill>
                <a:latin typeface="Cairo"/>
                <a:ea typeface="Cairo"/>
                <a:cs typeface="Cairo"/>
                <a:sym typeface="Cairo"/>
              </a:rPr>
              <a:t>1-</a:t>
            </a:r>
            <a:r>
              <a:rPr lang="en" sz="1600">
                <a:latin typeface="Cairo"/>
                <a:ea typeface="Cairo"/>
                <a:cs typeface="Cairo"/>
                <a:sym typeface="Cairo"/>
              </a:rPr>
              <a:t> Parallel</a:t>
            </a:r>
            <a:endParaRPr sz="1600">
              <a:latin typeface="Cairo"/>
              <a:ea typeface="Cairo"/>
              <a:cs typeface="Cairo"/>
              <a:sym typeface="Cairo"/>
            </a:endParaRPr>
          </a:p>
        </p:txBody>
      </p:sp>
      <p:sp>
        <p:nvSpPr>
          <p:cNvPr id="429" name="Google Shape;429;p57"/>
          <p:cNvSpPr txBox="1"/>
          <p:nvPr/>
        </p:nvSpPr>
        <p:spPr>
          <a:xfrm>
            <a:off x="2251413" y="5806800"/>
            <a:ext cx="19323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2C5072"/>
                </a:solidFill>
                <a:latin typeface="Cairo"/>
                <a:ea typeface="Cairo"/>
                <a:cs typeface="Cairo"/>
                <a:sym typeface="Cairo"/>
              </a:rPr>
              <a:t>2-</a:t>
            </a:r>
            <a:r>
              <a:rPr lang="en" sz="1600">
                <a:latin typeface="Cairo"/>
                <a:ea typeface="Cairo"/>
                <a:cs typeface="Cairo"/>
                <a:sym typeface="Cairo"/>
              </a:rPr>
              <a:t> Reverberating</a:t>
            </a:r>
            <a:endParaRPr sz="1600">
              <a:latin typeface="Cairo"/>
              <a:ea typeface="Cairo"/>
              <a:cs typeface="Cairo"/>
              <a:sym typeface="Cairo"/>
            </a:endParaRPr>
          </a:p>
        </p:txBody>
      </p:sp>
      <p:pic>
        <p:nvPicPr>
          <p:cNvPr id="430" name="Google Shape;430;p57"/>
          <p:cNvPicPr preferRelativeResize="0"/>
          <p:nvPr/>
        </p:nvPicPr>
        <p:blipFill>
          <a:blip r:embed="rId5">
            <a:alphaModFix/>
          </a:blip>
          <a:stretch>
            <a:fillRect/>
          </a:stretch>
        </p:blipFill>
        <p:spPr>
          <a:xfrm>
            <a:off x="403899" y="6452929"/>
            <a:ext cx="1719300" cy="1017453"/>
          </a:xfrm>
          <a:prstGeom prst="rect">
            <a:avLst/>
          </a:prstGeom>
          <a:noFill/>
          <a:ln>
            <a:noFill/>
          </a:ln>
        </p:spPr>
      </p:pic>
      <p:pic>
        <p:nvPicPr>
          <p:cNvPr id="431" name="Google Shape;431;p57"/>
          <p:cNvPicPr preferRelativeResize="0"/>
          <p:nvPr/>
        </p:nvPicPr>
        <p:blipFill>
          <a:blip r:embed="rId6">
            <a:alphaModFix/>
          </a:blip>
          <a:stretch>
            <a:fillRect/>
          </a:stretch>
        </p:blipFill>
        <p:spPr>
          <a:xfrm>
            <a:off x="2468624" y="6207887"/>
            <a:ext cx="1308301" cy="1931999"/>
          </a:xfrm>
          <a:prstGeom prst="rect">
            <a:avLst/>
          </a:prstGeom>
          <a:noFill/>
          <a:ln cap="flat" cmpd="sng" w="9525">
            <a:solidFill>
              <a:srgbClr val="FFFFFF"/>
            </a:solidFill>
            <a:prstDash val="solid"/>
            <a:round/>
            <a:headEnd len="sm" w="sm" type="none"/>
            <a:tailEnd len="sm" w="sm" type="none"/>
          </a:ln>
        </p:spPr>
      </p:pic>
      <p:sp>
        <p:nvSpPr>
          <p:cNvPr id="432" name="Google Shape;432;p57"/>
          <p:cNvSpPr txBox="1"/>
          <p:nvPr/>
        </p:nvSpPr>
        <p:spPr>
          <a:xfrm>
            <a:off x="212324" y="8133651"/>
            <a:ext cx="5820900" cy="650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0000"/>
              </a:buClr>
              <a:buSzPts val="1400"/>
              <a:buFont typeface="Cairo"/>
              <a:buChar char="-"/>
            </a:pPr>
            <a:r>
              <a:rPr lang="en">
                <a:solidFill>
                  <a:srgbClr val="FF0000"/>
                </a:solidFill>
                <a:latin typeface="Cairo"/>
                <a:ea typeface="Cairo"/>
                <a:cs typeface="Cairo"/>
                <a:sym typeface="Cairo"/>
              </a:rPr>
              <a:t>Parallel circuits //afferent and efferent are parallel  to each other (input parallel to output)</a:t>
            </a:r>
            <a:br>
              <a:rPr lang="en">
                <a:solidFill>
                  <a:srgbClr val="FF0000"/>
                </a:solidFill>
                <a:latin typeface="Cairo"/>
                <a:ea typeface="Cairo"/>
                <a:cs typeface="Cairo"/>
                <a:sym typeface="Cairo"/>
              </a:rPr>
            </a:br>
            <a:endParaRPr>
              <a:solidFill>
                <a:srgbClr val="FF0000"/>
              </a:solidFill>
              <a:latin typeface="Cairo"/>
              <a:ea typeface="Cairo"/>
              <a:cs typeface="Cairo"/>
              <a:sym typeface="Cairo"/>
            </a:endParaRPr>
          </a:p>
        </p:txBody>
      </p:sp>
      <p:sp>
        <p:nvSpPr>
          <p:cNvPr id="433" name="Google Shape;433;p57"/>
          <p:cNvSpPr txBox="1"/>
          <p:nvPr/>
        </p:nvSpPr>
        <p:spPr>
          <a:xfrm>
            <a:off x="2605113" y="8377726"/>
            <a:ext cx="1932300" cy="3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The same direction </a:t>
            </a:r>
            <a:endParaRPr/>
          </a:p>
        </p:txBody>
      </p:sp>
      <p:sp>
        <p:nvSpPr>
          <p:cNvPr id="434" name="Google Shape;434;p57"/>
          <p:cNvSpPr txBox="1"/>
          <p:nvPr/>
        </p:nvSpPr>
        <p:spPr>
          <a:xfrm>
            <a:off x="2605137" y="5395500"/>
            <a:ext cx="4074600" cy="4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Results in powerful and longer signal caused by reactivation of the input neuron.</a:t>
            </a:r>
            <a:endParaRPr/>
          </a:p>
        </p:txBody>
      </p:sp>
      <p:sp>
        <p:nvSpPr>
          <p:cNvPr id="435" name="Google Shape;435;p57"/>
          <p:cNvSpPr/>
          <p:nvPr/>
        </p:nvSpPr>
        <p:spPr>
          <a:xfrm>
            <a:off x="2373825" y="7673000"/>
            <a:ext cx="231300" cy="40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7"/>
          <p:cNvSpPr txBox="1"/>
          <p:nvPr/>
        </p:nvSpPr>
        <p:spPr>
          <a:xfrm>
            <a:off x="5308903" y="3712503"/>
            <a:ext cx="16773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rPr>
              <a:t>But it is polysynaptic reflex. </a:t>
            </a:r>
            <a:endParaRPr sz="900">
              <a:solidFill>
                <a:srgbClr val="B7B7B7"/>
              </a:solidFill>
            </a:endParaRPr>
          </a:p>
        </p:txBody>
      </p:sp>
      <p:pic>
        <p:nvPicPr>
          <p:cNvPr id="437" name="Google Shape;437;p57"/>
          <p:cNvPicPr preferRelativeResize="0"/>
          <p:nvPr/>
        </p:nvPicPr>
        <p:blipFill>
          <a:blip r:embed="rId7">
            <a:alphaModFix/>
          </a:blip>
          <a:stretch>
            <a:fillRect/>
          </a:stretch>
        </p:blipFill>
        <p:spPr>
          <a:xfrm>
            <a:off x="247225" y="4071250"/>
            <a:ext cx="2231376" cy="1246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5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3" name="Google Shape;443;p58"/>
          <p:cNvSpPr txBox="1"/>
          <p:nvPr/>
        </p:nvSpPr>
        <p:spPr>
          <a:xfrm>
            <a:off x="342100" y="465099"/>
            <a:ext cx="54864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45818E"/>
                </a:solidFill>
                <a:highlight>
                  <a:srgbClr val="EFEFEF"/>
                </a:highlight>
                <a:latin typeface="Josefin Sans"/>
                <a:ea typeface="Josefin Sans"/>
                <a:cs typeface="Josefin Sans"/>
                <a:sym typeface="Josefin Sans"/>
              </a:rPr>
              <a:t>4. Reverberatory (Oscillatory) Circuit</a:t>
            </a:r>
            <a:br>
              <a:rPr b="1" lang="en">
                <a:solidFill>
                  <a:srgbClr val="45818E"/>
                </a:solidFill>
                <a:highlight>
                  <a:srgbClr val="EFEFEF"/>
                </a:highlight>
                <a:latin typeface="Josefin Sans"/>
                <a:ea typeface="Josefin Sans"/>
                <a:cs typeface="Josefin Sans"/>
                <a:sym typeface="Josefin Sans"/>
              </a:rPr>
            </a:br>
            <a:endParaRPr b="1">
              <a:solidFill>
                <a:srgbClr val="45818E"/>
              </a:solidFill>
              <a:highlight>
                <a:srgbClr val="EFEFEF"/>
              </a:highlight>
              <a:latin typeface="Josefin Sans"/>
              <a:ea typeface="Josefin Sans"/>
              <a:cs typeface="Josefin Sans"/>
              <a:sym typeface="Josefin Sans"/>
            </a:endParaRPr>
          </a:p>
        </p:txBody>
      </p:sp>
      <p:sp>
        <p:nvSpPr>
          <p:cNvPr id="444" name="Google Shape;444;p58"/>
          <p:cNvSpPr txBox="1"/>
          <p:nvPr/>
        </p:nvSpPr>
        <p:spPr>
          <a:xfrm>
            <a:off x="304350" y="924350"/>
            <a:ext cx="6050100" cy="3039000"/>
          </a:xfrm>
          <a:prstGeom prst="rect">
            <a:avLst/>
          </a:prstGeom>
          <a:noFill/>
          <a:ln>
            <a:noFill/>
          </a:ln>
        </p:spPr>
        <p:txBody>
          <a:bodyPr anchorCtr="0" anchor="ctr" bIns="91425" lIns="91425" spcFirstLastPara="1" rIns="91425" wrap="square" tIns="91425">
            <a:noAutofit/>
          </a:bodyPr>
          <a:lstStyle/>
          <a:p>
            <a:pPr indent="-311150" lvl="0" marL="457200" rtl="0" algn="l">
              <a:lnSpc>
                <a:spcPct val="100000"/>
              </a:lnSpc>
              <a:spcBef>
                <a:spcPts val="0"/>
              </a:spcBef>
              <a:spcAft>
                <a:spcPts val="0"/>
              </a:spcAft>
              <a:buClr>
                <a:srgbClr val="2C5072"/>
              </a:buClr>
              <a:buSzPts val="1300"/>
              <a:buFont typeface="Cairo"/>
              <a:buChar char="●"/>
            </a:pPr>
            <a:r>
              <a:rPr lang="en" sz="1300">
                <a:latin typeface="Cairo"/>
                <a:ea typeface="Cairo"/>
                <a:cs typeface="Cairo"/>
                <a:sym typeface="Cairo"/>
              </a:rPr>
              <a:t>The simplest reverberatory circuits  involves only a single neuron. </a:t>
            </a:r>
            <a:endParaRPr sz="1300">
              <a:latin typeface="Cairo"/>
              <a:ea typeface="Cairo"/>
              <a:cs typeface="Cairo"/>
              <a:sym typeface="Cairo"/>
            </a:endParaRPr>
          </a:p>
          <a:p>
            <a:pPr indent="-311150" lvl="0" marL="457200" rtl="0" algn="l">
              <a:lnSpc>
                <a:spcPct val="100000"/>
              </a:lnSpc>
              <a:spcBef>
                <a:spcPts val="1000"/>
              </a:spcBef>
              <a:spcAft>
                <a:spcPts val="0"/>
              </a:spcAft>
              <a:buClr>
                <a:srgbClr val="2C5072"/>
              </a:buClr>
              <a:buSzPts val="1300"/>
              <a:buFont typeface="Cairo"/>
              <a:buChar char="●"/>
            </a:pPr>
            <a:r>
              <a:rPr lang="en" sz="1300">
                <a:latin typeface="Cairo"/>
                <a:ea typeface="Cairo"/>
                <a:cs typeface="Cairo"/>
                <a:sym typeface="Cairo"/>
              </a:rPr>
              <a:t>The output neuron sends a collateral nerve fiber back to its own dendrites or soma to restimulate the input neuron itself &amp; so the circuit may discharge repetitively for a long time called </a:t>
            </a:r>
            <a:r>
              <a:rPr lang="en" sz="1300">
                <a:solidFill>
                  <a:srgbClr val="FF0000"/>
                </a:solidFill>
                <a:latin typeface="Cairo"/>
                <a:ea typeface="Cairo"/>
                <a:cs typeface="Cairo"/>
                <a:sym typeface="Cairo"/>
              </a:rPr>
              <a:t>long</a:t>
            </a:r>
            <a:r>
              <a:rPr lang="en" sz="1300">
                <a:latin typeface="Cairo"/>
                <a:ea typeface="Cairo"/>
                <a:cs typeface="Cairo"/>
                <a:sym typeface="Cairo"/>
              </a:rPr>
              <a:t> </a:t>
            </a:r>
            <a:r>
              <a:rPr lang="en" sz="1300">
                <a:solidFill>
                  <a:srgbClr val="FF0000"/>
                </a:solidFill>
                <a:latin typeface="Cairo"/>
                <a:ea typeface="Cairo"/>
                <a:cs typeface="Cairo"/>
                <a:sym typeface="Cairo"/>
              </a:rPr>
              <a:t>term</a:t>
            </a:r>
            <a:r>
              <a:rPr lang="en" sz="1300">
                <a:latin typeface="Cairo"/>
                <a:ea typeface="Cairo"/>
                <a:cs typeface="Cairo"/>
                <a:sym typeface="Cairo"/>
              </a:rPr>
              <a:t> </a:t>
            </a:r>
            <a:r>
              <a:rPr lang="en" sz="1300">
                <a:solidFill>
                  <a:srgbClr val="FF0000"/>
                </a:solidFill>
                <a:latin typeface="Cairo"/>
                <a:ea typeface="Cairo"/>
                <a:cs typeface="Cairo"/>
                <a:sym typeface="Cairo"/>
              </a:rPr>
              <a:t>potentiation</a:t>
            </a:r>
            <a:r>
              <a:rPr lang="en" sz="1300">
                <a:latin typeface="Cairo"/>
                <a:ea typeface="Cairo"/>
                <a:cs typeface="Cairo"/>
                <a:sym typeface="Cairo"/>
              </a:rPr>
              <a:t> and causes signal  prolongation (Allow prolonged discharge of the same motor neurons by a single stimulus).</a:t>
            </a:r>
            <a:endParaRPr sz="1300">
              <a:latin typeface="Cairo"/>
              <a:ea typeface="Cairo"/>
              <a:cs typeface="Cairo"/>
              <a:sym typeface="Cairo"/>
            </a:endParaRPr>
          </a:p>
          <a:p>
            <a:pPr indent="-311150" lvl="0" marL="457200" rtl="0" algn="l">
              <a:lnSpc>
                <a:spcPct val="100000"/>
              </a:lnSpc>
              <a:spcBef>
                <a:spcPts val="1000"/>
              </a:spcBef>
              <a:spcAft>
                <a:spcPts val="0"/>
              </a:spcAft>
              <a:buClr>
                <a:srgbClr val="2C5072"/>
              </a:buClr>
              <a:buSzPts val="1300"/>
              <a:buFont typeface="Cairo"/>
              <a:buChar char="●"/>
            </a:pPr>
            <a:r>
              <a:rPr lang="en" sz="1300">
                <a:latin typeface="Cairo"/>
                <a:ea typeface="Cairo"/>
                <a:cs typeface="Cairo"/>
                <a:sym typeface="Cairo"/>
              </a:rPr>
              <a:t>A more complex  circuits  in which both facilitatory and inhibitory fibers involved on the reverberating circuit.</a:t>
            </a:r>
            <a:endParaRPr sz="1300">
              <a:latin typeface="Cairo"/>
              <a:ea typeface="Cairo"/>
              <a:cs typeface="Cairo"/>
              <a:sym typeface="Cairo"/>
            </a:endParaRPr>
          </a:p>
          <a:p>
            <a:pPr indent="-311150" lvl="0" marL="457200" rtl="0" algn="l">
              <a:lnSpc>
                <a:spcPct val="100000"/>
              </a:lnSpc>
              <a:spcBef>
                <a:spcPts val="1000"/>
              </a:spcBef>
              <a:spcAft>
                <a:spcPts val="0"/>
              </a:spcAft>
              <a:buClr>
                <a:srgbClr val="2C5072"/>
              </a:buClr>
              <a:buSzPts val="1300"/>
              <a:buFont typeface="Cairo"/>
              <a:buChar char="●"/>
            </a:pPr>
            <a:r>
              <a:rPr lang="en" sz="1300">
                <a:latin typeface="Cairo"/>
                <a:ea typeface="Cairo"/>
                <a:cs typeface="Cairo"/>
                <a:sym typeface="Cairo"/>
              </a:rPr>
              <a:t>A facilitatory  signal  enhances  the  intensity  and frequency of reverberation, whereas an inhibitory signal depresses or stops the reverberation.</a:t>
            </a:r>
            <a:endParaRPr sz="1300">
              <a:latin typeface="Cairo"/>
              <a:ea typeface="Cairo"/>
              <a:cs typeface="Cairo"/>
              <a:sym typeface="Cairo"/>
            </a:endParaRPr>
          </a:p>
          <a:p>
            <a:pPr indent="-311150" lvl="0" marL="457200" rtl="0" algn="l">
              <a:lnSpc>
                <a:spcPct val="100000"/>
              </a:lnSpc>
              <a:spcBef>
                <a:spcPts val="1000"/>
              </a:spcBef>
              <a:spcAft>
                <a:spcPts val="1000"/>
              </a:spcAft>
              <a:buClr>
                <a:srgbClr val="2C5072"/>
              </a:buClr>
              <a:buSzPts val="1300"/>
              <a:buFont typeface="Cairo"/>
              <a:buChar char="●"/>
            </a:pPr>
            <a:r>
              <a:rPr lang="en" sz="1300">
                <a:latin typeface="Cairo"/>
                <a:ea typeface="Cairo"/>
                <a:cs typeface="Cairo"/>
                <a:sym typeface="Cairo"/>
              </a:rPr>
              <a:t>Most  reverberating  pathways are constituted of many </a:t>
            </a:r>
            <a:r>
              <a:rPr lang="en" sz="1300">
                <a:solidFill>
                  <a:srgbClr val="FF0000"/>
                </a:solidFill>
                <a:latin typeface="Cairo"/>
                <a:ea typeface="Cairo"/>
                <a:cs typeface="Cairo"/>
                <a:sym typeface="Cairo"/>
              </a:rPr>
              <a:t>parallel fibers.</a:t>
            </a:r>
            <a:endParaRPr sz="1300">
              <a:solidFill>
                <a:srgbClr val="FF0000"/>
              </a:solidFill>
              <a:latin typeface="Cairo"/>
              <a:ea typeface="Cairo"/>
              <a:cs typeface="Cairo"/>
              <a:sym typeface="Cairo"/>
            </a:endParaRPr>
          </a:p>
        </p:txBody>
      </p:sp>
      <p:sp>
        <p:nvSpPr>
          <p:cNvPr id="445" name="Google Shape;445;p58"/>
          <p:cNvSpPr/>
          <p:nvPr/>
        </p:nvSpPr>
        <p:spPr>
          <a:xfrm>
            <a:off x="413700" y="4390000"/>
            <a:ext cx="3429900" cy="10668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C5072"/>
                </a:solidFill>
                <a:latin typeface="Cairo"/>
                <a:ea typeface="Cairo"/>
                <a:cs typeface="Cairo"/>
                <a:sym typeface="Cairo"/>
              </a:rPr>
              <a:t>B</a:t>
            </a:r>
            <a:r>
              <a:rPr lang="en" sz="1200">
                <a:solidFill>
                  <a:schemeClr val="dk1"/>
                </a:solidFill>
                <a:latin typeface="Cairo"/>
                <a:ea typeface="Cairo"/>
                <a:cs typeface="Cairo"/>
                <a:sym typeface="Cairo"/>
              </a:rPr>
              <a:t> shows a few additional neurons in the feedback circuit, which causes a longer delay between initial discharge and the feedback signal. </a:t>
            </a:r>
            <a:endParaRPr sz="1200"/>
          </a:p>
        </p:txBody>
      </p:sp>
      <p:sp>
        <p:nvSpPr>
          <p:cNvPr id="446" name="Google Shape;446;p58"/>
          <p:cNvSpPr/>
          <p:nvPr/>
        </p:nvSpPr>
        <p:spPr>
          <a:xfrm>
            <a:off x="413700" y="5707050"/>
            <a:ext cx="3429900" cy="14214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2C5072"/>
                </a:solidFill>
                <a:latin typeface="Cairo"/>
                <a:ea typeface="Cairo"/>
                <a:cs typeface="Cairo"/>
                <a:sym typeface="Cairo"/>
              </a:rPr>
              <a:t>C</a:t>
            </a:r>
            <a:r>
              <a:rPr lang="en" sz="1200">
                <a:solidFill>
                  <a:schemeClr val="dk1"/>
                </a:solidFill>
                <a:latin typeface="Cairo"/>
                <a:ea typeface="Cairo"/>
                <a:cs typeface="Cairo"/>
                <a:sym typeface="Cairo"/>
              </a:rPr>
              <a:t> shows a still more complex system in which both facilitatory and inhibitory  fibers interact in the reverberating circuit. </a:t>
            </a:r>
            <a:endParaRPr sz="1200">
              <a:solidFill>
                <a:schemeClr val="dk1"/>
              </a:solidFill>
              <a:latin typeface="Cairo"/>
              <a:ea typeface="Cairo"/>
              <a:cs typeface="Cairo"/>
              <a:sym typeface="Cairo"/>
            </a:endParaRPr>
          </a:p>
          <a:p>
            <a:pPr indent="-304800" lvl="0" marL="457200" rtl="0" algn="l">
              <a:spcBef>
                <a:spcPts val="0"/>
              </a:spcBef>
              <a:spcAft>
                <a:spcPts val="0"/>
              </a:spcAft>
              <a:buClr>
                <a:srgbClr val="2C5072"/>
              </a:buClr>
              <a:buSzPts val="1200"/>
              <a:buFont typeface="Cairo"/>
              <a:buChar char="●"/>
            </a:pPr>
            <a:r>
              <a:rPr lang="en" sz="1200">
                <a:solidFill>
                  <a:schemeClr val="dk1"/>
                </a:solidFill>
                <a:latin typeface="Cairo"/>
                <a:ea typeface="Cairo"/>
                <a:cs typeface="Cairo"/>
                <a:sym typeface="Cairo"/>
              </a:rPr>
              <a:t>A facilitatory  signal enhances the intensity and frequency of reverberation. </a:t>
            </a:r>
            <a:endParaRPr sz="1200">
              <a:solidFill>
                <a:schemeClr val="dk1"/>
              </a:solidFill>
              <a:latin typeface="Cairo"/>
              <a:ea typeface="Cairo"/>
              <a:cs typeface="Cairo"/>
              <a:sym typeface="Cairo"/>
            </a:endParaRPr>
          </a:p>
          <a:p>
            <a:pPr indent="-304800" lvl="0" marL="457200" rtl="0" algn="l">
              <a:spcBef>
                <a:spcPts val="0"/>
              </a:spcBef>
              <a:spcAft>
                <a:spcPts val="0"/>
              </a:spcAft>
              <a:buClr>
                <a:srgbClr val="2C5072"/>
              </a:buClr>
              <a:buSzPts val="1200"/>
              <a:buFont typeface="Cairo"/>
              <a:buChar char="●"/>
            </a:pPr>
            <a:r>
              <a:rPr lang="en" sz="1200">
                <a:solidFill>
                  <a:schemeClr val="dk1"/>
                </a:solidFill>
                <a:latin typeface="Cairo"/>
                <a:ea typeface="Cairo"/>
                <a:cs typeface="Cairo"/>
                <a:sym typeface="Cairo"/>
              </a:rPr>
              <a:t>An inhibitory signal depresses or stops the revelation</a:t>
            </a:r>
            <a:endParaRPr sz="1200"/>
          </a:p>
        </p:txBody>
      </p:sp>
      <p:sp>
        <p:nvSpPr>
          <p:cNvPr id="447" name="Google Shape;447;p58"/>
          <p:cNvSpPr/>
          <p:nvPr/>
        </p:nvSpPr>
        <p:spPr>
          <a:xfrm>
            <a:off x="413700" y="7378700"/>
            <a:ext cx="3429900" cy="13629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C5072"/>
                </a:solidFill>
                <a:latin typeface="Cairo"/>
                <a:ea typeface="Cairo"/>
                <a:cs typeface="Cairo"/>
                <a:sym typeface="Cairo"/>
              </a:rPr>
              <a:t>D</a:t>
            </a:r>
            <a:r>
              <a:rPr lang="en" sz="1200">
                <a:solidFill>
                  <a:schemeClr val="dk1"/>
                </a:solidFill>
                <a:latin typeface="Cairo"/>
                <a:ea typeface="Cairo"/>
                <a:cs typeface="Cairo"/>
                <a:sym typeface="Cairo"/>
              </a:rPr>
              <a:t> shows that most reverberating pathways are constituted of many parallel fibers. </a:t>
            </a:r>
            <a:endParaRPr sz="1200">
              <a:solidFill>
                <a:schemeClr val="dk1"/>
              </a:solidFill>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rPr lang="en" sz="1200">
                <a:solidFill>
                  <a:schemeClr val="dk1"/>
                </a:solidFill>
                <a:latin typeface="Cairo"/>
                <a:ea typeface="Cairo"/>
                <a:cs typeface="Cairo"/>
                <a:sym typeface="Cairo"/>
              </a:rPr>
              <a:t>In such a </a:t>
            </a:r>
            <a:r>
              <a:rPr lang="en" sz="1200">
                <a:solidFill>
                  <a:schemeClr val="dk1"/>
                </a:solidFill>
                <a:latin typeface="Cairo"/>
                <a:ea typeface="Cairo"/>
                <a:cs typeface="Cairo"/>
                <a:sym typeface="Cairo"/>
              </a:rPr>
              <a:t>system, the total reverberating signal can be either weak or strong, depending on how many parallel nerve fibers are momentarily involved in the reverberation. </a:t>
            </a:r>
            <a:endParaRPr sz="1200">
              <a:solidFill>
                <a:schemeClr val="dk1"/>
              </a:solidFill>
              <a:latin typeface="Cairo"/>
              <a:ea typeface="Cairo"/>
              <a:cs typeface="Cairo"/>
              <a:sym typeface="Cairo"/>
            </a:endParaRPr>
          </a:p>
        </p:txBody>
      </p:sp>
      <p:pic>
        <p:nvPicPr>
          <p:cNvPr id="448" name="Google Shape;448;p58"/>
          <p:cNvPicPr preferRelativeResize="0"/>
          <p:nvPr/>
        </p:nvPicPr>
        <p:blipFill>
          <a:blip r:embed="rId3">
            <a:alphaModFix/>
          </a:blip>
          <a:stretch>
            <a:fillRect/>
          </a:stretch>
        </p:blipFill>
        <p:spPr>
          <a:xfrm>
            <a:off x="4194931" y="4201497"/>
            <a:ext cx="2447379" cy="881684"/>
          </a:xfrm>
          <a:prstGeom prst="rect">
            <a:avLst/>
          </a:prstGeom>
          <a:noFill/>
          <a:ln cap="flat" cmpd="sng" w="9525">
            <a:solidFill>
              <a:schemeClr val="dk2"/>
            </a:solidFill>
            <a:prstDash val="solid"/>
            <a:round/>
            <a:headEnd len="sm" w="sm" type="none"/>
            <a:tailEnd len="sm" w="sm" type="none"/>
          </a:ln>
        </p:spPr>
      </p:pic>
      <p:pic>
        <p:nvPicPr>
          <p:cNvPr id="449" name="Google Shape;449;p58"/>
          <p:cNvPicPr preferRelativeResize="0"/>
          <p:nvPr/>
        </p:nvPicPr>
        <p:blipFill>
          <a:blip r:embed="rId4">
            <a:alphaModFix/>
          </a:blip>
          <a:stretch>
            <a:fillRect/>
          </a:stretch>
        </p:blipFill>
        <p:spPr>
          <a:xfrm>
            <a:off x="4194925" y="5237543"/>
            <a:ext cx="2447376" cy="1625050"/>
          </a:xfrm>
          <a:prstGeom prst="rect">
            <a:avLst/>
          </a:prstGeom>
          <a:noFill/>
          <a:ln cap="flat" cmpd="sng" w="9525">
            <a:solidFill>
              <a:schemeClr val="dk2"/>
            </a:solidFill>
            <a:prstDash val="solid"/>
            <a:round/>
            <a:headEnd len="sm" w="sm" type="none"/>
            <a:tailEnd len="sm" w="sm" type="none"/>
          </a:ln>
        </p:spPr>
      </p:pic>
      <p:pic>
        <p:nvPicPr>
          <p:cNvPr id="450" name="Google Shape;450;p58"/>
          <p:cNvPicPr preferRelativeResize="0"/>
          <p:nvPr/>
        </p:nvPicPr>
        <p:blipFill>
          <a:blip r:embed="rId5">
            <a:alphaModFix/>
          </a:blip>
          <a:stretch>
            <a:fillRect/>
          </a:stretch>
        </p:blipFill>
        <p:spPr>
          <a:xfrm>
            <a:off x="4194925" y="7016975"/>
            <a:ext cx="2447375" cy="1625050"/>
          </a:xfrm>
          <a:prstGeom prst="rect">
            <a:avLst/>
          </a:prstGeom>
          <a:noFill/>
          <a:ln cap="flat" cmpd="sng" w="9525">
            <a:solidFill>
              <a:schemeClr val="dk2"/>
            </a:solidFill>
            <a:prstDash val="solid"/>
            <a:round/>
            <a:headEnd len="sm" w="sm" type="none"/>
            <a:tailEnd len="sm" w="sm" type="none"/>
          </a:ln>
        </p:spPr>
      </p:pic>
      <p:cxnSp>
        <p:nvCxnSpPr>
          <p:cNvPr id="451" name="Google Shape;451;p58"/>
          <p:cNvCxnSpPr>
            <a:stCxn id="445" idx="0"/>
            <a:endCxn id="448" idx="0"/>
          </p:cNvCxnSpPr>
          <p:nvPr/>
        </p:nvCxnSpPr>
        <p:spPr>
          <a:xfrm rot="-5400000">
            <a:off x="3679500" y="2650750"/>
            <a:ext cx="188400" cy="3290100"/>
          </a:xfrm>
          <a:prstGeom prst="bentConnector3">
            <a:avLst>
              <a:gd fmla="val 226448" name="adj1"/>
            </a:avLst>
          </a:prstGeom>
          <a:noFill/>
          <a:ln cap="flat" cmpd="sng" w="9525">
            <a:solidFill>
              <a:schemeClr val="dk2"/>
            </a:solidFill>
            <a:prstDash val="solid"/>
            <a:round/>
            <a:headEnd len="med" w="med" type="none"/>
            <a:tailEnd len="med" w="med" type="none"/>
          </a:ln>
        </p:spPr>
      </p:cxnSp>
      <p:cxnSp>
        <p:nvCxnSpPr>
          <p:cNvPr id="452" name="Google Shape;452;p58"/>
          <p:cNvCxnSpPr>
            <a:stCxn id="446" idx="3"/>
            <a:endCxn id="449" idx="1"/>
          </p:cNvCxnSpPr>
          <p:nvPr/>
        </p:nvCxnSpPr>
        <p:spPr>
          <a:xfrm flipH="1" rot="10800000">
            <a:off x="3843600" y="6049950"/>
            <a:ext cx="351300" cy="367800"/>
          </a:xfrm>
          <a:prstGeom prst="bentConnector3">
            <a:avLst>
              <a:gd fmla="val 50004" name="adj1"/>
            </a:avLst>
          </a:prstGeom>
          <a:noFill/>
          <a:ln cap="flat" cmpd="sng" w="9525">
            <a:solidFill>
              <a:schemeClr val="dk2"/>
            </a:solidFill>
            <a:prstDash val="solid"/>
            <a:round/>
            <a:headEnd len="med" w="med" type="none"/>
            <a:tailEnd len="med" w="med" type="none"/>
          </a:ln>
        </p:spPr>
      </p:cxnSp>
      <p:cxnSp>
        <p:nvCxnSpPr>
          <p:cNvPr id="453" name="Google Shape;453;p58"/>
          <p:cNvCxnSpPr>
            <a:stCxn id="447" idx="2"/>
            <a:endCxn id="450" idx="2"/>
          </p:cNvCxnSpPr>
          <p:nvPr/>
        </p:nvCxnSpPr>
        <p:spPr>
          <a:xfrm rot="-5400000">
            <a:off x="3723900" y="7046750"/>
            <a:ext cx="99600" cy="3290100"/>
          </a:xfrm>
          <a:prstGeom prst="bentConnector3">
            <a:avLst>
              <a:gd fmla="val -239081"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9" name="Google Shape;459;p59"/>
          <p:cNvSpPr txBox="1"/>
          <p:nvPr/>
        </p:nvSpPr>
        <p:spPr>
          <a:xfrm>
            <a:off x="263110" y="538726"/>
            <a:ext cx="54864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5818E"/>
                </a:solidFill>
                <a:highlight>
                  <a:srgbClr val="EFEFEF"/>
                </a:highlight>
                <a:latin typeface="Josefin Sans"/>
                <a:ea typeface="Josefin Sans"/>
                <a:cs typeface="Josefin Sans"/>
                <a:sym typeface="Josefin Sans"/>
              </a:rPr>
              <a:t>5. After-discharge</a:t>
            </a:r>
            <a:endParaRPr b="1" sz="1800">
              <a:solidFill>
                <a:srgbClr val="45818E"/>
              </a:solidFill>
              <a:highlight>
                <a:srgbClr val="EFEFEF"/>
              </a:highlight>
              <a:latin typeface="Josefin Sans"/>
              <a:ea typeface="Josefin Sans"/>
              <a:cs typeface="Josefin Sans"/>
              <a:sym typeface="Josefin Sans"/>
            </a:endParaRPr>
          </a:p>
        </p:txBody>
      </p:sp>
      <p:sp>
        <p:nvSpPr>
          <p:cNvPr id="460" name="Google Shape;460;p59"/>
          <p:cNvSpPr txBox="1"/>
          <p:nvPr/>
        </p:nvSpPr>
        <p:spPr>
          <a:xfrm>
            <a:off x="191800" y="1031650"/>
            <a:ext cx="6331800" cy="1387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A  prolonged  maintained  output discharge  of AHCs called after discharge, lasting a few milliseconds  or many minutes after the incoming signal is over.</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  After- discharge occurs due to the following:-</a:t>
            </a:r>
            <a:endParaRPr>
              <a:latin typeface="Cairo"/>
              <a:ea typeface="Cairo"/>
              <a:cs typeface="Cairo"/>
              <a:sym typeface="Cairo"/>
            </a:endParaRPr>
          </a:p>
        </p:txBody>
      </p:sp>
      <p:sp>
        <p:nvSpPr>
          <p:cNvPr id="461" name="Google Shape;461;p59"/>
          <p:cNvSpPr txBox="1"/>
          <p:nvPr/>
        </p:nvSpPr>
        <p:spPr>
          <a:xfrm>
            <a:off x="263100" y="2016226"/>
            <a:ext cx="4289700" cy="203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34F5C"/>
                </a:solidFill>
                <a:latin typeface="Cairo"/>
                <a:ea typeface="Cairo"/>
                <a:cs typeface="Cairo"/>
                <a:sym typeface="Cairo"/>
              </a:rPr>
              <a:t>1- </a:t>
            </a:r>
            <a:r>
              <a:rPr b="1" lang="en">
                <a:solidFill>
                  <a:srgbClr val="134F5C"/>
                </a:solidFill>
                <a:latin typeface="Cairo"/>
                <a:ea typeface="Cairo"/>
                <a:cs typeface="Cairo"/>
                <a:sym typeface="Cairo"/>
              </a:rPr>
              <a:t>Synaptic  After-discharge:</a:t>
            </a:r>
            <a:r>
              <a:rPr lang="en">
                <a:solidFill>
                  <a:srgbClr val="134F5C"/>
                </a:solidFill>
                <a:latin typeface="Cairo"/>
                <a:ea typeface="Cairo"/>
                <a:cs typeface="Cairo"/>
                <a:sym typeface="Cairo"/>
              </a:rPr>
              <a:t> </a:t>
            </a:r>
            <a:endParaRPr>
              <a:solidFill>
                <a:srgbClr val="134F5C"/>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  When excitatory synapses discharge on the surfaces of dendrites or soma of a neuron, a </a:t>
            </a:r>
            <a:r>
              <a:rPr lang="en" u="sng">
                <a:latin typeface="Cairo"/>
                <a:ea typeface="Cairo"/>
                <a:cs typeface="Cairo"/>
                <a:sym typeface="Cairo"/>
              </a:rPr>
              <a:t>postsynaptic electrical potential (PSP</a:t>
            </a:r>
            <a:r>
              <a:rPr lang="en">
                <a:latin typeface="Cairo"/>
                <a:ea typeface="Cairo"/>
                <a:cs typeface="Cairo"/>
                <a:sym typeface="Cairo"/>
              </a:rPr>
              <a:t>) develops in the neuron and lasts  for milliseconds.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 It</a:t>
            </a:r>
            <a:r>
              <a:rPr lang="en">
                <a:latin typeface="Cairo"/>
                <a:ea typeface="Cairo"/>
                <a:cs typeface="Cairo"/>
                <a:sym typeface="Cairo"/>
              </a:rPr>
              <a:t> can continue to excite the neuron, causing it to transmit a series of repetitive discharges, this cause maintained reflex action &amp; response continue for some time after cessation of stimulus)</a:t>
            </a:r>
            <a:endParaRPr>
              <a:latin typeface="Cairo"/>
              <a:ea typeface="Cairo"/>
              <a:cs typeface="Cairo"/>
              <a:sym typeface="Cairo"/>
            </a:endParaRPr>
          </a:p>
        </p:txBody>
      </p:sp>
      <p:sp>
        <p:nvSpPr>
          <p:cNvPr id="462" name="Google Shape;462;p59"/>
          <p:cNvSpPr txBox="1"/>
          <p:nvPr/>
        </p:nvSpPr>
        <p:spPr>
          <a:xfrm>
            <a:off x="222010" y="4147083"/>
            <a:ext cx="43719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34F5C"/>
                </a:solidFill>
                <a:latin typeface="Cairo"/>
                <a:ea typeface="Cairo"/>
                <a:cs typeface="Cairo"/>
                <a:sym typeface="Cairo"/>
              </a:rPr>
              <a:t>2- </a:t>
            </a:r>
            <a:r>
              <a:rPr b="1" lang="en">
                <a:solidFill>
                  <a:srgbClr val="134F5C"/>
                </a:solidFill>
                <a:latin typeface="Cairo"/>
                <a:ea typeface="Cairo"/>
                <a:cs typeface="Cairo"/>
                <a:sym typeface="Cairo"/>
              </a:rPr>
              <a:t>Reverberating</a:t>
            </a:r>
            <a:r>
              <a:rPr b="1" lang="en">
                <a:solidFill>
                  <a:srgbClr val="134F5C"/>
                </a:solidFill>
                <a:latin typeface="Cairo"/>
                <a:ea typeface="Cairo"/>
                <a:cs typeface="Cairo"/>
                <a:sym typeface="Cairo"/>
              </a:rPr>
              <a:t> circuits: </a:t>
            </a:r>
            <a:endParaRPr b="1">
              <a:solidFill>
                <a:srgbClr val="134F5C"/>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Presence of reverberating circuit restimulate AHCs.</a:t>
            </a:r>
            <a:br>
              <a:rPr lang="en">
                <a:latin typeface="Cairo"/>
                <a:ea typeface="Cairo"/>
                <a:cs typeface="Cairo"/>
                <a:sym typeface="Cairo"/>
              </a:rPr>
            </a:br>
            <a:endParaRPr>
              <a:latin typeface="Cairo"/>
              <a:ea typeface="Cairo"/>
              <a:cs typeface="Cairo"/>
              <a:sym typeface="Cairo"/>
            </a:endParaRPr>
          </a:p>
        </p:txBody>
      </p:sp>
      <p:pic>
        <p:nvPicPr>
          <p:cNvPr id="463" name="Google Shape;463;p59"/>
          <p:cNvPicPr preferRelativeResize="0"/>
          <p:nvPr/>
        </p:nvPicPr>
        <p:blipFill>
          <a:blip r:embed="rId3">
            <a:alphaModFix/>
          </a:blip>
          <a:stretch>
            <a:fillRect/>
          </a:stretch>
        </p:blipFill>
        <p:spPr>
          <a:xfrm>
            <a:off x="4508960" y="1595975"/>
            <a:ext cx="1928900" cy="2223900"/>
          </a:xfrm>
          <a:prstGeom prst="rect">
            <a:avLst/>
          </a:prstGeom>
          <a:noFill/>
          <a:ln>
            <a:noFill/>
          </a:ln>
        </p:spPr>
      </p:pic>
      <p:pic>
        <p:nvPicPr>
          <p:cNvPr id="464" name="Google Shape;464;p59"/>
          <p:cNvPicPr preferRelativeResize="0"/>
          <p:nvPr/>
        </p:nvPicPr>
        <p:blipFill>
          <a:blip r:embed="rId4">
            <a:alphaModFix/>
          </a:blip>
          <a:stretch>
            <a:fillRect/>
          </a:stretch>
        </p:blipFill>
        <p:spPr>
          <a:xfrm>
            <a:off x="4508951" y="3730675"/>
            <a:ext cx="1928909" cy="1332925"/>
          </a:xfrm>
          <a:prstGeom prst="rect">
            <a:avLst/>
          </a:prstGeom>
          <a:noFill/>
          <a:ln>
            <a:noFill/>
          </a:ln>
        </p:spPr>
      </p:pic>
      <p:sp>
        <p:nvSpPr>
          <p:cNvPr id="465" name="Google Shape;465;p59"/>
          <p:cNvSpPr txBox="1"/>
          <p:nvPr/>
        </p:nvSpPr>
        <p:spPr>
          <a:xfrm>
            <a:off x="322938" y="4969976"/>
            <a:ext cx="54864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5818E"/>
                </a:solidFill>
                <a:highlight>
                  <a:srgbClr val="EFEFEF"/>
                </a:highlight>
                <a:latin typeface="Josefin Sans"/>
                <a:ea typeface="Josefin Sans"/>
                <a:cs typeface="Josefin Sans"/>
                <a:sym typeface="Josefin Sans"/>
              </a:rPr>
              <a:t>6. Synaptic Delay (Central Delay)</a:t>
            </a:r>
            <a:br>
              <a:rPr b="1" lang="en" sz="1800">
                <a:solidFill>
                  <a:srgbClr val="45818E"/>
                </a:solidFill>
                <a:highlight>
                  <a:srgbClr val="EFEFEF"/>
                </a:highlight>
                <a:latin typeface="Josefin Sans"/>
                <a:ea typeface="Josefin Sans"/>
                <a:cs typeface="Josefin Sans"/>
                <a:sym typeface="Josefin Sans"/>
              </a:rPr>
            </a:br>
            <a:endParaRPr b="1" sz="1800">
              <a:solidFill>
                <a:srgbClr val="45818E"/>
              </a:solidFill>
              <a:highlight>
                <a:srgbClr val="EFEFEF"/>
              </a:highlight>
              <a:latin typeface="Josefin Sans"/>
              <a:ea typeface="Josefin Sans"/>
              <a:cs typeface="Josefin Sans"/>
              <a:sym typeface="Josefin Sans"/>
            </a:endParaRPr>
          </a:p>
        </p:txBody>
      </p:sp>
      <p:sp>
        <p:nvSpPr>
          <p:cNvPr id="466" name="Google Shape;466;p59"/>
          <p:cNvSpPr txBox="1"/>
          <p:nvPr/>
        </p:nvSpPr>
        <p:spPr>
          <a:xfrm>
            <a:off x="263088" y="5263238"/>
            <a:ext cx="6331800" cy="1757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Is  the time of reflex to pass through neurons of the spinal cord </a:t>
            </a:r>
            <a:endParaRPr>
              <a:latin typeface="Cairo"/>
              <a:ea typeface="Cairo"/>
              <a:cs typeface="Cairo"/>
              <a:sym typeface="Cairo"/>
            </a:endParaRPr>
          </a:p>
          <a:p>
            <a:pPr indent="-317500" lvl="0" marL="457200" rtl="0" algn="l">
              <a:spcBef>
                <a:spcPts val="0"/>
              </a:spcBef>
              <a:spcAft>
                <a:spcPts val="0"/>
              </a:spcAft>
              <a:buClr>
                <a:srgbClr val="134F5C"/>
              </a:buClr>
              <a:buSzPts val="1400"/>
              <a:buFont typeface="Cairo"/>
              <a:buChar char="●"/>
            </a:pPr>
            <a:r>
              <a:rPr lang="en">
                <a:solidFill>
                  <a:srgbClr val="134F5C"/>
                </a:solidFill>
                <a:latin typeface="Cairo"/>
                <a:ea typeface="Cairo"/>
                <a:cs typeface="Cairo"/>
                <a:sym typeface="Cairo"/>
              </a:rPr>
              <a:t>The minimal period of time required for transmission of a neuronal signal from a presynaptic neuron to a postsynaptic neuron,  is SYNAPTIC DELAY.</a:t>
            </a:r>
            <a:endParaRPr>
              <a:solidFill>
                <a:srgbClr val="134F5C"/>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Equals 0.5 ms /synapse (  it is long in polysynaptic Reflex)</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It is   &gt;  2  ms in the withdrawal R  (polysynaptic Reflex)</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Number of synapses  in a reflex = central delay/0.5ms</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For knee jerk it equals 0.6 msc = one synapse</a:t>
            </a:r>
            <a:br>
              <a:rPr lang="en">
                <a:latin typeface="Cairo"/>
                <a:ea typeface="Cairo"/>
                <a:cs typeface="Cairo"/>
                <a:sym typeface="Cairo"/>
              </a:rPr>
            </a:br>
            <a:endParaRPr>
              <a:latin typeface="Cairo"/>
              <a:ea typeface="Cairo"/>
              <a:cs typeface="Cairo"/>
              <a:sym typeface="Cairo"/>
            </a:endParaRPr>
          </a:p>
        </p:txBody>
      </p:sp>
      <p:sp>
        <p:nvSpPr>
          <p:cNvPr id="467" name="Google Shape;467;p59"/>
          <p:cNvSpPr txBox="1"/>
          <p:nvPr/>
        </p:nvSpPr>
        <p:spPr>
          <a:xfrm rot="10800000">
            <a:off x="-367650" y="7902750"/>
            <a:ext cx="804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9"/>
          <p:cNvSpPr txBox="1"/>
          <p:nvPr/>
        </p:nvSpPr>
        <p:spPr>
          <a:xfrm>
            <a:off x="2354031" y="547613"/>
            <a:ext cx="3111300" cy="4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After stoppage of the stimulus, the output signals continue.</a:t>
            </a:r>
            <a:endParaRPr/>
          </a:p>
        </p:txBody>
      </p:sp>
      <p:sp>
        <p:nvSpPr>
          <p:cNvPr id="469" name="Google Shape;469;p59"/>
          <p:cNvSpPr txBox="1"/>
          <p:nvPr/>
        </p:nvSpPr>
        <p:spPr>
          <a:xfrm>
            <a:off x="2524800" y="2016225"/>
            <a:ext cx="3111300" cy="4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The already released neurotransmitters.</a:t>
            </a:r>
            <a:endParaRPr/>
          </a:p>
        </p:txBody>
      </p:sp>
      <p:sp>
        <p:nvSpPr>
          <p:cNvPr id="470" name="Google Shape;470;p59"/>
          <p:cNvSpPr txBox="1"/>
          <p:nvPr/>
        </p:nvSpPr>
        <p:spPr>
          <a:xfrm>
            <a:off x="5167856" y="6129775"/>
            <a:ext cx="1598100" cy="4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Clinical use of reflex time :</a:t>
            </a:r>
            <a:endParaRPr sz="900">
              <a:solidFill>
                <a:srgbClr val="B7B7B7"/>
              </a:solidFill>
              <a:latin typeface="Cairo"/>
              <a:ea typeface="Cairo"/>
              <a:cs typeface="Cairo"/>
              <a:sym typeface="Cairo"/>
            </a:endParaRPr>
          </a:p>
          <a:p>
            <a:pPr indent="0" lvl="0" marL="0" rtl="0" algn="l">
              <a:spcBef>
                <a:spcPts val="0"/>
              </a:spcBef>
              <a:spcAft>
                <a:spcPts val="0"/>
              </a:spcAft>
              <a:buNone/>
            </a:pPr>
            <a:r>
              <a:rPr lang="en" sz="900">
                <a:solidFill>
                  <a:srgbClr val="B7B7B7"/>
                </a:solidFill>
                <a:latin typeface="Cairo"/>
                <a:ea typeface="Cairo"/>
                <a:cs typeface="Cairo"/>
                <a:sym typeface="Cairo"/>
              </a:rPr>
              <a:t>Nerve conduction study.</a:t>
            </a:r>
            <a:endParaRPr sz="900">
              <a:solidFill>
                <a:srgbClr val="B7B7B7"/>
              </a:solidFill>
              <a:latin typeface="Cairo"/>
              <a:ea typeface="Cairo"/>
              <a:cs typeface="Cairo"/>
              <a:sym typeface="Cairo"/>
            </a:endParaRPr>
          </a:p>
        </p:txBody>
      </p:sp>
      <p:sp>
        <p:nvSpPr>
          <p:cNvPr id="471" name="Google Shape;471;p59"/>
          <p:cNvSpPr txBox="1"/>
          <p:nvPr/>
        </p:nvSpPr>
        <p:spPr>
          <a:xfrm>
            <a:off x="304350" y="7020938"/>
            <a:ext cx="54864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5818E"/>
                </a:solidFill>
                <a:highlight>
                  <a:srgbClr val="EFEFEF"/>
                </a:highlight>
                <a:latin typeface="Josefin Sans"/>
                <a:ea typeface="Josefin Sans"/>
                <a:cs typeface="Josefin Sans"/>
                <a:sym typeface="Josefin Sans"/>
              </a:rPr>
              <a:t>7. Reaction (reflex) time</a:t>
            </a:r>
            <a:br>
              <a:rPr b="1" lang="en" sz="1800">
                <a:solidFill>
                  <a:srgbClr val="45818E"/>
                </a:solidFill>
                <a:highlight>
                  <a:srgbClr val="EFEFEF"/>
                </a:highlight>
                <a:latin typeface="Josefin Sans"/>
                <a:ea typeface="Josefin Sans"/>
                <a:cs typeface="Josefin Sans"/>
                <a:sym typeface="Josefin Sans"/>
              </a:rPr>
            </a:br>
            <a:endParaRPr b="1" sz="1800">
              <a:solidFill>
                <a:srgbClr val="45818E"/>
              </a:solidFill>
              <a:highlight>
                <a:srgbClr val="EFEFEF"/>
              </a:highlight>
              <a:latin typeface="Josefin Sans"/>
              <a:ea typeface="Josefin Sans"/>
              <a:cs typeface="Josefin Sans"/>
              <a:sym typeface="Josefin Sans"/>
            </a:endParaRPr>
          </a:p>
        </p:txBody>
      </p:sp>
      <p:sp>
        <p:nvSpPr>
          <p:cNvPr id="472" name="Google Shape;472;p59"/>
          <p:cNvSpPr txBox="1"/>
          <p:nvPr/>
        </p:nvSpPr>
        <p:spPr>
          <a:xfrm>
            <a:off x="273400" y="7395650"/>
            <a:ext cx="6168600" cy="17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Reflex time = </a:t>
            </a:r>
            <a:r>
              <a:rPr lang="en">
                <a:latin typeface="Cairo"/>
                <a:ea typeface="Cairo"/>
                <a:cs typeface="Cairo"/>
                <a:sym typeface="Cairo"/>
              </a:rPr>
              <a:t>central delay + time spent in conduction of impulses along the afferent and efferent nerves.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The time </a:t>
            </a:r>
            <a:r>
              <a:rPr lang="en">
                <a:latin typeface="Cairo"/>
                <a:ea typeface="Cairo"/>
                <a:cs typeface="Cairo"/>
                <a:sym typeface="Cairo"/>
              </a:rPr>
              <a:t>between the application of the stimulus and the response is called the </a:t>
            </a:r>
            <a:r>
              <a:rPr b="1" lang="en">
                <a:latin typeface="Cairo"/>
                <a:ea typeface="Cairo"/>
                <a:cs typeface="Cairo"/>
                <a:sym typeface="Cairo"/>
              </a:rPr>
              <a:t>reaction time</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In humans, the reaction time for a stretch reflex such as the knee jerk is 19-24 ms.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The conduction velocities of the afferent and efferent fiber types are known and the distance from muscle to the spinal cord can be measured</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This is responsible for most of the reaction time. . </a:t>
            </a:r>
            <a:endParaRPr>
              <a:latin typeface="Cairo"/>
              <a:ea typeface="Cairo"/>
              <a:cs typeface="Cairo"/>
              <a:sym typeface="Cai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6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8" name="Google Shape;478;p60"/>
          <p:cNvPicPr preferRelativeResize="0"/>
          <p:nvPr/>
        </p:nvPicPr>
        <p:blipFill rotWithShape="1">
          <a:blip r:embed="rId3">
            <a:alphaModFix/>
          </a:blip>
          <a:srcRect b="1820" l="921" r="0" t="19028"/>
          <a:stretch/>
        </p:blipFill>
        <p:spPr>
          <a:xfrm>
            <a:off x="533664" y="1263595"/>
            <a:ext cx="5565000" cy="3493864"/>
          </a:xfrm>
          <a:prstGeom prst="rect">
            <a:avLst/>
          </a:prstGeom>
          <a:noFill/>
          <a:ln>
            <a:noFill/>
          </a:ln>
        </p:spPr>
      </p:pic>
      <p:sp>
        <p:nvSpPr>
          <p:cNvPr id="479" name="Google Shape;479;p60"/>
          <p:cNvSpPr txBox="1"/>
          <p:nvPr/>
        </p:nvSpPr>
        <p:spPr>
          <a:xfrm>
            <a:off x="761188" y="568284"/>
            <a:ext cx="5109900" cy="60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C343D"/>
                </a:solidFill>
                <a:latin typeface="Josefin Sans"/>
                <a:ea typeface="Josefin Sans"/>
                <a:cs typeface="Josefin Sans"/>
                <a:sym typeface="Josefin Sans"/>
              </a:rPr>
              <a:t>Classifications of Reflexes</a:t>
            </a:r>
            <a:endParaRPr sz="1800">
              <a:solidFill>
                <a:srgbClr val="0C343D"/>
              </a:solidFill>
              <a:latin typeface="Josefin Sans"/>
              <a:ea typeface="Josefin Sans"/>
              <a:cs typeface="Josefin Sans"/>
              <a:sym typeface="Josefin Sans"/>
            </a:endParaRPr>
          </a:p>
        </p:txBody>
      </p:sp>
      <p:sp>
        <p:nvSpPr>
          <p:cNvPr id="480" name="Google Shape;480;p60"/>
          <p:cNvSpPr txBox="1"/>
          <p:nvPr/>
        </p:nvSpPr>
        <p:spPr>
          <a:xfrm>
            <a:off x="1890750" y="4782845"/>
            <a:ext cx="30765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Somatic reflexes integrated in spinal cord </a:t>
            </a:r>
            <a:endParaRPr sz="1800">
              <a:solidFill>
                <a:srgbClr val="134F5C"/>
              </a:solidFill>
              <a:highlight>
                <a:srgbClr val="EFEFEF"/>
              </a:highlight>
              <a:latin typeface="Josefin Sans"/>
              <a:ea typeface="Josefin Sans"/>
              <a:cs typeface="Josefin Sans"/>
              <a:sym typeface="Josefin Sans"/>
            </a:endParaRPr>
          </a:p>
        </p:txBody>
      </p:sp>
      <p:sp>
        <p:nvSpPr>
          <p:cNvPr id="481" name="Google Shape;481;p60"/>
          <p:cNvSpPr/>
          <p:nvPr/>
        </p:nvSpPr>
        <p:spPr>
          <a:xfrm>
            <a:off x="119550" y="5720559"/>
            <a:ext cx="1566900" cy="6099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Stretch </a:t>
            </a:r>
            <a:endParaRPr sz="1600">
              <a:latin typeface="Josefin Sans"/>
              <a:ea typeface="Josefin Sans"/>
              <a:cs typeface="Josefin Sans"/>
              <a:sym typeface="Josefin Sans"/>
            </a:endParaRPr>
          </a:p>
        </p:txBody>
      </p:sp>
      <p:sp>
        <p:nvSpPr>
          <p:cNvPr id="482" name="Google Shape;482;p60"/>
          <p:cNvSpPr/>
          <p:nvPr/>
        </p:nvSpPr>
        <p:spPr>
          <a:xfrm>
            <a:off x="1803547" y="5720559"/>
            <a:ext cx="1566900" cy="6099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Flexor</a:t>
            </a:r>
            <a:r>
              <a:rPr lang="en" sz="1600">
                <a:latin typeface="Josefin Sans"/>
                <a:ea typeface="Josefin Sans"/>
                <a:cs typeface="Josefin Sans"/>
                <a:sym typeface="Josefin Sans"/>
              </a:rPr>
              <a:t> </a:t>
            </a:r>
            <a:endParaRPr sz="1600">
              <a:latin typeface="Josefin Sans"/>
              <a:ea typeface="Josefin Sans"/>
              <a:cs typeface="Josefin Sans"/>
              <a:sym typeface="Josefin Sans"/>
            </a:endParaRPr>
          </a:p>
        </p:txBody>
      </p:sp>
      <p:sp>
        <p:nvSpPr>
          <p:cNvPr id="483" name="Google Shape;483;p60"/>
          <p:cNvSpPr/>
          <p:nvPr/>
        </p:nvSpPr>
        <p:spPr>
          <a:xfrm>
            <a:off x="3487550" y="5720551"/>
            <a:ext cx="1566900" cy="6099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Extensor </a:t>
            </a:r>
            <a:endParaRPr sz="1600">
              <a:latin typeface="Josefin Sans"/>
              <a:ea typeface="Josefin Sans"/>
              <a:cs typeface="Josefin Sans"/>
              <a:sym typeface="Josefin Sans"/>
            </a:endParaRPr>
          </a:p>
        </p:txBody>
      </p:sp>
      <p:sp>
        <p:nvSpPr>
          <p:cNvPr id="484" name="Google Shape;484;p60"/>
          <p:cNvSpPr/>
          <p:nvPr/>
        </p:nvSpPr>
        <p:spPr>
          <a:xfrm>
            <a:off x="5171550" y="5720552"/>
            <a:ext cx="1566900" cy="6099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Rhythmic </a:t>
            </a:r>
            <a:endParaRPr sz="1600">
              <a:latin typeface="Josefin Sans"/>
              <a:ea typeface="Josefin Sans"/>
              <a:cs typeface="Josefin Sans"/>
              <a:sym typeface="Josefin Sans"/>
            </a:endParaRPr>
          </a:p>
        </p:txBody>
      </p:sp>
      <p:cxnSp>
        <p:nvCxnSpPr>
          <p:cNvPr id="485" name="Google Shape;485;p60"/>
          <p:cNvCxnSpPr>
            <a:stCxn id="480" idx="2"/>
            <a:endCxn id="484" idx="0"/>
          </p:cNvCxnSpPr>
          <p:nvPr/>
        </p:nvCxnSpPr>
        <p:spPr>
          <a:xfrm flipH="1" rot="-5400000">
            <a:off x="4602000" y="4367645"/>
            <a:ext cx="180000" cy="2526000"/>
          </a:xfrm>
          <a:prstGeom prst="bentConnector3">
            <a:avLst>
              <a:gd fmla="val 49974" name="adj1"/>
            </a:avLst>
          </a:prstGeom>
          <a:noFill/>
          <a:ln cap="flat" cmpd="sng" w="9525">
            <a:solidFill>
              <a:schemeClr val="dk2"/>
            </a:solidFill>
            <a:prstDash val="solid"/>
            <a:round/>
            <a:headEnd len="med" w="med" type="none"/>
            <a:tailEnd len="med" w="med" type="none"/>
          </a:ln>
        </p:spPr>
      </p:cxnSp>
      <p:cxnSp>
        <p:nvCxnSpPr>
          <p:cNvPr id="486" name="Google Shape;486;p60"/>
          <p:cNvCxnSpPr>
            <a:stCxn id="480" idx="2"/>
            <a:endCxn id="483" idx="0"/>
          </p:cNvCxnSpPr>
          <p:nvPr/>
        </p:nvCxnSpPr>
        <p:spPr>
          <a:xfrm flipH="1" rot="-5400000">
            <a:off x="3760050" y="5209595"/>
            <a:ext cx="180000" cy="842100"/>
          </a:xfrm>
          <a:prstGeom prst="bentConnector3">
            <a:avLst>
              <a:gd fmla="val 49974" name="adj1"/>
            </a:avLst>
          </a:prstGeom>
          <a:noFill/>
          <a:ln cap="flat" cmpd="sng" w="9525">
            <a:solidFill>
              <a:schemeClr val="dk2"/>
            </a:solidFill>
            <a:prstDash val="solid"/>
            <a:round/>
            <a:headEnd len="med" w="med" type="none"/>
            <a:tailEnd len="med" w="med" type="none"/>
          </a:ln>
        </p:spPr>
      </p:cxnSp>
      <p:cxnSp>
        <p:nvCxnSpPr>
          <p:cNvPr id="487" name="Google Shape;487;p60"/>
          <p:cNvCxnSpPr>
            <a:stCxn id="480" idx="2"/>
            <a:endCxn id="482" idx="0"/>
          </p:cNvCxnSpPr>
          <p:nvPr/>
        </p:nvCxnSpPr>
        <p:spPr>
          <a:xfrm rot="5400000">
            <a:off x="2917950" y="5209595"/>
            <a:ext cx="180000" cy="842100"/>
          </a:xfrm>
          <a:prstGeom prst="bentConnector3">
            <a:avLst>
              <a:gd fmla="val 49976" name="adj1"/>
            </a:avLst>
          </a:prstGeom>
          <a:noFill/>
          <a:ln cap="flat" cmpd="sng" w="9525">
            <a:solidFill>
              <a:schemeClr val="dk2"/>
            </a:solidFill>
            <a:prstDash val="solid"/>
            <a:round/>
            <a:headEnd len="med" w="med" type="none"/>
            <a:tailEnd len="med" w="med" type="none"/>
          </a:ln>
        </p:spPr>
      </p:cxnSp>
      <p:cxnSp>
        <p:nvCxnSpPr>
          <p:cNvPr id="488" name="Google Shape;488;p60"/>
          <p:cNvCxnSpPr>
            <a:stCxn id="480" idx="2"/>
            <a:endCxn id="481" idx="0"/>
          </p:cNvCxnSpPr>
          <p:nvPr/>
        </p:nvCxnSpPr>
        <p:spPr>
          <a:xfrm rot="5400000">
            <a:off x="2076000" y="4367645"/>
            <a:ext cx="180000" cy="2526000"/>
          </a:xfrm>
          <a:prstGeom prst="bentConnector3">
            <a:avLst>
              <a:gd fmla="val 49976" name="adj1"/>
            </a:avLst>
          </a:prstGeom>
          <a:noFill/>
          <a:ln cap="flat" cmpd="sng" w="9525">
            <a:solidFill>
              <a:schemeClr val="dk2"/>
            </a:solidFill>
            <a:prstDash val="solid"/>
            <a:round/>
            <a:headEnd len="med" w="med" type="none"/>
            <a:tailEnd len="med" w="med" type="none"/>
          </a:ln>
        </p:spPr>
      </p:cxnSp>
      <p:sp>
        <p:nvSpPr>
          <p:cNvPr id="489" name="Google Shape;489;p60"/>
          <p:cNvSpPr/>
          <p:nvPr/>
        </p:nvSpPr>
        <p:spPr>
          <a:xfrm>
            <a:off x="119550" y="6550835"/>
            <a:ext cx="1566900" cy="6099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Maintain muscle tone</a:t>
            </a:r>
            <a:endParaRPr>
              <a:latin typeface="Cairo"/>
              <a:ea typeface="Cairo"/>
              <a:cs typeface="Cairo"/>
              <a:sym typeface="Cairo"/>
            </a:endParaRPr>
          </a:p>
        </p:txBody>
      </p:sp>
      <p:cxnSp>
        <p:nvCxnSpPr>
          <p:cNvPr id="490" name="Google Shape;490;p60"/>
          <p:cNvCxnSpPr>
            <a:stCxn id="481" idx="2"/>
            <a:endCxn id="489" idx="0"/>
          </p:cNvCxnSpPr>
          <p:nvPr/>
        </p:nvCxnSpPr>
        <p:spPr>
          <a:xfrm flipH="1" rot="-5400000">
            <a:off x="793050" y="6440409"/>
            <a:ext cx="220500" cy="600"/>
          </a:xfrm>
          <a:prstGeom prst="bentConnector3">
            <a:avLst>
              <a:gd fmla="val 49972" name="adj1"/>
            </a:avLst>
          </a:prstGeom>
          <a:noFill/>
          <a:ln cap="flat" cmpd="sng" w="9525">
            <a:solidFill>
              <a:schemeClr val="dk2"/>
            </a:solidFill>
            <a:prstDash val="solid"/>
            <a:round/>
            <a:headEnd len="med" w="med" type="none"/>
            <a:tailEnd len="med" w="med" type="stealth"/>
          </a:ln>
        </p:spPr>
      </p:cxnSp>
      <p:sp>
        <p:nvSpPr>
          <p:cNvPr id="491" name="Google Shape;491;p60"/>
          <p:cNvSpPr/>
          <p:nvPr/>
        </p:nvSpPr>
        <p:spPr>
          <a:xfrm>
            <a:off x="1803550" y="6550835"/>
            <a:ext cx="1566900" cy="6099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Withdrawal </a:t>
            </a:r>
            <a:endParaRPr>
              <a:latin typeface="Cairo"/>
              <a:ea typeface="Cairo"/>
              <a:cs typeface="Cairo"/>
              <a:sym typeface="Cairo"/>
            </a:endParaRPr>
          </a:p>
        </p:txBody>
      </p:sp>
      <p:cxnSp>
        <p:nvCxnSpPr>
          <p:cNvPr id="492" name="Google Shape;492;p60"/>
          <p:cNvCxnSpPr>
            <a:stCxn id="482" idx="2"/>
            <a:endCxn id="491" idx="0"/>
          </p:cNvCxnSpPr>
          <p:nvPr/>
        </p:nvCxnSpPr>
        <p:spPr>
          <a:xfrm flipH="1" rot="-5400000">
            <a:off x="2477047" y="6440409"/>
            <a:ext cx="220500" cy="600"/>
          </a:xfrm>
          <a:prstGeom prst="bentConnector3">
            <a:avLst>
              <a:gd fmla="val 49972" name="adj1"/>
            </a:avLst>
          </a:prstGeom>
          <a:noFill/>
          <a:ln cap="flat" cmpd="sng" w="9525">
            <a:solidFill>
              <a:schemeClr val="dk2"/>
            </a:solidFill>
            <a:prstDash val="solid"/>
            <a:round/>
            <a:headEnd len="med" w="med" type="none"/>
            <a:tailEnd len="med" w="med" type="stealth"/>
          </a:ln>
        </p:spPr>
      </p:cxnSp>
      <p:sp>
        <p:nvSpPr>
          <p:cNvPr id="493" name="Google Shape;493;p60"/>
          <p:cNvSpPr/>
          <p:nvPr/>
        </p:nvSpPr>
        <p:spPr>
          <a:xfrm>
            <a:off x="3487850" y="6530056"/>
            <a:ext cx="1566900" cy="6756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Standing/ posture/ stepping</a:t>
            </a:r>
            <a:endParaRPr>
              <a:latin typeface="Cairo"/>
              <a:ea typeface="Cairo"/>
              <a:cs typeface="Cairo"/>
              <a:sym typeface="Cairo"/>
            </a:endParaRPr>
          </a:p>
        </p:txBody>
      </p:sp>
      <p:cxnSp>
        <p:nvCxnSpPr>
          <p:cNvPr id="494" name="Google Shape;494;p60"/>
          <p:cNvCxnSpPr>
            <a:stCxn id="483" idx="2"/>
            <a:endCxn id="493" idx="0"/>
          </p:cNvCxnSpPr>
          <p:nvPr/>
        </p:nvCxnSpPr>
        <p:spPr>
          <a:xfrm flipH="1" rot="-5400000">
            <a:off x="4171550" y="6429901"/>
            <a:ext cx="199500" cy="600"/>
          </a:xfrm>
          <a:prstGeom prst="bentConnector3">
            <a:avLst>
              <a:gd fmla="val 50026" name="adj1"/>
            </a:avLst>
          </a:prstGeom>
          <a:noFill/>
          <a:ln cap="flat" cmpd="sng" w="9525">
            <a:solidFill>
              <a:schemeClr val="dk2"/>
            </a:solidFill>
            <a:prstDash val="solid"/>
            <a:round/>
            <a:headEnd len="med" w="med" type="none"/>
            <a:tailEnd len="med" w="med" type="stealth"/>
          </a:ln>
        </p:spPr>
      </p:cxnSp>
      <p:sp>
        <p:nvSpPr>
          <p:cNvPr id="495" name="Google Shape;495;p60"/>
          <p:cNvSpPr/>
          <p:nvPr/>
        </p:nvSpPr>
        <p:spPr>
          <a:xfrm>
            <a:off x="5172144" y="6565000"/>
            <a:ext cx="1566900" cy="6057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Walking/ scratching </a:t>
            </a:r>
            <a:endParaRPr>
              <a:latin typeface="Cairo"/>
              <a:ea typeface="Cairo"/>
              <a:cs typeface="Cairo"/>
              <a:sym typeface="Cairo"/>
            </a:endParaRPr>
          </a:p>
        </p:txBody>
      </p:sp>
      <p:cxnSp>
        <p:nvCxnSpPr>
          <p:cNvPr id="496" name="Google Shape;496;p60"/>
          <p:cNvCxnSpPr>
            <a:stCxn id="484" idx="2"/>
            <a:endCxn id="495" idx="0"/>
          </p:cNvCxnSpPr>
          <p:nvPr/>
        </p:nvCxnSpPr>
        <p:spPr>
          <a:xfrm flipH="1" rot="-5400000">
            <a:off x="5838000" y="6447452"/>
            <a:ext cx="234600" cy="600"/>
          </a:xfrm>
          <a:prstGeom prst="bentConnector3">
            <a:avLst>
              <a:gd fmla="val 49989" name="adj1"/>
            </a:avLst>
          </a:prstGeom>
          <a:noFill/>
          <a:ln cap="flat" cmpd="sng" w="9525">
            <a:solidFill>
              <a:schemeClr val="dk2"/>
            </a:solidFill>
            <a:prstDash val="solid"/>
            <a:round/>
            <a:headEnd len="med" w="med" type="none"/>
            <a:tailEnd len="med" w="med" type="stealth"/>
          </a:ln>
        </p:spPr>
      </p:cxnSp>
      <p:sp>
        <p:nvSpPr>
          <p:cNvPr id="497" name="Google Shape;497;p60"/>
          <p:cNvSpPr txBox="1"/>
          <p:nvPr/>
        </p:nvSpPr>
        <p:spPr>
          <a:xfrm>
            <a:off x="1890750" y="7405245"/>
            <a:ext cx="30765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Autonomic (visceral) </a:t>
            </a:r>
            <a:r>
              <a:rPr lang="en" sz="1800">
                <a:solidFill>
                  <a:srgbClr val="134F5C"/>
                </a:solidFill>
                <a:highlight>
                  <a:srgbClr val="EFEFEF"/>
                </a:highlight>
                <a:latin typeface="Josefin Sans"/>
                <a:ea typeface="Josefin Sans"/>
                <a:cs typeface="Josefin Sans"/>
                <a:sym typeface="Josefin Sans"/>
              </a:rPr>
              <a:t>integrated in spinal cord </a:t>
            </a:r>
            <a:endParaRPr sz="1800">
              <a:solidFill>
                <a:srgbClr val="134F5C"/>
              </a:solidFill>
              <a:highlight>
                <a:srgbClr val="EFEFEF"/>
              </a:highlight>
              <a:latin typeface="Josefin Sans"/>
              <a:ea typeface="Josefin Sans"/>
              <a:cs typeface="Josefin Sans"/>
              <a:sym typeface="Josefin Sans"/>
            </a:endParaRPr>
          </a:p>
        </p:txBody>
      </p:sp>
      <p:sp>
        <p:nvSpPr>
          <p:cNvPr id="498" name="Google Shape;498;p60"/>
          <p:cNvSpPr/>
          <p:nvPr/>
        </p:nvSpPr>
        <p:spPr>
          <a:xfrm>
            <a:off x="1774275" y="8375059"/>
            <a:ext cx="1566900" cy="6099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Vasomotor</a:t>
            </a:r>
            <a:endParaRPr sz="1600">
              <a:latin typeface="Josefin Sans"/>
              <a:ea typeface="Josefin Sans"/>
              <a:cs typeface="Josefin Sans"/>
              <a:sym typeface="Josefin Sans"/>
            </a:endParaRPr>
          </a:p>
        </p:txBody>
      </p:sp>
      <p:sp>
        <p:nvSpPr>
          <p:cNvPr id="499" name="Google Shape;499;p60"/>
          <p:cNvSpPr/>
          <p:nvPr/>
        </p:nvSpPr>
        <p:spPr>
          <a:xfrm>
            <a:off x="3458272" y="8375059"/>
            <a:ext cx="1566900" cy="6099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Josefin Sans"/>
                <a:ea typeface="Josefin Sans"/>
                <a:cs typeface="Josefin Sans"/>
                <a:sym typeface="Josefin Sans"/>
              </a:rPr>
              <a:t>Micturition/ defecation</a:t>
            </a:r>
            <a:endParaRPr sz="1600">
              <a:latin typeface="Josefin Sans"/>
              <a:ea typeface="Josefin Sans"/>
              <a:cs typeface="Josefin Sans"/>
              <a:sym typeface="Josefin Sans"/>
            </a:endParaRPr>
          </a:p>
        </p:txBody>
      </p:sp>
      <p:cxnSp>
        <p:nvCxnSpPr>
          <p:cNvPr id="500" name="Google Shape;500;p60"/>
          <p:cNvCxnSpPr>
            <a:stCxn id="497" idx="2"/>
            <a:endCxn id="498" idx="0"/>
          </p:cNvCxnSpPr>
          <p:nvPr/>
        </p:nvCxnSpPr>
        <p:spPr>
          <a:xfrm rot="5400000">
            <a:off x="2887350" y="7833495"/>
            <a:ext cx="212100" cy="8712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501" name="Google Shape;501;p60"/>
          <p:cNvCxnSpPr>
            <a:stCxn id="497" idx="2"/>
            <a:endCxn id="499" idx="0"/>
          </p:cNvCxnSpPr>
          <p:nvPr/>
        </p:nvCxnSpPr>
        <p:spPr>
          <a:xfrm flipH="1" rot="-5400000">
            <a:off x="3729300" y="7862745"/>
            <a:ext cx="212100" cy="812700"/>
          </a:xfrm>
          <a:prstGeom prst="bentConnector3">
            <a:avLst>
              <a:gd fmla="val 49980" name="adj1"/>
            </a:avLst>
          </a:prstGeom>
          <a:noFill/>
          <a:ln cap="flat" cmpd="sng" w="9525">
            <a:solidFill>
              <a:schemeClr val="dk2"/>
            </a:solidFill>
            <a:prstDash val="solid"/>
            <a:round/>
            <a:headEnd len="med" w="med" type="none"/>
            <a:tailEnd len="med" w="med" type="none"/>
          </a:ln>
        </p:spPr>
      </p:cxnSp>
      <p:sp>
        <p:nvSpPr>
          <p:cNvPr id="502" name="Google Shape;502;p60"/>
          <p:cNvSpPr/>
          <p:nvPr/>
        </p:nvSpPr>
        <p:spPr>
          <a:xfrm>
            <a:off x="353650" y="8954100"/>
            <a:ext cx="1449900" cy="6099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Vascular </a:t>
            </a:r>
            <a:r>
              <a:rPr lang="en">
                <a:latin typeface="Cairo"/>
                <a:ea typeface="Cairo"/>
                <a:cs typeface="Cairo"/>
                <a:sym typeface="Cairo"/>
              </a:rPr>
              <a:t>tone</a:t>
            </a:r>
            <a:endParaRPr>
              <a:latin typeface="Cairo"/>
              <a:ea typeface="Cairo"/>
              <a:cs typeface="Cairo"/>
              <a:sym typeface="Cairo"/>
            </a:endParaRPr>
          </a:p>
        </p:txBody>
      </p:sp>
      <p:cxnSp>
        <p:nvCxnSpPr>
          <p:cNvPr id="503" name="Google Shape;503;p60"/>
          <p:cNvCxnSpPr>
            <a:stCxn id="498" idx="1"/>
            <a:endCxn id="502" idx="0"/>
          </p:cNvCxnSpPr>
          <p:nvPr/>
        </p:nvCxnSpPr>
        <p:spPr>
          <a:xfrm flipH="1">
            <a:off x="1078575" y="8680009"/>
            <a:ext cx="695700" cy="274200"/>
          </a:xfrm>
          <a:prstGeom prst="bentConnector2">
            <a:avLst/>
          </a:prstGeom>
          <a:noFill/>
          <a:ln cap="flat" cmpd="sng" w="9525">
            <a:solidFill>
              <a:schemeClr val="dk2"/>
            </a:solidFill>
            <a:prstDash val="solid"/>
            <a:round/>
            <a:headEnd len="med" w="med" type="none"/>
            <a:tailEnd len="med" w="med" type="stealth"/>
          </a:ln>
        </p:spPr>
      </p:cxnSp>
      <p:sp>
        <p:nvSpPr>
          <p:cNvPr id="504" name="Google Shape;504;p60"/>
          <p:cNvSpPr/>
          <p:nvPr/>
        </p:nvSpPr>
        <p:spPr>
          <a:xfrm>
            <a:off x="5021675" y="8954100"/>
            <a:ext cx="1449900" cy="6099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iro"/>
                <a:ea typeface="Cairo"/>
                <a:cs typeface="Cairo"/>
                <a:sym typeface="Cairo"/>
              </a:rPr>
              <a:t>Bladder/Bowl</a:t>
            </a:r>
            <a:r>
              <a:rPr lang="en">
                <a:latin typeface="Cairo"/>
                <a:ea typeface="Cairo"/>
                <a:cs typeface="Cairo"/>
                <a:sym typeface="Cairo"/>
              </a:rPr>
              <a:t> </a:t>
            </a:r>
            <a:endParaRPr>
              <a:latin typeface="Cairo"/>
              <a:ea typeface="Cairo"/>
              <a:cs typeface="Cairo"/>
              <a:sym typeface="Cairo"/>
            </a:endParaRPr>
          </a:p>
        </p:txBody>
      </p:sp>
      <p:cxnSp>
        <p:nvCxnSpPr>
          <p:cNvPr id="505" name="Google Shape;505;p60"/>
          <p:cNvCxnSpPr>
            <a:stCxn id="499" idx="3"/>
            <a:endCxn id="504" idx="0"/>
          </p:cNvCxnSpPr>
          <p:nvPr/>
        </p:nvCxnSpPr>
        <p:spPr>
          <a:xfrm>
            <a:off x="5025172" y="8680009"/>
            <a:ext cx="721500" cy="274200"/>
          </a:xfrm>
          <a:prstGeom prst="bentConnector2">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pic>
        <p:nvPicPr>
          <p:cNvPr id="510" name="Google Shape;510;p61"/>
          <p:cNvPicPr preferRelativeResize="0"/>
          <p:nvPr/>
        </p:nvPicPr>
        <p:blipFill>
          <a:blip r:embed="rId3">
            <a:alphaModFix/>
          </a:blip>
          <a:stretch>
            <a:fillRect/>
          </a:stretch>
        </p:blipFill>
        <p:spPr>
          <a:xfrm>
            <a:off x="4574150" y="7398301"/>
            <a:ext cx="1966200" cy="1105985"/>
          </a:xfrm>
          <a:prstGeom prst="rect">
            <a:avLst/>
          </a:prstGeom>
          <a:noFill/>
          <a:ln>
            <a:noFill/>
          </a:ln>
        </p:spPr>
      </p:pic>
      <p:sp>
        <p:nvSpPr>
          <p:cNvPr id="511" name="Google Shape;511;p61"/>
          <p:cNvSpPr txBox="1"/>
          <p:nvPr/>
        </p:nvSpPr>
        <p:spPr>
          <a:xfrm>
            <a:off x="255550" y="4432850"/>
            <a:ext cx="6518400" cy="2882400"/>
          </a:xfrm>
          <a:prstGeom prst="rect">
            <a:avLst/>
          </a:prstGeom>
          <a:noFill/>
          <a:ln cap="flat" cmpd="sng" w="9525">
            <a:solidFill>
              <a:srgbClr val="A2C4C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rgbClr val="45818E"/>
                </a:solidFill>
                <a:latin typeface="Cairo"/>
                <a:ea typeface="Cairo"/>
                <a:cs typeface="Cairo"/>
                <a:sym typeface="Cairo"/>
              </a:rPr>
              <a:t>(A) </a:t>
            </a:r>
            <a:r>
              <a:rPr b="1" lang="en" sz="1300">
                <a:solidFill>
                  <a:srgbClr val="45818E"/>
                </a:solidFill>
                <a:latin typeface="Cairo"/>
                <a:ea typeface="Cairo"/>
                <a:cs typeface="Cairo"/>
                <a:sym typeface="Cairo"/>
              </a:rPr>
              <a:t>Deep Reflexes:-</a:t>
            </a:r>
            <a:r>
              <a:rPr b="1" lang="en" sz="1300">
                <a:latin typeface="Cairo"/>
                <a:ea typeface="Cairo"/>
                <a:cs typeface="Cairo"/>
                <a:sym typeface="Cairo"/>
              </a:rPr>
              <a:t>  </a:t>
            </a:r>
            <a:r>
              <a:rPr lang="en" sz="1300">
                <a:latin typeface="Cairo"/>
                <a:ea typeface="Cairo"/>
                <a:cs typeface="Cairo"/>
                <a:sym typeface="Cairo"/>
              </a:rPr>
              <a:t>by stimulation of receptors </a:t>
            </a:r>
            <a:r>
              <a:rPr lang="en" sz="1300">
                <a:solidFill>
                  <a:srgbClr val="FF0000"/>
                </a:solidFill>
                <a:latin typeface="Cairo"/>
                <a:ea typeface="Cairo"/>
                <a:cs typeface="Cairo"/>
                <a:sym typeface="Cairo"/>
              </a:rPr>
              <a:t>deep in muscle</a:t>
            </a:r>
            <a:r>
              <a:rPr lang="en" sz="1300">
                <a:latin typeface="Cairo"/>
                <a:ea typeface="Cairo"/>
                <a:cs typeface="Cairo"/>
                <a:sym typeface="Cairo"/>
              </a:rPr>
              <a:t> and tendons.</a:t>
            </a:r>
            <a:endParaRPr sz="1300">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sz="1300">
                <a:latin typeface="Cairo"/>
                <a:ea typeface="Cairo"/>
                <a:cs typeface="Cairo"/>
                <a:sym typeface="Cairo"/>
              </a:rPr>
              <a:t>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AutoNum type="arabicPeriod"/>
            </a:pPr>
            <a:r>
              <a:rPr lang="en" sz="1300">
                <a:latin typeface="Cairo"/>
                <a:ea typeface="Cairo"/>
                <a:cs typeface="Cairo"/>
                <a:sym typeface="Cairo"/>
              </a:rPr>
              <a:t>Stretch Reflexes </a:t>
            </a:r>
            <a:r>
              <a:rPr b="1" lang="en" sz="1300">
                <a:latin typeface="Cairo"/>
                <a:ea typeface="Cairo"/>
                <a:cs typeface="Cairo"/>
                <a:sym typeface="Cairo"/>
              </a:rPr>
              <a:t>(Tendon jerks) </a:t>
            </a:r>
            <a:r>
              <a:rPr lang="en" sz="1300">
                <a:latin typeface="Cairo"/>
                <a:ea typeface="Cairo"/>
                <a:cs typeface="Cairo"/>
                <a:sym typeface="Cairo"/>
              </a:rPr>
              <a:t>,they are </a:t>
            </a:r>
            <a:r>
              <a:rPr b="1" lang="en" sz="1300">
                <a:latin typeface="Cairo"/>
                <a:ea typeface="Cairo"/>
                <a:cs typeface="Cairo"/>
                <a:sym typeface="Cairo"/>
              </a:rPr>
              <a:t>monosynaptic </a:t>
            </a:r>
            <a:r>
              <a:rPr lang="en" sz="1300">
                <a:latin typeface="Cairo"/>
                <a:ea typeface="Cairo"/>
                <a:cs typeface="Cairo"/>
                <a:sym typeface="Cairo"/>
              </a:rPr>
              <a:t>: </a:t>
            </a:r>
            <a:endParaRPr sz="1300">
              <a:latin typeface="Cairo"/>
              <a:ea typeface="Cairo"/>
              <a:cs typeface="Cairo"/>
              <a:sym typeface="Cairo"/>
            </a:endParaRPr>
          </a:p>
          <a:p>
            <a:pPr indent="0" lvl="0" marL="457200" rtl="0" algn="l">
              <a:spcBef>
                <a:spcPts val="0"/>
              </a:spcBef>
              <a:spcAft>
                <a:spcPts val="0"/>
              </a:spcAft>
              <a:buNone/>
            </a:pPr>
            <a:r>
              <a:rPr lang="en" sz="1300">
                <a:latin typeface="Cairo"/>
                <a:ea typeface="Cairo"/>
                <a:cs typeface="Cairo"/>
                <a:sym typeface="Cairo"/>
              </a:rPr>
              <a:t>such as knee-jerk ( patellar reflex ) and ankle jerk. </a:t>
            </a:r>
            <a:endParaRPr sz="1300">
              <a:latin typeface="Cairo"/>
              <a:ea typeface="Cairo"/>
              <a:cs typeface="Cairo"/>
              <a:sym typeface="Cairo"/>
            </a:endParaRPr>
          </a:p>
          <a:p>
            <a:pPr indent="0" lvl="0" marL="457200" rtl="0" algn="l">
              <a:spcBef>
                <a:spcPts val="0"/>
              </a:spcBef>
              <a:spcAft>
                <a:spcPts val="0"/>
              </a:spcAft>
              <a:buNone/>
            </a:pPr>
            <a:r>
              <a:rPr lang="en" sz="1300">
                <a:latin typeface="Cairo"/>
                <a:ea typeface="Cairo"/>
                <a:cs typeface="Cairo"/>
                <a:sym typeface="Cairo"/>
              </a:rPr>
              <a:t>The receptor for all these is the muscle spindle</a:t>
            </a:r>
            <a:endParaRPr sz="1300">
              <a:latin typeface="Cairo"/>
              <a:ea typeface="Cairo"/>
              <a:cs typeface="Cairo"/>
              <a:sym typeface="Cairo"/>
            </a:endParaRPr>
          </a:p>
          <a:p>
            <a:pPr indent="0" lvl="0" marL="457200" rtl="0" algn="l">
              <a:spcBef>
                <a:spcPts val="0"/>
              </a:spcBef>
              <a:spcAft>
                <a:spcPts val="0"/>
              </a:spcAft>
              <a:buNone/>
            </a:pPr>
            <a:r>
              <a:rPr lang="en" sz="1300">
                <a:latin typeface="Cairo"/>
                <a:ea typeface="Cairo"/>
                <a:cs typeface="Cairo"/>
                <a:sym typeface="Cairo"/>
              </a:rPr>
              <a:t>(is located deep  within the muscle itself)</a:t>
            </a:r>
            <a:endParaRPr sz="1300">
              <a:latin typeface="Cairo"/>
              <a:ea typeface="Cairo"/>
              <a:cs typeface="Cairo"/>
              <a:sym typeface="Cairo"/>
            </a:endParaRPr>
          </a:p>
          <a:p>
            <a:pPr indent="0" lvl="0" marL="457200" rtl="0" algn="l">
              <a:spcBef>
                <a:spcPts val="0"/>
              </a:spcBef>
              <a:spcAft>
                <a:spcPts val="0"/>
              </a:spcAft>
              <a:buNone/>
            </a:pPr>
            <a:r>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AutoNum type="arabicPeriod"/>
            </a:pPr>
            <a:r>
              <a:rPr lang="en" sz="1300">
                <a:highlight>
                  <a:srgbClr val="FFFF00"/>
                </a:highlight>
                <a:latin typeface="Cairo"/>
                <a:ea typeface="Cairo"/>
                <a:cs typeface="Cairo"/>
                <a:sym typeface="Cairo"/>
              </a:rPr>
              <a:t>Inverse Stretch Reflex ( Golgi Tendon organ reflex )</a:t>
            </a:r>
            <a:endParaRPr sz="1300">
              <a:highlight>
                <a:srgbClr val="FFFF00"/>
              </a:highlight>
              <a:latin typeface="Cairo"/>
              <a:ea typeface="Cairo"/>
              <a:cs typeface="Cairo"/>
              <a:sym typeface="Cairo"/>
            </a:endParaRPr>
          </a:p>
          <a:p>
            <a:pPr indent="0" lvl="0" marL="457200" rtl="0" algn="l">
              <a:spcBef>
                <a:spcPts val="0"/>
              </a:spcBef>
              <a:spcAft>
                <a:spcPts val="0"/>
              </a:spcAft>
              <a:buNone/>
            </a:pPr>
            <a:r>
              <a:rPr b="1" lang="en" sz="1300">
                <a:highlight>
                  <a:srgbClr val="FFFF00"/>
                </a:highlight>
                <a:latin typeface="Cairo"/>
                <a:ea typeface="Cairo"/>
                <a:cs typeface="Cairo"/>
                <a:sym typeface="Cairo"/>
              </a:rPr>
              <a:t>polysynaptic</a:t>
            </a:r>
            <a:r>
              <a:rPr b="1" lang="en" sz="1300">
                <a:latin typeface="Cairo"/>
                <a:ea typeface="Cairo"/>
                <a:cs typeface="Cairo"/>
                <a:sym typeface="Cairo"/>
              </a:rPr>
              <a:t> </a:t>
            </a:r>
            <a:r>
              <a:rPr lang="en" sz="1300">
                <a:latin typeface="Cairo"/>
                <a:ea typeface="Cairo"/>
                <a:cs typeface="Cairo"/>
                <a:sym typeface="Cairo"/>
              </a:rPr>
              <a:t>: The receptor is called Golgi Tendon</a:t>
            </a:r>
            <a:endParaRPr sz="1300">
              <a:latin typeface="Cairo"/>
              <a:ea typeface="Cairo"/>
              <a:cs typeface="Cairo"/>
              <a:sym typeface="Cairo"/>
            </a:endParaRPr>
          </a:p>
          <a:p>
            <a:pPr indent="0" lvl="0" marL="457200" rtl="0" algn="l">
              <a:spcBef>
                <a:spcPts val="0"/>
              </a:spcBef>
              <a:spcAft>
                <a:spcPts val="0"/>
              </a:spcAft>
              <a:buNone/>
            </a:pPr>
            <a:r>
              <a:rPr lang="en" sz="1300">
                <a:latin typeface="Cairo"/>
                <a:ea typeface="Cairo"/>
                <a:cs typeface="Cairo"/>
                <a:sym typeface="Cairo"/>
              </a:rPr>
              <a:t>Organ present deep  in the muscle tendon.  </a:t>
            </a:r>
            <a:endParaRPr sz="1300">
              <a:latin typeface="Cairo"/>
              <a:ea typeface="Cairo"/>
              <a:cs typeface="Cairo"/>
              <a:sym typeface="Cairo"/>
            </a:endParaRPr>
          </a:p>
          <a:p>
            <a:pPr indent="0" lvl="0" marL="457200" rtl="0" algn="l">
              <a:spcBef>
                <a:spcPts val="0"/>
              </a:spcBef>
              <a:spcAft>
                <a:spcPts val="0"/>
              </a:spcAft>
              <a:buNone/>
            </a:pPr>
            <a:r>
              <a:t/>
            </a:r>
            <a:endParaRPr sz="1300">
              <a:latin typeface="Cairo"/>
              <a:ea typeface="Cairo"/>
              <a:cs typeface="Cairo"/>
              <a:sym typeface="Cairo"/>
            </a:endParaRPr>
          </a:p>
          <a:p>
            <a:pPr indent="0" lvl="0" marL="457200" rtl="0" algn="l">
              <a:spcBef>
                <a:spcPts val="0"/>
              </a:spcBef>
              <a:spcAft>
                <a:spcPts val="0"/>
              </a:spcAft>
              <a:buNone/>
            </a:pPr>
            <a:r>
              <a:rPr lang="en" sz="1300">
                <a:latin typeface="Cairo"/>
                <a:ea typeface="Cairo"/>
                <a:cs typeface="Cairo"/>
                <a:sym typeface="Cairo"/>
              </a:rPr>
              <a:t>Also there are :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Char char="-"/>
            </a:pPr>
            <a:r>
              <a:rPr lang="en" sz="1300">
                <a:latin typeface="Cairo"/>
                <a:ea typeface="Cairo"/>
                <a:cs typeface="Cairo"/>
                <a:sym typeface="Cairo"/>
              </a:rPr>
              <a:t>Extensor-standing/ posture/ stepping.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Char char="-"/>
            </a:pPr>
            <a:r>
              <a:rPr lang="en" sz="1300">
                <a:latin typeface="Cairo"/>
                <a:ea typeface="Cairo"/>
                <a:cs typeface="Cairo"/>
                <a:sym typeface="Cairo"/>
              </a:rPr>
              <a:t>Rhythmic-walking/ scratching. </a:t>
            </a:r>
            <a:endParaRPr sz="1300">
              <a:latin typeface="Cairo"/>
              <a:ea typeface="Cairo"/>
              <a:cs typeface="Cairo"/>
              <a:sym typeface="Cairo"/>
            </a:endParaRPr>
          </a:p>
          <a:p>
            <a:pPr indent="0" lvl="0" marL="457200" rtl="0" algn="l">
              <a:spcBef>
                <a:spcPts val="0"/>
              </a:spcBef>
              <a:spcAft>
                <a:spcPts val="0"/>
              </a:spcAft>
              <a:buNone/>
            </a:pPr>
            <a:r>
              <a:t/>
            </a:r>
            <a:endParaRPr sz="1300">
              <a:latin typeface="Cairo"/>
              <a:ea typeface="Cairo"/>
              <a:cs typeface="Cairo"/>
              <a:sym typeface="Cairo"/>
            </a:endParaRPr>
          </a:p>
          <a:p>
            <a:pPr indent="0" lvl="0" marL="0" rtl="0" algn="l">
              <a:spcBef>
                <a:spcPts val="0"/>
              </a:spcBef>
              <a:spcAft>
                <a:spcPts val="0"/>
              </a:spcAft>
              <a:buNone/>
            </a:pPr>
            <a:r>
              <a:t/>
            </a:r>
            <a:endParaRPr sz="1300">
              <a:latin typeface="Cairo"/>
              <a:ea typeface="Cairo"/>
              <a:cs typeface="Cairo"/>
              <a:sym typeface="Cairo"/>
            </a:endParaRPr>
          </a:p>
        </p:txBody>
      </p:sp>
      <p:sp>
        <p:nvSpPr>
          <p:cNvPr id="512" name="Google Shape;512;p61"/>
          <p:cNvSpPr/>
          <p:nvPr/>
        </p:nvSpPr>
        <p:spPr>
          <a:xfrm flipH="1">
            <a:off x="1017500" y="2068700"/>
            <a:ext cx="1868700" cy="757800"/>
          </a:xfrm>
          <a:prstGeom prst="rect">
            <a:avLst/>
          </a:prstGeom>
          <a:solidFill>
            <a:srgbClr val="76A5A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3" name="Google Shape;513;p61"/>
          <p:cNvSpPr/>
          <p:nvPr/>
        </p:nvSpPr>
        <p:spPr>
          <a:xfrm>
            <a:off x="2481800" y="2068674"/>
            <a:ext cx="3872700" cy="757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4" name="Google Shape;514;p6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5" name="Google Shape;515;p61"/>
          <p:cNvPicPr preferRelativeResize="0"/>
          <p:nvPr/>
        </p:nvPicPr>
        <p:blipFill>
          <a:blip r:embed="rId4">
            <a:alphaModFix/>
          </a:blip>
          <a:stretch>
            <a:fillRect/>
          </a:stretch>
        </p:blipFill>
        <p:spPr>
          <a:xfrm>
            <a:off x="4580660" y="5194213"/>
            <a:ext cx="2150424" cy="1720925"/>
          </a:xfrm>
          <a:prstGeom prst="rect">
            <a:avLst/>
          </a:prstGeom>
          <a:noFill/>
          <a:ln>
            <a:noFill/>
          </a:ln>
        </p:spPr>
      </p:pic>
      <p:sp>
        <p:nvSpPr>
          <p:cNvPr id="516" name="Google Shape;516;p61"/>
          <p:cNvSpPr txBox="1"/>
          <p:nvPr/>
        </p:nvSpPr>
        <p:spPr>
          <a:xfrm>
            <a:off x="1890750" y="547339"/>
            <a:ext cx="3076500" cy="43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Types of Spinal Reflexes </a:t>
            </a:r>
            <a:endParaRPr sz="1800">
              <a:solidFill>
                <a:srgbClr val="134F5C"/>
              </a:solidFill>
              <a:highlight>
                <a:srgbClr val="EFEFEF"/>
              </a:highlight>
              <a:latin typeface="Josefin Sans"/>
              <a:ea typeface="Josefin Sans"/>
              <a:cs typeface="Josefin Sans"/>
              <a:sym typeface="Josefin Sans"/>
            </a:endParaRPr>
          </a:p>
        </p:txBody>
      </p:sp>
      <p:sp>
        <p:nvSpPr>
          <p:cNvPr id="517" name="Google Shape;517;p61"/>
          <p:cNvSpPr/>
          <p:nvPr/>
        </p:nvSpPr>
        <p:spPr>
          <a:xfrm>
            <a:off x="3149882" y="2109317"/>
            <a:ext cx="3010200" cy="704400"/>
          </a:xfrm>
          <a:prstGeom prst="rect">
            <a:avLst/>
          </a:prstGeom>
          <a:noFill/>
          <a:ln>
            <a:noFill/>
          </a:ln>
        </p:spPr>
        <p:txBody>
          <a:bodyPr anchorCtr="0" anchor="ctr" bIns="68575" lIns="68575" spcFirstLastPara="1" rIns="68575" wrap="square" tIns="68575">
            <a:noAutofit/>
          </a:bodyPr>
          <a:lstStyle/>
          <a:p>
            <a:pPr indent="-234950" lvl="0" marL="342900" rtl="0" algn="l">
              <a:lnSpc>
                <a:spcPct val="115000"/>
              </a:lnSpc>
              <a:spcBef>
                <a:spcPts val="0"/>
              </a:spcBef>
              <a:spcAft>
                <a:spcPts val="0"/>
              </a:spcAft>
              <a:buClr>
                <a:srgbClr val="134F5C"/>
              </a:buClr>
              <a:buSzPts val="1100"/>
              <a:buFont typeface="Cairo"/>
              <a:buChar char="●"/>
            </a:pPr>
            <a:r>
              <a:rPr lang="en" sz="1100">
                <a:solidFill>
                  <a:srgbClr val="134F5C"/>
                </a:solidFill>
                <a:latin typeface="Cairo"/>
                <a:ea typeface="Cairo"/>
                <a:cs typeface="Cairo"/>
                <a:sym typeface="Cairo"/>
              </a:rPr>
              <a:t>Sensory axon (afferent)synapse with one or more interneuron.</a:t>
            </a:r>
            <a:endParaRPr sz="1100">
              <a:solidFill>
                <a:srgbClr val="134F5C"/>
              </a:solidFill>
              <a:latin typeface="Cairo"/>
              <a:ea typeface="Cairo"/>
              <a:cs typeface="Cairo"/>
              <a:sym typeface="Cairo"/>
            </a:endParaRPr>
          </a:p>
          <a:p>
            <a:pPr indent="0" lvl="0" marL="342900" rtl="0" algn="l">
              <a:lnSpc>
                <a:spcPct val="115000"/>
              </a:lnSpc>
              <a:spcBef>
                <a:spcPts val="0"/>
              </a:spcBef>
              <a:spcAft>
                <a:spcPts val="0"/>
              </a:spcAft>
              <a:buNone/>
            </a:pPr>
            <a:r>
              <a:rPr lang="en" sz="1100">
                <a:solidFill>
                  <a:srgbClr val="134F5C"/>
                </a:solidFill>
                <a:latin typeface="Cairo"/>
                <a:ea typeface="Cairo"/>
                <a:cs typeface="Cairo"/>
                <a:sym typeface="Cairo"/>
              </a:rPr>
              <a:t>Ex.Withdrawal, abdominal reflexes, visceral and </a:t>
            </a:r>
            <a:r>
              <a:rPr lang="en" sz="1100">
                <a:solidFill>
                  <a:srgbClr val="134F5C"/>
                </a:solidFill>
                <a:latin typeface="Cairo"/>
                <a:ea typeface="Cairo"/>
                <a:cs typeface="Cairo"/>
                <a:sym typeface="Cairo"/>
              </a:rPr>
              <a:t>plantar</a:t>
            </a:r>
            <a:r>
              <a:rPr lang="en" sz="1100">
                <a:solidFill>
                  <a:srgbClr val="134F5C"/>
                </a:solidFill>
                <a:latin typeface="Cairo"/>
                <a:ea typeface="Cairo"/>
                <a:cs typeface="Cairo"/>
                <a:sym typeface="Cairo"/>
              </a:rPr>
              <a:t> reflex. </a:t>
            </a:r>
            <a:endParaRPr sz="1100">
              <a:solidFill>
                <a:srgbClr val="134F5C"/>
              </a:solidFill>
              <a:latin typeface="Cairo"/>
              <a:ea typeface="Cairo"/>
              <a:cs typeface="Cairo"/>
              <a:sym typeface="Cairo"/>
            </a:endParaRPr>
          </a:p>
        </p:txBody>
      </p:sp>
      <p:sp>
        <p:nvSpPr>
          <p:cNvPr id="518" name="Google Shape;518;p61"/>
          <p:cNvSpPr/>
          <p:nvPr/>
        </p:nvSpPr>
        <p:spPr>
          <a:xfrm>
            <a:off x="2481799" y="1314536"/>
            <a:ext cx="3872676" cy="705726"/>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9" name="Google Shape;519;p61"/>
          <p:cNvSpPr/>
          <p:nvPr/>
        </p:nvSpPr>
        <p:spPr>
          <a:xfrm flipH="1">
            <a:off x="1017377" y="1314544"/>
            <a:ext cx="1868700" cy="704700"/>
          </a:xfrm>
          <a:prstGeom prst="rect">
            <a:avLst/>
          </a:prstGeom>
          <a:solidFill>
            <a:srgbClr val="76A5A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0" name="Google Shape;520;p61"/>
          <p:cNvSpPr/>
          <p:nvPr/>
        </p:nvSpPr>
        <p:spPr>
          <a:xfrm rot="-5400000">
            <a:off x="2225136" y="948450"/>
            <a:ext cx="705568" cy="1437740"/>
          </a:xfrm>
          <a:prstGeom prst="flowChartOffpageConnector">
            <a:avLst/>
          </a:prstGeom>
          <a:solidFill>
            <a:srgbClr val="76A5A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1" name="Google Shape;521;p61"/>
          <p:cNvSpPr/>
          <p:nvPr/>
        </p:nvSpPr>
        <p:spPr>
          <a:xfrm>
            <a:off x="1017499" y="1396089"/>
            <a:ext cx="1966200" cy="543900"/>
          </a:xfrm>
          <a:prstGeom prst="rect">
            <a:avLst/>
          </a:prstGeom>
          <a:solidFill>
            <a:srgbClr val="76A5AF"/>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n">
                <a:solidFill>
                  <a:srgbClr val="FFFFFF"/>
                </a:solidFill>
                <a:latin typeface="Cairo"/>
                <a:ea typeface="Cairo"/>
                <a:cs typeface="Cairo"/>
                <a:sym typeface="Cairo"/>
              </a:rPr>
              <a:t>Monosynaptic</a:t>
            </a:r>
            <a:endParaRPr>
              <a:solidFill>
                <a:srgbClr val="FFFFFF"/>
              </a:solidFill>
              <a:latin typeface="Cairo"/>
              <a:ea typeface="Cairo"/>
              <a:cs typeface="Cairo"/>
              <a:sym typeface="Cairo"/>
            </a:endParaRPr>
          </a:p>
        </p:txBody>
      </p:sp>
      <p:sp>
        <p:nvSpPr>
          <p:cNvPr id="522" name="Google Shape;522;p61"/>
          <p:cNvSpPr/>
          <p:nvPr/>
        </p:nvSpPr>
        <p:spPr>
          <a:xfrm>
            <a:off x="318451" y="1314536"/>
            <a:ext cx="699039" cy="704410"/>
          </a:xfrm>
          <a:prstGeom prst="rect">
            <a:avLst/>
          </a:prstGeom>
          <a:solidFill>
            <a:srgbClr val="0B7743"/>
          </a:solidFill>
          <a:ln>
            <a:noFill/>
          </a:ln>
          <a:effectLst>
            <a:outerShdw blurRad="71438" rotWithShape="0" algn="bl" dir="2700000" dist="28575">
              <a:srgbClr val="000000">
                <a:alpha val="17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3" name="Google Shape;523;p61"/>
          <p:cNvSpPr/>
          <p:nvPr/>
        </p:nvSpPr>
        <p:spPr>
          <a:xfrm>
            <a:off x="318451" y="1314544"/>
            <a:ext cx="699039" cy="704739"/>
          </a:xfrm>
          <a:prstGeom prst="rect">
            <a:avLst/>
          </a:prstGeom>
          <a:solidFill>
            <a:srgbClr val="134F5C"/>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 sz="2000">
                <a:solidFill>
                  <a:srgbClr val="FFFFFF"/>
                </a:solidFill>
                <a:latin typeface="Roboto Thin"/>
                <a:ea typeface="Roboto Thin"/>
                <a:cs typeface="Roboto Thin"/>
                <a:sym typeface="Roboto Thin"/>
              </a:rPr>
              <a:t>01</a:t>
            </a:r>
            <a:endParaRPr sz="2000">
              <a:solidFill>
                <a:srgbClr val="FFFFFF"/>
              </a:solidFill>
              <a:latin typeface="Roboto Thin"/>
              <a:ea typeface="Roboto Thin"/>
              <a:cs typeface="Roboto Thin"/>
              <a:sym typeface="Roboto Thin"/>
            </a:endParaRPr>
          </a:p>
        </p:txBody>
      </p:sp>
      <p:sp>
        <p:nvSpPr>
          <p:cNvPr id="524" name="Google Shape;524;p61"/>
          <p:cNvSpPr/>
          <p:nvPr/>
        </p:nvSpPr>
        <p:spPr>
          <a:xfrm>
            <a:off x="3149914" y="1315832"/>
            <a:ext cx="3010123" cy="704410"/>
          </a:xfrm>
          <a:prstGeom prst="rect">
            <a:avLst/>
          </a:prstGeom>
          <a:noFill/>
          <a:ln>
            <a:noFill/>
          </a:ln>
        </p:spPr>
        <p:txBody>
          <a:bodyPr anchorCtr="0" anchor="ctr" bIns="68575" lIns="68575" spcFirstLastPara="1" rIns="68575" wrap="square" tIns="68575">
            <a:noAutofit/>
          </a:bodyPr>
          <a:lstStyle/>
          <a:p>
            <a:pPr indent="-234950" lvl="0" marL="342900" rtl="0" algn="l">
              <a:lnSpc>
                <a:spcPct val="115000"/>
              </a:lnSpc>
              <a:spcBef>
                <a:spcPts val="0"/>
              </a:spcBef>
              <a:spcAft>
                <a:spcPts val="0"/>
              </a:spcAft>
              <a:buClr>
                <a:srgbClr val="134F5C"/>
              </a:buClr>
              <a:buSzPts val="1100"/>
              <a:buFont typeface="Cairo"/>
              <a:buChar char="●"/>
            </a:pPr>
            <a:r>
              <a:rPr lang="en" sz="1100">
                <a:solidFill>
                  <a:srgbClr val="134F5C"/>
                </a:solidFill>
                <a:latin typeface="Cairo"/>
                <a:ea typeface="Cairo"/>
                <a:cs typeface="Cairo"/>
                <a:sym typeface="Cairo"/>
              </a:rPr>
              <a:t>Sensory axon (afferent) synapse directly with anterior horn cell- (No interneuron )</a:t>
            </a:r>
            <a:endParaRPr sz="1100">
              <a:solidFill>
                <a:srgbClr val="134F5C"/>
              </a:solidFill>
              <a:latin typeface="Cairo"/>
              <a:ea typeface="Cairo"/>
              <a:cs typeface="Cairo"/>
              <a:sym typeface="Cairo"/>
            </a:endParaRPr>
          </a:p>
          <a:p>
            <a:pPr indent="0" lvl="0" marL="342900" rtl="0" algn="l">
              <a:lnSpc>
                <a:spcPct val="115000"/>
              </a:lnSpc>
              <a:spcBef>
                <a:spcPts val="0"/>
              </a:spcBef>
              <a:spcAft>
                <a:spcPts val="0"/>
              </a:spcAft>
              <a:buNone/>
            </a:pPr>
            <a:r>
              <a:rPr lang="en" sz="1100">
                <a:solidFill>
                  <a:srgbClr val="134F5C"/>
                </a:solidFill>
                <a:latin typeface="Cairo"/>
                <a:ea typeface="Cairo"/>
                <a:cs typeface="Cairo"/>
                <a:sym typeface="Cairo"/>
              </a:rPr>
              <a:t> Ex.Stretch reflex </a:t>
            </a:r>
            <a:endParaRPr sz="1100">
              <a:solidFill>
                <a:srgbClr val="134F5C"/>
              </a:solidFill>
              <a:latin typeface="Cairo"/>
              <a:ea typeface="Cairo"/>
              <a:cs typeface="Cairo"/>
              <a:sym typeface="Cairo"/>
            </a:endParaRPr>
          </a:p>
        </p:txBody>
      </p:sp>
      <p:sp>
        <p:nvSpPr>
          <p:cNvPr id="525" name="Google Shape;525;p61"/>
          <p:cNvSpPr txBox="1"/>
          <p:nvPr/>
        </p:nvSpPr>
        <p:spPr>
          <a:xfrm>
            <a:off x="247650" y="971550"/>
            <a:ext cx="30384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-According to </a:t>
            </a:r>
            <a:r>
              <a:rPr b="1" lang="en">
                <a:latin typeface="Cairo"/>
                <a:ea typeface="Cairo"/>
                <a:cs typeface="Cairo"/>
                <a:sym typeface="Cairo"/>
              </a:rPr>
              <a:t>number</a:t>
            </a:r>
            <a:r>
              <a:rPr lang="en">
                <a:latin typeface="Cairo"/>
                <a:ea typeface="Cairo"/>
                <a:cs typeface="Cairo"/>
                <a:sym typeface="Cairo"/>
              </a:rPr>
              <a:t> of neurons:- </a:t>
            </a:r>
            <a:endParaRPr>
              <a:latin typeface="Cairo"/>
              <a:ea typeface="Cairo"/>
              <a:cs typeface="Cairo"/>
              <a:sym typeface="Cairo"/>
            </a:endParaRPr>
          </a:p>
        </p:txBody>
      </p:sp>
      <p:sp>
        <p:nvSpPr>
          <p:cNvPr id="526" name="Google Shape;526;p61"/>
          <p:cNvSpPr txBox="1"/>
          <p:nvPr/>
        </p:nvSpPr>
        <p:spPr>
          <a:xfrm>
            <a:off x="1276300" y="3807750"/>
            <a:ext cx="4476900" cy="6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Types of Reflexes </a:t>
            </a:r>
            <a:endParaRPr sz="1800">
              <a:solidFill>
                <a:srgbClr val="134F5C"/>
              </a:solidFill>
              <a:highlight>
                <a:srgbClr val="EFEFEF"/>
              </a:highlight>
              <a:latin typeface="Josefin Sans"/>
              <a:ea typeface="Josefin Sans"/>
              <a:cs typeface="Josefin Sans"/>
              <a:sym typeface="Josefin Sans"/>
            </a:endParaRPr>
          </a:p>
        </p:txBody>
      </p:sp>
      <p:sp>
        <p:nvSpPr>
          <p:cNvPr id="527" name="Google Shape;527;p61"/>
          <p:cNvSpPr txBox="1"/>
          <p:nvPr/>
        </p:nvSpPr>
        <p:spPr>
          <a:xfrm>
            <a:off x="185700" y="4098325"/>
            <a:ext cx="3162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-According to </a:t>
            </a:r>
            <a:r>
              <a:rPr b="1" lang="en">
                <a:latin typeface="Cairo"/>
                <a:ea typeface="Cairo"/>
                <a:cs typeface="Cairo"/>
                <a:sym typeface="Cairo"/>
              </a:rPr>
              <a:t>site</a:t>
            </a:r>
            <a:r>
              <a:rPr lang="en">
                <a:latin typeface="Cairo"/>
                <a:ea typeface="Cairo"/>
                <a:cs typeface="Cairo"/>
                <a:sym typeface="Cairo"/>
              </a:rPr>
              <a:t> of the receptor:-</a:t>
            </a:r>
            <a:endParaRPr>
              <a:latin typeface="Cairo"/>
              <a:ea typeface="Cairo"/>
              <a:cs typeface="Cairo"/>
              <a:sym typeface="Cairo"/>
            </a:endParaRPr>
          </a:p>
        </p:txBody>
      </p:sp>
      <p:sp>
        <p:nvSpPr>
          <p:cNvPr id="528" name="Google Shape;528;p61"/>
          <p:cNvSpPr txBox="1"/>
          <p:nvPr/>
        </p:nvSpPr>
        <p:spPr>
          <a:xfrm>
            <a:off x="255550" y="8656550"/>
            <a:ext cx="6518400" cy="1007100"/>
          </a:xfrm>
          <a:prstGeom prst="rect">
            <a:avLst/>
          </a:prstGeom>
          <a:noFill/>
          <a:ln cap="flat" cmpd="sng" w="9525">
            <a:solidFill>
              <a:srgbClr val="A2C4C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5818E"/>
                </a:solidFill>
                <a:latin typeface="Cairo"/>
                <a:ea typeface="Cairo"/>
                <a:cs typeface="Cairo"/>
                <a:sym typeface="Cairo"/>
              </a:rPr>
              <a:t>(C) Visceral:-</a:t>
            </a:r>
            <a:endParaRPr b="1">
              <a:solidFill>
                <a:srgbClr val="45818E"/>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Are the reflexes where at least one part of the reflex arc is autonomic nerve.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by stimulation of receptors in the viscera as micturition, defecation, </a:t>
            </a:r>
            <a:r>
              <a:rPr lang="en">
                <a:latin typeface="Cairo"/>
                <a:ea typeface="Cairo"/>
                <a:cs typeface="Cairo"/>
                <a:sym typeface="Cairo"/>
              </a:rPr>
              <a:t>pupillary reflex and carotid sinus reflex. </a:t>
            </a:r>
            <a:endParaRPr>
              <a:latin typeface="Cairo"/>
              <a:ea typeface="Cairo"/>
              <a:cs typeface="Cairo"/>
              <a:sym typeface="Cairo"/>
            </a:endParaRPr>
          </a:p>
        </p:txBody>
      </p:sp>
      <p:sp>
        <p:nvSpPr>
          <p:cNvPr id="529" name="Google Shape;529;p61"/>
          <p:cNvSpPr/>
          <p:nvPr/>
        </p:nvSpPr>
        <p:spPr>
          <a:xfrm>
            <a:off x="318475" y="2069824"/>
            <a:ext cx="699000" cy="757800"/>
          </a:xfrm>
          <a:prstGeom prst="rect">
            <a:avLst/>
          </a:prstGeom>
          <a:solidFill>
            <a:srgbClr val="134F5C"/>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 sz="2000">
                <a:solidFill>
                  <a:srgbClr val="FFFFFF"/>
                </a:solidFill>
                <a:latin typeface="Roboto Thin"/>
                <a:ea typeface="Roboto Thin"/>
                <a:cs typeface="Roboto Thin"/>
                <a:sym typeface="Roboto Thin"/>
              </a:rPr>
              <a:t>02</a:t>
            </a:r>
            <a:endParaRPr sz="2000">
              <a:solidFill>
                <a:srgbClr val="FFFFFF"/>
              </a:solidFill>
              <a:latin typeface="Roboto Thin"/>
              <a:ea typeface="Roboto Thin"/>
              <a:cs typeface="Roboto Thin"/>
              <a:sym typeface="Roboto Thin"/>
            </a:endParaRPr>
          </a:p>
        </p:txBody>
      </p:sp>
      <p:sp>
        <p:nvSpPr>
          <p:cNvPr id="530" name="Google Shape;530;p61"/>
          <p:cNvSpPr/>
          <p:nvPr/>
        </p:nvSpPr>
        <p:spPr>
          <a:xfrm rot="-5400000">
            <a:off x="2199175" y="1728700"/>
            <a:ext cx="757725" cy="1437725"/>
          </a:xfrm>
          <a:prstGeom prst="flowChartOffpageConnector">
            <a:avLst/>
          </a:prstGeom>
          <a:solidFill>
            <a:srgbClr val="76A5A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1" name="Google Shape;531;p61"/>
          <p:cNvSpPr/>
          <p:nvPr/>
        </p:nvSpPr>
        <p:spPr>
          <a:xfrm>
            <a:off x="1017499" y="2149514"/>
            <a:ext cx="1966200" cy="543900"/>
          </a:xfrm>
          <a:prstGeom prst="rect">
            <a:avLst/>
          </a:prstGeom>
          <a:solidFill>
            <a:srgbClr val="76A5AF"/>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n">
                <a:solidFill>
                  <a:srgbClr val="FFFFFF"/>
                </a:solidFill>
                <a:latin typeface="Cairo"/>
                <a:ea typeface="Cairo"/>
                <a:cs typeface="Cairo"/>
                <a:sym typeface="Cairo"/>
              </a:rPr>
              <a:t>Poly</a:t>
            </a:r>
            <a:r>
              <a:rPr lang="en">
                <a:solidFill>
                  <a:srgbClr val="FFFFFF"/>
                </a:solidFill>
                <a:latin typeface="Cairo"/>
                <a:ea typeface="Cairo"/>
                <a:cs typeface="Cairo"/>
                <a:sym typeface="Cairo"/>
              </a:rPr>
              <a:t>synaptic</a:t>
            </a:r>
            <a:endParaRPr>
              <a:solidFill>
                <a:srgbClr val="FFFFFF"/>
              </a:solidFill>
              <a:latin typeface="Cairo"/>
              <a:ea typeface="Cairo"/>
              <a:cs typeface="Cairo"/>
              <a:sym typeface="Cairo"/>
            </a:endParaRPr>
          </a:p>
        </p:txBody>
      </p:sp>
      <p:sp>
        <p:nvSpPr>
          <p:cNvPr id="532" name="Google Shape;532;p61"/>
          <p:cNvSpPr txBox="1"/>
          <p:nvPr/>
        </p:nvSpPr>
        <p:spPr>
          <a:xfrm>
            <a:off x="1794050" y="2933950"/>
            <a:ext cx="4857000" cy="848700"/>
          </a:xfrm>
          <a:prstGeom prst="rect">
            <a:avLst/>
          </a:prstGeom>
          <a:solidFill>
            <a:srgbClr val="F3F3F3"/>
          </a:solid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45818E"/>
              </a:buClr>
              <a:buSzPts val="1200"/>
              <a:buFont typeface="Cairo"/>
              <a:buChar char="●"/>
            </a:pPr>
            <a:r>
              <a:rPr lang="en" sz="1200">
                <a:solidFill>
                  <a:srgbClr val="45818E"/>
                </a:solidFill>
                <a:latin typeface="Cairo"/>
                <a:ea typeface="Cairo"/>
                <a:cs typeface="Cairo"/>
                <a:sym typeface="Cairo"/>
              </a:rPr>
              <a:t>In the </a:t>
            </a:r>
            <a:r>
              <a:rPr lang="en" sz="1200">
                <a:solidFill>
                  <a:srgbClr val="45818E"/>
                </a:solidFill>
                <a:latin typeface="Cairo"/>
                <a:ea typeface="Cairo"/>
                <a:cs typeface="Cairo"/>
                <a:sym typeface="Cairo"/>
              </a:rPr>
              <a:t>simplest type of reflex, the integrating center is a single synapse between a sensory neuron and a motor neuron. </a:t>
            </a:r>
            <a:endParaRPr sz="1200">
              <a:solidFill>
                <a:srgbClr val="45818E"/>
              </a:solidFill>
              <a:latin typeface="Cairo"/>
              <a:ea typeface="Cairo"/>
              <a:cs typeface="Cairo"/>
              <a:sym typeface="Cairo"/>
            </a:endParaRPr>
          </a:p>
          <a:p>
            <a:pPr indent="-304800" lvl="0" marL="457200" rtl="0" algn="l">
              <a:spcBef>
                <a:spcPts val="0"/>
              </a:spcBef>
              <a:spcAft>
                <a:spcPts val="0"/>
              </a:spcAft>
              <a:buClr>
                <a:srgbClr val="45818E"/>
              </a:buClr>
              <a:buSzPts val="1200"/>
              <a:buFont typeface="Cairo"/>
              <a:buChar char="●"/>
            </a:pPr>
            <a:r>
              <a:rPr lang="en" sz="1200">
                <a:solidFill>
                  <a:srgbClr val="45818E"/>
                </a:solidFill>
                <a:latin typeface="Cairo"/>
                <a:ea typeface="Cairo"/>
                <a:cs typeface="Cairo"/>
                <a:sym typeface="Cairo"/>
              </a:rPr>
              <a:t>When a reflex arc consists of only two neurons in an animal (one sensory and one motor neuron) it is defined as monosynaptic. </a:t>
            </a:r>
            <a:endParaRPr sz="1200">
              <a:solidFill>
                <a:srgbClr val="45818E"/>
              </a:solidFill>
              <a:latin typeface="Cairo"/>
              <a:ea typeface="Cairo"/>
              <a:cs typeface="Cairo"/>
              <a:sym typeface="Cairo"/>
            </a:endParaRPr>
          </a:p>
        </p:txBody>
      </p:sp>
      <p:sp>
        <p:nvSpPr>
          <p:cNvPr id="533" name="Google Shape;533;p61"/>
          <p:cNvSpPr/>
          <p:nvPr/>
        </p:nvSpPr>
        <p:spPr>
          <a:xfrm>
            <a:off x="255550" y="2933965"/>
            <a:ext cx="1705500" cy="848700"/>
          </a:xfrm>
          <a:prstGeom prst="rect">
            <a:avLst/>
          </a:prstGeom>
          <a:solidFill>
            <a:srgbClr val="D0E0E3"/>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en">
                <a:solidFill>
                  <a:srgbClr val="45818E"/>
                </a:solidFill>
                <a:latin typeface="Cairo"/>
                <a:ea typeface="Cairo"/>
                <a:cs typeface="Cairo"/>
                <a:sym typeface="Cairo"/>
              </a:rPr>
              <a:t>Monosynaptic </a:t>
            </a:r>
            <a:r>
              <a:rPr lang="en">
                <a:solidFill>
                  <a:srgbClr val="45818E"/>
                </a:solidFill>
                <a:latin typeface="Cairo"/>
                <a:ea typeface="Cairo"/>
                <a:cs typeface="Cairo"/>
                <a:sym typeface="Cairo"/>
              </a:rPr>
              <a:t>reflex </a:t>
            </a:r>
            <a:endParaRPr>
              <a:solidFill>
                <a:srgbClr val="45818E"/>
              </a:solidFill>
              <a:latin typeface="Cairo"/>
              <a:ea typeface="Cairo"/>
              <a:cs typeface="Cairo"/>
              <a:sym typeface="Cairo"/>
            </a:endParaRPr>
          </a:p>
          <a:p>
            <a:pPr indent="0" lvl="0" marL="0" rtl="0" algn="ctr">
              <a:lnSpc>
                <a:spcPct val="115000"/>
              </a:lnSpc>
              <a:spcBef>
                <a:spcPts val="0"/>
              </a:spcBef>
              <a:spcAft>
                <a:spcPts val="0"/>
              </a:spcAft>
              <a:buNone/>
            </a:pPr>
            <a:r>
              <a:rPr lang="en">
                <a:solidFill>
                  <a:srgbClr val="45818E"/>
                </a:solidFill>
                <a:latin typeface="Cairo"/>
                <a:ea typeface="Cairo"/>
                <a:cs typeface="Cairo"/>
                <a:sym typeface="Cairo"/>
              </a:rPr>
              <a:t>As Knee reflex </a:t>
            </a:r>
            <a:endParaRPr>
              <a:solidFill>
                <a:srgbClr val="45818E"/>
              </a:solidFill>
              <a:latin typeface="Cairo"/>
              <a:ea typeface="Cairo"/>
              <a:cs typeface="Cairo"/>
              <a:sym typeface="Cairo"/>
            </a:endParaRPr>
          </a:p>
        </p:txBody>
      </p:sp>
      <p:sp>
        <p:nvSpPr>
          <p:cNvPr id="534" name="Google Shape;534;p61"/>
          <p:cNvSpPr txBox="1"/>
          <p:nvPr/>
        </p:nvSpPr>
        <p:spPr>
          <a:xfrm>
            <a:off x="255550" y="7398350"/>
            <a:ext cx="6518400" cy="1175100"/>
          </a:xfrm>
          <a:prstGeom prst="rect">
            <a:avLst/>
          </a:prstGeom>
          <a:noFill/>
          <a:ln cap="flat" cmpd="sng" w="9525">
            <a:solidFill>
              <a:srgbClr val="A2C4C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5818E"/>
                </a:solidFill>
                <a:latin typeface="Cairo"/>
                <a:ea typeface="Cairo"/>
                <a:cs typeface="Cairo"/>
                <a:sym typeface="Cairo"/>
              </a:rPr>
              <a:t>(B) Superficial Reflexes:-</a:t>
            </a:r>
            <a:endParaRPr b="1">
              <a:solidFill>
                <a:srgbClr val="45818E"/>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 Are polysynaptic reflexes .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The receptor  are </a:t>
            </a:r>
            <a:r>
              <a:rPr lang="en">
                <a:solidFill>
                  <a:srgbClr val="FF0000"/>
                </a:solidFill>
                <a:latin typeface="Cairo"/>
                <a:ea typeface="Cairo"/>
                <a:cs typeface="Cairo"/>
                <a:sym typeface="Cairo"/>
              </a:rPr>
              <a:t>superficial in the skin or </a:t>
            </a:r>
            <a:r>
              <a:rPr lang="en">
                <a:solidFill>
                  <a:srgbClr val="FF0000"/>
                </a:solidFill>
                <a:latin typeface="Cairo"/>
                <a:ea typeface="Cairo"/>
                <a:cs typeface="Cairo"/>
                <a:sym typeface="Cairo"/>
              </a:rPr>
              <a:t>mucous. </a:t>
            </a:r>
            <a:endParaRPr>
              <a:solidFill>
                <a:srgbClr val="FF0000"/>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 </a:t>
            </a:r>
            <a:r>
              <a:rPr lang="en" u="sng">
                <a:latin typeface="Cairo"/>
                <a:ea typeface="Cairo"/>
                <a:cs typeface="Cairo"/>
                <a:sym typeface="Cairo"/>
              </a:rPr>
              <a:t>Examples are:</a:t>
            </a:r>
            <a:endParaRPr u="sng">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Wit</a:t>
            </a:r>
            <a:r>
              <a:rPr lang="en">
                <a:latin typeface="Cairo"/>
                <a:ea typeface="Cairo"/>
                <a:cs typeface="Cairo"/>
                <a:sym typeface="Cairo"/>
              </a:rPr>
              <a:t>hdrawal, abdominal and plantar reflex, corneal and conjunctival reflexes. </a:t>
            </a:r>
            <a:endParaRPr>
              <a:latin typeface="Cairo"/>
              <a:ea typeface="Cairo"/>
              <a:cs typeface="Cairo"/>
              <a:sym typeface="Cai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62"/>
          <p:cNvSpPr txBox="1"/>
          <p:nvPr/>
        </p:nvSpPr>
        <p:spPr>
          <a:xfrm>
            <a:off x="2622025" y="4061848"/>
            <a:ext cx="3965100" cy="88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999999"/>
                </a:solidFill>
                <a:latin typeface="Cairo"/>
                <a:ea typeface="Cairo"/>
                <a:cs typeface="Cairo"/>
                <a:sym typeface="Cairo"/>
              </a:rPr>
              <a:t>The distance between the motor neurons and the interneurons differs.</a:t>
            </a:r>
            <a:br>
              <a:rPr lang="en" sz="900">
                <a:solidFill>
                  <a:srgbClr val="999999"/>
                </a:solidFill>
                <a:latin typeface="Cairo"/>
                <a:ea typeface="Cairo"/>
                <a:cs typeface="Cairo"/>
                <a:sym typeface="Cairo"/>
              </a:rPr>
            </a:br>
            <a:r>
              <a:rPr lang="en" sz="900">
                <a:solidFill>
                  <a:srgbClr val="999999"/>
                </a:solidFill>
                <a:latin typeface="Cairo"/>
                <a:ea typeface="Cairo"/>
                <a:cs typeface="Cairo"/>
                <a:sym typeface="Cairo"/>
              </a:rPr>
              <a:t>Some are nearer than others and they will be activated before.</a:t>
            </a:r>
            <a:endParaRPr sz="900">
              <a:solidFill>
                <a:srgbClr val="999999"/>
              </a:solidFill>
              <a:latin typeface="Cairo"/>
              <a:ea typeface="Cairo"/>
              <a:cs typeface="Cairo"/>
              <a:sym typeface="Cairo"/>
            </a:endParaRPr>
          </a:p>
        </p:txBody>
      </p:sp>
      <p:sp>
        <p:nvSpPr>
          <p:cNvPr id="540" name="Google Shape;540;p6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1" name="Google Shape;541;p62"/>
          <p:cNvSpPr txBox="1"/>
          <p:nvPr/>
        </p:nvSpPr>
        <p:spPr>
          <a:xfrm>
            <a:off x="211225" y="425825"/>
            <a:ext cx="6200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Withdrawal Reflex </a:t>
            </a:r>
            <a:r>
              <a:rPr lang="en" sz="1600">
                <a:solidFill>
                  <a:srgbClr val="134F5C"/>
                </a:solidFill>
                <a:highlight>
                  <a:srgbClr val="EFEFEF"/>
                </a:highlight>
                <a:latin typeface="Josefin Sans"/>
                <a:ea typeface="Josefin Sans"/>
                <a:cs typeface="Josefin Sans"/>
                <a:sym typeface="Josefin Sans"/>
              </a:rPr>
              <a:t>(Flexor reflex) (Nociceptive Reflex)</a:t>
            </a:r>
            <a:endParaRPr sz="1600">
              <a:solidFill>
                <a:srgbClr val="134F5C"/>
              </a:solidFill>
              <a:highlight>
                <a:srgbClr val="EFEFEF"/>
              </a:highlight>
              <a:latin typeface="Josefin Sans"/>
              <a:ea typeface="Josefin Sans"/>
              <a:cs typeface="Josefin Sans"/>
              <a:sym typeface="Josefin Sans"/>
            </a:endParaRPr>
          </a:p>
        </p:txBody>
      </p:sp>
      <p:sp>
        <p:nvSpPr>
          <p:cNvPr id="542" name="Google Shape;542;p62"/>
          <p:cNvSpPr txBox="1"/>
          <p:nvPr/>
        </p:nvSpPr>
        <p:spPr>
          <a:xfrm>
            <a:off x="211225" y="1968300"/>
            <a:ext cx="6375900" cy="52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Characterized by</a:t>
            </a:r>
            <a:endParaRPr>
              <a:latin typeface="Cairo"/>
              <a:ea typeface="Cairo"/>
              <a:cs typeface="Cairo"/>
              <a:sym typeface="Cairo"/>
            </a:endParaRPr>
          </a:p>
          <a:p>
            <a:pPr indent="-330200" lvl="0" marL="457200" rtl="0" algn="l">
              <a:spcBef>
                <a:spcPts val="0"/>
              </a:spcBef>
              <a:spcAft>
                <a:spcPts val="0"/>
              </a:spcAft>
              <a:buClr>
                <a:srgbClr val="45818E"/>
              </a:buClr>
              <a:buSzPts val="1600"/>
              <a:buFont typeface="Josefin Sans"/>
              <a:buAutoNum type="arabicPeriod"/>
            </a:pPr>
            <a:r>
              <a:rPr lang="en" sz="1600">
                <a:solidFill>
                  <a:srgbClr val="45818E"/>
                </a:solidFill>
                <a:latin typeface="Josefin Sans"/>
                <a:ea typeface="Josefin Sans"/>
                <a:cs typeface="Josefin Sans"/>
                <a:sym typeface="Josefin Sans"/>
              </a:rPr>
              <a:t>Diverging circuits</a:t>
            </a:r>
            <a:endParaRPr sz="1600">
              <a:solidFill>
                <a:srgbClr val="45818E"/>
              </a:solidFill>
              <a:latin typeface="Josefin Sans"/>
              <a:ea typeface="Josefin Sans"/>
              <a:cs typeface="Josefin Sans"/>
              <a:sym typeface="Josefin Sans"/>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To spread the reflex to the necessary muscles for withdrawal. </a:t>
            </a:r>
            <a:endParaRPr>
              <a:latin typeface="Cairo"/>
              <a:ea typeface="Cairo"/>
              <a:cs typeface="Cairo"/>
              <a:sym typeface="Cairo"/>
            </a:endParaRPr>
          </a:p>
          <a:p>
            <a:pPr indent="-330200" lvl="0" marL="457200" rtl="0" algn="l">
              <a:spcBef>
                <a:spcPts val="0"/>
              </a:spcBef>
              <a:spcAft>
                <a:spcPts val="0"/>
              </a:spcAft>
              <a:buClr>
                <a:srgbClr val="45818E"/>
              </a:buClr>
              <a:buSzPts val="1600"/>
              <a:buFont typeface="Josefin Sans"/>
              <a:buAutoNum type="arabicPeriod"/>
            </a:pPr>
            <a:r>
              <a:rPr lang="en" sz="1600">
                <a:solidFill>
                  <a:srgbClr val="45818E"/>
                </a:solidFill>
                <a:latin typeface="Josefin Sans"/>
                <a:ea typeface="Josefin Sans"/>
                <a:cs typeface="Josefin Sans"/>
                <a:sym typeface="Josefin Sans"/>
              </a:rPr>
              <a:t>Reciprocal inhibition circuits </a:t>
            </a:r>
            <a:endParaRPr sz="1600">
              <a:solidFill>
                <a:srgbClr val="45818E"/>
              </a:solidFill>
              <a:latin typeface="Josefin Sans"/>
              <a:ea typeface="Josefin Sans"/>
              <a:cs typeface="Josefin Sans"/>
              <a:sym typeface="Josefin Sans"/>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Circuits to inhibit the antagonist muscles</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Stimulation of flexors muscle accompanied by inhibition of extensors through inhibitory interneurons</a:t>
            </a:r>
            <a:endParaRPr>
              <a:latin typeface="Cairo"/>
              <a:ea typeface="Cairo"/>
              <a:cs typeface="Cairo"/>
              <a:sym typeface="Cairo"/>
            </a:endParaRPr>
          </a:p>
          <a:p>
            <a:pPr indent="-317500" lvl="0" marL="457200" rtl="0" algn="l">
              <a:spcBef>
                <a:spcPts val="0"/>
              </a:spcBef>
              <a:spcAft>
                <a:spcPts val="0"/>
              </a:spcAft>
              <a:buClr>
                <a:srgbClr val="45818E"/>
              </a:buClr>
              <a:buSzPts val="1400"/>
              <a:buAutoNum type="arabicPeriod"/>
            </a:pPr>
            <a:r>
              <a:rPr lang="en" sz="1600">
                <a:solidFill>
                  <a:srgbClr val="45818E"/>
                </a:solidFill>
                <a:latin typeface="Josefin Sans"/>
                <a:ea typeface="Josefin Sans"/>
                <a:cs typeface="Josefin Sans"/>
                <a:sym typeface="Josefin Sans"/>
              </a:rPr>
              <a:t>Recruitment</a:t>
            </a:r>
            <a:r>
              <a:rPr lang="en">
                <a:solidFill>
                  <a:srgbClr val="45818E"/>
                </a:solidFill>
                <a:latin typeface="Cairo"/>
                <a:ea typeface="Cairo"/>
                <a:cs typeface="Cairo"/>
                <a:sym typeface="Cairo"/>
              </a:rPr>
              <a:t> </a:t>
            </a:r>
            <a:endParaRPr>
              <a:solidFill>
                <a:srgbClr val="45818E"/>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Gradual  activation of more number of motor</a:t>
            </a:r>
            <a:br>
              <a:rPr lang="en">
                <a:latin typeface="Cairo"/>
                <a:ea typeface="Cairo"/>
                <a:cs typeface="Cairo"/>
                <a:sym typeface="Cairo"/>
              </a:rPr>
            </a:br>
            <a:r>
              <a:rPr lang="en">
                <a:latin typeface="Cairo"/>
                <a:ea typeface="Cairo"/>
                <a:cs typeface="Cairo"/>
                <a:sym typeface="Cairo"/>
              </a:rPr>
              <a:t>neurons (AHCS) on stim of afferent nerve in a reflex arc  by maintained, repetitive stimulus. </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Cause</a:t>
            </a:r>
            <a:endParaRPr>
              <a:latin typeface="Cairo"/>
              <a:ea typeface="Cairo"/>
              <a:cs typeface="Cairo"/>
              <a:sym typeface="Cairo"/>
            </a:endParaRPr>
          </a:p>
          <a:p>
            <a:pPr indent="-317500" lvl="2" marL="1371600" rtl="0" algn="l">
              <a:spcBef>
                <a:spcPts val="0"/>
              </a:spcBef>
              <a:spcAft>
                <a:spcPts val="0"/>
              </a:spcAft>
              <a:buClr>
                <a:srgbClr val="2C5072"/>
              </a:buClr>
              <a:buSzPts val="1400"/>
              <a:buFont typeface="Cairo"/>
              <a:buAutoNum type="romanLcPeriod"/>
            </a:pPr>
            <a:r>
              <a:rPr lang="en">
                <a:latin typeface="Cairo"/>
                <a:ea typeface="Cairo"/>
                <a:cs typeface="Cairo"/>
                <a:sym typeface="Cairo"/>
              </a:rPr>
              <a:t>different conduction velocities of afferents. </a:t>
            </a:r>
            <a:endParaRPr>
              <a:latin typeface="Cairo"/>
              <a:ea typeface="Cairo"/>
              <a:cs typeface="Cairo"/>
              <a:sym typeface="Cairo"/>
            </a:endParaRPr>
          </a:p>
          <a:p>
            <a:pPr indent="-317500" lvl="2" marL="1371600" rtl="0" algn="l">
              <a:spcBef>
                <a:spcPts val="0"/>
              </a:spcBef>
              <a:spcAft>
                <a:spcPts val="0"/>
              </a:spcAft>
              <a:buClr>
                <a:srgbClr val="2C5072"/>
              </a:buClr>
              <a:buSzPts val="1400"/>
              <a:buFont typeface="Cairo"/>
              <a:buAutoNum type="romanLcPeriod"/>
            </a:pPr>
            <a:r>
              <a:rPr lang="en">
                <a:latin typeface="Cairo"/>
                <a:ea typeface="Cairo"/>
                <a:cs typeface="Cairo"/>
                <a:sym typeface="Cairo"/>
              </a:rPr>
              <a:t>different number of interneurons  with short &amp; long  pathways to the motor neurons (AHCs ). </a:t>
            </a:r>
            <a:endParaRPr>
              <a:latin typeface="Cairo"/>
              <a:ea typeface="Cairo"/>
              <a:cs typeface="Cairo"/>
              <a:sym typeface="Cairo"/>
            </a:endParaRPr>
          </a:p>
          <a:p>
            <a:pPr indent="-317500" lvl="1" marL="914400" rtl="0" algn="l">
              <a:spcBef>
                <a:spcPts val="0"/>
              </a:spcBef>
              <a:spcAft>
                <a:spcPts val="0"/>
              </a:spcAft>
              <a:buClr>
                <a:srgbClr val="2C5072"/>
              </a:buClr>
              <a:buSzPts val="1400"/>
              <a:buChar char="○"/>
            </a:pPr>
            <a:r>
              <a:rPr b="1" lang="en">
                <a:latin typeface="Cairo"/>
                <a:ea typeface="Cairo"/>
                <a:cs typeface="Cairo"/>
                <a:sym typeface="Cairo"/>
              </a:rPr>
              <a:t>Motor unit recruitment :</a:t>
            </a:r>
            <a:br>
              <a:rPr b="1" lang="en">
                <a:latin typeface="Cairo"/>
                <a:ea typeface="Cairo"/>
                <a:cs typeface="Cairo"/>
                <a:sym typeface="Cairo"/>
              </a:rPr>
            </a:br>
            <a:r>
              <a:rPr lang="en">
                <a:latin typeface="Cairo"/>
                <a:ea typeface="Cairo"/>
                <a:cs typeface="Cairo"/>
                <a:sym typeface="Cairo"/>
              </a:rPr>
              <a:t>If a repetitive &amp; stronger stimulus is maintained, there</a:t>
            </a:r>
            <a:br>
              <a:rPr lang="en">
                <a:latin typeface="Cairo"/>
                <a:ea typeface="Cairo"/>
                <a:cs typeface="Cairo"/>
                <a:sym typeface="Cairo"/>
              </a:rPr>
            </a:br>
            <a:r>
              <a:rPr lang="en">
                <a:latin typeface="Cairo"/>
                <a:ea typeface="Cairo"/>
                <a:cs typeface="Cairo"/>
                <a:sym typeface="Cairo"/>
              </a:rPr>
              <a:t>will be gradual increase in the force of the muscle</a:t>
            </a:r>
            <a:br>
              <a:rPr lang="en">
                <a:latin typeface="Cairo"/>
                <a:ea typeface="Cairo"/>
                <a:cs typeface="Cairo"/>
                <a:sym typeface="Cairo"/>
              </a:rPr>
            </a:br>
            <a:r>
              <a:rPr lang="en">
                <a:latin typeface="Cairo"/>
                <a:ea typeface="Cairo"/>
                <a:cs typeface="Cairo"/>
                <a:sym typeface="Cairo"/>
              </a:rPr>
              <a:t>contraction until the maximum  force is reached, due</a:t>
            </a:r>
            <a:br>
              <a:rPr lang="en">
                <a:latin typeface="Cairo"/>
                <a:ea typeface="Cairo"/>
                <a:cs typeface="Cairo"/>
                <a:sym typeface="Cairo"/>
              </a:rPr>
            </a:br>
            <a:r>
              <a:rPr lang="en">
                <a:latin typeface="Cairo"/>
                <a:ea typeface="Cairo"/>
                <a:cs typeface="Cairo"/>
                <a:sym typeface="Cairo"/>
              </a:rPr>
              <a:t>to gradual recruitment/activation  of more and more</a:t>
            </a:r>
            <a:br>
              <a:rPr lang="en">
                <a:latin typeface="Cairo"/>
                <a:ea typeface="Cairo"/>
                <a:cs typeface="Cairo"/>
                <a:sym typeface="Cairo"/>
              </a:rPr>
            </a:br>
            <a:r>
              <a:rPr lang="en">
                <a:latin typeface="Cairo"/>
                <a:ea typeface="Cairo"/>
                <a:cs typeface="Cairo"/>
                <a:sym typeface="Cairo"/>
              </a:rPr>
              <a:t>motor neurons. </a:t>
            </a:r>
            <a:endParaRPr>
              <a:latin typeface="Cairo"/>
              <a:ea typeface="Cairo"/>
              <a:cs typeface="Cairo"/>
              <a:sym typeface="Cairo"/>
            </a:endParaRPr>
          </a:p>
        </p:txBody>
      </p:sp>
      <p:sp>
        <p:nvSpPr>
          <p:cNvPr id="543" name="Google Shape;543;p62"/>
          <p:cNvSpPr txBox="1"/>
          <p:nvPr/>
        </p:nvSpPr>
        <p:spPr>
          <a:xfrm>
            <a:off x="328800" y="835566"/>
            <a:ext cx="6200400" cy="12684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solidFill>
                  <a:schemeClr val="dk1"/>
                </a:solidFill>
                <a:highlight>
                  <a:srgbClr val="FFFF00"/>
                </a:highlight>
                <a:latin typeface="Cairo"/>
                <a:ea typeface="Cairo"/>
                <a:cs typeface="Cairo"/>
                <a:sym typeface="Cairo"/>
              </a:rPr>
              <a:t>A </a:t>
            </a:r>
            <a:r>
              <a:rPr lang="en">
                <a:solidFill>
                  <a:srgbClr val="FF0000"/>
                </a:solidFill>
                <a:highlight>
                  <a:srgbClr val="FFFF00"/>
                </a:highlight>
                <a:latin typeface="Cairo"/>
                <a:ea typeface="Cairo"/>
                <a:cs typeface="Cairo"/>
                <a:sym typeface="Cairo"/>
              </a:rPr>
              <a:t>superficial polysynaptic reflex</a:t>
            </a:r>
            <a:r>
              <a:rPr lang="en">
                <a:highlight>
                  <a:srgbClr val="FFFF00"/>
                </a:highlight>
                <a:latin typeface="Cairo"/>
                <a:ea typeface="Cairo"/>
                <a:cs typeface="Cairo"/>
                <a:sym typeface="Cairo"/>
              </a:rPr>
              <a:t>.</a:t>
            </a:r>
            <a:endParaRPr>
              <a:highlight>
                <a:srgbClr val="FFFF00"/>
              </a:highlight>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Stimulation of </a:t>
            </a:r>
            <a:r>
              <a:rPr lang="en">
                <a:solidFill>
                  <a:srgbClr val="FF0000"/>
                </a:solidFill>
                <a:latin typeface="Cairo"/>
                <a:ea typeface="Cairo"/>
                <a:cs typeface="Cairo"/>
                <a:sym typeface="Cairo"/>
              </a:rPr>
              <a:t>pain receptors </a:t>
            </a:r>
            <a:r>
              <a:rPr lang="en">
                <a:solidFill>
                  <a:schemeClr val="dk1"/>
                </a:solidFill>
                <a:latin typeface="Cairo"/>
                <a:ea typeface="Cairo"/>
                <a:cs typeface="Cairo"/>
                <a:sym typeface="Cairo"/>
              </a:rPr>
              <a:t>of hand (a pin- prick, heat, or a wound) &gt;&gt; impulses to SC in </a:t>
            </a:r>
            <a:r>
              <a:rPr lang="en">
                <a:solidFill>
                  <a:srgbClr val="FF0000"/>
                </a:solidFill>
                <a:latin typeface="Cairo"/>
                <a:ea typeface="Cairo"/>
                <a:cs typeface="Cairo"/>
                <a:sym typeface="Cairo"/>
              </a:rPr>
              <a:t>A delta or C fibres</a:t>
            </a:r>
            <a:r>
              <a:rPr lang="en">
                <a:solidFill>
                  <a:schemeClr val="dk1"/>
                </a:solidFill>
                <a:latin typeface="Cairo"/>
                <a:ea typeface="Cairo"/>
                <a:cs typeface="Cairo"/>
                <a:sym typeface="Cairo"/>
              </a:rPr>
              <a:t> &gt;&gt; </a:t>
            </a:r>
            <a:r>
              <a:rPr lang="en">
                <a:solidFill>
                  <a:schemeClr val="dk1"/>
                </a:solidFill>
                <a:highlight>
                  <a:srgbClr val="FFFF00"/>
                </a:highlight>
                <a:latin typeface="Cairo"/>
                <a:ea typeface="Cairo"/>
                <a:cs typeface="Cairo"/>
                <a:sym typeface="Cairo"/>
              </a:rPr>
              <a:t>interneurons  pool</a:t>
            </a:r>
            <a:r>
              <a:rPr lang="en">
                <a:solidFill>
                  <a:schemeClr val="dk1"/>
                </a:solidFill>
                <a:latin typeface="Cairo"/>
                <a:ea typeface="Cairo"/>
                <a:cs typeface="Cairo"/>
                <a:sym typeface="Cairo"/>
              </a:rPr>
              <a:t> &gt;&gt; motor neurons &gt;&gt; stimulate hand flexor muscles &gt;&gt;move the hand away from the injurious stimulus.</a:t>
            </a:r>
            <a:endParaRPr>
              <a:latin typeface="Cairo"/>
              <a:ea typeface="Cairo"/>
              <a:cs typeface="Cairo"/>
              <a:sym typeface="Cairo"/>
            </a:endParaRPr>
          </a:p>
        </p:txBody>
      </p:sp>
      <p:pic>
        <p:nvPicPr>
          <p:cNvPr id="544" name="Google Shape;544;p62"/>
          <p:cNvPicPr preferRelativeResize="0"/>
          <p:nvPr/>
        </p:nvPicPr>
        <p:blipFill rotWithShape="1">
          <a:blip r:embed="rId3">
            <a:alphaModFix/>
          </a:blip>
          <a:srcRect b="0" l="0" r="0" t="16303"/>
          <a:stretch/>
        </p:blipFill>
        <p:spPr>
          <a:xfrm>
            <a:off x="1857392" y="6828676"/>
            <a:ext cx="3738256" cy="2498025"/>
          </a:xfrm>
          <a:prstGeom prst="rect">
            <a:avLst/>
          </a:prstGeom>
          <a:noFill/>
          <a:ln cap="flat" cmpd="sng" w="9525">
            <a:solidFill>
              <a:srgbClr val="F3F3F3"/>
            </a:solidFill>
            <a:prstDash val="solid"/>
            <a:round/>
            <a:headEnd len="sm" w="sm" type="none"/>
            <a:tailEnd len="sm" w="sm" type="none"/>
          </a:ln>
        </p:spPr>
      </p:pic>
      <p:pic>
        <p:nvPicPr>
          <p:cNvPr id="545" name="Google Shape;545;p62"/>
          <p:cNvPicPr preferRelativeResize="0"/>
          <p:nvPr/>
        </p:nvPicPr>
        <p:blipFill rotWithShape="1">
          <a:blip r:embed="rId4">
            <a:alphaModFix/>
          </a:blip>
          <a:srcRect b="29794" l="73778" r="9156" t="29855"/>
          <a:stretch/>
        </p:blipFill>
        <p:spPr>
          <a:xfrm>
            <a:off x="5595660" y="7039963"/>
            <a:ext cx="1170299" cy="2075449"/>
          </a:xfrm>
          <a:prstGeom prst="rect">
            <a:avLst/>
          </a:prstGeom>
          <a:noFill/>
          <a:ln>
            <a:noFill/>
          </a:ln>
        </p:spPr>
      </p:pic>
      <p:pic>
        <p:nvPicPr>
          <p:cNvPr id="546" name="Google Shape;546;p62"/>
          <p:cNvPicPr preferRelativeResize="0"/>
          <p:nvPr/>
        </p:nvPicPr>
        <p:blipFill>
          <a:blip r:embed="rId5">
            <a:alphaModFix/>
          </a:blip>
          <a:stretch>
            <a:fillRect/>
          </a:stretch>
        </p:blipFill>
        <p:spPr>
          <a:xfrm>
            <a:off x="304350" y="6828674"/>
            <a:ext cx="1486002" cy="2498026"/>
          </a:xfrm>
          <a:prstGeom prst="rect">
            <a:avLst/>
          </a:prstGeom>
          <a:noFill/>
          <a:ln cap="flat" cmpd="sng" w="9525">
            <a:solidFill>
              <a:srgbClr val="EFEFE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6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2" name="Google Shape;552;p63"/>
          <p:cNvSpPr txBox="1"/>
          <p:nvPr/>
        </p:nvSpPr>
        <p:spPr>
          <a:xfrm>
            <a:off x="211225" y="2474875"/>
            <a:ext cx="6228600" cy="33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5818E"/>
                </a:solidFill>
                <a:latin typeface="Cairo"/>
                <a:ea typeface="Cairo"/>
                <a:cs typeface="Cairo"/>
                <a:sym typeface="Cairo"/>
              </a:rPr>
              <a:t>5. </a:t>
            </a:r>
            <a:r>
              <a:rPr lang="en" sz="1600">
                <a:solidFill>
                  <a:srgbClr val="45818E"/>
                </a:solidFill>
                <a:latin typeface="Josefin Sans"/>
                <a:ea typeface="Josefin Sans"/>
                <a:cs typeface="Josefin Sans"/>
                <a:sym typeface="Josefin Sans"/>
              </a:rPr>
              <a:t>Irradiation</a:t>
            </a:r>
            <a:r>
              <a:rPr lang="en">
                <a:solidFill>
                  <a:srgbClr val="45818E"/>
                </a:solidFill>
                <a:latin typeface="Josefin Sans"/>
                <a:ea typeface="Josefin Sans"/>
                <a:cs typeface="Josefin Sans"/>
                <a:sym typeface="Josefin Sans"/>
              </a:rPr>
              <a:t> </a:t>
            </a:r>
            <a:endParaRPr>
              <a:solidFill>
                <a:srgbClr val="45818E"/>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S</a:t>
            </a:r>
            <a:r>
              <a:rPr lang="en">
                <a:latin typeface="Cairo"/>
                <a:ea typeface="Cairo"/>
                <a:cs typeface="Cairo"/>
                <a:sym typeface="Cairo"/>
              </a:rPr>
              <a:t>pread of impulses up &amp; down to different segments</a:t>
            </a:r>
            <a:br>
              <a:rPr lang="en">
                <a:latin typeface="Cairo"/>
                <a:ea typeface="Cairo"/>
                <a:cs typeface="Cairo"/>
                <a:sym typeface="Cairo"/>
              </a:rPr>
            </a:br>
            <a:r>
              <a:rPr lang="en">
                <a:latin typeface="Cairo"/>
                <a:ea typeface="Cairo"/>
                <a:cs typeface="Cairo"/>
                <a:sym typeface="Cairo"/>
              </a:rPr>
              <a:t>and motor neurons in the S.C.</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A strong stim in sensory afferent  irradiate to many segments of S.C due to divergence.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rgbClr val="FF0000"/>
                </a:solidFill>
                <a:latin typeface="Cairo"/>
                <a:ea typeface="Cairo"/>
                <a:cs typeface="Cairo"/>
                <a:sym typeface="Cairo"/>
              </a:rPr>
              <a:t>The extent of the response in a reflex depends on the intensity of the stimulus.</a:t>
            </a:r>
            <a:endParaRPr>
              <a:solidFill>
                <a:srgbClr val="FF0000"/>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The more intense the stimulus &gt;&gt; greater spread of activity in the spinal cord &gt;&gt; involving more &amp; more motor neurons &gt;&gt; more response. </a:t>
            </a:r>
            <a:endParaRPr>
              <a:latin typeface="Cairo"/>
              <a:ea typeface="Cairo"/>
              <a:cs typeface="Cairo"/>
              <a:sym typeface="Cairo"/>
            </a:endParaRPr>
          </a:p>
          <a:p>
            <a:pPr indent="-317500" lvl="2" marL="1371600" rtl="0" algn="l">
              <a:spcBef>
                <a:spcPts val="0"/>
              </a:spcBef>
              <a:spcAft>
                <a:spcPts val="0"/>
              </a:spcAft>
              <a:buClr>
                <a:srgbClr val="2C5072"/>
              </a:buClr>
              <a:buSzPts val="1400"/>
              <a:buFont typeface="Cairo"/>
              <a:buChar char="■"/>
            </a:pPr>
            <a:r>
              <a:rPr lang="en">
                <a:latin typeface="Cairo"/>
                <a:ea typeface="Cairo"/>
                <a:cs typeface="Cairo"/>
                <a:sym typeface="Cairo"/>
              </a:rPr>
              <a:t>Weak stim----&gt; irradiates to small number of neurons, so it causes weak flexion of limb. </a:t>
            </a:r>
            <a:endParaRPr>
              <a:latin typeface="Cairo"/>
              <a:ea typeface="Cairo"/>
              <a:cs typeface="Cairo"/>
              <a:sym typeface="Cairo"/>
            </a:endParaRPr>
          </a:p>
          <a:p>
            <a:pPr indent="-317500" lvl="2" marL="1371600" rtl="0" algn="l">
              <a:spcBef>
                <a:spcPts val="0"/>
              </a:spcBef>
              <a:spcAft>
                <a:spcPts val="0"/>
              </a:spcAft>
              <a:buClr>
                <a:srgbClr val="2C5072"/>
              </a:buClr>
              <a:buSzPts val="1400"/>
              <a:buFont typeface="Cairo"/>
              <a:buChar char="■"/>
            </a:pPr>
            <a:r>
              <a:rPr lang="en">
                <a:latin typeface="Cairo"/>
                <a:ea typeface="Cairo"/>
                <a:cs typeface="Cairo"/>
                <a:sym typeface="Cairo"/>
              </a:rPr>
              <a:t>Strong stim----&gt; irradiates to large number of neurons, so it causes withdrawal of affected limb &amp; extension of opposite limb. (as in crossed extensor reflex).</a:t>
            </a:r>
            <a:endParaRPr>
              <a:latin typeface="Cairo"/>
              <a:ea typeface="Cairo"/>
              <a:cs typeface="Cairo"/>
              <a:sym typeface="Cairo"/>
            </a:endParaRPr>
          </a:p>
        </p:txBody>
      </p:sp>
      <p:sp>
        <p:nvSpPr>
          <p:cNvPr id="553" name="Google Shape;553;p63"/>
          <p:cNvSpPr txBox="1"/>
          <p:nvPr/>
        </p:nvSpPr>
        <p:spPr>
          <a:xfrm>
            <a:off x="211225" y="506275"/>
            <a:ext cx="6228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45818E"/>
                </a:solidFill>
                <a:latin typeface="Cairo"/>
                <a:ea typeface="Cairo"/>
                <a:cs typeface="Cairo"/>
                <a:sym typeface="Cairo"/>
              </a:rPr>
              <a:t>4. </a:t>
            </a:r>
            <a:r>
              <a:rPr lang="en" sz="1600">
                <a:solidFill>
                  <a:srgbClr val="45818E"/>
                </a:solidFill>
                <a:latin typeface="Josefin Sans"/>
                <a:ea typeface="Josefin Sans"/>
                <a:cs typeface="Josefin Sans"/>
                <a:sym typeface="Josefin Sans"/>
              </a:rPr>
              <a:t>After-discharge C</a:t>
            </a:r>
            <a:r>
              <a:rPr lang="en" sz="1600">
                <a:solidFill>
                  <a:srgbClr val="45818E"/>
                </a:solidFill>
                <a:latin typeface="Josefin Sans"/>
                <a:ea typeface="Josefin Sans"/>
                <a:cs typeface="Josefin Sans"/>
                <a:sym typeface="Josefin Sans"/>
              </a:rPr>
              <a:t>ircuits</a:t>
            </a:r>
            <a:r>
              <a:rPr lang="en" sz="1600">
                <a:solidFill>
                  <a:srgbClr val="45818E"/>
                </a:solidFill>
                <a:latin typeface="Josefin Sans"/>
                <a:ea typeface="Josefin Sans"/>
                <a:cs typeface="Josefin Sans"/>
                <a:sym typeface="Josefin Sans"/>
              </a:rPr>
              <a:t> </a:t>
            </a:r>
            <a:endParaRPr sz="1600">
              <a:solidFill>
                <a:srgbClr val="45818E"/>
              </a:solidFill>
              <a:latin typeface="Josefin Sans"/>
              <a:ea typeface="Josefin Sans"/>
              <a:cs typeface="Josefin Sans"/>
              <a:sym typeface="Josefin Sans"/>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Circuits to cause afterdischarge lasting many fractions of a second after the stimulus is over.</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The duration of after-discharge depends on the intensity of the sensory stimulus that elicited the reflex.</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Cause :</a:t>
            </a:r>
            <a:endParaRPr>
              <a:solidFill>
                <a:schemeClr val="dk1"/>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Presence of reverberating circuit restimulate AHCs</a:t>
            </a:r>
            <a:endParaRPr>
              <a:solidFill>
                <a:schemeClr val="dk1"/>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Value / prolong the protective response of reflex</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6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9" name="Google Shape;559;p64"/>
          <p:cNvSpPr txBox="1"/>
          <p:nvPr/>
        </p:nvSpPr>
        <p:spPr>
          <a:xfrm>
            <a:off x="685801" y="489082"/>
            <a:ext cx="5486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The Withdrawal Reflex</a:t>
            </a:r>
            <a:endParaRPr sz="1800">
              <a:solidFill>
                <a:srgbClr val="134F5C"/>
              </a:solidFill>
              <a:highlight>
                <a:srgbClr val="EFEFEF"/>
              </a:highlight>
              <a:latin typeface="Josefin Sans"/>
              <a:ea typeface="Josefin Sans"/>
              <a:cs typeface="Josefin Sans"/>
              <a:sym typeface="Josefin Sans"/>
            </a:endParaRPr>
          </a:p>
        </p:txBody>
      </p:sp>
      <p:graphicFrame>
        <p:nvGraphicFramePr>
          <p:cNvPr id="560" name="Google Shape;560;p64"/>
          <p:cNvGraphicFramePr/>
          <p:nvPr/>
        </p:nvGraphicFramePr>
        <p:xfrm>
          <a:off x="183160" y="959478"/>
          <a:ext cx="3000000" cy="3000000"/>
        </p:xfrm>
        <a:graphic>
          <a:graphicData uri="http://schemas.openxmlformats.org/drawingml/2006/table">
            <a:tbl>
              <a:tblPr>
                <a:noFill/>
                <a:tableStyleId>{E558B881-3725-4CBC-B3B2-65E9B6E61193}</a:tableStyleId>
              </a:tblPr>
              <a:tblGrid>
                <a:gridCol w="1805550"/>
                <a:gridCol w="1791025"/>
                <a:gridCol w="2664475"/>
              </a:tblGrid>
              <a:tr h="392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Reflex</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gridSpan="2">
                  <a:txBody>
                    <a:bodyPr>
                      <a:noAutofit/>
                    </a:bodyPr>
                    <a:lstStyle/>
                    <a:p>
                      <a:pPr indent="0" lvl="0" marL="0" rtl="0" algn="l">
                        <a:spcBef>
                          <a:spcPts val="0"/>
                        </a:spcBef>
                        <a:spcAft>
                          <a:spcPts val="0"/>
                        </a:spcAft>
                        <a:buNone/>
                      </a:pPr>
                      <a:r>
                        <a:rPr lang="en">
                          <a:latin typeface="Cairo"/>
                          <a:ea typeface="Cairo"/>
                          <a:cs typeface="Cairo"/>
                          <a:sym typeface="Cairo"/>
                        </a:rPr>
                        <a:t>Flexor reflex or withdrawal reflex </a:t>
                      </a:r>
                      <a:endParaRPr>
                        <a:latin typeface="Cairo"/>
                        <a:ea typeface="Cairo"/>
                        <a:cs typeface="Cairo"/>
                        <a:sym typeface="Cairo"/>
                      </a:endParaRPr>
                    </a:p>
                  </a:txBody>
                  <a:tcPr marT="91425" marB="91425" marR="91425" marL="91425" anchor="ctr"/>
                </a:tc>
                <a:tc hMerge="1"/>
              </a:tr>
              <a:tr h="392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Clinical test/stimulus</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gridSpan="2">
                  <a:txBody>
                    <a:bodyPr>
                      <a:noAutofit/>
                    </a:bodyPr>
                    <a:lstStyle/>
                    <a:p>
                      <a:pPr indent="0" lvl="0" marL="0" rtl="0" algn="l">
                        <a:spcBef>
                          <a:spcPts val="0"/>
                        </a:spcBef>
                        <a:spcAft>
                          <a:spcPts val="0"/>
                        </a:spcAft>
                        <a:buNone/>
                      </a:pPr>
                      <a:r>
                        <a:rPr lang="en">
                          <a:latin typeface="Cairo"/>
                          <a:ea typeface="Cairo"/>
                          <a:cs typeface="Cairo"/>
                          <a:sym typeface="Cairo"/>
                        </a:rPr>
                        <a:t>Sharp painful stimulus (stepping on nail)</a:t>
                      </a:r>
                      <a:endParaRPr>
                        <a:latin typeface="Cairo"/>
                        <a:ea typeface="Cairo"/>
                        <a:cs typeface="Cairo"/>
                        <a:sym typeface="Cairo"/>
                      </a:endParaRPr>
                    </a:p>
                  </a:txBody>
                  <a:tcPr marT="91425" marB="91425" marR="91425" marL="91425" anchor="ctr"/>
                </a:tc>
                <a:tc hMerge="1"/>
              </a:tr>
              <a:tr h="392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Response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gridSpan="2">
                  <a:txBody>
                    <a:bodyPr>
                      <a:noAutofit/>
                    </a:bodyPr>
                    <a:lstStyle/>
                    <a:p>
                      <a:pPr indent="0" lvl="0" marL="0" rtl="0" algn="l">
                        <a:spcBef>
                          <a:spcPts val="0"/>
                        </a:spcBef>
                        <a:spcAft>
                          <a:spcPts val="0"/>
                        </a:spcAft>
                        <a:buNone/>
                      </a:pPr>
                      <a:r>
                        <a:rPr lang="en">
                          <a:latin typeface="Cairo"/>
                          <a:ea typeface="Cairo"/>
                          <a:cs typeface="Cairo"/>
                          <a:sym typeface="Cairo"/>
                        </a:rPr>
                        <a:t>Limb is rapidly withdrawn </a:t>
                      </a:r>
                      <a:endParaRPr>
                        <a:latin typeface="Cairo"/>
                        <a:ea typeface="Cairo"/>
                        <a:cs typeface="Cairo"/>
                        <a:sym typeface="Cairo"/>
                      </a:endParaRPr>
                    </a:p>
                  </a:txBody>
                  <a:tcPr marT="91425" marB="91425" marR="91425" marL="91425" anchor="ctr"/>
                </a:tc>
                <a:tc hMerge="1"/>
              </a:tr>
              <a:tr h="392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Sensory receptor</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gridSpan="2">
                  <a:txBody>
                    <a:bodyPr>
                      <a:noAutofit/>
                    </a:bodyPr>
                    <a:lstStyle/>
                    <a:p>
                      <a:pPr indent="0" lvl="0" marL="0" rtl="0" algn="l">
                        <a:spcBef>
                          <a:spcPts val="0"/>
                        </a:spcBef>
                        <a:spcAft>
                          <a:spcPts val="0"/>
                        </a:spcAft>
                        <a:buNone/>
                      </a:pPr>
                      <a:r>
                        <a:rPr lang="en">
                          <a:latin typeface="Cairo"/>
                          <a:ea typeface="Cairo"/>
                          <a:cs typeface="Cairo"/>
                          <a:sym typeface="Cairo"/>
                        </a:rPr>
                        <a:t>Cutaneous skin and pain receptors </a:t>
                      </a:r>
                      <a:endParaRPr>
                        <a:latin typeface="Cairo"/>
                        <a:ea typeface="Cairo"/>
                        <a:cs typeface="Cairo"/>
                        <a:sym typeface="Cairo"/>
                      </a:endParaRPr>
                    </a:p>
                  </a:txBody>
                  <a:tcPr marT="91425" marB="91425" marR="91425" marL="91425" anchor="ctr"/>
                </a:tc>
                <a:tc hMerge="1"/>
              </a:tr>
              <a:tr h="392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Synapses involved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gridSpan="2">
                  <a:txBody>
                    <a:bodyPr>
                      <a:noAutofit/>
                    </a:bodyPr>
                    <a:lstStyle/>
                    <a:p>
                      <a:pPr indent="0" lvl="0" marL="0" rtl="0" algn="l">
                        <a:spcBef>
                          <a:spcPts val="0"/>
                        </a:spcBef>
                        <a:spcAft>
                          <a:spcPts val="0"/>
                        </a:spcAft>
                        <a:buNone/>
                      </a:pPr>
                      <a:r>
                        <a:rPr lang="en">
                          <a:latin typeface="Cairo"/>
                          <a:ea typeface="Cairo"/>
                          <a:cs typeface="Cairo"/>
                          <a:sym typeface="Cairo"/>
                        </a:rPr>
                        <a:t>Polysynaptic (via </a:t>
                      </a:r>
                      <a:r>
                        <a:rPr lang="en">
                          <a:highlight>
                            <a:srgbClr val="FFFF00"/>
                          </a:highlight>
                          <a:latin typeface="Cairo"/>
                          <a:ea typeface="Cairo"/>
                          <a:cs typeface="Cairo"/>
                          <a:sym typeface="Cairo"/>
                        </a:rPr>
                        <a:t>interneuron</a:t>
                      </a:r>
                      <a:r>
                        <a:rPr lang="en">
                          <a:latin typeface="Cairo"/>
                          <a:ea typeface="Cairo"/>
                          <a:cs typeface="Cairo"/>
                          <a:sym typeface="Cairo"/>
                        </a:rPr>
                        <a:t>)</a:t>
                      </a:r>
                      <a:endParaRPr>
                        <a:latin typeface="Cairo"/>
                        <a:ea typeface="Cairo"/>
                        <a:cs typeface="Cairo"/>
                        <a:sym typeface="Cairo"/>
                      </a:endParaRPr>
                    </a:p>
                  </a:txBody>
                  <a:tcPr marT="91425" marB="91425" marR="91425" marL="91425" anchor="ctr"/>
                </a:tc>
                <a:tc hMerge="1"/>
              </a:tr>
              <a:tr h="3924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Effects on muscle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gridSpan="2">
                  <a:txBody>
                    <a:bodyPr>
                      <a:noAutofit/>
                    </a:bodyPr>
                    <a:lstStyle/>
                    <a:p>
                      <a:pPr indent="0" lvl="0" marL="0" rtl="0" algn="l">
                        <a:spcBef>
                          <a:spcPts val="0"/>
                        </a:spcBef>
                        <a:spcAft>
                          <a:spcPts val="0"/>
                        </a:spcAft>
                        <a:buNone/>
                      </a:pPr>
                      <a:r>
                        <a:rPr lang="en">
                          <a:latin typeface="Cairo"/>
                          <a:ea typeface="Cairo"/>
                          <a:cs typeface="Cairo"/>
                          <a:sym typeface="Cairo"/>
                        </a:rPr>
                        <a:t>Contracts flexor muscle </a:t>
                      </a:r>
                      <a:endParaRPr>
                        <a:latin typeface="Cairo"/>
                        <a:ea typeface="Cairo"/>
                        <a:cs typeface="Cairo"/>
                        <a:sym typeface="Cairo"/>
                      </a:endParaRPr>
                    </a:p>
                  </a:txBody>
                  <a:tcPr marT="91425" marB="91425" marR="91425" marL="91425" anchor="ctr"/>
                </a:tc>
                <a:tc hMerge="1"/>
              </a:tr>
              <a:tr h="60195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Other effects</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a:latin typeface="Cairo"/>
                          <a:ea typeface="Cairo"/>
                          <a:cs typeface="Cairo"/>
                          <a:sym typeface="Cairo"/>
                        </a:rPr>
                        <a:t>Relaxes (-) extensor muscle of same limb</a:t>
                      </a:r>
                      <a:endParaRPr>
                        <a:latin typeface="Cairo"/>
                        <a:ea typeface="Cairo"/>
                        <a:cs typeface="Cairo"/>
                        <a:sym typeface="Cairo"/>
                      </a:endParaRPr>
                    </a:p>
                  </a:txBody>
                  <a:tcPr marT="91425" marB="91425" marR="91425" marL="91425" anchor="ctr"/>
                </a:tc>
                <a:tc>
                  <a:txBody>
                    <a:bodyPr>
                      <a:noAutofit/>
                    </a:bodyPr>
                    <a:lstStyle/>
                    <a:p>
                      <a:pPr indent="0" lvl="0" marL="0" rtl="0" algn="l">
                        <a:spcBef>
                          <a:spcPts val="0"/>
                        </a:spcBef>
                        <a:spcAft>
                          <a:spcPts val="0"/>
                        </a:spcAft>
                        <a:buNone/>
                      </a:pPr>
                      <a:r>
                        <a:rPr lang="en">
                          <a:latin typeface="Cairo"/>
                          <a:ea typeface="Cairo"/>
                          <a:cs typeface="Cairo"/>
                          <a:sym typeface="Cairo"/>
                        </a:rPr>
                        <a:t>Reverse effect on opposite limb (crossed extensor reflex)</a:t>
                      </a:r>
                      <a:endParaRPr>
                        <a:latin typeface="Cairo"/>
                        <a:ea typeface="Cairo"/>
                        <a:cs typeface="Cairo"/>
                        <a:sym typeface="Cairo"/>
                      </a:endParaRPr>
                    </a:p>
                  </a:txBody>
                  <a:tcPr marT="91425" marB="91425" marR="91425" marL="91425" anchor="ctr"/>
                </a:tc>
              </a:tr>
              <a:tr h="717200">
                <a:tc>
                  <a:txBody>
                    <a:bodyPr>
                      <a:noAutofit/>
                    </a:bodyPr>
                    <a:lstStyle/>
                    <a:p>
                      <a:pPr indent="0" lvl="0" marL="0" rtl="0" algn="l">
                        <a:spcBef>
                          <a:spcPts val="0"/>
                        </a:spcBef>
                        <a:spcAft>
                          <a:spcPts val="0"/>
                        </a:spcAft>
                        <a:buNone/>
                      </a:pPr>
                      <a:r>
                        <a:rPr lang="en">
                          <a:solidFill>
                            <a:srgbClr val="FFFFFF"/>
                          </a:solidFill>
                          <a:latin typeface="Josefin Sans"/>
                          <a:ea typeface="Josefin Sans"/>
                          <a:cs typeface="Josefin Sans"/>
                          <a:sym typeface="Josefin Sans"/>
                        </a:rPr>
                        <a:t>Function </a:t>
                      </a:r>
                      <a:endParaRPr>
                        <a:solidFill>
                          <a:srgbClr val="FFFFFF"/>
                        </a:solidFill>
                        <a:latin typeface="Josefin Sans"/>
                        <a:ea typeface="Josefin Sans"/>
                        <a:cs typeface="Josefin Sans"/>
                        <a:sym typeface="Josefin Sans"/>
                      </a:endParaRPr>
                    </a:p>
                  </a:txBody>
                  <a:tcPr marT="91425" marB="91425" marR="91425" marL="91425" anchor="ctr">
                    <a:solidFill>
                      <a:srgbClr val="134F5C"/>
                    </a:solidFill>
                  </a:tcPr>
                </a:tc>
                <a:tc>
                  <a:txBody>
                    <a:bodyPr>
                      <a:noAutofit/>
                    </a:bodyPr>
                    <a:lstStyle/>
                    <a:p>
                      <a:pPr indent="0" lvl="0" marL="0" rtl="0" algn="l">
                        <a:spcBef>
                          <a:spcPts val="0"/>
                        </a:spcBef>
                        <a:spcAft>
                          <a:spcPts val="0"/>
                        </a:spcAft>
                        <a:buNone/>
                      </a:pPr>
                      <a:r>
                        <a:rPr lang="en">
                          <a:latin typeface="Cairo"/>
                          <a:ea typeface="Cairo"/>
                          <a:cs typeface="Cairo"/>
                          <a:sym typeface="Cairo"/>
                        </a:rPr>
                        <a:t>Protective - withdrawal from painful stimulus </a:t>
                      </a:r>
                      <a:endParaRPr>
                        <a:latin typeface="Cairo"/>
                        <a:ea typeface="Cairo"/>
                        <a:cs typeface="Cairo"/>
                        <a:sym typeface="Cairo"/>
                      </a:endParaRPr>
                    </a:p>
                  </a:txBody>
                  <a:tcPr marT="91425" marB="91425" marR="91425" marL="91425" anchor="ctr"/>
                </a:tc>
                <a:tc>
                  <a:txBody>
                    <a:bodyPr>
                      <a:noAutofit/>
                    </a:bodyPr>
                    <a:lstStyle/>
                    <a:p>
                      <a:pPr indent="0" lvl="0" marL="0" rtl="0" algn="l">
                        <a:spcBef>
                          <a:spcPts val="0"/>
                        </a:spcBef>
                        <a:spcAft>
                          <a:spcPts val="0"/>
                        </a:spcAft>
                        <a:buNone/>
                      </a:pPr>
                      <a:r>
                        <a:rPr lang="en">
                          <a:latin typeface="Cairo"/>
                          <a:ea typeface="Cairo"/>
                          <a:cs typeface="Cairo"/>
                          <a:sym typeface="Cairo"/>
                        </a:rPr>
                        <a:t>Cross extensor aids in maintaining posture when opposing leg is lifted</a:t>
                      </a:r>
                      <a:endParaRPr>
                        <a:latin typeface="Cairo"/>
                        <a:ea typeface="Cairo"/>
                        <a:cs typeface="Cairo"/>
                        <a:sym typeface="Cairo"/>
                      </a:endParaRPr>
                    </a:p>
                  </a:txBody>
                  <a:tcPr marT="91425" marB="91425" marR="91425" marL="91425" anchor="ctr"/>
                </a:tc>
              </a:tr>
            </a:tbl>
          </a:graphicData>
        </a:graphic>
      </p:graphicFrame>
      <p:pic>
        <p:nvPicPr>
          <p:cNvPr id="561" name="Google Shape;561;p64"/>
          <p:cNvPicPr preferRelativeResize="0"/>
          <p:nvPr/>
        </p:nvPicPr>
        <p:blipFill>
          <a:blip r:embed="rId3">
            <a:alphaModFix/>
          </a:blip>
          <a:stretch>
            <a:fillRect/>
          </a:stretch>
        </p:blipFill>
        <p:spPr>
          <a:xfrm>
            <a:off x="1124364" y="5169316"/>
            <a:ext cx="4609249" cy="44570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6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7" name="Google Shape;567;p65"/>
          <p:cNvSpPr txBox="1"/>
          <p:nvPr/>
        </p:nvSpPr>
        <p:spPr>
          <a:xfrm>
            <a:off x="685795" y="500383"/>
            <a:ext cx="5486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Crossed Extensor Reflex </a:t>
            </a:r>
            <a:endParaRPr sz="1800">
              <a:solidFill>
                <a:srgbClr val="134F5C"/>
              </a:solidFill>
              <a:highlight>
                <a:srgbClr val="EFEFEF"/>
              </a:highlight>
              <a:latin typeface="Josefin Sans"/>
              <a:ea typeface="Josefin Sans"/>
              <a:cs typeface="Josefin Sans"/>
              <a:sym typeface="Josefin Sans"/>
            </a:endParaRPr>
          </a:p>
        </p:txBody>
      </p:sp>
      <p:sp>
        <p:nvSpPr>
          <p:cNvPr id="568" name="Google Shape;568;p65"/>
          <p:cNvSpPr txBox="1"/>
          <p:nvPr/>
        </p:nvSpPr>
        <p:spPr>
          <a:xfrm>
            <a:off x="343950" y="1479549"/>
            <a:ext cx="6170100" cy="588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0000"/>
                </a:solidFill>
                <a:latin typeface="Cairo"/>
                <a:ea typeface="Cairo"/>
                <a:cs typeface="Cairo"/>
                <a:sym typeface="Cairo"/>
              </a:rPr>
              <a:t>Crossed extensor reflex supporting the body weight against gravity</a:t>
            </a:r>
            <a:r>
              <a:rPr lang="en">
                <a:latin typeface="Cairo"/>
                <a:ea typeface="Cairo"/>
                <a:cs typeface="Cairo"/>
                <a:sym typeface="Cairo"/>
              </a:rPr>
              <a:t> While pushing the body away from the injurious agent by withdrawal R.</a:t>
            </a:r>
            <a:endParaRPr>
              <a:latin typeface="Cairo"/>
              <a:ea typeface="Cairo"/>
              <a:cs typeface="Cairo"/>
              <a:sym typeface="Cairo"/>
            </a:endParaRPr>
          </a:p>
          <a:p>
            <a:pPr indent="0" lvl="0" marL="0" rtl="0" algn="l">
              <a:lnSpc>
                <a:spcPct val="115000"/>
              </a:lnSpc>
              <a:spcBef>
                <a:spcPts val="0"/>
              </a:spcBef>
              <a:spcAft>
                <a:spcPts val="0"/>
              </a:spcAft>
              <a:buNone/>
            </a:pPr>
            <a:r>
              <a:rPr lang="en">
                <a:latin typeface="Cairo"/>
                <a:ea typeface="Cairo"/>
                <a:cs typeface="Cairo"/>
                <a:sym typeface="Cairo"/>
              </a:rPr>
              <a:t>Flexion  and withdrawal of the stimulated limb &gt;&gt; </a:t>
            </a:r>
            <a:r>
              <a:rPr lang="en">
                <a:highlight>
                  <a:srgbClr val="FFFF00"/>
                </a:highlight>
                <a:latin typeface="Cairo"/>
                <a:ea typeface="Cairo"/>
                <a:cs typeface="Cairo"/>
                <a:sym typeface="Cairo"/>
              </a:rPr>
              <a:t>extension of the opposite limb. </a:t>
            </a:r>
            <a:endParaRPr>
              <a:highlight>
                <a:srgbClr val="FFFF00"/>
              </a:highlight>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a:latin typeface="Cairo"/>
                <a:ea typeface="Cairo"/>
                <a:cs typeface="Cairo"/>
                <a:sym typeface="Cairo"/>
              </a:rPr>
              <a:t>Occurs with strong stimulus only. </a:t>
            </a:r>
            <a:r>
              <a:rPr lang="en">
                <a:solidFill>
                  <a:srgbClr val="76A5AF"/>
                </a:solidFill>
                <a:latin typeface="Cairo"/>
                <a:ea typeface="Cairo"/>
                <a:cs typeface="Cairo"/>
                <a:sym typeface="Cairo"/>
              </a:rPr>
              <a:t>why?</a:t>
            </a:r>
            <a:endParaRPr>
              <a:solidFill>
                <a:srgbClr val="76A5AF"/>
              </a:solidFill>
              <a:latin typeface="Cairo"/>
              <a:ea typeface="Cairo"/>
              <a:cs typeface="Cairo"/>
              <a:sym typeface="Cairo"/>
            </a:endParaRPr>
          </a:p>
          <a:p>
            <a:pPr indent="-317500" lvl="1" marL="914400" rtl="0" algn="l">
              <a:lnSpc>
                <a:spcPct val="115000"/>
              </a:lnSpc>
              <a:spcBef>
                <a:spcPts val="0"/>
              </a:spcBef>
              <a:spcAft>
                <a:spcPts val="0"/>
              </a:spcAft>
              <a:buClr>
                <a:srgbClr val="2C5072"/>
              </a:buClr>
              <a:buSzPts val="1400"/>
              <a:buFont typeface="Cairo"/>
              <a:buChar char="○"/>
            </a:pPr>
            <a:r>
              <a:rPr lang="en">
                <a:latin typeface="Cairo"/>
                <a:ea typeface="Cairo"/>
                <a:cs typeface="Cairo"/>
                <a:sym typeface="Cairo"/>
              </a:rPr>
              <a:t>Signals  from  sensory neurons as it activates withdrawal reflex in the stimulated limb, cross to the opposite side of the cord </a:t>
            </a:r>
            <a:r>
              <a:rPr lang="en">
                <a:latin typeface="Cairo"/>
                <a:ea typeface="Cairo"/>
                <a:cs typeface="Cairo"/>
                <a:sym typeface="Cairo"/>
              </a:rPr>
              <a:t>by irradiation &amp; divergence  to excite  excitatory interneurons to activate motor neurons of extensor muscles neurons &amp; send collaterals to inhibitory interneurons to inhibit motor neurons of the flexors (all in the other limb). </a:t>
            </a:r>
            <a:endParaRPr>
              <a:latin typeface="Cairo"/>
              <a:ea typeface="Cairo"/>
              <a:cs typeface="Cairo"/>
              <a:sym typeface="Cairo"/>
            </a:endParaRPr>
          </a:p>
          <a:p>
            <a:pPr indent="-317500" lvl="1" marL="914400" rtl="0" algn="l">
              <a:lnSpc>
                <a:spcPct val="115000"/>
              </a:lnSpc>
              <a:spcBef>
                <a:spcPts val="0"/>
              </a:spcBef>
              <a:spcAft>
                <a:spcPts val="0"/>
              </a:spcAft>
              <a:buClr>
                <a:srgbClr val="2C5072"/>
              </a:buClr>
              <a:buSzPts val="1400"/>
              <a:buFont typeface="Cairo"/>
              <a:buChar char="○"/>
            </a:pPr>
            <a:r>
              <a:rPr lang="en">
                <a:latin typeface="Cairo"/>
                <a:ea typeface="Cairo"/>
                <a:cs typeface="Cairo"/>
                <a:sym typeface="Cairo"/>
              </a:rPr>
              <a:t>It does not begin until  200 to 500 milliseconds after onset of the initial pain stimulus,  because many interneurons  are involved in the circuit between the incoming sensory neuron and the motor neurons of the opposite side of the cord. </a:t>
            </a:r>
            <a:endParaRPr>
              <a:latin typeface="Cairo"/>
              <a:ea typeface="Cairo"/>
              <a:cs typeface="Cairo"/>
              <a:sym typeface="Cairo"/>
            </a:endParaRPr>
          </a:p>
          <a:p>
            <a:pPr indent="-317500" lvl="1" marL="914400" rtl="0" algn="l">
              <a:lnSpc>
                <a:spcPct val="115000"/>
              </a:lnSpc>
              <a:spcBef>
                <a:spcPts val="0"/>
              </a:spcBef>
              <a:spcAft>
                <a:spcPts val="0"/>
              </a:spcAft>
              <a:buClr>
                <a:srgbClr val="2C5072"/>
              </a:buClr>
              <a:buSzPts val="1400"/>
              <a:buFont typeface="Cairo"/>
              <a:buChar char="○"/>
            </a:pPr>
            <a:r>
              <a:rPr lang="en">
                <a:latin typeface="Cairo"/>
                <a:ea typeface="Cairo"/>
                <a:cs typeface="Cairo"/>
                <a:sym typeface="Cairo"/>
              </a:rPr>
              <a:t>After the painful stimulus is removed, the crossed extensor reflex has an even longer period of </a:t>
            </a:r>
            <a:r>
              <a:rPr lang="en">
                <a:solidFill>
                  <a:srgbClr val="FF0000"/>
                </a:solidFill>
                <a:latin typeface="Cairo"/>
                <a:ea typeface="Cairo"/>
                <a:cs typeface="Cairo"/>
                <a:sym typeface="Cairo"/>
              </a:rPr>
              <a:t>afterdischarge</a:t>
            </a:r>
            <a:r>
              <a:rPr lang="en">
                <a:latin typeface="Cairo"/>
                <a:ea typeface="Cairo"/>
                <a:cs typeface="Cairo"/>
                <a:sym typeface="Cairo"/>
              </a:rPr>
              <a:t>, results from </a:t>
            </a:r>
            <a:r>
              <a:rPr lang="en" u="sng">
                <a:latin typeface="Cairo"/>
                <a:ea typeface="Cairo"/>
                <a:cs typeface="Cairo"/>
                <a:sym typeface="Cairo"/>
              </a:rPr>
              <a:t>reverberating circuits</a:t>
            </a:r>
            <a:r>
              <a:rPr lang="en">
                <a:latin typeface="Cairo"/>
                <a:ea typeface="Cairo"/>
                <a:cs typeface="Cairo"/>
                <a:sym typeface="Cairo"/>
              </a:rPr>
              <a:t>.</a:t>
            </a:r>
            <a:br>
              <a:rPr lang="en">
                <a:latin typeface="Cairo"/>
                <a:ea typeface="Cairo"/>
                <a:cs typeface="Cairo"/>
                <a:sym typeface="Cairo"/>
              </a:rPr>
            </a:br>
            <a:r>
              <a:rPr lang="en">
                <a:latin typeface="Cairo"/>
                <a:ea typeface="Cairo"/>
                <a:cs typeface="Cairo"/>
                <a:sym typeface="Cairo"/>
              </a:rPr>
              <a:t>This of benefit in holding the pained area of the body away from the painful object &amp; support balance.</a:t>
            </a:r>
            <a:endParaRPr>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a:latin typeface="Cairo"/>
                <a:ea typeface="Cairo"/>
                <a:cs typeface="Cairo"/>
                <a:sym typeface="Cairo"/>
              </a:rPr>
              <a:t>Mostly in the lower limb to support balance.</a:t>
            </a:r>
            <a:endParaRPr>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b="1" lang="en">
                <a:latin typeface="Cairo"/>
                <a:ea typeface="Cairo"/>
                <a:cs typeface="Cairo"/>
                <a:sym typeface="Cairo"/>
              </a:rPr>
              <a:t>Reciprocal innervations </a:t>
            </a:r>
            <a:r>
              <a:rPr lang="en">
                <a:latin typeface="Cairo"/>
                <a:ea typeface="Cairo"/>
                <a:cs typeface="Cairo"/>
                <a:sym typeface="Cairo"/>
              </a:rPr>
              <a:t> occurs also in crossed extensor reflex. </a:t>
            </a:r>
            <a:r>
              <a:rPr lang="en">
                <a:solidFill>
                  <a:srgbClr val="76A5AF"/>
                </a:solidFill>
                <a:latin typeface="Cairo"/>
                <a:ea typeface="Cairo"/>
                <a:cs typeface="Cairo"/>
                <a:sym typeface="Cairo"/>
              </a:rPr>
              <a:t>How?</a:t>
            </a:r>
            <a:endParaRPr>
              <a:solidFill>
                <a:srgbClr val="76A5AF"/>
              </a:solidFill>
              <a:latin typeface="Cairo"/>
              <a:ea typeface="Cairo"/>
              <a:cs typeface="Cairo"/>
              <a:sym typeface="Cairo"/>
            </a:endParaRPr>
          </a:p>
          <a:p>
            <a:pPr indent="-317500" lvl="1" marL="914400" rtl="0" algn="l">
              <a:lnSpc>
                <a:spcPct val="115000"/>
              </a:lnSpc>
              <a:spcBef>
                <a:spcPts val="0"/>
              </a:spcBef>
              <a:spcAft>
                <a:spcPts val="0"/>
              </a:spcAft>
              <a:buClr>
                <a:srgbClr val="2C5072"/>
              </a:buClr>
              <a:buSzPts val="1400"/>
              <a:buFont typeface="Cairo"/>
              <a:buChar char="○"/>
            </a:pPr>
            <a:r>
              <a:rPr lang="en">
                <a:highlight>
                  <a:srgbClr val="FFFF00"/>
                </a:highlight>
                <a:latin typeface="Cairo"/>
                <a:ea typeface="Cairo"/>
                <a:cs typeface="Cairo"/>
                <a:sym typeface="Cairo"/>
              </a:rPr>
              <a:t>flexors in the opposite limb are inhibited  while extensors are excited</a:t>
            </a:r>
            <a:r>
              <a:rPr lang="en">
                <a:latin typeface="Cairo"/>
                <a:ea typeface="Cairo"/>
                <a:cs typeface="Cairo"/>
                <a:sym typeface="Cairo"/>
              </a:rPr>
              <a:t> because while pushing the body away from the injurious agent  by withdrawal R. </a:t>
            </a:r>
            <a:endParaRPr>
              <a:latin typeface="Cairo"/>
              <a:ea typeface="Cairo"/>
              <a:cs typeface="Cairo"/>
              <a:sym typeface="Cairo"/>
            </a:endParaRPr>
          </a:p>
          <a:p>
            <a:pPr indent="-317500" lvl="1" marL="914400" rtl="0" algn="l">
              <a:lnSpc>
                <a:spcPct val="115000"/>
              </a:lnSpc>
              <a:spcBef>
                <a:spcPts val="0"/>
              </a:spcBef>
              <a:spcAft>
                <a:spcPts val="0"/>
              </a:spcAft>
              <a:buClr>
                <a:srgbClr val="2C5072"/>
              </a:buClr>
              <a:buSzPts val="1400"/>
              <a:buFont typeface="Cairo"/>
              <a:buChar char="○"/>
            </a:pPr>
            <a:r>
              <a:rPr lang="en">
                <a:latin typeface="Cairo"/>
                <a:ea typeface="Cairo"/>
                <a:cs typeface="Cairo"/>
                <a:sym typeface="Cairo"/>
              </a:rPr>
              <a:t>The crossed extensor reflex supporting  the body weight against gravity. </a:t>
            </a:r>
            <a:endParaRPr>
              <a:latin typeface="Cairo"/>
              <a:ea typeface="Cairo"/>
              <a:cs typeface="Cairo"/>
              <a:sym typeface="Cairo"/>
            </a:endParaRPr>
          </a:p>
        </p:txBody>
      </p:sp>
      <p:pic>
        <p:nvPicPr>
          <p:cNvPr id="569" name="Google Shape;569;p65"/>
          <p:cNvPicPr preferRelativeResize="0"/>
          <p:nvPr/>
        </p:nvPicPr>
        <p:blipFill rotWithShape="1">
          <a:blip r:embed="rId3">
            <a:alphaModFix/>
          </a:blip>
          <a:srcRect b="0" l="17979" r="19352" t="0"/>
          <a:stretch/>
        </p:blipFill>
        <p:spPr>
          <a:xfrm>
            <a:off x="2114100" y="7568650"/>
            <a:ext cx="2897053" cy="2167400"/>
          </a:xfrm>
          <a:prstGeom prst="rect">
            <a:avLst/>
          </a:prstGeom>
          <a:noFill/>
          <a:ln>
            <a:noFill/>
          </a:ln>
        </p:spPr>
      </p:pic>
      <p:sp>
        <p:nvSpPr>
          <p:cNvPr id="570" name="Google Shape;570;p65"/>
          <p:cNvSpPr txBox="1"/>
          <p:nvPr/>
        </p:nvSpPr>
        <p:spPr>
          <a:xfrm>
            <a:off x="3542390" y="3507620"/>
            <a:ext cx="2629800" cy="4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900">
                <a:solidFill>
                  <a:srgbClr val="B7B7B7"/>
                </a:solidFill>
                <a:latin typeface="Cairo"/>
                <a:ea typeface="Cairo"/>
                <a:cs typeface="Cairo"/>
                <a:sym typeface="Cairo"/>
              </a:rPr>
              <a:t>Because of the central delay.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66"/>
          <p:cNvSpPr txBox="1"/>
          <p:nvPr/>
        </p:nvSpPr>
        <p:spPr>
          <a:xfrm>
            <a:off x="161550" y="7414442"/>
            <a:ext cx="6534900" cy="13644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iro"/>
              <a:buAutoNum type="arabicPeriod"/>
            </a:pPr>
            <a:r>
              <a:rPr lang="en" sz="1300">
                <a:latin typeface="Cairo"/>
                <a:ea typeface="Cairo"/>
                <a:cs typeface="Cairo"/>
                <a:sym typeface="Cairo"/>
              </a:rPr>
              <a:t>changes in </a:t>
            </a:r>
            <a:r>
              <a:rPr b="1" lang="en" sz="1300">
                <a:latin typeface="Cairo"/>
                <a:ea typeface="Cairo"/>
                <a:cs typeface="Cairo"/>
                <a:sym typeface="Cairo"/>
              </a:rPr>
              <a:t>vascular tone</a:t>
            </a:r>
            <a:r>
              <a:rPr lang="en" sz="1300">
                <a:latin typeface="Cairo"/>
                <a:ea typeface="Cairo"/>
                <a:cs typeface="Cairo"/>
                <a:sym typeface="Cairo"/>
              </a:rPr>
              <a:t> resulting from changes in local skin heat.</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b="1" lang="en" sz="1300">
                <a:latin typeface="Cairo"/>
                <a:ea typeface="Cairo"/>
                <a:cs typeface="Cairo"/>
                <a:sym typeface="Cairo"/>
              </a:rPr>
              <a:t>sweating</a:t>
            </a:r>
            <a:r>
              <a:rPr lang="en" sz="1300">
                <a:latin typeface="Cairo"/>
                <a:ea typeface="Cairo"/>
                <a:cs typeface="Cairo"/>
                <a:sym typeface="Cairo"/>
              </a:rPr>
              <a:t>, which results from localized heat on the surface of the body.</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b="1" lang="en" sz="1300">
                <a:latin typeface="Cairo"/>
                <a:ea typeface="Cairo"/>
                <a:cs typeface="Cairo"/>
                <a:sym typeface="Cairo"/>
              </a:rPr>
              <a:t>intestinointestinal</a:t>
            </a:r>
            <a:r>
              <a:rPr lang="en" sz="1300">
                <a:latin typeface="Cairo"/>
                <a:ea typeface="Cairo"/>
                <a:cs typeface="Cairo"/>
                <a:sym typeface="Cairo"/>
              </a:rPr>
              <a:t> reflexes that control some motor functions of the gut.</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b="1" lang="en" sz="1300">
                <a:latin typeface="Cairo"/>
                <a:ea typeface="Cairo"/>
                <a:cs typeface="Cairo"/>
                <a:sym typeface="Cairo"/>
              </a:rPr>
              <a:t>peritoneointestinal</a:t>
            </a:r>
            <a:r>
              <a:rPr lang="en" sz="1300">
                <a:latin typeface="Cairo"/>
                <a:ea typeface="Cairo"/>
                <a:cs typeface="Cairo"/>
                <a:sym typeface="Cairo"/>
              </a:rPr>
              <a:t> reflexes that inhibit gastrointestinal motility in response to peritoneal irritation. </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b="1" lang="en" sz="1300">
                <a:latin typeface="Cairo"/>
                <a:ea typeface="Cairo"/>
                <a:cs typeface="Cairo"/>
                <a:sym typeface="Cairo"/>
              </a:rPr>
              <a:t>evacuation reflexes</a:t>
            </a:r>
            <a:r>
              <a:rPr lang="en" sz="1300">
                <a:latin typeface="Cairo"/>
                <a:ea typeface="Cairo"/>
                <a:cs typeface="Cairo"/>
                <a:sym typeface="Cairo"/>
              </a:rPr>
              <a:t> for emptying the full bladder. </a:t>
            </a:r>
            <a:endParaRPr sz="1300">
              <a:latin typeface="Cairo"/>
              <a:ea typeface="Cairo"/>
              <a:cs typeface="Cairo"/>
              <a:sym typeface="Cairo"/>
            </a:endParaRPr>
          </a:p>
        </p:txBody>
      </p:sp>
      <p:sp>
        <p:nvSpPr>
          <p:cNvPr id="576" name="Google Shape;576;p66"/>
          <p:cNvSpPr/>
          <p:nvPr/>
        </p:nvSpPr>
        <p:spPr>
          <a:xfrm>
            <a:off x="231150" y="7089400"/>
            <a:ext cx="6534900" cy="1689300"/>
          </a:xfrm>
          <a:prstGeom prst="rect">
            <a:avLst/>
          </a:prstGeom>
          <a:no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6"/>
          <p:cNvSpPr/>
          <p:nvPr/>
        </p:nvSpPr>
        <p:spPr>
          <a:xfrm>
            <a:off x="2888775" y="5048200"/>
            <a:ext cx="3877200" cy="1761000"/>
          </a:xfrm>
          <a:prstGeom prst="rect">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6"/>
          <p:cNvSpPr/>
          <p:nvPr/>
        </p:nvSpPr>
        <p:spPr>
          <a:xfrm>
            <a:off x="172875" y="5048200"/>
            <a:ext cx="2669100" cy="1761000"/>
          </a:xfrm>
          <a:prstGeom prst="rect">
            <a:avLst/>
          </a:prstGeom>
          <a:noFill/>
          <a:ln cap="flat" cmpd="sng" w="952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6"/>
          <p:cNvSpPr/>
          <p:nvPr/>
        </p:nvSpPr>
        <p:spPr>
          <a:xfrm>
            <a:off x="2888775" y="3086075"/>
            <a:ext cx="3877200" cy="1761000"/>
          </a:xfrm>
          <a:prstGeom prst="rect">
            <a:avLst/>
          </a:prstGeom>
          <a:no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66"/>
          <p:cNvSpPr/>
          <p:nvPr/>
        </p:nvSpPr>
        <p:spPr>
          <a:xfrm>
            <a:off x="161550" y="3086075"/>
            <a:ext cx="2669100" cy="1761000"/>
          </a:xfrm>
          <a:prstGeom prst="rect">
            <a:avLst/>
          </a:prstGeom>
          <a:no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66"/>
          <p:cNvSpPr txBox="1"/>
          <p:nvPr/>
        </p:nvSpPr>
        <p:spPr>
          <a:xfrm>
            <a:off x="416025" y="3068100"/>
            <a:ext cx="21171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134F5C"/>
                </a:solidFill>
                <a:highlight>
                  <a:srgbClr val="EFEFEF"/>
                </a:highlight>
                <a:latin typeface="Josefin Sans"/>
                <a:ea typeface="Josefin Sans"/>
                <a:cs typeface="Josefin Sans"/>
                <a:sym typeface="Josefin Sans"/>
              </a:rPr>
              <a:t>Reflex of posture and locomotion</a:t>
            </a:r>
            <a:endParaRPr sz="1700">
              <a:solidFill>
                <a:srgbClr val="134F5C"/>
              </a:solidFill>
              <a:highlight>
                <a:srgbClr val="EFEFEF"/>
              </a:highlight>
              <a:latin typeface="Josefin Sans"/>
              <a:ea typeface="Josefin Sans"/>
              <a:cs typeface="Josefin Sans"/>
              <a:sym typeface="Josefin Sans"/>
            </a:endParaRPr>
          </a:p>
        </p:txBody>
      </p:sp>
      <p:sp>
        <p:nvSpPr>
          <p:cNvPr id="582" name="Google Shape;582;p6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3" name="Google Shape;583;p66"/>
          <p:cNvPicPr preferRelativeResize="0"/>
          <p:nvPr/>
        </p:nvPicPr>
        <p:blipFill>
          <a:blip r:embed="rId3">
            <a:alphaModFix/>
          </a:blip>
          <a:stretch>
            <a:fillRect/>
          </a:stretch>
        </p:blipFill>
        <p:spPr>
          <a:xfrm>
            <a:off x="181850" y="644749"/>
            <a:ext cx="3078345" cy="2158226"/>
          </a:xfrm>
          <a:prstGeom prst="rect">
            <a:avLst/>
          </a:prstGeom>
          <a:noFill/>
          <a:ln>
            <a:noFill/>
          </a:ln>
        </p:spPr>
      </p:pic>
      <p:sp>
        <p:nvSpPr>
          <p:cNvPr id="584" name="Google Shape;584;p66"/>
          <p:cNvSpPr txBox="1"/>
          <p:nvPr/>
        </p:nvSpPr>
        <p:spPr>
          <a:xfrm>
            <a:off x="1146375" y="323237"/>
            <a:ext cx="1025700" cy="13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latin typeface="Cairo"/>
                <a:ea typeface="Cairo"/>
                <a:cs typeface="Cairo"/>
                <a:sym typeface="Cairo"/>
              </a:rPr>
              <a:t>Important </a:t>
            </a:r>
            <a:endParaRPr>
              <a:solidFill>
                <a:srgbClr val="FF0000"/>
              </a:solidFill>
              <a:latin typeface="Cairo"/>
              <a:ea typeface="Cairo"/>
              <a:cs typeface="Cairo"/>
              <a:sym typeface="Cairo"/>
            </a:endParaRPr>
          </a:p>
        </p:txBody>
      </p:sp>
      <p:pic>
        <p:nvPicPr>
          <p:cNvPr id="585" name="Google Shape;585;p66"/>
          <p:cNvPicPr preferRelativeResize="0"/>
          <p:nvPr/>
        </p:nvPicPr>
        <p:blipFill>
          <a:blip r:embed="rId4">
            <a:alphaModFix/>
          </a:blip>
          <a:stretch>
            <a:fillRect/>
          </a:stretch>
        </p:blipFill>
        <p:spPr>
          <a:xfrm>
            <a:off x="3260200" y="710900"/>
            <a:ext cx="3293465" cy="2025925"/>
          </a:xfrm>
          <a:prstGeom prst="rect">
            <a:avLst/>
          </a:prstGeom>
          <a:noFill/>
          <a:ln>
            <a:noFill/>
          </a:ln>
        </p:spPr>
      </p:pic>
      <p:pic>
        <p:nvPicPr>
          <p:cNvPr id="586" name="Google Shape;586;p66"/>
          <p:cNvPicPr preferRelativeResize="0"/>
          <p:nvPr/>
        </p:nvPicPr>
        <p:blipFill rotWithShape="1">
          <a:blip r:embed="rId5">
            <a:alphaModFix/>
          </a:blip>
          <a:srcRect b="23042" l="11904" r="16728" t="13670"/>
          <a:stretch/>
        </p:blipFill>
        <p:spPr>
          <a:xfrm>
            <a:off x="2095825" y="1822625"/>
            <a:ext cx="1164376" cy="980350"/>
          </a:xfrm>
          <a:prstGeom prst="rect">
            <a:avLst/>
          </a:prstGeom>
          <a:noFill/>
          <a:ln>
            <a:noFill/>
          </a:ln>
        </p:spPr>
      </p:pic>
      <p:sp>
        <p:nvSpPr>
          <p:cNvPr id="587" name="Google Shape;587;p66"/>
          <p:cNvSpPr txBox="1"/>
          <p:nvPr/>
        </p:nvSpPr>
        <p:spPr>
          <a:xfrm>
            <a:off x="74327" y="3738252"/>
            <a:ext cx="2800500" cy="582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iro"/>
              <a:buChar char="●"/>
            </a:pPr>
            <a:r>
              <a:rPr lang="en" sz="1300">
                <a:latin typeface="Cairo"/>
                <a:ea typeface="Cairo"/>
                <a:cs typeface="Cairo"/>
                <a:sym typeface="Cairo"/>
              </a:rPr>
              <a:t>Positive Supportive Reaction.</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latin typeface="Cairo"/>
                <a:ea typeface="Cairo"/>
                <a:cs typeface="Cairo"/>
                <a:sym typeface="Cairo"/>
              </a:rPr>
              <a:t>Cord “Righting” Reflexes.</a:t>
            </a:r>
            <a:br>
              <a:rPr lang="en" sz="1300">
                <a:latin typeface="Cairo"/>
                <a:ea typeface="Cairo"/>
                <a:cs typeface="Cairo"/>
                <a:sym typeface="Cairo"/>
              </a:rPr>
            </a:br>
            <a:endParaRPr sz="1300">
              <a:latin typeface="Cairo"/>
              <a:ea typeface="Cairo"/>
              <a:cs typeface="Cairo"/>
              <a:sym typeface="Cairo"/>
            </a:endParaRPr>
          </a:p>
        </p:txBody>
      </p:sp>
      <p:sp>
        <p:nvSpPr>
          <p:cNvPr id="588" name="Google Shape;588;p66"/>
          <p:cNvSpPr txBox="1"/>
          <p:nvPr/>
        </p:nvSpPr>
        <p:spPr>
          <a:xfrm>
            <a:off x="3210658" y="3068100"/>
            <a:ext cx="30783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134F5C"/>
                </a:solidFill>
                <a:highlight>
                  <a:srgbClr val="EFEFEF"/>
                </a:highlight>
                <a:latin typeface="Josefin Sans"/>
                <a:ea typeface="Josefin Sans"/>
                <a:cs typeface="Josefin Sans"/>
                <a:sym typeface="Josefin Sans"/>
              </a:rPr>
              <a:t>Stepping and walking movements</a:t>
            </a:r>
            <a:endParaRPr sz="1700">
              <a:solidFill>
                <a:srgbClr val="134F5C"/>
              </a:solidFill>
              <a:highlight>
                <a:srgbClr val="EFEFEF"/>
              </a:highlight>
              <a:latin typeface="Josefin Sans"/>
              <a:ea typeface="Josefin Sans"/>
              <a:cs typeface="Josefin Sans"/>
              <a:sym typeface="Josefin Sans"/>
            </a:endParaRPr>
          </a:p>
        </p:txBody>
      </p:sp>
      <p:sp>
        <p:nvSpPr>
          <p:cNvPr id="589" name="Google Shape;589;p66"/>
          <p:cNvSpPr txBox="1"/>
          <p:nvPr/>
        </p:nvSpPr>
        <p:spPr>
          <a:xfrm>
            <a:off x="2695575" y="3643200"/>
            <a:ext cx="4263600" cy="1056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iro"/>
              <a:buChar char="●"/>
            </a:pPr>
            <a:r>
              <a:rPr lang="en" sz="1300">
                <a:latin typeface="Cairo"/>
                <a:ea typeface="Cairo"/>
                <a:cs typeface="Cairo"/>
                <a:sym typeface="Cairo"/>
              </a:rPr>
              <a:t>Rhythmical Stepping Movements of a Single Limb.</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latin typeface="Cairo"/>
                <a:ea typeface="Cairo"/>
                <a:cs typeface="Cairo"/>
                <a:sym typeface="Cairo"/>
              </a:rPr>
              <a:t>Reciprocal Stepping of Opposite Limbs.</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latin typeface="Cairo"/>
                <a:ea typeface="Cairo"/>
                <a:cs typeface="Cairo"/>
                <a:sym typeface="Cairo"/>
              </a:rPr>
              <a:t>Diagonal Stepping of All Four Limbs—“Mark Time”Reflex.</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latin typeface="Cairo"/>
                <a:ea typeface="Cairo"/>
                <a:cs typeface="Cairo"/>
                <a:sym typeface="Cairo"/>
              </a:rPr>
              <a:t>Galloping reflex. </a:t>
            </a:r>
            <a:br>
              <a:rPr lang="en" sz="1300">
                <a:latin typeface="Cairo"/>
                <a:ea typeface="Cairo"/>
                <a:cs typeface="Cairo"/>
                <a:sym typeface="Cairo"/>
              </a:rPr>
            </a:br>
            <a:endParaRPr sz="1300">
              <a:latin typeface="Cairo"/>
              <a:ea typeface="Cairo"/>
              <a:cs typeface="Cairo"/>
              <a:sym typeface="Cairo"/>
            </a:endParaRPr>
          </a:p>
        </p:txBody>
      </p:sp>
      <p:sp>
        <p:nvSpPr>
          <p:cNvPr id="590" name="Google Shape;590;p66"/>
          <p:cNvSpPr txBox="1"/>
          <p:nvPr/>
        </p:nvSpPr>
        <p:spPr>
          <a:xfrm>
            <a:off x="140025" y="5048201"/>
            <a:ext cx="2669100" cy="49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134F5C"/>
                </a:solidFill>
                <a:highlight>
                  <a:srgbClr val="EFEFEF"/>
                </a:highlight>
                <a:latin typeface="Josefin Sans"/>
                <a:ea typeface="Josefin Sans"/>
                <a:cs typeface="Josefin Sans"/>
                <a:sym typeface="Josefin Sans"/>
              </a:rPr>
              <a:t>Scratch </a:t>
            </a:r>
            <a:r>
              <a:rPr lang="en" sz="1700">
                <a:solidFill>
                  <a:srgbClr val="134F5C"/>
                </a:solidFill>
                <a:highlight>
                  <a:srgbClr val="EFEFEF"/>
                </a:highlight>
                <a:latin typeface="Josefin Sans"/>
                <a:ea typeface="Josefin Sans"/>
                <a:cs typeface="Josefin Sans"/>
                <a:sym typeface="Josefin Sans"/>
              </a:rPr>
              <a:t>Reflex</a:t>
            </a:r>
            <a:endParaRPr sz="1700">
              <a:solidFill>
                <a:srgbClr val="134F5C"/>
              </a:solidFill>
              <a:highlight>
                <a:srgbClr val="EFEFEF"/>
              </a:highlight>
              <a:latin typeface="Josefin Sans"/>
              <a:ea typeface="Josefin Sans"/>
              <a:cs typeface="Josefin Sans"/>
              <a:sym typeface="Josefin Sans"/>
            </a:endParaRPr>
          </a:p>
        </p:txBody>
      </p:sp>
      <p:sp>
        <p:nvSpPr>
          <p:cNvPr id="591" name="Google Shape;591;p66"/>
          <p:cNvSpPr txBox="1"/>
          <p:nvPr/>
        </p:nvSpPr>
        <p:spPr>
          <a:xfrm>
            <a:off x="107175" y="5473738"/>
            <a:ext cx="2734800" cy="1056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iro"/>
              <a:buAutoNum type="arabicPeriod"/>
            </a:pPr>
            <a:r>
              <a:rPr lang="en" sz="1300">
                <a:latin typeface="Cairo"/>
                <a:ea typeface="Cairo"/>
                <a:cs typeface="Cairo"/>
                <a:sym typeface="Cairo"/>
              </a:rPr>
              <a:t>Position sense that allows the paw to find the exact point of irritation on the surface of the body and </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lang="en" sz="1300">
                <a:latin typeface="Cairo"/>
                <a:ea typeface="Cairo"/>
                <a:cs typeface="Cairo"/>
                <a:sym typeface="Cairo"/>
              </a:rPr>
              <a:t>A to-and-fro scratching movement. </a:t>
            </a:r>
            <a:endParaRPr sz="1300">
              <a:latin typeface="Cairo"/>
              <a:ea typeface="Cairo"/>
              <a:cs typeface="Cairo"/>
              <a:sym typeface="Cairo"/>
            </a:endParaRPr>
          </a:p>
        </p:txBody>
      </p:sp>
      <p:sp>
        <p:nvSpPr>
          <p:cNvPr id="592" name="Google Shape;592;p66"/>
          <p:cNvSpPr txBox="1"/>
          <p:nvPr/>
        </p:nvSpPr>
        <p:spPr>
          <a:xfrm>
            <a:off x="3547725" y="5072988"/>
            <a:ext cx="25593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134F5C"/>
                </a:solidFill>
                <a:highlight>
                  <a:srgbClr val="EFEFEF"/>
                </a:highlight>
                <a:latin typeface="Josefin Sans"/>
                <a:ea typeface="Josefin Sans"/>
                <a:cs typeface="Josefin Sans"/>
                <a:sym typeface="Josefin Sans"/>
              </a:rPr>
              <a:t>Spinal cord reflexes that cause muscle spasm</a:t>
            </a:r>
            <a:endParaRPr sz="1700">
              <a:solidFill>
                <a:srgbClr val="134F5C"/>
              </a:solidFill>
              <a:highlight>
                <a:srgbClr val="EFEFEF"/>
              </a:highlight>
              <a:latin typeface="Josefin Sans"/>
              <a:ea typeface="Josefin Sans"/>
              <a:cs typeface="Josefin Sans"/>
              <a:sym typeface="Josefin Sans"/>
            </a:endParaRPr>
          </a:p>
        </p:txBody>
      </p:sp>
      <p:sp>
        <p:nvSpPr>
          <p:cNvPr id="593" name="Google Shape;593;p66"/>
          <p:cNvSpPr txBox="1"/>
          <p:nvPr/>
        </p:nvSpPr>
        <p:spPr>
          <a:xfrm>
            <a:off x="2765150" y="5668900"/>
            <a:ext cx="3969300" cy="852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iro"/>
              <a:buChar char="●"/>
            </a:pPr>
            <a:r>
              <a:rPr lang="en" sz="1300">
                <a:latin typeface="Cairo"/>
                <a:ea typeface="Cairo"/>
                <a:cs typeface="Cairo"/>
                <a:sym typeface="Cairo"/>
              </a:rPr>
              <a:t>Muscle Spasm Resulting From a Broken Bone.</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latin typeface="Cairo"/>
                <a:ea typeface="Cairo"/>
                <a:cs typeface="Cairo"/>
                <a:sym typeface="Cairo"/>
              </a:rPr>
              <a:t>Abdominal Muscle Spasm in Persons with Peritonitis.</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lang="en" sz="1300">
                <a:latin typeface="Cairo"/>
                <a:ea typeface="Cairo"/>
                <a:cs typeface="Cairo"/>
                <a:sym typeface="Cairo"/>
              </a:rPr>
              <a:t>Muscle Cramps.</a:t>
            </a:r>
            <a:br>
              <a:rPr lang="en" sz="1300">
                <a:latin typeface="Cairo"/>
                <a:ea typeface="Cairo"/>
                <a:cs typeface="Cairo"/>
                <a:sym typeface="Cairo"/>
              </a:rPr>
            </a:br>
            <a:endParaRPr sz="1300">
              <a:latin typeface="Cairo"/>
              <a:ea typeface="Cairo"/>
              <a:cs typeface="Cairo"/>
              <a:sym typeface="Cairo"/>
            </a:endParaRPr>
          </a:p>
        </p:txBody>
      </p:sp>
      <p:sp>
        <p:nvSpPr>
          <p:cNvPr id="594" name="Google Shape;594;p66"/>
          <p:cNvSpPr txBox="1"/>
          <p:nvPr/>
        </p:nvSpPr>
        <p:spPr>
          <a:xfrm>
            <a:off x="255000" y="7099725"/>
            <a:ext cx="6348000" cy="49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134F5C"/>
                </a:solidFill>
                <a:highlight>
                  <a:srgbClr val="EFEFEF"/>
                </a:highlight>
                <a:latin typeface="Josefin Sans"/>
                <a:ea typeface="Josefin Sans"/>
                <a:cs typeface="Josefin Sans"/>
                <a:sym typeface="Josefin Sans"/>
              </a:rPr>
              <a:t>Segmental autonomic reflexes are integrated in the spinal cord </a:t>
            </a:r>
            <a:endParaRPr sz="1700">
              <a:solidFill>
                <a:srgbClr val="134F5C"/>
              </a:solidFill>
              <a:highlight>
                <a:srgbClr val="EFEFEF"/>
              </a:highlight>
              <a:latin typeface="Josefin Sans"/>
              <a:ea typeface="Josefin Sans"/>
              <a:cs typeface="Josefin Sans"/>
              <a:sym typeface="Josefin Sans"/>
            </a:endParaRPr>
          </a:p>
        </p:txBody>
      </p:sp>
      <p:sp>
        <p:nvSpPr>
          <p:cNvPr id="595" name="Google Shape;595;p66"/>
          <p:cNvSpPr txBox="1"/>
          <p:nvPr/>
        </p:nvSpPr>
        <p:spPr>
          <a:xfrm>
            <a:off x="324675" y="8855000"/>
            <a:ext cx="2669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134F5C"/>
                </a:solidFill>
                <a:highlight>
                  <a:srgbClr val="EFEFEF"/>
                </a:highlight>
                <a:latin typeface="Josefin Sans"/>
                <a:ea typeface="Josefin Sans"/>
                <a:cs typeface="Josefin Sans"/>
                <a:sym typeface="Josefin Sans"/>
              </a:rPr>
              <a:t>Mass</a:t>
            </a:r>
            <a:r>
              <a:rPr lang="en" sz="1700">
                <a:solidFill>
                  <a:srgbClr val="134F5C"/>
                </a:solidFill>
                <a:highlight>
                  <a:srgbClr val="EFEFEF"/>
                </a:highlight>
                <a:latin typeface="Josefin Sans"/>
                <a:ea typeface="Josefin Sans"/>
                <a:cs typeface="Josefin Sans"/>
                <a:sym typeface="Josefin Sans"/>
              </a:rPr>
              <a:t> Reflex</a:t>
            </a:r>
            <a:endParaRPr sz="1700">
              <a:solidFill>
                <a:srgbClr val="134F5C"/>
              </a:solidFill>
              <a:highlight>
                <a:srgbClr val="EFEFEF"/>
              </a:highlight>
              <a:latin typeface="Josefin Sans"/>
              <a:ea typeface="Josefin Sans"/>
              <a:cs typeface="Josefin Sans"/>
              <a:sym typeface="Josefin Sans"/>
            </a:endParaRPr>
          </a:p>
        </p:txBody>
      </p:sp>
      <p:sp>
        <p:nvSpPr>
          <p:cNvPr id="596" name="Google Shape;596;p66"/>
          <p:cNvSpPr txBox="1"/>
          <p:nvPr/>
        </p:nvSpPr>
        <p:spPr>
          <a:xfrm>
            <a:off x="205725" y="9130575"/>
            <a:ext cx="6746400" cy="58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In a spinal animal or human being, </a:t>
            </a:r>
            <a:r>
              <a:rPr lang="en" sz="1300">
                <a:latin typeface="Cairo"/>
                <a:ea typeface="Cairo"/>
                <a:cs typeface="Cairo"/>
                <a:sym typeface="Cairo"/>
              </a:rPr>
              <a:t>sometimes</a:t>
            </a:r>
            <a:r>
              <a:rPr lang="en" sz="1300">
                <a:latin typeface="Cairo"/>
                <a:ea typeface="Cairo"/>
                <a:cs typeface="Cairo"/>
                <a:sym typeface="Cairo"/>
              </a:rPr>
              <a:t> the spinal cord suddenly becomes </a:t>
            </a:r>
            <a:endParaRPr sz="1300">
              <a:latin typeface="Cairo"/>
              <a:ea typeface="Cairo"/>
              <a:cs typeface="Cairo"/>
              <a:sym typeface="Cairo"/>
            </a:endParaRPr>
          </a:p>
          <a:p>
            <a:pPr indent="0" lvl="0" marL="0" rtl="0" algn="l">
              <a:spcBef>
                <a:spcPts val="0"/>
              </a:spcBef>
              <a:spcAft>
                <a:spcPts val="0"/>
              </a:spcAft>
              <a:buNone/>
            </a:pPr>
            <a:r>
              <a:rPr lang="en" sz="1300">
                <a:latin typeface="Cairo"/>
                <a:ea typeface="Cairo"/>
                <a:cs typeface="Cairo"/>
                <a:sym typeface="Cairo"/>
              </a:rPr>
              <a:t>excessively active, causing massive discharge in large portions of the cord by painful stimulus</a:t>
            </a:r>
            <a:br>
              <a:rPr lang="en" sz="1300">
                <a:latin typeface="Cairo"/>
                <a:ea typeface="Cairo"/>
                <a:cs typeface="Cairo"/>
                <a:sym typeface="Cairo"/>
              </a:rPr>
            </a:br>
            <a:endParaRPr sz="1300">
              <a:latin typeface="Cairo"/>
              <a:ea typeface="Cairo"/>
              <a:cs typeface="Cairo"/>
              <a:sym typeface="Cairo"/>
            </a:endParaRPr>
          </a:p>
        </p:txBody>
      </p:sp>
      <p:pic>
        <p:nvPicPr>
          <p:cNvPr id="597" name="Google Shape;597;p66"/>
          <p:cNvPicPr preferRelativeResize="0"/>
          <p:nvPr/>
        </p:nvPicPr>
        <p:blipFill>
          <a:blip r:embed="rId6">
            <a:alphaModFix/>
          </a:blip>
          <a:stretch>
            <a:fillRect/>
          </a:stretch>
        </p:blipFill>
        <p:spPr>
          <a:xfrm>
            <a:off x="5860177" y="6234675"/>
            <a:ext cx="874273" cy="980349"/>
          </a:xfrm>
          <a:prstGeom prst="rect">
            <a:avLst/>
          </a:prstGeom>
          <a:noFill/>
          <a:ln cap="flat" cmpd="sng" w="9525">
            <a:solidFill>
              <a:srgbClr val="D9D9D9"/>
            </a:solidFill>
            <a:prstDash val="solid"/>
            <a:round/>
            <a:headEnd len="sm" w="sm" type="none"/>
            <a:tailEnd len="sm" w="sm" type="none"/>
          </a:ln>
        </p:spPr>
      </p:pic>
      <p:sp>
        <p:nvSpPr>
          <p:cNvPr id="598" name="Google Shape;598;p66"/>
          <p:cNvSpPr/>
          <p:nvPr/>
        </p:nvSpPr>
        <p:spPr>
          <a:xfrm>
            <a:off x="231150" y="8900775"/>
            <a:ext cx="6534900" cy="7578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2" name="Google Shape;272;p49"/>
          <p:cNvSpPr txBox="1"/>
          <p:nvPr/>
        </p:nvSpPr>
        <p:spPr>
          <a:xfrm>
            <a:off x="327699" y="433375"/>
            <a:ext cx="60267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How nervous system functions?</a:t>
            </a:r>
            <a:endParaRPr sz="1800">
              <a:solidFill>
                <a:srgbClr val="134F5C"/>
              </a:solidFill>
              <a:highlight>
                <a:srgbClr val="EFEFEF"/>
              </a:highlight>
              <a:latin typeface="Josefin Sans"/>
              <a:ea typeface="Josefin Sans"/>
              <a:cs typeface="Josefin Sans"/>
              <a:sym typeface="Josefin Sans"/>
            </a:endParaRPr>
          </a:p>
        </p:txBody>
      </p:sp>
      <p:sp>
        <p:nvSpPr>
          <p:cNvPr id="273" name="Google Shape;273;p49"/>
          <p:cNvSpPr txBox="1"/>
          <p:nvPr/>
        </p:nvSpPr>
        <p:spPr>
          <a:xfrm>
            <a:off x="685800" y="859261"/>
            <a:ext cx="5486400" cy="75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iro"/>
              <a:buChar char="●"/>
            </a:pPr>
            <a:r>
              <a:rPr lang="en">
                <a:latin typeface="Cairo"/>
                <a:ea typeface="Cairo"/>
                <a:cs typeface="Cairo"/>
                <a:sym typeface="Cairo"/>
              </a:rPr>
              <a:t>Collection of sensory input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Central integration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Motor output </a:t>
            </a:r>
            <a:endParaRPr>
              <a:latin typeface="Cairo"/>
              <a:ea typeface="Cairo"/>
              <a:cs typeface="Cairo"/>
              <a:sym typeface="Cairo"/>
            </a:endParaRPr>
          </a:p>
        </p:txBody>
      </p:sp>
      <p:pic>
        <p:nvPicPr>
          <p:cNvPr id="274" name="Google Shape;274;p49"/>
          <p:cNvPicPr preferRelativeResize="0"/>
          <p:nvPr/>
        </p:nvPicPr>
        <p:blipFill>
          <a:blip r:embed="rId3">
            <a:alphaModFix/>
          </a:blip>
          <a:stretch>
            <a:fillRect/>
          </a:stretch>
        </p:blipFill>
        <p:spPr>
          <a:xfrm>
            <a:off x="3477639" y="859251"/>
            <a:ext cx="2085675" cy="1343175"/>
          </a:xfrm>
          <a:prstGeom prst="rect">
            <a:avLst/>
          </a:prstGeom>
          <a:noFill/>
          <a:ln>
            <a:noFill/>
          </a:ln>
        </p:spPr>
      </p:pic>
      <p:sp>
        <p:nvSpPr>
          <p:cNvPr id="275" name="Google Shape;275;p49"/>
          <p:cNvSpPr txBox="1"/>
          <p:nvPr/>
        </p:nvSpPr>
        <p:spPr>
          <a:xfrm>
            <a:off x="5517826" y="794876"/>
            <a:ext cx="963000" cy="12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0000"/>
                </a:solidFill>
                <a:highlight>
                  <a:srgbClr val="CFE2F3"/>
                </a:highlight>
                <a:latin typeface="Cairo"/>
                <a:ea typeface="Cairo"/>
                <a:cs typeface="Cairo"/>
                <a:sym typeface="Cairo"/>
              </a:rPr>
              <a:t>Higher brain or cortical level</a:t>
            </a:r>
            <a:endParaRPr sz="900">
              <a:solidFill>
                <a:srgbClr val="FF0000"/>
              </a:solidFill>
              <a:highlight>
                <a:srgbClr val="CFE2F3"/>
              </a:highlight>
              <a:latin typeface="Cairo"/>
              <a:ea typeface="Cairo"/>
              <a:cs typeface="Cairo"/>
              <a:sym typeface="Cairo"/>
            </a:endParaRPr>
          </a:p>
          <a:p>
            <a:pPr indent="0" lvl="0" marL="0" rtl="0" algn="ctr">
              <a:spcBef>
                <a:spcPts val="0"/>
              </a:spcBef>
              <a:spcAft>
                <a:spcPts val="0"/>
              </a:spcAft>
              <a:buNone/>
            </a:pPr>
            <a:r>
              <a:t/>
            </a:r>
            <a:endParaRPr sz="900">
              <a:solidFill>
                <a:srgbClr val="FF0000"/>
              </a:solidFill>
              <a:highlight>
                <a:srgbClr val="CFE2F3"/>
              </a:highlight>
              <a:latin typeface="Cairo"/>
              <a:ea typeface="Cairo"/>
              <a:cs typeface="Cairo"/>
              <a:sym typeface="Cairo"/>
            </a:endParaRPr>
          </a:p>
          <a:p>
            <a:pPr indent="0" lvl="0" marL="0" rtl="0" algn="ctr">
              <a:spcBef>
                <a:spcPts val="0"/>
              </a:spcBef>
              <a:spcAft>
                <a:spcPts val="0"/>
              </a:spcAft>
              <a:buNone/>
            </a:pPr>
            <a:r>
              <a:rPr lang="en" sz="900">
                <a:solidFill>
                  <a:srgbClr val="FF0000"/>
                </a:solidFill>
                <a:highlight>
                  <a:srgbClr val="CFE2F3"/>
                </a:highlight>
                <a:latin typeface="Cairo"/>
                <a:ea typeface="Cairo"/>
                <a:cs typeface="Cairo"/>
                <a:sym typeface="Cairo"/>
              </a:rPr>
              <a:t>Lower brain or subcortical level</a:t>
            </a:r>
            <a:endParaRPr sz="900">
              <a:solidFill>
                <a:srgbClr val="FF0000"/>
              </a:solidFill>
              <a:highlight>
                <a:srgbClr val="CFE2F3"/>
              </a:highlight>
              <a:latin typeface="Cairo"/>
              <a:ea typeface="Cairo"/>
              <a:cs typeface="Cairo"/>
              <a:sym typeface="Cairo"/>
            </a:endParaRPr>
          </a:p>
          <a:p>
            <a:pPr indent="0" lvl="0" marL="0" rtl="0" algn="ctr">
              <a:spcBef>
                <a:spcPts val="0"/>
              </a:spcBef>
              <a:spcAft>
                <a:spcPts val="0"/>
              </a:spcAft>
              <a:buNone/>
            </a:pPr>
            <a:r>
              <a:t/>
            </a:r>
            <a:endParaRPr sz="900">
              <a:solidFill>
                <a:srgbClr val="FF0000"/>
              </a:solidFill>
              <a:highlight>
                <a:srgbClr val="CFE2F3"/>
              </a:highlight>
              <a:latin typeface="Cairo"/>
              <a:ea typeface="Cairo"/>
              <a:cs typeface="Cairo"/>
              <a:sym typeface="Cairo"/>
            </a:endParaRPr>
          </a:p>
          <a:p>
            <a:pPr indent="0" lvl="0" marL="0" rtl="0" algn="ctr">
              <a:spcBef>
                <a:spcPts val="0"/>
              </a:spcBef>
              <a:spcAft>
                <a:spcPts val="0"/>
              </a:spcAft>
              <a:buNone/>
            </a:pPr>
            <a:r>
              <a:rPr lang="en" sz="900">
                <a:solidFill>
                  <a:srgbClr val="FF0000"/>
                </a:solidFill>
                <a:highlight>
                  <a:srgbClr val="CFE2F3"/>
                </a:highlight>
                <a:latin typeface="Cairo"/>
                <a:ea typeface="Cairo"/>
                <a:cs typeface="Cairo"/>
                <a:sym typeface="Cairo"/>
              </a:rPr>
              <a:t>Spinal cord level</a:t>
            </a:r>
            <a:endParaRPr sz="900">
              <a:solidFill>
                <a:srgbClr val="FF0000"/>
              </a:solidFill>
              <a:highlight>
                <a:srgbClr val="CFE2F3"/>
              </a:highlight>
              <a:latin typeface="Cairo"/>
              <a:ea typeface="Cairo"/>
              <a:cs typeface="Cairo"/>
              <a:sym typeface="Cairo"/>
            </a:endParaRPr>
          </a:p>
        </p:txBody>
      </p:sp>
      <p:graphicFrame>
        <p:nvGraphicFramePr>
          <p:cNvPr id="276" name="Google Shape;276;p49"/>
          <p:cNvGraphicFramePr/>
          <p:nvPr/>
        </p:nvGraphicFramePr>
        <p:xfrm>
          <a:off x="146638" y="2406435"/>
          <a:ext cx="3000000" cy="3000000"/>
        </p:xfrm>
        <a:graphic>
          <a:graphicData uri="http://schemas.openxmlformats.org/drawingml/2006/table">
            <a:tbl>
              <a:tblPr>
                <a:noFill/>
                <a:tableStyleId>{E558B881-3725-4CBC-B3B2-65E9B6E61193}</a:tableStyleId>
              </a:tblPr>
              <a:tblGrid>
                <a:gridCol w="1452150"/>
                <a:gridCol w="3632600"/>
              </a:tblGrid>
              <a:tr h="528475">
                <a:tc>
                  <a:txBody>
                    <a:bodyPr>
                      <a:noAutofit/>
                    </a:bodyPr>
                    <a:lstStyle/>
                    <a:p>
                      <a:pPr indent="0" lvl="0" marL="0" rtl="0" algn="ctr">
                        <a:spcBef>
                          <a:spcPts val="0"/>
                        </a:spcBef>
                        <a:spcAft>
                          <a:spcPts val="0"/>
                        </a:spcAft>
                        <a:buNone/>
                      </a:pPr>
                      <a:r>
                        <a:rPr lang="en">
                          <a:solidFill>
                            <a:srgbClr val="0C343D"/>
                          </a:solidFill>
                          <a:latin typeface="Josefin Sans"/>
                          <a:ea typeface="Josefin Sans"/>
                          <a:cs typeface="Josefin Sans"/>
                          <a:sym typeface="Josefin Sans"/>
                        </a:rPr>
                        <a:t>Higher brain or cortical level</a:t>
                      </a:r>
                      <a:endParaRPr>
                        <a:solidFill>
                          <a:srgbClr val="0C343D"/>
                        </a:solidFill>
                        <a:latin typeface="Josefin Sans"/>
                        <a:ea typeface="Josefin Sans"/>
                        <a:cs typeface="Josefin Sans"/>
                        <a:sym typeface="Josefin Sans"/>
                      </a:endParaRPr>
                    </a:p>
                  </a:txBody>
                  <a:tcPr marT="91425" marB="91425" marR="91425" marL="91425">
                    <a:solidFill>
                      <a:srgbClr val="A2C4C9"/>
                    </a:solidFill>
                  </a:tcPr>
                </a:tc>
                <a:tc>
                  <a:txBody>
                    <a:bodyPr>
                      <a:noAutofit/>
                    </a:bodyPr>
                    <a:lstStyle/>
                    <a:p>
                      <a:pPr indent="0" lvl="0" marL="0" rtl="0" algn="l">
                        <a:spcBef>
                          <a:spcPts val="0"/>
                        </a:spcBef>
                        <a:spcAft>
                          <a:spcPts val="0"/>
                        </a:spcAft>
                        <a:buNone/>
                      </a:pPr>
                      <a:r>
                        <a:rPr lang="en">
                          <a:latin typeface="Cairo"/>
                          <a:ea typeface="Cairo"/>
                          <a:cs typeface="Cairo"/>
                          <a:sym typeface="Cairo"/>
                        </a:rPr>
                        <a:t>Control all lower centers, thought processes, memory</a:t>
                      </a:r>
                      <a:endParaRPr>
                        <a:latin typeface="Cairo"/>
                        <a:ea typeface="Cairo"/>
                        <a:cs typeface="Cairo"/>
                        <a:sym typeface="Cairo"/>
                      </a:endParaRPr>
                    </a:p>
                  </a:txBody>
                  <a:tcPr marT="91425" marB="91425" marR="91425" marL="91425"/>
                </a:tc>
              </a:tr>
              <a:tr h="1080400">
                <a:tc>
                  <a:txBody>
                    <a:bodyPr>
                      <a:noAutofit/>
                    </a:bodyPr>
                    <a:lstStyle/>
                    <a:p>
                      <a:pPr indent="0" lvl="0" marL="0" rtl="0" algn="ctr">
                        <a:spcBef>
                          <a:spcPts val="0"/>
                        </a:spcBef>
                        <a:spcAft>
                          <a:spcPts val="0"/>
                        </a:spcAft>
                        <a:buNone/>
                      </a:pPr>
                      <a:r>
                        <a:rPr lang="en">
                          <a:solidFill>
                            <a:srgbClr val="0C343D"/>
                          </a:solidFill>
                          <a:latin typeface="Josefin Sans"/>
                          <a:ea typeface="Josefin Sans"/>
                          <a:cs typeface="Josefin Sans"/>
                          <a:sym typeface="Josefin Sans"/>
                        </a:rPr>
                        <a:t>Lower </a:t>
                      </a:r>
                      <a:r>
                        <a:rPr lang="en">
                          <a:solidFill>
                            <a:srgbClr val="0C343D"/>
                          </a:solidFill>
                          <a:latin typeface="Josefin Sans"/>
                          <a:ea typeface="Josefin Sans"/>
                          <a:cs typeface="Josefin Sans"/>
                          <a:sym typeface="Josefin Sans"/>
                        </a:rPr>
                        <a:t>brain or subcortical level</a:t>
                      </a:r>
                      <a:endParaRPr>
                        <a:solidFill>
                          <a:srgbClr val="0C343D"/>
                        </a:solidFill>
                        <a:latin typeface="Josefin Sans"/>
                        <a:ea typeface="Josefin Sans"/>
                        <a:cs typeface="Josefin Sans"/>
                        <a:sym typeface="Josefin Sans"/>
                      </a:endParaRPr>
                    </a:p>
                  </a:txBody>
                  <a:tcPr marT="91425" marB="91425" marR="91425" marL="91425">
                    <a:solidFill>
                      <a:srgbClr val="A2C4C9"/>
                    </a:solidFill>
                  </a:tcPr>
                </a:tc>
                <a:tc>
                  <a:txBody>
                    <a:bodyPr>
                      <a:noAutofit/>
                    </a:bodyPr>
                    <a:lstStyle/>
                    <a:p>
                      <a:pPr indent="0" lvl="0" marL="0" rtl="0" algn="l">
                        <a:spcBef>
                          <a:spcPts val="0"/>
                        </a:spcBef>
                        <a:spcAft>
                          <a:spcPts val="0"/>
                        </a:spcAft>
                        <a:buNone/>
                      </a:pPr>
                      <a:r>
                        <a:rPr lang="en">
                          <a:latin typeface="Cairo"/>
                          <a:ea typeface="Cairo"/>
                          <a:cs typeface="Cairo"/>
                          <a:sym typeface="Cairo"/>
                        </a:rPr>
                        <a:t>Subconscious activities of the body are controlled in the lower areas of the Brain; the medulla, pons, mesencephalon, hypothalamus, thalamus, cerebellum, and basal ganglia.</a:t>
                      </a:r>
                      <a:endParaRPr>
                        <a:latin typeface="Cairo"/>
                        <a:ea typeface="Cairo"/>
                        <a:cs typeface="Cairo"/>
                        <a:sym typeface="Cairo"/>
                      </a:endParaRPr>
                    </a:p>
                  </a:txBody>
                  <a:tcPr marT="91425" marB="91425" marR="91425" marL="91425"/>
                </a:tc>
              </a:tr>
              <a:tr h="1080400">
                <a:tc>
                  <a:txBody>
                    <a:bodyPr>
                      <a:noAutofit/>
                    </a:bodyPr>
                    <a:lstStyle/>
                    <a:p>
                      <a:pPr indent="0" lvl="0" marL="0" rtl="0" algn="ctr">
                        <a:spcBef>
                          <a:spcPts val="0"/>
                        </a:spcBef>
                        <a:spcAft>
                          <a:spcPts val="0"/>
                        </a:spcAft>
                        <a:buNone/>
                      </a:pPr>
                      <a:r>
                        <a:rPr lang="en">
                          <a:solidFill>
                            <a:srgbClr val="0C343D"/>
                          </a:solidFill>
                          <a:latin typeface="Josefin Sans"/>
                          <a:ea typeface="Josefin Sans"/>
                          <a:cs typeface="Josefin Sans"/>
                          <a:sym typeface="Josefin Sans"/>
                        </a:rPr>
                        <a:t>Spinal cord level</a:t>
                      </a:r>
                      <a:endParaRPr>
                        <a:solidFill>
                          <a:srgbClr val="0C343D"/>
                        </a:solidFill>
                        <a:latin typeface="Josefin Sans"/>
                        <a:ea typeface="Josefin Sans"/>
                        <a:cs typeface="Josefin Sans"/>
                        <a:sym typeface="Josefin Sans"/>
                      </a:endParaRPr>
                    </a:p>
                  </a:txBody>
                  <a:tcPr marT="91425" marB="91425" marR="91425" marL="91425">
                    <a:solidFill>
                      <a:srgbClr val="A2C4C9"/>
                    </a:solidFill>
                  </a:tcPr>
                </a:tc>
                <a:tc>
                  <a:txBody>
                    <a:bodyPr>
                      <a:noAutofit/>
                    </a:bodyPr>
                    <a:lstStyle/>
                    <a:p>
                      <a:pPr indent="-317500" lvl="0" marL="457200" rtl="0" algn="l">
                        <a:spcBef>
                          <a:spcPts val="0"/>
                        </a:spcBef>
                        <a:spcAft>
                          <a:spcPts val="0"/>
                        </a:spcAft>
                        <a:buSzPts val="1400"/>
                        <a:buFont typeface="Cairo"/>
                        <a:buAutoNum type="arabicPeriod"/>
                      </a:pPr>
                      <a:r>
                        <a:rPr lang="en">
                          <a:latin typeface="Cairo"/>
                          <a:ea typeface="Cairo"/>
                          <a:cs typeface="Cairo"/>
                          <a:sym typeface="Cairo"/>
                        </a:rPr>
                        <a:t>walking reflexes</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withdrawal reflexes</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anti gravity reflexes</a:t>
                      </a:r>
                      <a:endParaRPr>
                        <a:latin typeface="Cairo"/>
                        <a:ea typeface="Cairo"/>
                        <a:cs typeface="Cairo"/>
                        <a:sym typeface="Cairo"/>
                      </a:endParaRPr>
                    </a:p>
                    <a:p>
                      <a:pPr indent="-317500" lvl="0" marL="457200" rtl="0" algn="l">
                        <a:spcBef>
                          <a:spcPts val="0"/>
                        </a:spcBef>
                        <a:spcAft>
                          <a:spcPts val="0"/>
                        </a:spcAft>
                        <a:buSzPts val="1400"/>
                        <a:buFont typeface="Cairo"/>
                        <a:buAutoNum type="arabicPeriod"/>
                      </a:pPr>
                      <a:r>
                        <a:rPr lang="en">
                          <a:latin typeface="Cairo"/>
                          <a:ea typeface="Cairo"/>
                          <a:cs typeface="Cairo"/>
                          <a:sym typeface="Cairo"/>
                        </a:rPr>
                        <a:t>Reflexes that control of blood vessels gastrointestinal, urinary/defecation.</a:t>
                      </a:r>
                      <a:endParaRPr>
                        <a:latin typeface="Cairo"/>
                        <a:ea typeface="Cairo"/>
                        <a:cs typeface="Cairo"/>
                        <a:sym typeface="Cairo"/>
                      </a:endParaRPr>
                    </a:p>
                  </a:txBody>
                  <a:tcPr marT="91425" marB="91425" marR="91425" marL="91425"/>
                </a:tc>
              </a:tr>
            </a:tbl>
          </a:graphicData>
        </a:graphic>
      </p:graphicFrame>
      <p:sp>
        <p:nvSpPr>
          <p:cNvPr id="277" name="Google Shape;277;p49"/>
          <p:cNvSpPr txBox="1"/>
          <p:nvPr/>
        </p:nvSpPr>
        <p:spPr>
          <a:xfrm>
            <a:off x="4270138" y="4455484"/>
            <a:ext cx="11379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All are </a:t>
            </a:r>
            <a:r>
              <a:rPr lang="en" sz="900">
                <a:solidFill>
                  <a:srgbClr val="B7B7B7"/>
                </a:solidFill>
                <a:latin typeface="Cairo"/>
                <a:ea typeface="Cairo"/>
                <a:cs typeface="Cairo"/>
                <a:sym typeface="Cairo"/>
              </a:rPr>
              <a:t>reflexes without thinking </a:t>
            </a:r>
            <a:endParaRPr sz="900">
              <a:solidFill>
                <a:srgbClr val="B7B7B7"/>
              </a:solidFill>
              <a:latin typeface="Cairo"/>
              <a:ea typeface="Cairo"/>
              <a:cs typeface="Cairo"/>
              <a:sym typeface="Cairo"/>
            </a:endParaRPr>
          </a:p>
        </p:txBody>
      </p:sp>
      <p:sp>
        <p:nvSpPr>
          <p:cNvPr id="278" name="Google Shape;278;p49"/>
          <p:cNvSpPr txBox="1"/>
          <p:nvPr/>
        </p:nvSpPr>
        <p:spPr>
          <a:xfrm>
            <a:off x="4214927" y="2684504"/>
            <a:ext cx="1248300" cy="4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All are </a:t>
            </a:r>
            <a:r>
              <a:rPr lang="en" sz="900">
                <a:solidFill>
                  <a:srgbClr val="B7B7B7"/>
                </a:solidFill>
                <a:latin typeface="Cairo"/>
                <a:ea typeface="Cairo"/>
                <a:cs typeface="Cairo"/>
                <a:sym typeface="Cairo"/>
              </a:rPr>
              <a:t>conscious </a:t>
            </a:r>
            <a:endParaRPr sz="900">
              <a:solidFill>
                <a:srgbClr val="B7B7B7"/>
              </a:solidFill>
              <a:latin typeface="Cairo"/>
              <a:ea typeface="Cairo"/>
              <a:cs typeface="Cairo"/>
              <a:sym typeface="Cairo"/>
            </a:endParaRPr>
          </a:p>
        </p:txBody>
      </p:sp>
      <p:sp>
        <p:nvSpPr>
          <p:cNvPr id="279" name="Google Shape;279;p49"/>
          <p:cNvSpPr txBox="1"/>
          <p:nvPr/>
        </p:nvSpPr>
        <p:spPr>
          <a:xfrm>
            <a:off x="4424113" y="3923229"/>
            <a:ext cx="16935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subconscious </a:t>
            </a:r>
            <a:endParaRPr sz="900">
              <a:solidFill>
                <a:srgbClr val="B7B7B7"/>
              </a:solidFill>
              <a:latin typeface="Cairo"/>
              <a:ea typeface="Cairo"/>
              <a:cs typeface="Cairo"/>
              <a:sym typeface="Cairo"/>
            </a:endParaRPr>
          </a:p>
        </p:txBody>
      </p:sp>
      <p:pic>
        <p:nvPicPr>
          <p:cNvPr id="280" name="Google Shape;280;p49"/>
          <p:cNvPicPr preferRelativeResize="0"/>
          <p:nvPr/>
        </p:nvPicPr>
        <p:blipFill>
          <a:blip r:embed="rId4">
            <a:alphaModFix/>
          </a:blip>
          <a:stretch>
            <a:fillRect/>
          </a:stretch>
        </p:blipFill>
        <p:spPr>
          <a:xfrm>
            <a:off x="5315988" y="2558711"/>
            <a:ext cx="1395374" cy="2463393"/>
          </a:xfrm>
          <a:prstGeom prst="rect">
            <a:avLst/>
          </a:prstGeom>
          <a:noFill/>
          <a:ln>
            <a:noFill/>
          </a:ln>
        </p:spPr>
      </p:pic>
      <p:sp>
        <p:nvSpPr>
          <p:cNvPr id="281" name="Google Shape;281;p49"/>
          <p:cNvSpPr txBox="1"/>
          <p:nvPr/>
        </p:nvSpPr>
        <p:spPr>
          <a:xfrm>
            <a:off x="474399" y="5673575"/>
            <a:ext cx="60267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The Spinal Cord </a:t>
            </a:r>
            <a:endParaRPr sz="1800">
              <a:solidFill>
                <a:srgbClr val="134F5C"/>
              </a:solidFill>
              <a:highlight>
                <a:srgbClr val="EFEFEF"/>
              </a:highlight>
              <a:latin typeface="Josefin Sans"/>
              <a:ea typeface="Josefin Sans"/>
              <a:cs typeface="Josefin Sans"/>
              <a:sym typeface="Josefin Sans"/>
            </a:endParaRPr>
          </a:p>
        </p:txBody>
      </p:sp>
      <p:sp>
        <p:nvSpPr>
          <p:cNvPr id="282" name="Google Shape;282;p49"/>
          <p:cNvSpPr txBox="1"/>
          <p:nvPr/>
        </p:nvSpPr>
        <p:spPr>
          <a:xfrm>
            <a:off x="230850" y="5949175"/>
            <a:ext cx="6396300" cy="183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The spinal cord has 31 pairs of spinal nerves Each spinal nerve has  has ventral &amp; dorsal roots :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Char char="●"/>
            </a:pPr>
            <a:r>
              <a:rPr lang="en" sz="1300">
                <a:latin typeface="Cairo"/>
                <a:ea typeface="Cairo"/>
                <a:cs typeface="Cairo"/>
                <a:sym typeface="Cairo"/>
              </a:rPr>
              <a:t>The dorsal (posterior) root contains  afferent (sensory) nerves coming from receptors.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Char char="●"/>
            </a:pPr>
            <a:r>
              <a:rPr lang="en" sz="1300">
                <a:latin typeface="Cairo"/>
                <a:ea typeface="Cairo"/>
                <a:cs typeface="Cairo"/>
                <a:sym typeface="Cairo"/>
              </a:rPr>
              <a:t>The cell body of these neurons is located in dorsal (posterior) root ganglion ( DRG).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Char char="●"/>
            </a:pPr>
            <a:r>
              <a:rPr lang="en" sz="1300">
                <a:latin typeface="Cairo"/>
                <a:ea typeface="Cairo"/>
                <a:cs typeface="Cairo"/>
                <a:sym typeface="Cairo"/>
              </a:rPr>
              <a:t>The ventral (anterior) root carries efferent (motor) fibers.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Char char="●"/>
            </a:pPr>
            <a:r>
              <a:rPr lang="en" sz="1300">
                <a:latin typeface="Cairo"/>
                <a:ea typeface="Cairo"/>
                <a:cs typeface="Cairo"/>
                <a:sym typeface="Cairo"/>
              </a:rPr>
              <a:t>The cell-body of these motor fibres is located in the ventral (anterior) horn of the spinal cord.</a:t>
            </a:r>
            <a:endParaRPr sz="1300">
              <a:latin typeface="Cairo"/>
              <a:ea typeface="Cairo"/>
              <a:cs typeface="Cairo"/>
              <a:sym typeface="Cairo"/>
            </a:endParaRPr>
          </a:p>
        </p:txBody>
      </p:sp>
      <p:pic>
        <p:nvPicPr>
          <p:cNvPr id="283" name="Google Shape;283;p49"/>
          <p:cNvPicPr preferRelativeResize="0"/>
          <p:nvPr/>
        </p:nvPicPr>
        <p:blipFill rotWithShape="1">
          <a:blip r:embed="rId5">
            <a:alphaModFix/>
          </a:blip>
          <a:srcRect b="1584" l="0" r="0" t="0"/>
          <a:stretch/>
        </p:blipFill>
        <p:spPr>
          <a:xfrm>
            <a:off x="1534175" y="7556375"/>
            <a:ext cx="4109129" cy="1834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67"/>
          <p:cNvSpPr txBox="1"/>
          <p:nvPr>
            <p:ph type="title"/>
          </p:nvPr>
        </p:nvSpPr>
        <p:spPr>
          <a:xfrm>
            <a:off x="402000" y="1576623"/>
            <a:ext cx="6054000" cy="6749700"/>
          </a:xfrm>
          <a:prstGeom prst="rect">
            <a:avLst/>
          </a:prstGeom>
        </p:spPr>
        <p:txBody>
          <a:bodyPr anchorCtr="0" anchor="ctr" bIns="91425" lIns="91425" spcFirstLastPara="1" rIns="91425" wrap="square" tIns="91425">
            <a:noAutofit/>
          </a:bodyPr>
          <a:lstStyle/>
          <a:p>
            <a:pPr indent="-317500" lvl="0" marL="457200" rtl="0" algn="l">
              <a:lnSpc>
                <a:spcPct val="115000"/>
              </a:lnSpc>
              <a:spcBef>
                <a:spcPts val="400"/>
              </a:spcBef>
              <a:spcAft>
                <a:spcPts val="0"/>
              </a:spcAft>
              <a:buClr>
                <a:srgbClr val="2C5072"/>
              </a:buClr>
              <a:buSzPts val="1400"/>
              <a:buFont typeface="Cairo"/>
              <a:buChar char="★"/>
            </a:pPr>
            <a:r>
              <a:rPr lang="en" sz="1400">
                <a:solidFill>
                  <a:srgbClr val="FF0000"/>
                </a:solidFill>
                <a:latin typeface="Cairo"/>
                <a:ea typeface="Cairo"/>
                <a:cs typeface="Cairo"/>
                <a:sym typeface="Cairo"/>
              </a:rPr>
              <a:t>All autonomic and superficial reflex are polysynaptic. </a:t>
            </a:r>
            <a:endParaRPr sz="1400">
              <a:solidFill>
                <a:srgbClr val="FF0000"/>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solidFill>
                  <a:srgbClr val="FF0000"/>
                </a:solidFill>
                <a:latin typeface="Cairo"/>
                <a:ea typeface="Cairo"/>
                <a:cs typeface="Cairo"/>
                <a:sym typeface="Cairo"/>
              </a:rPr>
              <a:t>All tendon jerks are monosynaptic reflex. </a:t>
            </a:r>
            <a:endParaRPr sz="1400">
              <a:solidFill>
                <a:srgbClr val="FF0000"/>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solidFill>
                  <a:srgbClr val="FF0000"/>
                </a:solidFill>
                <a:latin typeface="Cairo"/>
                <a:ea typeface="Cairo"/>
                <a:cs typeface="Cairo"/>
                <a:sym typeface="Cairo"/>
              </a:rPr>
              <a:t>Reciprocal inhibition is not a monosynaptic effect. </a:t>
            </a:r>
            <a:endParaRPr sz="1400">
              <a:solidFill>
                <a:srgbClr val="FF0000"/>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solidFill>
                  <a:srgbClr val="FF0000"/>
                </a:solidFill>
                <a:latin typeface="Cairo"/>
                <a:ea typeface="Cairo"/>
                <a:cs typeface="Cairo"/>
                <a:sym typeface="Cairo"/>
              </a:rPr>
              <a:t>Renshaw</a:t>
            </a:r>
            <a:r>
              <a:rPr lang="en" sz="1400">
                <a:latin typeface="Cairo"/>
                <a:ea typeface="Cairo"/>
                <a:cs typeface="Cairo"/>
                <a:sym typeface="Cairo"/>
              </a:rPr>
              <a:t> </a:t>
            </a:r>
            <a:r>
              <a:rPr lang="en" sz="1400">
                <a:solidFill>
                  <a:srgbClr val="FF0000"/>
                </a:solidFill>
                <a:latin typeface="Cairo"/>
                <a:ea typeface="Cairo"/>
                <a:cs typeface="Cairo"/>
                <a:sym typeface="Cairo"/>
              </a:rPr>
              <a:t>cells</a:t>
            </a:r>
            <a:r>
              <a:rPr lang="en" sz="1400">
                <a:latin typeface="Cairo"/>
                <a:ea typeface="Cairo"/>
                <a:cs typeface="Cairo"/>
                <a:sym typeface="Cairo"/>
              </a:rPr>
              <a:t> are </a:t>
            </a:r>
            <a:r>
              <a:rPr lang="en" sz="1400">
                <a:solidFill>
                  <a:srgbClr val="FF0000"/>
                </a:solidFill>
                <a:latin typeface="Cairo"/>
                <a:ea typeface="Cairo"/>
                <a:cs typeface="Cairo"/>
                <a:sym typeface="Cairo"/>
              </a:rPr>
              <a:t>inhibitory</a:t>
            </a:r>
            <a:r>
              <a:rPr lang="en" sz="1400">
                <a:solidFill>
                  <a:srgbClr val="000000"/>
                </a:solidFill>
                <a:latin typeface="Cairo"/>
                <a:ea typeface="Cairo"/>
                <a:cs typeface="Cairo"/>
                <a:sym typeface="Cairo"/>
              </a:rPr>
              <a:t> cells</a:t>
            </a:r>
            <a:r>
              <a:rPr lang="en" sz="1400">
                <a:latin typeface="Cairo"/>
                <a:ea typeface="Cairo"/>
                <a:cs typeface="Cairo"/>
                <a:sym typeface="Cairo"/>
              </a:rPr>
              <a:t> that transmit  inhibitory signals to the surrounding motor  neurons BY </a:t>
            </a:r>
            <a:r>
              <a:rPr lang="en" sz="1400">
                <a:solidFill>
                  <a:srgbClr val="FF0000"/>
                </a:solidFill>
                <a:latin typeface="Cairo"/>
                <a:ea typeface="Cairo"/>
                <a:cs typeface="Cairo"/>
                <a:sym typeface="Cairo"/>
              </a:rPr>
              <a:t>Lateral</a:t>
            </a:r>
            <a:r>
              <a:rPr lang="en" sz="1400">
                <a:latin typeface="Cairo"/>
                <a:ea typeface="Cairo"/>
                <a:cs typeface="Cairo"/>
                <a:sym typeface="Cairo"/>
              </a:rPr>
              <a:t> </a:t>
            </a:r>
            <a:r>
              <a:rPr lang="en" sz="1400">
                <a:solidFill>
                  <a:srgbClr val="FF0000"/>
                </a:solidFill>
                <a:latin typeface="Cairo"/>
                <a:ea typeface="Cairo"/>
                <a:cs typeface="Cairo"/>
                <a:sym typeface="Cairo"/>
              </a:rPr>
              <a:t>inhibition</a:t>
            </a:r>
            <a:r>
              <a:rPr lang="en" sz="1400">
                <a:latin typeface="Cairo"/>
                <a:ea typeface="Cairo"/>
                <a:cs typeface="Cairo"/>
                <a:sym typeface="Cairo"/>
              </a:rPr>
              <a:t>(</a:t>
            </a:r>
            <a:r>
              <a:rPr lang="en" sz="1400">
                <a:latin typeface="Cairo"/>
                <a:ea typeface="Cairo"/>
                <a:cs typeface="Cairo"/>
                <a:sym typeface="Cairo"/>
              </a:rPr>
              <a:t> helps </a:t>
            </a:r>
            <a:r>
              <a:rPr lang="en" sz="1400">
                <a:solidFill>
                  <a:srgbClr val="000000"/>
                </a:solidFill>
                <a:latin typeface="Cairo"/>
                <a:ea typeface="Cairo"/>
                <a:cs typeface="Cairo"/>
                <a:sym typeface="Cairo"/>
              </a:rPr>
              <a:t>to </a:t>
            </a:r>
            <a:r>
              <a:rPr lang="en" sz="1400">
                <a:solidFill>
                  <a:srgbClr val="FF0000"/>
                </a:solidFill>
                <a:latin typeface="Cairo"/>
                <a:ea typeface="Cairo"/>
                <a:cs typeface="Cairo"/>
                <a:sym typeface="Cairo"/>
              </a:rPr>
              <a:t>focus</a:t>
            </a:r>
            <a:r>
              <a:rPr lang="en" sz="1400">
                <a:solidFill>
                  <a:srgbClr val="000000"/>
                </a:solidFill>
                <a:latin typeface="Cairo"/>
                <a:ea typeface="Cairo"/>
                <a:cs typeface="Cairo"/>
                <a:sym typeface="Cairo"/>
              </a:rPr>
              <a:t> or </a:t>
            </a:r>
            <a:r>
              <a:rPr lang="en" sz="1400">
                <a:solidFill>
                  <a:srgbClr val="FF0000"/>
                </a:solidFill>
                <a:latin typeface="Cairo"/>
                <a:ea typeface="Cairo"/>
                <a:cs typeface="Cairo"/>
                <a:sym typeface="Cairo"/>
              </a:rPr>
              <a:t>sharpen</a:t>
            </a:r>
            <a:r>
              <a:rPr lang="en" sz="1400">
                <a:latin typeface="Cairo"/>
                <a:ea typeface="Cairo"/>
                <a:cs typeface="Cairo"/>
                <a:sym typeface="Cairo"/>
              </a:rPr>
              <a:t>  the signals from each excited motor neuron.</a:t>
            </a:r>
            <a:endParaRPr sz="1400">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latin typeface="Cairo"/>
                <a:ea typeface="Cairo"/>
                <a:cs typeface="Cairo"/>
                <a:sym typeface="Cairo"/>
              </a:rPr>
              <a:t>Renshaw cells </a:t>
            </a:r>
            <a:r>
              <a:rPr lang="en" sz="1400">
                <a:latin typeface="Cairo"/>
                <a:ea typeface="Cairo"/>
                <a:cs typeface="Cairo"/>
                <a:sym typeface="Cairo"/>
              </a:rPr>
              <a:t>Allow transmission of the primary signal in the  desired </a:t>
            </a:r>
            <a:r>
              <a:rPr lang="en" sz="1400">
                <a:solidFill>
                  <a:srgbClr val="000000"/>
                </a:solidFill>
                <a:latin typeface="Cairo"/>
                <a:ea typeface="Cairo"/>
                <a:cs typeface="Cairo"/>
                <a:sym typeface="Cairo"/>
              </a:rPr>
              <a:t>direction &amp; </a:t>
            </a:r>
            <a:r>
              <a:rPr lang="en" sz="1400">
                <a:solidFill>
                  <a:srgbClr val="FF0000"/>
                </a:solidFill>
                <a:latin typeface="Cairo"/>
                <a:ea typeface="Cairo"/>
                <a:cs typeface="Cairo"/>
                <a:sym typeface="Cairo"/>
              </a:rPr>
              <a:t>suppressing the tendency for  signals to spread laterally.</a:t>
            </a:r>
            <a:endParaRPr sz="1400">
              <a:solidFill>
                <a:srgbClr val="FF0000"/>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sz="1400">
                <a:solidFill>
                  <a:srgbClr val="FF0000"/>
                </a:solidFill>
                <a:latin typeface="Cairo"/>
                <a:ea typeface="Cairo"/>
                <a:cs typeface="Cairo"/>
                <a:sym typeface="Cairo"/>
              </a:rPr>
              <a:t>Alpha motor neurons</a:t>
            </a:r>
            <a:endParaRPr sz="1400">
              <a:solidFill>
                <a:srgbClr val="FF0000"/>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sz="1400">
                <a:solidFill>
                  <a:srgbClr val="000000"/>
                </a:solidFill>
                <a:latin typeface="Cairo"/>
                <a:ea typeface="Cairo"/>
                <a:cs typeface="Cairo"/>
                <a:sym typeface="Cairo"/>
              </a:rPr>
              <a:t>large cells, with large myelinated fibres (axons) form 70%of ventral root supply extrafusal muscle fibres (2/3 Of Skeletal muscle fibers).</a:t>
            </a:r>
            <a:endParaRPr sz="1400">
              <a:solidFill>
                <a:srgbClr val="000000"/>
              </a:solidFill>
              <a:latin typeface="Cairo"/>
              <a:ea typeface="Cairo"/>
              <a:cs typeface="Cairo"/>
              <a:sym typeface="Cairo"/>
            </a:endParaRPr>
          </a:p>
          <a:p>
            <a:pPr indent="-317500" lvl="0" marL="457200" rtl="0" algn="l">
              <a:spcBef>
                <a:spcPts val="0"/>
              </a:spcBef>
              <a:spcAft>
                <a:spcPts val="0"/>
              </a:spcAft>
              <a:buClr>
                <a:srgbClr val="FF0000"/>
              </a:buClr>
              <a:buSzPts val="1400"/>
              <a:buFont typeface="Cairo"/>
              <a:buChar char="★"/>
            </a:pPr>
            <a:r>
              <a:rPr lang="en" sz="1400">
                <a:solidFill>
                  <a:srgbClr val="FF0000"/>
                </a:solidFill>
                <a:latin typeface="Cairo"/>
                <a:ea typeface="Cairo"/>
                <a:cs typeface="Cairo"/>
                <a:sym typeface="Cairo"/>
              </a:rPr>
              <a:t>Gamma Motor Neurons</a:t>
            </a:r>
            <a:endParaRPr sz="1400">
              <a:solidFill>
                <a:srgbClr val="FF0000"/>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sz="1400">
                <a:solidFill>
                  <a:srgbClr val="000000"/>
                </a:solidFill>
                <a:latin typeface="Cairo"/>
                <a:ea typeface="Cairo"/>
                <a:cs typeface="Cairo"/>
                <a:sym typeface="Cairo"/>
              </a:rPr>
              <a:t>smaller cells-with thinner axons form 30%of ventral root-supply intrafusal  muscle fibres (muscle spindles=1/3 Of skeletal muscle fibers).</a:t>
            </a:r>
            <a:endParaRPr sz="1400">
              <a:solidFill>
                <a:srgbClr val="000000"/>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sz="1400">
                <a:solidFill>
                  <a:srgbClr val="FF0000"/>
                </a:solidFill>
                <a:latin typeface="Cairo"/>
                <a:ea typeface="Cairo"/>
                <a:cs typeface="Cairo"/>
                <a:sym typeface="Cairo"/>
              </a:rPr>
              <a:t>long</a:t>
            </a:r>
            <a:r>
              <a:rPr lang="en" sz="1400">
                <a:solidFill>
                  <a:srgbClr val="000000"/>
                </a:solidFill>
                <a:latin typeface="Cairo"/>
                <a:ea typeface="Cairo"/>
                <a:cs typeface="Cairo"/>
                <a:sym typeface="Cairo"/>
              </a:rPr>
              <a:t> </a:t>
            </a:r>
            <a:r>
              <a:rPr lang="en" sz="1400">
                <a:solidFill>
                  <a:srgbClr val="FF0000"/>
                </a:solidFill>
                <a:latin typeface="Cairo"/>
                <a:ea typeface="Cairo"/>
                <a:cs typeface="Cairo"/>
                <a:sym typeface="Cairo"/>
              </a:rPr>
              <a:t>term</a:t>
            </a:r>
            <a:r>
              <a:rPr lang="en" sz="1400">
                <a:solidFill>
                  <a:srgbClr val="000000"/>
                </a:solidFill>
                <a:latin typeface="Cairo"/>
                <a:ea typeface="Cairo"/>
                <a:cs typeface="Cairo"/>
                <a:sym typeface="Cairo"/>
              </a:rPr>
              <a:t> </a:t>
            </a:r>
            <a:r>
              <a:rPr lang="en" sz="1400">
                <a:solidFill>
                  <a:srgbClr val="FF0000"/>
                </a:solidFill>
                <a:latin typeface="Cairo"/>
                <a:ea typeface="Cairo"/>
                <a:cs typeface="Cairo"/>
                <a:sym typeface="Cairo"/>
              </a:rPr>
              <a:t>potentiation</a:t>
            </a:r>
            <a:r>
              <a:rPr lang="en" sz="1400">
                <a:latin typeface="Cairo"/>
                <a:ea typeface="Cairo"/>
                <a:cs typeface="Cairo"/>
                <a:sym typeface="Cairo"/>
              </a:rPr>
              <a:t> In reverberatory circuit is the output neuron sends a collateral nerve fiber back to its own dendrites or soma to re-stimulate the input neuron itself &amp; so the circuit may discharge repetitively for a long time.</a:t>
            </a:r>
            <a:endParaRPr sz="1400">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sz="1400">
                <a:latin typeface="Cairo"/>
                <a:ea typeface="Cairo"/>
                <a:cs typeface="Cairo"/>
                <a:sym typeface="Cairo"/>
              </a:rPr>
              <a:t>Most  reverberating  pathways are constituted of many </a:t>
            </a:r>
            <a:r>
              <a:rPr lang="en" sz="1400">
                <a:solidFill>
                  <a:srgbClr val="000000"/>
                </a:solidFill>
                <a:latin typeface="Cairo"/>
                <a:ea typeface="Cairo"/>
                <a:cs typeface="Cairo"/>
                <a:sym typeface="Cairo"/>
              </a:rPr>
              <a:t>parallel fibers.</a:t>
            </a:r>
            <a:endParaRPr sz="1400">
              <a:solidFill>
                <a:srgbClr val="000000"/>
              </a:solidFill>
              <a:latin typeface="Cairo"/>
              <a:ea typeface="Cairo"/>
              <a:cs typeface="Cairo"/>
              <a:sym typeface="Cairo"/>
            </a:endParaRPr>
          </a:p>
          <a:p>
            <a:pPr indent="-317500" lvl="0" marL="457200" rtl="0" algn="l">
              <a:spcBef>
                <a:spcPts val="1000"/>
              </a:spcBef>
              <a:spcAft>
                <a:spcPts val="0"/>
              </a:spcAft>
              <a:buClr>
                <a:srgbClr val="2C5072"/>
              </a:buClr>
              <a:buSzPts val="1400"/>
              <a:buFont typeface="Cairo"/>
              <a:buChar char="★"/>
            </a:pPr>
            <a:r>
              <a:rPr lang="en" sz="1400">
                <a:solidFill>
                  <a:srgbClr val="FF0000"/>
                </a:solidFill>
                <a:latin typeface="Cairo"/>
                <a:ea typeface="Cairo"/>
                <a:cs typeface="Cairo"/>
                <a:sym typeface="Cairo"/>
              </a:rPr>
              <a:t>Withdrawal</a:t>
            </a:r>
            <a:r>
              <a:rPr lang="en" sz="1400">
                <a:solidFill>
                  <a:srgbClr val="000000"/>
                </a:solidFill>
                <a:latin typeface="Cairo"/>
                <a:ea typeface="Cairo"/>
                <a:cs typeface="Cairo"/>
                <a:sym typeface="Cairo"/>
              </a:rPr>
              <a:t> reflex is </a:t>
            </a:r>
            <a:r>
              <a:rPr lang="en" sz="1400">
                <a:solidFill>
                  <a:srgbClr val="FF0000"/>
                </a:solidFill>
                <a:latin typeface="Cairo"/>
                <a:ea typeface="Cairo"/>
                <a:cs typeface="Cairo"/>
                <a:sym typeface="Cairo"/>
              </a:rPr>
              <a:t>superficial</a:t>
            </a:r>
            <a:r>
              <a:rPr lang="en" sz="1400">
                <a:solidFill>
                  <a:srgbClr val="000000"/>
                </a:solidFill>
                <a:latin typeface="Cairo"/>
                <a:ea typeface="Cairo"/>
                <a:cs typeface="Cairo"/>
                <a:sym typeface="Cairo"/>
              </a:rPr>
              <a:t> </a:t>
            </a:r>
            <a:r>
              <a:rPr lang="en" sz="1400">
                <a:solidFill>
                  <a:srgbClr val="FF0000"/>
                </a:solidFill>
                <a:latin typeface="Cairo"/>
                <a:ea typeface="Cairo"/>
                <a:cs typeface="Cairo"/>
                <a:sym typeface="Cairo"/>
              </a:rPr>
              <a:t>polysynaptic</a:t>
            </a:r>
            <a:r>
              <a:rPr lang="en" sz="1400">
                <a:solidFill>
                  <a:srgbClr val="000000"/>
                </a:solidFill>
                <a:latin typeface="Cairo"/>
                <a:ea typeface="Cairo"/>
                <a:cs typeface="Cairo"/>
                <a:sym typeface="Cairo"/>
              </a:rPr>
              <a:t> reflex That is stimulated by </a:t>
            </a:r>
            <a:r>
              <a:rPr lang="en" sz="1400">
                <a:solidFill>
                  <a:srgbClr val="FF0000"/>
                </a:solidFill>
                <a:latin typeface="Cairo"/>
                <a:ea typeface="Cairo"/>
                <a:cs typeface="Cairo"/>
                <a:sym typeface="Cairo"/>
              </a:rPr>
              <a:t>pain</a:t>
            </a:r>
            <a:r>
              <a:rPr lang="en" sz="1400">
                <a:solidFill>
                  <a:srgbClr val="000000"/>
                </a:solidFill>
                <a:latin typeface="Cairo"/>
                <a:ea typeface="Cairo"/>
                <a:cs typeface="Cairo"/>
                <a:sym typeface="Cairo"/>
              </a:rPr>
              <a:t> </a:t>
            </a:r>
            <a:r>
              <a:rPr lang="en" sz="1400">
                <a:solidFill>
                  <a:srgbClr val="FF0000"/>
                </a:solidFill>
                <a:latin typeface="Cairo"/>
                <a:ea typeface="Cairo"/>
                <a:cs typeface="Cairo"/>
                <a:sym typeface="Cairo"/>
              </a:rPr>
              <a:t>receptors</a:t>
            </a:r>
            <a:r>
              <a:rPr lang="en" sz="1400">
                <a:solidFill>
                  <a:srgbClr val="000000"/>
                </a:solidFill>
                <a:latin typeface="Cairo"/>
                <a:ea typeface="Cairo"/>
                <a:cs typeface="Cairo"/>
                <a:sym typeface="Cairo"/>
              </a:rPr>
              <a:t> of hand </a:t>
            </a:r>
            <a:r>
              <a:rPr lang="en" sz="1400">
                <a:solidFill>
                  <a:srgbClr val="2C5072"/>
                </a:solidFill>
                <a:latin typeface="Cairo"/>
                <a:ea typeface="Cairo"/>
                <a:cs typeface="Cairo"/>
                <a:sym typeface="Cairo"/>
              </a:rPr>
              <a:t>&gt;&gt;</a:t>
            </a:r>
            <a:r>
              <a:rPr lang="en" sz="1400">
                <a:solidFill>
                  <a:srgbClr val="000000"/>
                </a:solidFill>
                <a:latin typeface="Cairo"/>
                <a:ea typeface="Cairo"/>
                <a:cs typeface="Cairo"/>
                <a:sym typeface="Cairo"/>
              </a:rPr>
              <a:t> impulses to </a:t>
            </a:r>
            <a:r>
              <a:rPr lang="en" sz="1400">
                <a:solidFill>
                  <a:srgbClr val="FF0000"/>
                </a:solidFill>
                <a:latin typeface="Cairo"/>
                <a:ea typeface="Cairo"/>
                <a:cs typeface="Cairo"/>
                <a:sym typeface="Cairo"/>
              </a:rPr>
              <a:t>SC</a:t>
            </a:r>
            <a:r>
              <a:rPr lang="en" sz="1400">
                <a:solidFill>
                  <a:srgbClr val="000000"/>
                </a:solidFill>
                <a:latin typeface="Cairo"/>
                <a:ea typeface="Cairo"/>
                <a:cs typeface="Cairo"/>
                <a:sym typeface="Cairo"/>
              </a:rPr>
              <a:t> in </a:t>
            </a:r>
            <a:r>
              <a:rPr lang="en" sz="1400">
                <a:solidFill>
                  <a:srgbClr val="FF0000"/>
                </a:solidFill>
                <a:latin typeface="Cairo"/>
                <a:ea typeface="Cairo"/>
                <a:cs typeface="Cairo"/>
                <a:sym typeface="Cairo"/>
              </a:rPr>
              <a:t>A</a:t>
            </a:r>
            <a:r>
              <a:rPr lang="en" sz="1400">
                <a:solidFill>
                  <a:srgbClr val="000000"/>
                </a:solidFill>
                <a:latin typeface="Cairo"/>
                <a:ea typeface="Cairo"/>
                <a:cs typeface="Cairo"/>
                <a:sym typeface="Cairo"/>
              </a:rPr>
              <a:t> </a:t>
            </a:r>
            <a:r>
              <a:rPr lang="en" sz="1400">
                <a:solidFill>
                  <a:srgbClr val="FF0000"/>
                </a:solidFill>
                <a:latin typeface="Cairo"/>
                <a:ea typeface="Cairo"/>
                <a:cs typeface="Cairo"/>
                <a:sym typeface="Cairo"/>
              </a:rPr>
              <a:t>delta</a:t>
            </a:r>
            <a:r>
              <a:rPr lang="en" sz="1400">
                <a:solidFill>
                  <a:srgbClr val="000000"/>
                </a:solidFill>
                <a:latin typeface="Cairo"/>
                <a:ea typeface="Cairo"/>
                <a:cs typeface="Cairo"/>
                <a:sym typeface="Cairo"/>
              </a:rPr>
              <a:t> or </a:t>
            </a:r>
            <a:r>
              <a:rPr lang="en" sz="1400">
                <a:solidFill>
                  <a:srgbClr val="FF0000"/>
                </a:solidFill>
                <a:latin typeface="Cairo"/>
                <a:ea typeface="Cairo"/>
                <a:cs typeface="Cairo"/>
                <a:sym typeface="Cairo"/>
              </a:rPr>
              <a:t>C</a:t>
            </a:r>
            <a:r>
              <a:rPr lang="en" sz="1400">
                <a:solidFill>
                  <a:srgbClr val="000000"/>
                </a:solidFill>
                <a:latin typeface="Cairo"/>
                <a:ea typeface="Cairo"/>
                <a:cs typeface="Cairo"/>
                <a:sym typeface="Cairo"/>
              </a:rPr>
              <a:t> fibres </a:t>
            </a:r>
            <a:r>
              <a:rPr lang="en" sz="1400">
                <a:solidFill>
                  <a:srgbClr val="2C5072"/>
                </a:solidFill>
                <a:latin typeface="Cairo"/>
                <a:ea typeface="Cairo"/>
                <a:cs typeface="Cairo"/>
                <a:sym typeface="Cairo"/>
              </a:rPr>
              <a:t>&gt;&gt;</a:t>
            </a:r>
            <a:r>
              <a:rPr lang="en" sz="1400">
                <a:solidFill>
                  <a:srgbClr val="000000"/>
                </a:solidFill>
                <a:latin typeface="Cairo"/>
                <a:ea typeface="Cairo"/>
                <a:cs typeface="Cairo"/>
                <a:sym typeface="Cairo"/>
              </a:rPr>
              <a:t> interneurons  pool </a:t>
            </a:r>
            <a:r>
              <a:rPr lang="en" sz="1400">
                <a:solidFill>
                  <a:srgbClr val="2C5072"/>
                </a:solidFill>
                <a:latin typeface="Cairo"/>
                <a:ea typeface="Cairo"/>
                <a:cs typeface="Cairo"/>
                <a:sym typeface="Cairo"/>
              </a:rPr>
              <a:t>&gt;&gt;</a:t>
            </a:r>
            <a:r>
              <a:rPr lang="en" sz="1400">
                <a:solidFill>
                  <a:srgbClr val="000000"/>
                </a:solidFill>
                <a:latin typeface="Cairo"/>
                <a:ea typeface="Cairo"/>
                <a:cs typeface="Cairo"/>
                <a:sym typeface="Cairo"/>
              </a:rPr>
              <a:t> motor neurons </a:t>
            </a:r>
            <a:r>
              <a:rPr lang="en" sz="1400">
                <a:solidFill>
                  <a:srgbClr val="2C5072"/>
                </a:solidFill>
                <a:latin typeface="Cairo"/>
                <a:ea typeface="Cairo"/>
                <a:cs typeface="Cairo"/>
                <a:sym typeface="Cairo"/>
              </a:rPr>
              <a:t>&gt;&gt;</a:t>
            </a:r>
            <a:r>
              <a:rPr lang="en" sz="1400">
                <a:solidFill>
                  <a:srgbClr val="000000"/>
                </a:solidFill>
                <a:latin typeface="Cairo"/>
                <a:ea typeface="Cairo"/>
                <a:cs typeface="Cairo"/>
                <a:sym typeface="Cairo"/>
              </a:rPr>
              <a:t> stimulate hand flexor muscles </a:t>
            </a:r>
            <a:r>
              <a:rPr lang="en" sz="1400">
                <a:solidFill>
                  <a:srgbClr val="2C5072"/>
                </a:solidFill>
                <a:latin typeface="Cairo"/>
                <a:ea typeface="Cairo"/>
                <a:cs typeface="Cairo"/>
                <a:sym typeface="Cairo"/>
              </a:rPr>
              <a:t>&gt;&gt;</a:t>
            </a:r>
            <a:r>
              <a:rPr lang="en" sz="1400">
                <a:solidFill>
                  <a:srgbClr val="000000"/>
                </a:solidFill>
                <a:latin typeface="Cairo"/>
                <a:ea typeface="Cairo"/>
                <a:cs typeface="Cairo"/>
                <a:sym typeface="Cairo"/>
              </a:rPr>
              <a:t> move the hand away from the injurious stimulus.</a:t>
            </a:r>
            <a:endParaRPr sz="1400">
              <a:solidFill>
                <a:srgbClr val="000000"/>
              </a:solidFill>
              <a:latin typeface="Cairo"/>
              <a:ea typeface="Cairo"/>
              <a:cs typeface="Cairo"/>
              <a:sym typeface="Cairo"/>
            </a:endParaRPr>
          </a:p>
          <a:p>
            <a:pPr indent="-317500" lvl="0" marL="457200" rtl="0" algn="l">
              <a:spcBef>
                <a:spcPts val="1000"/>
              </a:spcBef>
              <a:spcAft>
                <a:spcPts val="0"/>
              </a:spcAft>
              <a:buClr>
                <a:srgbClr val="FF0000"/>
              </a:buClr>
              <a:buSzPts val="1400"/>
              <a:buFont typeface="Cairo"/>
              <a:buChar char="★"/>
            </a:pPr>
            <a:r>
              <a:rPr lang="en" sz="1400">
                <a:solidFill>
                  <a:srgbClr val="FF0000"/>
                </a:solidFill>
                <a:latin typeface="Cairo"/>
                <a:ea typeface="Cairo"/>
                <a:cs typeface="Cairo"/>
                <a:sym typeface="Cairo"/>
              </a:rPr>
              <a:t>In irradiation The extent of the response in a reflex depends on the intensity of the stimulus.</a:t>
            </a:r>
            <a:endParaRPr sz="1400">
              <a:latin typeface="Cairo"/>
              <a:ea typeface="Cairo"/>
              <a:cs typeface="Cairo"/>
              <a:sym typeface="Cairo"/>
            </a:endParaRPr>
          </a:p>
          <a:p>
            <a:pPr indent="-317500" lvl="0" marL="457200" rtl="0" algn="l">
              <a:lnSpc>
                <a:spcPct val="115000"/>
              </a:lnSpc>
              <a:spcBef>
                <a:spcPts val="1000"/>
              </a:spcBef>
              <a:spcAft>
                <a:spcPts val="0"/>
              </a:spcAft>
              <a:buClr>
                <a:srgbClr val="2C5072"/>
              </a:buClr>
              <a:buSzPts val="1400"/>
              <a:buFont typeface="Cairo"/>
              <a:buChar char="★"/>
            </a:pPr>
            <a:r>
              <a:rPr lang="en" sz="1400">
                <a:solidFill>
                  <a:srgbClr val="FF0000"/>
                </a:solidFill>
                <a:latin typeface="Cairo"/>
                <a:ea typeface="Cairo"/>
                <a:cs typeface="Cairo"/>
                <a:sym typeface="Cairo"/>
              </a:rPr>
              <a:t>Crossed extensor reflex supports the body weight against gravity </a:t>
            </a:r>
            <a:r>
              <a:rPr lang="en" sz="1400">
                <a:latin typeface="Cairo"/>
                <a:ea typeface="Cairo"/>
                <a:cs typeface="Cairo"/>
                <a:sym typeface="Cairo"/>
              </a:rPr>
              <a:t>while pushing the body away from the injurious agent by withdrawal R. Then in result of reverberating circuit ;the crossed extensor reflex has an even longer period of </a:t>
            </a:r>
            <a:r>
              <a:rPr lang="en" sz="1400">
                <a:solidFill>
                  <a:srgbClr val="FF0000"/>
                </a:solidFill>
                <a:latin typeface="Cairo"/>
                <a:ea typeface="Cairo"/>
                <a:cs typeface="Cairo"/>
                <a:sym typeface="Cairo"/>
              </a:rPr>
              <a:t>afterdischarge</a:t>
            </a:r>
            <a:endParaRPr sz="1400">
              <a:solidFill>
                <a:srgbClr val="FF0000"/>
              </a:solidFill>
              <a:latin typeface="Cairo"/>
              <a:ea typeface="Cairo"/>
              <a:cs typeface="Cairo"/>
              <a:sym typeface="Cairo"/>
            </a:endParaRPr>
          </a:p>
          <a:p>
            <a:pPr indent="0" lvl="0" marL="0" rtl="0" algn="ctr">
              <a:spcBef>
                <a:spcPts val="0"/>
              </a:spcBef>
              <a:spcAft>
                <a:spcPts val="0"/>
              </a:spcAft>
              <a:buNone/>
            </a:pPr>
            <a:r>
              <a:t/>
            </a:r>
            <a:endParaRPr sz="1400">
              <a:latin typeface="Cairo"/>
              <a:ea typeface="Cairo"/>
              <a:cs typeface="Cairo"/>
              <a:sym typeface="Cairo"/>
            </a:endParaRPr>
          </a:p>
        </p:txBody>
      </p:sp>
      <p:sp>
        <p:nvSpPr>
          <p:cNvPr id="604" name="Google Shape;604;p6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5" name="Google Shape;605;p67"/>
          <p:cNvSpPr txBox="1"/>
          <p:nvPr/>
        </p:nvSpPr>
        <p:spPr>
          <a:xfrm>
            <a:off x="-136325" y="588751"/>
            <a:ext cx="3948300" cy="67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Summary of Important Points </a:t>
            </a:r>
            <a:endParaRPr sz="1800">
              <a:solidFill>
                <a:srgbClr val="134F5C"/>
              </a:solidFill>
              <a:highlight>
                <a:srgbClr val="EFEFEF"/>
              </a:highlight>
              <a:latin typeface="Josefin Sans"/>
              <a:ea typeface="Josefin Sans"/>
              <a:cs typeface="Josefin Sans"/>
              <a:sym typeface="Josefi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68"/>
          <p:cNvSpPr txBox="1"/>
          <p:nvPr/>
        </p:nvSpPr>
        <p:spPr>
          <a:xfrm flipH="1" rot="-5400000">
            <a:off x="541575" y="8805050"/>
            <a:ext cx="540000" cy="13524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highlight>
                  <a:srgbClr val="FFFFFF"/>
                </a:highlight>
                <a:latin typeface="Cairo Light"/>
                <a:ea typeface="Cairo Light"/>
                <a:cs typeface="Cairo Light"/>
                <a:sym typeface="Cairo Light"/>
              </a:rPr>
              <a:t>1.B</a:t>
            </a:r>
            <a:endParaRPr sz="1200">
              <a:solidFill>
                <a:schemeClr val="dk2"/>
              </a:solidFill>
              <a:highlight>
                <a:srgbClr val="FFFFFF"/>
              </a:highlight>
              <a:latin typeface="Cairo Light"/>
              <a:ea typeface="Cairo Light"/>
              <a:cs typeface="Cairo Light"/>
              <a:sym typeface="Cairo Light"/>
            </a:endParaRPr>
          </a:p>
          <a:p>
            <a:pPr indent="0" lvl="0" marL="0" rtl="0" algn="l">
              <a:spcBef>
                <a:spcPts val="0"/>
              </a:spcBef>
              <a:spcAft>
                <a:spcPts val="0"/>
              </a:spcAft>
              <a:buNone/>
            </a:pPr>
            <a:r>
              <a:rPr lang="en" sz="1200">
                <a:solidFill>
                  <a:schemeClr val="dk2"/>
                </a:solidFill>
                <a:highlight>
                  <a:srgbClr val="FFFFFF"/>
                </a:highlight>
                <a:latin typeface="Cairo Light"/>
                <a:ea typeface="Cairo Light"/>
                <a:cs typeface="Cairo Light"/>
                <a:sym typeface="Cairo Light"/>
              </a:rPr>
              <a:t>2.B</a:t>
            </a:r>
            <a:endParaRPr sz="1200">
              <a:solidFill>
                <a:schemeClr val="dk2"/>
              </a:solidFill>
              <a:highlight>
                <a:srgbClr val="FFFFFF"/>
              </a:highlight>
              <a:latin typeface="Cairo Light"/>
              <a:ea typeface="Cairo Light"/>
              <a:cs typeface="Cairo Light"/>
              <a:sym typeface="Cairo Light"/>
            </a:endParaRPr>
          </a:p>
          <a:p>
            <a:pPr indent="0" lvl="0" marL="0" rtl="0" algn="l">
              <a:spcBef>
                <a:spcPts val="0"/>
              </a:spcBef>
              <a:spcAft>
                <a:spcPts val="0"/>
              </a:spcAft>
              <a:buNone/>
            </a:pPr>
            <a:r>
              <a:rPr lang="en" sz="1200">
                <a:solidFill>
                  <a:schemeClr val="dk2"/>
                </a:solidFill>
                <a:highlight>
                  <a:srgbClr val="FFFFFF"/>
                </a:highlight>
                <a:latin typeface="Cairo Light"/>
                <a:ea typeface="Cairo Light"/>
                <a:cs typeface="Cairo Light"/>
                <a:sym typeface="Cairo Light"/>
              </a:rPr>
              <a:t>3.C</a:t>
            </a:r>
            <a:endParaRPr sz="1200">
              <a:solidFill>
                <a:schemeClr val="dk2"/>
              </a:solidFill>
              <a:highlight>
                <a:srgbClr val="FFFFFF"/>
              </a:highlight>
              <a:latin typeface="Cairo Light"/>
              <a:ea typeface="Cairo Light"/>
              <a:cs typeface="Cairo Light"/>
              <a:sym typeface="Cairo Light"/>
            </a:endParaRPr>
          </a:p>
          <a:p>
            <a:pPr indent="0" lvl="0" marL="0" rtl="0" algn="l">
              <a:spcBef>
                <a:spcPts val="0"/>
              </a:spcBef>
              <a:spcAft>
                <a:spcPts val="0"/>
              </a:spcAft>
              <a:buNone/>
            </a:pPr>
            <a:r>
              <a:rPr lang="en" sz="1200">
                <a:solidFill>
                  <a:schemeClr val="dk2"/>
                </a:solidFill>
                <a:highlight>
                  <a:srgbClr val="FFFFFF"/>
                </a:highlight>
                <a:latin typeface="Cairo Light"/>
                <a:ea typeface="Cairo Light"/>
                <a:cs typeface="Cairo Light"/>
                <a:sym typeface="Cairo Light"/>
              </a:rPr>
              <a:t>4.A</a:t>
            </a:r>
            <a:endParaRPr sz="1200">
              <a:solidFill>
                <a:schemeClr val="dk2"/>
              </a:solidFill>
              <a:highlight>
                <a:srgbClr val="FFFFFF"/>
              </a:highlight>
              <a:latin typeface="Cairo Light"/>
              <a:ea typeface="Cairo Light"/>
              <a:cs typeface="Cairo Light"/>
              <a:sym typeface="Cairo Light"/>
            </a:endParaRPr>
          </a:p>
          <a:p>
            <a:pPr indent="0" lvl="0" marL="0" rtl="0" algn="l">
              <a:spcBef>
                <a:spcPts val="0"/>
              </a:spcBef>
              <a:spcAft>
                <a:spcPts val="0"/>
              </a:spcAft>
              <a:buNone/>
            </a:pPr>
            <a:r>
              <a:rPr lang="en" sz="1200">
                <a:solidFill>
                  <a:schemeClr val="dk2"/>
                </a:solidFill>
                <a:highlight>
                  <a:srgbClr val="FFFFFF"/>
                </a:highlight>
                <a:latin typeface="Cairo Light"/>
                <a:ea typeface="Cairo Light"/>
                <a:cs typeface="Cairo Light"/>
                <a:sym typeface="Cairo Light"/>
              </a:rPr>
              <a:t>5.C</a:t>
            </a:r>
            <a:endParaRPr sz="1200">
              <a:solidFill>
                <a:schemeClr val="dk2"/>
              </a:solidFill>
              <a:highlight>
                <a:srgbClr val="FFFFFF"/>
              </a:highlight>
              <a:latin typeface="Cairo Light"/>
              <a:ea typeface="Cairo Light"/>
              <a:cs typeface="Cairo Light"/>
              <a:sym typeface="Cairo Light"/>
            </a:endParaRPr>
          </a:p>
          <a:p>
            <a:pPr indent="0" lvl="0" marL="0" rtl="0" algn="l">
              <a:spcBef>
                <a:spcPts val="0"/>
              </a:spcBef>
              <a:spcAft>
                <a:spcPts val="0"/>
              </a:spcAft>
              <a:buNone/>
            </a:pPr>
            <a:r>
              <a:rPr lang="en" sz="1200">
                <a:solidFill>
                  <a:schemeClr val="dk2"/>
                </a:solidFill>
                <a:highlight>
                  <a:srgbClr val="FFFFFF"/>
                </a:highlight>
                <a:latin typeface="Cairo Light"/>
                <a:ea typeface="Cairo Light"/>
                <a:cs typeface="Cairo Light"/>
                <a:sym typeface="Cairo Light"/>
              </a:rPr>
              <a:t>6.C</a:t>
            </a:r>
            <a:endParaRPr sz="1200">
              <a:solidFill>
                <a:schemeClr val="dk2"/>
              </a:solidFill>
              <a:highlight>
                <a:srgbClr val="FFFFFF"/>
              </a:highlight>
              <a:latin typeface="Cairo Light"/>
              <a:ea typeface="Cairo Light"/>
              <a:cs typeface="Cairo Light"/>
              <a:sym typeface="Cairo Light"/>
            </a:endParaRPr>
          </a:p>
        </p:txBody>
      </p:sp>
      <p:sp>
        <p:nvSpPr>
          <p:cNvPr id="611" name="Google Shape;611;p6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2" name="Google Shape;612;p68"/>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Questions</a:t>
            </a:r>
            <a:endParaRPr sz="1200">
              <a:solidFill>
                <a:srgbClr val="134F5C"/>
              </a:solidFill>
              <a:latin typeface="Josefin Sans"/>
              <a:ea typeface="Josefin Sans"/>
              <a:cs typeface="Josefin Sans"/>
              <a:sym typeface="Josefin Sans"/>
            </a:endParaRPr>
          </a:p>
        </p:txBody>
      </p:sp>
      <p:sp>
        <p:nvSpPr>
          <p:cNvPr id="613" name="Google Shape;613;p68"/>
          <p:cNvSpPr txBox="1"/>
          <p:nvPr/>
        </p:nvSpPr>
        <p:spPr>
          <a:xfrm>
            <a:off x="135375" y="558075"/>
            <a:ext cx="3217500" cy="38325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Cairo SemiBold"/>
                <a:ea typeface="Cairo SemiBold"/>
                <a:cs typeface="Cairo SemiBold"/>
                <a:sym typeface="Cairo SemiBold"/>
              </a:rPr>
              <a:t>1.Types of motor neurons?</a:t>
            </a:r>
            <a:endParaRPr>
              <a:solidFill>
                <a:schemeClr val="dk1"/>
              </a:solidFill>
              <a:latin typeface="Cairo SemiBold"/>
              <a:ea typeface="Cairo SemiBold"/>
              <a:cs typeface="Cairo SemiBold"/>
              <a:sym typeface="Cairo SemiBold"/>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Alpha and beta motor neurons.</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Alpha and gamma motor neurons.</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Gamma and beta motor neurons.</a:t>
            </a:r>
            <a:endParaRPr>
              <a:solidFill>
                <a:schemeClr val="dk1"/>
              </a:solidFill>
              <a:latin typeface="Cairo"/>
              <a:ea typeface="Cairo"/>
              <a:cs typeface="Cairo"/>
              <a:sym typeface="Cairo"/>
            </a:endParaRPr>
          </a:p>
          <a:p>
            <a:pPr indent="0" lvl="0" marL="457200" rtl="0" algn="l">
              <a:spcBef>
                <a:spcPts val="0"/>
              </a:spcBef>
              <a:spcAft>
                <a:spcPts val="0"/>
              </a:spcAft>
              <a:buNone/>
            </a:pPr>
            <a:r>
              <a:t/>
            </a: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SemiBold"/>
                <a:ea typeface="Cairo SemiBold"/>
                <a:cs typeface="Cairo SemiBold"/>
                <a:sym typeface="Cairo SemiBold"/>
              </a:rPr>
              <a:t>2.If sensory neuron </a:t>
            </a:r>
            <a:r>
              <a:rPr lang="en">
                <a:solidFill>
                  <a:schemeClr val="dk1"/>
                </a:solidFill>
                <a:latin typeface="Cairo SemiBold"/>
                <a:ea typeface="Cairo SemiBold"/>
                <a:cs typeface="Cairo SemiBold"/>
                <a:sym typeface="Cairo SemiBold"/>
              </a:rPr>
              <a:t>synapses with more than 2 motor neurons we called this synapse?</a:t>
            </a:r>
            <a:endParaRPr>
              <a:solidFill>
                <a:schemeClr val="dk1"/>
              </a:solidFill>
              <a:latin typeface="Cairo SemiBold"/>
              <a:ea typeface="Cairo SemiBold"/>
              <a:cs typeface="Cairo SemiBold"/>
              <a:sym typeface="Cairo SemiBold"/>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Monosynaptic.</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Polysynaptic.</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Both.</a:t>
            </a:r>
            <a:br>
              <a:rPr lang="en">
                <a:solidFill>
                  <a:schemeClr val="dk1"/>
                </a:solidFill>
                <a:latin typeface="Cairo"/>
                <a:ea typeface="Cairo"/>
                <a:cs typeface="Cairo"/>
                <a:sym typeface="Cairo"/>
              </a:rPr>
            </a:br>
            <a:endParaRPr>
              <a:solidFill>
                <a:schemeClr val="dk1"/>
              </a:solidFill>
              <a:latin typeface="Cairo"/>
              <a:ea typeface="Cairo"/>
              <a:cs typeface="Cairo"/>
              <a:sym typeface="Cairo"/>
            </a:endParaRPr>
          </a:p>
          <a:p>
            <a:pPr indent="0" lvl="0" marL="0" rtl="0" algn="l">
              <a:spcBef>
                <a:spcPts val="0"/>
              </a:spcBef>
              <a:spcAft>
                <a:spcPts val="0"/>
              </a:spcAft>
              <a:buNone/>
            </a:pPr>
            <a:r>
              <a:rPr lang="en">
                <a:solidFill>
                  <a:schemeClr val="dk1"/>
                </a:solidFill>
                <a:latin typeface="Cairo SemiBold"/>
                <a:ea typeface="Cairo SemiBold"/>
                <a:cs typeface="Cairo SemiBold"/>
                <a:sym typeface="Cairo SemiBold"/>
              </a:rPr>
              <a:t>3.Renshaw cells is </a:t>
            </a:r>
            <a:r>
              <a:rPr lang="en">
                <a:solidFill>
                  <a:schemeClr val="dk1"/>
                </a:solidFill>
                <a:latin typeface="Cairo SemiBold"/>
                <a:ea typeface="Cairo SemiBold"/>
                <a:cs typeface="Cairo SemiBold"/>
                <a:sym typeface="Cairo SemiBold"/>
              </a:rPr>
              <a:t>considered as?</a:t>
            </a:r>
            <a:endParaRPr>
              <a:solidFill>
                <a:schemeClr val="dk1"/>
              </a:solidFill>
              <a:latin typeface="Cairo SemiBold"/>
              <a:ea typeface="Cairo SemiBold"/>
              <a:cs typeface="Cairo SemiBold"/>
              <a:sym typeface="Cairo SemiBold"/>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Motor neurons.</a:t>
            </a:r>
            <a:r>
              <a:rPr lang="en">
                <a:solidFill>
                  <a:schemeClr val="dk1"/>
                </a:solidFill>
                <a:latin typeface="Cairo"/>
                <a:ea typeface="Cairo"/>
                <a:cs typeface="Cairo"/>
                <a:sym typeface="Cairo"/>
              </a:rPr>
              <a:t>.</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S</a:t>
            </a:r>
            <a:r>
              <a:rPr lang="en">
                <a:solidFill>
                  <a:schemeClr val="dk1"/>
                </a:solidFill>
                <a:latin typeface="Cairo"/>
                <a:ea typeface="Cairo"/>
                <a:cs typeface="Cairo"/>
                <a:sym typeface="Cairo"/>
              </a:rPr>
              <a:t>ensory neurons.</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Interneurons.</a:t>
            </a:r>
            <a:endParaRPr>
              <a:solidFill>
                <a:schemeClr val="dk1"/>
              </a:solidFill>
            </a:endParaRPr>
          </a:p>
        </p:txBody>
      </p:sp>
      <p:sp>
        <p:nvSpPr>
          <p:cNvPr id="614" name="Google Shape;614;p68"/>
          <p:cNvSpPr txBox="1"/>
          <p:nvPr/>
        </p:nvSpPr>
        <p:spPr>
          <a:xfrm>
            <a:off x="3505200" y="558075"/>
            <a:ext cx="3030000" cy="3832500"/>
          </a:xfrm>
          <a:prstGeom prst="rect">
            <a:avLst/>
          </a:prstGeom>
          <a:no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iro SemiBold"/>
                <a:ea typeface="Cairo SemiBold"/>
                <a:cs typeface="Cairo SemiBold"/>
                <a:sym typeface="Cairo SemiBold"/>
              </a:rPr>
              <a:t>4.A person responded to pinprick by withdrawing his hand. This is called?</a:t>
            </a:r>
            <a:endParaRPr>
              <a:solidFill>
                <a:schemeClr val="dk1"/>
              </a:solidFill>
              <a:latin typeface="Cairo SemiBold"/>
              <a:ea typeface="Cairo SemiBold"/>
              <a:cs typeface="Cairo SemiBold"/>
              <a:sym typeface="Cairo SemiBold"/>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Somatic reflex.</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Autonomic reflex.</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lphaUcPeriod"/>
            </a:pPr>
            <a:r>
              <a:rPr lang="en">
                <a:solidFill>
                  <a:schemeClr val="dk1"/>
                </a:solidFill>
                <a:latin typeface="Cairo"/>
                <a:ea typeface="Cairo"/>
                <a:cs typeface="Cairo"/>
                <a:sym typeface="Cairo"/>
              </a:rPr>
              <a:t>Visceral reflex.</a:t>
            </a:r>
            <a:endParaRPr>
              <a:solidFill>
                <a:schemeClr val="dk1"/>
              </a:solidFill>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5.Choose the correct answer:</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Deep reflexes are always monosynaptic.</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Ankle jerk is </a:t>
            </a:r>
            <a:r>
              <a:rPr lang="en">
                <a:latin typeface="Cairo"/>
                <a:ea typeface="Cairo"/>
                <a:cs typeface="Cairo"/>
                <a:sym typeface="Cairo"/>
              </a:rPr>
              <a:t>polysynaptic reflex.</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Inverse stretch </a:t>
            </a:r>
            <a:r>
              <a:rPr lang="en">
                <a:latin typeface="Cairo"/>
                <a:ea typeface="Cairo"/>
                <a:cs typeface="Cairo"/>
                <a:sym typeface="Cairo"/>
              </a:rPr>
              <a:t>reflex is polysynaptic.</a:t>
            </a:r>
            <a:endParaRPr>
              <a:latin typeface="Cairo"/>
              <a:ea typeface="Cairo"/>
              <a:cs typeface="Cairo"/>
              <a:sym typeface="Cairo"/>
            </a:endParaRPr>
          </a:p>
          <a:p>
            <a:pPr indent="0" lvl="0" marL="0" rtl="0" algn="l">
              <a:spcBef>
                <a:spcPts val="0"/>
              </a:spcBef>
              <a:spcAft>
                <a:spcPts val="0"/>
              </a:spcAft>
              <a:buNone/>
            </a:pPr>
            <a:r>
              <a:rPr lang="en">
                <a:latin typeface="Cairo SemiBold"/>
                <a:ea typeface="Cairo SemiBold"/>
                <a:cs typeface="Cairo SemiBold"/>
                <a:sym typeface="Cairo SemiBold"/>
              </a:rPr>
              <a:t>6.</a:t>
            </a:r>
            <a:r>
              <a:rPr lang="en">
                <a:latin typeface="Cairo SemiBold"/>
                <a:ea typeface="Cairo SemiBold"/>
                <a:cs typeface="Cairo SemiBold"/>
                <a:sym typeface="Cairo SemiBold"/>
              </a:rPr>
              <a:t>withdrawal</a:t>
            </a:r>
            <a:r>
              <a:rPr lang="en">
                <a:latin typeface="Cairo SemiBold"/>
                <a:ea typeface="Cairo SemiBold"/>
                <a:cs typeface="Cairo SemiBold"/>
                <a:sym typeface="Cairo SemiBold"/>
              </a:rPr>
              <a:t> reflex is?</a:t>
            </a:r>
            <a:endParaRPr>
              <a:latin typeface="Cairo SemiBold"/>
              <a:ea typeface="Cairo SemiBold"/>
              <a:cs typeface="Cairo SemiBold"/>
              <a:sym typeface="Cairo SemiBold"/>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Superficial Monosynaptic.</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Deep Polysynaptic.</a:t>
            </a:r>
            <a:endParaRPr>
              <a:latin typeface="Cairo"/>
              <a:ea typeface="Cairo"/>
              <a:cs typeface="Cairo"/>
              <a:sym typeface="Cairo"/>
            </a:endParaRPr>
          </a:p>
          <a:p>
            <a:pPr indent="-317500" lvl="0" marL="457200" rtl="0" algn="l">
              <a:spcBef>
                <a:spcPts val="0"/>
              </a:spcBef>
              <a:spcAft>
                <a:spcPts val="0"/>
              </a:spcAft>
              <a:buSzPts val="1400"/>
              <a:buFont typeface="Cairo"/>
              <a:buAutoNum type="alphaUcPeriod"/>
            </a:pPr>
            <a:r>
              <a:rPr lang="en">
                <a:latin typeface="Cairo"/>
                <a:ea typeface="Cairo"/>
                <a:cs typeface="Cairo"/>
                <a:sym typeface="Cairo"/>
              </a:rPr>
              <a:t>Superficial </a:t>
            </a:r>
            <a:r>
              <a:rPr lang="en">
                <a:latin typeface="Cairo"/>
                <a:ea typeface="Cairo"/>
                <a:cs typeface="Cairo"/>
                <a:sym typeface="Cairo"/>
              </a:rPr>
              <a:t>polysynaptic.</a:t>
            </a:r>
            <a:endParaRPr>
              <a:latin typeface="Cairo"/>
              <a:ea typeface="Cairo"/>
              <a:cs typeface="Cairo"/>
              <a:sym typeface="Cairo"/>
            </a:endParaRPr>
          </a:p>
        </p:txBody>
      </p:sp>
      <p:sp>
        <p:nvSpPr>
          <p:cNvPr id="615" name="Google Shape;615;p68"/>
          <p:cNvSpPr txBox="1"/>
          <p:nvPr/>
        </p:nvSpPr>
        <p:spPr>
          <a:xfrm>
            <a:off x="232175" y="4597200"/>
            <a:ext cx="6418200" cy="4614000"/>
          </a:xfrm>
          <a:prstGeom prst="rect">
            <a:avLst/>
          </a:prstGeom>
          <a:noFill/>
          <a:ln cap="flat" cmpd="sng" w="9525">
            <a:solidFill>
              <a:srgbClr val="134F5C"/>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Cairo SemiBold"/>
              <a:buChar char="●"/>
            </a:pPr>
            <a:r>
              <a:rPr lang="en">
                <a:latin typeface="Cairo SemiBold"/>
                <a:ea typeface="Cairo SemiBold"/>
                <a:cs typeface="Cairo SemiBold"/>
                <a:sym typeface="Cairo SemiBold"/>
              </a:rPr>
              <a:t>W</a:t>
            </a:r>
            <a:r>
              <a:rPr lang="en">
                <a:latin typeface="Cairo SemiBold"/>
                <a:ea typeface="Cairo SemiBold"/>
                <a:cs typeface="Cairo SemiBold"/>
                <a:sym typeface="Cairo SemiBold"/>
              </a:rPr>
              <a:t>hat is the role of renshaw cells?</a:t>
            </a:r>
            <a:endParaRPr>
              <a:latin typeface="Cairo SemiBold"/>
              <a:ea typeface="Cairo SemiBold"/>
              <a:cs typeface="Cairo SemiBold"/>
              <a:sym typeface="Cairo SemiBold"/>
            </a:endParaRPr>
          </a:p>
          <a:p>
            <a:pPr indent="0" lvl="0" marL="457200" rtl="0" algn="l">
              <a:spcBef>
                <a:spcPts val="0"/>
              </a:spcBef>
              <a:spcAft>
                <a:spcPts val="0"/>
              </a:spcAft>
              <a:buNone/>
            </a:pPr>
            <a:r>
              <a:rPr lang="en" sz="1200">
                <a:solidFill>
                  <a:schemeClr val="dk2"/>
                </a:solidFill>
                <a:latin typeface="Cairo"/>
                <a:ea typeface="Cairo"/>
                <a:cs typeface="Cairo"/>
                <a:sym typeface="Cairo"/>
              </a:rPr>
              <a:t>Inhibitory cells </a:t>
            </a:r>
            <a:r>
              <a:rPr lang="en" sz="1200">
                <a:solidFill>
                  <a:schemeClr val="dk2"/>
                </a:solidFill>
                <a:latin typeface="Cairo"/>
                <a:ea typeface="Cairo"/>
                <a:cs typeface="Cairo"/>
                <a:sym typeface="Cairo"/>
              </a:rPr>
              <a:t>transmit inhibitory signals to the surrounding motor neurons by lateral inhibition to help focus and sharpen the signals from each motor neuron.</a:t>
            </a:r>
            <a:endParaRPr sz="1200">
              <a:solidFill>
                <a:schemeClr val="dk2"/>
              </a:solidFill>
              <a:latin typeface="Cairo"/>
              <a:ea typeface="Cairo"/>
              <a:cs typeface="Cairo"/>
              <a:sym typeface="Cairo"/>
            </a:endParaRPr>
          </a:p>
          <a:p>
            <a:pPr indent="-317500" lvl="0" marL="457200" rtl="0" algn="l">
              <a:lnSpc>
                <a:spcPct val="150000"/>
              </a:lnSpc>
              <a:spcBef>
                <a:spcPts val="0"/>
              </a:spcBef>
              <a:spcAft>
                <a:spcPts val="0"/>
              </a:spcAft>
              <a:buSzPts val="1400"/>
              <a:buFont typeface="Cairo SemiBold"/>
              <a:buChar char="●"/>
            </a:pPr>
            <a:r>
              <a:rPr lang="en">
                <a:latin typeface="Cairo SemiBold"/>
                <a:ea typeface="Cairo SemiBold"/>
                <a:cs typeface="Cairo SemiBold"/>
                <a:sym typeface="Cairo SemiBold"/>
              </a:rPr>
              <a:t>After discharge occurs due to?</a:t>
            </a:r>
            <a:endParaRPr>
              <a:latin typeface="Cairo SemiBold"/>
              <a:ea typeface="Cairo SemiBold"/>
              <a:cs typeface="Cairo SemiBold"/>
              <a:sym typeface="Cairo SemiBold"/>
            </a:endParaRPr>
          </a:p>
          <a:p>
            <a:pPr indent="0" lvl="0" marL="457200" rtl="0" algn="l">
              <a:spcBef>
                <a:spcPts val="0"/>
              </a:spcBef>
              <a:spcAft>
                <a:spcPts val="0"/>
              </a:spcAft>
              <a:buNone/>
            </a:pPr>
            <a:r>
              <a:rPr lang="en" sz="1200">
                <a:solidFill>
                  <a:schemeClr val="dk2"/>
                </a:solidFill>
                <a:latin typeface="Cairo Light"/>
                <a:ea typeface="Cairo Light"/>
                <a:cs typeface="Cairo Light"/>
                <a:sym typeface="Cairo Light"/>
              </a:rPr>
              <a:t>1- synaptic after-discharge </a:t>
            </a:r>
            <a:endParaRPr sz="1200">
              <a:solidFill>
                <a:schemeClr val="dk2"/>
              </a:solidFill>
              <a:latin typeface="Cairo Light"/>
              <a:ea typeface="Cairo Light"/>
              <a:cs typeface="Cairo Light"/>
              <a:sym typeface="Cairo Light"/>
            </a:endParaRPr>
          </a:p>
          <a:p>
            <a:pPr indent="0" lvl="0" marL="457200" rtl="0" algn="l">
              <a:spcBef>
                <a:spcPts val="0"/>
              </a:spcBef>
              <a:spcAft>
                <a:spcPts val="0"/>
              </a:spcAft>
              <a:buNone/>
            </a:pPr>
            <a:r>
              <a:rPr lang="en" sz="1200">
                <a:solidFill>
                  <a:schemeClr val="dk2"/>
                </a:solidFill>
                <a:latin typeface="Cairo Light"/>
                <a:ea typeface="Cairo Light"/>
                <a:cs typeface="Cairo Light"/>
                <a:sym typeface="Cairo Light"/>
              </a:rPr>
              <a:t>2- </a:t>
            </a:r>
            <a:r>
              <a:rPr lang="en" sz="1200">
                <a:solidFill>
                  <a:schemeClr val="dk2"/>
                </a:solidFill>
                <a:latin typeface="Cairo Light"/>
                <a:ea typeface="Cairo Light"/>
                <a:cs typeface="Cairo Light"/>
                <a:sym typeface="Cairo Light"/>
              </a:rPr>
              <a:t>reverberating</a:t>
            </a:r>
            <a:r>
              <a:rPr lang="en" sz="1200">
                <a:solidFill>
                  <a:schemeClr val="dk2"/>
                </a:solidFill>
                <a:latin typeface="Cairo Light"/>
                <a:ea typeface="Cairo Light"/>
                <a:cs typeface="Cairo Light"/>
                <a:sym typeface="Cairo Light"/>
              </a:rPr>
              <a:t> circuits.</a:t>
            </a:r>
            <a:endParaRPr sz="1200">
              <a:solidFill>
                <a:schemeClr val="dk2"/>
              </a:solidFill>
              <a:latin typeface="Cairo Light"/>
              <a:ea typeface="Cairo Light"/>
              <a:cs typeface="Cairo Light"/>
              <a:sym typeface="Cairo Light"/>
            </a:endParaRPr>
          </a:p>
          <a:p>
            <a:pPr indent="-317500" lvl="0" marL="457200" rtl="0" algn="l">
              <a:spcBef>
                <a:spcPts val="0"/>
              </a:spcBef>
              <a:spcAft>
                <a:spcPts val="0"/>
              </a:spcAft>
              <a:buSzPts val="1400"/>
              <a:buFont typeface="Cairo SemiBold"/>
              <a:buChar char="●"/>
            </a:pPr>
            <a:r>
              <a:rPr lang="en">
                <a:latin typeface="Cairo SemiBold"/>
                <a:ea typeface="Cairo SemiBold"/>
                <a:cs typeface="Cairo SemiBold"/>
                <a:sym typeface="Cairo SemiBold"/>
              </a:rPr>
              <a:t>Small kid stepped on sharp needle he immediately left his foot off the ground. His movement is a type of reflex, what is the reflex and what kind of circuits are involved?</a:t>
            </a:r>
            <a:endParaRPr>
              <a:latin typeface="Cairo SemiBold"/>
              <a:ea typeface="Cairo SemiBold"/>
              <a:cs typeface="Cairo SemiBold"/>
              <a:sym typeface="Cairo SemiBold"/>
            </a:endParaRPr>
          </a:p>
          <a:p>
            <a:pPr indent="0" lvl="0" marL="457200" rtl="0" algn="l">
              <a:spcBef>
                <a:spcPts val="0"/>
              </a:spcBef>
              <a:spcAft>
                <a:spcPts val="0"/>
              </a:spcAft>
              <a:buNone/>
            </a:pPr>
            <a:r>
              <a:rPr lang="en" sz="1200">
                <a:solidFill>
                  <a:schemeClr val="dk2"/>
                </a:solidFill>
                <a:latin typeface="Cairo Light"/>
                <a:ea typeface="Cairo Light"/>
                <a:cs typeface="Cairo Light"/>
                <a:sym typeface="Cairo Light"/>
              </a:rPr>
              <a:t>Withdrawal reflex (flexor reflex) (nociceptive reflex)</a:t>
            </a:r>
            <a:br>
              <a:rPr lang="en" sz="1200">
                <a:solidFill>
                  <a:schemeClr val="dk2"/>
                </a:solidFill>
                <a:latin typeface="Cairo Light"/>
                <a:ea typeface="Cairo Light"/>
                <a:cs typeface="Cairo Light"/>
                <a:sym typeface="Cairo Light"/>
              </a:rPr>
            </a:br>
            <a:r>
              <a:rPr lang="en" sz="1200">
                <a:solidFill>
                  <a:schemeClr val="dk2"/>
                </a:solidFill>
                <a:latin typeface="Cairo Light"/>
                <a:ea typeface="Cairo Light"/>
                <a:cs typeface="Cairo Light"/>
                <a:sym typeface="Cairo Light"/>
              </a:rPr>
              <a:t>1- diverging  circuits</a:t>
            </a:r>
            <a:endParaRPr sz="1200">
              <a:solidFill>
                <a:schemeClr val="dk2"/>
              </a:solidFill>
              <a:latin typeface="Cairo Light"/>
              <a:ea typeface="Cairo Light"/>
              <a:cs typeface="Cairo Light"/>
              <a:sym typeface="Cairo Light"/>
            </a:endParaRPr>
          </a:p>
          <a:p>
            <a:pPr indent="0" lvl="0" marL="457200" rtl="0" algn="l">
              <a:spcBef>
                <a:spcPts val="0"/>
              </a:spcBef>
              <a:spcAft>
                <a:spcPts val="0"/>
              </a:spcAft>
              <a:buNone/>
            </a:pPr>
            <a:r>
              <a:rPr lang="en" sz="1200">
                <a:solidFill>
                  <a:schemeClr val="dk2"/>
                </a:solidFill>
                <a:latin typeface="Cairo Light"/>
                <a:ea typeface="Cairo Light"/>
                <a:cs typeface="Cairo Light"/>
                <a:sym typeface="Cairo Light"/>
              </a:rPr>
              <a:t>2- reciprocal inhibition </a:t>
            </a:r>
            <a:r>
              <a:rPr lang="en" sz="1200">
                <a:solidFill>
                  <a:schemeClr val="dk2"/>
                </a:solidFill>
                <a:latin typeface="Cairo Light"/>
                <a:ea typeface="Cairo Light"/>
                <a:cs typeface="Cairo Light"/>
                <a:sym typeface="Cairo Light"/>
              </a:rPr>
              <a:t>circuits</a:t>
            </a:r>
            <a:r>
              <a:rPr lang="en" sz="1200">
                <a:solidFill>
                  <a:schemeClr val="dk2"/>
                </a:solidFill>
                <a:latin typeface="Cairo Light"/>
                <a:ea typeface="Cairo Light"/>
                <a:cs typeface="Cairo Light"/>
                <a:sym typeface="Cairo Light"/>
              </a:rPr>
              <a:t>.</a:t>
            </a:r>
            <a:endParaRPr sz="1200">
              <a:solidFill>
                <a:schemeClr val="dk2"/>
              </a:solidFill>
              <a:latin typeface="Cairo Light"/>
              <a:ea typeface="Cairo Light"/>
              <a:cs typeface="Cairo Light"/>
              <a:sym typeface="Cairo Light"/>
            </a:endParaRPr>
          </a:p>
          <a:p>
            <a:pPr indent="-304800" lvl="0" marL="914400" rtl="0" algn="l">
              <a:lnSpc>
                <a:spcPct val="115000"/>
              </a:lnSpc>
              <a:spcBef>
                <a:spcPts val="400"/>
              </a:spcBef>
              <a:spcAft>
                <a:spcPts val="0"/>
              </a:spcAft>
              <a:buSzPts val="1200"/>
              <a:buFont typeface="Cairo Light"/>
              <a:buChar char="●"/>
            </a:pPr>
            <a:r>
              <a:rPr lang="en">
                <a:solidFill>
                  <a:srgbClr val="FF0000"/>
                </a:solidFill>
                <a:latin typeface="Cairo"/>
                <a:ea typeface="Cairo"/>
                <a:cs typeface="Cairo"/>
                <a:sym typeface="Cairo"/>
              </a:rPr>
              <a:t>What are the </a:t>
            </a:r>
            <a:r>
              <a:rPr lang="en">
                <a:solidFill>
                  <a:srgbClr val="FF0000"/>
                </a:solidFill>
                <a:latin typeface="Cairo"/>
                <a:ea typeface="Cairo"/>
                <a:cs typeface="Cairo"/>
                <a:sym typeface="Cairo"/>
              </a:rPr>
              <a:t>results of withdrawal reflex. </a:t>
            </a:r>
            <a:endParaRPr sz="1200">
              <a:latin typeface="Cairo Light"/>
              <a:ea typeface="Cairo Light"/>
              <a:cs typeface="Cairo Light"/>
              <a:sym typeface="Cairo Light"/>
            </a:endParaRPr>
          </a:p>
          <a:p>
            <a:pPr indent="0" lvl="0" marL="0" rtl="0" algn="l">
              <a:spcBef>
                <a:spcPts val="0"/>
              </a:spcBef>
              <a:spcAft>
                <a:spcPts val="0"/>
              </a:spcAft>
              <a:buNone/>
            </a:pPr>
            <a:r>
              <a:t/>
            </a:r>
            <a:endParaRPr sz="1200">
              <a:solidFill>
                <a:schemeClr val="dk2"/>
              </a:solidFill>
              <a:latin typeface="Cairo Light"/>
              <a:ea typeface="Cairo Light"/>
              <a:cs typeface="Cairo Light"/>
              <a:sym typeface="Cairo Light"/>
            </a:endParaRPr>
          </a:p>
        </p:txBody>
      </p:sp>
      <p:graphicFrame>
        <p:nvGraphicFramePr>
          <p:cNvPr id="616" name="Google Shape;616;p68"/>
          <p:cNvGraphicFramePr/>
          <p:nvPr/>
        </p:nvGraphicFramePr>
        <p:xfrm>
          <a:off x="979493" y="7801041"/>
          <a:ext cx="3000000" cy="3000000"/>
        </p:xfrm>
        <a:graphic>
          <a:graphicData uri="http://schemas.openxmlformats.org/drawingml/2006/table">
            <a:tbl>
              <a:tblPr>
                <a:noFill/>
                <a:tableStyleId>{E558B881-3725-4CBC-B3B2-65E9B6E61193}</a:tableStyleId>
              </a:tblPr>
              <a:tblGrid>
                <a:gridCol w="2449500"/>
                <a:gridCol w="2449500"/>
              </a:tblGrid>
              <a:tr h="392400">
                <a:tc>
                  <a:txBody>
                    <a:bodyPr>
                      <a:noAutofit/>
                    </a:bodyPr>
                    <a:lstStyle/>
                    <a:p>
                      <a:pPr indent="0" lvl="0" marL="0" rtl="0" algn="ctr">
                        <a:spcBef>
                          <a:spcPts val="0"/>
                        </a:spcBef>
                        <a:spcAft>
                          <a:spcPts val="0"/>
                        </a:spcAft>
                        <a:buNone/>
                      </a:pPr>
                      <a:r>
                        <a:rPr lang="en">
                          <a:latin typeface="Cairo"/>
                          <a:ea typeface="Cairo"/>
                          <a:cs typeface="Cairo"/>
                          <a:sym typeface="Cairo"/>
                        </a:rPr>
                        <a:t>In the </a:t>
                      </a:r>
                      <a:r>
                        <a:rPr lang="en">
                          <a:latin typeface="Cairo"/>
                          <a:ea typeface="Cairo"/>
                          <a:cs typeface="Cairo"/>
                          <a:sym typeface="Cairo"/>
                        </a:rPr>
                        <a:t>ipsilateral</a:t>
                      </a:r>
                      <a:r>
                        <a:rPr lang="en">
                          <a:latin typeface="Cairo"/>
                          <a:ea typeface="Cairo"/>
                          <a:cs typeface="Cairo"/>
                          <a:sym typeface="Cairo"/>
                        </a:rPr>
                        <a:t> side</a:t>
                      </a:r>
                      <a:endParaRPr>
                        <a:latin typeface="Cairo"/>
                        <a:ea typeface="Cairo"/>
                        <a:cs typeface="Cairo"/>
                        <a:sym typeface="Cairo"/>
                      </a:endParaRPr>
                    </a:p>
                  </a:txBody>
                  <a:tcPr marT="91425" marB="91425" marR="91425" marL="91425">
                    <a:solidFill>
                      <a:srgbClr val="D0E0E3"/>
                    </a:solidFill>
                  </a:tcPr>
                </a:tc>
                <a:tc>
                  <a:txBody>
                    <a:bodyPr>
                      <a:noAutofit/>
                    </a:bodyPr>
                    <a:lstStyle/>
                    <a:p>
                      <a:pPr indent="0" lvl="0" marL="0" rtl="0" algn="ctr">
                        <a:spcBef>
                          <a:spcPts val="0"/>
                        </a:spcBef>
                        <a:spcAft>
                          <a:spcPts val="0"/>
                        </a:spcAft>
                        <a:buNone/>
                      </a:pPr>
                      <a:r>
                        <a:rPr lang="en">
                          <a:latin typeface="Cairo"/>
                          <a:ea typeface="Cairo"/>
                          <a:cs typeface="Cairo"/>
                          <a:sym typeface="Cairo"/>
                        </a:rPr>
                        <a:t>In the </a:t>
                      </a:r>
                      <a:r>
                        <a:rPr lang="en">
                          <a:latin typeface="Cairo"/>
                          <a:ea typeface="Cairo"/>
                          <a:cs typeface="Cairo"/>
                          <a:sym typeface="Cairo"/>
                        </a:rPr>
                        <a:t>contralateral</a:t>
                      </a:r>
                      <a:r>
                        <a:rPr lang="en">
                          <a:latin typeface="Cairo"/>
                          <a:ea typeface="Cairo"/>
                          <a:cs typeface="Cairo"/>
                          <a:sym typeface="Cairo"/>
                        </a:rPr>
                        <a:t> </a:t>
                      </a:r>
                      <a:r>
                        <a:rPr lang="en">
                          <a:latin typeface="Cairo"/>
                          <a:ea typeface="Cairo"/>
                          <a:cs typeface="Cairo"/>
                          <a:sym typeface="Cairo"/>
                        </a:rPr>
                        <a:t>side</a:t>
                      </a:r>
                      <a:endParaRPr>
                        <a:latin typeface="Cairo"/>
                        <a:ea typeface="Cairo"/>
                        <a:cs typeface="Cairo"/>
                        <a:sym typeface="Cairo"/>
                      </a:endParaRPr>
                    </a:p>
                  </a:txBody>
                  <a:tcPr marT="91425" marB="91425" marR="91425" marL="91425">
                    <a:solidFill>
                      <a:srgbClr val="D0E0E3"/>
                    </a:solidFill>
                  </a:tcPr>
                </a:tc>
              </a:tr>
              <a:tr h="392400">
                <a:tc>
                  <a:txBody>
                    <a:bodyPr>
                      <a:noAutofit/>
                    </a:bodyPr>
                    <a:lstStyle/>
                    <a:p>
                      <a:pPr indent="0" lvl="0" marL="0" rtl="0" algn="l">
                        <a:spcBef>
                          <a:spcPts val="0"/>
                        </a:spcBef>
                        <a:spcAft>
                          <a:spcPts val="0"/>
                        </a:spcAft>
                        <a:buNone/>
                      </a:pPr>
                      <a:r>
                        <a:rPr lang="en">
                          <a:latin typeface="Cairo"/>
                          <a:ea typeface="Cairo"/>
                          <a:cs typeface="Cairo"/>
                          <a:sym typeface="Cairo"/>
                        </a:rPr>
                        <a:t>Flexor: excited </a:t>
                      </a:r>
                      <a:endParaRPr>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a:latin typeface="Cairo"/>
                          <a:ea typeface="Cairo"/>
                          <a:cs typeface="Cairo"/>
                          <a:sym typeface="Cairo"/>
                        </a:rPr>
                        <a:t>Flexor: inhibited</a:t>
                      </a:r>
                      <a:endParaRPr>
                        <a:latin typeface="Cairo"/>
                        <a:ea typeface="Cairo"/>
                        <a:cs typeface="Cairo"/>
                        <a:sym typeface="Cairo"/>
                      </a:endParaRPr>
                    </a:p>
                  </a:txBody>
                  <a:tcPr marT="91425" marB="91425" marR="91425" marL="91425"/>
                </a:tc>
              </a:tr>
              <a:tr h="392400">
                <a:tc>
                  <a:txBody>
                    <a:bodyPr>
                      <a:noAutofit/>
                    </a:bodyPr>
                    <a:lstStyle/>
                    <a:p>
                      <a:pPr indent="0" lvl="0" marL="0" rtl="0" algn="l">
                        <a:spcBef>
                          <a:spcPts val="0"/>
                        </a:spcBef>
                        <a:spcAft>
                          <a:spcPts val="0"/>
                        </a:spcAft>
                        <a:buNone/>
                      </a:pPr>
                      <a:r>
                        <a:rPr lang="en">
                          <a:latin typeface="Cairo"/>
                          <a:ea typeface="Cairo"/>
                          <a:cs typeface="Cairo"/>
                          <a:sym typeface="Cairo"/>
                        </a:rPr>
                        <a:t>Extensor: inhibited</a:t>
                      </a:r>
                      <a:endParaRPr>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a:latin typeface="Cairo"/>
                          <a:ea typeface="Cairo"/>
                          <a:cs typeface="Cairo"/>
                          <a:sym typeface="Cairo"/>
                        </a:rPr>
                        <a:t>Extensor: excited</a:t>
                      </a:r>
                      <a:endParaRPr>
                        <a:latin typeface="Cairo"/>
                        <a:ea typeface="Cairo"/>
                        <a:cs typeface="Cairo"/>
                        <a:sym typeface="Cairo"/>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50"/>
          <p:cNvSpPr/>
          <p:nvPr/>
        </p:nvSpPr>
        <p:spPr>
          <a:xfrm>
            <a:off x="3430845" y="5453972"/>
            <a:ext cx="3155100" cy="580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Cairo"/>
                <a:ea typeface="Cairo"/>
                <a:cs typeface="Cairo"/>
                <a:sym typeface="Cairo"/>
              </a:rPr>
              <a:t>Sensory and motor tracts of the spinal cord are continuous with sensory and motor tracts in the brain. </a:t>
            </a:r>
            <a:endParaRPr sz="1200">
              <a:solidFill>
                <a:srgbClr val="134F5C"/>
              </a:solidFill>
              <a:latin typeface="Cairo"/>
              <a:ea typeface="Cairo"/>
              <a:cs typeface="Cairo"/>
              <a:sym typeface="Cairo"/>
            </a:endParaRPr>
          </a:p>
        </p:txBody>
      </p:sp>
      <p:sp>
        <p:nvSpPr>
          <p:cNvPr id="289" name="Google Shape;289;p50"/>
          <p:cNvSpPr/>
          <p:nvPr/>
        </p:nvSpPr>
        <p:spPr>
          <a:xfrm>
            <a:off x="3430837" y="4310734"/>
            <a:ext cx="3155100" cy="5106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134F5C"/>
                </a:solidFill>
                <a:latin typeface="Cairo"/>
                <a:ea typeface="Cairo"/>
                <a:cs typeface="Cairo"/>
                <a:sym typeface="Cairo"/>
              </a:rPr>
              <a:t>Sensory</a:t>
            </a:r>
            <a:r>
              <a:rPr lang="en" sz="1200">
                <a:solidFill>
                  <a:srgbClr val="134F5C"/>
                </a:solidFill>
                <a:latin typeface="Cairo"/>
                <a:ea typeface="Cairo"/>
                <a:cs typeface="Cairo"/>
                <a:sym typeface="Cairo"/>
              </a:rPr>
              <a:t> (Ascending) </a:t>
            </a:r>
            <a:r>
              <a:rPr b="1" lang="en" sz="1200">
                <a:solidFill>
                  <a:srgbClr val="134F5C"/>
                </a:solidFill>
                <a:latin typeface="Cairo"/>
                <a:ea typeface="Cairo"/>
                <a:cs typeface="Cairo"/>
                <a:sym typeface="Cairo"/>
              </a:rPr>
              <a:t>Tracts</a:t>
            </a:r>
            <a:r>
              <a:rPr lang="en" sz="1200">
                <a:solidFill>
                  <a:srgbClr val="134F5C"/>
                </a:solidFill>
                <a:latin typeface="Cairo"/>
                <a:ea typeface="Cairo"/>
                <a:cs typeface="Cairo"/>
                <a:sym typeface="Cairo"/>
              </a:rPr>
              <a:t> consists of axons that conduct nerve impulses toward the brain. </a:t>
            </a:r>
            <a:endParaRPr b="1" sz="1200">
              <a:solidFill>
                <a:srgbClr val="134F5C"/>
              </a:solidFill>
              <a:latin typeface="Cairo"/>
              <a:ea typeface="Cairo"/>
              <a:cs typeface="Cairo"/>
              <a:sym typeface="Cairo"/>
            </a:endParaRPr>
          </a:p>
        </p:txBody>
      </p:sp>
      <p:sp>
        <p:nvSpPr>
          <p:cNvPr id="290" name="Google Shape;290;p5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1" name="Google Shape;291;p50"/>
          <p:cNvSpPr txBox="1"/>
          <p:nvPr/>
        </p:nvSpPr>
        <p:spPr>
          <a:xfrm>
            <a:off x="299779" y="501221"/>
            <a:ext cx="2743200" cy="7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Grey matter </a:t>
            </a:r>
            <a:endParaRPr sz="1800">
              <a:solidFill>
                <a:srgbClr val="134F5C"/>
              </a:solidFill>
              <a:highlight>
                <a:srgbClr val="EFEFEF"/>
              </a:highlight>
              <a:latin typeface="Josefin Sans"/>
              <a:ea typeface="Josefin Sans"/>
              <a:cs typeface="Josefin Sans"/>
              <a:sym typeface="Josefin Sans"/>
            </a:endParaRPr>
          </a:p>
        </p:txBody>
      </p:sp>
      <p:sp>
        <p:nvSpPr>
          <p:cNvPr id="292" name="Google Shape;292;p50"/>
          <p:cNvSpPr txBox="1"/>
          <p:nvPr/>
        </p:nvSpPr>
        <p:spPr>
          <a:xfrm>
            <a:off x="3579311" y="501214"/>
            <a:ext cx="27432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White matter</a:t>
            </a:r>
            <a:endParaRPr sz="1800">
              <a:solidFill>
                <a:srgbClr val="134F5C"/>
              </a:solidFill>
              <a:highlight>
                <a:srgbClr val="EFEFEF"/>
              </a:highlight>
              <a:latin typeface="Josefin Sans"/>
              <a:ea typeface="Josefin Sans"/>
              <a:cs typeface="Josefin Sans"/>
              <a:sym typeface="Josefin Sans"/>
            </a:endParaRPr>
          </a:p>
        </p:txBody>
      </p:sp>
      <p:pic>
        <p:nvPicPr>
          <p:cNvPr id="293" name="Google Shape;293;p50"/>
          <p:cNvPicPr preferRelativeResize="0"/>
          <p:nvPr/>
        </p:nvPicPr>
        <p:blipFill>
          <a:blip r:embed="rId3">
            <a:alphaModFix/>
          </a:blip>
          <a:stretch>
            <a:fillRect/>
          </a:stretch>
        </p:blipFill>
        <p:spPr>
          <a:xfrm>
            <a:off x="464794" y="895923"/>
            <a:ext cx="2413151" cy="1558175"/>
          </a:xfrm>
          <a:prstGeom prst="rect">
            <a:avLst/>
          </a:prstGeom>
          <a:noFill/>
          <a:ln>
            <a:noFill/>
          </a:ln>
        </p:spPr>
      </p:pic>
      <p:sp>
        <p:nvSpPr>
          <p:cNvPr id="294" name="Google Shape;294;p50"/>
          <p:cNvSpPr/>
          <p:nvPr/>
        </p:nvSpPr>
        <p:spPr>
          <a:xfrm>
            <a:off x="272045" y="2579672"/>
            <a:ext cx="2798700" cy="557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Cairo"/>
                <a:ea typeface="Cairo"/>
                <a:cs typeface="Cairo"/>
                <a:sym typeface="Cairo"/>
              </a:rPr>
              <a:t>In the grey matter of the spinal cord and brain, clusters of neuronal cell bodies from functional groups called </a:t>
            </a:r>
            <a:r>
              <a:rPr b="1" lang="en" sz="1200">
                <a:solidFill>
                  <a:srgbClr val="134F5C"/>
                </a:solidFill>
                <a:latin typeface="Cairo"/>
                <a:ea typeface="Cairo"/>
                <a:cs typeface="Cairo"/>
                <a:sym typeface="Cairo"/>
              </a:rPr>
              <a:t>nuclei</a:t>
            </a:r>
            <a:endParaRPr b="1" sz="1200">
              <a:solidFill>
                <a:srgbClr val="134F5C"/>
              </a:solidFill>
              <a:latin typeface="Cairo"/>
              <a:ea typeface="Cairo"/>
              <a:cs typeface="Cairo"/>
              <a:sym typeface="Cairo"/>
            </a:endParaRPr>
          </a:p>
        </p:txBody>
      </p:sp>
      <p:sp>
        <p:nvSpPr>
          <p:cNvPr id="295" name="Google Shape;295;p50"/>
          <p:cNvSpPr/>
          <p:nvPr/>
        </p:nvSpPr>
        <p:spPr>
          <a:xfrm>
            <a:off x="272045" y="3191074"/>
            <a:ext cx="2798700" cy="4506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Cairo"/>
                <a:ea typeface="Cairo"/>
                <a:cs typeface="Cairo"/>
                <a:sym typeface="Cairo"/>
              </a:rPr>
              <a:t>Sensory nuclei receive input from receptors via </a:t>
            </a:r>
            <a:r>
              <a:rPr b="1" lang="en" sz="1200">
                <a:solidFill>
                  <a:srgbClr val="134F5C"/>
                </a:solidFill>
                <a:latin typeface="Cairo"/>
                <a:ea typeface="Cairo"/>
                <a:cs typeface="Cairo"/>
                <a:sym typeface="Cairo"/>
              </a:rPr>
              <a:t>sensory neurons</a:t>
            </a:r>
            <a:endParaRPr b="1" sz="1200">
              <a:solidFill>
                <a:srgbClr val="134F5C"/>
              </a:solidFill>
              <a:latin typeface="Cairo"/>
              <a:ea typeface="Cairo"/>
              <a:cs typeface="Cairo"/>
              <a:sym typeface="Cairo"/>
            </a:endParaRPr>
          </a:p>
        </p:txBody>
      </p:sp>
      <p:sp>
        <p:nvSpPr>
          <p:cNvPr id="296" name="Google Shape;296;p50"/>
          <p:cNvSpPr/>
          <p:nvPr/>
        </p:nvSpPr>
        <p:spPr>
          <a:xfrm>
            <a:off x="272045" y="3695378"/>
            <a:ext cx="2798700" cy="4506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Cairo"/>
                <a:ea typeface="Cairo"/>
                <a:cs typeface="Cairo"/>
                <a:sym typeface="Cairo"/>
              </a:rPr>
              <a:t>Motor nuclei provide output to effector tissue via </a:t>
            </a:r>
            <a:r>
              <a:rPr b="1" lang="en" sz="1200">
                <a:solidFill>
                  <a:srgbClr val="134F5C"/>
                </a:solidFill>
                <a:latin typeface="Cairo"/>
                <a:ea typeface="Cairo"/>
                <a:cs typeface="Cairo"/>
                <a:sym typeface="Cairo"/>
              </a:rPr>
              <a:t>motor neurons</a:t>
            </a:r>
            <a:endParaRPr b="1" sz="1200">
              <a:solidFill>
                <a:srgbClr val="134F5C"/>
              </a:solidFill>
              <a:latin typeface="Cairo"/>
              <a:ea typeface="Cairo"/>
              <a:cs typeface="Cairo"/>
              <a:sym typeface="Cairo"/>
            </a:endParaRPr>
          </a:p>
        </p:txBody>
      </p:sp>
      <p:sp>
        <p:nvSpPr>
          <p:cNvPr id="297" name="Google Shape;297;p50"/>
          <p:cNvSpPr/>
          <p:nvPr/>
        </p:nvSpPr>
        <p:spPr>
          <a:xfrm>
            <a:off x="272045" y="4199672"/>
            <a:ext cx="2798700" cy="18348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134F5C"/>
              </a:buClr>
              <a:buSzPts val="1200"/>
              <a:buFont typeface="Cairo"/>
              <a:buAutoNum type="arabicPeriod"/>
            </a:pPr>
            <a:r>
              <a:rPr lang="en" sz="1200">
                <a:solidFill>
                  <a:srgbClr val="134F5C"/>
                </a:solidFill>
                <a:latin typeface="Cairo"/>
                <a:ea typeface="Cairo"/>
                <a:cs typeface="Cairo"/>
                <a:sym typeface="Cairo"/>
              </a:rPr>
              <a:t>The </a:t>
            </a:r>
            <a:r>
              <a:rPr b="1" lang="en" sz="1200">
                <a:solidFill>
                  <a:srgbClr val="134F5C"/>
                </a:solidFill>
                <a:latin typeface="Cairo"/>
                <a:ea typeface="Cairo"/>
                <a:cs typeface="Cairo"/>
                <a:sym typeface="Cairo"/>
              </a:rPr>
              <a:t>posterior</a:t>
            </a:r>
            <a:r>
              <a:rPr lang="en" sz="1200">
                <a:solidFill>
                  <a:srgbClr val="134F5C"/>
                </a:solidFill>
                <a:latin typeface="Cairo"/>
                <a:ea typeface="Cairo"/>
                <a:cs typeface="Cairo"/>
                <a:sym typeface="Cairo"/>
              </a:rPr>
              <a:t> grey horn contains </a:t>
            </a:r>
            <a:r>
              <a:rPr lang="en" sz="1200">
                <a:solidFill>
                  <a:srgbClr val="A64D79"/>
                </a:solidFill>
                <a:latin typeface="Cairo"/>
                <a:ea typeface="Cairo"/>
                <a:cs typeface="Cairo"/>
                <a:sym typeface="Cairo"/>
              </a:rPr>
              <a:t>axons</a:t>
            </a:r>
            <a:r>
              <a:rPr lang="en" sz="1200">
                <a:solidFill>
                  <a:srgbClr val="134F5C"/>
                </a:solidFill>
                <a:latin typeface="Cairo"/>
                <a:ea typeface="Cairo"/>
                <a:cs typeface="Cairo"/>
                <a:sym typeface="Cairo"/>
              </a:rPr>
              <a:t> of sensory neurons and </a:t>
            </a:r>
            <a:r>
              <a:rPr lang="en" sz="1200">
                <a:solidFill>
                  <a:srgbClr val="A64D79"/>
                </a:solidFill>
                <a:latin typeface="Cairo"/>
                <a:ea typeface="Cairo"/>
                <a:cs typeface="Cairo"/>
                <a:sym typeface="Cairo"/>
              </a:rPr>
              <a:t>cell</a:t>
            </a:r>
            <a:r>
              <a:rPr lang="en" sz="1200">
                <a:solidFill>
                  <a:srgbClr val="134F5C"/>
                </a:solidFill>
                <a:latin typeface="Cairo"/>
                <a:ea typeface="Cairo"/>
                <a:cs typeface="Cairo"/>
                <a:sym typeface="Cairo"/>
              </a:rPr>
              <a:t> </a:t>
            </a:r>
            <a:r>
              <a:rPr lang="en" sz="1200">
                <a:solidFill>
                  <a:srgbClr val="A64D79"/>
                </a:solidFill>
                <a:latin typeface="Cairo"/>
                <a:ea typeface="Cairo"/>
                <a:cs typeface="Cairo"/>
                <a:sym typeface="Cairo"/>
              </a:rPr>
              <a:t>bodies</a:t>
            </a:r>
            <a:r>
              <a:rPr lang="en" sz="1200">
                <a:solidFill>
                  <a:srgbClr val="134F5C"/>
                </a:solidFill>
                <a:latin typeface="Cairo"/>
                <a:ea typeface="Cairo"/>
                <a:cs typeface="Cairo"/>
                <a:sym typeface="Cairo"/>
              </a:rPr>
              <a:t> of interneurons. </a:t>
            </a:r>
            <a:endParaRPr sz="1200">
              <a:solidFill>
                <a:srgbClr val="134F5C"/>
              </a:solidFill>
              <a:latin typeface="Cairo"/>
              <a:ea typeface="Cairo"/>
              <a:cs typeface="Cairo"/>
              <a:sym typeface="Cairo"/>
            </a:endParaRPr>
          </a:p>
          <a:p>
            <a:pPr indent="-304800" lvl="0" marL="457200" rtl="0" algn="l">
              <a:spcBef>
                <a:spcPts val="0"/>
              </a:spcBef>
              <a:spcAft>
                <a:spcPts val="0"/>
              </a:spcAft>
              <a:buClr>
                <a:srgbClr val="134F5C"/>
              </a:buClr>
              <a:buSzPts val="1200"/>
              <a:buFont typeface="Cairo"/>
              <a:buAutoNum type="arabicPeriod"/>
            </a:pPr>
            <a:r>
              <a:rPr lang="en" sz="1200">
                <a:solidFill>
                  <a:srgbClr val="134F5C"/>
                </a:solidFill>
                <a:latin typeface="Cairo"/>
                <a:ea typeface="Cairo"/>
                <a:cs typeface="Cairo"/>
                <a:sym typeface="Cairo"/>
              </a:rPr>
              <a:t>The </a:t>
            </a:r>
            <a:r>
              <a:rPr b="1" lang="en" sz="1200">
                <a:solidFill>
                  <a:srgbClr val="134F5C"/>
                </a:solidFill>
                <a:latin typeface="Cairo"/>
                <a:ea typeface="Cairo"/>
                <a:cs typeface="Cairo"/>
                <a:sym typeface="Cairo"/>
              </a:rPr>
              <a:t>lateral</a:t>
            </a:r>
            <a:r>
              <a:rPr lang="en" sz="1200">
                <a:solidFill>
                  <a:srgbClr val="134F5C"/>
                </a:solidFill>
                <a:latin typeface="Cairo"/>
                <a:ea typeface="Cairo"/>
                <a:cs typeface="Cairo"/>
                <a:sym typeface="Cairo"/>
              </a:rPr>
              <a:t> grey horn contains cell bodies of </a:t>
            </a:r>
            <a:r>
              <a:rPr lang="en" sz="1200">
                <a:solidFill>
                  <a:srgbClr val="A64D79"/>
                </a:solidFill>
                <a:latin typeface="Cairo"/>
                <a:ea typeface="Cairo"/>
                <a:cs typeface="Cairo"/>
                <a:sym typeface="Cairo"/>
              </a:rPr>
              <a:t>autonomic</a:t>
            </a:r>
            <a:r>
              <a:rPr lang="en" sz="1200">
                <a:solidFill>
                  <a:srgbClr val="134F5C"/>
                </a:solidFill>
                <a:latin typeface="Cairo"/>
                <a:ea typeface="Cairo"/>
                <a:cs typeface="Cairo"/>
                <a:sym typeface="Cairo"/>
              </a:rPr>
              <a:t> motor neurons. </a:t>
            </a:r>
            <a:endParaRPr sz="1200">
              <a:solidFill>
                <a:srgbClr val="134F5C"/>
              </a:solidFill>
              <a:latin typeface="Cairo"/>
              <a:ea typeface="Cairo"/>
              <a:cs typeface="Cairo"/>
              <a:sym typeface="Cairo"/>
            </a:endParaRPr>
          </a:p>
          <a:p>
            <a:pPr indent="-304800" lvl="0" marL="457200" rtl="0" algn="l">
              <a:spcBef>
                <a:spcPts val="0"/>
              </a:spcBef>
              <a:spcAft>
                <a:spcPts val="0"/>
              </a:spcAft>
              <a:buClr>
                <a:srgbClr val="134F5C"/>
              </a:buClr>
              <a:buSzPts val="1200"/>
              <a:buFont typeface="Cairo"/>
              <a:buAutoNum type="arabicPeriod"/>
            </a:pPr>
            <a:r>
              <a:rPr lang="en" sz="1200">
                <a:solidFill>
                  <a:srgbClr val="134F5C"/>
                </a:solidFill>
                <a:latin typeface="Cairo"/>
                <a:ea typeface="Cairo"/>
                <a:cs typeface="Cairo"/>
                <a:sym typeface="Cairo"/>
              </a:rPr>
              <a:t>The </a:t>
            </a:r>
            <a:r>
              <a:rPr b="1" lang="en" sz="1200">
                <a:solidFill>
                  <a:srgbClr val="134F5C"/>
                </a:solidFill>
                <a:latin typeface="Cairo"/>
                <a:ea typeface="Cairo"/>
                <a:cs typeface="Cairo"/>
                <a:sym typeface="Cairo"/>
              </a:rPr>
              <a:t>anterior</a:t>
            </a:r>
            <a:r>
              <a:rPr lang="en" sz="1200">
                <a:solidFill>
                  <a:srgbClr val="134F5C"/>
                </a:solidFill>
                <a:latin typeface="Cairo"/>
                <a:ea typeface="Cairo"/>
                <a:cs typeface="Cairo"/>
                <a:sym typeface="Cairo"/>
              </a:rPr>
              <a:t> grey horn contains cell bodies of </a:t>
            </a:r>
            <a:r>
              <a:rPr lang="en" sz="1200">
                <a:solidFill>
                  <a:srgbClr val="A64D79"/>
                </a:solidFill>
                <a:latin typeface="Cairo"/>
                <a:ea typeface="Cairo"/>
                <a:cs typeface="Cairo"/>
                <a:sym typeface="Cairo"/>
              </a:rPr>
              <a:t>somatic</a:t>
            </a:r>
            <a:r>
              <a:rPr lang="en" sz="1200">
                <a:solidFill>
                  <a:srgbClr val="134F5C"/>
                </a:solidFill>
                <a:latin typeface="Cairo"/>
                <a:ea typeface="Cairo"/>
                <a:cs typeface="Cairo"/>
                <a:sym typeface="Cairo"/>
              </a:rPr>
              <a:t> motor neurons. </a:t>
            </a:r>
            <a:endParaRPr sz="1200">
              <a:solidFill>
                <a:srgbClr val="134F5C"/>
              </a:solidFill>
              <a:latin typeface="Cairo"/>
              <a:ea typeface="Cairo"/>
              <a:cs typeface="Cairo"/>
              <a:sym typeface="Cairo"/>
            </a:endParaRPr>
          </a:p>
        </p:txBody>
      </p:sp>
      <p:pic>
        <p:nvPicPr>
          <p:cNvPr id="298" name="Google Shape;298;p50"/>
          <p:cNvPicPr preferRelativeResize="0"/>
          <p:nvPr/>
        </p:nvPicPr>
        <p:blipFill>
          <a:blip r:embed="rId4">
            <a:alphaModFix/>
          </a:blip>
          <a:stretch>
            <a:fillRect/>
          </a:stretch>
        </p:blipFill>
        <p:spPr>
          <a:xfrm>
            <a:off x="3859295" y="895922"/>
            <a:ext cx="2183241" cy="1558176"/>
          </a:xfrm>
          <a:prstGeom prst="rect">
            <a:avLst/>
          </a:prstGeom>
          <a:noFill/>
          <a:ln>
            <a:noFill/>
          </a:ln>
        </p:spPr>
      </p:pic>
      <p:sp>
        <p:nvSpPr>
          <p:cNvPr id="299" name="Google Shape;299;p50"/>
          <p:cNvSpPr/>
          <p:nvPr/>
        </p:nvSpPr>
        <p:spPr>
          <a:xfrm>
            <a:off x="3430845" y="3116622"/>
            <a:ext cx="3155100" cy="1156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Cairo"/>
                <a:ea typeface="Cairo"/>
                <a:cs typeface="Cairo"/>
                <a:sym typeface="Cairo"/>
              </a:rPr>
              <a:t>These bundles, which may extend long distances up or down the spinal cord, are called </a:t>
            </a:r>
            <a:r>
              <a:rPr b="1" lang="en" sz="1200">
                <a:solidFill>
                  <a:srgbClr val="134F5C"/>
                </a:solidFill>
                <a:latin typeface="Cairo"/>
                <a:ea typeface="Cairo"/>
                <a:cs typeface="Cairo"/>
                <a:sym typeface="Cairo"/>
              </a:rPr>
              <a:t>tracts</a:t>
            </a:r>
            <a:r>
              <a:rPr lang="en" sz="1200">
                <a:solidFill>
                  <a:srgbClr val="134F5C"/>
                </a:solidFill>
                <a:latin typeface="Cairo"/>
                <a:ea typeface="Cairo"/>
                <a:cs typeface="Cairo"/>
                <a:sym typeface="Cairo"/>
              </a:rPr>
              <a:t>. </a:t>
            </a:r>
            <a:endParaRPr sz="1200">
              <a:solidFill>
                <a:srgbClr val="134F5C"/>
              </a:solidFill>
              <a:latin typeface="Cairo"/>
              <a:ea typeface="Cairo"/>
              <a:cs typeface="Cairo"/>
              <a:sym typeface="Cairo"/>
            </a:endParaRPr>
          </a:p>
          <a:p>
            <a:pPr indent="0" lvl="0" marL="0" rtl="0" algn="l">
              <a:spcBef>
                <a:spcPts val="0"/>
              </a:spcBef>
              <a:spcAft>
                <a:spcPts val="0"/>
              </a:spcAft>
              <a:buNone/>
            </a:pPr>
            <a:r>
              <a:rPr lang="en" sz="1200">
                <a:solidFill>
                  <a:srgbClr val="134F5C"/>
                </a:solidFill>
                <a:latin typeface="Cairo"/>
                <a:ea typeface="Cairo"/>
                <a:cs typeface="Cairo"/>
                <a:sym typeface="Cairo"/>
              </a:rPr>
              <a:t>Recall that tracts are bundles of axons in the CNS, whereas nerves are bundles of</a:t>
            </a:r>
            <a:r>
              <a:rPr lang="en" sz="1200">
                <a:solidFill>
                  <a:srgbClr val="134F5C"/>
                </a:solidFill>
                <a:latin typeface="Cairo"/>
                <a:ea typeface="Cairo"/>
                <a:cs typeface="Cairo"/>
                <a:sym typeface="Cairo"/>
              </a:rPr>
              <a:t> </a:t>
            </a:r>
            <a:r>
              <a:rPr lang="en" sz="1200">
                <a:solidFill>
                  <a:srgbClr val="134F5C"/>
                </a:solidFill>
                <a:latin typeface="Cairo"/>
                <a:ea typeface="Cairo"/>
                <a:cs typeface="Cairo"/>
                <a:sym typeface="Cairo"/>
              </a:rPr>
              <a:t>axons in the PNS.</a:t>
            </a:r>
            <a:endParaRPr sz="1200">
              <a:solidFill>
                <a:srgbClr val="134F5C"/>
              </a:solidFill>
              <a:latin typeface="Cairo"/>
              <a:ea typeface="Cairo"/>
              <a:cs typeface="Cairo"/>
              <a:sym typeface="Cairo"/>
            </a:endParaRPr>
          </a:p>
        </p:txBody>
      </p:sp>
      <p:sp>
        <p:nvSpPr>
          <p:cNvPr id="300" name="Google Shape;300;p50"/>
          <p:cNvSpPr/>
          <p:nvPr/>
        </p:nvSpPr>
        <p:spPr>
          <a:xfrm>
            <a:off x="3430845" y="4846397"/>
            <a:ext cx="3155100" cy="580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134F5C"/>
                </a:solidFill>
                <a:latin typeface="Cairo"/>
                <a:ea typeface="Cairo"/>
                <a:cs typeface="Cairo"/>
                <a:sym typeface="Cairo"/>
              </a:rPr>
              <a:t>Tracts</a:t>
            </a:r>
            <a:r>
              <a:rPr lang="en" sz="1200">
                <a:solidFill>
                  <a:srgbClr val="134F5C"/>
                </a:solidFill>
                <a:latin typeface="Cairo"/>
                <a:ea typeface="Cairo"/>
                <a:cs typeface="Cairo"/>
                <a:sym typeface="Cairo"/>
              </a:rPr>
              <a:t> consisting of axons that carry nerve impulses from the brain are called </a:t>
            </a:r>
            <a:r>
              <a:rPr b="1" lang="en" sz="1200">
                <a:solidFill>
                  <a:srgbClr val="134F5C"/>
                </a:solidFill>
                <a:latin typeface="Cairo"/>
                <a:ea typeface="Cairo"/>
                <a:cs typeface="Cairo"/>
                <a:sym typeface="Cairo"/>
              </a:rPr>
              <a:t>Motor </a:t>
            </a:r>
            <a:r>
              <a:rPr lang="en" sz="1200">
                <a:solidFill>
                  <a:srgbClr val="134F5C"/>
                </a:solidFill>
                <a:latin typeface="Cairo"/>
                <a:ea typeface="Cairo"/>
                <a:cs typeface="Cairo"/>
                <a:sym typeface="Cairo"/>
              </a:rPr>
              <a:t>(Descending) </a:t>
            </a:r>
            <a:r>
              <a:rPr b="1" lang="en" sz="1200">
                <a:solidFill>
                  <a:srgbClr val="134F5C"/>
                </a:solidFill>
                <a:latin typeface="Cairo"/>
                <a:ea typeface="Cairo"/>
                <a:cs typeface="Cairo"/>
                <a:sym typeface="Cairo"/>
              </a:rPr>
              <a:t>Tracts</a:t>
            </a:r>
            <a:r>
              <a:rPr lang="en" sz="1200">
                <a:solidFill>
                  <a:srgbClr val="134F5C"/>
                </a:solidFill>
                <a:latin typeface="Cairo"/>
                <a:ea typeface="Cairo"/>
                <a:cs typeface="Cairo"/>
                <a:sym typeface="Cairo"/>
              </a:rPr>
              <a:t>. </a:t>
            </a:r>
            <a:endParaRPr sz="1200">
              <a:solidFill>
                <a:srgbClr val="134F5C"/>
              </a:solidFill>
              <a:latin typeface="Cairo"/>
              <a:ea typeface="Cairo"/>
              <a:cs typeface="Cairo"/>
              <a:sym typeface="Cairo"/>
            </a:endParaRPr>
          </a:p>
        </p:txBody>
      </p:sp>
      <p:sp>
        <p:nvSpPr>
          <p:cNvPr id="301" name="Google Shape;301;p50"/>
          <p:cNvSpPr/>
          <p:nvPr/>
        </p:nvSpPr>
        <p:spPr>
          <a:xfrm>
            <a:off x="3430837" y="2523397"/>
            <a:ext cx="3155100" cy="5556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Cairo"/>
                <a:ea typeface="Cairo"/>
                <a:cs typeface="Cairo"/>
                <a:sym typeface="Cairo"/>
              </a:rPr>
              <a:t>Each column in turn contains distinct bundles of axons having a common origin or destination and carrying similar information. </a:t>
            </a:r>
            <a:endParaRPr sz="1200">
              <a:solidFill>
                <a:srgbClr val="134F5C"/>
              </a:solidFill>
              <a:latin typeface="Cairo"/>
              <a:ea typeface="Cairo"/>
              <a:cs typeface="Cairo"/>
              <a:sym typeface="Cairo"/>
            </a:endParaRPr>
          </a:p>
        </p:txBody>
      </p:sp>
      <p:pic>
        <p:nvPicPr>
          <p:cNvPr id="302" name="Google Shape;302;p50"/>
          <p:cNvPicPr preferRelativeResize="0"/>
          <p:nvPr/>
        </p:nvPicPr>
        <p:blipFill rotWithShape="1">
          <a:blip r:embed="rId5">
            <a:alphaModFix/>
          </a:blip>
          <a:srcRect b="14629" l="0" r="0" t="19171"/>
          <a:stretch/>
        </p:blipFill>
        <p:spPr>
          <a:xfrm>
            <a:off x="1996451" y="6248328"/>
            <a:ext cx="3141400" cy="1561350"/>
          </a:xfrm>
          <a:prstGeom prst="rect">
            <a:avLst/>
          </a:prstGeom>
          <a:noFill/>
          <a:ln>
            <a:noFill/>
          </a:ln>
        </p:spPr>
      </p:pic>
      <p:sp>
        <p:nvSpPr>
          <p:cNvPr id="303" name="Google Shape;303;p50"/>
          <p:cNvSpPr txBox="1"/>
          <p:nvPr/>
        </p:nvSpPr>
        <p:spPr>
          <a:xfrm>
            <a:off x="138150" y="7641800"/>
            <a:ext cx="6581700" cy="1851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solidFill>
                  <a:srgbClr val="0C343D"/>
                </a:solidFill>
                <a:latin typeface="Cairo"/>
                <a:ea typeface="Cairo"/>
                <a:cs typeface="Cairo"/>
                <a:sym typeface="Cairo"/>
              </a:rPr>
              <a:t>The white matter of the spinal cord contains sensory and motor tracts. </a:t>
            </a:r>
            <a:endParaRPr>
              <a:solidFill>
                <a:srgbClr val="0C343D"/>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rgbClr val="0C343D"/>
                </a:solidFill>
                <a:latin typeface="Cairo"/>
                <a:ea typeface="Cairo"/>
                <a:cs typeface="Cairo"/>
                <a:sym typeface="Cairo"/>
              </a:rPr>
              <a:t>Motor tracts are the highway for conduction of nerve impulses from the brain toward effector tissue. </a:t>
            </a:r>
            <a:endParaRPr>
              <a:solidFill>
                <a:srgbClr val="0C343D"/>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rgbClr val="0C343D"/>
                </a:solidFill>
                <a:latin typeface="Cairo"/>
                <a:ea typeface="Cairo"/>
                <a:cs typeface="Cairo"/>
                <a:sym typeface="Cairo"/>
              </a:rPr>
              <a:t>Sensory tracts are the highways for conduction of sensory nerve impulses toward the brain. </a:t>
            </a:r>
            <a:endParaRPr>
              <a:solidFill>
                <a:srgbClr val="0C343D"/>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rgbClr val="0C343D"/>
                </a:solidFill>
                <a:latin typeface="Cairo"/>
                <a:ea typeface="Cairo"/>
                <a:cs typeface="Cairo"/>
                <a:sym typeface="Cairo"/>
              </a:rPr>
              <a:t>Spinal nerves and the nerves that branch from the spinal cord connect the CNS to the sensory receptors, muscles, and glands in all parts of the body. </a:t>
            </a:r>
            <a:endParaRPr>
              <a:solidFill>
                <a:srgbClr val="0C343D"/>
              </a:solidFill>
              <a:latin typeface="Cairo"/>
              <a:ea typeface="Cairo"/>
              <a:cs typeface="Cairo"/>
              <a:sym typeface="Cai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5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9" name="Google Shape;309;p51"/>
          <p:cNvSpPr txBox="1"/>
          <p:nvPr/>
        </p:nvSpPr>
        <p:spPr>
          <a:xfrm>
            <a:off x="401300" y="952200"/>
            <a:ext cx="5892300" cy="4956300"/>
          </a:xfrm>
          <a:prstGeom prst="rect">
            <a:avLst/>
          </a:prstGeom>
          <a:noFill/>
          <a:ln>
            <a:noFill/>
          </a:ln>
        </p:spPr>
        <p:txBody>
          <a:bodyPr anchorCtr="0" anchor="ctr" bIns="91425" lIns="91425" spcFirstLastPara="1" rIns="91425" wrap="square" tIns="91425">
            <a:noAutofit/>
          </a:bodyPr>
          <a:lstStyle/>
          <a:p>
            <a:pPr indent="-323850" lvl="0" marL="457200" rtl="0" algn="l">
              <a:spcBef>
                <a:spcPts val="0"/>
              </a:spcBef>
              <a:spcAft>
                <a:spcPts val="0"/>
              </a:spcAft>
              <a:buClr>
                <a:srgbClr val="45818E"/>
              </a:buClr>
              <a:buSzPts val="1500"/>
              <a:buFont typeface="Cairo"/>
              <a:buAutoNum type="arabicPeriod"/>
            </a:pPr>
            <a:r>
              <a:rPr lang="en" sz="1500">
                <a:solidFill>
                  <a:srgbClr val="45818E"/>
                </a:solidFill>
                <a:latin typeface="Cairo"/>
                <a:ea typeface="Cairo"/>
                <a:cs typeface="Cairo"/>
                <a:sym typeface="Cairo"/>
              </a:rPr>
              <a:t>Gateway and conduction pathway for all tracts. </a:t>
            </a:r>
            <a:endParaRPr sz="1500">
              <a:solidFill>
                <a:srgbClr val="45818E"/>
              </a:solidFill>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317500" lvl="0" marL="914400" rtl="0" algn="l">
              <a:spcBef>
                <a:spcPts val="0"/>
              </a:spcBef>
              <a:spcAft>
                <a:spcPts val="0"/>
              </a:spcAft>
              <a:buSzPts val="1400"/>
              <a:buFont typeface="Cairo"/>
              <a:buChar char="➔"/>
            </a:pPr>
            <a:r>
              <a:rPr lang="en">
                <a:latin typeface="Cairo"/>
                <a:ea typeface="Cairo"/>
                <a:cs typeface="Cairo"/>
                <a:sym typeface="Cairo"/>
              </a:rPr>
              <a:t>The two-way traffic along the spinal cord</a:t>
            </a:r>
            <a:br>
              <a:rPr lang="en">
                <a:latin typeface="Cairo"/>
                <a:ea typeface="Cairo"/>
                <a:cs typeface="Cairo"/>
                <a:sym typeface="Cairo"/>
              </a:rPr>
            </a:b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AutoNum type="alphaUcPeriod"/>
            </a:pPr>
            <a:r>
              <a:rPr lang="en">
                <a:solidFill>
                  <a:schemeClr val="lt2"/>
                </a:solidFill>
                <a:latin typeface="Cairo"/>
                <a:ea typeface="Cairo"/>
                <a:cs typeface="Cairo"/>
                <a:sym typeface="Cairo"/>
              </a:rPr>
              <a:t>Sensory</a:t>
            </a:r>
            <a:r>
              <a:rPr lang="en">
                <a:latin typeface="Cairo"/>
                <a:ea typeface="Cairo"/>
                <a:cs typeface="Cairo"/>
                <a:sym typeface="Cairo"/>
              </a:rPr>
              <a:t> </a:t>
            </a:r>
            <a:r>
              <a:rPr lang="en">
                <a:solidFill>
                  <a:schemeClr val="lt2"/>
                </a:solidFill>
                <a:latin typeface="Cairo"/>
                <a:ea typeface="Cairo"/>
                <a:cs typeface="Cairo"/>
                <a:sym typeface="Cairo"/>
              </a:rPr>
              <a:t>signals</a:t>
            </a:r>
            <a:r>
              <a:rPr lang="en">
                <a:latin typeface="Cairo"/>
                <a:ea typeface="Cairo"/>
                <a:cs typeface="Cairo"/>
                <a:sym typeface="Cairo"/>
              </a:rPr>
              <a:t> from receptors enter the cord through the sensory (posterior) roots, then every sensory signal travels to two separate destinations: </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AutoNum type="arabicPeriod"/>
            </a:pPr>
            <a:r>
              <a:rPr lang="en">
                <a:latin typeface="Cairo"/>
                <a:ea typeface="Cairo"/>
                <a:cs typeface="Cairo"/>
                <a:sym typeface="Cairo"/>
              </a:rPr>
              <a:t>One branch of the sensory nerve terminates in the gray matter of the cord and elicits local segmental cord reflexes</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AutoNum type="arabicPeriod"/>
            </a:pPr>
            <a:r>
              <a:rPr lang="en">
                <a:latin typeface="Cairo"/>
                <a:ea typeface="Cairo"/>
                <a:cs typeface="Cairo"/>
                <a:sym typeface="Cairo"/>
              </a:rPr>
              <a:t>Another branch transmits signals to higher levels in the cord  ,  or to the brain stem, or even to the cerebral cortex through spinal  ascending  sensory tracts as:</a:t>
            </a:r>
            <a:endParaRPr>
              <a:latin typeface="Cairo"/>
              <a:ea typeface="Cairo"/>
              <a:cs typeface="Cairo"/>
              <a:sym typeface="Cairo"/>
            </a:endParaRPr>
          </a:p>
          <a:p>
            <a:pPr indent="-317500" lvl="2" marL="1371600" rtl="0" algn="l">
              <a:spcBef>
                <a:spcPts val="0"/>
              </a:spcBef>
              <a:spcAft>
                <a:spcPts val="0"/>
              </a:spcAft>
              <a:buClr>
                <a:srgbClr val="2C5072"/>
              </a:buClr>
              <a:buSzPts val="1400"/>
              <a:buFont typeface="Cairo"/>
              <a:buAutoNum type="romanLcPeriod"/>
            </a:pPr>
            <a:r>
              <a:rPr lang="en">
                <a:latin typeface="Cairo"/>
                <a:ea typeface="Cairo"/>
                <a:cs typeface="Cairo"/>
                <a:sym typeface="Cairo"/>
              </a:rPr>
              <a:t>Dorsal Column Tracts ( Gracile &amp; Cuneate )</a:t>
            </a:r>
            <a:endParaRPr>
              <a:latin typeface="Cairo"/>
              <a:ea typeface="Cairo"/>
              <a:cs typeface="Cairo"/>
              <a:sym typeface="Cairo"/>
            </a:endParaRPr>
          </a:p>
          <a:p>
            <a:pPr indent="-317500" lvl="2" marL="1371600" rtl="0" algn="l">
              <a:spcBef>
                <a:spcPts val="0"/>
              </a:spcBef>
              <a:spcAft>
                <a:spcPts val="0"/>
              </a:spcAft>
              <a:buClr>
                <a:srgbClr val="2C5072"/>
              </a:buClr>
              <a:buSzPts val="1400"/>
              <a:buFont typeface="Cairo"/>
              <a:buAutoNum type="romanLcPeriod"/>
            </a:pPr>
            <a:r>
              <a:rPr lang="en">
                <a:latin typeface="Cairo"/>
                <a:ea typeface="Cairo"/>
                <a:cs typeface="Cairo"/>
                <a:sym typeface="Cairo"/>
              </a:rPr>
              <a:t>Lateral &amp;  Anterior Spinothalamic Tract</a:t>
            </a:r>
            <a:endParaRPr>
              <a:latin typeface="Cairo"/>
              <a:ea typeface="Cairo"/>
              <a:cs typeface="Cairo"/>
              <a:sym typeface="Cairo"/>
            </a:endParaRPr>
          </a:p>
          <a:p>
            <a:pPr indent="-317500" lvl="2" marL="1371600" rtl="0" algn="l">
              <a:spcBef>
                <a:spcPts val="0"/>
              </a:spcBef>
              <a:spcAft>
                <a:spcPts val="0"/>
              </a:spcAft>
              <a:buClr>
                <a:srgbClr val="2C5072"/>
              </a:buClr>
              <a:buSzPts val="1400"/>
              <a:buFont typeface="Cairo"/>
              <a:buAutoNum type="romanLcPeriod"/>
            </a:pPr>
            <a:r>
              <a:rPr lang="en">
                <a:latin typeface="Cairo"/>
                <a:ea typeface="Cairo"/>
                <a:cs typeface="Cairo"/>
                <a:sym typeface="Cairo"/>
              </a:rPr>
              <a:t>Spinocerebellar Tracts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AutoNum type="alphaUcPeriod"/>
            </a:pPr>
            <a:r>
              <a:rPr lang="en">
                <a:solidFill>
                  <a:schemeClr val="lt2"/>
                </a:solidFill>
                <a:latin typeface="Cairo"/>
                <a:ea typeface="Cairo"/>
                <a:cs typeface="Cairo"/>
                <a:sym typeface="Cairo"/>
              </a:rPr>
              <a:t>Motor</a:t>
            </a:r>
            <a:r>
              <a:rPr lang="en">
                <a:latin typeface="Cairo"/>
                <a:ea typeface="Cairo"/>
                <a:cs typeface="Cairo"/>
                <a:sym typeface="Cairo"/>
              </a:rPr>
              <a:t> </a:t>
            </a:r>
            <a:r>
              <a:rPr lang="en">
                <a:solidFill>
                  <a:schemeClr val="lt2"/>
                </a:solidFill>
                <a:latin typeface="Cairo"/>
                <a:ea typeface="Cairo"/>
                <a:cs typeface="Cairo"/>
                <a:sym typeface="Cairo"/>
              </a:rPr>
              <a:t>signals</a:t>
            </a:r>
            <a:r>
              <a:rPr lang="en">
                <a:latin typeface="Cairo"/>
                <a:ea typeface="Cairo"/>
                <a:cs typeface="Cairo"/>
                <a:sym typeface="Cairo"/>
              </a:rPr>
              <a:t> &amp; brain motor commands pass through descending motor </a:t>
            </a:r>
            <a:r>
              <a:rPr lang="en">
                <a:latin typeface="Cairo"/>
                <a:ea typeface="Cairo"/>
                <a:cs typeface="Cairo"/>
                <a:sym typeface="Cairo"/>
              </a:rPr>
              <a:t>tracts</a:t>
            </a:r>
            <a:r>
              <a:rPr lang="en">
                <a:latin typeface="Cairo"/>
                <a:ea typeface="Cairo"/>
                <a:cs typeface="Cairo"/>
                <a:sym typeface="Cairo"/>
              </a:rPr>
              <a:t> &amp;  then to spinal efferent motor nerves to skeletal muscles to execute motor functions.</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sz="1500">
                <a:solidFill>
                  <a:srgbClr val="45818E"/>
                </a:solidFill>
                <a:latin typeface="Cairo"/>
                <a:ea typeface="Cairo"/>
                <a:cs typeface="Cairo"/>
                <a:sym typeface="Cairo"/>
              </a:rPr>
              <a:t>  </a:t>
            </a:r>
            <a:r>
              <a:rPr lang="en" sz="1500">
                <a:solidFill>
                  <a:srgbClr val="45818E"/>
                </a:solidFill>
                <a:latin typeface="Cairo"/>
                <a:ea typeface="Cairo"/>
                <a:cs typeface="Cairo"/>
                <a:sym typeface="Cairo"/>
              </a:rPr>
              <a:t>2.      </a:t>
            </a:r>
            <a:r>
              <a:rPr lang="en" sz="1500">
                <a:solidFill>
                  <a:srgbClr val="45818E"/>
                </a:solidFill>
                <a:latin typeface="Cairo"/>
                <a:ea typeface="Cairo"/>
                <a:cs typeface="Cairo"/>
                <a:sym typeface="Cairo"/>
              </a:rPr>
              <a:t>Center of spinal cord reflexes (somatic &amp; autonomic). </a:t>
            </a:r>
            <a:endParaRPr sz="1500">
              <a:solidFill>
                <a:srgbClr val="45818E"/>
              </a:solidFill>
              <a:latin typeface="Cairo"/>
              <a:ea typeface="Cairo"/>
              <a:cs typeface="Cairo"/>
              <a:sym typeface="Cairo"/>
            </a:endParaRPr>
          </a:p>
          <a:p>
            <a:pPr indent="0" lvl="0" marL="0" rtl="0" algn="l">
              <a:spcBef>
                <a:spcPts val="0"/>
              </a:spcBef>
              <a:spcAft>
                <a:spcPts val="0"/>
              </a:spcAft>
              <a:buNone/>
            </a:pPr>
            <a:r>
              <a:rPr lang="en" sz="1500">
                <a:solidFill>
                  <a:srgbClr val="45818E"/>
                </a:solidFill>
                <a:latin typeface="Cairo"/>
                <a:ea typeface="Cairo"/>
                <a:cs typeface="Cairo"/>
                <a:sym typeface="Cairo"/>
              </a:rPr>
              <a:t>  3.      Gateway for pain control systems. </a:t>
            </a:r>
            <a:endParaRPr sz="1500">
              <a:solidFill>
                <a:srgbClr val="45818E"/>
              </a:solidFill>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310" name="Google Shape;310;p51"/>
          <p:cNvSpPr txBox="1"/>
          <p:nvPr/>
        </p:nvSpPr>
        <p:spPr>
          <a:xfrm>
            <a:off x="4964616" y="3568260"/>
            <a:ext cx="24609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Touch, pressure, proprioception</a:t>
            </a:r>
            <a:br>
              <a:rPr lang="en" sz="900">
                <a:solidFill>
                  <a:srgbClr val="B7B7B7"/>
                </a:solidFill>
                <a:latin typeface="Cairo"/>
                <a:ea typeface="Cairo"/>
                <a:cs typeface="Cairo"/>
                <a:sym typeface="Cairo"/>
              </a:rPr>
            </a:br>
            <a:endParaRPr sz="900">
              <a:solidFill>
                <a:srgbClr val="B7B7B7"/>
              </a:solidFill>
              <a:latin typeface="Cairo"/>
              <a:ea typeface="Cairo"/>
              <a:cs typeface="Cairo"/>
              <a:sym typeface="Cairo"/>
            </a:endParaRPr>
          </a:p>
        </p:txBody>
      </p:sp>
      <p:sp>
        <p:nvSpPr>
          <p:cNvPr id="311" name="Google Shape;311;p51"/>
          <p:cNvSpPr txBox="1"/>
          <p:nvPr/>
        </p:nvSpPr>
        <p:spPr>
          <a:xfrm>
            <a:off x="4727684" y="3650476"/>
            <a:ext cx="1218900" cy="6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Pain sensation</a:t>
            </a:r>
            <a:endParaRPr/>
          </a:p>
        </p:txBody>
      </p:sp>
      <p:sp>
        <p:nvSpPr>
          <p:cNvPr id="312" name="Google Shape;312;p51"/>
          <p:cNvSpPr txBox="1"/>
          <p:nvPr/>
        </p:nvSpPr>
        <p:spPr>
          <a:xfrm>
            <a:off x="3508784" y="3973109"/>
            <a:ext cx="1218900" cy="3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Subconscious</a:t>
            </a:r>
            <a:endParaRPr/>
          </a:p>
        </p:txBody>
      </p:sp>
      <p:sp>
        <p:nvSpPr>
          <p:cNvPr id="313" name="Google Shape;313;p51"/>
          <p:cNvSpPr txBox="1"/>
          <p:nvPr/>
        </p:nvSpPr>
        <p:spPr>
          <a:xfrm>
            <a:off x="304350" y="595500"/>
            <a:ext cx="6049800" cy="3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Functions of the Spinal Cord </a:t>
            </a:r>
            <a:endParaRPr sz="1800">
              <a:solidFill>
                <a:srgbClr val="134F5C"/>
              </a:solidFill>
              <a:highlight>
                <a:srgbClr val="EFEFEF"/>
              </a:highlight>
              <a:latin typeface="Josefin Sans"/>
              <a:ea typeface="Josefin Sans"/>
              <a:cs typeface="Josefin Sans"/>
              <a:sym typeface="Josefin Sans"/>
            </a:endParaRPr>
          </a:p>
        </p:txBody>
      </p:sp>
      <p:pic>
        <p:nvPicPr>
          <p:cNvPr id="314" name="Google Shape;314;p51"/>
          <p:cNvPicPr preferRelativeResize="0"/>
          <p:nvPr/>
        </p:nvPicPr>
        <p:blipFill>
          <a:blip r:embed="rId3">
            <a:alphaModFix/>
          </a:blip>
          <a:stretch>
            <a:fillRect/>
          </a:stretch>
        </p:blipFill>
        <p:spPr>
          <a:xfrm>
            <a:off x="989925" y="5908600"/>
            <a:ext cx="4878148" cy="3653751"/>
          </a:xfrm>
          <a:prstGeom prst="rect">
            <a:avLst/>
          </a:prstGeom>
          <a:noFill/>
          <a:ln>
            <a:noFill/>
          </a:ln>
        </p:spPr>
      </p:pic>
      <p:sp>
        <p:nvSpPr>
          <p:cNvPr id="315" name="Google Shape;315;p51"/>
          <p:cNvSpPr txBox="1"/>
          <p:nvPr/>
        </p:nvSpPr>
        <p:spPr>
          <a:xfrm>
            <a:off x="3682088" y="5284680"/>
            <a:ext cx="23445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First gate for pain system </a:t>
            </a:r>
            <a:endParaRPr sz="900">
              <a:solidFill>
                <a:srgbClr val="B7B7B7"/>
              </a:solidFill>
              <a:latin typeface="Cairo"/>
              <a:ea typeface="Cairo"/>
              <a:cs typeface="Cairo"/>
              <a:sym typeface="Cai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id="320" name="Google Shape;320;p52"/>
          <p:cNvPicPr preferRelativeResize="0"/>
          <p:nvPr/>
        </p:nvPicPr>
        <p:blipFill rotWithShape="1">
          <a:blip r:embed="rId3">
            <a:alphaModFix/>
          </a:blip>
          <a:srcRect b="1584" l="0" r="0" t="0"/>
          <a:stretch/>
        </p:blipFill>
        <p:spPr>
          <a:xfrm>
            <a:off x="484875" y="4200425"/>
            <a:ext cx="3889601" cy="1736762"/>
          </a:xfrm>
          <a:prstGeom prst="rect">
            <a:avLst/>
          </a:prstGeom>
          <a:noFill/>
          <a:ln>
            <a:noFill/>
          </a:ln>
        </p:spPr>
      </p:pic>
      <p:sp>
        <p:nvSpPr>
          <p:cNvPr id="321" name="Google Shape;321;p5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2" name="Google Shape;322;p52"/>
          <p:cNvSpPr txBox="1"/>
          <p:nvPr/>
        </p:nvSpPr>
        <p:spPr>
          <a:xfrm>
            <a:off x="219225" y="1186837"/>
            <a:ext cx="6305700" cy="28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Located in each segment of the anterior horns of the cord gray matter, several thousand neurons that are 50 to 100 percent larger than others neurons .They give rise to the nerve fibers that leave  the cord in the ventral roots and directly innervate the skeletal muscle fibers.</a:t>
            </a:r>
            <a:endParaRPr>
              <a:latin typeface="Cairo"/>
              <a:ea typeface="Cairo"/>
              <a:cs typeface="Cairo"/>
              <a:sym typeface="Cairo"/>
            </a:endParaRPr>
          </a:p>
          <a:p>
            <a:pPr indent="-317500" lvl="0" marL="457200" rtl="0" algn="l">
              <a:spcBef>
                <a:spcPts val="0"/>
              </a:spcBef>
              <a:spcAft>
                <a:spcPts val="0"/>
              </a:spcAft>
              <a:buClr>
                <a:srgbClr val="45818E"/>
              </a:buClr>
              <a:buSzPts val="1400"/>
              <a:buAutoNum type="arabicPeriod"/>
            </a:pPr>
            <a:r>
              <a:rPr b="1" lang="en">
                <a:solidFill>
                  <a:srgbClr val="45818E"/>
                </a:solidFill>
                <a:latin typeface="Cairo"/>
                <a:ea typeface="Cairo"/>
                <a:cs typeface="Cairo"/>
                <a:sym typeface="Cairo"/>
              </a:rPr>
              <a:t>Alpha motor neurons</a:t>
            </a:r>
            <a:endParaRPr b="1">
              <a:solidFill>
                <a:srgbClr val="45818E"/>
              </a:solidFill>
              <a:latin typeface="Cairo"/>
              <a:ea typeface="Cairo"/>
              <a:cs typeface="Cairo"/>
              <a:sym typeface="Cairo"/>
            </a:endParaRPr>
          </a:p>
          <a:p>
            <a:pPr indent="-317500" lvl="1" marL="914400" rtl="0" algn="l">
              <a:spcBef>
                <a:spcPts val="0"/>
              </a:spcBef>
              <a:spcAft>
                <a:spcPts val="0"/>
              </a:spcAft>
              <a:buClr>
                <a:srgbClr val="2C5072"/>
              </a:buClr>
              <a:buSzPts val="1400"/>
              <a:buChar char="○"/>
            </a:pPr>
            <a:r>
              <a:rPr lang="en">
                <a:latin typeface="Cairo"/>
                <a:ea typeface="Cairo"/>
                <a:cs typeface="Cairo"/>
                <a:sym typeface="Cairo"/>
              </a:rPr>
              <a:t>They give rise to large </a:t>
            </a:r>
            <a:r>
              <a:rPr lang="en" u="sng">
                <a:latin typeface="Cairo"/>
                <a:ea typeface="Cairo"/>
                <a:cs typeface="Cairo"/>
                <a:sym typeface="Cairo"/>
              </a:rPr>
              <a:t>type A alpha (Aa)</a:t>
            </a:r>
            <a:r>
              <a:rPr lang="en">
                <a:latin typeface="Cairo"/>
                <a:ea typeface="Cairo"/>
                <a:cs typeface="Cairo"/>
                <a:sym typeface="Cairo"/>
              </a:rPr>
              <a:t>  motor nerve fibers. </a:t>
            </a:r>
            <a:endParaRPr>
              <a:latin typeface="Cairo"/>
              <a:ea typeface="Cairo"/>
              <a:cs typeface="Cairo"/>
              <a:sym typeface="Cairo"/>
            </a:endParaRPr>
          </a:p>
          <a:p>
            <a:pPr indent="-317500" lvl="1" marL="914400" rtl="0" algn="l">
              <a:spcBef>
                <a:spcPts val="0"/>
              </a:spcBef>
              <a:spcAft>
                <a:spcPts val="0"/>
              </a:spcAft>
              <a:buClr>
                <a:srgbClr val="2C5072"/>
              </a:buClr>
              <a:buSzPts val="1400"/>
              <a:buChar char="○"/>
            </a:pPr>
            <a:r>
              <a:rPr lang="en">
                <a:latin typeface="Cairo"/>
                <a:ea typeface="Cairo"/>
                <a:cs typeface="Cairo"/>
                <a:sym typeface="Cairo"/>
              </a:rPr>
              <a:t>14 micrometers in diameter. </a:t>
            </a:r>
            <a:endParaRPr>
              <a:latin typeface="Cairo"/>
              <a:ea typeface="Cairo"/>
              <a:cs typeface="Cairo"/>
              <a:sym typeface="Cairo"/>
            </a:endParaRPr>
          </a:p>
          <a:p>
            <a:pPr indent="-317500" lvl="1" marL="914400" rtl="0" algn="l">
              <a:spcBef>
                <a:spcPts val="0"/>
              </a:spcBef>
              <a:spcAft>
                <a:spcPts val="0"/>
              </a:spcAft>
              <a:buClr>
                <a:srgbClr val="2C5072"/>
              </a:buClr>
              <a:buSzPts val="1400"/>
              <a:buChar char="○"/>
            </a:pPr>
            <a:r>
              <a:rPr lang="en">
                <a:latin typeface="Cairo"/>
                <a:ea typeface="Cairo"/>
                <a:cs typeface="Cairo"/>
                <a:sym typeface="Cairo"/>
              </a:rPr>
              <a:t>Innervate the large </a:t>
            </a:r>
            <a:r>
              <a:rPr lang="en">
                <a:latin typeface="Cairo"/>
                <a:ea typeface="Cairo"/>
                <a:cs typeface="Cairo"/>
                <a:sym typeface="Cairo"/>
              </a:rPr>
              <a:t>skeletal muscle fibers called </a:t>
            </a:r>
            <a:r>
              <a:rPr b="1" lang="en">
                <a:solidFill>
                  <a:srgbClr val="0C343D"/>
                </a:solidFill>
                <a:latin typeface="Cairo"/>
                <a:ea typeface="Cairo"/>
                <a:cs typeface="Cairo"/>
                <a:sym typeface="Cairo"/>
              </a:rPr>
              <a:t>extrafusal fibers. </a:t>
            </a:r>
            <a:endParaRPr b="1">
              <a:solidFill>
                <a:srgbClr val="0C343D"/>
              </a:solidFill>
              <a:latin typeface="Cairo"/>
              <a:ea typeface="Cairo"/>
              <a:cs typeface="Cairo"/>
              <a:sym typeface="Cairo"/>
            </a:endParaRPr>
          </a:p>
          <a:p>
            <a:pPr indent="-317500" lvl="0" marL="457200" rtl="0" algn="l">
              <a:spcBef>
                <a:spcPts val="0"/>
              </a:spcBef>
              <a:spcAft>
                <a:spcPts val="0"/>
              </a:spcAft>
              <a:buClr>
                <a:srgbClr val="45818E"/>
              </a:buClr>
              <a:buSzPts val="1400"/>
              <a:buAutoNum type="arabicPeriod"/>
            </a:pPr>
            <a:r>
              <a:rPr b="1" lang="en">
                <a:solidFill>
                  <a:srgbClr val="45818E"/>
                </a:solidFill>
                <a:latin typeface="Cairo"/>
                <a:ea typeface="Cairo"/>
                <a:cs typeface="Cairo"/>
                <a:sym typeface="Cairo"/>
              </a:rPr>
              <a:t>Gamma motor neurons</a:t>
            </a:r>
            <a:endParaRPr b="1">
              <a:solidFill>
                <a:srgbClr val="45818E"/>
              </a:solidFill>
              <a:latin typeface="Cairo"/>
              <a:ea typeface="Cairo"/>
              <a:cs typeface="Cairo"/>
              <a:sym typeface="Cairo"/>
            </a:endParaRPr>
          </a:p>
          <a:p>
            <a:pPr indent="-317500" lvl="1" marL="914400" rtl="0" algn="l">
              <a:spcBef>
                <a:spcPts val="0"/>
              </a:spcBef>
              <a:spcAft>
                <a:spcPts val="0"/>
              </a:spcAft>
              <a:buClr>
                <a:srgbClr val="2C5072"/>
              </a:buClr>
              <a:buSzPts val="1400"/>
              <a:buChar char="○"/>
            </a:pPr>
            <a:r>
              <a:rPr lang="en">
                <a:latin typeface="Cairo"/>
                <a:ea typeface="Cairo"/>
                <a:cs typeface="Cairo"/>
                <a:sym typeface="Cairo"/>
              </a:rPr>
              <a:t>Smaller gamma  motor  neurons, along with alpha </a:t>
            </a:r>
            <a:r>
              <a:rPr lang="en">
                <a:latin typeface="Cairo"/>
                <a:ea typeface="Cairo"/>
                <a:cs typeface="Cairo"/>
                <a:sym typeface="Cairo"/>
              </a:rPr>
              <a:t>motor neurons. </a:t>
            </a:r>
            <a:endParaRPr>
              <a:latin typeface="Cairo"/>
              <a:ea typeface="Cairo"/>
              <a:cs typeface="Cairo"/>
              <a:sym typeface="Cairo"/>
            </a:endParaRPr>
          </a:p>
          <a:p>
            <a:pPr indent="-317500" lvl="1" marL="914400" rtl="0" algn="l">
              <a:spcBef>
                <a:spcPts val="0"/>
              </a:spcBef>
              <a:spcAft>
                <a:spcPts val="0"/>
              </a:spcAft>
              <a:buClr>
                <a:srgbClr val="2C5072"/>
              </a:buClr>
              <a:buSzPts val="1400"/>
              <a:buChar char="○"/>
            </a:pPr>
            <a:r>
              <a:rPr lang="en">
                <a:latin typeface="Cairo"/>
                <a:ea typeface="Cairo"/>
                <a:cs typeface="Cairo"/>
                <a:sym typeface="Cairo"/>
              </a:rPr>
              <a:t>They transmit impulses through much smaller type A gamma  motor nerve </a:t>
            </a:r>
            <a:r>
              <a:rPr lang="en">
                <a:solidFill>
                  <a:schemeClr val="dk1"/>
                </a:solidFill>
                <a:latin typeface="Cairo"/>
                <a:ea typeface="Cairo"/>
                <a:cs typeface="Cairo"/>
                <a:sym typeface="Cairo"/>
              </a:rPr>
              <a:t>fibers. (</a:t>
            </a:r>
            <a:r>
              <a:rPr lang="en">
                <a:solidFill>
                  <a:schemeClr val="dk1"/>
                </a:solidFill>
                <a:highlight>
                  <a:srgbClr val="FFFF00"/>
                </a:highlight>
                <a:latin typeface="Cairo"/>
                <a:ea typeface="Cairo"/>
                <a:cs typeface="Cairo"/>
                <a:sym typeface="Cairo"/>
              </a:rPr>
              <a:t>Increase the sensitivity of the muscle spindle</a:t>
            </a:r>
            <a:r>
              <a:rPr lang="en">
                <a:solidFill>
                  <a:schemeClr val="dk1"/>
                </a:solidFill>
                <a:latin typeface="Cairo"/>
                <a:ea typeface="Cairo"/>
                <a:cs typeface="Cairo"/>
                <a:sym typeface="Cairo"/>
              </a:rPr>
              <a:t>) </a:t>
            </a:r>
            <a:endParaRPr>
              <a:solidFill>
                <a:schemeClr val="dk1"/>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5 micrometer in </a:t>
            </a:r>
            <a:r>
              <a:rPr lang="en">
                <a:solidFill>
                  <a:schemeClr val="dk1"/>
                </a:solidFill>
                <a:latin typeface="Cairo"/>
                <a:ea typeface="Cairo"/>
                <a:cs typeface="Cairo"/>
                <a:sym typeface="Cairo"/>
              </a:rPr>
              <a:t>diameter. </a:t>
            </a:r>
            <a:endParaRPr>
              <a:solidFill>
                <a:schemeClr val="dk1"/>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Go to special skeletal muscle fibers called </a:t>
            </a:r>
            <a:r>
              <a:rPr b="1" lang="en">
                <a:solidFill>
                  <a:srgbClr val="0C343D"/>
                </a:solidFill>
                <a:latin typeface="Cairo"/>
                <a:ea typeface="Cairo"/>
                <a:cs typeface="Cairo"/>
                <a:sym typeface="Cairo"/>
              </a:rPr>
              <a:t>intrafusal fibers</a:t>
            </a:r>
            <a:r>
              <a:rPr lang="en">
                <a:solidFill>
                  <a:schemeClr val="dk1"/>
                </a:solidFill>
                <a:latin typeface="Cairo"/>
                <a:ea typeface="Cairo"/>
                <a:cs typeface="Cairo"/>
                <a:sym typeface="Cairo"/>
              </a:rPr>
              <a:t>. </a:t>
            </a:r>
            <a:endParaRPr>
              <a:solidFill>
                <a:schemeClr val="dk1"/>
              </a:solidFill>
              <a:latin typeface="Cairo"/>
              <a:ea typeface="Cairo"/>
              <a:cs typeface="Cairo"/>
              <a:sym typeface="Cairo"/>
            </a:endParaRPr>
          </a:p>
        </p:txBody>
      </p:sp>
      <p:sp>
        <p:nvSpPr>
          <p:cNvPr id="323" name="Google Shape;323;p52"/>
          <p:cNvSpPr txBox="1"/>
          <p:nvPr/>
        </p:nvSpPr>
        <p:spPr>
          <a:xfrm>
            <a:off x="414375" y="5937175"/>
            <a:ext cx="2957700" cy="6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Q-What is the motor unit?</a:t>
            </a:r>
            <a:br>
              <a:rPr lang="en" sz="1800">
                <a:solidFill>
                  <a:srgbClr val="134F5C"/>
                </a:solidFill>
                <a:highlight>
                  <a:srgbClr val="EFEFEF"/>
                </a:highlight>
                <a:latin typeface="Josefin Sans"/>
                <a:ea typeface="Josefin Sans"/>
                <a:cs typeface="Josefin Sans"/>
                <a:sym typeface="Josefin Sans"/>
              </a:rPr>
            </a:br>
            <a:endParaRPr sz="1800">
              <a:solidFill>
                <a:srgbClr val="134F5C"/>
              </a:solidFill>
              <a:highlight>
                <a:srgbClr val="EFEFEF"/>
              </a:highlight>
              <a:latin typeface="Josefin Sans"/>
              <a:ea typeface="Josefin Sans"/>
              <a:cs typeface="Josefin Sans"/>
              <a:sym typeface="Josefin Sans"/>
            </a:endParaRPr>
          </a:p>
        </p:txBody>
      </p:sp>
      <p:pic>
        <p:nvPicPr>
          <p:cNvPr id="324" name="Google Shape;324;p52"/>
          <p:cNvPicPr preferRelativeResize="0"/>
          <p:nvPr/>
        </p:nvPicPr>
        <p:blipFill>
          <a:blip r:embed="rId4">
            <a:alphaModFix/>
          </a:blip>
          <a:stretch>
            <a:fillRect/>
          </a:stretch>
        </p:blipFill>
        <p:spPr>
          <a:xfrm>
            <a:off x="4374475" y="4316525"/>
            <a:ext cx="2426600" cy="2303262"/>
          </a:xfrm>
          <a:prstGeom prst="rect">
            <a:avLst/>
          </a:prstGeom>
          <a:noFill/>
          <a:ln>
            <a:noFill/>
          </a:ln>
        </p:spPr>
      </p:pic>
      <p:sp>
        <p:nvSpPr>
          <p:cNvPr id="325" name="Google Shape;325;p52"/>
          <p:cNvSpPr txBox="1"/>
          <p:nvPr/>
        </p:nvSpPr>
        <p:spPr>
          <a:xfrm>
            <a:off x="484875" y="6258604"/>
            <a:ext cx="2692200" cy="3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Group of neurons and the muscles they supply.</a:t>
            </a:r>
            <a:endParaRPr/>
          </a:p>
        </p:txBody>
      </p:sp>
      <p:sp>
        <p:nvSpPr>
          <p:cNvPr id="326" name="Google Shape;326;p52"/>
          <p:cNvSpPr txBox="1"/>
          <p:nvPr/>
        </p:nvSpPr>
        <p:spPr>
          <a:xfrm>
            <a:off x="56925" y="514200"/>
            <a:ext cx="6581700" cy="75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The Organization of The Spinal Cord for Motor Functions (anterior horn cells &amp; interneurons &amp; neuronal pools) </a:t>
            </a:r>
            <a:endParaRPr/>
          </a:p>
        </p:txBody>
      </p:sp>
      <p:sp>
        <p:nvSpPr>
          <p:cNvPr id="327" name="Google Shape;327;p52"/>
          <p:cNvSpPr txBox="1"/>
          <p:nvPr/>
        </p:nvSpPr>
        <p:spPr>
          <a:xfrm>
            <a:off x="511875" y="7297775"/>
            <a:ext cx="3612000" cy="213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Clr>
                <a:schemeClr val="dk1"/>
              </a:buClr>
              <a:buSzPts val="1100"/>
              <a:buFont typeface="Arial"/>
              <a:buNone/>
            </a:pPr>
            <a:r>
              <a:rPr lang="en" sz="1600">
                <a:solidFill>
                  <a:schemeClr val="dk1"/>
                </a:solidFill>
                <a:latin typeface="Cairo"/>
                <a:ea typeface="Cairo"/>
                <a:cs typeface="Cairo"/>
                <a:sym typeface="Cairo"/>
              </a:rPr>
              <a:t>What is a reflex?</a:t>
            </a:r>
            <a:endParaRPr sz="1600">
              <a:solidFill>
                <a:schemeClr val="dk1"/>
              </a:solidFill>
              <a:latin typeface="Cairo"/>
              <a:ea typeface="Cairo"/>
              <a:cs typeface="Cairo"/>
              <a:sym typeface="Cairo"/>
            </a:endParaRPr>
          </a:p>
          <a:p>
            <a:pPr indent="-317500" lvl="0" marL="457200" rtl="0" algn="l">
              <a:lnSpc>
                <a:spcPct val="100000"/>
              </a:lnSpc>
              <a:spcBef>
                <a:spcPts val="700"/>
              </a:spcBef>
              <a:spcAft>
                <a:spcPts val="0"/>
              </a:spcAft>
              <a:buClr>
                <a:srgbClr val="2C5072"/>
              </a:buClr>
              <a:buSzPts val="1400"/>
              <a:buFont typeface="Cairo"/>
              <a:buChar char="●"/>
            </a:pPr>
            <a:r>
              <a:rPr lang="en">
                <a:solidFill>
                  <a:schemeClr val="dk1"/>
                </a:solidFill>
                <a:latin typeface="Cairo"/>
                <a:ea typeface="Cairo"/>
                <a:cs typeface="Cairo"/>
                <a:sym typeface="Cairo"/>
              </a:rPr>
              <a:t>Functional unit of CNS,  </a:t>
            </a:r>
            <a:r>
              <a:rPr lang="en">
                <a:solidFill>
                  <a:srgbClr val="FF0000"/>
                </a:solidFill>
                <a:latin typeface="Cairo"/>
                <a:ea typeface="Cairo"/>
                <a:cs typeface="Cairo"/>
                <a:sym typeface="Cairo"/>
              </a:rPr>
              <a:t>rapid</a:t>
            </a:r>
            <a:r>
              <a:rPr lang="en">
                <a:solidFill>
                  <a:schemeClr val="dk1"/>
                </a:solidFill>
                <a:latin typeface="Cairo"/>
                <a:ea typeface="Cairo"/>
                <a:cs typeface="Cairo"/>
                <a:sym typeface="Cairo"/>
              </a:rPr>
              <a:t>, </a:t>
            </a:r>
            <a:r>
              <a:rPr lang="en">
                <a:solidFill>
                  <a:srgbClr val="FF0000"/>
                </a:solidFill>
                <a:latin typeface="Cairo"/>
                <a:ea typeface="Cairo"/>
                <a:cs typeface="Cairo"/>
                <a:sym typeface="Cairo"/>
              </a:rPr>
              <a:t>predictable</a:t>
            </a:r>
            <a:r>
              <a:rPr lang="en">
                <a:solidFill>
                  <a:schemeClr val="dk1"/>
                </a:solidFill>
                <a:latin typeface="Cairo"/>
                <a:ea typeface="Cairo"/>
                <a:cs typeface="Cairo"/>
                <a:sym typeface="Cairo"/>
              </a:rPr>
              <a:t> ,</a:t>
            </a:r>
            <a:r>
              <a:rPr lang="en">
                <a:solidFill>
                  <a:srgbClr val="FF0000"/>
                </a:solidFill>
                <a:latin typeface="Cairo"/>
                <a:ea typeface="Cairo"/>
                <a:cs typeface="Cairo"/>
                <a:sym typeface="Cairo"/>
              </a:rPr>
              <a:t>autonomic</a:t>
            </a:r>
            <a:r>
              <a:rPr lang="en">
                <a:solidFill>
                  <a:schemeClr val="dk1"/>
                </a:solidFill>
                <a:latin typeface="Cairo"/>
                <a:ea typeface="Cairo"/>
                <a:cs typeface="Cairo"/>
                <a:sym typeface="Cairo"/>
              </a:rPr>
              <a:t> (involuntary) response to a  stimulus that involve  spinal neurons only.</a:t>
            </a:r>
            <a:endParaRPr>
              <a:solidFill>
                <a:schemeClr val="dk1"/>
              </a:solidFill>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example/pinprick causes  withdrawal R</a:t>
            </a:r>
            <a:endParaRPr>
              <a:solidFill>
                <a:schemeClr val="dk1"/>
              </a:solidFill>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Stretch reflex is the pathways responsible for the stretch reflex and the inverse stretch reflex. </a:t>
            </a:r>
            <a:endParaRPr>
              <a:solidFill>
                <a:schemeClr val="dk1"/>
              </a:solidFill>
              <a:latin typeface="Cairo"/>
              <a:ea typeface="Cairo"/>
              <a:cs typeface="Cairo"/>
              <a:sym typeface="Cairo"/>
            </a:endParaRPr>
          </a:p>
          <a:p>
            <a:pPr indent="0" lvl="0" marL="0" rtl="0" algn="l">
              <a:spcBef>
                <a:spcPts val="0"/>
              </a:spcBef>
              <a:spcAft>
                <a:spcPts val="0"/>
              </a:spcAft>
              <a:buNone/>
            </a:pPr>
            <a:r>
              <a:t/>
            </a:r>
            <a:endParaRPr>
              <a:solidFill>
                <a:srgbClr val="FF0000"/>
              </a:solidFill>
              <a:latin typeface="Cairo"/>
              <a:ea typeface="Cairo"/>
              <a:cs typeface="Cairo"/>
              <a:sym typeface="Cairo"/>
            </a:endParaRPr>
          </a:p>
        </p:txBody>
      </p:sp>
      <p:sp>
        <p:nvSpPr>
          <p:cNvPr id="328" name="Google Shape;328;p52"/>
          <p:cNvSpPr txBox="1"/>
          <p:nvPr/>
        </p:nvSpPr>
        <p:spPr>
          <a:xfrm>
            <a:off x="439025" y="6886900"/>
            <a:ext cx="3144600" cy="5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Spinal Reflexes</a:t>
            </a:r>
            <a:endParaRPr sz="1800">
              <a:solidFill>
                <a:srgbClr val="134F5C"/>
              </a:solidFill>
              <a:highlight>
                <a:srgbClr val="EFEFEF"/>
              </a:highlight>
              <a:latin typeface="Josefin Sans"/>
              <a:ea typeface="Josefin Sans"/>
              <a:cs typeface="Josefin Sans"/>
              <a:sym typeface="Josefin Sans"/>
            </a:endParaRPr>
          </a:p>
        </p:txBody>
      </p:sp>
      <p:pic>
        <p:nvPicPr>
          <p:cNvPr id="329" name="Google Shape;329;p52"/>
          <p:cNvPicPr preferRelativeResize="0"/>
          <p:nvPr/>
        </p:nvPicPr>
        <p:blipFill>
          <a:blip r:embed="rId5">
            <a:alphaModFix/>
          </a:blip>
          <a:stretch>
            <a:fillRect/>
          </a:stretch>
        </p:blipFill>
        <p:spPr>
          <a:xfrm>
            <a:off x="4337435" y="7012783"/>
            <a:ext cx="2305185" cy="242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5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5" name="Google Shape;335;p53"/>
          <p:cNvSpPr txBox="1"/>
          <p:nvPr/>
        </p:nvSpPr>
        <p:spPr>
          <a:xfrm>
            <a:off x="226913" y="1221326"/>
            <a:ext cx="4763700" cy="905100"/>
          </a:xfrm>
          <a:prstGeom prst="rect">
            <a:avLst/>
          </a:prstGeom>
          <a:noFill/>
          <a:ln>
            <a:noFill/>
          </a:ln>
        </p:spPr>
        <p:txBody>
          <a:bodyPr anchorCtr="0" anchor="t" bIns="91425" lIns="91425" spcFirstLastPara="1" rIns="91425" wrap="square" tIns="91425">
            <a:noAutofit/>
          </a:bodyPr>
          <a:lstStyle/>
          <a:p>
            <a:pPr indent="0" lvl="0" marL="0" rtl="0" algn="l">
              <a:lnSpc>
                <a:spcPct val="93000"/>
              </a:lnSpc>
              <a:spcBef>
                <a:spcPts val="300"/>
              </a:spcBef>
              <a:spcAft>
                <a:spcPts val="0"/>
              </a:spcAft>
              <a:buClr>
                <a:schemeClr val="dk1"/>
              </a:buClr>
              <a:buSzPts val="1100"/>
              <a:buFont typeface="Arial"/>
              <a:buNone/>
            </a:pPr>
            <a:r>
              <a:rPr lang="en">
                <a:solidFill>
                  <a:schemeClr val="dk1"/>
                </a:solidFill>
                <a:latin typeface="Cairo"/>
                <a:ea typeface="Cairo"/>
                <a:cs typeface="Cairo"/>
                <a:sym typeface="Cairo"/>
              </a:rPr>
              <a:t>Reflex Arc is the pathway followed by nerve </a:t>
            </a:r>
            <a:r>
              <a:rPr lang="en">
                <a:solidFill>
                  <a:schemeClr val="dk1"/>
                </a:solidFill>
                <a:latin typeface="Cairo"/>
                <a:ea typeface="Cairo"/>
                <a:cs typeface="Cairo"/>
                <a:sym typeface="Cairo"/>
              </a:rPr>
              <a:t>impulses</a:t>
            </a:r>
            <a:r>
              <a:rPr lang="en">
                <a:solidFill>
                  <a:schemeClr val="dk1"/>
                </a:solidFill>
                <a:latin typeface="Cairo"/>
                <a:ea typeface="Cairo"/>
                <a:cs typeface="Cairo"/>
                <a:sym typeface="Cairo"/>
              </a:rPr>
              <a:t> that produce a reflex (Reflex Circuit)</a:t>
            </a:r>
            <a:endParaRPr b="1" sz="1850">
              <a:solidFill>
                <a:srgbClr val="FF0000"/>
              </a:solidFill>
            </a:endParaRPr>
          </a:p>
          <a:p>
            <a:pPr indent="0" lvl="0" marL="0" rtl="0" algn="l">
              <a:spcBef>
                <a:spcPts val="0"/>
              </a:spcBef>
              <a:spcAft>
                <a:spcPts val="0"/>
              </a:spcAft>
              <a:buNone/>
            </a:pPr>
            <a:r>
              <a:t/>
            </a:r>
            <a:endParaRPr b="1" sz="1800" u="sng">
              <a:solidFill>
                <a:schemeClr val="dk1"/>
              </a:solidFill>
            </a:endParaRPr>
          </a:p>
        </p:txBody>
      </p:sp>
      <p:pic>
        <p:nvPicPr>
          <p:cNvPr id="336" name="Google Shape;336;p53"/>
          <p:cNvPicPr preferRelativeResize="0"/>
          <p:nvPr/>
        </p:nvPicPr>
        <p:blipFill>
          <a:blip r:embed="rId3">
            <a:alphaModFix/>
          </a:blip>
          <a:stretch>
            <a:fillRect/>
          </a:stretch>
        </p:blipFill>
        <p:spPr>
          <a:xfrm>
            <a:off x="122300" y="3339317"/>
            <a:ext cx="4318950" cy="2639700"/>
          </a:xfrm>
          <a:prstGeom prst="rect">
            <a:avLst/>
          </a:prstGeom>
          <a:noFill/>
          <a:ln>
            <a:noFill/>
          </a:ln>
        </p:spPr>
      </p:pic>
      <p:sp>
        <p:nvSpPr>
          <p:cNvPr id="337" name="Google Shape;337;p53"/>
          <p:cNvSpPr/>
          <p:nvPr/>
        </p:nvSpPr>
        <p:spPr>
          <a:xfrm>
            <a:off x="3355699" y="1895642"/>
            <a:ext cx="3036000" cy="7929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Josefin Sans"/>
                <a:ea typeface="Josefin Sans"/>
                <a:cs typeface="Josefin Sans"/>
                <a:sym typeface="Josefin Sans"/>
              </a:rPr>
              <a:t>A REFLEX ARC INCLUDES FIVE FUNCTIONAL COMPONENTS :</a:t>
            </a:r>
            <a:endParaRPr sz="1200">
              <a:solidFill>
                <a:schemeClr val="dk1"/>
              </a:solidFill>
              <a:latin typeface="Josefin Sans"/>
              <a:ea typeface="Josefin Sans"/>
              <a:cs typeface="Josefin Sans"/>
              <a:sym typeface="Josefin Sans"/>
            </a:endParaRPr>
          </a:p>
        </p:txBody>
      </p:sp>
      <p:sp>
        <p:nvSpPr>
          <p:cNvPr id="338" name="Google Shape;338;p53"/>
          <p:cNvSpPr/>
          <p:nvPr/>
        </p:nvSpPr>
        <p:spPr>
          <a:xfrm>
            <a:off x="4799200" y="2793830"/>
            <a:ext cx="1954200" cy="626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Josefin Sans"/>
                <a:ea typeface="Josefin Sans"/>
                <a:cs typeface="Josefin Sans"/>
                <a:sym typeface="Josefin Sans"/>
              </a:rPr>
              <a:t>SENSORY RECEPTOR </a:t>
            </a:r>
            <a:endParaRPr sz="1100">
              <a:latin typeface="Josefin Sans"/>
              <a:ea typeface="Josefin Sans"/>
              <a:cs typeface="Josefin Sans"/>
              <a:sym typeface="Josefin Sans"/>
            </a:endParaRPr>
          </a:p>
        </p:txBody>
      </p:sp>
      <p:sp>
        <p:nvSpPr>
          <p:cNvPr id="339" name="Google Shape;339;p53"/>
          <p:cNvSpPr/>
          <p:nvPr/>
        </p:nvSpPr>
        <p:spPr>
          <a:xfrm>
            <a:off x="4799175" y="3475035"/>
            <a:ext cx="1954200" cy="626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Josefin Sans"/>
                <a:ea typeface="Josefin Sans"/>
                <a:cs typeface="Josefin Sans"/>
                <a:sym typeface="Josefin Sans"/>
              </a:rPr>
              <a:t>SENSORY NEURON</a:t>
            </a:r>
            <a:endParaRPr sz="1100">
              <a:latin typeface="Josefin Sans"/>
              <a:ea typeface="Josefin Sans"/>
              <a:cs typeface="Josefin Sans"/>
              <a:sym typeface="Josefin Sans"/>
            </a:endParaRPr>
          </a:p>
        </p:txBody>
      </p:sp>
      <p:sp>
        <p:nvSpPr>
          <p:cNvPr id="340" name="Google Shape;340;p53"/>
          <p:cNvSpPr/>
          <p:nvPr/>
        </p:nvSpPr>
        <p:spPr>
          <a:xfrm>
            <a:off x="4799175" y="4159253"/>
            <a:ext cx="1954200" cy="626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Josefin Sans"/>
                <a:ea typeface="Josefin Sans"/>
                <a:cs typeface="Josefin Sans"/>
                <a:sym typeface="Josefin Sans"/>
              </a:rPr>
              <a:t>INTEGRATING CENTER</a:t>
            </a:r>
            <a:endParaRPr sz="1100">
              <a:latin typeface="Josefin Sans"/>
              <a:ea typeface="Josefin Sans"/>
              <a:cs typeface="Josefin Sans"/>
              <a:sym typeface="Josefin Sans"/>
            </a:endParaRPr>
          </a:p>
        </p:txBody>
      </p:sp>
      <p:sp>
        <p:nvSpPr>
          <p:cNvPr id="341" name="Google Shape;341;p53"/>
          <p:cNvSpPr/>
          <p:nvPr/>
        </p:nvSpPr>
        <p:spPr>
          <a:xfrm>
            <a:off x="4799175" y="4843468"/>
            <a:ext cx="1954200" cy="626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Josefin Sans"/>
                <a:ea typeface="Josefin Sans"/>
                <a:cs typeface="Josefin Sans"/>
                <a:sym typeface="Josefin Sans"/>
              </a:rPr>
              <a:t>MOTOR NEURON</a:t>
            </a:r>
            <a:endParaRPr sz="1100">
              <a:latin typeface="Josefin Sans"/>
              <a:ea typeface="Josefin Sans"/>
              <a:cs typeface="Josefin Sans"/>
              <a:sym typeface="Josefin Sans"/>
            </a:endParaRPr>
          </a:p>
        </p:txBody>
      </p:sp>
      <p:sp>
        <p:nvSpPr>
          <p:cNvPr id="342" name="Google Shape;342;p53"/>
          <p:cNvSpPr/>
          <p:nvPr/>
        </p:nvSpPr>
        <p:spPr>
          <a:xfrm>
            <a:off x="4799175" y="5530725"/>
            <a:ext cx="1954200" cy="626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Josefin Sans"/>
                <a:ea typeface="Josefin Sans"/>
                <a:cs typeface="Josefin Sans"/>
                <a:sym typeface="Josefin Sans"/>
              </a:rPr>
              <a:t>EFFECTOR</a:t>
            </a:r>
            <a:endParaRPr sz="1100">
              <a:latin typeface="Josefin Sans"/>
              <a:ea typeface="Josefin Sans"/>
              <a:cs typeface="Josefin Sans"/>
              <a:sym typeface="Josefin Sans"/>
            </a:endParaRPr>
          </a:p>
        </p:txBody>
      </p:sp>
      <p:sp>
        <p:nvSpPr>
          <p:cNvPr id="343" name="Google Shape;343;p53"/>
          <p:cNvSpPr txBox="1"/>
          <p:nvPr/>
        </p:nvSpPr>
        <p:spPr>
          <a:xfrm>
            <a:off x="462488" y="6300273"/>
            <a:ext cx="2915400" cy="49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SENSORY RECEPTOR |1|</a:t>
            </a:r>
            <a:endParaRPr sz="1800">
              <a:solidFill>
                <a:srgbClr val="134F5C"/>
              </a:solidFill>
              <a:highlight>
                <a:srgbClr val="EFEFEF"/>
              </a:highlight>
              <a:latin typeface="Josefin Sans"/>
              <a:ea typeface="Josefin Sans"/>
              <a:cs typeface="Josefin Sans"/>
              <a:sym typeface="Josefin Sans"/>
            </a:endParaRPr>
          </a:p>
        </p:txBody>
      </p:sp>
      <p:sp>
        <p:nvSpPr>
          <p:cNvPr id="344" name="Google Shape;344;p53"/>
          <p:cNvSpPr/>
          <p:nvPr/>
        </p:nvSpPr>
        <p:spPr>
          <a:xfrm>
            <a:off x="481038" y="6794272"/>
            <a:ext cx="2825100" cy="1141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It responds to a specific stimulus -  A change in the internal or external environment- by producing a graded</a:t>
            </a:r>
            <a:r>
              <a:rPr b="1" lang="en" sz="1300">
                <a:latin typeface="Cairo"/>
                <a:ea typeface="Cairo"/>
                <a:cs typeface="Cairo"/>
                <a:sym typeface="Cairo"/>
              </a:rPr>
              <a:t> </a:t>
            </a:r>
            <a:r>
              <a:rPr lang="en" sz="1300">
                <a:latin typeface="Cairo"/>
                <a:ea typeface="Cairo"/>
                <a:cs typeface="Cairo"/>
                <a:sym typeface="Cairo"/>
              </a:rPr>
              <a:t>potential</a:t>
            </a:r>
            <a:r>
              <a:rPr b="1" lang="en" sz="1300">
                <a:latin typeface="Cairo"/>
                <a:ea typeface="Cairo"/>
                <a:cs typeface="Cairo"/>
                <a:sym typeface="Cairo"/>
              </a:rPr>
              <a:t> </a:t>
            </a:r>
            <a:r>
              <a:rPr lang="en" sz="1300">
                <a:latin typeface="Cairo"/>
                <a:ea typeface="Cairo"/>
                <a:cs typeface="Cairo"/>
                <a:sym typeface="Cairo"/>
              </a:rPr>
              <a:t>called</a:t>
            </a:r>
            <a:r>
              <a:rPr b="1" lang="en" sz="1300">
                <a:latin typeface="Cairo"/>
                <a:ea typeface="Cairo"/>
                <a:cs typeface="Cairo"/>
                <a:sym typeface="Cairo"/>
              </a:rPr>
              <a:t> </a:t>
            </a:r>
            <a:r>
              <a:rPr lang="en" sz="1300">
                <a:latin typeface="Cairo"/>
                <a:ea typeface="Cairo"/>
                <a:cs typeface="Cairo"/>
                <a:sym typeface="Cairo"/>
              </a:rPr>
              <a:t>a</a:t>
            </a:r>
            <a:r>
              <a:rPr b="1" lang="en" sz="1300">
                <a:latin typeface="Cairo"/>
                <a:ea typeface="Cairo"/>
                <a:cs typeface="Cairo"/>
                <a:sym typeface="Cairo"/>
              </a:rPr>
              <a:t> generator (or receptor) potential. </a:t>
            </a:r>
            <a:endParaRPr b="1" sz="1300">
              <a:latin typeface="Cairo"/>
              <a:ea typeface="Cairo"/>
              <a:cs typeface="Cairo"/>
              <a:sym typeface="Cairo"/>
            </a:endParaRPr>
          </a:p>
        </p:txBody>
      </p:sp>
      <p:sp>
        <p:nvSpPr>
          <p:cNvPr id="345" name="Google Shape;345;p53"/>
          <p:cNvSpPr/>
          <p:nvPr/>
        </p:nvSpPr>
        <p:spPr>
          <a:xfrm>
            <a:off x="507644" y="8039346"/>
            <a:ext cx="2825100" cy="11412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If the generator potential reaches the threshold level of depolarization, it will trigger one or more nerve impulses in the sensory neuron. </a:t>
            </a:r>
            <a:endParaRPr sz="1300">
              <a:latin typeface="Cairo"/>
              <a:ea typeface="Cairo"/>
              <a:cs typeface="Cairo"/>
              <a:sym typeface="Cairo"/>
            </a:endParaRPr>
          </a:p>
        </p:txBody>
      </p:sp>
      <p:sp>
        <p:nvSpPr>
          <p:cNvPr id="346" name="Google Shape;346;p53"/>
          <p:cNvSpPr txBox="1"/>
          <p:nvPr/>
        </p:nvSpPr>
        <p:spPr>
          <a:xfrm>
            <a:off x="3610081" y="6300282"/>
            <a:ext cx="2915400" cy="49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SENSORY NEURON |2|</a:t>
            </a:r>
            <a:endParaRPr sz="1800">
              <a:solidFill>
                <a:srgbClr val="134F5C"/>
              </a:solidFill>
              <a:highlight>
                <a:srgbClr val="EFEFEF"/>
              </a:highlight>
              <a:latin typeface="Josefin Sans"/>
              <a:ea typeface="Josefin Sans"/>
              <a:cs typeface="Josefin Sans"/>
              <a:sym typeface="Josefin Sans"/>
            </a:endParaRPr>
          </a:p>
        </p:txBody>
      </p:sp>
      <p:sp>
        <p:nvSpPr>
          <p:cNvPr id="347" name="Google Shape;347;p53"/>
          <p:cNvSpPr/>
          <p:nvPr/>
        </p:nvSpPr>
        <p:spPr>
          <a:xfrm>
            <a:off x="3495488" y="6794373"/>
            <a:ext cx="3144600" cy="11412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The nerve impulses propagate from the sensory receptor along the axon of the sensory neuron to the axon terminals, which are located in the grey matter of the spinal cord or brain stem. </a:t>
            </a:r>
            <a:endParaRPr sz="1300">
              <a:latin typeface="Cairo"/>
              <a:ea typeface="Cairo"/>
              <a:cs typeface="Cairo"/>
              <a:sym typeface="Cairo"/>
            </a:endParaRPr>
          </a:p>
        </p:txBody>
      </p:sp>
      <p:sp>
        <p:nvSpPr>
          <p:cNvPr id="348" name="Google Shape;348;p53"/>
          <p:cNvSpPr/>
          <p:nvPr/>
        </p:nvSpPr>
        <p:spPr>
          <a:xfrm>
            <a:off x="3495488" y="8056373"/>
            <a:ext cx="3144600" cy="11412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Relay neurons send nerve impulses to the area of the brain that allows conscious awareness that the reflex has occurred. Or it send to motor neuron or interneuron.  </a:t>
            </a:r>
            <a:endParaRPr sz="1300">
              <a:latin typeface="Cairo"/>
              <a:ea typeface="Cairo"/>
              <a:cs typeface="Cairo"/>
              <a:sym typeface="Cairo"/>
            </a:endParaRPr>
          </a:p>
        </p:txBody>
      </p:sp>
      <p:sp>
        <p:nvSpPr>
          <p:cNvPr id="349" name="Google Shape;349;p53"/>
          <p:cNvSpPr/>
          <p:nvPr/>
        </p:nvSpPr>
        <p:spPr>
          <a:xfrm>
            <a:off x="1951999" y="3407267"/>
            <a:ext cx="1403700" cy="308100"/>
          </a:xfrm>
          <a:prstGeom prst="roundRect">
            <a:avLst>
              <a:gd fmla="val 16667" name="adj"/>
            </a:avLst>
          </a:prstGeom>
          <a:no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3"/>
          <p:cNvSpPr/>
          <p:nvPr/>
        </p:nvSpPr>
        <p:spPr>
          <a:xfrm>
            <a:off x="3355471" y="3371454"/>
            <a:ext cx="965700" cy="388200"/>
          </a:xfrm>
          <a:prstGeom prst="roundRect">
            <a:avLst>
              <a:gd fmla="val 16667" name="adj"/>
            </a:avLst>
          </a:prstGeom>
          <a:no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1" name="Google Shape;351;p53"/>
          <p:cNvCxnSpPr>
            <a:stCxn id="350" idx="3"/>
            <a:endCxn id="343" idx="0"/>
          </p:cNvCxnSpPr>
          <p:nvPr/>
        </p:nvCxnSpPr>
        <p:spPr>
          <a:xfrm flipH="1">
            <a:off x="1920271" y="3565554"/>
            <a:ext cx="2400900" cy="2734800"/>
          </a:xfrm>
          <a:prstGeom prst="bentConnector4">
            <a:avLst>
              <a:gd fmla="val -9918" name="adj1"/>
              <a:gd fmla="val 53547" name="adj2"/>
            </a:avLst>
          </a:prstGeom>
          <a:noFill/>
          <a:ln cap="flat" cmpd="sng" w="9525">
            <a:solidFill>
              <a:srgbClr val="8E7CC3"/>
            </a:solidFill>
            <a:prstDash val="solid"/>
            <a:round/>
            <a:headEnd len="med" w="med" type="none"/>
            <a:tailEnd len="med" w="med" type="stealth"/>
          </a:ln>
        </p:spPr>
      </p:cxnSp>
      <p:cxnSp>
        <p:nvCxnSpPr>
          <p:cNvPr id="352" name="Google Shape;352;p53"/>
          <p:cNvCxnSpPr>
            <a:stCxn id="349" idx="0"/>
          </p:cNvCxnSpPr>
          <p:nvPr/>
        </p:nvCxnSpPr>
        <p:spPr>
          <a:xfrm flipH="1" rot="-5400000">
            <a:off x="2294449" y="3766667"/>
            <a:ext cx="2531400" cy="1812600"/>
          </a:xfrm>
          <a:prstGeom prst="bentConnector3">
            <a:avLst>
              <a:gd fmla="val -9407" name="adj1"/>
            </a:avLst>
          </a:prstGeom>
          <a:noFill/>
          <a:ln cap="flat" cmpd="sng" w="9525">
            <a:solidFill>
              <a:srgbClr val="FFD966"/>
            </a:solidFill>
            <a:prstDash val="solid"/>
            <a:round/>
            <a:headEnd len="med" w="med" type="none"/>
            <a:tailEnd len="med" w="med" type="stealth"/>
          </a:ln>
        </p:spPr>
      </p:cxnSp>
      <p:sp>
        <p:nvSpPr>
          <p:cNvPr id="353" name="Google Shape;353;p53"/>
          <p:cNvSpPr txBox="1"/>
          <p:nvPr/>
        </p:nvSpPr>
        <p:spPr>
          <a:xfrm>
            <a:off x="293613" y="669738"/>
            <a:ext cx="3731700" cy="5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Components of The Reflex Arc</a:t>
            </a:r>
            <a:endParaRPr sz="1800">
              <a:solidFill>
                <a:srgbClr val="134F5C"/>
              </a:solidFill>
              <a:highlight>
                <a:srgbClr val="EFEFEF"/>
              </a:highlight>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pic>
        <p:nvPicPr>
          <p:cNvPr id="358" name="Google Shape;358;p54"/>
          <p:cNvPicPr preferRelativeResize="0"/>
          <p:nvPr/>
        </p:nvPicPr>
        <p:blipFill rotWithShape="1">
          <a:blip r:embed="rId3">
            <a:alphaModFix/>
          </a:blip>
          <a:srcRect b="0" l="56632" r="0" t="0"/>
          <a:stretch/>
        </p:blipFill>
        <p:spPr>
          <a:xfrm>
            <a:off x="5557264" y="7434538"/>
            <a:ext cx="1208675" cy="2301511"/>
          </a:xfrm>
          <a:prstGeom prst="rect">
            <a:avLst/>
          </a:prstGeom>
          <a:noFill/>
          <a:ln>
            <a:noFill/>
          </a:ln>
        </p:spPr>
      </p:pic>
      <p:sp>
        <p:nvSpPr>
          <p:cNvPr id="359" name="Google Shape;359;p5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0" name="Google Shape;360;p54"/>
          <p:cNvSpPr txBox="1"/>
          <p:nvPr/>
        </p:nvSpPr>
        <p:spPr>
          <a:xfrm>
            <a:off x="167000" y="649367"/>
            <a:ext cx="32037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INTEGRATING CENTRE |3|</a:t>
            </a:r>
            <a:endParaRPr sz="1800">
              <a:solidFill>
                <a:srgbClr val="134F5C"/>
              </a:solidFill>
              <a:highlight>
                <a:srgbClr val="EFEFEF"/>
              </a:highlight>
              <a:latin typeface="Josefin Sans"/>
              <a:ea typeface="Josefin Sans"/>
              <a:cs typeface="Josefin Sans"/>
              <a:sym typeface="Josefin Sans"/>
            </a:endParaRPr>
          </a:p>
        </p:txBody>
      </p:sp>
      <p:pic>
        <p:nvPicPr>
          <p:cNvPr id="361" name="Google Shape;361;p54"/>
          <p:cNvPicPr preferRelativeResize="0"/>
          <p:nvPr/>
        </p:nvPicPr>
        <p:blipFill>
          <a:blip r:embed="rId4">
            <a:alphaModFix/>
          </a:blip>
          <a:stretch>
            <a:fillRect/>
          </a:stretch>
        </p:blipFill>
        <p:spPr>
          <a:xfrm>
            <a:off x="3130010" y="1970226"/>
            <a:ext cx="3323067" cy="1965900"/>
          </a:xfrm>
          <a:prstGeom prst="rect">
            <a:avLst/>
          </a:prstGeom>
          <a:noFill/>
          <a:ln>
            <a:noFill/>
          </a:ln>
        </p:spPr>
      </p:pic>
      <p:sp>
        <p:nvSpPr>
          <p:cNvPr id="362" name="Google Shape;362;p54"/>
          <p:cNvSpPr/>
          <p:nvPr/>
        </p:nvSpPr>
        <p:spPr>
          <a:xfrm>
            <a:off x="255950" y="1143475"/>
            <a:ext cx="2825100" cy="12123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In the simplest type of reflex, the integrating centre is a single synapse between a sensory neuron and a motor neuron termed monosynaptic reflex ARC. </a:t>
            </a:r>
            <a:endParaRPr sz="1300">
              <a:latin typeface="Cairo"/>
              <a:ea typeface="Cairo"/>
              <a:cs typeface="Cairo"/>
              <a:sym typeface="Cairo"/>
            </a:endParaRPr>
          </a:p>
        </p:txBody>
      </p:sp>
      <p:sp>
        <p:nvSpPr>
          <p:cNvPr id="363" name="Google Shape;363;p54"/>
          <p:cNvSpPr/>
          <p:nvPr/>
        </p:nvSpPr>
        <p:spPr>
          <a:xfrm>
            <a:off x="216963" y="3685598"/>
            <a:ext cx="2825100" cy="9408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A </a:t>
            </a:r>
            <a:r>
              <a:rPr b="1" lang="en" sz="1300">
                <a:latin typeface="Cairo"/>
                <a:ea typeface="Cairo"/>
                <a:cs typeface="Cairo"/>
                <a:sym typeface="Cairo"/>
              </a:rPr>
              <a:t>polysynaptic reflex ARC</a:t>
            </a:r>
            <a:r>
              <a:rPr lang="en" sz="1300">
                <a:latin typeface="Cairo"/>
                <a:ea typeface="Cairo"/>
                <a:cs typeface="Cairo"/>
                <a:sym typeface="Cairo"/>
              </a:rPr>
              <a:t> involved more than two types of neurons and more than one CNS synapse. </a:t>
            </a:r>
            <a:endParaRPr sz="1300">
              <a:latin typeface="Cairo"/>
              <a:ea typeface="Cairo"/>
              <a:cs typeface="Cairo"/>
              <a:sym typeface="Cairo"/>
            </a:endParaRPr>
          </a:p>
        </p:txBody>
      </p:sp>
      <p:sp>
        <p:nvSpPr>
          <p:cNvPr id="364" name="Google Shape;364;p54"/>
          <p:cNvSpPr txBox="1"/>
          <p:nvPr/>
        </p:nvSpPr>
        <p:spPr>
          <a:xfrm>
            <a:off x="216975" y="4762868"/>
            <a:ext cx="37953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Interneurons &amp; Interneuron Pool</a:t>
            </a:r>
            <a:endParaRPr sz="1800">
              <a:solidFill>
                <a:srgbClr val="134F5C"/>
              </a:solidFill>
              <a:highlight>
                <a:srgbClr val="EFEFEF"/>
              </a:highlight>
              <a:latin typeface="Josefin Sans"/>
              <a:ea typeface="Josefin Sans"/>
              <a:cs typeface="Josefin Sans"/>
              <a:sym typeface="Josefin Sans"/>
            </a:endParaRPr>
          </a:p>
        </p:txBody>
      </p:sp>
      <p:sp>
        <p:nvSpPr>
          <p:cNvPr id="365" name="Google Shape;365;p54"/>
          <p:cNvSpPr txBox="1"/>
          <p:nvPr/>
        </p:nvSpPr>
        <p:spPr>
          <a:xfrm>
            <a:off x="389025" y="5124423"/>
            <a:ext cx="6252000" cy="1965900"/>
          </a:xfrm>
          <a:prstGeom prst="rect">
            <a:avLst/>
          </a:prstGeom>
          <a:noFill/>
          <a:ln>
            <a:noFill/>
          </a:ln>
        </p:spPr>
        <p:txBody>
          <a:bodyPr anchorCtr="0" anchor="t" bIns="91425" lIns="91425" spcFirstLastPara="1" rIns="91425" wrap="square" tIns="91425">
            <a:noAutofit/>
          </a:bodyPr>
          <a:lstStyle/>
          <a:p>
            <a:pPr indent="-317500" lvl="0" marL="457200" rtl="0" algn="just">
              <a:lnSpc>
                <a:spcPct val="100000"/>
              </a:lnSpc>
              <a:spcBef>
                <a:spcPts val="100"/>
              </a:spcBef>
              <a:spcAft>
                <a:spcPts val="0"/>
              </a:spcAft>
              <a:buClr>
                <a:srgbClr val="2C5072"/>
              </a:buClr>
              <a:buSzPts val="1400"/>
              <a:buFont typeface="Cairo"/>
              <a:buChar char="●"/>
            </a:pPr>
            <a:r>
              <a:rPr b="1" lang="en">
                <a:solidFill>
                  <a:schemeClr val="dk1"/>
                </a:solidFill>
                <a:latin typeface="Cairo"/>
                <a:ea typeface="Cairo"/>
                <a:cs typeface="Cairo"/>
                <a:sym typeface="Cairo"/>
              </a:rPr>
              <a:t>Interneurons</a:t>
            </a:r>
            <a:r>
              <a:rPr lang="en">
                <a:solidFill>
                  <a:schemeClr val="dk1"/>
                </a:solidFill>
                <a:latin typeface="Cairo"/>
                <a:ea typeface="Cairo"/>
                <a:cs typeface="Cairo"/>
                <a:sym typeface="Cairo"/>
              </a:rPr>
              <a:t> are present in the gray matter in the dorsal horns, the anterior horns, and the intermediate areas between them.</a:t>
            </a:r>
            <a:endParaRPr>
              <a:solidFill>
                <a:schemeClr val="dk1"/>
              </a:solidFill>
              <a:latin typeface="Cairo"/>
              <a:ea typeface="Cairo"/>
              <a:cs typeface="Cairo"/>
              <a:sym typeface="Cairo"/>
            </a:endParaRPr>
          </a:p>
          <a:p>
            <a:pPr indent="-317500" lvl="0" marL="457200" rtl="0" algn="just">
              <a:lnSpc>
                <a:spcPct val="100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30 times as numerous as the anterior motor neurons, small and highly excitable, often exhibiting spontaneous activity.</a:t>
            </a:r>
            <a:endParaRPr>
              <a:solidFill>
                <a:schemeClr val="dk1"/>
              </a:solidFill>
              <a:latin typeface="Cairo"/>
              <a:ea typeface="Cairo"/>
              <a:cs typeface="Cairo"/>
              <a:sym typeface="Cairo"/>
            </a:endParaRPr>
          </a:p>
          <a:p>
            <a:pPr indent="-317500" lvl="0" marL="457200" rtl="0" algn="just">
              <a:lnSpc>
                <a:spcPct val="100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Different types of neuronal circuits are found in the </a:t>
            </a:r>
            <a:r>
              <a:rPr b="1" lang="en">
                <a:solidFill>
                  <a:schemeClr val="dk1"/>
                </a:solidFill>
                <a:latin typeface="Cairo"/>
                <a:ea typeface="Cairo"/>
                <a:cs typeface="Cairo"/>
                <a:sym typeface="Cairo"/>
              </a:rPr>
              <a:t>interneuron pool</a:t>
            </a:r>
            <a:r>
              <a:rPr lang="en">
                <a:solidFill>
                  <a:schemeClr val="dk1"/>
                </a:solidFill>
                <a:latin typeface="Cairo"/>
                <a:ea typeface="Cairo"/>
                <a:cs typeface="Cairo"/>
                <a:sym typeface="Cairo"/>
              </a:rPr>
              <a:t> (</a:t>
            </a:r>
            <a:r>
              <a:rPr lang="en" u="sng">
                <a:solidFill>
                  <a:schemeClr val="dk1"/>
                </a:solidFill>
                <a:latin typeface="Cairo"/>
                <a:ea typeface="Cairo"/>
                <a:cs typeface="Cairo"/>
                <a:sym typeface="Cairo"/>
              </a:rPr>
              <a:t>parallel and reverberating circuits</a:t>
            </a:r>
            <a:r>
              <a:rPr lang="en">
                <a:solidFill>
                  <a:schemeClr val="dk1"/>
                </a:solidFill>
                <a:latin typeface="Cairo"/>
                <a:ea typeface="Cairo"/>
                <a:cs typeface="Cairo"/>
                <a:sym typeface="Cairo"/>
              </a:rPr>
              <a:t>).</a:t>
            </a:r>
            <a:endParaRPr>
              <a:solidFill>
                <a:schemeClr val="dk1"/>
              </a:solidFill>
              <a:latin typeface="Cairo"/>
              <a:ea typeface="Cairo"/>
              <a:cs typeface="Cairo"/>
              <a:sym typeface="Cairo"/>
            </a:endParaRPr>
          </a:p>
          <a:p>
            <a:pPr indent="-317500" lvl="0" marL="457200" rtl="0" algn="just">
              <a:lnSpc>
                <a:spcPct val="100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They are (</a:t>
            </a:r>
            <a:r>
              <a:rPr lang="en" u="sng">
                <a:solidFill>
                  <a:schemeClr val="dk1"/>
                </a:solidFill>
                <a:latin typeface="Cairo"/>
                <a:ea typeface="Cairo"/>
                <a:cs typeface="Cairo"/>
                <a:sym typeface="Cairo"/>
              </a:rPr>
              <a:t>excitatory or inhibitory</a:t>
            </a:r>
            <a:r>
              <a:rPr lang="en">
                <a:solidFill>
                  <a:schemeClr val="dk1"/>
                </a:solidFill>
                <a:latin typeface="Cairo"/>
                <a:ea typeface="Cairo"/>
                <a:cs typeface="Cairo"/>
                <a:sym typeface="Cairo"/>
              </a:rPr>
              <a:t>).</a:t>
            </a:r>
            <a:endParaRPr b="1">
              <a:solidFill>
                <a:schemeClr val="dk1"/>
              </a:solidFill>
              <a:latin typeface="Cairo"/>
              <a:ea typeface="Cairo"/>
              <a:cs typeface="Cairo"/>
              <a:sym typeface="Cairo"/>
            </a:endParaRPr>
          </a:p>
          <a:p>
            <a:pPr indent="0" lvl="0" marL="0" rtl="0" algn="l">
              <a:lnSpc>
                <a:spcPct val="100000"/>
              </a:lnSpc>
              <a:spcBef>
                <a:spcPts val="0"/>
              </a:spcBef>
              <a:spcAft>
                <a:spcPts val="0"/>
              </a:spcAft>
              <a:buNone/>
            </a:pPr>
            <a:r>
              <a:t/>
            </a:r>
            <a:endParaRPr>
              <a:latin typeface="Cairo"/>
              <a:ea typeface="Cairo"/>
              <a:cs typeface="Cairo"/>
              <a:sym typeface="Cairo"/>
            </a:endParaRPr>
          </a:p>
        </p:txBody>
      </p:sp>
      <p:sp>
        <p:nvSpPr>
          <p:cNvPr id="366" name="Google Shape;366;p54"/>
          <p:cNvSpPr txBox="1"/>
          <p:nvPr/>
        </p:nvSpPr>
        <p:spPr>
          <a:xfrm>
            <a:off x="304350" y="7048224"/>
            <a:ext cx="5284500" cy="254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 sz="1800">
                <a:solidFill>
                  <a:srgbClr val="134F5C"/>
                </a:solidFill>
                <a:highlight>
                  <a:srgbClr val="EFEFEF"/>
                </a:highlight>
                <a:latin typeface="Josefin Sans"/>
                <a:ea typeface="Josefin Sans"/>
                <a:cs typeface="Josefin Sans"/>
                <a:sym typeface="Josefin Sans"/>
              </a:rPr>
              <a:t>Renshaw Cells</a:t>
            </a:r>
            <a:endParaRPr>
              <a:solidFill>
                <a:srgbClr val="134F5C"/>
              </a:solidFill>
              <a:highlight>
                <a:srgbClr val="EFEFEF"/>
              </a:highlight>
              <a:latin typeface="Josefin Sans"/>
              <a:ea typeface="Josefin Sans"/>
              <a:cs typeface="Josefin Sans"/>
              <a:sym typeface="Josefin Sans"/>
            </a:endParaRPr>
          </a:p>
          <a:p>
            <a:pPr indent="-311150" lvl="0" marL="457200" rtl="0" algn="l">
              <a:lnSpc>
                <a:spcPct val="115000"/>
              </a:lnSpc>
              <a:spcBef>
                <a:spcPts val="400"/>
              </a:spcBef>
              <a:spcAft>
                <a:spcPts val="0"/>
              </a:spcAft>
              <a:buClr>
                <a:srgbClr val="2C5072"/>
              </a:buClr>
              <a:buSzPts val="1300"/>
              <a:buFont typeface="Cairo"/>
              <a:buChar char="●"/>
            </a:pPr>
            <a:r>
              <a:rPr lang="en" sz="1300">
                <a:solidFill>
                  <a:schemeClr val="dk1"/>
                </a:solidFill>
                <a:latin typeface="Cairo"/>
                <a:ea typeface="Cairo"/>
                <a:cs typeface="Cairo"/>
                <a:sym typeface="Cairo"/>
              </a:rPr>
              <a:t>Small interneurons located in the </a:t>
            </a:r>
            <a:r>
              <a:rPr b="1" lang="en" sz="1300">
                <a:solidFill>
                  <a:schemeClr val="dk1"/>
                </a:solidFill>
                <a:latin typeface="Cairo"/>
                <a:ea typeface="Cairo"/>
                <a:cs typeface="Cairo"/>
                <a:sym typeface="Cairo"/>
              </a:rPr>
              <a:t>anterior</a:t>
            </a:r>
            <a:r>
              <a:rPr lang="en" sz="1300">
                <a:solidFill>
                  <a:schemeClr val="dk1"/>
                </a:solidFill>
                <a:latin typeface="Cairo"/>
                <a:ea typeface="Cairo"/>
                <a:cs typeface="Cairo"/>
                <a:sym typeface="Cairo"/>
              </a:rPr>
              <a:t> </a:t>
            </a:r>
            <a:r>
              <a:rPr b="1" lang="en" sz="1300">
                <a:solidFill>
                  <a:schemeClr val="dk1"/>
                </a:solidFill>
                <a:latin typeface="Cairo"/>
                <a:ea typeface="Cairo"/>
                <a:cs typeface="Cairo"/>
                <a:sym typeface="Cairo"/>
              </a:rPr>
              <a:t>horns</a:t>
            </a:r>
            <a:r>
              <a:rPr lang="en" sz="1300">
                <a:solidFill>
                  <a:schemeClr val="dk1"/>
                </a:solidFill>
                <a:latin typeface="Cairo"/>
                <a:ea typeface="Cairo"/>
                <a:cs typeface="Cairo"/>
                <a:sym typeface="Cairo"/>
              </a:rPr>
              <a:t> of the spinal cord, in close association with the motor neurons.</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rgbClr val="2C5072"/>
              </a:buClr>
              <a:buSzPts val="1300"/>
              <a:buFont typeface="Cairo"/>
              <a:buChar char="●"/>
            </a:pPr>
            <a:r>
              <a:rPr lang="en" sz="1300">
                <a:solidFill>
                  <a:schemeClr val="dk1"/>
                </a:solidFill>
                <a:latin typeface="Cairo"/>
                <a:ea typeface="Cairo"/>
                <a:cs typeface="Cairo"/>
                <a:sym typeface="Cairo"/>
              </a:rPr>
              <a:t>AHCs axon leaves the  body of the neuron, sends collateral branches to  adjacent Renshaw cells.</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rgbClr val="2C5072"/>
              </a:buClr>
              <a:buSzPts val="1300"/>
              <a:buFont typeface="Cairo"/>
              <a:buChar char="●"/>
            </a:pPr>
            <a:r>
              <a:rPr lang="en" sz="1300">
                <a:solidFill>
                  <a:schemeClr val="dk1"/>
                </a:solidFill>
                <a:latin typeface="Cairo"/>
                <a:ea typeface="Cairo"/>
                <a:cs typeface="Cairo"/>
                <a:sym typeface="Cairo"/>
              </a:rPr>
              <a:t>These are </a:t>
            </a:r>
            <a:r>
              <a:rPr b="1" lang="en" sz="1300">
                <a:solidFill>
                  <a:srgbClr val="FF0000"/>
                </a:solidFill>
                <a:latin typeface="Cairo"/>
                <a:ea typeface="Cairo"/>
                <a:cs typeface="Cairo"/>
                <a:sym typeface="Cairo"/>
              </a:rPr>
              <a:t>inhibitory</a:t>
            </a:r>
            <a:r>
              <a:rPr b="1" lang="en" sz="1300">
                <a:solidFill>
                  <a:schemeClr val="dk1"/>
                </a:solidFill>
                <a:latin typeface="Cairo"/>
                <a:ea typeface="Cairo"/>
                <a:cs typeface="Cairo"/>
                <a:sym typeface="Cairo"/>
              </a:rPr>
              <a:t> </a:t>
            </a:r>
            <a:r>
              <a:rPr b="1" lang="en" sz="1300">
                <a:solidFill>
                  <a:srgbClr val="FF0000"/>
                </a:solidFill>
                <a:latin typeface="Cairo"/>
                <a:ea typeface="Cairo"/>
                <a:cs typeface="Cairo"/>
                <a:sym typeface="Cairo"/>
              </a:rPr>
              <a:t>cells</a:t>
            </a:r>
            <a:r>
              <a:rPr b="1" lang="en" sz="1300">
                <a:solidFill>
                  <a:schemeClr val="dk1"/>
                </a:solidFill>
                <a:latin typeface="Cairo"/>
                <a:ea typeface="Cairo"/>
                <a:cs typeface="Cairo"/>
                <a:sym typeface="Cairo"/>
              </a:rPr>
              <a:t> </a:t>
            </a:r>
            <a:r>
              <a:rPr lang="en" sz="1300">
                <a:solidFill>
                  <a:schemeClr val="dk1"/>
                </a:solidFill>
                <a:latin typeface="Cairo"/>
                <a:ea typeface="Cairo"/>
                <a:cs typeface="Cairo"/>
                <a:sym typeface="Cairo"/>
              </a:rPr>
              <a:t>that transmit  inhibitory signals to the surrounding motor  neurons BY </a:t>
            </a:r>
            <a:r>
              <a:rPr b="1" lang="en" sz="1300">
                <a:solidFill>
                  <a:schemeClr val="dk1"/>
                </a:solidFill>
                <a:latin typeface="Cairo"/>
                <a:ea typeface="Cairo"/>
                <a:cs typeface="Cairo"/>
                <a:sym typeface="Cairo"/>
              </a:rPr>
              <a:t>Lateral</a:t>
            </a:r>
            <a:r>
              <a:rPr lang="en" sz="1300">
                <a:solidFill>
                  <a:schemeClr val="dk1"/>
                </a:solidFill>
                <a:latin typeface="Cairo"/>
                <a:ea typeface="Cairo"/>
                <a:cs typeface="Cairo"/>
                <a:sym typeface="Cairo"/>
              </a:rPr>
              <a:t> </a:t>
            </a:r>
            <a:r>
              <a:rPr b="1" lang="en" sz="1300">
                <a:solidFill>
                  <a:schemeClr val="dk1"/>
                </a:solidFill>
                <a:latin typeface="Cairo"/>
                <a:ea typeface="Cairo"/>
                <a:cs typeface="Cairo"/>
                <a:sym typeface="Cairo"/>
              </a:rPr>
              <a:t>inhibition</a:t>
            </a:r>
            <a:r>
              <a:rPr lang="en" sz="1300">
                <a:solidFill>
                  <a:schemeClr val="dk1"/>
                </a:solidFill>
                <a:latin typeface="Cairo"/>
                <a:ea typeface="Cairo"/>
                <a:cs typeface="Cairo"/>
                <a:sym typeface="Cairo"/>
              </a:rPr>
              <a:t>. </a:t>
            </a:r>
            <a:endParaRPr sz="1300">
              <a:solidFill>
                <a:schemeClr val="dk1"/>
              </a:solidFill>
              <a:latin typeface="Cairo"/>
              <a:ea typeface="Cairo"/>
              <a:cs typeface="Cairo"/>
              <a:sym typeface="Cairo"/>
            </a:endParaRPr>
          </a:p>
          <a:p>
            <a:pPr indent="-311150" lvl="0" marL="457200" rtl="0" algn="l">
              <a:lnSpc>
                <a:spcPct val="115000"/>
              </a:lnSpc>
              <a:spcBef>
                <a:spcPts val="0"/>
              </a:spcBef>
              <a:spcAft>
                <a:spcPts val="0"/>
              </a:spcAft>
              <a:buClr>
                <a:srgbClr val="2C5072"/>
              </a:buClr>
              <a:buSzPts val="1300"/>
              <a:buFont typeface="Cairo"/>
              <a:buChar char="●"/>
            </a:pPr>
            <a:r>
              <a:rPr lang="en" sz="1300">
                <a:solidFill>
                  <a:schemeClr val="dk1"/>
                </a:solidFill>
                <a:latin typeface="Cairo"/>
                <a:ea typeface="Cairo"/>
                <a:cs typeface="Cairo"/>
                <a:sym typeface="Cairo"/>
              </a:rPr>
              <a:t>This lateral inhibition helps to </a:t>
            </a:r>
            <a:r>
              <a:rPr b="1" lang="en" sz="1300">
                <a:solidFill>
                  <a:schemeClr val="dk1"/>
                </a:solidFill>
                <a:latin typeface="Cairo"/>
                <a:ea typeface="Cairo"/>
                <a:cs typeface="Cairo"/>
                <a:sym typeface="Cairo"/>
              </a:rPr>
              <a:t>focus or sharpen the signals from each motor neuron. </a:t>
            </a:r>
            <a:endParaRPr b="1" sz="1300">
              <a:solidFill>
                <a:schemeClr val="dk1"/>
              </a:solidFill>
              <a:latin typeface="Cairo"/>
              <a:ea typeface="Cairo"/>
              <a:cs typeface="Cairo"/>
              <a:sym typeface="Cairo"/>
            </a:endParaRPr>
          </a:p>
        </p:txBody>
      </p:sp>
      <p:sp>
        <p:nvSpPr>
          <p:cNvPr id="367" name="Google Shape;367;p54"/>
          <p:cNvSpPr/>
          <p:nvPr/>
        </p:nvSpPr>
        <p:spPr>
          <a:xfrm>
            <a:off x="3191661" y="3442175"/>
            <a:ext cx="1006200" cy="290700"/>
          </a:xfrm>
          <a:prstGeom prst="roundRect">
            <a:avLst>
              <a:gd fmla="val 16667" name="adj"/>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4"/>
          <p:cNvSpPr txBox="1"/>
          <p:nvPr/>
        </p:nvSpPr>
        <p:spPr>
          <a:xfrm>
            <a:off x="2044282" y="7229737"/>
            <a:ext cx="2451300" cy="3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Most important inhibitory interneurons.</a:t>
            </a:r>
            <a:endParaRPr/>
          </a:p>
        </p:txBody>
      </p:sp>
      <p:sp>
        <p:nvSpPr>
          <p:cNvPr id="369" name="Google Shape;369;p54"/>
          <p:cNvSpPr/>
          <p:nvPr/>
        </p:nvSpPr>
        <p:spPr>
          <a:xfrm>
            <a:off x="3224800" y="3941125"/>
            <a:ext cx="3203700" cy="6864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One or more neurons grey matter within the spinal cord acts as an integrating center. </a:t>
            </a:r>
            <a:endParaRPr sz="1300">
              <a:latin typeface="Cairo"/>
              <a:ea typeface="Cairo"/>
              <a:cs typeface="Cairo"/>
              <a:sym typeface="Cairo"/>
            </a:endParaRPr>
          </a:p>
        </p:txBody>
      </p:sp>
      <p:sp>
        <p:nvSpPr>
          <p:cNvPr id="370" name="Google Shape;370;p54"/>
          <p:cNvSpPr/>
          <p:nvPr/>
        </p:nvSpPr>
        <p:spPr>
          <a:xfrm>
            <a:off x="216975" y="2492241"/>
            <a:ext cx="2825100" cy="10761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More often, the integrating center consists of one or more interneurons which may relay impulses to other interneurons as well as to a motor neuron. </a:t>
            </a:r>
            <a:endParaRPr sz="1300">
              <a:latin typeface="Cairo"/>
              <a:ea typeface="Cairo"/>
              <a:cs typeface="Cairo"/>
              <a:sym typeface="Cairo"/>
            </a:endParaRPr>
          </a:p>
        </p:txBody>
      </p:sp>
      <p:sp>
        <p:nvSpPr>
          <p:cNvPr id="371" name="Google Shape;371;p54"/>
          <p:cNvSpPr/>
          <p:nvPr/>
        </p:nvSpPr>
        <p:spPr>
          <a:xfrm>
            <a:off x="3224788" y="1143450"/>
            <a:ext cx="3133500" cy="6864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A reflex </a:t>
            </a:r>
            <a:r>
              <a:rPr lang="en" sz="1300">
                <a:latin typeface="Cairo"/>
                <a:ea typeface="Cairo"/>
                <a:cs typeface="Cairo"/>
                <a:sym typeface="Cairo"/>
              </a:rPr>
              <a:t>pathway having only one synapse in the CNS is termed a </a:t>
            </a:r>
            <a:r>
              <a:rPr b="1" lang="en" sz="1300">
                <a:latin typeface="Cairo"/>
                <a:ea typeface="Cairo"/>
                <a:cs typeface="Cairo"/>
                <a:sym typeface="Cairo"/>
              </a:rPr>
              <a:t>monosynaptic reflex arc. </a:t>
            </a:r>
            <a:endParaRPr b="1" sz="1300">
              <a:latin typeface="Cairo"/>
              <a:ea typeface="Cairo"/>
              <a:cs typeface="Cairo"/>
              <a:sym typeface="Cai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5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7" name="Google Shape;377;p55"/>
          <p:cNvSpPr txBox="1"/>
          <p:nvPr/>
        </p:nvSpPr>
        <p:spPr>
          <a:xfrm>
            <a:off x="174850" y="5248786"/>
            <a:ext cx="6508200" cy="16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EFFECTOR |5|</a:t>
            </a:r>
            <a:r>
              <a:rPr lang="en">
                <a:solidFill>
                  <a:srgbClr val="134F5C"/>
                </a:solidFill>
                <a:highlight>
                  <a:srgbClr val="EFEFEF"/>
                </a:highlight>
                <a:latin typeface="Cairo"/>
                <a:ea typeface="Cairo"/>
                <a:cs typeface="Cairo"/>
                <a:sym typeface="Cairo"/>
              </a:rPr>
              <a:t> </a:t>
            </a:r>
            <a:endParaRPr>
              <a:solidFill>
                <a:srgbClr val="134F5C"/>
              </a:solidFill>
              <a:highlight>
                <a:srgbClr val="EFEFEF"/>
              </a:highlight>
              <a:latin typeface="Cairo"/>
              <a:ea typeface="Cairo"/>
              <a:cs typeface="Cairo"/>
              <a:sym typeface="Cairo"/>
            </a:endParaRPr>
          </a:p>
          <a:p>
            <a:pPr indent="0" lvl="0" marL="0" rtl="0" algn="l">
              <a:spcBef>
                <a:spcPts val="0"/>
              </a:spcBef>
              <a:spcAft>
                <a:spcPts val="0"/>
              </a:spcAft>
              <a:buNone/>
            </a:pPr>
            <a:r>
              <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The part of the body that responds to the motor nerve impulse, such as a muscle is the effector. </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Its </a:t>
            </a:r>
            <a:r>
              <a:rPr lang="en">
                <a:solidFill>
                  <a:schemeClr val="dk1"/>
                </a:solidFill>
                <a:latin typeface="Cairo"/>
                <a:ea typeface="Cairo"/>
                <a:cs typeface="Cairo"/>
                <a:sym typeface="Cairo"/>
              </a:rPr>
              <a:t>action is called a reflex. </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If the effector is skeletal muscle, the reflex is a somatic reflex. If the </a:t>
            </a:r>
            <a:r>
              <a:rPr lang="en">
                <a:solidFill>
                  <a:schemeClr val="dk1"/>
                </a:solidFill>
                <a:latin typeface="Cairo"/>
                <a:ea typeface="Cairo"/>
                <a:cs typeface="Cairo"/>
                <a:sym typeface="Cairo"/>
              </a:rPr>
              <a:t>effector is smooth muscle, or a gland, the reflex is an autonomic (visceral) reflex. </a:t>
            </a:r>
            <a:endParaRPr>
              <a:solidFill>
                <a:schemeClr val="dk1"/>
              </a:solidFill>
              <a:latin typeface="Cairo"/>
              <a:ea typeface="Cairo"/>
              <a:cs typeface="Cairo"/>
              <a:sym typeface="Cairo"/>
            </a:endParaRPr>
          </a:p>
        </p:txBody>
      </p:sp>
      <p:sp>
        <p:nvSpPr>
          <p:cNvPr id="378" name="Google Shape;378;p55"/>
          <p:cNvSpPr txBox="1"/>
          <p:nvPr>
            <p:ph type="title"/>
          </p:nvPr>
        </p:nvSpPr>
        <p:spPr>
          <a:xfrm>
            <a:off x="315225" y="449496"/>
            <a:ext cx="6108300" cy="5451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Efferent Neuron</a:t>
            </a:r>
            <a:endParaRPr b="1" sz="1800">
              <a:solidFill>
                <a:srgbClr val="134F5C"/>
              </a:solidFill>
              <a:highlight>
                <a:srgbClr val="EFEFEF"/>
              </a:highlight>
            </a:endParaRPr>
          </a:p>
          <a:p>
            <a:pPr indent="0" lvl="0" marL="0" rtl="0" algn="l">
              <a:spcBef>
                <a:spcPts val="0"/>
              </a:spcBef>
              <a:spcAft>
                <a:spcPts val="0"/>
              </a:spcAft>
              <a:buClr>
                <a:srgbClr val="000000"/>
              </a:buClr>
              <a:buSzPts val="1100"/>
              <a:buFont typeface="Arial"/>
              <a:buNone/>
            </a:pPr>
            <a:r>
              <a:t/>
            </a:r>
            <a:endParaRPr sz="1800">
              <a:highlight>
                <a:srgbClr val="EFEFEF"/>
              </a:highlight>
            </a:endParaRPr>
          </a:p>
        </p:txBody>
      </p:sp>
      <p:sp>
        <p:nvSpPr>
          <p:cNvPr id="379" name="Google Shape;379;p55"/>
          <p:cNvSpPr txBox="1"/>
          <p:nvPr/>
        </p:nvSpPr>
        <p:spPr>
          <a:xfrm>
            <a:off x="318375" y="801205"/>
            <a:ext cx="58644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Impulses triggered by the integrating center propagate out of the CNS along a motor axon to the part of the body that will respond. </a:t>
            </a:r>
            <a:endParaRPr>
              <a:latin typeface="Cairo"/>
              <a:ea typeface="Cairo"/>
              <a:cs typeface="Cairo"/>
              <a:sym typeface="Cairo"/>
            </a:endParaRPr>
          </a:p>
        </p:txBody>
      </p:sp>
      <p:sp>
        <p:nvSpPr>
          <p:cNvPr id="380" name="Google Shape;380;p55"/>
          <p:cNvSpPr txBox="1"/>
          <p:nvPr/>
        </p:nvSpPr>
        <p:spPr>
          <a:xfrm>
            <a:off x="174850" y="1154000"/>
            <a:ext cx="6508200" cy="244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MOTOR NEURON |4| </a:t>
            </a:r>
            <a:r>
              <a:rPr lang="en" sz="1600">
                <a:solidFill>
                  <a:srgbClr val="134F5C"/>
                </a:solidFill>
                <a:highlight>
                  <a:srgbClr val="EFEFEF"/>
                </a:highlight>
                <a:latin typeface="Josefin Sans"/>
                <a:ea typeface="Josefin Sans"/>
                <a:cs typeface="Josefin Sans"/>
                <a:sym typeface="Josefin Sans"/>
              </a:rPr>
              <a:t>(Efferent Neurons)</a:t>
            </a:r>
            <a:endParaRPr sz="1600">
              <a:solidFill>
                <a:srgbClr val="134F5C"/>
              </a:solidFill>
              <a:highlight>
                <a:srgbClr val="EFEFEF"/>
              </a:highlight>
              <a:latin typeface="Josefin Sans"/>
              <a:ea typeface="Josefin Sans"/>
              <a:cs typeface="Josefin Sans"/>
              <a:sym typeface="Josefin Sans"/>
            </a:endParaRPr>
          </a:p>
          <a:p>
            <a:pPr indent="0" lvl="0" marL="0" rtl="0" algn="l">
              <a:lnSpc>
                <a:spcPct val="115000"/>
              </a:lnSpc>
              <a:spcBef>
                <a:spcPts val="0"/>
              </a:spcBef>
              <a:spcAft>
                <a:spcPts val="0"/>
              </a:spcAft>
              <a:buNone/>
            </a:pPr>
            <a:r>
              <a:rPr lang="en">
                <a:solidFill>
                  <a:schemeClr val="dk1"/>
                </a:solidFill>
                <a:latin typeface="Cairo"/>
                <a:ea typeface="Cairo"/>
                <a:cs typeface="Cairo"/>
                <a:sym typeface="Cairo"/>
              </a:rPr>
              <a:t>  </a:t>
            </a:r>
            <a:r>
              <a:rPr lang="en">
                <a:solidFill>
                  <a:srgbClr val="2C5072"/>
                </a:solidFill>
                <a:latin typeface="Cairo"/>
                <a:ea typeface="Cairo"/>
                <a:cs typeface="Cairo"/>
                <a:sym typeface="Cairo"/>
              </a:rPr>
              <a:t>-</a:t>
            </a:r>
            <a:r>
              <a:rPr lang="en">
                <a:solidFill>
                  <a:schemeClr val="dk1"/>
                </a:solidFill>
                <a:latin typeface="Cairo"/>
                <a:ea typeface="Cairo"/>
                <a:cs typeface="Cairo"/>
                <a:sym typeface="Cairo"/>
              </a:rPr>
              <a:t>   </a:t>
            </a:r>
            <a:r>
              <a:rPr lang="en">
                <a:latin typeface="Cairo"/>
                <a:ea typeface="Cairo"/>
                <a:cs typeface="Cairo"/>
                <a:sym typeface="Cairo"/>
              </a:rPr>
              <a:t>Anterior Horn Cells (Motor Neurons) of spinal cord supplying skeletal muscle:</a:t>
            </a:r>
            <a:endParaRPr>
              <a:solidFill>
                <a:schemeClr val="accent5"/>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AutoNum type="arabicPeriod"/>
            </a:pPr>
            <a:r>
              <a:rPr b="1" lang="en">
                <a:solidFill>
                  <a:srgbClr val="FF0000"/>
                </a:solidFill>
                <a:latin typeface="Cairo"/>
                <a:ea typeface="Cairo"/>
                <a:cs typeface="Cairo"/>
                <a:sym typeface="Cairo"/>
              </a:rPr>
              <a:t>Alpha motor neurons</a:t>
            </a:r>
            <a:endParaRPr b="1">
              <a:solidFill>
                <a:schemeClr val="dk1"/>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large cells, with large myelinated fibres (axons) form </a:t>
            </a:r>
            <a:r>
              <a:rPr lang="en">
                <a:solidFill>
                  <a:srgbClr val="FF0000"/>
                </a:solidFill>
                <a:latin typeface="Cairo"/>
                <a:ea typeface="Cairo"/>
                <a:cs typeface="Cairo"/>
                <a:sym typeface="Cairo"/>
              </a:rPr>
              <a:t>70% </a:t>
            </a:r>
            <a:r>
              <a:rPr lang="en">
                <a:solidFill>
                  <a:schemeClr val="dk1"/>
                </a:solidFill>
                <a:latin typeface="Cairo"/>
                <a:ea typeface="Cairo"/>
                <a:cs typeface="Cairo"/>
                <a:sym typeface="Cairo"/>
              </a:rPr>
              <a:t>of ventral root supply extrafusal muscle fibres </a:t>
            </a:r>
            <a:r>
              <a:rPr lang="en">
                <a:solidFill>
                  <a:srgbClr val="FF0000"/>
                </a:solidFill>
                <a:latin typeface="Cairo"/>
                <a:ea typeface="Cairo"/>
                <a:cs typeface="Cairo"/>
                <a:sym typeface="Cairo"/>
              </a:rPr>
              <a:t>(2/3 Of Skeletal muscle fibers).</a:t>
            </a:r>
            <a:endParaRPr>
              <a:solidFill>
                <a:srgbClr val="FF0000"/>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AutoNum type="arabicPeriod"/>
            </a:pPr>
            <a:r>
              <a:rPr b="1" lang="en">
                <a:solidFill>
                  <a:srgbClr val="FF0000"/>
                </a:solidFill>
                <a:latin typeface="Cairo"/>
                <a:ea typeface="Cairo"/>
                <a:cs typeface="Cairo"/>
                <a:sym typeface="Cairo"/>
              </a:rPr>
              <a:t>Gamma Motor Neurons</a:t>
            </a:r>
            <a:endParaRPr b="1">
              <a:solidFill>
                <a:schemeClr val="dk1"/>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smaller cells-with thinner axons form </a:t>
            </a:r>
            <a:r>
              <a:rPr lang="en">
                <a:solidFill>
                  <a:srgbClr val="FF0000"/>
                </a:solidFill>
                <a:latin typeface="Cairo"/>
                <a:ea typeface="Cairo"/>
                <a:cs typeface="Cairo"/>
                <a:sym typeface="Cairo"/>
              </a:rPr>
              <a:t>30%</a:t>
            </a:r>
            <a:r>
              <a:rPr lang="en">
                <a:solidFill>
                  <a:schemeClr val="dk1"/>
                </a:solidFill>
                <a:latin typeface="Cairo"/>
                <a:ea typeface="Cairo"/>
                <a:cs typeface="Cairo"/>
                <a:sym typeface="Cairo"/>
              </a:rPr>
              <a:t>of ventral root-supply </a:t>
            </a:r>
            <a:r>
              <a:rPr lang="en">
                <a:solidFill>
                  <a:srgbClr val="FF0000"/>
                </a:solidFill>
                <a:latin typeface="Cairo"/>
                <a:ea typeface="Cairo"/>
                <a:cs typeface="Cairo"/>
                <a:sym typeface="Cairo"/>
              </a:rPr>
              <a:t>intrafusal</a:t>
            </a:r>
            <a:r>
              <a:rPr lang="en">
                <a:solidFill>
                  <a:schemeClr val="dk1"/>
                </a:solidFill>
                <a:latin typeface="Cairo"/>
                <a:ea typeface="Cairo"/>
                <a:cs typeface="Cairo"/>
                <a:sym typeface="Cairo"/>
              </a:rPr>
              <a:t>  </a:t>
            </a:r>
            <a:r>
              <a:rPr lang="en">
                <a:solidFill>
                  <a:srgbClr val="FF0000"/>
                </a:solidFill>
                <a:latin typeface="Cairo"/>
                <a:ea typeface="Cairo"/>
                <a:cs typeface="Cairo"/>
                <a:sym typeface="Cairo"/>
              </a:rPr>
              <a:t>muscle fibres (muscle spindles=1/3 Of skeletal muscle fibers).</a:t>
            </a:r>
            <a:endParaRPr>
              <a:solidFill>
                <a:schemeClr val="dk1"/>
              </a:solidFill>
              <a:latin typeface="Cairo"/>
              <a:ea typeface="Cairo"/>
              <a:cs typeface="Cairo"/>
              <a:sym typeface="Cairo"/>
            </a:endParaRPr>
          </a:p>
        </p:txBody>
      </p:sp>
      <p:pic>
        <p:nvPicPr>
          <p:cNvPr id="381" name="Google Shape;381;p55"/>
          <p:cNvPicPr preferRelativeResize="0"/>
          <p:nvPr/>
        </p:nvPicPr>
        <p:blipFill>
          <a:blip r:embed="rId3">
            <a:alphaModFix/>
          </a:blip>
          <a:stretch>
            <a:fillRect/>
          </a:stretch>
        </p:blipFill>
        <p:spPr>
          <a:xfrm>
            <a:off x="1913826" y="3332753"/>
            <a:ext cx="4509700" cy="2444693"/>
          </a:xfrm>
          <a:prstGeom prst="rect">
            <a:avLst/>
          </a:prstGeom>
          <a:noFill/>
          <a:ln>
            <a:noFill/>
          </a:ln>
        </p:spPr>
      </p:pic>
      <p:sp>
        <p:nvSpPr>
          <p:cNvPr id="382" name="Google Shape;382;p55"/>
          <p:cNvSpPr/>
          <p:nvPr/>
        </p:nvSpPr>
        <p:spPr>
          <a:xfrm>
            <a:off x="3660126" y="5415676"/>
            <a:ext cx="1256700" cy="299100"/>
          </a:xfrm>
          <a:prstGeom prst="roundRect">
            <a:avLst>
              <a:gd fmla="val 16667" name="adj"/>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5"/>
          <p:cNvSpPr/>
          <p:nvPr/>
        </p:nvSpPr>
        <p:spPr>
          <a:xfrm>
            <a:off x="5013330" y="5360233"/>
            <a:ext cx="1061100" cy="417300"/>
          </a:xfrm>
          <a:prstGeom prst="roundRect">
            <a:avLst>
              <a:gd fmla="val 16667" name="adj"/>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5"/>
          <p:cNvSpPr txBox="1"/>
          <p:nvPr/>
        </p:nvSpPr>
        <p:spPr>
          <a:xfrm>
            <a:off x="607750" y="7231394"/>
            <a:ext cx="5642400" cy="498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0C343D"/>
                </a:solidFill>
                <a:latin typeface="Josefin Sans"/>
                <a:ea typeface="Josefin Sans"/>
                <a:cs typeface="Josefin Sans"/>
                <a:sym typeface="Josefin Sans"/>
              </a:rPr>
              <a:t>Describe The General Properties of Reflexes and Their Neuronal Pools such as:</a:t>
            </a:r>
            <a:endParaRPr sz="1600">
              <a:solidFill>
                <a:srgbClr val="0C343D"/>
              </a:solidFill>
              <a:latin typeface="Josefin Sans"/>
              <a:ea typeface="Josefin Sans"/>
              <a:cs typeface="Josefin Sans"/>
              <a:sym typeface="Josefin Sans"/>
            </a:endParaRPr>
          </a:p>
        </p:txBody>
      </p:sp>
      <p:sp>
        <p:nvSpPr>
          <p:cNvPr id="385" name="Google Shape;385;p55"/>
          <p:cNvSpPr/>
          <p:nvPr/>
        </p:nvSpPr>
        <p:spPr>
          <a:xfrm>
            <a:off x="1066374" y="7773202"/>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Convergence </a:t>
            </a:r>
            <a:endParaRPr sz="1300">
              <a:latin typeface="Josefin Sans"/>
              <a:ea typeface="Josefin Sans"/>
              <a:cs typeface="Josefin Sans"/>
              <a:sym typeface="Josefin Sans"/>
            </a:endParaRPr>
          </a:p>
        </p:txBody>
      </p:sp>
      <p:sp>
        <p:nvSpPr>
          <p:cNvPr id="386" name="Google Shape;386;p55"/>
          <p:cNvSpPr/>
          <p:nvPr/>
        </p:nvSpPr>
        <p:spPr>
          <a:xfrm>
            <a:off x="2657296" y="7773215"/>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Divergence </a:t>
            </a:r>
            <a:endParaRPr sz="1300">
              <a:latin typeface="Josefin Sans"/>
              <a:ea typeface="Josefin Sans"/>
              <a:cs typeface="Josefin Sans"/>
              <a:sym typeface="Josefin Sans"/>
            </a:endParaRPr>
          </a:p>
        </p:txBody>
      </p:sp>
      <p:sp>
        <p:nvSpPr>
          <p:cNvPr id="387" name="Google Shape;387;p55"/>
          <p:cNvSpPr/>
          <p:nvPr/>
        </p:nvSpPr>
        <p:spPr>
          <a:xfrm>
            <a:off x="1066374" y="8315018"/>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Recruitment </a:t>
            </a:r>
            <a:endParaRPr sz="1300">
              <a:latin typeface="Josefin Sans"/>
              <a:ea typeface="Josefin Sans"/>
              <a:cs typeface="Josefin Sans"/>
              <a:sym typeface="Josefin Sans"/>
            </a:endParaRPr>
          </a:p>
        </p:txBody>
      </p:sp>
      <p:sp>
        <p:nvSpPr>
          <p:cNvPr id="388" name="Google Shape;388;p55"/>
          <p:cNvSpPr/>
          <p:nvPr/>
        </p:nvSpPr>
        <p:spPr>
          <a:xfrm>
            <a:off x="2657295" y="8315020"/>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Reverberating Circuits </a:t>
            </a:r>
            <a:endParaRPr sz="1300">
              <a:latin typeface="Josefin Sans"/>
              <a:ea typeface="Josefin Sans"/>
              <a:cs typeface="Josefin Sans"/>
              <a:sym typeface="Josefin Sans"/>
            </a:endParaRPr>
          </a:p>
        </p:txBody>
      </p:sp>
      <p:sp>
        <p:nvSpPr>
          <p:cNvPr id="389" name="Google Shape;389;p55"/>
          <p:cNvSpPr/>
          <p:nvPr/>
        </p:nvSpPr>
        <p:spPr>
          <a:xfrm>
            <a:off x="4248229" y="7773202"/>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Irradiation </a:t>
            </a:r>
            <a:endParaRPr sz="1300">
              <a:latin typeface="Josefin Sans"/>
              <a:ea typeface="Josefin Sans"/>
              <a:cs typeface="Josefin Sans"/>
              <a:sym typeface="Josefin Sans"/>
            </a:endParaRPr>
          </a:p>
        </p:txBody>
      </p:sp>
      <p:sp>
        <p:nvSpPr>
          <p:cNvPr id="390" name="Google Shape;390;p55"/>
          <p:cNvSpPr/>
          <p:nvPr/>
        </p:nvSpPr>
        <p:spPr>
          <a:xfrm>
            <a:off x="4248224" y="8315026"/>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After-Discharge </a:t>
            </a:r>
            <a:endParaRPr sz="1300">
              <a:latin typeface="Josefin Sans"/>
              <a:ea typeface="Josefin Sans"/>
              <a:cs typeface="Josefin Sans"/>
              <a:sym typeface="Josefin Sans"/>
            </a:endParaRPr>
          </a:p>
        </p:txBody>
      </p:sp>
      <p:sp>
        <p:nvSpPr>
          <p:cNvPr id="391" name="Google Shape;391;p55"/>
          <p:cNvSpPr/>
          <p:nvPr/>
        </p:nvSpPr>
        <p:spPr>
          <a:xfrm>
            <a:off x="1066376" y="8864056"/>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Minimal Synaptic Delay</a:t>
            </a:r>
            <a:endParaRPr sz="1300">
              <a:latin typeface="Josefin Sans"/>
              <a:ea typeface="Josefin Sans"/>
              <a:cs typeface="Josefin Sans"/>
              <a:sym typeface="Josefin Sans"/>
            </a:endParaRPr>
          </a:p>
        </p:txBody>
      </p:sp>
      <p:sp>
        <p:nvSpPr>
          <p:cNvPr id="392" name="Google Shape;392;p55"/>
          <p:cNvSpPr/>
          <p:nvPr/>
        </p:nvSpPr>
        <p:spPr>
          <a:xfrm>
            <a:off x="2666739" y="8864058"/>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Central Delay </a:t>
            </a:r>
            <a:endParaRPr sz="1300">
              <a:latin typeface="Josefin Sans"/>
              <a:ea typeface="Josefin Sans"/>
              <a:cs typeface="Josefin Sans"/>
              <a:sym typeface="Josefin Sans"/>
            </a:endParaRPr>
          </a:p>
        </p:txBody>
      </p:sp>
      <p:sp>
        <p:nvSpPr>
          <p:cNvPr id="393" name="Google Shape;393;p55"/>
          <p:cNvSpPr/>
          <p:nvPr/>
        </p:nvSpPr>
        <p:spPr>
          <a:xfrm>
            <a:off x="4248224" y="8864058"/>
            <a:ext cx="1543200" cy="4989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Josefin Sans"/>
                <a:ea typeface="Josefin Sans"/>
                <a:cs typeface="Josefin Sans"/>
                <a:sym typeface="Josefin Sans"/>
              </a:rPr>
              <a:t>Reflex time</a:t>
            </a:r>
            <a:endParaRPr sz="1300">
              <a:latin typeface="Josefin Sans"/>
              <a:ea typeface="Josefin Sans"/>
              <a:cs typeface="Josefin Sans"/>
              <a:sym typeface="Josefin Sans"/>
            </a:endParaRPr>
          </a:p>
        </p:txBody>
      </p:sp>
      <p:cxnSp>
        <p:nvCxnSpPr>
          <p:cNvPr id="394" name="Google Shape;394;p55"/>
          <p:cNvCxnSpPr/>
          <p:nvPr/>
        </p:nvCxnSpPr>
        <p:spPr>
          <a:xfrm flipH="1" rot="10800000">
            <a:off x="625250" y="7002761"/>
            <a:ext cx="5626200" cy="24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pic>
        <p:nvPicPr>
          <p:cNvPr id="399" name="Google Shape;399;p56"/>
          <p:cNvPicPr preferRelativeResize="0"/>
          <p:nvPr/>
        </p:nvPicPr>
        <p:blipFill>
          <a:blip r:embed="rId3">
            <a:alphaModFix/>
          </a:blip>
          <a:stretch>
            <a:fillRect/>
          </a:stretch>
        </p:blipFill>
        <p:spPr>
          <a:xfrm>
            <a:off x="5042675" y="1032433"/>
            <a:ext cx="1541350" cy="1479250"/>
          </a:xfrm>
          <a:prstGeom prst="rect">
            <a:avLst/>
          </a:prstGeom>
          <a:noFill/>
          <a:ln>
            <a:noFill/>
          </a:ln>
        </p:spPr>
      </p:pic>
      <p:sp>
        <p:nvSpPr>
          <p:cNvPr id="400" name="Google Shape;400;p5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1" name="Google Shape;401;p56"/>
          <p:cNvSpPr txBox="1"/>
          <p:nvPr/>
        </p:nvSpPr>
        <p:spPr>
          <a:xfrm>
            <a:off x="87650" y="471912"/>
            <a:ext cx="5486400" cy="3293400"/>
          </a:xfrm>
          <a:prstGeom prst="rect">
            <a:avLst/>
          </a:prstGeom>
          <a:noFill/>
          <a:ln>
            <a:noFill/>
          </a:ln>
        </p:spPr>
        <p:txBody>
          <a:bodyPr anchorCtr="0" anchor="t" bIns="91425" lIns="91425" spcFirstLastPara="1" rIns="91425" wrap="square" tIns="91425">
            <a:noAutofit/>
          </a:bodyPr>
          <a:lstStyle/>
          <a:p>
            <a:pPr indent="0" lvl="0" marL="0" rtl="0" algn="l">
              <a:lnSpc>
                <a:spcPct val="91000"/>
              </a:lnSpc>
              <a:spcBef>
                <a:spcPts val="300"/>
              </a:spcBef>
              <a:spcAft>
                <a:spcPts val="0"/>
              </a:spcAft>
              <a:buClr>
                <a:schemeClr val="dk1"/>
              </a:buClr>
              <a:buSzPts val="1100"/>
              <a:buFont typeface="Arial"/>
              <a:buNone/>
            </a:pPr>
            <a:r>
              <a:rPr lang="en">
                <a:latin typeface="Cairo"/>
                <a:ea typeface="Cairo"/>
                <a:cs typeface="Cairo"/>
                <a:sym typeface="Cairo"/>
              </a:rPr>
              <a:t>- Sensory afferent enter spinal cord via  dorsal (posterior) root, as they </a:t>
            </a:r>
            <a:r>
              <a:rPr lang="en" u="sng">
                <a:latin typeface="Cairo"/>
                <a:ea typeface="Cairo"/>
                <a:cs typeface="Cairo"/>
                <a:sym typeface="Cairo"/>
              </a:rPr>
              <a:t>enter the neuronal pool  undergo:</a:t>
            </a:r>
            <a:endParaRPr u="sng">
              <a:latin typeface="Cairo"/>
              <a:ea typeface="Cairo"/>
              <a:cs typeface="Cairo"/>
              <a:sym typeface="Cairo"/>
            </a:endParaRPr>
          </a:p>
          <a:p>
            <a:pPr indent="0" lvl="0" marL="0" rtl="0" algn="l">
              <a:lnSpc>
                <a:spcPct val="91000"/>
              </a:lnSpc>
              <a:spcBef>
                <a:spcPts val="300"/>
              </a:spcBef>
              <a:spcAft>
                <a:spcPts val="0"/>
              </a:spcAft>
              <a:buClr>
                <a:schemeClr val="dk1"/>
              </a:buClr>
              <a:buSzPts val="1100"/>
              <a:buFont typeface="Arial"/>
              <a:buNone/>
            </a:pPr>
            <a:r>
              <a:t/>
            </a:r>
            <a:endParaRPr u="sng">
              <a:latin typeface="Cairo"/>
              <a:ea typeface="Cairo"/>
              <a:cs typeface="Cairo"/>
              <a:sym typeface="Cairo"/>
            </a:endParaRPr>
          </a:p>
          <a:p>
            <a:pPr indent="-342900" lvl="0" marL="457200" rtl="0" algn="l">
              <a:spcBef>
                <a:spcPts val="0"/>
              </a:spcBef>
              <a:spcAft>
                <a:spcPts val="0"/>
              </a:spcAft>
              <a:buClr>
                <a:srgbClr val="45818E"/>
              </a:buClr>
              <a:buSzPts val="1800"/>
              <a:buFont typeface="Cairo"/>
              <a:buAutoNum type="arabicPeriod"/>
            </a:pPr>
            <a:r>
              <a:rPr b="1" lang="en" sz="1800">
                <a:solidFill>
                  <a:srgbClr val="45818E"/>
                </a:solidFill>
                <a:highlight>
                  <a:srgbClr val="EFEFEF"/>
                </a:highlight>
                <a:latin typeface="Josefin Sans"/>
                <a:ea typeface="Josefin Sans"/>
                <a:cs typeface="Josefin Sans"/>
                <a:sym typeface="Josefin Sans"/>
              </a:rPr>
              <a:t>Divergence</a:t>
            </a:r>
            <a:endParaRPr b="1" sz="1800">
              <a:solidFill>
                <a:srgbClr val="45818E"/>
              </a:solidFill>
              <a:highlight>
                <a:srgbClr val="EFEFEF"/>
              </a:highlight>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Help to </a:t>
            </a:r>
            <a:r>
              <a:rPr lang="en" u="sng">
                <a:latin typeface="Cairo"/>
                <a:ea typeface="Cairo"/>
                <a:cs typeface="Cairo"/>
                <a:sym typeface="Cairo"/>
              </a:rPr>
              <a:t>spread a single stimulus to a wide area </a:t>
            </a:r>
            <a:r>
              <a:rPr lang="en">
                <a:latin typeface="Cairo"/>
                <a:ea typeface="Cairo"/>
                <a:cs typeface="Cairo"/>
                <a:sym typeface="Cairo"/>
              </a:rPr>
              <a:t>of the spinal cord (amplification of signal)</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It is important for weak signals to excite far greater numbers of nerve fibers leaving the pool.</a:t>
            </a:r>
            <a:endParaRPr>
              <a:latin typeface="Cairo"/>
              <a:ea typeface="Cairo"/>
              <a:cs typeface="Cairo"/>
              <a:sym typeface="Cairo"/>
            </a:endParaRPr>
          </a:p>
          <a:p>
            <a:pPr indent="-342900" lvl="0" marL="457200" rtl="0" algn="l">
              <a:spcBef>
                <a:spcPts val="0"/>
              </a:spcBef>
              <a:spcAft>
                <a:spcPts val="0"/>
              </a:spcAft>
              <a:buClr>
                <a:srgbClr val="45818E"/>
              </a:buClr>
              <a:buSzPts val="1800"/>
              <a:buFont typeface="Cairo"/>
              <a:buAutoNum type="arabicPeriod"/>
            </a:pPr>
            <a:r>
              <a:rPr b="1" lang="en" sz="1800">
                <a:solidFill>
                  <a:srgbClr val="45818E"/>
                </a:solidFill>
                <a:highlight>
                  <a:srgbClr val="EFEFEF"/>
                </a:highlight>
                <a:latin typeface="Josefin Sans"/>
                <a:ea typeface="Josefin Sans"/>
                <a:cs typeface="Josefin Sans"/>
                <a:sym typeface="Josefin Sans"/>
              </a:rPr>
              <a:t>Convergence</a:t>
            </a:r>
            <a:r>
              <a:rPr lang="en" sz="1600">
                <a:solidFill>
                  <a:srgbClr val="134F5C"/>
                </a:solidFill>
                <a:latin typeface="Cairo"/>
                <a:ea typeface="Cairo"/>
                <a:cs typeface="Cairo"/>
                <a:sym typeface="Cairo"/>
              </a:rPr>
              <a:t> </a:t>
            </a:r>
            <a:endParaRPr sz="1600">
              <a:solidFill>
                <a:srgbClr val="134F5C"/>
              </a:solidFill>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Signals from multiple inputs unit to excite a single neuron. </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Multiple action potentials converging on the neuron  provide enough </a:t>
            </a:r>
            <a:r>
              <a:rPr lang="en" u="sng">
                <a:latin typeface="Cairo"/>
                <a:ea typeface="Cairo"/>
                <a:cs typeface="Cairo"/>
                <a:sym typeface="Cairo"/>
              </a:rPr>
              <a:t>spatial summation </a:t>
            </a:r>
            <a:r>
              <a:rPr lang="en">
                <a:latin typeface="Cairo"/>
                <a:ea typeface="Cairo"/>
                <a:cs typeface="Cairo"/>
                <a:sym typeface="Cairo"/>
              </a:rPr>
              <a:t>to bring the neuron  to the threshold required for discharge.</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(multiple stimuli summate &amp; collect together at the  same time)</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pic>
        <p:nvPicPr>
          <p:cNvPr id="402" name="Google Shape;402;p56"/>
          <p:cNvPicPr preferRelativeResize="0"/>
          <p:nvPr/>
        </p:nvPicPr>
        <p:blipFill>
          <a:blip r:embed="rId4">
            <a:alphaModFix/>
          </a:blip>
          <a:stretch>
            <a:fillRect/>
          </a:stretch>
        </p:blipFill>
        <p:spPr>
          <a:xfrm>
            <a:off x="1612023" y="3900926"/>
            <a:ext cx="3063804" cy="1957875"/>
          </a:xfrm>
          <a:prstGeom prst="rect">
            <a:avLst/>
          </a:prstGeom>
          <a:noFill/>
          <a:ln>
            <a:noFill/>
          </a:ln>
        </p:spPr>
      </p:pic>
      <p:sp>
        <p:nvSpPr>
          <p:cNvPr id="403" name="Google Shape;403;p56"/>
          <p:cNvSpPr txBox="1"/>
          <p:nvPr/>
        </p:nvSpPr>
        <p:spPr>
          <a:xfrm>
            <a:off x="1162538" y="4255418"/>
            <a:ext cx="12402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741B47"/>
                </a:solidFill>
                <a:latin typeface="Cairo"/>
                <a:ea typeface="Cairo"/>
                <a:cs typeface="Cairo"/>
                <a:sym typeface="Cairo"/>
              </a:rPr>
              <a:t>Divergence</a:t>
            </a:r>
            <a:endParaRPr>
              <a:solidFill>
                <a:srgbClr val="741B47"/>
              </a:solidFill>
            </a:endParaRPr>
          </a:p>
        </p:txBody>
      </p:sp>
      <p:sp>
        <p:nvSpPr>
          <p:cNvPr id="404" name="Google Shape;404;p56"/>
          <p:cNvSpPr txBox="1"/>
          <p:nvPr/>
        </p:nvSpPr>
        <p:spPr>
          <a:xfrm>
            <a:off x="1162516" y="5071538"/>
            <a:ext cx="12402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93C47D"/>
                </a:solidFill>
                <a:latin typeface="Cairo"/>
                <a:ea typeface="Cairo"/>
                <a:cs typeface="Cairo"/>
                <a:sym typeface="Cairo"/>
              </a:rPr>
              <a:t>Convergence</a:t>
            </a:r>
            <a:endParaRPr>
              <a:solidFill>
                <a:srgbClr val="93C47D"/>
              </a:solidFill>
              <a:latin typeface="Cairo"/>
              <a:ea typeface="Cairo"/>
              <a:cs typeface="Cairo"/>
              <a:sym typeface="Cairo"/>
            </a:endParaRPr>
          </a:p>
        </p:txBody>
      </p:sp>
      <p:sp>
        <p:nvSpPr>
          <p:cNvPr id="405" name="Google Shape;405;p56"/>
          <p:cNvSpPr/>
          <p:nvPr/>
        </p:nvSpPr>
        <p:spPr>
          <a:xfrm>
            <a:off x="4485252" y="3900925"/>
            <a:ext cx="2197800" cy="449400"/>
          </a:xfrm>
          <a:prstGeom prst="roundRect">
            <a:avLst>
              <a:gd fmla="val 16667" name="adj"/>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airo"/>
                <a:ea typeface="Cairo"/>
                <a:cs typeface="Cairo"/>
                <a:sym typeface="Cairo"/>
              </a:rPr>
              <a:t>Output from one neuron onto many</a:t>
            </a:r>
            <a:endParaRPr sz="1200">
              <a:solidFill>
                <a:srgbClr val="FFFFFF"/>
              </a:solidFill>
              <a:latin typeface="Cairo"/>
              <a:ea typeface="Cairo"/>
              <a:cs typeface="Cairo"/>
              <a:sym typeface="Cairo"/>
            </a:endParaRPr>
          </a:p>
        </p:txBody>
      </p:sp>
      <p:sp>
        <p:nvSpPr>
          <p:cNvPr id="406" name="Google Shape;406;p56"/>
          <p:cNvSpPr/>
          <p:nvPr/>
        </p:nvSpPr>
        <p:spPr>
          <a:xfrm>
            <a:off x="4491602" y="4391200"/>
            <a:ext cx="2197800" cy="830400"/>
          </a:xfrm>
          <a:prstGeom prst="roundRect">
            <a:avLst>
              <a:gd fmla="val 10474" name="adj"/>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airo"/>
                <a:ea typeface="Cairo"/>
                <a:cs typeface="Cairo"/>
                <a:sym typeface="Cairo"/>
              </a:rPr>
              <a:t>Each postsynaptic neuron receives input from the same presynaptic neuron, but may react to it differently. </a:t>
            </a:r>
            <a:endParaRPr sz="1200">
              <a:solidFill>
                <a:srgbClr val="FFFFFF"/>
              </a:solidFill>
              <a:latin typeface="Cairo"/>
              <a:ea typeface="Cairo"/>
              <a:cs typeface="Cairo"/>
              <a:sym typeface="Cairo"/>
            </a:endParaRPr>
          </a:p>
        </p:txBody>
      </p:sp>
      <p:sp>
        <p:nvSpPr>
          <p:cNvPr id="407" name="Google Shape;407;p56"/>
          <p:cNvSpPr/>
          <p:nvPr/>
        </p:nvSpPr>
        <p:spPr>
          <a:xfrm>
            <a:off x="4491602" y="5262475"/>
            <a:ext cx="2197800" cy="799500"/>
          </a:xfrm>
          <a:prstGeom prst="roundRect">
            <a:avLst>
              <a:gd fmla="val 16667" name="adj"/>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airo"/>
                <a:ea typeface="Cairo"/>
                <a:cs typeface="Cairo"/>
                <a:sym typeface="Cairo"/>
              </a:rPr>
              <a:t>In a divergent neural circuit, the axon of one neuron branches to send information to multiple target neurons. </a:t>
            </a:r>
            <a:endParaRPr sz="1200">
              <a:solidFill>
                <a:srgbClr val="FFFFFF"/>
              </a:solidFill>
              <a:latin typeface="Cairo"/>
              <a:ea typeface="Cairo"/>
              <a:cs typeface="Cairo"/>
              <a:sym typeface="Cairo"/>
            </a:endParaRPr>
          </a:p>
        </p:txBody>
      </p:sp>
      <p:sp>
        <p:nvSpPr>
          <p:cNvPr id="408" name="Google Shape;408;p56"/>
          <p:cNvSpPr/>
          <p:nvPr/>
        </p:nvSpPr>
        <p:spPr>
          <a:xfrm>
            <a:off x="4491602" y="6102850"/>
            <a:ext cx="2197800" cy="640200"/>
          </a:xfrm>
          <a:prstGeom prst="roundRect">
            <a:avLst>
              <a:gd fmla="val 16667" name="adj"/>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airo"/>
                <a:ea typeface="Cairo"/>
                <a:cs typeface="Cairo"/>
                <a:sym typeface="Cairo"/>
              </a:rPr>
              <a:t>Divergent output allows the same signal to reach many different neurons. </a:t>
            </a:r>
            <a:endParaRPr sz="1200">
              <a:solidFill>
                <a:srgbClr val="FFFFFF"/>
              </a:solidFill>
              <a:latin typeface="Cairo"/>
              <a:ea typeface="Cairo"/>
              <a:cs typeface="Cairo"/>
              <a:sym typeface="Cairo"/>
            </a:endParaRPr>
          </a:p>
        </p:txBody>
      </p:sp>
      <p:sp>
        <p:nvSpPr>
          <p:cNvPr id="409" name="Google Shape;409;p56"/>
          <p:cNvSpPr txBox="1"/>
          <p:nvPr/>
        </p:nvSpPr>
        <p:spPr>
          <a:xfrm>
            <a:off x="2136325" y="2320902"/>
            <a:ext cx="3153000" cy="3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Sharpening of the signal / more powerful and focused. </a:t>
            </a:r>
            <a:endParaRPr/>
          </a:p>
        </p:txBody>
      </p:sp>
      <p:sp>
        <p:nvSpPr>
          <p:cNvPr id="410" name="Google Shape;410;p56"/>
          <p:cNvSpPr txBox="1"/>
          <p:nvPr/>
        </p:nvSpPr>
        <p:spPr>
          <a:xfrm>
            <a:off x="4365529" y="6987104"/>
            <a:ext cx="14403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45818E"/>
                </a:solidFill>
                <a:highlight>
                  <a:srgbClr val="EFEFEF"/>
                </a:highlight>
                <a:latin typeface="Cairo"/>
                <a:ea typeface="Cairo"/>
                <a:cs typeface="Cairo"/>
                <a:sym typeface="Cairo"/>
              </a:rPr>
              <a:t>Convergence</a:t>
            </a:r>
            <a:endParaRPr b="1">
              <a:solidFill>
                <a:srgbClr val="45818E"/>
              </a:solidFill>
              <a:highlight>
                <a:srgbClr val="EFEFEF"/>
              </a:highlight>
              <a:latin typeface="Cairo"/>
              <a:ea typeface="Cairo"/>
              <a:cs typeface="Cairo"/>
              <a:sym typeface="Cairo"/>
            </a:endParaRPr>
          </a:p>
        </p:txBody>
      </p:sp>
      <p:sp>
        <p:nvSpPr>
          <p:cNvPr id="411" name="Google Shape;411;p56"/>
          <p:cNvSpPr txBox="1"/>
          <p:nvPr/>
        </p:nvSpPr>
        <p:spPr>
          <a:xfrm>
            <a:off x="1271526" y="6208846"/>
            <a:ext cx="14403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45818E"/>
                </a:solidFill>
                <a:highlight>
                  <a:srgbClr val="EFEFEF"/>
                </a:highlight>
                <a:latin typeface="Cairo"/>
                <a:ea typeface="Cairo"/>
                <a:cs typeface="Cairo"/>
                <a:sym typeface="Cairo"/>
              </a:rPr>
              <a:t>Divergence </a:t>
            </a:r>
            <a:endParaRPr b="1">
              <a:solidFill>
                <a:srgbClr val="45818E"/>
              </a:solidFill>
              <a:highlight>
                <a:srgbClr val="EFEFEF"/>
              </a:highlight>
              <a:latin typeface="Cairo"/>
              <a:ea typeface="Cairo"/>
              <a:cs typeface="Cairo"/>
              <a:sym typeface="Cairo"/>
            </a:endParaRPr>
          </a:p>
        </p:txBody>
      </p:sp>
      <p:sp>
        <p:nvSpPr>
          <p:cNvPr id="412" name="Google Shape;412;p56"/>
          <p:cNvSpPr/>
          <p:nvPr/>
        </p:nvSpPr>
        <p:spPr>
          <a:xfrm>
            <a:off x="2360027" y="9080450"/>
            <a:ext cx="4224000" cy="6402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Cairo"/>
                <a:ea typeface="Cairo"/>
                <a:cs typeface="Cairo"/>
                <a:sym typeface="Cairo"/>
              </a:rPr>
              <a:t>Convergence of multiple input fibers onto a single neuron.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AutoNum type="alphaUcPeriod"/>
            </a:pPr>
            <a:r>
              <a:rPr lang="en" sz="1300">
                <a:latin typeface="Cairo"/>
                <a:ea typeface="Cairo"/>
                <a:cs typeface="Cairo"/>
                <a:sym typeface="Cairo"/>
              </a:rPr>
              <a:t>Multiple input fibers from a single source.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AutoNum type="alphaUcPeriod"/>
            </a:pPr>
            <a:r>
              <a:rPr lang="en" sz="1300">
                <a:latin typeface="Cairo"/>
                <a:ea typeface="Cairo"/>
                <a:cs typeface="Cairo"/>
                <a:sym typeface="Cairo"/>
              </a:rPr>
              <a:t>Input fibers from multiple separate sources. </a:t>
            </a:r>
            <a:endParaRPr sz="1300">
              <a:latin typeface="Cairo"/>
              <a:ea typeface="Cairo"/>
              <a:cs typeface="Cairo"/>
              <a:sym typeface="Cairo"/>
            </a:endParaRPr>
          </a:p>
        </p:txBody>
      </p:sp>
      <p:sp>
        <p:nvSpPr>
          <p:cNvPr id="413" name="Google Shape;413;p56"/>
          <p:cNvSpPr/>
          <p:nvPr/>
        </p:nvSpPr>
        <p:spPr>
          <a:xfrm>
            <a:off x="166325" y="6642275"/>
            <a:ext cx="3650700" cy="8304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1150" lvl="0" marL="457200" rtl="0" algn="l">
              <a:spcBef>
                <a:spcPts val="0"/>
              </a:spcBef>
              <a:spcAft>
                <a:spcPts val="0"/>
              </a:spcAft>
              <a:buClr>
                <a:srgbClr val="2C5072"/>
              </a:buClr>
              <a:buSzPts val="1300"/>
              <a:buFont typeface="Cairo"/>
              <a:buAutoNum type="alphaUcPeriod"/>
            </a:pPr>
            <a:r>
              <a:rPr lang="en" sz="1300">
                <a:latin typeface="Cairo"/>
                <a:ea typeface="Cairo"/>
                <a:cs typeface="Cairo"/>
                <a:sym typeface="Cairo"/>
              </a:rPr>
              <a:t>Divergence within a pathway to cause amplification of the signal. </a:t>
            </a:r>
            <a:endParaRPr sz="1300">
              <a:latin typeface="Cairo"/>
              <a:ea typeface="Cairo"/>
              <a:cs typeface="Cairo"/>
              <a:sym typeface="Cairo"/>
            </a:endParaRPr>
          </a:p>
          <a:p>
            <a:pPr indent="-311150" lvl="0" marL="457200" rtl="0" algn="l">
              <a:spcBef>
                <a:spcPts val="0"/>
              </a:spcBef>
              <a:spcAft>
                <a:spcPts val="0"/>
              </a:spcAft>
              <a:buClr>
                <a:srgbClr val="2C5072"/>
              </a:buClr>
              <a:buSzPts val="1300"/>
              <a:buFont typeface="Cairo"/>
              <a:buAutoNum type="alphaUcPeriod"/>
            </a:pPr>
            <a:r>
              <a:rPr lang="en" sz="1300">
                <a:latin typeface="Cairo"/>
                <a:ea typeface="Cairo"/>
                <a:cs typeface="Cairo"/>
                <a:sym typeface="Cairo"/>
              </a:rPr>
              <a:t>Divergence into multiple tracts to transmit the signal to separate areas.</a:t>
            </a:r>
            <a:endParaRPr sz="1300">
              <a:latin typeface="Cairo"/>
              <a:ea typeface="Cairo"/>
              <a:cs typeface="Cairo"/>
              <a:sym typeface="Cairo"/>
            </a:endParaRPr>
          </a:p>
        </p:txBody>
      </p:sp>
      <p:pic>
        <p:nvPicPr>
          <p:cNvPr id="414" name="Google Shape;414;p56"/>
          <p:cNvPicPr preferRelativeResize="0"/>
          <p:nvPr/>
        </p:nvPicPr>
        <p:blipFill rotWithShape="1">
          <a:blip r:embed="rId5">
            <a:alphaModFix/>
          </a:blip>
          <a:srcRect b="23289" l="0" r="0" t="0"/>
          <a:stretch/>
        </p:blipFill>
        <p:spPr>
          <a:xfrm>
            <a:off x="755013" y="7536938"/>
            <a:ext cx="2055225" cy="1479250"/>
          </a:xfrm>
          <a:prstGeom prst="rect">
            <a:avLst/>
          </a:prstGeom>
          <a:noFill/>
          <a:ln>
            <a:noFill/>
          </a:ln>
        </p:spPr>
      </p:pic>
      <p:pic>
        <p:nvPicPr>
          <p:cNvPr id="415" name="Google Shape;415;p56"/>
          <p:cNvPicPr preferRelativeResize="0"/>
          <p:nvPr/>
        </p:nvPicPr>
        <p:blipFill>
          <a:blip r:embed="rId6">
            <a:alphaModFix/>
          </a:blip>
          <a:stretch>
            <a:fillRect/>
          </a:stretch>
        </p:blipFill>
        <p:spPr>
          <a:xfrm>
            <a:off x="3874015" y="7385123"/>
            <a:ext cx="2423325" cy="16310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