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6" r:id="rId5"/>
    <p:sldMasterId id="2147483717" r:id="rId6"/>
    <p:sldMasterId id="2147483718" r:id="rId7"/>
    <p:sldMasterId id="214748371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9902950" cx="6858000"/>
  <p:notesSz cx="6858000" cy="9144000"/>
  <p:embeddedFontLst>
    <p:embeddedFont>
      <p:font typeface="Dosis"/>
      <p:regular r:id="rId30"/>
      <p:bold r:id="rId31"/>
    </p:embeddedFont>
    <p:embeddedFont>
      <p:font typeface="Economica"/>
      <p:regular r:id="rId32"/>
      <p:bold r:id="rId33"/>
      <p:italic r:id="rId34"/>
      <p:boldItalic r:id="rId35"/>
    </p:embeddedFont>
    <p:embeddedFont>
      <p:font typeface="Cairo"/>
      <p:regular r:id="rId36"/>
      <p:bold r:id="rId37"/>
    </p:embeddedFont>
    <p:embeddedFont>
      <p:font typeface="Josefin Sans"/>
      <p:regular r:id="rId38"/>
      <p:bold r:id="rId39"/>
      <p:italic r:id="rId40"/>
      <p:boldItalic r:id="rId41"/>
    </p:embeddedFont>
    <p:embeddedFont>
      <p:font typeface="Philosopher"/>
      <p:regular r:id="rId42"/>
      <p:bold r:id="rId43"/>
      <p:italic r:id="rId44"/>
      <p:boldItalic r:id="rId45"/>
    </p:embeddedFont>
    <p:embeddedFont>
      <p:font typeface="Comfortaa"/>
      <p:regular r:id="rId46"/>
      <p:bold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4C31B16-F5EC-46BF-AF8F-1D8481FF02EA}">
  <a:tblStyle styleId="{84C31B16-F5EC-46BF-AF8F-1D8481FF02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efinSans-italic.fntdata"/><Relationship Id="rId42" Type="http://schemas.openxmlformats.org/officeDocument/2006/relationships/font" Target="fonts/Philosopher-regular.fntdata"/><Relationship Id="rId41" Type="http://schemas.openxmlformats.org/officeDocument/2006/relationships/font" Target="fonts/JosefinSans-boldItalic.fntdata"/><Relationship Id="rId44" Type="http://schemas.openxmlformats.org/officeDocument/2006/relationships/font" Target="fonts/Philosopher-italic.fntdata"/><Relationship Id="rId43" Type="http://schemas.openxmlformats.org/officeDocument/2006/relationships/font" Target="fonts/Philosopher-bold.fntdata"/><Relationship Id="rId46" Type="http://schemas.openxmlformats.org/officeDocument/2006/relationships/font" Target="fonts/Comfortaa-regular.fntdata"/><Relationship Id="rId45" Type="http://schemas.openxmlformats.org/officeDocument/2006/relationships/font" Target="fonts/Philosop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OpenSans-regular.fntdata"/><Relationship Id="rId47" Type="http://schemas.openxmlformats.org/officeDocument/2006/relationships/font" Target="fonts/Comfortaa-bold.fntdata"/><Relationship Id="rId49"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Dosis-bold.fntdata"/><Relationship Id="rId30" Type="http://schemas.openxmlformats.org/officeDocument/2006/relationships/font" Target="fonts/Dosis-regular.fntdata"/><Relationship Id="rId33" Type="http://schemas.openxmlformats.org/officeDocument/2006/relationships/font" Target="fonts/Economica-bold.fntdata"/><Relationship Id="rId32" Type="http://schemas.openxmlformats.org/officeDocument/2006/relationships/font" Target="fonts/Economica-regular.fntdata"/><Relationship Id="rId35" Type="http://schemas.openxmlformats.org/officeDocument/2006/relationships/font" Target="fonts/Economica-boldItalic.fntdata"/><Relationship Id="rId34" Type="http://schemas.openxmlformats.org/officeDocument/2006/relationships/font" Target="fonts/Economica-italic.fntdata"/><Relationship Id="rId37" Type="http://schemas.openxmlformats.org/officeDocument/2006/relationships/font" Target="fonts/Cairo-bold.fntdata"/><Relationship Id="rId36" Type="http://schemas.openxmlformats.org/officeDocument/2006/relationships/font" Target="fonts/Cairo-regular.fntdata"/><Relationship Id="rId39" Type="http://schemas.openxmlformats.org/officeDocument/2006/relationships/font" Target="fonts/JosefinSans-bold.fntdata"/><Relationship Id="rId38" Type="http://schemas.openxmlformats.org/officeDocument/2006/relationships/font" Target="fonts/JosefinSans-regular.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40abaf2e2a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a:t>لِلْإِنسَانِ إِلَّا مَا سَعَىٰ (39) وَأَنَّ سَعْيَهُ سَوْفَ يُرَىٰ </a:t>
            </a:r>
            <a:endParaRPr/>
          </a:p>
          <a:p>
            <a:pPr indent="0" lvl="0" marL="0" rtl="0" algn="l">
              <a:spcBef>
                <a:spcPts val="0"/>
              </a:spcBef>
              <a:spcAft>
                <a:spcPts val="0"/>
              </a:spcAft>
              <a:buNone/>
            </a:pPr>
            <a:r>
              <a:t/>
            </a:r>
            <a:endParaRPr/>
          </a:p>
          <a:p>
            <a:pPr indent="0" lvl="0" marL="0" rtl="0" algn="l">
              <a:spcBef>
                <a:spcPts val="0"/>
              </a:spcBef>
              <a:spcAft>
                <a:spcPts val="0"/>
              </a:spcAft>
              <a:buNone/>
            </a:pPr>
            <a:r>
              <a:rPr lang="ar"/>
              <a:t>BETTER right</a:t>
            </a:r>
            <a:endParaRPr/>
          </a:p>
        </p:txBody>
      </p:sp>
      <p:sp>
        <p:nvSpPr>
          <p:cNvPr id="397" name="Google Shape;397;g40abaf2e2a_2_68:notes"/>
          <p:cNvSpPr/>
          <p:nvPr>
            <p:ph idx="2" type="sldImg"/>
          </p:nvPr>
        </p:nvSpPr>
        <p:spPr>
          <a:xfrm>
            <a:off x="1142521" y="685800"/>
            <a:ext cx="4573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41531e1258_3_109:notes"/>
          <p:cNvSpPr/>
          <p:nvPr>
            <p:ph idx="2" type="sldImg"/>
          </p:nvPr>
        </p:nvSpPr>
        <p:spPr>
          <a:xfrm>
            <a:off x="2241996" y="685800"/>
            <a:ext cx="2374692"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1531e1258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1531e1258_3_124:notes"/>
          <p:cNvSpPr/>
          <p:nvPr>
            <p:ph idx="2" type="sldImg"/>
          </p:nvPr>
        </p:nvSpPr>
        <p:spPr>
          <a:xfrm>
            <a:off x="2241996" y="685800"/>
            <a:ext cx="2374692"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41531e1258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50ca02d17e68ee91_13: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50ca02d17e68ee9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3fc6c8b8eb_0_44: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fc6c8b8e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3ed27ebdf9_0_14: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ed27ebdf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3fa9d2c31f_2_145: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fa9d2c31f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3fdffd36cf_0_5: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fdffd36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3fe2288973_0_1: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3fe22889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415382fef8_0_91: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415382fef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3fa9d2c31f_2_15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fa9d2c31f_2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3fa9d2c31f_2_116: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fa9d2c31f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601994ee75e0f13_4: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601994ee75e0f1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203d2231062c0dd_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203d2231062c0dd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5203d2231062c0dd_16: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203d2231062c0dd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5203d2231062c0dd_30: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5203d2231062c0d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5203d2231062c0dd_38: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5203d2231062c0dd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3fa9d2c31f_2_120:notes"/>
          <p:cNvSpPr/>
          <p:nvPr>
            <p:ph idx="2" type="sldImg"/>
          </p:nvPr>
        </p:nvSpPr>
        <p:spPr>
          <a:xfrm>
            <a:off x="2241991"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fa9d2c31f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3fc3e1eff9_0_11:notes"/>
          <p:cNvSpPr/>
          <p:nvPr>
            <p:ph idx="2" type="sldImg"/>
          </p:nvPr>
        </p:nvSpPr>
        <p:spPr>
          <a:xfrm>
            <a:off x="2241996"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fc3e1eff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41531e1258_3_98:notes"/>
          <p:cNvSpPr/>
          <p:nvPr>
            <p:ph idx="2" type="sldImg"/>
          </p:nvPr>
        </p:nvSpPr>
        <p:spPr>
          <a:xfrm>
            <a:off x="2241996" y="685800"/>
            <a:ext cx="2374692"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41531e1258_3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11" name="Google Shape;11;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 name="Google Shape;12;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3" name="Google Shape;13;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4" name="Google Shape;14;p2"/>
          <p:cNvSpPr txBox="1"/>
          <p:nvPr/>
        </p:nvSpPr>
        <p:spPr>
          <a:xfrm>
            <a:off x="164550" y="0"/>
            <a:ext cx="6366300" cy="219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The main differences between the pyramidal and extrapyramidal systems .</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3D85C6"/>
              </a:solidFill>
              <a:latin typeface="Cairo"/>
              <a:ea typeface="Cairo"/>
              <a:cs typeface="Cairo"/>
              <a:sym typeface="Cairo"/>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5" name="Google Shape;15;p2"/>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
        <p:nvSpPr>
          <p:cNvPr id="16" name="Google Shape;16;p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11"/>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1"/>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11"/>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63" name="Google Shape;63;p11"/>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64" name="Google Shape;64;p11"/>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5" name="Google Shape;65;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2"/>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68" name="Google Shape;68;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9" name="Shape 69"/>
        <p:cNvGrpSpPr/>
        <p:nvPr/>
      </p:nvGrpSpPr>
      <p:grpSpPr>
        <a:xfrm>
          <a:off x="0" y="0"/>
          <a:ext cx="0" cy="0"/>
          <a:chOff x="0" y="0"/>
          <a:chExt cx="0" cy="0"/>
        </a:xfrm>
      </p:grpSpPr>
      <p:sp>
        <p:nvSpPr>
          <p:cNvPr id="70" name="Google Shape;70;p1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72" name="Google Shape;72;p13"/>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3" name="Google Shape;73;p1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sp>
        <p:nvSpPr>
          <p:cNvPr id="75" name="Google Shape;75;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76" name="Shape 76"/>
        <p:cNvGrpSpPr/>
        <p:nvPr/>
      </p:nvGrpSpPr>
      <p:grpSpPr>
        <a:xfrm>
          <a:off x="0" y="0"/>
          <a:ext cx="0" cy="0"/>
          <a:chOff x="0" y="0"/>
          <a:chExt cx="0" cy="0"/>
        </a:xfrm>
      </p:grpSpPr>
      <p:sp>
        <p:nvSpPr>
          <p:cNvPr id="77" name="Google Shape;77;p1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78" name="Google Shape;78;p1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79" name="Google Shape;79;p1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0" name="Google Shape;80;p1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81" name="Google Shape;81;p15"/>
          <p:cNvSpPr txBox="1"/>
          <p:nvPr/>
        </p:nvSpPr>
        <p:spPr>
          <a:xfrm>
            <a:off x="164550" y="0"/>
            <a:ext cx="6366300" cy="219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Dosis"/>
                <a:ea typeface="Dosis"/>
                <a:cs typeface="Dosis"/>
                <a:sym typeface="Dosis"/>
              </a:rPr>
              <a:t>Dr.Najeeb’s Notes</a:t>
            </a:r>
            <a:endParaRPr>
              <a:solidFill>
                <a:srgbClr val="082472"/>
              </a:solidFill>
              <a:latin typeface="Dosis"/>
              <a:ea typeface="Dosis"/>
              <a:cs typeface="Dosis"/>
              <a:sym typeface="Dosis"/>
            </a:endParaRPr>
          </a:p>
        </p:txBody>
      </p:sp>
      <p:cxnSp>
        <p:nvCxnSpPr>
          <p:cNvPr id="82" name="Google Shape;82;p1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83" name="Shape 83"/>
        <p:cNvGrpSpPr/>
        <p:nvPr/>
      </p:nvGrpSpPr>
      <p:grpSpPr>
        <a:xfrm>
          <a:off x="0" y="0"/>
          <a:ext cx="0" cy="0"/>
          <a:chOff x="0" y="0"/>
          <a:chExt cx="0" cy="0"/>
        </a:xfrm>
      </p:grpSpPr>
      <p:sp>
        <p:nvSpPr>
          <p:cNvPr id="84" name="Google Shape;84;p1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85" name="Google Shape;85;p1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86" name="Google Shape;86;p1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87" name="Google Shape;87;p1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88" name="Google Shape;88;p16"/>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Explain the origin, course and functions of the following motor tracts; (Corticospinal, tectospinal, rubrospinal, vestibulospinal, reticulospinal, olivospinal)</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89" name="Google Shape;89;p16"/>
          <p:cNvCxnSpPr/>
          <p:nvPr/>
        </p:nvCxnSpPr>
        <p:spPr>
          <a:xfrm>
            <a:off x="164550" y="51530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90" name="Shape 90"/>
        <p:cNvGrpSpPr/>
        <p:nvPr/>
      </p:nvGrpSpPr>
      <p:grpSpPr>
        <a:xfrm>
          <a:off x="0" y="0"/>
          <a:ext cx="0" cy="0"/>
          <a:chOff x="0" y="0"/>
          <a:chExt cx="0" cy="0"/>
        </a:xfrm>
      </p:grpSpPr>
      <p:sp>
        <p:nvSpPr>
          <p:cNvPr id="91" name="Google Shape;91;p1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92" name="Google Shape;92;p1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93" name="Google Shape;93;p1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94" name="Google Shape;94;p1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95" name="Google Shape;95;p1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Explain the origin, course and functions of the following motor tracts;</a:t>
            </a:r>
            <a:endParaRPr>
              <a:solidFill>
                <a:srgbClr val="082472"/>
              </a:solidFill>
              <a:latin typeface="Cairo"/>
              <a:ea typeface="Cairo"/>
              <a:cs typeface="Cairo"/>
              <a:sym typeface="Cairo"/>
            </a:endParaRPr>
          </a:p>
          <a:p>
            <a:pPr indent="0" lvl="0" marL="0" rtl="0" algn="l">
              <a:spcBef>
                <a:spcPts val="0"/>
              </a:spcBef>
              <a:spcAft>
                <a:spcPts val="0"/>
              </a:spcAft>
              <a:buNone/>
            </a:pPr>
            <a:r>
              <a:rPr lang="ar">
                <a:solidFill>
                  <a:srgbClr val="082472"/>
                </a:solidFill>
                <a:latin typeface="Cairo"/>
                <a:ea typeface="Cairo"/>
                <a:cs typeface="Cairo"/>
                <a:sym typeface="Cairo"/>
              </a:rPr>
              <a:t>(Corticospinal, tectospinal, rubrospinal, vestibulospinal, reticulospinal, olivospinal)</a:t>
            </a:r>
            <a:endParaRPr>
              <a:solidFill>
                <a:srgbClr val="082472"/>
              </a:solidFill>
              <a:latin typeface="Dosis"/>
              <a:ea typeface="Dosis"/>
              <a:cs typeface="Dosis"/>
              <a:sym typeface="Dosis"/>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96" name="Google Shape;96;p17"/>
          <p:cNvCxnSpPr/>
          <p:nvPr/>
        </p:nvCxnSpPr>
        <p:spPr>
          <a:xfrm>
            <a:off x="164550" y="5957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97" name="Shape 97"/>
        <p:cNvGrpSpPr/>
        <p:nvPr/>
      </p:nvGrpSpPr>
      <p:grpSpPr>
        <a:xfrm>
          <a:off x="0" y="0"/>
          <a:ext cx="0" cy="0"/>
          <a:chOff x="0" y="0"/>
          <a:chExt cx="0" cy="0"/>
        </a:xfrm>
      </p:grpSpPr>
      <p:sp>
        <p:nvSpPr>
          <p:cNvPr id="98" name="Google Shape;98;p18"/>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99" name="Google Shape;99;p18"/>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00" name="Google Shape;100;p1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01" name="Google Shape;101;p1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02" name="Google Shape;102;p18"/>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Dosis"/>
                <a:ea typeface="Dosis"/>
                <a:cs typeface="Dosis"/>
                <a:sym typeface="Dosis"/>
              </a:rPr>
              <a:t>Review</a:t>
            </a:r>
            <a:endParaRPr>
              <a:solidFill>
                <a:srgbClr val="082472"/>
              </a:solidFill>
              <a:latin typeface="Dosis"/>
              <a:ea typeface="Dosis"/>
              <a:cs typeface="Dosis"/>
              <a:sym typeface="Dosis"/>
            </a:endParaRPr>
          </a:p>
        </p:txBody>
      </p:sp>
      <p:cxnSp>
        <p:nvCxnSpPr>
          <p:cNvPr id="103" name="Google Shape;103;p18"/>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8" name="Shape 108"/>
        <p:cNvGrpSpPr/>
        <p:nvPr/>
      </p:nvGrpSpPr>
      <p:grpSpPr>
        <a:xfrm>
          <a:off x="0" y="0"/>
          <a:ext cx="0" cy="0"/>
          <a:chOff x="0" y="0"/>
          <a:chExt cx="0" cy="0"/>
        </a:xfrm>
      </p:grpSpPr>
      <p:sp>
        <p:nvSpPr>
          <p:cNvPr id="109" name="Google Shape;109;p20"/>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110" name="Google Shape;110;p20"/>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1" name="Google Shape;111;p20"/>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12" name="Google Shape;112;p2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3" name="Shape 113"/>
        <p:cNvGrpSpPr/>
        <p:nvPr/>
      </p:nvGrpSpPr>
      <p:grpSpPr>
        <a:xfrm>
          <a:off x="0" y="0"/>
          <a:ext cx="0" cy="0"/>
          <a:chOff x="0" y="0"/>
          <a:chExt cx="0" cy="0"/>
        </a:xfrm>
      </p:grpSpPr>
      <p:sp>
        <p:nvSpPr>
          <p:cNvPr id="114" name="Google Shape;114;p2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5" name="Google Shape;115;p2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16" name="Google Shape;116;p2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17" name="Google Shape;117;p2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18" name="Google Shape;118;p2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Objective number or name…...</a:t>
            </a:r>
            <a:endParaRPr>
              <a:solidFill>
                <a:srgbClr val="55B787"/>
              </a:solidFill>
              <a:latin typeface="Dosis"/>
              <a:ea typeface="Dosis"/>
              <a:cs typeface="Dosis"/>
              <a:sym typeface="Dosis"/>
            </a:endParaRPr>
          </a:p>
        </p:txBody>
      </p:sp>
      <p:cxnSp>
        <p:nvCxnSpPr>
          <p:cNvPr id="119" name="Google Shape;119;p21"/>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9" name="Google Shape;19;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0" name="Google Shape;20;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1" name="Google Shape;21;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2" name="Google Shape;22;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The main differences between the pyramidal and extrapyramidal systems .</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23" name="Google Shape;23;p3"/>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20" name="Shape 120"/>
        <p:cNvGrpSpPr/>
        <p:nvPr/>
      </p:nvGrpSpPr>
      <p:grpSpPr>
        <a:xfrm>
          <a:off x="0" y="0"/>
          <a:ext cx="0" cy="0"/>
          <a:chOff x="0" y="0"/>
          <a:chExt cx="0" cy="0"/>
        </a:xfrm>
      </p:grpSpPr>
      <p:sp>
        <p:nvSpPr>
          <p:cNvPr id="121" name="Google Shape;121;p2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2" name="Google Shape;122;p2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3" name="Google Shape;123;p2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24" name="Google Shape;124;p2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25" name="Google Shape;125;p2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126" name="Google Shape;126;p22"/>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27" name="Shape 127"/>
        <p:cNvGrpSpPr/>
        <p:nvPr/>
      </p:nvGrpSpPr>
      <p:grpSpPr>
        <a:xfrm>
          <a:off x="0" y="0"/>
          <a:ext cx="0" cy="0"/>
          <a:chOff x="0" y="0"/>
          <a:chExt cx="0" cy="0"/>
        </a:xfrm>
      </p:grpSpPr>
      <p:sp>
        <p:nvSpPr>
          <p:cNvPr id="128" name="Google Shape;128;p2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29" name="Google Shape;129;p2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30" name="Google Shape;130;p2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1" name="Google Shape;131;p2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32" name="Google Shape;132;p2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133" name="Google Shape;133;p23"/>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4" name="Shape 134"/>
        <p:cNvGrpSpPr/>
        <p:nvPr/>
      </p:nvGrpSpPr>
      <p:grpSpPr>
        <a:xfrm>
          <a:off x="0" y="0"/>
          <a:ext cx="0" cy="0"/>
          <a:chOff x="0" y="0"/>
          <a:chExt cx="0" cy="0"/>
        </a:xfrm>
      </p:grpSpPr>
      <p:sp>
        <p:nvSpPr>
          <p:cNvPr id="135" name="Google Shape;135;p24"/>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4"/>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37" name="Google Shape;137;p2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25"/>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1" name="Google Shape;141;p2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2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3" name="Google Shape;143;p2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4" name="Shape 144"/>
        <p:cNvGrpSpPr/>
        <p:nvPr/>
      </p:nvGrpSpPr>
      <p:grpSpPr>
        <a:xfrm>
          <a:off x="0" y="0"/>
          <a:ext cx="0" cy="0"/>
          <a:chOff x="0" y="0"/>
          <a:chExt cx="0" cy="0"/>
        </a:xfrm>
      </p:grpSpPr>
      <p:sp>
        <p:nvSpPr>
          <p:cNvPr id="145" name="Google Shape;145;p2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46" name="Google Shape;146;p2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47" name="Shape 147"/>
        <p:cNvGrpSpPr/>
        <p:nvPr/>
      </p:nvGrpSpPr>
      <p:grpSpPr>
        <a:xfrm>
          <a:off x="0" y="0"/>
          <a:ext cx="0" cy="0"/>
          <a:chOff x="0" y="0"/>
          <a:chExt cx="0" cy="0"/>
        </a:xfrm>
      </p:grpSpPr>
      <p:sp>
        <p:nvSpPr>
          <p:cNvPr id="148" name="Google Shape;148;p27"/>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49" name="Google Shape;149;p2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0" name="Google Shape;150;p2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51" name="Shape 151"/>
        <p:cNvGrpSpPr/>
        <p:nvPr/>
      </p:nvGrpSpPr>
      <p:grpSpPr>
        <a:xfrm>
          <a:off x="0" y="0"/>
          <a:ext cx="0" cy="0"/>
          <a:chOff x="0" y="0"/>
          <a:chExt cx="0" cy="0"/>
        </a:xfrm>
      </p:grpSpPr>
      <p:sp>
        <p:nvSpPr>
          <p:cNvPr id="152" name="Google Shape;152;p2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4" name="Google Shape;154;p2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2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58" name="Google Shape;158;p2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159" name="Google Shape;159;p2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0" name="Google Shape;160;p2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61" name="Google Shape;161;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2" name="Shape 162"/>
        <p:cNvGrpSpPr/>
        <p:nvPr/>
      </p:nvGrpSpPr>
      <p:grpSpPr>
        <a:xfrm>
          <a:off x="0" y="0"/>
          <a:ext cx="0" cy="0"/>
          <a:chOff x="0" y="0"/>
          <a:chExt cx="0" cy="0"/>
        </a:xfrm>
      </p:grpSpPr>
      <p:sp>
        <p:nvSpPr>
          <p:cNvPr id="163" name="Google Shape;163;p3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64" name="Google Shape;164;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5" name="Shape 165"/>
        <p:cNvGrpSpPr/>
        <p:nvPr/>
      </p:nvGrpSpPr>
      <p:grpSpPr>
        <a:xfrm>
          <a:off x="0" y="0"/>
          <a:ext cx="0" cy="0"/>
          <a:chOff x="0" y="0"/>
          <a:chExt cx="0" cy="0"/>
        </a:xfrm>
      </p:grpSpPr>
      <p:sp>
        <p:nvSpPr>
          <p:cNvPr id="166" name="Google Shape;166;p31"/>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168" name="Google Shape;168;p3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9" name="Google Shape;169;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24" name="Shape 24"/>
        <p:cNvGrpSpPr/>
        <p:nvPr/>
      </p:nvGrpSpPr>
      <p:grpSpPr>
        <a:xfrm>
          <a:off x="0" y="0"/>
          <a:ext cx="0" cy="0"/>
          <a:chOff x="0" y="0"/>
          <a:chExt cx="0" cy="0"/>
        </a:xfrm>
      </p:grpSpPr>
      <p:sp>
        <p:nvSpPr>
          <p:cNvPr id="25" name="Google Shape;25;p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6" name="Google Shape;26;p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7" name="Google Shape;27;p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8" name="Google Shape;28;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9" name="Google Shape;29;p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30" name="Google Shape;30;p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6" name="Shape 176"/>
        <p:cNvGrpSpPr/>
        <p:nvPr/>
      </p:nvGrpSpPr>
      <p:grpSpPr>
        <a:xfrm>
          <a:off x="0" y="0"/>
          <a:ext cx="0" cy="0"/>
          <a:chOff x="0" y="0"/>
          <a:chExt cx="0" cy="0"/>
        </a:xfrm>
      </p:grpSpPr>
      <p:sp>
        <p:nvSpPr>
          <p:cNvPr id="177" name="Google Shape;177;p34"/>
          <p:cNvSpPr/>
          <p:nvPr/>
        </p:nvSpPr>
        <p:spPr>
          <a:xfrm flipH="1">
            <a:off x="5830559" y="126399"/>
            <a:ext cx="811219" cy="2165836"/>
          </a:xfrm>
          <a:custGeom>
            <a:rect b="b" l="l" r="r" t="t"/>
            <a:pathLst>
              <a:path extrusionOk="0" h="44998" w="43265">
                <a:moveTo>
                  <a:pt x="0" y="44998"/>
                </a:moveTo>
                <a:lnTo>
                  <a:pt x="0" y="0"/>
                </a:lnTo>
                <a:lnTo>
                  <a:pt x="43265" y="0"/>
                </a:lnTo>
              </a:path>
            </a:pathLst>
          </a:custGeom>
          <a:noFill/>
          <a:ln cap="flat" cmpd="sng" w="28575">
            <a:solidFill>
              <a:srgbClr val="082472"/>
            </a:solidFill>
            <a:prstDash val="solid"/>
            <a:miter lim="8000"/>
            <a:headEnd len="sm" w="sm" type="none"/>
            <a:tailEnd len="sm" w="sm" type="none"/>
          </a:ln>
          <a:effectLst>
            <a:outerShdw blurRad="57150" rotWithShape="0" algn="bl" dir="5400000" dist="19050">
              <a:srgbClr val="434343">
                <a:alpha val="50000"/>
              </a:srgbClr>
            </a:outerShdw>
          </a:effectLst>
        </p:spPr>
      </p:sp>
      <p:sp>
        <p:nvSpPr>
          <p:cNvPr id="178" name="Google Shape;178;p34"/>
          <p:cNvSpPr txBox="1"/>
          <p:nvPr>
            <p:ph type="ctrTitle"/>
          </p:nvPr>
        </p:nvSpPr>
        <p:spPr>
          <a:xfrm>
            <a:off x="2283525" y="2780672"/>
            <a:ext cx="2290800" cy="2959482"/>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9" name="Google Shape;179;p34"/>
          <p:cNvSpPr txBox="1"/>
          <p:nvPr>
            <p:ph idx="1" type="subTitle"/>
          </p:nvPr>
        </p:nvSpPr>
        <p:spPr>
          <a:xfrm>
            <a:off x="2283525" y="6000455"/>
            <a:ext cx="2290800" cy="1350402"/>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80" name="Google Shape;180;p34"/>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81" name="Google Shape;181;p34"/>
          <p:cNvSpPr txBox="1"/>
          <p:nvPr/>
        </p:nvSpPr>
        <p:spPr>
          <a:xfrm>
            <a:off x="164550" y="0"/>
            <a:ext cx="6366300" cy="219065"/>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chemeClr val="dk1"/>
                </a:solidFill>
                <a:latin typeface="Cairo"/>
                <a:ea typeface="Cairo"/>
                <a:cs typeface="Cairo"/>
                <a:sym typeface="Cairo"/>
              </a:rPr>
              <a:t>The main differences between the pyramidal and extrapyramidal systems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rgbClr val="3D85C6"/>
              </a:solidFill>
              <a:latin typeface="Cairo"/>
              <a:ea typeface="Cairo"/>
              <a:cs typeface="Cairo"/>
              <a:sym typeface="Cairo"/>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82" name="Google Shape;182;p34"/>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3" name="Shape 183"/>
        <p:cNvGrpSpPr/>
        <p:nvPr/>
      </p:nvGrpSpPr>
      <p:grpSpPr>
        <a:xfrm>
          <a:off x="0" y="0"/>
          <a:ext cx="0" cy="0"/>
          <a:chOff x="0" y="0"/>
          <a:chExt cx="0" cy="0"/>
        </a:xfrm>
      </p:grpSpPr>
      <p:sp>
        <p:nvSpPr>
          <p:cNvPr id="184" name="Google Shape;184;p35"/>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85" name="Google Shape;185;p35"/>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86" name="Google Shape;186;p35"/>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7" name="Google Shape;187;p35"/>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88" name="Google Shape;188;p35"/>
          <p:cNvSpPr txBox="1"/>
          <p:nvPr/>
        </p:nvSpPr>
        <p:spPr>
          <a:xfrm>
            <a:off x="164550" y="0"/>
            <a:ext cx="6366300" cy="219065"/>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The main differences between the pyramidal and extrapyramidal systems .</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082472"/>
              </a:solidFill>
              <a:latin typeface="Cairo"/>
              <a:ea typeface="Cairo"/>
              <a:cs typeface="Cairo"/>
              <a:sym typeface="Cairo"/>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189" name="Google Shape;189;p3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90" name="Shape 190"/>
        <p:cNvGrpSpPr/>
        <p:nvPr/>
      </p:nvGrpSpPr>
      <p:grpSpPr>
        <a:xfrm>
          <a:off x="0" y="0"/>
          <a:ext cx="0" cy="0"/>
          <a:chOff x="0" y="0"/>
          <a:chExt cx="0" cy="0"/>
        </a:xfrm>
      </p:grpSpPr>
      <p:sp>
        <p:nvSpPr>
          <p:cNvPr id="191" name="Google Shape;191;p36"/>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2" name="Google Shape;192;p36"/>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3" name="Google Shape;193;p36"/>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4" name="Google Shape;194;p36"/>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195" name="Google Shape;195;p36"/>
          <p:cNvSpPr txBox="1"/>
          <p:nvPr/>
        </p:nvSpPr>
        <p:spPr>
          <a:xfrm>
            <a:off x="164550" y="0"/>
            <a:ext cx="6366300" cy="2190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196" name="Google Shape;196;p3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97" name="Shape 197"/>
        <p:cNvGrpSpPr/>
        <p:nvPr/>
      </p:nvGrpSpPr>
      <p:grpSpPr>
        <a:xfrm>
          <a:off x="0" y="0"/>
          <a:ext cx="0" cy="0"/>
          <a:chOff x="0" y="0"/>
          <a:chExt cx="0" cy="0"/>
        </a:xfrm>
      </p:grpSpPr>
      <p:sp>
        <p:nvSpPr>
          <p:cNvPr id="198" name="Google Shape;198;p37"/>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199" name="Google Shape;199;p37"/>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00" name="Google Shape;200;p37"/>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1" name="Google Shape;201;p37"/>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02" name="Google Shape;202;p37"/>
          <p:cNvSpPr txBox="1"/>
          <p:nvPr/>
        </p:nvSpPr>
        <p:spPr>
          <a:xfrm>
            <a:off x="164550" y="0"/>
            <a:ext cx="6366300" cy="2190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203" name="Google Shape;203;p37"/>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4" name="Shape 204"/>
        <p:cNvGrpSpPr/>
        <p:nvPr/>
      </p:nvGrpSpPr>
      <p:grpSpPr>
        <a:xfrm>
          <a:off x="0" y="0"/>
          <a:ext cx="0" cy="0"/>
          <a:chOff x="0" y="0"/>
          <a:chExt cx="0" cy="0"/>
        </a:xfrm>
      </p:grpSpPr>
      <p:sp>
        <p:nvSpPr>
          <p:cNvPr id="205" name="Google Shape;205;p38"/>
          <p:cNvSpPr/>
          <p:nvPr/>
        </p:nvSpPr>
        <p:spPr>
          <a:xfrm>
            <a:off x="0" y="9714652"/>
            <a:ext cx="6858000" cy="18845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8"/>
          <p:cNvSpPr txBox="1"/>
          <p:nvPr>
            <p:ph type="title"/>
          </p:nvPr>
        </p:nvSpPr>
        <p:spPr>
          <a:xfrm>
            <a:off x="233775" y="608261"/>
            <a:ext cx="6390300" cy="1600377"/>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07" name="Google Shape;207;p38"/>
          <p:cNvSpPr txBox="1"/>
          <p:nvPr>
            <p:ph idx="1" type="body"/>
          </p:nvPr>
        </p:nvSpPr>
        <p:spPr>
          <a:xfrm>
            <a:off x="233775" y="2358966"/>
            <a:ext cx="6390300" cy="6457624"/>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8" name="Google Shape;208;p38"/>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9" name="Shape 209"/>
        <p:cNvGrpSpPr/>
        <p:nvPr/>
      </p:nvGrpSpPr>
      <p:grpSpPr>
        <a:xfrm>
          <a:off x="0" y="0"/>
          <a:ext cx="0" cy="0"/>
          <a:chOff x="0" y="0"/>
          <a:chExt cx="0" cy="0"/>
        </a:xfrm>
      </p:grpSpPr>
      <p:sp>
        <p:nvSpPr>
          <p:cNvPr id="210" name="Google Shape;210;p39"/>
          <p:cNvSpPr txBox="1"/>
          <p:nvPr>
            <p:ph type="title"/>
          </p:nvPr>
        </p:nvSpPr>
        <p:spPr>
          <a:xfrm>
            <a:off x="233775" y="608261"/>
            <a:ext cx="6390300" cy="1600377"/>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1" name="Google Shape;211;p39"/>
          <p:cNvSpPr txBox="1"/>
          <p:nvPr>
            <p:ph idx="1" type="body"/>
          </p:nvPr>
        </p:nvSpPr>
        <p:spPr>
          <a:xfrm>
            <a:off x="233775" y="2358966"/>
            <a:ext cx="3000000" cy="6457624"/>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2" name="Google Shape;212;p39"/>
          <p:cNvSpPr txBox="1"/>
          <p:nvPr>
            <p:ph idx="2" type="body"/>
          </p:nvPr>
        </p:nvSpPr>
        <p:spPr>
          <a:xfrm>
            <a:off x="3624300" y="2358966"/>
            <a:ext cx="3000000" cy="6457624"/>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3" name="Google Shape;213;p39"/>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4" name="Shape 214"/>
        <p:cNvGrpSpPr/>
        <p:nvPr/>
      </p:nvGrpSpPr>
      <p:grpSpPr>
        <a:xfrm>
          <a:off x="0" y="0"/>
          <a:ext cx="0" cy="0"/>
          <a:chOff x="0" y="0"/>
          <a:chExt cx="0" cy="0"/>
        </a:xfrm>
      </p:grpSpPr>
      <p:sp>
        <p:nvSpPr>
          <p:cNvPr id="215" name="Google Shape;215;p40"/>
          <p:cNvSpPr txBox="1"/>
          <p:nvPr>
            <p:ph type="title"/>
          </p:nvPr>
        </p:nvSpPr>
        <p:spPr>
          <a:xfrm>
            <a:off x="233775" y="608261"/>
            <a:ext cx="6390300" cy="1600377"/>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6" name="Google Shape;216;p40"/>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17" name="Shape 217"/>
        <p:cNvGrpSpPr/>
        <p:nvPr/>
      </p:nvGrpSpPr>
      <p:grpSpPr>
        <a:xfrm>
          <a:off x="0" y="0"/>
          <a:ext cx="0" cy="0"/>
          <a:chOff x="0" y="0"/>
          <a:chExt cx="0" cy="0"/>
        </a:xfrm>
      </p:grpSpPr>
      <p:sp>
        <p:nvSpPr>
          <p:cNvPr id="218" name="Google Shape;218;p41"/>
          <p:cNvSpPr txBox="1"/>
          <p:nvPr>
            <p:ph type="title"/>
          </p:nvPr>
        </p:nvSpPr>
        <p:spPr>
          <a:xfrm>
            <a:off x="233775" y="1069715"/>
            <a:ext cx="2106000" cy="1455133"/>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19" name="Google Shape;219;p41"/>
          <p:cNvSpPr txBox="1"/>
          <p:nvPr>
            <p:ph idx="1" type="body"/>
          </p:nvPr>
        </p:nvSpPr>
        <p:spPr>
          <a:xfrm>
            <a:off x="233775" y="2694311"/>
            <a:ext cx="2106000" cy="5361997"/>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0" name="Google Shape;220;p41"/>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21" name="Shape 221"/>
        <p:cNvGrpSpPr/>
        <p:nvPr/>
      </p:nvGrpSpPr>
      <p:grpSpPr>
        <a:xfrm>
          <a:off x="0" y="0"/>
          <a:ext cx="0" cy="0"/>
          <a:chOff x="0" y="0"/>
          <a:chExt cx="0" cy="0"/>
        </a:xfrm>
      </p:grpSpPr>
      <p:sp>
        <p:nvSpPr>
          <p:cNvPr id="222" name="Google Shape;222;p42"/>
          <p:cNvSpPr/>
          <p:nvPr/>
        </p:nvSpPr>
        <p:spPr>
          <a:xfrm>
            <a:off x="0" y="9714652"/>
            <a:ext cx="6858000" cy="18845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2"/>
          <p:cNvSpPr txBox="1"/>
          <p:nvPr>
            <p:ph type="title"/>
          </p:nvPr>
        </p:nvSpPr>
        <p:spPr>
          <a:xfrm>
            <a:off x="367688" y="866689"/>
            <a:ext cx="4409100" cy="7876146"/>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4" name="Google Shape;224;p42"/>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31" name="Shape 31"/>
        <p:cNvGrpSpPr/>
        <p:nvPr/>
      </p:nvGrpSpPr>
      <p:grpSpPr>
        <a:xfrm>
          <a:off x="0" y="0"/>
          <a:ext cx="0" cy="0"/>
          <a:chOff x="0" y="0"/>
          <a:chExt cx="0" cy="0"/>
        </a:xfrm>
      </p:grpSpPr>
      <p:sp>
        <p:nvSpPr>
          <p:cNvPr id="32" name="Google Shape;32;p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3" name="Google Shape;33;p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4" name="Google Shape;34;p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5" name="Google Shape;35;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6" name="Google Shape;36;p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hi</a:t>
            </a:r>
            <a:endParaRPr>
              <a:solidFill>
                <a:srgbClr val="55B787"/>
              </a:solidFill>
              <a:latin typeface="Dosis"/>
              <a:ea typeface="Dosis"/>
              <a:cs typeface="Dosis"/>
              <a:sym typeface="Dosis"/>
            </a:endParaRPr>
          </a:p>
        </p:txBody>
      </p:sp>
      <p:cxnSp>
        <p:nvCxnSpPr>
          <p:cNvPr id="37" name="Google Shape;37;p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25" name="Shape 225"/>
        <p:cNvGrpSpPr/>
        <p:nvPr/>
      </p:nvGrpSpPr>
      <p:grpSpPr>
        <a:xfrm>
          <a:off x="0" y="0"/>
          <a:ext cx="0" cy="0"/>
          <a:chOff x="0" y="0"/>
          <a:chExt cx="0" cy="0"/>
        </a:xfrm>
      </p:grpSpPr>
      <p:sp>
        <p:nvSpPr>
          <p:cNvPr id="226" name="Google Shape;226;p43"/>
          <p:cNvSpPr/>
          <p:nvPr/>
        </p:nvSpPr>
        <p:spPr>
          <a:xfrm>
            <a:off x="3429000" y="-48"/>
            <a:ext cx="3429000" cy="990295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7" name="Google Shape;227;p4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28" name="Google Shape;228;p43"/>
          <p:cNvSpPr txBox="1"/>
          <p:nvPr>
            <p:ph type="title"/>
          </p:nvPr>
        </p:nvSpPr>
        <p:spPr>
          <a:xfrm>
            <a:off x="199125" y="1789164"/>
            <a:ext cx="3033900" cy="3439024"/>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29" name="Google Shape;229;p43"/>
          <p:cNvSpPr txBox="1"/>
          <p:nvPr>
            <p:ph idx="1" type="subTitle"/>
          </p:nvPr>
        </p:nvSpPr>
        <p:spPr>
          <a:xfrm>
            <a:off x="199125" y="5331248"/>
            <a:ext cx="3033900" cy="3030603"/>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30" name="Google Shape;230;p43"/>
          <p:cNvSpPr txBox="1"/>
          <p:nvPr>
            <p:ph idx="2" type="body"/>
          </p:nvPr>
        </p:nvSpPr>
        <p:spPr>
          <a:xfrm>
            <a:off x="3704625" y="1394326"/>
            <a:ext cx="2877600" cy="7114219"/>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31" name="Google Shape;231;p43"/>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2" name="Shape 232"/>
        <p:cNvGrpSpPr/>
        <p:nvPr/>
      </p:nvGrpSpPr>
      <p:grpSpPr>
        <a:xfrm>
          <a:off x="0" y="0"/>
          <a:ext cx="0" cy="0"/>
          <a:chOff x="0" y="0"/>
          <a:chExt cx="0" cy="0"/>
        </a:xfrm>
      </p:grpSpPr>
      <p:sp>
        <p:nvSpPr>
          <p:cNvPr id="233" name="Google Shape;233;p44"/>
          <p:cNvSpPr txBox="1"/>
          <p:nvPr>
            <p:ph idx="1" type="body"/>
          </p:nvPr>
        </p:nvSpPr>
        <p:spPr>
          <a:xfrm>
            <a:off x="239625" y="8122835"/>
            <a:ext cx="4499100" cy="1152943"/>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34" name="Google Shape;234;p44"/>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5" name="Shape 235"/>
        <p:cNvGrpSpPr/>
        <p:nvPr/>
      </p:nvGrpSpPr>
      <p:grpSpPr>
        <a:xfrm>
          <a:off x="0" y="0"/>
          <a:ext cx="0" cy="0"/>
          <a:chOff x="0" y="0"/>
          <a:chExt cx="0" cy="0"/>
        </a:xfrm>
      </p:grpSpPr>
      <p:sp>
        <p:nvSpPr>
          <p:cNvPr id="236" name="Google Shape;236;p45"/>
          <p:cNvSpPr/>
          <p:nvPr/>
        </p:nvSpPr>
        <p:spPr>
          <a:xfrm>
            <a:off x="0" y="9714652"/>
            <a:ext cx="6858000" cy="18845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5"/>
          <p:cNvSpPr txBox="1"/>
          <p:nvPr>
            <p:ph hasCustomPrompt="1" type="title"/>
          </p:nvPr>
        </p:nvSpPr>
        <p:spPr>
          <a:xfrm>
            <a:off x="233775" y="1842784"/>
            <a:ext cx="6390300" cy="4098621"/>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38" name="Google Shape;238;p45"/>
          <p:cNvSpPr txBox="1"/>
          <p:nvPr>
            <p:ph idx="1" type="body"/>
          </p:nvPr>
        </p:nvSpPr>
        <p:spPr>
          <a:xfrm>
            <a:off x="233775" y="6087903"/>
            <a:ext cx="6390300" cy="2063115"/>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39" name="Google Shape;239;p45"/>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0" name="Shape 240"/>
        <p:cNvGrpSpPr/>
        <p:nvPr/>
      </p:nvGrpSpPr>
      <p:grpSpPr>
        <a:xfrm>
          <a:off x="0" y="0"/>
          <a:ext cx="0" cy="0"/>
          <a:chOff x="0" y="0"/>
          <a:chExt cx="0" cy="0"/>
        </a:xfrm>
      </p:grpSpPr>
      <p:sp>
        <p:nvSpPr>
          <p:cNvPr id="241" name="Google Shape;241;p46"/>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242" name="Shape 242"/>
        <p:cNvGrpSpPr/>
        <p:nvPr/>
      </p:nvGrpSpPr>
      <p:grpSpPr>
        <a:xfrm>
          <a:off x="0" y="0"/>
          <a:ext cx="0" cy="0"/>
          <a:chOff x="0" y="0"/>
          <a:chExt cx="0" cy="0"/>
        </a:xfrm>
      </p:grpSpPr>
      <p:sp>
        <p:nvSpPr>
          <p:cNvPr id="243" name="Google Shape;243;p47"/>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44" name="Google Shape;244;p47"/>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45" name="Google Shape;245;p47"/>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46" name="Google Shape;246;p47"/>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47" name="Google Shape;247;p47"/>
          <p:cNvSpPr txBox="1"/>
          <p:nvPr/>
        </p:nvSpPr>
        <p:spPr>
          <a:xfrm>
            <a:off x="164550" y="0"/>
            <a:ext cx="6366300" cy="219065"/>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Dosis"/>
                <a:ea typeface="Dosis"/>
                <a:cs typeface="Dosis"/>
                <a:sym typeface="Dosis"/>
              </a:rPr>
              <a:t>Dr.Najeeb’s Notes</a:t>
            </a:r>
            <a:endParaRPr>
              <a:solidFill>
                <a:srgbClr val="082472"/>
              </a:solidFill>
              <a:latin typeface="Dosis"/>
              <a:ea typeface="Dosis"/>
              <a:cs typeface="Dosis"/>
              <a:sym typeface="Dosis"/>
            </a:endParaRPr>
          </a:p>
        </p:txBody>
      </p:sp>
      <p:cxnSp>
        <p:nvCxnSpPr>
          <p:cNvPr id="248" name="Google Shape;248;p47"/>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249" name="Shape 249"/>
        <p:cNvGrpSpPr/>
        <p:nvPr/>
      </p:nvGrpSpPr>
      <p:grpSpPr>
        <a:xfrm>
          <a:off x="0" y="0"/>
          <a:ext cx="0" cy="0"/>
          <a:chOff x="0" y="0"/>
          <a:chExt cx="0" cy="0"/>
        </a:xfrm>
      </p:grpSpPr>
      <p:sp>
        <p:nvSpPr>
          <p:cNvPr id="250" name="Google Shape;250;p48"/>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51" name="Google Shape;251;p48"/>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52" name="Google Shape;252;p48"/>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53" name="Google Shape;253;p48"/>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54" name="Google Shape;254;p48"/>
          <p:cNvSpPr txBox="1"/>
          <p:nvPr/>
        </p:nvSpPr>
        <p:spPr>
          <a:xfrm>
            <a:off x="164550" y="0"/>
            <a:ext cx="6366300" cy="2190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3D85C6"/>
                </a:solidFill>
                <a:latin typeface="Cairo"/>
                <a:ea typeface="Cairo"/>
                <a:cs typeface="Cairo"/>
                <a:sym typeface="Cairo"/>
              </a:rPr>
              <a:t>Explain the origin, course and functions of the following motor tracts; (Corticospinal, tectospinal, rubrospinal, vestibulospinal, reticulospinal, olivospinal)</a:t>
            </a:r>
            <a:endParaRPr>
              <a:solidFill>
                <a:srgbClr val="3D85C6"/>
              </a:solidFill>
              <a:latin typeface="Cairo"/>
              <a:ea typeface="Cairo"/>
              <a:cs typeface="Cairo"/>
              <a:sym typeface="Cairo"/>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55" name="Google Shape;255;p48"/>
          <p:cNvCxnSpPr/>
          <p:nvPr/>
        </p:nvCxnSpPr>
        <p:spPr>
          <a:xfrm>
            <a:off x="164550" y="51530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256" name="Shape 256"/>
        <p:cNvGrpSpPr/>
        <p:nvPr/>
      </p:nvGrpSpPr>
      <p:grpSpPr>
        <a:xfrm>
          <a:off x="0" y="0"/>
          <a:ext cx="0" cy="0"/>
          <a:chOff x="0" y="0"/>
          <a:chExt cx="0" cy="0"/>
        </a:xfrm>
      </p:grpSpPr>
      <p:sp>
        <p:nvSpPr>
          <p:cNvPr id="257" name="Google Shape;257;p49"/>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58" name="Google Shape;258;p49"/>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59" name="Google Shape;259;p49"/>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0" name="Google Shape;260;p49"/>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61" name="Google Shape;261;p49"/>
          <p:cNvSpPr txBox="1"/>
          <p:nvPr/>
        </p:nvSpPr>
        <p:spPr>
          <a:xfrm>
            <a:off x="164550" y="0"/>
            <a:ext cx="6366300" cy="2190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82472"/>
                </a:solidFill>
                <a:latin typeface="Cairo"/>
                <a:ea typeface="Cairo"/>
                <a:cs typeface="Cairo"/>
                <a:sym typeface="Cairo"/>
              </a:rPr>
              <a:t>Explain the origin, course and functions of the following motor tracts;</a:t>
            </a:r>
            <a:endParaRPr>
              <a:solidFill>
                <a:srgbClr val="082472"/>
              </a:solidFill>
              <a:latin typeface="Cairo"/>
              <a:ea typeface="Cairo"/>
              <a:cs typeface="Cairo"/>
              <a:sym typeface="Cairo"/>
            </a:endParaRPr>
          </a:p>
          <a:p>
            <a:pPr indent="0" lvl="0" marL="0" rtl="0" algn="l">
              <a:spcBef>
                <a:spcPts val="0"/>
              </a:spcBef>
              <a:spcAft>
                <a:spcPts val="0"/>
              </a:spcAft>
              <a:buNone/>
            </a:pPr>
            <a:r>
              <a:rPr lang="ar">
                <a:solidFill>
                  <a:srgbClr val="082472"/>
                </a:solidFill>
                <a:latin typeface="Cairo"/>
                <a:ea typeface="Cairo"/>
                <a:cs typeface="Cairo"/>
                <a:sym typeface="Cairo"/>
              </a:rPr>
              <a:t>(Corticospinal, tectospinal, rubrospinal, vestibulospinal, reticulospinal, olivospinal)</a:t>
            </a:r>
            <a:endParaRPr>
              <a:solidFill>
                <a:srgbClr val="082472"/>
              </a:solidFill>
              <a:latin typeface="Dosis"/>
              <a:ea typeface="Dosis"/>
              <a:cs typeface="Dosis"/>
              <a:sym typeface="Dosis"/>
            </a:endParaRPr>
          </a:p>
          <a:p>
            <a:pPr indent="0" lvl="0" marL="0" rtl="0" algn="l">
              <a:spcBef>
                <a:spcPts val="0"/>
              </a:spcBef>
              <a:spcAft>
                <a:spcPts val="0"/>
              </a:spcAft>
              <a:buNone/>
            </a:pPr>
            <a:r>
              <a:t/>
            </a:r>
            <a:endParaRPr>
              <a:solidFill>
                <a:srgbClr val="082472"/>
              </a:solidFill>
              <a:latin typeface="Dosis"/>
              <a:ea typeface="Dosis"/>
              <a:cs typeface="Dosis"/>
              <a:sym typeface="Dosis"/>
            </a:endParaRPr>
          </a:p>
        </p:txBody>
      </p:sp>
      <p:cxnSp>
        <p:nvCxnSpPr>
          <p:cNvPr id="262" name="Google Shape;262;p49"/>
          <p:cNvCxnSpPr/>
          <p:nvPr/>
        </p:nvCxnSpPr>
        <p:spPr>
          <a:xfrm>
            <a:off x="164550" y="5957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263" name="Shape 263"/>
        <p:cNvGrpSpPr/>
        <p:nvPr/>
      </p:nvGrpSpPr>
      <p:grpSpPr>
        <a:xfrm>
          <a:off x="0" y="0"/>
          <a:ext cx="0" cy="0"/>
          <a:chOff x="0" y="0"/>
          <a:chExt cx="0" cy="0"/>
        </a:xfrm>
      </p:grpSpPr>
      <p:sp>
        <p:nvSpPr>
          <p:cNvPr id="264" name="Google Shape;264;p50"/>
          <p:cNvSpPr/>
          <p:nvPr/>
        </p:nvSpPr>
        <p:spPr>
          <a:xfrm flipH="1">
            <a:off x="5814828" y="128211"/>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65" name="Google Shape;265;p50"/>
          <p:cNvSpPr/>
          <p:nvPr/>
        </p:nvSpPr>
        <p:spPr>
          <a:xfrm flipH="1" rot="10800000">
            <a:off x="164544" y="7570202"/>
            <a:ext cx="811219" cy="216583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66" name="Google Shape;266;p50"/>
          <p:cNvSpPr txBox="1"/>
          <p:nvPr>
            <p:ph type="title"/>
          </p:nvPr>
        </p:nvSpPr>
        <p:spPr>
          <a:xfrm>
            <a:off x="274050" y="515300"/>
            <a:ext cx="6147300" cy="9025489"/>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7" name="Google Shape;267;p50"/>
          <p:cNvSpPr txBox="1"/>
          <p:nvPr>
            <p:ph idx="12" type="sldNum"/>
          </p:nvPr>
        </p:nvSpPr>
        <p:spPr>
          <a:xfrm>
            <a:off x="6354343" y="8978245"/>
            <a:ext cx="411600" cy="757726"/>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68" name="Google Shape;268;p50"/>
          <p:cNvSpPr txBox="1"/>
          <p:nvPr/>
        </p:nvSpPr>
        <p:spPr>
          <a:xfrm>
            <a:off x="164550" y="0"/>
            <a:ext cx="6366300" cy="2190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Questions</a:t>
            </a:r>
            <a:endParaRPr>
              <a:solidFill>
                <a:srgbClr val="55B787"/>
              </a:solidFill>
              <a:latin typeface="Dosis"/>
              <a:ea typeface="Dosis"/>
              <a:cs typeface="Dosis"/>
              <a:sym typeface="Dosis"/>
            </a:endParaRPr>
          </a:p>
        </p:txBody>
      </p:sp>
      <p:cxnSp>
        <p:nvCxnSpPr>
          <p:cNvPr id="269" name="Google Shape;269;p50"/>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74" name="Shape 274"/>
        <p:cNvGrpSpPr/>
        <p:nvPr/>
      </p:nvGrpSpPr>
      <p:grpSpPr>
        <a:xfrm>
          <a:off x="0" y="0"/>
          <a:ext cx="0" cy="0"/>
          <a:chOff x="0" y="0"/>
          <a:chExt cx="0" cy="0"/>
        </a:xfrm>
      </p:grpSpPr>
      <p:sp>
        <p:nvSpPr>
          <p:cNvPr id="275" name="Google Shape;275;p52"/>
          <p:cNvSpPr/>
          <p:nvPr/>
        </p:nvSpPr>
        <p:spPr>
          <a:xfrm flipH="1">
            <a:off x="5830559" y="126399"/>
            <a:ext cx="811219" cy="2165979"/>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276" name="Google Shape;276;p52"/>
          <p:cNvSpPr/>
          <p:nvPr/>
        </p:nvSpPr>
        <p:spPr>
          <a:xfrm flipH="1" rot="10800000">
            <a:off x="165688" y="7570083"/>
            <a:ext cx="811219" cy="2165979"/>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277" name="Google Shape;277;p5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78" name="Google Shape;278;p5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279" name="Google Shape;279;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0" name="Shape 280"/>
        <p:cNvGrpSpPr/>
        <p:nvPr/>
      </p:nvGrpSpPr>
      <p:grpSpPr>
        <a:xfrm>
          <a:off x="0" y="0"/>
          <a:ext cx="0" cy="0"/>
          <a:chOff x="0" y="0"/>
          <a:chExt cx="0" cy="0"/>
        </a:xfrm>
      </p:grpSpPr>
      <p:sp>
        <p:nvSpPr>
          <p:cNvPr id="281" name="Google Shape;281;p53"/>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82" name="Google Shape;282;p53"/>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83" name="Google Shape;283;p5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84" name="Google Shape;284;p5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85" name="Google Shape;285;p53"/>
          <p:cNvSpPr txBox="1"/>
          <p:nvPr/>
        </p:nvSpPr>
        <p:spPr>
          <a:xfrm>
            <a:off x="164550" y="76223"/>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latin typeface="Dosis"/>
                <a:ea typeface="Dosis"/>
                <a:cs typeface="Dosis"/>
                <a:sym typeface="Dosis"/>
              </a:rPr>
              <a:t>the electrical responses produced by bipolar cells and ganglion cells and comment on the function of each</a:t>
            </a:r>
            <a:endParaRPr>
              <a:solidFill>
                <a:srgbClr val="0B5394"/>
              </a:solidFill>
              <a:latin typeface="Dosis"/>
              <a:ea typeface="Dosis"/>
              <a:cs typeface="Dosis"/>
              <a:sym typeface="Dosis"/>
            </a:endParaRPr>
          </a:p>
        </p:txBody>
      </p:sp>
      <p:cxnSp>
        <p:nvCxnSpPr>
          <p:cNvPr id="286" name="Google Shape;286;p53"/>
          <p:cNvCxnSpPr/>
          <p:nvPr/>
        </p:nvCxnSpPr>
        <p:spPr>
          <a:xfrm>
            <a:off x="164550" y="595818"/>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8" name="Shape 38"/>
        <p:cNvGrpSpPr/>
        <p:nvPr/>
      </p:nvGrpSpPr>
      <p:grpSpPr>
        <a:xfrm>
          <a:off x="0" y="0"/>
          <a:ext cx="0" cy="0"/>
          <a:chOff x="0" y="0"/>
          <a:chExt cx="0" cy="0"/>
        </a:xfrm>
      </p:grpSpPr>
      <p:sp>
        <p:nvSpPr>
          <p:cNvPr id="39" name="Google Shape;39;p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1" name="Google Shape;41;p6"/>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0">
  <p:cSld name="SECTION_HEADER_12">
    <p:spTree>
      <p:nvGrpSpPr>
        <p:cNvPr id="287" name="Shape 287"/>
        <p:cNvGrpSpPr/>
        <p:nvPr/>
      </p:nvGrpSpPr>
      <p:grpSpPr>
        <a:xfrm>
          <a:off x="0" y="0"/>
          <a:ext cx="0" cy="0"/>
          <a:chOff x="0" y="0"/>
          <a:chExt cx="0" cy="0"/>
        </a:xfrm>
      </p:grpSpPr>
      <p:sp>
        <p:nvSpPr>
          <p:cNvPr id="288" name="Google Shape;288;p54"/>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89" name="Google Shape;289;p54"/>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290" name="Google Shape;290;p5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91" name="Google Shape;291;p5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92" name="Google Shape;292;p54"/>
          <p:cNvSpPr txBox="1"/>
          <p:nvPr/>
        </p:nvSpPr>
        <p:spPr>
          <a:xfrm>
            <a:off x="164550" y="76223"/>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latin typeface="Dosis"/>
                <a:ea typeface="Dosis"/>
                <a:cs typeface="Dosis"/>
                <a:sym typeface="Dosis"/>
              </a:rPr>
              <a:t>the topographic representation of the visual field within the primary and association visual cortex and  the processing of information in the primary visual cortex</a:t>
            </a:r>
            <a:endParaRPr>
              <a:solidFill>
                <a:srgbClr val="0B5394"/>
              </a:solidFill>
              <a:latin typeface="Dosis"/>
              <a:ea typeface="Dosis"/>
              <a:cs typeface="Dosis"/>
              <a:sym typeface="Dosis"/>
            </a:endParaRPr>
          </a:p>
        </p:txBody>
      </p:sp>
      <p:cxnSp>
        <p:nvCxnSpPr>
          <p:cNvPr id="293" name="Google Shape;293;p54"/>
          <p:cNvCxnSpPr/>
          <p:nvPr/>
        </p:nvCxnSpPr>
        <p:spPr>
          <a:xfrm>
            <a:off x="164550" y="595818"/>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5">
    <p:spTree>
      <p:nvGrpSpPr>
        <p:cNvPr id="294" name="Shape 294"/>
        <p:cNvGrpSpPr/>
        <p:nvPr/>
      </p:nvGrpSpPr>
      <p:grpSpPr>
        <a:xfrm>
          <a:off x="0" y="0"/>
          <a:ext cx="0" cy="0"/>
          <a:chOff x="0" y="0"/>
          <a:chExt cx="0" cy="0"/>
        </a:xfrm>
      </p:grpSpPr>
      <p:sp>
        <p:nvSpPr>
          <p:cNvPr id="295" name="Google Shape;295;p55"/>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96" name="Google Shape;296;p55"/>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97" name="Google Shape;297;p5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98" name="Google Shape;298;p5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299" name="Google Shape;299;p55"/>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The components of monosynaptic muscle stretch reflexes, including the role of</a:t>
            </a:r>
            <a:endParaRPr>
              <a:solidFill>
                <a:srgbClr val="55B787"/>
              </a:solidFill>
              <a:latin typeface="Dosis"/>
              <a:ea typeface="Dosis"/>
              <a:cs typeface="Dosis"/>
              <a:sym typeface="Dosis"/>
            </a:endParaRPr>
          </a:p>
          <a:p>
            <a:pPr indent="0" lvl="0" marL="0" rtl="0" algn="l">
              <a:spcBef>
                <a:spcPts val="0"/>
              </a:spcBef>
              <a:spcAft>
                <a:spcPts val="0"/>
              </a:spcAft>
              <a:buNone/>
            </a:pPr>
            <a:r>
              <a:rPr lang="ar">
                <a:solidFill>
                  <a:srgbClr val="55B787"/>
                </a:solidFill>
                <a:latin typeface="Dosis"/>
                <a:ea typeface="Dosis"/>
                <a:cs typeface="Dosis"/>
                <a:sym typeface="Dosis"/>
              </a:rPr>
              <a:t> alpha (α) and gamma (γ) motorneurons</a:t>
            </a:r>
            <a:endParaRPr>
              <a:solidFill>
                <a:srgbClr val="55B787"/>
              </a:solidFill>
              <a:latin typeface="Dosis"/>
              <a:ea typeface="Dosis"/>
              <a:cs typeface="Dosis"/>
              <a:sym typeface="Dosis"/>
            </a:endParaRPr>
          </a:p>
        </p:txBody>
      </p:sp>
      <p:cxnSp>
        <p:nvCxnSpPr>
          <p:cNvPr id="300" name="Google Shape;300;p55"/>
          <p:cNvCxnSpPr/>
          <p:nvPr/>
        </p:nvCxnSpPr>
        <p:spPr>
          <a:xfrm>
            <a:off x="164550" y="5195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6">
    <p:spTree>
      <p:nvGrpSpPr>
        <p:cNvPr id="301" name="Shape 301"/>
        <p:cNvGrpSpPr/>
        <p:nvPr/>
      </p:nvGrpSpPr>
      <p:grpSpPr>
        <a:xfrm>
          <a:off x="0" y="0"/>
          <a:ext cx="0" cy="0"/>
          <a:chOff x="0" y="0"/>
          <a:chExt cx="0" cy="0"/>
        </a:xfrm>
      </p:grpSpPr>
      <p:sp>
        <p:nvSpPr>
          <p:cNvPr id="302" name="Google Shape;302;p56"/>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03" name="Google Shape;303;p56"/>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04" name="Google Shape;304;p5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05" name="Google Shape;305;p5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06" name="Google Shape;306;p56"/>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Static and Dynamic stretch reflex &amp; damping mechanism</a:t>
            </a:r>
            <a:endParaRPr>
              <a:solidFill>
                <a:srgbClr val="55B787"/>
              </a:solidFill>
              <a:latin typeface="Dosis"/>
              <a:ea typeface="Dosis"/>
              <a:cs typeface="Dosis"/>
              <a:sym typeface="Dosis"/>
            </a:endParaRPr>
          </a:p>
        </p:txBody>
      </p:sp>
      <p:cxnSp>
        <p:nvCxnSpPr>
          <p:cNvPr id="307" name="Google Shape;307;p56"/>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5">
  <p:cSld name="SECTION_HEADER_7">
    <p:spTree>
      <p:nvGrpSpPr>
        <p:cNvPr id="308" name="Shape 308"/>
        <p:cNvGrpSpPr/>
        <p:nvPr/>
      </p:nvGrpSpPr>
      <p:grpSpPr>
        <a:xfrm>
          <a:off x="0" y="0"/>
          <a:ext cx="0" cy="0"/>
          <a:chOff x="0" y="0"/>
          <a:chExt cx="0" cy="0"/>
        </a:xfrm>
      </p:grpSpPr>
      <p:sp>
        <p:nvSpPr>
          <p:cNvPr id="309" name="Google Shape;309;p57"/>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10" name="Google Shape;310;p57"/>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11" name="Google Shape;311;p5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12" name="Google Shape;312;p5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13" name="Google Shape;313;p57"/>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Spinal and Supra-spinal regulation of the stretch reflex.</a:t>
            </a:r>
            <a:endParaRPr>
              <a:solidFill>
                <a:srgbClr val="55B787"/>
              </a:solidFill>
              <a:latin typeface="Dosis"/>
              <a:ea typeface="Dosis"/>
              <a:cs typeface="Dosis"/>
              <a:sym typeface="Dosis"/>
            </a:endParaRPr>
          </a:p>
        </p:txBody>
      </p:sp>
      <p:cxnSp>
        <p:nvCxnSpPr>
          <p:cNvPr id="314" name="Google Shape;314;p57"/>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6">
  <p:cSld name="SECTION_HEADER_8">
    <p:spTree>
      <p:nvGrpSpPr>
        <p:cNvPr id="315" name="Shape 315"/>
        <p:cNvGrpSpPr/>
        <p:nvPr/>
      </p:nvGrpSpPr>
      <p:grpSpPr>
        <a:xfrm>
          <a:off x="0" y="0"/>
          <a:ext cx="0" cy="0"/>
          <a:chOff x="0" y="0"/>
          <a:chExt cx="0" cy="0"/>
        </a:xfrm>
      </p:grpSpPr>
      <p:sp>
        <p:nvSpPr>
          <p:cNvPr id="316" name="Google Shape;316;p58"/>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17" name="Google Shape;317;p58"/>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18" name="Google Shape;318;p58"/>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19" name="Google Shape;319;p5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20" name="Google Shape;320;p58"/>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The structure and function of the Golgi tendon organ and the inverse stretch reflex</a:t>
            </a:r>
            <a:endParaRPr>
              <a:solidFill>
                <a:srgbClr val="55B787"/>
              </a:solidFill>
              <a:latin typeface="Dosis"/>
              <a:ea typeface="Dosis"/>
              <a:cs typeface="Dosis"/>
              <a:sym typeface="Dosis"/>
            </a:endParaRPr>
          </a:p>
        </p:txBody>
      </p:sp>
      <p:cxnSp>
        <p:nvCxnSpPr>
          <p:cNvPr id="321" name="Google Shape;321;p58"/>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7">
  <p:cSld name="SECTION_HEADER_9">
    <p:spTree>
      <p:nvGrpSpPr>
        <p:cNvPr id="322" name="Shape 322"/>
        <p:cNvGrpSpPr/>
        <p:nvPr/>
      </p:nvGrpSpPr>
      <p:grpSpPr>
        <a:xfrm>
          <a:off x="0" y="0"/>
          <a:ext cx="0" cy="0"/>
          <a:chOff x="0" y="0"/>
          <a:chExt cx="0" cy="0"/>
        </a:xfrm>
      </p:grpSpPr>
      <p:sp>
        <p:nvSpPr>
          <p:cNvPr id="323" name="Google Shape;323;p59"/>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4" name="Google Shape;324;p59"/>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5" name="Google Shape;325;p59"/>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26" name="Google Shape;326;p5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27" name="Google Shape;327;p59"/>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55B787"/>
                </a:solidFill>
                <a:latin typeface="Dosis"/>
                <a:ea typeface="Dosis"/>
                <a:cs typeface="Dosis"/>
                <a:sym typeface="Dosis"/>
              </a:rPr>
              <a:t>The clinical importance of the stretch reflexes</a:t>
            </a:r>
            <a:endParaRPr>
              <a:solidFill>
                <a:srgbClr val="55B787"/>
              </a:solidFill>
              <a:latin typeface="Dosis"/>
              <a:ea typeface="Dosis"/>
              <a:cs typeface="Dosis"/>
              <a:sym typeface="Dosis"/>
            </a:endParaRPr>
          </a:p>
        </p:txBody>
      </p:sp>
      <p:cxnSp>
        <p:nvCxnSpPr>
          <p:cNvPr id="328" name="Google Shape;328;p59"/>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8">
  <p:cSld name="SECTION_HEADER_10">
    <p:spTree>
      <p:nvGrpSpPr>
        <p:cNvPr id="329" name="Shape 329"/>
        <p:cNvGrpSpPr/>
        <p:nvPr/>
      </p:nvGrpSpPr>
      <p:grpSpPr>
        <a:xfrm>
          <a:off x="0" y="0"/>
          <a:ext cx="0" cy="0"/>
          <a:chOff x="0" y="0"/>
          <a:chExt cx="0" cy="0"/>
        </a:xfrm>
      </p:grpSpPr>
      <p:sp>
        <p:nvSpPr>
          <p:cNvPr id="330" name="Google Shape;330;p60"/>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331" name="Google Shape;331;p60"/>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332" name="Google Shape;332;p6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33" name="Google Shape;333;p6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34" name="Google Shape;334;p60"/>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chemeClr val="dk2"/>
                </a:solidFill>
                <a:latin typeface="Dosis"/>
                <a:ea typeface="Dosis"/>
                <a:cs typeface="Dosis"/>
                <a:sym typeface="Dosis"/>
              </a:rPr>
              <a:t>Dr. Najeeb Explanation &amp; Notes</a:t>
            </a:r>
            <a:endParaRPr>
              <a:solidFill>
                <a:schemeClr val="dk2"/>
              </a:solidFill>
              <a:latin typeface="Dosis"/>
              <a:ea typeface="Dosis"/>
              <a:cs typeface="Dosis"/>
              <a:sym typeface="Dosis"/>
            </a:endParaRPr>
          </a:p>
        </p:txBody>
      </p:sp>
      <p:cxnSp>
        <p:nvCxnSpPr>
          <p:cNvPr id="335" name="Google Shape;335;p60"/>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9">
  <p:cSld name="SECTION_HEADER_11">
    <p:spTree>
      <p:nvGrpSpPr>
        <p:cNvPr id="336" name="Shape 336"/>
        <p:cNvGrpSpPr/>
        <p:nvPr/>
      </p:nvGrpSpPr>
      <p:grpSpPr>
        <a:xfrm>
          <a:off x="0" y="0"/>
          <a:ext cx="0" cy="0"/>
          <a:chOff x="0" y="0"/>
          <a:chExt cx="0" cy="0"/>
        </a:xfrm>
      </p:grpSpPr>
      <p:sp>
        <p:nvSpPr>
          <p:cNvPr id="337" name="Google Shape;337;p61"/>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38" name="Google Shape;338;p61"/>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39" name="Google Shape;339;p61"/>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40" name="Google Shape;340;p6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41" name="Google Shape;341;p61"/>
          <p:cNvSpPr txBox="1"/>
          <p:nvPr/>
        </p:nvSpPr>
        <p:spPr>
          <a:xfrm>
            <a:off x="164550" y="76223"/>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latin typeface="Dosis"/>
                <a:ea typeface="Dosis"/>
                <a:cs typeface="Dosis"/>
                <a:sym typeface="Dosis"/>
              </a:rPr>
              <a:t>the mechanism of color vision and the three types of cones, including the range of spectral sensitivity and color blindness</a:t>
            </a:r>
            <a:endParaRPr>
              <a:solidFill>
                <a:srgbClr val="0B5394"/>
              </a:solidFill>
              <a:latin typeface="Dosis"/>
              <a:ea typeface="Dosis"/>
              <a:cs typeface="Dosis"/>
              <a:sym typeface="Dosis"/>
            </a:endParaRPr>
          </a:p>
        </p:txBody>
      </p:sp>
      <p:cxnSp>
        <p:nvCxnSpPr>
          <p:cNvPr id="342" name="Google Shape;342;p61"/>
          <p:cNvCxnSpPr/>
          <p:nvPr/>
        </p:nvCxnSpPr>
        <p:spPr>
          <a:xfrm>
            <a:off x="164550" y="595818"/>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343" name="Shape 343"/>
        <p:cNvGrpSpPr/>
        <p:nvPr/>
      </p:nvGrpSpPr>
      <p:grpSpPr>
        <a:xfrm>
          <a:off x="0" y="0"/>
          <a:ext cx="0" cy="0"/>
          <a:chOff x="0" y="0"/>
          <a:chExt cx="0" cy="0"/>
        </a:xfrm>
      </p:grpSpPr>
      <p:sp>
        <p:nvSpPr>
          <p:cNvPr id="344" name="Google Shape;344;p62"/>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45" name="Google Shape;345;p62"/>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46" name="Google Shape;346;p6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47" name="Google Shape;347;p6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48" name="Google Shape;348;p62"/>
          <p:cNvSpPr txBox="1"/>
          <p:nvPr/>
        </p:nvSpPr>
        <p:spPr>
          <a:xfrm>
            <a:off x="164550" y="76200"/>
            <a:ext cx="66015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349" name="Google Shape;349;p62"/>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350" name="Shape 350"/>
        <p:cNvGrpSpPr/>
        <p:nvPr/>
      </p:nvGrpSpPr>
      <p:grpSpPr>
        <a:xfrm>
          <a:off x="0" y="0"/>
          <a:ext cx="0" cy="0"/>
          <a:chOff x="0" y="0"/>
          <a:chExt cx="0" cy="0"/>
        </a:xfrm>
      </p:grpSpPr>
      <p:sp>
        <p:nvSpPr>
          <p:cNvPr id="351" name="Google Shape;351;p63"/>
          <p:cNvSpPr/>
          <p:nvPr/>
        </p:nvSpPr>
        <p:spPr>
          <a:xfrm flipH="1">
            <a:off x="5814828" y="128211"/>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52" name="Google Shape;352;p63"/>
          <p:cNvSpPr/>
          <p:nvPr/>
        </p:nvSpPr>
        <p:spPr>
          <a:xfrm flipH="1" rot="10800000">
            <a:off x="164544" y="7570060"/>
            <a:ext cx="811219" cy="2165979"/>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53" name="Google Shape;353;p6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54" name="Google Shape;354;p6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355" name="Google Shape;355;p63"/>
          <p:cNvSpPr txBox="1"/>
          <p:nvPr/>
        </p:nvSpPr>
        <p:spPr>
          <a:xfrm>
            <a:off x="164550" y="0"/>
            <a:ext cx="63663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B5394"/>
                </a:solidFill>
                <a:latin typeface="Dosis"/>
                <a:ea typeface="Dosis"/>
                <a:cs typeface="Dosis"/>
                <a:sym typeface="Dosis"/>
              </a:rPr>
              <a:t>Questions</a:t>
            </a:r>
            <a:endParaRPr>
              <a:solidFill>
                <a:srgbClr val="0B5394"/>
              </a:solidFill>
              <a:latin typeface="Dosis"/>
              <a:ea typeface="Dosis"/>
              <a:cs typeface="Dosis"/>
              <a:sym typeface="Dosis"/>
            </a:endParaRPr>
          </a:p>
        </p:txBody>
      </p:sp>
      <p:cxnSp>
        <p:nvCxnSpPr>
          <p:cNvPr id="356" name="Google Shape;356;p63"/>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3" name="Shape 43"/>
        <p:cNvGrpSpPr/>
        <p:nvPr/>
      </p:nvGrpSpPr>
      <p:grpSpPr>
        <a:xfrm>
          <a:off x="0" y="0"/>
          <a:ext cx="0" cy="0"/>
          <a:chOff x="0" y="0"/>
          <a:chExt cx="0" cy="0"/>
        </a:xfrm>
      </p:grpSpPr>
      <p:sp>
        <p:nvSpPr>
          <p:cNvPr id="44" name="Google Shape;44;p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5" name="Google Shape;45;p7"/>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 name="Google Shape;46;p7"/>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7" name="Google Shape;47;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57" name="Shape 357"/>
        <p:cNvGrpSpPr/>
        <p:nvPr/>
      </p:nvGrpSpPr>
      <p:grpSpPr>
        <a:xfrm>
          <a:off x="0" y="0"/>
          <a:ext cx="0" cy="0"/>
          <a:chOff x="0" y="0"/>
          <a:chExt cx="0" cy="0"/>
        </a:xfrm>
      </p:grpSpPr>
      <p:sp>
        <p:nvSpPr>
          <p:cNvPr id="358" name="Google Shape;358;p64"/>
          <p:cNvSpPr/>
          <p:nvPr/>
        </p:nvSpPr>
        <p:spPr>
          <a:xfrm>
            <a:off x="0" y="9714652"/>
            <a:ext cx="6858000" cy="18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4"/>
          <p:cNvSpPr txBox="1"/>
          <p:nvPr>
            <p:ph type="title"/>
          </p:nvPr>
        </p:nvSpPr>
        <p:spPr>
          <a:xfrm>
            <a:off x="233775" y="608261"/>
            <a:ext cx="6390300" cy="16008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60" name="Google Shape;360;p64"/>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1" name="Google Shape;361;p6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62" name="Shape 362"/>
        <p:cNvGrpSpPr/>
        <p:nvPr/>
      </p:nvGrpSpPr>
      <p:grpSpPr>
        <a:xfrm>
          <a:off x="0" y="0"/>
          <a:ext cx="0" cy="0"/>
          <a:chOff x="0" y="0"/>
          <a:chExt cx="0" cy="0"/>
        </a:xfrm>
      </p:grpSpPr>
      <p:sp>
        <p:nvSpPr>
          <p:cNvPr id="363" name="Google Shape;363;p65"/>
          <p:cNvSpPr txBox="1"/>
          <p:nvPr>
            <p:ph type="title"/>
          </p:nvPr>
        </p:nvSpPr>
        <p:spPr>
          <a:xfrm>
            <a:off x="233775" y="608261"/>
            <a:ext cx="6390300" cy="16008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64" name="Google Shape;364;p65"/>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5" name="Google Shape;365;p65"/>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6" name="Google Shape;366;p6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7" name="Shape 367"/>
        <p:cNvGrpSpPr/>
        <p:nvPr/>
      </p:nvGrpSpPr>
      <p:grpSpPr>
        <a:xfrm>
          <a:off x="0" y="0"/>
          <a:ext cx="0" cy="0"/>
          <a:chOff x="0" y="0"/>
          <a:chExt cx="0" cy="0"/>
        </a:xfrm>
      </p:grpSpPr>
      <p:sp>
        <p:nvSpPr>
          <p:cNvPr id="368" name="Google Shape;368;p66"/>
          <p:cNvSpPr txBox="1"/>
          <p:nvPr>
            <p:ph type="title"/>
          </p:nvPr>
        </p:nvSpPr>
        <p:spPr>
          <a:xfrm>
            <a:off x="233775" y="608261"/>
            <a:ext cx="6390300" cy="16008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69" name="Google Shape;369;p6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0" name="Shape 370"/>
        <p:cNvGrpSpPr/>
        <p:nvPr/>
      </p:nvGrpSpPr>
      <p:grpSpPr>
        <a:xfrm>
          <a:off x="0" y="0"/>
          <a:ext cx="0" cy="0"/>
          <a:chOff x="0" y="0"/>
          <a:chExt cx="0" cy="0"/>
        </a:xfrm>
      </p:grpSpPr>
      <p:sp>
        <p:nvSpPr>
          <p:cNvPr id="371" name="Google Shape;371;p67"/>
          <p:cNvSpPr txBox="1"/>
          <p:nvPr>
            <p:ph type="title"/>
          </p:nvPr>
        </p:nvSpPr>
        <p:spPr>
          <a:xfrm>
            <a:off x="233775" y="1069715"/>
            <a:ext cx="2106000" cy="14547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72" name="Google Shape;372;p67"/>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3" name="Google Shape;373;p6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4" name="Shape 374"/>
        <p:cNvGrpSpPr/>
        <p:nvPr/>
      </p:nvGrpSpPr>
      <p:grpSpPr>
        <a:xfrm>
          <a:off x="0" y="0"/>
          <a:ext cx="0" cy="0"/>
          <a:chOff x="0" y="0"/>
          <a:chExt cx="0" cy="0"/>
        </a:xfrm>
      </p:grpSpPr>
      <p:sp>
        <p:nvSpPr>
          <p:cNvPr id="375" name="Google Shape;375;p68"/>
          <p:cNvSpPr/>
          <p:nvPr/>
        </p:nvSpPr>
        <p:spPr>
          <a:xfrm>
            <a:off x="0" y="9714652"/>
            <a:ext cx="6858000" cy="18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8"/>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7" name="Google Shape;377;p6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8" name="Shape 378"/>
        <p:cNvGrpSpPr/>
        <p:nvPr/>
      </p:nvGrpSpPr>
      <p:grpSpPr>
        <a:xfrm>
          <a:off x="0" y="0"/>
          <a:ext cx="0" cy="0"/>
          <a:chOff x="0" y="0"/>
          <a:chExt cx="0" cy="0"/>
        </a:xfrm>
      </p:grpSpPr>
      <p:sp>
        <p:nvSpPr>
          <p:cNvPr id="379" name="Google Shape;379;p69"/>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0" name="Google Shape;380;p69"/>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381" name="Google Shape;381;p69"/>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382" name="Google Shape;382;p69"/>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383" name="Google Shape;383;p69"/>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84" name="Google Shape;384;p6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85" name="Shape 385"/>
        <p:cNvGrpSpPr/>
        <p:nvPr/>
      </p:nvGrpSpPr>
      <p:grpSpPr>
        <a:xfrm>
          <a:off x="0" y="0"/>
          <a:ext cx="0" cy="0"/>
          <a:chOff x="0" y="0"/>
          <a:chExt cx="0" cy="0"/>
        </a:xfrm>
      </p:grpSpPr>
      <p:sp>
        <p:nvSpPr>
          <p:cNvPr id="386" name="Google Shape;386;p70"/>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387" name="Google Shape;387;p7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88" name="Shape 388"/>
        <p:cNvGrpSpPr/>
        <p:nvPr/>
      </p:nvGrpSpPr>
      <p:grpSpPr>
        <a:xfrm>
          <a:off x="0" y="0"/>
          <a:ext cx="0" cy="0"/>
          <a:chOff x="0" y="0"/>
          <a:chExt cx="0" cy="0"/>
        </a:xfrm>
      </p:grpSpPr>
      <p:sp>
        <p:nvSpPr>
          <p:cNvPr id="389" name="Google Shape;389;p71"/>
          <p:cNvSpPr/>
          <p:nvPr/>
        </p:nvSpPr>
        <p:spPr>
          <a:xfrm>
            <a:off x="0" y="9714652"/>
            <a:ext cx="6858000" cy="18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1"/>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391" name="Google Shape;391;p71"/>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92" name="Google Shape;392;p7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93" name="Shape 393"/>
        <p:cNvGrpSpPr/>
        <p:nvPr/>
      </p:nvGrpSpPr>
      <p:grpSpPr>
        <a:xfrm>
          <a:off x="0" y="0"/>
          <a:ext cx="0" cy="0"/>
          <a:chOff x="0" y="0"/>
          <a:chExt cx="0" cy="0"/>
        </a:xfrm>
      </p:grpSpPr>
      <p:sp>
        <p:nvSpPr>
          <p:cNvPr id="394" name="Google Shape;394;p7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50" name="Google Shape;50;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9"/>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3" name="Google Shape;53;p9"/>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4" name="Google Shape;54;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5" name="Shape 55"/>
        <p:cNvGrpSpPr/>
        <p:nvPr/>
      </p:nvGrpSpPr>
      <p:grpSpPr>
        <a:xfrm>
          <a:off x="0" y="0"/>
          <a:ext cx="0" cy="0"/>
          <a:chOff x="0" y="0"/>
          <a:chExt cx="0" cy="0"/>
        </a:xfrm>
      </p:grpSpPr>
      <p:sp>
        <p:nvSpPr>
          <p:cNvPr id="56" name="Google Shape;56;p10"/>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8" name="Google Shape;58;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5" Type="http://schemas.openxmlformats.org/officeDocument/2006/relationships/slideLayout" Target="../slideLayouts/slideLayout35.xml"/><Relationship Id="rId6" Type="http://schemas.openxmlformats.org/officeDocument/2006/relationships/slideLayout" Target="../slideLayouts/slideLayout36.xml"/><Relationship Id="rId18" Type="http://schemas.openxmlformats.org/officeDocument/2006/relationships/theme" Target="../theme/theme3.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7.xml"/><Relationship Id="rId11" Type="http://schemas.openxmlformats.org/officeDocument/2006/relationships/slideLayout" Target="../slideLayouts/slideLayout58.xml"/><Relationship Id="rId22" Type="http://schemas.openxmlformats.org/officeDocument/2006/relationships/theme" Target="../theme/theme5.xml"/><Relationship Id="rId10" Type="http://schemas.openxmlformats.org/officeDocument/2006/relationships/slideLayout" Target="../slideLayouts/slideLayout57.xml"/><Relationship Id="rId21" Type="http://schemas.openxmlformats.org/officeDocument/2006/relationships/slideLayout" Target="../slideLayouts/slideLayout68.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5" Type="http://schemas.openxmlformats.org/officeDocument/2006/relationships/slideLayout" Target="../slideLayouts/slideLayout52.xml"/><Relationship Id="rId19" Type="http://schemas.openxmlformats.org/officeDocument/2006/relationships/slideLayout" Target="../slideLayouts/slideLayout66.xml"/><Relationship Id="rId6" Type="http://schemas.openxmlformats.org/officeDocument/2006/relationships/slideLayout" Target="../slideLayouts/slideLayout53.xml"/><Relationship Id="rId18" Type="http://schemas.openxmlformats.org/officeDocument/2006/relationships/slideLayout" Target="../slideLayouts/slideLayout65.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06" name="Google Shape;106;p19"/>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07" name="Google Shape;107;p19"/>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172" name="Shape 172"/>
        <p:cNvGrpSpPr/>
        <p:nvPr/>
      </p:nvGrpSpPr>
      <p:grpSpPr>
        <a:xfrm>
          <a:off x="0" y="0"/>
          <a:ext cx="0" cy="0"/>
          <a:chOff x="0" y="0"/>
          <a:chExt cx="0" cy="0"/>
        </a:xfrm>
      </p:grpSpPr>
      <p:sp>
        <p:nvSpPr>
          <p:cNvPr id="173" name="Google Shape;173;p33"/>
          <p:cNvSpPr txBox="1"/>
          <p:nvPr>
            <p:ph type="title"/>
          </p:nvPr>
        </p:nvSpPr>
        <p:spPr>
          <a:xfrm>
            <a:off x="233775" y="608261"/>
            <a:ext cx="6390300" cy="1600377"/>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74" name="Google Shape;174;p33"/>
          <p:cNvSpPr txBox="1"/>
          <p:nvPr>
            <p:ph idx="1" type="body"/>
          </p:nvPr>
        </p:nvSpPr>
        <p:spPr>
          <a:xfrm>
            <a:off x="233775" y="2358966"/>
            <a:ext cx="6390300" cy="6457624"/>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75" name="Google Shape;175;p33"/>
          <p:cNvSpPr txBox="1"/>
          <p:nvPr>
            <p:ph idx="12" type="sldNum"/>
          </p:nvPr>
        </p:nvSpPr>
        <p:spPr>
          <a:xfrm>
            <a:off x="6354343" y="8978245"/>
            <a:ext cx="411600" cy="757726"/>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270" name="Shape 270"/>
        <p:cNvGrpSpPr/>
        <p:nvPr/>
      </p:nvGrpSpPr>
      <p:grpSpPr>
        <a:xfrm>
          <a:off x="0" y="0"/>
          <a:ext cx="0" cy="0"/>
          <a:chOff x="0" y="0"/>
          <a:chExt cx="0" cy="0"/>
        </a:xfrm>
      </p:grpSpPr>
      <p:sp>
        <p:nvSpPr>
          <p:cNvPr id="271" name="Google Shape;271;p51"/>
          <p:cNvSpPr txBox="1"/>
          <p:nvPr>
            <p:ph type="title"/>
          </p:nvPr>
        </p:nvSpPr>
        <p:spPr>
          <a:xfrm>
            <a:off x="233775" y="608261"/>
            <a:ext cx="6390300" cy="16008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72" name="Google Shape;272;p5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273" name="Google Shape;273;p5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1.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5.pn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24.jpg"/><Relationship Id="rId6"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F3F3F3"/>
            </a:gs>
          </a:gsLst>
          <a:lin ang="5400012" scaled="0"/>
        </a:gradFill>
      </p:bgPr>
    </p:bg>
    <p:spTree>
      <p:nvGrpSpPr>
        <p:cNvPr id="398" name="Shape 398"/>
        <p:cNvGrpSpPr/>
        <p:nvPr/>
      </p:nvGrpSpPr>
      <p:grpSpPr>
        <a:xfrm>
          <a:off x="0" y="0"/>
          <a:ext cx="0" cy="0"/>
          <a:chOff x="0" y="0"/>
          <a:chExt cx="0" cy="0"/>
        </a:xfrm>
      </p:grpSpPr>
      <p:pic>
        <p:nvPicPr>
          <p:cNvPr id="399" name="Google Shape;399;p73"/>
          <p:cNvPicPr preferRelativeResize="0"/>
          <p:nvPr/>
        </p:nvPicPr>
        <p:blipFill rotWithShape="1">
          <a:blip r:embed="rId3">
            <a:alphaModFix/>
          </a:blip>
          <a:srcRect b="0" l="0" r="0" t="0"/>
          <a:stretch/>
        </p:blipFill>
        <p:spPr>
          <a:xfrm>
            <a:off x="0" y="288048"/>
            <a:ext cx="1874156" cy="720000"/>
          </a:xfrm>
          <a:prstGeom prst="rect">
            <a:avLst/>
          </a:prstGeom>
          <a:noFill/>
          <a:ln>
            <a:noFill/>
          </a:ln>
        </p:spPr>
      </p:pic>
      <p:sp>
        <p:nvSpPr>
          <p:cNvPr id="400" name="Google Shape;400;p73"/>
          <p:cNvSpPr txBox="1"/>
          <p:nvPr/>
        </p:nvSpPr>
        <p:spPr>
          <a:xfrm>
            <a:off x="0" y="6119650"/>
            <a:ext cx="6060000" cy="1524600"/>
          </a:xfrm>
          <a:prstGeom prst="rect">
            <a:avLst/>
          </a:prstGeom>
          <a:noFill/>
          <a:ln>
            <a:noFill/>
          </a:ln>
        </p:spPr>
        <p:txBody>
          <a:bodyPr anchorCtr="0" anchor="t" bIns="91425" lIns="91425" spcFirstLastPara="1" rIns="91425" wrap="square" tIns="91425">
            <a:noAutofit/>
          </a:bodyPr>
          <a:lstStyle/>
          <a:p>
            <a:pPr indent="-317500" lvl="0" marL="914400" rtl="0" algn="l">
              <a:spcBef>
                <a:spcPts val="0"/>
              </a:spcBef>
              <a:spcAft>
                <a:spcPts val="0"/>
              </a:spcAft>
              <a:buClr>
                <a:schemeClr val="dk1"/>
              </a:buClr>
              <a:buSzPts val="1400"/>
              <a:buFont typeface="Cairo"/>
              <a:buChar char="❖"/>
            </a:pPr>
            <a:r>
              <a:rPr lang="ar">
                <a:solidFill>
                  <a:schemeClr val="dk1"/>
                </a:solidFill>
                <a:latin typeface="Cairo"/>
                <a:ea typeface="Cairo"/>
                <a:cs typeface="Cairo"/>
                <a:sym typeface="Cairo"/>
              </a:rPr>
              <a:t>What is upper motor neuron and lower motor neuron </a:t>
            </a:r>
            <a:endParaRPr>
              <a:solidFill>
                <a:schemeClr val="dk1"/>
              </a:solidFill>
              <a:latin typeface="Cairo"/>
              <a:ea typeface="Cairo"/>
              <a:cs typeface="Cairo"/>
              <a:sym typeface="Cairo"/>
            </a:endParaRPr>
          </a:p>
          <a:p>
            <a:pPr indent="-317500" lvl="0" marL="914400" rtl="0" algn="l">
              <a:spcBef>
                <a:spcPts val="0"/>
              </a:spcBef>
              <a:spcAft>
                <a:spcPts val="0"/>
              </a:spcAft>
              <a:buClr>
                <a:schemeClr val="dk1"/>
              </a:buClr>
              <a:buSzPts val="1400"/>
              <a:buFont typeface="Cairo"/>
              <a:buChar char="❖"/>
            </a:pPr>
            <a:r>
              <a:rPr lang="ar">
                <a:solidFill>
                  <a:schemeClr val="dk1"/>
                </a:solidFill>
                <a:latin typeface="Cairo"/>
                <a:ea typeface="Cairo"/>
                <a:cs typeface="Cairo"/>
                <a:sym typeface="Cairo"/>
              </a:rPr>
              <a:t>The main differences between the pyramidal and extrapyramidal systems .</a:t>
            </a:r>
            <a:endParaRPr>
              <a:solidFill>
                <a:schemeClr val="dk1"/>
              </a:solidFill>
              <a:latin typeface="Cairo"/>
              <a:ea typeface="Cairo"/>
              <a:cs typeface="Cairo"/>
              <a:sym typeface="Cairo"/>
            </a:endParaRPr>
          </a:p>
          <a:p>
            <a:pPr indent="-317500" lvl="0" marL="914400" rtl="0" algn="l">
              <a:spcBef>
                <a:spcPts val="0"/>
              </a:spcBef>
              <a:spcAft>
                <a:spcPts val="0"/>
              </a:spcAft>
              <a:buClr>
                <a:schemeClr val="dk1"/>
              </a:buClr>
              <a:buSzPts val="1400"/>
              <a:buFont typeface="Cairo"/>
              <a:buChar char="❖"/>
            </a:pPr>
            <a:r>
              <a:rPr lang="ar">
                <a:solidFill>
                  <a:schemeClr val="dk1"/>
                </a:solidFill>
                <a:latin typeface="Cairo"/>
                <a:ea typeface="Cairo"/>
                <a:cs typeface="Cairo"/>
                <a:sym typeface="Cairo"/>
              </a:rPr>
              <a:t>Explain the origin, course and functions of the following motor tracts; (Corticospinal, tectospinal, rubrospinal, vestibulospinal, reticulospinal, olivospinal)</a:t>
            </a:r>
            <a:endParaRPr sz="1200">
              <a:solidFill>
                <a:srgbClr val="073763"/>
              </a:solidFill>
              <a:latin typeface="Comfortaa"/>
              <a:ea typeface="Comfortaa"/>
              <a:cs typeface="Comfortaa"/>
              <a:sym typeface="Comfortaa"/>
            </a:endParaRPr>
          </a:p>
          <a:p>
            <a:pPr indent="0" lvl="0" marL="914400" rtl="0" algn="l">
              <a:spcBef>
                <a:spcPts val="0"/>
              </a:spcBef>
              <a:spcAft>
                <a:spcPts val="0"/>
              </a:spcAft>
              <a:buNone/>
            </a:pPr>
            <a:r>
              <a:t/>
            </a:r>
            <a:endParaRPr sz="1200">
              <a:solidFill>
                <a:srgbClr val="073763"/>
              </a:solidFill>
              <a:latin typeface="Comfortaa"/>
              <a:ea typeface="Comfortaa"/>
              <a:cs typeface="Comfortaa"/>
              <a:sym typeface="Comfortaa"/>
            </a:endParaRPr>
          </a:p>
        </p:txBody>
      </p:sp>
      <p:sp>
        <p:nvSpPr>
          <p:cNvPr id="401" name="Google Shape;401;p73"/>
          <p:cNvSpPr txBox="1"/>
          <p:nvPr/>
        </p:nvSpPr>
        <p:spPr>
          <a:xfrm flipH="1" rot="5400000">
            <a:off x="5235000" y="3689025"/>
            <a:ext cx="3048600" cy="221700"/>
          </a:xfrm>
          <a:prstGeom prst="rect">
            <a:avLst/>
          </a:prstGeom>
          <a:noFill/>
          <a:ln>
            <a:noFill/>
          </a:ln>
          <a:effectLst>
            <a:outerShdw blurRad="57150" rotWithShape="0" algn="bl" dir="5400000" dist="19050">
              <a:srgbClr val="434343">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2C5072"/>
                </a:solidFill>
                <a:latin typeface="Cairo"/>
                <a:ea typeface="Cairo"/>
                <a:cs typeface="Cairo"/>
                <a:sym typeface="Cairo"/>
              </a:rPr>
              <a:t>4th</a:t>
            </a:r>
            <a:r>
              <a:rPr b="1" lang="ar">
                <a:solidFill>
                  <a:srgbClr val="2C5072"/>
                </a:solidFill>
                <a:latin typeface="Cairo"/>
                <a:ea typeface="Cairo"/>
                <a:cs typeface="Cairo"/>
                <a:sym typeface="Cairo"/>
              </a:rPr>
              <a:t> Lecture  ∣ The Physiology Team</a:t>
            </a:r>
            <a:endParaRPr b="1">
              <a:solidFill>
                <a:srgbClr val="2C5072"/>
              </a:solidFill>
              <a:latin typeface="Cairo"/>
              <a:ea typeface="Cairo"/>
              <a:cs typeface="Cairo"/>
              <a:sym typeface="Cairo"/>
            </a:endParaRPr>
          </a:p>
        </p:txBody>
      </p:sp>
      <p:sp>
        <p:nvSpPr>
          <p:cNvPr id="402" name="Google Shape;402;p73"/>
          <p:cNvSpPr/>
          <p:nvPr/>
        </p:nvSpPr>
        <p:spPr>
          <a:xfrm>
            <a:off x="-1115118" y="5671081"/>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ar" sz="1600">
                <a:solidFill>
                  <a:schemeClr val="dk1"/>
                </a:solidFill>
                <a:latin typeface="Courier New"/>
                <a:ea typeface="Courier New"/>
                <a:cs typeface="Courier New"/>
                <a:sym typeface="Courier New"/>
              </a:rPr>
              <a:t>          </a:t>
            </a:r>
            <a:r>
              <a:rPr b="1" lang="ar" sz="1600">
                <a:solidFill>
                  <a:srgbClr val="FFFFFF"/>
                </a:solidFill>
                <a:latin typeface="Comfortaa"/>
                <a:ea typeface="Comfortaa"/>
                <a:cs typeface="Comfortaa"/>
                <a:sym typeface="Comfortaa"/>
              </a:rPr>
              <a:t>Objectives</a:t>
            </a:r>
            <a:r>
              <a:rPr b="1" lang="ar" sz="1600">
                <a:solidFill>
                  <a:srgbClr val="FFFFFF"/>
                </a:solidFill>
                <a:latin typeface="Courier New"/>
                <a:ea typeface="Courier New"/>
                <a:cs typeface="Courier New"/>
                <a:sym typeface="Courier New"/>
              </a:rPr>
              <a:t>:</a:t>
            </a:r>
            <a:endParaRPr sz="1600">
              <a:solidFill>
                <a:srgbClr val="FFFFFF"/>
              </a:solidFill>
            </a:endParaRPr>
          </a:p>
        </p:txBody>
      </p:sp>
      <p:cxnSp>
        <p:nvCxnSpPr>
          <p:cNvPr id="403" name="Google Shape;403;p73"/>
          <p:cNvCxnSpPr/>
          <p:nvPr/>
        </p:nvCxnSpPr>
        <p:spPr>
          <a:xfrm>
            <a:off x="3355240" y="126479"/>
            <a:ext cx="2494200" cy="300"/>
          </a:xfrm>
          <a:prstGeom prst="straightConnector1">
            <a:avLst/>
          </a:prstGeom>
          <a:noFill/>
          <a:ln cap="flat" cmpd="sng" w="28575">
            <a:solidFill>
              <a:srgbClr val="073763"/>
            </a:solidFill>
            <a:prstDash val="solid"/>
            <a:round/>
            <a:headEnd len="med" w="med" type="none"/>
            <a:tailEnd len="med" w="med" type="none"/>
          </a:ln>
          <a:effectLst>
            <a:outerShdw blurRad="57150" rotWithShape="0" algn="bl" dir="5400000" dist="19050">
              <a:srgbClr val="434343">
                <a:alpha val="50000"/>
              </a:srgbClr>
            </a:outerShdw>
          </a:effectLst>
        </p:spPr>
      </p:cxnSp>
      <p:sp>
        <p:nvSpPr>
          <p:cNvPr id="404" name="Google Shape;404;p73"/>
          <p:cNvSpPr txBox="1"/>
          <p:nvPr/>
        </p:nvSpPr>
        <p:spPr>
          <a:xfrm>
            <a:off x="1466932" y="3984312"/>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3"/>
          <p:cNvSpPr/>
          <p:nvPr/>
        </p:nvSpPr>
        <p:spPr>
          <a:xfrm flipH="1">
            <a:off x="4682100" y="9553450"/>
            <a:ext cx="2175900" cy="349500"/>
          </a:xfrm>
          <a:prstGeom prst="homePlate">
            <a:avLst>
              <a:gd fmla="val 50000" name="adj"/>
            </a:avLst>
          </a:prstGeom>
          <a:solidFill>
            <a:srgbClr val="0C343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406" name="Google Shape;406;p73"/>
          <p:cNvSpPr/>
          <p:nvPr/>
        </p:nvSpPr>
        <p:spPr>
          <a:xfrm>
            <a:off x="4772400" y="8498650"/>
            <a:ext cx="1948500" cy="932100"/>
          </a:xfrm>
          <a:prstGeom prst="round2DiagRect">
            <a:avLst>
              <a:gd fmla="val 16667" name="adj1"/>
              <a:gd fmla="val 50000" name="adj2"/>
            </a:avLst>
          </a:prstGeom>
          <a:solidFill>
            <a:srgbClr val="F3F3F3"/>
          </a:solidFill>
          <a:ln cap="flat" cmpd="sng" w="2857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chemeClr val="accent2"/>
                </a:solidFill>
                <a:latin typeface="Cairo"/>
                <a:ea typeface="Cairo"/>
                <a:cs typeface="Cairo"/>
                <a:sym typeface="Cairo"/>
              </a:rPr>
              <a:t>Colour index: </a:t>
            </a:r>
            <a:endParaRPr>
              <a:solidFill>
                <a:schemeClr val="accent2"/>
              </a:solidFill>
              <a:latin typeface="Cairo"/>
              <a:ea typeface="Cairo"/>
              <a:cs typeface="Cairo"/>
              <a:sym typeface="Cairo"/>
            </a:endParaRPr>
          </a:p>
          <a:p>
            <a:pPr indent="-311150" lvl="0" marL="457200" rtl="0" algn="l">
              <a:spcBef>
                <a:spcPts val="0"/>
              </a:spcBef>
              <a:spcAft>
                <a:spcPts val="0"/>
              </a:spcAft>
              <a:buSzPts val="1300"/>
              <a:buFont typeface="Cairo"/>
              <a:buChar char="●"/>
            </a:pPr>
            <a:r>
              <a:rPr lang="ar" sz="1300">
                <a:solidFill>
                  <a:schemeClr val="accent3"/>
                </a:solidFill>
                <a:latin typeface="Cairo"/>
                <a:ea typeface="Cairo"/>
                <a:cs typeface="Cairo"/>
                <a:sym typeface="Cairo"/>
              </a:rPr>
              <a:t>important</a:t>
            </a:r>
            <a:r>
              <a:rPr lang="ar" sz="1300">
                <a:latin typeface="Cairo"/>
                <a:ea typeface="Cairo"/>
                <a:cs typeface="Cairo"/>
                <a:sym typeface="Cairo"/>
              </a:rPr>
              <a:t> </a:t>
            </a:r>
            <a:endParaRPr sz="1300">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ar" sz="1300">
                <a:solidFill>
                  <a:schemeClr val="accent3"/>
                </a:solidFill>
                <a:latin typeface="Cairo"/>
                <a:ea typeface="Cairo"/>
                <a:cs typeface="Cairo"/>
                <a:sym typeface="Cairo"/>
              </a:rPr>
              <a:t>Numbers</a:t>
            </a:r>
            <a:endParaRPr sz="1300">
              <a:solidFill>
                <a:schemeClr val="accent3"/>
              </a:solidFill>
              <a:latin typeface="Cairo"/>
              <a:ea typeface="Cairo"/>
              <a:cs typeface="Cairo"/>
              <a:sym typeface="Cairo"/>
            </a:endParaRPr>
          </a:p>
          <a:p>
            <a:pPr indent="-311150" lvl="0" marL="457200" rtl="0" algn="l">
              <a:spcBef>
                <a:spcPts val="0"/>
              </a:spcBef>
              <a:spcAft>
                <a:spcPts val="0"/>
              </a:spcAft>
              <a:buClr>
                <a:schemeClr val="accent3"/>
              </a:buClr>
              <a:buSzPts val="1300"/>
              <a:buFont typeface="Cairo"/>
              <a:buChar char="●"/>
            </a:pPr>
            <a:r>
              <a:rPr lang="ar" sz="1300">
                <a:solidFill>
                  <a:schemeClr val="accent3"/>
                </a:solidFill>
                <a:latin typeface="Cairo"/>
                <a:ea typeface="Cairo"/>
                <a:cs typeface="Cairo"/>
                <a:sym typeface="Cairo"/>
              </a:rPr>
              <a:t>Extra</a:t>
            </a:r>
            <a:endParaRPr>
              <a:solidFill>
                <a:schemeClr val="accent3"/>
              </a:solidFill>
            </a:endParaRPr>
          </a:p>
        </p:txBody>
      </p:sp>
      <p:sp>
        <p:nvSpPr>
          <p:cNvPr id="407" name="Google Shape;407;p73"/>
          <p:cNvSpPr/>
          <p:nvPr/>
        </p:nvSpPr>
        <p:spPr>
          <a:xfrm>
            <a:off x="5086628" y="9005695"/>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3"/>
          <p:cNvSpPr/>
          <p:nvPr/>
        </p:nvSpPr>
        <p:spPr>
          <a:xfrm>
            <a:off x="5086628" y="880480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3"/>
          <p:cNvSpPr/>
          <p:nvPr/>
        </p:nvSpPr>
        <p:spPr>
          <a:xfrm>
            <a:off x="5086628" y="9206595"/>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3"/>
          <p:cNvSpPr/>
          <p:nvPr/>
        </p:nvSpPr>
        <p:spPr>
          <a:xfrm>
            <a:off x="-1115128" y="7540326"/>
            <a:ext cx="2786700" cy="3663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ar" sz="1600">
                <a:solidFill>
                  <a:schemeClr val="dk1"/>
                </a:solidFill>
                <a:latin typeface="Courier New"/>
                <a:ea typeface="Courier New"/>
                <a:cs typeface="Courier New"/>
                <a:sym typeface="Courier New"/>
              </a:rPr>
              <a:t>          </a:t>
            </a:r>
            <a:r>
              <a:rPr b="1" lang="ar" sz="1600">
                <a:solidFill>
                  <a:srgbClr val="FFFFFF"/>
                </a:solidFill>
                <a:latin typeface="Comfortaa"/>
                <a:ea typeface="Comfortaa"/>
                <a:cs typeface="Comfortaa"/>
                <a:sym typeface="Comfortaa"/>
              </a:rPr>
              <a:t>Done by :</a:t>
            </a:r>
            <a:endParaRPr sz="1600">
              <a:solidFill>
                <a:srgbClr val="FFFFFF"/>
              </a:solidFill>
            </a:endParaRPr>
          </a:p>
        </p:txBody>
      </p:sp>
      <p:pic>
        <p:nvPicPr>
          <p:cNvPr id="411" name="Google Shape;411;p73"/>
          <p:cNvPicPr preferRelativeResize="0"/>
          <p:nvPr/>
        </p:nvPicPr>
        <p:blipFill>
          <a:blip r:embed="rId4">
            <a:alphaModFix/>
          </a:blip>
          <a:stretch>
            <a:fillRect/>
          </a:stretch>
        </p:blipFill>
        <p:spPr>
          <a:xfrm>
            <a:off x="3429009" y="1580903"/>
            <a:ext cx="2959350" cy="2872599"/>
          </a:xfrm>
          <a:prstGeom prst="rect">
            <a:avLst/>
          </a:prstGeom>
          <a:noFill/>
          <a:ln>
            <a:noFill/>
          </a:ln>
        </p:spPr>
      </p:pic>
      <p:sp>
        <p:nvSpPr>
          <p:cNvPr id="412" name="Google Shape;412;p73"/>
          <p:cNvSpPr txBox="1"/>
          <p:nvPr/>
        </p:nvSpPr>
        <p:spPr>
          <a:xfrm>
            <a:off x="-112200" y="7972344"/>
            <a:ext cx="4884600" cy="64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73763"/>
              </a:buClr>
              <a:buSzPts val="1400"/>
              <a:buChar char="❖"/>
            </a:pPr>
            <a:r>
              <a:rPr b="1" lang="ar">
                <a:solidFill>
                  <a:srgbClr val="073763"/>
                </a:solidFill>
              </a:rPr>
              <a:t>Team leaders:</a:t>
            </a:r>
            <a:r>
              <a:rPr lang="ar">
                <a:solidFill>
                  <a:srgbClr val="073763"/>
                </a:solidFill>
              </a:rPr>
              <a:t> Abdulelah Aldossari, Ali Alammari </a:t>
            </a:r>
            <a:endParaRPr>
              <a:solidFill>
                <a:srgbClr val="073763"/>
              </a:solidFill>
            </a:endParaRPr>
          </a:p>
          <a:p>
            <a:pPr indent="0" lvl="0" marL="0" rtl="0" algn="ctr">
              <a:spcBef>
                <a:spcPts val="0"/>
              </a:spcBef>
              <a:spcAft>
                <a:spcPts val="0"/>
              </a:spcAft>
              <a:buNone/>
            </a:pPr>
            <a:r>
              <a:rPr lang="ar">
                <a:solidFill>
                  <a:srgbClr val="073763"/>
                </a:solidFill>
              </a:rPr>
              <a:t>                          Fatima Balsharaf, Rahaf Alshammari</a:t>
            </a:r>
            <a:endParaRPr>
              <a:solidFill>
                <a:srgbClr val="073763"/>
              </a:solidFill>
            </a:endParaRPr>
          </a:p>
          <a:p>
            <a:pPr indent="0" lvl="0" marL="0" rtl="0" algn="r">
              <a:spcBef>
                <a:spcPts val="0"/>
              </a:spcBef>
              <a:spcAft>
                <a:spcPts val="0"/>
              </a:spcAft>
              <a:buNone/>
            </a:pPr>
            <a:r>
              <a:t/>
            </a:r>
            <a:endParaRPr>
              <a:solidFill>
                <a:srgbClr val="073763"/>
              </a:solidFill>
            </a:endParaRPr>
          </a:p>
          <a:p>
            <a:pPr indent="-317500" lvl="0" marL="457200" rtl="0" algn="l">
              <a:spcBef>
                <a:spcPts val="0"/>
              </a:spcBef>
              <a:spcAft>
                <a:spcPts val="0"/>
              </a:spcAft>
              <a:buClr>
                <a:srgbClr val="073763"/>
              </a:buClr>
              <a:buSzPts val="1400"/>
              <a:buChar char="❖"/>
            </a:pPr>
            <a:r>
              <a:rPr b="1" lang="ar">
                <a:solidFill>
                  <a:srgbClr val="073763"/>
                </a:solidFill>
              </a:rPr>
              <a:t>Team members:</a:t>
            </a:r>
            <a:endParaRPr b="1">
              <a:solidFill>
                <a:srgbClr val="073763"/>
              </a:solidFill>
            </a:endParaRPr>
          </a:p>
          <a:p>
            <a:pPr indent="0" lvl="0" marL="0" rtl="0" algn="l">
              <a:spcBef>
                <a:spcPts val="0"/>
              </a:spcBef>
              <a:spcAft>
                <a:spcPts val="0"/>
              </a:spcAft>
              <a:buNone/>
            </a:pPr>
            <a:r>
              <a:t/>
            </a:r>
            <a:endParaRPr b="1">
              <a:solidFill>
                <a:srgbClr val="073763"/>
              </a:solidFill>
            </a:endParaRPr>
          </a:p>
          <a:p>
            <a:pPr indent="0" lvl="0" marL="0" rtl="0" algn="l">
              <a:spcBef>
                <a:spcPts val="0"/>
              </a:spcBef>
              <a:spcAft>
                <a:spcPts val="0"/>
              </a:spcAft>
              <a:buNone/>
            </a:pPr>
            <a:r>
              <a:t/>
            </a:r>
            <a:endParaRPr b="1">
              <a:solidFill>
                <a:srgbClr val="073763"/>
              </a:solidFill>
            </a:endParaRPr>
          </a:p>
          <a:p>
            <a:pPr indent="-317500" lvl="0" marL="457200" rtl="0" algn="l">
              <a:spcBef>
                <a:spcPts val="0"/>
              </a:spcBef>
              <a:spcAft>
                <a:spcPts val="0"/>
              </a:spcAft>
              <a:buClr>
                <a:srgbClr val="073763"/>
              </a:buClr>
              <a:buSzPts val="1400"/>
              <a:buChar char="❖"/>
            </a:pPr>
            <a:r>
              <a:rPr b="1" lang="ar">
                <a:solidFill>
                  <a:srgbClr val="073763"/>
                </a:solidFill>
              </a:rPr>
              <a:t>Special thanks to: </a:t>
            </a:r>
            <a:r>
              <a:rPr lang="ar">
                <a:solidFill>
                  <a:srgbClr val="073763"/>
                </a:solidFill>
              </a:rPr>
              <a:t>Aljohara bukhari</a:t>
            </a:r>
            <a:endParaRPr>
              <a:solidFill>
                <a:srgbClr val="073763"/>
              </a:solidFill>
            </a:endParaRPr>
          </a:p>
        </p:txBody>
      </p:sp>
      <p:sp>
        <p:nvSpPr>
          <p:cNvPr id="413" name="Google Shape;413;p73"/>
          <p:cNvSpPr txBox="1"/>
          <p:nvPr/>
        </p:nvSpPr>
        <p:spPr>
          <a:xfrm>
            <a:off x="1773725" y="8644600"/>
            <a:ext cx="3312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073763"/>
                </a:solidFill>
              </a:rPr>
              <a:t>Yazeed Alkhayyal, Zeyad alkhenizan</a:t>
            </a:r>
            <a:br>
              <a:rPr lang="ar">
                <a:solidFill>
                  <a:srgbClr val="073763"/>
                </a:solidFill>
              </a:rPr>
            </a:br>
            <a:r>
              <a:rPr lang="ar">
                <a:solidFill>
                  <a:srgbClr val="073763"/>
                </a:solidFill>
              </a:rPr>
              <a:t>Saleh almoaiqel, Fayez Aldarsouni</a:t>
            </a:r>
            <a:endParaRPr>
              <a:solidFill>
                <a:srgbClr val="073763"/>
              </a:solidFill>
            </a:endParaRPr>
          </a:p>
        </p:txBody>
      </p:sp>
      <p:sp>
        <p:nvSpPr>
          <p:cNvPr id="414" name="Google Shape;414;p73"/>
          <p:cNvSpPr txBox="1"/>
          <p:nvPr/>
        </p:nvSpPr>
        <p:spPr>
          <a:xfrm>
            <a:off x="-27865" y="3837298"/>
            <a:ext cx="5187600" cy="7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Philosopher"/>
                <a:ea typeface="Philosopher"/>
                <a:cs typeface="Philosopher"/>
                <a:sym typeface="Philosopher"/>
              </a:rPr>
              <a:t>physiology of motor tract</a:t>
            </a:r>
            <a:endParaRPr b="1" sz="3000">
              <a:solidFill>
                <a:srgbClr val="134F5C"/>
              </a:solidFill>
              <a:latin typeface="Philosopher"/>
              <a:ea typeface="Philosopher"/>
              <a:cs typeface="Philosopher"/>
              <a:sym typeface="Philosopher"/>
            </a:endParaRPr>
          </a:p>
          <a:p>
            <a:pPr indent="0" lvl="0" marL="0" rtl="0" algn="ctr">
              <a:spcBef>
                <a:spcPts val="0"/>
              </a:spcBef>
              <a:spcAft>
                <a:spcPts val="0"/>
              </a:spcAft>
              <a:buNone/>
            </a:pPr>
            <a:r>
              <a:t/>
            </a:r>
            <a:endParaRPr b="1" sz="3000">
              <a:solidFill>
                <a:srgbClr val="134F5C"/>
              </a:solidFill>
            </a:endParaRPr>
          </a:p>
        </p:txBody>
      </p:sp>
      <p:pic>
        <p:nvPicPr>
          <p:cNvPr id="415" name="Google Shape;415;p73"/>
          <p:cNvPicPr preferRelativeResize="0"/>
          <p:nvPr/>
        </p:nvPicPr>
        <p:blipFill>
          <a:blip r:embed="rId5">
            <a:alphaModFix/>
          </a:blip>
          <a:stretch>
            <a:fillRect/>
          </a:stretch>
        </p:blipFill>
        <p:spPr>
          <a:xfrm>
            <a:off x="4741262" y="126473"/>
            <a:ext cx="864730" cy="869075"/>
          </a:xfrm>
          <a:prstGeom prst="rect">
            <a:avLst/>
          </a:prstGeom>
          <a:noFill/>
          <a:ln>
            <a:noFill/>
          </a:ln>
        </p:spPr>
      </p:pic>
      <p:pic>
        <p:nvPicPr>
          <p:cNvPr id="416" name="Google Shape;416;p73"/>
          <p:cNvPicPr preferRelativeResize="0"/>
          <p:nvPr/>
        </p:nvPicPr>
        <p:blipFill>
          <a:blip r:embed="rId6">
            <a:alphaModFix/>
          </a:blip>
          <a:stretch>
            <a:fillRect/>
          </a:stretch>
        </p:blipFill>
        <p:spPr>
          <a:xfrm>
            <a:off x="5710463" y="207279"/>
            <a:ext cx="937990" cy="88157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pic>
        <p:nvPicPr>
          <p:cNvPr id="527" name="Google Shape;527;p82"/>
          <p:cNvPicPr preferRelativeResize="0"/>
          <p:nvPr/>
        </p:nvPicPr>
        <p:blipFill>
          <a:blip r:embed="rId3">
            <a:alphaModFix/>
          </a:blip>
          <a:stretch>
            <a:fillRect/>
          </a:stretch>
        </p:blipFill>
        <p:spPr>
          <a:xfrm>
            <a:off x="3915350" y="3470913"/>
            <a:ext cx="2878158" cy="2672575"/>
          </a:xfrm>
          <a:prstGeom prst="rect">
            <a:avLst/>
          </a:prstGeom>
          <a:noFill/>
          <a:ln>
            <a:noFill/>
          </a:ln>
        </p:spPr>
      </p:pic>
      <p:sp>
        <p:nvSpPr>
          <p:cNvPr id="528" name="Google Shape;528;p82"/>
          <p:cNvSpPr txBox="1"/>
          <p:nvPr/>
        </p:nvSpPr>
        <p:spPr>
          <a:xfrm>
            <a:off x="10800" y="3611450"/>
            <a:ext cx="3904800" cy="27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3) The Supplementary Motor Area:</a:t>
            </a:r>
            <a:endParaRPr sz="1600">
              <a:solidFill>
                <a:srgbClr val="0B5394"/>
              </a:solidFill>
              <a:latin typeface="Economica"/>
              <a:ea typeface="Economica"/>
              <a:cs typeface="Economica"/>
              <a:sym typeface="Economica"/>
            </a:endParaRPr>
          </a:p>
          <a:p>
            <a:pPr indent="-330200" lvl="0" marL="457200" rtl="0" algn="l">
              <a:spcBef>
                <a:spcPts val="0"/>
              </a:spcBef>
              <a:spcAft>
                <a:spcPts val="0"/>
              </a:spcAft>
              <a:buClr>
                <a:srgbClr val="0B5394"/>
              </a:buClr>
              <a:buSzPts val="1600"/>
              <a:buFont typeface="Economica"/>
              <a:buChar char="-"/>
            </a:pPr>
            <a:r>
              <a:rPr lang="ar">
                <a:solidFill>
                  <a:schemeClr val="dk1"/>
                </a:solidFill>
                <a:latin typeface="Cairo"/>
                <a:ea typeface="Cairo"/>
                <a:cs typeface="Cairo"/>
                <a:sym typeface="Cairo"/>
              </a:rPr>
              <a:t>Located on the lateral side of the brain in front of area 4 and above the premotor area &amp; extends on the medial side of the cerebral hemisphere.</a:t>
            </a:r>
            <a:endParaRPr>
              <a:solidFill>
                <a:schemeClr val="dk1"/>
              </a:solidFill>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ar">
                <a:solidFill>
                  <a:srgbClr val="FF0000"/>
                </a:solidFill>
                <a:latin typeface="Cairo"/>
                <a:ea typeface="Cairo"/>
                <a:cs typeface="Cairo"/>
                <a:sym typeface="Cairo"/>
              </a:rPr>
              <a:t>Concerned with planning &amp; programming primitive motor sequences</a:t>
            </a:r>
            <a:endParaRPr>
              <a:solidFill>
                <a:srgbClr val="FF0000"/>
              </a:solidFill>
              <a:latin typeface="Cairo"/>
              <a:ea typeface="Cairo"/>
              <a:cs typeface="Cairo"/>
              <a:sym typeface="Cairo"/>
            </a:endParaRPr>
          </a:p>
          <a:p>
            <a:pPr indent="-317500" lvl="1" marL="914400" rtl="0" algn="l">
              <a:spcBef>
                <a:spcPts val="0"/>
              </a:spcBef>
              <a:spcAft>
                <a:spcPts val="0"/>
              </a:spcAft>
              <a:buClr>
                <a:schemeClr val="dk1"/>
              </a:buClr>
              <a:buSzPts val="1400"/>
              <a:buFont typeface="Dosis"/>
              <a:buChar char="-"/>
            </a:pPr>
            <a:r>
              <a:rPr lang="ar">
                <a:solidFill>
                  <a:schemeClr val="dk1"/>
                </a:solidFill>
                <a:latin typeface="Dosis"/>
                <a:ea typeface="Dosis"/>
                <a:cs typeface="Dosis"/>
                <a:sym typeface="Dosis"/>
              </a:rPr>
              <a:t>Simulation of this area leads to </a:t>
            </a:r>
            <a:r>
              <a:rPr lang="ar">
                <a:solidFill>
                  <a:srgbClr val="FF0000"/>
                </a:solidFill>
                <a:latin typeface="Dosis"/>
                <a:ea typeface="Dosis"/>
                <a:cs typeface="Dosis"/>
                <a:sym typeface="Dosis"/>
              </a:rPr>
              <a:t>bilateral </a:t>
            </a:r>
            <a:r>
              <a:rPr lang="ar">
                <a:solidFill>
                  <a:schemeClr val="dk1"/>
                </a:solidFill>
                <a:latin typeface="Dosis"/>
                <a:ea typeface="Dosis"/>
                <a:cs typeface="Dosis"/>
                <a:sym typeface="Dosis"/>
              </a:rPr>
              <a:t>(bimanual) grasping movements of both hands simultaneously.</a:t>
            </a:r>
            <a:endParaRPr>
              <a:solidFill>
                <a:schemeClr val="dk1"/>
              </a:solidFill>
              <a:latin typeface="Dosis"/>
              <a:ea typeface="Dosis"/>
              <a:cs typeface="Dosis"/>
              <a:sym typeface="Dosis"/>
            </a:endParaRPr>
          </a:p>
          <a:p>
            <a:pPr indent="0" lvl="0" marL="0" rtl="0" algn="l">
              <a:spcBef>
                <a:spcPts val="0"/>
              </a:spcBef>
              <a:spcAft>
                <a:spcPts val="0"/>
              </a:spcAft>
              <a:buNone/>
            </a:pPr>
            <a:r>
              <a:t/>
            </a:r>
            <a:endParaRPr>
              <a:solidFill>
                <a:schemeClr val="dk1"/>
              </a:solidFill>
              <a:latin typeface="Dosis"/>
              <a:ea typeface="Dosis"/>
              <a:cs typeface="Dosis"/>
              <a:sym typeface="Dosis"/>
            </a:endParaRPr>
          </a:p>
        </p:txBody>
      </p:sp>
      <p:sp>
        <p:nvSpPr>
          <p:cNvPr id="529" name="Google Shape;529;p82"/>
          <p:cNvSpPr txBox="1"/>
          <p:nvPr/>
        </p:nvSpPr>
        <p:spPr>
          <a:xfrm>
            <a:off x="4153725" y="4465384"/>
            <a:ext cx="495600" cy="1929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2"/>
          <p:cNvSpPr txBox="1"/>
          <p:nvPr/>
        </p:nvSpPr>
        <p:spPr>
          <a:xfrm>
            <a:off x="4057425" y="4792507"/>
            <a:ext cx="591900" cy="144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2"/>
          <p:cNvSpPr txBox="1"/>
          <p:nvPr/>
        </p:nvSpPr>
        <p:spPr>
          <a:xfrm>
            <a:off x="3916225" y="5708430"/>
            <a:ext cx="636900" cy="2514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2"/>
          <p:cNvSpPr txBox="1"/>
          <p:nvPr/>
        </p:nvSpPr>
        <p:spPr>
          <a:xfrm>
            <a:off x="10800" y="6284175"/>
            <a:ext cx="5967000" cy="1109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ar">
                <a:latin typeface="Cairo"/>
                <a:ea typeface="Cairo"/>
                <a:cs typeface="Cairo"/>
                <a:sym typeface="Cairo"/>
              </a:rPr>
              <a:t>This area make motor programs for</a:t>
            </a:r>
            <a:endParaRPr>
              <a:latin typeface="Cairo"/>
              <a:ea typeface="Cairo"/>
              <a:cs typeface="Cairo"/>
              <a:sym typeface="Cairo"/>
            </a:endParaRPr>
          </a:p>
          <a:p>
            <a:pPr indent="0" lvl="0" marL="457200" rtl="0" algn="l">
              <a:spcBef>
                <a:spcPts val="0"/>
              </a:spcBef>
              <a:spcAft>
                <a:spcPts val="0"/>
              </a:spcAft>
              <a:buNone/>
            </a:pPr>
            <a:r>
              <a:rPr lang="ar">
                <a:latin typeface="Cairo"/>
                <a:ea typeface="Cairo"/>
                <a:cs typeface="Cairo"/>
                <a:sym typeface="Cairo"/>
              </a:rPr>
              <a:t> *</a:t>
            </a:r>
            <a:r>
              <a:rPr lang="ar">
                <a:solidFill>
                  <a:srgbClr val="FF0000"/>
                </a:solidFill>
                <a:latin typeface="Cairo"/>
                <a:ea typeface="Cairo"/>
                <a:cs typeface="Cairo"/>
                <a:sym typeface="Cairo"/>
              </a:rPr>
              <a:t>axial muscles</a:t>
            </a:r>
            <a:r>
              <a:rPr lang="ar">
                <a:latin typeface="Cairo"/>
                <a:ea typeface="Cairo"/>
                <a:cs typeface="Cairo"/>
                <a:sym typeface="Cairo"/>
              </a:rPr>
              <a:t>. It provides background </a:t>
            </a:r>
            <a:endParaRPr>
              <a:latin typeface="Cairo"/>
              <a:ea typeface="Cairo"/>
              <a:cs typeface="Cairo"/>
              <a:sym typeface="Cairo"/>
            </a:endParaRPr>
          </a:p>
          <a:p>
            <a:pPr indent="0" lvl="0" marL="457200" rtl="0" algn="l">
              <a:spcBef>
                <a:spcPts val="0"/>
              </a:spcBef>
              <a:spcAft>
                <a:spcPts val="0"/>
              </a:spcAft>
              <a:buNone/>
            </a:pPr>
            <a:r>
              <a:rPr lang="ar">
                <a:latin typeface="Cairo"/>
                <a:ea typeface="Cairo"/>
                <a:cs typeface="Cairo"/>
                <a:sym typeface="Cairo"/>
              </a:rPr>
              <a:t>adjustment for finer motor control of</a:t>
            </a:r>
            <a:endParaRPr>
              <a:latin typeface="Cairo"/>
              <a:ea typeface="Cairo"/>
              <a:cs typeface="Cairo"/>
              <a:sym typeface="Cairo"/>
            </a:endParaRPr>
          </a:p>
          <a:p>
            <a:pPr indent="0" lvl="0" marL="457200" rtl="0" algn="l">
              <a:spcBef>
                <a:spcPts val="0"/>
              </a:spcBef>
              <a:spcAft>
                <a:spcPts val="0"/>
              </a:spcAft>
              <a:buNone/>
            </a:pPr>
            <a:r>
              <a:rPr lang="ar">
                <a:latin typeface="Cairo"/>
                <a:ea typeface="Cairo"/>
                <a:cs typeface="Cairo"/>
                <a:sym typeface="Cairo"/>
              </a:rPr>
              <a:t> the arms and the hands by</a:t>
            </a:r>
            <a:endParaRPr>
              <a:latin typeface="Cairo"/>
              <a:ea typeface="Cairo"/>
              <a:cs typeface="Cairo"/>
              <a:sym typeface="Cairo"/>
            </a:endParaRPr>
          </a:p>
          <a:p>
            <a:pPr indent="0" lvl="0" marL="457200" rtl="0" algn="l">
              <a:spcBef>
                <a:spcPts val="0"/>
              </a:spcBef>
              <a:spcAft>
                <a:spcPts val="0"/>
              </a:spcAft>
              <a:buNone/>
            </a:pPr>
            <a:r>
              <a:rPr lang="ar">
                <a:latin typeface="Cairo"/>
                <a:ea typeface="Cairo"/>
                <a:cs typeface="Cairo"/>
                <a:sym typeface="Cairo"/>
              </a:rPr>
              <a:t> the premotor area and </a:t>
            </a:r>
            <a:endParaRPr>
              <a:latin typeface="Cairo"/>
              <a:ea typeface="Cairo"/>
              <a:cs typeface="Cairo"/>
              <a:sym typeface="Cairo"/>
            </a:endParaRPr>
          </a:p>
          <a:p>
            <a:pPr indent="0" lvl="0" marL="457200" rtl="0" algn="l">
              <a:spcBef>
                <a:spcPts val="0"/>
              </a:spcBef>
              <a:spcAft>
                <a:spcPts val="0"/>
              </a:spcAft>
              <a:buNone/>
            </a:pPr>
            <a:r>
              <a:rPr lang="ar">
                <a:latin typeface="Cairo"/>
                <a:ea typeface="Cairo"/>
                <a:cs typeface="Cairo"/>
                <a:sym typeface="Cairo"/>
              </a:rPr>
              <a:t>primary motor cortex.</a:t>
            </a:r>
            <a:endParaRPr>
              <a:latin typeface="Cairo"/>
              <a:ea typeface="Cairo"/>
              <a:cs typeface="Cairo"/>
              <a:sym typeface="Cairo"/>
            </a:endParaRPr>
          </a:p>
        </p:txBody>
      </p:sp>
      <p:sp>
        <p:nvSpPr>
          <p:cNvPr id="533" name="Google Shape;533;p82"/>
          <p:cNvSpPr txBox="1"/>
          <p:nvPr/>
        </p:nvSpPr>
        <p:spPr>
          <a:xfrm>
            <a:off x="10800" y="462750"/>
            <a:ext cx="6405600" cy="5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chemeClr val="dk1"/>
                </a:solidFill>
                <a:latin typeface="Dosis"/>
                <a:ea typeface="Dosis"/>
                <a:cs typeface="Dosis"/>
                <a:sym typeface="Dosis"/>
              </a:rPr>
              <a:t>A few highly specialized motor centers have been found in the premotor areas of the human cerebral cortex:</a:t>
            </a:r>
            <a:endParaRPr b="1">
              <a:solidFill>
                <a:srgbClr val="FF0000"/>
              </a:solidFill>
              <a:latin typeface="Dosis"/>
              <a:ea typeface="Dosis"/>
              <a:cs typeface="Dosis"/>
              <a:sym typeface="Dosis"/>
            </a:endParaRPr>
          </a:p>
        </p:txBody>
      </p:sp>
      <p:graphicFrame>
        <p:nvGraphicFramePr>
          <p:cNvPr id="534" name="Google Shape;534;p82"/>
          <p:cNvGraphicFramePr/>
          <p:nvPr/>
        </p:nvGraphicFramePr>
        <p:xfrm>
          <a:off x="445488" y="1054954"/>
          <a:ext cx="3000000" cy="3000000"/>
        </p:xfrm>
        <a:graphic>
          <a:graphicData uri="http://schemas.openxmlformats.org/drawingml/2006/table">
            <a:tbl>
              <a:tblPr>
                <a:noFill/>
                <a:tableStyleId>{84C31B16-F5EC-46BF-AF8F-1D8481FF02EA}</a:tableStyleId>
              </a:tblPr>
              <a:tblGrid>
                <a:gridCol w="1989000"/>
                <a:gridCol w="2118625"/>
                <a:gridCol w="1859375"/>
              </a:tblGrid>
              <a:tr h="249075">
                <a:tc>
                  <a:txBody>
                    <a:bodyPr>
                      <a:noAutofit/>
                    </a:bodyPr>
                    <a:lstStyle/>
                    <a:p>
                      <a:pPr indent="0" lvl="0" marL="0" rtl="0" algn="l">
                        <a:spcBef>
                          <a:spcPts val="0"/>
                        </a:spcBef>
                        <a:spcAft>
                          <a:spcPts val="0"/>
                        </a:spcAft>
                        <a:buClr>
                          <a:schemeClr val="dk1"/>
                        </a:buClr>
                        <a:buSzPts val="1100"/>
                        <a:buFont typeface="Arial"/>
                        <a:buNone/>
                      </a:pPr>
                      <a:r>
                        <a:rPr lang="ar" sz="1600">
                          <a:solidFill>
                            <a:srgbClr val="0B5394"/>
                          </a:solidFill>
                          <a:latin typeface="Economica"/>
                          <a:ea typeface="Economica"/>
                          <a:cs typeface="Economica"/>
                          <a:sym typeface="Economica"/>
                        </a:rPr>
                        <a:t>Premotor Area</a:t>
                      </a:r>
                      <a:endParaRPr sz="1600">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Location:</a:t>
                      </a:r>
                      <a:endParaRPr sz="1600">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Function:</a:t>
                      </a:r>
                      <a:endParaRPr sz="1600">
                        <a:solidFill>
                          <a:srgbClr val="0B5394"/>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r>
              <a:tr h="257400">
                <a:tc>
                  <a:txBody>
                    <a:bodyPr>
                      <a:noAutofit/>
                    </a:bodyPr>
                    <a:lstStyle/>
                    <a:p>
                      <a:pPr indent="0" lvl="0" marL="0" rtl="0" algn="l">
                        <a:spcBef>
                          <a:spcPts val="0"/>
                        </a:spcBef>
                        <a:spcAft>
                          <a:spcPts val="0"/>
                        </a:spcAft>
                        <a:buNone/>
                      </a:pPr>
                      <a:r>
                        <a:rPr b="1" lang="ar">
                          <a:solidFill>
                            <a:srgbClr val="CAD1E6"/>
                          </a:solidFill>
                          <a:latin typeface="Economica"/>
                          <a:ea typeface="Economica"/>
                          <a:cs typeface="Economica"/>
                          <a:sym typeface="Economica"/>
                        </a:rPr>
                        <a:t>Broca’s Area for speech</a:t>
                      </a:r>
                      <a:endParaRPr b="1">
                        <a:solidFill>
                          <a:srgbClr val="CAD1E6"/>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Broca’s Area</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Speech</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r>
              <a:tr h="348300">
                <a:tc>
                  <a:txBody>
                    <a:bodyPr>
                      <a:noAutofit/>
                    </a:bodyPr>
                    <a:lstStyle/>
                    <a:p>
                      <a:pPr indent="0" lvl="0" marL="0" rtl="0" algn="l">
                        <a:spcBef>
                          <a:spcPts val="0"/>
                        </a:spcBef>
                        <a:spcAft>
                          <a:spcPts val="0"/>
                        </a:spcAft>
                        <a:buNone/>
                      </a:pPr>
                      <a:r>
                        <a:rPr b="1" lang="ar">
                          <a:latin typeface="Economica"/>
                          <a:ea typeface="Economica"/>
                          <a:cs typeface="Economica"/>
                          <a:sym typeface="Economica"/>
                        </a:rPr>
                        <a:t>Frontal Eye Movements Area</a:t>
                      </a:r>
                      <a:endParaRPr b="1">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Above Broca’s area in the frontal lobe</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Controls voluntary movements of the eye</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r>
              <a:tr h="469550">
                <a:tc>
                  <a:txBody>
                    <a:bodyPr>
                      <a:noAutofit/>
                    </a:bodyPr>
                    <a:lstStyle/>
                    <a:p>
                      <a:pPr indent="0" lvl="0" marL="0" rtl="0" algn="l">
                        <a:spcBef>
                          <a:spcPts val="0"/>
                        </a:spcBef>
                        <a:spcAft>
                          <a:spcPts val="0"/>
                        </a:spcAft>
                        <a:buNone/>
                      </a:pPr>
                      <a:r>
                        <a:rPr b="1" lang="ar">
                          <a:solidFill>
                            <a:srgbClr val="E4B3AB"/>
                          </a:solidFill>
                          <a:latin typeface="Economica"/>
                          <a:ea typeface="Economica"/>
                          <a:cs typeface="Economica"/>
                          <a:sym typeface="Economica"/>
                        </a:rPr>
                        <a:t>Head Rotation Area</a:t>
                      </a:r>
                      <a:endParaRPr b="1">
                        <a:solidFill>
                          <a:srgbClr val="E4B3AB"/>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Just above the eye movement area in the motor cortex</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lang="ar">
                          <a:latin typeface="Economica"/>
                          <a:ea typeface="Economica"/>
                          <a:cs typeface="Economica"/>
                          <a:sym typeface="Economica"/>
                        </a:rPr>
                        <a:t>Directing the head toward different visual objects</a:t>
                      </a:r>
                      <a:endParaRPr>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r>
              <a:tr h="100025">
                <a:tc>
                  <a:txBody>
                    <a:bodyPr>
                      <a:noAutofit/>
                    </a:bodyPr>
                    <a:lstStyle/>
                    <a:p>
                      <a:pPr indent="0" lvl="0" marL="0" rtl="0" algn="l">
                        <a:spcBef>
                          <a:spcPts val="0"/>
                        </a:spcBef>
                        <a:spcAft>
                          <a:spcPts val="0"/>
                        </a:spcAft>
                        <a:buNone/>
                      </a:pPr>
                      <a:r>
                        <a:rPr b="1" lang="ar">
                          <a:solidFill>
                            <a:srgbClr val="F7D771"/>
                          </a:solidFill>
                          <a:latin typeface="Economica"/>
                          <a:ea typeface="Economica"/>
                          <a:cs typeface="Economica"/>
                          <a:sym typeface="Economica"/>
                        </a:rPr>
                        <a:t>Hand Skills Area</a:t>
                      </a:r>
                      <a:endParaRPr b="1">
                        <a:solidFill>
                          <a:srgbClr val="F7D771"/>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ar">
                          <a:solidFill>
                            <a:srgbClr val="999999"/>
                          </a:solidFill>
                          <a:latin typeface="Economica"/>
                          <a:ea typeface="Economica"/>
                          <a:cs typeface="Economica"/>
                          <a:sym typeface="Economica"/>
                        </a:rPr>
                        <a:t>Above the head rotation area</a:t>
                      </a:r>
                      <a:endParaRPr i="1">
                        <a:solidFill>
                          <a:srgbClr val="999999"/>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c>
                  <a:txBody>
                    <a:bodyPr>
                      <a:noAutofit/>
                    </a:bodyPr>
                    <a:lstStyle/>
                    <a:p>
                      <a:pPr indent="0" lvl="0" marL="0" rtl="0" algn="l">
                        <a:spcBef>
                          <a:spcPts val="0"/>
                        </a:spcBef>
                        <a:spcAft>
                          <a:spcPts val="0"/>
                        </a:spcAft>
                        <a:buNone/>
                      </a:pPr>
                      <a:r>
                        <a:rPr i="1" lang="ar">
                          <a:solidFill>
                            <a:srgbClr val="999999"/>
                          </a:solidFill>
                          <a:latin typeface="Economica"/>
                          <a:ea typeface="Economica"/>
                          <a:cs typeface="Economica"/>
                          <a:sym typeface="Economica"/>
                        </a:rPr>
                        <a:t>Hand skills</a:t>
                      </a:r>
                      <a:endParaRPr i="1">
                        <a:solidFill>
                          <a:srgbClr val="999999"/>
                        </a:solidFill>
                        <a:latin typeface="Economica"/>
                        <a:ea typeface="Economica"/>
                        <a:cs typeface="Economica"/>
                        <a:sym typeface="Economica"/>
                      </a:endParaRPr>
                    </a:p>
                  </a:txBody>
                  <a:tcPr marT="91450" marB="91450" marR="91425" marL="91425">
                    <a:lnL cap="flat" cmpd="sng" w="9525">
                      <a:solidFill>
                        <a:srgbClr val="0B5394"/>
                      </a:solidFill>
                      <a:prstDash val="solid"/>
                      <a:round/>
                      <a:headEnd len="sm" w="sm" type="none"/>
                      <a:tailEnd len="sm" w="sm" type="none"/>
                    </a:lnL>
                    <a:lnR cap="flat" cmpd="sng" w="9525">
                      <a:solidFill>
                        <a:srgbClr val="0B5394"/>
                      </a:solidFill>
                      <a:prstDash val="solid"/>
                      <a:round/>
                      <a:headEnd len="sm" w="sm" type="none"/>
                      <a:tailEnd len="sm" w="sm" type="none"/>
                    </a:lnR>
                    <a:lnT cap="flat" cmpd="sng" w="9525">
                      <a:solidFill>
                        <a:srgbClr val="0B5394"/>
                      </a:solidFill>
                      <a:prstDash val="solid"/>
                      <a:round/>
                      <a:headEnd len="sm" w="sm" type="none"/>
                      <a:tailEnd len="sm" w="sm" type="none"/>
                    </a:lnT>
                    <a:lnB cap="flat" cmpd="sng" w="9525">
                      <a:solidFill>
                        <a:srgbClr val="0B5394"/>
                      </a:solidFill>
                      <a:prstDash val="solid"/>
                      <a:round/>
                      <a:headEnd len="sm" w="sm" type="none"/>
                      <a:tailEnd len="sm" w="sm" type="none"/>
                    </a:lnB>
                  </a:tcPr>
                </a:tc>
              </a:tr>
            </a:tbl>
          </a:graphicData>
        </a:graphic>
      </p:graphicFrame>
      <p:pic>
        <p:nvPicPr>
          <p:cNvPr id="535" name="Google Shape;535;p82"/>
          <p:cNvPicPr preferRelativeResize="0"/>
          <p:nvPr/>
        </p:nvPicPr>
        <p:blipFill>
          <a:blip r:embed="rId4">
            <a:alphaModFix/>
          </a:blip>
          <a:stretch>
            <a:fillRect/>
          </a:stretch>
        </p:blipFill>
        <p:spPr>
          <a:xfrm>
            <a:off x="3595920" y="6360993"/>
            <a:ext cx="3262075" cy="35511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83"/>
          <p:cNvSpPr txBox="1"/>
          <p:nvPr/>
        </p:nvSpPr>
        <p:spPr>
          <a:xfrm>
            <a:off x="374375" y="582524"/>
            <a:ext cx="6087000" cy="38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800">
                <a:solidFill>
                  <a:srgbClr val="0B5394"/>
                </a:solidFill>
                <a:latin typeface="Josefin Sans"/>
                <a:ea typeface="Josefin Sans"/>
                <a:cs typeface="Josefin Sans"/>
                <a:sym typeface="Josefin Sans"/>
              </a:rPr>
              <a:t>Corticospina</a:t>
            </a:r>
            <a:r>
              <a:rPr lang="ar" sz="1800">
                <a:solidFill>
                  <a:srgbClr val="0B5394"/>
                </a:solidFill>
                <a:latin typeface="Josefin Sans"/>
                <a:ea typeface="Josefin Sans"/>
                <a:cs typeface="Josefin Sans"/>
                <a:sym typeface="Josefin Sans"/>
              </a:rPr>
              <a:t>l (Pyramidal Tracts) &amp; Corticobulbar Tracts</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sz="1800">
              <a:solidFill>
                <a:srgbClr val="0B5394"/>
              </a:solidFill>
              <a:latin typeface="Josefin Sans"/>
              <a:ea typeface="Josefin Sans"/>
              <a:cs typeface="Josefin Sans"/>
              <a:sym typeface="Josefin Sans"/>
            </a:endParaRPr>
          </a:p>
          <a:p>
            <a:pPr indent="0" lvl="0" marL="0" rtl="0" algn="l">
              <a:spcBef>
                <a:spcPts val="0"/>
              </a:spcBef>
              <a:spcAft>
                <a:spcPts val="0"/>
              </a:spcAft>
              <a:buNone/>
            </a:pPr>
            <a:r>
              <a:rPr lang="ar" sz="1600">
                <a:solidFill>
                  <a:srgbClr val="0B5394"/>
                </a:solidFill>
                <a:latin typeface="Economica"/>
                <a:ea typeface="Economica"/>
                <a:cs typeface="Economica"/>
                <a:sym typeface="Economica"/>
              </a:rPr>
              <a:t>Origin:</a:t>
            </a:r>
            <a:endParaRPr sz="1600">
              <a:solidFill>
                <a:srgbClr val="0B5394"/>
              </a:solidFill>
              <a:latin typeface="Economica"/>
              <a:ea typeface="Economica"/>
              <a:cs typeface="Economica"/>
              <a:sym typeface="Economica"/>
            </a:endParaRPr>
          </a:p>
          <a:p>
            <a:pPr indent="-317500" lvl="0" marL="457200" rtl="0" algn="l">
              <a:spcBef>
                <a:spcPts val="0"/>
              </a:spcBef>
              <a:spcAft>
                <a:spcPts val="0"/>
              </a:spcAft>
              <a:buSzPts val="1400"/>
              <a:buFont typeface="Cairo"/>
              <a:buChar char="-"/>
            </a:pPr>
            <a:r>
              <a:rPr lang="ar">
                <a:latin typeface="Cairo"/>
                <a:ea typeface="Cairo"/>
                <a:cs typeface="Cairo"/>
                <a:sym typeface="Cairo"/>
              </a:rPr>
              <a:t>30% Motor area 4 (Primary motor area) (M1)</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ar">
                <a:latin typeface="Cairo"/>
                <a:ea typeface="Cairo"/>
                <a:cs typeface="Cairo"/>
                <a:sym typeface="Cairo"/>
              </a:rPr>
              <a:t>30% Premotor areas &amp; supplementary cortex</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ar">
                <a:latin typeface="Cairo"/>
                <a:ea typeface="Cairo"/>
                <a:cs typeface="Cairo"/>
                <a:sym typeface="Cairo"/>
              </a:rPr>
              <a:t>40% Parietal cortex (Somatic sensory area 3,1,2)</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 </a:t>
            </a:r>
            <a:r>
              <a:rPr lang="ar">
                <a:solidFill>
                  <a:srgbClr val="464653"/>
                </a:solidFill>
                <a:latin typeface="Cairo"/>
                <a:ea typeface="Cairo"/>
                <a:cs typeface="Cairo"/>
                <a:sym typeface="Cairo"/>
              </a:rPr>
              <a:t>3</a:t>
            </a:r>
            <a:r>
              <a:rPr lang="ar">
                <a:solidFill>
                  <a:srgbClr val="0D0D0D"/>
                </a:solidFill>
                <a:latin typeface="Cairo"/>
                <a:ea typeface="Cairo"/>
                <a:cs typeface="Cairo"/>
                <a:sym typeface="Cairo"/>
              </a:rPr>
              <a:t>% of the fibres are large myelinated fibres, derived from the large , </a:t>
            </a:r>
            <a:r>
              <a:rPr lang="ar">
                <a:solidFill>
                  <a:srgbClr val="FF0000"/>
                </a:solidFill>
                <a:latin typeface="Cairo"/>
                <a:ea typeface="Cairo"/>
                <a:cs typeface="Cairo"/>
                <a:sym typeface="Cairo"/>
              </a:rPr>
              <a:t>highly excitable pyramidal Betz cells of M1</a:t>
            </a:r>
            <a:r>
              <a:rPr lang="ar">
                <a:solidFill>
                  <a:srgbClr val="0D0D0D"/>
                </a:solidFill>
                <a:latin typeface="Cairo"/>
                <a:ea typeface="Cairo"/>
                <a:cs typeface="Cairo"/>
                <a:sym typeface="Cairo"/>
              </a:rPr>
              <a:t> . </a:t>
            </a:r>
            <a:r>
              <a:rPr lang="ar">
                <a:solidFill>
                  <a:srgbClr val="FF0000"/>
                </a:solidFill>
                <a:latin typeface="Cairo"/>
                <a:ea typeface="Cairo"/>
                <a:cs typeface="Cairo"/>
                <a:sym typeface="Cairo"/>
              </a:rPr>
              <a:t>These fibers form monosynaptic connections with motor neurons of the spinal cord.</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Fibers from the cerebral cortex descend in </a:t>
            </a:r>
            <a:r>
              <a:rPr lang="ar">
                <a:latin typeface="Cairo"/>
                <a:ea typeface="Cairo"/>
                <a:cs typeface="Cairo"/>
                <a:sym typeface="Cairo"/>
              </a:rPr>
              <a:t>*</a:t>
            </a:r>
            <a:r>
              <a:rPr b="1" lang="ar">
                <a:solidFill>
                  <a:srgbClr val="FF0000"/>
                </a:solidFill>
                <a:latin typeface="Cairo"/>
                <a:ea typeface="Cairo"/>
                <a:cs typeface="Cairo"/>
                <a:sym typeface="Cairo"/>
              </a:rPr>
              <a:t>Corona Radiata</a:t>
            </a:r>
            <a:r>
              <a:rPr lang="ar">
                <a:latin typeface="Cairo"/>
                <a:ea typeface="Cairo"/>
                <a:cs typeface="Cairo"/>
                <a:sym typeface="Cairo"/>
              </a:rPr>
              <a:t> to </a:t>
            </a:r>
            <a:r>
              <a:rPr b="1" lang="ar">
                <a:solidFill>
                  <a:srgbClr val="FF0000"/>
                </a:solidFill>
                <a:latin typeface="Cairo"/>
                <a:ea typeface="Cairo"/>
                <a:cs typeface="Cairo"/>
                <a:sym typeface="Cairo"/>
              </a:rPr>
              <a:t>Internal Capsule Genu</a:t>
            </a:r>
            <a:r>
              <a:rPr lang="ar">
                <a:latin typeface="Cairo"/>
                <a:ea typeface="Cairo"/>
                <a:cs typeface="Cairo"/>
                <a:sym typeface="Cairo"/>
              </a:rPr>
              <a:t>, and the anterior ⅔ of the posterior limb, then to </a:t>
            </a:r>
            <a:r>
              <a:rPr b="1" lang="ar">
                <a:solidFill>
                  <a:srgbClr val="FF0000"/>
                </a:solidFill>
                <a:latin typeface="Cairo"/>
                <a:ea typeface="Cairo"/>
                <a:cs typeface="Cairo"/>
                <a:sym typeface="Cairo"/>
              </a:rPr>
              <a:t>Brain Stem</a:t>
            </a:r>
            <a:r>
              <a:rPr lang="ar">
                <a:latin typeface="Cairo"/>
                <a:ea typeface="Cairo"/>
                <a:cs typeface="Cairo"/>
                <a:sym typeface="Cairo"/>
              </a:rPr>
              <a:t> </a:t>
            </a:r>
            <a:r>
              <a:rPr i="1" lang="ar">
                <a:latin typeface="Cairo"/>
                <a:ea typeface="Cairo"/>
                <a:cs typeface="Cairo"/>
                <a:sym typeface="Cairo"/>
              </a:rPr>
              <a:t>(Midbrain, Pons, Medulla Oblongata).</a:t>
            </a:r>
            <a:endParaRPr i="1">
              <a:latin typeface="Cairo"/>
              <a:ea typeface="Cairo"/>
              <a:cs typeface="Cairo"/>
              <a:sym typeface="Cairo"/>
            </a:endParaRPr>
          </a:p>
          <a:p>
            <a:pPr indent="0" lvl="0" marL="0" rtl="0" algn="l">
              <a:spcBef>
                <a:spcPts val="0"/>
              </a:spcBef>
              <a:spcAft>
                <a:spcPts val="0"/>
              </a:spcAft>
              <a:buNone/>
            </a:pPr>
            <a:r>
              <a:t/>
            </a:r>
            <a:endParaRPr i="1">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541" name="Google Shape;541;p83"/>
          <p:cNvSpPr txBox="1"/>
          <p:nvPr/>
        </p:nvSpPr>
        <p:spPr>
          <a:xfrm>
            <a:off x="4728150" y="1151193"/>
            <a:ext cx="1594800" cy="832148"/>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300">
                <a:solidFill>
                  <a:srgbClr val="999999"/>
                </a:solidFill>
              </a:rPr>
              <a:t>Knowing the distribution of the tracts is </a:t>
            </a:r>
            <a:r>
              <a:rPr b="1" lang="ar" sz="1300">
                <a:solidFill>
                  <a:srgbClr val="999999"/>
                </a:solidFill>
              </a:rPr>
              <a:t>important</a:t>
            </a:r>
            <a:endParaRPr b="1" sz="1300">
              <a:solidFill>
                <a:srgbClr val="999999"/>
              </a:solidFill>
            </a:endParaRPr>
          </a:p>
        </p:txBody>
      </p:sp>
      <p:sp>
        <p:nvSpPr>
          <p:cNvPr id="542" name="Google Shape;542;p83"/>
          <p:cNvSpPr txBox="1"/>
          <p:nvPr/>
        </p:nvSpPr>
        <p:spPr>
          <a:xfrm>
            <a:off x="4826900" y="2668350"/>
            <a:ext cx="1399800" cy="235800"/>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999999"/>
                </a:solidFill>
              </a:rPr>
              <a:t>يشبه شعاع الشمس</a:t>
            </a:r>
            <a:endParaRPr>
              <a:solidFill>
                <a:srgbClr val="999999"/>
              </a:solidFill>
            </a:endParaRPr>
          </a:p>
        </p:txBody>
      </p:sp>
      <p:cxnSp>
        <p:nvCxnSpPr>
          <p:cNvPr id="543" name="Google Shape;543;p83"/>
          <p:cNvCxnSpPr>
            <a:stCxn id="542" idx="1"/>
          </p:cNvCxnSpPr>
          <p:nvPr/>
        </p:nvCxnSpPr>
        <p:spPr>
          <a:xfrm flipH="1">
            <a:off x="3759200" y="2786250"/>
            <a:ext cx="1067700" cy="173400"/>
          </a:xfrm>
          <a:prstGeom prst="straightConnector1">
            <a:avLst/>
          </a:prstGeom>
          <a:noFill/>
          <a:ln cap="flat" cmpd="sng" w="9525">
            <a:solidFill>
              <a:schemeClr val="dk2"/>
            </a:solidFill>
            <a:prstDash val="dashDot"/>
            <a:round/>
            <a:headEnd len="med" w="med" type="none"/>
            <a:tailEnd len="med" w="med" type="none"/>
          </a:ln>
        </p:spPr>
      </p:cxnSp>
      <p:pic>
        <p:nvPicPr>
          <p:cNvPr id="544" name="Google Shape;544;p83"/>
          <p:cNvPicPr preferRelativeResize="0"/>
          <p:nvPr/>
        </p:nvPicPr>
        <p:blipFill>
          <a:blip r:embed="rId3">
            <a:alphaModFix/>
          </a:blip>
          <a:stretch>
            <a:fillRect/>
          </a:stretch>
        </p:blipFill>
        <p:spPr>
          <a:xfrm>
            <a:off x="180300" y="3615375"/>
            <a:ext cx="3578200" cy="2772600"/>
          </a:xfrm>
          <a:prstGeom prst="rect">
            <a:avLst/>
          </a:prstGeom>
          <a:noFill/>
          <a:ln>
            <a:noFill/>
          </a:ln>
        </p:spPr>
      </p:pic>
      <p:sp>
        <p:nvSpPr>
          <p:cNvPr id="545" name="Google Shape;545;p83"/>
          <p:cNvSpPr txBox="1"/>
          <p:nvPr/>
        </p:nvSpPr>
        <p:spPr>
          <a:xfrm>
            <a:off x="1408550" y="4320680"/>
            <a:ext cx="596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9900FF"/>
                </a:solidFill>
                <a:latin typeface="Cairo"/>
                <a:ea typeface="Cairo"/>
                <a:cs typeface="Cairo"/>
                <a:sym typeface="Cairo"/>
              </a:rPr>
              <a:t>30%</a:t>
            </a:r>
            <a:endParaRPr b="1">
              <a:solidFill>
                <a:srgbClr val="9900FF"/>
              </a:solidFill>
              <a:latin typeface="Cairo"/>
              <a:ea typeface="Cairo"/>
              <a:cs typeface="Cairo"/>
              <a:sym typeface="Cairo"/>
            </a:endParaRPr>
          </a:p>
        </p:txBody>
      </p:sp>
      <p:sp>
        <p:nvSpPr>
          <p:cNvPr id="546" name="Google Shape;546;p83"/>
          <p:cNvSpPr txBox="1"/>
          <p:nvPr/>
        </p:nvSpPr>
        <p:spPr>
          <a:xfrm>
            <a:off x="1133050" y="4611749"/>
            <a:ext cx="596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9900FF"/>
                </a:solidFill>
                <a:latin typeface="Cairo"/>
                <a:ea typeface="Cairo"/>
                <a:cs typeface="Cairo"/>
                <a:sym typeface="Cairo"/>
              </a:rPr>
              <a:t>30%</a:t>
            </a:r>
            <a:endParaRPr b="1">
              <a:solidFill>
                <a:srgbClr val="9900FF"/>
              </a:solidFill>
              <a:latin typeface="Cairo"/>
              <a:ea typeface="Cairo"/>
              <a:cs typeface="Cairo"/>
              <a:sym typeface="Cairo"/>
            </a:endParaRPr>
          </a:p>
        </p:txBody>
      </p:sp>
      <p:sp>
        <p:nvSpPr>
          <p:cNvPr id="547" name="Google Shape;547;p83"/>
          <p:cNvSpPr txBox="1"/>
          <p:nvPr/>
        </p:nvSpPr>
        <p:spPr>
          <a:xfrm>
            <a:off x="1611875" y="4516379"/>
            <a:ext cx="5961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latin typeface="Cairo"/>
                <a:ea typeface="Cairo"/>
                <a:cs typeface="Cairo"/>
                <a:sym typeface="Cairo"/>
              </a:rPr>
              <a:t>40%</a:t>
            </a:r>
            <a:endParaRPr b="1">
              <a:latin typeface="Cairo"/>
              <a:ea typeface="Cairo"/>
              <a:cs typeface="Cairo"/>
              <a:sym typeface="Cairo"/>
            </a:endParaRPr>
          </a:p>
        </p:txBody>
      </p:sp>
      <p:pic>
        <p:nvPicPr>
          <p:cNvPr id="548" name="Google Shape;548;p83"/>
          <p:cNvPicPr preferRelativeResize="0"/>
          <p:nvPr/>
        </p:nvPicPr>
        <p:blipFill>
          <a:blip r:embed="rId4">
            <a:alphaModFix/>
          </a:blip>
          <a:stretch>
            <a:fillRect/>
          </a:stretch>
        </p:blipFill>
        <p:spPr>
          <a:xfrm>
            <a:off x="4314700" y="3751812"/>
            <a:ext cx="1912096" cy="2617800"/>
          </a:xfrm>
          <a:prstGeom prst="rect">
            <a:avLst/>
          </a:prstGeom>
          <a:noFill/>
          <a:ln>
            <a:noFill/>
          </a:ln>
        </p:spPr>
      </p:pic>
      <p:sp>
        <p:nvSpPr>
          <p:cNvPr id="549" name="Google Shape;549;p83"/>
          <p:cNvSpPr txBox="1"/>
          <p:nvPr/>
        </p:nvSpPr>
        <p:spPr>
          <a:xfrm>
            <a:off x="374375" y="6387975"/>
            <a:ext cx="3705600" cy="30831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ar" sz="1600">
                <a:solidFill>
                  <a:srgbClr val="0B5394"/>
                </a:solidFill>
                <a:latin typeface="Economica"/>
                <a:ea typeface="Economica"/>
                <a:cs typeface="Economica"/>
                <a:sym typeface="Economica"/>
              </a:rPr>
              <a:t>In the </a:t>
            </a:r>
            <a:r>
              <a:rPr lang="ar" sz="1600">
                <a:solidFill>
                  <a:srgbClr val="0B5394"/>
                </a:solidFill>
                <a:latin typeface="Economica"/>
                <a:ea typeface="Economica"/>
                <a:cs typeface="Economica"/>
                <a:sym typeface="Economica"/>
              </a:rPr>
              <a:t>Brainstem </a:t>
            </a:r>
            <a:r>
              <a:rPr i="1" lang="ar" sz="1600">
                <a:solidFill>
                  <a:srgbClr val="0B5394"/>
                </a:solidFill>
                <a:latin typeface="Economica"/>
                <a:ea typeface="Economica"/>
                <a:cs typeface="Economica"/>
                <a:sym typeface="Economica"/>
              </a:rPr>
              <a:t>(Midbrain, Pons, Medulla Oblongata):</a:t>
            </a:r>
            <a:endParaRPr i="1" sz="1600">
              <a:solidFill>
                <a:srgbClr val="0B5394"/>
              </a:solidFill>
              <a:latin typeface="Economica"/>
              <a:ea typeface="Economica"/>
              <a:cs typeface="Economica"/>
              <a:sym typeface="Economica"/>
            </a:endParaRPr>
          </a:p>
          <a:p>
            <a:pPr indent="-317500" lvl="0" marL="457200" rtl="0" algn="l">
              <a:spcBef>
                <a:spcPts val="0"/>
              </a:spcBef>
              <a:spcAft>
                <a:spcPts val="0"/>
              </a:spcAft>
              <a:buClr>
                <a:schemeClr val="dk1"/>
              </a:buClr>
              <a:buSzPts val="1400"/>
              <a:buFont typeface="Cairo"/>
              <a:buAutoNum type="arabicPeriod"/>
            </a:pPr>
            <a:r>
              <a:rPr b="1" lang="ar">
                <a:solidFill>
                  <a:schemeClr val="dk1"/>
                </a:solidFill>
                <a:latin typeface="Cairo"/>
                <a:ea typeface="Cairo"/>
                <a:cs typeface="Cairo"/>
                <a:sym typeface="Cairo"/>
              </a:rPr>
              <a:t>Cortico</a:t>
            </a:r>
            <a:r>
              <a:rPr b="1" lang="ar">
                <a:solidFill>
                  <a:srgbClr val="FF0000"/>
                </a:solidFill>
                <a:latin typeface="Cairo"/>
                <a:ea typeface="Cairo"/>
                <a:cs typeface="Cairo"/>
                <a:sym typeface="Cairo"/>
              </a:rPr>
              <a:t>bulbar</a:t>
            </a:r>
            <a:r>
              <a:rPr b="1" lang="ar">
                <a:solidFill>
                  <a:schemeClr val="dk1"/>
                </a:solidFill>
                <a:latin typeface="Cairo"/>
                <a:ea typeface="Cairo"/>
                <a:cs typeface="Cairo"/>
                <a:sym typeface="Cairo"/>
              </a:rPr>
              <a:t> tract</a:t>
            </a:r>
            <a:r>
              <a:rPr lang="ar">
                <a:solidFill>
                  <a:schemeClr val="dk1"/>
                </a:solidFill>
                <a:latin typeface="Cairo"/>
                <a:ea typeface="Cairo"/>
                <a:cs typeface="Cairo"/>
                <a:sym typeface="Cairo"/>
              </a:rPr>
              <a:t> </a:t>
            </a:r>
            <a:endParaRPr>
              <a:solidFill>
                <a:schemeClr val="dk1"/>
              </a:solidFill>
              <a:latin typeface="Cairo"/>
              <a:ea typeface="Cairo"/>
              <a:cs typeface="Cairo"/>
              <a:sym typeface="Cairo"/>
            </a:endParaRPr>
          </a:p>
          <a:p>
            <a:pPr indent="0" lvl="0" marL="914400" rtl="0" algn="l">
              <a:spcBef>
                <a:spcPts val="0"/>
              </a:spcBef>
              <a:spcAft>
                <a:spcPts val="0"/>
              </a:spcAft>
              <a:buNone/>
            </a:pPr>
            <a:r>
              <a:rPr lang="ar">
                <a:solidFill>
                  <a:schemeClr val="dk1"/>
                </a:solidFill>
                <a:latin typeface="Dosis"/>
                <a:ea typeface="Dosis"/>
                <a:cs typeface="Dosis"/>
                <a:sym typeface="Dosis"/>
              </a:rPr>
              <a:t>carries information to motor neurons of the cranial nerve</a:t>
            </a:r>
            <a:endParaRPr>
              <a:solidFill>
                <a:schemeClr val="dk1"/>
              </a:solidFill>
              <a:latin typeface="Dosis"/>
              <a:ea typeface="Dosis"/>
              <a:cs typeface="Dosis"/>
              <a:sym typeface="Dosis"/>
            </a:endParaRPr>
          </a:p>
          <a:p>
            <a:pPr indent="0" lvl="0" marL="0" rtl="0" algn="l">
              <a:spcBef>
                <a:spcPts val="0"/>
              </a:spcBef>
              <a:spcAft>
                <a:spcPts val="0"/>
              </a:spcAft>
              <a:buNone/>
            </a:pPr>
            <a:r>
              <a:rPr lang="ar" sz="1100">
                <a:solidFill>
                  <a:srgbClr val="B7B7B7"/>
                </a:solidFill>
              </a:rPr>
              <a:t>(terminates on cranial nerve nuclei of opposite side)</a:t>
            </a:r>
            <a:endParaRPr sz="1100">
              <a:solidFill>
                <a:srgbClr val="B7B7B7"/>
              </a:solidFill>
            </a:endParaRPr>
          </a:p>
          <a:p>
            <a:pPr indent="0" lvl="0" marL="0" rtl="0" algn="l">
              <a:spcBef>
                <a:spcPts val="0"/>
              </a:spcBef>
              <a:spcAft>
                <a:spcPts val="0"/>
              </a:spcAft>
              <a:buNone/>
            </a:pPr>
            <a:r>
              <a:rPr lang="ar" sz="1100">
                <a:solidFill>
                  <a:srgbClr val="B7B7B7"/>
                </a:solidFill>
              </a:rPr>
              <a:t> (decussating just before they reach their target nuclei)</a:t>
            </a:r>
            <a:endParaRPr sz="1100">
              <a:solidFill>
                <a:srgbClr val="B7B7B7"/>
              </a:solidFill>
              <a:latin typeface="Dosis"/>
              <a:ea typeface="Dosis"/>
              <a:cs typeface="Dosis"/>
              <a:sym typeface="Dosis"/>
            </a:endParaRPr>
          </a:p>
          <a:p>
            <a:pPr indent="-317500" lvl="0" marL="457200" rtl="0" algn="l">
              <a:spcBef>
                <a:spcPts val="0"/>
              </a:spcBef>
              <a:spcAft>
                <a:spcPts val="0"/>
              </a:spcAft>
              <a:buClr>
                <a:schemeClr val="dk1"/>
              </a:buClr>
              <a:buSzPts val="1400"/>
              <a:buFont typeface="Cairo"/>
              <a:buAutoNum type="arabicPeriod"/>
            </a:pPr>
            <a:r>
              <a:rPr b="1" lang="ar">
                <a:solidFill>
                  <a:schemeClr val="dk1"/>
                </a:solidFill>
                <a:latin typeface="Cairo"/>
                <a:ea typeface="Cairo"/>
                <a:cs typeface="Cairo"/>
                <a:sym typeface="Cairo"/>
              </a:rPr>
              <a:t>Cortico</a:t>
            </a:r>
            <a:r>
              <a:rPr b="1" lang="ar">
                <a:solidFill>
                  <a:srgbClr val="FF0000"/>
                </a:solidFill>
                <a:latin typeface="Cairo"/>
                <a:ea typeface="Cairo"/>
                <a:cs typeface="Cairo"/>
                <a:sym typeface="Cairo"/>
              </a:rPr>
              <a:t>spinal</a:t>
            </a:r>
            <a:r>
              <a:rPr b="1" lang="ar">
                <a:solidFill>
                  <a:schemeClr val="dk1"/>
                </a:solidFill>
                <a:latin typeface="Cairo"/>
                <a:ea typeface="Cairo"/>
                <a:cs typeface="Cairo"/>
                <a:sym typeface="Cairo"/>
              </a:rPr>
              <a:t> tracts (Pyramidal)</a:t>
            </a:r>
            <a:endParaRPr b="1">
              <a:solidFill>
                <a:schemeClr val="dk1"/>
              </a:solidFill>
              <a:latin typeface="Cairo"/>
              <a:ea typeface="Cairo"/>
              <a:cs typeface="Cairo"/>
              <a:sym typeface="Cairo"/>
            </a:endParaRPr>
          </a:p>
          <a:p>
            <a:pPr indent="0" lvl="0" marL="914400" rtl="0" algn="l">
              <a:spcBef>
                <a:spcPts val="0"/>
              </a:spcBef>
              <a:spcAft>
                <a:spcPts val="0"/>
              </a:spcAft>
              <a:buNone/>
            </a:pPr>
            <a:r>
              <a:rPr lang="ar">
                <a:solidFill>
                  <a:schemeClr val="dk1"/>
                </a:solidFill>
                <a:latin typeface="Dosis"/>
                <a:ea typeface="Dosis"/>
                <a:cs typeface="Dosis"/>
                <a:sym typeface="Dosis"/>
              </a:rPr>
              <a:t>Descends through the midbrain and pons, Then in the lower medulla oblongata the fibers form </a:t>
            </a:r>
            <a:r>
              <a:rPr lang="ar">
                <a:solidFill>
                  <a:srgbClr val="FF0000"/>
                </a:solidFill>
                <a:latin typeface="Dosis"/>
                <a:ea typeface="Dosis"/>
                <a:cs typeface="Dosis"/>
                <a:sym typeface="Dosis"/>
              </a:rPr>
              <a:t>pyramids </a:t>
            </a:r>
            <a:r>
              <a:rPr lang="ar">
                <a:solidFill>
                  <a:schemeClr val="dk1"/>
                </a:solidFill>
                <a:latin typeface="Dosis"/>
                <a:ea typeface="Dosis"/>
                <a:cs typeface="Dosis"/>
                <a:sym typeface="Dosis"/>
              </a:rPr>
              <a:t>so called </a:t>
            </a:r>
            <a:r>
              <a:rPr lang="ar">
                <a:solidFill>
                  <a:srgbClr val="FF0000"/>
                </a:solidFill>
                <a:latin typeface="Dosis"/>
                <a:ea typeface="Dosis"/>
                <a:cs typeface="Dosis"/>
                <a:sym typeface="Dosis"/>
              </a:rPr>
              <a:t>pyramidal tract</a:t>
            </a:r>
            <a:endParaRPr>
              <a:solidFill>
                <a:srgbClr val="FF0000"/>
              </a:solidFill>
              <a:latin typeface="Dosis"/>
              <a:ea typeface="Dosis"/>
              <a:cs typeface="Dosis"/>
              <a:sym typeface="Dosis"/>
            </a:endParaRPr>
          </a:p>
        </p:txBody>
      </p:sp>
      <p:pic>
        <p:nvPicPr>
          <p:cNvPr id="550" name="Google Shape;550;p83"/>
          <p:cNvPicPr preferRelativeResize="0"/>
          <p:nvPr/>
        </p:nvPicPr>
        <p:blipFill rotWithShape="1">
          <a:blip r:embed="rId5">
            <a:alphaModFix/>
          </a:blip>
          <a:srcRect b="0" l="19765" r="20500" t="0"/>
          <a:stretch/>
        </p:blipFill>
        <p:spPr>
          <a:xfrm>
            <a:off x="4080124" y="6265554"/>
            <a:ext cx="2381249" cy="3327957"/>
          </a:xfrm>
          <a:prstGeom prst="rect">
            <a:avLst/>
          </a:prstGeom>
          <a:noFill/>
          <a:ln>
            <a:noFill/>
          </a:ln>
        </p:spPr>
      </p:pic>
      <p:sp>
        <p:nvSpPr>
          <p:cNvPr id="551" name="Google Shape;551;p83"/>
          <p:cNvSpPr txBox="1"/>
          <p:nvPr/>
        </p:nvSpPr>
        <p:spPr>
          <a:xfrm>
            <a:off x="5995825" y="7077258"/>
            <a:ext cx="777900" cy="1060816"/>
          </a:xfrm>
          <a:prstGeom prst="rect">
            <a:avLst/>
          </a:prstGeom>
          <a:noFill/>
          <a:ln cap="flat" cmpd="sng" w="9525">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ar">
                <a:solidFill>
                  <a:srgbClr val="999999"/>
                </a:solidFill>
                <a:latin typeface="Dosis"/>
                <a:ea typeface="Dosis"/>
                <a:cs typeface="Dosis"/>
                <a:sym typeface="Dosis"/>
              </a:rPr>
              <a:t>Same side</a:t>
            </a:r>
            <a:endParaRPr i="1">
              <a:solidFill>
                <a:srgbClr val="999999"/>
              </a:solidFill>
              <a:latin typeface="Dosis"/>
              <a:ea typeface="Dosis"/>
              <a:cs typeface="Dosis"/>
              <a:sym typeface="Dosis"/>
            </a:endParaRPr>
          </a:p>
          <a:p>
            <a:pPr indent="0" lvl="0" marL="0" rtl="0" algn="ctr">
              <a:spcBef>
                <a:spcPts val="0"/>
              </a:spcBef>
              <a:spcAft>
                <a:spcPts val="0"/>
              </a:spcAft>
              <a:buNone/>
            </a:pPr>
            <a:r>
              <a:t/>
            </a:r>
            <a:endParaRPr i="1">
              <a:solidFill>
                <a:srgbClr val="999999"/>
              </a:solidFill>
              <a:latin typeface="Dosis"/>
              <a:ea typeface="Dosis"/>
              <a:cs typeface="Dosis"/>
              <a:sym typeface="Dosis"/>
            </a:endParaRPr>
          </a:p>
          <a:p>
            <a:pPr indent="0" lvl="0" marL="0" rtl="0" algn="ctr">
              <a:spcBef>
                <a:spcPts val="0"/>
              </a:spcBef>
              <a:spcAft>
                <a:spcPts val="0"/>
              </a:spcAft>
              <a:buNone/>
            </a:pPr>
            <a:r>
              <a:rPr i="1" lang="ar">
                <a:solidFill>
                  <a:srgbClr val="999999"/>
                </a:solidFill>
                <a:latin typeface="Dosis"/>
                <a:ea typeface="Dosis"/>
                <a:cs typeface="Dosis"/>
                <a:sym typeface="Dosis"/>
              </a:rPr>
              <a:t>Opposite side</a:t>
            </a:r>
            <a:endParaRPr i="1">
              <a:solidFill>
                <a:srgbClr val="999999"/>
              </a:solidFill>
              <a:latin typeface="Dosis"/>
              <a:ea typeface="Dosis"/>
              <a:cs typeface="Dosis"/>
              <a:sym typeface="Dosis"/>
            </a:endParaRPr>
          </a:p>
        </p:txBody>
      </p:sp>
      <p:cxnSp>
        <p:nvCxnSpPr>
          <p:cNvPr id="552" name="Google Shape;552;p83"/>
          <p:cNvCxnSpPr>
            <a:stCxn id="551" idx="2"/>
          </p:cNvCxnSpPr>
          <p:nvPr/>
        </p:nvCxnSpPr>
        <p:spPr>
          <a:xfrm rot="5400000">
            <a:off x="5523775" y="7791274"/>
            <a:ext cx="514200" cy="1207800"/>
          </a:xfrm>
          <a:prstGeom prst="curvedConnector2">
            <a:avLst/>
          </a:prstGeom>
          <a:noFill/>
          <a:ln cap="flat" cmpd="sng" w="9525">
            <a:solidFill>
              <a:schemeClr val="dk2"/>
            </a:solidFill>
            <a:prstDash val="dashDot"/>
            <a:round/>
            <a:headEnd len="med" w="med" type="none"/>
            <a:tailEnd len="med" w="med" type="none"/>
          </a:ln>
        </p:spPr>
      </p:cxnSp>
      <p:cxnSp>
        <p:nvCxnSpPr>
          <p:cNvPr id="553" name="Google Shape;553;p83"/>
          <p:cNvCxnSpPr>
            <a:stCxn id="551" idx="0"/>
          </p:cNvCxnSpPr>
          <p:nvPr/>
        </p:nvCxnSpPr>
        <p:spPr>
          <a:xfrm flipH="1" rot="5400000">
            <a:off x="5935375" y="6627858"/>
            <a:ext cx="282900" cy="615900"/>
          </a:xfrm>
          <a:prstGeom prst="curvedConnector2">
            <a:avLst/>
          </a:prstGeom>
          <a:noFill/>
          <a:ln cap="flat" cmpd="sng" w="9525">
            <a:solidFill>
              <a:schemeClr val="dk2"/>
            </a:solidFill>
            <a:prstDash val="dashDot"/>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pic>
        <p:nvPicPr>
          <p:cNvPr id="558" name="Google Shape;558;p84"/>
          <p:cNvPicPr preferRelativeResize="0"/>
          <p:nvPr/>
        </p:nvPicPr>
        <p:blipFill>
          <a:blip r:embed="rId3">
            <a:alphaModFix/>
          </a:blip>
          <a:stretch>
            <a:fillRect/>
          </a:stretch>
        </p:blipFill>
        <p:spPr>
          <a:xfrm>
            <a:off x="1437175" y="4872900"/>
            <a:ext cx="1979950" cy="1903050"/>
          </a:xfrm>
          <a:prstGeom prst="rect">
            <a:avLst/>
          </a:prstGeom>
          <a:noFill/>
          <a:ln>
            <a:noFill/>
          </a:ln>
        </p:spPr>
      </p:pic>
      <p:sp>
        <p:nvSpPr>
          <p:cNvPr id="559" name="Google Shape;559;p84"/>
          <p:cNvSpPr txBox="1"/>
          <p:nvPr/>
        </p:nvSpPr>
        <p:spPr>
          <a:xfrm>
            <a:off x="118825" y="663150"/>
            <a:ext cx="3019800" cy="64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3D85C6"/>
                </a:solidFill>
                <a:latin typeface="Economica"/>
                <a:ea typeface="Economica"/>
                <a:cs typeface="Economica"/>
                <a:sym typeface="Economica"/>
              </a:rPr>
              <a:t>Corticospinal tracts (Pyramidal)</a:t>
            </a:r>
            <a:r>
              <a:rPr lang="ar" sz="1600">
                <a:solidFill>
                  <a:srgbClr val="3D85C6"/>
                </a:solidFill>
                <a:latin typeface="Economica"/>
                <a:ea typeface="Economica"/>
                <a:cs typeface="Economica"/>
                <a:sym typeface="Economica"/>
              </a:rPr>
              <a:t>divides into:</a:t>
            </a:r>
            <a:endParaRPr sz="1600">
              <a:solidFill>
                <a:srgbClr val="3D85C6"/>
              </a:solidFill>
              <a:latin typeface="Economica"/>
              <a:ea typeface="Economica"/>
              <a:cs typeface="Economica"/>
              <a:sym typeface="Economica"/>
            </a:endParaRPr>
          </a:p>
          <a:p>
            <a:pPr indent="0" lvl="0" marL="0" rtl="0" algn="l">
              <a:spcBef>
                <a:spcPts val="0"/>
              </a:spcBef>
              <a:spcAft>
                <a:spcPts val="0"/>
              </a:spcAft>
              <a:buNone/>
            </a:pPr>
            <a:r>
              <a:t/>
            </a:r>
            <a:endParaRPr/>
          </a:p>
        </p:txBody>
      </p:sp>
      <p:sp>
        <p:nvSpPr>
          <p:cNvPr id="560" name="Google Shape;560;p84"/>
          <p:cNvSpPr txBox="1"/>
          <p:nvPr/>
        </p:nvSpPr>
        <p:spPr>
          <a:xfrm>
            <a:off x="1314250" y="5917462"/>
            <a:ext cx="1011900" cy="368400"/>
          </a:xfrm>
          <a:prstGeom prst="rect">
            <a:avLst/>
          </a:prstGeom>
          <a:noFill/>
          <a:ln cap="flat" cmpd="sng" w="9525">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561" name="Google Shape;561;p84"/>
          <p:cNvSpPr txBox="1"/>
          <p:nvPr/>
        </p:nvSpPr>
        <p:spPr>
          <a:xfrm>
            <a:off x="2472484" y="5934792"/>
            <a:ext cx="1011900" cy="368400"/>
          </a:xfrm>
          <a:prstGeom prst="rect">
            <a:avLst/>
          </a:prstGeom>
          <a:noFill/>
          <a:ln cap="flat" cmpd="sng" w="9525">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562" name="Google Shape;562;p84"/>
          <p:cNvSpPr txBox="1"/>
          <p:nvPr/>
        </p:nvSpPr>
        <p:spPr>
          <a:xfrm>
            <a:off x="0" y="960811"/>
            <a:ext cx="3543300" cy="3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1- lateral corticospinal tracts:</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 </a:t>
            </a:r>
            <a:r>
              <a:rPr lang="ar">
                <a:solidFill>
                  <a:srgbClr val="FF0000"/>
                </a:solidFill>
                <a:latin typeface="Cairo"/>
                <a:ea typeface="Cairo"/>
                <a:cs typeface="Cairo"/>
                <a:sym typeface="Cairo"/>
              </a:rPr>
              <a:t>80%</a:t>
            </a:r>
            <a:r>
              <a:rPr lang="ar">
                <a:latin typeface="Cairo"/>
                <a:ea typeface="Cairo"/>
                <a:cs typeface="Cairo"/>
                <a:sym typeface="Cairo"/>
              </a:rPr>
              <a:t> of fibers</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t>
            </a:r>
            <a:r>
              <a:rPr lang="ar">
                <a:solidFill>
                  <a:srgbClr val="FF0000"/>
                </a:solidFill>
                <a:latin typeface="Cairo"/>
                <a:ea typeface="Cairo"/>
                <a:cs typeface="Cairo"/>
                <a:sym typeface="Cairo"/>
              </a:rPr>
              <a:t>cross </a:t>
            </a:r>
            <a:r>
              <a:rPr lang="ar">
                <a:solidFill>
                  <a:srgbClr val="6AA84F"/>
                </a:solidFill>
                <a:latin typeface="Cairo"/>
                <a:ea typeface="Cairo"/>
                <a:cs typeface="Cairo"/>
                <a:sym typeface="Cairo"/>
              </a:rPr>
              <a:t>midline</a:t>
            </a:r>
            <a:r>
              <a:rPr lang="ar">
                <a:latin typeface="Cairo"/>
                <a:ea typeface="Cairo"/>
                <a:cs typeface="Cairo"/>
                <a:sym typeface="Cairo"/>
              </a:rPr>
              <a:t> in pyramids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Pass laterally in spinal cord white matter</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Ends directly ( not via interneurons = monosynaptic connections) on motor neurons (AHCs) of the opposite side here the lower motor neurons (LMNs) of the corticospinal cord are located.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-Then peripheral motor nerves carry the motor impulses from the anterior horn to the voluntary muscles</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The fibers pass laterally in spinal cord white matter, so they control distal limb muscles</a:t>
            </a:r>
            <a:endParaRPr>
              <a:latin typeface="Cairo"/>
              <a:ea typeface="Cairo"/>
              <a:cs typeface="Cairo"/>
              <a:sym typeface="Cairo"/>
            </a:endParaRPr>
          </a:p>
          <a:p>
            <a:pPr indent="0" lvl="0" marL="0" rtl="0" algn="l">
              <a:spcBef>
                <a:spcPts val="0"/>
              </a:spcBef>
              <a:spcAft>
                <a:spcPts val="0"/>
              </a:spcAft>
              <a:buNone/>
            </a:pPr>
            <a:r>
              <a:rPr lang="ar">
                <a:solidFill>
                  <a:srgbClr val="FF0000"/>
                </a:solidFill>
                <a:latin typeface="Cairo"/>
                <a:ea typeface="Cairo"/>
                <a:cs typeface="Cairo"/>
                <a:sym typeface="Cairo"/>
              </a:rPr>
              <a:t>Function//- controls and initiates fine discrete skilled movements of fingers and toes.</a:t>
            </a:r>
            <a:endParaRPr>
              <a:solidFill>
                <a:srgbClr val="FF0000"/>
              </a:solidFill>
              <a:latin typeface="Cairo"/>
              <a:ea typeface="Cairo"/>
              <a:cs typeface="Cairo"/>
              <a:sym typeface="Cairo"/>
            </a:endParaRPr>
          </a:p>
        </p:txBody>
      </p:sp>
      <p:sp>
        <p:nvSpPr>
          <p:cNvPr id="563" name="Google Shape;563;p84"/>
          <p:cNvSpPr txBox="1"/>
          <p:nvPr/>
        </p:nvSpPr>
        <p:spPr>
          <a:xfrm>
            <a:off x="3814450" y="960800"/>
            <a:ext cx="2752500" cy="3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2- Ventral (anterior) corticospinal tracts: </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 Remaining 20% fibers </a:t>
            </a:r>
            <a:r>
              <a:rPr lang="ar">
                <a:solidFill>
                  <a:srgbClr val="FF0000"/>
                </a:solidFill>
                <a:latin typeface="Cairo"/>
                <a:ea typeface="Cairo"/>
                <a:cs typeface="Cairo"/>
                <a:sym typeface="Cairo"/>
              </a:rPr>
              <a:t>does not cross midline </a:t>
            </a:r>
            <a:endParaRPr>
              <a:solidFill>
                <a:srgbClr val="FF0000"/>
              </a:solidFill>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Cross at level of their termination to synapse with interneurons , that </a:t>
            </a:r>
            <a:r>
              <a:rPr lang="ar">
                <a:solidFill>
                  <a:srgbClr val="FF0000"/>
                </a:solidFill>
                <a:latin typeface="Cairo"/>
                <a:ea typeface="Cairo"/>
                <a:cs typeface="Cairo"/>
                <a:sym typeface="Cairo"/>
              </a:rPr>
              <a:t>synapse with motor neurons (AHCs) of opposite side. </a:t>
            </a:r>
            <a:endParaRPr>
              <a:solidFill>
                <a:srgbClr val="FF0000"/>
              </a:solidFill>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-Pass medially in ventral horn so control axial &amp; proximal limb muscles. </a:t>
            </a:r>
            <a:endParaRPr>
              <a:latin typeface="Cairo"/>
              <a:ea typeface="Cairo"/>
              <a:cs typeface="Cairo"/>
              <a:sym typeface="Cairo"/>
            </a:endParaRPr>
          </a:p>
          <a:p>
            <a:pPr indent="0" lvl="0" marL="0" rtl="0" algn="l">
              <a:spcBef>
                <a:spcPts val="0"/>
              </a:spcBef>
              <a:spcAft>
                <a:spcPts val="0"/>
              </a:spcAft>
              <a:buNone/>
            </a:pPr>
            <a:r>
              <a:rPr lang="ar">
                <a:solidFill>
                  <a:srgbClr val="999999"/>
                </a:solidFill>
                <a:latin typeface="Cairo"/>
                <a:ea typeface="Cairo"/>
                <a:cs typeface="Cairo"/>
                <a:sym typeface="Cairo"/>
              </a:rPr>
              <a:t>So corticospinal tract( ANT&amp; LAT) supply skeletal muscles</a:t>
            </a:r>
            <a:r>
              <a:rPr lang="ar">
                <a:solidFill>
                  <a:schemeClr val="dk2"/>
                </a:solidFill>
                <a:latin typeface="Cairo"/>
                <a:ea typeface="Cairo"/>
                <a:cs typeface="Cairo"/>
                <a:sym typeface="Cairo"/>
              </a:rPr>
              <a:t> </a:t>
            </a:r>
            <a:r>
              <a:rPr lang="ar">
                <a:solidFill>
                  <a:srgbClr val="FF0000"/>
                </a:solidFill>
                <a:latin typeface="Cairo"/>
                <a:ea typeface="Cairo"/>
                <a:cs typeface="Cairo"/>
                <a:sym typeface="Cairo"/>
              </a:rPr>
              <a:t>of the opposite side</a:t>
            </a:r>
            <a:endParaRPr>
              <a:solidFill>
                <a:srgbClr val="FF0000"/>
              </a:solidFill>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a:t>
            </a:r>
            <a:r>
              <a:rPr i="1" lang="ar">
                <a:latin typeface="Cairo"/>
                <a:ea typeface="Cairo"/>
                <a:cs typeface="Cairo"/>
                <a:sym typeface="Cairo"/>
              </a:rPr>
              <a:t>These fibers control the axial and proximal limbs muscles so it concern with control of posture.</a:t>
            </a:r>
            <a:endParaRPr i="1">
              <a:latin typeface="Cairo"/>
              <a:ea typeface="Cairo"/>
              <a:cs typeface="Cairo"/>
              <a:sym typeface="Cairo"/>
            </a:endParaRPr>
          </a:p>
          <a:p>
            <a:pPr indent="0" lvl="0" marL="0" rtl="0" algn="l">
              <a:spcBef>
                <a:spcPts val="0"/>
              </a:spcBef>
              <a:spcAft>
                <a:spcPts val="0"/>
              </a:spcAft>
              <a:buNone/>
            </a:pPr>
            <a:r>
              <a:t/>
            </a:r>
            <a:endParaRPr>
              <a:solidFill>
                <a:srgbClr val="FF0000"/>
              </a:solidFill>
              <a:latin typeface="Cairo"/>
              <a:ea typeface="Cairo"/>
              <a:cs typeface="Cairo"/>
              <a:sym typeface="Cairo"/>
            </a:endParaRPr>
          </a:p>
        </p:txBody>
      </p:sp>
      <p:sp>
        <p:nvSpPr>
          <p:cNvPr id="564" name="Google Shape;564;p84"/>
          <p:cNvSpPr/>
          <p:nvPr/>
        </p:nvSpPr>
        <p:spPr>
          <a:xfrm>
            <a:off x="250225" y="6775961"/>
            <a:ext cx="2619300" cy="5715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Origin – Sensory cortex, primary Motor Cortex, premotor &amp; supplementary cortex</a:t>
            </a:r>
            <a:endParaRPr sz="1200"/>
          </a:p>
        </p:txBody>
      </p:sp>
      <p:sp>
        <p:nvSpPr>
          <p:cNvPr id="565" name="Google Shape;565;p84"/>
          <p:cNvSpPr/>
          <p:nvPr/>
        </p:nvSpPr>
        <p:spPr>
          <a:xfrm>
            <a:off x="1314250" y="7437499"/>
            <a:ext cx="266700" cy="342900"/>
          </a:xfrm>
          <a:prstGeom prst="down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4"/>
          <p:cNvSpPr/>
          <p:nvPr/>
        </p:nvSpPr>
        <p:spPr>
          <a:xfrm>
            <a:off x="843300" y="7870449"/>
            <a:ext cx="1266900" cy="2667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t>Internal capsule</a:t>
            </a:r>
            <a:endParaRPr sz="1200"/>
          </a:p>
        </p:txBody>
      </p:sp>
      <p:sp>
        <p:nvSpPr>
          <p:cNvPr id="567" name="Google Shape;567;p84"/>
          <p:cNvSpPr/>
          <p:nvPr/>
        </p:nvSpPr>
        <p:spPr>
          <a:xfrm>
            <a:off x="1343400" y="8177100"/>
            <a:ext cx="266700" cy="342900"/>
          </a:xfrm>
          <a:prstGeom prst="down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84"/>
          <p:cNvSpPr/>
          <p:nvPr/>
        </p:nvSpPr>
        <p:spPr>
          <a:xfrm>
            <a:off x="199750" y="8559948"/>
            <a:ext cx="2495700" cy="2667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Cerebral Peduncle ( midbrain ) </a:t>
            </a:r>
            <a:endParaRPr sz="1200"/>
          </a:p>
        </p:txBody>
      </p:sp>
      <p:sp>
        <p:nvSpPr>
          <p:cNvPr id="569" name="Google Shape;569;p84"/>
          <p:cNvSpPr/>
          <p:nvPr/>
        </p:nvSpPr>
        <p:spPr>
          <a:xfrm>
            <a:off x="3209500" y="8009300"/>
            <a:ext cx="1476600" cy="2667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t>Medullary Pyramid </a:t>
            </a:r>
            <a:endParaRPr sz="1200"/>
          </a:p>
        </p:txBody>
      </p:sp>
      <p:sp>
        <p:nvSpPr>
          <p:cNvPr id="570" name="Google Shape;570;p84"/>
          <p:cNvSpPr/>
          <p:nvPr/>
        </p:nvSpPr>
        <p:spPr>
          <a:xfrm>
            <a:off x="3314358" y="8644850"/>
            <a:ext cx="1266900" cy="2667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pons</a:t>
            </a:r>
            <a:endParaRPr sz="1200"/>
          </a:p>
        </p:txBody>
      </p:sp>
      <p:sp>
        <p:nvSpPr>
          <p:cNvPr id="571" name="Google Shape;571;p84"/>
          <p:cNvSpPr/>
          <p:nvPr/>
        </p:nvSpPr>
        <p:spPr>
          <a:xfrm>
            <a:off x="2800300" y="8631864"/>
            <a:ext cx="380700" cy="266700"/>
          </a:xfrm>
          <a:prstGeom prst="right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4"/>
          <p:cNvSpPr/>
          <p:nvPr/>
        </p:nvSpPr>
        <p:spPr>
          <a:xfrm>
            <a:off x="3814450" y="8288975"/>
            <a:ext cx="266700" cy="342900"/>
          </a:xfrm>
          <a:prstGeom prst="up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84"/>
          <p:cNvSpPr/>
          <p:nvPr/>
        </p:nvSpPr>
        <p:spPr>
          <a:xfrm>
            <a:off x="3814450" y="7653433"/>
            <a:ext cx="266700" cy="342900"/>
          </a:xfrm>
          <a:prstGeom prst="up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84"/>
          <p:cNvSpPr/>
          <p:nvPr/>
        </p:nvSpPr>
        <p:spPr>
          <a:xfrm>
            <a:off x="3084853" y="7373750"/>
            <a:ext cx="1829100" cy="2667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Pyramidal Decussation </a:t>
            </a:r>
            <a:endParaRPr sz="1200"/>
          </a:p>
        </p:txBody>
      </p:sp>
      <p:sp>
        <p:nvSpPr>
          <p:cNvPr id="575" name="Google Shape;575;p84"/>
          <p:cNvSpPr/>
          <p:nvPr/>
        </p:nvSpPr>
        <p:spPr>
          <a:xfrm>
            <a:off x="3876695" y="6830750"/>
            <a:ext cx="419100" cy="543000"/>
          </a:xfrm>
          <a:prstGeom prst="bentArrow">
            <a:avLst>
              <a:gd fmla="val 25000" name="adj1"/>
              <a:gd fmla="val 25000" name="adj2"/>
              <a:gd fmla="val 25000" name="adj3"/>
              <a:gd fmla="val 43750" name="adj4"/>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84"/>
          <p:cNvSpPr/>
          <p:nvPr/>
        </p:nvSpPr>
        <p:spPr>
          <a:xfrm>
            <a:off x="4295803" y="6775950"/>
            <a:ext cx="2267100" cy="3429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Lat.Cross &amp; Vent. Uncross White matter in spinal cord </a:t>
            </a:r>
            <a:endParaRPr sz="1200"/>
          </a:p>
        </p:txBody>
      </p:sp>
      <p:sp>
        <p:nvSpPr>
          <p:cNvPr id="577" name="Google Shape;577;p84"/>
          <p:cNvSpPr/>
          <p:nvPr/>
        </p:nvSpPr>
        <p:spPr>
          <a:xfrm>
            <a:off x="5445745" y="7152239"/>
            <a:ext cx="266700" cy="342900"/>
          </a:xfrm>
          <a:prstGeom prst="down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84"/>
          <p:cNvSpPr/>
          <p:nvPr/>
        </p:nvSpPr>
        <p:spPr>
          <a:xfrm>
            <a:off x="4995400" y="7528538"/>
            <a:ext cx="1791000" cy="6381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Lat.Cross &amp; Vent. Uncross White matter in spinal cord </a:t>
            </a:r>
            <a:endParaRPr sz="1200"/>
          </a:p>
        </p:txBody>
      </p:sp>
      <p:sp>
        <p:nvSpPr>
          <p:cNvPr id="579" name="Google Shape;579;p84"/>
          <p:cNvSpPr/>
          <p:nvPr/>
        </p:nvSpPr>
        <p:spPr>
          <a:xfrm>
            <a:off x="5705425" y="8200038"/>
            <a:ext cx="266700" cy="342900"/>
          </a:xfrm>
          <a:prstGeom prst="downArrow">
            <a:avLst>
              <a:gd fmla="val 50000" name="adj1"/>
              <a:gd fmla="val 50000" name="adj2"/>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4"/>
          <p:cNvSpPr/>
          <p:nvPr/>
        </p:nvSpPr>
        <p:spPr>
          <a:xfrm>
            <a:off x="4804900" y="8576355"/>
            <a:ext cx="2019600" cy="4314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Ant. Horn of spinal cord through a interconnection </a:t>
            </a:r>
            <a:endParaRPr sz="1200"/>
          </a:p>
        </p:txBody>
      </p:sp>
      <p:sp>
        <p:nvSpPr>
          <p:cNvPr id="581" name="Google Shape;581;p84"/>
          <p:cNvSpPr/>
          <p:nvPr/>
        </p:nvSpPr>
        <p:spPr>
          <a:xfrm rot="10800000">
            <a:off x="5681203" y="9041153"/>
            <a:ext cx="419400" cy="397200"/>
          </a:xfrm>
          <a:prstGeom prst="bentArrow">
            <a:avLst>
              <a:gd fmla="val 25000" name="adj1"/>
              <a:gd fmla="val 25000" name="adj2"/>
              <a:gd fmla="val 25000" name="adj3"/>
              <a:gd fmla="val 43750" name="adj4"/>
            </a:avLst>
          </a:prstGeom>
          <a:solidFill>
            <a:srgbClr val="082472"/>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84"/>
          <p:cNvSpPr/>
          <p:nvPr/>
        </p:nvSpPr>
        <p:spPr>
          <a:xfrm>
            <a:off x="3021030" y="9166450"/>
            <a:ext cx="2619300" cy="342900"/>
          </a:xfrm>
          <a:prstGeom prst="rect">
            <a:avLst/>
          </a:prstGeom>
          <a:solidFill>
            <a:srgbClr val="FFFFFF"/>
          </a:solidFill>
          <a:ln cap="flat" cmpd="sng" w="9525">
            <a:solidFill>
              <a:srgbClr val="08247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t>α motor neuron of opposite side</a:t>
            </a:r>
            <a:endParaRPr sz="1200"/>
          </a:p>
        </p:txBody>
      </p:sp>
      <p:cxnSp>
        <p:nvCxnSpPr>
          <p:cNvPr id="583" name="Google Shape;583;p84"/>
          <p:cNvCxnSpPr/>
          <p:nvPr/>
        </p:nvCxnSpPr>
        <p:spPr>
          <a:xfrm>
            <a:off x="3581975" y="1067900"/>
            <a:ext cx="0" cy="3639600"/>
          </a:xfrm>
          <a:prstGeom prst="straightConnector1">
            <a:avLst/>
          </a:prstGeom>
          <a:noFill/>
          <a:ln cap="flat" cmpd="sng" w="19050">
            <a:solidFill>
              <a:srgbClr val="C27BA0"/>
            </a:solidFill>
            <a:prstDash val="solid"/>
            <a:round/>
            <a:headEnd len="med" w="med" type="diamond"/>
            <a:tailEnd len="med" w="med" type="diamond"/>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85"/>
          <p:cNvSpPr txBox="1"/>
          <p:nvPr>
            <p:ph type="title"/>
          </p:nvPr>
        </p:nvSpPr>
        <p:spPr>
          <a:xfrm>
            <a:off x="278550" y="4139775"/>
            <a:ext cx="6224100" cy="5450400"/>
          </a:xfrm>
          <a:prstGeom prst="rect">
            <a:avLst/>
          </a:prstGeom>
          <a:solidFill>
            <a:srgbClr val="9FC5E8"/>
          </a:solid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ar" sz="1400">
                <a:solidFill>
                  <a:srgbClr val="3D85C6"/>
                </a:solidFill>
                <a:latin typeface="Cairo"/>
                <a:ea typeface="Cairo"/>
                <a:cs typeface="Cairo"/>
                <a:sym typeface="Cairo"/>
              </a:rPr>
              <a:t>Excitation of the Spinal Cord Motor Control Areas by the Primary</a:t>
            </a:r>
            <a:endParaRPr sz="1400">
              <a:solidFill>
                <a:srgbClr val="3D85C6"/>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3D85C6"/>
                </a:solidFill>
                <a:latin typeface="Cairo"/>
                <a:ea typeface="Cairo"/>
                <a:cs typeface="Cairo"/>
                <a:sym typeface="Cairo"/>
              </a:rPr>
              <a:t>Motor Cortex and Red Nucleus</a:t>
            </a:r>
            <a:endParaRPr sz="1400">
              <a:solidFill>
                <a:srgbClr val="3D85C6"/>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-Vertical Columnar Arrangement of the Neurons in the Motor Cortex.</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3D85C6"/>
                </a:solidFill>
                <a:latin typeface="Cairo"/>
                <a:ea typeface="Cairo"/>
                <a:cs typeface="Cairo"/>
                <a:sym typeface="Cairo"/>
              </a:rPr>
              <a:t>-Function of Each Column of Neurons:</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-Each column has six  distinct  layers  of  cells, The pyramidal cells that</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give rise to the corticospinal fibers all lie in the fifth layer of the</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cortical  surface.</a:t>
            </a:r>
            <a:endParaRPr sz="1400">
              <a:solidFill>
                <a:srgbClr val="FF0000"/>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3D85C6"/>
                </a:solidFill>
                <a:latin typeface="Cairo"/>
                <a:ea typeface="Cairo"/>
                <a:cs typeface="Cairo"/>
                <a:sym typeface="Cairo"/>
              </a:rPr>
              <a:t>-Function of Each Column of Neurons;</a:t>
            </a:r>
            <a:endParaRPr sz="1400">
              <a:solidFill>
                <a:srgbClr val="3D85C6"/>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-Each column of cells functions as a unit &amp; as integrative  processing</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system, using information from multiple inputs to determine the output</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response from the column.</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 Each  column  can  function  as  an </a:t>
            </a:r>
            <a:r>
              <a:rPr lang="ar" sz="1400">
                <a:solidFill>
                  <a:srgbClr val="FF0000"/>
                </a:solidFill>
                <a:latin typeface="Cairo"/>
                <a:ea typeface="Cairo"/>
                <a:cs typeface="Cairo"/>
                <a:sym typeface="Cairo"/>
              </a:rPr>
              <a:t>Amplifying system</a:t>
            </a:r>
            <a:r>
              <a:rPr lang="ar" sz="1400">
                <a:solidFill>
                  <a:srgbClr val="FFFFFF"/>
                </a:solidFill>
                <a:latin typeface="Cairo"/>
                <a:ea typeface="Cairo"/>
                <a:cs typeface="Cairo"/>
                <a:sym typeface="Cairo"/>
              </a:rPr>
              <a:t>  to  stimulate</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large  numbers  of  pyramidal  fibers to  the  same  muscle  or  to</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synergistic  muscles  simultaneously.</a:t>
            </a:r>
            <a:endParaRPr sz="1400">
              <a:solidFill>
                <a:srgbClr val="2F2B20"/>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3D85C6"/>
                </a:solidFill>
                <a:latin typeface="Cairo"/>
                <a:ea typeface="Cairo"/>
                <a:cs typeface="Cairo"/>
                <a:sym typeface="Cairo"/>
              </a:rPr>
              <a:t>-Dynamic and Static Signals  Transmitted by the Pyramidal Neurons.;</a:t>
            </a:r>
            <a:endParaRPr sz="1400">
              <a:solidFill>
                <a:srgbClr val="3D85C6"/>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Each  column  of  cells  excites  two types of  pyramidal  cell  neurons;</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0000"/>
                </a:solidFill>
                <a:latin typeface="Cairo"/>
                <a:ea typeface="Cairo"/>
                <a:cs typeface="Cairo"/>
                <a:sym typeface="Cairo"/>
              </a:rPr>
              <a:t>1</a:t>
            </a:r>
            <a:r>
              <a:rPr i="1" lang="ar" sz="1400">
                <a:solidFill>
                  <a:srgbClr val="FF0000"/>
                </a:solidFill>
                <a:latin typeface="Cairo"/>
                <a:ea typeface="Cairo"/>
                <a:cs typeface="Cairo"/>
                <a:sym typeface="Cairo"/>
              </a:rPr>
              <a:t>-</a:t>
            </a:r>
            <a:r>
              <a:rPr lang="ar" sz="1400">
                <a:solidFill>
                  <a:srgbClr val="FF0000"/>
                </a:solidFill>
                <a:latin typeface="Cairo"/>
                <a:ea typeface="Cairo"/>
                <a:cs typeface="Cairo"/>
                <a:sym typeface="Cairo"/>
              </a:rPr>
              <a:t>The dynamic neurons</a:t>
            </a:r>
            <a:r>
              <a:rPr lang="ar" sz="1400">
                <a:solidFill>
                  <a:srgbClr val="FFFFFF"/>
                </a:solidFill>
                <a:latin typeface="Cairo"/>
                <a:ea typeface="Cairo"/>
                <a:cs typeface="Cairo"/>
                <a:sym typeface="Cairo"/>
              </a:rPr>
              <a:t> are excited at a high rate for a short period at the beginning of  a  contraction, </a:t>
            </a:r>
            <a:r>
              <a:rPr lang="ar" sz="1400">
                <a:solidFill>
                  <a:srgbClr val="FF0000"/>
                </a:solidFill>
                <a:latin typeface="Cairo"/>
                <a:ea typeface="Cairo"/>
                <a:cs typeface="Cairo"/>
                <a:sym typeface="Cairo"/>
              </a:rPr>
              <a:t> causing  the  initial  rapid  development of  contraction.</a:t>
            </a:r>
            <a:r>
              <a:rPr b="1" lang="ar" sz="1400">
                <a:solidFill>
                  <a:srgbClr val="000000"/>
                </a:solidFill>
                <a:highlight>
                  <a:srgbClr val="FFD966"/>
                </a:highlight>
                <a:latin typeface="Cairo"/>
                <a:ea typeface="Cairo"/>
                <a:cs typeface="Cairo"/>
                <a:sym typeface="Cairo"/>
              </a:rPr>
              <a:t>(start the action)</a:t>
            </a:r>
            <a:endParaRPr b="1" sz="1400">
              <a:solidFill>
                <a:srgbClr val="000000"/>
              </a:solidFill>
              <a:highlight>
                <a:srgbClr val="FFD966"/>
              </a:highlight>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0000"/>
                </a:solidFill>
                <a:latin typeface="Cairo"/>
                <a:ea typeface="Cairo"/>
                <a:cs typeface="Cairo"/>
                <a:sym typeface="Cairo"/>
              </a:rPr>
              <a:t>2- The static neurons</a:t>
            </a:r>
            <a:r>
              <a:rPr lang="ar" sz="1400">
                <a:solidFill>
                  <a:srgbClr val="FFFFFF"/>
                </a:solidFill>
                <a:latin typeface="Cairo"/>
                <a:ea typeface="Cairo"/>
                <a:cs typeface="Cairo"/>
                <a:sym typeface="Cairo"/>
              </a:rPr>
              <a:t> fire at a much slower rate, but continue firing at this</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  slow rate to </a:t>
            </a:r>
            <a:r>
              <a:rPr lang="ar" sz="1400">
                <a:solidFill>
                  <a:srgbClr val="FF0000"/>
                </a:solidFill>
                <a:latin typeface="Cairo"/>
                <a:ea typeface="Cairo"/>
                <a:cs typeface="Cairo"/>
                <a:sym typeface="Cairo"/>
              </a:rPr>
              <a:t>maintain the force</a:t>
            </a:r>
            <a:r>
              <a:rPr lang="ar" sz="1400">
                <a:solidFill>
                  <a:srgbClr val="FFFFFF"/>
                </a:solidFill>
                <a:latin typeface="Cairo"/>
                <a:ea typeface="Cairo"/>
                <a:cs typeface="Cairo"/>
                <a:sym typeface="Cairo"/>
              </a:rPr>
              <a:t> of contraction as long as the contraction is required.</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rPr lang="ar" sz="1400">
                <a:solidFill>
                  <a:srgbClr val="FFFFFF"/>
                </a:solidFill>
                <a:latin typeface="Cairo"/>
                <a:ea typeface="Cairo"/>
                <a:cs typeface="Cairo"/>
                <a:sym typeface="Cairo"/>
              </a:rPr>
              <a:t>-The neurons of the red nucleus have similar dynamic and static characteristics, -Greater percentage of dynamic neurons is in the red nucleus and a greater percentage of static neurons is in the primary motor cortex.</a:t>
            </a:r>
            <a:endParaRPr sz="1400">
              <a:solidFill>
                <a:srgbClr val="FFFFFF"/>
              </a:solidFill>
              <a:latin typeface="Cairo"/>
              <a:ea typeface="Cairo"/>
              <a:cs typeface="Cairo"/>
              <a:sym typeface="Cairo"/>
            </a:endParaRPr>
          </a:p>
          <a:p>
            <a:pPr indent="0" lvl="0" marL="0" rtl="0" algn="l">
              <a:lnSpc>
                <a:spcPct val="100000"/>
              </a:lnSpc>
              <a:spcBef>
                <a:spcPts val="0"/>
              </a:spcBef>
              <a:spcAft>
                <a:spcPts val="0"/>
              </a:spcAft>
              <a:buNone/>
            </a:pPr>
            <a:r>
              <a:t/>
            </a:r>
            <a:endParaRPr sz="1200">
              <a:solidFill>
                <a:srgbClr val="2F2B2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b="1" sz="1800">
              <a:solidFill>
                <a:srgbClr val="FF000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t/>
            </a:r>
            <a:endParaRPr b="1" sz="1800">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FF0000"/>
              </a:solidFill>
            </a:endParaRPr>
          </a:p>
          <a:p>
            <a:pPr indent="0" lvl="0" marL="0" rtl="0" algn="l">
              <a:lnSpc>
                <a:spcPct val="100000"/>
              </a:lnSpc>
              <a:spcBef>
                <a:spcPts val="0"/>
              </a:spcBef>
              <a:spcAft>
                <a:spcPts val="0"/>
              </a:spcAft>
              <a:buNone/>
            </a:pPr>
            <a:r>
              <a:t/>
            </a:r>
            <a:endParaRPr b="1" sz="1800">
              <a:solidFill>
                <a:srgbClr val="3333FF"/>
              </a:solidFill>
            </a:endParaRPr>
          </a:p>
          <a:p>
            <a:pPr indent="0" lvl="0" marL="0" rtl="0" algn="l">
              <a:lnSpc>
                <a:spcPct val="100000"/>
              </a:lnSpc>
              <a:spcBef>
                <a:spcPts val="0"/>
              </a:spcBef>
              <a:spcAft>
                <a:spcPts val="0"/>
              </a:spcAft>
              <a:buNone/>
            </a:pPr>
            <a:r>
              <a:t/>
            </a:r>
            <a:endParaRPr b="1" sz="1800">
              <a:solidFill>
                <a:srgbClr val="3333FF"/>
              </a:solidFil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3333FF"/>
              </a:solidFill>
            </a:endParaRPr>
          </a:p>
          <a:p>
            <a:pPr indent="0" lvl="0" marL="0" rtl="0" algn="ctr">
              <a:spcBef>
                <a:spcPts val="0"/>
              </a:spcBef>
              <a:spcAft>
                <a:spcPts val="0"/>
              </a:spcAft>
              <a:buNone/>
            </a:pPr>
            <a:r>
              <a:t/>
            </a:r>
            <a:endParaRPr/>
          </a:p>
        </p:txBody>
      </p:sp>
      <p:sp>
        <p:nvSpPr>
          <p:cNvPr id="589" name="Google Shape;589;p85"/>
          <p:cNvSpPr txBox="1"/>
          <p:nvPr/>
        </p:nvSpPr>
        <p:spPr>
          <a:xfrm>
            <a:off x="260400" y="720375"/>
            <a:ext cx="6224100" cy="3331500"/>
          </a:xfrm>
          <a:prstGeom prst="rect">
            <a:avLst/>
          </a:prstGeom>
          <a:solidFill>
            <a:srgbClr val="9FC5E8"/>
          </a:solidFill>
          <a:ln cap="flat" cmpd="sng" w="190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-Functions of corticospinal tracts:-</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ar">
                <a:solidFill>
                  <a:srgbClr val="FFFFFF"/>
                </a:solidFill>
                <a:latin typeface="Cairo"/>
                <a:ea typeface="Cairo"/>
                <a:cs typeface="Cairo"/>
                <a:sym typeface="Cairo"/>
              </a:rPr>
              <a:t>1- Initiation of </a:t>
            </a:r>
            <a:r>
              <a:rPr lang="ar">
                <a:solidFill>
                  <a:srgbClr val="FF0000"/>
                </a:solidFill>
                <a:latin typeface="Cairo"/>
                <a:ea typeface="Cairo"/>
                <a:cs typeface="Cairo"/>
                <a:sym typeface="Cairo"/>
              </a:rPr>
              <a:t>fine ,discrete, skilled voluntary movements</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(on which side?)</a:t>
            </a:r>
            <a:endParaRPr>
              <a:solidFill>
                <a:srgbClr val="FFFFFF"/>
              </a:solidFill>
              <a:latin typeface="Cairo"/>
              <a:ea typeface="Cairo"/>
              <a:cs typeface="Cairo"/>
              <a:sym typeface="Cairo"/>
            </a:endParaRPr>
          </a:p>
          <a:p>
            <a:pPr indent="0" lvl="0" marL="0" rtl="0" algn="l">
              <a:spcBef>
                <a:spcPts val="0"/>
              </a:spcBef>
              <a:spcAft>
                <a:spcPts val="0"/>
              </a:spcAft>
              <a:buNone/>
            </a:pPr>
            <a:r>
              <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2- </a:t>
            </a:r>
            <a:r>
              <a:rPr lang="ar">
                <a:solidFill>
                  <a:srgbClr val="FF0000"/>
                </a:solidFill>
                <a:latin typeface="Cairo"/>
                <a:ea typeface="Cairo"/>
                <a:cs typeface="Cairo"/>
                <a:sym typeface="Cairo"/>
              </a:rPr>
              <a:t>lateral corticospinal tracts</a:t>
            </a:r>
            <a:r>
              <a:rPr lang="ar">
                <a:solidFill>
                  <a:srgbClr val="FFFFFF"/>
                </a:solidFill>
                <a:latin typeface="Cairo"/>
                <a:ea typeface="Cairo"/>
                <a:cs typeface="Cairo"/>
                <a:sym typeface="Cairo"/>
              </a:rPr>
              <a:t>  (main bulk of the tract) control</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distal muscles of limb  as fingers &amp; thumb &amp; toes which concerned with </a:t>
            </a:r>
            <a:r>
              <a:rPr lang="ar">
                <a:solidFill>
                  <a:srgbClr val="FF0000"/>
                </a:solidFill>
                <a:latin typeface="Cairo"/>
                <a:ea typeface="Cairo"/>
                <a:cs typeface="Cairo"/>
                <a:sym typeface="Cairo"/>
              </a:rPr>
              <a:t>fine skilled movement</a:t>
            </a:r>
            <a:r>
              <a:rPr lang="ar">
                <a:solidFill>
                  <a:srgbClr val="FFFFFF"/>
                </a:solidFill>
                <a:latin typeface="Cairo"/>
                <a:ea typeface="Cairo"/>
                <a:cs typeface="Cairo"/>
                <a:sym typeface="Cairo"/>
              </a:rPr>
              <a:t>) e.g </a:t>
            </a:r>
            <a:r>
              <a:rPr lang="ar">
                <a:solidFill>
                  <a:srgbClr val="FF0000"/>
                </a:solidFill>
                <a:latin typeface="Cairo"/>
                <a:ea typeface="Cairo"/>
                <a:cs typeface="Cairo"/>
                <a:sym typeface="Cairo"/>
              </a:rPr>
              <a:t>Painting ,writing, picking up of a small object etc</a:t>
            </a:r>
            <a:r>
              <a:rPr lang="ar">
                <a:solidFill>
                  <a:srgbClr val="FFFFFF"/>
                </a:solidFill>
                <a:latin typeface="Cairo"/>
                <a:ea typeface="Cairo"/>
                <a:cs typeface="Cairo"/>
                <a:sym typeface="Cairo"/>
              </a:rPr>
              <a:t>.</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3- </a:t>
            </a:r>
            <a:r>
              <a:rPr lang="ar">
                <a:solidFill>
                  <a:srgbClr val="FF0000"/>
                </a:solidFill>
                <a:latin typeface="Cairo"/>
                <a:ea typeface="Cairo"/>
                <a:cs typeface="Cairo"/>
                <a:sym typeface="Cairo"/>
              </a:rPr>
              <a:t>Ventral corticospinal tracts</a:t>
            </a:r>
            <a:r>
              <a:rPr lang="ar">
                <a:solidFill>
                  <a:srgbClr val="FFFFFF"/>
                </a:solidFill>
                <a:latin typeface="Cairo"/>
                <a:ea typeface="Cairo"/>
                <a:cs typeface="Cairo"/>
                <a:sym typeface="Cairo"/>
              </a:rPr>
              <a:t> control posture of axial &amp; </a:t>
            </a:r>
            <a:r>
              <a:rPr lang="ar">
                <a:solidFill>
                  <a:srgbClr val="FF0000"/>
                </a:solidFill>
                <a:latin typeface="Cairo"/>
                <a:ea typeface="Cairo"/>
                <a:cs typeface="Cairo"/>
                <a:sym typeface="Cairo"/>
              </a:rPr>
              <a:t>proximal</a:t>
            </a:r>
            <a:r>
              <a:rPr lang="ar">
                <a:solidFill>
                  <a:srgbClr val="FFFFFF"/>
                </a:solidFill>
                <a:latin typeface="Cairo"/>
                <a:ea typeface="Cairo"/>
                <a:cs typeface="Cairo"/>
                <a:sym typeface="Cairo"/>
              </a:rPr>
              <a:t> limb muscle for </a:t>
            </a:r>
            <a:r>
              <a:rPr lang="ar">
                <a:solidFill>
                  <a:srgbClr val="FF0000"/>
                </a:solidFill>
                <a:latin typeface="Cairo"/>
                <a:ea typeface="Cairo"/>
                <a:cs typeface="Cairo"/>
                <a:sym typeface="Cairo"/>
              </a:rPr>
              <a:t>balance, climbing, walking</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4- Effect on stretch reflex:-</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 Facilitate muscle tone through gamma motor neurons</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5- Fibers originate from parietal lobe are for sensory-motor coordination</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6- </a:t>
            </a:r>
            <a:r>
              <a:rPr lang="ar">
                <a:solidFill>
                  <a:srgbClr val="FF0000"/>
                </a:solidFill>
                <a:latin typeface="Cairo"/>
                <a:ea typeface="Cairo"/>
                <a:cs typeface="Cairo"/>
                <a:sym typeface="Cairo"/>
              </a:rPr>
              <a:t>Corticobulbar tracts</a:t>
            </a:r>
            <a:r>
              <a:rPr lang="ar">
                <a:solidFill>
                  <a:srgbClr val="FFFFFF"/>
                </a:solidFill>
                <a:latin typeface="Cairo"/>
                <a:ea typeface="Cairo"/>
                <a:cs typeface="Cairo"/>
                <a:sym typeface="Cairo"/>
              </a:rPr>
              <a:t> control face &amp; neck muscles </a:t>
            </a:r>
            <a:r>
              <a:rPr lang="ar">
                <a:solidFill>
                  <a:srgbClr val="FF0000"/>
                </a:solidFill>
                <a:latin typeface="Cairo"/>
                <a:ea typeface="Cairo"/>
                <a:cs typeface="Cairo"/>
                <a:sym typeface="Cairo"/>
              </a:rPr>
              <a:t>(+eye) </a:t>
            </a:r>
            <a:r>
              <a:rPr lang="ar">
                <a:solidFill>
                  <a:srgbClr val="FFFFFF"/>
                </a:solidFill>
                <a:latin typeface="Cairo"/>
                <a:ea typeface="Cairo"/>
                <a:cs typeface="Cairo"/>
                <a:sym typeface="Cairo"/>
              </a:rPr>
              <a:t>&amp;  </a:t>
            </a:r>
            <a:endParaRPr>
              <a:solidFill>
                <a:srgbClr val="FFFFFF"/>
              </a:solidFill>
              <a:latin typeface="Cairo"/>
              <a:ea typeface="Cairo"/>
              <a:cs typeface="Cairo"/>
              <a:sym typeface="Cairo"/>
            </a:endParaRPr>
          </a:p>
          <a:p>
            <a:pPr indent="0" lvl="0" marL="0" rtl="0" algn="l">
              <a:spcBef>
                <a:spcPts val="0"/>
              </a:spcBef>
              <a:spcAft>
                <a:spcPts val="0"/>
              </a:spcAft>
              <a:buNone/>
            </a:pPr>
            <a:r>
              <a:rPr lang="ar">
                <a:solidFill>
                  <a:srgbClr val="FFFFFF"/>
                </a:solidFill>
                <a:latin typeface="Cairo"/>
                <a:ea typeface="Cairo"/>
                <a:cs typeface="Cairo"/>
                <a:sym typeface="Cairo"/>
              </a:rPr>
              <a:t>facilitate their tone, and are involved in</a:t>
            </a:r>
            <a:r>
              <a:rPr lang="ar">
                <a:solidFill>
                  <a:srgbClr val="FF0000"/>
                </a:solidFill>
                <a:latin typeface="Cairo"/>
                <a:ea typeface="Cairo"/>
                <a:cs typeface="Cairo"/>
                <a:sym typeface="Cairo"/>
              </a:rPr>
              <a:t> facial expression mastication</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rgbClr val="FF0000"/>
                </a:solidFill>
                <a:latin typeface="Cairo"/>
                <a:ea typeface="Cairo"/>
                <a:cs typeface="Cairo"/>
                <a:sym typeface="Cairo"/>
              </a:rPr>
              <a:t> and swallowing.</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b="1" sz="12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86"/>
          <p:cNvSpPr txBox="1"/>
          <p:nvPr>
            <p:ph type="title"/>
          </p:nvPr>
        </p:nvSpPr>
        <p:spPr>
          <a:xfrm>
            <a:off x="199925" y="646550"/>
            <a:ext cx="6147300" cy="707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ar" sz="1600">
                <a:solidFill>
                  <a:srgbClr val="0B5394"/>
                </a:solidFill>
              </a:rPr>
              <a:t>Removal of (Area Pyramidalis) of the Primary Motor Cortex</a:t>
            </a:r>
            <a:endParaRPr sz="1600">
              <a:solidFill>
                <a:srgbClr val="0B5394"/>
              </a:solidFill>
            </a:endParaRPr>
          </a:p>
          <a:p>
            <a:pPr indent="0" lvl="0" marL="0" rtl="0" algn="l">
              <a:lnSpc>
                <a:spcPct val="100000"/>
              </a:lnSpc>
              <a:spcBef>
                <a:spcPts val="0"/>
              </a:spcBef>
              <a:spcAft>
                <a:spcPts val="0"/>
              </a:spcAft>
              <a:buNone/>
            </a:pPr>
            <a:r>
              <a:rPr lang="ar" sz="1200">
                <a:solidFill>
                  <a:srgbClr val="2F2B20"/>
                </a:solidFill>
                <a:latin typeface="Arial"/>
                <a:ea typeface="Arial"/>
                <a:cs typeface="Arial"/>
                <a:sym typeface="Arial"/>
              </a:rPr>
              <a:t>-Removal</a:t>
            </a:r>
            <a:r>
              <a:rPr lang="ar" sz="1200">
                <a:latin typeface="Arial"/>
                <a:ea typeface="Arial"/>
                <a:cs typeface="Arial"/>
                <a:sym typeface="Arial"/>
              </a:rPr>
              <a:t> </a:t>
            </a:r>
            <a:r>
              <a:rPr lang="ar" sz="1200">
                <a:solidFill>
                  <a:srgbClr val="2F2B20"/>
                </a:solidFill>
                <a:latin typeface="Arial"/>
                <a:ea typeface="Arial"/>
                <a:cs typeface="Arial"/>
                <a:sym typeface="Arial"/>
              </a:rPr>
              <a:t>of</a:t>
            </a:r>
            <a:r>
              <a:rPr lang="ar" sz="1200">
                <a:latin typeface="Arial"/>
                <a:ea typeface="Arial"/>
                <a:cs typeface="Arial"/>
                <a:sym typeface="Arial"/>
              </a:rPr>
              <a:t> </a:t>
            </a:r>
            <a:r>
              <a:rPr lang="ar" sz="1200">
                <a:solidFill>
                  <a:srgbClr val="2F2B20"/>
                </a:solidFill>
                <a:latin typeface="Arial"/>
                <a:ea typeface="Arial"/>
                <a:cs typeface="Arial"/>
                <a:sym typeface="Arial"/>
              </a:rPr>
              <a:t>a</a:t>
            </a:r>
            <a:r>
              <a:rPr lang="ar" sz="1200">
                <a:latin typeface="Arial"/>
                <a:ea typeface="Arial"/>
                <a:cs typeface="Arial"/>
                <a:sym typeface="Arial"/>
              </a:rPr>
              <a:t> </a:t>
            </a:r>
            <a:r>
              <a:rPr lang="ar" sz="1200">
                <a:solidFill>
                  <a:srgbClr val="2F2B20"/>
                </a:solidFill>
                <a:latin typeface="Arial"/>
                <a:ea typeface="Arial"/>
                <a:cs typeface="Arial"/>
                <a:sym typeface="Arial"/>
              </a:rPr>
              <a:t>the</a:t>
            </a:r>
            <a:r>
              <a:rPr lang="ar" sz="1200">
                <a:latin typeface="Arial"/>
                <a:ea typeface="Arial"/>
                <a:cs typeface="Arial"/>
                <a:sym typeface="Arial"/>
              </a:rPr>
              <a:t>  </a:t>
            </a:r>
            <a:r>
              <a:rPr lang="ar" sz="1200">
                <a:solidFill>
                  <a:srgbClr val="2F2B20"/>
                </a:solidFill>
                <a:latin typeface="Arial"/>
                <a:ea typeface="Arial"/>
                <a:cs typeface="Arial"/>
                <a:sym typeface="Arial"/>
              </a:rPr>
              <a:t>area</a:t>
            </a:r>
            <a:r>
              <a:rPr lang="ar" sz="1200">
                <a:latin typeface="Arial"/>
                <a:ea typeface="Arial"/>
                <a:cs typeface="Arial"/>
                <a:sym typeface="Arial"/>
              </a:rPr>
              <a:t>  </a:t>
            </a:r>
            <a:r>
              <a:rPr lang="ar" sz="1200">
                <a:solidFill>
                  <a:srgbClr val="2F2B20"/>
                </a:solidFill>
                <a:latin typeface="Arial"/>
                <a:ea typeface="Arial"/>
                <a:cs typeface="Arial"/>
                <a:sym typeface="Arial"/>
              </a:rPr>
              <a:t>that</a:t>
            </a:r>
            <a:r>
              <a:rPr lang="ar" sz="1200">
                <a:latin typeface="Arial"/>
                <a:ea typeface="Arial"/>
                <a:cs typeface="Arial"/>
                <a:sym typeface="Arial"/>
              </a:rPr>
              <a:t>  </a:t>
            </a:r>
            <a:r>
              <a:rPr lang="ar" sz="1200">
                <a:solidFill>
                  <a:srgbClr val="2F2B20"/>
                </a:solidFill>
                <a:latin typeface="Arial"/>
                <a:ea typeface="Arial"/>
                <a:cs typeface="Arial"/>
                <a:sym typeface="Arial"/>
              </a:rPr>
              <a:t>contains</a:t>
            </a:r>
            <a:r>
              <a:rPr lang="ar" sz="1200">
                <a:latin typeface="Arial"/>
                <a:ea typeface="Arial"/>
                <a:cs typeface="Arial"/>
                <a:sym typeface="Arial"/>
              </a:rPr>
              <a:t>  </a:t>
            </a:r>
            <a:r>
              <a:rPr lang="ar" sz="1200">
                <a:solidFill>
                  <a:srgbClr val="2F2B20"/>
                </a:solidFill>
                <a:latin typeface="Arial"/>
                <a:ea typeface="Arial"/>
                <a:cs typeface="Arial"/>
                <a:sym typeface="Arial"/>
              </a:rPr>
              <a:t>the</a:t>
            </a:r>
            <a:r>
              <a:rPr lang="ar" sz="1200">
                <a:latin typeface="Arial"/>
                <a:ea typeface="Arial"/>
                <a:cs typeface="Arial"/>
                <a:sym typeface="Arial"/>
              </a:rPr>
              <a:t>  </a:t>
            </a:r>
            <a:r>
              <a:rPr lang="ar" sz="1200">
                <a:solidFill>
                  <a:srgbClr val="2F2B20"/>
                </a:solidFill>
                <a:latin typeface="Arial"/>
                <a:ea typeface="Arial"/>
                <a:cs typeface="Arial"/>
                <a:sym typeface="Arial"/>
              </a:rPr>
              <a:t>giant</a:t>
            </a:r>
            <a:r>
              <a:rPr lang="ar" sz="1200">
                <a:latin typeface="Arial"/>
                <a:ea typeface="Arial"/>
                <a:cs typeface="Arial"/>
                <a:sym typeface="Arial"/>
              </a:rPr>
              <a:t>  </a:t>
            </a:r>
            <a:r>
              <a:rPr lang="ar" sz="1200">
                <a:solidFill>
                  <a:srgbClr val="2F2B20"/>
                </a:solidFill>
                <a:latin typeface="Arial"/>
                <a:ea typeface="Arial"/>
                <a:cs typeface="Arial"/>
                <a:sym typeface="Arial"/>
              </a:rPr>
              <a:t>Betz</a:t>
            </a:r>
            <a:r>
              <a:rPr lang="ar" sz="1200">
                <a:latin typeface="Arial"/>
                <a:ea typeface="Arial"/>
                <a:cs typeface="Arial"/>
                <a:sym typeface="Arial"/>
              </a:rPr>
              <a:t>  </a:t>
            </a:r>
            <a:r>
              <a:rPr lang="ar" sz="1200">
                <a:solidFill>
                  <a:srgbClr val="2F2B20"/>
                </a:solidFill>
                <a:latin typeface="Arial"/>
                <a:ea typeface="Arial"/>
                <a:cs typeface="Arial"/>
                <a:sym typeface="Arial"/>
              </a:rPr>
              <a:t>pyramidal</a:t>
            </a:r>
            <a:r>
              <a:rPr lang="ar" sz="1200">
                <a:latin typeface="Arial"/>
                <a:ea typeface="Arial"/>
                <a:cs typeface="Arial"/>
                <a:sym typeface="Arial"/>
              </a:rPr>
              <a:t> </a:t>
            </a:r>
            <a:r>
              <a:rPr lang="ar" sz="1200">
                <a:solidFill>
                  <a:srgbClr val="2F2B20"/>
                </a:solidFill>
                <a:latin typeface="Arial"/>
                <a:ea typeface="Arial"/>
                <a:cs typeface="Arial"/>
                <a:sym typeface="Arial"/>
              </a:rPr>
              <a:t>cells</a:t>
            </a:r>
            <a:r>
              <a:rPr lang="ar" sz="1200">
                <a:latin typeface="Arial"/>
                <a:ea typeface="Arial"/>
                <a:cs typeface="Arial"/>
                <a:sym typeface="Arial"/>
              </a:rPr>
              <a:t> </a:t>
            </a:r>
            <a:r>
              <a:rPr lang="ar" sz="1200">
                <a:solidFill>
                  <a:srgbClr val="2F2B20"/>
                </a:solidFill>
                <a:latin typeface="Arial"/>
                <a:ea typeface="Arial"/>
                <a:cs typeface="Arial"/>
                <a:sym typeface="Arial"/>
              </a:rPr>
              <a:t>(Area Pyramidalis)</a:t>
            </a:r>
            <a:r>
              <a:rPr lang="ar" sz="1200">
                <a:latin typeface="Arial"/>
                <a:ea typeface="Arial"/>
                <a:cs typeface="Arial"/>
                <a:sym typeface="Arial"/>
              </a:rPr>
              <a:t> </a:t>
            </a:r>
            <a:r>
              <a:rPr lang="ar" sz="1200">
                <a:solidFill>
                  <a:srgbClr val="2F2B20"/>
                </a:solidFill>
                <a:latin typeface="Arial"/>
                <a:ea typeface="Arial"/>
                <a:cs typeface="Arial"/>
                <a:sym typeface="Arial"/>
              </a:rPr>
              <a:t>causes</a:t>
            </a:r>
            <a:r>
              <a:rPr lang="ar" sz="1200">
                <a:latin typeface="Arial"/>
                <a:ea typeface="Arial"/>
                <a:cs typeface="Arial"/>
                <a:sym typeface="Arial"/>
              </a:rPr>
              <a:t> </a:t>
            </a:r>
            <a:r>
              <a:rPr lang="ar" sz="1200">
                <a:solidFill>
                  <a:srgbClr val="FF0000"/>
                </a:solidFill>
                <a:latin typeface="Arial"/>
                <a:ea typeface="Arial"/>
                <a:cs typeface="Arial"/>
                <a:sym typeface="Arial"/>
              </a:rPr>
              <a:t>loss</a:t>
            </a:r>
            <a:r>
              <a:rPr lang="ar" sz="1200">
                <a:latin typeface="Arial"/>
                <a:ea typeface="Arial"/>
                <a:cs typeface="Arial"/>
                <a:sym typeface="Arial"/>
              </a:rPr>
              <a:t> </a:t>
            </a:r>
            <a:r>
              <a:rPr lang="ar" sz="1200">
                <a:solidFill>
                  <a:srgbClr val="FF0000"/>
                </a:solidFill>
                <a:latin typeface="Arial"/>
                <a:ea typeface="Arial"/>
                <a:cs typeface="Arial"/>
                <a:sym typeface="Arial"/>
              </a:rPr>
              <a:t>of</a:t>
            </a:r>
            <a:r>
              <a:rPr lang="ar" sz="1200">
                <a:latin typeface="Arial"/>
                <a:ea typeface="Arial"/>
                <a:cs typeface="Arial"/>
                <a:sym typeface="Arial"/>
              </a:rPr>
              <a:t> </a:t>
            </a:r>
            <a:r>
              <a:rPr lang="ar" sz="1200">
                <a:solidFill>
                  <a:srgbClr val="FF0000"/>
                </a:solidFill>
                <a:latin typeface="Arial"/>
                <a:ea typeface="Arial"/>
                <a:cs typeface="Arial"/>
                <a:sym typeface="Arial"/>
              </a:rPr>
              <a:t>voluntary</a:t>
            </a:r>
            <a:r>
              <a:rPr lang="ar" sz="1200">
                <a:latin typeface="Arial"/>
                <a:ea typeface="Arial"/>
                <a:cs typeface="Arial"/>
                <a:sym typeface="Arial"/>
              </a:rPr>
              <a:t> </a:t>
            </a:r>
            <a:r>
              <a:rPr lang="ar" sz="1200">
                <a:solidFill>
                  <a:srgbClr val="FF0000"/>
                </a:solidFill>
                <a:latin typeface="Arial"/>
                <a:ea typeface="Arial"/>
                <a:cs typeface="Arial"/>
                <a:sym typeface="Arial"/>
              </a:rPr>
              <a:t>control</a:t>
            </a:r>
            <a:r>
              <a:rPr lang="ar" sz="1200">
                <a:latin typeface="Arial"/>
                <a:ea typeface="Arial"/>
                <a:cs typeface="Arial"/>
                <a:sym typeface="Arial"/>
              </a:rPr>
              <a:t> </a:t>
            </a:r>
            <a:r>
              <a:rPr lang="ar" sz="1200">
                <a:solidFill>
                  <a:srgbClr val="FF0000"/>
                </a:solidFill>
                <a:latin typeface="Arial"/>
                <a:ea typeface="Arial"/>
                <a:cs typeface="Arial"/>
                <a:sym typeface="Arial"/>
              </a:rPr>
              <a:t>of</a:t>
            </a:r>
            <a:r>
              <a:rPr lang="ar" sz="1200">
                <a:latin typeface="Arial"/>
                <a:ea typeface="Arial"/>
                <a:cs typeface="Arial"/>
                <a:sym typeface="Arial"/>
              </a:rPr>
              <a:t> </a:t>
            </a:r>
            <a:r>
              <a:rPr lang="ar" sz="1200">
                <a:solidFill>
                  <a:srgbClr val="FF0000"/>
                </a:solidFill>
                <a:latin typeface="Arial"/>
                <a:ea typeface="Arial"/>
                <a:cs typeface="Arial"/>
                <a:sym typeface="Arial"/>
              </a:rPr>
              <a:t>discrete</a:t>
            </a:r>
            <a:r>
              <a:rPr lang="ar" sz="1200">
                <a:latin typeface="Arial"/>
                <a:ea typeface="Arial"/>
                <a:cs typeface="Arial"/>
                <a:sym typeface="Arial"/>
              </a:rPr>
              <a:t> </a:t>
            </a:r>
            <a:r>
              <a:rPr lang="ar" sz="1200">
                <a:solidFill>
                  <a:srgbClr val="FF0000"/>
                </a:solidFill>
                <a:latin typeface="Arial"/>
                <a:ea typeface="Arial"/>
                <a:cs typeface="Arial"/>
                <a:sym typeface="Arial"/>
              </a:rPr>
              <a:t>movements</a:t>
            </a:r>
            <a:r>
              <a:rPr lang="ar" sz="1200">
                <a:latin typeface="Arial"/>
                <a:ea typeface="Arial"/>
                <a:cs typeface="Arial"/>
                <a:sym typeface="Arial"/>
              </a:rPr>
              <a:t> </a:t>
            </a:r>
            <a:r>
              <a:rPr lang="ar" sz="1200">
                <a:solidFill>
                  <a:srgbClr val="FF0000"/>
                </a:solidFill>
                <a:latin typeface="Arial"/>
                <a:ea typeface="Arial"/>
                <a:cs typeface="Arial"/>
                <a:sym typeface="Arial"/>
              </a:rPr>
              <a:t>of</a:t>
            </a:r>
            <a:r>
              <a:rPr lang="ar" sz="1200">
                <a:latin typeface="Arial"/>
                <a:ea typeface="Arial"/>
                <a:cs typeface="Arial"/>
                <a:sym typeface="Arial"/>
              </a:rPr>
              <a:t> </a:t>
            </a:r>
            <a:r>
              <a:rPr lang="ar" sz="1200">
                <a:solidFill>
                  <a:srgbClr val="FF0000"/>
                </a:solidFill>
                <a:latin typeface="Arial"/>
                <a:ea typeface="Arial"/>
                <a:cs typeface="Arial"/>
                <a:sym typeface="Arial"/>
              </a:rPr>
              <a:t>the distal</a:t>
            </a:r>
            <a:r>
              <a:rPr lang="ar" sz="1200">
                <a:latin typeface="Arial"/>
                <a:ea typeface="Arial"/>
                <a:cs typeface="Arial"/>
                <a:sym typeface="Arial"/>
              </a:rPr>
              <a:t> </a:t>
            </a:r>
            <a:r>
              <a:rPr lang="ar" sz="1200">
                <a:solidFill>
                  <a:srgbClr val="FF0000"/>
                </a:solidFill>
                <a:latin typeface="Arial"/>
                <a:ea typeface="Arial"/>
                <a:cs typeface="Arial"/>
                <a:sym typeface="Arial"/>
              </a:rPr>
              <a:t>segments</a:t>
            </a:r>
            <a:r>
              <a:rPr lang="ar" sz="1200">
                <a:latin typeface="Arial"/>
                <a:ea typeface="Arial"/>
                <a:cs typeface="Arial"/>
                <a:sym typeface="Arial"/>
              </a:rPr>
              <a:t> </a:t>
            </a:r>
            <a:r>
              <a:rPr lang="ar" sz="1200">
                <a:solidFill>
                  <a:srgbClr val="FF0000"/>
                </a:solidFill>
                <a:latin typeface="Arial"/>
                <a:ea typeface="Arial"/>
                <a:cs typeface="Arial"/>
                <a:sym typeface="Arial"/>
              </a:rPr>
              <a:t>of</a:t>
            </a:r>
            <a:r>
              <a:rPr lang="ar" sz="1200">
                <a:latin typeface="Arial"/>
                <a:ea typeface="Arial"/>
                <a:cs typeface="Arial"/>
                <a:sym typeface="Arial"/>
              </a:rPr>
              <a:t> </a:t>
            </a:r>
            <a:r>
              <a:rPr lang="ar" sz="1200">
                <a:solidFill>
                  <a:srgbClr val="FF0000"/>
                </a:solidFill>
                <a:latin typeface="Arial"/>
                <a:ea typeface="Arial"/>
                <a:cs typeface="Arial"/>
                <a:sym typeface="Arial"/>
              </a:rPr>
              <a:t>the</a:t>
            </a:r>
            <a:r>
              <a:rPr lang="ar" sz="1200">
                <a:latin typeface="Arial"/>
                <a:ea typeface="Arial"/>
                <a:cs typeface="Arial"/>
                <a:sym typeface="Arial"/>
              </a:rPr>
              <a:t> </a:t>
            </a:r>
            <a:r>
              <a:rPr lang="ar" sz="1200">
                <a:solidFill>
                  <a:srgbClr val="FF0000"/>
                </a:solidFill>
                <a:latin typeface="Arial"/>
                <a:ea typeface="Arial"/>
                <a:cs typeface="Arial"/>
                <a:sym typeface="Arial"/>
              </a:rPr>
              <a:t>limbs,</a:t>
            </a:r>
            <a:r>
              <a:rPr lang="ar" sz="1200">
                <a:latin typeface="Arial"/>
                <a:ea typeface="Arial"/>
                <a:cs typeface="Arial"/>
                <a:sym typeface="Arial"/>
              </a:rPr>
              <a:t> </a:t>
            </a:r>
            <a:r>
              <a:rPr lang="ar" sz="1200">
                <a:solidFill>
                  <a:srgbClr val="FF0000"/>
                </a:solidFill>
                <a:latin typeface="Arial"/>
                <a:ea typeface="Arial"/>
                <a:cs typeface="Arial"/>
                <a:sym typeface="Arial"/>
              </a:rPr>
              <a:t>especially</a:t>
            </a:r>
            <a:r>
              <a:rPr lang="ar" sz="1200">
                <a:latin typeface="Arial"/>
                <a:ea typeface="Arial"/>
                <a:cs typeface="Arial"/>
                <a:sym typeface="Arial"/>
              </a:rPr>
              <a:t> </a:t>
            </a:r>
            <a:r>
              <a:rPr lang="ar" sz="1200">
                <a:solidFill>
                  <a:srgbClr val="FF0000"/>
                </a:solidFill>
                <a:latin typeface="Arial"/>
                <a:ea typeface="Arial"/>
                <a:cs typeface="Arial"/>
                <a:sym typeface="Arial"/>
              </a:rPr>
              <a:t>of</a:t>
            </a:r>
            <a:r>
              <a:rPr lang="ar" sz="1200">
                <a:latin typeface="Arial"/>
                <a:ea typeface="Arial"/>
                <a:cs typeface="Arial"/>
                <a:sym typeface="Arial"/>
              </a:rPr>
              <a:t> </a:t>
            </a:r>
            <a:r>
              <a:rPr lang="ar" sz="1200">
                <a:solidFill>
                  <a:srgbClr val="FF0000"/>
                </a:solidFill>
                <a:latin typeface="Arial"/>
                <a:ea typeface="Arial"/>
                <a:cs typeface="Arial"/>
                <a:sym typeface="Arial"/>
              </a:rPr>
              <a:t>the</a:t>
            </a:r>
            <a:r>
              <a:rPr lang="ar" sz="1200">
                <a:latin typeface="Arial"/>
                <a:ea typeface="Arial"/>
                <a:cs typeface="Arial"/>
                <a:sym typeface="Arial"/>
              </a:rPr>
              <a:t> </a:t>
            </a:r>
            <a:r>
              <a:rPr lang="ar" sz="1200">
                <a:solidFill>
                  <a:srgbClr val="FF0000"/>
                </a:solidFill>
                <a:latin typeface="Arial"/>
                <a:ea typeface="Arial"/>
                <a:cs typeface="Arial"/>
                <a:sym typeface="Arial"/>
              </a:rPr>
              <a:t>hands</a:t>
            </a:r>
            <a:r>
              <a:rPr lang="ar" sz="1200">
                <a:latin typeface="Arial"/>
                <a:ea typeface="Arial"/>
                <a:cs typeface="Arial"/>
                <a:sym typeface="Arial"/>
              </a:rPr>
              <a:t> </a:t>
            </a:r>
            <a:r>
              <a:rPr lang="ar" sz="1200">
                <a:solidFill>
                  <a:srgbClr val="FF0000"/>
                </a:solidFill>
                <a:latin typeface="Arial"/>
                <a:ea typeface="Arial"/>
                <a:cs typeface="Arial"/>
                <a:sym typeface="Arial"/>
              </a:rPr>
              <a:t>and</a:t>
            </a:r>
            <a:r>
              <a:rPr lang="ar" sz="1200">
                <a:latin typeface="Arial"/>
                <a:ea typeface="Arial"/>
                <a:cs typeface="Arial"/>
                <a:sym typeface="Arial"/>
              </a:rPr>
              <a:t> </a:t>
            </a:r>
            <a:r>
              <a:rPr lang="ar" sz="1200">
                <a:solidFill>
                  <a:srgbClr val="FF0000"/>
                </a:solidFill>
                <a:latin typeface="Arial"/>
                <a:ea typeface="Arial"/>
                <a:cs typeface="Arial"/>
                <a:sym typeface="Arial"/>
              </a:rPr>
              <a:t>fingers </a:t>
            </a:r>
            <a:r>
              <a:rPr lang="ar" sz="1200">
                <a:solidFill>
                  <a:srgbClr val="2F2B20"/>
                </a:solidFill>
                <a:latin typeface="Arial"/>
                <a:ea typeface="Arial"/>
                <a:cs typeface="Arial"/>
                <a:sym typeface="Arial"/>
              </a:rPr>
              <a:t>(</a:t>
            </a:r>
            <a:r>
              <a:rPr lang="ar" sz="1200">
                <a:solidFill>
                  <a:srgbClr val="FF0000"/>
                </a:solidFill>
                <a:latin typeface="Arial"/>
                <a:ea typeface="Arial"/>
                <a:cs typeface="Arial"/>
                <a:sym typeface="Arial"/>
              </a:rPr>
              <a:t>This</a:t>
            </a:r>
            <a:r>
              <a:rPr lang="ar" sz="1200">
                <a:latin typeface="Arial"/>
                <a:ea typeface="Arial"/>
                <a:cs typeface="Arial"/>
                <a:sym typeface="Arial"/>
              </a:rPr>
              <a:t> </a:t>
            </a:r>
            <a:r>
              <a:rPr lang="ar" sz="1200">
                <a:solidFill>
                  <a:srgbClr val="FF0000"/>
                </a:solidFill>
                <a:latin typeface="Arial"/>
                <a:ea typeface="Arial"/>
                <a:cs typeface="Arial"/>
                <a:sym typeface="Arial"/>
              </a:rPr>
              <a:t>does</a:t>
            </a:r>
            <a:r>
              <a:rPr lang="ar" sz="1200">
                <a:latin typeface="Arial"/>
                <a:ea typeface="Arial"/>
                <a:cs typeface="Arial"/>
                <a:sym typeface="Arial"/>
              </a:rPr>
              <a:t> </a:t>
            </a:r>
            <a:r>
              <a:rPr lang="ar" sz="1200">
                <a:solidFill>
                  <a:srgbClr val="FF0000"/>
                </a:solidFill>
                <a:latin typeface="Arial"/>
                <a:ea typeface="Arial"/>
                <a:cs typeface="Arial"/>
                <a:sym typeface="Arial"/>
              </a:rPr>
              <a:t>not</a:t>
            </a:r>
            <a:r>
              <a:rPr lang="ar" sz="1200">
                <a:latin typeface="Arial"/>
                <a:ea typeface="Arial"/>
                <a:cs typeface="Arial"/>
                <a:sym typeface="Arial"/>
              </a:rPr>
              <a:t> </a:t>
            </a:r>
            <a:r>
              <a:rPr lang="ar" sz="1200">
                <a:solidFill>
                  <a:srgbClr val="FF0000"/>
                </a:solidFill>
                <a:latin typeface="Arial"/>
                <a:ea typeface="Arial"/>
                <a:cs typeface="Arial"/>
                <a:sym typeface="Arial"/>
              </a:rPr>
              <a:t>mean</a:t>
            </a:r>
            <a:r>
              <a:rPr lang="ar" sz="1200">
                <a:latin typeface="Arial"/>
                <a:ea typeface="Arial"/>
                <a:cs typeface="Arial"/>
                <a:sym typeface="Arial"/>
              </a:rPr>
              <a:t> </a:t>
            </a:r>
            <a:r>
              <a:rPr lang="ar" sz="1200">
                <a:solidFill>
                  <a:srgbClr val="FF0000"/>
                </a:solidFill>
                <a:latin typeface="Arial"/>
                <a:ea typeface="Arial"/>
                <a:cs typeface="Arial"/>
                <a:sym typeface="Arial"/>
              </a:rPr>
              <a:t>that</a:t>
            </a:r>
            <a:r>
              <a:rPr lang="ar" sz="1200">
                <a:latin typeface="Arial"/>
                <a:ea typeface="Arial"/>
                <a:cs typeface="Arial"/>
                <a:sym typeface="Arial"/>
              </a:rPr>
              <a:t> </a:t>
            </a:r>
            <a:r>
              <a:rPr lang="ar" sz="1200">
                <a:solidFill>
                  <a:srgbClr val="FF0000"/>
                </a:solidFill>
                <a:latin typeface="Arial"/>
                <a:ea typeface="Arial"/>
                <a:cs typeface="Arial"/>
                <a:sym typeface="Arial"/>
              </a:rPr>
              <a:t>the</a:t>
            </a:r>
            <a:r>
              <a:rPr lang="ar" sz="1200">
                <a:latin typeface="Arial"/>
                <a:ea typeface="Arial"/>
                <a:cs typeface="Arial"/>
                <a:sym typeface="Arial"/>
              </a:rPr>
              <a:t> </a:t>
            </a:r>
            <a:r>
              <a:rPr lang="ar" sz="1200">
                <a:solidFill>
                  <a:srgbClr val="FF0000"/>
                </a:solidFill>
                <a:latin typeface="Arial"/>
                <a:ea typeface="Arial"/>
                <a:cs typeface="Arial"/>
                <a:sym typeface="Arial"/>
              </a:rPr>
              <a:t>hand</a:t>
            </a:r>
            <a:r>
              <a:rPr lang="ar" sz="1200">
                <a:latin typeface="Arial"/>
                <a:ea typeface="Arial"/>
                <a:cs typeface="Arial"/>
                <a:sym typeface="Arial"/>
              </a:rPr>
              <a:t> </a:t>
            </a:r>
            <a:r>
              <a:rPr lang="ar" sz="1200">
                <a:solidFill>
                  <a:srgbClr val="FF0000"/>
                </a:solidFill>
                <a:latin typeface="Arial"/>
                <a:ea typeface="Arial"/>
                <a:cs typeface="Arial"/>
                <a:sym typeface="Arial"/>
              </a:rPr>
              <a:t>and</a:t>
            </a:r>
            <a:r>
              <a:rPr lang="ar" sz="1200">
                <a:latin typeface="Arial"/>
                <a:ea typeface="Arial"/>
                <a:cs typeface="Arial"/>
                <a:sym typeface="Arial"/>
              </a:rPr>
              <a:t> </a:t>
            </a:r>
            <a:r>
              <a:rPr lang="ar" sz="1200">
                <a:solidFill>
                  <a:srgbClr val="FF0000"/>
                </a:solidFill>
                <a:latin typeface="Arial"/>
                <a:ea typeface="Arial"/>
                <a:cs typeface="Arial"/>
                <a:sym typeface="Arial"/>
              </a:rPr>
              <a:t>finger</a:t>
            </a:r>
            <a:r>
              <a:rPr lang="ar" sz="1200">
                <a:latin typeface="Arial"/>
                <a:ea typeface="Arial"/>
                <a:cs typeface="Arial"/>
                <a:sym typeface="Arial"/>
              </a:rPr>
              <a:t> </a:t>
            </a:r>
            <a:r>
              <a:rPr lang="ar" sz="1200">
                <a:solidFill>
                  <a:srgbClr val="FF0000"/>
                </a:solidFill>
                <a:latin typeface="Arial"/>
                <a:ea typeface="Arial"/>
                <a:cs typeface="Arial"/>
                <a:sym typeface="Arial"/>
              </a:rPr>
              <a:t>muscles</a:t>
            </a:r>
            <a:r>
              <a:rPr lang="ar" sz="1200">
                <a:latin typeface="Arial"/>
                <a:ea typeface="Arial"/>
                <a:cs typeface="Arial"/>
                <a:sym typeface="Arial"/>
              </a:rPr>
              <a:t> </a:t>
            </a:r>
            <a:r>
              <a:rPr lang="ar" sz="1200">
                <a:solidFill>
                  <a:srgbClr val="FF0000"/>
                </a:solidFill>
                <a:latin typeface="Arial"/>
                <a:ea typeface="Arial"/>
                <a:cs typeface="Arial"/>
                <a:sym typeface="Arial"/>
              </a:rPr>
              <a:t>themselves</a:t>
            </a:r>
            <a:r>
              <a:rPr lang="ar" sz="1200">
                <a:latin typeface="Arial"/>
                <a:ea typeface="Arial"/>
                <a:cs typeface="Arial"/>
                <a:sym typeface="Arial"/>
              </a:rPr>
              <a:t> </a:t>
            </a:r>
            <a:r>
              <a:rPr lang="ar" sz="1200">
                <a:solidFill>
                  <a:srgbClr val="FF0000"/>
                </a:solidFill>
                <a:latin typeface="Arial"/>
                <a:ea typeface="Arial"/>
                <a:cs typeface="Arial"/>
                <a:sym typeface="Arial"/>
              </a:rPr>
              <a:t>cannot</a:t>
            </a:r>
            <a:r>
              <a:rPr lang="ar" sz="1200">
                <a:latin typeface="Arial"/>
                <a:ea typeface="Arial"/>
                <a:cs typeface="Arial"/>
                <a:sym typeface="Arial"/>
              </a:rPr>
              <a:t> </a:t>
            </a:r>
            <a:r>
              <a:rPr lang="ar" sz="1200">
                <a:solidFill>
                  <a:srgbClr val="FF0000"/>
                </a:solidFill>
                <a:latin typeface="Arial"/>
                <a:ea typeface="Arial"/>
                <a:cs typeface="Arial"/>
                <a:sym typeface="Arial"/>
              </a:rPr>
              <a:t>contract</a:t>
            </a:r>
            <a:r>
              <a:rPr lang="ar" sz="1200">
                <a:latin typeface="Arial"/>
                <a:ea typeface="Arial"/>
                <a:cs typeface="Arial"/>
                <a:sym typeface="Arial"/>
              </a:rPr>
              <a:t> </a:t>
            </a:r>
            <a:r>
              <a:rPr lang="ar" sz="1200">
                <a:solidFill>
                  <a:srgbClr val="FF0000"/>
                </a:solidFill>
                <a:latin typeface="Arial"/>
                <a:ea typeface="Arial"/>
                <a:cs typeface="Arial"/>
                <a:sym typeface="Arial"/>
              </a:rPr>
              <a:t>(</a:t>
            </a:r>
            <a:r>
              <a:rPr lang="ar" sz="1200">
                <a:latin typeface="Arial"/>
                <a:ea typeface="Arial"/>
                <a:cs typeface="Arial"/>
                <a:sym typeface="Arial"/>
              </a:rPr>
              <a:t> </a:t>
            </a:r>
            <a:r>
              <a:rPr lang="ar" sz="1200">
                <a:solidFill>
                  <a:srgbClr val="FF0000"/>
                </a:solidFill>
                <a:latin typeface="Arial"/>
                <a:ea typeface="Arial"/>
                <a:cs typeface="Arial"/>
                <a:sym typeface="Arial"/>
              </a:rPr>
              <a:t>paralysis) rather,</a:t>
            </a:r>
            <a:r>
              <a:rPr lang="ar" sz="1200">
                <a:latin typeface="Arial"/>
                <a:ea typeface="Arial"/>
                <a:cs typeface="Arial"/>
                <a:sym typeface="Arial"/>
              </a:rPr>
              <a:t> </a:t>
            </a:r>
            <a:r>
              <a:rPr lang="ar" sz="1200">
                <a:solidFill>
                  <a:srgbClr val="FF0000"/>
                </a:solidFill>
                <a:latin typeface="Arial"/>
                <a:ea typeface="Arial"/>
                <a:cs typeface="Arial"/>
                <a:sym typeface="Arial"/>
              </a:rPr>
              <a:t>the</a:t>
            </a:r>
            <a:r>
              <a:rPr lang="ar" sz="1200">
                <a:latin typeface="Arial"/>
                <a:ea typeface="Arial"/>
                <a:cs typeface="Arial"/>
                <a:sym typeface="Arial"/>
              </a:rPr>
              <a:t> </a:t>
            </a:r>
            <a:r>
              <a:rPr lang="ar" sz="1200">
                <a:solidFill>
                  <a:srgbClr val="FF0000"/>
                </a:solidFill>
                <a:latin typeface="Arial"/>
                <a:ea typeface="Arial"/>
                <a:cs typeface="Arial"/>
                <a:sym typeface="Arial"/>
              </a:rPr>
              <a:t>ability</a:t>
            </a:r>
            <a:r>
              <a:rPr lang="ar" sz="1200">
                <a:latin typeface="Arial"/>
                <a:ea typeface="Arial"/>
                <a:cs typeface="Arial"/>
                <a:sym typeface="Arial"/>
              </a:rPr>
              <a:t> </a:t>
            </a:r>
            <a:r>
              <a:rPr lang="ar" sz="1200">
                <a:solidFill>
                  <a:srgbClr val="FF0000"/>
                </a:solidFill>
                <a:latin typeface="Arial"/>
                <a:ea typeface="Arial"/>
                <a:cs typeface="Arial"/>
                <a:sym typeface="Arial"/>
              </a:rPr>
              <a:t>to</a:t>
            </a:r>
            <a:r>
              <a:rPr lang="ar" sz="1200">
                <a:latin typeface="Arial"/>
                <a:ea typeface="Arial"/>
                <a:cs typeface="Arial"/>
                <a:sym typeface="Arial"/>
              </a:rPr>
              <a:t> </a:t>
            </a:r>
            <a:r>
              <a:rPr lang="ar" sz="1200">
                <a:solidFill>
                  <a:srgbClr val="FF0000"/>
                </a:solidFill>
                <a:latin typeface="Arial"/>
                <a:ea typeface="Arial"/>
                <a:cs typeface="Arial"/>
                <a:sym typeface="Arial"/>
              </a:rPr>
              <a:t>control</a:t>
            </a:r>
            <a:r>
              <a:rPr lang="ar" sz="1200">
                <a:latin typeface="Arial"/>
                <a:ea typeface="Arial"/>
                <a:cs typeface="Arial"/>
                <a:sym typeface="Arial"/>
              </a:rPr>
              <a:t> </a:t>
            </a:r>
            <a:r>
              <a:rPr lang="ar" sz="1200">
                <a:solidFill>
                  <a:srgbClr val="FF0000"/>
                </a:solidFill>
                <a:latin typeface="Arial"/>
                <a:ea typeface="Arial"/>
                <a:cs typeface="Arial"/>
                <a:sym typeface="Arial"/>
              </a:rPr>
              <a:t>the</a:t>
            </a:r>
            <a:r>
              <a:rPr lang="ar" sz="1200">
                <a:latin typeface="Arial"/>
                <a:ea typeface="Arial"/>
                <a:cs typeface="Arial"/>
                <a:sym typeface="Arial"/>
              </a:rPr>
              <a:t> </a:t>
            </a:r>
            <a:r>
              <a:rPr lang="ar" sz="1200">
                <a:solidFill>
                  <a:srgbClr val="FF0000"/>
                </a:solidFill>
                <a:latin typeface="Arial"/>
                <a:ea typeface="Arial"/>
                <a:cs typeface="Arial"/>
                <a:sym typeface="Arial"/>
              </a:rPr>
              <a:t>fine</a:t>
            </a:r>
            <a:r>
              <a:rPr lang="ar" sz="1200">
                <a:latin typeface="Arial"/>
                <a:ea typeface="Arial"/>
                <a:cs typeface="Arial"/>
                <a:sym typeface="Arial"/>
              </a:rPr>
              <a:t> </a:t>
            </a:r>
            <a:r>
              <a:rPr lang="ar" sz="1200">
                <a:solidFill>
                  <a:srgbClr val="FF0000"/>
                </a:solidFill>
                <a:latin typeface="Arial"/>
                <a:ea typeface="Arial"/>
                <a:cs typeface="Arial"/>
                <a:sym typeface="Arial"/>
              </a:rPr>
              <a:t>movements</a:t>
            </a:r>
            <a:r>
              <a:rPr lang="ar" sz="1200">
                <a:latin typeface="Arial"/>
                <a:ea typeface="Arial"/>
                <a:cs typeface="Arial"/>
                <a:sym typeface="Arial"/>
              </a:rPr>
              <a:t> </a:t>
            </a:r>
            <a:r>
              <a:rPr lang="ar" sz="1200">
                <a:solidFill>
                  <a:srgbClr val="FF0000"/>
                </a:solidFill>
                <a:latin typeface="Arial"/>
                <a:ea typeface="Arial"/>
                <a:cs typeface="Arial"/>
                <a:sym typeface="Arial"/>
              </a:rPr>
              <a:t>is</a:t>
            </a:r>
            <a:r>
              <a:rPr lang="ar" sz="1200">
                <a:latin typeface="Arial"/>
                <a:ea typeface="Arial"/>
                <a:cs typeface="Arial"/>
                <a:sym typeface="Arial"/>
              </a:rPr>
              <a:t> </a:t>
            </a:r>
            <a:r>
              <a:rPr lang="ar" sz="1200">
                <a:solidFill>
                  <a:srgbClr val="FF0000"/>
                </a:solidFill>
                <a:latin typeface="Arial"/>
                <a:ea typeface="Arial"/>
                <a:cs typeface="Arial"/>
                <a:sym typeface="Arial"/>
              </a:rPr>
              <a:t>gone)</a:t>
            </a:r>
            <a:r>
              <a:rPr lang="ar" sz="1200">
                <a:solidFill>
                  <a:srgbClr val="2F2B20"/>
                </a:solidFill>
                <a:latin typeface="Arial"/>
                <a:ea typeface="Arial"/>
                <a:cs typeface="Arial"/>
                <a:sym typeface="Arial"/>
              </a:rPr>
              <a:t>.</a:t>
            </a:r>
            <a:r>
              <a:rPr lang="ar" sz="1200">
                <a:solidFill>
                  <a:srgbClr val="B7B7B7"/>
                </a:solidFill>
                <a:latin typeface="Arial"/>
                <a:ea typeface="Arial"/>
                <a:cs typeface="Arial"/>
                <a:sym typeface="Arial"/>
              </a:rPr>
              <a:t> </a:t>
            </a:r>
            <a:endParaRPr sz="1200">
              <a:solidFill>
                <a:srgbClr val="B7B7B7"/>
              </a:solidFill>
              <a:latin typeface="Arial"/>
              <a:ea typeface="Arial"/>
              <a:cs typeface="Arial"/>
              <a:sym typeface="Arial"/>
            </a:endParaRPr>
          </a:p>
          <a:p>
            <a:pPr indent="0" lvl="0" marL="0" rtl="0" algn="l">
              <a:lnSpc>
                <a:spcPct val="100000"/>
              </a:lnSpc>
              <a:spcBef>
                <a:spcPts val="0"/>
              </a:spcBef>
              <a:spcAft>
                <a:spcPts val="0"/>
              </a:spcAft>
              <a:buNone/>
            </a:pPr>
            <a:r>
              <a:rPr lang="ar" sz="1200">
                <a:solidFill>
                  <a:srgbClr val="2F2B20"/>
                </a:solidFill>
                <a:latin typeface="Arial"/>
                <a:ea typeface="Arial"/>
                <a:cs typeface="Arial"/>
                <a:sym typeface="Arial"/>
              </a:rPr>
              <a:t>-That</a:t>
            </a:r>
            <a:r>
              <a:rPr lang="ar" sz="1200">
                <a:latin typeface="Arial"/>
                <a:ea typeface="Arial"/>
                <a:cs typeface="Arial"/>
                <a:sym typeface="Arial"/>
              </a:rPr>
              <a:t> </a:t>
            </a:r>
            <a:r>
              <a:rPr lang="ar" sz="1200">
                <a:solidFill>
                  <a:srgbClr val="2F2B20"/>
                </a:solidFill>
                <a:latin typeface="Arial"/>
                <a:ea typeface="Arial"/>
                <a:cs typeface="Arial"/>
                <a:sym typeface="Arial"/>
              </a:rPr>
              <a:t>is</a:t>
            </a:r>
            <a:r>
              <a:rPr lang="ar" sz="1200">
                <a:latin typeface="Arial"/>
                <a:ea typeface="Arial"/>
                <a:cs typeface="Arial"/>
                <a:sym typeface="Arial"/>
              </a:rPr>
              <a:t> </a:t>
            </a:r>
            <a:r>
              <a:rPr lang="ar" sz="1200">
                <a:solidFill>
                  <a:srgbClr val="2F2B20"/>
                </a:solidFill>
                <a:latin typeface="Arial"/>
                <a:ea typeface="Arial"/>
                <a:cs typeface="Arial"/>
                <a:sym typeface="Arial"/>
              </a:rPr>
              <a:t>because</a:t>
            </a:r>
            <a:r>
              <a:rPr lang="ar" sz="1200">
                <a:latin typeface="Arial"/>
                <a:ea typeface="Arial"/>
                <a:cs typeface="Arial"/>
                <a:sym typeface="Arial"/>
              </a:rPr>
              <a:t> </a:t>
            </a:r>
            <a:r>
              <a:rPr lang="ar" sz="1200">
                <a:solidFill>
                  <a:srgbClr val="2F2B20"/>
                </a:solidFill>
                <a:latin typeface="Arial"/>
                <a:ea typeface="Arial"/>
                <a:cs typeface="Arial"/>
                <a:sym typeface="Arial"/>
              </a:rPr>
              <a:t>area</a:t>
            </a:r>
            <a:r>
              <a:rPr lang="ar" sz="1200">
                <a:latin typeface="Arial"/>
                <a:ea typeface="Arial"/>
                <a:cs typeface="Arial"/>
                <a:sym typeface="Arial"/>
              </a:rPr>
              <a:t> </a:t>
            </a:r>
            <a:r>
              <a:rPr lang="ar" sz="1200">
                <a:solidFill>
                  <a:srgbClr val="2F2B20"/>
                </a:solidFill>
                <a:latin typeface="Arial"/>
                <a:ea typeface="Arial"/>
                <a:cs typeface="Arial"/>
                <a:sym typeface="Arial"/>
              </a:rPr>
              <a:t>pyramidalis</a:t>
            </a:r>
            <a:r>
              <a:rPr lang="ar" sz="1200">
                <a:latin typeface="Arial"/>
                <a:ea typeface="Arial"/>
                <a:cs typeface="Arial"/>
                <a:sym typeface="Arial"/>
              </a:rPr>
              <a:t> </a:t>
            </a:r>
            <a:r>
              <a:rPr lang="ar" sz="1200">
                <a:solidFill>
                  <a:srgbClr val="2F2B20"/>
                </a:solidFill>
                <a:latin typeface="Arial"/>
                <a:ea typeface="Arial"/>
                <a:cs typeface="Arial"/>
                <a:sym typeface="Arial"/>
              </a:rPr>
              <a:t>is</a:t>
            </a:r>
            <a:r>
              <a:rPr lang="ar" sz="1200">
                <a:latin typeface="Arial"/>
                <a:ea typeface="Arial"/>
                <a:cs typeface="Arial"/>
                <a:sym typeface="Arial"/>
              </a:rPr>
              <a:t> </a:t>
            </a:r>
            <a:r>
              <a:rPr lang="ar" sz="1200">
                <a:solidFill>
                  <a:srgbClr val="2F2B20"/>
                </a:solidFill>
                <a:latin typeface="Arial"/>
                <a:ea typeface="Arial"/>
                <a:cs typeface="Arial"/>
                <a:sym typeface="Arial"/>
              </a:rPr>
              <a:t>essential</a:t>
            </a:r>
            <a:r>
              <a:rPr lang="ar" sz="1200">
                <a:latin typeface="Arial"/>
                <a:ea typeface="Arial"/>
                <a:cs typeface="Arial"/>
                <a:sym typeface="Arial"/>
              </a:rPr>
              <a:t> </a:t>
            </a:r>
            <a:r>
              <a:rPr lang="ar" sz="1200">
                <a:solidFill>
                  <a:srgbClr val="2F2B20"/>
                </a:solidFill>
                <a:latin typeface="Arial"/>
                <a:ea typeface="Arial"/>
                <a:cs typeface="Arial"/>
                <a:sym typeface="Arial"/>
              </a:rPr>
              <a:t>for</a:t>
            </a:r>
            <a:r>
              <a:rPr lang="ar" sz="1200">
                <a:latin typeface="Arial"/>
                <a:ea typeface="Arial"/>
                <a:cs typeface="Arial"/>
                <a:sym typeface="Arial"/>
              </a:rPr>
              <a:t> </a:t>
            </a:r>
            <a:r>
              <a:rPr lang="ar" sz="1200">
                <a:solidFill>
                  <a:srgbClr val="2F2B20"/>
                </a:solidFill>
                <a:latin typeface="Arial"/>
                <a:ea typeface="Arial"/>
                <a:cs typeface="Arial"/>
                <a:sym typeface="Arial"/>
              </a:rPr>
              <a:t>voluntary</a:t>
            </a:r>
            <a:r>
              <a:rPr lang="ar" sz="1200">
                <a:latin typeface="Arial"/>
                <a:ea typeface="Arial"/>
                <a:cs typeface="Arial"/>
                <a:sym typeface="Arial"/>
              </a:rPr>
              <a:t> </a:t>
            </a:r>
            <a:r>
              <a:rPr lang="ar" sz="1200">
                <a:solidFill>
                  <a:srgbClr val="2F2B20"/>
                </a:solidFill>
                <a:latin typeface="Arial"/>
                <a:ea typeface="Arial"/>
                <a:cs typeface="Arial"/>
                <a:sym typeface="Arial"/>
              </a:rPr>
              <a:t>initiation</a:t>
            </a:r>
            <a:r>
              <a:rPr lang="ar" sz="1200">
                <a:latin typeface="Arial"/>
                <a:ea typeface="Arial"/>
                <a:cs typeface="Arial"/>
                <a:sym typeface="Arial"/>
              </a:rPr>
              <a:t> </a:t>
            </a:r>
            <a:r>
              <a:rPr lang="ar" sz="1200">
                <a:solidFill>
                  <a:srgbClr val="2F2B20"/>
                </a:solidFill>
                <a:latin typeface="Arial"/>
                <a:ea typeface="Arial"/>
                <a:cs typeface="Arial"/>
                <a:sym typeface="Arial"/>
              </a:rPr>
              <a:t>of</a:t>
            </a:r>
            <a:r>
              <a:rPr lang="ar" sz="1200">
                <a:latin typeface="Arial"/>
                <a:ea typeface="Arial"/>
                <a:cs typeface="Arial"/>
                <a:sym typeface="Arial"/>
              </a:rPr>
              <a:t> </a:t>
            </a:r>
            <a:r>
              <a:rPr lang="ar" sz="1200">
                <a:solidFill>
                  <a:srgbClr val="2F2B20"/>
                </a:solidFill>
                <a:latin typeface="Arial"/>
                <a:ea typeface="Arial"/>
                <a:cs typeface="Arial"/>
                <a:sym typeface="Arial"/>
              </a:rPr>
              <a:t>finely controlled</a:t>
            </a:r>
            <a:r>
              <a:rPr lang="ar" sz="1200">
                <a:latin typeface="Arial"/>
                <a:ea typeface="Arial"/>
                <a:cs typeface="Arial"/>
                <a:sym typeface="Arial"/>
              </a:rPr>
              <a:t> </a:t>
            </a:r>
            <a:r>
              <a:rPr lang="ar" sz="1200">
                <a:solidFill>
                  <a:srgbClr val="2F2B20"/>
                </a:solidFill>
                <a:latin typeface="Arial"/>
                <a:ea typeface="Arial"/>
                <a:cs typeface="Arial"/>
                <a:sym typeface="Arial"/>
              </a:rPr>
              <a:t>movements,</a:t>
            </a:r>
            <a:r>
              <a:rPr lang="ar" sz="1200">
                <a:latin typeface="Arial"/>
                <a:ea typeface="Arial"/>
                <a:cs typeface="Arial"/>
                <a:sym typeface="Arial"/>
              </a:rPr>
              <a:t> </a:t>
            </a:r>
            <a:r>
              <a:rPr lang="ar" sz="1200">
                <a:solidFill>
                  <a:srgbClr val="2F2B20"/>
                </a:solidFill>
                <a:latin typeface="Arial"/>
                <a:ea typeface="Arial"/>
                <a:cs typeface="Arial"/>
                <a:sym typeface="Arial"/>
              </a:rPr>
              <a:t>especially</a:t>
            </a:r>
            <a:r>
              <a:rPr lang="ar" sz="1200">
                <a:latin typeface="Arial"/>
                <a:ea typeface="Arial"/>
                <a:cs typeface="Arial"/>
                <a:sym typeface="Arial"/>
              </a:rPr>
              <a:t> </a:t>
            </a:r>
            <a:r>
              <a:rPr lang="ar" sz="1200">
                <a:solidFill>
                  <a:srgbClr val="2F2B20"/>
                </a:solidFill>
                <a:latin typeface="Arial"/>
                <a:ea typeface="Arial"/>
                <a:cs typeface="Arial"/>
                <a:sym typeface="Arial"/>
              </a:rPr>
              <a:t>of</a:t>
            </a:r>
            <a:r>
              <a:rPr lang="ar" sz="1200">
                <a:latin typeface="Arial"/>
                <a:ea typeface="Arial"/>
                <a:cs typeface="Arial"/>
                <a:sym typeface="Arial"/>
              </a:rPr>
              <a:t> </a:t>
            </a:r>
            <a:r>
              <a:rPr lang="ar" sz="1200">
                <a:solidFill>
                  <a:srgbClr val="2F2B20"/>
                </a:solidFill>
                <a:latin typeface="Arial"/>
                <a:ea typeface="Arial"/>
                <a:cs typeface="Arial"/>
                <a:sym typeface="Arial"/>
              </a:rPr>
              <a:t>the</a:t>
            </a:r>
            <a:r>
              <a:rPr lang="ar" sz="1200">
                <a:latin typeface="Arial"/>
                <a:ea typeface="Arial"/>
                <a:cs typeface="Arial"/>
                <a:sym typeface="Arial"/>
              </a:rPr>
              <a:t> </a:t>
            </a:r>
            <a:r>
              <a:rPr lang="ar" sz="1200">
                <a:solidFill>
                  <a:srgbClr val="2F2B20"/>
                </a:solidFill>
                <a:latin typeface="Arial"/>
                <a:ea typeface="Arial"/>
                <a:cs typeface="Arial"/>
                <a:sym typeface="Arial"/>
              </a:rPr>
              <a:t>hands</a:t>
            </a:r>
            <a:r>
              <a:rPr lang="ar" sz="1200">
                <a:latin typeface="Arial"/>
                <a:ea typeface="Arial"/>
                <a:cs typeface="Arial"/>
                <a:sym typeface="Arial"/>
              </a:rPr>
              <a:t> </a:t>
            </a:r>
            <a:r>
              <a:rPr lang="ar" sz="1200">
                <a:solidFill>
                  <a:srgbClr val="2F2B20"/>
                </a:solidFill>
                <a:latin typeface="Arial"/>
                <a:ea typeface="Arial"/>
                <a:cs typeface="Arial"/>
                <a:sym typeface="Arial"/>
              </a:rPr>
              <a:t>and</a:t>
            </a:r>
            <a:r>
              <a:rPr lang="ar" sz="1200">
                <a:latin typeface="Arial"/>
                <a:ea typeface="Arial"/>
                <a:cs typeface="Arial"/>
                <a:sym typeface="Arial"/>
              </a:rPr>
              <a:t> </a:t>
            </a:r>
            <a:r>
              <a:rPr lang="ar" sz="1200">
                <a:solidFill>
                  <a:srgbClr val="2F2B20"/>
                </a:solidFill>
                <a:latin typeface="Arial"/>
                <a:ea typeface="Arial"/>
                <a:cs typeface="Arial"/>
                <a:sym typeface="Arial"/>
              </a:rPr>
              <a:t>fingers</a:t>
            </a:r>
            <a:endParaRPr sz="1200">
              <a:solidFill>
                <a:srgbClr val="2F2B20"/>
              </a:solidFill>
              <a:latin typeface="Arial"/>
              <a:ea typeface="Arial"/>
              <a:cs typeface="Arial"/>
              <a:sym typeface="Arial"/>
            </a:endParaRPr>
          </a:p>
          <a:p>
            <a:pPr indent="0" lvl="0" marL="0" rtl="0" algn="l">
              <a:lnSpc>
                <a:spcPct val="190909"/>
              </a:lnSpc>
              <a:spcBef>
                <a:spcPts val="0"/>
              </a:spcBef>
              <a:spcAft>
                <a:spcPts val="0"/>
              </a:spcAft>
              <a:buNone/>
            </a:pPr>
            <a:r>
              <a:t/>
            </a:r>
            <a:endParaRPr sz="1200">
              <a:solidFill>
                <a:srgbClr val="2F2B20"/>
              </a:solidFill>
              <a:latin typeface="Arial"/>
              <a:ea typeface="Arial"/>
              <a:cs typeface="Arial"/>
              <a:sym typeface="Arial"/>
            </a:endParaRPr>
          </a:p>
          <a:p>
            <a:pPr indent="0" lvl="0" marL="0" rtl="0" algn="l">
              <a:lnSpc>
                <a:spcPct val="100000"/>
              </a:lnSpc>
              <a:spcBef>
                <a:spcPts val="0"/>
              </a:spcBef>
              <a:spcAft>
                <a:spcPts val="0"/>
              </a:spcAft>
              <a:buNone/>
            </a:pPr>
            <a:r>
              <a:rPr b="1" lang="ar" sz="1200">
                <a:solidFill>
                  <a:srgbClr val="3D85C6"/>
                </a:solidFill>
                <a:latin typeface="Arial"/>
                <a:ea typeface="Arial"/>
                <a:cs typeface="Arial"/>
                <a:sym typeface="Arial"/>
              </a:rPr>
              <a:t>Extrapyramidal tracts :-</a:t>
            </a:r>
            <a:endParaRPr b="1" sz="1200">
              <a:solidFill>
                <a:srgbClr val="3D85C6"/>
              </a:solidFill>
              <a:latin typeface="Arial"/>
              <a:ea typeface="Arial"/>
              <a:cs typeface="Arial"/>
              <a:sym typeface="Arial"/>
            </a:endParaRPr>
          </a:p>
          <a:p>
            <a:pPr indent="0" lvl="0" marL="0" rtl="0" algn="l">
              <a:lnSpc>
                <a:spcPct val="100000"/>
              </a:lnSpc>
              <a:spcBef>
                <a:spcPts val="0"/>
              </a:spcBef>
              <a:spcAft>
                <a:spcPts val="0"/>
              </a:spcAft>
              <a:buNone/>
            </a:pPr>
            <a:r>
              <a:rPr lang="ar" sz="1200">
                <a:solidFill>
                  <a:srgbClr val="2F2B20"/>
                </a:solidFill>
                <a:latin typeface="Arial"/>
                <a:ea typeface="Arial"/>
                <a:cs typeface="Arial"/>
                <a:sym typeface="Arial"/>
              </a:rPr>
              <a:t>Tracts</a:t>
            </a:r>
            <a:r>
              <a:rPr lang="ar" sz="1200">
                <a:latin typeface="Arial"/>
                <a:ea typeface="Arial"/>
                <a:cs typeface="Arial"/>
                <a:sym typeface="Arial"/>
              </a:rPr>
              <a:t> </a:t>
            </a:r>
            <a:r>
              <a:rPr lang="ar" sz="1200">
                <a:solidFill>
                  <a:srgbClr val="2F2B20"/>
                </a:solidFill>
                <a:latin typeface="Arial"/>
                <a:ea typeface="Arial"/>
                <a:cs typeface="Arial"/>
                <a:sym typeface="Arial"/>
              </a:rPr>
              <a:t>other</a:t>
            </a:r>
            <a:r>
              <a:rPr lang="ar" sz="1200">
                <a:latin typeface="Arial"/>
                <a:ea typeface="Arial"/>
                <a:cs typeface="Arial"/>
                <a:sym typeface="Arial"/>
              </a:rPr>
              <a:t> </a:t>
            </a:r>
            <a:r>
              <a:rPr lang="ar" sz="1200">
                <a:solidFill>
                  <a:srgbClr val="2F2B20"/>
                </a:solidFill>
                <a:latin typeface="Arial"/>
                <a:ea typeface="Arial"/>
                <a:cs typeface="Arial"/>
                <a:sym typeface="Arial"/>
              </a:rPr>
              <a:t>than</a:t>
            </a:r>
            <a:r>
              <a:rPr lang="ar" sz="1200">
                <a:latin typeface="Arial"/>
                <a:ea typeface="Arial"/>
                <a:cs typeface="Arial"/>
                <a:sym typeface="Arial"/>
              </a:rPr>
              <a:t> </a:t>
            </a:r>
            <a:r>
              <a:rPr lang="ar" sz="1200">
                <a:solidFill>
                  <a:srgbClr val="2F2B20"/>
                </a:solidFill>
                <a:latin typeface="Arial"/>
                <a:ea typeface="Arial"/>
                <a:cs typeface="Arial"/>
                <a:sym typeface="Arial"/>
              </a:rPr>
              <a:t>corticospinal</a:t>
            </a:r>
            <a:r>
              <a:rPr lang="ar" sz="1200">
                <a:latin typeface="Arial"/>
                <a:ea typeface="Arial"/>
                <a:cs typeface="Arial"/>
                <a:sym typeface="Arial"/>
              </a:rPr>
              <a:t> </a:t>
            </a:r>
            <a:r>
              <a:rPr lang="ar" sz="1200">
                <a:solidFill>
                  <a:srgbClr val="2F2B20"/>
                </a:solidFill>
                <a:latin typeface="Arial"/>
                <a:ea typeface="Arial"/>
                <a:cs typeface="Arial"/>
                <a:sym typeface="Arial"/>
              </a:rPr>
              <a:t>tract</a:t>
            </a:r>
            <a:r>
              <a:rPr lang="ar" sz="1200">
                <a:latin typeface="Arial"/>
                <a:ea typeface="Arial"/>
                <a:cs typeface="Arial"/>
                <a:sym typeface="Arial"/>
              </a:rPr>
              <a:t> </a:t>
            </a:r>
            <a:r>
              <a:rPr lang="ar" sz="1200">
                <a:solidFill>
                  <a:srgbClr val="2F2B20"/>
                </a:solidFill>
                <a:latin typeface="Arial"/>
                <a:ea typeface="Arial"/>
                <a:cs typeface="Arial"/>
                <a:sym typeface="Arial"/>
              </a:rPr>
              <a:t>&amp;</a:t>
            </a:r>
            <a:r>
              <a:rPr lang="ar" sz="1200">
                <a:latin typeface="Arial"/>
                <a:ea typeface="Arial"/>
                <a:cs typeface="Arial"/>
                <a:sym typeface="Arial"/>
              </a:rPr>
              <a:t> </a:t>
            </a:r>
            <a:r>
              <a:rPr lang="ar" sz="1200">
                <a:solidFill>
                  <a:srgbClr val="2F2B20"/>
                </a:solidFill>
                <a:latin typeface="Arial"/>
                <a:ea typeface="Arial"/>
                <a:cs typeface="Arial"/>
                <a:sym typeface="Arial"/>
              </a:rPr>
              <a:t>are</a:t>
            </a:r>
            <a:r>
              <a:rPr lang="ar" sz="1200">
                <a:latin typeface="Arial"/>
                <a:ea typeface="Arial"/>
                <a:cs typeface="Arial"/>
                <a:sym typeface="Arial"/>
              </a:rPr>
              <a:t> </a:t>
            </a:r>
            <a:r>
              <a:rPr lang="ar" sz="1200">
                <a:solidFill>
                  <a:srgbClr val="2F2B20"/>
                </a:solidFill>
                <a:latin typeface="Arial"/>
                <a:ea typeface="Arial"/>
                <a:cs typeface="Arial"/>
                <a:sym typeface="Arial"/>
              </a:rPr>
              <a:t>outside</a:t>
            </a:r>
            <a:r>
              <a:rPr lang="ar" sz="1200">
                <a:latin typeface="Arial"/>
                <a:ea typeface="Arial"/>
                <a:cs typeface="Arial"/>
                <a:sym typeface="Arial"/>
              </a:rPr>
              <a:t> </a:t>
            </a:r>
            <a:r>
              <a:rPr lang="ar" sz="1200">
                <a:solidFill>
                  <a:srgbClr val="2F2B20"/>
                </a:solidFill>
                <a:latin typeface="Arial"/>
                <a:ea typeface="Arial"/>
                <a:cs typeface="Arial"/>
                <a:sym typeface="Arial"/>
              </a:rPr>
              <a:t>pyramids</a:t>
            </a:r>
            <a:r>
              <a:rPr lang="ar" sz="1200">
                <a:solidFill>
                  <a:srgbClr val="2F2B20"/>
                </a:solidFill>
                <a:latin typeface="Arial"/>
                <a:ea typeface="Arial"/>
                <a:cs typeface="Arial"/>
                <a:sym typeface="Arial"/>
              </a:rPr>
              <a:t> </a:t>
            </a:r>
            <a:endParaRPr sz="1200">
              <a:solidFill>
                <a:srgbClr val="2F2B20"/>
              </a:solidFill>
              <a:latin typeface="Arial"/>
              <a:ea typeface="Arial"/>
              <a:cs typeface="Arial"/>
              <a:sym typeface="Arial"/>
            </a:endParaRPr>
          </a:p>
          <a:p>
            <a:pPr indent="0" lvl="0" marL="0" rtl="0" algn="l">
              <a:lnSpc>
                <a:spcPct val="100000"/>
              </a:lnSpc>
              <a:spcBef>
                <a:spcPts val="0"/>
              </a:spcBef>
              <a:spcAft>
                <a:spcPts val="0"/>
              </a:spcAft>
              <a:buNone/>
            </a:pPr>
            <a:r>
              <a:rPr lang="ar" sz="1200">
                <a:solidFill>
                  <a:srgbClr val="2F2B20"/>
                </a:solidFill>
                <a:latin typeface="Arial"/>
                <a:ea typeface="Arial"/>
                <a:cs typeface="Arial"/>
                <a:sym typeface="Arial"/>
              </a:rPr>
              <a:t>Origin/</a:t>
            </a:r>
            <a:r>
              <a:rPr lang="ar" sz="1200">
                <a:latin typeface="Arial"/>
                <a:ea typeface="Arial"/>
                <a:cs typeface="Arial"/>
                <a:sym typeface="Arial"/>
              </a:rPr>
              <a:t> </a:t>
            </a:r>
            <a:r>
              <a:rPr lang="ar" sz="1200">
                <a:solidFill>
                  <a:srgbClr val="2F2B20"/>
                </a:solidFill>
                <a:latin typeface="Arial"/>
                <a:ea typeface="Arial"/>
                <a:cs typeface="Arial"/>
                <a:sym typeface="Arial"/>
              </a:rPr>
              <a:t>motor</a:t>
            </a:r>
            <a:r>
              <a:rPr lang="ar" sz="1200">
                <a:latin typeface="Arial"/>
                <a:ea typeface="Arial"/>
                <a:cs typeface="Arial"/>
                <a:sym typeface="Arial"/>
              </a:rPr>
              <a:t> </a:t>
            </a:r>
            <a:r>
              <a:rPr lang="ar" sz="1200">
                <a:solidFill>
                  <a:srgbClr val="2F2B20"/>
                </a:solidFill>
                <a:latin typeface="Arial"/>
                <a:ea typeface="Arial"/>
                <a:cs typeface="Arial"/>
                <a:sym typeface="Arial"/>
              </a:rPr>
              <a:t>area</a:t>
            </a:r>
            <a:r>
              <a:rPr lang="ar" sz="1200">
                <a:latin typeface="Arial"/>
                <a:ea typeface="Arial"/>
                <a:cs typeface="Arial"/>
                <a:sym typeface="Arial"/>
              </a:rPr>
              <a:t> </a:t>
            </a:r>
            <a:r>
              <a:rPr lang="ar" sz="1200">
                <a:solidFill>
                  <a:srgbClr val="2F2B20"/>
                </a:solidFill>
                <a:latin typeface="Arial"/>
                <a:ea typeface="Arial"/>
                <a:cs typeface="Arial"/>
                <a:sym typeface="Arial"/>
              </a:rPr>
              <a:t>4,</a:t>
            </a:r>
            <a:r>
              <a:rPr lang="ar" sz="1200">
                <a:latin typeface="Arial"/>
                <a:ea typeface="Arial"/>
                <a:cs typeface="Arial"/>
                <a:sym typeface="Arial"/>
              </a:rPr>
              <a:t> </a:t>
            </a:r>
            <a:r>
              <a:rPr lang="ar" sz="1200">
                <a:solidFill>
                  <a:srgbClr val="2F2B20"/>
                </a:solidFill>
                <a:latin typeface="Arial"/>
                <a:ea typeface="Arial"/>
                <a:cs typeface="Arial"/>
                <a:sym typeface="Arial"/>
              </a:rPr>
              <a:t>premotor</a:t>
            </a:r>
            <a:r>
              <a:rPr lang="ar" sz="1200">
                <a:latin typeface="Arial"/>
                <a:ea typeface="Arial"/>
                <a:cs typeface="Arial"/>
                <a:sym typeface="Arial"/>
              </a:rPr>
              <a:t> </a:t>
            </a:r>
            <a:r>
              <a:rPr lang="ar" sz="1200">
                <a:solidFill>
                  <a:srgbClr val="2F2B20"/>
                </a:solidFill>
                <a:latin typeface="Arial"/>
                <a:ea typeface="Arial"/>
                <a:cs typeface="Arial"/>
                <a:sym typeface="Arial"/>
              </a:rPr>
              <a:t>area</a:t>
            </a:r>
            <a:r>
              <a:rPr lang="ar" sz="1200">
                <a:latin typeface="Arial"/>
                <a:ea typeface="Arial"/>
                <a:cs typeface="Arial"/>
                <a:sym typeface="Arial"/>
              </a:rPr>
              <a:t> </a:t>
            </a:r>
            <a:r>
              <a:rPr lang="ar" sz="1200">
                <a:solidFill>
                  <a:srgbClr val="2F2B20"/>
                </a:solidFill>
                <a:latin typeface="Arial"/>
                <a:ea typeface="Arial"/>
                <a:cs typeface="Arial"/>
                <a:sym typeface="Arial"/>
              </a:rPr>
              <a:t>6,</a:t>
            </a:r>
            <a:r>
              <a:rPr lang="ar" sz="1200">
                <a:latin typeface="Arial"/>
                <a:ea typeface="Arial"/>
                <a:cs typeface="Arial"/>
                <a:sym typeface="Arial"/>
              </a:rPr>
              <a:t> </a:t>
            </a:r>
            <a:r>
              <a:rPr lang="ar" sz="1200">
                <a:solidFill>
                  <a:srgbClr val="2F2B20"/>
                </a:solidFill>
                <a:latin typeface="Arial"/>
                <a:ea typeface="Arial"/>
                <a:cs typeface="Arial"/>
                <a:sym typeface="Arial"/>
              </a:rPr>
              <a:t>Suppressor</a:t>
            </a:r>
            <a:r>
              <a:rPr lang="ar" sz="1200">
                <a:latin typeface="Arial"/>
                <a:ea typeface="Arial"/>
                <a:cs typeface="Arial"/>
                <a:sym typeface="Arial"/>
              </a:rPr>
              <a:t> </a:t>
            </a:r>
            <a:r>
              <a:rPr lang="ar" sz="1200">
                <a:solidFill>
                  <a:srgbClr val="2F2B20"/>
                </a:solidFill>
                <a:latin typeface="Arial"/>
                <a:ea typeface="Arial"/>
                <a:cs typeface="Arial"/>
                <a:sym typeface="Arial"/>
              </a:rPr>
              <a:t>area</a:t>
            </a:r>
            <a:r>
              <a:rPr lang="ar" sz="1200">
                <a:latin typeface="Arial"/>
                <a:ea typeface="Arial"/>
                <a:cs typeface="Arial"/>
                <a:sym typeface="Arial"/>
              </a:rPr>
              <a:t> </a:t>
            </a:r>
            <a:r>
              <a:rPr lang="ar" sz="1200">
                <a:solidFill>
                  <a:srgbClr val="2F2B20"/>
                </a:solidFill>
                <a:latin typeface="Arial"/>
                <a:ea typeface="Arial"/>
                <a:cs typeface="Arial"/>
                <a:sym typeface="Arial"/>
              </a:rPr>
              <a:t>4</a:t>
            </a:r>
            <a:r>
              <a:rPr lang="ar" sz="1200">
                <a:latin typeface="Arial"/>
                <a:ea typeface="Arial"/>
                <a:cs typeface="Arial"/>
                <a:sym typeface="Arial"/>
              </a:rPr>
              <a:t>       </a:t>
            </a:r>
            <a:r>
              <a:rPr lang="ar" sz="1200">
                <a:solidFill>
                  <a:srgbClr val="2F2B20"/>
                </a:solidFill>
                <a:latin typeface="Arial"/>
                <a:ea typeface="Arial"/>
                <a:cs typeface="Arial"/>
                <a:sym typeface="Arial"/>
              </a:rPr>
              <a:t>CORONA RADIATA</a:t>
            </a:r>
            <a:r>
              <a:rPr lang="ar" sz="1200">
                <a:latin typeface="Arial"/>
                <a:ea typeface="Arial"/>
                <a:cs typeface="Arial"/>
                <a:sym typeface="Arial"/>
              </a:rPr>
              <a:t>  </a:t>
            </a:r>
            <a:r>
              <a:rPr lang="ar" sz="1200">
                <a:solidFill>
                  <a:srgbClr val="2F2B20"/>
                </a:solidFill>
                <a:latin typeface="Arial"/>
                <a:ea typeface="Arial"/>
                <a:cs typeface="Arial"/>
                <a:sym typeface="Arial"/>
              </a:rPr>
              <a:t>to        INTERNAL</a:t>
            </a:r>
            <a:r>
              <a:rPr lang="ar" sz="1200">
                <a:latin typeface="Arial"/>
                <a:ea typeface="Arial"/>
                <a:cs typeface="Arial"/>
                <a:sym typeface="Arial"/>
              </a:rPr>
              <a:t> </a:t>
            </a:r>
            <a:r>
              <a:rPr lang="ar" sz="1200">
                <a:solidFill>
                  <a:srgbClr val="2F2B20"/>
                </a:solidFill>
                <a:latin typeface="Arial"/>
                <a:ea typeface="Arial"/>
                <a:cs typeface="Arial"/>
                <a:sym typeface="Arial"/>
              </a:rPr>
              <a:t>CAPSULE</a:t>
            </a:r>
            <a:r>
              <a:rPr lang="ar" sz="1200">
                <a:latin typeface="Arial"/>
                <a:ea typeface="Arial"/>
                <a:cs typeface="Arial"/>
                <a:sym typeface="Arial"/>
              </a:rPr>
              <a:t>  </a:t>
            </a:r>
            <a:r>
              <a:rPr lang="ar" sz="1200">
                <a:solidFill>
                  <a:srgbClr val="2F2B20"/>
                </a:solidFill>
                <a:latin typeface="Arial"/>
                <a:ea typeface="Arial"/>
                <a:cs typeface="Arial"/>
                <a:sym typeface="Arial"/>
              </a:rPr>
              <a:t>to        </a:t>
            </a:r>
            <a:r>
              <a:rPr lang="ar" sz="1200">
                <a:solidFill>
                  <a:srgbClr val="FF0000"/>
                </a:solidFill>
                <a:latin typeface="Arial"/>
                <a:ea typeface="Arial"/>
                <a:cs typeface="Arial"/>
                <a:sym typeface="Arial"/>
              </a:rPr>
              <a:t>BASAL</a:t>
            </a:r>
            <a:r>
              <a:rPr lang="ar" sz="1200">
                <a:latin typeface="Arial"/>
                <a:ea typeface="Arial"/>
                <a:cs typeface="Arial"/>
                <a:sym typeface="Arial"/>
              </a:rPr>
              <a:t> </a:t>
            </a:r>
            <a:r>
              <a:rPr lang="ar" sz="1200">
                <a:solidFill>
                  <a:srgbClr val="FF0000"/>
                </a:solidFill>
                <a:latin typeface="Arial"/>
                <a:ea typeface="Arial"/>
                <a:cs typeface="Arial"/>
                <a:sym typeface="Arial"/>
              </a:rPr>
              <a:t>GANGLIA</a:t>
            </a:r>
            <a:r>
              <a:rPr lang="ar" sz="1200">
                <a:latin typeface="Arial"/>
                <a:ea typeface="Arial"/>
                <a:cs typeface="Arial"/>
                <a:sym typeface="Arial"/>
              </a:rPr>
              <a:t>  </a:t>
            </a:r>
            <a:r>
              <a:rPr lang="ar" sz="1200">
                <a:solidFill>
                  <a:srgbClr val="FF0000"/>
                </a:solidFill>
                <a:latin typeface="Arial"/>
                <a:ea typeface="Arial"/>
                <a:cs typeface="Arial"/>
                <a:sym typeface="Arial"/>
              </a:rPr>
              <a:t>to </a:t>
            </a:r>
            <a:r>
              <a:rPr lang="ar" sz="1200">
                <a:solidFill>
                  <a:srgbClr val="2F2B20"/>
                </a:solidFill>
                <a:latin typeface="Arial"/>
                <a:ea typeface="Arial"/>
                <a:cs typeface="Arial"/>
                <a:sym typeface="Arial"/>
              </a:rPr>
              <a:t>BRAIN</a:t>
            </a:r>
            <a:r>
              <a:rPr lang="ar" sz="1200">
                <a:latin typeface="Arial"/>
                <a:ea typeface="Arial"/>
                <a:cs typeface="Arial"/>
                <a:sym typeface="Arial"/>
              </a:rPr>
              <a:t> </a:t>
            </a:r>
            <a:r>
              <a:rPr lang="ar" sz="1200">
                <a:solidFill>
                  <a:srgbClr val="2F2B20"/>
                </a:solidFill>
                <a:latin typeface="Arial"/>
                <a:ea typeface="Arial"/>
                <a:cs typeface="Arial"/>
                <a:sym typeface="Arial"/>
              </a:rPr>
              <a:t>STEM        </a:t>
            </a:r>
            <a:r>
              <a:rPr lang="ar" sz="1200">
                <a:solidFill>
                  <a:srgbClr val="FF0000"/>
                </a:solidFill>
                <a:latin typeface="Arial"/>
                <a:ea typeface="Arial"/>
                <a:cs typeface="Arial"/>
                <a:sym typeface="Arial"/>
              </a:rPr>
              <a:t>BULBOSPINAL</a:t>
            </a:r>
            <a:r>
              <a:rPr lang="ar" sz="1200">
                <a:latin typeface="Arial"/>
                <a:ea typeface="Arial"/>
                <a:cs typeface="Arial"/>
                <a:sym typeface="Arial"/>
              </a:rPr>
              <a:t> </a:t>
            </a:r>
            <a:r>
              <a:rPr lang="ar" sz="1200">
                <a:solidFill>
                  <a:srgbClr val="FF0000"/>
                </a:solidFill>
                <a:latin typeface="Arial"/>
                <a:ea typeface="Arial"/>
                <a:cs typeface="Arial"/>
                <a:sym typeface="Arial"/>
              </a:rPr>
              <a:t>TRACTS</a:t>
            </a:r>
            <a:r>
              <a:rPr lang="ar" sz="1200">
                <a:latin typeface="Arial"/>
                <a:ea typeface="Arial"/>
                <a:cs typeface="Arial"/>
                <a:sym typeface="Arial"/>
              </a:rPr>
              <a:t>  </a:t>
            </a:r>
            <a:r>
              <a:rPr lang="ar" sz="1200">
                <a:solidFill>
                  <a:srgbClr val="2F2B20"/>
                </a:solidFill>
                <a:latin typeface="Arial"/>
                <a:ea typeface="Arial"/>
                <a:cs typeface="Arial"/>
                <a:sym typeface="Arial"/>
              </a:rPr>
              <a:t>descend</a:t>
            </a:r>
            <a:r>
              <a:rPr lang="ar" sz="1200">
                <a:latin typeface="Arial"/>
                <a:ea typeface="Arial"/>
                <a:cs typeface="Arial"/>
                <a:sym typeface="Arial"/>
              </a:rPr>
              <a:t> </a:t>
            </a:r>
            <a:r>
              <a:rPr lang="ar" sz="1200">
                <a:solidFill>
                  <a:srgbClr val="2F2B20"/>
                </a:solidFill>
                <a:latin typeface="Arial"/>
                <a:ea typeface="Arial"/>
                <a:cs typeface="Arial"/>
                <a:sym typeface="Arial"/>
              </a:rPr>
              <a:t>to</a:t>
            </a:r>
            <a:r>
              <a:rPr lang="ar" sz="1200">
                <a:latin typeface="Arial"/>
                <a:ea typeface="Arial"/>
                <a:cs typeface="Arial"/>
                <a:sym typeface="Arial"/>
              </a:rPr>
              <a:t> </a:t>
            </a:r>
            <a:r>
              <a:rPr lang="ar" sz="1200">
                <a:solidFill>
                  <a:srgbClr val="2F2B20"/>
                </a:solidFill>
                <a:latin typeface="Arial"/>
                <a:ea typeface="Arial"/>
                <a:cs typeface="Arial"/>
                <a:sym typeface="Arial"/>
              </a:rPr>
              <a:t>spinal</a:t>
            </a:r>
            <a:r>
              <a:rPr lang="ar" sz="1200">
                <a:latin typeface="Arial"/>
                <a:ea typeface="Arial"/>
                <a:cs typeface="Arial"/>
                <a:sym typeface="Arial"/>
              </a:rPr>
              <a:t> </a:t>
            </a:r>
            <a:r>
              <a:rPr lang="ar" sz="1200">
                <a:solidFill>
                  <a:srgbClr val="2F2B20"/>
                </a:solidFill>
                <a:latin typeface="Arial"/>
                <a:ea typeface="Arial"/>
                <a:cs typeface="Arial"/>
                <a:sym typeface="Arial"/>
              </a:rPr>
              <a:t>cord as :</a:t>
            </a:r>
            <a:endParaRPr sz="1200">
              <a:solidFill>
                <a:srgbClr val="2F2B2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rPr lang="ar" sz="1300" u="sng">
                <a:solidFill>
                  <a:srgbClr val="000000"/>
                </a:solidFill>
                <a:latin typeface="Arial"/>
                <a:ea typeface="Arial"/>
                <a:cs typeface="Arial"/>
                <a:sym typeface="Arial"/>
              </a:rPr>
              <a:t>-</a:t>
            </a:r>
            <a:r>
              <a:rPr lang="ar" sz="1300" u="sng">
                <a:solidFill>
                  <a:srgbClr val="000000"/>
                </a:solidFill>
                <a:latin typeface="Arial"/>
                <a:ea typeface="Arial"/>
                <a:cs typeface="Arial"/>
                <a:sym typeface="Arial"/>
              </a:rPr>
              <a:t>Extrapyramidal</a:t>
            </a:r>
            <a:r>
              <a:rPr lang="ar" sz="1300" u="sng">
                <a:solidFill>
                  <a:srgbClr val="000000"/>
                </a:solidFill>
                <a:latin typeface="Arial"/>
                <a:ea typeface="Arial"/>
                <a:cs typeface="Arial"/>
                <a:sym typeface="Arial"/>
              </a:rPr>
              <a:t> system :</a:t>
            </a:r>
            <a:endParaRPr sz="1300" u="sng">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ar" sz="1200">
                <a:solidFill>
                  <a:srgbClr val="000000"/>
                </a:solidFill>
                <a:latin typeface="Arial"/>
                <a:ea typeface="Arial"/>
                <a:cs typeface="Arial"/>
                <a:sym typeface="Arial"/>
              </a:rPr>
              <a:t>1-sets the postural background needed for performance of skilled </a:t>
            </a:r>
            <a:r>
              <a:rPr lang="ar" sz="1200">
                <a:solidFill>
                  <a:srgbClr val="000000"/>
                </a:solidFill>
                <a:latin typeface="Arial"/>
                <a:ea typeface="Arial"/>
                <a:cs typeface="Arial"/>
                <a:sym typeface="Arial"/>
              </a:rPr>
              <a:t>movements</a:t>
            </a:r>
            <a:r>
              <a:rPr lang="ar" sz="1200">
                <a:solidFill>
                  <a:srgbClr val="000000"/>
                </a:solidFill>
                <a:latin typeface="Arial"/>
                <a:ea typeface="Arial"/>
                <a:cs typeface="Arial"/>
                <a:sym typeface="Arial"/>
              </a:rPr>
              <a:t> .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ar" sz="1200">
                <a:solidFill>
                  <a:srgbClr val="000000"/>
                </a:solidFill>
                <a:latin typeface="Arial"/>
                <a:ea typeface="Arial"/>
                <a:cs typeface="Arial"/>
                <a:sym typeface="Arial"/>
              </a:rPr>
              <a:t>2- controls subconscious gross movements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2F2B20"/>
              </a:solidFill>
              <a:latin typeface="Cairo"/>
              <a:ea typeface="Cairo"/>
              <a:cs typeface="Cairo"/>
              <a:sym typeface="Cairo"/>
            </a:endParaRPr>
          </a:p>
          <a:p>
            <a:pPr indent="0" lvl="0" marL="0" rtl="0" algn="l">
              <a:lnSpc>
                <a:spcPct val="100000"/>
              </a:lnSpc>
              <a:spcBef>
                <a:spcPts val="0"/>
              </a:spcBef>
              <a:spcAft>
                <a:spcPts val="0"/>
              </a:spcAft>
              <a:buNone/>
            </a:pPr>
            <a:r>
              <a:rPr b="1" lang="ar" sz="1400">
                <a:solidFill>
                  <a:srgbClr val="3C78D8"/>
                </a:solidFill>
              </a:rPr>
              <a:t>Effects of Lesions in the Motor Cortex or in the Corticospinal Pathway(The stroke):</a:t>
            </a:r>
            <a:endParaRPr b="1" sz="1400">
              <a:solidFill>
                <a:srgbClr val="3C78D8"/>
              </a:solidFill>
            </a:endParaRPr>
          </a:p>
          <a:p>
            <a:pPr indent="0" lvl="0" marL="0" rtl="0" algn="l">
              <a:lnSpc>
                <a:spcPct val="100000"/>
              </a:lnSpc>
              <a:spcBef>
                <a:spcPts val="0"/>
              </a:spcBef>
              <a:spcAft>
                <a:spcPts val="0"/>
              </a:spcAft>
              <a:buNone/>
            </a:pPr>
            <a:r>
              <a:rPr b="1" lang="ar" sz="1400">
                <a:solidFill>
                  <a:srgbClr val="3C78D8"/>
                </a:solidFill>
                <a:latin typeface="Cairo"/>
                <a:ea typeface="Cairo"/>
                <a:cs typeface="Cairo"/>
                <a:sym typeface="Cairo"/>
              </a:rPr>
              <a:t>- </a:t>
            </a:r>
            <a:r>
              <a:rPr lang="ar" sz="1400">
                <a:latin typeface="Cairo"/>
                <a:ea typeface="Cairo"/>
                <a:cs typeface="Cairo"/>
                <a:sym typeface="Cairo"/>
              </a:rPr>
              <a:t>The motor control system can be damaged by the “stroke “</a:t>
            </a:r>
            <a:endParaRPr sz="1400">
              <a:latin typeface="Cairo"/>
              <a:ea typeface="Cairo"/>
              <a:cs typeface="Cairo"/>
              <a:sym typeface="Cairo"/>
            </a:endParaRPr>
          </a:p>
          <a:p>
            <a:pPr indent="0" lvl="0" marL="0" rtl="0" algn="l">
              <a:lnSpc>
                <a:spcPct val="100000"/>
              </a:lnSpc>
              <a:spcBef>
                <a:spcPts val="0"/>
              </a:spcBef>
              <a:spcAft>
                <a:spcPts val="0"/>
              </a:spcAft>
              <a:buNone/>
            </a:pPr>
            <a:r>
              <a:rPr lang="ar" sz="1400">
                <a:solidFill>
                  <a:srgbClr val="3C78D8"/>
                </a:solidFill>
                <a:latin typeface="Cairo"/>
                <a:ea typeface="Cairo"/>
                <a:cs typeface="Cairo"/>
                <a:sym typeface="Cairo"/>
              </a:rPr>
              <a:t>-</a:t>
            </a:r>
            <a:r>
              <a:rPr lang="ar" sz="1400">
                <a:solidFill>
                  <a:srgbClr val="FF0000"/>
                </a:solidFill>
                <a:latin typeface="Cairo"/>
                <a:ea typeface="Cairo"/>
                <a:cs typeface="Cairo"/>
                <a:sym typeface="Cairo"/>
              </a:rPr>
              <a:t>Muscle Spasticity Caused by Lesions That Damage Large Areas Adjacent to the Motor Cortex.</a:t>
            </a:r>
            <a:endParaRPr sz="1400">
              <a:solidFill>
                <a:srgbClr val="FF0000"/>
              </a:solidFill>
              <a:latin typeface="Cairo"/>
              <a:ea typeface="Cairo"/>
              <a:cs typeface="Cairo"/>
              <a:sym typeface="Cairo"/>
            </a:endParaRPr>
          </a:p>
          <a:p>
            <a:pPr indent="0" lvl="0" marL="0" rtl="0" algn="l">
              <a:lnSpc>
                <a:spcPct val="100000"/>
              </a:lnSpc>
              <a:spcBef>
                <a:spcPts val="0"/>
              </a:spcBef>
              <a:spcAft>
                <a:spcPts val="0"/>
              </a:spcAft>
              <a:buNone/>
            </a:pPr>
            <a:r>
              <a:rPr b="1" lang="ar" sz="1400">
                <a:solidFill>
                  <a:srgbClr val="FF0000"/>
                </a:solidFill>
                <a:latin typeface="Cairo"/>
                <a:ea typeface="Cairo"/>
                <a:cs typeface="Cairo"/>
                <a:sym typeface="Cairo"/>
              </a:rPr>
              <a:t>-</a:t>
            </a:r>
            <a:r>
              <a:rPr lang="ar" sz="1400">
                <a:solidFill>
                  <a:srgbClr val="FF0000"/>
                </a:solidFill>
                <a:latin typeface="Cairo"/>
                <a:ea typeface="Cairo"/>
                <a:cs typeface="Cairo"/>
                <a:sym typeface="Cairo"/>
              </a:rPr>
              <a:t>Most lesions of the motor cortex, especially those caused by a stroke, involve the primary motor cortex &amp; adjacent parts of the brain such as the basal ganglia. </a:t>
            </a:r>
            <a:endParaRPr b="1" sz="1400">
              <a:solidFill>
                <a:srgbClr val="FF0000"/>
              </a:solidFill>
              <a:latin typeface="Cairo"/>
              <a:ea typeface="Cairo"/>
              <a:cs typeface="Cairo"/>
              <a:sym typeface="Cairo"/>
            </a:endParaRPr>
          </a:p>
          <a:p>
            <a:pPr indent="0" lvl="0" marL="0" rtl="0" algn="l">
              <a:lnSpc>
                <a:spcPct val="100000"/>
              </a:lnSpc>
              <a:spcBef>
                <a:spcPts val="0"/>
              </a:spcBef>
              <a:spcAft>
                <a:spcPts val="0"/>
              </a:spcAft>
              <a:buNone/>
            </a:pPr>
            <a:r>
              <a:t/>
            </a:r>
            <a:endParaRPr b="1" sz="1400">
              <a:solidFill>
                <a:srgbClr val="3C78D8"/>
              </a:solidFill>
            </a:endParaRPr>
          </a:p>
          <a:p>
            <a:pPr indent="0" lvl="0" marL="0" rtl="0" algn="l">
              <a:lnSpc>
                <a:spcPct val="100000"/>
              </a:lnSpc>
              <a:spcBef>
                <a:spcPts val="0"/>
              </a:spcBef>
              <a:spcAft>
                <a:spcPts val="0"/>
              </a:spcAft>
              <a:buNone/>
            </a:pPr>
            <a:r>
              <a:t/>
            </a:r>
            <a:endParaRPr sz="1400">
              <a:solidFill>
                <a:srgbClr val="FF0000"/>
              </a:solidFill>
            </a:endParaRPr>
          </a:p>
          <a:p>
            <a:pPr indent="0" lvl="0" marL="0" rtl="0" algn="l">
              <a:lnSpc>
                <a:spcPct val="100000"/>
              </a:lnSpc>
              <a:spcBef>
                <a:spcPts val="0"/>
              </a:spcBef>
              <a:spcAft>
                <a:spcPts val="0"/>
              </a:spcAft>
              <a:buNone/>
            </a:pPr>
            <a:r>
              <a:t/>
            </a:r>
            <a:endParaRPr sz="1800">
              <a:solidFill>
                <a:srgbClr val="FF0000"/>
              </a:solidFill>
              <a:latin typeface="Josefin Sans"/>
              <a:ea typeface="Josefin Sans"/>
              <a:cs typeface="Josefin Sans"/>
              <a:sym typeface="Josefin Sans"/>
            </a:endParaRPr>
          </a:p>
          <a:p>
            <a:pPr indent="0" lvl="0" marL="0" rtl="0" algn="l">
              <a:lnSpc>
                <a:spcPct val="190909"/>
              </a:lnSpc>
              <a:spcBef>
                <a:spcPts val="0"/>
              </a:spcBef>
              <a:spcAft>
                <a:spcPts val="0"/>
              </a:spcAft>
              <a:buNone/>
            </a:pPr>
            <a:r>
              <a:t/>
            </a:r>
            <a:endParaRPr sz="1400">
              <a:solidFill>
                <a:srgbClr val="2F2B20"/>
              </a:solidFill>
            </a:endParaRPr>
          </a:p>
          <a:p>
            <a:pPr indent="0" lvl="0" marL="0" rtl="0" algn="l">
              <a:lnSpc>
                <a:spcPct val="100000"/>
              </a:lnSpc>
              <a:spcBef>
                <a:spcPts val="0"/>
              </a:spcBef>
              <a:spcAft>
                <a:spcPts val="0"/>
              </a:spcAft>
              <a:buNone/>
            </a:pPr>
            <a:r>
              <a:t/>
            </a:r>
            <a:endParaRPr sz="1400">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rgbClr val="FF0000"/>
              </a:solidFill>
              <a:latin typeface="Cairo"/>
              <a:ea typeface="Cairo"/>
              <a:cs typeface="Cairo"/>
              <a:sym typeface="Cairo"/>
            </a:endParaRPr>
          </a:p>
          <a:p>
            <a:pPr indent="0" lvl="0" marL="0" rtl="0" algn="ctr">
              <a:spcBef>
                <a:spcPts val="0"/>
              </a:spcBef>
              <a:spcAft>
                <a:spcPts val="0"/>
              </a:spcAft>
              <a:buNone/>
            </a:pPr>
            <a:r>
              <a:t/>
            </a:r>
            <a:endParaRPr>
              <a:latin typeface="Cairo"/>
              <a:ea typeface="Cairo"/>
              <a:cs typeface="Cairo"/>
              <a:sym typeface="Cairo"/>
            </a:endParaRPr>
          </a:p>
        </p:txBody>
      </p:sp>
      <p:sp>
        <p:nvSpPr>
          <p:cNvPr id="595" name="Google Shape;595;p86"/>
          <p:cNvSpPr/>
          <p:nvPr/>
        </p:nvSpPr>
        <p:spPr>
          <a:xfrm>
            <a:off x="411230" y="3766202"/>
            <a:ext cx="1671000" cy="409200"/>
          </a:xfrm>
          <a:prstGeom prst="rect">
            <a:avLst/>
          </a:prstGeom>
          <a:noFill/>
          <a:ln cap="flat" cmpd="sng" w="19050">
            <a:solidFill>
              <a:srgbClr val="FF99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A- Rubrospinal tract.</a:t>
            </a:r>
            <a:endParaRPr/>
          </a:p>
        </p:txBody>
      </p:sp>
      <p:sp>
        <p:nvSpPr>
          <p:cNvPr id="596" name="Google Shape;596;p86"/>
          <p:cNvSpPr/>
          <p:nvPr/>
        </p:nvSpPr>
        <p:spPr>
          <a:xfrm>
            <a:off x="3895719" y="3766200"/>
            <a:ext cx="1671000" cy="409200"/>
          </a:xfrm>
          <a:prstGeom prst="rect">
            <a:avLst/>
          </a:prstGeom>
          <a:noFill/>
          <a:ln cap="flat" cmpd="sng" w="19050">
            <a:solidFill>
              <a:srgbClr val="FF99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C- Reticulospinal Tract</a:t>
            </a:r>
            <a:endParaRPr/>
          </a:p>
        </p:txBody>
      </p:sp>
      <p:sp>
        <p:nvSpPr>
          <p:cNvPr id="597" name="Google Shape;597;p86"/>
          <p:cNvSpPr/>
          <p:nvPr/>
        </p:nvSpPr>
        <p:spPr>
          <a:xfrm>
            <a:off x="1816182" y="4175404"/>
            <a:ext cx="1351800" cy="639300"/>
          </a:xfrm>
          <a:prstGeom prst="rect">
            <a:avLst/>
          </a:prstGeom>
          <a:noFill/>
          <a:ln cap="flat" cmpd="sng" w="19050">
            <a:solidFill>
              <a:srgbClr val="FF99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D- Tectspinal Tract.</a:t>
            </a:r>
            <a:endParaRPr/>
          </a:p>
        </p:txBody>
      </p:sp>
      <p:sp>
        <p:nvSpPr>
          <p:cNvPr id="598" name="Google Shape;598;p86"/>
          <p:cNvSpPr/>
          <p:nvPr/>
        </p:nvSpPr>
        <p:spPr>
          <a:xfrm>
            <a:off x="2082225" y="3766200"/>
            <a:ext cx="1813500" cy="409200"/>
          </a:xfrm>
          <a:prstGeom prst="rect">
            <a:avLst/>
          </a:prstGeom>
          <a:noFill/>
          <a:ln cap="flat" cmpd="sng" w="19050">
            <a:solidFill>
              <a:srgbClr val="FF99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B- Vestibulo-Spinal Tract.</a:t>
            </a:r>
            <a:endParaRPr/>
          </a:p>
        </p:txBody>
      </p:sp>
      <p:sp>
        <p:nvSpPr>
          <p:cNvPr id="599" name="Google Shape;599;p86"/>
          <p:cNvSpPr/>
          <p:nvPr/>
        </p:nvSpPr>
        <p:spPr>
          <a:xfrm>
            <a:off x="3167975" y="4175404"/>
            <a:ext cx="1351800" cy="639300"/>
          </a:xfrm>
          <a:prstGeom prst="rect">
            <a:avLst/>
          </a:prstGeom>
          <a:noFill/>
          <a:ln cap="flat" cmpd="sng" w="19050">
            <a:solidFill>
              <a:srgbClr val="FF99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rPr>
              <a:t>E- Olivospinal Tract</a:t>
            </a:r>
            <a:endParaRPr/>
          </a:p>
        </p:txBody>
      </p:sp>
      <p:sp>
        <p:nvSpPr>
          <p:cNvPr id="600" name="Google Shape;600;p86"/>
          <p:cNvSpPr/>
          <p:nvPr/>
        </p:nvSpPr>
        <p:spPr>
          <a:xfrm>
            <a:off x="6043484" y="2970809"/>
            <a:ext cx="223500" cy="177000"/>
          </a:xfrm>
          <a:prstGeom prst="right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6"/>
          <p:cNvSpPr/>
          <p:nvPr/>
        </p:nvSpPr>
        <p:spPr>
          <a:xfrm>
            <a:off x="2082223" y="3147809"/>
            <a:ext cx="223500" cy="177000"/>
          </a:xfrm>
          <a:prstGeom prst="rightArrow">
            <a:avLst>
              <a:gd fmla="val 50000" name="adj1"/>
              <a:gd fmla="val 5034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6"/>
          <p:cNvSpPr/>
          <p:nvPr/>
        </p:nvSpPr>
        <p:spPr>
          <a:xfrm>
            <a:off x="4856195" y="3147809"/>
            <a:ext cx="223500" cy="177000"/>
          </a:xfrm>
          <a:prstGeom prst="right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3" name="Google Shape;603;p86"/>
          <p:cNvPicPr preferRelativeResize="0"/>
          <p:nvPr/>
        </p:nvPicPr>
        <p:blipFill>
          <a:blip r:embed="rId3">
            <a:alphaModFix/>
          </a:blip>
          <a:stretch>
            <a:fillRect/>
          </a:stretch>
        </p:blipFill>
        <p:spPr>
          <a:xfrm>
            <a:off x="1601612" y="7460024"/>
            <a:ext cx="3654774" cy="2318500"/>
          </a:xfrm>
          <a:prstGeom prst="rect">
            <a:avLst/>
          </a:prstGeom>
          <a:noFill/>
          <a:ln cap="flat" cmpd="sng" w="19050">
            <a:solidFill>
              <a:schemeClr val="dk2"/>
            </a:solidFill>
            <a:prstDash val="dash"/>
            <a:round/>
            <a:headEnd len="sm" w="sm" type="none"/>
            <a:tailEnd len="sm" w="sm" type="none"/>
          </a:ln>
        </p:spPr>
      </p:pic>
      <p:sp>
        <p:nvSpPr>
          <p:cNvPr id="604" name="Google Shape;604;p86"/>
          <p:cNvSpPr/>
          <p:nvPr/>
        </p:nvSpPr>
        <p:spPr>
          <a:xfrm>
            <a:off x="4189420" y="2970809"/>
            <a:ext cx="223500" cy="177000"/>
          </a:xfrm>
          <a:prstGeom prst="rightArrow">
            <a:avLst>
              <a:gd fmla="val 50000" name="adj1"/>
              <a:gd fmla="val 50000" name="adj2"/>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87"/>
          <p:cNvSpPr txBox="1"/>
          <p:nvPr>
            <p:ph type="title"/>
          </p:nvPr>
        </p:nvSpPr>
        <p:spPr>
          <a:xfrm>
            <a:off x="339242" y="683400"/>
            <a:ext cx="3600900" cy="4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rPr>
              <a:t>1-Rubrospinal tracts:</a:t>
            </a:r>
            <a:endParaRPr sz="1600">
              <a:solidFill>
                <a:srgbClr val="0B5394"/>
              </a:solidFill>
            </a:endParaRPr>
          </a:p>
          <a:p>
            <a:pPr indent="0" lvl="0" marL="0" rtl="0" algn="l">
              <a:spcBef>
                <a:spcPts val="0"/>
              </a:spcBef>
              <a:spcAft>
                <a:spcPts val="0"/>
              </a:spcAft>
              <a:buNone/>
            </a:pPr>
            <a:r>
              <a:rPr lang="ar" sz="1400">
                <a:latin typeface="Cairo"/>
                <a:ea typeface="Cairo"/>
                <a:cs typeface="Cairo"/>
                <a:sym typeface="Cairo"/>
              </a:rPr>
              <a:t>-The</a:t>
            </a:r>
            <a:r>
              <a:rPr lang="ar" sz="1400">
                <a:solidFill>
                  <a:srgbClr val="FF0000"/>
                </a:solidFill>
                <a:latin typeface="Cairo"/>
                <a:ea typeface="Cairo"/>
                <a:cs typeface="Cairo"/>
                <a:sym typeface="Cairo"/>
              </a:rPr>
              <a:t> red nucleus</a:t>
            </a:r>
            <a:r>
              <a:rPr lang="ar" sz="1400">
                <a:latin typeface="Cairo"/>
                <a:ea typeface="Cairo"/>
                <a:cs typeface="Cairo"/>
                <a:sym typeface="Cairo"/>
              </a:rPr>
              <a:t> located in the mesencephalon </a:t>
            </a:r>
            <a:r>
              <a:rPr lang="ar" sz="1400">
                <a:solidFill>
                  <a:srgbClr val="D0E0E3"/>
                </a:solidFill>
                <a:latin typeface="Cairo"/>
                <a:ea typeface="Cairo"/>
                <a:cs typeface="Cairo"/>
                <a:sym typeface="Cairo"/>
              </a:rPr>
              <a:t>(in the pic)</a:t>
            </a:r>
            <a:r>
              <a:rPr lang="ar" sz="1400">
                <a:latin typeface="Cairo"/>
                <a:ea typeface="Cairo"/>
                <a:cs typeface="Cairo"/>
                <a:sym typeface="Cairo"/>
              </a:rPr>
              <a:t>.</a:t>
            </a:r>
            <a:endParaRPr sz="1400">
              <a:latin typeface="Cairo"/>
              <a:ea typeface="Cairo"/>
              <a:cs typeface="Cairo"/>
              <a:sym typeface="Cairo"/>
            </a:endParaRPr>
          </a:p>
          <a:p>
            <a:pPr indent="0" lvl="0" marL="0" rtl="0" algn="l">
              <a:lnSpc>
                <a:spcPct val="115000"/>
              </a:lnSpc>
              <a:spcBef>
                <a:spcPts val="0"/>
              </a:spcBef>
              <a:spcAft>
                <a:spcPts val="0"/>
              </a:spcAft>
              <a:buNone/>
            </a:pPr>
            <a:r>
              <a:rPr lang="ar" sz="1400">
                <a:solidFill>
                  <a:srgbClr val="FF0000"/>
                </a:solidFill>
                <a:latin typeface="Cairo"/>
                <a:ea typeface="Cairo"/>
                <a:cs typeface="Cairo"/>
                <a:sym typeface="Cairo"/>
              </a:rPr>
              <a:t>-It receives fibers from </a:t>
            </a:r>
            <a:r>
              <a:rPr lang="ar" sz="1400">
                <a:solidFill>
                  <a:srgbClr val="FF0000"/>
                </a:solidFill>
                <a:latin typeface="Cairo"/>
                <a:ea typeface="Cairo"/>
                <a:cs typeface="Cairo"/>
                <a:sym typeface="Cairo"/>
              </a:rPr>
              <a:t>I</a:t>
            </a:r>
            <a:r>
              <a:rPr lang="ar" sz="1400">
                <a:solidFill>
                  <a:srgbClr val="FF0000"/>
                </a:solidFill>
                <a:latin typeface="Cairo"/>
                <a:ea typeface="Cairo"/>
                <a:cs typeface="Cairo"/>
                <a:sym typeface="Cairo"/>
              </a:rPr>
              <a:t>psilateral cortical motor area (corticobulbar pathway)</a:t>
            </a:r>
            <a:endParaRPr sz="1100">
              <a:solidFill>
                <a:srgbClr val="FF0000"/>
              </a:solidFill>
              <a:latin typeface="Arial"/>
              <a:ea typeface="Arial"/>
              <a:cs typeface="Arial"/>
              <a:sym typeface="Arial"/>
            </a:endParaRPr>
          </a:p>
          <a:p>
            <a:pPr indent="0" lvl="0" marL="0" rtl="0" algn="l">
              <a:spcBef>
                <a:spcPts val="0"/>
              </a:spcBef>
              <a:spcAft>
                <a:spcPts val="0"/>
              </a:spcAft>
              <a:buNone/>
            </a:pPr>
            <a:r>
              <a:rPr lang="ar" sz="1400">
                <a:latin typeface="Cairo"/>
                <a:ea typeface="Cairo"/>
                <a:cs typeface="Cairo"/>
                <a:sym typeface="Cairo"/>
              </a:rPr>
              <a:t>-It receives direct fibers from the primary motor cortex through the corticorubral tract &amp; some branching fibers from the corticospinal tract </a:t>
            </a:r>
            <a:r>
              <a:rPr lang="ar" sz="1400">
                <a:solidFill>
                  <a:srgbClr val="B7B7B7"/>
                </a:solidFill>
                <a:latin typeface="Cairo"/>
                <a:ea typeface="Cairo"/>
                <a:cs typeface="Cairo"/>
                <a:sym typeface="Cairo"/>
              </a:rPr>
              <a:t>(These fibers synapse in the lower portion of the red nucleus, the magnocellular portion)</a:t>
            </a:r>
            <a:r>
              <a:rPr lang="ar" sz="1400">
                <a:latin typeface="Cairo"/>
                <a:ea typeface="Cairo"/>
                <a:cs typeface="Cairo"/>
                <a:sym typeface="Cairo"/>
              </a:rPr>
              <a:t> </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 The rubrospinal tract, which crosses to the opposite side in the lower brain stem into the </a:t>
            </a:r>
            <a:r>
              <a:rPr lang="ar" sz="1400">
                <a:solidFill>
                  <a:srgbClr val="FF0000"/>
                </a:solidFill>
                <a:latin typeface="Cairo"/>
                <a:ea typeface="Cairo"/>
                <a:cs typeface="Cairo"/>
                <a:sym typeface="Cairo"/>
              </a:rPr>
              <a:t>lateral columns of the spinal cord together with corticospinal tract </a:t>
            </a:r>
            <a:endParaRPr sz="1400">
              <a:solidFill>
                <a:srgbClr val="FF0000"/>
              </a:solidFill>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 The rubrospinal fibers terminate mostly on interneurons of the cord gray matter, along with the corticospinal fibers, but some of the rubrospinal fibers terminate directly on anterior motor neurons</a:t>
            </a:r>
            <a:endParaRPr sz="1400">
              <a:latin typeface="Cairo"/>
              <a:ea typeface="Cairo"/>
              <a:cs typeface="Cairo"/>
              <a:sym typeface="Cairo"/>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p:txBody>
      </p:sp>
      <p:sp>
        <p:nvSpPr>
          <p:cNvPr id="610" name="Google Shape;610;p87"/>
          <p:cNvSpPr txBox="1"/>
          <p:nvPr/>
        </p:nvSpPr>
        <p:spPr>
          <a:xfrm>
            <a:off x="2392107" y="617944"/>
            <a:ext cx="41868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D0E0E3"/>
                </a:solidFill>
              </a:rPr>
              <a:t>Remember that nucleus is a collection of cell body with in CNS</a:t>
            </a:r>
            <a:endParaRPr sz="1000">
              <a:solidFill>
                <a:srgbClr val="D0E0E3"/>
              </a:solidFill>
            </a:endParaRPr>
          </a:p>
          <a:p>
            <a:pPr indent="0" lvl="0" marL="0" rtl="0" algn="l">
              <a:spcBef>
                <a:spcPts val="0"/>
              </a:spcBef>
              <a:spcAft>
                <a:spcPts val="0"/>
              </a:spcAft>
              <a:buNone/>
            </a:pPr>
            <a:r>
              <a:rPr lang="ar" sz="1000">
                <a:solidFill>
                  <a:srgbClr val="D0E0E3"/>
                </a:solidFill>
              </a:rPr>
              <a:t>If it was in peripheral Nerves system it will be a ganglia </a:t>
            </a:r>
            <a:endParaRPr sz="1000">
              <a:solidFill>
                <a:srgbClr val="D0E0E3"/>
              </a:solidFill>
            </a:endParaRPr>
          </a:p>
        </p:txBody>
      </p:sp>
      <p:sp>
        <p:nvSpPr>
          <p:cNvPr id="611" name="Google Shape;611;p87"/>
          <p:cNvSpPr txBox="1"/>
          <p:nvPr/>
        </p:nvSpPr>
        <p:spPr>
          <a:xfrm>
            <a:off x="271475" y="5277300"/>
            <a:ext cx="5753100" cy="38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solidFill>
                  <a:srgbClr val="0B5394"/>
                </a:solidFill>
                <a:latin typeface="Economica"/>
                <a:ea typeface="Economica"/>
                <a:cs typeface="Economica"/>
                <a:sym typeface="Economica"/>
              </a:rPr>
              <a:t>Function of the Corticorubrospinal System:</a:t>
            </a:r>
            <a:r>
              <a:rPr lang="ar" sz="1800">
                <a:solidFill>
                  <a:srgbClr val="3D85C6"/>
                </a:solidFill>
              </a:rPr>
              <a:t> </a:t>
            </a:r>
            <a:r>
              <a:rPr lang="ar">
                <a:solidFill>
                  <a:srgbClr val="B7B7B7"/>
                </a:solidFill>
                <a:latin typeface="Dosis"/>
                <a:ea typeface="Dosis"/>
                <a:cs typeface="Dosis"/>
                <a:sym typeface="Dosis"/>
              </a:rPr>
              <a:t>(as same as corticospinal thats if the there is a damage in corticospinal tract this will do the function)</a:t>
            </a:r>
            <a:endParaRPr>
              <a:solidFill>
                <a:srgbClr val="3D85C6"/>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-The corticorubrospinal pathway serves as an accessory route for transmission of discrete signals from the motor cortex to the spinal cord. When the corticospinal fibers are destroyed, discrete fine control of the fingers movements can still occur but impaired..</a:t>
            </a:r>
            <a:endParaRPr>
              <a:solidFill>
                <a:schemeClr val="dk1"/>
              </a:solidFill>
              <a:latin typeface="Cairo"/>
              <a:ea typeface="Cairo"/>
              <a:cs typeface="Cairo"/>
              <a:sym typeface="Cairo"/>
            </a:endParaRPr>
          </a:p>
          <a:p>
            <a:pPr indent="0" lvl="0" marL="0" rtl="0" algn="just">
              <a:lnSpc>
                <a:spcPct val="100000"/>
              </a:lnSpc>
              <a:spcBef>
                <a:spcPts val="0"/>
              </a:spcBef>
              <a:spcAft>
                <a:spcPts val="0"/>
              </a:spcAft>
              <a:buClr>
                <a:schemeClr val="dk1"/>
              </a:buClr>
              <a:buSzPts val="1100"/>
              <a:buFont typeface="Arial"/>
              <a:buNone/>
            </a:pPr>
            <a:r>
              <a:rPr lang="ar">
                <a:solidFill>
                  <a:srgbClr val="FF0000"/>
                </a:solidFill>
                <a:latin typeface="Cairo"/>
                <a:ea typeface="Cairo"/>
                <a:cs typeface="Cairo"/>
                <a:sym typeface="Cairo"/>
              </a:rPr>
              <a:t>- This tract is excitatory for flexors &amp; inhibitory for extensors (anti-gravity muscles).</a:t>
            </a:r>
            <a:endParaRPr>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-Rubrospinal tract lies in the lateral columns of the spinal cord, along with the corticospinal tract. Therefore, together are called the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a:solidFill>
                  <a:srgbClr val="FF0000"/>
                </a:solidFill>
                <a:latin typeface="Cairo"/>
                <a:ea typeface="Cairo"/>
                <a:cs typeface="Cairo"/>
                <a:sym typeface="Cairo"/>
              </a:rPr>
              <a:t>lateral motor system of the cord</a:t>
            </a:r>
            <a:r>
              <a:rPr lang="ar">
                <a:solidFill>
                  <a:schemeClr val="dk1"/>
                </a:solidFill>
                <a:latin typeface="Cairo"/>
                <a:ea typeface="Cairo"/>
                <a:cs typeface="Cairo"/>
                <a:sym typeface="Cairo"/>
              </a:rPr>
              <a:t>, in contradistinction to a </a:t>
            </a:r>
            <a:r>
              <a:rPr lang="ar">
                <a:solidFill>
                  <a:srgbClr val="FF0000"/>
                </a:solidFill>
                <a:latin typeface="Cairo"/>
                <a:ea typeface="Cairo"/>
                <a:cs typeface="Cairo"/>
                <a:sym typeface="Cairo"/>
              </a:rPr>
              <a:t>vestibulo-reticulospinal system</a:t>
            </a:r>
            <a:r>
              <a:rPr lang="ar">
                <a:solidFill>
                  <a:schemeClr val="dk1"/>
                </a:solidFill>
                <a:latin typeface="Cairo"/>
                <a:ea typeface="Cairo"/>
                <a:cs typeface="Cairo"/>
                <a:sym typeface="Cairo"/>
              </a:rPr>
              <a:t>, which lies mainly medially in the cord and is called the </a:t>
            </a:r>
            <a:r>
              <a:rPr lang="ar">
                <a:solidFill>
                  <a:srgbClr val="FF0000"/>
                </a:solidFill>
                <a:latin typeface="Cairo"/>
                <a:ea typeface="Cairo"/>
                <a:cs typeface="Cairo"/>
                <a:sym typeface="Cairo"/>
              </a:rPr>
              <a:t>medial motor system of the cord</a:t>
            </a:r>
            <a:endParaRPr>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pic>
        <p:nvPicPr>
          <p:cNvPr id="612" name="Google Shape;612;p87"/>
          <p:cNvPicPr preferRelativeResize="0"/>
          <p:nvPr/>
        </p:nvPicPr>
        <p:blipFill>
          <a:blip r:embed="rId3">
            <a:alphaModFix/>
          </a:blip>
          <a:stretch>
            <a:fillRect/>
          </a:stretch>
        </p:blipFill>
        <p:spPr>
          <a:xfrm>
            <a:off x="4481174" y="1463644"/>
            <a:ext cx="2117295" cy="3966056"/>
          </a:xfrm>
          <a:prstGeom prst="rect">
            <a:avLst/>
          </a:prstGeom>
          <a:noFill/>
          <a:ln>
            <a:noFill/>
          </a:ln>
        </p:spPr>
      </p:pic>
      <p:pic>
        <p:nvPicPr>
          <p:cNvPr id="613" name="Google Shape;613;p87"/>
          <p:cNvPicPr preferRelativeResize="0"/>
          <p:nvPr/>
        </p:nvPicPr>
        <p:blipFill rotWithShape="1">
          <a:blip r:embed="rId4">
            <a:alphaModFix/>
          </a:blip>
          <a:srcRect b="10780" l="20822" r="18787" t="24119"/>
          <a:stretch/>
        </p:blipFill>
        <p:spPr>
          <a:xfrm>
            <a:off x="3783025" y="1082650"/>
            <a:ext cx="1032976" cy="835126"/>
          </a:xfrm>
          <a:prstGeom prst="rect">
            <a:avLst/>
          </a:prstGeom>
          <a:noFill/>
          <a:ln cap="flat" cmpd="sng" w="19050">
            <a:solidFill>
              <a:srgbClr val="3D85C6"/>
            </a:solidFill>
            <a:prstDash val="dashDot"/>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88"/>
          <p:cNvSpPr txBox="1"/>
          <p:nvPr>
            <p:ph type="title"/>
          </p:nvPr>
        </p:nvSpPr>
        <p:spPr>
          <a:xfrm>
            <a:off x="282675" y="4134300"/>
            <a:ext cx="6147300" cy="523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sz="1800">
                <a:solidFill>
                  <a:srgbClr val="3D85C6"/>
                </a:solidFill>
                <a:latin typeface="Josefin Sans"/>
                <a:ea typeface="Josefin Sans"/>
                <a:cs typeface="Josefin Sans"/>
                <a:sym typeface="Josefin Sans"/>
              </a:rPr>
              <a:t>Functions of Vestibulospinal Tracts: </a:t>
            </a:r>
            <a:endParaRPr sz="1800">
              <a:solidFill>
                <a:srgbClr val="3D85C6"/>
              </a:solidFill>
              <a:latin typeface="Josefin Sans"/>
              <a:ea typeface="Josefin Sans"/>
              <a:cs typeface="Josefin Sans"/>
              <a:sym typeface="Josefin Sans"/>
            </a:endParaRPr>
          </a:p>
          <a:p>
            <a:pPr indent="0" lvl="0" marL="0" rtl="0" algn="l">
              <a:spcBef>
                <a:spcPts val="0"/>
              </a:spcBef>
              <a:spcAft>
                <a:spcPts val="0"/>
              </a:spcAft>
              <a:buNone/>
            </a:pPr>
            <a:r>
              <a:rPr lang="ar" sz="1600">
                <a:solidFill>
                  <a:srgbClr val="3D85C6"/>
                </a:solidFill>
              </a:rPr>
              <a:t>A- The lateral vestibulospinal </a:t>
            </a:r>
            <a:endParaRPr sz="1600">
              <a:solidFill>
                <a:srgbClr val="3D85C6"/>
              </a:solidFill>
            </a:endParaRPr>
          </a:p>
          <a:p>
            <a:pPr indent="-317500" lvl="0" marL="457200" rtl="0" algn="l">
              <a:spcBef>
                <a:spcPts val="0"/>
              </a:spcBef>
              <a:spcAft>
                <a:spcPts val="0"/>
              </a:spcAft>
              <a:buClr>
                <a:srgbClr val="FF0000"/>
              </a:buClr>
              <a:buSzPts val="1400"/>
              <a:buFont typeface="Cairo"/>
              <a:buChar char="●"/>
            </a:pPr>
            <a:r>
              <a:rPr lang="ar" sz="1400">
                <a:solidFill>
                  <a:srgbClr val="FF0000"/>
                </a:solidFill>
                <a:latin typeface="Cairo"/>
                <a:ea typeface="Cairo"/>
                <a:cs typeface="Cairo"/>
                <a:sym typeface="Cairo"/>
              </a:rPr>
              <a:t>Cells of origin: Lateral Vestibular Nucleus</a:t>
            </a:r>
            <a:endParaRPr sz="1400">
              <a:solidFill>
                <a:srgbClr val="FF0000"/>
              </a:solidFill>
              <a:latin typeface="Cairo"/>
              <a:ea typeface="Cairo"/>
              <a:cs typeface="Cairo"/>
              <a:sym typeface="Cairo"/>
            </a:endParaRPr>
          </a:p>
          <a:p>
            <a:pPr indent="-317500" lvl="0" marL="457200" rtl="0" algn="l">
              <a:spcBef>
                <a:spcPts val="0"/>
              </a:spcBef>
              <a:spcAft>
                <a:spcPts val="0"/>
              </a:spcAft>
              <a:buClr>
                <a:srgbClr val="000000"/>
              </a:buClr>
              <a:buSzPts val="1400"/>
              <a:buFont typeface="Cairo"/>
              <a:buChar char="●"/>
            </a:pPr>
            <a:r>
              <a:rPr lang="ar" sz="1400">
                <a:solidFill>
                  <a:srgbClr val="000000"/>
                </a:solidFill>
                <a:latin typeface="Cairo"/>
                <a:ea typeface="Cairo"/>
                <a:cs typeface="Cairo"/>
                <a:sym typeface="Cairo"/>
              </a:rPr>
              <a:t>Axons descend in the ventral white column of the spinal cord</a:t>
            </a:r>
            <a:endParaRPr sz="1400">
              <a:solidFill>
                <a:srgbClr val="000000"/>
              </a:solidFill>
              <a:latin typeface="Cairo"/>
              <a:ea typeface="Cairo"/>
              <a:cs typeface="Cairo"/>
              <a:sym typeface="Cairo"/>
            </a:endParaRPr>
          </a:p>
          <a:p>
            <a:pPr indent="-317500" lvl="0" marL="457200" rtl="0" algn="l">
              <a:spcBef>
                <a:spcPts val="0"/>
              </a:spcBef>
              <a:spcAft>
                <a:spcPts val="0"/>
              </a:spcAft>
              <a:buClr>
                <a:srgbClr val="000000"/>
              </a:buClr>
              <a:buSzPts val="1400"/>
              <a:buFont typeface="Cairo"/>
              <a:buChar char="●"/>
            </a:pPr>
            <a:r>
              <a:rPr lang="ar" sz="1400">
                <a:solidFill>
                  <a:srgbClr val="000000"/>
                </a:solidFill>
                <a:latin typeface="Cairo"/>
                <a:ea typeface="Cairo"/>
                <a:cs typeface="Cairo"/>
                <a:sym typeface="Cairo"/>
              </a:rPr>
              <a:t>This tract mediates </a:t>
            </a:r>
            <a:r>
              <a:rPr lang="ar" sz="1400">
                <a:solidFill>
                  <a:srgbClr val="FF0000"/>
                </a:solidFill>
                <a:latin typeface="Cairo"/>
                <a:ea typeface="Cairo"/>
                <a:cs typeface="Cairo"/>
                <a:sym typeface="Cairo"/>
              </a:rPr>
              <a:t>excitatory </a:t>
            </a:r>
            <a:r>
              <a:rPr lang="ar" sz="1400">
                <a:solidFill>
                  <a:srgbClr val="000000"/>
                </a:solidFill>
                <a:latin typeface="Cairo"/>
                <a:ea typeface="Cairo"/>
                <a:cs typeface="Cairo"/>
                <a:sym typeface="Cairo"/>
              </a:rPr>
              <a:t>influences upon extensor motor</a:t>
            </a:r>
            <a:r>
              <a:rPr lang="ar" sz="1400">
                <a:solidFill>
                  <a:srgbClr val="999999"/>
                </a:solidFill>
                <a:latin typeface="Cairo"/>
                <a:ea typeface="Cairo"/>
                <a:cs typeface="Cairo"/>
                <a:sym typeface="Cairo"/>
              </a:rPr>
              <a:t> </a:t>
            </a:r>
            <a:r>
              <a:rPr lang="ar" sz="1400">
                <a:solidFill>
                  <a:srgbClr val="000000"/>
                </a:solidFill>
                <a:latin typeface="Cairo"/>
                <a:ea typeface="Cairo"/>
                <a:cs typeface="Cairo"/>
                <a:sym typeface="Cairo"/>
              </a:rPr>
              <a:t>neurons to</a:t>
            </a:r>
            <a:r>
              <a:rPr lang="ar" sz="1400">
                <a:solidFill>
                  <a:srgbClr val="FF0000"/>
                </a:solidFill>
                <a:latin typeface="Cairo"/>
                <a:ea typeface="Cairo"/>
                <a:cs typeface="Cairo"/>
                <a:sym typeface="Cairo"/>
              </a:rPr>
              <a:t> maintain posture &amp; righting reflexes</a:t>
            </a:r>
            <a:endParaRPr sz="1400">
              <a:solidFill>
                <a:srgbClr val="FF0000"/>
              </a:solidFill>
              <a:latin typeface="Cairo"/>
              <a:ea typeface="Cairo"/>
              <a:cs typeface="Cairo"/>
              <a:sym typeface="Cairo"/>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rPr lang="ar" sz="1600">
                <a:solidFill>
                  <a:srgbClr val="3D85C6"/>
                </a:solidFill>
              </a:rPr>
              <a:t>B- The medial vestibulospinal tract:</a:t>
            </a:r>
            <a:endParaRPr sz="1600">
              <a:solidFill>
                <a:srgbClr val="3D85C6"/>
              </a:solidFill>
            </a:endParaRPr>
          </a:p>
          <a:p>
            <a:pPr indent="-317500" lvl="0" marL="457200" rtl="0" algn="l">
              <a:spcBef>
                <a:spcPts val="0"/>
              </a:spcBef>
              <a:spcAft>
                <a:spcPts val="0"/>
              </a:spcAft>
              <a:buClr>
                <a:srgbClr val="000000"/>
              </a:buClr>
              <a:buSzPts val="1400"/>
              <a:buFont typeface="Cairo"/>
              <a:buChar char="●"/>
            </a:pPr>
            <a:r>
              <a:rPr lang="ar" sz="1400">
                <a:solidFill>
                  <a:srgbClr val="000000"/>
                </a:solidFill>
                <a:latin typeface="Cairo"/>
                <a:ea typeface="Cairo"/>
                <a:cs typeface="Cairo"/>
                <a:sym typeface="Cairo"/>
              </a:rPr>
              <a:t>Cells of origin: Medial Vestibular Nucleus</a:t>
            </a:r>
            <a:endParaRPr sz="1400">
              <a:solidFill>
                <a:srgbClr val="000000"/>
              </a:solidFill>
              <a:latin typeface="Cairo"/>
              <a:ea typeface="Cairo"/>
              <a:cs typeface="Cairo"/>
              <a:sym typeface="Cairo"/>
            </a:endParaRPr>
          </a:p>
          <a:p>
            <a:pPr indent="-317500" lvl="0" marL="457200" rtl="0" algn="l">
              <a:spcBef>
                <a:spcPts val="0"/>
              </a:spcBef>
              <a:spcAft>
                <a:spcPts val="0"/>
              </a:spcAft>
              <a:buClr>
                <a:srgbClr val="000000"/>
              </a:buClr>
              <a:buSzPts val="1400"/>
              <a:buFont typeface="Cairo"/>
              <a:buChar char="●"/>
            </a:pPr>
            <a:r>
              <a:rPr lang="ar" sz="1400">
                <a:solidFill>
                  <a:srgbClr val="000000"/>
                </a:solidFill>
                <a:latin typeface="Cairo"/>
                <a:ea typeface="Cairo"/>
                <a:cs typeface="Cairo"/>
                <a:sym typeface="Cairo"/>
              </a:rPr>
              <a:t>As its axons descend in the ventral white column of spinal cord to end at the cervical segments of the spinal cord, some fibers form part of the Medial Longitudinal Fasciculus fibers in brain stem that link vestibular nuclei to nuclei supplying the extraocular muscles</a:t>
            </a:r>
            <a:endParaRPr sz="1400">
              <a:solidFill>
                <a:srgbClr val="000000"/>
              </a:solidFill>
              <a:latin typeface="Cairo"/>
              <a:ea typeface="Cairo"/>
              <a:cs typeface="Cairo"/>
              <a:sym typeface="Cairo"/>
            </a:endParaRPr>
          </a:p>
          <a:p>
            <a:pPr indent="0" lvl="0" marL="457200" rtl="0" algn="l">
              <a:spcBef>
                <a:spcPts val="0"/>
              </a:spcBef>
              <a:spcAft>
                <a:spcPts val="0"/>
              </a:spcAft>
              <a:buNone/>
            </a:pPr>
            <a:r>
              <a:rPr lang="ar" sz="1400">
                <a:solidFill>
                  <a:srgbClr val="000000"/>
                </a:solidFill>
                <a:latin typeface="Cairo"/>
                <a:ea typeface="Cairo"/>
                <a:cs typeface="Cairo"/>
                <a:sym typeface="Cairo"/>
              </a:rPr>
              <a:t> </a:t>
            </a:r>
            <a:r>
              <a:rPr lang="ar" sz="1400">
                <a:solidFill>
                  <a:srgbClr val="B7B7B7"/>
                </a:solidFill>
                <a:latin typeface="Cairo"/>
                <a:ea typeface="Cairo"/>
                <a:cs typeface="Cairo"/>
                <a:sym typeface="Cairo"/>
              </a:rPr>
              <a:t>(</a:t>
            </a:r>
            <a:r>
              <a:rPr lang="ar" sz="1200">
                <a:solidFill>
                  <a:srgbClr val="B7B7B7"/>
                </a:solidFill>
                <a:latin typeface="Cairo"/>
                <a:ea typeface="Cairo"/>
                <a:cs typeface="Cairo"/>
                <a:sym typeface="Cairo"/>
              </a:rPr>
              <a:t>تتحكم بالعين بدل ما كل عين تتحرك لحالها</a:t>
            </a:r>
            <a:r>
              <a:rPr lang="ar" sz="1400">
                <a:solidFill>
                  <a:srgbClr val="B7B7B7"/>
                </a:solidFill>
                <a:latin typeface="Cairo"/>
                <a:ea typeface="Cairo"/>
                <a:cs typeface="Cairo"/>
                <a:sym typeface="Cairo"/>
              </a:rPr>
              <a:t>)</a:t>
            </a:r>
            <a:endParaRPr sz="1400">
              <a:solidFill>
                <a:srgbClr val="B7B7B7"/>
              </a:solidFill>
              <a:latin typeface="Cairo"/>
              <a:ea typeface="Cairo"/>
              <a:cs typeface="Cairo"/>
              <a:sym typeface="Cairo"/>
            </a:endParaRPr>
          </a:p>
          <a:p>
            <a:pPr indent="-317500" lvl="0" marL="457200" rtl="0" algn="l">
              <a:spcBef>
                <a:spcPts val="0"/>
              </a:spcBef>
              <a:spcAft>
                <a:spcPts val="0"/>
              </a:spcAft>
              <a:buClr>
                <a:srgbClr val="000000"/>
              </a:buClr>
              <a:buSzPts val="1400"/>
              <a:buFont typeface="Cairo"/>
              <a:buChar char="●"/>
            </a:pPr>
            <a:r>
              <a:rPr lang="ar" sz="1400">
                <a:solidFill>
                  <a:srgbClr val="000000"/>
                </a:solidFill>
                <a:latin typeface="Cairo"/>
                <a:ea typeface="Cairo"/>
                <a:cs typeface="Cairo"/>
                <a:sym typeface="Cairo"/>
              </a:rPr>
              <a:t>Function: for </a:t>
            </a:r>
            <a:r>
              <a:rPr lang="ar" sz="1400">
                <a:solidFill>
                  <a:srgbClr val="FF0000"/>
                </a:solidFill>
                <a:latin typeface="Cairo"/>
                <a:ea typeface="Cairo"/>
                <a:cs typeface="Cairo"/>
                <a:sym typeface="Cairo"/>
              </a:rPr>
              <a:t>coordination of head and eye movements</a:t>
            </a:r>
            <a:endParaRPr sz="1400">
              <a:solidFill>
                <a:srgbClr val="FF0000"/>
              </a:solidFill>
              <a:latin typeface="Cairo"/>
              <a:ea typeface="Cairo"/>
              <a:cs typeface="Cairo"/>
              <a:sym typeface="Cairo"/>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ar" sz="1600">
                <a:solidFill>
                  <a:srgbClr val="B7B7B7"/>
                </a:solidFill>
              </a:rPr>
              <a:t>Role of the vestibular nuclei to excite the Antigravity muscles:</a:t>
            </a:r>
            <a:endParaRPr sz="1600">
              <a:solidFill>
                <a:srgbClr val="B7B7B7"/>
              </a:solidFill>
            </a:endParaRPr>
          </a:p>
          <a:p>
            <a:pPr indent="0" lvl="0" marL="0" rtl="0" algn="l">
              <a:spcBef>
                <a:spcPts val="0"/>
              </a:spcBef>
              <a:spcAft>
                <a:spcPts val="0"/>
              </a:spcAft>
              <a:buClr>
                <a:schemeClr val="dk1"/>
              </a:buClr>
              <a:buSzPts val="1100"/>
              <a:buFont typeface="Arial"/>
              <a:buNone/>
            </a:pPr>
            <a:r>
              <a:rPr lang="ar" sz="1400">
                <a:solidFill>
                  <a:srgbClr val="B7B7B7"/>
                </a:solidFill>
                <a:latin typeface="Cairo"/>
                <a:ea typeface="Cairo"/>
                <a:cs typeface="Cairo"/>
                <a:sym typeface="Cairo"/>
              </a:rPr>
              <a:t>-The vestibular nuclei, function in association with the pontine reticular</a:t>
            </a:r>
            <a:endParaRPr sz="14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solidFill>
                  <a:srgbClr val="B7B7B7"/>
                </a:solidFill>
                <a:latin typeface="Cairo"/>
                <a:ea typeface="Cairo"/>
                <a:cs typeface="Cairo"/>
                <a:sym typeface="Cairo"/>
              </a:rPr>
              <a:t>nuclei to control the antigravity muscles.</a:t>
            </a:r>
            <a:endParaRPr sz="14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solidFill>
                  <a:srgbClr val="B7B7B7"/>
                </a:solidFill>
                <a:latin typeface="Cairo"/>
                <a:ea typeface="Cairo"/>
                <a:cs typeface="Cairo"/>
                <a:sym typeface="Cairo"/>
              </a:rPr>
              <a:t>- The vestibular nuclei transmit excitatory signals to the antigravity</a:t>
            </a:r>
            <a:endParaRPr sz="14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solidFill>
                  <a:srgbClr val="B7B7B7"/>
                </a:solidFill>
                <a:latin typeface="Cairo"/>
                <a:ea typeface="Cairo"/>
                <a:cs typeface="Cairo"/>
                <a:sym typeface="Cairo"/>
              </a:rPr>
              <a:t>muscles by way of the lateral and medial vestibulospinal tracts</a:t>
            </a:r>
            <a:endParaRPr sz="1400">
              <a:solidFill>
                <a:srgbClr val="B7B7B7"/>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solidFill>
                  <a:srgbClr val="B7B7B7"/>
                </a:solidFill>
                <a:latin typeface="Cairo"/>
                <a:ea typeface="Cairo"/>
                <a:cs typeface="Cairo"/>
                <a:sym typeface="Cairo"/>
              </a:rPr>
              <a:t>-Without this support of the vestibular nuclei, the pontine reticular system</a:t>
            </a:r>
            <a:endParaRPr sz="1400">
              <a:solidFill>
                <a:srgbClr val="B7B7B7"/>
              </a:solidFill>
              <a:latin typeface="Cairo"/>
              <a:ea typeface="Cairo"/>
              <a:cs typeface="Cairo"/>
              <a:sym typeface="Cairo"/>
            </a:endParaRPr>
          </a:p>
          <a:p>
            <a:pPr indent="0" lvl="0" marL="0" rtl="0" algn="l">
              <a:spcBef>
                <a:spcPts val="0"/>
              </a:spcBef>
              <a:spcAft>
                <a:spcPts val="0"/>
              </a:spcAft>
              <a:buNone/>
            </a:pPr>
            <a:r>
              <a:rPr lang="ar" sz="1400">
                <a:solidFill>
                  <a:srgbClr val="B7B7B7"/>
                </a:solidFill>
                <a:latin typeface="Cairo"/>
                <a:ea typeface="Cairo"/>
                <a:cs typeface="Cairo"/>
                <a:sym typeface="Cairo"/>
              </a:rPr>
              <a:t>would lose much of its excitation of the axial antigravity muscles.</a:t>
            </a:r>
            <a:endParaRPr sz="1400">
              <a:solidFill>
                <a:srgbClr val="B7B7B7"/>
              </a:solidFill>
              <a:latin typeface="Cairo"/>
              <a:ea typeface="Cairo"/>
              <a:cs typeface="Cairo"/>
              <a:sym typeface="Cairo"/>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endParaRPr>
          </a:p>
        </p:txBody>
      </p:sp>
      <p:sp>
        <p:nvSpPr>
          <p:cNvPr id="619" name="Google Shape;619;p88"/>
          <p:cNvSpPr txBox="1"/>
          <p:nvPr/>
        </p:nvSpPr>
        <p:spPr>
          <a:xfrm>
            <a:off x="235050" y="754325"/>
            <a:ext cx="4570200" cy="27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solidFill>
                  <a:srgbClr val="3D85C6"/>
                </a:solidFill>
                <a:latin typeface="Economica"/>
                <a:ea typeface="Economica"/>
                <a:cs typeface="Economica"/>
                <a:sym typeface="Economica"/>
              </a:rPr>
              <a:t>2- Vestibulospinal tracts:</a:t>
            </a:r>
            <a:endParaRPr sz="1600">
              <a:solidFill>
                <a:srgbClr val="3D85C6"/>
              </a:solidFill>
              <a:latin typeface="Economica"/>
              <a:ea typeface="Economica"/>
              <a:cs typeface="Economica"/>
              <a:sym typeface="Economica"/>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 Fibers originate in vestibular nuclei in pons (which receive inputs from inner ear, Vestibular Apparatus and cerebellum)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-Axons descend in the ipsilateral ventral white column of spinal cord </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 General Functions:-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ar">
                <a:solidFill>
                  <a:schemeClr val="dk1"/>
                </a:solidFill>
                <a:latin typeface="Cairo"/>
                <a:ea typeface="Cairo"/>
                <a:cs typeface="Cairo"/>
                <a:sym typeface="Cairo"/>
              </a:rPr>
              <a:t> Controls Postural &amp; righting reflexes.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ar">
                <a:solidFill>
                  <a:schemeClr val="dk1"/>
                </a:solidFill>
                <a:latin typeface="Cairo"/>
                <a:ea typeface="Cairo"/>
                <a:cs typeface="Cairo"/>
                <a:sym typeface="Cairo"/>
              </a:rPr>
              <a:t>Excitatory to ipsilateral spinal motor neurons-that supply axial &amp; postural muscles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AutoNum type="arabicPeriod"/>
            </a:pPr>
            <a:r>
              <a:rPr lang="ar">
                <a:solidFill>
                  <a:schemeClr val="dk1"/>
                </a:solidFill>
                <a:latin typeface="Cairo"/>
                <a:ea typeface="Cairo"/>
                <a:cs typeface="Cairo"/>
                <a:sym typeface="Cairo"/>
              </a:rPr>
              <a:t>Control eye movements</a:t>
            </a:r>
            <a:endParaRPr>
              <a:solidFill>
                <a:schemeClr val="dk1"/>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pic>
        <p:nvPicPr>
          <p:cNvPr id="620" name="Google Shape;620;p88"/>
          <p:cNvPicPr preferRelativeResize="0"/>
          <p:nvPr/>
        </p:nvPicPr>
        <p:blipFill>
          <a:blip r:embed="rId3">
            <a:alphaModFix/>
          </a:blip>
          <a:stretch>
            <a:fillRect/>
          </a:stretch>
        </p:blipFill>
        <p:spPr>
          <a:xfrm>
            <a:off x="4805250" y="828675"/>
            <a:ext cx="1747949" cy="3195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89"/>
          <p:cNvSpPr txBox="1"/>
          <p:nvPr>
            <p:ph type="title"/>
          </p:nvPr>
        </p:nvSpPr>
        <p:spPr>
          <a:xfrm>
            <a:off x="252100" y="3562800"/>
            <a:ext cx="4600800" cy="513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rPr>
              <a:t>4- Reticulospinal Tract :</a:t>
            </a:r>
            <a:endParaRPr sz="1600">
              <a:solidFill>
                <a:srgbClr val="0B5394"/>
              </a:solidFill>
            </a:endParaRPr>
          </a:p>
          <a:p>
            <a:pPr indent="0" lvl="0" marL="0" rtl="0" algn="l">
              <a:spcBef>
                <a:spcPts val="0"/>
              </a:spcBef>
              <a:spcAft>
                <a:spcPts val="0"/>
              </a:spcAft>
              <a:buNone/>
            </a:pPr>
            <a:r>
              <a:rPr lang="ar" sz="1400">
                <a:latin typeface="Cairo"/>
                <a:ea typeface="Cairo"/>
                <a:cs typeface="Cairo"/>
                <a:sym typeface="Cairo"/>
              </a:rPr>
              <a:t>-</a:t>
            </a:r>
            <a:r>
              <a:rPr lang="ar" sz="1400">
                <a:solidFill>
                  <a:srgbClr val="FF0000"/>
                </a:solidFill>
                <a:latin typeface="Cairo"/>
                <a:ea typeface="Cairo"/>
                <a:cs typeface="Cairo"/>
                <a:sym typeface="Cairo"/>
              </a:rPr>
              <a:t>Tract arises from The reticular </a:t>
            </a:r>
            <a:r>
              <a:rPr lang="ar" sz="1400">
                <a:solidFill>
                  <a:srgbClr val="FF0000"/>
                </a:solidFill>
                <a:latin typeface="Cairo"/>
                <a:ea typeface="Cairo"/>
                <a:cs typeface="Cairo"/>
                <a:sym typeface="Cairo"/>
              </a:rPr>
              <a:t>formation </a:t>
            </a:r>
            <a:r>
              <a:rPr lang="ar" sz="1400">
                <a:latin typeface="Cairo"/>
                <a:ea typeface="Cairo"/>
                <a:cs typeface="Cairo"/>
                <a:sym typeface="Cairo"/>
              </a:rPr>
              <a:t>which</a:t>
            </a:r>
            <a:r>
              <a:rPr lang="ar" sz="1400">
                <a:latin typeface="Cairo"/>
                <a:ea typeface="Cairo"/>
                <a:cs typeface="Cairo"/>
                <a:sym typeface="Cairo"/>
              </a:rPr>
              <a:t> makes up a central core of the brainstem</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-It contains sensory &amp; motor neuronal groups</a:t>
            </a:r>
            <a:endParaRPr sz="1400">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latin typeface="Cairo"/>
                <a:ea typeface="Cairo"/>
                <a:cs typeface="Cairo"/>
                <a:sym typeface="Cairo"/>
              </a:rPr>
              <a:t>-Pontine and medullary nuclei project to the AHC of the spinal cord via Reticulospinal Tract</a:t>
            </a:r>
            <a:endParaRPr sz="1400">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sz="1600">
              <a:solidFill>
                <a:srgbClr val="0B5394"/>
              </a:solidFill>
            </a:endParaRPr>
          </a:p>
          <a:p>
            <a:pPr indent="0" lvl="0" marL="0" rtl="0" algn="l">
              <a:spcBef>
                <a:spcPts val="0"/>
              </a:spcBef>
              <a:spcAft>
                <a:spcPts val="0"/>
              </a:spcAft>
              <a:buClr>
                <a:schemeClr val="dk1"/>
              </a:buClr>
              <a:buSzPts val="1100"/>
              <a:buFont typeface="Arial"/>
              <a:buNone/>
            </a:pPr>
            <a:r>
              <a:rPr lang="ar" sz="1600">
                <a:solidFill>
                  <a:srgbClr val="0B5394"/>
                </a:solidFill>
              </a:rPr>
              <a:t>Types of reticulospinal tracts:-</a:t>
            </a:r>
            <a:endParaRPr sz="1600">
              <a:solidFill>
                <a:srgbClr val="0B5394"/>
              </a:solidFill>
            </a:endParaRPr>
          </a:p>
          <a:p>
            <a:pPr indent="0" lvl="0" marL="0" rtl="0" algn="l">
              <a:spcBef>
                <a:spcPts val="0"/>
              </a:spcBef>
              <a:spcAft>
                <a:spcPts val="0"/>
              </a:spcAft>
              <a:buClr>
                <a:schemeClr val="dk1"/>
              </a:buClr>
              <a:buSzPts val="1100"/>
              <a:buFont typeface="Arial"/>
              <a:buNone/>
            </a:pPr>
            <a:r>
              <a:t/>
            </a:r>
            <a:endParaRPr sz="1600">
              <a:solidFill>
                <a:srgbClr val="3D85C6"/>
              </a:solidFill>
              <a:latin typeface="Arial"/>
              <a:ea typeface="Arial"/>
              <a:cs typeface="Arial"/>
              <a:sym typeface="Arial"/>
            </a:endParaRPr>
          </a:p>
          <a:p>
            <a:pPr indent="0" lvl="0" marL="0" rtl="0" algn="l">
              <a:spcBef>
                <a:spcPts val="0"/>
              </a:spcBef>
              <a:spcAft>
                <a:spcPts val="0"/>
              </a:spcAft>
              <a:buNone/>
            </a:pPr>
            <a:r>
              <a:rPr lang="ar" sz="1600">
                <a:solidFill>
                  <a:srgbClr val="0B5394"/>
                </a:solidFill>
              </a:rPr>
              <a:t>1. Pontine (Medial) Reticulospinal Trac</a:t>
            </a:r>
            <a:r>
              <a:rPr lang="ar" sz="1600">
                <a:solidFill>
                  <a:srgbClr val="0B5394"/>
                </a:solidFill>
              </a:rPr>
              <a:t>t:</a:t>
            </a:r>
            <a:endParaRPr sz="1600">
              <a:solidFill>
                <a:srgbClr val="0B5394"/>
              </a:solidFill>
            </a:endParaRPr>
          </a:p>
          <a:p>
            <a:pPr indent="0" lvl="0" marL="0" rtl="0" algn="l">
              <a:spcBef>
                <a:spcPts val="0"/>
              </a:spcBef>
              <a:spcAft>
                <a:spcPts val="0"/>
              </a:spcAft>
              <a:buClr>
                <a:schemeClr val="dk1"/>
              </a:buClr>
              <a:buSzPts val="1100"/>
              <a:buFont typeface="Arial"/>
              <a:buNone/>
            </a:pPr>
            <a:r>
              <a:rPr lang="ar" sz="1400">
                <a:latin typeface="Cairo"/>
                <a:ea typeface="Cairo"/>
                <a:cs typeface="Cairo"/>
                <a:sym typeface="Cairo"/>
              </a:rPr>
              <a:t>• Cells of origin: Pontine Reticular Formation which has high excitability &amp; they receive strong </a:t>
            </a:r>
            <a:r>
              <a:rPr lang="ar" sz="1400">
                <a:solidFill>
                  <a:srgbClr val="FF0000"/>
                </a:solidFill>
                <a:latin typeface="Cairo"/>
                <a:ea typeface="Cairo"/>
                <a:cs typeface="Cairo"/>
                <a:sym typeface="Cairo"/>
              </a:rPr>
              <a:t>excitatory signals from the vestibular nuclei .</a:t>
            </a:r>
            <a:endParaRPr sz="1400">
              <a:solidFill>
                <a:srgbClr val="FF0000"/>
              </a:solidFill>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latin typeface="Cairo"/>
                <a:ea typeface="Cairo"/>
                <a:cs typeface="Cairo"/>
                <a:sym typeface="Cairo"/>
              </a:rPr>
              <a:t>• Axons descend in anterior(ventral )white column of spinal cord</a:t>
            </a:r>
            <a:endParaRPr sz="1400">
              <a:latin typeface="Cairo"/>
              <a:ea typeface="Cairo"/>
              <a:cs typeface="Cairo"/>
              <a:sym typeface="Cairo"/>
            </a:endParaRPr>
          </a:p>
          <a:p>
            <a:pPr indent="0" lvl="0" marL="0" rtl="0" algn="l">
              <a:spcBef>
                <a:spcPts val="0"/>
              </a:spcBef>
              <a:spcAft>
                <a:spcPts val="0"/>
              </a:spcAft>
              <a:buClr>
                <a:schemeClr val="dk1"/>
              </a:buClr>
              <a:buSzPts val="1100"/>
              <a:buFont typeface="Arial"/>
              <a:buNone/>
            </a:pPr>
            <a:r>
              <a:rPr lang="ar" sz="1400">
                <a:latin typeface="Cairo"/>
                <a:ea typeface="Cairo"/>
                <a:cs typeface="Cairo"/>
                <a:sym typeface="Cairo"/>
              </a:rPr>
              <a:t>• Pontine Reticulospinal Tract increases Gamma efferent activity (</a:t>
            </a:r>
            <a:r>
              <a:rPr lang="ar" sz="1400">
                <a:solidFill>
                  <a:srgbClr val="FF0000"/>
                </a:solidFill>
                <a:latin typeface="Cairo"/>
                <a:ea typeface="Cairo"/>
                <a:cs typeface="Cairo"/>
                <a:sym typeface="Cairo"/>
              </a:rPr>
              <a:t> excitatory </a:t>
            </a:r>
            <a:r>
              <a:rPr lang="ar" sz="1400">
                <a:solidFill>
                  <a:srgbClr val="000000"/>
                </a:solidFill>
                <a:latin typeface="Cairo"/>
                <a:ea typeface="Cairo"/>
                <a:cs typeface="Cairo"/>
                <a:sym typeface="Cairo"/>
              </a:rPr>
              <a:t>to axial &amp; antigravity,</a:t>
            </a:r>
            <a:r>
              <a:rPr lang="ar" sz="1400">
                <a:solidFill>
                  <a:srgbClr val="FF0000"/>
                </a:solidFill>
                <a:latin typeface="Cairo"/>
                <a:ea typeface="Cairo"/>
                <a:cs typeface="Cairo"/>
                <a:sym typeface="Cairo"/>
              </a:rPr>
              <a:t> extensor muscles of the body &amp; inhibitory for flexores</a:t>
            </a:r>
            <a:r>
              <a:rPr lang="ar" sz="1400">
                <a:latin typeface="Cairo"/>
                <a:ea typeface="Cairo"/>
                <a:cs typeface="Cairo"/>
                <a:sym typeface="Cairo"/>
              </a:rPr>
              <a:t> &amp; increases muscle tone)</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-it causes powerful excitation of antigravity muscles</a:t>
            </a:r>
            <a:endParaRPr sz="1400">
              <a:latin typeface="Cairo"/>
              <a:ea typeface="Cairo"/>
              <a:cs typeface="Cairo"/>
              <a:sym typeface="Cairo"/>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p>
        </p:txBody>
      </p:sp>
      <p:sp>
        <p:nvSpPr>
          <p:cNvPr id="626" name="Google Shape;626;p89"/>
          <p:cNvSpPr txBox="1"/>
          <p:nvPr/>
        </p:nvSpPr>
        <p:spPr>
          <a:xfrm>
            <a:off x="252100" y="657675"/>
            <a:ext cx="4914900" cy="23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ar" sz="1600">
                <a:solidFill>
                  <a:srgbClr val="0B5394"/>
                </a:solidFill>
                <a:latin typeface="Economica"/>
                <a:ea typeface="Economica"/>
                <a:cs typeface="Economica"/>
                <a:sym typeface="Economica"/>
              </a:rPr>
              <a:t>3- Tectospinal tracts:</a:t>
            </a:r>
            <a:endParaRPr sz="1600">
              <a:solidFill>
                <a:srgbClr val="0B5394"/>
              </a:solidFill>
              <a:latin typeface="Economica"/>
              <a:ea typeface="Economica"/>
              <a:cs typeface="Economica"/>
              <a:sym typeface="Economica"/>
            </a:endParaRPr>
          </a:p>
          <a:p>
            <a:pPr indent="0" lvl="0" marL="0" rtl="0" algn="l">
              <a:lnSpc>
                <a:spcPct val="115000"/>
              </a:lnSpc>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a:t>
            </a:r>
            <a:r>
              <a:rPr lang="ar">
                <a:solidFill>
                  <a:srgbClr val="FF0000"/>
                </a:solidFill>
                <a:latin typeface="Cairo"/>
                <a:ea typeface="Cairo"/>
                <a:cs typeface="Cairo"/>
                <a:sym typeface="Cairo"/>
              </a:rPr>
              <a:t>From superior colliculi in the tectum of midbrain</a:t>
            </a:r>
            <a:r>
              <a:rPr lang="ar">
                <a:solidFill>
                  <a:schemeClr val="dk1"/>
                </a:solidFill>
                <a:latin typeface="Cairo"/>
                <a:ea typeface="Cairo"/>
                <a:cs typeface="Cairo"/>
                <a:sym typeface="Cairo"/>
              </a:rPr>
              <a:t> (for VISUAL reflexes) &amp; from inferior colliculi of midbrain (for AUDITORY reflexes)</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 </a:t>
            </a:r>
            <a:r>
              <a:rPr lang="ar">
                <a:solidFill>
                  <a:srgbClr val="FF0000"/>
                </a:solidFill>
                <a:latin typeface="Cairo"/>
                <a:ea typeface="Cairo"/>
                <a:cs typeface="Cairo"/>
                <a:sym typeface="Cairo"/>
              </a:rPr>
              <a:t>Ends on Contralateral</a:t>
            </a:r>
            <a:r>
              <a:rPr lang="ar">
                <a:solidFill>
                  <a:schemeClr val="dk1"/>
                </a:solidFill>
                <a:latin typeface="Cairo"/>
                <a:ea typeface="Cairo"/>
                <a:cs typeface="Cairo"/>
                <a:sym typeface="Cairo"/>
              </a:rPr>
              <a:t> cervical motor neurons </a:t>
            </a:r>
            <a:r>
              <a:rPr lang="ar">
                <a:solidFill>
                  <a:srgbClr val="B7B7B7"/>
                </a:solidFill>
                <a:latin typeface="Cairo"/>
                <a:ea typeface="Cairo"/>
                <a:cs typeface="Cairo"/>
                <a:sym typeface="Cairo"/>
              </a:rPr>
              <a:t>(that's why it supply the head and neck)</a:t>
            </a:r>
            <a:endParaRPr>
              <a:solidFill>
                <a:srgbClr val="B7B7B7"/>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Function: </a:t>
            </a:r>
            <a:r>
              <a:rPr lang="ar">
                <a:solidFill>
                  <a:srgbClr val="FF0000"/>
                </a:solidFill>
                <a:latin typeface="Cairo"/>
                <a:ea typeface="Cairo"/>
                <a:cs typeface="Cairo"/>
                <a:sym typeface="Cairo"/>
              </a:rPr>
              <a:t>Mediate/facilitate</a:t>
            </a:r>
            <a:r>
              <a:rPr lang="ar">
                <a:solidFill>
                  <a:schemeClr val="dk1"/>
                </a:solidFill>
                <a:latin typeface="Cairo"/>
                <a:ea typeface="Cairo"/>
                <a:cs typeface="Cairo"/>
                <a:sym typeface="Cairo"/>
              </a:rPr>
              <a:t> </a:t>
            </a:r>
            <a:r>
              <a:rPr lang="ar">
                <a:solidFill>
                  <a:srgbClr val="FF0000"/>
                </a:solidFill>
                <a:latin typeface="Cairo"/>
                <a:ea typeface="Cairo"/>
                <a:cs typeface="Cairo"/>
                <a:sym typeface="Cairo"/>
              </a:rPr>
              <a:t>turning of the</a:t>
            </a:r>
            <a:endParaRPr>
              <a:solidFill>
                <a:srgbClr val="FF0000"/>
              </a:solidFill>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rPr lang="ar">
                <a:solidFill>
                  <a:srgbClr val="FF0000"/>
                </a:solidFill>
                <a:latin typeface="Cairo"/>
                <a:ea typeface="Cairo"/>
                <a:cs typeface="Cairo"/>
                <a:sym typeface="Cairo"/>
              </a:rPr>
              <a:t>head and neck </a:t>
            </a:r>
            <a:r>
              <a:rPr lang="ar">
                <a:solidFill>
                  <a:schemeClr val="dk1"/>
                </a:solidFill>
                <a:latin typeface="Cairo"/>
                <a:ea typeface="Cairo"/>
                <a:cs typeface="Cairo"/>
                <a:sym typeface="Cairo"/>
              </a:rPr>
              <a:t> in response to visual or Auditory stimuli </a:t>
            </a:r>
            <a:r>
              <a:rPr lang="ar" sz="1200">
                <a:solidFill>
                  <a:srgbClr val="999999"/>
                </a:solidFill>
                <a:latin typeface="Cairo"/>
                <a:ea typeface="Cairo"/>
                <a:cs typeface="Cairo"/>
                <a:sym typeface="Cairo"/>
              </a:rPr>
              <a:t>(the response will be toward the stimulus)</a:t>
            </a:r>
            <a:endParaRPr sz="1200">
              <a:solidFill>
                <a:srgbClr val="999999"/>
              </a:solidFill>
              <a:latin typeface="Cairo"/>
              <a:ea typeface="Cairo"/>
              <a:cs typeface="Cairo"/>
              <a:sym typeface="Cairo"/>
            </a:endParaRPr>
          </a:p>
          <a:p>
            <a:pPr indent="0" lvl="0" marL="0" rtl="0" algn="l">
              <a:spcBef>
                <a:spcPts val="0"/>
              </a:spcBef>
              <a:spcAft>
                <a:spcPts val="0"/>
              </a:spcAft>
              <a:buNone/>
            </a:pPr>
            <a:r>
              <a:t/>
            </a:r>
            <a:endParaRPr/>
          </a:p>
        </p:txBody>
      </p:sp>
      <p:pic>
        <p:nvPicPr>
          <p:cNvPr id="627" name="Google Shape;627;p89"/>
          <p:cNvPicPr preferRelativeResize="0"/>
          <p:nvPr/>
        </p:nvPicPr>
        <p:blipFill>
          <a:blip r:embed="rId3">
            <a:alphaModFix/>
          </a:blip>
          <a:stretch>
            <a:fillRect/>
          </a:stretch>
        </p:blipFill>
        <p:spPr>
          <a:xfrm>
            <a:off x="4876000" y="2200800"/>
            <a:ext cx="1700300" cy="3184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90"/>
          <p:cNvSpPr txBox="1"/>
          <p:nvPr/>
        </p:nvSpPr>
        <p:spPr>
          <a:xfrm>
            <a:off x="309575" y="4362900"/>
            <a:ext cx="4114800" cy="27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3D85C6"/>
                </a:solidFill>
                <a:latin typeface="Economica"/>
                <a:ea typeface="Economica"/>
                <a:cs typeface="Economica"/>
                <a:sym typeface="Economica"/>
              </a:rPr>
              <a:t>5- Olivospinal tract:</a:t>
            </a:r>
            <a:endParaRPr sz="1600">
              <a:solidFill>
                <a:srgbClr val="3D85C6"/>
              </a:solidFill>
              <a:latin typeface="Economica"/>
              <a:ea typeface="Economica"/>
              <a:cs typeface="Economica"/>
              <a:sym typeface="Economica"/>
            </a:endParaRPr>
          </a:p>
          <a:p>
            <a:pPr indent="0" lvl="0" marL="0" rtl="0" algn="l">
              <a:spcBef>
                <a:spcPts val="0"/>
              </a:spcBef>
              <a:spcAft>
                <a:spcPts val="0"/>
              </a:spcAft>
              <a:buNone/>
            </a:pPr>
            <a:r>
              <a:rPr lang="ar">
                <a:solidFill>
                  <a:schemeClr val="dk1"/>
                </a:solidFill>
                <a:latin typeface="Cairo"/>
                <a:ea typeface="Cairo"/>
                <a:cs typeface="Cairo"/>
                <a:sym typeface="Cairo"/>
              </a:rPr>
              <a:t>- It arises from inferior olivary N of the medulla &amp; is found only in the cervical region of the spinal cord (</a:t>
            </a:r>
            <a:r>
              <a:rPr lang="ar">
                <a:solidFill>
                  <a:srgbClr val="FF0000"/>
                </a:solidFill>
                <a:latin typeface="Cairo"/>
                <a:ea typeface="Cairo"/>
                <a:cs typeface="Cairo"/>
                <a:sym typeface="Cairo"/>
              </a:rPr>
              <a:t>supplies neck muscles</a:t>
            </a:r>
            <a:r>
              <a:rPr lang="ar">
                <a:solidFill>
                  <a:schemeClr val="dk1"/>
                </a:solidFill>
                <a:latin typeface="Cairo"/>
                <a:ea typeface="Cairo"/>
                <a:cs typeface="Cairo"/>
                <a:sym typeface="Cairo"/>
              </a:rPr>
              <a:t>) of unknown function</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-Secondary olivocerebellar fibers transmit signals to multiple areas of the cerebellum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endParaRPr>
          </a:p>
        </p:txBody>
      </p:sp>
      <p:sp>
        <p:nvSpPr>
          <p:cNvPr id="633" name="Google Shape;633;p90"/>
          <p:cNvSpPr txBox="1"/>
          <p:nvPr/>
        </p:nvSpPr>
        <p:spPr>
          <a:xfrm>
            <a:off x="309575" y="771975"/>
            <a:ext cx="4619700" cy="37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3D85C6"/>
                </a:solidFill>
                <a:latin typeface="Economica"/>
                <a:ea typeface="Economica"/>
                <a:cs typeface="Economica"/>
                <a:sym typeface="Economica"/>
              </a:rPr>
              <a:t>2.  Medullary (Lateral) Reticulospinal Tract:</a:t>
            </a:r>
            <a:endParaRPr sz="1600">
              <a:solidFill>
                <a:srgbClr val="3D85C6"/>
              </a:solidFill>
              <a:latin typeface="Economica"/>
              <a:ea typeface="Economica"/>
              <a:cs typeface="Economica"/>
              <a:sym typeface="Economica"/>
            </a:endParaRPr>
          </a:p>
          <a:p>
            <a:pPr indent="0" lvl="0" marL="0" rtl="0" algn="l">
              <a:spcBef>
                <a:spcPts val="0"/>
              </a:spcBef>
              <a:spcAft>
                <a:spcPts val="0"/>
              </a:spcAft>
              <a:buNone/>
            </a:pPr>
            <a:r>
              <a:rPr lang="ar">
                <a:solidFill>
                  <a:schemeClr val="dk1"/>
                </a:solidFill>
                <a:latin typeface="Cairo"/>
                <a:ea typeface="Cairo"/>
                <a:cs typeface="Cairo"/>
                <a:sym typeface="Cairo"/>
              </a:rPr>
              <a:t>• Cells of origin: Medullary Reticular Formation</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Axons descend in </a:t>
            </a:r>
            <a:r>
              <a:rPr lang="ar">
                <a:solidFill>
                  <a:srgbClr val="FF0000"/>
                </a:solidFill>
                <a:latin typeface="Cairo"/>
                <a:ea typeface="Cairo"/>
                <a:cs typeface="Cairo"/>
                <a:sym typeface="Cairo"/>
              </a:rPr>
              <a:t>lateral white column</a:t>
            </a:r>
            <a:r>
              <a:rPr lang="ar">
                <a:solidFill>
                  <a:schemeClr val="dk1"/>
                </a:solidFill>
                <a:latin typeface="Cairo"/>
                <a:ea typeface="Cairo"/>
                <a:cs typeface="Cairo"/>
                <a:sym typeface="Cairo"/>
              </a:rPr>
              <a:t> of spinal cord on both sides</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-It receives strong input from</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(1) the corticospinal tract </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(2) the rubrospinal tract and </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-These activate the medullary reticular inhibitory system to counterbalance the excitatory signals from the pontine reticular system,</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Medullary Reticulospinal Tract inhibits Gamma efferent activity</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transmit inhibitory signals to antigravity extensor muscles &amp; decreases</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muscle tone )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p>
        </p:txBody>
      </p:sp>
      <p:pic>
        <p:nvPicPr>
          <p:cNvPr id="634" name="Google Shape;634;p90"/>
          <p:cNvPicPr preferRelativeResize="0"/>
          <p:nvPr/>
        </p:nvPicPr>
        <p:blipFill>
          <a:blip r:embed="rId3">
            <a:alphaModFix/>
          </a:blip>
          <a:stretch>
            <a:fillRect/>
          </a:stretch>
        </p:blipFill>
        <p:spPr>
          <a:xfrm>
            <a:off x="3236369" y="5835775"/>
            <a:ext cx="3207282" cy="3733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Google Shape;639;p91"/>
          <p:cNvSpPr txBox="1"/>
          <p:nvPr>
            <p:ph type="title"/>
          </p:nvPr>
        </p:nvSpPr>
        <p:spPr>
          <a:xfrm>
            <a:off x="274050" y="515300"/>
            <a:ext cx="6147300" cy="90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0B5394"/>
                </a:solidFill>
                <a:latin typeface="Josefin Sans"/>
                <a:ea typeface="Josefin Sans"/>
                <a:cs typeface="Josefin Sans"/>
                <a:sym typeface="Josefin Sans"/>
              </a:rPr>
              <a:t>Quick review</a:t>
            </a:r>
            <a:endParaRPr sz="1400">
              <a:solidFill>
                <a:srgbClr val="0B5394"/>
              </a:solidFill>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b="1" lang="ar" sz="1400">
                <a:latin typeface="Cairo"/>
                <a:ea typeface="Cairo"/>
                <a:cs typeface="Cairo"/>
                <a:sym typeface="Cairo"/>
              </a:rPr>
              <a:t>All extra pyrimidal tracts upper neurons emerge from?</a:t>
            </a:r>
            <a:endParaRPr b="1"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subcortical areas</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b="1" lang="ar" sz="1400">
                <a:latin typeface="Cairo"/>
                <a:ea typeface="Cairo"/>
                <a:cs typeface="Cairo"/>
                <a:sym typeface="Cairo"/>
              </a:rPr>
              <a:t>Theoretically, if we remove the primary motor cortex what will happen?</a:t>
            </a:r>
            <a:endParaRPr b="1"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Hypotonia (due to loss of muscle tone). This doesn’t normally happen.</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b="1" lang="ar" sz="1400">
                <a:latin typeface="Cairo"/>
                <a:ea typeface="Cairo"/>
                <a:cs typeface="Cairo"/>
                <a:sym typeface="Cairo"/>
              </a:rPr>
              <a:t>What does occur is stroke which affects </a:t>
            </a:r>
            <a:r>
              <a:rPr b="1" lang="ar" sz="1400">
                <a:latin typeface="Cairo"/>
                <a:ea typeface="Cairo"/>
                <a:cs typeface="Cairo"/>
                <a:sym typeface="Cairo"/>
              </a:rPr>
              <a:t>pyramidal</a:t>
            </a:r>
            <a:r>
              <a:rPr b="1" lang="ar" sz="1400">
                <a:latin typeface="Cairo"/>
                <a:ea typeface="Cairo"/>
                <a:cs typeface="Cairo"/>
                <a:sym typeface="Cairo"/>
              </a:rPr>
              <a:t> fibers and </a:t>
            </a:r>
            <a:r>
              <a:rPr b="1" lang="ar" sz="1400">
                <a:latin typeface="Cairo"/>
                <a:ea typeface="Cairo"/>
                <a:cs typeface="Cairo"/>
                <a:sym typeface="Cairo"/>
              </a:rPr>
              <a:t>extrapyramidal</a:t>
            </a:r>
            <a:r>
              <a:rPr b="1" lang="ar" sz="1400">
                <a:latin typeface="Cairo"/>
                <a:ea typeface="Cairo"/>
                <a:cs typeface="Cairo"/>
                <a:sym typeface="Cairo"/>
              </a:rPr>
              <a:t> fibers which causes?</a:t>
            </a:r>
            <a:endParaRPr b="1"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Hypertonia/</a:t>
            </a:r>
            <a:r>
              <a:rPr lang="ar" sz="1400">
                <a:latin typeface="Cairo"/>
                <a:ea typeface="Cairo"/>
                <a:cs typeface="Cairo"/>
                <a:sym typeface="Cairo"/>
              </a:rPr>
              <a:t>spasticity</a:t>
            </a:r>
            <a:r>
              <a:rPr lang="ar" sz="1400">
                <a:latin typeface="Cairo"/>
                <a:ea typeface="Cairo"/>
                <a:cs typeface="Cairo"/>
                <a:sym typeface="Cairo"/>
              </a:rPr>
              <a:t>, e.g. vestibular spinal tract and pontine reticulospinal tract which are excitatory for muscle tone are normally inhibited by another cortical area. When a stroke occurs the inhibitory area is damaged and tracts are free from inhibition. Most strokes occur in the internal capsule in which all fibers are close together so both </a:t>
            </a:r>
            <a:r>
              <a:rPr lang="ar" sz="1400">
                <a:latin typeface="Cairo"/>
                <a:ea typeface="Cairo"/>
                <a:cs typeface="Cairo"/>
                <a:sym typeface="Cairo"/>
              </a:rPr>
              <a:t>Pyramidal</a:t>
            </a:r>
            <a:r>
              <a:rPr lang="ar" sz="1400">
                <a:latin typeface="Cairo"/>
                <a:ea typeface="Cairo"/>
                <a:cs typeface="Cairo"/>
                <a:sym typeface="Cairo"/>
              </a:rPr>
              <a:t> and extrapyramidal tracts are usually affected together.</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We must know the function of each tract:</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Tectospinal tract:</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tectospinal reflex</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Pontine reticulospinal tract:</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Stimulation of extensors and </a:t>
            </a:r>
            <a:r>
              <a:rPr lang="ar" sz="1400">
                <a:latin typeface="Cairo"/>
                <a:ea typeface="Cairo"/>
                <a:cs typeface="Cairo"/>
                <a:sym typeface="Cairo"/>
              </a:rPr>
              <a:t>inhibition</a:t>
            </a:r>
            <a:r>
              <a:rPr lang="ar" sz="1400">
                <a:latin typeface="Cairo"/>
                <a:ea typeface="Cairo"/>
                <a:cs typeface="Cairo"/>
                <a:sym typeface="Cairo"/>
              </a:rPr>
              <a:t> of flexors</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Corticospinal spinal tract + medullary reticulospinal:</a:t>
            </a:r>
            <a:endParaRPr sz="1400">
              <a:latin typeface="Cairo"/>
              <a:ea typeface="Cairo"/>
              <a:cs typeface="Cairo"/>
              <a:sym typeface="Cairo"/>
            </a:endParaRPr>
          </a:p>
          <a:p>
            <a:pPr indent="0" lvl="0" marL="0" rtl="0" algn="l">
              <a:spcBef>
                <a:spcPts val="0"/>
              </a:spcBef>
              <a:spcAft>
                <a:spcPts val="0"/>
              </a:spcAft>
              <a:buNone/>
            </a:pPr>
            <a:r>
              <a:rPr lang="ar" sz="1400">
                <a:latin typeface="Cairo"/>
                <a:ea typeface="Cairo"/>
                <a:cs typeface="Cairo"/>
                <a:sym typeface="Cairo"/>
              </a:rPr>
              <a:t>Stimulation of flexors inhibition of extensors</a:t>
            </a:r>
            <a:endParaRPr sz="1400">
              <a:latin typeface="Cairo"/>
              <a:ea typeface="Cairo"/>
              <a:cs typeface="Cairo"/>
              <a:sym typeface="Cairo"/>
            </a:endParaRPr>
          </a:p>
          <a:p>
            <a:pPr indent="0" lvl="0" marL="0" rtl="0" algn="l">
              <a:spcBef>
                <a:spcPts val="0"/>
              </a:spcBef>
              <a:spcAft>
                <a:spcPts val="0"/>
              </a:spcAft>
              <a:buNone/>
            </a:pPr>
            <a:r>
              <a:t/>
            </a:r>
            <a:endParaRPr sz="1400">
              <a:latin typeface="Cairo"/>
              <a:ea typeface="Cairo"/>
              <a:cs typeface="Cairo"/>
              <a:sym typeface="Cairo"/>
            </a:endParaRPr>
          </a:p>
        </p:txBody>
      </p:sp>
      <p:sp>
        <p:nvSpPr>
          <p:cNvPr id="640" name="Google Shape;640;p91"/>
          <p:cNvSpPr txBox="1"/>
          <p:nvPr/>
        </p:nvSpPr>
        <p:spPr>
          <a:xfrm>
            <a:off x="421825" y="515300"/>
            <a:ext cx="10848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41" name="Google Shape;641;p91"/>
          <p:cNvGraphicFramePr/>
          <p:nvPr/>
        </p:nvGraphicFramePr>
        <p:xfrm>
          <a:off x="421825" y="6540414"/>
          <a:ext cx="3000000" cy="3000000"/>
        </p:xfrm>
        <a:graphic>
          <a:graphicData uri="http://schemas.openxmlformats.org/drawingml/2006/table">
            <a:tbl>
              <a:tblPr>
                <a:noFill/>
                <a:tableStyleId>{84C31B16-F5EC-46BF-AF8F-1D8481FF02EA}</a:tableStyleId>
              </a:tblPr>
              <a:tblGrid>
                <a:gridCol w="2049100"/>
                <a:gridCol w="2049100"/>
              </a:tblGrid>
              <a:tr h="707125">
                <a:tc>
                  <a:txBody>
                    <a:bodyPr>
                      <a:noAutofit/>
                    </a:bodyPr>
                    <a:lstStyle/>
                    <a:p>
                      <a:pPr indent="0" lvl="0" marL="0" rtl="0" algn="l">
                        <a:spcBef>
                          <a:spcPts val="0"/>
                        </a:spcBef>
                        <a:spcAft>
                          <a:spcPts val="0"/>
                        </a:spcAft>
                        <a:buNone/>
                      </a:pPr>
                      <a:r>
                        <a:rPr lang="ar"/>
                        <a:t>Excite Flexors</a:t>
                      </a:r>
                      <a:endParaRPr/>
                    </a:p>
                  </a:txBody>
                  <a:tcPr marT="91425" marB="91425" marR="91425" marL="91425"/>
                </a:tc>
                <a:tc>
                  <a:txBody>
                    <a:bodyPr>
                      <a:noAutofit/>
                    </a:bodyPr>
                    <a:lstStyle/>
                    <a:p>
                      <a:pPr indent="0" lvl="0" marL="0" rtl="0" algn="l">
                        <a:spcBef>
                          <a:spcPts val="0"/>
                        </a:spcBef>
                        <a:spcAft>
                          <a:spcPts val="0"/>
                        </a:spcAft>
                        <a:buNone/>
                      </a:pPr>
                      <a:r>
                        <a:rPr lang="ar"/>
                        <a:t>Excite Extensors</a:t>
                      </a:r>
                      <a:endParaRPr/>
                    </a:p>
                  </a:txBody>
                  <a:tcPr marT="91425" marB="91425" marR="91425" marL="91425"/>
                </a:tc>
              </a:tr>
              <a:tr h="686575">
                <a:tc>
                  <a:txBody>
                    <a:bodyPr>
                      <a:noAutofit/>
                    </a:bodyPr>
                    <a:lstStyle/>
                    <a:p>
                      <a:pPr indent="0" lvl="0" marL="0" rtl="0" algn="l">
                        <a:spcBef>
                          <a:spcPts val="0"/>
                        </a:spcBef>
                        <a:spcAft>
                          <a:spcPts val="0"/>
                        </a:spcAft>
                        <a:buNone/>
                      </a:pPr>
                      <a:r>
                        <a:rPr lang="ar"/>
                        <a:t>Lateral(medullary) Reticulospinal</a:t>
                      </a:r>
                      <a:endParaRPr/>
                    </a:p>
                  </a:txBody>
                  <a:tcPr marT="91425" marB="91425" marR="91425" marL="91425"/>
                </a:tc>
                <a:tc>
                  <a:txBody>
                    <a:bodyPr>
                      <a:noAutofit/>
                    </a:bodyPr>
                    <a:lstStyle/>
                    <a:p>
                      <a:pPr indent="0" lvl="0" marL="0" rtl="0" algn="l">
                        <a:spcBef>
                          <a:spcPts val="0"/>
                        </a:spcBef>
                        <a:spcAft>
                          <a:spcPts val="0"/>
                        </a:spcAft>
                        <a:buNone/>
                      </a:pPr>
                      <a:r>
                        <a:rPr lang="ar"/>
                        <a:t>Medial(pontine) Reticulospinal</a:t>
                      </a:r>
                      <a:endParaRPr/>
                    </a:p>
                  </a:txBody>
                  <a:tcPr marT="91425" marB="91425" marR="91425" marL="91425"/>
                </a:tc>
              </a:tr>
              <a:tr h="686575">
                <a:tc>
                  <a:txBody>
                    <a:bodyPr>
                      <a:noAutofit/>
                    </a:bodyPr>
                    <a:lstStyle/>
                    <a:p>
                      <a:pPr indent="0" lvl="0" marL="0" rtl="0" algn="l">
                        <a:spcBef>
                          <a:spcPts val="0"/>
                        </a:spcBef>
                        <a:spcAft>
                          <a:spcPts val="0"/>
                        </a:spcAft>
                        <a:buNone/>
                      </a:pPr>
                      <a:r>
                        <a:rPr lang="ar"/>
                        <a:t>Rubrospinal</a:t>
                      </a:r>
                      <a:endParaRPr/>
                    </a:p>
                  </a:txBody>
                  <a:tcPr marT="91425" marB="91425" marR="91425" marL="91425"/>
                </a:tc>
                <a:tc>
                  <a:txBody>
                    <a:bodyPr>
                      <a:noAutofit/>
                    </a:bodyPr>
                    <a:lstStyle/>
                    <a:p>
                      <a:pPr indent="0" lvl="0" marL="0" rtl="0" algn="l">
                        <a:spcBef>
                          <a:spcPts val="0"/>
                        </a:spcBef>
                        <a:spcAft>
                          <a:spcPts val="0"/>
                        </a:spcAft>
                        <a:buNone/>
                      </a:pPr>
                      <a:r>
                        <a:rPr lang="ar"/>
                        <a:t>Vestibulospinal</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id="421" name="Google Shape;421;p74"/>
          <p:cNvPicPr preferRelativeResize="0"/>
          <p:nvPr/>
        </p:nvPicPr>
        <p:blipFill>
          <a:blip r:embed="rId3">
            <a:alphaModFix/>
          </a:blip>
          <a:stretch>
            <a:fillRect/>
          </a:stretch>
        </p:blipFill>
        <p:spPr>
          <a:xfrm>
            <a:off x="81769" y="483251"/>
            <a:ext cx="2257425" cy="2841075"/>
          </a:xfrm>
          <a:prstGeom prst="rect">
            <a:avLst/>
          </a:prstGeom>
          <a:noFill/>
          <a:ln>
            <a:noFill/>
          </a:ln>
        </p:spPr>
      </p:pic>
      <p:pic>
        <p:nvPicPr>
          <p:cNvPr id="422" name="Google Shape;422;p74"/>
          <p:cNvPicPr preferRelativeResize="0"/>
          <p:nvPr/>
        </p:nvPicPr>
        <p:blipFill>
          <a:blip r:embed="rId4">
            <a:alphaModFix/>
          </a:blip>
          <a:stretch>
            <a:fillRect/>
          </a:stretch>
        </p:blipFill>
        <p:spPr>
          <a:xfrm>
            <a:off x="32625" y="2986879"/>
            <a:ext cx="2355700" cy="2841101"/>
          </a:xfrm>
          <a:prstGeom prst="rect">
            <a:avLst/>
          </a:prstGeom>
          <a:noFill/>
          <a:ln>
            <a:noFill/>
          </a:ln>
        </p:spPr>
      </p:pic>
      <p:sp>
        <p:nvSpPr>
          <p:cNvPr id="423" name="Google Shape;423;p74"/>
          <p:cNvSpPr txBox="1"/>
          <p:nvPr/>
        </p:nvSpPr>
        <p:spPr>
          <a:xfrm>
            <a:off x="1939925" y="587325"/>
            <a:ext cx="4454100" cy="6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800">
                <a:solidFill>
                  <a:srgbClr val="0B5394"/>
                </a:solidFill>
                <a:latin typeface="Josefin Sans"/>
                <a:ea typeface="Josefin Sans"/>
                <a:cs typeface="Josefin Sans"/>
                <a:sym typeface="Josefin Sans"/>
              </a:rPr>
              <a:t>Motor system &amp; descending tracts part 1</a:t>
            </a:r>
            <a:endParaRPr sz="1800">
              <a:solidFill>
                <a:srgbClr val="0B5394"/>
              </a:solidFill>
              <a:latin typeface="Josefin Sans"/>
              <a:ea typeface="Josefin Sans"/>
              <a:cs typeface="Josefin Sans"/>
              <a:sym typeface="Josefin Sans"/>
            </a:endParaRPr>
          </a:p>
        </p:txBody>
      </p:sp>
      <p:sp>
        <p:nvSpPr>
          <p:cNvPr id="424" name="Google Shape;424;p74"/>
          <p:cNvSpPr txBox="1"/>
          <p:nvPr/>
        </p:nvSpPr>
        <p:spPr>
          <a:xfrm>
            <a:off x="2339200" y="1005725"/>
            <a:ext cx="4082700" cy="14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Descending tracts are bundles of axons that transmit information from higher centres (e.g cortex).</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They may target skeletal muscles (voluntary motor response) or may target gland,heart and viscera (autonomic nervous system).</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425" name="Google Shape;425;p74"/>
          <p:cNvSpPr txBox="1"/>
          <p:nvPr/>
        </p:nvSpPr>
        <p:spPr>
          <a:xfrm>
            <a:off x="2339205" y="2296293"/>
            <a:ext cx="4082700" cy="7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Motor area is anterior to central sulcus and sensory area is posterior to it.</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There is two tools they used to determine the activity in the cerebral cortex:</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ar">
                <a:latin typeface="Cairo"/>
                <a:ea typeface="Cairo"/>
                <a:cs typeface="Cairo"/>
                <a:sym typeface="Cairo"/>
              </a:rPr>
              <a:t>electrical stimulation by an electrode</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ar">
                <a:latin typeface="Cairo"/>
                <a:ea typeface="Cairo"/>
                <a:cs typeface="Cairo"/>
                <a:sym typeface="Cairo"/>
              </a:rPr>
              <a:t>neurological deficits produced by destructive lesion.</a:t>
            </a:r>
            <a:endParaRPr>
              <a:latin typeface="Cairo"/>
              <a:ea typeface="Cairo"/>
              <a:cs typeface="Cairo"/>
              <a:sym typeface="Cairo"/>
            </a:endParaRPr>
          </a:p>
          <a:p>
            <a:pPr indent="0" lvl="0" marL="0" rtl="0" algn="ctr">
              <a:spcBef>
                <a:spcPts val="0"/>
              </a:spcBef>
              <a:spcAft>
                <a:spcPts val="0"/>
              </a:spcAft>
              <a:buNone/>
            </a:pPr>
            <a:r>
              <a:rPr b="1" lang="ar">
                <a:solidFill>
                  <a:srgbClr val="6AA84F"/>
                </a:solidFill>
                <a:latin typeface="Cairo"/>
                <a:ea typeface="Cairo"/>
                <a:cs typeface="Cairo"/>
                <a:sym typeface="Cairo"/>
              </a:rPr>
              <a:t>There are three motor areas </a:t>
            </a:r>
            <a:endParaRPr b="1">
              <a:solidFill>
                <a:srgbClr val="6AA84F"/>
              </a:solidFill>
              <a:latin typeface="Cairo"/>
              <a:ea typeface="Cairo"/>
              <a:cs typeface="Cairo"/>
              <a:sym typeface="Cairo"/>
            </a:endParaRPr>
          </a:p>
          <a:p>
            <a:pPr indent="0" lvl="0" marL="0" rtl="0" algn="ctr">
              <a:spcBef>
                <a:spcPts val="0"/>
              </a:spcBef>
              <a:spcAft>
                <a:spcPts val="0"/>
              </a:spcAft>
              <a:buNone/>
            </a:pPr>
            <a:r>
              <a:t/>
            </a:r>
            <a:endParaRPr b="1">
              <a:solidFill>
                <a:srgbClr val="6AA84F"/>
              </a:solidFill>
              <a:latin typeface="Cairo"/>
              <a:ea typeface="Cairo"/>
              <a:cs typeface="Cairo"/>
              <a:sym typeface="Cairo"/>
            </a:endParaRPr>
          </a:p>
          <a:p>
            <a:pPr indent="0" lvl="0" marL="0" rtl="0" algn="l">
              <a:spcBef>
                <a:spcPts val="0"/>
              </a:spcBef>
              <a:spcAft>
                <a:spcPts val="0"/>
              </a:spcAft>
              <a:buNone/>
            </a:pPr>
            <a:r>
              <a:rPr b="1" lang="ar">
                <a:highlight>
                  <a:srgbClr val="F4CCCC"/>
                </a:highlight>
                <a:latin typeface="Cairo"/>
                <a:ea typeface="Cairo"/>
                <a:cs typeface="Cairo"/>
                <a:sym typeface="Cairo"/>
              </a:rPr>
              <a:t>1-Primary motor cortex</a:t>
            </a:r>
            <a:endParaRPr b="1">
              <a:highlight>
                <a:srgbClr val="F4CCCC"/>
              </a:highlight>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is the </a:t>
            </a:r>
            <a:r>
              <a:rPr lang="ar">
                <a:solidFill>
                  <a:srgbClr val="3C78D8"/>
                </a:solidFill>
                <a:latin typeface="Cairo"/>
                <a:ea typeface="Cairo"/>
                <a:cs typeface="Cairo"/>
                <a:sym typeface="Cairo"/>
              </a:rPr>
              <a:t>precentral gyrus</a:t>
            </a:r>
            <a:r>
              <a:rPr lang="ar">
                <a:latin typeface="Cairo"/>
                <a:ea typeface="Cairo"/>
                <a:cs typeface="Cairo"/>
                <a:sym typeface="Cairo"/>
              </a:rPr>
              <a:t> present on the superolateral surface in front of the central sulcus and its extension medialy on the cerebral hemisphere. </a:t>
            </a:r>
            <a:endParaRPr>
              <a:latin typeface="Cairo"/>
              <a:ea typeface="Cairo"/>
              <a:cs typeface="Cairo"/>
              <a:sym typeface="Cairo"/>
            </a:endParaRPr>
          </a:p>
          <a:p>
            <a:pPr indent="0" lvl="0" marL="0" rtl="0" algn="l">
              <a:spcBef>
                <a:spcPts val="0"/>
              </a:spcBef>
              <a:spcAft>
                <a:spcPts val="0"/>
              </a:spcAft>
              <a:buNone/>
            </a:pPr>
            <a:r>
              <a:t/>
            </a:r>
            <a:endParaRPr b="1">
              <a:solidFill>
                <a:srgbClr val="0B5394"/>
              </a:solidFill>
              <a:latin typeface="Cairo"/>
              <a:ea typeface="Cairo"/>
              <a:cs typeface="Cairo"/>
              <a:sym typeface="Cairo"/>
            </a:endParaRPr>
          </a:p>
          <a:p>
            <a:pPr indent="0" lvl="0" marL="0" rtl="0" algn="l">
              <a:spcBef>
                <a:spcPts val="0"/>
              </a:spcBef>
              <a:spcAft>
                <a:spcPts val="0"/>
              </a:spcAft>
              <a:buNone/>
            </a:pPr>
            <a:r>
              <a:rPr b="1" lang="ar">
                <a:solidFill>
                  <a:srgbClr val="0B5394"/>
                </a:solidFill>
                <a:highlight>
                  <a:srgbClr val="CFE2F3"/>
                </a:highlight>
                <a:latin typeface="Cairo"/>
                <a:ea typeface="Cairo"/>
                <a:cs typeface="Cairo"/>
                <a:sym typeface="Cairo"/>
              </a:rPr>
              <a:t>2-Premotor area</a:t>
            </a:r>
            <a:endParaRPr b="1">
              <a:solidFill>
                <a:srgbClr val="0B5394"/>
              </a:solidFill>
              <a:highlight>
                <a:srgbClr val="CFE2F3"/>
              </a:highlight>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plans the motor activity, and it </a:t>
            </a:r>
            <a:r>
              <a:rPr lang="ar">
                <a:solidFill>
                  <a:srgbClr val="FF0000"/>
                </a:solidFill>
                <a:latin typeface="Cairo"/>
                <a:ea typeface="Cairo"/>
                <a:cs typeface="Cairo"/>
                <a:sym typeface="Cairo"/>
              </a:rPr>
              <a:t>doesn't have a direct connection with muscles</a:t>
            </a:r>
            <a:r>
              <a:rPr lang="ar">
                <a:latin typeface="Cairo"/>
                <a:ea typeface="Cairo"/>
                <a:cs typeface="Cairo"/>
                <a:sym typeface="Cairo"/>
              </a:rPr>
              <a:t>, it has some specific areas such as:</a:t>
            </a:r>
            <a:endParaRPr>
              <a:latin typeface="Cairo"/>
              <a:ea typeface="Cairo"/>
              <a:cs typeface="Cairo"/>
              <a:sym typeface="Cairo"/>
            </a:endParaRPr>
          </a:p>
          <a:p>
            <a:pPr indent="-317500" lvl="0" marL="457200" rtl="0" algn="l">
              <a:spcBef>
                <a:spcPts val="0"/>
              </a:spcBef>
              <a:spcAft>
                <a:spcPts val="0"/>
              </a:spcAft>
              <a:buClr>
                <a:srgbClr val="FF0000"/>
              </a:buClr>
              <a:buSzPts val="1400"/>
              <a:buFont typeface="Cairo"/>
              <a:buAutoNum type="alphaUcPeriod"/>
            </a:pPr>
            <a:r>
              <a:rPr b="1" lang="ar">
                <a:solidFill>
                  <a:srgbClr val="FF0000"/>
                </a:solidFill>
                <a:latin typeface="Cairo"/>
                <a:ea typeface="Cairo"/>
                <a:cs typeface="Cairo"/>
                <a:sym typeface="Cairo"/>
              </a:rPr>
              <a:t>Broca’s area that control talking</a:t>
            </a:r>
            <a:endParaRPr b="1">
              <a:solidFill>
                <a:srgbClr val="FF0000"/>
              </a:solidFill>
              <a:latin typeface="Cairo"/>
              <a:ea typeface="Cairo"/>
              <a:cs typeface="Cairo"/>
              <a:sym typeface="Cairo"/>
            </a:endParaRPr>
          </a:p>
          <a:p>
            <a:pPr indent="-317500" lvl="0" marL="457200" rtl="0" algn="l">
              <a:spcBef>
                <a:spcPts val="0"/>
              </a:spcBef>
              <a:spcAft>
                <a:spcPts val="0"/>
              </a:spcAft>
              <a:buSzPts val="1400"/>
              <a:buFont typeface="Cairo"/>
              <a:buAutoNum type="alphaUcPeriod"/>
            </a:pPr>
            <a:r>
              <a:rPr b="1" lang="ar">
                <a:solidFill>
                  <a:srgbClr val="3C78D8"/>
                </a:solidFill>
                <a:latin typeface="Cairo"/>
                <a:ea typeface="Cairo"/>
                <a:cs typeface="Cairo"/>
                <a:sym typeface="Cairo"/>
              </a:rPr>
              <a:t>F</a:t>
            </a:r>
            <a:r>
              <a:rPr b="1" lang="ar">
                <a:solidFill>
                  <a:srgbClr val="3C78D8"/>
                </a:solidFill>
                <a:latin typeface="Cairo"/>
                <a:ea typeface="Cairo"/>
                <a:cs typeface="Cairo"/>
                <a:sym typeface="Cairo"/>
              </a:rPr>
              <a:t>rontal eye field</a:t>
            </a:r>
            <a:r>
              <a:rPr lang="ar">
                <a:solidFill>
                  <a:srgbClr val="3C78D8"/>
                </a:solidFill>
                <a:latin typeface="Cairo"/>
                <a:ea typeface="Cairo"/>
                <a:cs typeface="Cairo"/>
                <a:sym typeface="Cairo"/>
              </a:rPr>
              <a:t> </a:t>
            </a:r>
            <a:r>
              <a:rPr lang="ar">
                <a:latin typeface="Cairo"/>
                <a:ea typeface="Cairo"/>
                <a:cs typeface="Cairo"/>
                <a:sym typeface="Cairo"/>
              </a:rPr>
              <a:t>located above Broca’s area in the frontal lobe, it is concerned with eye movement if it got irritated/stimulated your eyes will be looking in the other direction but if it got destroyed (e.g tumor) eyes will be toward the lesion</a:t>
            </a:r>
            <a:endParaRPr>
              <a:latin typeface="Cairo"/>
              <a:ea typeface="Cairo"/>
              <a:cs typeface="Cairo"/>
              <a:sym typeface="Cairo"/>
            </a:endParaRPr>
          </a:p>
          <a:p>
            <a:pPr indent="-317500" lvl="0" marL="457200" rtl="0" algn="l">
              <a:spcBef>
                <a:spcPts val="0"/>
              </a:spcBef>
              <a:spcAft>
                <a:spcPts val="0"/>
              </a:spcAft>
              <a:buSzPts val="1400"/>
              <a:buFont typeface="Cairo"/>
              <a:buAutoNum type="alphaUcPeriod"/>
            </a:pPr>
            <a:r>
              <a:rPr b="1" lang="ar">
                <a:solidFill>
                  <a:srgbClr val="3C78D8"/>
                </a:solidFill>
                <a:latin typeface="Cairo"/>
                <a:ea typeface="Cairo"/>
                <a:cs typeface="Cairo"/>
                <a:sym typeface="Cairo"/>
              </a:rPr>
              <a:t>H</a:t>
            </a:r>
            <a:r>
              <a:rPr b="1" lang="ar">
                <a:solidFill>
                  <a:srgbClr val="3C78D8"/>
                </a:solidFill>
                <a:latin typeface="Cairo"/>
                <a:ea typeface="Cairo"/>
                <a:cs typeface="Cairo"/>
                <a:sym typeface="Cairo"/>
              </a:rPr>
              <a:t>ead rotation area</a:t>
            </a:r>
            <a:endParaRPr b="1">
              <a:solidFill>
                <a:srgbClr val="3C78D8"/>
              </a:solidFill>
              <a:latin typeface="Cairo"/>
              <a:ea typeface="Cairo"/>
              <a:cs typeface="Cairo"/>
              <a:sym typeface="Cairo"/>
            </a:endParaRPr>
          </a:p>
          <a:p>
            <a:pPr indent="-317500" lvl="0" marL="457200" rtl="0" algn="l">
              <a:spcBef>
                <a:spcPts val="0"/>
              </a:spcBef>
              <a:spcAft>
                <a:spcPts val="0"/>
              </a:spcAft>
              <a:buSzPts val="1400"/>
              <a:buFont typeface="Cairo"/>
              <a:buAutoNum type="alphaUcPeriod"/>
            </a:pPr>
            <a:r>
              <a:rPr b="1" lang="ar">
                <a:solidFill>
                  <a:srgbClr val="3C78D8"/>
                </a:solidFill>
                <a:latin typeface="Cairo"/>
                <a:ea typeface="Cairo"/>
                <a:cs typeface="Cairo"/>
                <a:sym typeface="Cairo"/>
              </a:rPr>
              <a:t>S</a:t>
            </a:r>
            <a:r>
              <a:rPr b="1" lang="ar">
                <a:solidFill>
                  <a:srgbClr val="3C78D8"/>
                </a:solidFill>
                <a:latin typeface="Cairo"/>
                <a:ea typeface="Cairo"/>
                <a:cs typeface="Cairo"/>
                <a:sym typeface="Cairo"/>
              </a:rPr>
              <a:t>killed hand movements</a:t>
            </a:r>
            <a:endParaRPr b="1">
              <a:solidFill>
                <a:srgbClr val="3C78D8"/>
              </a:solidFill>
              <a:latin typeface="Cairo"/>
              <a:ea typeface="Cairo"/>
              <a:cs typeface="Cairo"/>
              <a:sym typeface="Cairo"/>
            </a:endParaRPr>
          </a:p>
          <a:p>
            <a:pPr indent="0" lvl="0" marL="0" rtl="0" algn="l">
              <a:spcBef>
                <a:spcPts val="0"/>
              </a:spcBef>
              <a:spcAft>
                <a:spcPts val="0"/>
              </a:spcAft>
              <a:buNone/>
            </a:pPr>
            <a:r>
              <a:t/>
            </a:r>
            <a:endParaRPr b="1">
              <a:solidFill>
                <a:srgbClr val="0B5394"/>
              </a:solidFill>
              <a:latin typeface="Cairo"/>
              <a:ea typeface="Cairo"/>
              <a:cs typeface="Cairo"/>
              <a:sym typeface="Cairo"/>
            </a:endParaRPr>
          </a:p>
          <a:p>
            <a:pPr indent="0" lvl="0" marL="0" rtl="0" algn="l">
              <a:spcBef>
                <a:spcPts val="0"/>
              </a:spcBef>
              <a:spcAft>
                <a:spcPts val="0"/>
              </a:spcAft>
              <a:buNone/>
            </a:pPr>
            <a:r>
              <a:rPr b="1" lang="ar">
                <a:highlight>
                  <a:srgbClr val="B6D7A8"/>
                </a:highlight>
                <a:latin typeface="Cairo"/>
                <a:ea typeface="Cairo"/>
                <a:cs typeface="Cairo"/>
                <a:sym typeface="Cairo"/>
              </a:rPr>
              <a:t>3-Supplementary motor area</a:t>
            </a:r>
            <a:r>
              <a:rPr lang="ar">
                <a:highlight>
                  <a:srgbClr val="B6D7A8"/>
                </a:highlight>
                <a:latin typeface="Cairo"/>
                <a:ea typeface="Cairo"/>
                <a:cs typeface="Cairo"/>
                <a:sym typeface="Cairo"/>
              </a:rPr>
              <a:t> </a:t>
            </a:r>
            <a:endParaRPr>
              <a:highlight>
                <a:srgbClr val="B6D7A8"/>
              </a:highlight>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plans very primitive movement bilaterally </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The primary motor neuron cannot plan themselves they have to be orchestrated by the premotor cortex </a:t>
            </a:r>
            <a:endParaRPr>
              <a:solidFill>
                <a:schemeClr val="dk1"/>
              </a:solidFill>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Proprioception in unconscious level will be controlled by cerebellum and in conscious level the cerebrum will control.</a:t>
            </a:r>
            <a:endParaRPr>
              <a:latin typeface="Cairo"/>
              <a:ea typeface="Cairo"/>
              <a:cs typeface="Cairo"/>
              <a:sym typeface="Cairo"/>
            </a:endParaRPr>
          </a:p>
        </p:txBody>
      </p:sp>
      <p:pic>
        <p:nvPicPr>
          <p:cNvPr id="426" name="Google Shape;426;p74"/>
          <p:cNvPicPr preferRelativeResize="0"/>
          <p:nvPr/>
        </p:nvPicPr>
        <p:blipFill>
          <a:blip r:embed="rId5">
            <a:alphaModFix/>
          </a:blip>
          <a:stretch>
            <a:fillRect/>
          </a:stretch>
        </p:blipFill>
        <p:spPr>
          <a:xfrm>
            <a:off x="93375" y="5154008"/>
            <a:ext cx="2152450" cy="2009332"/>
          </a:xfrm>
          <a:prstGeom prst="rect">
            <a:avLst/>
          </a:prstGeom>
          <a:noFill/>
          <a:ln>
            <a:noFill/>
          </a:ln>
        </p:spPr>
      </p:pic>
      <p:pic>
        <p:nvPicPr>
          <p:cNvPr id="427" name="Google Shape;427;p74"/>
          <p:cNvPicPr preferRelativeResize="0"/>
          <p:nvPr/>
        </p:nvPicPr>
        <p:blipFill rotWithShape="1">
          <a:blip r:embed="rId6">
            <a:alphaModFix/>
          </a:blip>
          <a:srcRect b="0" l="21953" r="26646" t="13277"/>
          <a:stretch/>
        </p:blipFill>
        <p:spPr>
          <a:xfrm>
            <a:off x="371725" y="7302275"/>
            <a:ext cx="1967473" cy="21248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92"/>
          <p:cNvSpPr txBox="1"/>
          <p:nvPr/>
        </p:nvSpPr>
        <p:spPr>
          <a:xfrm>
            <a:off x="399000" y="475575"/>
            <a:ext cx="3030000" cy="6816900"/>
          </a:xfrm>
          <a:prstGeom prst="rect">
            <a:avLst/>
          </a:prstGeom>
          <a:noFill/>
          <a:ln cap="flat" cmpd="sng" w="9525">
            <a:solidFill>
              <a:srgbClr val="55B787"/>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t>1.</a:t>
            </a:r>
            <a:r>
              <a:rPr b="1" lang="ar"/>
              <a:t>where can we find betz cells?</a:t>
            </a:r>
            <a:endParaRPr b="1"/>
          </a:p>
          <a:p>
            <a:pPr indent="-317500" lvl="0" marL="457200" rtl="0" algn="l">
              <a:spcBef>
                <a:spcPts val="0"/>
              </a:spcBef>
              <a:spcAft>
                <a:spcPts val="0"/>
              </a:spcAft>
              <a:buSzPts val="1400"/>
              <a:buAutoNum type="alphaUcPeriod"/>
            </a:pPr>
            <a:r>
              <a:rPr lang="ar"/>
              <a:t>.primary area</a:t>
            </a:r>
            <a:endParaRPr/>
          </a:p>
          <a:p>
            <a:pPr indent="-317500" lvl="0" marL="457200" rtl="0" algn="l">
              <a:spcBef>
                <a:spcPts val="0"/>
              </a:spcBef>
              <a:spcAft>
                <a:spcPts val="0"/>
              </a:spcAft>
              <a:buSzPts val="1400"/>
              <a:buAutoNum type="alphaUcPeriod"/>
            </a:pPr>
            <a:r>
              <a:rPr lang="ar"/>
              <a:t>.premotor area</a:t>
            </a:r>
            <a:endParaRPr/>
          </a:p>
          <a:p>
            <a:pPr indent="-317500" lvl="0" marL="457200" rtl="0" algn="l">
              <a:spcBef>
                <a:spcPts val="0"/>
              </a:spcBef>
              <a:spcAft>
                <a:spcPts val="0"/>
              </a:spcAft>
              <a:buSzPts val="1400"/>
              <a:buAutoNum type="alphaUcPeriod"/>
            </a:pPr>
            <a:r>
              <a:rPr lang="ar"/>
              <a:t>.supplementary cortex </a:t>
            </a:r>
            <a:endParaRPr/>
          </a:p>
          <a:p>
            <a:pPr indent="-317500" lvl="0" marL="457200" rtl="0" algn="l">
              <a:spcBef>
                <a:spcPts val="0"/>
              </a:spcBef>
              <a:spcAft>
                <a:spcPts val="0"/>
              </a:spcAft>
              <a:buSzPts val="1400"/>
              <a:buAutoNum type="alphaUcPeriod"/>
            </a:pPr>
            <a:r>
              <a:rPr lang="ar"/>
              <a:t>.somatic sensory area</a:t>
            </a:r>
            <a:endParaRPr/>
          </a:p>
          <a:p>
            <a:pPr indent="0" lvl="0" marL="0" rtl="0" algn="l">
              <a:spcBef>
                <a:spcPts val="0"/>
              </a:spcBef>
              <a:spcAft>
                <a:spcPts val="0"/>
              </a:spcAft>
              <a:buNone/>
            </a:pPr>
            <a:r>
              <a:rPr lang="ar"/>
              <a:t>2.</a:t>
            </a:r>
            <a:r>
              <a:rPr b="1" lang="ar"/>
              <a:t>where can you find broca’s area?</a:t>
            </a:r>
            <a:endParaRPr b="1"/>
          </a:p>
          <a:p>
            <a:pPr indent="-317500" lvl="0" marL="457200" rtl="0" algn="l">
              <a:spcBef>
                <a:spcPts val="0"/>
              </a:spcBef>
              <a:spcAft>
                <a:spcPts val="0"/>
              </a:spcAft>
              <a:buSzPts val="1400"/>
              <a:buAutoNum type="alphaUcPeriod"/>
            </a:pPr>
            <a:r>
              <a:rPr lang="ar"/>
              <a:t>.primary area</a:t>
            </a:r>
            <a:endParaRPr/>
          </a:p>
          <a:p>
            <a:pPr indent="-317500" lvl="0" marL="457200" rtl="0" algn="l">
              <a:spcBef>
                <a:spcPts val="0"/>
              </a:spcBef>
              <a:spcAft>
                <a:spcPts val="0"/>
              </a:spcAft>
              <a:buSzPts val="1400"/>
              <a:buAutoNum type="alphaUcPeriod"/>
            </a:pPr>
            <a:r>
              <a:rPr lang="ar"/>
              <a:t>.premotor area</a:t>
            </a:r>
            <a:endParaRPr/>
          </a:p>
          <a:p>
            <a:pPr indent="-317500" lvl="0" marL="457200" rtl="0" algn="l">
              <a:spcBef>
                <a:spcPts val="0"/>
              </a:spcBef>
              <a:spcAft>
                <a:spcPts val="0"/>
              </a:spcAft>
              <a:buSzPts val="1400"/>
              <a:buAutoNum type="alphaUcPeriod"/>
            </a:pPr>
            <a:r>
              <a:rPr lang="ar"/>
              <a:t>.supplementary cortex</a:t>
            </a:r>
            <a:endParaRPr/>
          </a:p>
          <a:p>
            <a:pPr indent="-317500" lvl="0" marL="457200" rtl="0" algn="l">
              <a:spcBef>
                <a:spcPts val="0"/>
              </a:spcBef>
              <a:spcAft>
                <a:spcPts val="0"/>
              </a:spcAft>
              <a:buSzPts val="1400"/>
              <a:buAutoNum type="alphaUcPeriod"/>
            </a:pPr>
            <a:r>
              <a:rPr lang="ar"/>
              <a:t>.somatic sensory area</a:t>
            </a:r>
            <a:endParaRPr/>
          </a:p>
          <a:p>
            <a:pPr indent="0" lvl="0" marL="0" rtl="0" algn="l">
              <a:spcBef>
                <a:spcPts val="0"/>
              </a:spcBef>
              <a:spcAft>
                <a:spcPts val="0"/>
              </a:spcAft>
              <a:buNone/>
            </a:pPr>
            <a:r>
              <a:rPr lang="ar"/>
              <a:t>3.</a:t>
            </a:r>
            <a:r>
              <a:rPr b="1" lang="ar"/>
              <a:t>what does broca’s area do?</a:t>
            </a:r>
            <a:endParaRPr b="1"/>
          </a:p>
          <a:p>
            <a:pPr indent="-317500" lvl="0" marL="457200" rtl="0" algn="l">
              <a:spcBef>
                <a:spcPts val="0"/>
              </a:spcBef>
              <a:spcAft>
                <a:spcPts val="0"/>
              </a:spcAft>
              <a:buSzPts val="1400"/>
              <a:buAutoNum type="alphaUcPeriod"/>
            </a:pPr>
            <a:r>
              <a:rPr lang="ar"/>
              <a:t>.control walking</a:t>
            </a:r>
            <a:endParaRPr/>
          </a:p>
          <a:p>
            <a:pPr indent="-317500" lvl="0" marL="457200" rtl="0" algn="l">
              <a:spcBef>
                <a:spcPts val="0"/>
              </a:spcBef>
              <a:spcAft>
                <a:spcPts val="0"/>
              </a:spcAft>
              <a:buSzPts val="1400"/>
              <a:buAutoNum type="alphaUcPeriod"/>
            </a:pPr>
            <a:r>
              <a:rPr lang="ar"/>
              <a:t>.control hearing</a:t>
            </a:r>
            <a:endParaRPr/>
          </a:p>
          <a:p>
            <a:pPr indent="-317500" lvl="0" marL="457200" rtl="0" algn="l">
              <a:spcBef>
                <a:spcPts val="0"/>
              </a:spcBef>
              <a:spcAft>
                <a:spcPts val="0"/>
              </a:spcAft>
              <a:buSzPts val="1400"/>
              <a:buAutoNum type="alphaUcPeriod"/>
            </a:pPr>
            <a:r>
              <a:rPr lang="ar"/>
              <a:t>.control eye </a:t>
            </a:r>
            <a:r>
              <a:rPr lang="ar"/>
              <a:t>movement</a:t>
            </a:r>
            <a:endParaRPr/>
          </a:p>
          <a:p>
            <a:pPr indent="-317500" lvl="0" marL="457200" rtl="0" algn="l">
              <a:spcBef>
                <a:spcPts val="0"/>
              </a:spcBef>
              <a:spcAft>
                <a:spcPts val="0"/>
              </a:spcAft>
              <a:buSzPts val="1400"/>
              <a:buAutoNum type="alphaUcPeriod"/>
            </a:pPr>
            <a:r>
              <a:rPr lang="ar"/>
              <a:t>.control speaking</a:t>
            </a:r>
            <a:endParaRPr/>
          </a:p>
          <a:p>
            <a:pPr indent="0" lvl="0" marL="0" rtl="0" algn="l">
              <a:spcBef>
                <a:spcPts val="0"/>
              </a:spcBef>
              <a:spcAft>
                <a:spcPts val="0"/>
              </a:spcAft>
              <a:buNone/>
            </a:pPr>
            <a:r>
              <a:rPr lang="ar"/>
              <a:t>4.</a:t>
            </a:r>
            <a:r>
              <a:rPr b="1" lang="ar"/>
              <a:t>parkinson’s disease is caused by a damage in?</a:t>
            </a:r>
            <a:endParaRPr b="1"/>
          </a:p>
          <a:p>
            <a:pPr indent="-317500" lvl="0" marL="457200" rtl="0" algn="l">
              <a:spcBef>
                <a:spcPts val="0"/>
              </a:spcBef>
              <a:spcAft>
                <a:spcPts val="0"/>
              </a:spcAft>
              <a:buSzPts val="1400"/>
              <a:buAutoNum type="alphaUcPeriod"/>
            </a:pPr>
            <a:r>
              <a:rPr lang="ar"/>
              <a:t>.</a:t>
            </a:r>
            <a:r>
              <a:rPr lang="ar">
                <a:solidFill>
                  <a:schemeClr val="dk1"/>
                </a:solidFill>
              </a:rPr>
              <a:t>tectospinal tract </a:t>
            </a:r>
            <a:endParaRPr/>
          </a:p>
          <a:p>
            <a:pPr indent="-317500" lvl="0" marL="457200" rtl="0" algn="l">
              <a:spcBef>
                <a:spcPts val="0"/>
              </a:spcBef>
              <a:spcAft>
                <a:spcPts val="0"/>
              </a:spcAft>
              <a:buSzPts val="1400"/>
              <a:buAutoNum type="alphaUcPeriod"/>
            </a:pPr>
            <a:r>
              <a:rPr lang="ar"/>
              <a:t>.</a:t>
            </a:r>
            <a:r>
              <a:rPr lang="ar"/>
              <a:t>neuron</a:t>
            </a:r>
            <a:r>
              <a:rPr lang="ar"/>
              <a:t> of betz</a:t>
            </a:r>
            <a:endParaRPr/>
          </a:p>
          <a:p>
            <a:pPr indent="-317500" lvl="0" marL="457200" rtl="0" algn="l">
              <a:spcBef>
                <a:spcPts val="0"/>
              </a:spcBef>
              <a:spcAft>
                <a:spcPts val="0"/>
              </a:spcAft>
              <a:buSzPts val="1400"/>
              <a:buAutoNum type="alphaUcPeriod"/>
            </a:pPr>
            <a:r>
              <a:rPr lang="ar"/>
              <a:t>.</a:t>
            </a:r>
            <a:r>
              <a:rPr lang="ar">
                <a:latin typeface="Cairo"/>
                <a:ea typeface="Cairo"/>
                <a:cs typeface="Cairo"/>
                <a:sym typeface="Cairo"/>
              </a:rPr>
              <a:t>Substantia nigra.</a:t>
            </a:r>
            <a:endParaRPr>
              <a:latin typeface="Cairo"/>
              <a:ea typeface="Cairo"/>
              <a:cs typeface="Cairo"/>
              <a:sym typeface="Cairo"/>
            </a:endParaRPr>
          </a:p>
          <a:p>
            <a:pPr indent="-317500" lvl="0" marL="457200" rtl="0" algn="l">
              <a:spcBef>
                <a:spcPts val="0"/>
              </a:spcBef>
              <a:spcAft>
                <a:spcPts val="0"/>
              </a:spcAft>
              <a:buSzPts val="1400"/>
              <a:buAutoNum type="alphaUcPeriod"/>
            </a:pPr>
            <a:r>
              <a:rPr lang="ar">
                <a:latin typeface="Cairo"/>
                <a:ea typeface="Cairo"/>
                <a:cs typeface="Cairo"/>
                <a:sym typeface="Cairo"/>
              </a:rPr>
              <a:t>.Superior colliculus</a:t>
            </a:r>
            <a:endParaRPr>
              <a:latin typeface="Cairo"/>
              <a:ea typeface="Cairo"/>
              <a:cs typeface="Cairo"/>
              <a:sym typeface="Cairo"/>
            </a:endParaRPr>
          </a:p>
          <a:p>
            <a:pPr indent="0" lvl="0" marL="0" rtl="0" algn="l">
              <a:spcBef>
                <a:spcPts val="0"/>
              </a:spcBef>
              <a:spcAft>
                <a:spcPts val="0"/>
              </a:spcAft>
              <a:buNone/>
            </a:pPr>
            <a:r>
              <a:rPr lang="ar"/>
              <a:t>5.</a:t>
            </a:r>
            <a:r>
              <a:rPr b="1" lang="ar"/>
              <a:t>if there is a nerve damage under the </a:t>
            </a:r>
            <a:r>
              <a:rPr b="1" lang="ar"/>
              <a:t>medulla</a:t>
            </a:r>
            <a:r>
              <a:rPr b="1" lang="ar"/>
              <a:t> then </a:t>
            </a:r>
            <a:r>
              <a:rPr b="1" lang="ar"/>
              <a:t>that</a:t>
            </a:r>
            <a:r>
              <a:rPr b="1" lang="ar"/>
              <a:t> damage will be?</a:t>
            </a:r>
            <a:endParaRPr b="1"/>
          </a:p>
          <a:p>
            <a:pPr indent="-317500" lvl="0" marL="457200" rtl="0" algn="l">
              <a:spcBef>
                <a:spcPts val="0"/>
              </a:spcBef>
              <a:spcAft>
                <a:spcPts val="0"/>
              </a:spcAft>
              <a:buSzPts val="1400"/>
              <a:buAutoNum type="alphaUcPeriod"/>
            </a:pPr>
            <a:r>
              <a:rPr lang="ar"/>
              <a:t>.contralateral</a:t>
            </a:r>
            <a:endParaRPr/>
          </a:p>
          <a:p>
            <a:pPr indent="-317500" lvl="0" marL="457200" rtl="0" algn="l">
              <a:spcBef>
                <a:spcPts val="0"/>
              </a:spcBef>
              <a:spcAft>
                <a:spcPts val="0"/>
              </a:spcAft>
              <a:buSzPts val="1400"/>
              <a:buAutoNum type="alphaUcPeriod"/>
            </a:pPr>
            <a:r>
              <a:rPr lang="ar"/>
              <a:t>.</a:t>
            </a:r>
            <a:r>
              <a:rPr lang="ar"/>
              <a:t>ipsilateral</a:t>
            </a:r>
            <a:endParaRPr/>
          </a:p>
          <a:p>
            <a:pPr indent="-317500" lvl="0" marL="457200" rtl="0" algn="l">
              <a:spcBef>
                <a:spcPts val="0"/>
              </a:spcBef>
              <a:spcAft>
                <a:spcPts val="0"/>
              </a:spcAft>
              <a:buSzPts val="1400"/>
              <a:buAutoNum type="alphaUcPeriod"/>
            </a:pPr>
            <a:r>
              <a:rPr lang="ar"/>
              <a:t>.</a:t>
            </a:r>
            <a:r>
              <a:rPr lang="ar"/>
              <a:t>answer</a:t>
            </a:r>
            <a:r>
              <a:rPr lang="ar"/>
              <a:t> A and B</a:t>
            </a:r>
            <a:endParaRPr/>
          </a:p>
          <a:p>
            <a:pPr indent="-317500" lvl="0" marL="457200" rtl="0" algn="l">
              <a:spcBef>
                <a:spcPts val="0"/>
              </a:spcBef>
              <a:spcAft>
                <a:spcPts val="0"/>
              </a:spcAft>
              <a:buSzPts val="1400"/>
              <a:buAutoNum type="alphaUcPeriod"/>
            </a:pPr>
            <a:r>
              <a:rPr lang="ar"/>
              <a:t>.none</a:t>
            </a:r>
            <a:endParaRPr/>
          </a:p>
        </p:txBody>
      </p:sp>
      <p:sp>
        <p:nvSpPr>
          <p:cNvPr id="647" name="Google Shape;647;p92"/>
          <p:cNvSpPr txBox="1"/>
          <p:nvPr/>
        </p:nvSpPr>
        <p:spPr>
          <a:xfrm>
            <a:off x="3429000" y="1830550"/>
            <a:ext cx="3030000" cy="80724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a:t>6.</a:t>
            </a:r>
            <a:r>
              <a:rPr b="1" lang="ar">
                <a:latin typeface="Cairo"/>
                <a:ea typeface="Cairo"/>
                <a:cs typeface="Cairo"/>
                <a:sym typeface="Cairo"/>
              </a:rPr>
              <a:t>where does Corticospinal originate from ?</a:t>
            </a:r>
            <a:endParaRPr b="1">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30% Motor area 4</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30% Premotor areas &amp; supplementary cortex</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40% Parietal cortex (Somatic sensory area )</a:t>
            </a:r>
            <a:endParaRPr sz="1200">
              <a:latin typeface="Cairo"/>
              <a:ea typeface="Cairo"/>
              <a:cs typeface="Cairo"/>
              <a:sym typeface="Cairo"/>
            </a:endParaRPr>
          </a:p>
          <a:p>
            <a:pPr indent="-304800" lvl="0" marL="457200" rtl="0" algn="l">
              <a:spcBef>
                <a:spcPts val="0"/>
              </a:spcBef>
              <a:spcAft>
                <a:spcPts val="0"/>
              </a:spcAft>
              <a:buSzPts val="1200"/>
              <a:buFont typeface="Cairo"/>
              <a:buAutoNum type="alphaUcPeriod"/>
            </a:pPr>
            <a:r>
              <a:rPr lang="ar" sz="1200">
                <a:latin typeface="Cairo"/>
                <a:ea typeface="Cairo"/>
                <a:cs typeface="Cairo"/>
                <a:sym typeface="Cairo"/>
              </a:rPr>
              <a:t>all of them </a:t>
            </a:r>
            <a:endParaRPr sz="1200">
              <a:latin typeface="Cairo"/>
              <a:ea typeface="Cairo"/>
              <a:cs typeface="Cairo"/>
              <a:sym typeface="Cairo"/>
            </a:endParaRPr>
          </a:p>
          <a:p>
            <a:pPr indent="0" lvl="0" marL="0" rtl="0" algn="l">
              <a:spcBef>
                <a:spcPts val="0"/>
              </a:spcBef>
              <a:spcAft>
                <a:spcPts val="0"/>
              </a:spcAft>
              <a:buNone/>
            </a:pPr>
            <a:r>
              <a:rPr lang="ar"/>
              <a:t>7</a:t>
            </a:r>
            <a:r>
              <a:rPr lang="ar"/>
              <a:t>.</a:t>
            </a:r>
            <a:r>
              <a:rPr b="1" lang="ar"/>
              <a:t>which tract cross in the lower medulla?</a:t>
            </a:r>
            <a:endParaRPr b="1"/>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Corticobulbar tract </a:t>
            </a:r>
            <a:endParaRPr sz="1200">
              <a:latin typeface="Cairo"/>
              <a:ea typeface="Cairo"/>
              <a:cs typeface="Cairo"/>
              <a:sym typeface="Cairo"/>
            </a:endParaRPr>
          </a:p>
          <a:p>
            <a:pPr indent="-304800" lvl="0" marL="457200" rtl="0" algn="l">
              <a:spcBef>
                <a:spcPts val="0"/>
              </a:spcBef>
              <a:spcAft>
                <a:spcPts val="0"/>
              </a:spcAft>
              <a:buSzPts val="1200"/>
              <a:buFont typeface="Cairo"/>
              <a:buAutoNum type="alphaUcPeriod"/>
            </a:pPr>
            <a:r>
              <a:rPr lang="ar" sz="1200">
                <a:latin typeface="Cairo"/>
                <a:ea typeface="Cairo"/>
                <a:cs typeface="Cairo"/>
                <a:sym typeface="Cairo"/>
              </a:rPr>
              <a:t>.lateral corticospinal tract </a:t>
            </a:r>
            <a:endParaRPr sz="1200">
              <a:latin typeface="Cairo"/>
              <a:ea typeface="Cairo"/>
              <a:cs typeface="Cairo"/>
              <a:sym typeface="Cairo"/>
            </a:endParaRPr>
          </a:p>
          <a:p>
            <a:pPr indent="-304800" lvl="0" marL="457200" rtl="0" algn="l">
              <a:spcBef>
                <a:spcPts val="0"/>
              </a:spcBef>
              <a:spcAft>
                <a:spcPts val="0"/>
              </a:spcAft>
              <a:buSzPts val="1200"/>
              <a:buFont typeface="Cairo"/>
              <a:buAutoNum type="alphaUcPeriod"/>
            </a:pPr>
            <a:r>
              <a:rPr lang="ar" sz="1200">
                <a:latin typeface="Cairo"/>
                <a:ea typeface="Cairo"/>
                <a:cs typeface="Cairo"/>
                <a:sym typeface="Cairo"/>
              </a:rPr>
              <a:t>.vestibulospinal</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Ventral (anterior) corticospinal tract</a:t>
            </a:r>
            <a:endParaRPr sz="1200">
              <a:latin typeface="Cairo"/>
              <a:ea typeface="Cairo"/>
              <a:cs typeface="Cairo"/>
              <a:sym typeface="Cairo"/>
            </a:endParaRPr>
          </a:p>
          <a:p>
            <a:pPr indent="0" lvl="0" marL="0" rtl="0" algn="l">
              <a:spcBef>
                <a:spcPts val="0"/>
              </a:spcBef>
              <a:spcAft>
                <a:spcPts val="0"/>
              </a:spcAft>
              <a:buNone/>
            </a:pPr>
            <a:r>
              <a:rPr lang="ar"/>
              <a:t>8.</a:t>
            </a:r>
            <a:r>
              <a:rPr b="1" lang="ar">
                <a:latin typeface="Cairo"/>
                <a:ea typeface="Cairo"/>
                <a:cs typeface="Cairo"/>
                <a:sym typeface="Cairo"/>
              </a:rPr>
              <a:t>which tract descend with the lateral corticospinal tract ?</a:t>
            </a:r>
            <a:endParaRPr b="1">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Rubrospinal tracts</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Vestibulospinal tracts</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Tectospinal tracts:</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Reticulospinal Tract</a:t>
            </a:r>
            <a:endParaRPr sz="1200">
              <a:latin typeface="Cairo"/>
              <a:ea typeface="Cairo"/>
              <a:cs typeface="Cairo"/>
              <a:sym typeface="Cairo"/>
            </a:endParaRPr>
          </a:p>
          <a:p>
            <a:pPr indent="0" lvl="0" marL="0" rtl="0" algn="l">
              <a:spcBef>
                <a:spcPts val="0"/>
              </a:spcBef>
              <a:spcAft>
                <a:spcPts val="0"/>
              </a:spcAft>
              <a:buNone/>
            </a:pPr>
            <a:r>
              <a:rPr lang="ar"/>
              <a:t>9.</a:t>
            </a:r>
            <a:r>
              <a:rPr b="1" lang="ar">
                <a:latin typeface="Cairo"/>
                <a:ea typeface="Cairo"/>
                <a:cs typeface="Cairo"/>
                <a:sym typeface="Cairo"/>
              </a:rPr>
              <a:t>coordination of head and eye movements is function of ?</a:t>
            </a:r>
            <a:endParaRPr b="1"/>
          </a:p>
          <a:p>
            <a:pPr indent="-317500" lvl="0" marL="457200" rtl="0" algn="l">
              <a:spcBef>
                <a:spcPts val="0"/>
              </a:spcBef>
              <a:spcAft>
                <a:spcPts val="0"/>
              </a:spcAft>
              <a:buSzPts val="1400"/>
              <a:buAutoNum type="alphaUcPeriod"/>
            </a:pPr>
            <a:r>
              <a:rPr lang="ar"/>
              <a:t>.</a:t>
            </a:r>
            <a:r>
              <a:rPr lang="ar" sz="1200">
                <a:latin typeface="Cairo"/>
                <a:ea typeface="Cairo"/>
                <a:cs typeface="Cairo"/>
                <a:sym typeface="Cairo"/>
              </a:rPr>
              <a:t> medial vestibulospinal tract</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 Pontine (Medial) Reticulospinal Trac</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Tectospinal tracts</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The lateral vestibulospinal</a:t>
            </a:r>
            <a:endParaRPr b="1" sz="1200">
              <a:latin typeface="Cairo"/>
              <a:ea typeface="Cairo"/>
              <a:cs typeface="Cairo"/>
              <a:sym typeface="Cairo"/>
            </a:endParaRPr>
          </a:p>
          <a:p>
            <a:pPr indent="0" lvl="0" marL="0" rtl="0" algn="l">
              <a:spcBef>
                <a:spcPts val="0"/>
              </a:spcBef>
              <a:spcAft>
                <a:spcPts val="0"/>
              </a:spcAft>
              <a:buNone/>
            </a:pPr>
            <a:r>
              <a:rPr lang="ar"/>
              <a:t>10.</a:t>
            </a:r>
            <a:r>
              <a:rPr b="1" lang="ar">
                <a:latin typeface="Cairo"/>
                <a:ea typeface="Cairo"/>
                <a:cs typeface="Cairo"/>
                <a:sym typeface="Cairo"/>
              </a:rPr>
              <a:t>what is the function of </a:t>
            </a:r>
            <a:r>
              <a:rPr b="1" lang="ar">
                <a:latin typeface="Cairo"/>
                <a:ea typeface="Cairo"/>
                <a:cs typeface="Cairo"/>
                <a:sym typeface="Cairo"/>
              </a:rPr>
              <a:t>Pontine (Medial) Reticulospinal Tract?</a:t>
            </a:r>
            <a:endParaRPr b="1">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inhibitory signals to antigravity extensor muscles &amp; decreases muscle tone </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coordination of head and eye movements</a:t>
            </a:r>
            <a:endParaRPr sz="1200">
              <a:latin typeface="Cairo"/>
              <a:ea typeface="Cairo"/>
              <a:cs typeface="Cairo"/>
              <a:sym typeface="Cairo"/>
            </a:endParaRPr>
          </a:p>
          <a:p>
            <a:pPr indent="-304800" lvl="0" marL="457200" rtl="0" algn="l">
              <a:spcBef>
                <a:spcPts val="0"/>
              </a:spcBef>
              <a:spcAft>
                <a:spcPts val="0"/>
              </a:spcAft>
              <a:buSzPts val="1200"/>
              <a:buAutoNum type="alphaUcPeriod"/>
            </a:pPr>
            <a:r>
              <a:rPr lang="ar" sz="1200">
                <a:latin typeface="Cairo"/>
                <a:ea typeface="Cairo"/>
                <a:cs typeface="Cairo"/>
                <a:sym typeface="Cairo"/>
              </a:rPr>
              <a:t>.</a:t>
            </a:r>
            <a:r>
              <a:rPr lang="ar" sz="1200">
                <a:latin typeface="Cairo"/>
                <a:ea typeface="Cairo"/>
                <a:cs typeface="Cairo"/>
                <a:sym typeface="Cairo"/>
              </a:rPr>
              <a:t>excitatory to axial &amp; antigravity, extensor muscles of the body &amp; inhibitory for flexores &amp; increases muscle tone</a:t>
            </a:r>
            <a:endParaRPr sz="1200">
              <a:latin typeface="Cairo"/>
              <a:ea typeface="Cairo"/>
              <a:cs typeface="Cairo"/>
              <a:sym typeface="Cairo"/>
            </a:endParaRPr>
          </a:p>
          <a:p>
            <a:pPr indent="-304800" lvl="0" marL="457200" rtl="0" algn="just">
              <a:spcBef>
                <a:spcPts val="0"/>
              </a:spcBef>
              <a:spcAft>
                <a:spcPts val="0"/>
              </a:spcAft>
              <a:buSzPts val="1200"/>
              <a:buFont typeface="Cairo"/>
              <a:buAutoNum type="alphaUcPeriod"/>
            </a:pPr>
            <a:r>
              <a:rPr lang="ar" sz="1200">
                <a:latin typeface="Cairo"/>
                <a:ea typeface="Cairo"/>
                <a:cs typeface="Cairo"/>
                <a:sym typeface="Cairo"/>
              </a:rPr>
              <a:t>excitatory for flexors &amp; inhibitory for extensors</a:t>
            </a:r>
            <a:endParaRPr sz="1200">
              <a:latin typeface="Cairo"/>
              <a:ea typeface="Cairo"/>
              <a:cs typeface="Cairo"/>
              <a:sym typeface="Cairo"/>
            </a:endParaRPr>
          </a:p>
          <a:p>
            <a:pPr indent="0" lvl="0" marL="457200" rtl="0" algn="l">
              <a:spcBef>
                <a:spcPts val="0"/>
              </a:spcBef>
              <a:spcAft>
                <a:spcPts val="0"/>
              </a:spcAft>
              <a:buNone/>
            </a:pPr>
            <a:r>
              <a:t/>
            </a:r>
            <a:endParaRPr/>
          </a:p>
        </p:txBody>
      </p:sp>
      <p:sp>
        <p:nvSpPr>
          <p:cNvPr id="648" name="Google Shape;648;p92"/>
          <p:cNvSpPr txBox="1"/>
          <p:nvPr/>
        </p:nvSpPr>
        <p:spPr>
          <a:xfrm rot="5400000">
            <a:off x="937850" y="8021225"/>
            <a:ext cx="920100" cy="24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t>Answers:</a:t>
            </a:r>
            <a:endParaRPr/>
          </a:p>
          <a:p>
            <a:pPr indent="0" lvl="0" marL="0" rtl="0" algn="l">
              <a:spcBef>
                <a:spcPts val="0"/>
              </a:spcBef>
              <a:spcAft>
                <a:spcPts val="0"/>
              </a:spcAft>
              <a:buNone/>
            </a:pPr>
            <a:r>
              <a:rPr lang="ar"/>
              <a:t>1.A</a:t>
            </a:r>
            <a:endParaRPr/>
          </a:p>
          <a:p>
            <a:pPr indent="0" lvl="0" marL="0" rtl="0" algn="l">
              <a:spcBef>
                <a:spcPts val="0"/>
              </a:spcBef>
              <a:spcAft>
                <a:spcPts val="0"/>
              </a:spcAft>
              <a:buNone/>
            </a:pPr>
            <a:r>
              <a:rPr lang="ar"/>
              <a:t>2.B</a:t>
            </a:r>
            <a:endParaRPr/>
          </a:p>
          <a:p>
            <a:pPr indent="0" lvl="0" marL="0" rtl="0" algn="l">
              <a:spcBef>
                <a:spcPts val="0"/>
              </a:spcBef>
              <a:spcAft>
                <a:spcPts val="0"/>
              </a:spcAft>
              <a:buNone/>
            </a:pPr>
            <a:r>
              <a:rPr lang="ar"/>
              <a:t>3.D</a:t>
            </a:r>
            <a:endParaRPr/>
          </a:p>
          <a:p>
            <a:pPr indent="0" lvl="0" marL="0" rtl="0" algn="l">
              <a:spcBef>
                <a:spcPts val="0"/>
              </a:spcBef>
              <a:spcAft>
                <a:spcPts val="0"/>
              </a:spcAft>
              <a:buNone/>
            </a:pPr>
            <a:r>
              <a:rPr lang="ar"/>
              <a:t>4.C</a:t>
            </a:r>
            <a:endParaRPr/>
          </a:p>
          <a:p>
            <a:pPr indent="0" lvl="0" marL="0" rtl="0" algn="l">
              <a:spcBef>
                <a:spcPts val="0"/>
              </a:spcBef>
              <a:spcAft>
                <a:spcPts val="0"/>
              </a:spcAft>
              <a:buNone/>
            </a:pPr>
            <a:r>
              <a:rPr lang="ar"/>
              <a:t>5.B</a:t>
            </a:r>
            <a:endParaRPr/>
          </a:p>
          <a:p>
            <a:pPr indent="0" lvl="0" marL="0" rtl="0" algn="l">
              <a:spcBef>
                <a:spcPts val="0"/>
              </a:spcBef>
              <a:spcAft>
                <a:spcPts val="0"/>
              </a:spcAft>
              <a:buNone/>
            </a:pPr>
            <a:r>
              <a:rPr lang="ar"/>
              <a:t>6.D</a:t>
            </a:r>
            <a:endParaRPr/>
          </a:p>
          <a:p>
            <a:pPr indent="0" lvl="0" marL="0" rtl="0" algn="l">
              <a:spcBef>
                <a:spcPts val="0"/>
              </a:spcBef>
              <a:spcAft>
                <a:spcPts val="0"/>
              </a:spcAft>
              <a:buNone/>
            </a:pPr>
            <a:r>
              <a:rPr lang="ar"/>
              <a:t>7.B</a:t>
            </a:r>
            <a:endParaRPr/>
          </a:p>
          <a:p>
            <a:pPr indent="0" lvl="0" marL="0" rtl="0" algn="l">
              <a:spcBef>
                <a:spcPts val="0"/>
              </a:spcBef>
              <a:spcAft>
                <a:spcPts val="0"/>
              </a:spcAft>
              <a:buNone/>
            </a:pPr>
            <a:r>
              <a:rPr lang="ar"/>
              <a:t>8.A</a:t>
            </a:r>
            <a:endParaRPr/>
          </a:p>
          <a:p>
            <a:pPr indent="0" lvl="0" marL="0" rtl="0" algn="l">
              <a:spcBef>
                <a:spcPts val="0"/>
              </a:spcBef>
              <a:spcAft>
                <a:spcPts val="0"/>
              </a:spcAft>
              <a:buNone/>
            </a:pPr>
            <a:r>
              <a:rPr lang="ar"/>
              <a:t>9.A</a:t>
            </a:r>
            <a:endParaRPr/>
          </a:p>
          <a:p>
            <a:pPr indent="0" lvl="0" marL="0" rtl="0" algn="l">
              <a:spcBef>
                <a:spcPts val="0"/>
              </a:spcBef>
              <a:spcAft>
                <a:spcPts val="0"/>
              </a:spcAft>
              <a:buNone/>
            </a:pPr>
            <a:r>
              <a:rPr lang="ar"/>
              <a:t>10.C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pic>
        <p:nvPicPr>
          <p:cNvPr id="432" name="Google Shape;432;p75"/>
          <p:cNvPicPr preferRelativeResize="0"/>
          <p:nvPr/>
        </p:nvPicPr>
        <p:blipFill rotWithShape="1">
          <a:blip r:embed="rId3">
            <a:alphaModFix/>
          </a:blip>
          <a:srcRect b="38362" l="17052" r="18721" t="0"/>
          <a:stretch/>
        </p:blipFill>
        <p:spPr>
          <a:xfrm>
            <a:off x="11" y="561154"/>
            <a:ext cx="2488901" cy="4184750"/>
          </a:xfrm>
          <a:prstGeom prst="rect">
            <a:avLst/>
          </a:prstGeom>
          <a:noFill/>
          <a:ln>
            <a:noFill/>
          </a:ln>
        </p:spPr>
      </p:pic>
      <p:pic>
        <p:nvPicPr>
          <p:cNvPr id="433" name="Google Shape;433;p75"/>
          <p:cNvPicPr preferRelativeResize="0"/>
          <p:nvPr/>
        </p:nvPicPr>
        <p:blipFill rotWithShape="1">
          <a:blip r:embed="rId4">
            <a:alphaModFix/>
          </a:blip>
          <a:srcRect b="0" l="55732" r="-678" t="74416"/>
          <a:stretch/>
        </p:blipFill>
        <p:spPr>
          <a:xfrm>
            <a:off x="2" y="5245758"/>
            <a:ext cx="2327350" cy="1490025"/>
          </a:xfrm>
          <a:prstGeom prst="rect">
            <a:avLst/>
          </a:prstGeom>
          <a:noFill/>
          <a:ln>
            <a:noFill/>
          </a:ln>
        </p:spPr>
      </p:pic>
      <p:sp>
        <p:nvSpPr>
          <p:cNvPr id="434" name="Google Shape;434;p75"/>
          <p:cNvSpPr txBox="1"/>
          <p:nvPr/>
        </p:nvSpPr>
        <p:spPr>
          <a:xfrm>
            <a:off x="2538325" y="561150"/>
            <a:ext cx="3777000" cy="5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800">
                <a:solidFill>
                  <a:srgbClr val="0B5394"/>
                </a:solidFill>
                <a:latin typeface="Josefin Sans"/>
                <a:ea typeface="Josefin Sans"/>
                <a:cs typeface="Josefin Sans"/>
                <a:sym typeface="Josefin Sans"/>
              </a:rPr>
              <a:t>Motor system &amp; descending tracts part 2</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a:p>
        </p:txBody>
      </p:sp>
      <p:sp>
        <p:nvSpPr>
          <p:cNvPr id="435" name="Google Shape;435;p75"/>
          <p:cNvSpPr txBox="1"/>
          <p:nvPr/>
        </p:nvSpPr>
        <p:spPr>
          <a:xfrm>
            <a:off x="2160750" y="1571900"/>
            <a:ext cx="4304100" cy="745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a:solidFill>
                  <a:srgbClr val="3C78D8"/>
                </a:solidFill>
                <a:latin typeface="Cairo"/>
                <a:ea typeface="Cairo"/>
                <a:cs typeface="Cairo"/>
                <a:sym typeface="Cairo"/>
              </a:rPr>
              <a:t>Corticospinal tract fibers</a:t>
            </a:r>
            <a:r>
              <a:rPr lang="ar">
                <a:latin typeface="Cairo"/>
                <a:ea typeface="Cairo"/>
                <a:cs typeface="Cairo"/>
                <a:sym typeface="Cairo"/>
              </a:rPr>
              <a:t> start from:</a:t>
            </a:r>
            <a:endParaRPr>
              <a:latin typeface="Cairo"/>
              <a:ea typeface="Cairo"/>
              <a:cs typeface="Cairo"/>
              <a:sym typeface="Cairo"/>
            </a:endParaRPr>
          </a:p>
          <a:p>
            <a:pPr indent="0" lvl="0" marL="0" rtl="0" algn="l">
              <a:lnSpc>
                <a:spcPct val="115000"/>
              </a:lnSpc>
              <a:spcBef>
                <a:spcPts val="0"/>
              </a:spcBef>
              <a:spcAft>
                <a:spcPts val="0"/>
              </a:spcAft>
              <a:buNone/>
            </a:pPr>
            <a:r>
              <a:rPr lang="ar">
                <a:solidFill>
                  <a:srgbClr val="F1C232"/>
                </a:solidFill>
                <a:latin typeface="Cairo"/>
                <a:ea typeface="Cairo"/>
                <a:cs typeface="Cairo"/>
                <a:sym typeface="Cairo"/>
              </a:rPr>
              <a:t>30%</a:t>
            </a:r>
            <a:r>
              <a:rPr lang="ar">
                <a:latin typeface="Cairo"/>
                <a:ea typeface="Cairo"/>
                <a:cs typeface="Cairo"/>
                <a:sym typeface="Cairo"/>
              </a:rPr>
              <a:t> </a:t>
            </a:r>
            <a:r>
              <a:rPr lang="ar">
                <a:highlight>
                  <a:srgbClr val="F4CCCC"/>
                </a:highlight>
                <a:latin typeface="Cairo"/>
                <a:ea typeface="Cairo"/>
                <a:cs typeface="Cairo"/>
                <a:sym typeface="Cairo"/>
              </a:rPr>
              <a:t>from primary motor area </a:t>
            </a:r>
            <a:endParaRPr>
              <a:highlight>
                <a:srgbClr val="F4CCCC"/>
              </a:highlight>
              <a:latin typeface="Cairo"/>
              <a:ea typeface="Cairo"/>
              <a:cs typeface="Cairo"/>
              <a:sym typeface="Cairo"/>
            </a:endParaRPr>
          </a:p>
          <a:p>
            <a:pPr indent="0" lvl="0" marL="0" rtl="0" algn="l">
              <a:lnSpc>
                <a:spcPct val="115000"/>
              </a:lnSpc>
              <a:spcBef>
                <a:spcPts val="0"/>
              </a:spcBef>
              <a:spcAft>
                <a:spcPts val="0"/>
              </a:spcAft>
              <a:buNone/>
            </a:pPr>
            <a:r>
              <a:t/>
            </a:r>
            <a:endParaRPr>
              <a:solidFill>
                <a:srgbClr val="F1C232"/>
              </a:solidFill>
              <a:latin typeface="Cairo"/>
              <a:ea typeface="Cairo"/>
              <a:cs typeface="Cairo"/>
              <a:sym typeface="Cairo"/>
            </a:endParaRPr>
          </a:p>
          <a:p>
            <a:pPr indent="0" lvl="0" marL="0" rtl="0" algn="l">
              <a:lnSpc>
                <a:spcPct val="115000"/>
              </a:lnSpc>
              <a:spcBef>
                <a:spcPts val="0"/>
              </a:spcBef>
              <a:spcAft>
                <a:spcPts val="0"/>
              </a:spcAft>
              <a:buNone/>
            </a:pPr>
            <a:r>
              <a:rPr lang="ar">
                <a:solidFill>
                  <a:srgbClr val="F1C232"/>
                </a:solidFill>
                <a:latin typeface="Cairo"/>
                <a:ea typeface="Cairo"/>
                <a:cs typeface="Cairo"/>
                <a:sym typeface="Cairo"/>
              </a:rPr>
              <a:t>30% </a:t>
            </a:r>
            <a:r>
              <a:rPr lang="ar">
                <a:highlight>
                  <a:srgbClr val="C9DAF8"/>
                </a:highlight>
                <a:latin typeface="Cairo"/>
                <a:ea typeface="Cairo"/>
                <a:cs typeface="Cairo"/>
                <a:sym typeface="Cairo"/>
              </a:rPr>
              <a:t>from premotor and supplementary area</a:t>
            </a:r>
            <a:endParaRPr>
              <a:highlight>
                <a:srgbClr val="C9DAF8"/>
              </a:highlight>
              <a:latin typeface="Cairo"/>
              <a:ea typeface="Cairo"/>
              <a:cs typeface="Cairo"/>
              <a:sym typeface="Cairo"/>
            </a:endParaRPr>
          </a:p>
          <a:p>
            <a:pPr indent="0" lvl="0" marL="0" rtl="0" algn="l">
              <a:lnSpc>
                <a:spcPct val="115000"/>
              </a:lnSpc>
              <a:spcBef>
                <a:spcPts val="0"/>
              </a:spcBef>
              <a:spcAft>
                <a:spcPts val="0"/>
              </a:spcAft>
              <a:buNone/>
            </a:pPr>
            <a:r>
              <a:t/>
            </a:r>
            <a:endParaRPr>
              <a:solidFill>
                <a:srgbClr val="F1C232"/>
              </a:solidFill>
              <a:latin typeface="Cairo"/>
              <a:ea typeface="Cairo"/>
              <a:cs typeface="Cairo"/>
              <a:sym typeface="Cairo"/>
            </a:endParaRPr>
          </a:p>
          <a:p>
            <a:pPr indent="0" lvl="0" marL="0" rtl="0" algn="l">
              <a:lnSpc>
                <a:spcPct val="115000"/>
              </a:lnSpc>
              <a:spcBef>
                <a:spcPts val="0"/>
              </a:spcBef>
              <a:spcAft>
                <a:spcPts val="0"/>
              </a:spcAft>
              <a:buNone/>
            </a:pPr>
            <a:r>
              <a:rPr lang="ar">
                <a:solidFill>
                  <a:srgbClr val="F1C232"/>
                </a:solidFill>
                <a:latin typeface="Cairo"/>
                <a:ea typeface="Cairo"/>
                <a:cs typeface="Cairo"/>
                <a:sym typeface="Cairo"/>
              </a:rPr>
              <a:t>40%</a:t>
            </a:r>
            <a:r>
              <a:rPr lang="ar">
                <a:latin typeface="Cairo"/>
                <a:ea typeface="Cairo"/>
                <a:cs typeface="Cairo"/>
                <a:sym typeface="Cairo"/>
              </a:rPr>
              <a:t> </a:t>
            </a:r>
            <a:r>
              <a:rPr lang="ar">
                <a:highlight>
                  <a:srgbClr val="D9EAD3"/>
                </a:highlight>
                <a:latin typeface="Cairo"/>
                <a:ea typeface="Cairo"/>
                <a:cs typeface="Cairo"/>
                <a:sym typeface="Cairo"/>
              </a:rPr>
              <a:t>sensory cortex</a:t>
            </a:r>
            <a:endParaRPr>
              <a:highlight>
                <a:srgbClr val="D9EAD3"/>
              </a:highlight>
              <a:latin typeface="Cairo"/>
              <a:ea typeface="Cairo"/>
              <a:cs typeface="Cairo"/>
              <a:sym typeface="Cairo"/>
            </a:endParaRPr>
          </a:p>
          <a:p>
            <a:pPr indent="0" lvl="0" marL="0" rtl="0" algn="l">
              <a:lnSpc>
                <a:spcPct val="115000"/>
              </a:lnSpc>
              <a:spcBef>
                <a:spcPts val="0"/>
              </a:spcBef>
              <a:spcAft>
                <a:spcPts val="0"/>
              </a:spcAft>
              <a:buNone/>
            </a:pPr>
            <a:r>
              <a:t/>
            </a:r>
            <a:endParaRPr>
              <a:latin typeface="Cairo"/>
              <a:ea typeface="Cairo"/>
              <a:cs typeface="Cairo"/>
              <a:sym typeface="Cairo"/>
            </a:endParaRPr>
          </a:p>
          <a:p>
            <a:pPr indent="0" lvl="0" marL="0" rtl="0" algn="l">
              <a:lnSpc>
                <a:spcPct val="115000"/>
              </a:lnSpc>
              <a:spcBef>
                <a:spcPts val="0"/>
              </a:spcBef>
              <a:spcAft>
                <a:spcPts val="0"/>
              </a:spcAft>
              <a:buNone/>
            </a:pPr>
            <a:r>
              <a:rPr lang="ar">
                <a:latin typeface="Cairo"/>
                <a:ea typeface="Cairo"/>
                <a:cs typeface="Cairo"/>
                <a:sym typeface="Cairo"/>
              </a:rPr>
              <a:t>Motor cortex has </a:t>
            </a:r>
            <a:r>
              <a:rPr lang="ar">
                <a:solidFill>
                  <a:srgbClr val="F1C232"/>
                </a:solidFill>
                <a:latin typeface="Cairo"/>
                <a:ea typeface="Cairo"/>
                <a:cs typeface="Cairo"/>
                <a:sym typeface="Cairo"/>
              </a:rPr>
              <a:t>six layers of neurons.</a:t>
            </a:r>
            <a:endParaRPr>
              <a:solidFill>
                <a:srgbClr val="F1C232"/>
              </a:solidFill>
              <a:latin typeface="Cairo"/>
              <a:ea typeface="Cairo"/>
              <a:cs typeface="Cairo"/>
              <a:sym typeface="Cairo"/>
            </a:endParaRPr>
          </a:p>
          <a:p>
            <a:pPr indent="0" lvl="0" marL="0" rtl="0" algn="l">
              <a:lnSpc>
                <a:spcPct val="115000"/>
              </a:lnSpc>
              <a:spcBef>
                <a:spcPts val="0"/>
              </a:spcBef>
              <a:spcAft>
                <a:spcPts val="0"/>
              </a:spcAft>
              <a:buNone/>
            </a:pPr>
            <a:r>
              <a:rPr lang="ar">
                <a:solidFill>
                  <a:srgbClr val="FF0000"/>
                </a:solidFill>
                <a:latin typeface="Cairo"/>
                <a:ea typeface="Cairo"/>
                <a:cs typeface="Cairo"/>
                <a:sym typeface="Cairo"/>
              </a:rPr>
              <a:t>Neurons of Betz</a:t>
            </a:r>
            <a:r>
              <a:rPr lang="ar">
                <a:latin typeface="Cairo"/>
                <a:ea typeface="Cairo"/>
                <a:cs typeface="Cairo"/>
                <a:sym typeface="Cairo"/>
              </a:rPr>
              <a:t> are very large cell body neurons and their axons are very heavily myelinated and thick it connects directly to the lower motor neuron unlike other cells will connect with interneurons </a:t>
            </a:r>
            <a:r>
              <a:rPr lang="ar">
                <a:solidFill>
                  <a:srgbClr val="FF0000"/>
                </a:solidFill>
                <a:latin typeface="Cairo"/>
                <a:ea typeface="Cairo"/>
                <a:cs typeface="Cairo"/>
                <a:sym typeface="Cairo"/>
              </a:rPr>
              <a:t>(internuncial neurons)</a:t>
            </a:r>
            <a:r>
              <a:rPr lang="ar">
                <a:latin typeface="Cairo"/>
                <a:ea typeface="Cairo"/>
                <a:cs typeface="Cairo"/>
                <a:sym typeface="Cairo"/>
              </a:rPr>
              <a:t> only found in </a:t>
            </a:r>
            <a:r>
              <a:rPr lang="ar">
                <a:solidFill>
                  <a:srgbClr val="3C78D8"/>
                </a:solidFill>
                <a:latin typeface="Cairo"/>
                <a:ea typeface="Cairo"/>
                <a:cs typeface="Cairo"/>
                <a:sym typeface="Cairo"/>
              </a:rPr>
              <a:t>primary motor cortex.</a:t>
            </a:r>
            <a:endParaRPr>
              <a:solidFill>
                <a:srgbClr val="3C78D8"/>
              </a:solidFill>
              <a:latin typeface="Cairo"/>
              <a:ea typeface="Cairo"/>
              <a:cs typeface="Cairo"/>
              <a:sym typeface="Cairo"/>
            </a:endParaRPr>
          </a:p>
          <a:p>
            <a:pPr indent="0" lvl="0" marL="0" rtl="0" algn="l">
              <a:lnSpc>
                <a:spcPct val="115000"/>
              </a:lnSpc>
              <a:spcBef>
                <a:spcPts val="0"/>
              </a:spcBef>
              <a:spcAft>
                <a:spcPts val="0"/>
              </a:spcAft>
              <a:buNone/>
            </a:pPr>
            <a:r>
              <a:rPr lang="ar">
                <a:latin typeface="Cairo"/>
                <a:ea typeface="Cairo"/>
                <a:cs typeface="Cairo"/>
                <a:sym typeface="Cairo"/>
              </a:rPr>
              <a:t>All the the nerve fibers will be compacted in the </a:t>
            </a:r>
            <a:r>
              <a:rPr lang="ar">
                <a:solidFill>
                  <a:schemeClr val="dk1"/>
                </a:solidFill>
                <a:latin typeface="Cairo"/>
                <a:ea typeface="Cairo"/>
                <a:cs typeface="Cairo"/>
                <a:sym typeface="Cairo"/>
              </a:rPr>
              <a:t> posterior limb of internal capsule.</a:t>
            </a:r>
            <a:r>
              <a:rPr lang="ar">
                <a:latin typeface="Cairo"/>
                <a:ea typeface="Cairo"/>
                <a:cs typeface="Cairo"/>
                <a:sym typeface="Cairo"/>
              </a:rPr>
              <a:t> </a:t>
            </a:r>
            <a:endParaRPr>
              <a:latin typeface="Cairo"/>
              <a:ea typeface="Cairo"/>
              <a:cs typeface="Cairo"/>
              <a:sym typeface="Cairo"/>
            </a:endParaRPr>
          </a:p>
          <a:p>
            <a:pPr indent="0" lvl="0" marL="0" rtl="0" algn="l">
              <a:lnSpc>
                <a:spcPct val="115000"/>
              </a:lnSpc>
              <a:spcBef>
                <a:spcPts val="0"/>
              </a:spcBef>
              <a:spcAft>
                <a:spcPts val="0"/>
              </a:spcAft>
              <a:buNone/>
            </a:pPr>
            <a:r>
              <a:rPr lang="ar">
                <a:latin typeface="Cairo"/>
                <a:ea typeface="Cairo"/>
                <a:cs typeface="Cairo"/>
                <a:sym typeface="Cairo"/>
              </a:rPr>
              <a:t>The artery which supplying the posterior limb of internal capsule </a:t>
            </a:r>
            <a:r>
              <a:rPr lang="ar">
                <a:solidFill>
                  <a:srgbClr val="999999"/>
                </a:solidFill>
                <a:latin typeface="Cairo"/>
                <a:ea typeface="Cairo"/>
                <a:cs typeface="Cairo"/>
                <a:sym typeface="Cairo"/>
              </a:rPr>
              <a:t>(lenticulo striate artery)</a:t>
            </a:r>
            <a:r>
              <a:rPr lang="ar">
                <a:latin typeface="Cairo"/>
                <a:ea typeface="Cairo"/>
                <a:cs typeface="Cairo"/>
                <a:sym typeface="Cairo"/>
              </a:rPr>
              <a:t> gets blocked in old age then many fibers will be destroyed,that is equivalent to destroying all the cerebral cortex and all movement in the contralateral body will be disturbed (</a:t>
            </a:r>
            <a:r>
              <a:rPr lang="ar">
                <a:solidFill>
                  <a:srgbClr val="FF0000"/>
                </a:solidFill>
                <a:latin typeface="Cairo"/>
                <a:ea typeface="Cairo"/>
                <a:cs typeface="Cairo"/>
                <a:sym typeface="Cairo"/>
              </a:rPr>
              <a:t>hemiplegia</a:t>
            </a:r>
            <a:r>
              <a:rPr lang="ar">
                <a:latin typeface="Cairo"/>
                <a:ea typeface="Cairo"/>
                <a:cs typeface="Cairo"/>
                <a:sym typeface="Cairo"/>
              </a:rPr>
              <a:t>) but if the lesion is above so not all fibers are destroyed the muscle become weak (</a:t>
            </a:r>
            <a:r>
              <a:rPr lang="ar">
                <a:solidFill>
                  <a:srgbClr val="FF0000"/>
                </a:solidFill>
                <a:latin typeface="Cairo"/>
                <a:ea typeface="Cairo"/>
                <a:cs typeface="Cairo"/>
                <a:sym typeface="Cairo"/>
              </a:rPr>
              <a:t>hemiparesis</a:t>
            </a:r>
            <a:r>
              <a:rPr lang="ar">
                <a:latin typeface="Cairo"/>
                <a:ea typeface="Cairo"/>
                <a:cs typeface="Cairo"/>
                <a:sym typeface="Cairo"/>
              </a:rPr>
              <a:t>) MIN22.</a:t>
            </a:r>
            <a:endParaRPr>
              <a:latin typeface="Cairo"/>
              <a:ea typeface="Cairo"/>
              <a:cs typeface="Cairo"/>
              <a:sym typeface="Cairo"/>
            </a:endParaRPr>
          </a:p>
          <a:p>
            <a:pPr indent="0" lvl="0" marL="0" rtl="0" algn="l">
              <a:lnSpc>
                <a:spcPct val="115000"/>
              </a:lnSpc>
              <a:spcBef>
                <a:spcPts val="0"/>
              </a:spcBef>
              <a:spcAft>
                <a:spcPts val="0"/>
              </a:spcAft>
              <a:buNone/>
            </a:pPr>
            <a:r>
              <a:t/>
            </a:r>
            <a:endParaRPr>
              <a:latin typeface="Cairo"/>
              <a:ea typeface="Cairo"/>
              <a:cs typeface="Cairo"/>
              <a:sym typeface="Cairo"/>
            </a:endParaRPr>
          </a:p>
          <a:p>
            <a:pPr indent="0" lvl="0" marL="0" rtl="0" algn="l">
              <a:lnSpc>
                <a:spcPct val="115000"/>
              </a:lnSpc>
              <a:spcBef>
                <a:spcPts val="0"/>
              </a:spcBef>
              <a:spcAft>
                <a:spcPts val="0"/>
              </a:spcAft>
              <a:buNone/>
            </a:pPr>
            <a:r>
              <a:rPr lang="a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Google Shape;440;p76"/>
          <p:cNvPicPr preferRelativeResize="0"/>
          <p:nvPr/>
        </p:nvPicPr>
        <p:blipFill>
          <a:blip r:embed="rId3">
            <a:alphaModFix/>
          </a:blip>
          <a:stretch>
            <a:fillRect/>
          </a:stretch>
        </p:blipFill>
        <p:spPr>
          <a:xfrm>
            <a:off x="0" y="468350"/>
            <a:ext cx="2538325" cy="2821341"/>
          </a:xfrm>
          <a:prstGeom prst="rect">
            <a:avLst/>
          </a:prstGeom>
          <a:noFill/>
          <a:ln>
            <a:noFill/>
          </a:ln>
        </p:spPr>
      </p:pic>
      <p:pic>
        <p:nvPicPr>
          <p:cNvPr id="441" name="Google Shape;441;p76"/>
          <p:cNvPicPr preferRelativeResize="0"/>
          <p:nvPr/>
        </p:nvPicPr>
        <p:blipFill>
          <a:blip r:embed="rId4">
            <a:alphaModFix/>
          </a:blip>
          <a:stretch>
            <a:fillRect/>
          </a:stretch>
        </p:blipFill>
        <p:spPr>
          <a:xfrm>
            <a:off x="177374" y="2873975"/>
            <a:ext cx="2103975" cy="2718875"/>
          </a:xfrm>
          <a:prstGeom prst="rect">
            <a:avLst/>
          </a:prstGeom>
          <a:noFill/>
          <a:ln>
            <a:noFill/>
          </a:ln>
        </p:spPr>
      </p:pic>
      <p:pic>
        <p:nvPicPr>
          <p:cNvPr id="442" name="Google Shape;442;p76"/>
          <p:cNvPicPr preferRelativeResize="0"/>
          <p:nvPr/>
        </p:nvPicPr>
        <p:blipFill>
          <a:blip r:embed="rId5">
            <a:alphaModFix/>
          </a:blip>
          <a:stretch>
            <a:fillRect/>
          </a:stretch>
        </p:blipFill>
        <p:spPr>
          <a:xfrm>
            <a:off x="-1" y="5131899"/>
            <a:ext cx="2385425" cy="2283144"/>
          </a:xfrm>
          <a:prstGeom prst="rect">
            <a:avLst/>
          </a:prstGeom>
          <a:noFill/>
          <a:ln>
            <a:noFill/>
          </a:ln>
        </p:spPr>
      </p:pic>
      <p:sp>
        <p:nvSpPr>
          <p:cNvPr id="443" name="Google Shape;443;p76"/>
          <p:cNvSpPr txBox="1"/>
          <p:nvPr/>
        </p:nvSpPr>
        <p:spPr>
          <a:xfrm>
            <a:off x="2538325" y="561150"/>
            <a:ext cx="3777000" cy="5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800">
                <a:solidFill>
                  <a:srgbClr val="0B5394"/>
                </a:solidFill>
                <a:latin typeface="Josefin Sans"/>
                <a:ea typeface="Josefin Sans"/>
                <a:cs typeface="Josefin Sans"/>
                <a:sym typeface="Josefin Sans"/>
              </a:rPr>
              <a:t>Motor system &amp; descending tracts part 2</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sz="1800">
              <a:solidFill>
                <a:srgbClr val="0B5394"/>
              </a:solidFill>
              <a:latin typeface="Josefin Sans"/>
              <a:ea typeface="Josefin Sans"/>
              <a:cs typeface="Josefin Sans"/>
              <a:sym typeface="Josefin Sans"/>
            </a:endParaRPr>
          </a:p>
        </p:txBody>
      </p:sp>
      <p:sp>
        <p:nvSpPr>
          <p:cNvPr id="444" name="Google Shape;444;p76"/>
          <p:cNvSpPr txBox="1"/>
          <p:nvPr/>
        </p:nvSpPr>
        <p:spPr>
          <a:xfrm>
            <a:off x="2705125" y="1453950"/>
            <a:ext cx="3443400" cy="12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FF0000"/>
                </a:solidFill>
                <a:latin typeface="Cairo"/>
                <a:ea typeface="Cairo"/>
                <a:cs typeface="Cairo"/>
                <a:sym typeface="Cairo"/>
              </a:rPr>
              <a:t>-</a:t>
            </a:r>
            <a:r>
              <a:rPr b="1" lang="ar">
                <a:solidFill>
                  <a:srgbClr val="FF0000"/>
                </a:solidFill>
                <a:latin typeface="Cairo"/>
                <a:ea typeface="Cairo"/>
                <a:cs typeface="Cairo"/>
                <a:sym typeface="Cairo"/>
              </a:rPr>
              <a:t>Parkinson’s disease</a:t>
            </a:r>
            <a:r>
              <a:rPr lang="ar">
                <a:solidFill>
                  <a:srgbClr val="FF0000"/>
                </a:solidFill>
                <a:latin typeface="Cairo"/>
                <a:ea typeface="Cairo"/>
                <a:cs typeface="Cairo"/>
                <a:sym typeface="Cairo"/>
              </a:rPr>
              <a:t> is caused by the damage of</a:t>
            </a:r>
            <a:r>
              <a:rPr lang="ar">
                <a:highlight>
                  <a:srgbClr val="EAD1DC"/>
                </a:highlight>
                <a:latin typeface="Cairo"/>
                <a:ea typeface="Cairo"/>
                <a:cs typeface="Cairo"/>
                <a:sym typeface="Cairo"/>
              </a:rPr>
              <a:t> Substantia nigra.</a:t>
            </a:r>
            <a:endParaRPr>
              <a:highlight>
                <a:srgbClr val="EAD1DC"/>
              </a:highlight>
              <a:latin typeface="Cairo"/>
              <a:ea typeface="Cairo"/>
              <a:cs typeface="Cairo"/>
              <a:sym typeface="Cairo"/>
            </a:endParaRPr>
          </a:p>
          <a:p>
            <a:pPr indent="0" lvl="0" marL="0" rtl="0" algn="l">
              <a:spcBef>
                <a:spcPts val="0"/>
              </a:spcBef>
              <a:spcAft>
                <a:spcPts val="0"/>
              </a:spcAft>
              <a:buNone/>
            </a:pPr>
            <a:r>
              <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rgbClr val="FF0000"/>
                </a:solidFill>
                <a:latin typeface="Cairo"/>
                <a:ea typeface="Cairo"/>
                <a:cs typeface="Cairo"/>
                <a:sym typeface="Cairo"/>
              </a:rPr>
              <a:t>-Superior colliculus its concerned with eye movement and reflexes</a:t>
            </a:r>
            <a:r>
              <a:rPr lang="ar">
                <a:latin typeface="Cairo"/>
                <a:ea typeface="Cairo"/>
                <a:cs typeface="Cairo"/>
                <a:sym typeface="Cairo"/>
              </a:rPr>
              <a:t> </a:t>
            </a:r>
            <a:r>
              <a:rPr lang="ar">
                <a:solidFill>
                  <a:srgbClr val="999999"/>
                </a:solidFill>
                <a:latin typeface="Cairo"/>
                <a:ea typeface="Cairo"/>
                <a:cs typeface="Cairo"/>
                <a:sym typeface="Cairo"/>
              </a:rPr>
              <a:t>(that’s why we drew the eyes) MIN30</a:t>
            </a:r>
            <a:endParaRPr>
              <a:solidFill>
                <a:srgbClr val="999999"/>
              </a:solidFill>
              <a:latin typeface="Cairo"/>
              <a:ea typeface="Cairo"/>
              <a:cs typeface="Cairo"/>
              <a:sym typeface="Cairo"/>
            </a:endParaRPr>
          </a:p>
          <a:p>
            <a:pPr indent="0" lvl="0" marL="0" rtl="0" algn="l">
              <a:spcBef>
                <a:spcPts val="0"/>
              </a:spcBef>
              <a:spcAft>
                <a:spcPts val="0"/>
              </a:spcAft>
              <a:buNone/>
            </a:pPr>
            <a:r>
              <a:rPr lang="ar"/>
              <a:t> </a:t>
            </a:r>
            <a:endParaRPr/>
          </a:p>
        </p:txBody>
      </p:sp>
      <p:sp>
        <p:nvSpPr>
          <p:cNvPr id="445" name="Google Shape;445;p76"/>
          <p:cNvSpPr txBox="1"/>
          <p:nvPr/>
        </p:nvSpPr>
        <p:spPr>
          <a:xfrm>
            <a:off x="2705125" y="3057746"/>
            <a:ext cx="3181200" cy="24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Many fibers extend from the cerebral cortex and end up in </a:t>
            </a:r>
            <a:r>
              <a:rPr lang="ar">
                <a:solidFill>
                  <a:srgbClr val="3C78D8"/>
                </a:solidFill>
                <a:latin typeface="Cairo"/>
                <a:ea typeface="Cairo"/>
                <a:cs typeface="Cairo"/>
                <a:sym typeface="Cairo"/>
              </a:rPr>
              <a:t>pontine nuclei</a:t>
            </a:r>
            <a:r>
              <a:rPr lang="ar">
                <a:latin typeface="Cairo"/>
                <a:ea typeface="Cairo"/>
                <a:cs typeface="Cairo"/>
                <a:sym typeface="Cairo"/>
              </a:rPr>
              <a:t> these are called </a:t>
            </a:r>
            <a:r>
              <a:rPr lang="ar">
                <a:solidFill>
                  <a:srgbClr val="3C78D8"/>
                </a:solidFill>
                <a:latin typeface="Cairo"/>
                <a:ea typeface="Cairo"/>
                <a:cs typeface="Cairo"/>
                <a:sym typeface="Cairo"/>
              </a:rPr>
              <a:t>corticopontine fibers</a:t>
            </a:r>
            <a:r>
              <a:rPr lang="ar">
                <a:latin typeface="Cairo"/>
                <a:ea typeface="Cairo"/>
                <a:cs typeface="Cairo"/>
                <a:sym typeface="Cairo"/>
              </a:rPr>
              <a:t> then it goes to the cerebellum.</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When the corticospinal fibers reach the pons it will be scattered by </a:t>
            </a:r>
            <a:r>
              <a:rPr lang="ar">
                <a:solidFill>
                  <a:srgbClr val="3C78D8"/>
                </a:solidFill>
                <a:latin typeface="Cairo"/>
                <a:ea typeface="Cairo"/>
                <a:cs typeface="Cairo"/>
                <a:sym typeface="Cairo"/>
              </a:rPr>
              <a:t>pontine nuclei</a:t>
            </a:r>
            <a:r>
              <a:rPr lang="ar">
                <a:latin typeface="Cairo"/>
                <a:ea typeface="Cairo"/>
                <a:cs typeface="Cairo"/>
                <a:sym typeface="Cairo"/>
              </a:rPr>
              <a:t> and </a:t>
            </a:r>
            <a:r>
              <a:rPr lang="ar">
                <a:solidFill>
                  <a:srgbClr val="3C78D8"/>
                </a:solidFill>
                <a:latin typeface="Cairo"/>
                <a:ea typeface="Cairo"/>
                <a:cs typeface="Cairo"/>
                <a:sym typeface="Cairo"/>
              </a:rPr>
              <a:t>pontocerebellar fibers</a:t>
            </a:r>
            <a:r>
              <a:rPr lang="ar">
                <a:latin typeface="Cairo"/>
                <a:ea typeface="Cairo"/>
                <a:cs typeface="Cairo"/>
                <a:sym typeface="Cairo"/>
              </a:rPr>
              <a:t>, </a:t>
            </a:r>
            <a:r>
              <a:rPr lang="ar">
                <a:solidFill>
                  <a:srgbClr val="FF0000"/>
                </a:solidFill>
                <a:latin typeface="Cairo"/>
                <a:ea typeface="Cairo"/>
                <a:cs typeface="Cairo"/>
                <a:sym typeface="Cairo"/>
              </a:rPr>
              <a:t>so now when there is a lesion it will make a little damage.</a:t>
            </a:r>
            <a:r>
              <a:rPr lang="ar">
                <a:latin typeface="Cairo"/>
                <a:ea typeface="Cairo"/>
                <a:cs typeface="Cairo"/>
                <a:sym typeface="Cairo"/>
              </a:rPr>
              <a:t> MIN34</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t>
            </a:r>
            <a:endParaRPr>
              <a:latin typeface="Cairo"/>
              <a:ea typeface="Cairo"/>
              <a:cs typeface="Cairo"/>
              <a:sym typeface="Cairo"/>
            </a:endParaRPr>
          </a:p>
        </p:txBody>
      </p:sp>
      <p:sp>
        <p:nvSpPr>
          <p:cNvPr id="446" name="Google Shape;446;p76"/>
          <p:cNvSpPr txBox="1"/>
          <p:nvPr/>
        </p:nvSpPr>
        <p:spPr>
          <a:xfrm>
            <a:off x="2647375" y="5131893"/>
            <a:ext cx="3296700" cy="18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FF0000"/>
                </a:solidFill>
                <a:latin typeface="Cairo"/>
                <a:ea typeface="Cairo"/>
                <a:cs typeface="Cairo"/>
                <a:sym typeface="Cairo"/>
              </a:rPr>
              <a:t>Corticospinal tract </a:t>
            </a:r>
            <a:r>
              <a:rPr lang="ar">
                <a:latin typeface="Cairo"/>
                <a:ea typeface="Cairo"/>
                <a:cs typeface="Cairo"/>
                <a:sym typeface="Cairo"/>
              </a:rPr>
              <a:t>are also called </a:t>
            </a:r>
            <a:r>
              <a:rPr lang="ar">
                <a:solidFill>
                  <a:srgbClr val="FF0000"/>
                </a:solidFill>
                <a:latin typeface="Cairo"/>
                <a:ea typeface="Cairo"/>
                <a:cs typeface="Cairo"/>
                <a:sym typeface="Cairo"/>
              </a:rPr>
              <a:t>“pyramidal tract”.</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Most of the </a:t>
            </a:r>
            <a:r>
              <a:rPr lang="ar">
                <a:solidFill>
                  <a:srgbClr val="3C78D8"/>
                </a:solidFill>
                <a:latin typeface="Cairo"/>
                <a:ea typeface="Cairo"/>
                <a:cs typeface="Cairo"/>
                <a:sym typeface="Cairo"/>
              </a:rPr>
              <a:t>Corticospinal fibers</a:t>
            </a:r>
            <a:r>
              <a:rPr lang="ar">
                <a:solidFill>
                  <a:schemeClr val="dk1"/>
                </a:solidFill>
                <a:latin typeface="Cairo"/>
                <a:ea typeface="Cairo"/>
                <a:cs typeface="Cairo"/>
                <a:sym typeface="Cairo"/>
              </a:rPr>
              <a:t> will decussate in the junction of medulla and spinal cord, </a:t>
            </a:r>
            <a:r>
              <a:rPr lang="ar">
                <a:solidFill>
                  <a:srgbClr val="FF0000"/>
                </a:solidFill>
                <a:latin typeface="Cairo"/>
                <a:ea typeface="Cairo"/>
                <a:cs typeface="Cairo"/>
                <a:sym typeface="Cairo"/>
              </a:rPr>
              <a:t>if the damage is above it contralateral side will be losing the motor control but if it after it will be ipsilateral side</a:t>
            </a:r>
            <a:r>
              <a:rPr lang="ar">
                <a:solidFill>
                  <a:schemeClr val="dk1"/>
                </a:solidFill>
                <a:latin typeface="Cairo"/>
                <a:ea typeface="Cairo"/>
                <a:cs typeface="Cairo"/>
                <a:sym typeface="Cairo"/>
              </a:rPr>
              <a:t>.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ar">
                <a:solidFill>
                  <a:schemeClr val="dk1"/>
                </a:solidFill>
              </a:rPr>
              <a:t> </a:t>
            </a:r>
            <a:endParaRPr/>
          </a:p>
        </p:txBody>
      </p:sp>
      <p:pic>
        <p:nvPicPr>
          <p:cNvPr id="447" name="Google Shape;447;p76"/>
          <p:cNvPicPr preferRelativeResize="0"/>
          <p:nvPr/>
        </p:nvPicPr>
        <p:blipFill rotWithShape="1">
          <a:blip r:embed="rId6">
            <a:alphaModFix/>
          </a:blip>
          <a:srcRect b="25986" l="11427" r="55641" t="0"/>
          <a:stretch/>
        </p:blipFill>
        <p:spPr>
          <a:xfrm>
            <a:off x="381376" y="6940342"/>
            <a:ext cx="1775575" cy="2821350"/>
          </a:xfrm>
          <a:prstGeom prst="rect">
            <a:avLst/>
          </a:prstGeom>
          <a:noFill/>
          <a:ln>
            <a:noFill/>
          </a:ln>
        </p:spPr>
      </p:pic>
      <p:graphicFrame>
        <p:nvGraphicFramePr>
          <p:cNvPr id="448" name="Google Shape;448;p76"/>
          <p:cNvGraphicFramePr/>
          <p:nvPr/>
        </p:nvGraphicFramePr>
        <p:xfrm>
          <a:off x="2490592" y="7018300"/>
          <a:ext cx="3000000" cy="3000000"/>
        </p:xfrm>
        <a:graphic>
          <a:graphicData uri="http://schemas.openxmlformats.org/drawingml/2006/table">
            <a:tbl>
              <a:tblPr>
                <a:noFill/>
                <a:tableStyleId>{84C31B16-F5EC-46BF-AF8F-1D8481FF02EA}</a:tableStyleId>
              </a:tblPr>
              <a:tblGrid>
                <a:gridCol w="1805125"/>
                <a:gridCol w="1805125"/>
              </a:tblGrid>
              <a:tr h="299950">
                <a:tc>
                  <a:txBody>
                    <a:bodyPr>
                      <a:noAutofit/>
                    </a:bodyPr>
                    <a:lstStyle/>
                    <a:p>
                      <a:pPr indent="0" lvl="0" marL="0" rtl="0" algn="l">
                        <a:spcBef>
                          <a:spcPts val="0"/>
                        </a:spcBef>
                        <a:spcAft>
                          <a:spcPts val="0"/>
                        </a:spcAft>
                        <a:buClr>
                          <a:schemeClr val="dk1"/>
                        </a:buClr>
                        <a:buSzPts val="1100"/>
                        <a:buFont typeface="Arial"/>
                        <a:buNone/>
                      </a:pPr>
                      <a:r>
                        <a:rPr b="1" lang="ar">
                          <a:solidFill>
                            <a:srgbClr val="990000"/>
                          </a:solidFill>
                          <a:latin typeface="Josefin Sans"/>
                          <a:ea typeface="Josefin Sans"/>
                          <a:cs typeface="Josefin Sans"/>
                          <a:sym typeface="Josefin Sans"/>
                        </a:rPr>
                        <a:t>Lateral</a:t>
                      </a:r>
                      <a:r>
                        <a:rPr b="1" lang="ar">
                          <a:solidFill>
                            <a:schemeClr val="dk1"/>
                          </a:solidFill>
                          <a:latin typeface="Josefin Sans"/>
                          <a:ea typeface="Josefin Sans"/>
                          <a:cs typeface="Josefin Sans"/>
                          <a:sym typeface="Josefin Sans"/>
                        </a:rPr>
                        <a:t> corticospinal tract </a:t>
                      </a:r>
                      <a:endParaRPr b="1">
                        <a:latin typeface="Josefin Sans"/>
                        <a:ea typeface="Josefin Sans"/>
                        <a:cs typeface="Josefin Sans"/>
                        <a:sym typeface="Josefin Sans"/>
                      </a:endParaRPr>
                    </a:p>
                  </a:txBody>
                  <a:tcPr marT="91425" marB="91425" marR="91425" marL="91425">
                    <a:lnL cap="flat" cmpd="sng" w="19050">
                      <a:solidFill>
                        <a:srgbClr val="134F5C"/>
                      </a:solidFill>
                      <a:prstDash val="solid"/>
                      <a:round/>
                      <a:headEnd len="sm" w="sm" type="none"/>
                      <a:tailEnd len="sm" w="sm" type="none"/>
                    </a:lnL>
                    <a:lnR cap="flat" cmpd="sng" w="19050">
                      <a:solidFill>
                        <a:srgbClr val="134F5C"/>
                      </a:solidFill>
                      <a:prstDash val="solid"/>
                      <a:round/>
                      <a:headEnd len="sm" w="sm" type="none"/>
                      <a:tailEnd len="sm" w="sm" type="none"/>
                    </a:lnR>
                    <a:lnT cap="flat" cmpd="sng" w="19050">
                      <a:solidFill>
                        <a:srgbClr val="134F5C"/>
                      </a:solidFill>
                      <a:prstDash val="solid"/>
                      <a:round/>
                      <a:headEnd len="sm" w="sm" type="none"/>
                      <a:tailEnd len="sm" w="sm" type="none"/>
                    </a:lnT>
                    <a:lnB cap="flat" cmpd="sng" w="19050">
                      <a:solidFill>
                        <a:srgbClr val="134F5C"/>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b="1" lang="ar">
                          <a:solidFill>
                            <a:srgbClr val="0B5394"/>
                          </a:solidFill>
                          <a:latin typeface="Josefin Sans"/>
                          <a:ea typeface="Josefin Sans"/>
                          <a:cs typeface="Josefin Sans"/>
                          <a:sym typeface="Josefin Sans"/>
                        </a:rPr>
                        <a:t>Anterior</a:t>
                      </a:r>
                      <a:r>
                        <a:rPr b="1" lang="ar">
                          <a:solidFill>
                            <a:schemeClr val="dk1"/>
                          </a:solidFill>
                          <a:latin typeface="Josefin Sans"/>
                          <a:ea typeface="Josefin Sans"/>
                          <a:cs typeface="Josefin Sans"/>
                          <a:sym typeface="Josefin Sans"/>
                        </a:rPr>
                        <a:t> corticospinal tract</a:t>
                      </a:r>
                      <a:endParaRPr b="1">
                        <a:latin typeface="Josefin Sans"/>
                        <a:ea typeface="Josefin Sans"/>
                        <a:cs typeface="Josefin Sans"/>
                        <a:sym typeface="Josefin Sans"/>
                      </a:endParaRPr>
                    </a:p>
                  </a:txBody>
                  <a:tcPr marT="91425" marB="91425" marR="91425" marL="91425">
                    <a:lnL cap="flat" cmpd="sng" w="19050">
                      <a:solidFill>
                        <a:srgbClr val="134F5C"/>
                      </a:solidFill>
                      <a:prstDash val="solid"/>
                      <a:round/>
                      <a:headEnd len="sm" w="sm" type="none"/>
                      <a:tailEnd len="sm" w="sm" type="none"/>
                    </a:lnL>
                    <a:lnR cap="flat" cmpd="sng" w="19050">
                      <a:solidFill>
                        <a:srgbClr val="134F5C"/>
                      </a:solidFill>
                      <a:prstDash val="solid"/>
                      <a:round/>
                      <a:headEnd len="sm" w="sm" type="none"/>
                      <a:tailEnd len="sm" w="sm" type="none"/>
                    </a:lnR>
                    <a:lnT cap="flat" cmpd="sng" w="19050">
                      <a:solidFill>
                        <a:srgbClr val="134F5C"/>
                      </a:solidFill>
                      <a:prstDash val="solid"/>
                      <a:round/>
                      <a:headEnd len="sm" w="sm" type="none"/>
                      <a:tailEnd len="sm" w="sm" type="none"/>
                    </a:lnT>
                    <a:lnB cap="flat" cmpd="sng" w="19050">
                      <a:solidFill>
                        <a:srgbClr val="134F5C"/>
                      </a:solidFill>
                      <a:prstDash val="solid"/>
                      <a:round/>
                      <a:headEnd len="sm" w="sm" type="none"/>
                      <a:tailEnd len="sm" w="sm" type="none"/>
                    </a:lnB>
                  </a:tcPr>
                </a:tc>
              </a:tr>
              <a:tr h="893100">
                <a:tc>
                  <a:txBody>
                    <a:bodyPr>
                      <a:noAutofit/>
                    </a:bodyPr>
                    <a:lstStyle/>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important in fine  hand movements.</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p>
                  </a:txBody>
                  <a:tcPr marT="91425" marB="91425" marR="91425" marL="91425">
                    <a:lnL cap="flat" cmpd="sng" w="19050">
                      <a:solidFill>
                        <a:srgbClr val="134F5C"/>
                      </a:solidFill>
                      <a:prstDash val="solid"/>
                      <a:round/>
                      <a:headEnd len="sm" w="sm" type="none"/>
                      <a:tailEnd len="sm" w="sm" type="none"/>
                    </a:lnL>
                    <a:lnR cap="flat" cmpd="sng" w="19050">
                      <a:solidFill>
                        <a:srgbClr val="134F5C"/>
                      </a:solidFill>
                      <a:prstDash val="solid"/>
                      <a:round/>
                      <a:headEnd len="sm" w="sm" type="none"/>
                      <a:tailEnd len="sm" w="sm" type="none"/>
                    </a:lnR>
                    <a:lnT cap="flat" cmpd="sng" w="19050">
                      <a:solidFill>
                        <a:srgbClr val="134F5C"/>
                      </a:solidFill>
                      <a:prstDash val="solid"/>
                      <a:round/>
                      <a:headEnd len="sm" w="sm" type="none"/>
                      <a:tailEnd len="sm" w="sm" type="none"/>
                    </a:lnT>
                    <a:lnB cap="flat" cmpd="sng" w="19050">
                      <a:solidFill>
                        <a:srgbClr val="134F5C"/>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concerned with axial movements</a:t>
                      </a:r>
                      <a:endParaRPr/>
                    </a:p>
                  </a:txBody>
                  <a:tcPr marT="91425" marB="91425" marR="91425" marL="91425">
                    <a:lnL cap="flat" cmpd="sng" w="19050">
                      <a:solidFill>
                        <a:srgbClr val="134F5C"/>
                      </a:solidFill>
                      <a:prstDash val="solid"/>
                      <a:round/>
                      <a:headEnd len="sm" w="sm" type="none"/>
                      <a:tailEnd len="sm" w="sm" type="none"/>
                    </a:lnL>
                    <a:lnR cap="flat" cmpd="sng" w="19050">
                      <a:solidFill>
                        <a:srgbClr val="134F5C"/>
                      </a:solidFill>
                      <a:prstDash val="solid"/>
                      <a:round/>
                      <a:headEnd len="sm" w="sm" type="none"/>
                      <a:tailEnd len="sm" w="sm" type="none"/>
                    </a:lnR>
                    <a:lnT cap="flat" cmpd="sng" w="19050">
                      <a:solidFill>
                        <a:srgbClr val="134F5C"/>
                      </a:solidFill>
                      <a:prstDash val="solid"/>
                      <a:round/>
                      <a:headEnd len="sm" w="sm" type="none"/>
                      <a:tailEnd len="sm" w="sm" type="none"/>
                    </a:lnT>
                    <a:lnB cap="flat" cmpd="sng" w="19050">
                      <a:solidFill>
                        <a:srgbClr val="134F5C"/>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77"/>
          <p:cNvSpPr txBox="1"/>
          <p:nvPr/>
        </p:nvSpPr>
        <p:spPr>
          <a:xfrm>
            <a:off x="518100" y="561150"/>
            <a:ext cx="5797200" cy="8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800">
                <a:solidFill>
                  <a:srgbClr val="0B5394"/>
                </a:solidFill>
                <a:latin typeface="Josefin Sans"/>
                <a:ea typeface="Josefin Sans"/>
                <a:cs typeface="Josefin Sans"/>
                <a:sym typeface="Josefin Sans"/>
              </a:rPr>
              <a:t>Motor system &amp; descending tracts part3</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a:p>
        </p:txBody>
      </p:sp>
      <p:pic>
        <p:nvPicPr>
          <p:cNvPr id="454" name="Google Shape;454;p77"/>
          <p:cNvPicPr preferRelativeResize="0"/>
          <p:nvPr/>
        </p:nvPicPr>
        <p:blipFill rotWithShape="1">
          <a:blip r:embed="rId3">
            <a:alphaModFix/>
          </a:blip>
          <a:srcRect b="21599" l="58423" r="13214" t="0"/>
          <a:stretch/>
        </p:blipFill>
        <p:spPr>
          <a:xfrm>
            <a:off x="113292" y="881000"/>
            <a:ext cx="2089124" cy="3516600"/>
          </a:xfrm>
          <a:prstGeom prst="rect">
            <a:avLst/>
          </a:prstGeom>
          <a:noFill/>
          <a:ln>
            <a:noFill/>
          </a:ln>
        </p:spPr>
      </p:pic>
      <p:pic>
        <p:nvPicPr>
          <p:cNvPr id="455" name="Google Shape;455;p77"/>
          <p:cNvPicPr preferRelativeResize="0"/>
          <p:nvPr/>
        </p:nvPicPr>
        <p:blipFill>
          <a:blip r:embed="rId4">
            <a:alphaModFix/>
          </a:blip>
          <a:stretch>
            <a:fillRect/>
          </a:stretch>
        </p:blipFill>
        <p:spPr>
          <a:xfrm>
            <a:off x="113292" y="4672309"/>
            <a:ext cx="2232074" cy="2506199"/>
          </a:xfrm>
          <a:prstGeom prst="rect">
            <a:avLst/>
          </a:prstGeom>
          <a:noFill/>
          <a:ln>
            <a:noFill/>
          </a:ln>
        </p:spPr>
      </p:pic>
      <p:sp>
        <p:nvSpPr>
          <p:cNvPr id="456" name="Google Shape;456;p77"/>
          <p:cNvSpPr txBox="1"/>
          <p:nvPr/>
        </p:nvSpPr>
        <p:spPr>
          <a:xfrm>
            <a:off x="2467225" y="1264000"/>
            <a:ext cx="3919200" cy="72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ar" sz="1800">
                <a:solidFill>
                  <a:srgbClr val="0B5394"/>
                </a:solidFill>
                <a:highlight>
                  <a:srgbClr val="CFE2F3"/>
                </a:highlight>
                <a:latin typeface="Cairo"/>
                <a:ea typeface="Cairo"/>
                <a:cs typeface="Cairo"/>
                <a:sym typeface="Cairo"/>
              </a:rPr>
              <a:t>Motor neurons </a:t>
            </a:r>
            <a:r>
              <a:rPr b="1" lang="ar" sz="1800">
                <a:solidFill>
                  <a:srgbClr val="0B5394"/>
                </a:solidFill>
                <a:highlight>
                  <a:srgbClr val="CFE2F3"/>
                </a:highlight>
                <a:latin typeface="Cairo"/>
                <a:ea typeface="Cairo"/>
                <a:cs typeface="Cairo"/>
                <a:sym typeface="Cairo"/>
              </a:rPr>
              <a:t>type:</a:t>
            </a:r>
            <a:endParaRPr b="1" sz="1800">
              <a:solidFill>
                <a:srgbClr val="0B5394"/>
              </a:solidFill>
              <a:highlight>
                <a:srgbClr val="CFE2F3"/>
              </a:highlight>
              <a:latin typeface="Cairo"/>
              <a:ea typeface="Cairo"/>
              <a:cs typeface="Cairo"/>
              <a:sym typeface="Cairo"/>
            </a:endParaRPr>
          </a:p>
          <a:p>
            <a:pPr indent="0" lvl="0" marL="0" rtl="0" algn="l">
              <a:lnSpc>
                <a:spcPct val="115000"/>
              </a:lnSpc>
              <a:spcBef>
                <a:spcPts val="0"/>
              </a:spcBef>
              <a:spcAft>
                <a:spcPts val="0"/>
              </a:spcAft>
              <a:buNone/>
            </a:pPr>
            <a:r>
              <a:t/>
            </a:r>
            <a:endParaRPr b="1" u="sng">
              <a:solidFill>
                <a:srgbClr val="073763"/>
              </a:solidFill>
            </a:endParaRPr>
          </a:p>
          <a:p>
            <a:pPr indent="0" lvl="0" marL="0" rtl="0" algn="l">
              <a:lnSpc>
                <a:spcPct val="115000"/>
              </a:lnSpc>
              <a:spcBef>
                <a:spcPts val="0"/>
              </a:spcBef>
              <a:spcAft>
                <a:spcPts val="0"/>
              </a:spcAft>
              <a:buNone/>
            </a:pPr>
            <a:r>
              <a:rPr lang="ar">
                <a:solidFill>
                  <a:srgbClr val="6D9EEB"/>
                </a:solidFill>
                <a:highlight>
                  <a:srgbClr val="FFF2CC"/>
                </a:highlight>
              </a:rPr>
              <a:t>1-Lower </a:t>
            </a:r>
            <a:r>
              <a:rPr lang="ar">
                <a:solidFill>
                  <a:srgbClr val="6D9EEB"/>
                </a:solidFill>
                <a:highlight>
                  <a:srgbClr val="FFF2CC"/>
                </a:highlight>
              </a:rPr>
              <a:t>Motor</a:t>
            </a:r>
            <a:r>
              <a:rPr lang="ar">
                <a:solidFill>
                  <a:srgbClr val="6D9EEB"/>
                </a:solidFill>
                <a:highlight>
                  <a:srgbClr val="FFF2CC"/>
                </a:highlight>
              </a:rPr>
              <a:t> neuron</a:t>
            </a:r>
            <a:r>
              <a:rPr lang="ar"/>
              <a:t> </a:t>
            </a:r>
            <a:endParaRPr/>
          </a:p>
          <a:p>
            <a:pPr indent="0" lvl="0" marL="0" rtl="0" algn="l">
              <a:lnSpc>
                <a:spcPct val="115000"/>
              </a:lnSpc>
              <a:spcBef>
                <a:spcPts val="0"/>
              </a:spcBef>
              <a:spcAft>
                <a:spcPts val="0"/>
              </a:spcAft>
              <a:buNone/>
            </a:pPr>
            <a:r>
              <a:rPr lang="ar"/>
              <a:t>that is come from CNS to the neuromuscular junction. </a:t>
            </a:r>
            <a:br>
              <a:rPr lang="ar"/>
            </a:br>
            <a:endParaRPr/>
          </a:p>
          <a:p>
            <a:pPr indent="0" lvl="0" marL="0" rtl="0" algn="l">
              <a:lnSpc>
                <a:spcPct val="115000"/>
              </a:lnSpc>
              <a:spcBef>
                <a:spcPts val="0"/>
              </a:spcBef>
              <a:spcAft>
                <a:spcPts val="0"/>
              </a:spcAft>
              <a:buNone/>
            </a:pPr>
            <a:r>
              <a:rPr lang="ar">
                <a:solidFill>
                  <a:srgbClr val="3C78D8"/>
                </a:solidFill>
                <a:highlight>
                  <a:srgbClr val="FCE5CD"/>
                </a:highlight>
              </a:rPr>
              <a:t>2- Upper motor neuron</a:t>
            </a:r>
            <a:r>
              <a:rPr lang="ar"/>
              <a:t> </a:t>
            </a:r>
            <a:endParaRPr/>
          </a:p>
          <a:p>
            <a:pPr indent="0" lvl="0" marL="0" rtl="0" algn="l">
              <a:lnSpc>
                <a:spcPct val="115000"/>
              </a:lnSpc>
              <a:spcBef>
                <a:spcPts val="0"/>
              </a:spcBef>
              <a:spcAft>
                <a:spcPts val="0"/>
              </a:spcAft>
              <a:buNone/>
            </a:pPr>
            <a:r>
              <a:rPr lang="ar"/>
              <a:t>all upper level of CNS neuron come from the upper and modifying the activity of Lower motor neuron and divide into : </a:t>
            </a:r>
            <a:br>
              <a:rPr lang="ar"/>
            </a:br>
            <a:endParaRPr/>
          </a:p>
          <a:p>
            <a:pPr indent="0" lvl="0" marL="0" rtl="0" algn="l">
              <a:lnSpc>
                <a:spcPct val="115000"/>
              </a:lnSpc>
              <a:spcBef>
                <a:spcPts val="0"/>
              </a:spcBef>
              <a:spcAft>
                <a:spcPts val="0"/>
              </a:spcAft>
              <a:buNone/>
            </a:pPr>
            <a:r>
              <a:rPr b="1" lang="ar">
                <a:solidFill>
                  <a:srgbClr val="C27BA0"/>
                </a:solidFill>
              </a:rPr>
              <a:t>cortical origin ( pyramidal tract )</a:t>
            </a:r>
            <a:r>
              <a:rPr b="1" lang="ar">
                <a:solidFill>
                  <a:srgbClr val="073763"/>
                </a:solidFill>
              </a:rPr>
              <a:t> </a:t>
            </a:r>
            <a:r>
              <a:rPr b="1" lang="ar">
                <a:solidFill>
                  <a:srgbClr val="D5A6BD"/>
                </a:solidFill>
              </a:rPr>
              <a:t>:</a:t>
            </a:r>
            <a:endParaRPr b="1">
              <a:solidFill>
                <a:srgbClr val="D5A6BD"/>
              </a:solidFill>
            </a:endParaRPr>
          </a:p>
          <a:p>
            <a:pPr indent="0" lvl="0" marL="0" rtl="0" algn="l">
              <a:lnSpc>
                <a:spcPct val="115000"/>
              </a:lnSpc>
              <a:spcBef>
                <a:spcPts val="0"/>
              </a:spcBef>
              <a:spcAft>
                <a:spcPts val="0"/>
              </a:spcAft>
              <a:buNone/>
            </a:pPr>
            <a:r>
              <a:rPr lang="ar">
                <a:solidFill>
                  <a:srgbClr val="3C78D8"/>
                </a:solidFill>
              </a:rPr>
              <a:t>- </a:t>
            </a:r>
            <a:r>
              <a:rPr lang="ar">
                <a:solidFill>
                  <a:srgbClr val="3C78D8"/>
                </a:solidFill>
              </a:rPr>
              <a:t>Corticospinal tract</a:t>
            </a:r>
            <a:r>
              <a:rPr lang="ar"/>
              <a:t> </a:t>
            </a:r>
            <a:r>
              <a:rPr lang="ar">
                <a:solidFill>
                  <a:srgbClr val="A4C2F4"/>
                </a:solidFill>
              </a:rPr>
              <a:t>(connect cortex to Lower motor fiber ) </a:t>
            </a:r>
            <a:br>
              <a:rPr lang="ar">
                <a:solidFill>
                  <a:srgbClr val="A4C2F4"/>
                </a:solidFill>
              </a:rPr>
            </a:br>
            <a:r>
              <a:rPr lang="ar">
                <a:solidFill>
                  <a:srgbClr val="3C78D8"/>
                </a:solidFill>
              </a:rPr>
              <a:t>- Corticonuclear fiber</a:t>
            </a:r>
            <a:r>
              <a:rPr lang="ar"/>
              <a:t> </a:t>
            </a:r>
            <a:r>
              <a:rPr lang="ar">
                <a:solidFill>
                  <a:srgbClr val="A4C2F4"/>
                </a:solidFill>
              </a:rPr>
              <a:t>( connect cortex to nucleus in brain stem )</a:t>
            </a:r>
            <a:endParaRPr>
              <a:solidFill>
                <a:srgbClr val="A4C2F4"/>
              </a:solidFill>
            </a:endParaRPr>
          </a:p>
          <a:p>
            <a:pPr indent="0" lvl="0" marL="0" rtl="0" algn="l">
              <a:lnSpc>
                <a:spcPct val="115000"/>
              </a:lnSpc>
              <a:spcBef>
                <a:spcPts val="0"/>
              </a:spcBef>
              <a:spcAft>
                <a:spcPts val="0"/>
              </a:spcAft>
              <a:buNone/>
            </a:pPr>
            <a:r>
              <a:rPr lang="ar">
                <a:solidFill>
                  <a:srgbClr val="A4C2F4"/>
                </a:solidFill>
              </a:rPr>
              <a:t>a- </a:t>
            </a:r>
            <a:r>
              <a:rPr lang="ar">
                <a:solidFill>
                  <a:srgbClr val="6D9EEB"/>
                </a:solidFill>
              </a:rPr>
              <a:t>corticomedullary /corticobulbar </a:t>
            </a:r>
            <a:endParaRPr>
              <a:solidFill>
                <a:srgbClr val="6D9EEB"/>
              </a:solidFill>
            </a:endParaRPr>
          </a:p>
          <a:p>
            <a:pPr indent="0" lvl="0" marL="0" rtl="0" algn="l">
              <a:lnSpc>
                <a:spcPct val="115000"/>
              </a:lnSpc>
              <a:spcBef>
                <a:spcPts val="0"/>
              </a:spcBef>
              <a:spcAft>
                <a:spcPts val="0"/>
              </a:spcAft>
              <a:buNone/>
            </a:pPr>
            <a:r>
              <a:rPr lang="ar">
                <a:solidFill>
                  <a:srgbClr val="6D9EEB"/>
                </a:solidFill>
              </a:rPr>
              <a:t>b- corticopontine </a:t>
            </a:r>
            <a:br>
              <a:rPr lang="ar">
                <a:solidFill>
                  <a:srgbClr val="6D9EEB"/>
                </a:solidFill>
              </a:rPr>
            </a:br>
            <a:r>
              <a:rPr lang="ar">
                <a:solidFill>
                  <a:srgbClr val="6D9EEB"/>
                </a:solidFill>
              </a:rPr>
              <a:t>c- </a:t>
            </a:r>
            <a:r>
              <a:rPr lang="ar">
                <a:solidFill>
                  <a:srgbClr val="6D9EEB"/>
                </a:solidFill>
              </a:rPr>
              <a:t>cortico cephalic</a:t>
            </a:r>
            <a:r>
              <a:rPr lang="ar">
                <a:solidFill>
                  <a:srgbClr val="6D9EEB"/>
                </a:solidFill>
              </a:rPr>
              <a:t> tract </a:t>
            </a:r>
            <a:br>
              <a:rPr lang="ar">
                <a:solidFill>
                  <a:srgbClr val="6D9EEB"/>
                </a:solidFill>
              </a:rPr>
            </a:br>
            <a:endParaRPr>
              <a:solidFill>
                <a:srgbClr val="6D9EEB"/>
              </a:solidFill>
            </a:endParaRPr>
          </a:p>
          <a:p>
            <a:pPr indent="0" lvl="0" marL="0" rtl="0" algn="l">
              <a:lnSpc>
                <a:spcPct val="115000"/>
              </a:lnSpc>
              <a:spcBef>
                <a:spcPts val="0"/>
              </a:spcBef>
              <a:spcAft>
                <a:spcPts val="0"/>
              </a:spcAft>
              <a:buNone/>
            </a:pPr>
            <a:r>
              <a:t/>
            </a:r>
            <a:endParaRPr b="1">
              <a:solidFill>
                <a:srgbClr val="C27BA0"/>
              </a:solidFill>
            </a:endParaRPr>
          </a:p>
          <a:p>
            <a:pPr indent="0" lvl="0" marL="0" rtl="0" algn="l">
              <a:lnSpc>
                <a:spcPct val="115000"/>
              </a:lnSpc>
              <a:spcBef>
                <a:spcPts val="0"/>
              </a:spcBef>
              <a:spcAft>
                <a:spcPts val="0"/>
              </a:spcAft>
              <a:buNone/>
            </a:pPr>
            <a:r>
              <a:rPr b="1" lang="ar">
                <a:solidFill>
                  <a:srgbClr val="C27BA0"/>
                </a:solidFill>
              </a:rPr>
              <a:t>subcortical ( extrapyramidal tract ) : </a:t>
            </a:r>
            <a:endParaRPr b="1">
              <a:solidFill>
                <a:srgbClr val="C27BA0"/>
              </a:solidFill>
            </a:endParaRPr>
          </a:p>
          <a:p>
            <a:pPr indent="0" lvl="0" marL="0" rtl="0" algn="l">
              <a:lnSpc>
                <a:spcPct val="115000"/>
              </a:lnSpc>
              <a:spcBef>
                <a:spcPts val="0"/>
              </a:spcBef>
              <a:spcAft>
                <a:spcPts val="0"/>
              </a:spcAft>
              <a:buNone/>
            </a:pPr>
            <a:r>
              <a:rPr lang="ar">
                <a:solidFill>
                  <a:srgbClr val="3C78D8"/>
                </a:solidFill>
              </a:rPr>
              <a:t>A- T</a:t>
            </a:r>
            <a:r>
              <a:rPr lang="ar">
                <a:solidFill>
                  <a:srgbClr val="3C78D8"/>
                </a:solidFill>
              </a:rPr>
              <a:t>ectospinal tract </a:t>
            </a:r>
            <a:br>
              <a:rPr lang="ar">
                <a:solidFill>
                  <a:srgbClr val="3C78D8"/>
                </a:solidFill>
              </a:rPr>
            </a:br>
            <a:r>
              <a:rPr lang="ar">
                <a:solidFill>
                  <a:srgbClr val="3C78D8"/>
                </a:solidFill>
              </a:rPr>
              <a:t>B- </a:t>
            </a:r>
            <a:r>
              <a:rPr lang="ar">
                <a:solidFill>
                  <a:srgbClr val="3C78D8"/>
                </a:solidFill>
              </a:rPr>
              <a:t>Rubrospinal</a:t>
            </a:r>
            <a:r>
              <a:rPr lang="ar">
                <a:solidFill>
                  <a:srgbClr val="3C78D8"/>
                </a:solidFill>
              </a:rPr>
              <a:t> tract </a:t>
            </a:r>
            <a:br>
              <a:rPr lang="ar">
                <a:solidFill>
                  <a:srgbClr val="3C78D8"/>
                </a:solidFill>
              </a:rPr>
            </a:br>
            <a:r>
              <a:rPr lang="ar">
                <a:solidFill>
                  <a:srgbClr val="3C78D8"/>
                </a:solidFill>
              </a:rPr>
              <a:t>C- Reticular spinal </a:t>
            </a:r>
            <a:br>
              <a:rPr lang="ar">
                <a:solidFill>
                  <a:srgbClr val="3C78D8"/>
                </a:solidFill>
              </a:rPr>
            </a:br>
            <a:r>
              <a:rPr lang="ar">
                <a:solidFill>
                  <a:srgbClr val="3C78D8"/>
                </a:solidFill>
              </a:rPr>
              <a:t>D- Vestibular spinal tract </a:t>
            </a:r>
            <a:br>
              <a:rPr lang="ar">
                <a:solidFill>
                  <a:srgbClr val="3C78D8"/>
                </a:solidFill>
              </a:rPr>
            </a:br>
            <a:r>
              <a:rPr lang="ar">
                <a:solidFill>
                  <a:srgbClr val="3C78D8"/>
                </a:solidFill>
              </a:rPr>
              <a:t>E- Olivo spinal tract</a:t>
            </a:r>
            <a:endParaRPr>
              <a:solidFill>
                <a:srgbClr val="3C78D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pic>
        <p:nvPicPr>
          <p:cNvPr id="461" name="Google Shape;461;p78"/>
          <p:cNvPicPr preferRelativeResize="0"/>
          <p:nvPr/>
        </p:nvPicPr>
        <p:blipFill>
          <a:blip r:embed="rId3">
            <a:alphaModFix/>
          </a:blip>
          <a:stretch>
            <a:fillRect/>
          </a:stretch>
        </p:blipFill>
        <p:spPr>
          <a:xfrm>
            <a:off x="141250" y="1128300"/>
            <a:ext cx="2160800" cy="3823175"/>
          </a:xfrm>
          <a:prstGeom prst="rect">
            <a:avLst/>
          </a:prstGeom>
          <a:noFill/>
          <a:ln>
            <a:noFill/>
          </a:ln>
        </p:spPr>
      </p:pic>
      <p:pic>
        <p:nvPicPr>
          <p:cNvPr id="462" name="Google Shape;462;p78"/>
          <p:cNvPicPr preferRelativeResize="0"/>
          <p:nvPr/>
        </p:nvPicPr>
        <p:blipFill>
          <a:blip r:embed="rId4">
            <a:alphaModFix/>
          </a:blip>
          <a:stretch>
            <a:fillRect/>
          </a:stretch>
        </p:blipFill>
        <p:spPr>
          <a:xfrm>
            <a:off x="297375" y="5040675"/>
            <a:ext cx="2160800" cy="3131325"/>
          </a:xfrm>
          <a:prstGeom prst="rect">
            <a:avLst/>
          </a:prstGeom>
          <a:noFill/>
          <a:ln>
            <a:noFill/>
          </a:ln>
        </p:spPr>
      </p:pic>
      <p:sp>
        <p:nvSpPr>
          <p:cNvPr id="463" name="Google Shape;463;p78"/>
          <p:cNvSpPr txBox="1"/>
          <p:nvPr/>
        </p:nvSpPr>
        <p:spPr>
          <a:xfrm>
            <a:off x="2666525" y="1514051"/>
            <a:ext cx="3777000" cy="54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When you wake up </a:t>
            </a:r>
            <a:r>
              <a:rPr lang="ar">
                <a:latin typeface="Cairo"/>
                <a:ea typeface="Cairo"/>
                <a:cs typeface="Cairo"/>
                <a:sym typeface="Cairo"/>
              </a:rPr>
              <a:t>you </a:t>
            </a:r>
            <a:r>
              <a:rPr lang="ar">
                <a:latin typeface="Cairo"/>
                <a:ea typeface="Cairo"/>
                <a:cs typeface="Cairo"/>
                <a:sym typeface="Cairo"/>
              </a:rPr>
              <a:t>are using extensor muscle because they are</a:t>
            </a:r>
            <a:r>
              <a:rPr lang="ar">
                <a:solidFill>
                  <a:srgbClr val="3C78D8"/>
                </a:solidFill>
                <a:highlight>
                  <a:srgbClr val="CFE2F3"/>
                </a:highlight>
                <a:latin typeface="Cairo"/>
                <a:ea typeface="Cairo"/>
                <a:cs typeface="Cairo"/>
                <a:sym typeface="Cairo"/>
              </a:rPr>
              <a:t> </a:t>
            </a:r>
            <a:r>
              <a:rPr lang="ar">
                <a:solidFill>
                  <a:srgbClr val="3C78D8"/>
                </a:solidFill>
                <a:highlight>
                  <a:srgbClr val="CFE2F3"/>
                </a:highlight>
                <a:latin typeface="Cairo"/>
                <a:ea typeface="Cairo"/>
                <a:cs typeface="Cairo"/>
                <a:sym typeface="Cairo"/>
              </a:rPr>
              <a:t>anti-gravity muscles</a:t>
            </a:r>
            <a:endParaRPr>
              <a:solidFill>
                <a:srgbClr val="3C78D8"/>
              </a:solidFill>
              <a:highlight>
                <a:srgbClr val="CFE2F3"/>
              </a:highlight>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We have </a:t>
            </a:r>
            <a:r>
              <a:rPr lang="ar">
                <a:solidFill>
                  <a:srgbClr val="3C78D8"/>
                </a:solidFill>
                <a:highlight>
                  <a:srgbClr val="FFF2CC"/>
                </a:highlight>
                <a:latin typeface="Cairo"/>
                <a:ea typeface="Cairo"/>
                <a:cs typeface="Cairo"/>
                <a:sym typeface="Cairo"/>
              </a:rPr>
              <a:t>vestibular nuclear</a:t>
            </a:r>
            <a:r>
              <a:rPr lang="ar">
                <a:latin typeface="Cairo"/>
                <a:ea typeface="Cairo"/>
                <a:cs typeface="Cairo"/>
                <a:sym typeface="Cairo"/>
              </a:rPr>
              <a:t> complex the fibers reach anterior column to increase tone of the extensor muscle </a:t>
            </a:r>
            <a:br>
              <a:rPr lang="ar">
                <a:latin typeface="Cairo"/>
                <a:ea typeface="Cairo"/>
                <a:cs typeface="Cairo"/>
                <a:sym typeface="Cairo"/>
              </a:rPr>
            </a:br>
            <a:r>
              <a:rPr lang="ar">
                <a:latin typeface="Cairo"/>
                <a:ea typeface="Cairo"/>
                <a:cs typeface="Cairo"/>
                <a:sym typeface="Cairo"/>
              </a:rPr>
              <a:t>In the reticular formation have (</a:t>
            </a:r>
            <a:r>
              <a:rPr lang="ar">
                <a:highlight>
                  <a:srgbClr val="FCE5CD"/>
                </a:highlight>
                <a:latin typeface="Cairo"/>
                <a:ea typeface="Cairo"/>
                <a:cs typeface="Cairo"/>
                <a:sym typeface="Cairo"/>
              </a:rPr>
              <a:t>ponto reticulospinal tract</a:t>
            </a:r>
            <a:r>
              <a:rPr lang="ar">
                <a:latin typeface="Cairo"/>
                <a:ea typeface="Cairo"/>
                <a:cs typeface="Cairo"/>
                <a:sym typeface="Cairo"/>
              </a:rPr>
              <a:t>) act as vestibular nuclear complex </a:t>
            </a:r>
            <a:br>
              <a:rPr lang="ar">
                <a:latin typeface="Cairo"/>
                <a:ea typeface="Cairo"/>
                <a:cs typeface="Cairo"/>
                <a:sym typeface="Cairo"/>
              </a:rPr>
            </a:br>
            <a:r>
              <a:rPr lang="ar">
                <a:latin typeface="Cairo"/>
                <a:ea typeface="Cairo"/>
                <a:cs typeface="Cairo"/>
                <a:sym typeface="Cairo"/>
              </a:rPr>
              <a:t>* </a:t>
            </a:r>
            <a:r>
              <a:rPr lang="ar">
                <a:highlight>
                  <a:srgbClr val="F4CCCC"/>
                </a:highlight>
                <a:latin typeface="Cairo"/>
                <a:ea typeface="Cairo"/>
                <a:cs typeface="Cairo"/>
                <a:sym typeface="Cairo"/>
              </a:rPr>
              <a:t>but the master is vestibular spinal tract</a:t>
            </a:r>
            <a:endParaRPr>
              <a:highlight>
                <a:srgbClr val="F4CCCC"/>
              </a:highlight>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t>
            </a:r>
            <a:br>
              <a:rPr lang="ar">
                <a:latin typeface="Cairo"/>
                <a:ea typeface="Cairo"/>
                <a:cs typeface="Cairo"/>
                <a:sym typeface="Cairo"/>
              </a:rPr>
            </a:br>
            <a:r>
              <a:rPr lang="ar">
                <a:solidFill>
                  <a:srgbClr val="FF0000"/>
                </a:solidFill>
                <a:latin typeface="Cairo"/>
                <a:ea typeface="Cairo"/>
                <a:cs typeface="Cairo"/>
                <a:sym typeface="Cairo"/>
              </a:rPr>
              <a:t>When </a:t>
            </a:r>
            <a:r>
              <a:rPr lang="ar">
                <a:solidFill>
                  <a:srgbClr val="FF0000"/>
                </a:solidFill>
                <a:latin typeface="Cairo"/>
                <a:ea typeface="Cairo"/>
                <a:cs typeface="Cairo"/>
                <a:sym typeface="Cairo"/>
              </a:rPr>
              <a:t>someone </a:t>
            </a:r>
            <a:r>
              <a:rPr lang="ar">
                <a:solidFill>
                  <a:srgbClr val="FF0000"/>
                </a:solidFill>
                <a:latin typeface="Cairo"/>
                <a:ea typeface="Cairo"/>
                <a:cs typeface="Cairo"/>
                <a:sym typeface="Cairo"/>
              </a:rPr>
              <a:t>is VIP you stand up right ? </a:t>
            </a:r>
            <a:br>
              <a:rPr lang="ar">
                <a:solidFill>
                  <a:srgbClr val="FF0000"/>
                </a:solidFill>
                <a:latin typeface="Cairo"/>
                <a:ea typeface="Cairo"/>
                <a:cs typeface="Cairo"/>
                <a:sym typeface="Cairo"/>
              </a:rPr>
            </a:br>
            <a:r>
              <a:rPr lang="ar">
                <a:solidFill>
                  <a:srgbClr val="FF0000"/>
                </a:solidFill>
                <a:latin typeface="Cairo"/>
                <a:ea typeface="Cairo"/>
                <a:cs typeface="Cairo"/>
                <a:sym typeface="Cairo"/>
              </a:rPr>
              <a:t>To make it easier to remember V= is stand to vestibular nuclear complex &amp; p= ponto reticulospinal tract</a:t>
            </a:r>
            <a:endParaRPr>
              <a:solidFill>
                <a:srgbClr val="FF0000"/>
              </a:solidFill>
              <a:latin typeface="Cairo"/>
              <a:ea typeface="Cairo"/>
              <a:cs typeface="Cairo"/>
              <a:sym typeface="Cairo"/>
            </a:endParaRPr>
          </a:p>
          <a:p>
            <a:pPr indent="0" lvl="0" marL="0" rtl="0" algn="l">
              <a:spcBef>
                <a:spcPts val="0"/>
              </a:spcBef>
              <a:spcAft>
                <a:spcPts val="0"/>
              </a:spcAft>
              <a:buNone/>
            </a:pPr>
            <a:br>
              <a:rPr lang="ar">
                <a:latin typeface="Cairo"/>
                <a:ea typeface="Cairo"/>
                <a:cs typeface="Cairo"/>
                <a:sym typeface="Cairo"/>
              </a:rPr>
            </a:br>
            <a:r>
              <a:rPr lang="ar">
                <a:latin typeface="Cairo"/>
                <a:ea typeface="Cairo"/>
                <a:cs typeface="Cairo"/>
                <a:sym typeface="Cairo"/>
              </a:rPr>
              <a:t>Know when you sit down we use the word</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t>
            </a:r>
            <a:r>
              <a:rPr lang="ar">
                <a:latin typeface="Cairo"/>
                <a:ea typeface="Cairo"/>
                <a:cs typeface="Cairo"/>
                <a:sym typeface="Cairo"/>
              </a:rPr>
              <a:t>* Sit in rubber mat to remember it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sit down &gt; 2 tracts </a:t>
            </a:r>
            <a:br>
              <a:rPr lang="ar">
                <a:latin typeface="Cairo"/>
                <a:ea typeface="Cairo"/>
                <a:cs typeface="Cairo"/>
                <a:sym typeface="Cairo"/>
              </a:rPr>
            </a:br>
            <a:r>
              <a:rPr lang="ar">
                <a:latin typeface="Cairo"/>
                <a:ea typeface="Cairo"/>
                <a:cs typeface="Cairo"/>
                <a:sym typeface="Cairo"/>
              </a:rPr>
              <a:t>1- </a:t>
            </a:r>
            <a:r>
              <a:rPr lang="ar">
                <a:highlight>
                  <a:srgbClr val="CFE2F3"/>
                </a:highlight>
                <a:latin typeface="Cairo"/>
                <a:ea typeface="Cairo"/>
                <a:cs typeface="Cairo"/>
                <a:sym typeface="Cairo"/>
              </a:rPr>
              <a:t>Rubrospinal tract</a:t>
            </a:r>
            <a:r>
              <a:rPr lang="ar">
                <a:latin typeface="Cairo"/>
                <a:ea typeface="Cairo"/>
                <a:cs typeface="Cairo"/>
                <a:sym typeface="Cairo"/>
              </a:rPr>
              <a:t> is mainly for flexor </a:t>
            </a:r>
            <a:r>
              <a:rPr lang="ar">
                <a:latin typeface="Cairo"/>
                <a:ea typeface="Cairo"/>
                <a:cs typeface="Cairo"/>
                <a:sym typeface="Cairo"/>
              </a:rPr>
              <a:t>muscles</a:t>
            </a:r>
            <a:r>
              <a:rPr lang="ar">
                <a:latin typeface="Cairo"/>
                <a:ea typeface="Cairo"/>
                <a:cs typeface="Cairo"/>
                <a:sym typeface="Cairo"/>
              </a:rPr>
              <a:t> help in initiation of voluntary movement</a:t>
            </a:r>
            <a:br>
              <a:rPr lang="ar">
                <a:latin typeface="Cairo"/>
                <a:ea typeface="Cairo"/>
                <a:cs typeface="Cairo"/>
                <a:sym typeface="Cairo"/>
              </a:rPr>
            </a:br>
            <a:r>
              <a:rPr lang="ar">
                <a:latin typeface="Cairo"/>
                <a:ea typeface="Cairo"/>
                <a:cs typeface="Cairo"/>
                <a:sym typeface="Cairo"/>
              </a:rPr>
              <a:t>2- </a:t>
            </a:r>
            <a:r>
              <a:rPr lang="ar">
                <a:highlight>
                  <a:srgbClr val="FFF2CC"/>
                </a:highlight>
                <a:latin typeface="Cairo"/>
                <a:ea typeface="Cairo"/>
                <a:cs typeface="Cairo"/>
                <a:sym typeface="Cairo"/>
              </a:rPr>
              <a:t>medullary reticular-spinal</a:t>
            </a:r>
            <a:endParaRPr>
              <a:highlight>
                <a:srgbClr val="FFF2CC"/>
              </a:highlight>
              <a:latin typeface="Cairo"/>
              <a:ea typeface="Cairo"/>
              <a:cs typeface="Cairo"/>
              <a:sym typeface="Cairo"/>
            </a:endParaRPr>
          </a:p>
        </p:txBody>
      </p:sp>
      <p:sp>
        <p:nvSpPr>
          <p:cNvPr id="464" name="Google Shape;464;p78"/>
          <p:cNvSpPr txBox="1"/>
          <p:nvPr/>
        </p:nvSpPr>
        <p:spPr>
          <a:xfrm>
            <a:off x="2530890" y="747016"/>
            <a:ext cx="3777000" cy="8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800">
                <a:solidFill>
                  <a:srgbClr val="0B5394"/>
                </a:solidFill>
                <a:latin typeface="Josefin Sans"/>
                <a:ea typeface="Josefin Sans"/>
                <a:cs typeface="Josefin Sans"/>
                <a:sym typeface="Josefin Sans"/>
              </a:rPr>
              <a:t>Motor system &amp; descending tracts part 3</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7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470" name="Google Shape;470;p79"/>
          <p:cNvSpPr txBox="1"/>
          <p:nvPr/>
        </p:nvSpPr>
        <p:spPr>
          <a:xfrm>
            <a:off x="9862050" y="1295375"/>
            <a:ext cx="1345800" cy="6429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t/>
            </a:r>
            <a:endParaRPr/>
          </a:p>
        </p:txBody>
      </p:sp>
      <p:sp>
        <p:nvSpPr>
          <p:cNvPr id="471" name="Google Shape;471;p79"/>
          <p:cNvSpPr txBox="1"/>
          <p:nvPr/>
        </p:nvSpPr>
        <p:spPr>
          <a:xfrm>
            <a:off x="466350" y="493800"/>
            <a:ext cx="5925300" cy="9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In order to initiate any type of </a:t>
            </a:r>
            <a:r>
              <a:rPr b="1" lang="ar">
                <a:latin typeface="Cairo"/>
                <a:ea typeface="Cairo"/>
                <a:cs typeface="Cairo"/>
                <a:sym typeface="Cairo"/>
              </a:rPr>
              <a:t>voluntary</a:t>
            </a:r>
            <a:r>
              <a:rPr b="1" lang="ar">
                <a:latin typeface="Cairo"/>
                <a:ea typeface="Cairo"/>
                <a:cs typeface="Cairo"/>
                <a:sym typeface="Cairo"/>
              </a:rPr>
              <a:t> </a:t>
            </a:r>
            <a:r>
              <a:rPr b="1" lang="ar">
                <a:latin typeface="Cairo"/>
                <a:ea typeface="Cairo"/>
                <a:cs typeface="Cairo"/>
                <a:sym typeface="Cairo"/>
              </a:rPr>
              <a:t>movement</a:t>
            </a:r>
            <a:r>
              <a:rPr lang="ar">
                <a:latin typeface="Cairo"/>
                <a:ea typeface="Cairo"/>
                <a:cs typeface="Cairo"/>
                <a:sym typeface="Cairo"/>
              </a:rPr>
              <a:t> there will be </a:t>
            </a:r>
            <a:r>
              <a:rPr lang="ar">
                <a:solidFill>
                  <a:srgbClr val="F1C232"/>
                </a:solidFill>
                <a:latin typeface="Cairo"/>
                <a:ea typeface="Cairo"/>
                <a:cs typeface="Cairo"/>
                <a:sym typeface="Cairo"/>
              </a:rPr>
              <a:t>2</a:t>
            </a:r>
            <a:r>
              <a:rPr lang="ar">
                <a:latin typeface="Cairo"/>
                <a:ea typeface="Cairo"/>
                <a:cs typeface="Cairo"/>
                <a:sym typeface="Cairo"/>
              </a:rPr>
              <a:t> levels of neuron that your body will use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and they are:</a:t>
            </a:r>
            <a:endParaRPr>
              <a:latin typeface="Cairo"/>
              <a:ea typeface="Cairo"/>
              <a:cs typeface="Cairo"/>
              <a:sym typeface="Cairo"/>
            </a:endParaRPr>
          </a:p>
        </p:txBody>
      </p:sp>
      <p:sp>
        <p:nvSpPr>
          <p:cNvPr id="472" name="Google Shape;472;p79"/>
          <p:cNvSpPr txBox="1"/>
          <p:nvPr/>
        </p:nvSpPr>
        <p:spPr>
          <a:xfrm>
            <a:off x="630925" y="1398900"/>
            <a:ext cx="51087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3D85C6"/>
                </a:solidFill>
                <a:latin typeface="Economica"/>
                <a:ea typeface="Economica"/>
                <a:cs typeface="Economica"/>
                <a:sym typeface="Economica"/>
              </a:rPr>
              <a:t>1 -</a:t>
            </a:r>
            <a:r>
              <a:rPr lang="ar" sz="1600">
                <a:solidFill>
                  <a:srgbClr val="93C47D"/>
                </a:solidFill>
                <a:latin typeface="Economica"/>
                <a:ea typeface="Economica"/>
                <a:cs typeface="Economica"/>
                <a:sym typeface="Economica"/>
              </a:rPr>
              <a:t>Upper</a:t>
            </a:r>
            <a:r>
              <a:rPr lang="ar" sz="1600">
                <a:solidFill>
                  <a:srgbClr val="3D85C6"/>
                </a:solidFill>
                <a:latin typeface="Economica"/>
                <a:ea typeface="Economica"/>
                <a:cs typeface="Economica"/>
                <a:sym typeface="Economica"/>
              </a:rPr>
              <a:t> motor neurons (UMN)</a:t>
            </a:r>
            <a:endParaRPr sz="1600">
              <a:solidFill>
                <a:srgbClr val="3D85C6"/>
              </a:solidFill>
              <a:latin typeface="Economica"/>
              <a:ea typeface="Economica"/>
              <a:cs typeface="Economica"/>
              <a:sym typeface="Economica"/>
            </a:endParaRPr>
          </a:p>
          <a:p>
            <a:pPr indent="0" lvl="0" marL="0" rtl="0" algn="l">
              <a:spcBef>
                <a:spcPts val="0"/>
              </a:spcBef>
              <a:spcAft>
                <a:spcPts val="0"/>
              </a:spcAft>
              <a:buNone/>
            </a:pPr>
            <a:r>
              <a:rPr lang="ar" sz="1600">
                <a:solidFill>
                  <a:srgbClr val="3D85C6"/>
                </a:solidFill>
                <a:latin typeface="Economica"/>
                <a:ea typeface="Economica"/>
                <a:cs typeface="Economica"/>
                <a:sym typeface="Economica"/>
              </a:rPr>
              <a:t>2 -</a:t>
            </a:r>
            <a:r>
              <a:rPr lang="ar" sz="1600">
                <a:solidFill>
                  <a:srgbClr val="CC0000"/>
                </a:solidFill>
                <a:latin typeface="Economica"/>
                <a:ea typeface="Economica"/>
                <a:cs typeface="Economica"/>
                <a:sym typeface="Economica"/>
              </a:rPr>
              <a:t>Lower</a:t>
            </a:r>
            <a:r>
              <a:rPr lang="ar" sz="1600">
                <a:solidFill>
                  <a:srgbClr val="3D85C6"/>
                </a:solidFill>
                <a:latin typeface="Economica"/>
                <a:ea typeface="Economica"/>
                <a:cs typeface="Economica"/>
                <a:sym typeface="Economica"/>
              </a:rPr>
              <a:t> motor neurons: (LMN)</a:t>
            </a:r>
            <a:endParaRPr sz="1600">
              <a:solidFill>
                <a:srgbClr val="3D85C6"/>
              </a:solidFill>
              <a:latin typeface="Economica"/>
              <a:ea typeface="Economica"/>
              <a:cs typeface="Economica"/>
              <a:sym typeface="Economica"/>
            </a:endParaRPr>
          </a:p>
        </p:txBody>
      </p:sp>
      <p:sp>
        <p:nvSpPr>
          <p:cNvPr id="473" name="Google Shape;473;p79"/>
          <p:cNvSpPr txBox="1"/>
          <p:nvPr/>
        </p:nvSpPr>
        <p:spPr>
          <a:xfrm>
            <a:off x="3825800" y="2186425"/>
            <a:ext cx="2884500" cy="23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3D85C6"/>
                </a:solidFill>
                <a:latin typeface="Economica"/>
                <a:ea typeface="Economica"/>
                <a:cs typeface="Economica"/>
                <a:sym typeface="Economica"/>
              </a:rPr>
              <a:t>-</a:t>
            </a:r>
            <a:r>
              <a:rPr lang="ar" sz="1600">
                <a:solidFill>
                  <a:srgbClr val="B6D7A8"/>
                </a:solidFill>
                <a:latin typeface="Economica"/>
                <a:ea typeface="Economica"/>
                <a:cs typeface="Economica"/>
                <a:sym typeface="Economica"/>
              </a:rPr>
              <a:t>Upper</a:t>
            </a:r>
            <a:r>
              <a:rPr lang="ar" sz="1600">
                <a:solidFill>
                  <a:srgbClr val="3D85C6"/>
                </a:solidFill>
                <a:latin typeface="Economica"/>
                <a:ea typeface="Economica"/>
                <a:cs typeface="Economica"/>
                <a:sym typeface="Economica"/>
              </a:rPr>
              <a:t> motor neurons (UMN)</a:t>
            </a:r>
            <a:endParaRPr sz="1600">
              <a:solidFill>
                <a:srgbClr val="3D85C6"/>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These are the motor neurons whose </a:t>
            </a:r>
            <a:r>
              <a:rPr lang="ar">
                <a:solidFill>
                  <a:srgbClr val="FF0000"/>
                </a:solidFill>
                <a:latin typeface="Cairo"/>
                <a:ea typeface="Cairo"/>
                <a:cs typeface="Cairo"/>
                <a:sym typeface="Cairo"/>
              </a:rPr>
              <a:t>cell bodies lie in the motor cortex, or brainstem,</a:t>
            </a:r>
            <a:r>
              <a:rPr lang="ar">
                <a:latin typeface="Cairo"/>
                <a:ea typeface="Cairo"/>
                <a:cs typeface="Cairo"/>
                <a:sym typeface="Cairo"/>
              </a:rPr>
              <a:t> and they </a:t>
            </a:r>
            <a:r>
              <a:rPr lang="ar">
                <a:solidFill>
                  <a:srgbClr val="FF0000"/>
                </a:solidFill>
                <a:latin typeface="Cairo"/>
                <a:ea typeface="Cairo"/>
                <a:cs typeface="Cairo"/>
                <a:sym typeface="Cairo"/>
              </a:rPr>
              <a:t>activate the lower motor neuron</a:t>
            </a:r>
            <a:endParaRPr>
              <a:solidFill>
                <a:srgbClr val="FF0000"/>
              </a:solidFill>
              <a:latin typeface="Cairo"/>
              <a:ea typeface="Cairo"/>
              <a:cs typeface="Cairo"/>
              <a:sym typeface="Cairo"/>
            </a:endParaRPr>
          </a:p>
          <a:p>
            <a:pPr indent="0" lvl="0" marL="0" rtl="1" algn="r">
              <a:spcBef>
                <a:spcPts val="0"/>
              </a:spcBef>
              <a:spcAft>
                <a:spcPts val="0"/>
              </a:spcAft>
              <a:buNone/>
            </a:pPr>
            <a:r>
              <a:t/>
            </a:r>
            <a:endParaRPr b="1">
              <a:solidFill>
                <a:srgbClr val="C9DAF8"/>
              </a:solidFill>
            </a:endParaRPr>
          </a:p>
          <a:p>
            <a:pPr indent="0" lvl="0" marL="0" rtl="1" algn="r">
              <a:spcBef>
                <a:spcPts val="0"/>
              </a:spcBef>
              <a:spcAft>
                <a:spcPts val="0"/>
              </a:spcAft>
              <a:buClr>
                <a:schemeClr val="dk1"/>
              </a:buClr>
              <a:buSzPts val="1100"/>
              <a:buFont typeface="Arial"/>
              <a:buNone/>
            </a:pPr>
            <a:r>
              <a:t/>
            </a:r>
            <a:endParaRPr b="1"/>
          </a:p>
        </p:txBody>
      </p:sp>
      <p:pic>
        <p:nvPicPr>
          <p:cNvPr id="474" name="Google Shape;474;p79"/>
          <p:cNvPicPr preferRelativeResize="0"/>
          <p:nvPr/>
        </p:nvPicPr>
        <p:blipFill>
          <a:blip r:embed="rId3">
            <a:alphaModFix/>
          </a:blip>
          <a:stretch>
            <a:fillRect/>
          </a:stretch>
        </p:blipFill>
        <p:spPr>
          <a:xfrm>
            <a:off x="466350" y="2186425"/>
            <a:ext cx="3359450" cy="2369025"/>
          </a:xfrm>
          <a:prstGeom prst="rect">
            <a:avLst/>
          </a:prstGeom>
          <a:noFill/>
          <a:ln>
            <a:noFill/>
          </a:ln>
        </p:spPr>
      </p:pic>
      <p:pic>
        <p:nvPicPr>
          <p:cNvPr id="475" name="Google Shape;475;p79"/>
          <p:cNvPicPr preferRelativeResize="0"/>
          <p:nvPr/>
        </p:nvPicPr>
        <p:blipFill rotWithShape="1">
          <a:blip r:embed="rId4">
            <a:alphaModFix/>
          </a:blip>
          <a:srcRect b="0" l="0" r="0" t="13978"/>
          <a:stretch/>
        </p:blipFill>
        <p:spPr>
          <a:xfrm>
            <a:off x="3656175" y="4555450"/>
            <a:ext cx="3054125" cy="2369100"/>
          </a:xfrm>
          <a:prstGeom prst="rect">
            <a:avLst/>
          </a:prstGeom>
          <a:noFill/>
          <a:ln>
            <a:noFill/>
          </a:ln>
        </p:spPr>
      </p:pic>
      <p:sp>
        <p:nvSpPr>
          <p:cNvPr id="476" name="Google Shape;476;p79"/>
          <p:cNvSpPr txBox="1"/>
          <p:nvPr/>
        </p:nvSpPr>
        <p:spPr>
          <a:xfrm>
            <a:off x="104075" y="4700075"/>
            <a:ext cx="3246600" cy="22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600">
                <a:solidFill>
                  <a:srgbClr val="3D85C6"/>
                </a:solidFill>
                <a:latin typeface="Economica"/>
                <a:ea typeface="Economica"/>
                <a:cs typeface="Economica"/>
                <a:sym typeface="Economica"/>
              </a:rPr>
              <a:t>-</a:t>
            </a:r>
            <a:r>
              <a:rPr lang="ar" sz="1600">
                <a:solidFill>
                  <a:srgbClr val="CC0000"/>
                </a:solidFill>
                <a:latin typeface="Economica"/>
                <a:ea typeface="Economica"/>
                <a:cs typeface="Economica"/>
                <a:sym typeface="Economica"/>
              </a:rPr>
              <a:t>Lower</a:t>
            </a:r>
            <a:r>
              <a:rPr lang="ar" sz="1600">
                <a:solidFill>
                  <a:srgbClr val="3D85C6"/>
                </a:solidFill>
                <a:latin typeface="Economica"/>
                <a:ea typeface="Economica"/>
                <a:cs typeface="Economica"/>
                <a:sym typeface="Economica"/>
              </a:rPr>
              <a:t> motor neurons: (LMN)</a:t>
            </a:r>
            <a:endParaRPr sz="1600">
              <a:solidFill>
                <a:srgbClr val="3D85C6"/>
              </a:solidFill>
              <a:latin typeface="Economica"/>
              <a:ea typeface="Economica"/>
              <a:cs typeface="Economica"/>
              <a:sym typeface="Economica"/>
            </a:endParaRPr>
          </a:p>
          <a:p>
            <a:pPr indent="0" lvl="0" marL="0" rtl="0" algn="l">
              <a:spcBef>
                <a:spcPts val="0"/>
              </a:spcBef>
              <a:spcAft>
                <a:spcPts val="0"/>
              </a:spcAft>
              <a:buClr>
                <a:schemeClr val="dk1"/>
              </a:buClr>
              <a:buSzPts val="1100"/>
              <a:buFont typeface="Arial"/>
              <a:buNone/>
            </a:pPr>
            <a:r>
              <a:rPr lang="ar">
                <a:solidFill>
                  <a:schemeClr val="dk1"/>
                </a:solidFill>
                <a:latin typeface="Cairo"/>
                <a:ea typeface="Cairo"/>
                <a:cs typeface="Cairo"/>
                <a:sym typeface="Cairo"/>
              </a:rPr>
              <a:t>These are the motor neurons of the </a:t>
            </a:r>
            <a:r>
              <a:rPr lang="ar">
                <a:solidFill>
                  <a:srgbClr val="FF0000"/>
                </a:solidFill>
                <a:latin typeface="Cairo"/>
                <a:ea typeface="Cairo"/>
                <a:cs typeface="Cairo"/>
                <a:sym typeface="Cairo"/>
              </a:rPr>
              <a:t>spinal cord (AHCs) and brain stem motor nuclei of the cranial nerves that innervates skeletal muscle directly.</a:t>
            </a:r>
            <a:endParaRPr b="1">
              <a:solidFill>
                <a:srgbClr val="C9DAF8"/>
              </a:solidFill>
            </a:endParaRPr>
          </a:p>
          <a:p>
            <a:pPr indent="0" lvl="0" marL="0" rtl="0" algn="l">
              <a:spcBef>
                <a:spcPts val="0"/>
              </a:spcBef>
              <a:spcAft>
                <a:spcPts val="0"/>
              </a:spcAft>
              <a:buNone/>
            </a:pPr>
            <a:r>
              <a:t/>
            </a:r>
            <a:endParaRPr/>
          </a:p>
        </p:txBody>
      </p:sp>
      <p:sp>
        <p:nvSpPr>
          <p:cNvPr id="477" name="Google Shape;477;p79"/>
          <p:cNvSpPr txBox="1"/>
          <p:nvPr/>
        </p:nvSpPr>
        <p:spPr>
          <a:xfrm>
            <a:off x="466350" y="6924550"/>
            <a:ext cx="57387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a:latin typeface="Josefin Sans"/>
                <a:ea typeface="Josefin Sans"/>
                <a:cs typeface="Josefin Sans"/>
                <a:sym typeface="Josefin Sans"/>
              </a:rPr>
              <a:t>Classification of descending motor systems:</a:t>
            </a:r>
            <a:endParaRPr b="1" sz="1800">
              <a:latin typeface="Josefin Sans"/>
              <a:ea typeface="Josefin Sans"/>
              <a:cs typeface="Josefin Sans"/>
              <a:sym typeface="Josefin Sans"/>
            </a:endParaRPr>
          </a:p>
        </p:txBody>
      </p:sp>
      <p:sp>
        <p:nvSpPr>
          <p:cNvPr id="478" name="Google Shape;478;p79"/>
          <p:cNvSpPr txBox="1"/>
          <p:nvPr/>
        </p:nvSpPr>
        <p:spPr>
          <a:xfrm>
            <a:off x="669025" y="7497050"/>
            <a:ext cx="2954100" cy="22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-pyramidal: </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originates from the cerebral cortex and descends to the spinal cord (</a:t>
            </a:r>
            <a:r>
              <a:rPr lang="ar">
                <a:solidFill>
                  <a:srgbClr val="3C78D8"/>
                </a:solidFill>
                <a:latin typeface="Cairo"/>
                <a:ea typeface="Cairo"/>
                <a:cs typeface="Cairo"/>
                <a:sym typeface="Cairo"/>
              </a:rPr>
              <a:t>the corticospinal tract</a:t>
            </a:r>
            <a:r>
              <a:rPr lang="ar">
                <a:latin typeface="Cairo"/>
                <a:ea typeface="Cairo"/>
                <a:cs typeface="Cairo"/>
                <a:sym typeface="Cairo"/>
              </a:rPr>
              <a:t>) </a:t>
            </a:r>
            <a:r>
              <a:rPr lang="ar">
                <a:solidFill>
                  <a:srgbClr val="FF0000"/>
                </a:solidFill>
                <a:latin typeface="Cairo"/>
                <a:ea typeface="Cairo"/>
                <a:cs typeface="Cairo"/>
                <a:sym typeface="Cairo"/>
              </a:rPr>
              <a:t>passes through the pyramids of the medulla</a:t>
            </a:r>
            <a:r>
              <a:rPr b="1" lang="ar">
                <a:latin typeface="Cairo"/>
                <a:ea typeface="Cairo"/>
                <a:cs typeface="Cairo"/>
                <a:sym typeface="Cairo"/>
              </a:rPr>
              <a:t> </a:t>
            </a:r>
            <a:r>
              <a:rPr lang="ar">
                <a:latin typeface="Cairo"/>
                <a:ea typeface="Cairo"/>
                <a:cs typeface="Cairo"/>
                <a:sym typeface="Cairo"/>
              </a:rPr>
              <a:t>and therefore has been called the </a:t>
            </a:r>
            <a:r>
              <a:rPr lang="ar">
                <a:solidFill>
                  <a:srgbClr val="FF0000"/>
                </a:solidFill>
                <a:latin typeface="Cairo"/>
                <a:ea typeface="Cairo"/>
                <a:cs typeface="Cairo"/>
                <a:sym typeface="Cairo"/>
              </a:rPr>
              <a:t>“the pyramidal tract”.</a:t>
            </a:r>
            <a:endParaRPr>
              <a:solidFill>
                <a:srgbClr val="FF0000"/>
              </a:solidFill>
              <a:latin typeface="Cairo"/>
              <a:ea typeface="Cairo"/>
              <a:cs typeface="Cairo"/>
              <a:sym typeface="Cairo"/>
            </a:endParaRPr>
          </a:p>
        </p:txBody>
      </p:sp>
      <p:sp>
        <p:nvSpPr>
          <p:cNvPr id="479" name="Google Shape;479;p79"/>
          <p:cNvSpPr txBox="1"/>
          <p:nvPr/>
        </p:nvSpPr>
        <p:spPr>
          <a:xfrm>
            <a:off x="3722800" y="7497050"/>
            <a:ext cx="2954100" cy="23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-extrapyramidal:</a:t>
            </a:r>
            <a:endParaRPr sz="1600">
              <a:solidFill>
                <a:srgbClr val="0B5394"/>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The rest of the descending motor pathways </a:t>
            </a:r>
            <a:r>
              <a:rPr lang="ar">
                <a:solidFill>
                  <a:srgbClr val="FF0000"/>
                </a:solidFill>
                <a:latin typeface="Cairo"/>
                <a:ea typeface="Cairo"/>
                <a:cs typeface="Cairo"/>
                <a:sym typeface="Cairo"/>
              </a:rPr>
              <a:t>do not travel through the medullary pyramids,</a:t>
            </a:r>
            <a:r>
              <a:rPr lang="ar">
                <a:latin typeface="Cairo"/>
                <a:ea typeface="Cairo"/>
                <a:cs typeface="Cairo"/>
                <a:sym typeface="Cairo"/>
              </a:rPr>
              <a:t> and are therefore collectively gathered under the heading: </a:t>
            </a:r>
            <a:r>
              <a:rPr lang="ar">
                <a:solidFill>
                  <a:srgbClr val="FF0000"/>
                </a:solidFill>
                <a:latin typeface="Cairo"/>
                <a:ea typeface="Cairo"/>
                <a:cs typeface="Cairo"/>
                <a:sym typeface="Cairo"/>
              </a:rPr>
              <a:t>“the extrapyramidal tracts”.</a:t>
            </a:r>
            <a:endParaRPr>
              <a:solidFill>
                <a:srgbClr val="FF0000"/>
              </a:solidFill>
              <a:latin typeface="Cairo"/>
              <a:ea typeface="Cairo"/>
              <a:cs typeface="Cairo"/>
              <a:sym typeface="Cairo"/>
            </a:endParaRPr>
          </a:p>
          <a:p>
            <a:pPr indent="0" lvl="0" marL="0" rtl="0" algn="l">
              <a:spcBef>
                <a:spcPts val="0"/>
              </a:spcBef>
              <a:spcAft>
                <a:spcPts val="0"/>
              </a:spcAft>
              <a:buNone/>
            </a:pPr>
            <a:r>
              <a:rPr lang="ar">
                <a:solidFill>
                  <a:srgbClr val="FF0000"/>
                </a:solidFill>
                <a:latin typeface="Cairo"/>
                <a:ea typeface="Cairo"/>
                <a:cs typeface="Cairo"/>
                <a:sym typeface="Cairo"/>
              </a:rPr>
              <a:t>-Responsible for subconscious gross movements(swinging of arms during walking)</a:t>
            </a:r>
            <a:endParaRPr>
              <a:solidFill>
                <a:srgbClr val="FF0000"/>
              </a:solidFill>
              <a:latin typeface="Cairo"/>
              <a:ea typeface="Cairo"/>
              <a:cs typeface="Cairo"/>
              <a:sym typeface="Cairo"/>
            </a:endParaRPr>
          </a:p>
          <a:p>
            <a:pPr indent="0" lvl="0" marL="0" rtl="0" algn="l">
              <a:spcBef>
                <a:spcPts val="0"/>
              </a:spcBef>
              <a:spcAft>
                <a:spcPts val="0"/>
              </a:spcAft>
              <a:buNone/>
            </a:pPr>
            <a:r>
              <a:t/>
            </a:r>
            <a:endParaRPr>
              <a:solidFill>
                <a:srgbClr val="FF0000"/>
              </a:solidFill>
              <a:latin typeface="Cairo"/>
              <a:ea typeface="Cairo"/>
              <a:cs typeface="Cairo"/>
              <a:sym typeface="Cai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80"/>
          <p:cNvSpPr txBox="1"/>
          <p:nvPr/>
        </p:nvSpPr>
        <p:spPr>
          <a:xfrm>
            <a:off x="264425" y="528850"/>
            <a:ext cx="61479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latin typeface="Cairo"/>
                <a:ea typeface="Cairo"/>
                <a:cs typeface="Cairo"/>
                <a:sym typeface="Cairo"/>
              </a:rPr>
              <a:t>The </a:t>
            </a:r>
            <a:r>
              <a:rPr b="1" lang="ar">
                <a:solidFill>
                  <a:schemeClr val="dk1"/>
                </a:solidFill>
                <a:latin typeface="Cairo"/>
                <a:ea typeface="Cairo"/>
                <a:cs typeface="Cairo"/>
                <a:sym typeface="Cairo"/>
              </a:rPr>
              <a:t>descending motor system (</a:t>
            </a:r>
            <a:r>
              <a:rPr b="1" i="1" lang="ar">
                <a:solidFill>
                  <a:schemeClr val="dk1"/>
                </a:solidFill>
                <a:latin typeface="Cairo"/>
                <a:ea typeface="Cairo"/>
                <a:cs typeface="Cairo"/>
                <a:sym typeface="Cairo"/>
              </a:rPr>
              <a:t>pyramidal,Extrapyramidal</a:t>
            </a:r>
            <a:r>
              <a:rPr b="1" lang="ar">
                <a:solidFill>
                  <a:schemeClr val="dk1"/>
                </a:solidFill>
                <a:latin typeface="Cairo"/>
                <a:ea typeface="Cairo"/>
                <a:cs typeface="Cairo"/>
                <a:sym typeface="Cairo"/>
              </a:rPr>
              <a:t>) </a:t>
            </a:r>
            <a:r>
              <a:rPr lang="ar">
                <a:solidFill>
                  <a:schemeClr val="dk1"/>
                </a:solidFill>
                <a:latin typeface="Cairo"/>
                <a:ea typeface="Cairo"/>
                <a:cs typeface="Cairo"/>
                <a:sym typeface="Cairo"/>
              </a:rPr>
              <a:t>has a number of important sets these are  named according to the origin of their cell bodies and their final destination;</a:t>
            </a:r>
            <a:endParaRPr>
              <a:latin typeface="Cairo"/>
              <a:ea typeface="Cairo"/>
              <a:cs typeface="Cairo"/>
              <a:sym typeface="Cairo"/>
            </a:endParaRPr>
          </a:p>
        </p:txBody>
      </p:sp>
      <p:sp>
        <p:nvSpPr>
          <p:cNvPr id="485" name="Google Shape;485;p80"/>
          <p:cNvSpPr txBox="1"/>
          <p:nvPr/>
        </p:nvSpPr>
        <p:spPr>
          <a:xfrm>
            <a:off x="2688600" y="1375050"/>
            <a:ext cx="14808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CC0000"/>
                </a:solidFill>
              </a:rPr>
              <a:t>pyramidal</a:t>
            </a:r>
            <a:endParaRPr b="1" sz="2000">
              <a:solidFill>
                <a:srgbClr val="CC0000"/>
              </a:solidFill>
            </a:endParaRPr>
          </a:p>
        </p:txBody>
      </p:sp>
      <p:cxnSp>
        <p:nvCxnSpPr>
          <p:cNvPr id="486" name="Google Shape;486;p80"/>
          <p:cNvCxnSpPr>
            <a:stCxn id="485" idx="3"/>
          </p:cNvCxnSpPr>
          <p:nvPr/>
        </p:nvCxnSpPr>
        <p:spPr>
          <a:xfrm>
            <a:off x="4169400" y="1573350"/>
            <a:ext cx="801900" cy="370200"/>
          </a:xfrm>
          <a:prstGeom prst="bentConnector3">
            <a:avLst>
              <a:gd fmla="val 100000" name="adj1"/>
            </a:avLst>
          </a:prstGeom>
          <a:noFill/>
          <a:ln cap="flat" cmpd="sng" w="9525">
            <a:solidFill>
              <a:srgbClr val="434343"/>
            </a:solidFill>
            <a:prstDash val="solid"/>
            <a:round/>
            <a:headEnd len="med" w="med" type="none"/>
            <a:tailEnd len="med" w="med" type="none"/>
          </a:ln>
        </p:spPr>
      </p:cxnSp>
      <p:cxnSp>
        <p:nvCxnSpPr>
          <p:cNvPr id="487" name="Google Shape;487;p80"/>
          <p:cNvCxnSpPr>
            <a:stCxn id="485" idx="1"/>
          </p:cNvCxnSpPr>
          <p:nvPr/>
        </p:nvCxnSpPr>
        <p:spPr>
          <a:xfrm flipH="1">
            <a:off x="1586700" y="1573350"/>
            <a:ext cx="1101900" cy="357000"/>
          </a:xfrm>
          <a:prstGeom prst="bentConnector3">
            <a:avLst>
              <a:gd fmla="val 97611" name="adj1"/>
            </a:avLst>
          </a:prstGeom>
          <a:noFill/>
          <a:ln cap="flat" cmpd="sng" w="9525">
            <a:solidFill>
              <a:srgbClr val="666666"/>
            </a:solidFill>
            <a:prstDash val="solid"/>
            <a:round/>
            <a:headEnd len="med" w="med" type="none"/>
            <a:tailEnd len="med" w="med" type="none"/>
          </a:ln>
        </p:spPr>
      </p:cxnSp>
      <p:sp>
        <p:nvSpPr>
          <p:cNvPr id="488" name="Google Shape;488;p80"/>
          <p:cNvSpPr txBox="1"/>
          <p:nvPr/>
        </p:nvSpPr>
        <p:spPr>
          <a:xfrm>
            <a:off x="667650" y="1943550"/>
            <a:ext cx="19350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0000FF"/>
                </a:solidFill>
              </a:rPr>
              <a:t>Cortico</a:t>
            </a:r>
            <a:r>
              <a:rPr b="1" lang="ar">
                <a:solidFill>
                  <a:srgbClr val="6AA84F"/>
                </a:solidFill>
              </a:rPr>
              <a:t>spinal</a:t>
            </a:r>
            <a:r>
              <a:rPr b="1" lang="ar"/>
              <a:t> tract</a:t>
            </a:r>
            <a:endParaRPr b="1"/>
          </a:p>
        </p:txBody>
      </p:sp>
      <p:sp>
        <p:nvSpPr>
          <p:cNvPr id="489" name="Google Shape;489;p80"/>
          <p:cNvSpPr txBox="1"/>
          <p:nvPr/>
        </p:nvSpPr>
        <p:spPr>
          <a:xfrm>
            <a:off x="3913700" y="1950200"/>
            <a:ext cx="18642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0000FF"/>
                </a:solidFill>
              </a:rPr>
              <a:t>Cortico</a:t>
            </a:r>
            <a:r>
              <a:rPr b="1" lang="ar">
                <a:solidFill>
                  <a:srgbClr val="CC0000"/>
                </a:solidFill>
              </a:rPr>
              <a:t>bulbar</a:t>
            </a:r>
            <a:r>
              <a:rPr b="1" lang="ar"/>
              <a:t> tract</a:t>
            </a:r>
            <a:endParaRPr b="1"/>
          </a:p>
        </p:txBody>
      </p:sp>
      <p:sp>
        <p:nvSpPr>
          <p:cNvPr id="490" name="Google Shape;490;p80"/>
          <p:cNvSpPr txBox="1"/>
          <p:nvPr/>
        </p:nvSpPr>
        <p:spPr>
          <a:xfrm>
            <a:off x="2380200" y="2502300"/>
            <a:ext cx="2097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FF0000"/>
                </a:solidFill>
              </a:rPr>
              <a:t>Extra</a:t>
            </a:r>
            <a:r>
              <a:rPr b="1" lang="ar" sz="2000">
                <a:solidFill>
                  <a:srgbClr val="CC0000"/>
                </a:solidFill>
              </a:rPr>
              <a:t>pyramidal</a:t>
            </a:r>
            <a:endParaRPr b="1" sz="2000">
              <a:solidFill>
                <a:srgbClr val="CC0000"/>
              </a:solidFill>
            </a:endParaRPr>
          </a:p>
        </p:txBody>
      </p:sp>
      <p:cxnSp>
        <p:nvCxnSpPr>
          <p:cNvPr id="491" name="Google Shape;491;p80"/>
          <p:cNvCxnSpPr>
            <a:stCxn id="490" idx="3"/>
          </p:cNvCxnSpPr>
          <p:nvPr/>
        </p:nvCxnSpPr>
        <p:spPr>
          <a:xfrm>
            <a:off x="4477800" y="2753700"/>
            <a:ext cx="652200" cy="340200"/>
          </a:xfrm>
          <a:prstGeom prst="bentConnector3">
            <a:avLst>
              <a:gd fmla="val 104048" name="adj1"/>
            </a:avLst>
          </a:prstGeom>
          <a:noFill/>
          <a:ln cap="flat" cmpd="sng" w="9525">
            <a:solidFill>
              <a:srgbClr val="666666"/>
            </a:solidFill>
            <a:prstDash val="solid"/>
            <a:round/>
            <a:headEnd len="med" w="med" type="none"/>
            <a:tailEnd len="med" w="med" type="none"/>
          </a:ln>
        </p:spPr>
      </p:cxnSp>
      <p:cxnSp>
        <p:nvCxnSpPr>
          <p:cNvPr id="492" name="Google Shape;492;p80"/>
          <p:cNvCxnSpPr>
            <a:stCxn id="490" idx="1"/>
          </p:cNvCxnSpPr>
          <p:nvPr/>
        </p:nvCxnSpPr>
        <p:spPr>
          <a:xfrm flipH="1">
            <a:off x="449400" y="2753700"/>
            <a:ext cx="1930800" cy="287400"/>
          </a:xfrm>
          <a:prstGeom prst="bentConnector3">
            <a:avLst>
              <a:gd fmla="val 99994" name="adj1"/>
            </a:avLst>
          </a:prstGeom>
          <a:noFill/>
          <a:ln cap="flat" cmpd="sng" w="9525">
            <a:solidFill>
              <a:srgbClr val="666666"/>
            </a:solidFill>
            <a:prstDash val="solid"/>
            <a:round/>
            <a:headEnd len="med" w="med" type="none"/>
            <a:tailEnd len="med" w="med" type="none"/>
          </a:ln>
        </p:spPr>
      </p:cxnSp>
      <p:cxnSp>
        <p:nvCxnSpPr>
          <p:cNvPr id="493" name="Google Shape;493;p80"/>
          <p:cNvCxnSpPr>
            <a:stCxn id="490" idx="1"/>
          </p:cNvCxnSpPr>
          <p:nvPr/>
        </p:nvCxnSpPr>
        <p:spPr>
          <a:xfrm flipH="1">
            <a:off x="1692300" y="2753700"/>
            <a:ext cx="687900" cy="300600"/>
          </a:xfrm>
          <a:prstGeom prst="bentConnector3">
            <a:avLst>
              <a:gd fmla="val 98070" name="adj1"/>
            </a:avLst>
          </a:prstGeom>
          <a:noFill/>
          <a:ln cap="flat" cmpd="sng" w="9525">
            <a:solidFill>
              <a:srgbClr val="666666"/>
            </a:solidFill>
            <a:prstDash val="solid"/>
            <a:round/>
            <a:headEnd len="med" w="med" type="none"/>
            <a:tailEnd len="med" w="med" type="none"/>
          </a:ln>
        </p:spPr>
      </p:cxnSp>
      <p:sp>
        <p:nvSpPr>
          <p:cNvPr id="494" name="Google Shape;494;p80"/>
          <p:cNvSpPr txBox="1"/>
          <p:nvPr/>
        </p:nvSpPr>
        <p:spPr>
          <a:xfrm>
            <a:off x="66025" y="3093900"/>
            <a:ext cx="12429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A64D79"/>
                </a:solidFill>
              </a:rPr>
              <a:t>Rubro</a:t>
            </a:r>
            <a:r>
              <a:rPr b="1" lang="ar">
                <a:solidFill>
                  <a:srgbClr val="6AA84F"/>
                </a:solidFill>
              </a:rPr>
              <a:t>spinal</a:t>
            </a:r>
            <a:r>
              <a:rPr b="1" lang="ar"/>
              <a:t> tract</a:t>
            </a:r>
            <a:endParaRPr b="1"/>
          </a:p>
        </p:txBody>
      </p:sp>
      <p:sp>
        <p:nvSpPr>
          <p:cNvPr id="495" name="Google Shape;495;p80"/>
          <p:cNvSpPr txBox="1"/>
          <p:nvPr/>
        </p:nvSpPr>
        <p:spPr>
          <a:xfrm>
            <a:off x="1308925" y="3120300"/>
            <a:ext cx="11286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1C232"/>
                </a:solidFill>
              </a:rPr>
              <a:t>Oliv</a:t>
            </a:r>
            <a:r>
              <a:rPr b="1" lang="ar">
                <a:solidFill>
                  <a:srgbClr val="6AA84F"/>
                </a:solidFill>
              </a:rPr>
              <a:t>spinal </a:t>
            </a:r>
            <a:r>
              <a:rPr b="1" lang="ar"/>
              <a:t>tract</a:t>
            </a:r>
            <a:endParaRPr b="1"/>
          </a:p>
        </p:txBody>
      </p:sp>
      <p:sp>
        <p:nvSpPr>
          <p:cNvPr id="496" name="Google Shape;496;p80"/>
          <p:cNvSpPr txBox="1"/>
          <p:nvPr/>
        </p:nvSpPr>
        <p:spPr>
          <a:xfrm>
            <a:off x="2613600" y="3454300"/>
            <a:ext cx="16527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C27BA0"/>
                </a:solidFill>
              </a:rPr>
              <a:t>Vestibulo</a:t>
            </a:r>
            <a:r>
              <a:rPr b="1" lang="ar">
                <a:solidFill>
                  <a:srgbClr val="6AA84F"/>
                </a:solidFill>
              </a:rPr>
              <a:t>spinal</a:t>
            </a:r>
            <a:r>
              <a:rPr b="1" lang="ar"/>
              <a:t> tracts</a:t>
            </a:r>
            <a:endParaRPr b="1"/>
          </a:p>
        </p:txBody>
      </p:sp>
      <p:sp>
        <p:nvSpPr>
          <p:cNvPr id="497" name="Google Shape;497;p80"/>
          <p:cNvSpPr txBox="1"/>
          <p:nvPr/>
        </p:nvSpPr>
        <p:spPr>
          <a:xfrm>
            <a:off x="10894575" y="502425"/>
            <a:ext cx="55107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0"/>
          <p:cNvSpPr txBox="1"/>
          <p:nvPr/>
        </p:nvSpPr>
        <p:spPr>
          <a:xfrm>
            <a:off x="4266300" y="3199950"/>
            <a:ext cx="15471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9900"/>
                </a:solidFill>
              </a:rPr>
              <a:t>Reticulo</a:t>
            </a:r>
            <a:r>
              <a:rPr b="1" lang="ar">
                <a:solidFill>
                  <a:srgbClr val="6AA84F"/>
                </a:solidFill>
              </a:rPr>
              <a:t>spinal</a:t>
            </a:r>
            <a:r>
              <a:rPr b="1" lang="ar"/>
              <a:t> tracts</a:t>
            </a:r>
            <a:endParaRPr b="1"/>
          </a:p>
        </p:txBody>
      </p:sp>
      <p:sp>
        <p:nvSpPr>
          <p:cNvPr id="499" name="Google Shape;499;p80"/>
          <p:cNvSpPr txBox="1"/>
          <p:nvPr/>
        </p:nvSpPr>
        <p:spPr>
          <a:xfrm>
            <a:off x="5570975" y="3199950"/>
            <a:ext cx="12429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rgbClr val="FF00FF"/>
                </a:solidFill>
              </a:rPr>
              <a:t>Tecto</a:t>
            </a:r>
            <a:r>
              <a:rPr b="1" lang="ar">
                <a:solidFill>
                  <a:srgbClr val="6AA84F"/>
                </a:solidFill>
              </a:rPr>
              <a:t>spinal </a:t>
            </a:r>
            <a:r>
              <a:rPr b="1" lang="ar"/>
              <a:t>tract</a:t>
            </a:r>
            <a:endParaRPr b="1"/>
          </a:p>
        </p:txBody>
      </p:sp>
      <p:cxnSp>
        <p:nvCxnSpPr>
          <p:cNvPr id="500" name="Google Shape;500;p80"/>
          <p:cNvCxnSpPr>
            <a:stCxn id="490" idx="3"/>
          </p:cNvCxnSpPr>
          <p:nvPr/>
        </p:nvCxnSpPr>
        <p:spPr>
          <a:xfrm>
            <a:off x="4477800" y="2753700"/>
            <a:ext cx="1789200" cy="327000"/>
          </a:xfrm>
          <a:prstGeom prst="bentConnector3">
            <a:avLst>
              <a:gd fmla="val 99262" name="adj1"/>
            </a:avLst>
          </a:prstGeom>
          <a:noFill/>
          <a:ln cap="flat" cmpd="sng" w="9525">
            <a:solidFill>
              <a:schemeClr val="dk2"/>
            </a:solidFill>
            <a:prstDash val="solid"/>
            <a:round/>
            <a:headEnd len="med" w="med" type="none"/>
            <a:tailEnd len="med" w="med" type="none"/>
          </a:ln>
        </p:spPr>
      </p:cxnSp>
      <p:cxnSp>
        <p:nvCxnSpPr>
          <p:cNvPr id="501" name="Google Shape;501;p80"/>
          <p:cNvCxnSpPr>
            <a:stCxn id="490" idx="2"/>
          </p:cNvCxnSpPr>
          <p:nvPr/>
        </p:nvCxnSpPr>
        <p:spPr>
          <a:xfrm>
            <a:off x="3429000" y="3005100"/>
            <a:ext cx="21900" cy="419400"/>
          </a:xfrm>
          <a:prstGeom prst="straightConnector1">
            <a:avLst/>
          </a:prstGeom>
          <a:noFill/>
          <a:ln cap="flat" cmpd="sng" w="9525">
            <a:solidFill>
              <a:schemeClr val="dk2"/>
            </a:solidFill>
            <a:prstDash val="solid"/>
            <a:round/>
            <a:headEnd len="med" w="med" type="none"/>
            <a:tailEnd len="med" w="med" type="none"/>
          </a:ln>
        </p:spPr>
      </p:cxnSp>
      <p:sp>
        <p:nvSpPr>
          <p:cNvPr id="502" name="Google Shape;502;p80"/>
          <p:cNvSpPr txBox="1"/>
          <p:nvPr/>
        </p:nvSpPr>
        <p:spPr>
          <a:xfrm>
            <a:off x="66025" y="4061275"/>
            <a:ext cx="3919800" cy="5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0B5394"/>
                </a:solidFill>
                <a:latin typeface="Economica"/>
                <a:ea typeface="Economica"/>
                <a:cs typeface="Economica"/>
                <a:sym typeface="Economica"/>
              </a:rPr>
              <a:t>1-Corticospinal (pyramidal tracts) &amp; corticobulbar tracts </a:t>
            </a:r>
            <a:endParaRPr sz="1600">
              <a:solidFill>
                <a:srgbClr val="0B5394"/>
              </a:solidFill>
              <a:latin typeface="Economica"/>
              <a:ea typeface="Economica"/>
              <a:cs typeface="Economica"/>
              <a:sym typeface="Economica"/>
            </a:endParaRPr>
          </a:p>
        </p:txBody>
      </p:sp>
      <p:sp>
        <p:nvSpPr>
          <p:cNvPr id="503" name="Google Shape;503;p80"/>
          <p:cNvSpPr txBox="1"/>
          <p:nvPr/>
        </p:nvSpPr>
        <p:spPr>
          <a:xfrm>
            <a:off x="2969700" y="5777646"/>
            <a:ext cx="4805400" cy="18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600">
                <a:solidFill>
                  <a:srgbClr val="55B787"/>
                </a:solidFill>
                <a:latin typeface="Economica"/>
                <a:ea typeface="Economica"/>
                <a:cs typeface="Economica"/>
                <a:sym typeface="Economica"/>
              </a:rPr>
              <a:t>What is </a:t>
            </a:r>
            <a:r>
              <a:rPr lang="ar" sz="1600">
                <a:solidFill>
                  <a:srgbClr val="A64D79"/>
                </a:solidFill>
                <a:latin typeface="Economica"/>
                <a:ea typeface="Economica"/>
                <a:cs typeface="Economica"/>
                <a:sym typeface="Economica"/>
              </a:rPr>
              <a:t>Premotor area</a:t>
            </a:r>
            <a:r>
              <a:rPr lang="ar" sz="1600">
                <a:solidFill>
                  <a:srgbClr val="55B787"/>
                </a:solidFill>
                <a:latin typeface="Economica"/>
                <a:ea typeface="Economica"/>
                <a:cs typeface="Economica"/>
                <a:sym typeface="Economica"/>
              </a:rPr>
              <a:t>?</a:t>
            </a:r>
            <a:endParaRPr sz="1600">
              <a:solidFill>
                <a:srgbClr val="55B787"/>
              </a:solidFill>
              <a:latin typeface="Economica"/>
              <a:ea typeface="Economica"/>
              <a:cs typeface="Economica"/>
              <a:sym typeface="Economica"/>
            </a:endParaRPr>
          </a:p>
          <a:p>
            <a:pPr indent="0" lvl="0" marL="0" rtl="0" algn="l">
              <a:spcBef>
                <a:spcPts val="0"/>
              </a:spcBef>
              <a:spcAft>
                <a:spcPts val="0"/>
              </a:spcAft>
              <a:buNone/>
            </a:pPr>
            <a:r>
              <a:rPr lang="ar">
                <a:latin typeface="Cairo"/>
                <a:ea typeface="Cairo"/>
                <a:cs typeface="Cairo"/>
                <a:sym typeface="Cairo"/>
              </a:rPr>
              <a:t>(motor association area) lies in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front of the </a:t>
            </a:r>
            <a:r>
              <a:rPr lang="ar">
                <a:solidFill>
                  <a:srgbClr val="9900FF"/>
                </a:solidFill>
                <a:latin typeface="Cairo"/>
                <a:ea typeface="Cairo"/>
                <a:cs typeface="Cairo"/>
                <a:sym typeface="Cairo"/>
              </a:rPr>
              <a:t>primary motor area</a:t>
            </a:r>
            <a:endParaRPr>
              <a:solidFill>
                <a:srgbClr val="9900FF"/>
              </a:solidFill>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 &amp; below </a:t>
            </a:r>
            <a:r>
              <a:rPr lang="ar">
                <a:solidFill>
                  <a:srgbClr val="A64D79"/>
                </a:solidFill>
                <a:latin typeface="Cairo"/>
                <a:ea typeface="Cairo"/>
                <a:cs typeface="Cairo"/>
                <a:sym typeface="Cairo"/>
              </a:rPr>
              <a:t>supplementary motor </a:t>
            </a:r>
            <a:r>
              <a:rPr lang="ar">
                <a:solidFill>
                  <a:srgbClr val="A64D79"/>
                </a:solidFill>
                <a:latin typeface="Cairo"/>
                <a:ea typeface="Cairo"/>
                <a:cs typeface="Cairo"/>
                <a:sym typeface="Cairo"/>
              </a:rPr>
              <a:t>area</a:t>
            </a:r>
            <a:r>
              <a:rPr lang="ar">
                <a:latin typeface="Cairo"/>
                <a:ea typeface="Cairo"/>
                <a:cs typeface="Cairo"/>
                <a:sym typeface="Cairo"/>
              </a:rPr>
              <a:t>.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Its stimulation produces complex coordinated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movements, such as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setting the body in a certain posture </a:t>
            </a:r>
            <a:endParaRPr>
              <a:latin typeface="Cairo"/>
              <a:ea typeface="Cairo"/>
              <a:cs typeface="Cairo"/>
              <a:sym typeface="Cairo"/>
            </a:endParaRPr>
          </a:p>
          <a:p>
            <a:pPr indent="0" lvl="0" marL="0" rtl="0" algn="l">
              <a:spcBef>
                <a:spcPts val="0"/>
              </a:spcBef>
              <a:spcAft>
                <a:spcPts val="0"/>
              </a:spcAft>
              <a:buNone/>
            </a:pPr>
            <a:r>
              <a:rPr lang="ar">
                <a:latin typeface="Cairo"/>
                <a:ea typeface="Cairo"/>
                <a:cs typeface="Cairo"/>
                <a:sym typeface="Cairo"/>
              </a:rPr>
              <a:t>to perform a specific task. </a:t>
            </a:r>
            <a:endParaRPr>
              <a:latin typeface="Cairo"/>
              <a:ea typeface="Cairo"/>
              <a:cs typeface="Cairo"/>
              <a:sym typeface="Cairo"/>
            </a:endParaRPr>
          </a:p>
          <a:p>
            <a:pPr indent="0" lvl="0" marL="0" rtl="0" algn="l">
              <a:spcBef>
                <a:spcPts val="0"/>
              </a:spcBef>
              <a:spcAft>
                <a:spcPts val="0"/>
              </a:spcAft>
              <a:buNone/>
            </a:pPr>
            <a:r>
              <a:t/>
            </a:r>
            <a:endParaRPr/>
          </a:p>
        </p:txBody>
      </p:sp>
      <p:sp>
        <p:nvSpPr>
          <p:cNvPr id="504" name="Google Shape;504;p80"/>
          <p:cNvSpPr txBox="1"/>
          <p:nvPr/>
        </p:nvSpPr>
        <p:spPr>
          <a:xfrm>
            <a:off x="2966550" y="4108313"/>
            <a:ext cx="3207600" cy="14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6AA84F"/>
                </a:solidFill>
                <a:latin typeface="Economica"/>
                <a:ea typeface="Economica"/>
                <a:cs typeface="Economica"/>
                <a:sym typeface="Economica"/>
              </a:rPr>
              <a:t>Origin</a:t>
            </a:r>
            <a:endParaRPr sz="1600">
              <a:solidFill>
                <a:srgbClr val="6AA84F"/>
              </a:solidFill>
              <a:latin typeface="Economica"/>
              <a:ea typeface="Economica"/>
              <a:cs typeface="Economica"/>
              <a:sym typeface="Economica"/>
            </a:endParaRPr>
          </a:p>
          <a:p>
            <a:pPr indent="0" lvl="0" marL="0" rtl="0" algn="l">
              <a:spcBef>
                <a:spcPts val="0"/>
              </a:spcBef>
              <a:spcAft>
                <a:spcPts val="0"/>
              </a:spcAft>
              <a:buNone/>
            </a:pPr>
            <a:r>
              <a:rPr lang="ar">
                <a:solidFill>
                  <a:schemeClr val="dk1"/>
                </a:solidFill>
                <a:latin typeface="Cairo"/>
                <a:ea typeface="Cairo"/>
                <a:cs typeface="Cairo"/>
                <a:sym typeface="Cairo"/>
              </a:rPr>
              <a:t>1- </a:t>
            </a:r>
            <a:r>
              <a:rPr lang="ar">
                <a:solidFill>
                  <a:srgbClr val="38761D"/>
                </a:solidFill>
                <a:latin typeface="Cairo"/>
                <a:ea typeface="Cairo"/>
                <a:cs typeface="Cairo"/>
                <a:sym typeface="Cairo"/>
              </a:rPr>
              <a:t>30%</a:t>
            </a:r>
            <a:r>
              <a:rPr lang="ar">
                <a:solidFill>
                  <a:schemeClr val="dk1"/>
                </a:solidFill>
                <a:latin typeface="Cairo"/>
                <a:ea typeface="Cairo"/>
                <a:cs typeface="Cairo"/>
                <a:sym typeface="Cairo"/>
              </a:rPr>
              <a:t> </a:t>
            </a:r>
            <a:r>
              <a:rPr lang="ar">
                <a:solidFill>
                  <a:srgbClr val="9900FF"/>
                </a:solidFill>
                <a:latin typeface="Cairo"/>
                <a:ea typeface="Cairo"/>
                <a:cs typeface="Cairo"/>
                <a:sym typeface="Cairo"/>
              </a:rPr>
              <a:t>motor area 4</a:t>
            </a:r>
            <a:r>
              <a:rPr lang="ar">
                <a:solidFill>
                  <a:schemeClr val="dk1"/>
                </a:solidFill>
                <a:latin typeface="Cairo"/>
                <a:ea typeface="Cairo"/>
                <a:cs typeface="Cairo"/>
                <a:sym typeface="Cairo"/>
              </a:rPr>
              <a:t> ( the primary motor area). (M1) occupies the precentral gyrus</a:t>
            </a:r>
            <a:endParaRPr>
              <a:latin typeface="Cairo"/>
              <a:ea typeface="Cairo"/>
              <a:cs typeface="Cairo"/>
              <a:sym typeface="Cairo"/>
            </a:endParaRPr>
          </a:p>
        </p:txBody>
      </p:sp>
      <p:pic>
        <p:nvPicPr>
          <p:cNvPr id="505" name="Google Shape;505;p80"/>
          <p:cNvPicPr preferRelativeResize="0"/>
          <p:nvPr/>
        </p:nvPicPr>
        <p:blipFill>
          <a:blip r:embed="rId3">
            <a:alphaModFix/>
          </a:blip>
          <a:stretch>
            <a:fillRect/>
          </a:stretch>
        </p:blipFill>
        <p:spPr>
          <a:xfrm>
            <a:off x="264425" y="5033700"/>
            <a:ext cx="2702125" cy="2238300"/>
          </a:xfrm>
          <a:prstGeom prst="rect">
            <a:avLst/>
          </a:prstGeom>
          <a:noFill/>
          <a:ln>
            <a:noFill/>
          </a:ln>
        </p:spPr>
      </p:pic>
      <p:sp>
        <p:nvSpPr>
          <p:cNvPr id="506" name="Google Shape;506;p80"/>
          <p:cNvSpPr txBox="1"/>
          <p:nvPr/>
        </p:nvSpPr>
        <p:spPr>
          <a:xfrm>
            <a:off x="2094600" y="6590000"/>
            <a:ext cx="1278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A2C4C9"/>
                </a:solidFill>
              </a:rPr>
              <a:t>Extra</a:t>
            </a:r>
            <a:endParaRPr>
              <a:solidFill>
                <a:srgbClr val="A2C4C9"/>
              </a:solidFill>
            </a:endParaRPr>
          </a:p>
        </p:txBody>
      </p:sp>
      <p:sp>
        <p:nvSpPr>
          <p:cNvPr id="507" name="Google Shape;507;p80"/>
          <p:cNvSpPr/>
          <p:nvPr/>
        </p:nvSpPr>
        <p:spPr>
          <a:xfrm>
            <a:off x="205675" y="4919649"/>
            <a:ext cx="678600" cy="327000"/>
          </a:xfrm>
          <a:prstGeom prst="rect">
            <a:avLst/>
          </a:prstGeom>
          <a:no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0"/>
          <p:cNvSpPr/>
          <p:nvPr/>
        </p:nvSpPr>
        <p:spPr>
          <a:xfrm>
            <a:off x="134899" y="5246649"/>
            <a:ext cx="678600" cy="327000"/>
          </a:xfrm>
          <a:prstGeom prst="rect">
            <a:avLst/>
          </a:prstGeom>
          <a:no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0"/>
          <p:cNvSpPr txBox="1"/>
          <p:nvPr/>
        </p:nvSpPr>
        <p:spPr>
          <a:xfrm>
            <a:off x="3001500" y="5226349"/>
            <a:ext cx="3137700" cy="59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chemeClr val="dk1"/>
                </a:solidFill>
                <a:latin typeface="Cairo"/>
                <a:ea typeface="Cairo"/>
                <a:cs typeface="Cairo"/>
                <a:sym typeface="Cairo"/>
              </a:rPr>
              <a:t>2- </a:t>
            </a:r>
            <a:r>
              <a:rPr lang="ar">
                <a:solidFill>
                  <a:srgbClr val="38761D"/>
                </a:solidFill>
                <a:latin typeface="Cairo"/>
                <a:ea typeface="Cairo"/>
                <a:cs typeface="Cairo"/>
                <a:sym typeface="Cairo"/>
              </a:rPr>
              <a:t>30%</a:t>
            </a:r>
            <a:r>
              <a:rPr lang="ar">
                <a:solidFill>
                  <a:schemeClr val="dk1"/>
                </a:solidFill>
                <a:latin typeface="Cairo"/>
                <a:ea typeface="Cairo"/>
                <a:cs typeface="Cairo"/>
                <a:sym typeface="Cairo"/>
              </a:rPr>
              <a:t> from the </a:t>
            </a:r>
            <a:r>
              <a:rPr lang="ar">
                <a:solidFill>
                  <a:srgbClr val="A64D79"/>
                </a:solidFill>
                <a:latin typeface="Cairo"/>
                <a:ea typeface="Cairo"/>
                <a:cs typeface="Cairo"/>
                <a:sym typeface="Cairo"/>
              </a:rPr>
              <a:t>premotor areas &amp; supplementary cortex</a:t>
            </a:r>
            <a:endParaRPr>
              <a:solidFill>
                <a:srgbClr val="A64D79"/>
              </a:solidFill>
              <a:latin typeface="Cairo"/>
              <a:ea typeface="Cairo"/>
              <a:cs typeface="Cairo"/>
              <a:sym typeface="Cairo"/>
            </a:endParaRPr>
          </a:p>
        </p:txBody>
      </p:sp>
      <p:sp>
        <p:nvSpPr>
          <p:cNvPr id="510" name="Google Shape;510;p80"/>
          <p:cNvSpPr txBox="1"/>
          <p:nvPr/>
        </p:nvSpPr>
        <p:spPr>
          <a:xfrm>
            <a:off x="362528" y="7779200"/>
            <a:ext cx="5136000" cy="183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600">
                <a:solidFill>
                  <a:srgbClr val="A64D79"/>
                </a:solidFill>
                <a:latin typeface="Economica"/>
                <a:ea typeface="Economica"/>
                <a:cs typeface="Economica"/>
                <a:sym typeface="Economica"/>
              </a:rPr>
              <a:t>Supplementary</a:t>
            </a:r>
            <a:r>
              <a:rPr lang="ar" sz="1600">
                <a:solidFill>
                  <a:srgbClr val="A64D79"/>
                </a:solidFill>
                <a:latin typeface="Economica"/>
                <a:ea typeface="Economica"/>
                <a:cs typeface="Economica"/>
                <a:sym typeface="Economica"/>
              </a:rPr>
              <a:t> cortex: </a:t>
            </a:r>
            <a:endParaRPr sz="1600">
              <a:solidFill>
                <a:srgbClr val="A64D79"/>
              </a:solidFill>
              <a:latin typeface="Economica"/>
              <a:ea typeface="Economica"/>
              <a:cs typeface="Economica"/>
              <a:sym typeface="Economica"/>
            </a:endParaRPr>
          </a:p>
          <a:p>
            <a:pPr indent="0" lvl="0" marL="0" rtl="0" algn="l">
              <a:spcBef>
                <a:spcPts val="0"/>
              </a:spcBef>
              <a:spcAft>
                <a:spcPts val="0"/>
              </a:spcAft>
              <a:buNone/>
            </a:pPr>
            <a:r>
              <a:rPr lang="ar">
                <a:solidFill>
                  <a:schemeClr val="dk1"/>
                </a:solidFill>
                <a:latin typeface="Cairo"/>
                <a:ea typeface="Cairo"/>
                <a:cs typeface="Cairo"/>
                <a:sym typeface="Cairo"/>
              </a:rPr>
              <a:t>located on the lateral side of the brain </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in front of </a:t>
            </a:r>
            <a:r>
              <a:rPr lang="ar">
                <a:solidFill>
                  <a:srgbClr val="9900FF"/>
                </a:solidFill>
                <a:latin typeface="Cairo"/>
                <a:ea typeface="Cairo"/>
                <a:cs typeface="Cairo"/>
                <a:sym typeface="Cairo"/>
              </a:rPr>
              <a:t>area 4</a:t>
            </a:r>
            <a:r>
              <a:rPr lang="ar">
                <a:solidFill>
                  <a:schemeClr val="dk1"/>
                </a:solidFill>
                <a:latin typeface="Cairo"/>
                <a:ea typeface="Cairo"/>
                <a:cs typeface="Cairo"/>
                <a:sym typeface="Cairo"/>
              </a:rPr>
              <a:t> and above the</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a:t>
            </a:r>
            <a:r>
              <a:rPr lang="ar">
                <a:solidFill>
                  <a:srgbClr val="A64D79"/>
                </a:solidFill>
                <a:latin typeface="Cairo"/>
                <a:ea typeface="Cairo"/>
                <a:cs typeface="Cairo"/>
                <a:sym typeface="Cairo"/>
              </a:rPr>
              <a:t>pre-motor area:</a:t>
            </a:r>
            <a:endParaRPr>
              <a:solidFill>
                <a:srgbClr val="A64D79"/>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a:t>
            </a:r>
            <a:r>
              <a:rPr lang="ar">
                <a:solidFill>
                  <a:schemeClr val="dk1"/>
                </a:solidFill>
                <a:latin typeface="Cairo"/>
                <a:ea typeface="Cairo"/>
                <a:cs typeface="Cairo"/>
                <a:sym typeface="Cairo"/>
              </a:rPr>
              <a:t>extends on medial side of the cerebral hemisphere.</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Concerned with </a:t>
            </a:r>
            <a:r>
              <a:rPr lang="ar">
                <a:solidFill>
                  <a:srgbClr val="3C78D8"/>
                </a:solidFill>
                <a:latin typeface="Cairo"/>
                <a:ea typeface="Cairo"/>
                <a:cs typeface="Cairo"/>
                <a:sym typeface="Cairo"/>
              </a:rPr>
              <a:t>planning</a:t>
            </a:r>
            <a:r>
              <a:rPr lang="ar">
                <a:solidFill>
                  <a:schemeClr val="dk1"/>
                </a:solidFill>
                <a:latin typeface="Cairo"/>
                <a:ea typeface="Cairo"/>
                <a:cs typeface="Cairo"/>
                <a:sym typeface="Cairo"/>
              </a:rPr>
              <a:t> and </a:t>
            </a:r>
            <a:r>
              <a:rPr lang="ar">
                <a:solidFill>
                  <a:srgbClr val="3C78D8"/>
                </a:solidFill>
                <a:latin typeface="Cairo"/>
                <a:ea typeface="Cairo"/>
                <a:cs typeface="Cairo"/>
                <a:sym typeface="Cairo"/>
              </a:rPr>
              <a:t>programming</a:t>
            </a:r>
            <a:r>
              <a:rPr lang="ar">
                <a:solidFill>
                  <a:schemeClr val="dk1"/>
                </a:solidFill>
                <a:latin typeface="Cairo"/>
                <a:ea typeface="Cairo"/>
                <a:cs typeface="Cairo"/>
                <a:sym typeface="Cairo"/>
              </a:rPr>
              <a:t> motor sequences.</a:t>
            </a:r>
            <a:endParaRPr>
              <a:solidFill>
                <a:schemeClr val="dk1"/>
              </a:solidFill>
              <a:latin typeface="Cairo"/>
              <a:ea typeface="Cairo"/>
              <a:cs typeface="Cairo"/>
              <a:sym typeface="Cairo"/>
            </a:endParaRPr>
          </a:p>
          <a:p>
            <a:pPr indent="0" lvl="0" marL="0" rtl="0" algn="l">
              <a:spcBef>
                <a:spcPts val="0"/>
              </a:spcBef>
              <a:spcAft>
                <a:spcPts val="0"/>
              </a:spcAft>
              <a:buNone/>
            </a:pPr>
            <a:r>
              <a:rPr lang="ar">
                <a:solidFill>
                  <a:schemeClr val="dk1"/>
                </a:solidFill>
                <a:latin typeface="Cairo"/>
                <a:ea typeface="Cairo"/>
                <a:cs typeface="Cairo"/>
                <a:sym typeface="Cairo"/>
              </a:rPr>
              <a:t>• 3- 40% parietal cortex (somatic sensory area 3,1,2)</a:t>
            </a:r>
            <a:endParaRPr>
              <a:latin typeface="Cairo"/>
              <a:ea typeface="Cairo"/>
              <a:cs typeface="Cairo"/>
              <a:sym typeface="Cairo"/>
            </a:endParaRPr>
          </a:p>
        </p:txBody>
      </p:sp>
      <p:pic>
        <p:nvPicPr>
          <p:cNvPr id="511" name="Google Shape;511;p80"/>
          <p:cNvPicPr preferRelativeResize="0"/>
          <p:nvPr/>
        </p:nvPicPr>
        <p:blipFill>
          <a:blip r:embed="rId4">
            <a:alphaModFix/>
          </a:blip>
          <a:stretch>
            <a:fillRect/>
          </a:stretch>
        </p:blipFill>
        <p:spPr>
          <a:xfrm>
            <a:off x="5230077" y="8297537"/>
            <a:ext cx="1449203" cy="1429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81"/>
          <p:cNvSpPr txBox="1"/>
          <p:nvPr>
            <p:ph type="title"/>
          </p:nvPr>
        </p:nvSpPr>
        <p:spPr>
          <a:xfrm>
            <a:off x="274050" y="1311775"/>
            <a:ext cx="6280200" cy="3832800"/>
          </a:xfrm>
          <a:prstGeom prst="rect">
            <a:avLst/>
          </a:prstGeom>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t/>
            </a:r>
            <a:endParaRPr sz="1800">
              <a:solidFill>
                <a:srgbClr val="0B5394"/>
              </a:solidFill>
              <a:latin typeface="Josefin Sans"/>
              <a:ea typeface="Josefin Sans"/>
              <a:cs typeface="Josefin Sans"/>
              <a:sym typeface="Josefin Sans"/>
            </a:endParaRPr>
          </a:p>
          <a:p>
            <a:pPr indent="0" lvl="0" marL="0" rtl="0" algn="ctr">
              <a:lnSpc>
                <a:spcPct val="150000"/>
              </a:lnSpc>
              <a:spcBef>
                <a:spcPts val="0"/>
              </a:spcBef>
              <a:spcAft>
                <a:spcPts val="0"/>
              </a:spcAft>
              <a:buNone/>
            </a:pPr>
            <a:r>
              <a:rPr lang="ar" sz="1800">
                <a:solidFill>
                  <a:srgbClr val="0B5394"/>
                </a:solidFill>
                <a:latin typeface="Josefin Sans"/>
                <a:ea typeface="Josefin Sans"/>
                <a:cs typeface="Josefin Sans"/>
                <a:sym typeface="Josefin Sans"/>
              </a:rPr>
              <a:t>Motor Areas:</a:t>
            </a:r>
            <a:endParaRPr sz="1800">
              <a:solidFill>
                <a:srgbClr val="0B5394"/>
              </a:solidFill>
              <a:latin typeface="Josefin Sans"/>
              <a:ea typeface="Josefin Sans"/>
              <a:cs typeface="Josefin Sans"/>
              <a:sym typeface="Josefin Sans"/>
            </a:endParaRPr>
          </a:p>
          <a:p>
            <a:pPr indent="-330200" lvl="0" marL="457200" rtl="0" algn="l">
              <a:lnSpc>
                <a:spcPct val="115000"/>
              </a:lnSpc>
              <a:spcBef>
                <a:spcPts val="0"/>
              </a:spcBef>
              <a:spcAft>
                <a:spcPts val="0"/>
              </a:spcAft>
              <a:buClr>
                <a:srgbClr val="0B5394"/>
              </a:buClr>
              <a:buSzPts val="1600"/>
              <a:buAutoNum type="arabicParenR"/>
            </a:pPr>
            <a:r>
              <a:rPr lang="ar" sz="1600">
                <a:solidFill>
                  <a:srgbClr val="0B5394"/>
                </a:solidFill>
              </a:rPr>
              <a:t>The Primary Motor Area (MI. Motor Area 4)</a:t>
            </a:r>
            <a:endParaRPr sz="1600">
              <a:solidFill>
                <a:srgbClr val="0B5394"/>
              </a:solidFill>
            </a:endParaRPr>
          </a:p>
          <a:p>
            <a:pPr indent="-317500" lvl="0" marL="457200" rtl="0" algn="l">
              <a:spcBef>
                <a:spcPts val="0"/>
              </a:spcBef>
              <a:spcAft>
                <a:spcPts val="0"/>
              </a:spcAft>
              <a:buSzPts val="1400"/>
              <a:buFont typeface="Cairo"/>
              <a:buChar char="-"/>
            </a:pPr>
            <a:r>
              <a:rPr lang="ar" sz="1400">
                <a:latin typeface="Cairo"/>
                <a:ea typeface="Cairo"/>
                <a:cs typeface="Cairo"/>
                <a:sym typeface="Cairo"/>
              </a:rPr>
              <a:t>Occupies the Precentral Gyrus &amp; contai</a:t>
            </a:r>
            <a:r>
              <a:rPr lang="ar" sz="1400">
                <a:latin typeface="Cairo"/>
                <a:ea typeface="Cairo"/>
                <a:cs typeface="Cairo"/>
                <a:sym typeface="Cairo"/>
              </a:rPr>
              <a:t>ns large, giant highly excitable</a:t>
            </a:r>
            <a:r>
              <a:rPr b="1" lang="ar" sz="1400">
                <a:solidFill>
                  <a:srgbClr val="A64D79"/>
                </a:solidFill>
                <a:highlight>
                  <a:srgbClr val="F4CCCC"/>
                </a:highlight>
                <a:latin typeface="Cairo"/>
                <a:ea typeface="Cairo"/>
                <a:cs typeface="Cairo"/>
                <a:sym typeface="Cairo"/>
              </a:rPr>
              <a:t> Betz cells.</a:t>
            </a:r>
            <a:endParaRPr b="1" sz="1400">
              <a:solidFill>
                <a:srgbClr val="A64D79"/>
              </a:solidFill>
              <a:highlight>
                <a:srgbClr val="F4CCCC"/>
              </a:highlight>
              <a:latin typeface="Cairo"/>
              <a:ea typeface="Cairo"/>
              <a:cs typeface="Cairo"/>
              <a:sym typeface="Cairo"/>
            </a:endParaRPr>
          </a:p>
          <a:p>
            <a:pPr indent="-317500" lvl="0" marL="457200" rtl="0" algn="l">
              <a:spcBef>
                <a:spcPts val="0"/>
              </a:spcBef>
              <a:spcAft>
                <a:spcPts val="0"/>
              </a:spcAft>
              <a:buSzPts val="1400"/>
              <a:buFont typeface="Cairo"/>
              <a:buChar char="-"/>
            </a:pPr>
            <a:r>
              <a:rPr lang="ar" sz="1400">
                <a:latin typeface="Cairo"/>
                <a:ea typeface="Cairo"/>
                <a:cs typeface="Cairo"/>
                <a:sym typeface="Cairo"/>
              </a:rPr>
              <a:t>MI of one side controls skeletal muscles of the opposite side of the body.</a:t>
            </a:r>
            <a:endParaRPr sz="1400">
              <a:latin typeface="Cairo"/>
              <a:ea typeface="Cairo"/>
              <a:cs typeface="Cairo"/>
              <a:sym typeface="Cairo"/>
            </a:endParaRPr>
          </a:p>
          <a:p>
            <a:pPr indent="-317500" lvl="0" marL="457200" rtl="0" algn="l">
              <a:lnSpc>
                <a:spcPct val="110000"/>
              </a:lnSpc>
              <a:spcBef>
                <a:spcPts val="0"/>
              </a:spcBef>
              <a:spcAft>
                <a:spcPts val="0"/>
              </a:spcAft>
              <a:buClr>
                <a:srgbClr val="FF0000"/>
              </a:buClr>
              <a:buSzPts val="1400"/>
              <a:buFont typeface="Cairo"/>
              <a:buChar char="-"/>
            </a:pPr>
            <a:r>
              <a:rPr lang="ar" sz="1400">
                <a:solidFill>
                  <a:srgbClr val="FF0000"/>
                </a:solidFill>
                <a:latin typeface="Cairo"/>
                <a:ea typeface="Cairo"/>
                <a:cs typeface="Cairo"/>
                <a:sym typeface="Cairo"/>
              </a:rPr>
              <a:t>Facial area is represented bilaterally, but rest of the representation is generally unilateral</a:t>
            </a:r>
            <a:endParaRPr sz="1400">
              <a:solidFill>
                <a:srgbClr val="FF0000"/>
              </a:solidFill>
              <a:latin typeface="Cairo"/>
              <a:ea typeface="Cairo"/>
              <a:cs typeface="Cairo"/>
              <a:sym typeface="Cairo"/>
            </a:endParaRPr>
          </a:p>
          <a:p>
            <a:pPr indent="-317500" lvl="0" marL="457200" rtl="0" algn="l">
              <a:spcBef>
                <a:spcPts val="0"/>
              </a:spcBef>
              <a:spcAft>
                <a:spcPts val="0"/>
              </a:spcAft>
              <a:buClr>
                <a:srgbClr val="FF0000"/>
              </a:buClr>
              <a:buSzPts val="1400"/>
              <a:buFont typeface="Cairo"/>
              <a:buChar char="-"/>
            </a:pPr>
            <a:r>
              <a:rPr lang="ar" sz="1400">
                <a:solidFill>
                  <a:srgbClr val="FF0000"/>
                </a:solidFill>
                <a:latin typeface="Cairo"/>
                <a:ea typeface="Cairo"/>
                <a:cs typeface="Cairo"/>
                <a:sym typeface="Cairo"/>
              </a:rPr>
              <a:t>Area of representation is proportional with the complexity of function done by the muscles. Therefore muscles of the hands &amp; speech occupy 50% of this area.</a:t>
            </a:r>
            <a:endParaRPr sz="1400">
              <a:solidFill>
                <a:srgbClr val="FF0000"/>
              </a:solidFill>
              <a:latin typeface="Cairo"/>
              <a:ea typeface="Cairo"/>
              <a:cs typeface="Cairo"/>
              <a:sym typeface="Cairo"/>
            </a:endParaRPr>
          </a:p>
          <a:p>
            <a:pPr indent="-317500" lvl="0" marL="457200" rtl="0" algn="l">
              <a:spcBef>
                <a:spcPts val="0"/>
              </a:spcBef>
              <a:spcAft>
                <a:spcPts val="0"/>
              </a:spcAft>
              <a:buSzPts val="1400"/>
              <a:buFont typeface="Dosis"/>
              <a:buChar char="-"/>
            </a:pPr>
            <a:r>
              <a:rPr lang="ar" sz="1400">
                <a:latin typeface="Cairo"/>
                <a:ea typeface="Cairo"/>
                <a:cs typeface="Cairo"/>
                <a:sym typeface="Cairo"/>
              </a:rPr>
              <a:t>The neurons of this area are</a:t>
            </a:r>
            <a:r>
              <a:rPr lang="ar" sz="1400">
                <a:solidFill>
                  <a:srgbClr val="FF0000"/>
                </a:solidFill>
                <a:latin typeface="Cairo"/>
                <a:ea typeface="Cairo"/>
                <a:cs typeface="Cairo"/>
                <a:sym typeface="Cairo"/>
              </a:rPr>
              <a:t> arranged in vertical columns</a:t>
            </a:r>
            <a:r>
              <a:rPr lang="ar" sz="1400">
                <a:latin typeface="Cairo"/>
                <a:ea typeface="Cairo"/>
                <a:cs typeface="Cairo"/>
                <a:sym typeface="Cairo"/>
              </a:rPr>
              <a:t>, each column has </a:t>
            </a:r>
            <a:r>
              <a:rPr b="1" lang="ar" sz="1400" u="sng">
                <a:latin typeface="Cairo"/>
                <a:ea typeface="Cairo"/>
                <a:cs typeface="Cairo"/>
                <a:sym typeface="Cairo"/>
              </a:rPr>
              <a:t>6</a:t>
            </a:r>
            <a:r>
              <a:rPr lang="ar" sz="1400">
                <a:latin typeface="Cairo"/>
                <a:ea typeface="Cairo"/>
                <a:cs typeface="Cairo"/>
                <a:sym typeface="Cairo"/>
              </a:rPr>
              <a:t> distinct layers of cells, the pyramidal cells that give rise to the corticospinal fibers all lie in the </a:t>
            </a:r>
            <a:r>
              <a:rPr b="1" lang="ar" sz="1400" u="sng">
                <a:latin typeface="Cairo"/>
                <a:ea typeface="Cairo"/>
                <a:cs typeface="Cairo"/>
                <a:sym typeface="Cairo"/>
              </a:rPr>
              <a:t>5th</a:t>
            </a:r>
            <a:r>
              <a:rPr lang="ar" sz="1400" u="sng">
                <a:latin typeface="Cairo"/>
                <a:ea typeface="Cairo"/>
                <a:cs typeface="Cairo"/>
                <a:sym typeface="Cairo"/>
              </a:rPr>
              <a:t> </a:t>
            </a:r>
            <a:r>
              <a:rPr lang="ar" sz="1400">
                <a:latin typeface="Cairo"/>
                <a:ea typeface="Cairo"/>
                <a:cs typeface="Cairo"/>
                <a:sym typeface="Cairo"/>
              </a:rPr>
              <a:t>layer.</a:t>
            </a:r>
            <a:endParaRPr sz="1400">
              <a:latin typeface="Cairo"/>
              <a:ea typeface="Cairo"/>
              <a:cs typeface="Cairo"/>
              <a:sym typeface="Cairo"/>
            </a:endParaRPr>
          </a:p>
          <a:p>
            <a:pPr indent="-317500" lvl="0" marL="457200" rtl="0" algn="l">
              <a:spcBef>
                <a:spcPts val="0"/>
              </a:spcBef>
              <a:spcAft>
                <a:spcPts val="0"/>
              </a:spcAft>
              <a:buClr>
                <a:srgbClr val="B7B7B7"/>
              </a:buClr>
              <a:buSzPts val="1400"/>
              <a:buFont typeface="Cairo"/>
              <a:buChar char="-"/>
            </a:pPr>
            <a:r>
              <a:rPr lang="ar" sz="1400">
                <a:solidFill>
                  <a:srgbClr val="B7B7B7"/>
                </a:solidFill>
                <a:latin typeface="Cairo"/>
                <a:ea typeface="Cairo"/>
                <a:cs typeface="Cairo"/>
                <a:sym typeface="Cairo"/>
              </a:rPr>
              <a:t>3% of the pyramidal fibres are large myelinated, derived from giant, highly excitable pyramidal </a:t>
            </a:r>
            <a:endParaRPr sz="1400">
              <a:solidFill>
                <a:srgbClr val="B7B7B7"/>
              </a:solidFill>
              <a:latin typeface="Cairo"/>
              <a:ea typeface="Cairo"/>
              <a:cs typeface="Cairo"/>
              <a:sym typeface="Cairo"/>
            </a:endParaRPr>
          </a:p>
          <a:p>
            <a:pPr indent="-317500" lvl="0" marL="457200" rtl="0" algn="l">
              <a:spcBef>
                <a:spcPts val="0"/>
              </a:spcBef>
              <a:spcAft>
                <a:spcPts val="0"/>
              </a:spcAft>
              <a:buClr>
                <a:srgbClr val="B7B7B7"/>
              </a:buClr>
              <a:buSzPts val="1400"/>
              <a:buFont typeface="Cairo"/>
              <a:buChar char="-"/>
            </a:pPr>
            <a:r>
              <a:rPr lang="ar" sz="1400">
                <a:solidFill>
                  <a:srgbClr val="B7B7B7"/>
                </a:solidFill>
                <a:latin typeface="Cairo"/>
                <a:ea typeface="Cairo"/>
                <a:cs typeface="Cairo"/>
                <a:sym typeface="Cairo"/>
              </a:rPr>
              <a:t>Betz cells in motor area 4.</a:t>
            </a:r>
            <a:endParaRPr sz="1400">
              <a:solidFill>
                <a:srgbClr val="B7B7B7"/>
              </a:solidFill>
              <a:latin typeface="Cairo"/>
              <a:ea typeface="Cairo"/>
              <a:cs typeface="Cairo"/>
              <a:sym typeface="Cairo"/>
            </a:endParaRPr>
          </a:p>
          <a:p>
            <a:pPr indent="-317500" lvl="0" marL="457200" rtl="0" algn="l">
              <a:spcBef>
                <a:spcPts val="0"/>
              </a:spcBef>
              <a:spcAft>
                <a:spcPts val="0"/>
              </a:spcAft>
              <a:buSzPts val="1400"/>
              <a:buFont typeface="Cairo"/>
              <a:buChar char="-"/>
            </a:pPr>
            <a:r>
              <a:rPr lang="ar" sz="1400">
                <a:latin typeface="Cairo"/>
                <a:ea typeface="Cairo"/>
                <a:cs typeface="Cairo"/>
                <a:sym typeface="Cairo"/>
              </a:rPr>
              <a:t>The </a:t>
            </a:r>
            <a:r>
              <a:rPr lang="ar" sz="1400">
                <a:solidFill>
                  <a:srgbClr val="FF0000"/>
                </a:solidFill>
                <a:latin typeface="Cairo"/>
                <a:ea typeface="Cairo"/>
                <a:cs typeface="Cairo"/>
                <a:sym typeface="Cairo"/>
              </a:rPr>
              <a:t>Betz </a:t>
            </a:r>
            <a:r>
              <a:rPr lang="ar" sz="1400">
                <a:latin typeface="Cairo"/>
                <a:ea typeface="Cairo"/>
                <a:cs typeface="Cairo"/>
                <a:sym typeface="Cairo"/>
              </a:rPr>
              <a:t>cells fibers transmit nerve impulses to the spinal cord at a velocity of ~70m/s, the most rapid rate of transmission of signals from the brain to the cord.</a:t>
            </a:r>
            <a:endParaRPr sz="1400">
              <a:latin typeface="Cairo"/>
              <a:ea typeface="Cairo"/>
              <a:cs typeface="Cairo"/>
              <a:sym typeface="Cairo"/>
            </a:endParaRPr>
          </a:p>
          <a:p>
            <a:pPr indent="-317500" lvl="0" marL="457200" rtl="0" algn="l">
              <a:spcBef>
                <a:spcPts val="0"/>
              </a:spcBef>
              <a:spcAft>
                <a:spcPts val="0"/>
              </a:spcAft>
              <a:buSzPts val="1400"/>
              <a:buFont typeface="Dosis"/>
              <a:buChar char="-"/>
            </a:pPr>
            <a:r>
              <a:rPr lang="ar" sz="1400">
                <a:latin typeface="Cairo"/>
                <a:ea typeface="Cairo"/>
                <a:cs typeface="Cairo"/>
                <a:sym typeface="Cairo"/>
              </a:rPr>
              <a:t>Betz cells axons send short collaterals back to the cortex to inhibit adjacent regions of the cortex when the Betz cells discharge, </a:t>
            </a:r>
            <a:r>
              <a:rPr lang="ar" sz="1400">
                <a:solidFill>
                  <a:srgbClr val="FF0000"/>
                </a:solidFill>
                <a:latin typeface="Cairo"/>
                <a:ea typeface="Cairo"/>
                <a:cs typeface="Cairo"/>
                <a:sym typeface="Cairo"/>
              </a:rPr>
              <a:t>thereby </a:t>
            </a:r>
            <a:r>
              <a:rPr b="1" lang="ar" sz="1400">
                <a:solidFill>
                  <a:srgbClr val="FF0000"/>
                </a:solidFill>
                <a:latin typeface="Cairo"/>
                <a:ea typeface="Cairo"/>
                <a:cs typeface="Cairo"/>
                <a:sym typeface="Cairo"/>
              </a:rPr>
              <a:t>”sharpening” </a:t>
            </a:r>
            <a:r>
              <a:rPr lang="ar" sz="1400">
                <a:solidFill>
                  <a:srgbClr val="FF0000"/>
                </a:solidFill>
                <a:latin typeface="Cairo"/>
                <a:ea typeface="Cairo"/>
                <a:cs typeface="Cairo"/>
                <a:sym typeface="Cairo"/>
              </a:rPr>
              <a:t>the excitatory signal.</a:t>
            </a:r>
            <a:endParaRPr sz="1400">
              <a:solidFill>
                <a:srgbClr val="FF0000"/>
              </a:solidFill>
              <a:latin typeface="Cairo"/>
              <a:ea typeface="Cairo"/>
              <a:cs typeface="Cairo"/>
              <a:sym typeface="Cairo"/>
            </a:endParaRPr>
          </a:p>
          <a:p>
            <a:pPr indent="0" lvl="0" marL="0" rtl="0" algn="l">
              <a:spcBef>
                <a:spcPts val="0"/>
              </a:spcBef>
              <a:spcAft>
                <a:spcPts val="0"/>
              </a:spcAft>
              <a:buNone/>
            </a:pPr>
            <a:r>
              <a:t/>
            </a:r>
            <a:endParaRPr sz="1800">
              <a:solidFill>
                <a:srgbClr val="0B5394"/>
              </a:solidFill>
              <a:latin typeface="Josefin Sans"/>
              <a:ea typeface="Josefin Sans"/>
              <a:cs typeface="Josefin Sans"/>
              <a:sym typeface="Josefin Sans"/>
            </a:endParaRPr>
          </a:p>
          <a:p>
            <a:pPr indent="0" lvl="0" marL="0" rtl="0" algn="ctr">
              <a:spcBef>
                <a:spcPts val="0"/>
              </a:spcBef>
              <a:spcAft>
                <a:spcPts val="0"/>
              </a:spcAft>
              <a:buNone/>
            </a:pPr>
            <a:r>
              <a:t/>
            </a:r>
            <a:endParaRPr/>
          </a:p>
        </p:txBody>
      </p:sp>
      <p:pic>
        <p:nvPicPr>
          <p:cNvPr id="517" name="Google Shape;517;p81"/>
          <p:cNvPicPr preferRelativeResize="0"/>
          <p:nvPr/>
        </p:nvPicPr>
        <p:blipFill>
          <a:blip r:embed="rId3">
            <a:alphaModFix/>
          </a:blip>
          <a:stretch>
            <a:fillRect/>
          </a:stretch>
        </p:blipFill>
        <p:spPr>
          <a:xfrm>
            <a:off x="430650" y="5509550"/>
            <a:ext cx="3044986" cy="2139175"/>
          </a:xfrm>
          <a:prstGeom prst="rect">
            <a:avLst/>
          </a:prstGeom>
          <a:noFill/>
          <a:ln>
            <a:noFill/>
          </a:ln>
        </p:spPr>
      </p:pic>
      <p:pic>
        <p:nvPicPr>
          <p:cNvPr id="518" name="Google Shape;518;p81"/>
          <p:cNvPicPr preferRelativeResize="0"/>
          <p:nvPr/>
        </p:nvPicPr>
        <p:blipFill>
          <a:blip r:embed="rId4">
            <a:alphaModFix/>
          </a:blip>
          <a:stretch>
            <a:fillRect/>
          </a:stretch>
        </p:blipFill>
        <p:spPr>
          <a:xfrm>
            <a:off x="3688050" y="5679365"/>
            <a:ext cx="2706600" cy="2139175"/>
          </a:xfrm>
          <a:prstGeom prst="rect">
            <a:avLst/>
          </a:prstGeom>
          <a:noFill/>
          <a:ln>
            <a:noFill/>
          </a:ln>
        </p:spPr>
      </p:pic>
      <p:sp>
        <p:nvSpPr>
          <p:cNvPr id="519" name="Google Shape;519;p81"/>
          <p:cNvSpPr txBox="1"/>
          <p:nvPr/>
        </p:nvSpPr>
        <p:spPr>
          <a:xfrm>
            <a:off x="4548500" y="5567900"/>
            <a:ext cx="754500" cy="364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1"/>
          <p:cNvSpPr txBox="1"/>
          <p:nvPr/>
        </p:nvSpPr>
        <p:spPr>
          <a:xfrm>
            <a:off x="3847650" y="5679375"/>
            <a:ext cx="754500" cy="364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1"/>
          <p:cNvSpPr txBox="1"/>
          <p:nvPr/>
        </p:nvSpPr>
        <p:spPr>
          <a:xfrm>
            <a:off x="5412423" y="5816450"/>
            <a:ext cx="602100" cy="5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600">
                <a:solidFill>
                  <a:srgbClr val="FF0000"/>
                </a:solidFill>
                <a:latin typeface="Economica"/>
                <a:ea typeface="Economica"/>
                <a:cs typeface="Economica"/>
                <a:sym typeface="Economica"/>
              </a:rPr>
              <a:t>MI</a:t>
            </a:r>
            <a:endParaRPr b="1">
              <a:solidFill>
                <a:srgbClr val="FF0000"/>
              </a:solidFill>
            </a:endParaRPr>
          </a:p>
        </p:txBody>
      </p:sp>
      <p:sp>
        <p:nvSpPr>
          <p:cNvPr id="522" name="Google Shape;522;p81"/>
          <p:cNvSpPr txBox="1"/>
          <p:nvPr/>
        </p:nvSpPr>
        <p:spPr>
          <a:xfrm>
            <a:off x="430650" y="7564225"/>
            <a:ext cx="5967000" cy="228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ar" sz="1600">
                <a:solidFill>
                  <a:srgbClr val="0B5394"/>
                </a:solidFill>
                <a:latin typeface="Economica"/>
                <a:ea typeface="Economica"/>
                <a:cs typeface="Economica"/>
                <a:sym typeface="Economica"/>
              </a:rPr>
              <a:t>2)	The Premotor Area (Area 6)</a:t>
            </a:r>
            <a:endParaRPr sz="1600">
              <a:solidFill>
                <a:srgbClr val="0B5394"/>
              </a:solidFill>
              <a:latin typeface="Economica"/>
              <a:ea typeface="Economica"/>
              <a:cs typeface="Economica"/>
              <a:sym typeface="Economica"/>
            </a:endParaRPr>
          </a:p>
          <a:p>
            <a:pPr indent="-317500" lvl="0" marL="457200" rtl="0" algn="l">
              <a:spcBef>
                <a:spcPts val="0"/>
              </a:spcBef>
              <a:spcAft>
                <a:spcPts val="0"/>
              </a:spcAft>
              <a:buClr>
                <a:schemeClr val="dk1"/>
              </a:buClr>
              <a:buSzPts val="1400"/>
              <a:buFont typeface="Cairo"/>
              <a:buChar char="-"/>
            </a:pPr>
            <a:r>
              <a:rPr lang="ar">
                <a:solidFill>
                  <a:srgbClr val="FF0000"/>
                </a:solidFill>
                <a:latin typeface="Cairo"/>
                <a:ea typeface="Cairo"/>
                <a:cs typeface="Cairo"/>
                <a:sym typeface="Cairo"/>
              </a:rPr>
              <a:t>Lies in front of the primary</a:t>
            </a:r>
            <a:r>
              <a:rPr lang="ar">
                <a:solidFill>
                  <a:schemeClr val="dk1"/>
                </a:solidFill>
                <a:latin typeface="Cairo"/>
                <a:ea typeface="Cairo"/>
                <a:cs typeface="Cairo"/>
                <a:sym typeface="Cairo"/>
              </a:rPr>
              <a:t> motor area &amp; below supplementary motor area.</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ar">
                <a:solidFill>
                  <a:schemeClr val="dk1"/>
                </a:solidFill>
                <a:latin typeface="Cairo"/>
                <a:ea typeface="Cairo"/>
                <a:cs typeface="Cairo"/>
                <a:sym typeface="Cairo"/>
              </a:rPr>
              <a:t>Simulation of the premotor area </a:t>
            </a:r>
            <a:r>
              <a:rPr lang="ar">
                <a:solidFill>
                  <a:srgbClr val="FF0000"/>
                </a:solidFill>
                <a:latin typeface="Cairo"/>
                <a:ea typeface="Cairo"/>
                <a:cs typeface="Cairo"/>
                <a:sym typeface="Cairo"/>
              </a:rPr>
              <a:t>produces complex coordinated movements</a:t>
            </a:r>
            <a:r>
              <a:rPr lang="ar">
                <a:solidFill>
                  <a:schemeClr val="dk1"/>
                </a:solidFill>
                <a:latin typeface="Cairo"/>
                <a:ea typeface="Cairo"/>
                <a:cs typeface="Cairo"/>
                <a:sym typeface="Cairo"/>
              </a:rPr>
              <a:t>, such as </a:t>
            </a:r>
            <a:r>
              <a:rPr lang="ar">
                <a:solidFill>
                  <a:srgbClr val="FF0000"/>
                </a:solidFill>
                <a:latin typeface="Cairo"/>
                <a:ea typeface="Cairo"/>
                <a:cs typeface="Cairo"/>
                <a:sym typeface="Cairo"/>
              </a:rPr>
              <a:t>setting the body in a certain posture to perform a specific task. </a:t>
            </a:r>
            <a:r>
              <a:rPr i="1" lang="ar">
                <a:solidFill>
                  <a:srgbClr val="999999"/>
                </a:solidFill>
                <a:latin typeface="Cairo"/>
                <a:ea typeface="Cairo"/>
                <a:cs typeface="Cairo"/>
                <a:sym typeface="Cairo"/>
              </a:rPr>
              <a:t>Example: when writing, your body sits in a specific posture to aid. + playing piano</a:t>
            </a:r>
            <a:endParaRPr i="1">
              <a:solidFill>
                <a:srgbClr val="999999"/>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ar">
                <a:solidFill>
                  <a:schemeClr val="dk1"/>
                </a:solidFill>
                <a:latin typeface="Cairo"/>
                <a:ea typeface="Cairo"/>
                <a:cs typeface="Cairo"/>
                <a:sym typeface="Cairo"/>
              </a:rPr>
              <a:t>It works in association with the </a:t>
            </a:r>
            <a:r>
              <a:rPr lang="ar">
                <a:solidFill>
                  <a:schemeClr val="dk1"/>
                </a:solidFill>
                <a:latin typeface="Cairo"/>
                <a:ea typeface="Cairo"/>
                <a:cs typeface="Cairo"/>
                <a:sym typeface="Cairo"/>
              </a:rPr>
              <a:t>supplementary</a:t>
            </a:r>
            <a:r>
              <a:rPr lang="ar">
                <a:solidFill>
                  <a:schemeClr val="dk1"/>
                </a:solidFill>
                <a:latin typeface="Cairo"/>
                <a:ea typeface="Cairo"/>
                <a:cs typeface="Cairo"/>
                <a:sym typeface="Cairo"/>
              </a:rPr>
              <a:t> motor area, establishing the motor programs necessary for execution of complex movements.</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Dosis"/>
              <a:ea typeface="Dosis"/>
              <a:cs typeface="Dosis"/>
              <a:sym typeface="Dosis"/>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