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95" r:id="rId5"/>
    <p:sldMasterId id="2147483696" r:id="rId6"/>
    <p:sldMasterId id="2147483697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</p:sldIdLst>
  <p:sldSz cy="9902950" cx="6858000"/>
  <p:notesSz cx="6858000" cy="9144000"/>
  <p:embeddedFontLst>
    <p:embeddedFont>
      <p:font typeface="Dosis"/>
      <p:regular r:id="rId28"/>
      <p:bold r:id="rId29"/>
    </p:embeddedFont>
    <p:embeddedFont>
      <p:font typeface="Economica"/>
      <p:regular r:id="rId30"/>
      <p:bold r:id="rId31"/>
      <p:italic r:id="rId32"/>
      <p:boldItalic r:id="rId33"/>
    </p:embeddedFont>
    <p:embeddedFont>
      <p:font typeface="Cairo"/>
      <p:regular r:id="rId34"/>
      <p:bold r:id="rId35"/>
    </p:embeddedFont>
    <p:embeddedFont>
      <p:font typeface="Josefin Sans"/>
      <p:regular r:id="rId36"/>
      <p:bold r:id="rId37"/>
      <p:italic r:id="rId38"/>
      <p:boldItalic r:id="rId39"/>
    </p:embeddedFont>
    <p:embeddedFont>
      <p:font typeface="Philosopher"/>
      <p:regular r:id="rId40"/>
      <p:bold r:id="rId41"/>
      <p:italic r:id="rId42"/>
      <p:boldItalic r:id="rId43"/>
    </p:embeddedFont>
    <p:embeddedFont>
      <p:font typeface="Tajawal"/>
      <p:regular r:id="rId44"/>
      <p:bold r:id="rId45"/>
    </p:embeddedFont>
    <p:embeddedFont>
      <p:font typeface="Comfortaa"/>
      <p:regular r:id="rId46"/>
      <p:bold r:id="rId47"/>
    </p:embeddedFont>
    <p:embeddedFont>
      <p:font typeface="Open Sans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119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D5BEE2E3-DD82-4A1D-8181-565BA9A0A3D3}">
  <a:tblStyle styleId="{D5BEE2E3-DD82-4A1D-8181-565BA9A0A3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119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hilosopher-regular.fntdata"/><Relationship Id="rId42" Type="http://schemas.openxmlformats.org/officeDocument/2006/relationships/font" Target="fonts/Philosopher-italic.fntdata"/><Relationship Id="rId41" Type="http://schemas.openxmlformats.org/officeDocument/2006/relationships/font" Target="fonts/Philosopher-bold.fntdata"/><Relationship Id="rId44" Type="http://schemas.openxmlformats.org/officeDocument/2006/relationships/font" Target="fonts/Tajawal-regular.fntdata"/><Relationship Id="rId43" Type="http://schemas.openxmlformats.org/officeDocument/2006/relationships/font" Target="fonts/Philosopher-boldItalic.fntdata"/><Relationship Id="rId46" Type="http://schemas.openxmlformats.org/officeDocument/2006/relationships/font" Target="fonts/Comfortaa-regular.fntdata"/><Relationship Id="rId45" Type="http://schemas.openxmlformats.org/officeDocument/2006/relationships/font" Target="fonts/Tajawal-bold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font" Target="fonts/OpenSans-regular.fntdata"/><Relationship Id="rId47" Type="http://schemas.openxmlformats.org/officeDocument/2006/relationships/font" Target="fonts/Comfortaa-bold.fntdata"/><Relationship Id="rId49" Type="http://schemas.openxmlformats.org/officeDocument/2006/relationships/font" Target="fonts/OpenSans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font" Target="fonts/Economica-bold.fntdata"/><Relationship Id="rId30" Type="http://schemas.openxmlformats.org/officeDocument/2006/relationships/font" Target="fonts/Economica-regular.fntdata"/><Relationship Id="rId33" Type="http://schemas.openxmlformats.org/officeDocument/2006/relationships/font" Target="fonts/Economica-boldItalic.fntdata"/><Relationship Id="rId32" Type="http://schemas.openxmlformats.org/officeDocument/2006/relationships/font" Target="fonts/Economica-italic.fntdata"/><Relationship Id="rId35" Type="http://schemas.openxmlformats.org/officeDocument/2006/relationships/font" Target="fonts/Cairo-bold.fntdata"/><Relationship Id="rId34" Type="http://schemas.openxmlformats.org/officeDocument/2006/relationships/font" Target="fonts/Cairo-regular.fntdata"/><Relationship Id="rId37" Type="http://schemas.openxmlformats.org/officeDocument/2006/relationships/font" Target="fonts/JosefinSans-bold.fntdata"/><Relationship Id="rId36" Type="http://schemas.openxmlformats.org/officeDocument/2006/relationships/font" Target="fonts/JosefinSans-regular.fntdata"/><Relationship Id="rId39" Type="http://schemas.openxmlformats.org/officeDocument/2006/relationships/font" Target="fonts/JosefinSans-boldItalic.fntdata"/><Relationship Id="rId38" Type="http://schemas.openxmlformats.org/officeDocument/2006/relationships/font" Target="fonts/JosefinSans-italic.fntdata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font" Target="fonts/Dosis-regular.fntdata"/><Relationship Id="rId27" Type="http://schemas.openxmlformats.org/officeDocument/2006/relationships/slide" Target="slides/slide19.xml"/><Relationship Id="rId29" Type="http://schemas.openxmlformats.org/officeDocument/2006/relationships/font" Target="fonts/Dosis-bold.fntdata"/><Relationship Id="rId51" Type="http://schemas.openxmlformats.org/officeDocument/2006/relationships/font" Target="fonts/OpenSans-boldItalic.fntdata"/><Relationship Id="rId50" Type="http://schemas.openxmlformats.org/officeDocument/2006/relationships/font" Target="fonts/OpenSans-italic.fntdata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40a8ce9baa_7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لِلْإِنسَانِ إِلَّا مَا سَعَىٰ (39) وَأَنَّ سَعْيَهُ سَوْفَ يُرَىٰ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BETTER right</a:t>
            </a:r>
            <a:endParaRPr/>
          </a:p>
        </p:txBody>
      </p:sp>
      <p:sp>
        <p:nvSpPr>
          <p:cNvPr id="255" name="Google Shape;255;g40a8ce9baa_7_68:notes"/>
          <p:cNvSpPr/>
          <p:nvPr>
            <p:ph idx="2" type="sldImg"/>
          </p:nvPr>
        </p:nvSpPr>
        <p:spPr>
          <a:xfrm>
            <a:off x="1142521" y="685800"/>
            <a:ext cx="4573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fcba47dee_0_128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fcba47dee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40038c6b69_0_52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40038c6b6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0038c6b69_0_71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40038c6b69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40038c6b69_0_100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40038c6b69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fcba47dee_0_136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fcba47dee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fcba47dee_0_132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fcba47dee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38c2c8abb_0_8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38c2c8ab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38c2c8abb_0_34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38c2c8abb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6798057223be7e6_0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6798057223be7e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fcba47dee_2_220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fcba47dee_2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40e9b4046f_1_16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40e9b4046f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fcba47dee_0_159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fcba47dee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fcba47dee_0_112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fcba47dee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31946102da6a56c_0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31946102da6a56c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40d823c083_0_71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40d823c083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ffc7b0bd0_0_14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ffc7b0bd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40038c6b69_0_8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40038c6b6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40038c6b69_0_18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40038c6b6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33781" y="1433555"/>
            <a:ext cx="6390300" cy="3951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33775" y="5456634"/>
            <a:ext cx="6390300" cy="1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233775" y="2129659"/>
            <a:ext cx="6390300" cy="3780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33775" y="6069083"/>
            <a:ext cx="6390300" cy="2504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 flipH="1">
            <a:off x="5830559" y="126399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rgbClr val="55B787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56" name="Google Shape;56;p14"/>
          <p:cNvSpPr/>
          <p:nvPr/>
        </p:nvSpPr>
        <p:spPr>
          <a:xfrm flipH="1" rot="10800000">
            <a:off x="165688" y="7570195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rgbClr val="55B787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57" name="Google Shape;57;p14"/>
          <p:cNvSpPr txBox="1"/>
          <p:nvPr>
            <p:ph type="ctrTitle"/>
          </p:nvPr>
        </p:nvSpPr>
        <p:spPr>
          <a:xfrm>
            <a:off x="2283525" y="2780672"/>
            <a:ext cx="2290800" cy="2959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2283525" y="6000455"/>
            <a:ext cx="2290800" cy="1350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08247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2" name="Google Shape;62;p15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08247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3" name="Google Shape;63;p15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65" name="Google Shape;65;p15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082472"/>
                </a:solidFill>
                <a:latin typeface="Dosis"/>
                <a:ea typeface="Dosis"/>
                <a:cs typeface="Dosis"/>
                <a:sym typeface="Dosis"/>
              </a:rPr>
              <a:t>The structure, innervation and function of the muscle spindle</a:t>
            </a:r>
            <a:endParaRPr>
              <a:solidFill>
                <a:srgbClr val="08247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66" name="Google Shape;66;p15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rgbClr val="082472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رأس قسم 2">
  <p:cSld name="SECTION_HEADER_5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08247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9" name="Google Shape;69;p16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08247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0" name="Google Shape;70;p16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72" name="Google Shape;72;p16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082472"/>
                </a:solidFill>
                <a:latin typeface="Dosis"/>
                <a:ea typeface="Dosis"/>
                <a:cs typeface="Dosis"/>
                <a:sym typeface="Dosis"/>
              </a:rPr>
              <a:t>The components of monosynaptic muscle stretch reflexes, including the role of</a:t>
            </a:r>
            <a:endParaRPr>
              <a:solidFill>
                <a:srgbClr val="082472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082472"/>
                </a:solidFill>
                <a:latin typeface="Dosis"/>
                <a:ea typeface="Dosis"/>
                <a:cs typeface="Dosis"/>
                <a:sym typeface="Dosis"/>
              </a:rPr>
              <a:t> alpha (α) and gamma (γ) motorneurons</a:t>
            </a:r>
            <a:endParaRPr>
              <a:solidFill>
                <a:srgbClr val="08247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73" name="Google Shape;73;p16"/>
          <p:cNvCxnSpPr/>
          <p:nvPr/>
        </p:nvCxnSpPr>
        <p:spPr>
          <a:xfrm>
            <a:off x="164550" y="519550"/>
            <a:ext cx="6282000" cy="0"/>
          </a:xfrm>
          <a:prstGeom prst="straightConnector1">
            <a:avLst/>
          </a:prstGeom>
          <a:noFill/>
          <a:ln cap="flat" cmpd="sng" w="19050">
            <a:solidFill>
              <a:srgbClr val="082472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رأس قسم 3">
  <p:cSld name="SECTION_HEADER_6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08247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6" name="Google Shape;76;p17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08247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7" name="Google Shape;77;p17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79" name="Google Shape;79;p17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082472"/>
                </a:solidFill>
                <a:latin typeface="Dosis"/>
                <a:ea typeface="Dosis"/>
                <a:cs typeface="Dosis"/>
                <a:sym typeface="Dosis"/>
              </a:rPr>
              <a:t>Static and Dynamic stretch reflex </a:t>
            </a:r>
            <a:endParaRPr>
              <a:solidFill>
                <a:srgbClr val="08247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80" name="Google Shape;80;p17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rgbClr val="082472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رأس قسم 3 1">
  <p:cSld name="SECTION_HEADER_6_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08247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83" name="Google Shape;83;p18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08247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84" name="Google Shape;84;p18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86" name="Google Shape;86;p18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082472"/>
                </a:solidFill>
                <a:latin typeface="Dosis"/>
                <a:ea typeface="Dosis"/>
                <a:cs typeface="Dosis"/>
                <a:sym typeface="Dosis"/>
              </a:rPr>
              <a:t>Muscle tone </a:t>
            </a:r>
            <a:r>
              <a:rPr lang="ar">
                <a:solidFill>
                  <a:srgbClr val="082472"/>
                </a:solidFill>
                <a:latin typeface="Dosis"/>
                <a:ea typeface="Dosis"/>
                <a:cs typeface="Dosis"/>
                <a:sym typeface="Dosis"/>
              </a:rPr>
              <a:t> &amp; damping mechanism</a:t>
            </a:r>
            <a:endParaRPr>
              <a:solidFill>
                <a:srgbClr val="08247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87" name="Google Shape;87;p18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rgbClr val="082472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رأس قسم 5">
  <p:cSld name="SECTION_HEADER_7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08247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90" name="Google Shape;90;p19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08247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91" name="Google Shape;91;p19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93" name="Google Shape;93;p19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082472"/>
                </a:solidFill>
                <a:latin typeface="Dosis"/>
                <a:ea typeface="Dosis"/>
                <a:cs typeface="Dosis"/>
                <a:sym typeface="Dosis"/>
              </a:rPr>
              <a:t>Spinal and Supra-spinal regulation of the stretch reflex.</a:t>
            </a:r>
            <a:endParaRPr>
              <a:solidFill>
                <a:srgbClr val="08247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94" name="Google Shape;94;p19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rgbClr val="082472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رأس قسم 6">
  <p:cSld name="SECTION_HEADER_8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08247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97" name="Google Shape;97;p20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08247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98" name="Google Shape;98;p20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99" name="Google Shape;99;p20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100" name="Google Shape;100;p20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082472"/>
                </a:solidFill>
                <a:latin typeface="Dosis"/>
                <a:ea typeface="Dosis"/>
                <a:cs typeface="Dosis"/>
                <a:sym typeface="Dosis"/>
              </a:rPr>
              <a:t>The structure and function of the Golgi tendon organ and the inverse stretch reflex</a:t>
            </a:r>
            <a:endParaRPr>
              <a:solidFill>
                <a:srgbClr val="08247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101" name="Google Shape;101;p20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rgbClr val="082472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رأس قسم 6 1">
  <p:cSld name="SECTION_HEADER_8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105" name="Google Shape;105;p21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082472"/>
                </a:solidFill>
                <a:latin typeface="Dosis"/>
                <a:ea typeface="Dosis"/>
                <a:cs typeface="Dosis"/>
                <a:sym typeface="Dosis"/>
              </a:rPr>
              <a:t>Review</a:t>
            </a:r>
            <a:endParaRPr>
              <a:solidFill>
                <a:srgbClr val="08247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106" name="Google Shape;106;p21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rgbClr val="082472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33775" y="4141102"/>
            <a:ext cx="6390300" cy="16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رأس قسم 7">
  <p:cSld name="SECTION_HEADER_9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08247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09" name="Google Shape;109;p22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08247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0" name="Google Shape;110;p22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112" name="Google Shape;112;p22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082472"/>
                </a:solidFill>
                <a:latin typeface="Dosis"/>
                <a:ea typeface="Dosis"/>
                <a:cs typeface="Dosis"/>
                <a:sym typeface="Dosis"/>
              </a:rPr>
              <a:t>The clinical application &amp;  importance of stretch reflexes</a:t>
            </a:r>
            <a:endParaRPr>
              <a:solidFill>
                <a:srgbClr val="08247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113" name="Google Shape;113;p22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rgbClr val="082472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رأس قسم 8">
  <p:cSld name="SECTION_HEADER_10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B7B7B7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6" name="Google Shape;116;p23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B7B7B7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7" name="Google Shape;117;p23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119" name="Google Shape;119;p23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Dr. Najeeb Explanation &amp; Notes</a:t>
            </a:r>
            <a:endParaRPr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120" name="Google Shape;120;p23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رأس قسم 9">
  <p:cSld name="SECTION_HEADER_11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08247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3" name="Google Shape;123;p24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08247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4" name="Google Shape;124;p24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25" name="Google Shape;125;p24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126" name="Google Shape;126;p24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082472"/>
                </a:solidFill>
                <a:latin typeface="Dosis"/>
                <a:ea typeface="Dosis"/>
                <a:cs typeface="Dosis"/>
                <a:sym typeface="Dosis"/>
              </a:rPr>
              <a:t>The Stretch reflex and its components</a:t>
            </a:r>
            <a:endParaRPr>
              <a:solidFill>
                <a:srgbClr val="08247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127" name="Google Shape;127;p24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rgbClr val="082472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رأس قسم 9 1">
  <p:cSld name="SECTION_HEADER_11_1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0" name="Google Shape;130;p25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131" name="Google Shape;131;p25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082472"/>
                </a:solidFill>
                <a:latin typeface="Dosis"/>
                <a:ea typeface="Dosis"/>
                <a:cs typeface="Dosis"/>
                <a:sym typeface="Dosis"/>
              </a:rPr>
              <a:t>To Understand better...</a:t>
            </a:r>
            <a:endParaRPr>
              <a:solidFill>
                <a:srgbClr val="08247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132" name="Google Shape;132;p25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rgbClr val="082472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رأس قسم 1">
  <p:cSld name="SECTION_HEADER_1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35" name="Google Shape;135;p26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36" name="Google Shape;136;p26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7" name="Google Shape;137;p26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138" name="Google Shape;138;p26"/>
          <p:cNvSpPr txBox="1"/>
          <p:nvPr/>
        </p:nvSpPr>
        <p:spPr>
          <a:xfrm>
            <a:off x="164550" y="76200"/>
            <a:ext cx="66015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5B787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139" name="Google Shape;139;p26"/>
          <p:cNvCxnSpPr/>
          <p:nvPr/>
        </p:nvCxnSpPr>
        <p:spPr>
          <a:xfrm>
            <a:off x="164550" y="443350"/>
            <a:ext cx="6282000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رأس قسم 4">
  <p:cSld name="SECTION_HEADER_4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08247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42" name="Google Shape;142;p27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08247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43" name="Google Shape;143;p27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44" name="Google Shape;144;p27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145" name="Google Shape;145;p27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082472"/>
                </a:solidFill>
                <a:latin typeface="Dosis"/>
                <a:ea typeface="Dosis"/>
                <a:cs typeface="Dosis"/>
                <a:sym typeface="Dosis"/>
              </a:rPr>
              <a:t>Questions</a:t>
            </a:r>
            <a:endParaRPr>
              <a:solidFill>
                <a:srgbClr val="08247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146" name="Google Shape;146;p27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rgbClr val="082472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/>
          <p:nvPr/>
        </p:nvSpPr>
        <p:spPr>
          <a:xfrm>
            <a:off x="0" y="9714652"/>
            <a:ext cx="6858000" cy="18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8"/>
          <p:cNvSpPr txBox="1"/>
          <p:nvPr>
            <p:ph type="title"/>
          </p:nvPr>
        </p:nvSpPr>
        <p:spPr>
          <a:xfrm>
            <a:off x="233775" y="608261"/>
            <a:ext cx="6390300" cy="1600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50" name="Google Shape;150;p28"/>
          <p:cNvSpPr txBox="1"/>
          <p:nvPr>
            <p:ph idx="1" type="body"/>
          </p:nvPr>
        </p:nvSpPr>
        <p:spPr>
          <a:xfrm>
            <a:off x="233775" y="2358966"/>
            <a:ext cx="6390300" cy="645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1" name="Google Shape;151;p28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/>
          <p:nvPr>
            <p:ph type="title"/>
          </p:nvPr>
        </p:nvSpPr>
        <p:spPr>
          <a:xfrm>
            <a:off x="233775" y="608261"/>
            <a:ext cx="6390300" cy="1600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54" name="Google Shape;154;p29"/>
          <p:cNvSpPr txBox="1"/>
          <p:nvPr>
            <p:ph idx="1" type="body"/>
          </p:nvPr>
        </p:nvSpPr>
        <p:spPr>
          <a:xfrm>
            <a:off x="233775" y="2358966"/>
            <a:ext cx="3000000" cy="645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5" name="Google Shape;155;p29"/>
          <p:cNvSpPr txBox="1"/>
          <p:nvPr>
            <p:ph idx="2" type="body"/>
          </p:nvPr>
        </p:nvSpPr>
        <p:spPr>
          <a:xfrm>
            <a:off x="3624300" y="2358966"/>
            <a:ext cx="3000000" cy="645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6" name="Google Shape;156;p29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/>
          <p:nvPr>
            <p:ph type="title"/>
          </p:nvPr>
        </p:nvSpPr>
        <p:spPr>
          <a:xfrm>
            <a:off x="233775" y="608261"/>
            <a:ext cx="6390300" cy="1600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59" name="Google Shape;159;p30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1"/>
          <p:cNvSpPr txBox="1"/>
          <p:nvPr>
            <p:ph type="title"/>
          </p:nvPr>
        </p:nvSpPr>
        <p:spPr>
          <a:xfrm>
            <a:off x="233775" y="1069715"/>
            <a:ext cx="2106000" cy="14550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62" name="Google Shape;162;p31"/>
          <p:cNvSpPr txBox="1"/>
          <p:nvPr>
            <p:ph idx="1" type="body"/>
          </p:nvPr>
        </p:nvSpPr>
        <p:spPr>
          <a:xfrm>
            <a:off x="233775" y="2694311"/>
            <a:ext cx="2106000" cy="5361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3" name="Google Shape;163;p31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33775" y="856821"/>
            <a:ext cx="6390300" cy="1102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33775" y="2218898"/>
            <a:ext cx="6390300" cy="6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/>
          <p:nvPr/>
        </p:nvSpPr>
        <p:spPr>
          <a:xfrm>
            <a:off x="0" y="9714652"/>
            <a:ext cx="6858000" cy="18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32"/>
          <p:cNvSpPr txBox="1"/>
          <p:nvPr>
            <p:ph type="title"/>
          </p:nvPr>
        </p:nvSpPr>
        <p:spPr>
          <a:xfrm>
            <a:off x="367688" y="866689"/>
            <a:ext cx="4409100" cy="78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7" name="Google Shape;167;p32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3"/>
          <p:cNvSpPr/>
          <p:nvPr/>
        </p:nvSpPr>
        <p:spPr>
          <a:xfrm>
            <a:off x="3429000" y="-48"/>
            <a:ext cx="3429000" cy="990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0" name="Google Shape;170;p33"/>
          <p:cNvCxnSpPr/>
          <p:nvPr/>
        </p:nvCxnSpPr>
        <p:spPr>
          <a:xfrm>
            <a:off x="3772256" y="8655334"/>
            <a:ext cx="351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1" name="Google Shape;171;p33"/>
          <p:cNvSpPr txBox="1"/>
          <p:nvPr>
            <p:ph type="title"/>
          </p:nvPr>
        </p:nvSpPr>
        <p:spPr>
          <a:xfrm>
            <a:off x="199125" y="1789164"/>
            <a:ext cx="3033900" cy="3438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2" name="Google Shape;172;p33"/>
          <p:cNvSpPr txBox="1"/>
          <p:nvPr>
            <p:ph idx="1" type="subTitle"/>
          </p:nvPr>
        </p:nvSpPr>
        <p:spPr>
          <a:xfrm>
            <a:off x="199125" y="5331248"/>
            <a:ext cx="3033900" cy="303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73" name="Google Shape;173;p33"/>
          <p:cNvSpPr txBox="1"/>
          <p:nvPr>
            <p:ph idx="2" type="body"/>
          </p:nvPr>
        </p:nvSpPr>
        <p:spPr>
          <a:xfrm>
            <a:off x="3704625" y="1394326"/>
            <a:ext cx="2877600" cy="711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4" name="Google Shape;174;p33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4"/>
          <p:cNvSpPr txBox="1"/>
          <p:nvPr>
            <p:ph idx="1" type="body"/>
          </p:nvPr>
        </p:nvSpPr>
        <p:spPr>
          <a:xfrm>
            <a:off x="239625" y="8122835"/>
            <a:ext cx="4499100" cy="115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177" name="Google Shape;177;p34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5"/>
          <p:cNvSpPr/>
          <p:nvPr/>
        </p:nvSpPr>
        <p:spPr>
          <a:xfrm>
            <a:off x="0" y="9714652"/>
            <a:ext cx="6858000" cy="18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5"/>
          <p:cNvSpPr txBox="1"/>
          <p:nvPr>
            <p:ph hasCustomPrompt="1" type="title"/>
          </p:nvPr>
        </p:nvSpPr>
        <p:spPr>
          <a:xfrm>
            <a:off x="233775" y="1842784"/>
            <a:ext cx="6390300" cy="409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1" name="Google Shape;181;p35"/>
          <p:cNvSpPr txBox="1"/>
          <p:nvPr>
            <p:ph idx="1" type="body"/>
          </p:nvPr>
        </p:nvSpPr>
        <p:spPr>
          <a:xfrm>
            <a:off x="233775" y="6087903"/>
            <a:ext cx="6390300" cy="2063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2" name="Google Shape;182;p35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6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8"/>
          <p:cNvSpPr/>
          <p:nvPr/>
        </p:nvSpPr>
        <p:spPr>
          <a:xfrm flipH="1">
            <a:off x="5830559" y="126399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rgbClr val="082472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7150" rotWithShape="0" algn="bl" dir="5400000" dist="19050">
              <a:srgbClr val="434343">
                <a:alpha val="50000"/>
              </a:srgbClr>
            </a:outerShdw>
          </a:effectLst>
        </p:spPr>
      </p:sp>
      <p:sp>
        <p:nvSpPr>
          <p:cNvPr id="191" name="Google Shape;191;p38"/>
          <p:cNvSpPr txBox="1"/>
          <p:nvPr>
            <p:ph type="ctrTitle"/>
          </p:nvPr>
        </p:nvSpPr>
        <p:spPr>
          <a:xfrm>
            <a:off x="2283525" y="2780672"/>
            <a:ext cx="2290800" cy="2959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2" name="Google Shape;192;p38"/>
          <p:cNvSpPr txBox="1"/>
          <p:nvPr>
            <p:ph idx="1" type="subTitle"/>
          </p:nvPr>
        </p:nvSpPr>
        <p:spPr>
          <a:xfrm>
            <a:off x="2283525" y="6000455"/>
            <a:ext cx="2290800" cy="1350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93" name="Google Shape;193;p38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9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96" name="Google Shape;196;p39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97" name="Google Shape;197;p39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8" name="Google Shape;198;p39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199" name="Google Shape;199;p39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55B787"/>
                </a:solidFill>
                <a:latin typeface="Dosis"/>
                <a:ea typeface="Dosis"/>
                <a:cs typeface="Dosis"/>
                <a:sym typeface="Dosis"/>
              </a:rPr>
              <a:t>Objective number or name…...</a:t>
            </a:r>
            <a:endParaRPr>
              <a:solidFill>
                <a:srgbClr val="55B787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200" name="Google Shape;200;p39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رأس قسم 2">
  <p:cSld name="SECTION_HEADER_2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0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03" name="Google Shape;203;p40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04" name="Google Shape;204;p40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05" name="Google Shape;205;p40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206" name="Google Shape;206;p40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55B787"/>
                </a:solidFill>
                <a:latin typeface="Dosis"/>
                <a:ea typeface="Dosis"/>
                <a:cs typeface="Dosis"/>
                <a:sym typeface="Dosis"/>
              </a:rPr>
              <a:t>hello</a:t>
            </a:r>
            <a:endParaRPr>
              <a:solidFill>
                <a:srgbClr val="55B787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207" name="Google Shape;207;p40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رأس قسم 1">
  <p:cSld name="SECTION_HEADER_1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1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10" name="Google Shape;210;p41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11" name="Google Shape;211;p41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12" name="Google Shape;212;p41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213" name="Google Shape;213;p41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55B787"/>
                </a:solidFill>
                <a:latin typeface="Dosis"/>
                <a:ea typeface="Dosis"/>
                <a:cs typeface="Dosis"/>
                <a:sym typeface="Dosis"/>
              </a:rPr>
              <a:t>hi</a:t>
            </a:r>
            <a:endParaRPr>
              <a:solidFill>
                <a:srgbClr val="55B787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214" name="Google Shape;214;p41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2"/>
          <p:cNvSpPr/>
          <p:nvPr/>
        </p:nvSpPr>
        <p:spPr>
          <a:xfrm>
            <a:off x="0" y="9714652"/>
            <a:ext cx="6858000" cy="18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42"/>
          <p:cNvSpPr txBox="1"/>
          <p:nvPr>
            <p:ph type="title"/>
          </p:nvPr>
        </p:nvSpPr>
        <p:spPr>
          <a:xfrm>
            <a:off x="233775" y="608261"/>
            <a:ext cx="6390300" cy="1600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18" name="Google Shape;218;p42"/>
          <p:cNvSpPr txBox="1"/>
          <p:nvPr>
            <p:ph idx="1" type="body"/>
          </p:nvPr>
        </p:nvSpPr>
        <p:spPr>
          <a:xfrm>
            <a:off x="233775" y="2358966"/>
            <a:ext cx="6390300" cy="645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9" name="Google Shape;219;p42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33775" y="856821"/>
            <a:ext cx="6390300" cy="1102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233775" y="2218898"/>
            <a:ext cx="3000000" cy="6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3624300" y="2218898"/>
            <a:ext cx="3000000" cy="6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3"/>
          <p:cNvSpPr txBox="1"/>
          <p:nvPr>
            <p:ph type="title"/>
          </p:nvPr>
        </p:nvSpPr>
        <p:spPr>
          <a:xfrm>
            <a:off x="233775" y="608261"/>
            <a:ext cx="6390300" cy="1600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22" name="Google Shape;222;p43"/>
          <p:cNvSpPr txBox="1"/>
          <p:nvPr>
            <p:ph idx="1" type="body"/>
          </p:nvPr>
        </p:nvSpPr>
        <p:spPr>
          <a:xfrm>
            <a:off x="233775" y="2358966"/>
            <a:ext cx="3000000" cy="645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3" name="Google Shape;223;p43"/>
          <p:cNvSpPr txBox="1"/>
          <p:nvPr>
            <p:ph idx="2" type="body"/>
          </p:nvPr>
        </p:nvSpPr>
        <p:spPr>
          <a:xfrm>
            <a:off x="3624300" y="2358966"/>
            <a:ext cx="3000000" cy="645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4" name="Google Shape;224;p43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4"/>
          <p:cNvSpPr txBox="1"/>
          <p:nvPr>
            <p:ph type="title"/>
          </p:nvPr>
        </p:nvSpPr>
        <p:spPr>
          <a:xfrm>
            <a:off x="233775" y="608261"/>
            <a:ext cx="6390300" cy="1600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27" name="Google Shape;227;p44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5"/>
          <p:cNvSpPr txBox="1"/>
          <p:nvPr>
            <p:ph type="title"/>
          </p:nvPr>
        </p:nvSpPr>
        <p:spPr>
          <a:xfrm>
            <a:off x="233775" y="1069715"/>
            <a:ext cx="2106000" cy="14550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30" name="Google Shape;230;p45"/>
          <p:cNvSpPr txBox="1"/>
          <p:nvPr>
            <p:ph idx="1" type="body"/>
          </p:nvPr>
        </p:nvSpPr>
        <p:spPr>
          <a:xfrm>
            <a:off x="233775" y="2694311"/>
            <a:ext cx="2106000" cy="5361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1" name="Google Shape;231;p45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6"/>
          <p:cNvSpPr/>
          <p:nvPr/>
        </p:nvSpPr>
        <p:spPr>
          <a:xfrm>
            <a:off x="0" y="9714652"/>
            <a:ext cx="6858000" cy="18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46"/>
          <p:cNvSpPr txBox="1"/>
          <p:nvPr>
            <p:ph type="title"/>
          </p:nvPr>
        </p:nvSpPr>
        <p:spPr>
          <a:xfrm>
            <a:off x="367688" y="866689"/>
            <a:ext cx="4409100" cy="78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35" name="Google Shape;235;p46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7"/>
          <p:cNvSpPr/>
          <p:nvPr/>
        </p:nvSpPr>
        <p:spPr>
          <a:xfrm>
            <a:off x="3429000" y="-48"/>
            <a:ext cx="3429000" cy="990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8" name="Google Shape;238;p47"/>
          <p:cNvCxnSpPr/>
          <p:nvPr/>
        </p:nvCxnSpPr>
        <p:spPr>
          <a:xfrm>
            <a:off x="3772256" y="8655334"/>
            <a:ext cx="351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9" name="Google Shape;239;p47"/>
          <p:cNvSpPr txBox="1"/>
          <p:nvPr>
            <p:ph type="title"/>
          </p:nvPr>
        </p:nvSpPr>
        <p:spPr>
          <a:xfrm>
            <a:off x="199125" y="1789164"/>
            <a:ext cx="3033900" cy="3438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40" name="Google Shape;240;p47"/>
          <p:cNvSpPr txBox="1"/>
          <p:nvPr>
            <p:ph idx="1" type="subTitle"/>
          </p:nvPr>
        </p:nvSpPr>
        <p:spPr>
          <a:xfrm>
            <a:off x="199125" y="5331248"/>
            <a:ext cx="3033900" cy="303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241" name="Google Shape;241;p47"/>
          <p:cNvSpPr txBox="1"/>
          <p:nvPr>
            <p:ph idx="2" type="body"/>
          </p:nvPr>
        </p:nvSpPr>
        <p:spPr>
          <a:xfrm>
            <a:off x="3704625" y="1394326"/>
            <a:ext cx="2877600" cy="711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2" name="Google Shape;242;p47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8"/>
          <p:cNvSpPr txBox="1"/>
          <p:nvPr>
            <p:ph idx="1" type="body"/>
          </p:nvPr>
        </p:nvSpPr>
        <p:spPr>
          <a:xfrm>
            <a:off x="239625" y="8122835"/>
            <a:ext cx="4499100" cy="115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245" name="Google Shape;245;p48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9"/>
          <p:cNvSpPr/>
          <p:nvPr/>
        </p:nvSpPr>
        <p:spPr>
          <a:xfrm>
            <a:off x="0" y="9714652"/>
            <a:ext cx="6858000" cy="18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49"/>
          <p:cNvSpPr txBox="1"/>
          <p:nvPr>
            <p:ph hasCustomPrompt="1" type="title"/>
          </p:nvPr>
        </p:nvSpPr>
        <p:spPr>
          <a:xfrm>
            <a:off x="233775" y="1842784"/>
            <a:ext cx="6390300" cy="409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9" name="Google Shape;249;p49"/>
          <p:cNvSpPr txBox="1"/>
          <p:nvPr>
            <p:ph idx="1" type="body"/>
          </p:nvPr>
        </p:nvSpPr>
        <p:spPr>
          <a:xfrm>
            <a:off x="233775" y="6087903"/>
            <a:ext cx="6390300" cy="2063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0" name="Google Shape;250;p49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0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33775" y="856821"/>
            <a:ext cx="6390300" cy="1102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33775" y="1069715"/>
            <a:ext cx="2106000" cy="14550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233775" y="2675443"/>
            <a:ext cx="2106000" cy="6121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367688" y="866689"/>
            <a:ext cx="4775700" cy="78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429000" y="-241"/>
            <a:ext cx="3429000" cy="990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199125" y="2374272"/>
            <a:ext cx="3033900" cy="2853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199125" y="5396853"/>
            <a:ext cx="3033900" cy="2378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3704625" y="1394085"/>
            <a:ext cx="2877600" cy="711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233775" y="8145265"/>
            <a:ext cx="4499100" cy="11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24.xml"/><Relationship Id="rId24" Type="http://schemas.openxmlformats.org/officeDocument/2006/relationships/theme" Target="../theme/theme4.xml"/><Relationship Id="rId12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3775" y="856821"/>
            <a:ext cx="63903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33775" y="2218898"/>
            <a:ext cx="6390300" cy="6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33775" y="608261"/>
            <a:ext cx="63903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33775" y="2358966"/>
            <a:ext cx="6390300" cy="6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"/>
              <a:buChar char="●"/>
              <a:defRPr sz="18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Char char="■"/>
              <a:defRPr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7"/>
          <p:cNvSpPr txBox="1"/>
          <p:nvPr>
            <p:ph type="title"/>
          </p:nvPr>
        </p:nvSpPr>
        <p:spPr>
          <a:xfrm>
            <a:off x="233775" y="608261"/>
            <a:ext cx="63903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87" name="Google Shape;187;p37"/>
          <p:cNvSpPr txBox="1"/>
          <p:nvPr>
            <p:ph idx="1" type="body"/>
          </p:nvPr>
        </p:nvSpPr>
        <p:spPr>
          <a:xfrm>
            <a:off x="233775" y="2358966"/>
            <a:ext cx="6390300" cy="6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"/>
              <a:buChar char="●"/>
              <a:defRPr sz="18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Char char="■"/>
              <a:defRPr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88" name="Google Shape;188;p37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1.png"/><Relationship Id="rId6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2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5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F3F3F3"/>
            </a:gs>
          </a:gsLst>
          <a:lin ang="5400012" scaled="0"/>
        </a:gra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8048"/>
            <a:ext cx="187415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51"/>
          <p:cNvSpPr txBox="1"/>
          <p:nvPr/>
        </p:nvSpPr>
        <p:spPr>
          <a:xfrm>
            <a:off x="0" y="6119650"/>
            <a:ext cx="6060000" cy="15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838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Comfortaa"/>
              <a:buChar char="❖"/>
            </a:pPr>
            <a:r>
              <a:rPr lang="ar" sz="1100">
                <a:solidFill>
                  <a:srgbClr val="073763"/>
                </a:solidFill>
                <a:latin typeface="Comfortaa"/>
                <a:ea typeface="Comfortaa"/>
                <a:cs typeface="Comfortaa"/>
                <a:sym typeface="Comfortaa"/>
              </a:rPr>
              <a:t>Describe the structure, innervation and function of the muscle spindle.</a:t>
            </a:r>
            <a:endParaRPr sz="1100">
              <a:solidFill>
                <a:srgbClr val="07376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838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Comfortaa"/>
              <a:buChar char="❖"/>
            </a:pPr>
            <a:r>
              <a:rPr lang="ar" sz="1100">
                <a:solidFill>
                  <a:srgbClr val="073763"/>
                </a:solidFill>
                <a:latin typeface="Comfortaa"/>
                <a:ea typeface="Comfortaa"/>
                <a:cs typeface="Comfortaa"/>
                <a:sym typeface="Comfortaa"/>
              </a:rPr>
              <a:t>Describe the components of monosynaptic muscle stretch reflexes, including the role of alpha (α) and gamma (γ) motorneurons.</a:t>
            </a:r>
            <a:endParaRPr sz="1100">
              <a:solidFill>
                <a:srgbClr val="07376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838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Comfortaa"/>
              <a:buChar char="❖"/>
            </a:pPr>
            <a:r>
              <a:rPr lang="ar" sz="1100">
                <a:solidFill>
                  <a:srgbClr val="073763"/>
                </a:solidFill>
                <a:latin typeface="Comfortaa"/>
                <a:ea typeface="Comfortaa"/>
                <a:cs typeface="Comfortaa"/>
                <a:sym typeface="Comfortaa"/>
              </a:rPr>
              <a:t>Distinguish between a static and dynamic stretch reflex.</a:t>
            </a:r>
            <a:endParaRPr sz="1100">
              <a:solidFill>
                <a:srgbClr val="07376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838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Comfortaa"/>
              <a:buChar char="❖"/>
            </a:pPr>
            <a:r>
              <a:rPr lang="ar" sz="1100">
                <a:solidFill>
                  <a:srgbClr val="073763"/>
                </a:solidFill>
                <a:latin typeface="Comfortaa"/>
                <a:ea typeface="Comfortaa"/>
                <a:cs typeface="Comfortaa"/>
                <a:sym typeface="Comfortaa"/>
              </a:rPr>
              <a:t>Describe the spinal and supra-spinal regulation of the stretch reflex.</a:t>
            </a:r>
            <a:endParaRPr sz="1100">
              <a:solidFill>
                <a:srgbClr val="07376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838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Comfortaa"/>
              <a:buChar char="❖"/>
            </a:pPr>
            <a:r>
              <a:rPr lang="ar" sz="1100">
                <a:solidFill>
                  <a:srgbClr val="073763"/>
                </a:solidFill>
                <a:latin typeface="Comfortaa"/>
                <a:ea typeface="Comfortaa"/>
                <a:cs typeface="Comfortaa"/>
                <a:sym typeface="Comfortaa"/>
              </a:rPr>
              <a:t>Describe the structure and function of the Golgi tendon organ and the inverse stretch reflex.</a:t>
            </a:r>
            <a:endParaRPr sz="1100">
              <a:solidFill>
                <a:srgbClr val="07376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838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Comfortaa"/>
              <a:buChar char="❖"/>
            </a:pPr>
            <a:r>
              <a:rPr lang="ar" sz="1100">
                <a:solidFill>
                  <a:srgbClr val="073763"/>
                </a:solidFill>
                <a:latin typeface="Comfortaa"/>
                <a:ea typeface="Comfortaa"/>
                <a:cs typeface="Comfortaa"/>
                <a:sym typeface="Comfortaa"/>
              </a:rPr>
              <a:t>Appreciate the clinical importance of the stretch reflexes.</a:t>
            </a:r>
            <a:endParaRPr sz="1200">
              <a:solidFill>
                <a:srgbClr val="07376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9" name="Google Shape;259;p51"/>
          <p:cNvSpPr txBox="1"/>
          <p:nvPr/>
        </p:nvSpPr>
        <p:spPr>
          <a:xfrm flipH="1" rot="5400000">
            <a:off x="5235000" y="3689025"/>
            <a:ext cx="3048600" cy="221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434343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solidFill>
                  <a:srgbClr val="2C5072"/>
                </a:solidFill>
                <a:latin typeface="Cairo"/>
                <a:ea typeface="Cairo"/>
                <a:cs typeface="Cairo"/>
                <a:sym typeface="Cairo"/>
              </a:rPr>
              <a:t>5th</a:t>
            </a:r>
            <a:r>
              <a:rPr b="1" lang="ar">
                <a:solidFill>
                  <a:srgbClr val="2C5072"/>
                </a:solidFill>
                <a:latin typeface="Cairo"/>
                <a:ea typeface="Cairo"/>
                <a:cs typeface="Cairo"/>
                <a:sym typeface="Cairo"/>
              </a:rPr>
              <a:t> Lecture  ∣ The Physiology Team</a:t>
            </a:r>
            <a:endParaRPr b="1">
              <a:solidFill>
                <a:srgbClr val="2C5072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260" name="Google Shape;260;p51"/>
          <p:cNvSpPr/>
          <p:nvPr/>
        </p:nvSpPr>
        <p:spPr>
          <a:xfrm>
            <a:off x="-1115118" y="5671081"/>
            <a:ext cx="2786700" cy="366300"/>
          </a:xfrm>
          <a:prstGeom prst="roundRect">
            <a:avLst>
              <a:gd fmla="val 50000" name="adj"/>
            </a:avLst>
          </a:prstGeom>
          <a:solidFill>
            <a:srgbClr val="134F5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</a:t>
            </a:r>
            <a:r>
              <a:rPr b="1" lang="ar" sz="1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Objectives</a:t>
            </a:r>
            <a:r>
              <a:rPr b="1" lang="ar" sz="16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sz="1600">
              <a:solidFill>
                <a:srgbClr val="FFFFFF"/>
              </a:solidFill>
            </a:endParaRPr>
          </a:p>
        </p:txBody>
      </p:sp>
      <p:cxnSp>
        <p:nvCxnSpPr>
          <p:cNvPr id="261" name="Google Shape;261;p51"/>
          <p:cNvCxnSpPr/>
          <p:nvPr/>
        </p:nvCxnSpPr>
        <p:spPr>
          <a:xfrm>
            <a:off x="3355240" y="126479"/>
            <a:ext cx="2494200" cy="300"/>
          </a:xfrm>
          <a:prstGeom prst="straightConnector1">
            <a:avLst/>
          </a:prstGeom>
          <a:noFill/>
          <a:ln cap="flat" cmpd="sng" w="28575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434343">
                <a:alpha val="50000"/>
              </a:srgbClr>
            </a:outerShdw>
          </a:effectLst>
        </p:spPr>
      </p:cxnSp>
      <p:sp>
        <p:nvSpPr>
          <p:cNvPr id="262" name="Google Shape;262;p51"/>
          <p:cNvSpPr txBox="1"/>
          <p:nvPr/>
        </p:nvSpPr>
        <p:spPr>
          <a:xfrm>
            <a:off x="1466932" y="3984312"/>
            <a:ext cx="54864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51"/>
          <p:cNvSpPr/>
          <p:nvPr/>
        </p:nvSpPr>
        <p:spPr>
          <a:xfrm flipH="1">
            <a:off x="4682100" y="9553450"/>
            <a:ext cx="2175900" cy="349500"/>
          </a:xfrm>
          <a:prstGeom prst="homePlate">
            <a:avLst>
              <a:gd fmla="val 50000" name="adj"/>
            </a:avLst>
          </a:prstGeom>
          <a:solidFill>
            <a:srgbClr val="0C343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300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وَأَن لَّيْسَ لِلْإِنسَانِ إِلَّا مَا سَعَىٰ </a:t>
            </a:r>
            <a:endParaRPr sz="1300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264" name="Google Shape;264;p51"/>
          <p:cNvSpPr/>
          <p:nvPr/>
        </p:nvSpPr>
        <p:spPr>
          <a:xfrm>
            <a:off x="4772400" y="8498650"/>
            <a:ext cx="1948500" cy="932100"/>
          </a:xfrm>
          <a:prstGeom prst="round2DiagRect">
            <a:avLst>
              <a:gd fmla="val 16667" name="adj1"/>
              <a:gd fmla="val 50000" name="adj2"/>
            </a:avLst>
          </a:prstGeom>
          <a:solidFill>
            <a:srgbClr val="F3F3F3"/>
          </a:solidFill>
          <a:ln cap="flat" cmpd="sng" w="28575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chemeClr val="accent2"/>
                </a:solidFill>
                <a:latin typeface="Cairo"/>
                <a:ea typeface="Cairo"/>
                <a:cs typeface="Cairo"/>
                <a:sym typeface="Cairo"/>
              </a:rPr>
              <a:t>Colour index: </a:t>
            </a:r>
            <a:endParaRPr>
              <a:solidFill>
                <a:schemeClr val="accent2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airo"/>
              <a:buChar char="●"/>
            </a:pPr>
            <a:r>
              <a:rPr lang="ar" sz="1300">
                <a:solidFill>
                  <a:schemeClr val="accent3"/>
                </a:solidFill>
                <a:latin typeface="Cairo"/>
                <a:ea typeface="Cairo"/>
                <a:cs typeface="Cairo"/>
                <a:sym typeface="Cairo"/>
              </a:rPr>
              <a:t>important</a:t>
            </a:r>
            <a:r>
              <a:rPr lang="ar" sz="1300">
                <a:latin typeface="Cairo"/>
                <a:ea typeface="Cairo"/>
                <a:cs typeface="Cairo"/>
                <a:sym typeface="Cairo"/>
              </a:rPr>
              <a:t> </a:t>
            </a:r>
            <a:endParaRPr sz="1300">
              <a:latin typeface="Cairo"/>
              <a:ea typeface="Cairo"/>
              <a:cs typeface="Cairo"/>
              <a:sym typeface="Cai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Cairo"/>
              <a:buChar char="●"/>
            </a:pPr>
            <a:r>
              <a:rPr lang="ar" sz="1300">
                <a:solidFill>
                  <a:schemeClr val="accent3"/>
                </a:solidFill>
                <a:latin typeface="Cairo"/>
                <a:ea typeface="Cairo"/>
                <a:cs typeface="Cairo"/>
                <a:sym typeface="Cairo"/>
              </a:rPr>
              <a:t>Numbers</a:t>
            </a:r>
            <a:endParaRPr sz="1300">
              <a:solidFill>
                <a:schemeClr val="accent3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Cairo"/>
              <a:buChar char="●"/>
            </a:pPr>
            <a:r>
              <a:rPr lang="ar" sz="1300">
                <a:solidFill>
                  <a:schemeClr val="accent3"/>
                </a:solidFill>
                <a:latin typeface="Cairo"/>
                <a:ea typeface="Cairo"/>
                <a:cs typeface="Cairo"/>
                <a:sym typeface="Cairo"/>
              </a:rPr>
              <a:t>Extra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265" name="Google Shape;265;p51"/>
          <p:cNvSpPr/>
          <p:nvPr/>
        </p:nvSpPr>
        <p:spPr>
          <a:xfrm>
            <a:off x="5086628" y="9005695"/>
            <a:ext cx="174000" cy="157500"/>
          </a:xfrm>
          <a:prstGeom prst="ellipse">
            <a:avLst/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51"/>
          <p:cNvSpPr/>
          <p:nvPr/>
        </p:nvSpPr>
        <p:spPr>
          <a:xfrm>
            <a:off x="5086628" y="8804803"/>
            <a:ext cx="174000" cy="157500"/>
          </a:xfrm>
          <a:prstGeom prst="ellipse">
            <a:avLst/>
          </a:pr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51"/>
          <p:cNvSpPr/>
          <p:nvPr/>
        </p:nvSpPr>
        <p:spPr>
          <a:xfrm>
            <a:off x="5086628" y="9206595"/>
            <a:ext cx="174000" cy="15750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51"/>
          <p:cNvSpPr txBox="1"/>
          <p:nvPr/>
        </p:nvSpPr>
        <p:spPr>
          <a:xfrm>
            <a:off x="141900" y="4282425"/>
            <a:ext cx="57075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solidFill>
                  <a:srgbClr val="073763"/>
                </a:solidFill>
                <a:latin typeface="Philosopher"/>
                <a:ea typeface="Philosopher"/>
                <a:cs typeface="Philosopher"/>
                <a:sym typeface="Philosopher"/>
              </a:rPr>
              <a:t>Stretch reflex and tendon jerks</a:t>
            </a:r>
            <a:endParaRPr b="1" sz="3000">
              <a:solidFill>
                <a:srgbClr val="073763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69" name="Google Shape;269;p51"/>
          <p:cNvSpPr/>
          <p:nvPr/>
        </p:nvSpPr>
        <p:spPr>
          <a:xfrm>
            <a:off x="-1115128" y="8031331"/>
            <a:ext cx="2786700" cy="366300"/>
          </a:xfrm>
          <a:prstGeom prst="roundRect">
            <a:avLst>
              <a:gd fmla="val 50000" name="adj"/>
            </a:avLst>
          </a:prstGeom>
          <a:solidFill>
            <a:srgbClr val="134F5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</a:t>
            </a:r>
            <a:r>
              <a:rPr b="1" lang="ar" sz="1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Done by :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270" name="Google Shape;27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7775" y="1547000"/>
            <a:ext cx="2959350" cy="287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51"/>
          <p:cNvSpPr txBox="1"/>
          <p:nvPr/>
        </p:nvSpPr>
        <p:spPr>
          <a:xfrm>
            <a:off x="-112275" y="8482025"/>
            <a:ext cx="4884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Char char="❖"/>
            </a:pPr>
            <a:r>
              <a:rPr b="1" lang="ar">
                <a:solidFill>
                  <a:srgbClr val="073763"/>
                </a:solidFill>
              </a:rPr>
              <a:t>Team leaders:</a:t>
            </a:r>
            <a:r>
              <a:rPr lang="ar">
                <a:solidFill>
                  <a:srgbClr val="073763"/>
                </a:solidFill>
              </a:rPr>
              <a:t> Abdulelah Aldossari, Ali Alammari </a:t>
            </a:r>
            <a:endParaRPr>
              <a:solidFill>
                <a:srgbClr val="07376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073763"/>
                </a:solidFill>
              </a:rPr>
              <a:t>                          Fatima Balsharaf, Rahaf Alshammari</a:t>
            </a:r>
            <a:endParaRPr>
              <a:solidFill>
                <a:srgbClr val="073763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3763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Char char="❖"/>
            </a:pPr>
            <a:r>
              <a:rPr b="1" lang="ar">
                <a:solidFill>
                  <a:srgbClr val="073763"/>
                </a:solidFill>
              </a:rPr>
              <a:t>Team members: </a:t>
            </a:r>
            <a:r>
              <a:rPr lang="ar">
                <a:solidFill>
                  <a:srgbClr val="073763"/>
                </a:solidFill>
              </a:rPr>
              <a:t>Abdurhman Alhayssoni</a:t>
            </a:r>
            <a:endParaRPr b="1">
              <a:solidFill>
                <a:srgbClr val="073763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073763"/>
                </a:solidFill>
              </a:rPr>
              <a:t>                         </a:t>
            </a:r>
            <a:r>
              <a:rPr lang="ar">
                <a:solidFill>
                  <a:srgbClr val="073763"/>
                </a:solidFill>
              </a:rPr>
              <a:t> Abdulaziz Aldurgham</a:t>
            </a:r>
            <a:endParaRPr>
              <a:solidFill>
                <a:srgbClr val="073763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073763"/>
                </a:solidFill>
              </a:rPr>
              <a:t>                        Abdullah Alsergani, Rasheed Albalaa</a:t>
            </a:r>
            <a:endParaRPr>
              <a:solidFill>
                <a:srgbClr val="073763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3763"/>
              </a:solidFill>
            </a:endParaRPr>
          </a:p>
        </p:txBody>
      </p:sp>
      <p:pic>
        <p:nvPicPr>
          <p:cNvPr id="272" name="Google Shape;272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1821" y="126475"/>
            <a:ext cx="896729" cy="8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89519" y="126771"/>
            <a:ext cx="958935" cy="88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00" y="5772950"/>
            <a:ext cx="5035975" cy="379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60"/>
          <p:cNvSpPr txBox="1"/>
          <p:nvPr>
            <p:ph type="title"/>
          </p:nvPr>
        </p:nvSpPr>
        <p:spPr>
          <a:xfrm>
            <a:off x="168449" y="2551169"/>
            <a:ext cx="6521100" cy="4800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solidFill>
                  <a:srgbClr val="6FA8DC"/>
                </a:solidFill>
                <a:latin typeface="Cairo"/>
                <a:ea typeface="Cairo"/>
                <a:cs typeface="Cairo"/>
                <a:sym typeface="Cairo"/>
              </a:rPr>
              <a:t>How Are Muscle Spindles Stimulated?</a:t>
            </a:r>
            <a:endParaRPr sz="1800">
              <a:solidFill>
                <a:srgbClr val="6FA8DC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Font typeface="Cairo"/>
              <a:buAutoNum type="arabicPeriod"/>
            </a:pPr>
            <a:r>
              <a:rPr b="1" lang="ar" sz="1400">
                <a:solidFill>
                  <a:srgbClr val="6AA84F"/>
                </a:solidFill>
                <a:latin typeface="Cairo"/>
                <a:ea typeface="Cairo"/>
                <a:cs typeface="Cairo"/>
                <a:sym typeface="Cairo"/>
              </a:rPr>
              <a:t>Passive stretch of the whole muscle:</a:t>
            </a:r>
            <a:endParaRPr b="1" sz="1400">
              <a:solidFill>
                <a:srgbClr val="6AA84F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iro"/>
              <a:buAutoNum type="alphaLcPeriod"/>
            </a:pPr>
            <a:r>
              <a:rPr lang="ar" sz="1400">
                <a:solidFill>
                  <a:srgbClr val="000000"/>
                </a:solidFill>
                <a:latin typeface="Cairo"/>
                <a:ea typeface="Cairo"/>
                <a:cs typeface="Cairo"/>
                <a:sym typeface="Cairo"/>
              </a:rPr>
              <a:t>it causes stretch of muscle spindle which lies parallel to muscle fibers</a:t>
            </a:r>
            <a:endParaRPr sz="1400">
              <a:solidFill>
                <a:srgbClr val="000000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Font typeface="Cairo"/>
              <a:buAutoNum type="arabicPeriod"/>
            </a:pPr>
            <a:r>
              <a:rPr b="1" lang="ar" sz="1400">
                <a:solidFill>
                  <a:srgbClr val="6AA84F"/>
                </a:solidFill>
                <a:latin typeface="Cairo"/>
                <a:ea typeface="Cairo"/>
                <a:cs typeface="Cairo"/>
                <a:sym typeface="Cairo"/>
              </a:rPr>
              <a:t>Activation of the γ-MNs:</a:t>
            </a:r>
            <a:endParaRPr b="1" sz="1400">
              <a:solidFill>
                <a:srgbClr val="6AA84F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AutoNum type="alphaLcPeriod"/>
            </a:pPr>
            <a:r>
              <a:rPr lang="ar" sz="1400">
                <a:latin typeface="Cairo"/>
                <a:ea typeface="Cairo"/>
                <a:cs typeface="Cairo"/>
                <a:sym typeface="Cairo"/>
              </a:rPr>
              <a:t>by supraspinal centers or reflexely</a:t>
            </a:r>
            <a:endParaRPr sz="1400">
              <a:latin typeface="Cairo"/>
              <a:ea typeface="Cairo"/>
              <a:cs typeface="Cairo"/>
              <a:sym typeface="Cai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AutoNum type="alphaLcPeriod"/>
            </a:pPr>
            <a:r>
              <a:rPr lang="ar" sz="1400">
                <a:latin typeface="Cairo"/>
                <a:ea typeface="Cairo"/>
                <a:cs typeface="Cairo"/>
                <a:sym typeface="Cairo"/>
              </a:rPr>
              <a:t>it causes contraction of the peripheral part of the intrafusal fibers → stretch of receptor area</a:t>
            </a:r>
            <a:endParaRPr sz="1400"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Font typeface="Cairo"/>
              <a:buAutoNum type="arabicPeriod"/>
            </a:pPr>
            <a:r>
              <a:rPr b="1" lang="ar" sz="1400">
                <a:solidFill>
                  <a:srgbClr val="6AA84F"/>
                </a:solidFill>
                <a:latin typeface="Cairo"/>
                <a:ea typeface="Cairo"/>
                <a:cs typeface="Cairo"/>
                <a:sym typeface="Cairo"/>
              </a:rPr>
              <a:t> Co-activation of  α-and γ-Motor Neurons</a:t>
            </a:r>
            <a:r>
              <a:rPr b="1" lang="ar" sz="1400">
                <a:latin typeface="Cairo"/>
                <a:ea typeface="Cairo"/>
                <a:cs typeface="Cairo"/>
                <a:sym typeface="Cairo"/>
              </a:rPr>
              <a:t> </a:t>
            </a:r>
            <a:r>
              <a:rPr b="1" lang="ar" sz="14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“ α-γ Linkage”:</a:t>
            </a:r>
            <a:endParaRPr b="1" sz="1400">
              <a:solidFill>
                <a:srgbClr val="999999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AutoNum type="alphaLcPeriod"/>
            </a:pPr>
            <a:r>
              <a:rPr lang="ar" sz="1400">
                <a:latin typeface="Cairo"/>
                <a:ea typeface="Cairo"/>
                <a:cs typeface="Cairo"/>
                <a:sym typeface="Cairo"/>
              </a:rPr>
              <a:t>Signals from motor cortex to the alpha motor neuron, mostly transmitted to the gamma motor neurons simultaneously, an effect called </a:t>
            </a:r>
            <a:r>
              <a:rPr b="1" lang="ar" sz="1400">
                <a:latin typeface="Cairo"/>
                <a:ea typeface="Cairo"/>
                <a:cs typeface="Cairo"/>
                <a:sym typeface="Cairo"/>
              </a:rPr>
              <a:t>Coactivation.</a:t>
            </a:r>
            <a:endParaRPr b="1" sz="1400"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★"/>
            </a:pPr>
            <a:r>
              <a:rPr b="1" lang="ar" sz="1400">
                <a:latin typeface="Cairo"/>
                <a:ea typeface="Cairo"/>
                <a:cs typeface="Cairo"/>
                <a:sym typeface="Cairo"/>
              </a:rPr>
              <a:t>what is the significance of this coactivation?</a:t>
            </a:r>
            <a:endParaRPr b="1" sz="1400">
              <a:latin typeface="Cairo"/>
              <a:ea typeface="Cairo"/>
              <a:cs typeface="Cairo"/>
              <a:sym typeface="Cai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○"/>
            </a:pPr>
            <a:r>
              <a:rPr lang="ar" sz="1400">
                <a:latin typeface="Cairo"/>
                <a:ea typeface="Cairo"/>
                <a:cs typeface="Cairo"/>
                <a:sym typeface="Cairo"/>
              </a:rPr>
              <a:t>Regulate the sensitivity of the spindle by keeping its length constant</a:t>
            </a:r>
            <a:endParaRPr sz="1400">
              <a:latin typeface="Cairo"/>
              <a:ea typeface="Cairo"/>
              <a:cs typeface="Cairo"/>
              <a:sym typeface="Cai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○"/>
            </a:pPr>
            <a:r>
              <a:rPr lang="ar" sz="1400">
                <a:latin typeface="Cairo"/>
                <a:ea typeface="Cairo"/>
                <a:cs typeface="Cairo"/>
                <a:sym typeface="Cairo"/>
              </a:rPr>
              <a:t>oppose sudden changes in muscle length.</a:t>
            </a:r>
            <a:endParaRPr sz="1400"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350" name="Google Shape;350;p60"/>
          <p:cNvSpPr txBox="1"/>
          <p:nvPr/>
        </p:nvSpPr>
        <p:spPr>
          <a:xfrm>
            <a:off x="148200" y="515300"/>
            <a:ext cx="6335400" cy="19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solidFill>
                  <a:srgbClr val="6FA8DC"/>
                </a:solidFill>
                <a:latin typeface="Josefin Sans"/>
                <a:ea typeface="Josefin Sans"/>
                <a:cs typeface="Josefin Sans"/>
                <a:sym typeface="Josefin Sans"/>
              </a:rPr>
              <a:t>CONSCIOUS AWARENESS</a:t>
            </a:r>
            <a:endParaRPr sz="1800">
              <a:solidFill>
                <a:srgbClr val="6FA8DC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ar"/>
              <a:t> 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Axon collaterals of the muscle spindle sensory neuron also relay nerve impulses </a:t>
            </a:r>
            <a:r>
              <a:rPr lang="ar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to the brain over specific ascending pathways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, to allow conscious awareness that the reflex has occurred.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●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In this way, the brain receives input about </a:t>
            </a:r>
            <a:r>
              <a:rPr lang="ar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the state of stretch or contraction of skeletal 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muscles to coordinate.</a:t>
            </a:r>
            <a:endParaRPr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351" name="Google Shape;351;p60"/>
          <p:cNvSpPr txBox="1"/>
          <p:nvPr/>
        </p:nvSpPr>
        <p:spPr>
          <a:xfrm>
            <a:off x="1841226" y="8274695"/>
            <a:ext cx="43311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100">
                <a:solidFill>
                  <a:schemeClr val="dk1"/>
                </a:solidFill>
              </a:rPr>
              <a:t>Afferent input from sensory endings of muscle spindle fiber</a:t>
            </a:r>
            <a:endParaRPr sz="1100"/>
          </a:p>
        </p:txBody>
      </p:sp>
      <p:sp>
        <p:nvSpPr>
          <p:cNvPr id="352" name="Google Shape;352;p60"/>
          <p:cNvSpPr txBox="1"/>
          <p:nvPr/>
        </p:nvSpPr>
        <p:spPr>
          <a:xfrm>
            <a:off x="1853566" y="8486758"/>
            <a:ext cx="42054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100">
                <a:solidFill>
                  <a:schemeClr val="dk1"/>
                </a:solidFill>
              </a:rPr>
              <a:t>Alpha motor neuron output to regular skeletal-muscle fiber</a:t>
            </a:r>
            <a:endParaRPr sz="1100"/>
          </a:p>
        </p:txBody>
      </p:sp>
      <p:sp>
        <p:nvSpPr>
          <p:cNvPr id="353" name="Google Shape;353;p60"/>
          <p:cNvSpPr txBox="1"/>
          <p:nvPr/>
        </p:nvSpPr>
        <p:spPr>
          <a:xfrm>
            <a:off x="1841226" y="8763080"/>
            <a:ext cx="38511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100">
                <a:solidFill>
                  <a:schemeClr val="dk1"/>
                </a:solidFill>
              </a:rPr>
              <a:t>Stretch reflex pathway (Arc)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54" name="Google Shape;354;p60"/>
          <p:cNvSpPr txBox="1"/>
          <p:nvPr/>
        </p:nvSpPr>
        <p:spPr>
          <a:xfrm>
            <a:off x="1859716" y="8955510"/>
            <a:ext cx="4205400" cy="2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100">
                <a:solidFill>
                  <a:schemeClr val="dk1"/>
                </a:solidFill>
              </a:rPr>
              <a:t>γ-motor neuron output to the contractile end of spindle fiber</a:t>
            </a:r>
            <a:endParaRPr sz="1100"/>
          </a:p>
        </p:txBody>
      </p:sp>
      <p:sp>
        <p:nvSpPr>
          <p:cNvPr id="355" name="Google Shape;355;p60"/>
          <p:cNvSpPr txBox="1"/>
          <p:nvPr/>
        </p:nvSpPr>
        <p:spPr>
          <a:xfrm>
            <a:off x="1846835" y="9209928"/>
            <a:ext cx="44178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100">
                <a:solidFill>
                  <a:schemeClr val="dk1"/>
                </a:solidFill>
              </a:rPr>
              <a:t>Descending pathways</a:t>
            </a:r>
            <a:r>
              <a:rPr b="1" lang="ar" sz="1100">
                <a:solidFill>
                  <a:srgbClr val="CC0000"/>
                </a:solidFill>
              </a:rPr>
              <a:t> co-activate α- and γ- motor neurons</a:t>
            </a:r>
            <a:r>
              <a:rPr lang="ar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1"/>
          <p:cNvSpPr txBox="1"/>
          <p:nvPr/>
        </p:nvSpPr>
        <p:spPr>
          <a:xfrm>
            <a:off x="202100" y="607950"/>
            <a:ext cx="3226800" cy="2556300"/>
          </a:xfrm>
          <a:prstGeom prst="rect">
            <a:avLst/>
          </a:prstGeom>
          <a:noFill/>
          <a:ln cap="flat" cmpd="sng" w="9525">
            <a:solidFill>
              <a:srgbClr val="6FA8DC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solidFill>
                  <a:srgbClr val="6FA8DC"/>
                </a:solidFill>
                <a:latin typeface="Josefin Sans"/>
                <a:ea typeface="Josefin Sans"/>
                <a:cs typeface="Josefin Sans"/>
                <a:sym typeface="Josefin Sans"/>
              </a:rPr>
              <a:t>Reciprocal inhibition with stretch reflex (Reciprocal innervation) </a:t>
            </a:r>
            <a:endParaRPr b="1" sz="1800">
              <a:solidFill>
                <a:srgbClr val="6FA8DC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5B787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●"/>
            </a:pPr>
            <a:r>
              <a:rPr lang="ar" sz="1600">
                <a:latin typeface="Cairo"/>
                <a:ea typeface="Cairo"/>
                <a:cs typeface="Cairo"/>
                <a:sym typeface="Cairo"/>
              </a:rPr>
              <a:t>as in a knee jerk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●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Contraction of EXTENSOR of thigh cause Relaxation of FLEXORS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●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Reflex contraction of an agonistic muscle is accompanied by inhibition of the antagonist</a:t>
            </a:r>
            <a:endParaRPr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361" name="Google Shape;361;p61"/>
          <p:cNvSpPr txBox="1"/>
          <p:nvPr/>
        </p:nvSpPr>
        <p:spPr>
          <a:xfrm>
            <a:off x="202100" y="3606850"/>
            <a:ext cx="6385200" cy="20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Impulses from stretched muscle reach  spinal cord to cause: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AutoNum type="arabicPeriod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stimulate the motor neurons of the stimulated muscle to contract </a:t>
            </a:r>
            <a:r>
              <a:rPr lang="ar">
                <a:solidFill>
                  <a:srgbClr val="E06666"/>
                </a:solidFill>
                <a:latin typeface="Cairo"/>
                <a:ea typeface="Cairo"/>
                <a:cs typeface="Cairo"/>
                <a:sym typeface="Cairo"/>
              </a:rPr>
              <a:t>( by glutamate) </a:t>
            </a:r>
            <a:endParaRPr>
              <a:solidFill>
                <a:srgbClr val="E06666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AutoNum type="arabicPeriod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send collaterals to the inhibitory interneurons synapse on the AHCs of the antagonistic muscle &amp; inhibit them </a:t>
            </a:r>
            <a:r>
              <a:rPr lang="ar">
                <a:solidFill>
                  <a:srgbClr val="E06666"/>
                </a:solidFill>
                <a:latin typeface="Cairo"/>
                <a:ea typeface="Cairo"/>
                <a:cs typeface="Cairo"/>
                <a:sym typeface="Cairo"/>
              </a:rPr>
              <a:t>(by GABA)</a:t>
            </a:r>
            <a:endParaRPr>
              <a:solidFill>
                <a:srgbClr val="E06666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Reciprocal innervation prevents conflict between opposing muscles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 and is vital in coordinating body movements.</a:t>
            </a:r>
            <a:endParaRPr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362" name="Google Shape;362;p61"/>
          <p:cNvPicPr preferRelativeResize="0"/>
          <p:nvPr/>
        </p:nvPicPr>
        <p:blipFill rotWithShape="1">
          <a:blip r:embed="rId3">
            <a:alphaModFix/>
          </a:blip>
          <a:srcRect b="2071" l="2192" r="4887" t="2453"/>
          <a:stretch/>
        </p:blipFill>
        <p:spPr>
          <a:xfrm>
            <a:off x="3502978" y="542906"/>
            <a:ext cx="3084401" cy="313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61"/>
          <p:cNvPicPr preferRelativeResize="0"/>
          <p:nvPr/>
        </p:nvPicPr>
        <p:blipFill rotWithShape="1">
          <a:blip r:embed="rId4">
            <a:alphaModFix/>
          </a:blip>
          <a:srcRect b="8775" l="7808" r="8228" t="0"/>
          <a:stretch/>
        </p:blipFill>
        <p:spPr>
          <a:xfrm>
            <a:off x="202100" y="5796120"/>
            <a:ext cx="6553300" cy="373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2"/>
          <p:cNvSpPr txBox="1"/>
          <p:nvPr/>
        </p:nvSpPr>
        <p:spPr>
          <a:xfrm>
            <a:off x="287500" y="602450"/>
            <a:ext cx="5999100" cy="1830600"/>
          </a:xfrm>
          <a:prstGeom prst="rect">
            <a:avLst/>
          </a:prstGeom>
          <a:noFill/>
          <a:ln cap="flat" cmpd="sng" w="19050">
            <a:solidFill>
              <a:srgbClr val="6FA8DC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solidFill>
                  <a:srgbClr val="6FA8DC"/>
                </a:solidFill>
                <a:latin typeface="Josefin Sans"/>
                <a:ea typeface="Josefin Sans"/>
                <a:cs typeface="Josefin Sans"/>
                <a:sym typeface="Josefin Sans"/>
              </a:rPr>
              <a:t>SUPRASPINAL REGULATION OF THE</a:t>
            </a:r>
            <a:br>
              <a:rPr lang="ar" sz="1800">
                <a:solidFill>
                  <a:srgbClr val="6FA8DC"/>
                </a:solidFill>
                <a:latin typeface="Josefin Sans"/>
                <a:ea typeface="Josefin Sans"/>
                <a:cs typeface="Josefin Sans"/>
                <a:sym typeface="Josefin Sans"/>
              </a:rPr>
            </a:br>
            <a:r>
              <a:rPr lang="ar" sz="1800">
                <a:solidFill>
                  <a:srgbClr val="6FA8DC"/>
                </a:solidFill>
                <a:latin typeface="Josefin Sans"/>
                <a:ea typeface="Josefin Sans"/>
                <a:cs typeface="Josefin Sans"/>
                <a:sym typeface="Josefin Sans"/>
              </a:rPr>
              <a:t>STRETCH REFLEX</a:t>
            </a:r>
            <a:br>
              <a:rPr lang="ar" sz="1800">
                <a:solidFill>
                  <a:srgbClr val="55B787"/>
                </a:solidFill>
              </a:rPr>
            </a:br>
            <a:r>
              <a:rPr lang="ar"/>
              <a:t> 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Stretch reflexes are subject to strong regulation by supraspinal centres, especially certain motor centres in the brainstem and cerebral cortex.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 These </a:t>
            </a:r>
            <a:r>
              <a:rPr lang="ar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supraspinal centres send to gamma motor neurons through descending fibres.</a:t>
            </a:r>
            <a:br>
              <a:rPr b="1" lang="ar">
                <a:solidFill>
                  <a:srgbClr val="FF0000"/>
                </a:solidFill>
              </a:rPr>
            </a:br>
            <a:endParaRPr b="1">
              <a:solidFill>
                <a:srgbClr val="FF0000"/>
              </a:solidFill>
            </a:endParaRPr>
          </a:p>
        </p:txBody>
      </p:sp>
      <p:sp>
        <p:nvSpPr>
          <p:cNvPr id="369" name="Google Shape;369;p62"/>
          <p:cNvSpPr txBox="1"/>
          <p:nvPr/>
        </p:nvSpPr>
        <p:spPr>
          <a:xfrm>
            <a:off x="287500" y="4743650"/>
            <a:ext cx="3000000" cy="4661400"/>
          </a:xfrm>
          <a:prstGeom prst="rect">
            <a:avLst/>
          </a:prstGeom>
          <a:noFill/>
          <a:ln cap="flat" cmpd="sng" w="9525">
            <a:solidFill>
              <a:srgbClr val="6FA8DC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6FA8DC"/>
                </a:solidFill>
                <a:latin typeface="Cairo"/>
                <a:ea typeface="Cairo"/>
                <a:cs typeface="Cairo"/>
                <a:sym typeface="Cairo"/>
              </a:rPr>
              <a:t>Inhibitory supra spinal centers</a:t>
            </a:r>
            <a:br>
              <a:rPr lang="ar">
                <a:solidFill>
                  <a:srgbClr val="6FA8DC"/>
                </a:solidFill>
                <a:latin typeface="Cairo"/>
                <a:ea typeface="Cairo"/>
                <a:cs typeface="Cairo"/>
                <a:sym typeface="Cairo"/>
              </a:rPr>
            </a:br>
            <a:r>
              <a:rPr lang="ar">
                <a:solidFill>
                  <a:srgbClr val="6FA8DC"/>
                </a:solidFill>
                <a:latin typeface="Cairo"/>
                <a:ea typeface="Cairo"/>
                <a:cs typeface="Cairo"/>
                <a:sym typeface="Cairo"/>
              </a:rPr>
              <a:t>to gamma motor</a:t>
            </a:r>
            <a:endParaRPr>
              <a:solidFill>
                <a:srgbClr val="6FA8DC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370" name="Google Shape;370;p62"/>
          <p:cNvSpPr txBox="1"/>
          <p:nvPr/>
        </p:nvSpPr>
        <p:spPr>
          <a:xfrm>
            <a:off x="3570525" y="4743775"/>
            <a:ext cx="3000000" cy="4661400"/>
          </a:xfrm>
          <a:prstGeom prst="rect">
            <a:avLst/>
          </a:prstGeom>
          <a:noFill/>
          <a:ln cap="flat" cmpd="sng" w="9525">
            <a:solidFill>
              <a:srgbClr val="6FA8DC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6FA8DC"/>
                </a:solidFill>
                <a:latin typeface="Cairo"/>
                <a:ea typeface="Cairo"/>
                <a:cs typeface="Cairo"/>
                <a:sym typeface="Cairo"/>
              </a:rPr>
              <a:t>Facilitatory supra spinal centers to gamma motor neurons</a:t>
            </a:r>
            <a:endParaRPr>
              <a:solidFill>
                <a:srgbClr val="6FA8DC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371" name="Google Shape;37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722" y="2673050"/>
            <a:ext cx="5434553" cy="1830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538" y="5541750"/>
            <a:ext cx="2809875" cy="375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5575" y="5685413"/>
            <a:ext cx="2809875" cy="3465513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62"/>
          <p:cNvSpPr txBox="1"/>
          <p:nvPr/>
        </p:nvSpPr>
        <p:spPr>
          <a:xfrm>
            <a:off x="-3916850" y="975525"/>
            <a:ext cx="55278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62"/>
          <p:cNvSpPr/>
          <p:nvPr/>
        </p:nvSpPr>
        <p:spPr>
          <a:xfrm>
            <a:off x="2329825" y="6494150"/>
            <a:ext cx="862500" cy="523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62"/>
          <p:cNvSpPr/>
          <p:nvPr/>
        </p:nvSpPr>
        <p:spPr>
          <a:xfrm>
            <a:off x="558175" y="6078850"/>
            <a:ext cx="862500" cy="862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62"/>
          <p:cNvSpPr/>
          <p:nvPr/>
        </p:nvSpPr>
        <p:spPr>
          <a:xfrm>
            <a:off x="2177425" y="7399025"/>
            <a:ext cx="1014900" cy="523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62"/>
          <p:cNvSpPr/>
          <p:nvPr/>
        </p:nvSpPr>
        <p:spPr>
          <a:xfrm>
            <a:off x="3829050" y="5685425"/>
            <a:ext cx="1249200" cy="808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62"/>
          <p:cNvSpPr/>
          <p:nvPr/>
        </p:nvSpPr>
        <p:spPr>
          <a:xfrm>
            <a:off x="4638675" y="6719100"/>
            <a:ext cx="590700" cy="451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62"/>
          <p:cNvSpPr/>
          <p:nvPr/>
        </p:nvSpPr>
        <p:spPr>
          <a:xfrm>
            <a:off x="5884750" y="7675175"/>
            <a:ext cx="590700" cy="451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62"/>
          <p:cNvSpPr/>
          <p:nvPr/>
        </p:nvSpPr>
        <p:spPr>
          <a:xfrm>
            <a:off x="5695900" y="6217850"/>
            <a:ext cx="819300" cy="451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62"/>
          <p:cNvSpPr/>
          <p:nvPr/>
        </p:nvSpPr>
        <p:spPr>
          <a:xfrm rot="4998597">
            <a:off x="4065501" y="7628052"/>
            <a:ext cx="1014609" cy="234395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62"/>
          <p:cNvSpPr/>
          <p:nvPr/>
        </p:nvSpPr>
        <p:spPr>
          <a:xfrm>
            <a:off x="2329825" y="5389250"/>
            <a:ext cx="862500" cy="523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50" y="4690300"/>
            <a:ext cx="4034850" cy="263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63"/>
          <p:cNvPicPr preferRelativeResize="0"/>
          <p:nvPr/>
        </p:nvPicPr>
        <p:blipFill rotWithShape="1">
          <a:blip r:embed="rId4">
            <a:alphaModFix/>
          </a:blip>
          <a:srcRect b="0" l="0" r="3194" t="0"/>
          <a:stretch/>
        </p:blipFill>
        <p:spPr>
          <a:xfrm>
            <a:off x="3538050" y="6975400"/>
            <a:ext cx="3319450" cy="256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63"/>
          <p:cNvPicPr preferRelativeResize="0"/>
          <p:nvPr/>
        </p:nvPicPr>
        <p:blipFill rotWithShape="1">
          <a:blip r:embed="rId5">
            <a:alphaModFix/>
          </a:blip>
          <a:srcRect b="5024" l="0" r="0" t="0"/>
          <a:stretch/>
        </p:blipFill>
        <p:spPr>
          <a:xfrm>
            <a:off x="228600" y="6975399"/>
            <a:ext cx="3124200" cy="2933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1" name="Google Shape;391;p63"/>
          <p:cNvGraphicFramePr/>
          <p:nvPr/>
        </p:nvGraphicFramePr>
        <p:xfrm>
          <a:off x="140275" y="616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{D5BEE2E3-DD82-4A1D-8181-565BA9A0A3D3}</a:tableStyleId>
              </a:tblPr>
              <a:tblGrid>
                <a:gridCol w="2982475"/>
                <a:gridCol w="3385950"/>
              </a:tblGrid>
              <a:tr h="431875">
                <a:tc gridSpan="2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800">
                          <a:solidFill>
                            <a:srgbClr val="6FA8DC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Factors influence stretch reflex</a:t>
                      </a:r>
                      <a:endParaRPr b="1" sz="1800">
                        <a:solidFill>
                          <a:srgbClr val="6FA8DC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“all act on gamma motor neurons”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4318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600">
                          <a:solidFill>
                            <a:srgbClr val="6AA84F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Enhances</a:t>
                      </a:r>
                      <a:endParaRPr b="1" sz="1600">
                        <a:solidFill>
                          <a:srgbClr val="6AA84F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600">
                          <a:solidFill>
                            <a:srgbClr val="6AA84F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Inhibits</a:t>
                      </a:r>
                      <a:endParaRPr b="1" sz="1600">
                        <a:solidFill>
                          <a:srgbClr val="6AA84F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543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Supraspinal: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iro"/>
                        <a:buChar char="●"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 Primary motor area 4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iro"/>
                        <a:buChar char="●"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Vestibular N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iro"/>
                        <a:buChar char="●"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 Pontine RF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iro"/>
                        <a:buChar char="●"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Neocerebellum </a:t>
                      </a:r>
                      <a:r>
                        <a:rPr lang="ar">
                          <a:solidFill>
                            <a:srgbClr val="999999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“Cortex”</a:t>
                      </a:r>
                      <a:endParaRPr>
                        <a:solidFill>
                          <a:srgbClr val="999999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Supraspinal - Cortical: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iro"/>
                        <a:buChar char="●"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(suppressor area 4 &amp; Area 6) 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iro"/>
                        <a:buChar char="●"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Basal ganglia 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iro"/>
                        <a:buChar char="●"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Medullary RF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iro"/>
                        <a:buChar char="●"/>
                      </a:pPr>
                      <a:r>
                        <a:rPr lang="ar">
                          <a:highlight>
                            <a:srgbClr val="F4CCCC"/>
                          </a:highlight>
                          <a:latin typeface="Cairo"/>
                          <a:ea typeface="Cairo"/>
                          <a:cs typeface="Cairo"/>
                          <a:sym typeface="Cairo"/>
                        </a:rPr>
                        <a:t>Red nucleus</a:t>
                      </a: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 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iro"/>
                        <a:buChar char="●"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paleocerebellum </a:t>
                      </a:r>
                      <a:r>
                        <a:rPr lang="ar">
                          <a:solidFill>
                            <a:srgbClr val="666666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“Deep”</a:t>
                      </a:r>
                      <a:endParaRPr>
                        <a:solidFill>
                          <a:srgbClr val="666666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62500">
                <a:tc>
                  <a:txBody>
                    <a:bodyPr>
                      <a:noAutofit/>
                    </a:bodyPr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iro"/>
                        <a:buChar char="●"/>
                      </a:pPr>
                      <a:r>
                        <a:rPr lang="ar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Spinal mechanisms:</a:t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1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iro"/>
                        <a:buChar char="○"/>
                      </a:pPr>
                      <a:r>
                        <a:rPr lang="ar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Noxious </a:t>
                      </a:r>
                      <a:r>
                        <a:rPr lang="ar">
                          <a:solidFill>
                            <a:srgbClr val="999999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“painful”</a:t>
                      </a:r>
                      <a:r>
                        <a:rPr lang="ar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 stimuli 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iro"/>
                        <a:buChar char="●"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Anxiety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iro"/>
                        <a:buChar char="●"/>
                      </a:pPr>
                      <a:r>
                        <a:rPr lang="ar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Jendrassik maneuver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iro"/>
                        <a:buChar char="●"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Spinal mechanisms: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1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iro"/>
                        <a:buChar char="○"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Excessive muscle stretch (stimulation of golgi tendon organ)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1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iro"/>
                        <a:buChar char="○"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Muscle contraction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FA8DC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92" name="Google Shape;392;p63"/>
          <p:cNvSpPr txBox="1"/>
          <p:nvPr/>
        </p:nvSpPr>
        <p:spPr>
          <a:xfrm>
            <a:off x="4341000" y="4738300"/>
            <a:ext cx="2396400" cy="2190000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Doctor’s note:</a:t>
            </a:r>
            <a:endParaRPr sz="1000">
              <a:solidFill>
                <a:srgbClr val="999999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•Jendrassik-</a:t>
            </a: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maneuver</a:t>
            </a: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 e.g. if you do the stretch reflex and don’t find a response (could be problem with the reflex </a:t>
            </a: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arc</a:t>
            </a: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 to make sure it Is not we do the maneuver) </a:t>
            </a: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→</a:t>
            </a: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 I will tell the patient to clenches his teeth and flexes both sets of fingers into a hook-like form, and interlocks those sets of fingers together </a:t>
            </a: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→ </a:t>
            </a: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this will increase the gamma discharge </a:t>
            </a: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→</a:t>
            </a: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 facilitate the stretch reflex</a:t>
            </a:r>
            <a:endParaRPr sz="1000">
              <a:solidFill>
                <a:srgbClr val="999999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4"/>
          <p:cNvSpPr txBox="1"/>
          <p:nvPr/>
        </p:nvSpPr>
        <p:spPr>
          <a:xfrm>
            <a:off x="309450" y="603575"/>
            <a:ext cx="6189300" cy="3932700"/>
          </a:xfrm>
          <a:prstGeom prst="rect">
            <a:avLst/>
          </a:prstGeom>
          <a:noFill/>
          <a:ln cap="flat" cmpd="sng" w="9525">
            <a:solidFill>
              <a:srgbClr val="55B787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solidFill>
                  <a:srgbClr val="6FA8DC"/>
                </a:solidFill>
                <a:latin typeface="Josefin Sans"/>
                <a:ea typeface="Josefin Sans"/>
                <a:cs typeface="Josefin Sans"/>
                <a:sym typeface="Josefin Sans"/>
              </a:rPr>
              <a:t>Clinical application of stretch reflex: Knee Jerk Reflex</a:t>
            </a:r>
            <a:endParaRPr sz="1800">
              <a:solidFill>
                <a:srgbClr val="6FA8DC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➔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contraction of the muscle being stretch “Quadriceps”.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➔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Reciprocal inhibition of the antagonist muscle “Hamstring” through </a:t>
            </a:r>
            <a:r>
              <a:rPr lang="ar" u="sng">
                <a:latin typeface="Cairo"/>
                <a:ea typeface="Cairo"/>
                <a:cs typeface="Cairo"/>
                <a:sym typeface="Cairo"/>
              </a:rPr>
              <a:t>reciprocal innervation.</a:t>
            </a:r>
            <a:endParaRPr u="sng">
              <a:latin typeface="Cairo"/>
              <a:ea typeface="Cairo"/>
              <a:cs typeface="Cairo"/>
              <a:sym typeface="Cai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solidFill>
                  <a:srgbClr val="6FA8DC"/>
                </a:solidFill>
                <a:latin typeface="Josefin Sans"/>
                <a:ea typeface="Josefin Sans"/>
                <a:cs typeface="Josefin Sans"/>
                <a:sym typeface="Josefin Sans"/>
              </a:rPr>
              <a:t>What is the Clinical Significance of Tendon Reflexes ?</a:t>
            </a:r>
            <a:br>
              <a:rPr lang="ar" sz="1800">
                <a:solidFill>
                  <a:srgbClr val="55B787"/>
                </a:solidFill>
              </a:rPr>
            </a:br>
            <a:r>
              <a:rPr lang="ar" sz="1600">
                <a:latin typeface="Cairo"/>
                <a:ea typeface="Cairo"/>
                <a:cs typeface="Cairo"/>
                <a:sym typeface="Cairo"/>
              </a:rPr>
              <a:t>They are carried out clinically </a:t>
            </a:r>
            <a:r>
              <a:rPr lang="ar" sz="1600" u="sng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to test the integrity of reflex arc.</a:t>
            </a:r>
            <a:endParaRPr sz="1600" u="sng"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6AA84F"/>
                </a:solidFill>
                <a:latin typeface="Cairo"/>
                <a:ea typeface="Cairo"/>
                <a:cs typeface="Cairo"/>
                <a:sym typeface="Cairo"/>
              </a:rPr>
              <a:t>Areflexia or hypo-reflexia (hypo-tonia)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 indicates that the</a:t>
            </a:r>
            <a:br>
              <a:rPr lang="ar">
                <a:latin typeface="Cairo"/>
                <a:ea typeface="Cairo"/>
                <a:cs typeface="Cairo"/>
                <a:sym typeface="Cairo"/>
              </a:rPr>
            </a:br>
            <a:r>
              <a:rPr lang="ar">
                <a:latin typeface="Cairo"/>
                <a:ea typeface="Cairo"/>
                <a:cs typeface="Cairo"/>
                <a:sym typeface="Cairo"/>
              </a:rPr>
              <a:t>reflex arc is interrupted at one of its components by: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❏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Lesions of lower motor neuron, e.g. </a:t>
            </a:r>
            <a:r>
              <a:rPr lang="ar">
                <a:solidFill>
                  <a:srgbClr val="C27BA0"/>
                </a:solidFill>
                <a:latin typeface="Cairo"/>
                <a:ea typeface="Cairo"/>
                <a:cs typeface="Cairo"/>
                <a:sym typeface="Cairo"/>
              </a:rPr>
              <a:t>poliomyelitis</a:t>
            </a:r>
            <a:endParaRPr>
              <a:solidFill>
                <a:srgbClr val="C27BA0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❏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Peripheral nerve lesions e.g. </a:t>
            </a:r>
            <a:r>
              <a:rPr lang="ar">
                <a:solidFill>
                  <a:srgbClr val="C27BA0"/>
                </a:solidFill>
                <a:latin typeface="Cairo"/>
                <a:ea typeface="Cairo"/>
                <a:cs typeface="Cairo"/>
                <a:sym typeface="Cairo"/>
              </a:rPr>
              <a:t>peripheral neuropathy, </a:t>
            </a:r>
            <a:r>
              <a:rPr b="1" lang="ar">
                <a:solidFill>
                  <a:srgbClr val="CC0000"/>
                </a:solidFill>
                <a:latin typeface="Cairo"/>
                <a:ea typeface="Cairo"/>
                <a:cs typeface="Cairo"/>
                <a:sym typeface="Cairo"/>
              </a:rPr>
              <a:t>Diabetic neuropathy</a:t>
            </a:r>
            <a:endParaRPr b="1">
              <a:solidFill>
                <a:srgbClr val="CC0000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❏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Neuromuscular junction disorder e.g. </a:t>
            </a:r>
            <a:r>
              <a:rPr lang="ar">
                <a:solidFill>
                  <a:srgbClr val="C27BA0"/>
                </a:solidFill>
                <a:latin typeface="Cairo"/>
                <a:ea typeface="Cairo"/>
                <a:cs typeface="Cairo"/>
                <a:sym typeface="Cairo"/>
              </a:rPr>
              <a:t>myasthenia gravis</a:t>
            </a:r>
            <a:endParaRPr>
              <a:solidFill>
                <a:srgbClr val="C27BA0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❏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Primary muscle disorder e.g. </a:t>
            </a:r>
            <a:r>
              <a:rPr lang="ar">
                <a:solidFill>
                  <a:srgbClr val="C27BA0"/>
                </a:solidFill>
                <a:latin typeface="Cairo"/>
                <a:ea typeface="Cairo"/>
                <a:cs typeface="Cairo"/>
                <a:sym typeface="Cairo"/>
              </a:rPr>
              <a:t>myopathy</a:t>
            </a:r>
            <a:endParaRPr>
              <a:solidFill>
                <a:srgbClr val="C27BA0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6AA84F"/>
                </a:solidFill>
                <a:latin typeface="Cairo"/>
                <a:ea typeface="Cairo"/>
                <a:cs typeface="Cairo"/>
                <a:sym typeface="Cairo"/>
              </a:rPr>
              <a:t>Hyper-reflexia (hyper-tonia):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 exaggerated deep reflexes.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❏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Upper motor neuron lesion.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❏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Anxiety</a:t>
            </a:r>
            <a:endParaRPr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398" name="Google Shape;398;p64"/>
          <p:cNvPicPr preferRelativeResize="0"/>
          <p:nvPr/>
        </p:nvPicPr>
        <p:blipFill rotWithShape="1">
          <a:blip r:embed="rId3">
            <a:alphaModFix/>
          </a:blip>
          <a:srcRect b="0" l="0" r="0" t="9665"/>
          <a:stretch/>
        </p:blipFill>
        <p:spPr>
          <a:xfrm>
            <a:off x="152400" y="5150200"/>
            <a:ext cx="6553200" cy="431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5"/>
          <p:cNvSpPr txBox="1"/>
          <p:nvPr/>
        </p:nvSpPr>
        <p:spPr>
          <a:xfrm>
            <a:off x="720525" y="4546225"/>
            <a:ext cx="5701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 sz="2400">
                <a:solidFill>
                  <a:srgbClr val="3D85C6"/>
                </a:solidFill>
                <a:latin typeface="Economica"/>
                <a:ea typeface="Economica"/>
                <a:cs typeface="Economica"/>
                <a:sym typeface="Economica"/>
              </a:rPr>
              <a:t>The inverse stretch reflex:</a:t>
            </a:r>
            <a:endParaRPr sz="2400"/>
          </a:p>
        </p:txBody>
      </p:sp>
      <p:graphicFrame>
        <p:nvGraphicFramePr>
          <p:cNvPr id="404" name="Google Shape;404;p65"/>
          <p:cNvGraphicFramePr/>
          <p:nvPr/>
        </p:nvGraphicFramePr>
        <p:xfrm>
          <a:off x="1277225" y="5018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{D5BEE2E3-DD82-4A1D-8181-565BA9A0A3D3}</a:tableStyleId>
              </a:tblPr>
              <a:tblGrid>
                <a:gridCol w="1330575"/>
                <a:gridCol w="3622425"/>
              </a:tblGrid>
              <a:tr h="5353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>
                          <a:solidFill>
                            <a:srgbClr val="A64D79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Reflex</a:t>
                      </a:r>
                      <a:endParaRPr b="1">
                        <a:solidFill>
                          <a:srgbClr val="A64D79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Golgi tendon or inverse stretch reflex </a:t>
                      </a:r>
                      <a:r>
                        <a:rPr lang="ar">
                          <a:solidFill>
                            <a:srgbClr val="6FA8DC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(autogenic inhibition)</a:t>
                      </a:r>
                      <a:endParaRPr>
                        <a:solidFill>
                          <a:srgbClr val="6FA8DC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>
                          <a:solidFill>
                            <a:srgbClr val="A64D79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Clinical test stimulus</a:t>
                      </a:r>
                      <a:endParaRPr b="1">
                        <a:solidFill>
                          <a:srgbClr val="A64D79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increased tension by large force on tendon (pull on muscle when rested)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>
                          <a:solidFill>
                            <a:srgbClr val="A64D79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Response</a:t>
                      </a:r>
                      <a:endParaRPr b="1">
                        <a:solidFill>
                          <a:srgbClr val="A64D79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Muscle tendon decreases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solidFill>
                            <a:srgbClr val="C27BA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 </a:t>
                      </a:r>
                      <a:r>
                        <a:rPr lang="ar">
                          <a:solidFill>
                            <a:srgbClr val="6FA8DC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(calsped knife reflex)</a:t>
                      </a:r>
                      <a:endParaRPr>
                        <a:solidFill>
                          <a:srgbClr val="6FA8DC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>
                          <a:solidFill>
                            <a:srgbClr val="A64D79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Sensory receptors</a:t>
                      </a:r>
                      <a:endParaRPr b="1">
                        <a:solidFill>
                          <a:srgbClr val="A64D79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Golgi tendon organ </a:t>
                      </a:r>
                      <a:r>
                        <a:rPr lang="ar" sz="1200">
                          <a:solidFill>
                            <a:srgbClr val="999999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“ at the </a:t>
                      </a:r>
                      <a:r>
                        <a:rPr b="1" lang="ar" sz="1200">
                          <a:solidFill>
                            <a:srgbClr val="999999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tendon</a:t>
                      </a:r>
                      <a:r>
                        <a:rPr lang="ar" sz="1200">
                          <a:solidFill>
                            <a:srgbClr val="999999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, not the fleshy part”</a:t>
                      </a:r>
                      <a:endParaRPr sz="1200">
                        <a:solidFill>
                          <a:srgbClr val="999999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>
                          <a:solidFill>
                            <a:srgbClr val="A64D79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Synapses involved</a:t>
                      </a:r>
                      <a:endParaRPr b="1">
                        <a:solidFill>
                          <a:srgbClr val="A64D79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Polysnaptic (via interneuron)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>
                          <a:solidFill>
                            <a:srgbClr val="A64D79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Afferent</a:t>
                      </a:r>
                      <a:endParaRPr b="1">
                        <a:solidFill>
                          <a:srgbClr val="A64D79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Type Ib afferent fibres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>
                          <a:solidFill>
                            <a:srgbClr val="A64D79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Effects on muscle</a:t>
                      </a:r>
                      <a:endParaRPr b="1">
                        <a:solidFill>
                          <a:srgbClr val="A64D79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iro"/>
                        <a:buChar char="●"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Relaxes same muscle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iro"/>
                        <a:buChar char="●"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Relaxes synergistic muscles         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>
                          <a:solidFill>
                            <a:srgbClr val="A64D79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Other effects</a:t>
                      </a:r>
                      <a:endParaRPr b="1">
                        <a:solidFill>
                          <a:srgbClr val="A64D79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Contraction(+) of an antagonistic muscle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>
                          <a:solidFill>
                            <a:srgbClr val="A64D79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Function</a:t>
                      </a:r>
                      <a:endParaRPr b="1">
                        <a:solidFill>
                          <a:srgbClr val="A64D79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Protective (prevents damage to tendon)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155C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05" name="Google Shape;405;p65"/>
          <p:cNvSpPr txBox="1"/>
          <p:nvPr/>
        </p:nvSpPr>
        <p:spPr>
          <a:xfrm>
            <a:off x="368025" y="377825"/>
            <a:ext cx="6147000" cy="25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 sz="18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Inverse Stretch Reflex</a:t>
            </a:r>
            <a:endParaRPr b="1" sz="1800">
              <a:solidFill>
                <a:srgbClr val="66666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600">
                <a:solidFill>
                  <a:srgbClr val="666666"/>
                </a:solidFill>
                <a:latin typeface="Tajawal"/>
                <a:ea typeface="Tajawal"/>
                <a:cs typeface="Tajawal"/>
                <a:sym typeface="Tajawal"/>
              </a:rPr>
              <a:t>(Golgi Tendon Reflex)</a:t>
            </a:r>
            <a:endParaRPr sz="1600">
              <a:solidFill>
                <a:srgbClr val="666666"/>
              </a:solidFill>
              <a:latin typeface="Tajawal"/>
              <a:ea typeface="Tajawal"/>
              <a:cs typeface="Tajawal"/>
              <a:sym typeface="Tajaw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  <a:latin typeface="Tajawal"/>
              <a:ea typeface="Tajawal"/>
              <a:cs typeface="Tajawal"/>
              <a:sym typeface="Tajaw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Cairo"/>
              <a:buChar char="●"/>
            </a:pPr>
            <a:r>
              <a:rPr lang="ar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up to a point, the harder a muscle is stretched, the stronger is the reflex contraction.</a:t>
            </a:r>
            <a:endParaRPr>
              <a:solidFill>
                <a:srgbClr val="999999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Cairo"/>
              <a:buChar char="●"/>
            </a:pPr>
            <a:r>
              <a:rPr lang="ar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however, when the tension becomes great enough, contraction suddenly ceases and the muscle relaxes.</a:t>
            </a:r>
            <a:endParaRPr>
              <a:solidFill>
                <a:srgbClr val="999999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●"/>
            </a:pPr>
            <a:r>
              <a:rPr lang="ar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This relaxation in response to strong stretch is called </a:t>
            </a:r>
            <a:r>
              <a:rPr b="1" lang="ar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Inverse Stretch Reflex.</a:t>
            </a:r>
            <a:endParaRPr>
              <a:solidFill>
                <a:srgbClr val="999999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ar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The Receptor for the inverse stretch reflex </a:t>
            </a:r>
            <a:r>
              <a:rPr b="1" lang="ar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is in the Golgi Tendon Organ</a:t>
            </a:r>
            <a:r>
              <a:rPr b="1" lang="ar">
                <a:solidFill>
                  <a:srgbClr val="666666"/>
                </a:solidFill>
                <a:latin typeface="Cairo"/>
                <a:ea typeface="Cairo"/>
                <a:cs typeface="Cairo"/>
                <a:sym typeface="Cairo"/>
              </a:rPr>
              <a:t>.</a:t>
            </a:r>
            <a:endParaRPr b="1">
              <a:solidFill>
                <a:srgbClr val="666666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406" name="Google Shape;40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524" y="2748650"/>
            <a:ext cx="5132901" cy="179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6"/>
          <p:cNvSpPr txBox="1"/>
          <p:nvPr/>
        </p:nvSpPr>
        <p:spPr>
          <a:xfrm>
            <a:off x="259925" y="2285675"/>
            <a:ext cx="6395400" cy="31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iro"/>
                <a:ea typeface="Cairo"/>
                <a:cs typeface="Cairo"/>
                <a:sym typeface="Cairo"/>
              </a:rPr>
              <a:t>Golgi tendon organs(3-25): </a:t>
            </a:r>
            <a:r>
              <a:rPr lang="ar" sz="1200">
                <a:latin typeface="Cairo"/>
                <a:ea typeface="Cairo"/>
                <a:cs typeface="Cairo"/>
                <a:sym typeface="Cairo"/>
              </a:rPr>
              <a:t>They are present in</a:t>
            </a:r>
            <a:endParaRPr sz="1200"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Cairo"/>
                <a:ea typeface="Cairo"/>
                <a:cs typeface="Cairo"/>
                <a:sym typeface="Cairo"/>
              </a:rPr>
              <a:t> tendons and </a:t>
            </a:r>
            <a:r>
              <a:rPr lang="ar" sz="1200" u="sng">
                <a:solidFill>
                  <a:srgbClr val="C27BA0"/>
                </a:solidFill>
                <a:latin typeface="Cairo"/>
                <a:ea typeface="Cairo"/>
                <a:cs typeface="Cairo"/>
                <a:sym typeface="Cairo"/>
              </a:rPr>
              <a:t>encapsulated sensory receptors</a:t>
            </a:r>
            <a:r>
              <a:rPr lang="ar" sz="1200">
                <a:latin typeface="Cairo"/>
                <a:ea typeface="Cairo"/>
                <a:cs typeface="Cairo"/>
                <a:sym typeface="Cairo"/>
              </a:rPr>
              <a:t> </a:t>
            </a:r>
            <a:endParaRPr sz="1200"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Cairo"/>
                <a:ea typeface="Cairo"/>
                <a:cs typeface="Cairo"/>
                <a:sym typeface="Cairo"/>
              </a:rPr>
              <a:t>through which muscle tendon fibers pass.</a:t>
            </a:r>
            <a:endParaRPr sz="1200"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iro"/>
              <a:ea typeface="Cairo"/>
              <a:cs typeface="Cairo"/>
              <a:sym typeface="Cairo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iro"/>
              <a:buChar char="●"/>
            </a:pPr>
            <a:r>
              <a:rPr lang="ar" sz="1200">
                <a:latin typeface="Cairo"/>
                <a:ea typeface="Cairo"/>
                <a:cs typeface="Cairo"/>
                <a:sym typeface="Cairo"/>
              </a:rPr>
              <a:t>About 10 to 15 muscle fibers are usually connected to each golgi tendon organ</a:t>
            </a:r>
            <a:endParaRPr sz="1200">
              <a:latin typeface="Cairo"/>
              <a:ea typeface="Cairo"/>
              <a:cs typeface="Cairo"/>
              <a:sym typeface="Cair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iro"/>
              <a:buChar char="●"/>
            </a:pPr>
            <a:r>
              <a:rPr lang="ar" sz="1200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they </a:t>
            </a:r>
            <a:r>
              <a:rPr lang="ar" sz="1200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Transmit information about tendon tension or rate of change of tension.</a:t>
            </a:r>
            <a:endParaRPr sz="1200"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iro"/>
              <a:buChar char="●"/>
            </a:pPr>
            <a:r>
              <a:rPr lang="ar" sz="1200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the organ is stimulated when this small bundle of muscle fibers is “</a:t>
            </a:r>
            <a:r>
              <a:rPr lang="ar" sz="1200">
                <a:solidFill>
                  <a:srgbClr val="CC0000"/>
                </a:solidFill>
                <a:latin typeface="Cairo"/>
                <a:ea typeface="Cairo"/>
                <a:cs typeface="Cairo"/>
                <a:sym typeface="Cairo"/>
              </a:rPr>
              <a:t>tensed</a:t>
            </a:r>
            <a:r>
              <a:rPr lang="ar" sz="1200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” by severe contraction.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iro"/>
              <a:buChar char="●"/>
            </a:pPr>
            <a:r>
              <a:rPr lang="ar" sz="1200">
                <a:solidFill>
                  <a:srgbClr val="B7B7B7"/>
                </a:solidFill>
                <a:latin typeface="Cairo"/>
                <a:ea typeface="Cairo"/>
                <a:cs typeface="Cairo"/>
                <a:sym typeface="Cairo"/>
              </a:rPr>
              <a:t>Thus, the major difference in excitation of the Golgi tendon organ versus the muscle spindle</a:t>
            </a:r>
            <a:r>
              <a:rPr b="1" lang="ar" sz="12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 is that the spindle </a:t>
            </a:r>
            <a:r>
              <a:rPr b="1" lang="ar" sz="1200" u="sng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detects muscle length and changes in muscle length,</a:t>
            </a:r>
            <a:r>
              <a:rPr b="1" lang="ar" sz="12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 whereas the tendon organ </a:t>
            </a:r>
            <a:r>
              <a:rPr b="1" lang="ar" sz="1200" u="sng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detects muscle tension </a:t>
            </a:r>
            <a:r>
              <a:rPr b="1" lang="ar" sz="12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as reflected by the tension in itself.</a:t>
            </a:r>
            <a:endParaRPr b="1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66"/>
          <p:cNvSpPr txBox="1"/>
          <p:nvPr>
            <p:ph type="title"/>
          </p:nvPr>
        </p:nvSpPr>
        <p:spPr>
          <a:xfrm>
            <a:off x="259925" y="1965775"/>
            <a:ext cx="3036300" cy="4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600">
                <a:solidFill>
                  <a:srgbClr val="6FA8DC"/>
                </a:solidFill>
              </a:rPr>
              <a:t>Receptor Golgi tendon organs</a:t>
            </a:r>
            <a:endParaRPr b="1" sz="1600">
              <a:solidFill>
                <a:srgbClr val="6FA8DC"/>
              </a:solidFill>
            </a:endParaRPr>
          </a:p>
        </p:txBody>
      </p:sp>
      <p:sp>
        <p:nvSpPr>
          <p:cNvPr id="413" name="Google Shape;413;p66"/>
          <p:cNvSpPr txBox="1"/>
          <p:nvPr/>
        </p:nvSpPr>
        <p:spPr>
          <a:xfrm>
            <a:off x="71675" y="4048875"/>
            <a:ext cx="6771900" cy="27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6FA8DC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600">
                <a:solidFill>
                  <a:srgbClr val="6FA8DC"/>
                </a:solidFill>
                <a:latin typeface="Economica"/>
                <a:ea typeface="Economica"/>
                <a:cs typeface="Economica"/>
                <a:sym typeface="Economica"/>
              </a:rPr>
              <a:t>Inhibitory Nature of the Tendon Reflex and Its Importance:</a:t>
            </a:r>
            <a:endParaRPr b="1" sz="1800" u="sng">
              <a:solidFill>
                <a:schemeClr val="accent5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</a:pPr>
            <a:r>
              <a:rPr lang="ar" sz="1200">
                <a:solidFill>
                  <a:srgbClr val="434343"/>
                </a:solidFill>
                <a:latin typeface="Cairo"/>
                <a:ea typeface="Cairo"/>
                <a:cs typeface="Cairo"/>
                <a:sym typeface="Cairo"/>
              </a:rPr>
              <a:t>Stimulated golgi tendon organ by an increase in muscle tension            impulses via </a:t>
            </a:r>
            <a:r>
              <a:rPr lang="ar" sz="1200">
                <a:solidFill>
                  <a:srgbClr val="CC0000"/>
                </a:solidFill>
                <a:latin typeface="Cairo"/>
                <a:ea typeface="Cairo"/>
                <a:cs typeface="Cairo"/>
                <a:sym typeface="Cairo"/>
              </a:rPr>
              <a:t>fast </a:t>
            </a:r>
            <a:r>
              <a:rPr b="1" lang="ar" sz="1200" u="sng">
                <a:solidFill>
                  <a:srgbClr val="CC0000"/>
                </a:solidFill>
                <a:latin typeface="Cairo"/>
                <a:ea typeface="Cairo"/>
                <a:cs typeface="Cairo"/>
                <a:sym typeface="Cairo"/>
              </a:rPr>
              <a:t>Ib</a:t>
            </a:r>
            <a:r>
              <a:rPr lang="ar" sz="1200">
                <a:solidFill>
                  <a:srgbClr val="CC0000"/>
                </a:solidFill>
                <a:latin typeface="Cairo"/>
                <a:ea typeface="Cairo"/>
                <a:cs typeface="Cairo"/>
                <a:sym typeface="Cairo"/>
              </a:rPr>
              <a:t> nerve fibers</a:t>
            </a:r>
            <a:r>
              <a:rPr lang="ar" sz="1200">
                <a:solidFill>
                  <a:srgbClr val="434343"/>
                </a:solidFill>
                <a:latin typeface="Cairo"/>
                <a:ea typeface="Cairo"/>
                <a:cs typeface="Cairo"/>
                <a:sym typeface="Cairo"/>
              </a:rPr>
              <a:t>, large, rapidly conducting fibers that average 16 micrometers in diameter           SC                                                                    The  local cord signal excites  </a:t>
            </a:r>
            <a:r>
              <a:rPr i="1" lang="ar" sz="1200">
                <a:solidFill>
                  <a:srgbClr val="CC0000"/>
                </a:solidFill>
                <a:latin typeface="Cairo"/>
                <a:ea typeface="Cairo"/>
                <a:cs typeface="Cairo"/>
                <a:sym typeface="Cairo"/>
              </a:rPr>
              <a:t>inhibitory</a:t>
            </a:r>
            <a:r>
              <a:rPr lang="ar" sz="1200">
                <a:solidFill>
                  <a:srgbClr val="CC0000"/>
                </a:solidFill>
                <a:latin typeface="Cairo"/>
                <a:ea typeface="Cairo"/>
                <a:cs typeface="Cairo"/>
                <a:sym typeface="Cairo"/>
              </a:rPr>
              <a:t> interneuron</a:t>
            </a:r>
            <a:r>
              <a:rPr lang="ar" sz="1200">
                <a:solidFill>
                  <a:srgbClr val="434343"/>
                </a:solidFill>
                <a:latin typeface="Cairo"/>
                <a:ea typeface="Cairo"/>
                <a:cs typeface="Cairo"/>
                <a:sym typeface="Cairo"/>
              </a:rPr>
              <a:t> </a:t>
            </a:r>
            <a:r>
              <a:rPr lang="ar" sz="1200" u="sng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(secrete Glycine) </a:t>
            </a:r>
            <a:r>
              <a:rPr lang="ar" sz="1200">
                <a:solidFill>
                  <a:srgbClr val="434343"/>
                </a:solidFill>
                <a:latin typeface="Cairo"/>
                <a:ea typeface="Cairo"/>
                <a:cs typeface="Cairo"/>
                <a:sym typeface="Cairo"/>
              </a:rPr>
              <a:t>          inhibit alpha motor neuron            </a:t>
            </a:r>
            <a:r>
              <a:rPr b="1" i="1" lang="ar" sz="1200">
                <a:solidFill>
                  <a:srgbClr val="434343"/>
                </a:solidFill>
                <a:latin typeface="Cairo"/>
                <a:ea typeface="Cairo"/>
                <a:cs typeface="Cairo"/>
                <a:sym typeface="Cairo"/>
              </a:rPr>
              <a:t>negative feedback mechanism</a:t>
            </a:r>
            <a:r>
              <a:rPr lang="ar" sz="1200">
                <a:solidFill>
                  <a:srgbClr val="434343"/>
                </a:solidFill>
                <a:latin typeface="Cairo"/>
                <a:ea typeface="Cairo"/>
                <a:cs typeface="Cairo"/>
                <a:sym typeface="Cairo"/>
              </a:rPr>
              <a:t>             muscle relaxation </a:t>
            </a:r>
            <a:r>
              <a:rPr i="1" lang="ar" sz="1200">
                <a:solidFill>
                  <a:srgbClr val="C27BA0"/>
                </a:solidFill>
                <a:latin typeface="Cairo"/>
                <a:ea typeface="Cairo"/>
                <a:cs typeface="Cairo"/>
                <a:sym typeface="Cairo"/>
              </a:rPr>
              <a:t>(lengthening reaction)</a:t>
            </a:r>
            <a:endParaRPr sz="1200">
              <a:solidFill>
                <a:srgbClr val="434343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airo"/>
              <a:buChar char="●"/>
            </a:pPr>
            <a:r>
              <a:rPr lang="ar" sz="1200">
                <a:solidFill>
                  <a:srgbClr val="434343"/>
                </a:solidFill>
                <a:latin typeface="Cairo"/>
                <a:ea typeface="Cairo"/>
                <a:cs typeface="Cairo"/>
                <a:sym typeface="Cairo"/>
              </a:rPr>
              <a:t>Also stimulate </a:t>
            </a:r>
            <a:r>
              <a:rPr i="1" lang="ar" sz="1200">
                <a:solidFill>
                  <a:srgbClr val="CC4125"/>
                </a:solidFill>
                <a:latin typeface="Cairo"/>
                <a:ea typeface="Cairo"/>
                <a:cs typeface="Cairo"/>
                <a:sym typeface="Cairo"/>
              </a:rPr>
              <a:t>excitatory </a:t>
            </a:r>
            <a:r>
              <a:rPr i="1" lang="ar" sz="1200">
                <a:solidFill>
                  <a:srgbClr val="CC4125"/>
                </a:solidFill>
                <a:latin typeface="Cairo"/>
                <a:ea typeface="Cairo"/>
                <a:cs typeface="Cairo"/>
                <a:sym typeface="Cairo"/>
              </a:rPr>
              <a:t>interneuron</a:t>
            </a:r>
            <a:r>
              <a:rPr i="1" lang="ar" sz="1200">
                <a:solidFill>
                  <a:srgbClr val="CC4125"/>
                </a:solidFill>
                <a:latin typeface="Cairo"/>
                <a:ea typeface="Cairo"/>
                <a:cs typeface="Cairo"/>
                <a:sym typeface="Cairo"/>
              </a:rPr>
              <a:t> to antagonist</a:t>
            </a:r>
            <a:r>
              <a:rPr lang="ar" sz="1200">
                <a:solidFill>
                  <a:srgbClr val="434343"/>
                </a:solidFill>
                <a:latin typeface="Cairo"/>
                <a:ea typeface="Cairo"/>
                <a:cs typeface="Cairo"/>
                <a:sym typeface="Cairo"/>
              </a:rPr>
              <a:t> </a:t>
            </a:r>
            <a:r>
              <a:rPr i="1" lang="ar" sz="1200">
                <a:solidFill>
                  <a:srgbClr val="C27BA0"/>
                </a:solidFill>
                <a:latin typeface="Cairo"/>
                <a:ea typeface="Cairo"/>
                <a:cs typeface="Cairo"/>
                <a:sym typeface="Cairo"/>
              </a:rPr>
              <a:t>(Reciprocal </a:t>
            </a:r>
            <a:r>
              <a:rPr i="1" lang="ar" sz="1200">
                <a:solidFill>
                  <a:srgbClr val="C27BA0"/>
                </a:solidFill>
                <a:latin typeface="Cairo"/>
                <a:ea typeface="Cairo"/>
                <a:cs typeface="Cairo"/>
                <a:sym typeface="Cairo"/>
              </a:rPr>
              <a:t>Innervation</a:t>
            </a:r>
            <a:r>
              <a:rPr i="1" lang="ar" sz="1200">
                <a:solidFill>
                  <a:srgbClr val="C27BA0"/>
                </a:solidFill>
                <a:latin typeface="Cairo"/>
                <a:ea typeface="Cairo"/>
                <a:cs typeface="Cairo"/>
                <a:sym typeface="Cairo"/>
              </a:rPr>
              <a:t>)</a:t>
            </a:r>
            <a:endParaRPr sz="1200">
              <a:solidFill>
                <a:srgbClr val="434343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airo"/>
              <a:buChar char="●"/>
            </a:pPr>
            <a:r>
              <a:rPr b="1" lang="ar" sz="1200">
                <a:solidFill>
                  <a:srgbClr val="434343"/>
                </a:solidFill>
                <a:latin typeface="Cairo"/>
                <a:ea typeface="Cairo"/>
                <a:cs typeface="Cairo"/>
                <a:sym typeface="Cairo"/>
              </a:rPr>
              <a:t>Value:</a:t>
            </a:r>
            <a:r>
              <a:rPr lang="ar" sz="1200">
                <a:solidFill>
                  <a:srgbClr val="434343"/>
                </a:solidFill>
                <a:latin typeface="Cairo"/>
                <a:ea typeface="Cairo"/>
                <a:cs typeface="Cairo"/>
                <a:sym typeface="Cairo"/>
              </a:rPr>
              <a:t> Protects muscles from rupture and tendon avulsion and tear</a:t>
            </a:r>
            <a:endParaRPr sz="1200">
              <a:solidFill>
                <a:srgbClr val="434343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cxnSp>
        <p:nvCxnSpPr>
          <p:cNvPr id="414" name="Google Shape;414;p66"/>
          <p:cNvCxnSpPr/>
          <p:nvPr/>
        </p:nvCxnSpPr>
        <p:spPr>
          <a:xfrm>
            <a:off x="4668050" y="4741550"/>
            <a:ext cx="324000" cy="0"/>
          </a:xfrm>
          <a:prstGeom prst="straightConnector1">
            <a:avLst/>
          </a:prstGeom>
          <a:noFill/>
          <a:ln cap="flat" cmpd="sng" w="19050">
            <a:solidFill>
              <a:srgbClr val="6FA8D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5" name="Google Shape;415;p66"/>
          <p:cNvCxnSpPr/>
          <p:nvPr/>
        </p:nvCxnSpPr>
        <p:spPr>
          <a:xfrm>
            <a:off x="5658800" y="4922525"/>
            <a:ext cx="324000" cy="0"/>
          </a:xfrm>
          <a:prstGeom prst="straightConnector1">
            <a:avLst/>
          </a:prstGeom>
          <a:noFill/>
          <a:ln cap="flat" cmpd="sng" w="19050">
            <a:solidFill>
              <a:srgbClr val="6FA8D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6" name="Google Shape;416;p66"/>
          <p:cNvCxnSpPr/>
          <p:nvPr/>
        </p:nvCxnSpPr>
        <p:spPr>
          <a:xfrm>
            <a:off x="6211100" y="4922525"/>
            <a:ext cx="324000" cy="0"/>
          </a:xfrm>
          <a:prstGeom prst="straightConnector1">
            <a:avLst/>
          </a:prstGeom>
          <a:noFill/>
          <a:ln cap="flat" cmpd="sng" w="19050">
            <a:solidFill>
              <a:srgbClr val="6FA8D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7" name="Google Shape;417;p66"/>
          <p:cNvCxnSpPr/>
          <p:nvPr/>
        </p:nvCxnSpPr>
        <p:spPr>
          <a:xfrm>
            <a:off x="3543300" y="5270400"/>
            <a:ext cx="324000" cy="0"/>
          </a:xfrm>
          <a:prstGeom prst="straightConnector1">
            <a:avLst/>
          </a:prstGeom>
          <a:noFill/>
          <a:ln cap="flat" cmpd="sng" w="19050">
            <a:solidFill>
              <a:srgbClr val="6FA8D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8" name="Google Shape;418;p66"/>
          <p:cNvCxnSpPr/>
          <p:nvPr/>
        </p:nvCxnSpPr>
        <p:spPr>
          <a:xfrm>
            <a:off x="4963325" y="5098950"/>
            <a:ext cx="324000" cy="0"/>
          </a:xfrm>
          <a:prstGeom prst="straightConnector1">
            <a:avLst/>
          </a:prstGeom>
          <a:noFill/>
          <a:ln cap="flat" cmpd="sng" w="19050">
            <a:solidFill>
              <a:srgbClr val="6FA8D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9" name="Google Shape;419;p66"/>
          <p:cNvCxnSpPr/>
          <p:nvPr/>
        </p:nvCxnSpPr>
        <p:spPr>
          <a:xfrm>
            <a:off x="1134125" y="5270400"/>
            <a:ext cx="324000" cy="0"/>
          </a:xfrm>
          <a:prstGeom prst="straightConnector1">
            <a:avLst/>
          </a:prstGeom>
          <a:noFill/>
          <a:ln cap="flat" cmpd="sng" w="19050">
            <a:solidFill>
              <a:srgbClr val="6FA8D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0" name="Google Shape;420;p66"/>
          <p:cNvSpPr txBox="1"/>
          <p:nvPr/>
        </p:nvSpPr>
        <p:spPr>
          <a:xfrm>
            <a:off x="318125" y="407350"/>
            <a:ext cx="5330100" cy="13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solidFill>
                  <a:srgbClr val="3D85C6"/>
                </a:solidFill>
                <a:latin typeface="Economica"/>
                <a:ea typeface="Economica"/>
                <a:cs typeface="Economica"/>
                <a:sym typeface="Economica"/>
              </a:rPr>
              <a:t>The golgi tendon reflex (Inverse stretch reflex):</a:t>
            </a:r>
            <a:endParaRPr b="1" sz="1800" u="sng">
              <a:solidFill>
                <a:schemeClr val="accent5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airo"/>
              <a:buChar char="●"/>
            </a:pPr>
            <a:r>
              <a:rPr lang="ar" sz="1200">
                <a:latin typeface="Cairo"/>
                <a:ea typeface="Cairo"/>
                <a:cs typeface="Cairo"/>
                <a:sym typeface="Cairo"/>
              </a:rPr>
              <a:t>It is a </a:t>
            </a:r>
            <a:r>
              <a:rPr lang="ar" sz="1200">
                <a:solidFill>
                  <a:srgbClr val="E06666"/>
                </a:solidFill>
                <a:latin typeface="Cairo"/>
                <a:ea typeface="Cairo"/>
                <a:cs typeface="Cairo"/>
                <a:sym typeface="Cairo"/>
              </a:rPr>
              <a:t>deep and polysynaptic</a:t>
            </a:r>
            <a:r>
              <a:rPr lang="ar" sz="1200">
                <a:latin typeface="Cairo"/>
                <a:ea typeface="Cairo"/>
                <a:cs typeface="Cairo"/>
                <a:sym typeface="Cairo"/>
              </a:rPr>
              <a:t> reflex</a:t>
            </a:r>
            <a:endParaRPr sz="1200">
              <a:latin typeface="Cairo"/>
              <a:ea typeface="Cairo"/>
              <a:cs typeface="Cairo"/>
              <a:sym typeface="Cair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airo"/>
              <a:buChar char="●"/>
            </a:pPr>
            <a:r>
              <a:rPr lang="ar" sz="1200">
                <a:latin typeface="Cairo"/>
                <a:ea typeface="Cairo"/>
                <a:cs typeface="Cairo"/>
                <a:sym typeface="Cairo"/>
              </a:rPr>
              <a:t>Opposite response to stretch reflex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solidFill>
                  <a:srgbClr val="A64D79"/>
                </a:solidFill>
                <a:latin typeface="Josefin Sans"/>
                <a:ea typeface="Josefin Sans"/>
                <a:cs typeface="Josefin Sans"/>
                <a:sym typeface="Josefin Sans"/>
              </a:rPr>
              <a:t>mechanism:</a:t>
            </a:r>
            <a:endParaRPr b="1">
              <a:solidFill>
                <a:srgbClr val="A64D79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solidFill>
                  <a:srgbClr val="E06666"/>
                </a:solidFill>
                <a:latin typeface="Cairo"/>
                <a:ea typeface="Cairo"/>
                <a:cs typeface="Cairo"/>
                <a:sym typeface="Cairo"/>
              </a:rPr>
              <a:t>excessive tension</a:t>
            </a:r>
            <a:r>
              <a:rPr lang="ar" sz="1200">
                <a:latin typeface="Cairo"/>
                <a:ea typeface="Cairo"/>
                <a:cs typeface="Cairo"/>
                <a:sym typeface="Cairo"/>
              </a:rPr>
              <a:t> in the muscle (By passive over stretch</a:t>
            </a:r>
            <a:r>
              <a:rPr lang="ar" sz="1200">
                <a:solidFill>
                  <a:srgbClr val="CC0000"/>
                </a:solidFill>
                <a:latin typeface="Cairo"/>
                <a:ea typeface="Cairo"/>
                <a:cs typeface="Cairo"/>
                <a:sym typeface="Cairo"/>
              </a:rPr>
              <a:t> </a:t>
            </a:r>
            <a:r>
              <a:rPr lang="ar" sz="1200">
                <a:latin typeface="Cairo"/>
                <a:ea typeface="Cairo"/>
                <a:cs typeface="Cairo"/>
                <a:sym typeface="Cairo"/>
              </a:rPr>
              <a:t>of</a:t>
            </a:r>
            <a:endParaRPr sz="1200"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Cairo"/>
                <a:ea typeface="Cairo"/>
                <a:cs typeface="Cairo"/>
                <a:sym typeface="Cairo"/>
              </a:rPr>
              <a:t> </a:t>
            </a:r>
            <a:r>
              <a:rPr lang="ar" sz="1200">
                <a:latin typeface="Cairo"/>
                <a:ea typeface="Cairo"/>
                <a:cs typeface="Cairo"/>
                <a:sym typeface="Cairo"/>
              </a:rPr>
              <a:t>tendon or severe active muscle contraction) </a:t>
            </a:r>
            <a:endParaRPr sz="1200"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Cairo"/>
                <a:ea typeface="Cairo"/>
                <a:cs typeface="Cairo"/>
                <a:sym typeface="Cairo"/>
              </a:rPr>
              <a:t>causes </a:t>
            </a:r>
            <a:r>
              <a:rPr lang="ar" sz="1200">
                <a:solidFill>
                  <a:srgbClr val="CC0000"/>
                </a:solidFill>
                <a:latin typeface="Cairo"/>
                <a:ea typeface="Cairo"/>
                <a:cs typeface="Cairo"/>
                <a:sym typeface="Cairo"/>
              </a:rPr>
              <a:t>muscle relaxation</a:t>
            </a:r>
            <a:endParaRPr sz="1200">
              <a:solidFill>
                <a:srgbClr val="CC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421" name="Google Shape;42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9450" y="494050"/>
            <a:ext cx="2305650" cy="240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150" y="5879626"/>
            <a:ext cx="5906949" cy="3705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7"/>
          <p:cNvSpPr txBox="1"/>
          <p:nvPr/>
        </p:nvSpPr>
        <p:spPr>
          <a:xfrm>
            <a:off x="585450" y="464600"/>
            <a:ext cx="5687100" cy="10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 sz="1800" u="sng">
                <a:solidFill>
                  <a:srgbClr val="3D85C6"/>
                </a:solidFill>
                <a:latin typeface="Economica"/>
                <a:ea typeface="Economica"/>
                <a:cs typeface="Economica"/>
                <a:sym typeface="Economica"/>
              </a:rPr>
              <a:t>Comparison Between Stretch &amp; Inverse Reflexes:</a:t>
            </a:r>
            <a:endParaRPr b="1" sz="1800" u="sng">
              <a:solidFill>
                <a:srgbClr val="3D85C6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5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graphicFrame>
        <p:nvGraphicFramePr>
          <p:cNvPr id="428" name="Google Shape;428;p67"/>
          <p:cNvGraphicFramePr/>
          <p:nvPr/>
        </p:nvGraphicFramePr>
        <p:xfrm>
          <a:off x="344175" y="1096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{D5BEE2E3-DD82-4A1D-8181-565BA9A0A3D3}</a:tableStyleId>
              </a:tblPr>
              <a:tblGrid>
                <a:gridCol w="2046625"/>
                <a:gridCol w="2046650"/>
                <a:gridCol w="2046625"/>
              </a:tblGrid>
              <a:tr h="39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6FA8DC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>
                          <a:solidFill>
                            <a:srgbClr val="6FA8DC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Stretch reflex</a:t>
                      </a:r>
                      <a:endParaRPr b="1">
                        <a:solidFill>
                          <a:srgbClr val="6FA8DC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>
                          <a:solidFill>
                            <a:srgbClr val="6FA8DC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Inverse stretch reflex</a:t>
                      </a:r>
                      <a:endParaRPr b="1">
                        <a:solidFill>
                          <a:srgbClr val="6FA8DC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>
                          <a:solidFill>
                            <a:srgbClr val="C27BA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Stimulus</a:t>
                      </a:r>
                      <a:endParaRPr b="1">
                        <a:solidFill>
                          <a:srgbClr val="C27BA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Increased muscle length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Increased muscle tension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>
                          <a:solidFill>
                            <a:srgbClr val="C27BA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Response</a:t>
                      </a:r>
                      <a:endParaRPr b="1">
                        <a:solidFill>
                          <a:srgbClr val="C27BA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Muscle contraction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Muscle relaxation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>
                          <a:solidFill>
                            <a:srgbClr val="C27BA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Receptor</a:t>
                      </a:r>
                      <a:endParaRPr b="1">
                        <a:solidFill>
                          <a:srgbClr val="C27BA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Muscle spindles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Golgi tendon organs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>
                          <a:solidFill>
                            <a:srgbClr val="C27BA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Afferents</a:t>
                      </a:r>
                      <a:endParaRPr b="1">
                        <a:solidFill>
                          <a:srgbClr val="C27BA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Type IA and 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Type II fibers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Type IB fibers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29" name="Google Shape;429;p67"/>
          <p:cNvGraphicFramePr/>
          <p:nvPr/>
        </p:nvGraphicFramePr>
        <p:xfrm>
          <a:off x="344188" y="3481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{D5BEE2E3-DD82-4A1D-8181-565BA9A0A3D3}</a:tableStyleId>
              </a:tblPr>
              <a:tblGrid>
                <a:gridCol w="2046625"/>
                <a:gridCol w="2046625"/>
                <a:gridCol w="2046625"/>
              </a:tblGrid>
              <a:tr h="4647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>
                          <a:solidFill>
                            <a:srgbClr val="C27BA0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Synapses</a:t>
                      </a:r>
                      <a:endParaRPr b="1">
                        <a:solidFill>
                          <a:srgbClr val="C27BA0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Mono-synaptic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Poly-synaptic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47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>
                          <a:solidFill>
                            <a:srgbClr val="C27BA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Reciprocal</a:t>
                      </a:r>
                      <a:r>
                        <a:rPr b="1" lang="ar">
                          <a:solidFill>
                            <a:srgbClr val="C27BA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 Innervation Regulation</a:t>
                      </a:r>
                      <a:endParaRPr b="1">
                        <a:solidFill>
                          <a:srgbClr val="C27BA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Inhibit antagonists through inhibitory interneurons 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Excites antagonistic muscles through excitatory Interneurons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47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>
                          <a:solidFill>
                            <a:srgbClr val="C27BA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Physiological significance </a:t>
                      </a:r>
                      <a:endParaRPr b="1">
                        <a:solidFill>
                          <a:srgbClr val="C27BA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Regulate muscle length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Genesis of muscle tone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Regulate muscle tension to prevent excessive tension increase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47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>
                          <a:solidFill>
                            <a:srgbClr val="C27BA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Clinical </a:t>
                      </a:r>
                      <a:r>
                        <a:rPr b="1" lang="ar">
                          <a:solidFill>
                            <a:srgbClr val="C27BA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assessment</a:t>
                      </a:r>
                      <a:endParaRPr b="1">
                        <a:solidFill>
                          <a:srgbClr val="C27BA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Sudden tap of muscle causes brisk contraction muscle jerk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Over stretch of muscle-sudden muscle relaxation (</a:t>
                      </a: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lengthening reaction)</a:t>
                      </a: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 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30" name="Google Shape;430;p67"/>
          <p:cNvPicPr preferRelativeResize="0"/>
          <p:nvPr/>
        </p:nvPicPr>
        <p:blipFill rotWithShape="1">
          <a:blip r:embed="rId3">
            <a:alphaModFix/>
          </a:blip>
          <a:srcRect b="30084" l="0" r="0" t="0"/>
          <a:stretch/>
        </p:blipFill>
        <p:spPr>
          <a:xfrm>
            <a:off x="1989450" y="6590275"/>
            <a:ext cx="3856300" cy="3312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5" name="Google Shape;435;p68"/>
          <p:cNvGraphicFramePr/>
          <p:nvPr/>
        </p:nvGraphicFramePr>
        <p:xfrm>
          <a:off x="250759" y="6615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{D5BEE2E3-DD82-4A1D-8181-565BA9A0A3D3}</a:tableStyleId>
              </a:tblPr>
              <a:tblGrid>
                <a:gridCol w="970475"/>
                <a:gridCol w="1298750"/>
                <a:gridCol w="1298750"/>
                <a:gridCol w="1653950"/>
                <a:gridCol w="1134550"/>
              </a:tblGrid>
              <a:tr h="4804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6FA8DC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6FA8DC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Withdrawal reflex </a:t>
                      </a:r>
                      <a:endParaRPr b="1" sz="1200">
                        <a:solidFill>
                          <a:srgbClr val="6FA8DC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6FA8DC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Crossed extensor reflex</a:t>
                      </a:r>
                      <a:endParaRPr b="1" sz="1200">
                        <a:solidFill>
                          <a:srgbClr val="6FA8DC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6FA8DC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Stretch reflex</a:t>
                      </a:r>
                      <a:endParaRPr b="1" sz="1200">
                        <a:solidFill>
                          <a:srgbClr val="6FA8DC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6FA8DC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Inverse stretch reflex</a:t>
                      </a:r>
                      <a:endParaRPr b="1" sz="1200">
                        <a:solidFill>
                          <a:srgbClr val="6FA8DC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C27BA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Stimulus</a:t>
                      </a:r>
                      <a:endParaRPr b="1" sz="1200">
                        <a:solidFill>
                          <a:srgbClr val="C27BA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Sharp pain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Associated with (</a:t>
                      </a: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withdrawal</a:t>
                      </a: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 reflex)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Increased muscle length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Increased muscle tension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C27BA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Response</a:t>
                      </a:r>
                      <a:endParaRPr b="1" sz="1200">
                        <a:solidFill>
                          <a:srgbClr val="C27BA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200">
                          <a:solidFill>
                            <a:srgbClr val="00000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Limb is rapidly withdrawn, Contracts flexor muscle 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Contract of the extensor 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Muscle contraction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Muscle relaxation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C27BA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Receptor</a:t>
                      </a:r>
                      <a:endParaRPr b="1" sz="1200">
                        <a:solidFill>
                          <a:srgbClr val="C27BA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200">
                          <a:solidFill>
                            <a:srgbClr val="00000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Cutaneous skin and pain receptors 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>
                          <a:alpha val="0"/>
                        </a:srgbClr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Muscle spindles(3-12)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Golgi tendon organs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(10-15)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19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C27BA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Afferents</a:t>
                      </a:r>
                      <a:endParaRPr b="1" sz="1200">
                        <a:solidFill>
                          <a:srgbClr val="C27BA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200">
                          <a:solidFill>
                            <a:srgbClr val="FF000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A delta or C fibres</a:t>
                      </a:r>
                      <a:r>
                        <a:rPr lang="ar" sz="1200">
                          <a:solidFill>
                            <a:srgbClr val="00000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 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>
                          <a:alpha val="0"/>
                        </a:srgbClr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Type IA and 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Type II fibers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Type IB fibers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19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200">
                          <a:solidFill>
                            <a:srgbClr val="C27BA0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Synapses</a:t>
                      </a:r>
                      <a:endParaRPr b="1" sz="1200">
                        <a:solidFill>
                          <a:srgbClr val="C27BA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200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Polysynaptic (via interneuron)</a:t>
                      </a:r>
                      <a:endParaRPr sz="1200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FF000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200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Polysynaptic </a:t>
                      </a:r>
                      <a:endParaRPr sz="1200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200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Mono-synaptic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200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Polysynaptic</a:t>
                      </a:r>
                      <a:endParaRPr sz="1200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19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200">
                          <a:solidFill>
                            <a:srgbClr val="C27BA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Reciprocal Innervation Regulation</a:t>
                      </a:r>
                      <a:endParaRPr b="1" sz="1200">
                        <a:solidFill>
                          <a:srgbClr val="C27BA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rgbClr val="C27BA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200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Relaxes (-) extensor muscle of same limb</a:t>
                      </a:r>
                      <a:endParaRPr sz="1200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FF000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200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inhibit motor neurons of the flexors</a:t>
                      </a:r>
                      <a:endParaRPr sz="1200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200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Inhibit antagonists through inhibitory interneurons </a:t>
                      </a:r>
                      <a:endParaRPr sz="1200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200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Excites antagonistic muscles through excitatory Interneurons</a:t>
                      </a:r>
                      <a:endParaRPr sz="1200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024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100">
                          <a:solidFill>
                            <a:srgbClr val="C27BA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Physiological significance </a:t>
                      </a:r>
                      <a:endParaRPr b="1" sz="1100">
                        <a:solidFill>
                          <a:srgbClr val="C27BA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rgbClr val="C27BA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200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Protective - withdrawal from painful stimulus </a:t>
                      </a:r>
                      <a:endParaRPr sz="1200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FF000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200">
                          <a:solidFill>
                            <a:srgbClr val="FF000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supporting the body weight against gravity</a:t>
                      </a:r>
                      <a:endParaRPr sz="1200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200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Regulate muscle length</a:t>
                      </a:r>
                      <a:endParaRPr sz="1200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200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Sudden tap of muscle causes brisk contraction muscle jerk</a:t>
                      </a:r>
                      <a:endParaRPr sz="1200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675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200">
                          <a:solidFill>
                            <a:srgbClr val="C27BA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Clinical assessment</a:t>
                      </a:r>
                      <a:endParaRPr b="1" sz="1200">
                        <a:solidFill>
                          <a:srgbClr val="C27BA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rgbClr val="C27BA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200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Sharp painful stimulus (stepping on nail)</a:t>
                      </a:r>
                      <a:endParaRPr sz="1200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FF000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200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Sudden tap of muscle causes brisk contraction muscle jerk</a:t>
                      </a:r>
                      <a:endParaRPr sz="1200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100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Protective (prevents damage to tendon)</a:t>
                      </a:r>
                      <a:endParaRPr sz="1100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36" name="Google Shape;436;p68"/>
          <p:cNvGraphicFramePr/>
          <p:nvPr/>
        </p:nvGraphicFramePr>
        <p:xfrm>
          <a:off x="7350912" y="152125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{D5BEE2E3-DD82-4A1D-8181-565BA9A0A3D3}</a:tableStyleId>
              </a:tblPr>
              <a:tblGrid>
                <a:gridCol w="956350"/>
                <a:gridCol w="1308500"/>
                <a:gridCol w="1308500"/>
                <a:gridCol w="1650725"/>
                <a:gridCol w="1132400"/>
              </a:tblGrid>
              <a:tr h="27329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300">
                          <a:solidFill>
                            <a:srgbClr val="C27BA0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Synapses</a:t>
                      </a:r>
                      <a:endParaRPr b="1" sz="1300">
                        <a:solidFill>
                          <a:srgbClr val="C27BA0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ar">
                          <a:solidFill>
                            <a:srgbClr val="00000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Polysynaptic (via interneuron)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Polysynaptic 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Mono-synaptic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300">
                          <a:latin typeface="Cairo"/>
                          <a:ea typeface="Cairo"/>
                          <a:cs typeface="Cairo"/>
                          <a:sym typeface="Cairo"/>
                        </a:rPr>
                        <a:t>Polysynaptic</a:t>
                      </a:r>
                      <a:endParaRPr sz="13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67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C27BA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Reciprocal InnervationRegulation</a:t>
                      </a:r>
                      <a:endParaRPr b="1" sz="1200">
                        <a:solidFill>
                          <a:srgbClr val="C27BA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ar">
                          <a:solidFill>
                            <a:srgbClr val="00000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Relaxes (-) extensor muscle of same limb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solidFill>
                            <a:srgbClr val="00000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inhibit motor neurons of the flexors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Inhibit antagonists through inhibitory interneurons 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Excites antagonistic muscles through excitatory Interneurons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67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rgbClr val="C27BA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Physiological significance </a:t>
                      </a:r>
                      <a:endParaRPr b="1" sz="1000">
                        <a:solidFill>
                          <a:srgbClr val="C27BA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ar">
                          <a:solidFill>
                            <a:srgbClr val="00000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Protective - withdrawal from painful stimulus 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ar">
                          <a:solidFill>
                            <a:srgbClr val="FF000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supporting the body weight against gravity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Regulate muscle length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Genesis of muscle tone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Cairo"/>
                          <a:ea typeface="Cairo"/>
                          <a:cs typeface="Cairo"/>
                          <a:sym typeface="Cairo"/>
                        </a:rPr>
                        <a:t>Regulate muscle tension to prevent excessive tension increase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777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100">
                          <a:solidFill>
                            <a:srgbClr val="C27BA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Clinical assessment</a:t>
                      </a:r>
                      <a:endParaRPr b="1" sz="1100">
                        <a:solidFill>
                          <a:srgbClr val="C27BA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ar">
                          <a:solidFill>
                            <a:srgbClr val="00000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Sharp painful stimulus (stepping on nail)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Sudden tap of muscle causes brisk contraction muscle jerk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Over stretch of muscle-sudden muscle relaxation (lengthening reaction) 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37" name="Google Shape;437;p68"/>
          <p:cNvSpPr txBox="1"/>
          <p:nvPr>
            <p:ph type="title"/>
          </p:nvPr>
        </p:nvSpPr>
        <p:spPr>
          <a:xfrm>
            <a:off x="-7835625" y="681575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9"/>
          <p:cNvSpPr txBox="1"/>
          <p:nvPr/>
        </p:nvSpPr>
        <p:spPr>
          <a:xfrm>
            <a:off x="284350" y="543850"/>
            <a:ext cx="3030000" cy="7332900"/>
          </a:xfrm>
          <a:prstGeom prst="rect">
            <a:avLst/>
          </a:prstGeom>
          <a:noFill/>
          <a:ln cap="flat" cmpd="sng" w="9525">
            <a:solidFill>
              <a:srgbClr val="55B78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ar"/>
              <a:t>The number of synapses in the stretch reflex are: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One (monosynaptic)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Two (disynaptic)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Three (trisynaptic)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B&amp;C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2. the spindles can send to the spinal cord in: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Positive signals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Negative signals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No signal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A&amp;B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3. Which of the following is not a factor INHIBIT the stretch: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Anxiety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Basal ganglia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excessive stretch reflex of muscle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medullary RF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4. The response of golgi tendon reflex is: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Muscle contraction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no response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muscle relaxation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A&amp;C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5. Muscle spindle is: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sensory neuron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motor neuron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effector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sensory receptor</a:t>
            </a:r>
            <a:endParaRPr/>
          </a:p>
        </p:txBody>
      </p:sp>
      <p:sp>
        <p:nvSpPr>
          <p:cNvPr id="443" name="Google Shape;443;p69"/>
          <p:cNvSpPr txBox="1"/>
          <p:nvPr/>
        </p:nvSpPr>
        <p:spPr>
          <a:xfrm>
            <a:off x="3512625" y="2333675"/>
            <a:ext cx="3030000" cy="6796200"/>
          </a:xfrm>
          <a:prstGeom prst="rect">
            <a:avLst/>
          </a:prstGeom>
          <a:noFill/>
          <a:ln cap="flat" cmpd="sng" w="9525">
            <a:solidFill>
              <a:srgbClr val="55B78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6. motor neuron of stretch reflex: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Alpha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Type II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Gamma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A&amp;C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7. Which of the following is NOT a factor enhance the stretch: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Anxiety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Jendrassik-manuver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Excessive stretch of muscle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Noxious painful stimuli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8. muscle spindles detect: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Length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Tension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nothing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A&amp;B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9. golgi tendon organ activates group: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Ib afferent nerves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II afferent nerves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Ia afferent nerves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A&amp;B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10. When a person steps on a tack with their left foot, flexor muscles on the right leg and extensor muscles on the left leg will be stimulated: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True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. False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69"/>
          <p:cNvSpPr txBox="1"/>
          <p:nvPr/>
        </p:nvSpPr>
        <p:spPr>
          <a:xfrm rot="5400000">
            <a:off x="937850" y="8021225"/>
            <a:ext cx="920100" cy="24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Answers: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1.A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2.D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3.A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4.C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5.D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6.D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7.C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8.A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9.A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10.B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2"/>
          <p:cNvSpPr txBox="1"/>
          <p:nvPr/>
        </p:nvSpPr>
        <p:spPr>
          <a:xfrm>
            <a:off x="73925" y="587525"/>
            <a:ext cx="6488400" cy="7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3000">
                <a:latin typeface="Josefin Sans"/>
                <a:ea typeface="Josefin Sans"/>
                <a:cs typeface="Josefin Sans"/>
                <a:sym typeface="Josefin Sans"/>
              </a:rPr>
              <a:t>Classification of Receptors</a:t>
            </a:r>
            <a:endParaRPr sz="30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279" name="Google Shape;27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9700" y="4971150"/>
            <a:ext cx="2940096" cy="49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19903"/>
            <a:ext cx="6857999" cy="3751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4431" y="7728450"/>
            <a:ext cx="3533569" cy="217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53"/>
          <p:cNvSpPr txBox="1"/>
          <p:nvPr>
            <p:ph type="title"/>
          </p:nvPr>
        </p:nvSpPr>
        <p:spPr>
          <a:xfrm>
            <a:off x="355343" y="493952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53"/>
          <p:cNvSpPr txBox="1"/>
          <p:nvPr/>
        </p:nvSpPr>
        <p:spPr>
          <a:xfrm>
            <a:off x="50550" y="3667262"/>
            <a:ext cx="6627600" cy="73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600">
                <a:solidFill>
                  <a:srgbClr val="6FA8DC"/>
                </a:solidFill>
                <a:latin typeface="Economica"/>
                <a:ea typeface="Economica"/>
                <a:cs typeface="Economica"/>
                <a:sym typeface="Economica"/>
              </a:rPr>
              <a:t>What is the </a:t>
            </a:r>
            <a:r>
              <a:rPr lang="ar" sz="1600">
                <a:solidFill>
                  <a:srgbClr val="6FA8DC"/>
                </a:solidFill>
                <a:latin typeface="Economica"/>
                <a:ea typeface="Economica"/>
                <a:cs typeface="Economica"/>
                <a:sym typeface="Economica"/>
              </a:rPr>
              <a:t>stretch</a:t>
            </a:r>
            <a:r>
              <a:rPr lang="ar" sz="1600">
                <a:solidFill>
                  <a:srgbClr val="6FA8DC"/>
                </a:solidFill>
                <a:latin typeface="Economica"/>
                <a:ea typeface="Economica"/>
                <a:cs typeface="Economica"/>
                <a:sym typeface="Economica"/>
              </a:rPr>
              <a:t> reflex </a:t>
            </a:r>
            <a:r>
              <a:rPr lang="ar" sz="1600">
                <a:solidFill>
                  <a:srgbClr val="999999"/>
                </a:solidFill>
                <a:latin typeface="Economica"/>
                <a:ea typeface="Economica"/>
                <a:cs typeface="Economica"/>
                <a:sym typeface="Economica"/>
              </a:rPr>
              <a:t>“myotatic reflex”</a:t>
            </a:r>
            <a:r>
              <a:rPr lang="ar" sz="1600">
                <a:solidFill>
                  <a:srgbClr val="6FA8DC"/>
                </a:solidFill>
                <a:latin typeface="Economica"/>
                <a:ea typeface="Economica"/>
                <a:cs typeface="Economica"/>
                <a:sym typeface="Economica"/>
              </a:rPr>
              <a:t> ?</a:t>
            </a:r>
            <a:endParaRPr sz="1600">
              <a:solidFill>
                <a:srgbClr val="6FA8DC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●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It is </a:t>
            </a:r>
            <a:r>
              <a:rPr lang="ar">
                <a:solidFill>
                  <a:srgbClr val="E06666"/>
                </a:solidFill>
                <a:latin typeface="Cairo"/>
                <a:ea typeface="Cairo"/>
                <a:cs typeface="Cairo"/>
                <a:sym typeface="Cairo"/>
              </a:rPr>
              <a:t>reflex </a:t>
            </a:r>
            <a:r>
              <a:rPr lang="ar">
                <a:solidFill>
                  <a:srgbClr val="E06666"/>
                </a:solidFill>
                <a:latin typeface="Cairo"/>
                <a:ea typeface="Cairo"/>
                <a:cs typeface="Cairo"/>
                <a:sym typeface="Cairo"/>
              </a:rPr>
              <a:t>contraction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 of muscle when it is moderately stretched.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●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it has two components: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○"/>
            </a:pPr>
            <a:r>
              <a:rPr b="1" lang="ar">
                <a:latin typeface="Cairo"/>
                <a:ea typeface="Cairo"/>
                <a:cs typeface="Cairo"/>
                <a:sym typeface="Cairo"/>
              </a:rPr>
              <a:t>dynamic stretch reflex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 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SzPts val="1200"/>
              <a:buFont typeface="Cairo"/>
              <a:buChar char="■"/>
            </a:pPr>
            <a:r>
              <a:rPr lang="ar" sz="1200">
                <a:latin typeface="Cairo"/>
                <a:ea typeface="Cairo"/>
                <a:cs typeface="Cairo"/>
                <a:sym typeface="Cairo"/>
              </a:rPr>
              <a:t>patellar-tendon or knee jerk reflex</a:t>
            </a:r>
            <a:endParaRPr sz="1200">
              <a:latin typeface="Cairo"/>
              <a:ea typeface="Cairo"/>
              <a:cs typeface="Cairo"/>
              <a:sym typeface="Cai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○"/>
            </a:pPr>
            <a:r>
              <a:rPr b="1" lang="ar">
                <a:latin typeface="Cairo"/>
                <a:ea typeface="Cairo"/>
                <a:cs typeface="Cairo"/>
                <a:sym typeface="Cairo"/>
              </a:rPr>
              <a:t>static stretch reflex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 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SzPts val="1200"/>
              <a:buFont typeface="Cairo"/>
              <a:buChar char="■"/>
            </a:pPr>
            <a:r>
              <a:rPr lang="ar" sz="1200">
                <a:latin typeface="Cairo"/>
                <a:ea typeface="Cairo"/>
                <a:cs typeface="Cairo"/>
                <a:sym typeface="Cairo"/>
              </a:rPr>
              <a:t>muscle tone</a:t>
            </a:r>
            <a:endParaRPr sz="1200"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600">
                <a:solidFill>
                  <a:srgbClr val="6FA8DC"/>
                </a:solidFill>
                <a:latin typeface="Economica"/>
                <a:ea typeface="Economica"/>
                <a:cs typeface="Economica"/>
                <a:sym typeface="Economica"/>
              </a:rPr>
              <a:t>IT IS :</a:t>
            </a:r>
            <a:endParaRPr b="1" sz="1600" u="sng">
              <a:solidFill>
                <a:schemeClr val="accent5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●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Deep monosynaptic reflex .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●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The simplest ;it involves only 2 neurons &amp; one synapse.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600">
                <a:solidFill>
                  <a:srgbClr val="6FA8DC"/>
                </a:solidFill>
                <a:latin typeface="Economica"/>
                <a:ea typeface="Economica"/>
                <a:cs typeface="Economica"/>
                <a:sym typeface="Economica"/>
              </a:rPr>
              <a:t>Pathway Of the Stretch Reflex</a:t>
            </a:r>
            <a:r>
              <a:rPr lang="ar" sz="1600">
                <a:solidFill>
                  <a:srgbClr val="999999"/>
                </a:solidFill>
                <a:latin typeface="Economica"/>
                <a:ea typeface="Economica"/>
                <a:cs typeface="Economica"/>
                <a:sym typeface="Economica"/>
              </a:rPr>
              <a:t> “Reflex Arc”</a:t>
            </a:r>
            <a:r>
              <a:rPr lang="ar" sz="1600">
                <a:solidFill>
                  <a:srgbClr val="6FA8DC"/>
                </a:solidFill>
                <a:latin typeface="Economica"/>
                <a:ea typeface="Economica"/>
                <a:cs typeface="Economica"/>
                <a:sym typeface="Economica"/>
              </a:rPr>
              <a:t>:</a:t>
            </a:r>
            <a:endParaRPr sz="1600" u="sng">
              <a:solidFill>
                <a:schemeClr val="accent5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airo"/>
              <a:buAutoNum type="arabicPeriod"/>
            </a:pPr>
            <a:r>
              <a:rPr b="1" lang="ar" sz="1300">
                <a:latin typeface="Cairo"/>
                <a:ea typeface="Cairo"/>
                <a:cs typeface="Cairo"/>
                <a:sym typeface="Cairo"/>
              </a:rPr>
              <a:t>Sensory Receptor</a:t>
            </a:r>
            <a:r>
              <a:rPr lang="ar" sz="1300">
                <a:latin typeface="Cairo"/>
                <a:ea typeface="Cairo"/>
                <a:cs typeface="Cairo"/>
                <a:sym typeface="Cairo"/>
              </a:rPr>
              <a:t> : muscle spindle</a:t>
            </a:r>
            <a:endParaRPr sz="1300">
              <a:latin typeface="Cairo"/>
              <a:ea typeface="Cairo"/>
              <a:cs typeface="Cairo"/>
              <a:sym typeface="Cai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airo"/>
              <a:buAutoNum type="arabicPeriod"/>
            </a:pPr>
            <a:r>
              <a:rPr b="1" lang="ar" sz="1300">
                <a:latin typeface="Cairo"/>
                <a:ea typeface="Cairo"/>
                <a:cs typeface="Cairo"/>
                <a:sym typeface="Cairo"/>
              </a:rPr>
              <a:t>Afferent fibers</a:t>
            </a:r>
            <a:r>
              <a:rPr lang="ar" sz="1300">
                <a:latin typeface="Cairo"/>
                <a:ea typeface="Cairo"/>
                <a:cs typeface="Cairo"/>
                <a:sym typeface="Cairo"/>
              </a:rPr>
              <a:t> (group Ia  &amp; II afferents)</a:t>
            </a:r>
            <a:endParaRPr sz="1300">
              <a:latin typeface="Cairo"/>
              <a:ea typeface="Cairo"/>
              <a:cs typeface="Cairo"/>
              <a:sym typeface="Cai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airo"/>
              <a:buAutoNum type="arabicPeriod"/>
            </a:pPr>
            <a:r>
              <a:rPr b="1" lang="ar" sz="1300">
                <a:latin typeface="Cairo"/>
                <a:ea typeface="Cairo"/>
                <a:cs typeface="Cairo"/>
                <a:sym typeface="Cairo"/>
              </a:rPr>
              <a:t>Integrating center:</a:t>
            </a:r>
            <a:r>
              <a:rPr lang="ar" sz="1300">
                <a:latin typeface="Cairo"/>
                <a:ea typeface="Cairo"/>
                <a:cs typeface="Cairo"/>
                <a:sym typeface="Cairo"/>
              </a:rPr>
              <a:t>  spinal cord</a:t>
            </a:r>
            <a:endParaRPr sz="1300">
              <a:latin typeface="Cairo"/>
              <a:ea typeface="Cairo"/>
              <a:cs typeface="Cairo"/>
              <a:sym typeface="Cai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airo"/>
              <a:buAutoNum type="arabicPeriod"/>
            </a:pPr>
            <a:r>
              <a:rPr b="1" lang="ar" sz="1300">
                <a:latin typeface="Cairo"/>
                <a:ea typeface="Cairo"/>
                <a:cs typeface="Cairo"/>
                <a:sym typeface="Cairo"/>
              </a:rPr>
              <a:t>Efferent fibers </a:t>
            </a:r>
            <a:r>
              <a:rPr lang="ar" sz="1300">
                <a:latin typeface="Cairo"/>
                <a:ea typeface="Cairo"/>
                <a:cs typeface="Cairo"/>
                <a:sym typeface="Cairo"/>
              </a:rPr>
              <a:t>include/   axons arise from α-and γ-spinal motor neurons</a:t>
            </a:r>
            <a:endParaRPr sz="1300">
              <a:latin typeface="Cairo"/>
              <a:ea typeface="Cairo"/>
              <a:cs typeface="Cairo"/>
              <a:sym typeface="Cair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Cairo"/>
              <a:buAutoNum type="alphaLcPeriod"/>
            </a:pPr>
            <a:r>
              <a:rPr lang="ar" sz="1300">
                <a:latin typeface="Cairo"/>
                <a:ea typeface="Cairo"/>
                <a:cs typeface="Cairo"/>
                <a:sym typeface="Cairo"/>
              </a:rPr>
              <a:t>alpha motor efferent from alpha motor neurons  to  </a:t>
            </a:r>
            <a:r>
              <a:rPr lang="ar" sz="1300">
                <a:solidFill>
                  <a:srgbClr val="6AA84F"/>
                </a:solidFill>
                <a:latin typeface="Cairo"/>
                <a:ea typeface="Cairo"/>
                <a:cs typeface="Cairo"/>
                <a:sym typeface="Cairo"/>
              </a:rPr>
              <a:t>supply extrafusal muscle fibers</a:t>
            </a:r>
            <a:endParaRPr sz="1300">
              <a:solidFill>
                <a:srgbClr val="6AA84F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Cairo"/>
              <a:buAutoNum type="alphaLcPeriod"/>
            </a:pPr>
            <a:r>
              <a:rPr lang="ar" sz="1300">
                <a:latin typeface="Cairo"/>
                <a:ea typeface="Cairo"/>
                <a:cs typeface="Cairo"/>
                <a:sym typeface="Cairo"/>
              </a:rPr>
              <a:t>gamma efferent (from gamma motor neurons  to </a:t>
            </a:r>
            <a:r>
              <a:rPr lang="ar" sz="1300">
                <a:solidFill>
                  <a:srgbClr val="6AA84F"/>
                </a:solidFill>
                <a:latin typeface="Cairo"/>
                <a:ea typeface="Cairo"/>
                <a:cs typeface="Cairo"/>
                <a:sym typeface="Cairo"/>
              </a:rPr>
              <a:t>supply intrafusal  muscle  fibers</a:t>
            </a:r>
            <a:endParaRPr sz="1300">
              <a:solidFill>
                <a:srgbClr val="6AA84F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airo"/>
              <a:buAutoNum type="arabicPeriod"/>
            </a:pPr>
            <a:r>
              <a:rPr b="1" lang="ar" sz="1300">
                <a:latin typeface="Cairo"/>
                <a:ea typeface="Cairo"/>
                <a:cs typeface="Cairo"/>
                <a:sym typeface="Cairo"/>
              </a:rPr>
              <a:t>Effector</a:t>
            </a:r>
            <a:r>
              <a:rPr lang="ar" sz="1300">
                <a:latin typeface="Cairo"/>
                <a:ea typeface="Cairo"/>
                <a:cs typeface="Cairo"/>
                <a:sym typeface="Cairo"/>
              </a:rPr>
              <a:t>: Skeletal  muscles</a:t>
            </a:r>
            <a:endParaRPr sz="1300"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 u="sng">
              <a:solidFill>
                <a:schemeClr val="accent5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graphicFrame>
        <p:nvGraphicFramePr>
          <p:cNvPr id="288" name="Google Shape;288;p53"/>
          <p:cNvGraphicFramePr/>
          <p:nvPr/>
        </p:nvGraphicFramePr>
        <p:xfrm>
          <a:off x="72300" y="7884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{D5BEE2E3-DD82-4A1D-8181-565BA9A0A3D3}</a:tableStyleId>
              </a:tblPr>
              <a:tblGrid>
                <a:gridCol w="2133925"/>
                <a:gridCol w="4296425"/>
              </a:tblGrid>
              <a:tr h="2985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A64D79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Reflex</a:t>
                      </a:r>
                      <a:endParaRPr b="1" sz="1200">
                        <a:solidFill>
                          <a:srgbClr val="A64D79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Stretch “myotatic” reflex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22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A64D79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Clinical stimulus</a:t>
                      </a:r>
                      <a:endParaRPr b="1" sz="1200">
                        <a:solidFill>
                          <a:srgbClr val="A64D79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Rapid stretch of of muscle (tap on muscle tendon)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57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A64D79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Response</a:t>
                      </a:r>
                      <a:endParaRPr b="1" sz="1200">
                        <a:solidFill>
                          <a:srgbClr val="A64D79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Contracted</a:t>
                      </a: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 rapidly “i.e knee jerk”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11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A64D79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Sensory Receptor</a:t>
                      </a:r>
                      <a:endParaRPr b="1" sz="1200">
                        <a:solidFill>
                          <a:srgbClr val="A64D79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Muscle spindle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20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A64D79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Synapse involved</a:t>
                      </a:r>
                      <a:endParaRPr b="1" sz="1200">
                        <a:solidFill>
                          <a:srgbClr val="A64D79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Mono-synaptic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85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A64D79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Effector muscle</a:t>
                      </a:r>
                      <a:endParaRPr b="1" sz="1200">
                        <a:solidFill>
                          <a:srgbClr val="A64D79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Contract same muscle &amp; synergistic muscles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83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A64D79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Other effects</a:t>
                      </a:r>
                      <a:endParaRPr b="1" sz="1200">
                        <a:solidFill>
                          <a:srgbClr val="A64D79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Relax antagonist muscles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A64D79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Function</a:t>
                      </a:r>
                      <a:endParaRPr b="1" sz="1200">
                        <a:solidFill>
                          <a:srgbClr val="A64D79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Cairo"/>
                          <a:ea typeface="Cairo"/>
                          <a:cs typeface="Cairo"/>
                          <a:sym typeface="Cairo"/>
                        </a:rPr>
                        <a:t>Aids in </a:t>
                      </a:r>
                      <a:r>
                        <a:rPr lang="ar" sz="1000">
                          <a:latin typeface="Cairo"/>
                          <a:ea typeface="Cairo"/>
                          <a:cs typeface="Cairo"/>
                          <a:sym typeface="Cairo"/>
                        </a:rPr>
                        <a:t>maintaining</a:t>
                      </a:r>
                      <a:r>
                        <a:rPr lang="ar" sz="1000">
                          <a:latin typeface="Cairo"/>
                          <a:ea typeface="Cairo"/>
                          <a:cs typeface="Cairo"/>
                          <a:sym typeface="Cairo"/>
                        </a:rPr>
                        <a:t> Posture, Avoiding muscle rupture, Counter sudden loads</a:t>
                      </a:r>
                      <a:endParaRPr sz="10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85C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89" name="Google Shape;289;p53"/>
          <p:cNvSpPr txBox="1"/>
          <p:nvPr/>
        </p:nvSpPr>
        <p:spPr>
          <a:xfrm>
            <a:off x="355355" y="417757"/>
            <a:ext cx="54864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800">
                <a:solidFill>
                  <a:srgbClr val="6FA8DC"/>
                </a:solidFill>
                <a:latin typeface="Josefin Sans"/>
                <a:ea typeface="Josefin Sans"/>
                <a:cs typeface="Josefin Sans"/>
                <a:sym typeface="Josefin Sans"/>
              </a:rPr>
              <a:t>The stretch reflex :</a:t>
            </a:r>
            <a:endParaRPr sz="1800">
              <a:solidFill>
                <a:srgbClr val="6FA8DC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6FA8DC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6FA8DC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6FA8DC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6FA8DC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6FA8DC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6FA8DC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90" name="Google Shape;290;p53"/>
          <p:cNvSpPr txBox="1"/>
          <p:nvPr/>
        </p:nvSpPr>
        <p:spPr>
          <a:xfrm>
            <a:off x="7091178" y="3040734"/>
            <a:ext cx="54864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 </a:t>
            </a:r>
            <a:endParaRPr/>
          </a:p>
        </p:txBody>
      </p:sp>
      <p:pic>
        <p:nvPicPr>
          <p:cNvPr id="291" name="Google Shape;29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4450" y="4293062"/>
            <a:ext cx="2203550" cy="13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53"/>
          <p:cNvSpPr txBox="1"/>
          <p:nvPr/>
        </p:nvSpPr>
        <p:spPr>
          <a:xfrm>
            <a:off x="3324425" y="5955075"/>
            <a:ext cx="35337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Doctor’s note:</a:t>
            </a:r>
            <a:endParaRPr sz="1000">
              <a:solidFill>
                <a:srgbClr val="999999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•</a:t>
            </a:r>
            <a:r>
              <a:rPr b="1" lang="ar" sz="1000" u="sng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stretch reflex is the only monosynaptic reflex in the body </a:t>
            </a: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(direct synapse between the afferent and efferent neurons) •</a:t>
            </a:r>
            <a:r>
              <a:rPr b="1" lang="ar" sz="1000" u="sng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because it is the only monosynaptic that means it is very fast</a:t>
            </a:r>
            <a:endParaRPr b="1" sz="1000" u="sng">
              <a:solidFill>
                <a:srgbClr val="999999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293" name="Google Shape;293;p53"/>
          <p:cNvSpPr txBox="1"/>
          <p:nvPr/>
        </p:nvSpPr>
        <p:spPr>
          <a:xfrm>
            <a:off x="255500" y="8578125"/>
            <a:ext cx="3000000" cy="11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999999"/>
                </a:solidFill>
              </a:rPr>
              <a:t>Doctor’s note:</a:t>
            </a:r>
            <a:endParaRPr sz="10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999999"/>
                </a:solidFill>
              </a:rPr>
              <a:t>•</a:t>
            </a:r>
            <a:r>
              <a:rPr b="1" lang="ar" sz="1000">
                <a:solidFill>
                  <a:srgbClr val="999999"/>
                </a:solidFill>
              </a:rPr>
              <a:t>the reflex is very fast because</a:t>
            </a:r>
            <a:endParaRPr b="1" sz="10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solidFill>
                  <a:srgbClr val="999999"/>
                </a:solidFill>
              </a:rPr>
              <a:t> 1)sensory afferent is type 1A </a:t>
            </a:r>
            <a:endParaRPr b="1" sz="10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solidFill>
                  <a:srgbClr val="999999"/>
                </a:solidFill>
              </a:rPr>
              <a:t>2)center is monosynaptic </a:t>
            </a:r>
            <a:endParaRPr b="1" sz="10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solidFill>
                  <a:srgbClr val="999999"/>
                </a:solidFill>
              </a:rPr>
              <a:t>3)efferent is alpha motor neuron</a:t>
            </a:r>
            <a:endParaRPr b="1" sz="1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4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 </a:t>
            </a:r>
            <a:endParaRPr/>
          </a:p>
        </p:txBody>
      </p:sp>
      <p:sp>
        <p:nvSpPr>
          <p:cNvPr id="299" name="Google Shape;299;p54"/>
          <p:cNvSpPr txBox="1"/>
          <p:nvPr/>
        </p:nvSpPr>
        <p:spPr>
          <a:xfrm>
            <a:off x="48950" y="515300"/>
            <a:ext cx="6607500" cy="9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solidFill>
                  <a:srgbClr val="6FA8DC"/>
                </a:solidFill>
                <a:latin typeface="Josefin Sans"/>
                <a:ea typeface="Josefin Sans"/>
                <a:cs typeface="Josefin Sans"/>
                <a:sym typeface="Josefin Sans"/>
              </a:rPr>
              <a:t>1-</a:t>
            </a:r>
            <a:r>
              <a:rPr lang="ar" sz="1800">
                <a:solidFill>
                  <a:srgbClr val="6FA8DC"/>
                </a:solidFill>
                <a:latin typeface="Josefin Sans"/>
                <a:ea typeface="Josefin Sans"/>
                <a:cs typeface="Josefin Sans"/>
                <a:sym typeface="Josefin Sans"/>
              </a:rPr>
              <a:t>Stretch reflex receptor (Muscle Spindle):</a:t>
            </a:r>
            <a:endParaRPr sz="18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●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is located in the </a:t>
            </a:r>
            <a:r>
              <a:rPr lang="ar">
                <a:solidFill>
                  <a:srgbClr val="CC0000"/>
                </a:solidFill>
                <a:latin typeface="Cairo"/>
                <a:ea typeface="Cairo"/>
                <a:cs typeface="Cairo"/>
                <a:sym typeface="Cairo"/>
              </a:rPr>
              <a:t>fleshy part 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of the muscle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●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consist of 3-12 small intrafusal fibers within a capsule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○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each intrafusal fiber has a central “non-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contractile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” area (receptor), and a contractile area on each side.</a:t>
            </a:r>
            <a:r>
              <a:rPr lang="ar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 the </a:t>
            </a:r>
            <a:r>
              <a:rPr lang="ar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contractile</a:t>
            </a:r>
            <a:r>
              <a:rPr lang="ar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 area has </a:t>
            </a:r>
            <a:r>
              <a:rPr b="1" lang="ar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myosin &amp; actin </a:t>
            </a:r>
            <a:r>
              <a:rPr lang="ar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so that’s why it can contract.</a:t>
            </a:r>
            <a:endParaRPr>
              <a:solidFill>
                <a:srgbClr val="999999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600">
                <a:solidFill>
                  <a:srgbClr val="6FA8DC"/>
                </a:solidFill>
                <a:latin typeface="Josefin Sans"/>
                <a:ea typeface="Josefin Sans"/>
                <a:cs typeface="Josefin Sans"/>
                <a:sym typeface="Josefin Sans"/>
              </a:rPr>
              <a:t>There are two types of intrafusal muscle fibers :</a:t>
            </a:r>
            <a:endParaRPr sz="1600">
              <a:solidFill>
                <a:srgbClr val="6FA8DC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500"/>
              <a:buFont typeface="Cairo"/>
              <a:buAutoNum type="arabicPeriod"/>
            </a:pPr>
            <a:r>
              <a:rPr lang="ar" sz="1500">
                <a:solidFill>
                  <a:srgbClr val="A64D79"/>
                </a:solidFill>
                <a:latin typeface="Cairo"/>
                <a:ea typeface="Cairo"/>
                <a:cs typeface="Cairo"/>
                <a:sym typeface="Cairo"/>
              </a:rPr>
              <a:t>Nuclear bag fibers :</a:t>
            </a:r>
            <a:endParaRPr>
              <a:solidFill>
                <a:srgbClr val="A64D79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Cairo"/>
              <a:buAutoNum type="alphaLcPeriod"/>
            </a:pPr>
            <a:r>
              <a:rPr lang="ar" sz="1300">
                <a:latin typeface="Cairo"/>
                <a:ea typeface="Cairo"/>
                <a:cs typeface="Cairo"/>
                <a:sym typeface="Cairo"/>
              </a:rPr>
              <a:t>have a dilated central area filled with nuclei</a:t>
            </a:r>
            <a:endParaRPr sz="1300">
              <a:latin typeface="Cairo"/>
              <a:ea typeface="Cairo"/>
              <a:cs typeface="Cairo"/>
              <a:sym typeface="Cair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Cairo"/>
              <a:buAutoNum type="alphaLcPeriod"/>
            </a:pPr>
            <a:r>
              <a:rPr lang="ar" sz="1300">
                <a:latin typeface="Cairo"/>
                <a:ea typeface="Cairo"/>
                <a:cs typeface="Cairo"/>
                <a:sym typeface="Cairo"/>
              </a:rPr>
              <a:t>are 1-3 of these fibers per spindle</a:t>
            </a:r>
            <a:endParaRPr sz="1300">
              <a:solidFill>
                <a:srgbClr val="6FA8DC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500"/>
              <a:buFont typeface="Cairo"/>
              <a:buAutoNum type="arabicPeriod"/>
            </a:pPr>
            <a:r>
              <a:rPr lang="ar" sz="1500">
                <a:solidFill>
                  <a:srgbClr val="A64D79"/>
                </a:solidFill>
                <a:latin typeface="Cairo"/>
                <a:ea typeface="Cairo"/>
                <a:cs typeface="Cairo"/>
                <a:sym typeface="Cairo"/>
              </a:rPr>
              <a:t>Nuclear chain fibers :</a:t>
            </a:r>
            <a:endParaRPr>
              <a:solidFill>
                <a:srgbClr val="A64D79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Cairo"/>
              <a:buAutoNum type="alphaLcPeriod"/>
            </a:pPr>
            <a:r>
              <a:rPr lang="ar" sz="1300">
                <a:latin typeface="Cairo"/>
                <a:ea typeface="Cairo"/>
                <a:cs typeface="Cairo"/>
                <a:sym typeface="Cairo"/>
              </a:rPr>
              <a:t>have nuclei which are arranged as a chain in </a:t>
            </a:r>
            <a:endParaRPr sz="1300">
              <a:latin typeface="Cairo"/>
              <a:ea typeface="Cairo"/>
              <a:cs typeface="Cairo"/>
              <a:sym typeface="Cai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300">
                <a:latin typeface="Cairo"/>
                <a:ea typeface="Cairo"/>
                <a:cs typeface="Cairo"/>
                <a:sym typeface="Cairo"/>
              </a:rPr>
              <a:t> the receptor area</a:t>
            </a:r>
            <a:endParaRPr sz="1300">
              <a:latin typeface="Cairo"/>
              <a:ea typeface="Cairo"/>
              <a:cs typeface="Cairo"/>
              <a:sym typeface="Cair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Cairo"/>
              <a:buAutoNum type="alphaLcPeriod"/>
            </a:pPr>
            <a:r>
              <a:rPr lang="ar" sz="1300">
                <a:latin typeface="Cairo"/>
                <a:ea typeface="Cairo"/>
                <a:cs typeface="Cairo"/>
                <a:sym typeface="Cairo"/>
              </a:rPr>
              <a:t>are 4-9 of these fibers per spindle</a:t>
            </a:r>
            <a:endParaRPr sz="1300"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solidFill>
                  <a:srgbClr val="6FA8DC"/>
                </a:solidFill>
                <a:latin typeface="Josefin Sans"/>
                <a:ea typeface="Josefin Sans"/>
                <a:cs typeface="Josefin Sans"/>
                <a:sym typeface="Josefin Sans"/>
              </a:rPr>
              <a:t>2-Sensory “Afferent” innervation of the muscle spindle</a:t>
            </a:r>
            <a:br>
              <a:rPr lang="ar">
                <a:latin typeface="Cairo"/>
                <a:ea typeface="Cairo"/>
                <a:cs typeface="Cairo"/>
                <a:sym typeface="Cairo"/>
              </a:rPr>
            </a:br>
            <a:r>
              <a:rPr lang="ar">
                <a:latin typeface="Cairo"/>
                <a:ea typeface="Cairo"/>
                <a:cs typeface="Cairo"/>
                <a:sym typeface="Cairo"/>
              </a:rPr>
              <a:t>The Central receptor area of the intrafusal muscle fibres is supplied by  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TWO types of afferent fibres: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400"/>
              <a:buFont typeface="Cairo"/>
              <a:buAutoNum type="arabicPeriod"/>
            </a:pPr>
            <a:r>
              <a:rPr lang="ar">
                <a:solidFill>
                  <a:srgbClr val="A64D79"/>
                </a:solidFill>
                <a:latin typeface="Cairo"/>
                <a:ea typeface="Cairo"/>
                <a:cs typeface="Cairo"/>
                <a:sym typeface="Cairo"/>
              </a:rPr>
              <a:t>GROUP  Ia</a:t>
            </a:r>
            <a:endParaRPr>
              <a:solidFill>
                <a:srgbClr val="A64D79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400"/>
              <a:buFont typeface="Cairo"/>
              <a:buAutoNum type="arabicPeriod"/>
            </a:pPr>
            <a:r>
              <a:rPr lang="ar">
                <a:solidFill>
                  <a:srgbClr val="A64D79"/>
                </a:solidFill>
                <a:latin typeface="Cairo"/>
                <a:ea typeface="Cairo"/>
                <a:cs typeface="Cairo"/>
                <a:sym typeface="Cairo"/>
              </a:rPr>
              <a:t>GROUP  II</a:t>
            </a:r>
            <a:endParaRPr>
              <a:solidFill>
                <a:srgbClr val="A64D79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64D79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2000">
                <a:solidFill>
                  <a:srgbClr val="6FA8DC"/>
                </a:solidFill>
                <a:latin typeface="Economica"/>
                <a:ea typeface="Economica"/>
                <a:cs typeface="Economica"/>
                <a:sym typeface="Economica"/>
              </a:rPr>
              <a:t>A-primary ( annulospiral ) endin</a:t>
            </a:r>
            <a:r>
              <a:rPr lang="ar" sz="2000">
                <a:solidFill>
                  <a:srgbClr val="6FA8DC"/>
                </a:solidFill>
                <a:latin typeface="Economica"/>
                <a:ea typeface="Economica"/>
                <a:cs typeface="Economica"/>
                <a:sym typeface="Economica"/>
              </a:rPr>
              <a:t>g</a:t>
            </a:r>
            <a:r>
              <a:rPr lang="ar" sz="2000">
                <a:solidFill>
                  <a:srgbClr val="6FA8DC"/>
                </a:solidFill>
                <a:latin typeface="Economica"/>
                <a:ea typeface="Economica"/>
                <a:cs typeface="Economica"/>
                <a:sym typeface="Economica"/>
              </a:rPr>
              <a:t> </a:t>
            </a:r>
            <a:r>
              <a:rPr b="1" lang="ar" sz="2000">
                <a:solidFill>
                  <a:schemeClr val="accent5"/>
                </a:solidFill>
                <a:latin typeface="Economica"/>
                <a:ea typeface="Economica"/>
                <a:cs typeface="Economica"/>
                <a:sym typeface="Economica"/>
              </a:rPr>
              <a:t>:</a:t>
            </a:r>
            <a:endParaRPr b="1" sz="2000">
              <a:solidFill>
                <a:schemeClr val="accent5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★"/>
            </a:pPr>
            <a:r>
              <a:rPr lang="ar">
                <a:solidFill>
                  <a:srgbClr val="A64D79"/>
                </a:solidFill>
                <a:latin typeface="Cairo"/>
                <a:ea typeface="Cairo"/>
                <a:cs typeface="Cairo"/>
                <a:sym typeface="Cairo"/>
              </a:rPr>
              <a:t>GROUP  Ia fiber: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 17 micrometers diameter, transmits 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sensory signals to the spinal cord at a velocity of 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70 to 120 m/sec. 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★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encircle receptor areas of both </a:t>
            </a:r>
            <a:r>
              <a:rPr lang="ar">
                <a:solidFill>
                  <a:srgbClr val="E06666"/>
                </a:solidFill>
                <a:latin typeface="Cairo"/>
                <a:ea typeface="Cairo"/>
                <a:cs typeface="Cairo"/>
                <a:sym typeface="Cairo"/>
              </a:rPr>
              <a:t>nuclear bag (mainly)  </a:t>
            </a:r>
            <a:endParaRPr>
              <a:solidFill>
                <a:srgbClr val="E06666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but also with </a:t>
            </a:r>
            <a:r>
              <a:rPr lang="ar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 nuclear chain 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fibres.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★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discharge most rapidly if the muscle is suddenly stretched 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iro"/>
                <a:ea typeface="Cairo"/>
                <a:cs typeface="Cairo"/>
                <a:sym typeface="Cairo"/>
              </a:rPr>
              <a:t>“</a:t>
            </a:r>
            <a:r>
              <a:rPr b="1" lang="ar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dynamic response</a:t>
            </a:r>
            <a:r>
              <a:rPr b="1" lang="ar">
                <a:latin typeface="Cairo"/>
                <a:ea typeface="Cairo"/>
                <a:cs typeface="Cairo"/>
                <a:sym typeface="Cairo"/>
              </a:rPr>
              <a:t>”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 and less rapidly (or not ) during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 sustained stretch “</a:t>
            </a:r>
            <a:r>
              <a:rPr lang="ar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Static</a:t>
            </a:r>
            <a:r>
              <a:rPr lang="ar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 response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”.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400"/>
              <a:buFont typeface="Cairo"/>
              <a:buChar char="★"/>
            </a:pPr>
            <a:r>
              <a:rPr lang="ar">
                <a:solidFill>
                  <a:srgbClr val="CC0000"/>
                </a:solidFill>
                <a:latin typeface="Cairo"/>
                <a:ea typeface="Cairo"/>
                <a:cs typeface="Cairo"/>
                <a:sym typeface="Cairo"/>
              </a:rPr>
              <a:t>measures the rate &amp; or velocity of change in muscle length</a:t>
            </a:r>
            <a:endParaRPr>
              <a:solidFill>
                <a:srgbClr val="CC0000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CC0000"/>
                </a:solidFill>
                <a:latin typeface="Cairo"/>
                <a:ea typeface="Cairo"/>
                <a:cs typeface="Cairo"/>
                <a:sym typeface="Cairo"/>
              </a:rPr>
              <a:t>of nuclear bag fibers.</a:t>
            </a:r>
            <a:endParaRPr>
              <a:solidFill>
                <a:srgbClr val="CC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300" name="Google Shape;30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7475" y="6234225"/>
            <a:ext cx="1960526" cy="346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950" y="3987250"/>
            <a:ext cx="4018274" cy="150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0225" y="2383349"/>
            <a:ext cx="2697773" cy="3175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5"/>
          <p:cNvSpPr txBox="1"/>
          <p:nvPr>
            <p:ph type="title"/>
          </p:nvPr>
        </p:nvSpPr>
        <p:spPr>
          <a:xfrm>
            <a:off x="274050" y="515300"/>
            <a:ext cx="6147300" cy="311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 </a:t>
            </a:r>
            <a:endParaRPr/>
          </a:p>
        </p:txBody>
      </p:sp>
      <p:sp>
        <p:nvSpPr>
          <p:cNvPr id="308" name="Google Shape;308;p55"/>
          <p:cNvSpPr txBox="1"/>
          <p:nvPr/>
        </p:nvSpPr>
        <p:spPr>
          <a:xfrm>
            <a:off x="0" y="515300"/>
            <a:ext cx="6553500" cy="2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700">
                <a:solidFill>
                  <a:srgbClr val="6FA8DC"/>
                </a:solidFill>
                <a:latin typeface="Economica"/>
                <a:ea typeface="Economica"/>
                <a:cs typeface="Economica"/>
                <a:sym typeface="Economica"/>
              </a:rPr>
              <a:t>B-</a:t>
            </a:r>
            <a:r>
              <a:rPr b="1" lang="ar" sz="1700">
                <a:solidFill>
                  <a:srgbClr val="6FA8DC"/>
                </a:solidFill>
                <a:latin typeface="Economica"/>
                <a:ea typeface="Economica"/>
                <a:cs typeface="Economica"/>
                <a:sym typeface="Economica"/>
              </a:rPr>
              <a:t>Secondary (flower-spray) ending:</a:t>
            </a:r>
            <a:endParaRPr b="1" sz="1500">
              <a:solidFill>
                <a:srgbClr val="6FA8DC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ar">
                <a:solidFill>
                  <a:srgbClr val="A64D79"/>
                </a:solidFill>
                <a:latin typeface="Cairo"/>
                <a:ea typeface="Cairo"/>
                <a:cs typeface="Cairo"/>
                <a:sym typeface="Cairo"/>
              </a:rPr>
              <a:t>Group </a:t>
            </a:r>
            <a:r>
              <a:rPr lang="ar">
                <a:solidFill>
                  <a:srgbClr val="A64D79"/>
                </a:solidFill>
                <a:latin typeface="Cairo"/>
                <a:ea typeface="Cairo"/>
                <a:cs typeface="Cairo"/>
                <a:sym typeface="Cairo"/>
              </a:rPr>
              <a:t>II fibers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 “diameter of 8 micrometers”, </a:t>
            </a:r>
            <a:r>
              <a:rPr lang="ar">
                <a:solidFill>
                  <a:srgbClr val="CC0000"/>
                </a:solidFill>
                <a:latin typeface="Cairo"/>
                <a:ea typeface="Cairo"/>
                <a:cs typeface="Cairo"/>
                <a:sym typeface="Cairo"/>
              </a:rPr>
              <a:t>innervate ONLY the nuclear chain receptor.</a:t>
            </a:r>
            <a:endParaRPr>
              <a:solidFill>
                <a:srgbClr val="CC0000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★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Discharge at an increased rate  throughout the period of muscle stretch, (sustained stretch) </a:t>
            </a:r>
            <a:r>
              <a:rPr lang="ar">
                <a:solidFill>
                  <a:srgbClr val="CC0000"/>
                </a:solidFill>
                <a:latin typeface="Cairo"/>
                <a:ea typeface="Cairo"/>
                <a:cs typeface="Cairo"/>
                <a:sym typeface="Cairo"/>
              </a:rPr>
              <a:t>(measure mainly muscle length)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. 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★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directly proportional to the degree of stretch.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100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N.B</a:t>
            </a:r>
            <a:r>
              <a:rPr lang="ar" sz="1100">
                <a:latin typeface="Cairo"/>
                <a:ea typeface="Cairo"/>
                <a:cs typeface="Cairo"/>
                <a:sym typeface="Cairo"/>
              </a:rPr>
              <a:t>: </a:t>
            </a:r>
            <a:endParaRPr sz="1100">
              <a:latin typeface="Cairo"/>
              <a:ea typeface="Cairo"/>
              <a:cs typeface="Cairo"/>
              <a:sym typeface="Cair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airo"/>
              <a:buChar char="❖"/>
            </a:pPr>
            <a:r>
              <a:rPr b="1" lang="ar" sz="1200">
                <a:latin typeface="Cairo"/>
                <a:ea typeface="Cairo"/>
                <a:cs typeface="Cairo"/>
                <a:sym typeface="Cairo"/>
              </a:rPr>
              <a:t>Nuclear bag fibres</a:t>
            </a:r>
            <a:r>
              <a:rPr lang="ar" sz="1200">
                <a:latin typeface="Cairo"/>
                <a:ea typeface="Cairo"/>
                <a:cs typeface="Cairo"/>
                <a:sym typeface="Cairo"/>
              </a:rPr>
              <a:t> are supplied by primary endings </a:t>
            </a:r>
            <a:r>
              <a:rPr lang="ar" sz="1200" u="sng">
                <a:solidFill>
                  <a:srgbClr val="CC0000"/>
                </a:solidFill>
                <a:latin typeface="Cairo"/>
                <a:ea typeface="Cairo"/>
                <a:cs typeface="Cairo"/>
                <a:sym typeface="Cairo"/>
              </a:rPr>
              <a:t>only</a:t>
            </a:r>
            <a:r>
              <a:rPr lang="ar" sz="1200">
                <a:latin typeface="Cairo"/>
                <a:ea typeface="Cairo"/>
                <a:cs typeface="Cairo"/>
                <a:sym typeface="Cairo"/>
              </a:rPr>
              <a:t>, &amp; responsible for the</a:t>
            </a:r>
            <a:r>
              <a:rPr lang="ar" sz="1200">
                <a:solidFill>
                  <a:srgbClr val="6AA84F"/>
                </a:solidFill>
                <a:latin typeface="Cairo"/>
                <a:ea typeface="Cairo"/>
                <a:cs typeface="Cairo"/>
                <a:sym typeface="Cairo"/>
              </a:rPr>
              <a:t> dynamic response. </a:t>
            </a:r>
            <a:endParaRPr sz="1200">
              <a:solidFill>
                <a:srgbClr val="6AA84F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Cairo"/>
              <a:buChar char="❖"/>
            </a:pPr>
            <a:r>
              <a:rPr b="1" lang="ar" sz="1200">
                <a:latin typeface="Cairo"/>
                <a:ea typeface="Cairo"/>
                <a:cs typeface="Cairo"/>
                <a:sym typeface="Cairo"/>
              </a:rPr>
              <a:t>Nuclear chain fibres</a:t>
            </a:r>
            <a:r>
              <a:rPr lang="ar" sz="1200">
                <a:latin typeface="Cairo"/>
                <a:ea typeface="Cairo"/>
                <a:cs typeface="Cairo"/>
                <a:sym typeface="Cairo"/>
              </a:rPr>
              <a:t> are supplied by </a:t>
            </a:r>
            <a:r>
              <a:rPr lang="ar" sz="1200" u="sng">
                <a:solidFill>
                  <a:srgbClr val="CC0000"/>
                </a:solidFill>
                <a:latin typeface="Cairo"/>
                <a:ea typeface="Cairo"/>
                <a:cs typeface="Cairo"/>
                <a:sym typeface="Cairo"/>
              </a:rPr>
              <a:t>both</a:t>
            </a:r>
            <a:r>
              <a:rPr lang="ar" sz="1200">
                <a:solidFill>
                  <a:srgbClr val="CC0000"/>
                </a:solidFill>
                <a:latin typeface="Cairo"/>
                <a:ea typeface="Cairo"/>
                <a:cs typeface="Cairo"/>
                <a:sym typeface="Cairo"/>
              </a:rPr>
              <a:t> </a:t>
            </a:r>
            <a:r>
              <a:rPr lang="ar" sz="1200">
                <a:latin typeface="Cairo"/>
                <a:ea typeface="Cairo"/>
                <a:cs typeface="Cairo"/>
                <a:sym typeface="Cairo"/>
              </a:rPr>
              <a:t>primary and secondary endings &amp; responsible for </a:t>
            </a:r>
            <a:r>
              <a:rPr lang="ar" sz="1200">
                <a:solidFill>
                  <a:srgbClr val="6AA84F"/>
                </a:solidFill>
                <a:latin typeface="Cairo"/>
                <a:ea typeface="Cairo"/>
                <a:cs typeface="Cairo"/>
                <a:sym typeface="Cairo"/>
              </a:rPr>
              <a:t>the static response.</a:t>
            </a:r>
            <a:br>
              <a:rPr lang="ar">
                <a:latin typeface="Cairo"/>
                <a:ea typeface="Cairo"/>
                <a:cs typeface="Cairo"/>
                <a:sym typeface="Cairo"/>
              </a:rPr>
            </a:b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309" name="Google Shape;309;p55"/>
          <p:cNvSpPr txBox="1"/>
          <p:nvPr/>
        </p:nvSpPr>
        <p:spPr>
          <a:xfrm>
            <a:off x="12491" y="2902724"/>
            <a:ext cx="6845400" cy="3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solidFill>
                  <a:srgbClr val="6FA8DC"/>
                </a:solidFill>
                <a:latin typeface="Josefin Sans"/>
                <a:ea typeface="Josefin Sans"/>
                <a:cs typeface="Josefin Sans"/>
                <a:sym typeface="Josefin Sans"/>
              </a:rPr>
              <a:t>2-Efferent innervation of the muscle spindle</a:t>
            </a:r>
            <a:endParaRPr sz="1800">
              <a:solidFill>
                <a:srgbClr val="6FA8DC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★"/>
            </a:pPr>
            <a:r>
              <a:rPr lang="ar">
                <a:solidFill>
                  <a:srgbClr val="A64D79"/>
                </a:solidFill>
                <a:latin typeface="Cairo"/>
                <a:ea typeface="Cairo"/>
                <a:cs typeface="Cairo"/>
                <a:sym typeface="Cairo"/>
              </a:rPr>
              <a:t>Gamma (γ) efferent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 endings terminate on the peripheral contractile parts of the intrafusal fibers as: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○"/>
            </a:pPr>
            <a:r>
              <a:rPr b="1" lang="ar">
                <a:latin typeface="Cairo"/>
                <a:ea typeface="Cairo"/>
                <a:cs typeface="Cairo"/>
                <a:sym typeface="Cairo"/>
              </a:rPr>
              <a:t>plate endings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: end mainly on the </a:t>
            </a:r>
            <a:r>
              <a:rPr lang="ar">
                <a:solidFill>
                  <a:srgbClr val="F1C232"/>
                </a:solidFill>
                <a:latin typeface="Cairo"/>
                <a:ea typeface="Cairo"/>
                <a:cs typeface="Cairo"/>
                <a:sym typeface="Cairo"/>
              </a:rPr>
              <a:t>nuclear bag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 fibers “called </a:t>
            </a:r>
            <a:r>
              <a:rPr b="1" lang="ar">
                <a:solidFill>
                  <a:srgbClr val="6AA84F"/>
                </a:solidFill>
                <a:latin typeface="Cairo"/>
                <a:ea typeface="Cairo"/>
                <a:cs typeface="Cairo"/>
                <a:sym typeface="Cairo"/>
              </a:rPr>
              <a:t>dynamic gamma efferent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”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○"/>
            </a:pPr>
            <a:r>
              <a:rPr b="1" lang="ar">
                <a:latin typeface="Cairo"/>
                <a:ea typeface="Cairo"/>
                <a:cs typeface="Cairo"/>
                <a:sym typeface="Cairo"/>
              </a:rPr>
              <a:t>Trail endings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: end mainly on the </a:t>
            </a:r>
            <a:r>
              <a:rPr lang="ar">
                <a:solidFill>
                  <a:srgbClr val="F1C232"/>
                </a:solidFill>
                <a:latin typeface="Cairo"/>
                <a:ea typeface="Cairo"/>
                <a:cs typeface="Cairo"/>
                <a:sym typeface="Cairo"/>
              </a:rPr>
              <a:t>nuclear chain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 fibers “called </a:t>
            </a:r>
            <a:r>
              <a:rPr b="1" lang="ar">
                <a:solidFill>
                  <a:srgbClr val="6AA84F"/>
                </a:solidFill>
                <a:latin typeface="Cairo"/>
                <a:ea typeface="Cairo"/>
                <a:cs typeface="Cairo"/>
                <a:sym typeface="Cairo"/>
              </a:rPr>
              <a:t>static gamma efferent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”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★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The 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function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 of γ-motor neurons is to regulate the sensitivity of the intrafusal muscle fibers, but </a:t>
            </a:r>
            <a:r>
              <a:rPr b="1" lang="ar">
                <a:highlight>
                  <a:srgbClr val="FFFF00"/>
                </a:highlight>
                <a:latin typeface="Cairo"/>
                <a:ea typeface="Cairo"/>
                <a:cs typeface="Cairo"/>
                <a:sym typeface="Cairo"/>
              </a:rPr>
              <a:t>HOW</a:t>
            </a:r>
            <a:r>
              <a:rPr lang="ar">
                <a:highlight>
                  <a:srgbClr val="FFFF00"/>
                </a:highlight>
                <a:latin typeface="Cairo"/>
                <a:ea typeface="Cairo"/>
                <a:cs typeface="Cairo"/>
                <a:sym typeface="Cairo"/>
              </a:rPr>
              <a:t>?</a:t>
            </a:r>
            <a:r>
              <a:rPr lang="ar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  </a:t>
            </a:r>
            <a:r>
              <a:rPr lang="ar" u="sng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by increasing of muscle spindle sensitivity.</a:t>
            </a:r>
            <a:endParaRPr u="sng">
              <a:solidFill>
                <a:srgbClr val="999999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○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they adjust the muscle spindle sensitivity.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○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↑ 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γ-MNs cause contraction of the peripheral parts of intrafusal fibers → stretch of central parts of muscle spindle </a:t>
            </a:r>
            <a:r>
              <a:rPr lang="ar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→ ↑ the sensitivity of the muscle spindle to stretch →  </a:t>
            </a:r>
            <a:r>
              <a:rPr lang="ar" u="sng">
                <a:solidFill>
                  <a:srgbClr val="CC0000"/>
                </a:solidFill>
                <a:latin typeface="Cairo"/>
                <a:ea typeface="Cairo"/>
                <a:cs typeface="Cairo"/>
                <a:sym typeface="Cairo"/>
              </a:rPr>
              <a:t>muscle spindle needs a small amount of passive stretch to be stimulated.</a:t>
            </a:r>
            <a:endParaRPr u="sng">
              <a:solidFill>
                <a:srgbClr val="CC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310" name="Google Shape;31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9168" y="4564775"/>
            <a:ext cx="3930704" cy="17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55"/>
          <p:cNvSpPr txBox="1"/>
          <p:nvPr/>
        </p:nvSpPr>
        <p:spPr>
          <a:xfrm>
            <a:off x="178800" y="8180891"/>
            <a:ext cx="6679200" cy="11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solidFill>
                  <a:srgbClr val="6FA8DC"/>
                </a:solidFill>
                <a:latin typeface="Josefin Sans"/>
                <a:ea typeface="Josefin Sans"/>
                <a:cs typeface="Josefin Sans"/>
                <a:sym typeface="Josefin Sans"/>
              </a:rPr>
              <a:t>Functions of muscle spindle</a:t>
            </a:r>
            <a:endParaRPr sz="1800">
              <a:solidFill>
                <a:srgbClr val="6FA8DC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AutoNum type="arabicPeriod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keep CNS informed about </a:t>
            </a:r>
            <a:r>
              <a:rPr lang="ar">
                <a:solidFill>
                  <a:srgbClr val="E06666"/>
                </a:solidFill>
                <a:latin typeface="Cairo"/>
                <a:ea typeface="Cairo"/>
                <a:cs typeface="Cairo"/>
                <a:sym typeface="Cairo"/>
              </a:rPr>
              <a:t>muscle length &amp; rate or velocity of change in muscle length.</a:t>
            </a:r>
            <a:endParaRPr>
              <a:solidFill>
                <a:srgbClr val="E06666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AutoNum type="arabicPeriod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 provide information about position, that is called </a:t>
            </a:r>
            <a:r>
              <a:rPr b="1" lang="ar">
                <a:latin typeface="Cairo"/>
                <a:ea typeface="Cairo"/>
                <a:cs typeface="Cairo"/>
                <a:sym typeface="Cairo"/>
              </a:rPr>
              <a:t>PROPRIOCEPTION.</a:t>
            </a:r>
            <a:endParaRPr b="1"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muscle spindle act to oppose stretch &amp; maintain muscle length against rupture.</a:t>
            </a:r>
            <a:br>
              <a:rPr b="1" lang="ar"/>
            </a:br>
            <a:endParaRPr b="1"/>
          </a:p>
        </p:txBody>
      </p:sp>
      <p:sp>
        <p:nvSpPr>
          <p:cNvPr id="312" name="Google Shape;312;p55"/>
          <p:cNvSpPr txBox="1"/>
          <p:nvPr/>
        </p:nvSpPr>
        <p:spPr>
          <a:xfrm>
            <a:off x="178800" y="4697375"/>
            <a:ext cx="2812800" cy="17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Doctor’s note:</a:t>
            </a:r>
            <a:endParaRPr b="1" sz="1000">
              <a:solidFill>
                <a:srgbClr val="999999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•they are smaller than  alpha but they are very important (they represent around 30% of all motor neuron in the spinal cord)</a:t>
            </a:r>
            <a:endParaRPr sz="1000">
              <a:solidFill>
                <a:srgbClr val="999999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•if we increase gamma we will increase the sensitivity of the muscle e.g. If I want to contract a muscle through the corticospinal tract I need for example 5 impulses for contraction if gamma discharge  we will need 2 impulses</a:t>
            </a:r>
            <a:endParaRPr sz="1000">
              <a:solidFill>
                <a:srgbClr val="999999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cxnSp>
        <p:nvCxnSpPr>
          <p:cNvPr id="313" name="Google Shape;313;p55"/>
          <p:cNvCxnSpPr/>
          <p:nvPr/>
        </p:nvCxnSpPr>
        <p:spPr>
          <a:xfrm flipH="1" rot="-5400000">
            <a:off x="-282975" y="6071625"/>
            <a:ext cx="1032000" cy="66600"/>
          </a:xfrm>
          <a:prstGeom prst="bentConnector3">
            <a:avLst>
              <a:gd fmla="val 7902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6"/>
          <p:cNvSpPr txBox="1"/>
          <p:nvPr/>
        </p:nvSpPr>
        <p:spPr>
          <a:xfrm>
            <a:off x="0" y="561900"/>
            <a:ext cx="6421500" cy="3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solidFill>
                  <a:srgbClr val="3D85C6"/>
                </a:solidFill>
                <a:latin typeface="Josefin Sans"/>
                <a:ea typeface="Josefin Sans"/>
                <a:cs typeface="Josefin Sans"/>
                <a:sym typeface="Josefin Sans"/>
              </a:rPr>
              <a:t>How Muscle Stretch Is detected?</a:t>
            </a:r>
            <a:endParaRPr sz="1800">
              <a:solidFill>
                <a:srgbClr val="3D85C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●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stretching of the muscle also stretches the spindle.</a:t>
            </a:r>
            <a:br>
              <a:rPr lang="ar">
                <a:latin typeface="Cairo"/>
                <a:ea typeface="Cairo"/>
                <a:cs typeface="Cairo"/>
                <a:sym typeface="Cairo"/>
              </a:rPr>
            </a:b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●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this sends impulses to the spinal cord.</a:t>
            </a:r>
            <a:br>
              <a:rPr lang="ar">
                <a:latin typeface="Cairo"/>
                <a:ea typeface="Cairo"/>
                <a:cs typeface="Cairo"/>
                <a:sym typeface="Cairo"/>
              </a:rPr>
            </a:b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400"/>
              <a:buFont typeface="Cairo"/>
              <a:buChar char="●"/>
            </a:pPr>
            <a:r>
              <a:rPr lang="ar">
                <a:solidFill>
                  <a:srgbClr val="A64D79"/>
                </a:solidFill>
                <a:latin typeface="Cairo"/>
                <a:ea typeface="Cairo"/>
                <a:cs typeface="Cairo"/>
                <a:sym typeface="Cairo"/>
              </a:rPr>
              <a:t>the number of impulses sent are proportional to the stretched length of the musc</a:t>
            </a:r>
            <a:r>
              <a:rPr lang="ar">
                <a:solidFill>
                  <a:srgbClr val="A64D79"/>
                </a:solidFill>
                <a:latin typeface="Cairo"/>
                <a:ea typeface="Cairo"/>
                <a:cs typeface="Cairo"/>
                <a:sym typeface="Cairo"/>
              </a:rPr>
              <a:t>le.</a:t>
            </a:r>
            <a:br>
              <a:rPr lang="ar">
                <a:solidFill>
                  <a:srgbClr val="A64D79"/>
                </a:solidFill>
                <a:latin typeface="Cairo"/>
                <a:ea typeface="Cairo"/>
                <a:cs typeface="Cairo"/>
                <a:sym typeface="Cairo"/>
              </a:rPr>
            </a:br>
            <a:endParaRPr>
              <a:solidFill>
                <a:srgbClr val="A64D79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319" name="Google Shape;319;p56"/>
          <p:cNvPicPr preferRelativeResize="0"/>
          <p:nvPr/>
        </p:nvPicPr>
        <p:blipFill rotWithShape="1">
          <a:blip r:embed="rId3">
            <a:alphaModFix/>
          </a:blip>
          <a:srcRect b="41369" l="0" r="0" t="0"/>
          <a:stretch/>
        </p:blipFill>
        <p:spPr>
          <a:xfrm>
            <a:off x="1772787" y="2954304"/>
            <a:ext cx="3312425" cy="601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7"/>
          <p:cNvSpPr txBox="1"/>
          <p:nvPr/>
        </p:nvSpPr>
        <p:spPr>
          <a:xfrm>
            <a:off x="280350" y="719900"/>
            <a:ext cx="5682300" cy="9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4454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 sz="1800">
                <a:solidFill>
                  <a:srgbClr val="6FA8DC"/>
                </a:solidFill>
                <a:latin typeface="Josefin Sans"/>
                <a:ea typeface="Josefin Sans"/>
                <a:cs typeface="Josefin Sans"/>
                <a:sym typeface="Josefin Sans"/>
              </a:rPr>
              <a:t>Stretch reflex .cont:</a:t>
            </a:r>
            <a:endParaRPr sz="1800">
              <a:solidFill>
                <a:srgbClr val="6FA8DC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25" name="Google Shape;325;p57"/>
          <p:cNvSpPr txBox="1"/>
          <p:nvPr/>
        </p:nvSpPr>
        <p:spPr>
          <a:xfrm>
            <a:off x="280350" y="1103300"/>
            <a:ext cx="6147600" cy="27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Stretching of the muscle → Stretching extrafusal muscle fibers → Stretching intrafusal peripheral contractile fibers → stretching receptor zone (central) in intrafusal fiber → stimulation of sensory afferent endings encircling receptor area → Afferent impulses → spinal cord → stimulate:</a:t>
            </a:r>
            <a:endParaRPr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osis"/>
              <a:buAutoNum type="arabicPeriod"/>
            </a:pPr>
            <a:r>
              <a:rPr b="1" lang="ar">
                <a:solidFill>
                  <a:srgbClr val="A64D79"/>
                </a:solidFill>
                <a:latin typeface="Dosis"/>
                <a:ea typeface="Dosis"/>
                <a:cs typeface="Dosis"/>
                <a:sym typeface="Dosis"/>
              </a:rPr>
              <a:t>alpha motor neurons</a:t>
            </a:r>
            <a:r>
              <a:rPr lang="ar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 (70% of supply) which send impulses to extrafusal ordinary muscle fibres →  muscle to contract.</a:t>
            </a:r>
            <a:endParaRPr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AutoNum type="arabicPeriod"/>
            </a:pPr>
            <a:r>
              <a:rPr b="1" lang="ar">
                <a:solidFill>
                  <a:srgbClr val="A64D79"/>
                </a:solidFill>
                <a:latin typeface="Dosis"/>
                <a:ea typeface="Dosis"/>
                <a:cs typeface="Dosis"/>
                <a:sym typeface="Dosis"/>
              </a:rPr>
              <a:t>gamma motor neurons</a:t>
            </a:r>
            <a:r>
              <a:rPr lang="ar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 (30% of supply) which sen</a:t>
            </a:r>
            <a:r>
              <a:rPr lang="ar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d </a:t>
            </a:r>
            <a:r>
              <a:rPr lang="ar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impulses to intrafusal peripheral contractile fibers causing contraction of the peripheral contractile parts of the intrafusal fibres &amp; stretch central area “receptor”.</a:t>
            </a:r>
            <a:endParaRPr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6" name="Google Shape;32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50" y="3852275"/>
            <a:ext cx="6553201" cy="506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8"/>
          <p:cNvSpPr txBox="1"/>
          <p:nvPr/>
        </p:nvSpPr>
        <p:spPr>
          <a:xfrm>
            <a:off x="0" y="424850"/>
            <a:ext cx="6426900" cy="23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600">
                <a:solidFill>
                  <a:srgbClr val="3D85C6"/>
                </a:solidFill>
                <a:latin typeface="Josefin Sans"/>
                <a:ea typeface="Josefin Sans"/>
                <a:cs typeface="Josefin Sans"/>
                <a:sym typeface="Josefin Sans"/>
              </a:rPr>
              <a:t>Dynamic stretch reflex</a:t>
            </a:r>
            <a:endParaRPr sz="1600">
              <a:solidFill>
                <a:srgbClr val="3D85C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●"/>
            </a:pPr>
            <a:r>
              <a:rPr lang="ar">
                <a:solidFill>
                  <a:srgbClr val="CC0000"/>
                </a:solidFill>
                <a:latin typeface="Cairo"/>
                <a:ea typeface="Cairo"/>
                <a:cs typeface="Cairo"/>
                <a:sym typeface="Cairo"/>
              </a:rPr>
              <a:t>sudden 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“phasic” rapid stretch of a muscle causes synchronous strong burst of excitatory discharges </a:t>
            </a:r>
            <a:r>
              <a:rPr lang="ar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from </a:t>
            </a:r>
            <a:r>
              <a:rPr b="1" lang="ar">
                <a:solidFill>
                  <a:srgbClr val="E69138"/>
                </a:solidFill>
                <a:latin typeface="Cairo"/>
                <a:ea typeface="Cairo"/>
                <a:cs typeface="Cairo"/>
                <a:sym typeface="Cairo"/>
              </a:rPr>
              <a:t>Nuclear bag</a:t>
            </a:r>
            <a:r>
              <a:rPr lang="ar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 fibers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 </a:t>
            </a:r>
            <a:r>
              <a:rPr lang="ar">
                <a:solidFill>
                  <a:srgbClr val="CC0000"/>
                </a:solidFill>
                <a:latin typeface="Cairo"/>
                <a:ea typeface="Cairo"/>
                <a:cs typeface="Cairo"/>
                <a:sym typeface="Cairo"/>
              </a:rPr>
              <a:t>in annulospiral  </a:t>
            </a:r>
            <a:r>
              <a:rPr lang="ar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“Primary”</a:t>
            </a:r>
            <a:r>
              <a:rPr lang="ar">
                <a:solidFill>
                  <a:srgbClr val="CC0000"/>
                </a:solidFill>
                <a:latin typeface="Cairo"/>
                <a:ea typeface="Cairo"/>
                <a:cs typeface="Cairo"/>
                <a:sym typeface="Cairo"/>
              </a:rPr>
              <a:t> afferents to the alpha motor neuron.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 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this causes the latter to send strong motor excitatory impulses to extrafusal fibers </a:t>
            </a:r>
            <a:r>
              <a:rPr lang="ar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→ causing sudden, jerky “brief” muscle contraction </a:t>
            </a:r>
            <a:r>
              <a:rPr b="1" lang="ar">
                <a:solidFill>
                  <a:srgbClr val="6AA84F"/>
                </a:solidFill>
                <a:latin typeface="Cairo"/>
                <a:ea typeface="Cairo"/>
                <a:cs typeface="Cairo"/>
                <a:sym typeface="Cairo"/>
              </a:rPr>
              <a:t>(Jerky movement).</a:t>
            </a:r>
            <a:endParaRPr b="1">
              <a:solidFill>
                <a:srgbClr val="6AA84F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</a:pPr>
            <a:r>
              <a:rPr lang="ar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as the muscle shortens →  the spindle becomes lax → and ceases to discharge → no more stimulation of alpha motor neuron →  no more excitatory impulses from alpha motor neuron to the extrafusal fibers →  muscle relaxes.</a:t>
            </a:r>
            <a:endParaRPr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1400"/>
              <a:buFont typeface="Cairo"/>
              <a:buChar char="●"/>
            </a:pPr>
            <a:r>
              <a:rPr lang="ar">
                <a:solidFill>
                  <a:srgbClr val="C27BA0"/>
                </a:solidFill>
                <a:latin typeface="Cairo"/>
                <a:ea typeface="Cairo"/>
                <a:cs typeface="Cairo"/>
                <a:sym typeface="Cairo"/>
              </a:rPr>
              <a:t>This is the basis of </a:t>
            </a:r>
            <a:r>
              <a:rPr b="1" lang="ar">
                <a:solidFill>
                  <a:srgbClr val="C27BA0"/>
                </a:solidFill>
                <a:latin typeface="Cairo"/>
                <a:ea typeface="Cairo"/>
                <a:cs typeface="Cairo"/>
                <a:sym typeface="Cairo"/>
              </a:rPr>
              <a:t>Tendon Jerks “Dynamic stretch reflexes”.</a:t>
            </a:r>
            <a:endParaRPr b="1">
              <a:solidFill>
                <a:srgbClr val="C27BA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332" name="Google Shape;332;p58"/>
          <p:cNvSpPr txBox="1"/>
          <p:nvPr/>
        </p:nvSpPr>
        <p:spPr>
          <a:xfrm>
            <a:off x="-75" y="2900575"/>
            <a:ext cx="6767400" cy="23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600">
                <a:solidFill>
                  <a:srgbClr val="3D85C6"/>
                </a:solidFill>
                <a:latin typeface="Josefin Sans"/>
                <a:ea typeface="Josefin Sans"/>
                <a:cs typeface="Josefin Sans"/>
                <a:sym typeface="Josefin Sans"/>
              </a:rPr>
              <a:t>Static </a:t>
            </a:r>
            <a:r>
              <a:rPr lang="ar" sz="1600">
                <a:solidFill>
                  <a:srgbClr val="3D85C6"/>
                </a:solidFill>
                <a:latin typeface="Josefin Sans"/>
                <a:ea typeface="Josefin Sans"/>
                <a:cs typeface="Josefin Sans"/>
                <a:sym typeface="Josefin Sans"/>
              </a:rPr>
              <a:t>stretch reflex</a:t>
            </a:r>
            <a:endParaRPr sz="1600">
              <a:solidFill>
                <a:srgbClr val="3D85C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ar">
                <a:solidFill>
                  <a:srgbClr val="CC0000"/>
                </a:solidFill>
                <a:latin typeface="Cairo"/>
                <a:ea typeface="Cairo"/>
                <a:cs typeface="Cairo"/>
                <a:sym typeface="Cairo"/>
              </a:rPr>
              <a:t>Maintained 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“Tonic” stretch of muscle </a:t>
            </a:r>
            <a:r>
              <a:rPr lang="ar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→  </a:t>
            </a:r>
            <a:endParaRPr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</a:pPr>
            <a:r>
              <a:rPr lang="ar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impulses from </a:t>
            </a:r>
            <a:r>
              <a:rPr b="1" lang="ar">
                <a:solidFill>
                  <a:srgbClr val="E69138"/>
                </a:solidFill>
                <a:latin typeface="Cairo"/>
                <a:ea typeface="Cairo"/>
                <a:cs typeface="Cairo"/>
                <a:sym typeface="Cairo"/>
              </a:rPr>
              <a:t>Nuclear chain</a:t>
            </a:r>
            <a:r>
              <a:rPr lang="ar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 fibers travel through spindle afferent fibers</a:t>
            </a:r>
            <a:r>
              <a:rPr lang="ar">
                <a:solidFill>
                  <a:srgbClr val="CC0000"/>
                </a:solidFill>
                <a:latin typeface="Cairo"/>
                <a:ea typeface="Cairo"/>
                <a:cs typeface="Cairo"/>
                <a:sym typeface="Cairo"/>
              </a:rPr>
              <a:t> (mainly along Flower Spray </a:t>
            </a:r>
            <a:r>
              <a:rPr lang="ar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“secondary”</a:t>
            </a:r>
            <a:r>
              <a:rPr lang="ar">
                <a:solidFill>
                  <a:srgbClr val="CC0000"/>
                </a:solidFill>
                <a:latin typeface="Cairo"/>
                <a:ea typeface="Cairo"/>
                <a:cs typeface="Cairo"/>
                <a:sym typeface="Cairo"/>
              </a:rPr>
              <a:t> ending) </a:t>
            </a:r>
            <a:r>
              <a:rPr lang="ar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to alpha motor neuron, stimulating it to produce muscle contraction.</a:t>
            </a:r>
            <a:endParaRPr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</a:pPr>
            <a:r>
              <a:rPr lang="ar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Causing </a:t>
            </a:r>
            <a:r>
              <a:rPr lang="ar">
                <a:solidFill>
                  <a:srgbClr val="CC0000"/>
                </a:solidFill>
                <a:latin typeface="Cairo"/>
                <a:ea typeface="Cairo"/>
                <a:cs typeface="Cairo"/>
                <a:sym typeface="Cairo"/>
              </a:rPr>
              <a:t>sustained “continuous” contraction </a:t>
            </a:r>
            <a:r>
              <a:rPr lang="ar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of the muscle as long as it is stretch. </a:t>
            </a:r>
            <a:endParaRPr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400"/>
              <a:buFont typeface="Cairo"/>
              <a:buChar char="●"/>
            </a:pPr>
            <a:r>
              <a:rPr lang="ar">
                <a:solidFill>
                  <a:srgbClr val="A64D79"/>
                </a:solidFill>
                <a:latin typeface="Cairo"/>
                <a:ea typeface="Cairo"/>
                <a:cs typeface="Cairo"/>
                <a:sym typeface="Cairo"/>
              </a:rPr>
              <a:t>The static stretch reflex is the basis of </a:t>
            </a:r>
            <a:r>
              <a:rPr b="1" lang="ar">
                <a:solidFill>
                  <a:srgbClr val="A64D79"/>
                </a:solidFill>
                <a:latin typeface="Cairo"/>
                <a:ea typeface="Cairo"/>
                <a:cs typeface="Cairo"/>
                <a:sym typeface="Cairo"/>
              </a:rPr>
              <a:t>muscle tone;</a:t>
            </a:r>
            <a:r>
              <a:rPr lang="ar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 which is defined clinically as </a:t>
            </a:r>
            <a:r>
              <a:rPr lang="ar" u="sng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resistance to muscle stretch.</a:t>
            </a:r>
            <a:endParaRPr u="sng"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graphicFrame>
        <p:nvGraphicFramePr>
          <p:cNvPr id="333" name="Google Shape;333;p58"/>
          <p:cNvGraphicFramePr/>
          <p:nvPr/>
        </p:nvGraphicFramePr>
        <p:xfrm>
          <a:off x="851450" y="5594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{D5BEE2E3-DD82-4A1D-8181-565BA9A0A3D3}</a:tableStyleId>
              </a:tblPr>
              <a:tblGrid>
                <a:gridCol w="1651000"/>
                <a:gridCol w="1651000"/>
                <a:gridCol w="16510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6AA84F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Dynamic response</a:t>
                      </a:r>
                      <a:endParaRPr b="1" sz="1200">
                        <a:solidFill>
                          <a:srgbClr val="6AA84F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6AA84F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Static response</a:t>
                      </a:r>
                      <a:endParaRPr b="1" sz="1200">
                        <a:solidFill>
                          <a:srgbClr val="6AA84F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A64D79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Stimulus</a:t>
                      </a:r>
                      <a:endParaRPr b="1" sz="1200">
                        <a:solidFill>
                          <a:srgbClr val="A64D79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Sudden stretch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Maintained “steady” stretch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A64D79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Receptors</a:t>
                      </a:r>
                      <a:endParaRPr b="1" sz="1200">
                        <a:solidFill>
                          <a:srgbClr val="A64D79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solidFill>
                            <a:srgbClr val="E06666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Nuclear bag</a:t>
                      </a:r>
                      <a:endParaRPr sz="1200">
                        <a:solidFill>
                          <a:srgbClr val="E06666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solidFill>
                            <a:srgbClr val="E06666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Nuclear chain</a:t>
                      </a:r>
                      <a:endParaRPr sz="1200">
                        <a:solidFill>
                          <a:srgbClr val="E06666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A64D79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Afferent</a:t>
                      </a:r>
                      <a:endParaRPr b="1" sz="1200">
                        <a:solidFill>
                          <a:srgbClr val="A64D79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Primary ending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Primary &amp; Secondary ending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A64D79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Efferent</a:t>
                      </a:r>
                      <a:endParaRPr b="1" sz="1200">
                        <a:solidFill>
                          <a:srgbClr val="A64D79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Dynamic </a:t>
                      </a:r>
                      <a:r>
                        <a:rPr lang="ar" sz="1200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γ </a:t>
                      </a: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efferent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Static </a:t>
                      </a:r>
                      <a:r>
                        <a:rPr lang="ar" sz="1200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γ </a:t>
                      </a: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efferent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A64D79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Center</a:t>
                      </a:r>
                      <a:endParaRPr b="1" sz="1200">
                        <a:solidFill>
                          <a:srgbClr val="A64D79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Spinal cord “AHC”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Spinal cord “AHC”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A64D79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Response</a:t>
                      </a:r>
                      <a:endParaRPr b="1" sz="1200">
                        <a:solidFill>
                          <a:srgbClr val="A64D79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Rapid contraction followed by rapid relaxation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Maintained </a:t>
                      </a: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subtetanic</a:t>
                      </a: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 contraction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A64D79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Examples</a:t>
                      </a:r>
                      <a:endParaRPr b="1" sz="1200">
                        <a:solidFill>
                          <a:srgbClr val="A64D79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Tendon jerk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latin typeface="Cairo"/>
                          <a:ea typeface="Cairo"/>
                          <a:cs typeface="Cairo"/>
                          <a:sym typeface="Cairo"/>
                        </a:rPr>
                        <a:t>Muscle tone</a:t>
                      </a:r>
                      <a:endParaRPr sz="1200"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FA8DC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34" name="Google Shape;334;p58"/>
          <p:cNvSpPr txBox="1"/>
          <p:nvPr/>
        </p:nvSpPr>
        <p:spPr>
          <a:xfrm>
            <a:off x="851575" y="4877450"/>
            <a:ext cx="51036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solidFill>
                  <a:srgbClr val="3D85C6"/>
                </a:solidFill>
                <a:latin typeface="Josefin Sans"/>
                <a:ea typeface="Josefin Sans"/>
                <a:cs typeface="Josefin Sans"/>
                <a:sym typeface="Josefin Sans"/>
              </a:rPr>
              <a:t>Types of Responses of muscle spindle to stretch</a:t>
            </a:r>
            <a:endParaRPr sz="1600">
              <a:solidFill>
                <a:srgbClr val="3D85C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600">
                <a:latin typeface="Josefin Sans"/>
                <a:ea typeface="Josefin Sans"/>
                <a:cs typeface="Josefin Sans"/>
                <a:sym typeface="Josefin Sans"/>
              </a:rPr>
              <a:t>(Types of Stretch Reflexes)</a:t>
            </a:r>
            <a:endParaRPr sz="1600"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9"/>
          <p:cNvSpPr txBox="1"/>
          <p:nvPr/>
        </p:nvSpPr>
        <p:spPr>
          <a:xfrm>
            <a:off x="-150" y="4899500"/>
            <a:ext cx="6858000" cy="27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solidFill>
                  <a:srgbClr val="3D85C6"/>
                </a:solidFill>
                <a:latin typeface="Josefin Sans"/>
                <a:ea typeface="Josefin Sans"/>
                <a:cs typeface="Josefin Sans"/>
                <a:sym typeface="Josefin Sans"/>
              </a:rPr>
              <a:t>“Damping” or smoothing function of Stretch Reflexes</a:t>
            </a:r>
            <a:endParaRPr sz="1800">
              <a:solidFill>
                <a:srgbClr val="3D85C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●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Is the stretch reflex ability to prevent oscillation or jerkiness of body movements.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●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Motor Signals from the motor area are  transmitted to the muscle in an </a:t>
            </a:r>
            <a:r>
              <a:rPr b="1" lang="ar">
                <a:latin typeface="Cairo"/>
                <a:ea typeface="Cairo"/>
                <a:cs typeface="Cairo"/>
                <a:sym typeface="Cairo"/>
              </a:rPr>
              <a:t>unsmooth form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, with increasing or decreasing intensity for few milliseconds.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●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 this causes </a:t>
            </a:r>
            <a:r>
              <a:rPr b="1" lang="ar">
                <a:latin typeface="Cairo"/>
                <a:ea typeface="Cairo"/>
                <a:cs typeface="Cairo"/>
                <a:sym typeface="Cairo"/>
              </a:rPr>
              <a:t>irregularities 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or </a:t>
            </a:r>
            <a:r>
              <a:rPr b="1" lang="ar">
                <a:latin typeface="Cairo"/>
                <a:ea typeface="Cairo"/>
                <a:cs typeface="Cairo"/>
                <a:sym typeface="Cairo"/>
              </a:rPr>
              <a:t>oscillation 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of movements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●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the signals discharged from from the muscle spindle cause partial activity of a-MNs of the muscle.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●"/>
            </a:pPr>
            <a:r>
              <a:rPr lang="ar">
                <a:latin typeface="Cairo"/>
                <a:ea typeface="Cairo"/>
                <a:cs typeface="Cairo"/>
                <a:sym typeface="Cairo"/>
              </a:rPr>
              <a:t>So, the motor signals find a-MNs in</a:t>
            </a:r>
            <a:r>
              <a:rPr b="1" lang="ar">
                <a:latin typeface="Cairo"/>
                <a:ea typeface="Cairo"/>
                <a:cs typeface="Cairo"/>
                <a:sym typeface="Cairo"/>
              </a:rPr>
              <a:t> state of partial activity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, so they cause continuous 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activation</a:t>
            </a:r>
            <a:r>
              <a:rPr lang="ar">
                <a:latin typeface="Cairo"/>
                <a:ea typeface="Cairo"/>
                <a:cs typeface="Cairo"/>
                <a:sym typeface="Cairo"/>
              </a:rPr>
              <a:t> of them  </a:t>
            </a:r>
            <a:r>
              <a:rPr lang="ar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→  </a:t>
            </a:r>
            <a:r>
              <a:rPr b="1" lang="ar">
                <a:latin typeface="Cairo"/>
                <a:ea typeface="Cairo"/>
                <a:cs typeface="Cairo"/>
                <a:sym typeface="Cairo"/>
              </a:rPr>
              <a:t>cause smooth muscle contraction.</a:t>
            </a:r>
            <a:endParaRPr b="1"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340" name="Google Shape;340;p59"/>
          <p:cNvSpPr txBox="1"/>
          <p:nvPr/>
        </p:nvSpPr>
        <p:spPr>
          <a:xfrm>
            <a:off x="0" y="474350"/>
            <a:ext cx="6598800" cy="39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solidFill>
                  <a:srgbClr val="3D85C6"/>
                </a:solidFill>
                <a:latin typeface="Josefin Sans"/>
                <a:ea typeface="Josefin Sans"/>
                <a:cs typeface="Josefin Sans"/>
                <a:sym typeface="Josefin Sans"/>
              </a:rPr>
              <a:t>Muscle Tone</a:t>
            </a:r>
            <a:endParaRPr sz="1800">
              <a:solidFill>
                <a:srgbClr val="3D85C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ar"/>
              <a:t>is d</a:t>
            </a:r>
            <a:r>
              <a:rPr lang="ar"/>
              <a:t>efined as a state of </a:t>
            </a:r>
            <a:r>
              <a:rPr lang="ar">
                <a:solidFill>
                  <a:srgbClr val="F1C232"/>
                </a:solidFill>
              </a:rPr>
              <a:t>continuous partial </a:t>
            </a:r>
            <a:r>
              <a:rPr lang="ar">
                <a:solidFill>
                  <a:srgbClr val="999999"/>
                </a:solidFill>
              </a:rPr>
              <a:t>“mild”</a:t>
            </a:r>
            <a:r>
              <a:rPr lang="ar"/>
              <a:t> contraction of skeletal muscle during rest.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ar"/>
              <a:t>it is present in all skeletal muscle but specially in the</a:t>
            </a:r>
            <a:r>
              <a:rPr lang="ar">
                <a:solidFill>
                  <a:srgbClr val="A64D79"/>
                </a:solidFill>
              </a:rPr>
              <a:t> </a:t>
            </a:r>
            <a:r>
              <a:rPr b="1" lang="ar">
                <a:solidFill>
                  <a:srgbClr val="CC0000"/>
                </a:solidFill>
              </a:rPr>
              <a:t>antigravity muscles:</a:t>
            </a:r>
            <a:endParaRPr b="1">
              <a:solidFill>
                <a:srgbClr val="CC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ar"/>
              <a:t>extensors of LL, back, neck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ar"/>
              <a:t>Flexors of UL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ar"/>
              <a:t>Muscles of abdominal wall and elevator of mandbile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ar"/>
              <a:t>if lost by </a:t>
            </a:r>
            <a:r>
              <a:rPr lang="ar">
                <a:solidFill>
                  <a:srgbClr val="C27BA0"/>
                </a:solidFill>
              </a:rPr>
              <a:t>low gamma efferent discharge</a:t>
            </a:r>
            <a:r>
              <a:rPr lang="ar"/>
              <a:t> to muscle </a:t>
            </a:r>
            <a:r>
              <a:rPr lang="ar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→ </a:t>
            </a:r>
            <a:r>
              <a:rPr lang="ar"/>
              <a:t>hypotonic muscle or flaccidity.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ar"/>
              <a:t>if increased by </a:t>
            </a:r>
            <a:r>
              <a:rPr lang="ar">
                <a:solidFill>
                  <a:srgbClr val="C27BA0"/>
                </a:solidFill>
              </a:rPr>
              <a:t>high gamma efferent discharge</a:t>
            </a:r>
            <a:r>
              <a:rPr lang="ar"/>
              <a:t> to muscle </a:t>
            </a:r>
            <a:r>
              <a:rPr lang="ar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→ </a:t>
            </a:r>
            <a:r>
              <a:rPr lang="ar"/>
              <a:t>hypertonic muscle , spastic muscle.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600">
                <a:solidFill>
                  <a:srgbClr val="6AA84F"/>
                </a:solidFill>
                <a:latin typeface="Josefin Sans"/>
                <a:ea typeface="Josefin Sans"/>
                <a:cs typeface="Josefin Sans"/>
                <a:sym typeface="Josefin Sans"/>
              </a:rPr>
              <a:t>Functions of Muscle tone:</a:t>
            </a:r>
            <a:endParaRPr sz="1600">
              <a:solidFill>
                <a:srgbClr val="6AA84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postural</a:t>
            </a:r>
            <a:r>
              <a:rPr lang="ar"/>
              <a:t> control.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help in heat production and maintain of body temperature.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it helps both the venous return &amp; lymph flow.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ar"/>
              <a:t>keeps viscera in position.</a:t>
            </a:r>
            <a:endParaRPr/>
          </a:p>
        </p:txBody>
      </p:sp>
      <p:pic>
        <p:nvPicPr>
          <p:cNvPr id="341" name="Google Shape;34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7050" y="7008475"/>
            <a:ext cx="3551758" cy="2894476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9"/>
          <p:cNvSpPr txBox="1"/>
          <p:nvPr/>
        </p:nvSpPr>
        <p:spPr>
          <a:xfrm>
            <a:off x="3239676" y="2795256"/>
            <a:ext cx="3551700" cy="13458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1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Doctor’s question &amp; answer</a:t>
            </a:r>
            <a:endParaRPr sz="1100">
              <a:solidFill>
                <a:srgbClr val="999999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1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Q: </a:t>
            </a:r>
            <a:r>
              <a:rPr b="1" lang="ar" sz="11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why  there’s a muscle tone?</a:t>
            </a:r>
            <a:endParaRPr b="1" sz="1100">
              <a:solidFill>
                <a:srgbClr val="999999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1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A: </a:t>
            </a:r>
            <a:endParaRPr sz="1100">
              <a:solidFill>
                <a:srgbClr val="999999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1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1- muscles are always shorter than their origin-insertion distance, so the always will be contracted</a:t>
            </a:r>
            <a:endParaRPr sz="1100">
              <a:solidFill>
                <a:srgbClr val="999999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1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2- Gravity </a:t>
            </a:r>
            <a:endParaRPr sz="1100">
              <a:solidFill>
                <a:srgbClr val="999999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1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3- Gamma motor neuron discharges from higher centers</a:t>
            </a:r>
            <a:endParaRPr sz="1100">
              <a:solidFill>
                <a:srgbClr val="999999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343" name="Google Shape;343;p59"/>
          <p:cNvSpPr txBox="1"/>
          <p:nvPr/>
        </p:nvSpPr>
        <p:spPr>
          <a:xfrm>
            <a:off x="4493775" y="7008475"/>
            <a:ext cx="2297700" cy="28944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Doctor’s note about the figure:</a:t>
            </a:r>
            <a:endParaRPr b="1" sz="1000">
              <a:solidFill>
                <a:srgbClr val="999999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•when the cut the posterior root of the spinal cord (denervation)(that supply the muscle spindle ) </a:t>
            </a: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→ </a:t>
            </a: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we will have irregular jerking or oscillations (that means that the muscle spindle will smooth contraction (damping) </a:t>
            </a: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→ </a:t>
            </a: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the theory of the cause is that when we have muscle contraction the muscle will shorten and then we will have relaxation </a:t>
            </a: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→ </a:t>
            </a: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the muscle will stretch </a:t>
            </a: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→ </a:t>
            </a:r>
            <a:r>
              <a:rPr lang="ar" sz="1000">
                <a:solidFill>
                  <a:srgbClr val="999999"/>
                </a:solidFill>
                <a:latin typeface="Cairo"/>
                <a:ea typeface="Cairo"/>
                <a:cs typeface="Cairo"/>
                <a:sym typeface="Cairo"/>
              </a:rPr>
              <a:t>activation of gamma motor neuron will do the contraction (the area in B we wont have activation of gamma that will fill the space make and make it smooth )</a:t>
            </a:r>
            <a:endParaRPr sz="1000">
              <a:solidFill>
                <a:srgbClr val="999999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