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91" r:id="rId5"/>
    <p:sldMasterId id="2147483692" r:id="rId6"/>
    <p:sldMasterId id="214748369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Lst>
  <p:sldSz cy="9902950" cx="6858000"/>
  <p:notesSz cx="6858000" cy="9144000"/>
  <p:embeddedFontLst>
    <p:embeddedFont>
      <p:font typeface="Dosis"/>
      <p:regular r:id="rId20"/>
      <p:bold r:id="rId21"/>
    </p:embeddedFont>
    <p:embeddedFont>
      <p:font typeface="Cairo SemiBold"/>
      <p:regular r:id="rId22"/>
      <p:bold r:id="rId23"/>
    </p:embeddedFont>
    <p:embeddedFont>
      <p:font typeface="Economica"/>
      <p:regular r:id="rId24"/>
      <p:bold r:id="rId25"/>
      <p:italic r:id="rId26"/>
      <p:boldItalic r:id="rId27"/>
    </p:embeddedFont>
    <p:embeddedFont>
      <p:font typeface="Cairo"/>
      <p:regular r:id="rId28"/>
      <p:bold r:id="rId29"/>
    </p:embeddedFont>
    <p:embeddedFont>
      <p:font typeface="Josefin Sans"/>
      <p:regular r:id="rId30"/>
      <p:bold r:id="rId31"/>
      <p:italic r:id="rId32"/>
      <p:boldItalic r:id="rId33"/>
    </p:embeddedFont>
    <p:embeddedFont>
      <p:font typeface="Philosopher"/>
      <p:regular r:id="rId34"/>
      <p:bold r:id="rId35"/>
      <p:italic r:id="rId36"/>
      <p:boldItalic r:id="rId37"/>
    </p:embeddedFont>
    <p:embeddedFont>
      <p:font typeface="Comfortaa"/>
      <p:regular r:id="rId38"/>
      <p:bold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1B7F480-1B8B-4D46-8093-36F05C53567C}">
  <a:tblStyle styleId="{91B7F480-1B8B-4D46-8093-36F05C53567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font" Target="fonts/Dosis-regular.fntdata"/><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font" Target="fonts/CairoSemiBold-regular.fntdata"/><Relationship Id="rId21" Type="http://schemas.openxmlformats.org/officeDocument/2006/relationships/font" Target="fonts/Dosis-bold.fntdata"/><Relationship Id="rId43" Type="http://schemas.openxmlformats.org/officeDocument/2006/relationships/font" Target="fonts/OpenSans-boldItalic.fntdata"/><Relationship Id="rId24" Type="http://schemas.openxmlformats.org/officeDocument/2006/relationships/font" Target="fonts/Economica-regular.fntdata"/><Relationship Id="rId23" Type="http://schemas.openxmlformats.org/officeDocument/2006/relationships/font" Target="fonts/Cairo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Economica-italic.fntdata"/><Relationship Id="rId25" Type="http://schemas.openxmlformats.org/officeDocument/2006/relationships/font" Target="fonts/Economica-bold.fntdata"/><Relationship Id="rId28" Type="http://schemas.openxmlformats.org/officeDocument/2006/relationships/font" Target="fonts/Cairo-regular.fntdata"/><Relationship Id="rId27" Type="http://schemas.openxmlformats.org/officeDocument/2006/relationships/font" Target="fonts/Economica-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airo-bold.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JosefinSans-bold.fntdata"/><Relationship Id="rId30" Type="http://schemas.openxmlformats.org/officeDocument/2006/relationships/font" Target="fonts/JosefinSans-regular.fntdata"/><Relationship Id="rId11" Type="http://schemas.openxmlformats.org/officeDocument/2006/relationships/slide" Target="slides/slide3.xml"/><Relationship Id="rId33" Type="http://schemas.openxmlformats.org/officeDocument/2006/relationships/font" Target="fonts/JosefinSans-boldItalic.fntdata"/><Relationship Id="rId10" Type="http://schemas.openxmlformats.org/officeDocument/2006/relationships/slide" Target="slides/slide2.xml"/><Relationship Id="rId32" Type="http://schemas.openxmlformats.org/officeDocument/2006/relationships/font" Target="fonts/JosefinSans-italic.fntdata"/><Relationship Id="rId13" Type="http://schemas.openxmlformats.org/officeDocument/2006/relationships/slide" Target="slides/slide5.xml"/><Relationship Id="rId35" Type="http://schemas.openxmlformats.org/officeDocument/2006/relationships/font" Target="fonts/Philosopher-bold.fntdata"/><Relationship Id="rId12" Type="http://schemas.openxmlformats.org/officeDocument/2006/relationships/slide" Target="slides/slide4.xml"/><Relationship Id="rId34" Type="http://schemas.openxmlformats.org/officeDocument/2006/relationships/font" Target="fonts/Philosopher-regular.fntdata"/><Relationship Id="rId15" Type="http://schemas.openxmlformats.org/officeDocument/2006/relationships/slide" Target="slides/slide7.xml"/><Relationship Id="rId37" Type="http://schemas.openxmlformats.org/officeDocument/2006/relationships/font" Target="fonts/Philosopher-boldItalic.fntdata"/><Relationship Id="rId14" Type="http://schemas.openxmlformats.org/officeDocument/2006/relationships/slide" Target="slides/slide6.xml"/><Relationship Id="rId36" Type="http://schemas.openxmlformats.org/officeDocument/2006/relationships/font" Target="fonts/Philosopher-italic.fntdata"/><Relationship Id="rId17" Type="http://schemas.openxmlformats.org/officeDocument/2006/relationships/slide" Target="slides/slide9.xml"/><Relationship Id="rId39" Type="http://schemas.openxmlformats.org/officeDocument/2006/relationships/font" Target="fonts/Comfortaa-bold.fntdata"/><Relationship Id="rId16" Type="http://schemas.openxmlformats.org/officeDocument/2006/relationships/slide" Target="slides/slide8.xml"/><Relationship Id="rId38" Type="http://schemas.openxmlformats.org/officeDocument/2006/relationships/font" Target="fonts/Comfortaa-regular.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43c519e6b6b541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43c519e6b6b541d_0:notes"/>
          <p:cNvSpPr/>
          <p:nvPr>
            <p:ph idx="2" type="sldImg"/>
          </p:nvPr>
        </p:nvSpPr>
        <p:spPr>
          <a:xfrm>
            <a:off x="1142521" y="685800"/>
            <a:ext cx="4573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391be1d93ddda808_4: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91be1d93ddda808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3a604d53a6255d5_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a604d53a6255d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40e9cd6a06_0_11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40e9cd6a06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40e9cd6a06_0_254: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40e9cd6a06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0e9cd6a06_0_282: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0e9cd6a06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40e9cd6a06_0_295: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0e9cd6a06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0e9cd6a06_0_316: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40e9cd6a06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40e9cd6a06_0_304: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40e9cd6a06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40e9cd6a06_0_337: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40e9cd6a06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5588e5556b2ac1e0_10:notes"/>
          <p:cNvSpPr/>
          <p:nvPr>
            <p:ph idx="2" type="sldImg"/>
          </p:nvPr>
        </p:nvSpPr>
        <p:spPr>
          <a:xfrm>
            <a:off x="2241990" y="685800"/>
            <a:ext cx="23745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5588e5556b2ac1e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2C5072"/>
            </a:solidFill>
            <a:prstDash val="solid"/>
            <a:miter lim="8000"/>
            <a:headEnd len="sm" w="sm" type="none"/>
            <a:tailEnd len="sm" w="sm" type="none"/>
          </a:ln>
        </p:spPr>
      </p:sp>
      <p:sp>
        <p:nvSpPr>
          <p:cNvPr id="11" name="Google Shape;11;p2"/>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2C5072"/>
            </a:solidFill>
            <a:prstDash val="solid"/>
            <a:miter lim="8000"/>
            <a:headEnd len="sm" w="sm" type="none"/>
            <a:tailEnd len="sm" w="sm" type="none"/>
          </a:ln>
        </p:spPr>
      </p:sp>
      <p:sp>
        <p:nvSpPr>
          <p:cNvPr id="12" name="Google Shape;12;p2"/>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3" name="Google Shape;13;p2"/>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11"/>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 name="Google Shape;59;p11"/>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60" name="Google Shape;60;p11"/>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61" name="Google Shape;61;p11"/>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62" name="Google Shape;62;p11"/>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3" name="Google Shape;63;p1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4" name="Shape 64"/>
        <p:cNvGrpSpPr/>
        <p:nvPr/>
      </p:nvGrpSpPr>
      <p:grpSpPr>
        <a:xfrm>
          <a:off x="0" y="0"/>
          <a:ext cx="0" cy="0"/>
          <a:chOff x="0" y="0"/>
          <a:chExt cx="0" cy="0"/>
        </a:xfrm>
      </p:grpSpPr>
      <p:sp>
        <p:nvSpPr>
          <p:cNvPr id="65" name="Google Shape;65;p12"/>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66" name="Google Shape;66;p1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7" name="Shape 67"/>
        <p:cNvGrpSpPr/>
        <p:nvPr/>
      </p:nvGrpSpPr>
      <p:grpSpPr>
        <a:xfrm>
          <a:off x="0" y="0"/>
          <a:ext cx="0" cy="0"/>
          <a:chOff x="0" y="0"/>
          <a:chExt cx="0" cy="0"/>
        </a:xfrm>
      </p:grpSpPr>
      <p:sp>
        <p:nvSpPr>
          <p:cNvPr id="68" name="Google Shape;68;p1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70" name="Google Shape;70;p13"/>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1" name="Google Shape;71;p1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2" name="Shape 72"/>
        <p:cNvGrpSpPr/>
        <p:nvPr/>
      </p:nvGrpSpPr>
      <p:grpSpPr>
        <a:xfrm>
          <a:off x="0" y="0"/>
          <a:ext cx="0" cy="0"/>
          <a:chOff x="0" y="0"/>
          <a:chExt cx="0" cy="0"/>
        </a:xfrm>
      </p:grpSpPr>
      <p:sp>
        <p:nvSpPr>
          <p:cNvPr id="73" name="Google Shape;73;p1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8" name="Shape 78"/>
        <p:cNvGrpSpPr/>
        <p:nvPr/>
      </p:nvGrpSpPr>
      <p:grpSpPr>
        <a:xfrm>
          <a:off x="0" y="0"/>
          <a:ext cx="0" cy="0"/>
          <a:chOff x="0" y="0"/>
          <a:chExt cx="0" cy="0"/>
        </a:xfrm>
      </p:grpSpPr>
      <p:sp>
        <p:nvSpPr>
          <p:cNvPr id="79" name="Google Shape;79;p16"/>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134F5C"/>
            </a:solidFill>
            <a:prstDash val="solid"/>
            <a:miter lim="8000"/>
            <a:headEnd len="sm" w="sm" type="none"/>
            <a:tailEnd len="sm" w="sm" type="none"/>
          </a:ln>
          <a:effectLst>
            <a:outerShdw blurRad="57150" rotWithShape="0" algn="bl" dir="5400000" dist="19050">
              <a:srgbClr val="434343">
                <a:alpha val="50000"/>
              </a:srgbClr>
            </a:outerShdw>
          </a:effectLst>
        </p:spPr>
      </p:sp>
      <p:sp>
        <p:nvSpPr>
          <p:cNvPr id="80" name="Google Shape;80;p16"/>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1" name="Google Shape;81;p16"/>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82" name="Google Shape;82;p1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83" name="Shape 83"/>
        <p:cNvGrpSpPr/>
        <p:nvPr/>
      </p:nvGrpSpPr>
      <p:grpSpPr>
        <a:xfrm>
          <a:off x="0" y="0"/>
          <a:ext cx="0" cy="0"/>
          <a:chOff x="0" y="0"/>
          <a:chExt cx="0" cy="0"/>
        </a:xfrm>
      </p:grpSpPr>
      <p:sp>
        <p:nvSpPr>
          <p:cNvPr id="84" name="Google Shape;84;p1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85" name="Google Shape;85;p1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86" name="Google Shape;86;p1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7" name="Google Shape;87;p1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88" name="Google Shape;88;p17"/>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89" name="Shape 89"/>
        <p:cNvGrpSpPr/>
        <p:nvPr/>
      </p:nvGrpSpPr>
      <p:grpSpPr>
        <a:xfrm>
          <a:off x="0" y="0"/>
          <a:ext cx="0" cy="0"/>
          <a:chOff x="0" y="0"/>
          <a:chExt cx="0" cy="0"/>
        </a:xfrm>
      </p:grpSpPr>
      <p:sp>
        <p:nvSpPr>
          <p:cNvPr id="90" name="Google Shape;90;p1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91" name="Google Shape;91;p18"/>
          <p:cNvSpPr/>
          <p:nvPr/>
        </p:nvSpPr>
        <p:spPr>
          <a:xfrm flipH="1" rot="10800000">
            <a:off x="164544" y="76463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92" name="Google Shape;92;p18"/>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93" name="Google Shape;93;p1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94" name="Google Shape;94;p18"/>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5" name="Shape 95"/>
        <p:cNvGrpSpPr/>
        <p:nvPr/>
      </p:nvGrpSpPr>
      <p:grpSpPr>
        <a:xfrm>
          <a:off x="0" y="0"/>
          <a:ext cx="0" cy="0"/>
          <a:chOff x="0" y="0"/>
          <a:chExt cx="0" cy="0"/>
        </a:xfrm>
      </p:grpSpPr>
      <p:sp>
        <p:nvSpPr>
          <p:cNvPr id="96" name="Google Shape;96;p19"/>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9"/>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98" name="Google Shape;98;p19"/>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9" name="Google Shape;99;p1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00" name="Shape 100"/>
        <p:cNvGrpSpPr/>
        <p:nvPr/>
      </p:nvGrpSpPr>
      <p:grpSpPr>
        <a:xfrm>
          <a:off x="0" y="0"/>
          <a:ext cx="0" cy="0"/>
          <a:chOff x="0" y="0"/>
          <a:chExt cx="0" cy="0"/>
        </a:xfrm>
      </p:grpSpPr>
      <p:sp>
        <p:nvSpPr>
          <p:cNvPr id="101" name="Google Shape;101;p20"/>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02" name="Google Shape;102;p20"/>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3" name="Google Shape;103;p20"/>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4" name="Google Shape;104;p2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5" name="Shape 105"/>
        <p:cNvGrpSpPr/>
        <p:nvPr/>
      </p:nvGrpSpPr>
      <p:grpSpPr>
        <a:xfrm>
          <a:off x="0" y="0"/>
          <a:ext cx="0" cy="0"/>
          <a:chOff x="0" y="0"/>
          <a:chExt cx="0" cy="0"/>
        </a:xfrm>
      </p:grpSpPr>
      <p:sp>
        <p:nvSpPr>
          <p:cNvPr id="106" name="Google Shape;106;p21"/>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07" name="Google Shape;107;p2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 name="Google Shape;17;p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 name="Google Shape;18;p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 name="Google Shape;19;p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Objective number or name…...</a:t>
            </a:r>
            <a:endParaRPr>
              <a:solidFill>
                <a:srgbClr val="55B787"/>
              </a:solidFill>
              <a:latin typeface="Dosis"/>
              <a:ea typeface="Dosis"/>
              <a:cs typeface="Dosis"/>
              <a:sym typeface="Dosis"/>
            </a:endParaRPr>
          </a:p>
        </p:txBody>
      </p:sp>
      <p:cxnSp>
        <p:nvCxnSpPr>
          <p:cNvPr id="21" name="Google Shape;21;p3"/>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8" name="Shape 108"/>
        <p:cNvGrpSpPr/>
        <p:nvPr/>
      </p:nvGrpSpPr>
      <p:grpSpPr>
        <a:xfrm>
          <a:off x="0" y="0"/>
          <a:ext cx="0" cy="0"/>
          <a:chOff x="0" y="0"/>
          <a:chExt cx="0" cy="0"/>
        </a:xfrm>
      </p:grpSpPr>
      <p:sp>
        <p:nvSpPr>
          <p:cNvPr id="109" name="Google Shape;109;p22"/>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0" name="Google Shape;110;p22"/>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1" name="Google Shape;111;p2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12" name="Shape 112"/>
        <p:cNvGrpSpPr/>
        <p:nvPr/>
      </p:nvGrpSpPr>
      <p:grpSpPr>
        <a:xfrm>
          <a:off x="0" y="0"/>
          <a:ext cx="0" cy="0"/>
          <a:chOff x="0" y="0"/>
          <a:chExt cx="0" cy="0"/>
        </a:xfrm>
      </p:grpSpPr>
      <p:sp>
        <p:nvSpPr>
          <p:cNvPr id="113" name="Google Shape;113;p23"/>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3"/>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5" name="Google Shape;115;p2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6" name="Shape 116"/>
        <p:cNvGrpSpPr/>
        <p:nvPr/>
      </p:nvGrpSpPr>
      <p:grpSpPr>
        <a:xfrm>
          <a:off x="0" y="0"/>
          <a:ext cx="0" cy="0"/>
          <a:chOff x="0" y="0"/>
          <a:chExt cx="0" cy="0"/>
        </a:xfrm>
      </p:grpSpPr>
      <p:sp>
        <p:nvSpPr>
          <p:cNvPr id="117" name="Google Shape;117;p24"/>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 name="Google Shape;118;p24"/>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119" name="Google Shape;119;p24"/>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120" name="Google Shape;120;p24"/>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21" name="Google Shape;121;p24"/>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22" name="Google Shape;122;p2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3" name="Shape 123"/>
        <p:cNvGrpSpPr/>
        <p:nvPr/>
      </p:nvGrpSpPr>
      <p:grpSpPr>
        <a:xfrm>
          <a:off x="0" y="0"/>
          <a:ext cx="0" cy="0"/>
          <a:chOff x="0" y="0"/>
          <a:chExt cx="0" cy="0"/>
        </a:xfrm>
      </p:grpSpPr>
      <p:sp>
        <p:nvSpPr>
          <p:cNvPr id="124" name="Google Shape;124;p25"/>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25" name="Google Shape;125;p2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6" name="Shape 126"/>
        <p:cNvGrpSpPr/>
        <p:nvPr/>
      </p:nvGrpSpPr>
      <p:grpSpPr>
        <a:xfrm>
          <a:off x="0" y="0"/>
          <a:ext cx="0" cy="0"/>
          <a:chOff x="0" y="0"/>
          <a:chExt cx="0" cy="0"/>
        </a:xfrm>
      </p:grpSpPr>
      <p:sp>
        <p:nvSpPr>
          <p:cNvPr id="127" name="Google Shape;127;p26"/>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6"/>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29" name="Google Shape;129;p26"/>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0" name="Google Shape;130;p2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1" name="Shape 131"/>
        <p:cNvGrpSpPr/>
        <p:nvPr/>
      </p:nvGrpSpPr>
      <p:grpSpPr>
        <a:xfrm>
          <a:off x="0" y="0"/>
          <a:ext cx="0" cy="0"/>
          <a:chOff x="0" y="0"/>
          <a:chExt cx="0" cy="0"/>
        </a:xfrm>
      </p:grpSpPr>
      <p:sp>
        <p:nvSpPr>
          <p:cNvPr id="132" name="Google Shape;132;p2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7" name="Shape 137"/>
        <p:cNvGrpSpPr/>
        <p:nvPr/>
      </p:nvGrpSpPr>
      <p:grpSpPr>
        <a:xfrm>
          <a:off x="0" y="0"/>
          <a:ext cx="0" cy="0"/>
          <a:chOff x="0" y="0"/>
          <a:chExt cx="0" cy="0"/>
        </a:xfrm>
      </p:grpSpPr>
      <p:sp>
        <p:nvSpPr>
          <p:cNvPr id="138" name="Google Shape;138;p29"/>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139" name="Google Shape;139;p29"/>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140" name="Google Shape;140;p29"/>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41" name="Google Shape;141;p29"/>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2" name="Google Shape;142;p2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43" name="Shape 143"/>
        <p:cNvGrpSpPr/>
        <p:nvPr/>
      </p:nvGrpSpPr>
      <p:grpSpPr>
        <a:xfrm>
          <a:off x="0" y="0"/>
          <a:ext cx="0" cy="0"/>
          <a:chOff x="0" y="0"/>
          <a:chExt cx="0" cy="0"/>
        </a:xfrm>
      </p:grpSpPr>
      <p:sp>
        <p:nvSpPr>
          <p:cNvPr id="144" name="Google Shape;144;p30"/>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45" name="Google Shape;145;p30"/>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46" name="Google Shape;146;p30"/>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47" name="Google Shape;147;p3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8" name="Google Shape;148;p30"/>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The anatomy of somatic and autonomic nervous system.</a:t>
            </a:r>
            <a:br>
              <a:rPr lang="en">
                <a:solidFill>
                  <a:srgbClr val="55B787"/>
                </a:solidFill>
                <a:latin typeface="Dosis"/>
                <a:ea typeface="Dosis"/>
                <a:cs typeface="Dosis"/>
                <a:sym typeface="Dosis"/>
              </a:rPr>
            </a:br>
            <a:endParaRPr>
              <a:solidFill>
                <a:srgbClr val="55B787"/>
              </a:solidFill>
              <a:latin typeface="Dosis"/>
              <a:ea typeface="Dosis"/>
              <a:cs typeface="Dosis"/>
              <a:sym typeface="Dosis"/>
            </a:endParaRPr>
          </a:p>
        </p:txBody>
      </p:sp>
      <p:cxnSp>
        <p:nvCxnSpPr>
          <p:cNvPr id="149" name="Google Shape;149;p30"/>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3">
  <p:cSld name="SECTION_HEADER_3">
    <p:spTree>
      <p:nvGrpSpPr>
        <p:cNvPr id="150" name="Shape 150"/>
        <p:cNvGrpSpPr/>
        <p:nvPr/>
      </p:nvGrpSpPr>
      <p:grpSpPr>
        <a:xfrm>
          <a:off x="0" y="0"/>
          <a:ext cx="0" cy="0"/>
          <a:chOff x="0" y="0"/>
          <a:chExt cx="0" cy="0"/>
        </a:xfrm>
      </p:grpSpPr>
      <p:sp>
        <p:nvSpPr>
          <p:cNvPr id="151" name="Google Shape;151;p31"/>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152" name="Google Shape;152;p31"/>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153" name="Google Shape;153;p31"/>
          <p:cNvSpPr txBox="1"/>
          <p:nvPr>
            <p:ph type="title"/>
          </p:nvPr>
        </p:nvSpPr>
        <p:spPr>
          <a:xfrm>
            <a:off x="274050" y="515300"/>
            <a:ext cx="6147300" cy="9025500"/>
          </a:xfrm>
          <a:prstGeom prst="rect">
            <a:avLst/>
          </a:prstGeom>
          <a:ln>
            <a:noFill/>
          </a:ln>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54" name="Google Shape;154;p3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31"/>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7B7B7"/>
                </a:solidFill>
                <a:latin typeface="Dosis"/>
                <a:ea typeface="Dosis"/>
                <a:cs typeface="Dosis"/>
                <a:sym typeface="Dosis"/>
              </a:rPr>
              <a:t>Introduction</a:t>
            </a:r>
            <a:endParaRPr>
              <a:solidFill>
                <a:srgbClr val="B7B7B7"/>
              </a:solidFill>
              <a:latin typeface="Dosis"/>
              <a:ea typeface="Dosis"/>
              <a:cs typeface="Dosis"/>
              <a:sym typeface="Dosis"/>
            </a:endParaRPr>
          </a:p>
        </p:txBody>
      </p:sp>
      <p:cxnSp>
        <p:nvCxnSpPr>
          <p:cNvPr id="156" name="Google Shape;156;p31"/>
          <p:cNvCxnSpPr/>
          <p:nvPr/>
        </p:nvCxnSpPr>
        <p:spPr>
          <a:xfrm>
            <a:off x="164550" y="367150"/>
            <a:ext cx="6282000" cy="0"/>
          </a:xfrm>
          <a:prstGeom prst="straightConnector1">
            <a:avLst/>
          </a:prstGeom>
          <a:noFill/>
          <a:ln cap="flat" cmpd="sng" w="19050">
            <a:solidFill>
              <a:srgbClr val="B7B7B7"/>
            </a:solidFill>
            <a:prstDash val="dashDot"/>
            <a:round/>
            <a:headEnd len="med" w="med" type="diamond"/>
            <a:tailEnd len="med" w="med" type="diamond"/>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157" name="Shape 157"/>
        <p:cNvGrpSpPr/>
        <p:nvPr/>
      </p:nvGrpSpPr>
      <p:grpSpPr>
        <a:xfrm>
          <a:off x="0" y="0"/>
          <a:ext cx="0" cy="0"/>
          <a:chOff x="0" y="0"/>
          <a:chExt cx="0" cy="0"/>
        </a:xfrm>
      </p:grpSpPr>
      <p:sp>
        <p:nvSpPr>
          <p:cNvPr id="158" name="Google Shape;158;p32"/>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59" name="Google Shape;159;p32"/>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60" name="Google Shape;160;p32"/>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61" name="Google Shape;161;p3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32"/>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Sympathetic and parasympathetic nerves </a:t>
            </a:r>
            <a:br>
              <a:rPr lang="en">
                <a:solidFill>
                  <a:srgbClr val="55B787"/>
                </a:solidFill>
                <a:latin typeface="Dosis"/>
                <a:ea typeface="Dosis"/>
                <a:cs typeface="Dosis"/>
                <a:sym typeface="Dosis"/>
              </a:rPr>
            </a:br>
            <a:endParaRPr>
              <a:solidFill>
                <a:srgbClr val="55B787"/>
              </a:solidFill>
              <a:latin typeface="Dosis"/>
              <a:ea typeface="Dosis"/>
              <a:cs typeface="Dosis"/>
              <a:sym typeface="Dosis"/>
            </a:endParaRPr>
          </a:p>
        </p:txBody>
      </p:sp>
      <p:cxnSp>
        <p:nvCxnSpPr>
          <p:cNvPr id="163" name="Google Shape;163;p32"/>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22" name="Shape 22"/>
        <p:cNvGrpSpPr/>
        <p:nvPr/>
      </p:nvGrpSpPr>
      <p:grpSpPr>
        <a:xfrm>
          <a:off x="0" y="0"/>
          <a:ext cx="0" cy="0"/>
          <a:chOff x="0" y="0"/>
          <a:chExt cx="0" cy="0"/>
        </a:xfrm>
      </p:grpSpPr>
      <p:sp>
        <p:nvSpPr>
          <p:cNvPr id="23" name="Google Shape;23;p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4" name="Google Shape;24;p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25" name="Google Shape;25;p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26" name="Google Shape;26;p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28" name="Google Shape;28;p4"/>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164" name="Shape 164"/>
        <p:cNvGrpSpPr/>
        <p:nvPr/>
      </p:nvGrpSpPr>
      <p:grpSpPr>
        <a:xfrm>
          <a:off x="0" y="0"/>
          <a:ext cx="0" cy="0"/>
          <a:chOff x="0" y="0"/>
          <a:chExt cx="0" cy="0"/>
        </a:xfrm>
      </p:grpSpPr>
      <p:sp>
        <p:nvSpPr>
          <p:cNvPr id="165" name="Google Shape;165;p3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66" name="Google Shape;166;p3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67" name="Google Shape;167;p3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68" name="Google Shape;168;p3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9" name="Google Shape;169;p33"/>
          <p:cNvSpPr txBox="1"/>
          <p:nvPr/>
        </p:nvSpPr>
        <p:spPr>
          <a:xfrm>
            <a:off x="164550" y="76200"/>
            <a:ext cx="66015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functions of Sympathetic &amp; parasympathetic nerves in head &amp; neck,chest,abdomen and pelvis</a:t>
            </a:r>
            <a:endParaRPr>
              <a:solidFill>
                <a:srgbClr val="55B787"/>
              </a:solidFill>
              <a:latin typeface="Dosis"/>
              <a:ea typeface="Dosis"/>
              <a:cs typeface="Dosis"/>
              <a:sym typeface="Dosis"/>
            </a:endParaRPr>
          </a:p>
        </p:txBody>
      </p:sp>
      <p:cxnSp>
        <p:nvCxnSpPr>
          <p:cNvPr id="170" name="Google Shape;170;p33"/>
          <p:cNvCxnSpPr/>
          <p:nvPr/>
        </p:nvCxnSpPr>
        <p:spPr>
          <a:xfrm>
            <a:off x="164550" y="4433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1">
  <p:cSld name="SECTION_HEADER_2_1">
    <p:spTree>
      <p:nvGrpSpPr>
        <p:cNvPr id="171" name="Shape 171"/>
        <p:cNvGrpSpPr/>
        <p:nvPr/>
      </p:nvGrpSpPr>
      <p:grpSpPr>
        <a:xfrm>
          <a:off x="0" y="0"/>
          <a:ext cx="0" cy="0"/>
          <a:chOff x="0" y="0"/>
          <a:chExt cx="0" cy="0"/>
        </a:xfrm>
      </p:grpSpPr>
      <p:sp>
        <p:nvSpPr>
          <p:cNvPr id="172" name="Google Shape;172;p34"/>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3" name="Google Shape;173;p34"/>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4" name="Google Shape;174;p34"/>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75" name="Google Shape;175;p3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6" name="Google Shape;176;p34"/>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Pre and post ganglionic neurons</a:t>
            </a:r>
            <a:endParaRPr>
              <a:solidFill>
                <a:srgbClr val="55B787"/>
              </a:solidFill>
              <a:latin typeface="Dosis"/>
              <a:ea typeface="Dosis"/>
              <a:cs typeface="Dosis"/>
              <a:sym typeface="Dosis"/>
            </a:endParaRPr>
          </a:p>
        </p:txBody>
      </p:sp>
      <p:cxnSp>
        <p:nvCxnSpPr>
          <p:cNvPr id="177" name="Google Shape;177;p34"/>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2">
  <p:cSld name="SECTION_HEADER_2_2">
    <p:spTree>
      <p:nvGrpSpPr>
        <p:cNvPr id="178" name="Shape 178"/>
        <p:cNvGrpSpPr/>
        <p:nvPr/>
      </p:nvGrpSpPr>
      <p:grpSpPr>
        <a:xfrm>
          <a:off x="0" y="0"/>
          <a:ext cx="0" cy="0"/>
          <a:chOff x="0" y="0"/>
          <a:chExt cx="0" cy="0"/>
        </a:xfrm>
      </p:grpSpPr>
      <p:sp>
        <p:nvSpPr>
          <p:cNvPr id="179" name="Google Shape;179;p3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80" name="Google Shape;180;p3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81" name="Google Shape;181;p35"/>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82" name="Google Shape;182;p3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3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184" name="Google Shape;184;p35"/>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3">
  <p:cSld name="SECTION_HEADER_2_3">
    <p:spTree>
      <p:nvGrpSpPr>
        <p:cNvPr id="185" name="Shape 185"/>
        <p:cNvGrpSpPr/>
        <p:nvPr/>
      </p:nvGrpSpPr>
      <p:grpSpPr>
        <a:xfrm>
          <a:off x="0" y="0"/>
          <a:ext cx="0" cy="0"/>
          <a:chOff x="0" y="0"/>
          <a:chExt cx="0" cy="0"/>
        </a:xfrm>
      </p:grpSpPr>
      <p:sp>
        <p:nvSpPr>
          <p:cNvPr id="186" name="Google Shape;186;p36"/>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7" name="Google Shape;187;p36"/>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8" name="Google Shape;188;p36"/>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89" name="Google Shape;189;p3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0" name="Google Shape;190;p36"/>
          <p:cNvSpPr txBox="1"/>
          <p:nvPr/>
        </p:nvSpPr>
        <p:spPr>
          <a:xfrm>
            <a:off x="164550" y="7620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55B787"/>
                </a:solidFill>
                <a:latin typeface="Dosis"/>
                <a:ea typeface="Dosis"/>
                <a:cs typeface="Dosis"/>
                <a:sym typeface="Dosis"/>
              </a:rPr>
              <a:t>Various responses due to stimulation of the sympathetic / parasympathetic nervous system</a:t>
            </a:r>
            <a:endParaRPr>
              <a:solidFill>
                <a:srgbClr val="55B787"/>
              </a:solidFill>
              <a:latin typeface="Dosis"/>
              <a:ea typeface="Dosis"/>
              <a:cs typeface="Dosis"/>
              <a:sym typeface="Dosis"/>
            </a:endParaRPr>
          </a:p>
          <a:p>
            <a:pPr indent="0" lvl="0" marL="0" rtl="0" algn="l">
              <a:spcBef>
                <a:spcPts val="0"/>
              </a:spcBef>
              <a:spcAft>
                <a:spcPts val="0"/>
              </a:spcAft>
              <a:buClr>
                <a:schemeClr val="dk1"/>
              </a:buClr>
              <a:buSzPts val="1100"/>
              <a:buFont typeface="Arial"/>
              <a:buNone/>
            </a:pPr>
            <a:r>
              <a:t/>
            </a:r>
            <a:endParaRPr>
              <a:solidFill>
                <a:srgbClr val="55B787"/>
              </a:solidFill>
              <a:latin typeface="Dosis"/>
              <a:ea typeface="Dosis"/>
              <a:cs typeface="Dosis"/>
              <a:sym typeface="Dosis"/>
            </a:endParaRPr>
          </a:p>
          <a:p>
            <a:pPr indent="0" lvl="0" marL="0" rtl="0" algn="l">
              <a:spcBef>
                <a:spcPts val="0"/>
              </a:spcBef>
              <a:spcAft>
                <a:spcPts val="0"/>
              </a:spcAft>
              <a:buNone/>
            </a:pPr>
            <a:r>
              <a:t/>
            </a:r>
            <a:endParaRPr>
              <a:solidFill>
                <a:srgbClr val="55B787"/>
              </a:solidFill>
              <a:latin typeface="Dosis"/>
              <a:ea typeface="Dosis"/>
              <a:cs typeface="Dosis"/>
              <a:sym typeface="Dosis"/>
            </a:endParaRPr>
          </a:p>
        </p:txBody>
      </p:sp>
      <p:cxnSp>
        <p:nvCxnSpPr>
          <p:cNvPr id="191" name="Google Shape;191;p36"/>
          <p:cNvCxnSpPr/>
          <p:nvPr/>
        </p:nvCxnSpPr>
        <p:spPr>
          <a:xfrm>
            <a:off x="164550" y="4433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4">
  <p:cSld name="SECTION_HEADER_4">
    <p:spTree>
      <p:nvGrpSpPr>
        <p:cNvPr id="192" name="Shape 192"/>
        <p:cNvGrpSpPr/>
        <p:nvPr/>
      </p:nvGrpSpPr>
      <p:grpSpPr>
        <a:xfrm>
          <a:off x="0" y="0"/>
          <a:ext cx="0" cy="0"/>
          <a:chOff x="0" y="0"/>
          <a:chExt cx="0" cy="0"/>
        </a:xfrm>
      </p:grpSpPr>
      <p:sp>
        <p:nvSpPr>
          <p:cNvPr id="193" name="Google Shape;193;p3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94" name="Google Shape;194;p3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134F5C"/>
            </a:solidFill>
            <a:prstDash val="solid"/>
            <a:miter lim="8000"/>
            <a:headEnd len="sm" w="sm" type="none"/>
            <a:tailEnd len="sm" w="sm" type="none"/>
          </a:ln>
        </p:spPr>
      </p:sp>
      <p:sp>
        <p:nvSpPr>
          <p:cNvPr id="195" name="Google Shape;195;p3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96" name="Google Shape;196;p3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3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Questions</a:t>
            </a:r>
            <a:endParaRPr>
              <a:solidFill>
                <a:srgbClr val="55B787"/>
              </a:solidFill>
              <a:latin typeface="Dosis"/>
              <a:ea typeface="Dosis"/>
              <a:cs typeface="Dosis"/>
              <a:sym typeface="Dosis"/>
            </a:endParaRPr>
          </a:p>
        </p:txBody>
      </p:sp>
      <p:cxnSp>
        <p:nvCxnSpPr>
          <p:cNvPr id="198" name="Google Shape;198;p37"/>
          <p:cNvCxnSpPr/>
          <p:nvPr/>
        </p:nvCxnSpPr>
        <p:spPr>
          <a:xfrm>
            <a:off x="164550" y="367150"/>
            <a:ext cx="6282000" cy="0"/>
          </a:xfrm>
          <a:prstGeom prst="straightConnector1">
            <a:avLst/>
          </a:prstGeom>
          <a:noFill/>
          <a:ln cap="flat" cmpd="sng" w="19050">
            <a:solidFill>
              <a:srgbClr val="134F5C"/>
            </a:solidFill>
            <a:prstDash val="dashDot"/>
            <a:round/>
            <a:headEnd len="med" w="med" type="diamond"/>
            <a:tailEnd len="med" w="med" type="diamon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9" name="Shape 199"/>
        <p:cNvGrpSpPr/>
        <p:nvPr/>
      </p:nvGrpSpPr>
      <p:grpSpPr>
        <a:xfrm>
          <a:off x="0" y="0"/>
          <a:ext cx="0" cy="0"/>
          <a:chOff x="0" y="0"/>
          <a:chExt cx="0" cy="0"/>
        </a:xfrm>
      </p:grpSpPr>
      <p:sp>
        <p:nvSpPr>
          <p:cNvPr id="200" name="Google Shape;200;p38"/>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8"/>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02" name="Google Shape;202;p38"/>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3" name="Google Shape;203;p3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4" name="Shape 204"/>
        <p:cNvGrpSpPr/>
        <p:nvPr/>
      </p:nvGrpSpPr>
      <p:grpSpPr>
        <a:xfrm>
          <a:off x="0" y="0"/>
          <a:ext cx="0" cy="0"/>
          <a:chOff x="0" y="0"/>
          <a:chExt cx="0" cy="0"/>
        </a:xfrm>
      </p:grpSpPr>
      <p:sp>
        <p:nvSpPr>
          <p:cNvPr id="205" name="Google Shape;205;p39"/>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06" name="Google Shape;206;p39"/>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7" name="Google Shape;207;p39"/>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8" name="Google Shape;208;p3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09" name="Shape 209"/>
        <p:cNvGrpSpPr/>
        <p:nvPr/>
      </p:nvGrpSpPr>
      <p:grpSpPr>
        <a:xfrm>
          <a:off x="0" y="0"/>
          <a:ext cx="0" cy="0"/>
          <a:chOff x="0" y="0"/>
          <a:chExt cx="0" cy="0"/>
        </a:xfrm>
      </p:grpSpPr>
      <p:sp>
        <p:nvSpPr>
          <p:cNvPr id="210" name="Google Shape;210;p40"/>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11" name="Google Shape;211;p4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12" name="Shape 212"/>
        <p:cNvGrpSpPr/>
        <p:nvPr/>
      </p:nvGrpSpPr>
      <p:grpSpPr>
        <a:xfrm>
          <a:off x="0" y="0"/>
          <a:ext cx="0" cy="0"/>
          <a:chOff x="0" y="0"/>
          <a:chExt cx="0" cy="0"/>
        </a:xfrm>
      </p:grpSpPr>
      <p:sp>
        <p:nvSpPr>
          <p:cNvPr id="213" name="Google Shape;213;p41"/>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14" name="Google Shape;214;p41"/>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5" name="Google Shape;215;p4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16" name="Shape 216"/>
        <p:cNvGrpSpPr/>
        <p:nvPr/>
      </p:nvGrpSpPr>
      <p:grpSpPr>
        <a:xfrm>
          <a:off x="0" y="0"/>
          <a:ext cx="0" cy="0"/>
          <a:chOff x="0" y="0"/>
          <a:chExt cx="0" cy="0"/>
        </a:xfrm>
      </p:grpSpPr>
      <p:sp>
        <p:nvSpPr>
          <p:cNvPr id="217" name="Google Shape;217;p42"/>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2"/>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19" name="Google Shape;219;p4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29" name="Shape 29"/>
        <p:cNvGrpSpPr/>
        <p:nvPr/>
      </p:nvGrpSpPr>
      <p:grpSpPr>
        <a:xfrm>
          <a:off x="0" y="0"/>
          <a:ext cx="0" cy="0"/>
          <a:chOff x="0" y="0"/>
          <a:chExt cx="0" cy="0"/>
        </a:xfrm>
      </p:grpSpPr>
      <p:sp>
        <p:nvSpPr>
          <p:cNvPr id="30" name="Google Shape;30;p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31" name="Google Shape;31;p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32" name="Google Shape;32;p5"/>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33" name="Google Shape;33;p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5B787"/>
                </a:solidFill>
                <a:latin typeface="Dosis"/>
                <a:ea typeface="Dosis"/>
                <a:cs typeface="Dosis"/>
                <a:sym typeface="Dosis"/>
              </a:rPr>
              <a:t>hi</a:t>
            </a:r>
            <a:endParaRPr>
              <a:solidFill>
                <a:srgbClr val="55B787"/>
              </a:solidFill>
              <a:latin typeface="Dosis"/>
              <a:ea typeface="Dosis"/>
              <a:cs typeface="Dosis"/>
              <a:sym typeface="Dosis"/>
            </a:endParaRPr>
          </a:p>
        </p:txBody>
      </p:sp>
      <p:cxnSp>
        <p:nvCxnSpPr>
          <p:cNvPr id="35" name="Google Shape;35;p5"/>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20" name="Shape 220"/>
        <p:cNvGrpSpPr/>
        <p:nvPr/>
      </p:nvGrpSpPr>
      <p:grpSpPr>
        <a:xfrm>
          <a:off x="0" y="0"/>
          <a:ext cx="0" cy="0"/>
          <a:chOff x="0" y="0"/>
          <a:chExt cx="0" cy="0"/>
        </a:xfrm>
      </p:grpSpPr>
      <p:sp>
        <p:nvSpPr>
          <p:cNvPr id="221" name="Google Shape;221;p43"/>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 name="Google Shape;222;p43"/>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223" name="Google Shape;223;p43"/>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224" name="Google Shape;224;p43"/>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225" name="Google Shape;225;p43"/>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26" name="Google Shape;226;p4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27" name="Shape 227"/>
        <p:cNvGrpSpPr/>
        <p:nvPr/>
      </p:nvGrpSpPr>
      <p:grpSpPr>
        <a:xfrm>
          <a:off x="0" y="0"/>
          <a:ext cx="0" cy="0"/>
          <a:chOff x="0" y="0"/>
          <a:chExt cx="0" cy="0"/>
        </a:xfrm>
      </p:grpSpPr>
      <p:sp>
        <p:nvSpPr>
          <p:cNvPr id="228" name="Google Shape;228;p44"/>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229" name="Google Shape;229;p4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30" name="Shape 230"/>
        <p:cNvGrpSpPr/>
        <p:nvPr/>
      </p:nvGrpSpPr>
      <p:grpSpPr>
        <a:xfrm>
          <a:off x="0" y="0"/>
          <a:ext cx="0" cy="0"/>
          <a:chOff x="0" y="0"/>
          <a:chExt cx="0" cy="0"/>
        </a:xfrm>
      </p:grpSpPr>
      <p:sp>
        <p:nvSpPr>
          <p:cNvPr id="231" name="Google Shape;231;p45"/>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5"/>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233" name="Google Shape;233;p45"/>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34" name="Google Shape;234;p4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5" name="Shape 235"/>
        <p:cNvGrpSpPr/>
        <p:nvPr/>
      </p:nvGrpSpPr>
      <p:grpSpPr>
        <a:xfrm>
          <a:off x="0" y="0"/>
          <a:ext cx="0" cy="0"/>
          <a:chOff x="0" y="0"/>
          <a:chExt cx="0" cy="0"/>
        </a:xfrm>
      </p:grpSpPr>
      <p:sp>
        <p:nvSpPr>
          <p:cNvPr id="236" name="Google Shape;236;p4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sp>
        <p:nvSpPr>
          <p:cNvPr id="37" name="Google Shape;37;p6"/>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9" name="Google Shape;39;p6"/>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1" name="Shape 41"/>
        <p:cNvGrpSpPr/>
        <p:nvPr/>
      </p:nvGrpSpPr>
      <p:grpSpPr>
        <a:xfrm>
          <a:off x="0" y="0"/>
          <a:ext cx="0" cy="0"/>
          <a:chOff x="0" y="0"/>
          <a:chExt cx="0" cy="0"/>
        </a:xfrm>
      </p:grpSpPr>
      <p:sp>
        <p:nvSpPr>
          <p:cNvPr id="42" name="Google Shape;42;p7"/>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3" name="Google Shape;43;p7"/>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7"/>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6" name="Shape 46"/>
        <p:cNvGrpSpPr/>
        <p:nvPr/>
      </p:nvGrpSpPr>
      <p:grpSpPr>
        <a:xfrm>
          <a:off x="0" y="0"/>
          <a:ext cx="0" cy="0"/>
          <a:chOff x="0" y="0"/>
          <a:chExt cx="0" cy="0"/>
        </a:xfrm>
      </p:grpSpPr>
      <p:sp>
        <p:nvSpPr>
          <p:cNvPr id="47" name="Google Shape;47;p8"/>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8" name="Google Shape;48;p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9" name="Shape 49"/>
        <p:cNvGrpSpPr/>
        <p:nvPr/>
      </p:nvGrpSpPr>
      <p:grpSpPr>
        <a:xfrm>
          <a:off x="0" y="0"/>
          <a:ext cx="0" cy="0"/>
          <a:chOff x="0" y="0"/>
          <a:chExt cx="0" cy="0"/>
        </a:xfrm>
      </p:grpSpPr>
      <p:sp>
        <p:nvSpPr>
          <p:cNvPr id="50" name="Google Shape;50;p9"/>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1" name="Google Shape;51;p9"/>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2" name="Google Shape;52;p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53" name="Shape 53"/>
        <p:cNvGrpSpPr/>
        <p:nvPr/>
      </p:nvGrpSpPr>
      <p:grpSpPr>
        <a:xfrm>
          <a:off x="0" y="0"/>
          <a:ext cx="0" cy="0"/>
          <a:chOff x="0" y="0"/>
          <a:chExt cx="0" cy="0"/>
        </a:xfrm>
      </p:grpSpPr>
      <p:sp>
        <p:nvSpPr>
          <p:cNvPr id="54" name="Google Shape;54;p10"/>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6" name="Google Shape;56;p1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1.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5" Type="http://schemas.openxmlformats.org/officeDocument/2006/relationships/slideLayout" Target="../slideLayouts/slideLayout30.xml"/><Relationship Id="rId19" Type="http://schemas.openxmlformats.org/officeDocument/2006/relationships/theme" Target="../theme/theme4.xml"/><Relationship Id="rId6" Type="http://schemas.openxmlformats.org/officeDocument/2006/relationships/slideLayout" Target="../slideLayouts/slideLayout31.xml"/><Relationship Id="rId18" Type="http://schemas.openxmlformats.org/officeDocument/2006/relationships/slideLayout" Target="../slideLayouts/slideLayout43.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6" name="Google Shape;76;p15"/>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77" name="Google Shape;77;p15"/>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133" name="Shape 133"/>
        <p:cNvGrpSpPr/>
        <p:nvPr/>
      </p:nvGrpSpPr>
      <p:grpSpPr>
        <a:xfrm>
          <a:off x="0" y="0"/>
          <a:ext cx="0" cy="0"/>
          <a:chOff x="0" y="0"/>
          <a:chExt cx="0" cy="0"/>
        </a:xfrm>
      </p:grpSpPr>
      <p:sp>
        <p:nvSpPr>
          <p:cNvPr id="134" name="Google Shape;134;p28"/>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35" name="Google Shape;135;p28"/>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136" name="Google Shape;136;p28"/>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jpg"/><Relationship Id="rId5" Type="http://schemas.openxmlformats.org/officeDocument/2006/relationships/image" Target="../media/image15.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7.png"/><Relationship Id="rId7"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F3F3F3"/>
            </a:gs>
          </a:gsLst>
          <a:lin ang="5400012" scaled="0"/>
        </a:gradFill>
      </p:bgPr>
    </p:bg>
    <p:spTree>
      <p:nvGrpSpPr>
        <p:cNvPr id="240" name="Shape 240"/>
        <p:cNvGrpSpPr/>
        <p:nvPr/>
      </p:nvGrpSpPr>
      <p:grpSpPr>
        <a:xfrm>
          <a:off x="0" y="0"/>
          <a:ext cx="0" cy="0"/>
          <a:chOff x="0" y="0"/>
          <a:chExt cx="0" cy="0"/>
        </a:xfrm>
      </p:grpSpPr>
      <p:pic>
        <p:nvPicPr>
          <p:cNvPr id="241" name="Google Shape;241;p47"/>
          <p:cNvPicPr preferRelativeResize="0"/>
          <p:nvPr/>
        </p:nvPicPr>
        <p:blipFill rotWithShape="1">
          <a:blip r:embed="rId3">
            <a:alphaModFix/>
          </a:blip>
          <a:srcRect b="0" l="0" r="0" t="0"/>
          <a:stretch/>
        </p:blipFill>
        <p:spPr>
          <a:xfrm>
            <a:off x="2" y="405236"/>
            <a:ext cx="1569150" cy="602825"/>
          </a:xfrm>
          <a:prstGeom prst="rect">
            <a:avLst/>
          </a:prstGeom>
          <a:noFill/>
          <a:ln>
            <a:noFill/>
          </a:ln>
        </p:spPr>
      </p:pic>
      <p:sp>
        <p:nvSpPr>
          <p:cNvPr id="242" name="Google Shape;242;p47"/>
          <p:cNvSpPr txBox="1"/>
          <p:nvPr/>
        </p:nvSpPr>
        <p:spPr>
          <a:xfrm>
            <a:off x="91925" y="5823100"/>
            <a:ext cx="6424500" cy="2016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Appreciate the functions of outer, middle and inner ear. </a:t>
            </a:r>
            <a:endParaRPr>
              <a:solidFill>
                <a:srgbClr val="45818E"/>
              </a:solidFill>
              <a:latin typeface="Cairo"/>
              <a:ea typeface="Cairo"/>
              <a:cs typeface="Cairo"/>
              <a:sym typeface="Cairo"/>
            </a:endParaRPr>
          </a:p>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Describe nature of sound &amp; its characteristics. </a:t>
            </a:r>
            <a:endParaRPr>
              <a:solidFill>
                <a:srgbClr val="45818E"/>
              </a:solidFill>
              <a:latin typeface="Cairo"/>
              <a:ea typeface="Cairo"/>
              <a:cs typeface="Cairo"/>
              <a:sym typeface="Cairo"/>
            </a:endParaRPr>
          </a:p>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Function of semicircular canals &amp; utricle &amp; saccule.</a:t>
            </a:r>
            <a:endParaRPr>
              <a:solidFill>
                <a:srgbClr val="45818E"/>
              </a:solidFill>
              <a:latin typeface="Cairo"/>
              <a:ea typeface="Cairo"/>
              <a:cs typeface="Cairo"/>
              <a:sym typeface="Cairo"/>
            </a:endParaRPr>
          </a:p>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To understand the role of middle ear in sound transmission, magnification and tympanic reflex effect. </a:t>
            </a:r>
            <a:endParaRPr>
              <a:solidFill>
                <a:srgbClr val="45818E"/>
              </a:solidFill>
              <a:latin typeface="Cairo"/>
              <a:ea typeface="Cairo"/>
              <a:cs typeface="Cairo"/>
              <a:sym typeface="Cairo"/>
            </a:endParaRPr>
          </a:p>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Recognize the function of hair cells of inner ear. </a:t>
            </a:r>
            <a:endParaRPr>
              <a:solidFill>
                <a:srgbClr val="45818E"/>
              </a:solidFill>
              <a:latin typeface="Cairo"/>
              <a:ea typeface="Cairo"/>
              <a:cs typeface="Cairo"/>
              <a:sym typeface="Cairo"/>
            </a:endParaRPr>
          </a:p>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Auditory pathway </a:t>
            </a:r>
            <a:endParaRPr>
              <a:solidFill>
                <a:srgbClr val="45818E"/>
              </a:solidFill>
              <a:latin typeface="Cairo"/>
              <a:ea typeface="Cairo"/>
              <a:cs typeface="Cairo"/>
              <a:sym typeface="Cairo"/>
            </a:endParaRPr>
          </a:p>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Differentiate between conductive and perceptive deafness. </a:t>
            </a:r>
            <a:endParaRPr>
              <a:solidFill>
                <a:srgbClr val="45818E"/>
              </a:solidFill>
              <a:latin typeface="Cairo"/>
              <a:ea typeface="Cairo"/>
              <a:cs typeface="Cairo"/>
              <a:sym typeface="Cairo"/>
            </a:endParaRPr>
          </a:p>
          <a:p>
            <a:pPr indent="-317500" lvl="0" marL="457200" rtl="0" algn="l">
              <a:spcBef>
                <a:spcPts val="0"/>
              </a:spcBef>
              <a:spcAft>
                <a:spcPts val="0"/>
              </a:spcAft>
              <a:buClr>
                <a:srgbClr val="45818E"/>
              </a:buClr>
              <a:buSzPts val="1400"/>
              <a:buFont typeface="Cairo"/>
              <a:buChar char="❖"/>
            </a:pPr>
            <a:r>
              <a:rPr lang="en">
                <a:solidFill>
                  <a:srgbClr val="45818E"/>
                </a:solidFill>
                <a:latin typeface="Cairo"/>
                <a:ea typeface="Cairo"/>
                <a:cs typeface="Cairo"/>
                <a:sym typeface="Cairo"/>
              </a:rPr>
              <a:t>Hearing tests</a:t>
            </a:r>
            <a:endParaRPr>
              <a:solidFill>
                <a:srgbClr val="45818E"/>
              </a:solidFill>
              <a:latin typeface="Cairo"/>
              <a:ea typeface="Cairo"/>
              <a:cs typeface="Cairo"/>
              <a:sym typeface="Cairo"/>
            </a:endParaRPr>
          </a:p>
        </p:txBody>
      </p:sp>
      <p:sp>
        <p:nvSpPr>
          <p:cNvPr id="243" name="Google Shape;243;p47"/>
          <p:cNvSpPr txBox="1"/>
          <p:nvPr/>
        </p:nvSpPr>
        <p:spPr>
          <a:xfrm flipH="1" rot="5400000">
            <a:off x="5235000" y="3689025"/>
            <a:ext cx="3048600" cy="221700"/>
          </a:xfrm>
          <a:prstGeom prst="rect">
            <a:avLst/>
          </a:prstGeom>
          <a:noFill/>
          <a:ln>
            <a:noFill/>
          </a:ln>
          <a:effectLst>
            <a:outerShdw blurRad="57150" rotWithShape="0" algn="bl" dir="5400000" dist="19050">
              <a:srgbClr val="434343">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C5072"/>
                </a:solidFill>
                <a:latin typeface="Cairo"/>
                <a:ea typeface="Cairo"/>
                <a:cs typeface="Cairo"/>
                <a:sym typeface="Cairo"/>
              </a:rPr>
              <a:t>6th</a:t>
            </a:r>
            <a:r>
              <a:rPr b="1" lang="en">
                <a:solidFill>
                  <a:srgbClr val="2C5072"/>
                </a:solidFill>
                <a:latin typeface="Cairo"/>
                <a:ea typeface="Cairo"/>
                <a:cs typeface="Cairo"/>
                <a:sym typeface="Cairo"/>
              </a:rPr>
              <a:t>  Lecture  ∣ The Physiology Team</a:t>
            </a:r>
            <a:endParaRPr b="1">
              <a:solidFill>
                <a:srgbClr val="2C5072"/>
              </a:solidFill>
              <a:latin typeface="Cairo"/>
              <a:ea typeface="Cairo"/>
              <a:cs typeface="Cairo"/>
              <a:sym typeface="Cairo"/>
            </a:endParaRPr>
          </a:p>
        </p:txBody>
      </p:sp>
      <p:sp>
        <p:nvSpPr>
          <p:cNvPr id="244" name="Google Shape;244;p47"/>
          <p:cNvSpPr/>
          <p:nvPr/>
        </p:nvSpPr>
        <p:spPr>
          <a:xfrm>
            <a:off x="-455200" y="5478950"/>
            <a:ext cx="2175900" cy="3663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Courier New"/>
                <a:ea typeface="Courier New"/>
                <a:cs typeface="Courier New"/>
                <a:sym typeface="Courier New"/>
              </a:rPr>
              <a:t> </a:t>
            </a:r>
            <a:r>
              <a:rPr b="1" lang="en" sz="1600">
                <a:solidFill>
                  <a:srgbClr val="FFFFFF"/>
                </a:solidFill>
                <a:latin typeface="Comfortaa"/>
                <a:ea typeface="Comfortaa"/>
                <a:cs typeface="Comfortaa"/>
                <a:sym typeface="Comfortaa"/>
              </a:rPr>
              <a:t>Objectives</a:t>
            </a:r>
            <a:r>
              <a:rPr b="1" lang="en" sz="1600">
                <a:solidFill>
                  <a:srgbClr val="FFFFFF"/>
                </a:solidFill>
                <a:latin typeface="Courier New"/>
                <a:ea typeface="Courier New"/>
                <a:cs typeface="Courier New"/>
                <a:sym typeface="Courier New"/>
              </a:rPr>
              <a:t>:</a:t>
            </a:r>
            <a:endParaRPr sz="1600">
              <a:solidFill>
                <a:srgbClr val="FFFFFF"/>
              </a:solidFill>
            </a:endParaRPr>
          </a:p>
        </p:txBody>
      </p:sp>
      <p:cxnSp>
        <p:nvCxnSpPr>
          <p:cNvPr id="245" name="Google Shape;245;p47"/>
          <p:cNvCxnSpPr/>
          <p:nvPr/>
        </p:nvCxnSpPr>
        <p:spPr>
          <a:xfrm>
            <a:off x="3355240" y="126479"/>
            <a:ext cx="2494200" cy="300"/>
          </a:xfrm>
          <a:prstGeom prst="straightConnector1">
            <a:avLst/>
          </a:prstGeom>
          <a:noFill/>
          <a:ln cap="flat" cmpd="sng" w="28575">
            <a:solidFill>
              <a:srgbClr val="073763"/>
            </a:solidFill>
            <a:prstDash val="solid"/>
            <a:round/>
            <a:headEnd len="med" w="med" type="none"/>
            <a:tailEnd len="med" w="med" type="none"/>
          </a:ln>
          <a:effectLst>
            <a:outerShdw blurRad="57150" rotWithShape="0" algn="bl" dir="5400000" dist="19050">
              <a:srgbClr val="434343">
                <a:alpha val="50000"/>
              </a:srgbClr>
            </a:outerShdw>
          </a:effectLst>
        </p:spPr>
      </p:cxnSp>
      <p:sp>
        <p:nvSpPr>
          <p:cNvPr id="246" name="Google Shape;246;p47"/>
          <p:cNvSpPr txBox="1"/>
          <p:nvPr/>
        </p:nvSpPr>
        <p:spPr>
          <a:xfrm>
            <a:off x="1466932" y="3965987"/>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7"/>
          <p:cNvSpPr/>
          <p:nvPr/>
        </p:nvSpPr>
        <p:spPr>
          <a:xfrm flipH="1">
            <a:off x="4682100" y="9553450"/>
            <a:ext cx="2175900" cy="349500"/>
          </a:xfrm>
          <a:prstGeom prst="homePlate">
            <a:avLst>
              <a:gd fmla="val 50000" name="adj"/>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iro"/>
                <a:ea typeface="Cairo"/>
                <a:cs typeface="Cairo"/>
                <a:sym typeface="Cairo"/>
              </a:rPr>
              <a:t>وَأَن لَّيْسَ لِلْإِنسَانِ إِلَّا مَا سَعَىٰ </a:t>
            </a:r>
            <a:endParaRPr sz="1300">
              <a:solidFill>
                <a:srgbClr val="FFFFFF"/>
              </a:solidFill>
              <a:latin typeface="Cairo"/>
              <a:ea typeface="Cairo"/>
              <a:cs typeface="Cairo"/>
              <a:sym typeface="Cairo"/>
            </a:endParaRPr>
          </a:p>
        </p:txBody>
      </p:sp>
      <p:sp>
        <p:nvSpPr>
          <p:cNvPr id="248" name="Google Shape;248;p47"/>
          <p:cNvSpPr/>
          <p:nvPr/>
        </p:nvSpPr>
        <p:spPr>
          <a:xfrm>
            <a:off x="4772400" y="8498650"/>
            <a:ext cx="1948500" cy="932100"/>
          </a:xfrm>
          <a:prstGeom prst="round2DiagRect">
            <a:avLst>
              <a:gd fmla="val 16667" name="adj1"/>
              <a:gd fmla="val 50000" name="adj2"/>
            </a:avLst>
          </a:prstGeom>
          <a:solidFill>
            <a:srgbClr val="F3F3F3"/>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Cairo"/>
                <a:ea typeface="Cairo"/>
                <a:cs typeface="Cairo"/>
                <a:sym typeface="Cairo"/>
              </a:rPr>
              <a:t>Colour index: </a:t>
            </a:r>
            <a:endParaRPr>
              <a:solidFill>
                <a:schemeClr val="accent2"/>
              </a:solidFill>
              <a:latin typeface="Cairo"/>
              <a:ea typeface="Cairo"/>
              <a:cs typeface="Cairo"/>
              <a:sym typeface="Cairo"/>
            </a:endParaRPr>
          </a:p>
          <a:p>
            <a:pPr indent="-311150" lvl="0" marL="457200" rtl="0" algn="l">
              <a:spcBef>
                <a:spcPts val="0"/>
              </a:spcBef>
              <a:spcAft>
                <a:spcPts val="0"/>
              </a:spcAft>
              <a:buSzPts val="1300"/>
              <a:buFont typeface="Cairo"/>
              <a:buChar char="●"/>
            </a:pPr>
            <a:r>
              <a:rPr lang="en" sz="1300">
                <a:solidFill>
                  <a:schemeClr val="accent3"/>
                </a:solidFill>
                <a:latin typeface="Cairo"/>
                <a:ea typeface="Cairo"/>
                <a:cs typeface="Cairo"/>
                <a:sym typeface="Cairo"/>
              </a:rPr>
              <a:t>I</a:t>
            </a:r>
            <a:r>
              <a:rPr lang="en" sz="1300">
                <a:solidFill>
                  <a:schemeClr val="accent3"/>
                </a:solidFill>
                <a:latin typeface="Cairo"/>
                <a:ea typeface="Cairo"/>
                <a:cs typeface="Cairo"/>
                <a:sym typeface="Cairo"/>
              </a:rPr>
              <a:t>mportant</a:t>
            </a:r>
            <a:r>
              <a:rPr lang="en" sz="1300">
                <a:latin typeface="Cairo"/>
                <a:ea typeface="Cairo"/>
                <a:cs typeface="Cairo"/>
                <a:sym typeface="Cairo"/>
              </a:rPr>
              <a:t> </a:t>
            </a:r>
            <a:endParaRPr sz="1300">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en" sz="1300">
                <a:solidFill>
                  <a:schemeClr val="accent3"/>
                </a:solidFill>
                <a:latin typeface="Cairo"/>
                <a:ea typeface="Cairo"/>
                <a:cs typeface="Cairo"/>
                <a:sym typeface="Cairo"/>
              </a:rPr>
              <a:t>Numbers</a:t>
            </a:r>
            <a:endParaRPr sz="1300">
              <a:solidFill>
                <a:schemeClr val="accent3"/>
              </a:solidFill>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en" sz="1300">
                <a:solidFill>
                  <a:schemeClr val="accent3"/>
                </a:solidFill>
                <a:latin typeface="Cairo"/>
                <a:ea typeface="Cairo"/>
                <a:cs typeface="Cairo"/>
                <a:sym typeface="Cairo"/>
              </a:rPr>
              <a:t>Extra</a:t>
            </a:r>
            <a:endParaRPr>
              <a:solidFill>
                <a:schemeClr val="accent3"/>
              </a:solidFill>
            </a:endParaRPr>
          </a:p>
        </p:txBody>
      </p:sp>
      <p:sp>
        <p:nvSpPr>
          <p:cNvPr id="249" name="Google Shape;249;p47"/>
          <p:cNvSpPr/>
          <p:nvPr/>
        </p:nvSpPr>
        <p:spPr>
          <a:xfrm>
            <a:off x="5086628" y="9005695"/>
            <a:ext cx="174000" cy="157500"/>
          </a:xfrm>
          <a:prstGeom prst="ellips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7"/>
          <p:cNvSpPr/>
          <p:nvPr/>
        </p:nvSpPr>
        <p:spPr>
          <a:xfrm>
            <a:off x="5086628" y="8804803"/>
            <a:ext cx="174000" cy="157500"/>
          </a:xfrm>
          <a:prstGeom prst="ellips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7"/>
          <p:cNvSpPr/>
          <p:nvPr/>
        </p:nvSpPr>
        <p:spPr>
          <a:xfrm>
            <a:off x="5086628" y="9206595"/>
            <a:ext cx="174000" cy="1575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47"/>
          <p:cNvPicPr preferRelativeResize="0"/>
          <p:nvPr/>
        </p:nvPicPr>
        <p:blipFill>
          <a:blip r:embed="rId4">
            <a:alphaModFix/>
          </a:blip>
          <a:stretch>
            <a:fillRect/>
          </a:stretch>
        </p:blipFill>
        <p:spPr>
          <a:xfrm>
            <a:off x="5410200" y="202976"/>
            <a:ext cx="1106100" cy="972757"/>
          </a:xfrm>
          <a:prstGeom prst="rect">
            <a:avLst/>
          </a:prstGeom>
          <a:noFill/>
          <a:ln>
            <a:noFill/>
          </a:ln>
        </p:spPr>
      </p:pic>
      <p:sp>
        <p:nvSpPr>
          <p:cNvPr id="253" name="Google Shape;253;p47"/>
          <p:cNvSpPr txBox="1"/>
          <p:nvPr/>
        </p:nvSpPr>
        <p:spPr>
          <a:xfrm>
            <a:off x="91926" y="4159686"/>
            <a:ext cx="4994700" cy="7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0C343D"/>
                </a:solidFill>
                <a:latin typeface="Philosopher"/>
                <a:ea typeface="Philosopher"/>
                <a:cs typeface="Philosopher"/>
                <a:sym typeface="Philosopher"/>
              </a:rPr>
              <a:t>Hearing </a:t>
            </a:r>
            <a:endParaRPr b="1" sz="2800">
              <a:solidFill>
                <a:srgbClr val="0C343D"/>
              </a:solidFill>
              <a:latin typeface="Philosopher"/>
              <a:ea typeface="Philosopher"/>
              <a:cs typeface="Philosopher"/>
              <a:sym typeface="Philosopher"/>
            </a:endParaRPr>
          </a:p>
          <a:p>
            <a:pPr indent="0" lvl="0" marL="0" rtl="0" algn="ctr">
              <a:spcBef>
                <a:spcPts val="0"/>
              </a:spcBef>
              <a:spcAft>
                <a:spcPts val="0"/>
              </a:spcAft>
              <a:buNone/>
            </a:pPr>
            <a:r>
              <a:t/>
            </a:r>
            <a:endParaRPr b="1" sz="2800">
              <a:solidFill>
                <a:srgbClr val="0C343D"/>
              </a:solidFill>
            </a:endParaRPr>
          </a:p>
        </p:txBody>
      </p:sp>
      <p:sp>
        <p:nvSpPr>
          <p:cNvPr id="254" name="Google Shape;254;p47"/>
          <p:cNvSpPr/>
          <p:nvPr/>
        </p:nvSpPr>
        <p:spPr>
          <a:xfrm>
            <a:off x="-455125" y="7839200"/>
            <a:ext cx="2175900" cy="3663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fortaa"/>
                <a:ea typeface="Comfortaa"/>
                <a:cs typeface="Comfortaa"/>
                <a:sym typeface="Comfortaa"/>
              </a:rPr>
              <a:t>Done by :</a:t>
            </a:r>
            <a:endParaRPr sz="1600">
              <a:solidFill>
                <a:srgbClr val="FFFFFF"/>
              </a:solidFill>
            </a:endParaRPr>
          </a:p>
        </p:txBody>
      </p:sp>
      <p:pic>
        <p:nvPicPr>
          <p:cNvPr id="255" name="Google Shape;255;p47"/>
          <p:cNvPicPr preferRelativeResize="0"/>
          <p:nvPr/>
        </p:nvPicPr>
        <p:blipFill>
          <a:blip r:embed="rId5">
            <a:alphaModFix/>
          </a:blip>
          <a:stretch>
            <a:fillRect/>
          </a:stretch>
        </p:blipFill>
        <p:spPr>
          <a:xfrm>
            <a:off x="3122675" y="1806200"/>
            <a:ext cx="2959350" cy="2872599"/>
          </a:xfrm>
          <a:prstGeom prst="rect">
            <a:avLst/>
          </a:prstGeom>
          <a:noFill/>
          <a:ln>
            <a:noFill/>
          </a:ln>
        </p:spPr>
      </p:pic>
      <p:sp>
        <p:nvSpPr>
          <p:cNvPr id="256" name="Google Shape;256;p47"/>
          <p:cNvSpPr txBox="1"/>
          <p:nvPr/>
        </p:nvSpPr>
        <p:spPr>
          <a:xfrm>
            <a:off x="91925" y="8191550"/>
            <a:ext cx="4411800" cy="18573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Team leader: Rahaf AlShammari, Fatima Balsharf, Abdulelah AlDossari, Ali AlAmmari. </a:t>
            </a:r>
            <a:endParaRPr sz="1300">
              <a:solidFill>
                <a:srgbClr val="45818E"/>
              </a:solidFill>
              <a:latin typeface="Cairo"/>
              <a:ea typeface="Cairo"/>
              <a:cs typeface="Cairo"/>
              <a:sym typeface="Cairo"/>
            </a:endParaRPr>
          </a:p>
          <a:p>
            <a:pPr indent="-311150" lvl="0" marL="457200" rtl="0" algn="l">
              <a:spcBef>
                <a:spcPts val="0"/>
              </a:spcBef>
              <a:spcAft>
                <a:spcPts val="0"/>
              </a:spcAft>
              <a:buClr>
                <a:srgbClr val="45818E"/>
              </a:buClr>
              <a:buSzPts val="1300"/>
              <a:buFont typeface="Cairo"/>
              <a:buChar char="❖"/>
            </a:pPr>
            <a:r>
              <a:rPr lang="en" sz="1300">
                <a:solidFill>
                  <a:srgbClr val="45818E"/>
                </a:solidFill>
                <a:latin typeface="Cairo"/>
                <a:ea typeface="Cairo"/>
                <a:cs typeface="Cairo"/>
                <a:sym typeface="Cairo"/>
              </a:rPr>
              <a:t>Team members: </a:t>
            </a:r>
            <a:r>
              <a:rPr lang="en" sz="1300">
                <a:solidFill>
                  <a:srgbClr val="45818E"/>
                </a:solidFill>
                <a:latin typeface="Cairo"/>
                <a:ea typeface="Cairo"/>
                <a:cs typeface="Cairo"/>
                <a:sym typeface="Cairo"/>
              </a:rPr>
              <a:t>Mohammed AlHasan, Hisham AlShayea, </a:t>
            </a:r>
            <a:r>
              <a:rPr lang="en" sz="1300">
                <a:solidFill>
                  <a:srgbClr val="45818E"/>
                </a:solidFill>
                <a:latin typeface="Cairo"/>
                <a:ea typeface="Cairo"/>
                <a:cs typeface="Cairo"/>
                <a:sym typeface="Cairo"/>
              </a:rPr>
              <a:t>Afnan AlMustafa, Maha AlAmri, Rahaf AlShunaiber, Reem AlQarni, Shahad AlTayyash, Shahad AlZahrani</a:t>
            </a:r>
            <a:endParaRPr sz="1300">
              <a:solidFill>
                <a:srgbClr val="45818E"/>
              </a:solidFill>
              <a:latin typeface="Cairo"/>
              <a:ea typeface="Cairo"/>
              <a:cs typeface="Cairo"/>
              <a:sym typeface="Cairo"/>
            </a:endParaRPr>
          </a:p>
        </p:txBody>
      </p:sp>
      <p:pic>
        <p:nvPicPr>
          <p:cNvPr id="257" name="Google Shape;257;p47"/>
          <p:cNvPicPr preferRelativeResize="0"/>
          <p:nvPr/>
        </p:nvPicPr>
        <p:blipFill>
          <a:blip r:embed="rId6">
            <a:alphaModFix/>
          </a:blip>
          <a:stretch>
            <a:fillRect/>
          </a:stretch>
        </p:blipFill>
        <p:spPr>
          <a:xfrm>
            <a:off x="4366432" y="126775"/>
            <a:ext cx="1043769" cy="1048949"/>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5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0" name="Google Shape;400;p56"/>
          <p:cNvSpPr txBox="1"/>
          <p:nvPr/>
        </p:nvSpPr>
        <p:spPr>
          <a:xfrm>
            <a:off x="206463" y="1057575"/>
            <a:ext cx="6324000" cy="11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C343D"/>
                </a:solidFill>
                <a:latin typeface="Cairo"/>
                <a:ea typeface="Cairo"/>
                <a:cs typeface="Cairo"/>
                <a:sym typeface="Cairo"/>
              </a:rPr>
              <a:t>Very </a:t>
            </a:r>
            <a:r>
              <a:rPr lang="en">
                <a:solidFill>
                  <a:srgbClr val="FF0000"/>
                </a:solidFill>
                <a:latin typeface="Cairo"/>
                <a:ea typeface="Cairo"/>
                <a:cs typeface="Cairo"/>
                <a:sym typeface="Cairo"/>
              </a:rPr>
              <a:t>important</a:t>
            </a:r>
            <a:r>
              <a:rPr lang="en">
                <a:solidFill>
                  <a:srgbClr val="0C343D"/>
                </a:solidFill>
                <a:latin typeface="Cairo"/>
                <a:ea typeface="Cairo"/>
                <a:cs typeface="Cairo"/>
                <a:sym typeface="Cairo"/>
              </a:rPr>
              <a:t> info. (Will asked about)</a:t>
            </a:r>
            <a:endParaRPr>
              <a:solidFill>
                <a:srgbClr val="0C343D"/>
              </a:solidFill>
              <a:latin typeface="Cairo"/>
              <a:ea typeface="Cairo"/>
              <a:cs typeface="Cairo"/>
              <a:sym typeface="Cairo"/>
            </a:endParaRPr>
          </a:p>
          <a:p>
            <a:pPr indent="-317500" lvl="0" marL="457200" rtl="0" algn="l">
              <a:spcBef>
                <a:spcPts val="0"/>
              </a:spcBef>
              <a:spcAft>
                <a:spcPts val="0"/>
              </a:spcAft>
              <a:buClr>
                <a:srgbClr val="0C343D"/>
              </a:buClr>
              <a:buSzPts val="1400"/>
              <a:buFont typeface="Cairo"/>
              <a:buChar char="●"/>
            </a:pPr>
            <a:r>
              <a:rPr lang="en">
                <a:solidFill>
                  <a:srgbClr val="0C343D"/>
                </a:solidFill>
                <a:latin typeface="Cairo"/>
                <a:ea typeface="Cairo"/>
                <a:cs typeface="Cairo"/>
                <a:sym typeface="Cairo"/>
              </a:rPr>
              <a:t>Each frequency will be received by special area in the cochlea. </a:t>
            </a:r>
            <a:endParaRPr>
              <a:solidFill>
                <a:srgbClr val="0C343D"/>
              </a:solidFill>
              <a:latin typeface="Cairo"/>
              <a:ea typeface="Cairo"/>
              <a:cs typeface="Cairo"/>
              <a:sym typeface="Cairo"/>
            </a:endParaRPr>
          </a:p>
          <a:p>
            <a:pPr indent="-317500" lvl="0" marL="457200" rtl="0" algn="l">
              <a:spcBef>
                <a:spcPts val="0"/>
              </a:spcBef>
              <a:spcAft>
                <a:spcPts val="0"/>
              </a:spcAft>
              <a:buClr>
                <a:srgbClr val="0C343D"/>
              </a:buClr>
              <a:buSzPts val="1400"/>
              <a:buFont typeface="Cairo"/>
              <a:buChar char="-"/>
            </a:pPr>
            <a:r>
              <a:rPr lang="en">
                <a:solidFill>
                  <a:srgbClr val="FF0000"/>
                </a:solidFill>
                <a:latin typeface="Cairo"/>
                <a:ea typeface="Cairo"/>
                <a:cs typeface="Cairo"/>
                <a:sym typeface="Cairo"/>
              </a:rPr>
              <a:t>High</a:t>
            </a:r>
            <a:r>
              <a:rPr lang="en">
                <a:solidFill>
                  <a:srgbClr val="0C343D"/>
                </a:solidFill>
                <a:latin typeface="Cairo"/>
                <a:ea typeface="Cairo"/>
                <a:cs typeface="Cairo"/>
                <a:sym typeface="Cairo"/>
              </a:rPr>
              <a:t> frequency is likely to stimulate the organ of corti in the </a:t>
            </a:r>
            <a:r>
              <a:rPr lang="en">
                <a:solidFill>
                  <a:srgbClr val="FF0000"/>
                </a:solidFill>
                <a:latin typeface="Cairo"/>
                <a:ea typeface="Cairo"/>
                <a:cs typeface="Cairo"/>
                <a:sym typeface="Cairo"/>
              </a:rPr>
              <a:t>base</a:t>
            </a:r>
            <a:r>
              <a:rPr lang="en">
                <a:solidFill>
                  <a:srgbClr val="0C343D"/>
                </a:solidFill>
                <a:latin typeface="Cairo"/>
                <a:ea typeface="Cairo"/>
                <a:cs typeface="Cairo"/>
                <a:sym typeface="Cairo"/>
              </a:rPr>
              <a:t> of cochlea. </a:t>
            </a:r>
            <a:endParaRPr>
              <a:solidFill>
                <a:srgbClr val="0C343D"/>
              </a:solidFill>
              <a:latin typeface="Cairo"/>
              <a:ea typeface="Cairo"/>
              <a:cs typeface="Cairo"/>
              <a:sym typeface="Cairo"/>
            </a:endParaRPr>
          </a:p>
          <a:p>
            <a:pPr indent="-317500" lvl="0" marL="457200" rtl="0" algn="l">
              <a:spcBef>
                <a:spcPts val="0"/>
              </a:spcBef>
              <a:spcAft>
                <a:spcPts val="0"/>
              </a:spcAft>
              <a:buClr>
                <a:srgbClr val="0C343D"/>
              </a:buClr>
              <a:buSzPts val="1400"/>
              <a:buFont typeface="Cairo"/>
              <a:buChar char="-"/>
            </a:pPr>
            <a:r>
              <a:rPr lang="en">
                <a:solidFill>
                  <a:srgbClr val="FF0000"/>
                </a:solidFill>
                <a:latin typeface="Cairo"/>
                <a:ea typeface="Cairo"/>
                <a:cs typeface="Cairo"/>
                <a:sym typeface="Cairo"/>
              </a:rPr>
              <a:t>Lower</a:t>
            </a:r>
            <a:r>
              <a:rPr lang="en">
                <a:solidFill>
                  <a:srgbClr val="0C343D"/>
                </a:solidFill>
                <a:latin typeface="Cairo"/>
                <a:ea typeface="Cairo"/>
                <a:cs typeface="Cairo"/>
                <a:sym typeface="Cairo"/>
              </a:rPr>
              <a:t> frequency sound waves stimulates the area on the </a:t>
            </a:r>
            <a:r>
              <a:rPr lang="en">
                <a:solidFill>
                  <a:srgbClr val="FF0000"/>
                </a:solidFill>
                <a:latin typeface="Cairo"/>
                <a:ea typeface="Cairo"/>
                <a:cs typeface="Cairo"/>
                <a:sym typeface="Cairo"/>
              </a:rPr>
              <a:t>apex. </a:t>
            </a:r>
            <a:endParaRPr>
              <a:solidFill>
                <a:srgbClr val="FF0000"/>
              </a:solidFill>
              <a:latin typeface="Cairo"/>
              <a:ea typeface="Cairo"/>
              <a:cs typeface="Cairo"/>
              <a:sym typeface="Cairo"/>
            </a:endParaRPr>
          </a:p>
        </p:txBody>
      </p:sp>
      <p:pic>
        <p:nvPicPr>
          <p:cNvPr id="401" name="Google Shape;401;p56"/>
          <p:cNvPicPr preferRelativeResize="0"/>
          <p:nvPr/>
        </p:nvPicPr>
        <p:blipFill>
          <a:blip r:embed="rId3">
            <a:alphaModFix/>
          </a:blip>
          <a:stretch>
            <a:fillRect/>
          </a:stretch>
        </p:blipFill>
        <p:spPr>
          <a:xfrm>
            <a:off x="345204" y="5615892"/>
            <a:ext cx="6185276" cy="3956738"/>
          </a:xfrm>
          <a:prstGeom prst="rect">
            <a:avLst/>
          </a:prstGeom>
          <a:noFill/>
          <a:ln>
            <a:noFill/>
          </a:ln>
        </p:spPr>
      </p:pic>
      <p:sp>
        <p:nvSpPr>
          <p:cNvPr id="402" name="Google Shape;402;p56"/>
          <p:cNvSpPr txBox="1"/>
          <p:nvPr/>
        </p:nvSpPr>
        <p:spPr>
          <a:xfrm>
            <a:off x="345189" y="588306"/>
            <a:ext cx="4718400" cy="47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Summary </a:t>
            </a:r>
            <a:endParaRPr/>
          </a:p>
        </p:txBody>
      </p:sp>
      <p:pic>
        <p:nvPicPr>
          <p:cNvPr id="403" name="Google Shape;403;p56"/>
          <p:cNvPicPr preferRelativeResize="0"/>
          <p:nvPr/>
        </p:nvPicPr>
        <p:blipFill>
          <a:blip r:embed="rId4">
            <a:alphaModFix/>
          </a:blip>
          <a:stretch>
            <a:fillRect/>
          </a:stretch>
        </p:blipFill>
        <p:spPr>
          <a:xfrm>
            <a:off x="1196874" y="2198774"/>
            <a:ext cx="4343212" cy="306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5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9" name="Google Shape;409;p57"/>
          <p:cNvSpPr txBox="1"/>
          <p:nvPr/>
        </p:nvSpPr>
        <p:spPr>
          <a:xfrm>
            <a:off x="139200" y="0"/>
            <a:ext cx="6579600" cy="97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Questions </a:t>
            </a:r>
            <a:endParaRPr sz="1200">
              <a:solidFill>
                <a:srgbClr val="134F5C"/>
              </a:solidFill>
              <a:latin typeface="Josefin Sans"/>
              <a:ea typeface="Josefin Sans"/>
              <a:cs typeface="Josefin Sans"/>
              <a:sym typeface="Josefin Sans"/>
            </a:endParaRPr>
          </a:p>
        </p:txBody>
      </p:sp>
      <p:sp>
        <p:nvSpPr>
          <p:cNvPr id="410" name="Google Shape;410;p57"/>
          <p:cNvSpPr/>
          <p:nvPr/>
        </p:nvSpPr>
        <p:spPr>
          <a:xfrm>
            <a:off x="274050" y="515300"/>
            <a:ext cx="2987700" cy="6126000"/>
          </a:xfrm>
          <a:prstGeom prst="rect">
            <a:avLst/>
          </a:prstGeom>
          <a:solidFill>
            <a:srgbClr val="FFFFFF"/>
          </a:solidFill>
          <a:ln cap="flat" cmpd="sng" w="9525">
            <a:solidFill>
              <a:schemeClr val="accent4"/>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1.</a:t>
            </a:r>
            <a:r>
              <a:rPr lang="en">
                <a:latin typeface="Cairo"/>
                <a:ea typeface="Cairo"/>
                <a:cs typeface="Cairo"/>
                <a:sym typeface="Cairo"/>
              </a:rPr>
              <a:t>Which part of Ear maintain the equilibrium?</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A)External Ear</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B)Middle Ear</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C)Inner Ear</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2.The quality of sound depends on:</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A)No. of cycle/sec</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B)Overtone</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C)Amplitude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3.</a:t>
            </a:r>
            <a:r>
              <a:rPr lang="en">
                <a:solidFill>
                  <a:schemeClr val="dk1"/>
                </a:solidFill>
                <a:latin typeface="Cairo"/>
                <a:ea typeface="Cairo"/>
                <a:cs typeface="Cairo"/>
                <a:sym typeface="Cairo"/>
              </a:rPr>
              <a:t>Sound is produced from alternate compression and rarefaction by vibrating body.</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A)True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B)False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4.Which one of the following isn’t a cause of perceptive deafness?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A)Wax</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B)Toxin</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C)Inflammation</a:t>
            </a:r>
            <a:r>
              <a:rPr lang="en" sz="1600">
                <a:latin typeface="Cairo"/>
                <a:ea typeface="Cairo"/>
                <a:cs typeface="Cairo"/>
                <a:sym typeface="Cairo"/>
              </a:rPr>
              <a:t> </a:t>
            </a:r>
            <a:endParaRPr sz="1600">
              <a:latin typeface="Cairo"/>
              <a:ea typeface="Cairo"/>
              <a:cs typeface="Cairo"/>
              <a:sym typeface="Cairo"/>
            </a:endParaRPr>
          </a:p>
          <a:p>
            <a:pPr indent="0" lvl="0" marL="0" rtl="0" algn="l">
              <a:spcBef>
                <a:spcPts val="0"/>
              </a:spcBef>
              <a:spcAft>
                <a:spcPts val="0"/>
              </a:spcAft>
              <a:buNone/>
            </a:pPr>
            <a:r>
              <a:t/>
            </a:r>
            <a:endParaRPr sz="1600">
              <a:latin typeface="Cairo"/>
              <a:ea typeface="Cairo"/>
              <a:cs typeface="Cairo"/>
              <a:sym typeface="Cairo"/>
            </a:endParaRPr>
          </a:p>
          <a:p>
            <a:pPr indent="0" lvl="0" marL="0" rtl="0" algn="l">
              <a:spcBef>
                <a:spcPts val="0"/>
              </a:spcBef>
              <a:spcAft>
                <a:spcPts val="0"/>
              </a:spcAft>
              <a:buNone/>
            </a:pPr>
            <a:r>
              <a:t/>
            </a:r>
            <a:endParaRPr sz="1600">
              <a:latin typeface="Cairo"/>
              <a:ea typeface="Cairo"/>
              <a:cs typeface="Cairo"/>
              <a:sym typeface="Cairo"/>
            </a:endParaRPr>
          </a:p>
        </p:txBody>
      </p:sp>
      <p:sp>
        <p:nvSpPr>
          <p:cNvPr id="411" name="Google Shape;411;p57"/>
          <p:cNvSpPr txBox="1"/>
          <p:nvPr/>
        </p:nvSpPr>
        <p:spPr>
          <a:xfrm flipH="1" rot="-5400000">
            <a:off x="878250" y="8267275"/>
            <a:ext cx="743400" cy="19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B7B7B7"/>
                </a:solidFill>
                <a:latin typeface="Cairo"/>
                <a:ea typeface="Cairo"/>
                <a:cs typeface="Cairo"/>
                <a:sym typeface="Cairo"/>
              </a:rPr>
              <a:t>Answers</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1.C</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2.B</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3.A</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4.A</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5.B</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6.C</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7.A</a:t>
            </a:r>
            <a:endParaRPr sz="1200">
              <a:solidFill>
                <a:srgbClr val="B7B7B7"/>
              </a:solidFill>
              <a:latin typeface="Cairo"/>
              <a:ea typeface="Cairo"/>
              <a:cs typeface="Cairo"/>
              <a:sym typeface="Cairo"/>
            </a:endParaRPr>
          </a:p>
          <a:p>
            <a:pPr indent="0" lvl="0" marL="0" rtl="0" algn="l">
              <a:spcBef>
                <a:spcPts val="0"/>
              </a:spcBef>
              <a:spcAft>
                <a:spcPts val="0"/>
              </a:spcAft>
              <a:buNone/>
            </a:pPr>
            <a:r>
              <a:rPr lang="en" sz="1200">
                <a:solidFill>
                  <a:srgbClr val="B7B7B7"/>
                </a:solidFill>
                <a:latin typeface="Cairo"/>
                <a:ea typeface="Cairo"/>
                <a:cs typeface="Cairo"/>
                <a:sym typeface="Cairo"/>
              </a:rPr>
              <a:t>8</a:t>
            </a:r>
            <a:r>
              <a:rPr lang="en">
                <a:solidFill>
                  <a:srgbClr val="B7B7B7"/>
                </a:solidFill>
                <a:latin typeface="Cairo"/>
                <a:ea typeface="Cairo"/>
                <a:cs typeface="Cairo"/>
                <a:sym typeface="Cairo"/>
              </a:rPr>
              <a:t>.A</a:t>
            </a:r>
            <a:endParaRPr>
              <a:solidFill>
                <a:srgbClr val="B7B7B7"/>
              </a:solidFill>
              <a:latin typeface="Cairo"/>
              <a:ea typeface="Cairo"/>
              <a:cs typeface="Cairo"/>
              <a:sym typeface="Cairo"/>
            </a:endParaRPr>
          </a:p>
        </p:txBody>
      </p:sp>
      <p:sp>
        <p:nvSpPr>
          <p:cNvPr id="412" name="Google Shape;412;p57"/>
          <p:cNvSpPr/>
          <p:nvPr/>
        </p:nvSpPr>
        <p:spPr>
          <a:xfrm>
            <a:off x="3434475" y="515300"/>
            <a:ext cx="2987700" cy="6126000"/>
          </a:xfrm>
          <a:prstGeom prst="rect">
            <a:avLst/>
          </a:prstGeom>
          <a:solidFill>
            <a:srgbClr val="FFFFFF"/>
          </a:solidFill>
          <a:ln cap="flat" cmpd="sng" w="9525">
            <a:solidFill>
              <a:schemeClr val="accent4"/>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5.</a:t>
            </a:r>
            <a:r>
              <a:rPr lang="en">
                <a:solidFill>
                  <a:schemeClr val="dk1"/>
                </a:solidFill>
                <a:latin typeface="Cairo"/>
                <a:ea typeface="Cairo"/>
                <a:cs typeface="Cairo"/>
                <a:sym typeface="Cairo"/>
              </a:rPr>
              <a:t>All  sound frequencies are equally affected in:</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a:t>
            </a:r>
            <a:r>
              <a:rPr lang="en">
                <a:solidFill>
                  <a:schemeClr val="dk1"/>
                </a:solidFill>
                <a:latin typeface="Cairo"/>
                <a:ea typeface="Cairo"/>
                <a:cs typeface="Cairo"/>
                <a:sym typeface="Cairo"/>
              </a:rPr>
              <a:t>Perceptive deafness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B)</a:t>
            </a:r>
            <a:r>
              <a:rPr lang="en">
                <a:latin typeface="Cairo"/>
                <a:ea typeface="Cairo"/>
                <a:cs typeface="Cairo"/>
                <a:sym typeface="Cairo"/>
              </a:rPr>
              <a:t>Conductive deafness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6.</a:t>
            </a:r>
            <a:r>
              <a:rPr lang="en">
                <a:latin typeface="Cairo"/>
                <a:ea typeface="Cairo"/>
                <a:cs typeface="Cairo"/>
                <a:sym typeface="Cairo"/>
              </a:rPr>
              <a:t>Arrangement</a:t>
            </a:r>
            <a:r>
              <a:rPr lang="en">
                <a:latin typeface="Cairo"/>
                <a:ea typeface="Cairo"/>
                <a:cs typeface="Cairo"/>
                <a:sym typeface="Cairo"/>
              </a:rPr>
              <a:t> of hair cells:</a:t>
            </a:r>
            <a:endParaRPr>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A)5 rows of outer hair cells, 2 rows inner</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B)3 rows of inner hair cells, 1 row outer</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C)3 rows of outer hair cells, 1 row inner</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7.How many type of </a:t>
            </a:r>
            <a:r>
              <a:rPr lang="en">
                <a:latin typeface="Cairo"/>
                <a:ea typeface="Cairo"/>
                <a:cs typeface="Cairo"/>
                <a:sym typeface="Cairo"/>
              </a:rPr>
              <a:t>conductive pathways?</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A)2 types</a:t>
            </a:r>
            <a:endParaRPr>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B)3 types </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C)4 types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8.</a:t>
            </a:r>
            <a:r>
              <a:rPr lang="en">
                <a:latin typeface="Cairo"/>
                <a:ea typeface="Cairo"/>
                <a:cs typeface="Cairo"/>
                <a:sym typeface="Cairo"/>
              </a:rPr>
              <a:t>If the patient has damage in his outer hair cells, that means he exposed to sound intensity :</a:t>
            </a:r>
            <a:endParaRPr>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A)above 80 dB</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B)above 50 dB</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C)above 35 dB</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sz="1600">
              <a:latin typeface="Cairo"/>
              <a:ea typeface="Cairo"/>
              <a:cs typeface="Cairo"/>
              <a:sym typeface="Cairo"/>
            </a:endParaRPr>
          </a:p>
        </p:txBody>
      </p:sp>
      <p:sp>
        <p:nvSpPr>
          <p:cNvPr id="413" name="Google Shape;413;p57"/>
          <p:cNvSpPr txBox="1"/>
          <p:nvPr/>
        </p:nvSpPr>
        <p:spPr>
          <a:xfrm rot="5400000">
            <a:off x="376625" y="4779675"/>
            <a:ext cx="54864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7"/>
          <p:cNvSpPr/>
          <p:nvPr/>
        </p:nvSpPr>
        <p:spPr>
          <a:xfrm>
            <a:off x="274800" y="6800625"/>
            <a:ext cx="6147300" cy="1865100"/>
          </a:xfrm>
          <a:prstGeom prst="rect">
            <a:avLst/>
          </a:prstGeom>
          <a:solidFill>
            <a:srgbClr val="FFFFFF"/>
          </a:solidFill>
          <a:ln cap="flat" cmpd="sng" w="9525">
            <a:solidFill>
              <a:schemeClr val="accent4"/>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9.A man comes to hospital complains of pain in his ear.</a:t>
            </a:r>
            <a:endParaRPr>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A)Mention the parts of ear:</a:t>
            </a:r>
            <a:endParaRPr>
              <a:latin typeface="Cairo"/>
              <a:ea typeface="Cairo"/>
              <a:cs typeface="Cairo"/>
              <a:sym typeface="Cairo"/>
            </a:endParaRPr>
          </a:p>
          <a:p>
            <a:pPr indent="0" lvl="0" marL="0" rtl="0" algn="l">
              <a:spcBef>
                <a:spcPts val="0"/>
              </a:spcBef>
              <a:spcAft>
                <a:spcPts val="0"/>
              </a:spcAft>
              <a:buNone/>
            </a:pPr>
            <a:r>
              <a:rPr lang="en">
                <a:solidFill>
                  <a:srgbClr val="999999"/>
                </a:solidFill>
                <a:latin typeface="Cairo"/>
                <a:ea typeface="Cairo"/>
                <a:cs typeface="Cairo"/>
                <a:sym typeface="Cairo"/>
              </a:rPr>
              <a:t>External (outer) ear , Middle ear , Inner ear.</a:t>
            </a:r>
            <a:endParaRPr>
              <a:solidFill>
                <a:srgbClr val="999999"/>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B)Which tests can we do to him?</a:t>
            </a:r>
            <a:endParaRPr>
              <a:latin typeface="Cairo"/>
              <a:ea typeface="Cairo"/>
              <a:cs typeface="Cairo"/>
              <a:sym typeface="Cairo"/>
            </a:endParaRPr>
          </a:p>
          <a:p>
            <a:pPr indent="0" lvl="0" marL="0" rtl="0" algn="l">
              <a:spcBef>
                <a:spcPts val="0"/>
              </a:spcBef>
              <a:spcAft>
                <a:spcPts val="0"/>
              </a:spcAft>
              <a:buNone/>
            </a:pPr>
            <a:r>
              <a:rPr lang="en">
                <a:solidFill>
                  <a:srgbClr val="999999"/>
                </a:solidFill>
                <a:latin typeface="Cairo"/>
                <a:ea typeface="Cairo"/>
                <a:cs typeface="Cairo"/>
                <a:sym typeface="Cairo"/>
              </a:rPr>
              <a:t>Audiometer , Weber test , Rinnes test</a:t>
            </a:r>
            <a:endParaRPr>
              <a:solidFill>
                <a:srgbClr val="999999"/>
              </a:solidFill>
              <a:latin typeface="Cairo"/>
              <a:ea typeface="Cairo"/>
              <a:cs typeface="Cairo"/>
              <a:sym typeface="Cairo"/>
            </a:endParaRPr>
          </a:p>
          <a:p>
            <a:pPr indent="0" lvl="0" marL="0" rtl="0" algn="l">
              <a:spcBef>
                <a:spcPts val="0"/>
              </a:spcBef>
              <a:spcAft>
                <a:spcPts val="0"/>
              </a:spcAft>
              <a:buNone/>
            </a:pPr>
            <a:r>
              <a:rPr lang="en">
                <a:latin typeface="Cairo"/>
                <a:ea typeface="Cairo"/>
                <a:cs typeface="Cairo"/>
                <a:sym typeface="Cairo"/>
              </a:rPr>
              <a:t>C)What are the conductive pathway of sound waves?</a:t>
            </a:r>
            <a:endParaRPr>
              <a:latin typeface="Cairo"/>
              <a:ea typeface="Cairo"/>
              <a:cs typeface="Cairo"/>
              <a:sym typeface="Cairo"/>
            </a:endParaRPr>
          </a:p>
          <a:p>
            <a:pPr indent="0" lvl="0" marL="0" rtl="0" algn="l">
              <a:spcBef>
                <a:spcPts val="0"/>
              </a:spcBef>
              <a:spcAft>
                <a:spcPts val="0"/>
              </a:spcAft>
              <a:buNone/>
            </a:pPr>
            <a:r>
              <a:rPr lang="en">
                <a:solidFill>
                  <a:srgbClr val="999999"/>
                </a:solidFill>
                <a:latin typeface="Cairo"/>
                <a:ea typeface="Cairo"/>
                <a:cs typeface="Cairo"/>
                <a:sym typeface="Cairo"/>
              </a:rPr>
              <a:t>Air and Bone</a:t>
            </a:r>
            <a:endParaRPr>
              <a:solidFill>
                <a:srgbClr val="999999"/>
              </a:solidFill>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4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3" name="Google Shape;263;p4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64" name="Google Shape;264;p48"/>
          <p:cNvCxnSpPr>
            <a:stCxn id="265" idx="0"/>
            <a:endCxn id="266" idx="1"/>
          </p:cNvCxnSpPr>
          <p:nvPr/>
        </p:nvCxnSpPr>
        <p:spPr>
          <a:xfrm rot="-5400000">
            <a:off x="1712400" y="601400"/>
            <a:ext cx="503400" cy="910200"/>
          </a:xfrm>
          <a:prstGeom prst="bentConnector2">
            <a:avLst/>
          </a:prstGeom>
          <a:noFill/>
          <a:ln cap="flat" cmpd="sng" w="9525">
            <a:solidFill>
              <a:schemeClr val="dk2"/>
            </a:solidFill>
            <a:prstDash val="solid"/>
            <a:miter lim="8000"/>
            <a:headEnd len="sm" w="sm" type="none"/>
            <a:tailEnd len="sm" w="sm" type="none"/>
          </a:ln>
        </p:spPr>
      </p:cxnSp>
      <p:sp>
        <p:nvSpPr>
          <p:cNvPr id="266" name="Google Shape;266;p48"/>
          <p:cNvSpPr txBox="1"/>
          <p:nvPr/>
        </p:nvSpPr>
        <p:spPr>
          <a:xfrm>
            <a:off x="2419350" y="485775"/>
            <a:ext cx="2305200" cy="638100"/>
          </a:xfrm>
          <a:prstGeom prst="rect">
            <a:avLst/>
          </a:prstGeom>
          <a:solidFill>
            <a:srgbClr val="134F5C"/>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1800">
                <a:solidFill>
                  <a:srgbClr val="FFFFFF"/>
                </a:solidFill>
                <a:latin typeface="Josefin Sans"/>
                <a:ea typeface="Josefin Sans"/>
                <a:cs typeface="Josefin Sans"/>
                <a:sym typeface="Josefin Sans"/>
              </a:rPr>
              <a:t>Functions of The Ear </a:t>
            </a:r>
            <a:endParaRPr sz="1800">
              <a:solidFill>
                <a:srgbClr val="FFFFFF"/>
              </a:solidFill>
              <a:latin typeface="Josefin Sans"/>
              <a:ea typeface="Josefin Sans"/>
              <a:cs typeface="Josefin Sans"/>
              <a:sym typeface="Josefin Sans"/>
            </a:endParaRPr>
          </a:p>
        </p:txBody>
      </p:sp>
      <p:sp>
        <p:nvSpPr>
          <p:cNvPr id="265" name="Google Shape;265;p48"/>
          <p:cNvSpPr txBox="1"/>
          <p:nvPr/>
        </p:nvSpPr>
        <p:spPr>
          <a:xfrm>
            <a:off x="238800" y="1308200"/>
            <a:ext cx="2540400" cy="4539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lang="en">
                <a:latin typeface="Cairo"/>
                <a:ea typeface="Cairo"/>
                <a:cs typeface="Cairo"/>
                <a:sym typeface="Cairo"/>
              </a:rPr>
              <a:t>Hearing </a:t>
            </a:r>
            <a:r>
              <a:rPr lang="en" sz="1200">
                <a:latin typeface="Cairo"/>
                <a:ea typeface="Cairo"/>
                <a:cs typeface="Cairo"/>
                <a:sym typeface="Cairo"/>
              </a:rPr>
              <a:t>(Parts involved):</a:t>
            </a:r>
            <a:endParaRPr>
              <a:latin typeface="Cairo"/>
              <a:ea typeface="Cairo"/>
              <a:cs typeface="Cairo"/>
              <a:sym typeface="Cairo"/>
            </a:endParaRPr>
          </a:p>
        </p:txBody>
      </p:sp>
      <p:sp>
        <p:nvSpPr>
          <p:cNvPr id="267" name="Google Shape;267;p48"/>
          <p:cNvSpPr txBox="1"/>
          <p:nvPr/>
        </p:nvSpPr>
        <p:spPr>
          <a:xfrm>
            <a:off x="238950" y="2613350"/>
            <a:ext cx="2540400" cy="4539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iro"/>
                <a:ea typeface="Cairo"/>
                <a:cs typeface="Cairo"/>
                <a:sym typeface="Cairo"/>
              </a:rPr>
              <a:t>Equilibrium sense </a:t>
            </a:r>
            <a:r>
              <a:rPr lang="en" sz="1200">
                <a:solidFill>
                  <a:schemeClr val="dk1"/>
                </a:solidFill>
                <a:latin typeface="Cairo"/>
                <a:ea typeface="Cairo"/>
                <a:cs typeface="Cairo"/>
                <a:sym typeface="Cairo"/>
              </a:rPr>
              <a:t>(Parts involved):</a:t>
            </a:r>
            <a:endParaRPr>
              <a:solidFill>
                <a:schemeClr val="dk1"/>
              </a:solidFill>
              <a:latin typeface="Cairo"/>
              <a:ea typeface="Cairo"/>
              <a:cs typeface="Cairo"/>
              <a:sym typeface="Cairo"/>
            </a:endParaRPr>
          </a:p>
        </p:txBody>
      </p:sp>
      <p:sp>
        <p:nvSpPr>
          <p:cNvPr id="268" name="Google Shape;268;p48"/>
          <p:cNvSpPr txBox="1"/>
          <p:nvPr/>
        </p:nvSpPr>
        <p:spPr>
          <a:xfrm>
            <a:off x="451800" y="1657325"/>
            <a:ext cx="1809600" cy="8955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600"/>
              </a:spcBef>
              <a:spcAft>
                <a:spcPts val="0"/>
              </a:spcAft>
              <a:buClr>
                <a:srgbClr val="2C5072"/>
              </a:buClr>
              <a:buSzPts val="1400"/>
              <a:buFont typeface="Cairo"/>
              <a:buChar char="●"/>
            </a:pPr>
            <a:r>
              <a:rPr lang="en">
                <a:solidFill>
                  <a:schemeClr val="dk1"/>
                </a:solidFill>
                <a:latin typeface="Cairo"/>
                <a:ea typeface="Cairo"/>
                <a:cs typeface="Cairo"/>
                <a:sym typeface="Cairo"/>
              </a:rPr>
              <a:t>External ear</a:t>
            </a:r>
            <a:endParaRPr>
              <a:solidFill>
                <a:schemeClr val="dk1"/>
              </a:solidFill>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Middle ear</a:t>
            </a:r>
            <a:endParaRPr>
              <a:solidFill>
                <a:schemeClr val="dk1"/>
              </a:solidFill>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Internal ear</a:t>
            </a:r>
            <a:endParaRPr>
              <a:solidFill>
                <a:schemeClr val="dk1"/>
              </a:solidFill>
              <a:latin typeface="Cairo"/>
              <a:ea typeface="Cairo"/>
              <a:cs typeface="Cairo"/>
              <a:sym typeface="Cairo"/>
            </a:endParaRPr>
          </a:p>
        </p:txBody>
      </p:sp>
      <p:cxnSp>
        <p:nvCxnSpPr>
          <p:cNvPr id="269" name="Google Shape;269;p48"/>
          <p:cNvCxnSpPr>
            <a:stCxn id="270" idx="2"/>
            <a:endCxn id="271" idx="0"/>
          </p:cNvCxnSpPr>
          <p:nvPr/>
        </p:nvCxnSpPr>
        <p:spPr>
          <a:xfrm flipH="1" rot="-5400000">
            <a:off x="4388337" y="3472788"/>
            <a:ext cx="298500" cy="2097600"/>
          </a:xfrm>
          <a:prstGeom prst="bentConnector3">
            <a:avLst>
              <a:gd fmla="val 50015" name="adj1"/>
            </a:avLst>
          </a:prstGeom>
          <a:noFill/>
          <a:ln cap="flat" cmpd="sng" w="9525">
            <a:solidFill>
              <a:schemeClr val="dk2"/>
            </a:solidFill>
            <a:prstDash val="solid"/>
            <a:miter lim="8000"/>
            <a:headEnd len="sm" w="sm" type="none"/>
            <a:tailEnd len="sm" w="sm" type="none"/>
          </a:ln>
        </p:spPr>
      </p:cxnSp>
      <p:cxnSp>
        <p:nvCxnSpPr>
          <p:cNvPr id="272" name="Google Shape;272;p48"/>
          <p:cNvCxnSpPr>
            <a:stCxn id="273" idx="0"/>
            <a:endCxn id="270" idx="2"/>
          </p:cNvCxnSpPr>
          <p:nvPr/>
        </p:nvCxnSpPr>
        <p:spPr>
          <a:xfrm rot="-5400000">
            <a:off x="2230873" y="3413025"/>
            <a:ext cx="298500" cy="2217300"/>
          </a:xfrm>
          <a:prstGeom prst="bentConnector3">
            <a:avLst>
              <a:gd fmla="val 50015" name="adj1"/>
            </a:avLst>
          </a:prstGeom>
          <a:noFill/>
          <a:ln cap="flat" cmpd="sng" w="9525">
            <a:solidFill>
              <a:schemeClr val="dk2"/>
            </a:solidFill>
            <a:prstDash val="solid"/>
            <a:miter lim="8000"/>
            <a:headEnd len="sm" w="sm" type="none"/>
            <a:tailEnd len="sm" w="sm" type="none"/>
          </a:ln>
        </p:spPr>
      </p:cxnSp>
      <p:sp>
        <p:nvSpPr>
          <p:cNvPr id="270" name="Google Shape;270;p48"/>
          <p:cNvSpPr txBox="1"/>
          <p:nvPr/>
        </p:nvSpPr>
        <p:spPr>
          <a:xfrm>
            <a:off x="2372487" y="3661338"/>
            <a:ext cx="2232600" cy="711000"/>
          </a:xfrm>
          <a:prstGeom prst="rect">
            <a:avLst/>
          </a:prstGeom>
          <a:solidFill>
            <a:srgbClr val="134F5C"/>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en" sz="1800">
                <a:solidFill>
                  <a:srgbClr val="FFFFFF"/>
                </a:solidFill>
                <a:latin typeface="Josefin Sans"/>
                <a:ea typeface="Josefin Sans"/>
                <a:cs typeface="Josefin Sans"/>
                <a:sym typeface="Josefin Sans"/>
              </a:rPr>
              <a:t>Anatomical Consideration</a:t>
            </a:r>
            <a:endParaRPr sz="1800">
              <a:solidFill>
                <a:srgbClr val="FFFFFF"/>
              </a:solidFill>
              <a:latin typeface="Josefin Sans"/>
              <a:ea typeface="Josefin Sans"/>
              <a:cs typeface="Josefin Sans"/>
              <a:sym typeface="Josefin Sans"/>
            </a:endParaRPr>
          </a:p>
        </p:txBody>
      </p:sp>
      <p:sp>
        <p:nvSpPr>
          <p:cNvPr id="273" name="Google Shape;273;p48"/>
          <p:cNvSpPr txBox="1"/>
          <p:nvPr/>
        </p:nvSpPr>
        <p:spPr>
          <a:xfrm>
            <a:off x="409423" y="4670925"/>
            <a:ext cx="1724100" cy="2482800"/>
          </a:xfrm>
          <a:prstGeom prst="rect">
            <a:avLst/>
          </a:prstGeom>
          <a:solidFill>
            <a:srgbClr val="D0E0E3"/>
          </a:solidFill>
          <a:ln cap="flat" cmpd="sng" w="9525">
            <a:solidFill>
              <a:schemeClr val="dk2"/>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700"/>
              </a:spcBef>
              <a:spcAft>
                <a:spcPts val="0"/>
              </a:spcAft>
              <a:buClr>
                <a:schemeClr val="dk1"/>
              </a:buClr>
              <a:buSzPts val="1100"/>
              <a:buFont typeface="Arial"/>
              <a:buNone/>
            </a:pPr>
            <a:r>
              <a:rPr b="1" lang="en">
                <a:solidFill>
                  <a:schemeClr val="dk1"/>
                </a:solidFill>
                <a:latin typeface="Cairo"/>
                <a:ea typeface="Cairo"/>
                <a:cs typeface="Cairo"/>
                <a:sym typeface="Cairo"/>
              </a:rPr>
              <a:t>Outer ear:</a:t>
            </a:r>
            <a:endParaRPr b="1">
              <a:solidFill>
                <a:schemeClr val="dk1"/>
              </a:solidFill>
              <a:latin typeface="Cairo"/>
              <a:ea typeface="Cairo"/>
              <a:cs typeface="Cairo"/>
              <a:sym typeface="Cairo"/>
            </a:endParaRPr>
          </a:p>
          <a:p>
            <a:pPr indent="-317500" lvl="0" marL="457200" rtl="0" algn="l">
              <a:lnSpc>
                <a:spcPct val="115000"/>
              </a:lnSpc>
              <a:spcBef>
                <a:spcPts val="600"/>
              </a:spcBef>
              <a:spcAft>
                <a:spcPts val="0"/>
              </a:spcAft>
              <a:buClr>
                <a:srgbClr val="2C5072"/>
              </a:buClr>
              <a:buSzPts val="1400"/>
              <a:buFont typeface="Cairo"/>
              <a:buChar char="●"/>
            </a:pPr>
            <a:r>
              <a:rPr lang="en">
                <a:solidFill>
                  <a:schemeClr val="dk1"/>
                </a:solidFill>
                <a:latin typeface="Cairo"/>
                <a:ea typeface="Cairo"/>
                <a:cs typeface="Cairo"/>
                <a:sym typeface="Cairo"/>
              </a:rPr>
              <a:t>Pinna</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External canal</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Tympanic Membrane (funnel shaped, pointing inward)</a:t>
            </a:r>
            <a:endParaRPr>
              <a:solidFill>
                <a:schemeClr val="dk1"/>
              </a:solidFill>
              <a:latin typeface="Cairo"/>
              <a:ea typeface="Cairo"/>
              <a:cs typeface="Cairo"/>
              <a:sym typeface="Cairo"/>
            </a:endParaRPr>
          </a:p>
          <a:p>
            <a:pPr indent="0" lvl="0" marL="0" rtl="0" algn="ctr">
              <a:spcBef>
                <a:spcPts val="0"/>
              </a:spcBef>
              <a:spcAft>
                <a:spcPts val="0"/>
              </a:spcAft>
              <a:buNone/>
            </a:pPr>
            <a:r>
              <a:t/>
            </a:r>
            <a:endParaRPr>
              <a:solidFill>
                <a:schemeClr val="dk1"/>
              </a:solidFill>
              <a:latin typeface="Cairo"/>
              <a:ea typeface="Cairo"/>
              <a:cs typeface="Cairo"/>
              <a:sym typeface="Cairo"/>
            </a:endParaRPr>
          </a:p>
        </p:txBody>
      </p:sp>
      <p:sp>
        <p:nvSpPr>
          <p:cNvPr id="271" name="Google Shape;271;p48"/>
          <p:cNvSpPr txBox="1"/>
          <p:nvPr/>
        </p:nvSpPr>
        <p:spPr>
          <a:xfrm>
            <a:off x="4724473" y="4670925"/>
            <a:ext cx="1724100" cy="2482800"/>
          </a:xfrm>
          <a:prstGeom prst="rect">
            <a:avLst/>
          </a:prstGeom>
          <a:solidFill>
            <a:srgbClr val="D0E0E3"/>
          </a:solidFill>
          <a:ln cap="flat" cmpd="sng" w="9525">
            <a:solidFill>
              <a:schemeClr val="dk2"/>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700"/>
              </a:spcBef>
              <a:spcAft>
                <a:spcPts val="0"/>
              </a:spcAft>
              <a:buClr>
                <a:schemeClr val="dk1"/>
              </a:buClr>
              <a:buSzPts val="1100"/>
              <a:buFont typeface="Arial"/>
              <a:buNone/>
            </a:pPr>
            <a:r>
              <a:rPr b="1" lang="en">
                <a:solidFill>
                  <a:schemeClr val="dk1"/>
                </a:solidFill>
                <a:latin typeface="Cairo"/>
                <a:ea typeface="Cairo"/>
                <a:cs typeface="Cairo"/>
                <a:sym typeface="Cairo"/>
              </a:rPr>
              <a:t>Inner ear:</a:t>
            </a:r>
            <a:endParaRPr b="1">
              <a:solidFill>
                <a:schemeClr val="dk1"/>
              </a:solidFill>
              <a:latin typeface="Cairo"/>
              <a:ea typeface="Cairo"/>
              <a:cs typeface="Cairo"/>
              <a:sym typeface="Cairo"/>
            </a:endParaRPr>
          </a:p>
          <a:p>
            <a:pPr indent="-317500" lvl="0" marL="457200" rtl="0" algn="l">
              <a:lnSpc>
                <a:spcPct val="115000"/>
              </a:lnSpc>
              <a:spcBef>
                <a:spcPts val="600"/>
              </a:spcBef>
              <a:spcAft>
                <a:spcPts val="0"/>
              </a:spcAft>
              <a:buClr>
                <a:srgbClr val="2C5072"/>
              </a:buClr>
              <a:buSzPts val="1400"/>
              <a:buFont typeface="Cairo"/>
              <a:buChar char="●"/>
            </a:pPr>
            <a:r>
              <a:rPr lang="en">
                <a:solidFill>
                  <a:schemeClr val="dk1"/>
                </a:solidFill>
                <a:latin typeface="Cairo"/>
                <a:ea typeface="Cairo"/>
                <a:cs typeface="Cairo"/>
                <a:sym typeface="Cairo"/>
              </a:rPr>
              <a:t>Bony and membranous labyrinth</a:t>
            </a:r>
            <a:endParaRPr>
              <a:solidFill>
                <a:schemeClr val="dk1"/>
              </a:solidFill>
              <a:latin typeface="Cairo"/>
              <a:ea typeface="Cairo"/>
              <a:cs typeface="Cairo"/>
              <a:sym typeface="Cairo"/>
            </a:endParaRPr>
          </a:p>
          <a:p>
            <a:pPr indent="0" lvl="0" marL="0" rtl="0" algn="ctr">
              <a:spcBef>
                <a:spcPts val="0"/>
              </a:spcBef>
              <a:spcAft>
                <a:spcPts val="0"/>
              </a:spcAft>
              <a:buNone/>
            </a:pPr>
            <a:r>
              <a:t/>
            </a:r>
            <a:endParaRPr>
              <a:solidFill>
                <a:schemeClr val="dk1"/>
              </a:solidFill>
              <a:latin typeface="Cairo"/>
              <a:ea typeface="Cairo"/>
              <a:cs typeface="Cairo"/>
              <a:sym typeface="Cairo"/>
            </a:endParaRPr>
          </a:p>
        </p:txBody>
      </p:sp>
      <p:cxnSp>
        <p:nvCxnSpPr>
          <p:cNvPr id="274" name="Google Shape;274;p48"/>
          <p:cNvCxnSpPr/>
          <p:nvPr/>
        </p:nvCxnSpPr>
        <p:spPr>
          <a:xfrm flipH="1" rot="-5400000">
            <a:off x="3487863" y="4670312"/>
            <a:ext cx="600" cy="600"/>
          </a:xfrm>
          <a:prstGeom prst="bentConnector3">
            <a:avLst>
              <a:gd fmla="val 50000" name="adj1"/>
            </a:avLst>
          </a:prstGeom>
          <a:noFill/>
          <a:ln cap="flat" cmpd="sng" w="9525">
            <a:solidFill>
              <a:schemeClr val="dk2"/>
            </a:solidFill>
            <a:prstDash val="solid"/>
            <a:miter lim="8000"/>
            <a:headEnd len="sm" w="sm" type="none"/>
            <a:tailEnd len="sm" w="sm" type="none"/>
          </a:ln>
        </p:spPr>
      </p:cxnSp>
      <p:sp>
        <p:nvSpPr>
          <p:cNvPr id="275" name="Google Shape;275;p48"/>
          <p:cNvSpPr txBox="1"/>
          <p:nvPr/>
        </p:nvSpPr>
        <p:spPr>
          <a:xfrm>
            <a:off x="2519648" y="4670900"/>
            <a:ext cx="1724100" cy="2482800"/>
          </a:xfrm>
          <a:prstGeom prst="rect">
            <a:avLst/>
          </a:prstGeom>
          <a:solidFill>
            <a:srgbClr val="D0E0E3"/>
          </a:solidFill>
          <a:ln cap="flat" cmpd="sng" w="9525">
            <a:solidFill>
              <a:schemeClr val="dk2"/>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700"/>
              </a:spcBef>
              <a:spcAft>
                <a:spcPts val="0"/>
              </a:spcAft>
              <a:buClr>
                <a:schemeClr val="dk1"/>
              </a:buClr>
              <a:buSzPts val="1100"/>
              <a:buFont typeface="Arial"/>
              <a:buNone/>
            </a:pPr>
            <a:r>
              <a:rPr b="1" lang="en">
                <a:solidFill>
                  <a:schemeClr val="dk1"/>
                </a:solidFill>
                <a:latin typeface="Cairo"/>
                <a:ea typeface="Cairo"/>
                <a:cs typeface="Cairo"/>
                <a:sym typeface="Cairo"/>
              </a:rPr>
              <a:t>Middle ear:</a:t>
            </a:r>
            <a:endParaRPr b="1">
              <a:solidFill>
                <a:schemeClr val="dk1"/>
              </a:solidFill>
              <a:latin typeface="Cairo"/>
              <a:ea typeface="Cairo"/>
              <a:cs typeface="Cairo"/>
              <a:sym typeface="Cairo"/>
            </a:endParaRPr>
          </a:p>
          <a:p>
            <a:pPr indent="-317500" lvl="0" marL="457200" rtl="0" algn="l">
              <a:lnSpc>
                <a:spcPct val="115000"/>
              </a:lnSpc>
              <a:spcBef>
                <a:spcPts val="600"/>
              </a:spcBef>
              <a:spcAft>
                <a:spcPts val="0"/>
              </a:spcAft>
              <a:buClr>
                <a:srgbClr val="2C5072"/>
              </a:buClr>
              <a:buSzPts val="1400"/>
              <a:buFont typeface="Cairo"/>
              <a:buChar char="●"/>
            </a:pPr>
            <a:r>
              <a:rPr lang="en">
                <a:solidFill>
                  <a:schemeClr val="dk1"/>
                </a:solidFill>
                <a:latin typeface="Cairo"/>
                <a:ea typeface="Cairo"/>
                <a:cs typeface="Cairo"/>
                <a:sym typeface="Cairo"/>
              </a:rPr>
              <a:t>Air filled cavity</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Three bones:</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AutoNum type="arabicParenR"/>
            </a:pPr>
            <a:r>
              <a:rPr lang="en">
                <a:solidFill>
                  <a:schemeClr val="dk1"/>
                </a:solidFill>
                <a:latin typeface="Cairo"/>
                <a:ea typeface="Cairo"/>
                <a:cs typeface="Cairo"/>
                <a:sym typeface="Cairo"/>
              </a:rPr>
              <a:t>Malleus</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AutoNum type="arabicParenR"/>
            </a:pPr>
            <a:r>
              <a:rPr lang="en">
                <a:solidFill>
                  <a:schemeClr val="dk1"/>
                </a:solidFill>
                <a:latin typeface="Cairo"/>
                <a:ea typeface="Cairo"/>
                <a:cs typeface="Cairo"/>
                <a:sym typeface="Cairo"/>
              </a:rPr>
              <a:t>Incus</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AutoNum type="arabicParenR"/>
            </a:pPr>
            <a:r>
              <a:rPr lang="en">
                <a:solidFill>
                  <a:schemeClr val="dk1"/>
                </a:solidFill>
                <a:latin typeface="Cairo"/>
                <a:ea typeface="Cairo"/>
                <a:cs typeface="Cairo"/>
                <a:sym typeface="Cairo"/>
              </a:rPr>
              <a:t>Stapes </a:t>
            </a:r>
            <a:r>
              <a:rPr lang="en" sz="1200">
                <a:solidFill>
                  <a:schemeClr val="dk1"/>
                </a:solidFill>
                <a:latin typeface="Cairo"/>
                <a:ea typeface="Cairo"/>
                <a:cs typeface="Cairo"/>
                <a:sym typeface="Cairo"/>
              </a:rPr>
              <a:t>(with its foot sitting on the oval window of the inner ear)</a:t>
            </a:r>
            <a:endParaRPr sz="1200">
              <a:solidFill>
                <a:schemeClr val="dk1"/>
              </a:solidFill>
              <a:latin typeface="Cairo"/>
              <a:ea typeface="Cairo"/>
              <a:cs typeface="Cairo"/>
              <a:sym typeface="Cairo"/>
            </a:endParaRPr>
          </a:p>
          <a:p>
            <a:pPr indent="0" lvl="0" marL="0" rtl="0" algn="ctr">
              <a:spcBef>
                <a:spcPts val="0"/>
              </a:spcBef>
              <a:spcAft>
                <a:spcPts val="0"/>
              </a:spcAft>
              <a:buNone/>
            </a:pPr>
            <a:r>
              <a:t/>
            </a:r>
            <a:endParaRPr>
              <a:solidFill>
                <a:schemeClr val="dk1"/>
              </a:solidFill>
              <a:latin typeface="Cairo"/>
              <a:ea typeface="Cairo"/>
              <a:cs typeface="Cairo"/>
              <a:sym typeface="Cairo"/>
            </a:endParaRPr>
          </a:p>
        </p:txBody>
      </p:sp>
      <p:sp>
        <p:nvSpPr>
          <p:cNvPr id="276" name="Google Shape;276;p48"/>
          <p:cNvSpPr txBox="1"/>
          <p:nvPr/>
        </p:nvSpPr>
        <p:spPr>
          <a:xfrm>
            <a:off x="494550" y="3067263"/>
            <a:ext cx="1724100" cy="298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Internal ear</a:t>
            </a:r>
            <a:endParaRPr>
              <a:latin typeface="Cairo"/>
              <a:ea typeface="Cairo"/>
              <a:cs typeface="Cairo"/>
              <a:sym typeface="Cairo"/>
            </a:endParaRPr>
          </a:p>
        </p:txBody>
      </p:sp>
      <p:pic>
        <p:nvPicPr>
          <p:cNvPr id="277" name="Google Shape;277;p48"/>
          <p:cNvPicPr preferRelativeResize="0"/>
          <p:nvPr/>
        </p:nvPicPr>
        <p:blipFill>
          <a:blip r:embed="rId3">
            <a:alphaModFix/>
          </a:blip>
          <a:stretch>
            <a:fillRect/>
          </a:stretch>
        </p:blipFill>
        <p:spPr>
          <a:xfrm>
            <a:off x="3156321" y="1188149"/>
            <a:ext cx="3292253" cy="2175251"/>
          </a:xfrm>
          <a:prstGeom prst="rect">
            <a:avLst/>
          </a:prstGeom>
          <a:noFill/>
          <a:ln>
            <a:noFill/>
          </a:ln>
        </p:spPr>
      </p:pic>
      <p:pic>
        <p:nvPicPr>
          <p:cNvPr id="278" name="Google Shape;278;p48"/>
          <p:cNvPicPr preferRelativeResize="0"/>
          <p:nvPr/>
        </p:nvPicPr>
        <p:blipFill>
          <a:blip r:embed="rId4">
            <a:alphaModFix/>
          </a:blip>
          <a:stretch>
            <a:fillRect/>
          </a:stretch>
        </p:blipFill>
        <p:spPr>
          <a:xfrm>
            <a:off x="2362573" y="7281250"/>
            <a:ext cx="2418753" cy="2444450"/>
          </a:xfrm>
          <a:prstGeom prst="rect">
            <a:avLst/>
          </a:prstGeom>
          <a:noFill/>
          <a:ln>
            <a:noFill/>
          </a:ln>
        </p:spPr>
      </p:pic>
      <p:cxnSp>
        <p:nvCxnSpPr>
          <p:cNvPr id="279" name="Google Shape;279;p48"/>
          <p:cNvCxnSpPr/>
          <p:nvPr/>
        </p:nvCxnSpPr>
        <p:spPr>
          <a:xfrm>
            <a:off x="3488175" y="4539675"/>
            <a:ext cx="0" cy="133500"/>
          </a:xfrm>
          <a:prstGeom prst="straightConnector1">
            <a:avLst/>
          </a:prstGeom>
          <a:noFill/>
          <a:ln cap="flat" cmpd="sng" w="9525">
            <a:solidFill>
              <a:schemeClr val="dk2"/>
            </a:solidFill>
            <a:prstDash val="solid"/>
            <a:miter lim="8000"/>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5" name="Google Shape;285;p49"/>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34F5C"/>
                </a:solidFill>
                <a:latin typeface="Josefin Sans"/>
                <a:ea typeface="Josefin Sans"/>
                <a:cs typeface="Josefin Sans"/>
                <a:sym typeface="Josefin Sans"/>
              </a:rPr>
              <a:t>Describe nature of sound &amp; its characteristics</a:t>
            </a:r>
            <a:endParaRPr sz="1100">
              <a:solidFill>
                <a:srgbClr val="134F5C"/>
              </a:solidFill>
              <a:latin typeface="Josefin Sans"/>
              <a:ea typeface="Josefin Sans"/>
              <a:cs typeface="Josefin Sans"/>
              <a:sym typeface="Josefin Sans"/>
            </a:endParaRPr>
          </a:p>
        </p:txBody>
      </p:sp>
      <p:sp>
        <p:nvSpPr>
          <p:cNvPr id="286" name="Google Shape;286;p4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7" name="Google Shape;287;p49"/>
          <p:cNvSpPr txBox="1"/>
          <p:nvPr/>
        </p:nvSpPr>
        <p:spPr>
          <a:xfrm>
            <a:off x="2238413" y="571575"/>
            <a:ext cx="2352600" cy="5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Nature of Sound</a:t>
            </a:r>
            <a:endParaRPr sz="1800">
              <a:solidFill>
                <a:srgbClr val="134F5C"/>
              </a:solidFill>
              <a:highlight>
                <a:srgbClr val="EFEFEF"/>
              </a:highlight>
              <a:latin typeface="Josefin Sans"/>
              <a:ea typeface="Josefin Sans"/>
              <a:cs typeface="Josefin Sans"/>
              <a:sym typeface="Josefin Sans"/>
            </a:endParaRPr>
          </a:p>
        </p:txBody>
      </p:sp>
      <p:pic>
        <p:nvPicPr>
          <p:cNvPr id="288" name="Google Shape;288;p49"/>
          <p:cNvPicPr preferRelativeResize="0"/>
          <p:nvPr/>
        </p:nvPicPr>
        <p:blipFill>
          <a:blip r:embed="rId3">
            <a:alphaModFix/>
          </a:blip>
          <a:stretch>
            <a:fillRect/>
          </a:stretch>
        </p:blipFill>
        <p:spPr>
          <a:xfrm>
            <a:off x="671525" y="2109061"/>
            <a:ext cx="5486400" cy="2691852"/>
          </a:xfrm>
          <a:prstGeom prst="rect">
            <a:avLst/>
          </a:prstGeom>
          <a:noFill/>
          <a:ln>
            <a:noFill/>
          </a:ln>
        </p:spPr>
      </p:pic>
      <p:sp>
        <p:nvSpPr>
          <p:cNvPr id="289" name="Google Shape;289;p49"/>
          <p:cNvSpPr txBox="1"/>
          <p:nvPr/>
        </p:nvSpPr>
        <p:spPr>
          <a:xfrm>
            <a:off x="517850" y="991300"/>
            <a:ext cx="5793900" cy="111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latin typeface="Cairo"/>
                <a:ea typeface="Cairo"/>
                <a:cs typeface="Cairo"/>
                <a:sym typeface="Cairo"/>
              </a:rPr>
              <a:t>Sound</a:t>
            </a:r>
            <a:r>
              <a:rPr lang="en">
                <a:latin typeface="Cairo"/>
                <a:ea typeface="Cairo"/>
                <a:cs typeface="Cairo"/>
                <a:sym typeface="Cairo"/>
              </a:rPr>
              <a:t> is a vibration that propagates as an audible wave of the pressure, through a transmission medium such as gas, liquid or solid. </a:t>
            </a:r>
            <a:endParaRPr>
              <a:latin typeface="Cairo"/>
              <a:ea typeface="Cairo"/>
              <a:cs typeface="Cairo"/>
              <a:sym typeface="Cairo"/>
            </a:endParaRPr>
          </a:p>
          <a:p>
            <a:pPr indent="0" lvl="0" marL="0" rtl="0" algn="l">
              <a:lnSpc>
                <a:spcPct val="115000"/>
              </a:lnSpc>
              <a:spcBef>
                <a:spcPts val="0"/>
              </a:spcBef>
              <a:spcAft>
                <a:spcPts val="0"/>
              </a:spcAft>
              <a:buClr>
                <a:schemeClr val="dk1"/>
              </a:buClr>
              <a:buSzPts val="1100"/>
              <a:buFont typeface="Arial"/>
              <a:buNone/>
            </a:pPr>
            <a:r>
              <a:rPr lang="en">
                <a:latin typeface="Cairo"/>
                <a:ea typeface="Cairo"/>
                <a:cs typeface="Cairo"/>
                <a:sym typeface="Cairo"/>
              </a:rPr>
              <a:t>Sound is produced from alternate compression and rarefaction of air molecules by vibrating body.</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sp>
        <p:nvSpPr>
          <p:cNvPr id="290" name="Google Shape;290;p49"/>
          <p:cNvSpPr txBox="1"/>
          <p:nvPr/>
        </p:nvSpPr>
        <p:spPr>
          <a:xfrm>
            <a:off x="1871700" y="4760300"/>
            <a:ext cx="3114600" cy="5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Characteristics of Sound</a:t>
            </a:r>
            <a:endParaRPr sz="1800">
              <a:solidFill>
                <a:srgbClr val="134F5C"/>
              </a:solidFill>
              <a:highlight>
                <a:srgbClr val="EFEFEF"/>
              </a:highlight>
              <a:latin typeface="Josefin Sans"/>
              <a:ea typeface="Josefin Sans"/>
              <a:cs typeface="Josefin Sans"/>
              <a:sym typeface="Josefin Sans"/>
            </a:endParaRPr>
          </a:p>
        </p:txBody>
      </p:sp>
      <p:sp>
        <p:nvSpPr>
          <p:cNvPr id="291" name="Google Shape;291;p49"/>
          <p:cNvSpPr txBox="1"/>
          <p:nvPr/>
        </p:nvSpPr>
        <p:spPr>
          <a:xfrm>
            <a:off x="370925" y="5160863"/>
            <a:ext cx="6087600" cy="13929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700"/>
              </a:spcBef>
              <a:spcAft>
                <a:spcPts val="0"/>
              </a:spcAft>
              <a:buClr>
                <a:srgbClr val="2C5072"/>
              </a:buClr>
              <a:buSzPts val="1400"/>
              <a:buFont typeface="Cairo"/>
              <a:buAutoNum type="arabicParenR"/>
            </a:pPr>
            <a:r>
              <a:rPr b="1" lang="en">
                <a:latin typeface="Cairo"/>
                <a:ea typeface="Cairo"/>
                <a:cs typeface="Cairo"/>
                <a:sym typeface="Cairo"/>
              </a:rPr>
              <a:t>Pitch</a:t>
            </a:r>
            <a:r>
              <a:rPr lang="en">
                <a:latin typeface="Cairo"/>
                <a:ea typeface="Cairo"/>
                <a:cs typeface="Cairo"/>
                <a:sym typeface="Cairo"/>
              </a:rPr>
              <a:t> (Tone) depend on  No. of cycle/sec.</a:t>
            </a:r>
            <a:br>
              <a:rPr lang="en">
                <a:latin typeface="Cairo"/>
                <a:ea typeface="Cairo"/>
                <a:cs typeface="Cairo"/>
                <a:sym typeface="Cairo"/>
              </a:rPr>
            </a:br>
            <a:r>
              <a:rPr lang="en">
                <a:solidFill>
                  <a:schemeClr val="dk1"/>
                </a:solidFill>
                <a:latin typeface="Cairo"/>
                <a:ea typeface="Cairo"/>
                <a:cs typeface="Cairo"/>
                <a:sym typeface="Cairo"/>
              </a:rPr>
              <a:t>(Human ear can detect sound waves with freq.. 20-20000 cycle /sec)</a:t>
            </a:r>
            <a:r>
              <a:rPr lang="en">
                <a:latin typeface="Cairo"/>
                <a:ea typeface="Cairo"/>
                <a:cs typeface="Cairo"/>
                <a:sym typeface="Cairo"/>
              </a:rPr>
              <a:t> </a:t>
            </a:r>
            <a:endParaRPr>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AutoNum type="arabicParenR"/>
            </a:pPr>
            <a:r>
              <a:rPr b="1" lang="en">
                <a:latin typeface="Cairo"/>
                <a:ea typeface="Cairo"/>
                <a:cs typeface="Cairo"/>
                <a:sym typeface="Cairo"/>
              </a:rPr>
              <a:t>Intensity</a:t>
            </a:r>
            <a:r>
              <a:rPr lang="en">
                <a:latin typeface="Cairo"/>
                <a:ea typeface="Cairo"/>
                <a:cs typeface="Cairo"/>
                <a:sym typeface="Cairo"/>
              </a:rPr>
              <a:t> (Loudness) depend on amplitude.</a:t>
            </a:r>
            <a:endParaRPr>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AutoNum type="arabicParenR"/>
            </a:pPr>
            <a:r>
              <a:rPr b="1" lang="en">
                <a:latin typeface="Cairo"/>
                <a:ea typeface="Cairo"/>
                <a:cs typeface="Cairo"/>
                <a:sym typeface="Cairo"/>
              </a:rPr>
              <a:t>Quality</a:t>
            </a:r>
            <a:r>
              <a:rPr lang="en">
                <a:latin typeface="Cairo"/>
                <a:ea typeface="Cairo"/>
                <a:cs typeface="Cairo"/>
                <a:sym typeface="Cairo"/>
              </a:rPr>
              <a:t> depend on the overtone or interference.</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pic>
        <p:nvPicPr>
          <p:cNvPr id="292" name="Google Shape;292;p49"/>
          <p:cNvPicPr preferRelativeResize="0"/>
          <p:nvPr/>
        </p:nvPicPr>
        <p:blipFill>
          <a:blip r:embed="rId4">
            <a:alphaModFix/>
          </a:blip>
          <a:stretch>
            <a:fillRect/>
          </a:stretch>
        </p:blipFill>
        <p:spPr>
          <a:xfrm>
            <a:off x="192600" y="6333316"/>
            <a:ext cx="6472800" cy="2842651"/>
          </a:xfrm>
          <a:prstGeom prst="rect">
            <a:avLst/>
          </a:prstGeom>
          <a:noFill/>
          <a:ln>
            <a:noFill/>
          </a:ln>
        </p:spPr>
      </p:pic>
      <p:sp>
        <p:nvSpPr>
          <p:cNvPr id="293" name="Google Shape;293;p49"/>
          <p:cNvSpPr txBox="1"/>
          <p:nvPr/>
        </p:nvSpPr>
        <p:spPr>
          <a:xfrm>
            <a:off x="3422250" y="3070310"/>
            <a:ext cx="1461600" cy="64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900">
                <a:solidFill>
                  <a:srgbClr val="D9D9D9"/>
                </a:solidFill>
                <a:latin typeface="Cairo"/>
                <a:ea typeface="Cairo"/>
                <a:cs typeface="Cairo"/>
                <a:sym typeface="Cairo"/>
              </a:rPr>
              <a:t>Compression- انضغاط</a:t>
            </a:r>
            <a:endParaRPr sz="900">
              <a:solidFill>
                <a:srgbClr val="D9D9D9"/>
              </a:solidFill>
              <a:latin typeface="Cairo"/>
              <a:ea typeface="Cairo"/>
              <a:cs typeface="Cairo"/>
              <a:sym typeface="Cairo"/>
            </a:endParaRPr>
          </a:p>
          <a:p>
            <a:pPr indent="0" lvl="0" marL="0" marR="0" rtl="0" algn="l">
              <a:lnSpc>
                <a:spcPct val="100000"/>
              </a:lnSpc>
              <a:spcBef>
                <a:spcPts val="0"/>
              </a:spcBef>
              <a:spcAft>
                <a:spcPts val="0"/>
              </a:spcAft>
              <a:buNone/>
            </a:pPr>
            <a:r>
              <a:rPr lang="en" sz="900">
                <a:solidFill>
                  <a:srgbClr val="D9D9D9"/>
                </a:solidFill>
                <a:latin typeface="Cairo"/>
                <a:ea typeface="Cairo"/>
                <a:cs typeface="Cairo"/>
                <a:sym typeface="Cairo"/>
              </a:rPr>
              <a:t>Rarefaction- تخلخل</a:t>
            </a:r>
            <a:endParaRPr sz="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50"/>
          <p:cNvSpPr txBox="1"/>
          <p:nvPr>
            <p:ph type="title"/>
          </p:nvPr>
        </p:nvSpPr>
        <p:spPr>
          <a:xfrm>
            <a:off x="176625" y="559325"/>
            <a:ext cx="6326100" cy="860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Functions of The Ear</a:t>
            </a:r>
            <a:endParaRPr sz="1800">
              <a:solidFill>
                <a:srgbClr val="134F5C"/>
              </a:solidFill>
              <a:highlight>
                <a:srgbClr val="EFEFEF"/>
              </a:highlight>
              <a:latin typeface="Josefin Sans"/>
              <a:ea typeface="Josefin Sans"/>
              <a:cs typeface="Josefin Sans"/>
              <a:sym typeface="Josefin Sans"/>
            </a:endParaRPr>
          </a:p>
          <a:p>
            <a:pPr indent="0" lvl="0" marL="0" rtl="0" algn="l">
              <a:lnSpc>
                <a:spcPct val="115000"/>
              </a:lnSpc>
              <a:spcBef>
                <a:spcPts val="700"/>
              </a:spcBef>
              <a:spcAft>
                <a:spcPts val="0"/>
              </a:spcAft>
              <a:buClr>
                <a:schemeClr val="dk1"/>
              </a:buClr>
              <a:buSzPts val="1100"/>
              <a:buFont typeface="Arial"/>
              <a:buNone/>
            </a:pPr>
            <a:r>
              <a:rPr lang="en" sz="1500">
                <a:solidFill>
                  <a:srgbClr val="134F5C"/>
                </a:solidFill>
                <a:highlight>
                  <a:srgbClr val="D0E0E3"/>
                </a:highlight>
                <a:latin typeface="Cairo SemiBold"/>
                <a:ea typeface="Cairo SemiBold"/>
                <a:cs typeface="Cairo SemiBold"/>
                <a:sym typeface="Cairo SemiBold"/>
              </a:rPr>
              <a:t>1- External ear:</a:t>
            </a:r>
            <a:endParaRPr sz="1500">
              <a:solidFill>
                <a:srgbClr val="134F5C"/>
              </a:solidFill>
              <a:highlight>
                <a:srgbClr val="D0E0E3"/>
              </a:highlight>
              <a:latin typeface="Cairo SemiBold"/>
              <a:ea typeface="Cairo SemiBold"/>
              <a:cs typeface="Cairo SemiBold"/>
              <a:sym typeface="Cairo SemiBold"/>
            </a:endParaRPr>
          </a:p>
          <a:p>
            <a:pPr indent="-317500" lvl="0" marL="457200" rtl="0" algn="l">
              <a:lnSpc>
                <a:spcPct val="115000"/>
              </a:lnSpc>
              <a:spcBef>
                <a:spcPts val="600"/>
              </a:spcBef>
              <a:spcAft>
                <a:spcPts val="0"/>
              </a:spcAft>
              <a:buClr>
                <a:srgbClr val="2C5072"/>
              </a:buClr>
              <a:buSzPts val="1400"/>
              <a:buFont typeface="Cairo"/>
              <a:buChar char="●"/>
            </a:pPr>
            <a:r>
              <a:rPr lang="en" sz="1400">
                <a:latin typeface="Cairo"/>
                <a:ea typeface="Cairo"/>
                <a:cs typeface="Cairo"/>
                <a:sym typeface="Cairo"/>
              </a:rPr>
              <a:t>Act as funnel to collect sound</a:t>
            </a:r>
            <a:endParaRPr sz="1400">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sz="1400">
                <a:latin typeface="Cairo"/>
                <a:ea typeface="Cairo"/>
                <a:cs typeface="Cairo"/>
                <a:sym typeface="Cairo"/>
              </a:rPr>
              <a:t>Sound localisation (front, back, high, low)</a:t>
            </a:r>
            <a:endParaRPr sz="1400">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sz="1400">
                <a:latin typeface="Cairo"/>
                <a:ea typeface="Cairo"/>
                <a:cs typeface="Cairo"/>
                <a:sym typeface="Cairo"/>
              </a:rPr>
              <a:t>Alter </a:t>
            </a:r>
            <a:r>
              <a:rPr lang="en" sz="1400">
                <a:latin typeface="Cairo"/>
                <a:ea typeface="Cairo"/>
                <a:cs typeface="Cairo"/>
                <a:sym typeface="Cairo"/>
              </a:rPr>
              <a:t>amplitude (Pinna)</a:t>
            </a:r>
            <a:endParaRPr sz="1400">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sz="1400">
                <a:latin typeface="Cairo"/>
                <a:ea typeface="Cairo"/>
                <a:cs typeface="Cairo"/>
                <a:sym typeface="Cairo"/>
              </a:rPr>
              <a:t>Protection </a:t>
            </a:r>
            <a:r>
              <a:rPr lang="en" sz="900">
                <a:solidFill>
                  <a:schemeClr val="dk2"/>
                </a:solidFill>
                <a:latin typeface="Cairo"/>
                <a:ea typeface="Cairo"/>
                <a:cs typeface="Cairo"/>
                <a:sym typeface="Cairo"/>
              </a:rPr>
              <a:t>Filtration by hair</a:t>
            </a:r>
            <a:endParaRPr sz="1400">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sz="1400">
                <a:latin typeface="Cairo"/>
                <a:ea typeface="Cairo"/>
                <a:cs typeface="Cairo"/>
                <a:sym typeface="Cairo"/>
              </a:rPr>
              <a:t>Wax </a:t>
            </a:r>
            <a:r>
              <a:rPr lang="en" sz="1000">
                <a:latin typeface="Cairo"/>
                <a:ea typeface="Cairo"/>
                <a:cs typeface="Cairo"/>
                <a:sym typeface="Cairo"/>
              </a:rPr>
              <a:t> </a:t>
            </a:r>
            <a:endParaRPr sz="900">
              <a:solidFill>
                <a:srgbClr val="B7B7B7"/>
              </a:solidFill>
              <a:latin typeface="Cairo"/>
              <a:ea typeface="Cairo"/>
              <a:cs typeface="Cairo"/>
              <a:sym typeface="Cairo"/>
            </a:endParaRPr>
          </a:p>
          <a:p>
            <a:pPr indent="0" lvl="0" marL="457200" rtl="0" algn="l">
              <a:lnSpc>
                <a:spcPct val="115000"/>
              </a:lnSpc>
              <a:spcBef>
                <a:spcPts val="600"/>
              </a:spcBef>
              <a:spcAft>
                <a:spcPts val="0"/>
              </a:spcAft>
              <a:buNone/>
            </a:pPr>
            <a:r>
              <a:rPr lang="en" sz="900">
                <a:solidFill>
                  <a:srgbClr val="B7B7B7"/>
                </a:solidFill>
                <a:latin typeface="Cairo"/>
                <a:ea typeface="Cairo"/>
                <a:cs typeface="Cairo"/>
                <a:sym typeface="Cairo"/>
              </a:rPr>
              <a:t>Also, humidification and warming the air entering the  ear</a:t>
            </a:r>
            <a:endParaRPr sz="900">
              <a:solidFill>
                <a:srgbClr val="B7B7B7"/>
              </a:solidFill>
              <a:latin typeface="Cairo"/>
              <a:ea typeface="Cairo"/>
              <a:cs typeface="Cairo"/>
              <a:sym typeface="Cairo"/>
            </a:endParaRPr>
          </a:p>
          <a:p>
            <a:pPr indent="0" lvl="0" marL="0" rtl="0" algn="l">
              <a:lnSpc>
                <a:spcPct val="87272"/>
              </a:lnSpc>
              <a:spcBef>
                <a:spcPts val="600"/>
              </a:spcBef>
              <a:spcAft>
                <a:spcPts val="0"/>
              </a:spcAft>
              <a:buNone/>
            </a:pPr>
            <a:r>
              <a:rPr lang="en" sz="1500">
                <a:solidFill>
                  <a:srgbClr val="134F5C"/>
                </a:solidFill>
                <a:highlight>
                  <a:srgbClr val="D0E0E3"/>
                </a:highlight>
                <a:latin typeface="Cairo SemiBold"/>
                <a:ea typeface="Cairo SemiBold"/>
                <a:cs typeface="Cairo SemiBold"/>
                <a:sym typeface="Cairo SemiBold"/>
              </a:rPr>
              <a:t>2- Middle ear: </a:t>
            </a:r>
            <a:endParaRPr sz="1500">
              <a:solidFill>
                <a:srgbClr val="134F5C"/>
              </a:solidFill>
              <a:highlight>
                <a:srgbClr val="D0E0E3"/>
              </a:highlight>
              <a:latin typeface="Cairo SemiBold"/>
              <a:ea typeface="Cairo SemiBold"/>
              <a:cs typeface="Cairo SemiBold"/>
              <a:sym typeface="Cairo SemiBold"/>
            </a:endParaRPr>
          </a:p>
          <a:p>
            <a:pPr indent="0" lvl="0" marL="0" rtl="0" algn="l">
              <a:lnSpc>
                <a:spcPct val="87272"/>
              </a:lnSpc>
              <a:spcBef>
                <a:spcPts val="600"/>
              </a:spcBef>
              <a:spcAft>
                <a:spcPts val="0"/>
              </a:spcAft>
              <a:buNone/>
            </a:pPr>
            <a:r>
              <a:rPr lang="en" sz="1400">
                <a:latin typeface="Cairo"/>
                <a:ea typeface="Cairo"/>
                <a:cs typeface="Cairo"/>
                <a:sym typeface="Cairo"/>
              </a:rPr>
              <a:t>I</a:t>
            </a:r>
            <a:r>
              <a:rPr lang="en" sz="1400">
                <a:latin typeface="Cairo"/>
                <a:ea typeface="Cairo"/>
                <a:cs typeface="Cairo"/>
                <a:sym typeface="Cairo"/>
              </a:rPr>
              <a:t>t is a space between tympanic membrane and the inner ear (opens via Eustachian tube into nasopharynx) </a:t>
            </a:r>
            <a:endParaRPr sz="1400">
              <a:latin typeface="Cairo"/>
              <a:ea typeface="Cairo"/>
              <a:cs typeface="Cairo"/>
              <a:sym typeface="Cairo"/>
            </a:endParaRPr>
          </a:p>
          <a:p>
            <a:pPr indent="0" lvl="0" marL="0" rtl="0" algn="l">
              <a:lnSpc>
                <a:spcPct val="87272"/>
              </a:lnSpc>
              <a:spcBef>
                <a:spcPts val="600"/>
              </a:spcBef>
              <a:spcAft>
                <a:spcPts val="0"/>
              </a:spcAft>
              <a:buNone/>
            </a:pPr>
            <a:r>
              <a:rPr b="1" lang="en" sz="1400">
                <a:latin typeface="Cairo"/>
                <a:ea typeface="Cairo"/>
                <a:cs typeface="Cairo"/>
                <a:sym typeface="Cairo"/>
              </a:rPr>
              <a:t>Content:</a:t>
            </a:r>
            <a:endParaRPr b="1" sz="1400">
              <a:latin typeface="Cairo"/>
              <a:ea typeface="Cairo"/>
              <a:cs typeface="Cairo"/>
              <a:sym typeface="Cairo"/>
            </a:endParaRPr>
          </a:p>
          <a:p>
            <a:pPr indent="-317500" lvl="0" marL="457200" rtl="0" algn="l">
              <a:lnSpc>
                <a:spcPct val="87272"/>
              </a:lnSpc>
              <a:spcBef>
                <a:spcPts val="500"/>
              </a:spcBef>
              <a:spcAft>
                <a:spcPts val="0"/>
              </a:spcAft>
              <a:buClr>
                <a:srgbClr val="2C5072"/>
              </a:buClr>
              <a:buSzPts val="1400"/>
              <a:buFont typeface="Cairo"/>
              <a:buChar char="●"/>
            </a:pPr>
            <a:r>
              <a:rPr lang="en" sz="1400" u="sng">
                <a:highlight>
                  <a:srgbClr val="EAD1DC"/>
                </a:highlight>
                <a:latin typeface="Cairo"/>
                <a:ea typeface="Cairo"/>
                <a:cs typeface="Cairo"/>
                <a:sym typeface="Cairo"/>
              </a:rPr>
              <a:t>Air</a:t>
            </a:r>
            <a:endParaRPr sz="1400" u="sng">
              <a:highlight>
                <a:srgbClr val="EAD1DC"/>
              </a:highlight>
              <a:latin typeface="Cairo"/>
              <a:ea typeface="Cairo"/>
              <a:cs typeface="Cairo"/>
              <a:sym typeface="Cairo"/>
            </a:endParaRPr>
          </a:p>
          <a:p>
            <a:pPr indent="-317500" lvl="0" marL="457200" rtl="0" algn="l">
              <a:lnSpc>
                <a:spcPct val="100000"/>
              </a:lnSpc>
              <a:spcBef>
                <a:spcPts val="1000"/>
              </a:spcBef>
              <a:spcAft>
                <a:spcPts val="0"/>
              </a:spcAft>
              <a:buClr>
                <a:srgbClr val="2C5072"/>
              </a:buClr>
              <a:buSzPts val="1400"/>
              <a:buFont typeface="Cairo"/>
              <a:buChar char="●"/>
            </a:pPr>
            <a:r>
              <a:rPr lang="en" sz="1400" u="sng">
                <a:highlight>
                  <a:srgbClr val="EAD1DC"/>
                </a:highlight>
                <a:latin typeface="Cairo"/>
                <a:ea typeface="Cairo"/>
                <a:cs typeface="Cairo"/>
                <a:sym typeface="Cairo"/>
              </a:rPr>
              <a:t>Ossicles</a:t>
            </a:r>
            <a:r>
              <a:rPr lang="en" sz="1400">
                <a:latin typeface="Cairo"/>
                <a:ea typeface="Cairo"/>
                <a:cs typeface="Cairo"/>
                <a:sym typeface="Cairo"/>
              </a:rPr>
              <a:t>: </a:t>
            </a:r>
            <a:r>
              <a:rPr lang="en" sz="1400">
                <a:highlight>
                  <a:srgbClr val="FFF2CC"/>
                </a:highlight>
                <a:latin typeface="Cairo"/>
                <a:ea typeface="Cairo"/>
                <a:cs typeface="Cairo"/>
                <a:sym typeface="Cairo"/>
              </a:rPr>
              <a:t>Malleus</a:t>
            </a:r>
            <a:r>
              <a:rPr lang="en" sz="1400">
                <a:latin typeface="Cairo"/>
                <a:ea typeface="Cairo"/>
                <a:cs typeface="Cairo"/>
                <a:sym typeface="Cairo"/>
              </a:rPr>
              <a:t>, </a:t>
            </a:r>
            <a:r>
              <a:rPr lang="en" sz="1400">
                <a:highlight>
                  <a:srgbClr val="FFF2CC"/>
                </a:highlight>
                <a:latin typeface="Cairo"/>
                <a:ea typeface="Cairo"/>
                <a:cs typeface="Cairo"/>
                <a:sym typeface="Cairo"/>
              </a:rPr>
              <a:t>Incus</a:t>
            </a:r>
            <a:r>
              <a:rPr lang="en" sz="1400">
                <a:latin typeface="Cairo"/>
                <a:ea typeface="Cairo"/>
                <a:cs typeface="Cairo"/>
                <a:sym typeface="Cairo"/>
              </a:rPr>
              <a:t>, </a:t>
            </a:r>
            <a:r>
              <a:rPr lang="en" sz="1400">
                <a:highlight>
                  <a:srgbClr val="FFF2CC"/>
                </a:highlight>
                <a:latin typeface="Cairo"/>
                <a:ea typeface="Cairo"/>
                <a:cs typeface="Cairo"/>
                <a:sym typeface="Cairo"/>
              </a:rPr>
              <a:t>Stapes</a:t>
            </a:r>
            <a:r>
              <a:rPr lang="en" sz="1400">
                <a:latin typeface="Cairo"/>
                <a:ea typeface="Cairo"/>
                <a:cs typeface="Cairo"/>
                <a:sym typeface="Cairo"/>
              </a:rPr>
              <a:t>.</a:t>
            </a:r>
            <a:r>
              <a:rPr lang="en" sz="1400">
                <a:solidFill>
                  <a:srgbClr val="FF0000"/>
                </a:solidFill>
                <a:latin typeface="Cairo"/>
                <a:ea typeface="Cairo"/>
                <a:cs typeface="Cairo"/>
                <a:sym typeface="Cairo"/>
              </a:rPr>
              <a:t> (Magnify the </a:t>
            </a:r>
            <a:r>
              <a:rPr lang="en" sz="1400">
                <a:solidFill>
                  <a:srgbClr val="FF0000"/>
                </a:solidFill>
                <a:latin typeface="Cairo"/>
                <a:ea typeface="Cairo"/>
                <a:cs typeface="Cairo"/>
                <a:sym typeface="Cairo"/>
              </a:rPr>
              <a:t>sound waves)</a:t>
            </a:r>
            <a:endParaRPr sz="1400">
              <a:solidFill>
                <a:srgbClr val="FF0000"/>
              </a:solidFill>
              <a:latin typeface="Cairo"/>
              <a:ea typeface="Cairo"/>
              <a:cs typeface="Cairo"/>
              <a:sym typeface="Cairo"/>
            </a:endParaRPr>
          </a:p>
          <a:p>
            <a:pPr indent="-317500" lvl="0" marL="914400" rtl="0" algn="l">
              <a:lnSpc>
                <a:spcPct val="100000"/>
              </a:lnSpc>
              <a:spcBef>
                <a:spcPts val="1000"/>
              </a:spcBef>
              <a:spcAft>
                <a:spcPts val="0"/>
              </a:spcAft>
              <a:buClr>
                <a:srgbClr val="2C5072"/>
              </a:buClr>
              <a:buSzPts val="1400"/>
              <a:buFont typeface="Cairo"/>
              <a:buChar char="-"/>
            </a:pPr>
            <a:r>
              <a:rPr lang="en" sz="1400">
                <a:latin typeface="Cairo"/>
                <a:ea typeface="Cairo"/>
                <a:cs typeface="Cairo"/>
                <a:sym typeface="Cairo"/>
              </a:rPr>
              <a:t>Manubrium Of the malleus attached to the back of the tympanic membrane and its short process attached to the incus. </a:t>
            </a:r>
            <a:endParaRPr sz="1400">
              <a:latin typeface="Cairo"/>
              <a:ea typeface="Cairo"/>
              <a:cs typeface="Cairo"/>
              <a:sym typeface="Cairo"/>
            </a:endParaRPr>
          </a:p>
          <a:p>
            <a:pPr indent="-317500" lvl="0" marL="914400" rtl="0" algn="l">
              <a:lnSpc>
                <a:spcPct val="100000"/>
              </a:lnSpc>
              <a:spcBef>
                <a:spcPts val="1000"/>
              </a:spcBef>
              <a:spcAft>
                <a:spcPts val="0"/>
              </a:spcAft>
              <a:buClr>
                <a:srgbClr val="2C5072"/>
              </a:buClr>
              <a:buSzPts val="1400"/>
              <a:buFont typeface="Cairo"/>
              <a:buChar char="-"/>
            </a:pPr>
            <a:r>
              <a:rPr lang="en" sz="1400">
                <a:latin typeface="Cairo"/>
                <a:ea typeface="Cairo"/>
                <a:cs typeface="Cairo"/>
                <a:sym typeface="Cairo"/>
              </a:rPr>
              <a:t> </a:t>
            </a:r>
            <a:r>
              <a:rPr lang="en" sz="1400">
                <a:latin typeface="Cairo"/>
                <a:ea typeface="Cairo"/>
                <a:cs typeface="Cairo"/>
                <a:sym typeface="Cairo"/>
              </a:rPr>
              <a:t>The incus then articulates with the head of the stapes, and its foot plate attached to the oval window</a:t>
            </a:r>
            <a:endParaRPr sz="1400">
              <a:latin typeface="Cairo"/>
              <a:ea typeface="Cairo"/>
              <a:cs typeface="Cairo"/>
              <a:sym typeface="Cairo"/>
            </a:endParaRPr>
          </a:p>
          <a:p>
            <a:pPr indent="-317500" lvl="0" marL="457200" rtl="0" algn="l">
              <a:lnSpc>
                <a:spcPct val="87272"/>
              </a:lnSpc>
              <a:spcBef>
                <a:spcPts val="1000"/>
              </a:spcBef>
              <a:spcAft>
                <a:spcPts val="0"/>
              </a:spcAft>
              <a:buClr>
                <a:srgbClr val="2C5072"/>
              </a:buClr>
              <a:buSzPts val="1400"/>
              <a:buFont typeface="Cairo"/>
              <a:buChar char="●"/>
            </a:pPr>
            <a:r>
              <a:rPr lang="en" sz="1400" u="sng">
                <a:highlight>
                  <a:srgbClr val="EAD1DC"/>
                </a:highlight>
                <a:latin typeface="Cairo"/>
                <a:ea typeface="Cairo"/>
                <a:cs typeface="Cairo"/>
                <a:sym typeface="Cairo"/>
              </a:rPr>
              <a:t>Muscles</a:t>
            </a:r>
            <a:r>
              <a:rPr lang="en" sz="1400">
                <a:latin typeface="Cairo"/>
                <a:ea typeface="Cairo"/>
                <a:cs typeface="Cairo"/>
                <a:sym typeface="Cairo"/>
              </a:rPr>
              <a:t>: </a:t>
            </a:r>
            <a:r>
              <a:rPr lang="en" sz="1400">
                <a:highlight>
                  <a:srgbClr val="FFF2CC"/>
                </a:highlight>
                <a:latin typeface="Cairo"/>
                <a:ea typeface="Cairo"/>
                <a:cs typeface="Cairo"/>
                <a:sym typeface="Cairo"/>
              </a:rPr>
              <a:t>Tensor tympani</a:t>
            </a:r>
            <a:r>
              <a:rPr lang="en" sz="1400">
                <a:latin typeface="Cairo"/>
                <a:ea typeface="Cairo"/>
                <a:cs typeface="Cairo"/>
                <a:sym typeface="Cairo"/>
              </a:rPr>
              <a:t>, </a:t>
            </a:r>
            <a:r>
              <a:rPr lang="en" sz="1400">
                <a:highlight>
                  <a:srgbClr val="FFF2CC"/>
                </a:highlight>
                <a:latin typeface="Cairo"/>
                <a:ea typeface="Cairo"/>
                <a:cs typeface="Cairo"/>
                <a:sym typeface="Cairo"/>
              </a:rPr>
              <a:t>Stapedius</a:t>
            </a:r>
            <a:r>
              <a:rPr lang="en" sz="1400">
                <a:latin typeface="Cairo"/>
                <a:ea typeface="Cairo"/>
                <a:cs typeface="Cairo"/>
                <a:sym typeface="Cairo"/>
              </a:rPr>
              <a:t>.  </a:t>
            </a:r>
            <a:endParaRPr sz="1400">
              <a:latin typeface="Cairo"/>
              <a:ea typeface="Cairo"/>
              <a:cs typeface="Cairo"/>
              <a:sym typeface="Cairo"/>
            </a:endParaRPr>
          </a:p>
          <a:p>
            <a:pPr indent="-317500" lvl="0" marL="914400" rtl="0" algn="l">
              <a:lnSpc>
                <a:spcPct val="98181"/>
              </a:lnSpc>
              <a:spcBef>
                <a:spcPts val="1000"/>
              </a:spcBef>
              <a:spcAft>
                <a:spcPts val="0"/>
              </a:spcAft>
              <a:buClr>
                <a:srgbClr val="2C5072"/>
              </a:buClr>
              <a:buSzPts val="1400"/>
              <a:buFont typeface="Cairo"/>
              <a:buChar char="-"/>
            </a:pPr>
            <a:r>
              <a:rPr lang="en" sz="1400">
                <a:latin typeface="Cairo"/>
                <a:ea typeface="Cairo"/>
                <a:cs typeface="Cairo"/>
                <a:sym typeface="Cairo"/>
              </a:rPr>
              <a:t>Muscles contract reflexly in response to loud sound (over 70 dB)</a:t>
            </a:r>
            <a:endParaRPr sz="1400">
              <a:latin typeface="Cairo"/>
              <a:ea typeface="Cairo"/>
              <a:cs typeface="Cairo"/>
              <a:sym typeface="Cairo"/>
            </a:endParaRPr>
          </a:p>
          <a:p>
            <a:pPr indent="-317500" lvl="0" marL="914400" rtl="0" algn="l">
              <a:lnSpc>
                <a:spcPct val="98181"/>
              </a:lnSpc>
              <a:spcBef>
                <a:spcPts val="1000"/>
              </a:spcBef>
              <a:spcAft>
                <a:spcPts val="0"/>
              </a:spcAft>
              <a:buClr>
                <a:srgbClr val="2C5072"/>
              </a:buClr>
              <a:buSzPts val="1400"/>
              <a:buFont typeface="Cairo"/>
              <a:buChar char="-"/>
            </a:pPr>
            <a:r>
              <a:rPr lang="en" sz="1400">
                <a:latin typeface="Cairo"/>
                <a:ea typeface="Cairo"/>
                <a:cs typeface="Cairo"/>
                <a:sym typeface="Cairo"/>
              </a:rPr>
              <a:t>Contraction of the tensor tympani pulls the manubrium &amp; makes the tympanic m. tens. Thus decreasing the vibration.</a:t>
            </a:r>
            <a:endParaRPr sz="1400">
              <a:latin typeface="Cairo"/>
              <a:ea typeface="Cairo"/>
              <a:cs typeface="Cairo"/>
              <a:sym typeface="Cairo"/>
            </a:endParaRPr>
          </a:p>
          <a:p>
            <a:pPr indent="-317500" lvl="0" marL="914400" rtl="0" algn="l">
              <a:lnSpc>
                <a:spcPct val="98181"/>
              </a:lnSpc>
              <a:spcBef>
                <a:spcPts val="1000"/>
              </a:spcBef>
              <a:spcAft>
                <a:spcPts val="0"/>
              </a:spcAft>
              <a:buClr>
                <a:srgbClr val="2C5072"/>
              </a:buClr>
              <a:buSzPts val="1400"/>
              <a:buFont typeface="Cairo"/>
              <a:buChar char="-"/>
            </a:pPr>
            <a:r>
              <a:rPr lang="en" sz="1400">
                <a:latin typeface="Cairo"/>
                <a:ea typeface="Cairo"/>
                <a:cs typeface="Cairo"/>
                <a:sym typeface="Cairo"/>
              </a:rPr>
              <a:t>Contraction of the stapeduispull the foot plate outward so that vibration are reduced</a:t>
            </a:r>
            <a:endParaRPr sz="1400">
              <a:latin typeface="Cairo"/>
              <a:ea typeface="Cairo"/>
              <a:cs typeface="Cairo"/>
              <a:sym typeface="Cairo"/>
            </a:endParaRPr>
          </a:p>
          <a:p>
            <a:pPr indent="-317500" lvl="0" marL="914400" rtl="0" algn="l">
              <a:lnSpc>
                <a:spcPct val="98181"/>
              </a:lnSpc>
              <a:spcBef>
                <a:spcPts val="1000"/>
              </a:spcBef>
              <a:spcAft>
                <a:spcPts val="0"/>
              </a:spcAft>
              <a:buClr>
                <a:srgbClr val="2C5072"/>
              </a:buClr>
              <a:buSzPts val="1400"/>
              <a:buFont typeface="Cairo"/>
              <a:buChar char="-"/>
            </a:pPr>
            <a:r>
              <a:rPr lang="en" sz="1400">
                <a:latin typeface="Cairo"/>
                <a:ea typeface="Cairo"/>
                <a:cs typeface="Cairo"/>
                <a:sym typeface="Cairo"/>
              </a:rPr>
              <a:t>(protection from constant loud noise, but not sudden noise, latency of 40-80 msec. </a:t>
            </a:r>
            <a:endParaRPr sz="1400">
              <a:latin typeface="Cairo"/>
              <a:ea typeface="Cairo"/>
              <a:cs typeface="Cairo"/>
              <a:sym typeface="Cairo"/>
            </a:endParaRPr>
          </a:p>
          <a:p>
            <a:pPr indent="0" lvl="0" marL="457200" rtl="0" algn="l">
              <a:lnSpc>
                <a:spcPct val="98181"/>
              </a:lnSpc>
              <a:spcBef>
                <a:spcPts val="1000"/>
              </a:spcBef>
              <a:spcAft>
                <a:spcPts val="0"/>
              </a:spcAft>
              <a:buNone/>
            </a:pPr>
            <a:r>
              <a:t/>
            </a:r>
            <a:endParaRPr sz="1400">
              <a:latin typeface="Cairo"/>
              <a:ea typeface="Cairo"/>
              <a:cs typeface="Cairo"/>
              <a:sym typeface="Cairo"/>
            </a:endParaRPr>
          </a:p>
          <a:p>
            <a:pPr indent="0" lvl="0" marL="0" rtl="0" algn="l">
              <a:spcBef>
                <a:spcPts val="0"/>
              </a:spcBef>
              <a:spcAft>
                <a:spcPts val="0"/>
              </a:spcAft>
              <a:buNone/>
            </a:pPr>
            <a:r>
              <a:t/>
            </a:r>
            <a:endParaRPr sz="1800">
              <a:solidFill>
                <a:srgbClr val="55B787"/>
              </a:solidFill>
            </a:endParaRPr>
          </a:p>
        </p:txBody>
      </p:sp>
      <p:sp>
        <p:nvSpPr>
          <p:cNvPr id="299" name="Google Shape;299;p5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0" name="Google Shape;300;p50"/>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C343D"/>
                </a:solidFill>
                <a:latin typeface="Josefin Sans"/>
                <a:ea typeface="Josefin Sans"/>
                <a:cs typeface="Josefin Sans"/>
                <a:sym typeface="Josefin Sans"/>
              </a:rPr>
              <a:t>Appreciate the functions of outer, middle and inner ear. </a:t>
            </a:r>
            <a:endParaRPr sz="1200">
              <a:solidFill>
                <a:srgbClr val="134F5C"/>
              </a:solidFill>
              <a:latin typeface="Josefin Sans"/>
              <a:ea typeface="Josefin Sans"/>
              <a:cs typeface="Josefin Sans"/>
              <a:sym typeface="Josefin Sans"/>
            </a:endParaRPr>
          </a:p>
        </p:txBody>
      </p:sp>
      <p:sp>
        <p:nvSpPr>
          <p:cNvPr id="301" name="Google Shape;301;p5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2" name="Google Shape;302;p50"/>
          <p:cNvSpPr txBox="1"/>
          <p:nvPr/>
        </p:nvSpPr>
        <p:spPr>
          <a:xfrm>
            <a:off x="1020067" y="3850520"/>
            <a:ext cx="24750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Connected</a:t>
            </a:r>
            <a:r>
              <a:rPr lang="en" sz="900">
                <a:solidFill>
                  <a:srgbClr val="B7B7B7"/>
                </a:solidFill>
                <a:latin typeface="Cairo"/>
                <a:ea typeface="Cairo"/>
                <a:cs typeface="Cairo"/>
                <a:sym typeface="Cairo"/>
              </a:rPr>
              <a:t> to the atmospheric pressure</a:t>
            </a:r>
            <a:endParaRPr sz="900">
              <a:solidFill>
                <a:srgbClr val="B7B7B7"/>
              </a:solidFill>
              <a:latin typeface="Cairo"/>
              <a:ea typeface="Cairo"/>
              <a:cs typeface="Cairo"/>
              <a:sym typeface="Cairo"/>
            </a:endParaRPr>
          </a:p>
        </p:txBody>
      </p:sp>
      <p:sp>
        <p:nvSpPr>
          <p:cNvPr id="303" name="Google Shape;303;p50"/>
          <p:cNvSpPr txBox="1"/>
          <p:nvPr/>
        </p:nvSpPr>
        <p:spPr>
          <a:xfrm>
            <a:off x="4420275" y="5410525"/>
            <a:ext cx="2526000" cy="7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rgbClr val="B7B7B7"/>
                </a:solidFill>
                <a:latin typeface="Cairo"/>
                <a:ea typeface="Cairo"/>
                <a:cs typeface="Cairo"/>
                <a:sym typeface="Cairo"/>
              </a:rPr>
              <a:t>Loud noise anything over 80 dB; </a:t>
            </a:r>
            <a:r>
              <a:rPr lang="en" sz="900">
                <a:solidFill>
                  <a:srgbClr val="FF0000"/>
                </a:solidFill>
                <a:latin typeface="Cairo"/>
                <a:ea typeface="Cairo"/>
                <a:cs typeface="Cairo"/>
                <a:sym typeface="Cairo"/>
              </a:rPr>
              <a:t>feel pain 140dB</a:t>
            </a:r>
            <a:endParaRPr sz="900">
              <a:solidFill>
                <a:srgbClr val="FF0000"/>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sz="900">
                <a:solidFill>
                  <a:srgbClr val="B7B7B7"/>
                </a:solidFill>
                <a:latin typeface="Cairo"/>
                <a:ea typeface="Cairo"/>
                <a:cs typeface="Cairo"/>
                <a:sym typeface="Cairo"/>
              </a:rPr>
              <a:t>Normal conversation 40 dB</a:t>
            </a:r>
            <a:endParaRPr sz="900">
              <a:solidFill>
                <a:srgbClr val="B7B7B7"/>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en" sz="900">
                <a:solidFill>
                  <a:srgbClr val="B7B7B7"/>
                </a:solidFill>
                <a:latin typeface="Cairo"/>
                <a:ea typeface="Cairo"/>
                <a:cs typeface="Cairo"/>
                <a:sym typeface="Cairo"/>
              </a:rPr>
              <a:t>Whispering 20-15 dB</a:t>
            </a:r>
            <a:endParaRPr sz="900">
              <a:solidFill>
                <a:srgbClr val="B7B7B7"/>
              </a:solidFill>
              <a:latin typeface="Cairo"/>
              <a:ea typeface="Cairo"/>
              <a:cs typeface="Cairo"/>
              <a:sym typeface="Cairo"/>
            </a:endParaRPr>
          </a:p>
          <a:p>
            <a:pPr indent="0" lvl="0" marL="0" rtl="0" algn="l">
              <a:spcBef>
                <a:spcPts val="0"/>
              </a:spcBef>
              <a:spcAft>
                <a:spcPts val="0"/>
              </a:spcAft>
              <a:buNone/>
            </a:pPr>
            <a:r>
              <a:t/>
            </a:r>
            <a:endParaRPr sz="900">
              <a:solidFill>
                <a:srgbClr val="B7B7B7"/>
              </a:solidFill>
              <a:latin typeface="Cairo"/>
              <a:ea typeface="Cairo"/>
              <a:cs typeface="Cairo"/>
              <a:sym typeface="Cairo"/>
            </a:endParaRPr>
          </a:p>
        </p:txBody>
      </p:sp>
      <p:pic>
        <p:nvPicPr>
          <p:cNvPr id="304" name="Google Shape;304;p50"/>
          <p:cNvPicPr preferRelativeResize="0"/>
          <p:nvPr/>
        </p:nvPicPr>
        <p:blipFill rotWithShape="1">
          <a:blip r:embed="rId3">
            <a:alphaModFix/>
          </a:blip>
          <a:srcRect b="11624" l="36002" r="9628" t="31945"/>
          <a:stretch/>
        </p:blipFill>
        <p:spPr>
          <a:xfrm>
            <a:off x="3912520" y="7718845"/>
            <a:ext cx="2591349" cy="2017175"/>
          </a:xfrm>
          <a:prstGeom prst="rect">
            <a:avLst/>
          </a:prstGeom>
          <a:noFill/>
          <a:ln>
            <a:noFill/>
          </a:ln>
        </p:spPr>
      </p:pic>
      <p:sp>
        <p:nvSpPr>
          <p:cNvPr id="305" name="Google Shape;305;p50"/>
          <p:cNvSpPr txBox="1"/>
          <p:nvPr/>
        </p:nvSpPr>
        <p:spPr>
          <a:xfrm>
            <a:off x="304350" y="7742750"/>
            <a:ext cx="3733800" cy="2378100"/>
          </a:xfrm>
          <a:prstGeom prst="rect">
            <a:avLst/>
          </a:prstGeom>
          <a:noFill/>
          <a:ln>
            <a:noFill/>
          </a:ln>
        </p:spPr>
        <p:txBody>
          <a:bodyPr anchorCtr="0" anchor="ctr" bIns="91425" lIns="91425" spcFirstLastPara="1" rIns="91425" wrap="square" tIns="91425">
            <a:noAutofit/>
          </a:bodyPr>
          <a:lstStyle/>
          <a:p>
            <a:pPr indent="0" lvl="0" marL="0" rtl="0" algn="l">
              <a:lnSpc>
                <a:spcPct val="87272"/>
              </a:lnSpc>
              <a:spcBef>
                <a:spcPts val="500"/>
              </a:spcBef>
              <a:spcAft>
                <a:spcPts val="0"/>
              </a:spcAft>
              <a:buNone/>
            </a:pPr>
            <a:r>
              <a:rPr lang="en" sz="1500">
                <a:solidFill>
                  <a:srgbClr val="134F5C"/>
                </a:solidFill>
                <a:highlight>
                  <a:srgbClr val="D0E0E3"/>
                </a:highlight>
                <a:latin typeface="Cairo SemiBold"/>
                <a:ea typeface="Cairo SemiBold"/>
                <a:cs typeface="Cairo SemiBold"/>
                <a:sym typeface="Cairo SemiBold"/>
              </a:rPr>
              <a:t>3- Inner ear:</a:t>
            </a:r>
            <a:endParaRPr sz="1500">
              <a:solidFill>
                <a:srgbClr val="134F5C"/>
              </a:solidFill>
              <a:highlight>
                <a:srgbClr val="D0E0E3"/>
              </a:highlight>
              <a:latin typeface="Cairo SemiBold"/>
              <a:ea typeface="Cairo SemiBold"/>
              <a:cs typeface="Cairo SemiBold"/>
              <a:sym typeface="Cairo SemiBold"/>
            </a:endParaRPr>
          </a:p>
          <a:p>
            <a:pPr indent="0" lvl="0" marL="0" rtl="0" algn="l">
              <a:lnSpc>
                <a:spcPct val="115000"/>
              </a:lnSpc>
              <a:spcBef>
                <a:spcPts val="700"/>
              </a:spcBef>
              <a:spcAft>
                <a:spcPts val="0"/>
              </a:spcAft>
              <a:buNone/>
            </a:pPr>
            <a:r>
              <a:rPr b="1" lang="en">
                <a:solidFill>
                  <a:schemeClr val="dk1"/>
                </a:solidFill>
                <a:latin typeface="Cairo"/>
                <a:ea typeface="Cairo"/>
                <a:cs typeface="Cairo"/>
                <a:sym typeface="Cairo"/>
              </a:rPr>
              <a:t>Anatomy:</a:t>
            </a:r>
            <a:endParaRPr b="1">
              <a:solidFill>
                <a:schemeClr val="dk1"/>
              </a:solidFill>
              <a:latin typeface="Cairo"/>
              <a:ea typeface="Cairo"/>
              <a:cs typeface="Cairo"/>
              <a:sym typeface="Cairo"/>
            </a:endParaRPr>
          </a:p>
          <a:p>
            <a:pPr indent="-317500" lvl="0" marL="457200" rtl="0" algn="l">
              <a:lnSpc>
                <a:spcPct val="115000"/>
              </a:lnSpc>
              <a:spcBef>
                <a:spcPts val="600"/>
              </a:spcBef>
              <a:spcAft>
                <a:spcPts val="0"/>
              </a:spcAft>
              <a:buClr>
                <a:srgbClr val="2C5072"/>
              </a:buClr>
              <a:buSzPts val="1400"/>
              <a:buFont typeface="Cairo"/>
              <a:buChar char="●"/>
            </a:pPr>
            <a:r>
              <a:rPr lang="en">
                <a:solidFill>
                  <a:schemeClr val="dk1"/>
                </a:solidFill>
                <a:latin typeface="Cairo"/>
                <a:ea typeface="Cairo"/>
                <a:cs typeface="Cairo"/>
                <a:sym typeface="Cairo"/>
              </a:rPr>
              <a:t>Cochlea (snail like, coiled tubular system laying deep in the temporal bone)</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Bony labyrinth</a:t>
            </a:r>
            <a:endParaRPr>
              <a:solidFill>
                <a:schemeClr val="dk1"/>
              </a:solidFill>
              <a:latin typeface="Cairo"/>
              <a:ea typeface="Cairo"/>
              <a:cs typeface="Cairo"/>
              <a:sym typeface="Cairo"/>
            </a:endParaRPr>
          </a:p>
          <a:p>
            <a:pPr indent="-317500" lvl="0" marL="457200" rtl="0" algn="l">
              <a:lnSpc>
                <a:spcPct val="87272"/>
              </a:lnSpc>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Membranous labyrinth </a:t>
            </a:r>
            <a:endParaRPr>
              <a:solidFill>
                <a:schemeClr val="dk1"/>
              </a:solidFill>
              <a:highlight>
                <a:schemeClr val="accent6"/>
              </a:highlight>
              <a:latin typeface="Cairo"/>
              <a:ea typeface="Cairo"/>
              <a:cs typeface="Cairo"/>
              <a:sym typeface="Cairo"/>
            </a:endParaRPr>
          </a:p>
          <a:p>
            <a:pPr indent="0" lvl="0" marL="0" rtl="0" algn="l">
              <a:lnSpc>
                <a:spcPct val="87272"/>
              </a:lnSpc>
              <a:spcBef>
                <a:spcPts val="500"/>
              </a:spcBef>
              <a:spcAft>
                <a:spcPts val="0"/>
              </a:spcAft>
              <a:buNone/>
            </a:pPr>
            <a:r>
              <a:t/>
            </a:r>
            <a:endParaRPr>
              <a:solidFill>
                <a:schemeClr val="dk1"/>
              </a:solidFill>
              <a:latin typeface="Cairo"/>
              <a:ea typeface="Cairo"/>
              <a:cs typeface="Cairo"/>
              <a:sym typeface="Cairo"/>
            </a:endParaRPr>
          </a:p>
          <a:p>
            <a:pPr indent="0" lvl="0" marL="0" rtl="0" algn="l">
              <a:lnSpc>
                <a:spcPct val="115000"/>
              </a:lnSpc>
              <a:spcBef>
                <a:spcPts val="600"/>
              </a:spcBef>
              <a:spcAft>
                <a:spcPts val="0"/>
              </a:spcAft>
              <a:buNone/>
            </a:pPr>
            <a:r>
              <a:t/>
            </a:r>
            <a:endParaRPr>
              <a:solidFill>
                <a:schemeClr val="dk1"/>
              </a:solidFill>
              <a:latin typeface="Cairo"/>
              <a:ea typeface="Cairo"/>
              <a:cs typeface="Cairo"/>
              <a:sym typeface="Cai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51"/>
          <p:cNvSpPr txBox="1"/>
          <p:nvPr>
            <p:ph idx="12" type="sldNum"/>
          </p:nvPr>
        </p:nvSpPr>
        <p:spPr>
          <a:xfrm>
            <a:off x="6421343" y="9274718"/>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1" name="Google Shape;311;p51"/>
          <p:cNvSpPr txBox="1"/>
          <p:nvPr/>
        </p:nvSpPr>
        <p:spPr>
          <a:xfrm>
            <a:off x="4350" y="67450"/>
            <a:ext cx="6147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C343D"/>
                </a:solidFill>
                <a:latin typeface="Josefin Sans"/>
                <a:ea typeface="Josefin Sans"/>
                <a:cs typeface="Josefin Sans"/>
                <a:sym typeface="Josefin Sans"/>
              </a:rPr>
              <a:t>The role of middle ear in sound transmission, magnification and tympanic reflex effect. </a:t>
            </a:r>
            <a:endParaRPr sz="1200">
              <a:solidFill>
                <a:srgbClr val="134F5C"/>
              </a:solidFill>
              <a:latin typeface="Josefin Sans"/>
              <a:ea typeface="Josefin Sans"/>
              <a:cs typeface="Josefin Sans"/>
              <a:sym typeface="Josefin Sans"/>
            </a:endParaRPr>
          </a:p>
        </p:txBody>
      </p:sp>
      <p:sp>
        <p:nvSpPr>
          <p:cNvPr id="312" name="Google Shape;312;p51"/>
          <p:cNvSpPr txBox="1"/>
          <p:nvPr>
            <p:ph type="title"/>
          </p:nvPr>
        </p:nvSpPr>
        <p:spPr>
          <a:xfrm>
            <a:off x="274050" y="482100"/>
            <a:ext cx="6147300" cy="188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Transmission of Sound Through The Middle Ear</a:t>
            </a:r>
            <a:endParaRPr sz="1800">
              <a:solidFill>
                <a:srgbClr val="134F5C"/>
              </a:solidFill>
              <a:highlight>
                <a:srgbClr val="EFEFEF"/>
              </a:highlight>
              <a:latin typeface="Josefin Sans"/>
              <a:ea typeface="Josefin Sans"/>
              <a:cs typeface="Josefin Sans"/>
              <a:sym typeface="Josefin Sans"/>
            </a:endParaRPr>
          </a:p>
          <a:p>
            <a:pPr indent="-317500" lvl="0" marL="457200" rtl="0" algn="l">
              <a:lnSpc>
                <a:spcPct val="100000"/>
              </a:lnSpc>
              <a:spcBef>
                <a:spcPts val="700"/>
              </a:spcBef>
              <a:spcAft>
                <a:spcPts val="0"/>
              </a:spcAft>
              <a:buClr>
                <a:srgbClr val="2C5072"/>
              </a:buClr>
              <a:buSzPts val="1400"/>
              <a:buFont typeface="Cairo"/>
              <a:buChar char="●"/>
            </a:pPr>
            <a:r>
              <a:rPr lang="en" sz="1400">
                <a:latin typeface="Cairo"/>
                <a:ea typeface="Cairo"/>
                <a:cs typeface="Cairo"/>
                <a:sym typeface="Cairo"/>
              </a:rPr>
              <a:t>S</a:t>
            </a:r>
            <a:r>
              <a:rPr lang="en" sz="1400">
                <a:latin typeface="Cairo"/>
                <a:ea typeface="Cairo"/>
                <a:cs typeface="Cairo"/>
                <a:sym typeface="Cairo"/>
              </a:rPr>
              <a:t>ound waves vibrate the tympanic m.</a:t>
            </a:r>
            <a:endParaRPr sz="1400">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sz="1400">
                <a:latin typeface="Cairo"/>
                <a:ea typeface="Cairo"/>
                <a:cs typeface="Cairo"/>
                <a:sym typeface="Cairo"/>
              </a:rPr>
              <a:t>Tympanic m. moves the handle of malleus </a:t>
            </a:r>
            <a:endParaRPr sz="1400">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sz="1400">
                <a:latin typeface="Cairo"/>
                <a:ea typeface="Cairo"/>
                <a:cs typeface="Cairo"/>
                <a:sym typeface="Cairo"/>
              </a:rPr>
              <a:t>Incus moves</a:t>
            </a:r>
            <a:endParaRPr sz="1400">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sz="1400">
                <a:latin typeface="Cairo"/>
                <a:ea typeface="Cairo"/>
                <a:cs typeface="Cairo"/>
                <a:sym typeface="Cairo"/>
              </a:rPr>
              <a:t>Stapes move in &amp; out of the oval window. The pressure transmitted through cochlea cause stimulation of hair cells in the organ of corti, which will stimulate the auditory nerve </a:t>
            </a:r>
            <a:endParaRPr sz="1400">
              <a:latin typeface="Cairo"/>
              <a:ea typeface="Cairo"/>
              <a:cs typeface="Cairo"/>
              <a:sym typeface="Cairo"/>
            </a:endParaRPr>
          </a:p>
          <a:p>
            <a:pPr indent="0" lvl="0" marL="0" rtl="0" algn="l">
              <a:lnSpc>
                <a:spcPct val="100000"/>
              </a:lnSpc>
              <a:spcBef>
                <a:spcPts val="700"/>
              </a:spcBef>
              <a:spcAft>
                <a:spcPts val="0"/>
              </a:spcAft>
              <a:buNone/>
            </a:pPr>
            <a:r>
              <a:t/>
            </a:r>
            <a:endParaRPr sz="1400">
              <a:latin typeface="Cairo"/>
              <a:ea typeface="Cairo"/>
              <a:cs typeface="Cairo"/>
              <a:sym typeface="Cairo"/>
            </a:endParaRPr>
          </a:p>
          <a:p>
            <a:pPr indent="0" lvl="0" marL="0" rtl="0" algn="l">
              <a:lnSpc>
                <a:spcPct val="115000"/>
              </a:lnSpc>
              <a:spcBef>
                <a:spcPts val="700"/>
              </a:spcBef>
              <a:spcAft>
                <a:spcPts val="0"/>
              </a:spcAft>
              <a:buNone/>
            </a:pPr>
            <a:r>
              <a:t/>
            </a:r>
            <a:endParaRPr sz="1400"/>
          </a:p>
          <a:p>
            <a:pPr indent="0" lvl="0" marL="0" rtl="0" algn="l">
              <a:lnSpc>
                <a:spcPct val="115000"/>
              </a:lnSpc>
              <a:spcBef>
                <a:spcPts val="700"/>
              </a:spcBef>
              <a:spcAft>
                <a:spcPts val="0"/>
              </a:spcAft>
              <a:buNone/>
            </a:pPr>
            <a:r>
              <a:rPr lang="en" sz="4000">
                <a:solidFill>
                  <a:srgbClr val="FFFFFF"/>
                </a:solidFill>
                <a:latin typeface="Arial"/>
                <a:ea typeface="Arial"/>
                <a:cs typeface="Arial"/>
                <a:sym typeface="Arial"/>
              </a:rPr>
              <a:t>G</a:t>
            </a:r>
            <a:endParaRPr sz="4000">
              <a:solidFill>
                <a:srgbClr val="FFFFFF"/>
              </a:solidFill>
              <a:latin typeface="Arial"/>
              <a:ea typeface="Arial"/>
              <a:cs typeface="Arial"/>
              <a:sym typeface="Arial"/>
            </a:endParaRPr>
          </a:p>
          <a:p>
            <a:pPr indent="0" lvl="0" marL="0" rtl="0" algn="l">
              <a:lnSpc>
                <a:spcPct val="115000"/>
              </a:lnSpc>
              <a:spcBef>
                <a:spcPts val="700"/>
              </a:spcBef>
              <a:spcAft>
                <a:spcPts val="0"/>
              </a:spcAft>
              <a:buNone/>
            </a:pPr>
            <a:r>
              <a:rPr lang="en" sz="4000">
                <a:solidFill>
                  <a:srgbClr val="FFFFFF"/>
                </a:solidFill>
                <a:latin typeface="Arial"/>
                <a:ea typeface="Arial"/>
                <a:cs typeface="Arial"/>
                <a:sym typeface="Arial"/>
              </a:rPr>
              <a:t> effect</a:t>
            </a:r>
            <a:endParaRPr sz="1400">
              <a:latin typeface="Cairo"/>
              <a:ea typeface="Cairo"/>
              <a:cs typeface="Cairo"/>
              <a:sym typeface="Cairo"/>
            </a:endParaRPr>
          </a:p>
        </p:txBody>
      </p:sp>
      <p:pic>
        <p:nvPicPr>
          <p:cNvPr id="313" name="Google Shape;313;p51"/>
          <p:cNvPicPr preferRelativeResize="0"/>
          <p:nvPr/>
        </p:nvPicPr>
        <p:blipFill>
          <a:blip r:embed="rId3">
            <a:alphaModFix/>
          </a:blip>
          <a:stretch>
            <a:fillRect/>
          </a:stretch>
        </p:blipFill>
        <p:spPr>
          <a:xfrm>
            <a:off x="4380656" y="2863362"/>
            <a:ext cx="2352499" cy="1980874"/>
          </a:xfrm>
          <a:prstGeom prst="rect">
            <a:avLst/>
          </a:prstGeom>
          <a:noFill/>
          <a:ln cap="flat" cmpd="sng" w="9525">
            <a:solidFill>
              <a:srgbClr val="EFEFEF"/>
            </a:solidFill>
            <a:prstDash val="solid"/>
            <a:round/>
            <a:headEnd len="sm" w="sm" type="none"/>
            <a:tailEnd len="sm" w="sm" type="none"/>
          </a:ln>
        </p:spPr>
      </p:pic>
      <p:sp>
        <p:nvSpPr>
          <p:cNvPr id="314" name="Google Shape;314;p51"/>
          <p:cNvSpPr txBox="1"/>
          <p:nvPr/>
        </p:nvSpPr>
        <p:spPr>
          <a:xfrm>
            <a:off x="336975" y="5343286"/>
            <a:ext cx="57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Inner </a:t>
            </a:r>
            <a:r>
              <a:rPr lang="en" sz="1800">
                <a:solidFill>
                  <a:srgbClr val="134F5C"/>
                </a:solidFill>
                <a:highlight>
                  <a:srgbClr val="EFEFEF"/>
                </a:highlight>
                <a:latin typeface="Josefin Sans"/>
                <a:ea typeface="Josefin Sans"/>
                <a:cs typeface="Josefin Sans"/>
                <a:sym typeface="Josefin Sans"/>
              </a:rPr>
              <a:t>ear </a:t>
            </a:r>
            <a:endParaRPr sz="1800">
              <a:solidFill>
                <a:srgbClr val="134F5C"/>
              </a:solidFill>
              <a:highlight>
                <a:srgbClr val="EFEFEF"/>
              </a:highlight>
              <a:latin typeface="Josefin Sans"/>
              <a:ea typeface="Josefin Sans"/>
              <a:cs typeface="Josefin Sans"/>
              <a:sym typeface="Josefin Sans"/>
            </a:endParaRPr>
          </a:p>
        </p:txBody>
      </p:sp>
      <p:sp>
        <p:nvSpPr>
          <p:cNvPr id="315" name="Google Shape;315;p51"/>
          <p:cNvSpPr txBox="1"/>
          <p:nvPr/>
        </p:nvSpPr>
        <p:spPr>
          <a:xfrm>
            <a:off x="-14962" y="3091345"/>
            <a:ext cx="4395600" cy="1980900"/>
          </a:xfrm>
          <a:prstGeom prst="rect">
            <a:avLst/>
          </a:prstGeom>
          <a:noFill/>
          <a:ln>
            <a:noFill/>
          </a:ln>
        </p:spPr>
        <p:txBody>
          <a:bodyPr anchorCtr="0" anchor="t" bIns="91425" lIns="91425" spcFirstLastPara="1" rIns="91425" wrap="square" tIns="91425">
            <a:noAutofit/>
          </a:bodyPr>
          <a:lstStyle/>
          <a:p>
            <a:pPr indent="-317500" lvl="0" marL="457200" rtl="0" algn="l">
              <a:spcBef>
                <a:spcPts val="700"/>
              </a:spcBef>
              <a:spcAft>
                <a:spcPts val="0"/>
              </a:spcAft>
              <a:buClr>
                <a:srgbClr val="2C5072"/>
              </a:buClr>
              <a:buSzPts val="1400"/>
              <a:buFont typeface="Cairo"/>
              <a:buAutoNum type="arabicPeriod"/>
            </a:pPr>
            <a:r>
              <a:rPr lang="en">
                <a:solidFill>
                  <a:schemeClr val="dk1"/>
                </a:solidFill>
                <a:latin typeface="Cairo"/>
                <a:ea typeface="Cairo"/>
                <a:cs typeface="Cairo"/>
                <a:sym typeface="Cairo"/>
              </a:rPr>
              <a:t>The force from a large surface area   (Tympanic m.) are concentrated to a  small (oval window) the ratio is 17=1</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AutoNum type="arabicPeriod"/>
            </a:pPr>
            <a:r>
              <a:rPr lang="en">
                <a:solidFill>
                  <a:schemeClr val="dk1"/>
                </a:solidFill>
                <a:latin typeface="Cairo"/>
                <a:ea typeface="Cairo"/>
                <a:cs typeface="Cairo"/>
                <a:sym typeface="Cairo"/>
              </a:rPr>
              <a:t>Lever action of ossicles=  the lever action of ossicles increase the force   of movement 1.3 times</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AutoNum type="arabicPeriod"/>
            </a:pPr>
            <a:r>
              <a:rPr lang="en">
                <a:solidFill>
                  <a:schemeClr val="dk1"/>
                </a:solidFill>
                <a:latin typeface="Cairo"/>
                <a:ea typeface="Cairo"/>
                <a:cs typeface="Cairo"/>
                <a:sym typeface="Cairo"/>
              </a:rPr>
              <a:t>▲ the total increase   17 X 1.3 = 22 times</a:t>
            </a:r>
            <a:endParaRPr>
              <a:solidFill>
                <a:schemeClr val="dk1"/>
              </a:solidFill>
              <a:latin typeface="Cairo"/>
              <a:ea typeface="Cairo"/>
              <a:cs typeface="Cairo"/>
              <a:sym typeface="Cairo"/>
            </a:endParaRPr>
          </a:p>
        </p:txBody>
      </p:sp>
      <p:sp>
        <p:nvSpPr>
          <p:cNvPr id="316" name="Google Shape;316;p51"/>
          <p:cNvSpPr txBox="1"/>
          <p:nvPr/>
        </p:nvSpPr>
        <p:spPr>
          <a:xfrm>
            <a:off x="289388" y="2635336"/>
            <a:ext cx="5181900" cy="51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700"/>
              </a:spcBef>
              <a:spcAft>
                <a:spcPts val="0"/>
              </a:spcAft>
              <a:buClr>
                <a:schemeClr val="dk1"/>
              </a:buClr>
              <a:buSzPts val="1100"/>
              <a:buFont typeface="Arial"/>
              <a:buNone/>
            </a:pPr>
            <a:r>
              <a:rPr lang="en" sz="1800">
                <a:solidFill>
                  <a:srgbClr val="134F5C"/>
                </a:solidFill>
                <a:highlight>
                  <a:srgbClr val="EFEFEF"/>
                </a:highlight>
                <a:latin typeface="Josefin Sans"/>
                <a:ea typeface="Josefin Sans"/>
                <a:cs typeface="Josefin Sans"/>
                <a:sym typeface="Josefin Sans"/>
              </a:rPr>
              <a:t>Middle Ear Magnifying</a:t>
            </a:r>
            <a:endParaRPr/>
          </a:p>
        </p:txBody>
      </p:sp>
      <p:pic>
        <p:nvPicPr>
          <p:cNvPr id="317" name="Google Shape;317;p51"/>
          <p:cNvPicPr preferRelativeResize="0"/>
          <p:nvPr/>
        </p:nvPicPr>
        <p:blipFill rotWithShape="1">
          <a:blip r:embed="rId4">
            <a:alphaModFix/>
          </a:blip>
          <a:srcRect b="0" l="48729" r="18098" t="5123"/>
          <a:stretch/>
        </p:blipFill>
        <p:spPr>
          <a:xfrm>
            <a:off x="4551446" y="4951487"/>
            <a:ext cx="2173877" cy="4662998"/>
          </a:xfrm>
          <a:prstGeom prst="rect">
            <a:avLst/>
          </a:prstGeom>
          <a:noFill/>
          <a:ln>
            <a:noFill/>
          </a:ln>
        </p:spPr>
      </p:pic>
      <p:sp>
        <p:nvSpPr>
          <p:cNvPr id="318" name="Google Shape;318;p51"/>
          <p:cNvSpPr txBox="1"/>
          <p:nvPr/>
        </p:nvSpPr>
        <p:spPr>
          <a:xfrm>
            <a:off x="32625" y="5664636"/>
            <a:ext cx="4656900" cy="2636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It is a system of three coiled tubes through its length.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The basilar m. &amp; the </a:t>
            </a:r>
            <a:r>
              <a:rPr lang="en">
                <a:latin typeface="Cairo"/>
                <a:ea typeface="Cairo"/>
                <a:cs typeface="Cairo"/>
                <a:sym typeface="Cairo"/>
              </a:rPr>
              <a:t>reissner's</a:t>
            </a:r>
            <a:r>
              <a:rPr lang="en">
                <a:latin typeface="Cairo"/>
                <a:ea typeface="Cairo"/>
                <a:cs typeface="Cairo"/>
                <a:sym typeface="Cairo"/>
              </a:rPr>
              <a:t> m. divide it into three canals:</a:t>
            </a:r>
            <a:endParaRPr>
              <a:latin typeface="Cairo"/>
              <a:ea typeface="Cairo"/>
              <a:cs typeface="Cairo"/>
              <a:sym typeface="Cairo"/>
            </a:endParaRPr>
          </a:p>
          <a:p>
            <a:pPr indent="-317500" lvl="0" marL="914400" rtl="0" algn="l">
              <a:spcBef>
                <a:spcPts val="0"/>
              </a:spcBef>
              <a:spcAft>
                <a:spcPts val="0"/>
              </a:spcAft>
              <a:buSzPts val="1400"/>
              <a:buFont typeface="Cairo"/>
              <a:buAutoNum type="arabicPeriod"/>
            </a:pPr>
            <a:r>
              <a:rPr lang="en">
                <a:latin typeface="Cairo"/>
                <a:ea typeface="Cairo"/>
                <a:cs typeface="Cairo"/>
                <a:sym typeface="Cairo"/>
              </a:rPr>
              <a:t>Scala Vestibuli</a:t>
            </a:r>
            <a:endParaRPr>
              <a:latin typeface="Cairo"/>
              <a:ea typeface="Cairo"/>
              <a:cs typeface="Cairo"/>
              <a:sym typeface="Cairo"/>
            </a:endParaRPr>
          </a:p>
          <a:p>
            <a:pPr indent="-317500" lvl="0" marL="914400" rtl="0" algn="l">
              <a:spcBef>
                <a:spcPts val="0"/>
              </a:spcBef>
              <a:spcAft>
                <a:spcPts val="0"/>
              </a:spcAft>
              <a:buSzPts val="1400"/>
              <a:buFont typeface="Cairo"/>
              <a:buAutoNum type="arabicPeriod"/>
            </a:pPr>
            <a:r>
              <a:rPr lang="en">
                <a:latin typeface="Cairo"/>
                <a:ea typeface="Cairo"/>
                <a:cs typeface="Cairo"/>
                <a:sym typeface="Cairo"/>
              </a:rPr>
              <a:t>Scala Media </a:t>
            </a:r>
            <a:endParaRPr>
              <a:latin typeface="Cairo"/>
              <a:ea typeface="Cairo"/>
              <a:cs typeface="Cairo"/>
              <a:sym typeface="Cairo"/>
            </a:endParaRPr>
          </a:p>
          <a:p>
            <a:pPr indent="-317500" lvl="0" marL="914400" rtl="0" algn="l">
              <a:spcBef>
                <a:spcPts val="0"/>
              </a:spcBef>
              <a:spcAft>
                <a:spcPts val="0"/>
              </a:spcAft>
              <a:buSzPts val="1400"/>
              <a:buFont typeface="Cairo"/>
              <a:buAutoNum type="arabicPeriod"/>
            </a:pPr>
            <a:r>
              <a:rPr lang="en">
                <a:latin typeface="Cairo"/>
                <a:ea typeface="Cairo"/>
                <a:cs typeface="Cairo"/>
                <a:sym typeface="Cairo"/>
              </a:rPr>
              <a:t>Scala Tympani</a:t>
            </a:r>
            <a:br>
              <a:rPr lang="en">
                <a:latin typeface="Cairo"/>
                <a:ea typeface="Cairo"/>
                <a:cs typeface="Cairo"/>
                <a:sym typeface="Cairo"/>
              </a:rPr>
            </a:br>
            <a:endParaRPr>
              <a:latin typeface="Cairo"/>
              <a:ea typeface="Cairo"/>
              <a:cs typeface="Cairo"/>
              <a:sym typeface="Cairo"/>
            </a:endParaRPr>
          </a:p>
        </p:txBody>
      </p:sp>
      <p:graphicFrame>
        <p:nvGraphicFramePr>
          <p:cNvPr id="319" name="Google Shape;319;p51"/>
          <p:cNvGraphicFramePr/>
          <p:nvPr/>
        </p:nvGraphicFramePr>
        <p:xfrm>
          <a:off x="534102" y="7686077"/>
          <a:ext cx="3000000" cy="3000000"/>
        </p:xfrm>
        <a:graphic>
          <a:graphicData uri="http://schemas.openxmlformats.org/drawingml/2006/table">
            <a:tbl>
              <a:tblPr>
                <a:noFill/>
                <a:tableStyleId>{91B7F480-1B8B-4D46-8093-36F05C53567C}</a:tableStyleId>
              </a:tblPr>
              <a:tblGrid>
                <a:gridCol w="1365375"/>
                <a:gridCol w="1141425"/>
                <a:gridCol w="1147125"/>
              </a:tblGrid>
              <a:tr h="314800">
                <a:tc gridSpan="3">
                  <a:txBody>
                    <a:bodyPr>
                      <a:noAutofit/>
                    </a:bodyPr>
                    <a:lstStyle/>
                    <a:p>
                      <a:pPr indent="0" lvl="0" marL="0" rtl="0" algn="ctr">
                        <a:spcBef>
                          <a:spcPts val="0"/>
                        </a:spcBef>
                        <a:spcAft>
                          <a:spcPts val="0"/>
                        </a:spcAft>
                        <a:buNone/>
                      </a:pPr>
                      <a:r>
                        <a:rPr lang="en" sz="1500">
                          <a:solidFill>
                            <a:srgbClr val="134F5C"/>
                          </a:solidFill>
                          <a:latin typeface="Josefin Sans"/>
                          <a:ea typeface="Josefin Sans"/>
                          <a:cs typeface="Josefin Sans"/>
                          <a:sym typeface="Josefin Sans"/>
                        </a:rPr>
                        <a:t>Composition</a:t>
                      </a:r>
                      <a:endParaRPr sz="1500">
                        <a:solidFill>
                          <a:srgbClr val="134F5C"/>
                        </a:solidFill>
                        <a:latin typeface="Josefin Sans"/>
                        <a:ea typeface="Josefin Sans"/>
                        <a:cs typeface="Josefin Sans"/>
                        <a:sym typeface="Josefin Sans"/>
                      </a:endParaRPr>
                    </a:p>
                  </a:txBody>
                  <a:tcPr marT="91425" marB="91425" marR="91425" marL="91425">
                    <a:solidFill>
                      <a:srgbClr val="EFEFEF"/>
                    </a:solidFill>
                  </a:tcPr>
                </a:tc>
                <a:tc hMerge="1"/>
                <a:tc hMerge="1"/>
              </a:tr>
              <a:tr h="392400">
                <a:tc>
                  <a:txBody>
                    <a:bodyPr>
                      <a:noAutofit/>
                    </a:bodyPr>
                    <a:lstStyle/>
                    <a:p>
                      <a:pPr indent="0" lvl="0" marL="0" rtl="0" algn="l">
                        <a:spcBef>
                          <a:spcPts val="0"/>
                        </a:spcBef>
                        <a:spcAft>
                          <a:spcPts val="0"/>
                        </a:spcAft>
                        <a:buNone/>
                      </a:pPr>
                      <a:r>
                        <a:rPr lang="en">
                          <a:solidFill>
                            <a:srgbClr val="134F5C"/>
                          </a:solidFill>
                          <a:latin typeface="Josefin Sans"/>
                          <a:ea typeface="Josefin Sans"/>
                          <a:cs typeface="Josefin Sans"/>
                          <a:sym typeface="Josefin Sans"/>
                        </a:rPr>
                        <a:t>Scala Vestibuli</a:t>
                      </a:r>
                      <a:endParaRPr>
                        <a:solidFill>
                          <a:srgbClr val="134F5C"/>
                        </a:solidFill>
                        <a:latin typeface="Josefin Sans"/>
                        <a:ea typeface="Josefin Sans"/>
                        <a:cs typeface="Josefin Sans"/>
                        <a:sym typeface="Josefin Sans"/>
                      </a:endParaRPr>
                    </a:p>
                  </a:txBody>
                  <a:tcPr marT="91425" marB="91425" marR="91425" marL="91425">
                    <a:solidFill>
                      <a:srgbClr val="D0E0E3"/>
                    </a:solidFill>
                  </a:tcPr>
                </a:tc>
                <a:tc>
                  <a:txBody>
                    <a:bodyPr>
                      <a:noAutofit/>
                    </a:bodyPr>
                    <a:lstStyle/>
                    <a:p>
                      <a:pPr indent="0" lvl="0" marL="0" rtl="0" algn="ctr">
                        <a:spcBef>
                          <a:spcPts val="0"/>
                        </a:spcBef>
                        <a:spcAft>
                          <a:spcPts val="0"/>
                        </a:spcAft>
                        <a:buNone/>
                      </a:pPr>
                      <a:r>
                        <a:rPr lang="en"/>
                        <a:t>Na high</a:t>
                      </a:r>
                      <a:endParaRPr/>
                    </a:p>
                  </a:txBody>
                  <a:tcPr marT="91425" marB="91425" marR="91425" marL="91425"/>
                </a:tc>
                <a:tc>
                  <a:txBody>
                    <a:bodyPr>
                      <a:noAutofit/>
                    </a:bodyPr>
                    <a:lstStyle/>
                    <a:p>
                      <a:pPr indent="0" lvl="0" marL="0" rtl="0" algn="ctr">
                        <a:spcBef>
                          <a:spcPts val="0"/>
                        </a:spcBef>
                        <a:spcAft>
                          <a:spcPts val="0"/>
                        </a:spcAft>
                        <a:buNone/>
                      </a:pPr>
                      <a:r>
                        <a:rPr lang="en"/>
                        <a:t>K low</a:t>
                      </a:r>
                      <a:endParaRPr/>
                    </a:p>
                  </a:txBody>
                  <a:tcPr marT="91425" marB="91425" marR="91425" marL="91425"/>
                </a:tc>
              </a:tr>
              <a:tr h="392400">
                <a:tc>
                  <a:txBody>
                    <a:bodyPr>
                      <a:noAutofit/>
                    </a:bodyPr>
                    <a:lstStyle/>
                    <a:p>
                      <a:pPr indent="0" lvl="0" marL="0" rtl="0" algn="l">
                        <a:spcBef>
                          <a:spcPts val="0"/>
                        </a:spcBef>
                        <a:spcAft>
                          <a:spcPts val="0"/>
                        </a:spcAft>
                        <a:buNone/>
                      </a:pPr>
                      <a:r>
                        <a:rPr lang="en">
                          <a:solidFill>
                            <a:srgbClr val="134F5C"/>
                          </a:solidFill>
                          <a:latin typeface="Josefin Sans"/>
                          <a:ea typeface="Josefin Sans"/>
                          <a:cs typeface="Josefin Sans"/>
                          <a:sym typeface="Josefin Sans"/>
                        </a:rPr>
                        <a:t>Scala Tympani</a:t>
                      </a:r>
                      <a:endParaRPr>
                        <a:solidFill>
                          <a:srgbClr val="134F5C"/>
                        </a:solidFill>
                        <a:latin typeface="Josefin Sans"/>
                        <a:ea typeface="Josefin Sans"/>
                        <a:cs typeface="Josefin Sans"/>
                        <a:sym typeface="Josefin Sans"/>
                      </a:endParaRPr>
                    </a:p>
                  </a:txBody>
                  <a:tcPr marT="91425" marB="91425" marR="91425" marL="91425">
                    <a:solidFill>
                      <a:srgbClr val="D0E0E3"/>
                    </a:solidFill>
                  </a:tcPr>
                </a:tc>
                <a:tc>
                  <a:txBody>
                    <a:bodyPr>
                      <a:noAutofit/>
                    </a:bodyPr>
                    <a:lstStyle/>
                    <a:p>
                      <a:pPr indent="0" lvl="0" marL="0" rtl="0" algn="ctr">
                        <a:spcBef>
                          <a:spcPts val="0"/>
                        </a:spcBef>
                        <a:spcAft>
                          <a:spcPts val="0"/>
                        </a:spcAft>
                        <a:buNone/>
                      </a:pPr>
                      <a:r>
                        <a:rPr lang="en"/>
                        <a:t>Na high</a:t>
                      </a:r>
                      <a:endParaRPr/>
                    </a:p>
                  </a:txBody>
                  <a:tcPr marT="91425" marB="91425" marR="91425" marL="91425"/>
                </a:tc>
                <a:tc>
                  <a:txBody>
                    <a:bodyPr>
                      <a:noAutofit/>
                    </a:bodyPr>
                    <a:lstStyle/>
                    <a:p>
                      <a:pPr indent="0" lvl="0" marL="0" rtl="0" algn="ctr">
                        <a:spcBef>
                          <a:spcPts val="0"/>
                        </a:spcBef>
                        <a:spcAft>
                          <a:spcPts val="0"/>
                        </a:spcAft>
                        <a:buNone/>
                      </a:pPr>
                      <a:r>
                        <a:rPr lang="en"/>
                        <a:t>K low</a:t>
                      </a:r>
                      <a:endParaRPr/>
                    </a:p>
                  </a:txBody>
                  <a:tcPr marT="91425" marB="91425" marR="91425" marL="91425"/>
                </a:tc>
              </a:tr>
              <a:tr h="392400">
                <a:tc>
                  <a:txBody>
                    <a:bodyPr>
                      <a:noAutofit/>
                    </a:bodyPr>
                    <a:lstStyle/>
                    <a:p>
                      <a:pPr indent="0" lvl="0" marL="0" rtl="0" algn="l">
                        <a:spcBef>
                          <a:spcPts val="0"/>
                        </a:spcBef>
                        <a:spcAft>
                          <a:spcPts val="0"/>
                        </a:spcAft>
                        <a:buNone/>
                      </a:pPr>
                      <a:r>
                        <a:rPr lang="en">
                          <a:solidFill>
                            <a:srgbClr val="134F5C"/>
                          </a:solidFill>
                          <a:latin typeface="Josefin Sans"/>
                          <a:ea typeface="Josefin Sans"/>
                          <a:cs typeface="Josefin Sans"/>
                          <a:sym typeface="Josefin Sans"/>
                        </a:rPr>
                        <a:t>Scala Media</a:t>
                      </a:r>
                      <a:endParaRPr>
                        <a:solidFill>
                          <a:srgbClr val="134F5C"/>
                        </a:solidFill>
                        <a:latin typeface="Josefin Sans"/>
                        <a:ea typeface="Josefin Sans"/>
                        <a:cs typeface="Josefin Sans"/>
                        <a:sym typeface="Josefin Sans"/>
                      </a:endParaRPr>
                    </a:p>
                  </a:txBody>
                  <a:tcPr marT="91425" marB="91425" marR="91425" marL="91425">
                    <a:solidFill>
                      <a:srgbClr val="D0E0E3"/>
                    </a:solidFill>
                  </a:tcPr>
                </a:tc>
                <a:tc>
                  <a:txBody>
                    <a:bodyPr>
                      <a:noAutofit/>
                    </a:bodyPr>
                    <a:lstStyle/>
                    <a:p>
                      <a:pPr indent="0" lvl="0" marL="0" rtl="0" algn="ctr">
                        <a:spcBef>
                          <a:spcPts val="0"/>
                        </a:spcBef>
                        <a:spcAft>
                          <a:spcPts val="0"/>
                        </a:spcAft>
                        <a:buNone/>
                      </a:pPr>
                      <a:r>
                        <a:rPr lang="en"/>
                        <a:t>Na </a:t>
                      </a:r>
                      <a:r>
                        <a:rPr b="1" lang="en"/>
                        <a:t>low</a:t>
                      </a:r>
                      <a:endParaRPr b="1"/>
                    </a:p>
                  </a:txBody>
                  <a:tcPr marT="91425" marB="91425" marR="91425" marL="91425"/>
                </a:tc>
                <a:tc>
                  <a:txBody>
                    <a:bodyPr>
                      <a:noAutofit/>
                    </a:bodyPr>
                    <a:lstStyle/>
                    <a:p>
                      <a:pPr indent="0" lvl="0" marL="0" rtl="0" algn="ctr">
                        <a:spcBef>
                          <a:spcPts val="0"/>
                        </a:spcBef>
                        <a:spcAft>
                          <a:spcPts val="0"/>
                        </a:spcAft>
                        <a:buNone/>
                      </a:pPr>
                      <a:r>
                        <a:rPr lang="en"/>
                        <a:t>K </a:t>
                      </a:r>
                      <a:r>
                        <a:rPr b="1" lang="en"/>
                        <a:t>high</a:t>
                      </a:r>
                      <a:endParaRPr b="1"/>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graphicFrame>
        <p:nvGraphicFramePr>
          <p:cNvPr id="324" name="Google Shape;324;p52"/>
          <p:cNvGraphicFramePr/>
          <p:nvPr/>
        </p:nvGraphicFramePr>
        <p:xfrm>
          <a:off x="198100" y="4471300"/>
          <a:ext cx="3000000" cy="3000000"/>
        </p:xfrm>
        <a:graphic>
          <a:graphicData uri="http://schemas.openxmlformats.org/drawingml/2006/table">
            <a:tbl>
              <a:tblPr>
                <a:noFill/>
                <a:tableStyleId>{91B7F480-1B8B-4D46-8093-36F05C53567C}</a:tableStyleId>
              </a:tblPr>
              <a:tblGrid>
                <a:gridCol w="3219100"/>
                <a:gridCol w="3242700"/>
              </a:tblGrid>
              <a:tr h="377450">
                <a:tc>
                  <a:txBody>
                    <a:bodyPr>
                      <a:noAutofit/>
                    </a:bodyPr>
                    <a:lstStyle/>
                    <a:p>
                      <a:pPr indent="0" lvl="0" marL="0" rtl="0" algn="ctr">
                        <a:spcBef>
                          <a:spcPts val="0"/>
                        </a:spcBef>
                        <a:spcAft>
                          <a:spcPts val="0"/>
                        </a:spcAft>
                        <a:buNone/>
                      </a:pPr>
                      <a:r>
                        <a:rPr lang="en" sz="1600">
                          <a:solidFill>
                            <a:srgbClr val="FFFFFF"/>
                          </a:solidFill>
                          <a:latin typeface="Josefin Sans"/>
                          <a:ea typeface="Josefin Sans"/>
                          <a:cs typeface="Josefin Sans"/>
                          <a:sym typeface="Josefin Sans"/>
                        </a:rPr>
                        <a:t>Function of Inner Hair Cells</a:t>
                      </a:r>
                      <a:endParaRPr sz="1600">
                        <a:solidFill>
                          <a:srgbClr val="FFFFFF"/>
                        </a:solidFill>
                      </a:endParaRPr>
                    </a:p>
                  </a:txBody>
                  <a:tcPr marT="91425" marB="91425" marR="91425" marL="91425">
                    <a:solidFill>
                      <a:srgbClr val="45818E"/>
                    </a:solidFill>
                  </a:tcPr>
                </a:tc>
                <a:tc>
                  <a:txBody>
                    <a:bodyPr>
                      <a:noAutofit/>
                    </a:bodyPr>
                    <a:lstStyle/>
                    <a:p>
                      <a:pPr indent="0" lvl="0" marL="0" rtl="0" algn="ctr">
                        <a:spcBef>
                          <a:spcPts val="0"/>
                        </a:spcBef>
                        <a:spcAft>
                          <a:spcPts val="0"/>
                        </a:spcAft>
                        <a:buNone/>
                      </a:pPr>
                      <a:r>
                        <a:rPr lang="en" sz="1600">
                          <a:solidFill>
                            <a:schemeClr val="lt1"/>
                          </a:solidFill>
                          <a:latin typeface="Josefin Sans"/>
                          <a:ea typeface="Josefin Sans"/>
                          <a:cs typeface="Josefin Sans"/>
                          <a:sym typeface="Josefin Sans"/>
                        </a:rPr>
                        <a:t>Function of Outer Hair Cells</a:t>
                      </a:r>
                      <a:endParaRPr sz="1600">
                        <a:solidFill>
                          <a:schemeClr val="lt1"/>
                        </a:solidFill>
                      </a:endParaRPr>
                    </a:p>
                  </a:txBody>
                  <a:tcPr marT="91425" marB="91425" marR="91425" marL="91425">
                    <a:solidFill>
                      <a:srgbClr val="45818E"/>
                    </a:solidFill>
                  </a:tcPr>
                </a:tc>
              </a:tr>
              <a:tr h="711500">
                <a:tc>
                  <a:txBody>
                    <a:bodyPr>
                      <a:noAutofit/>
                    </a:bodyPr>
                    <a:lstStyle/>
                    <a:p>
                      <a:pPr indent="-317500" lvl="0" marL="457200" rtl="0" algn="l">
                        <a:spcBef>
                          <a:spcPts val="0"/>
                        </a:spcBef>
                        <a:spcAft>
                          <a:spcPts val="0"/>
                        </a:spcAft>
                        <a:buSzPts val="1400"/>
                        <a:buFont typeface="Cairo"/>
                        <a:buChar char="●"/>
                      </a:pPr>
                      <a:r>
                        <a:rPr lang="en">
                          <a:latin typeface="Cairo"/>
                          <a:ea typeface="Cairo"/>
                          <a:cs typeface="Cairo"/>
                          <a:sym typeface="Cairo"/>
                        </a:rPr>
                        <a:t>Striocellia not embedded in tectorial m. but bent by fluid movement under the tectorial m.</a:t>
                      </a:r>
                      <a:endParaRPr/>
                    </a:p>
                  </a:txBody>
                  <a:tcPr marT="91425" marB="91425" marR="91425" marL="91425"/>
                </a:tc>
                <a:tc>
                  <a:txBody>
                    <a:bodyPr>
                      <a:noAutofit/>
                    </a:bodyPr>
                    <a:lstStyle/>
                    <a:p>
                      <a:pPr indent="-317500" lvl="0" marL="457200" rtl="0" algn="l">
                        <a:spcBef>
                          <a:spcPts val="0"/>
                        </a:spcBef>
                        <a:spcAft>
                          <a:spcPts val="0"/>
                        </a:spcAft>
                        <a:buSzPts val="1400"/>
                        <a:buFont typeface="Cairo"/>
                        <a:buChar char="●"/>
                      </a:pPr>
                      <a:r>
                        <a:rPr lang="en">
                          <a:latin typeface="Cairo"/>
                          <a:ea typeface="Cairo"/>
                          <a:cs typeface="Cairo"/>
                          <a:sym typeface="Cairo"/>
                        </a:rPr>
                        <a:t>Large number, but stimulate only small fraction of nerve fibres in the cochlear nerve. </a:t>
                      </a:r>
                      <a:endParaRPr/>
                    </a:p>
                  </a:txBody>
                  <a:tcPr marT="91425" marB="91425" marR="91425" marL="91425"/>
                </a:tc>
              </a:tr>
              <a:tr h="895250">
                <a:tc>
                  <a:txBody>
                    <a:bodyPr>
                      <a:noAutofit/>
                    </a:bodyPr>
                    <a:lstStyle/>
                    <a:p>
                      <a:pPr indent="-317500" lvl="0" marL="457200" rtl="0" algn="l">
                        <a:spcBef>
                          <a:spcPts val="0"/>
                        </a:spcBef>
                        <a:spcAft>
                          <a:spcPts val="0"/>
                        </a:spcAft>
                        <a:buSzPts val="1400"/>
                        <a:buFont typeface="Cairo"/>
                        <a:buChar char="●"/>
                      </a:pPr>
                      <a:r>
                        <a:rPr lang="en">
                          <a:solidFill>
                            <a:srgbClr val="FF0000"/>
                          </a:solidFill>
                          <a:latin typeface="Cairo"/>
                          <a:ea typeface="Cairo"/>
                          <a:cs typeface="Cairo"/>
                          <a:sym typeface="Cairo"/>
                        </a:rPr>
                        <a:t>They are primary receptors for sound,</a:t>
                      </a:r>
                      <a:r>
                        <a:rPr lang="en">
                          <a:solidFill>
                            <a:schemeClr val="dk1"/>
                          </a:solidFill>
                          <a:latin typeface="Cairo"/>
                          <a:ea typeface="Cairo"/>
                          <a:cs typeface="Cairo"/>
                          <a:sym typeface="Cairo"/>
                        </a:rPr>
                        <a:t> transducing fluid movement in cochlea into action potential in the auditory nerve</a:t>
                      </a:r>
                      <a:endParaRPr>
                        <a:latin typeface="Cairo"/>
                        <a:ea typeface="Cairo"/>
                        <a:cs typeface="Cairo"/>
                        <a:sym typeface="Cairo"/>
                      </a:endParaRPr>
                    </a:p>
                  </a:txBody>
                  <a:tcPr marT="91425" marB="91425" marR="91425" marL="91425"/>
                </a:tc>
                <a:tc>
                  <a:txBody>
                    <a:bodyPr>
                      <a:noAutofit/>
                    </a:bodyPr>
                    <a:lstStyle/>
                    <a:p>
                      <a:pPr indent="-317500" lvl="0" marL="457200" rtl="0" algn="l">
                        <a:spcBef>
                          <a:spcPts val="0"/>
                        </a:spcBef>
                        <a:spcAft>
                          <a:spcPts val="0"/>
                        </a:spcAft>
                        <a:buSzPts val="1400"/>
                        <a:buChar char="●"/>
                      </a:pPr>
                      <a:r>
                        <a:rPr lang="en">
                          <a:solidFill>
                            <a:schemeClr val="dk1"/>
                          </a:solidFill>
                          <a:latin typeface="Cairo"/>
                          <a:ea typeface="Cairo"/>
                          <a:cs typeface="Cairo"/>
                          <a:sym typeface="Cairo"/>
                        </a:rPr>
                        <a:t>If damaged, significant loss of hearing (</a:t>
                      </a:r>
                      <a:r>
                        <a:rPr lang="en">
                          <a:solidFill>
                            <a:srgbClr val="E06666"/>
                          </a:solidFill>
                          <a:latin typeface="Cairo"/>
                          <a:ea typeface="Cairo"/>
                          <a:cs typeface="Cairo"/>
                          <a:sym typeface="Cairo"/>
                        </a:rPr>
                        <a:t>they control the sensitivity of inner hair cells to particular sound frequency</a:t>
                      </a:r>
                      <a:r>
                        <a:rPr lang="en">
                          <a:solidFill>
                            <a:schemeClr val="dk1"/>
                          </a:solidFill>
                        </a:rPr>
                        <a:t>) </a:t>
                      </a:r>
                      <a:endParaRPr>
                        <a:latin typeface="Cairo"/>
                        <a:ea typeface="Cairo"/>
                        <a:cs typeface="Cairo"/>
                        <a:sym typeface="Cairo"/>
                      </a:endParaRPr>
                    </a:p>
                  </a:txBody>
                  <a:tcPr marT="91425" marB="91425" marR="91425" marL="91425"/>
                </a:tc>
              </a:tr>
            </a:tbl>
          </a:graphicData>
        </a:graphic>
      </p:graphicFrame>
      <p:sp>
        <p:nvSpPr>
          <p:cNvPr id="325" name="Google Shape;325;p5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6" name="Google Shape;326;p52"/>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C343D"/>
                </a:solidFill>
                <a:latin typeface="Josefin Sans"/>
                <a:ea typeface="Josefin Sans"/>
                <a:cs typeface="Josefin Sans"/>
                <a:sym typeface="Josefin Sans"/>
              </a:rPr>
              <a:t>Recognize the function of hair cells of inner ear. </a:t>
            </a:r>
            <a:endParaRPr sz="1200">
              <a:solidFill>
                <a:srgbClr val="134F5C"/>
              </a:solidFill>
              <a:latin typeface="Josefin Sans"/>
              <a:ea typeface="Josefin Sans"/>
              <a:cs typeface="Josefin Sans"/>
              <a:sym typeface="Josefin Sans"/>
            </a:endParaRPr>
          </a:p>
        </p:txBody>
      </p:sp>
      <p:sp>
        <p:nvSpPr>
          <p:cNvPr id="327" name="Google Shape;327;p5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8" name="Google Shape;328;p52"/>
          <p:cNvSpPr txBox="1"/>
          <p:nvPr/>
        </p:nvSpPr>
        <p:spPr>
          <a:xfrm>
            <a:off x="294900" y="1896000"/>
            <a:ext cx="6268200" cy="5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Hair Cells</a:t>
            </a:r>
            <a:endParaRPr sz="1800">
              <a:solidFill>
                <a:srgbClr val="134F5C"/>
              </a:solidFill>
              <a:highlight>
                <a:srgbClr val="EFEFEF"/>
              </a:highlight>
              <a:latin typeface="Josefin Sans"/>
              <a:ea typeface="Josefin Sans"/>
              <a:cs typeface="Josefin Sans"/>
              <a:sym typeface="Josefin Sans"/>
            </a:endParaRPr>
          </a:p>
        </p:txBody>
      </p:sp>
      <p:sp>
        <p:nvSpPr>
          <p:cNvPr id="329" name="Google Shape;329;p52"/>
          <p:cNvSpPr txBox="1"/>
          <p:nvPr/>
        </p:nvSpPr>
        <p:spPr>
          <a:xfrm>
            <a:off x="294900" y="2410850"/>
            <a:ext cx="3346200" cy="1984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Stereocilia</a:t>
            </a:r>
            <a:r>
              <a:rPr lang="en">
                <a:latin typeface="Cairo"/>
                <a:ea typeface="Cairo"/>
                <a:cs typeface="Cairo"/>
                <a:sym typeface="Cairo"/>
              </a:rPr>
              <a:t> extend from the top</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Arrangement:</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Three rows of outer hair cells (attached to the reticular lamina or tectorial m.) </a:t>
            </a:r>
            <a:endParaRPr>
              <a:latin typeface="Cairo"/>
              <a:ea typeface="Cairo"/>
              <a:cs typeface="Cairo"/>
              <a:sym typeface="Cairo"/>
            </a:endParaRPr>
          </a:p>
          <a:p>
            <a:pPr indent="-317500" lvl="1" marL="914400" rtl="0" algn="l">
              <a:spcBef>
                <a:spcPts val="0"/>
              </a:spcBef>
              <a:spcAft>
                <a:spcPts val="0"/>
              </a:spcAft>
              <a:buClr>
                <a:srgbClr val="2C5072"/>
              </a:buClr>
              <a:buSzPts val="1400"/>
              <a:buFont typeface="Cairo"/>
              <a:buChar char="○"/>
            </a:pPr>
            <a:r>
              <a:rPr lang="en">
                <a:latin typeface="Cairo"/>
                <a:ea typeface="Cairo"/>
                <a:cs typeface="Cairo"/>
                <a:sym typeface="Cairo"/>
              </a:rPr>
              <a:t>One row of inner hair cells (not attached to tectorial m.)</a:t>
            </a:r>
            <a:br>
              <a:rPr lang="en">
                <a:latin typeface="Cairo"/>
                <a:ea typeface="Cairo"/>
                <a:cs typeface="Cairo"/>
                <a:sym typeface="Cairo"/>
              </a:rPr>
            </a:br>
            <a:endParaRPr>
              <a:latin typeface="Cairo"/>
              <a:ea typeface="Cairo"/>
              <a:cs typeface="Cairo"/>
              <a:sym typeface="Cairo"/>
            </a:endParaRPr>
          </a:p>
        </p:txBody>
      </p:sp>
      <p:sp>
        <p:nvSpPr>
          <p:cNvPr id="330" name="Google Shape;330;p52"/>
          <p:cNvSpPr txBox="1"/>
          <p:nvPr/>
        </p:nvSpPr>
        <p:spPr>
          <a:xfrm>
            <a:off x="411000" y="7010136"/>
            <a:ext cx="6036000" cy="4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Receptors &amp; Endocochlear Potentials</a:t>
            </a:r>
            <a:endParaRPr sz="1800">
              <a:solidFill>
                <a:srgbClr val="134F5C"/>
              </a:solidFill>
              <a:highlight>
                <a:srgbClr val="EFEFEF"/>
              </a:highlight>
              <a:latin typeface="Josefin Sans"/>
              <a:ea typeface="Josefin Sans"/>
              <a:cs typeface="Josefin Sans"/>
              <a:sym typeface="Josefin Sans"/>
            </a:endParaRPr>
          </a:p>
          <a:p>
            <a:pPr indent="0" lvl="0" marL="0" rtl="0" algn="l">
              <a:spcBef>
                <a:spcPts val="0"/>
              </a:spcBef>
              <a:spcAft>
                <a:spcPts val="0"/>
              </a:spcAft>
              <a:buNone/>
            </a:pPr>
            <a:br>
              <a:rPr lang="en" sz="1800">
                <a:latin typeface="Josefin Sans"/>
                <a:ea typeface="Josefin Sans"/>
                <a:cs typeface="Josefin Sans"/>
                <a:sym typeface="Josefin Sans"/>
              </a:rPr>
            </a:br>
            <a:endParaRPr sz="1800">
              <a:latin typeface="Josefin Sans"/>
              <a:ea typeface="Josefin Sans"/>
              <a:cs typeface="Josefin Sans"/>
              <a:sym typeface="Josefin Sans"/>
            </a:endParaRPr>
          </a:p>
        </p:txBody>
      </p:sp>
      <p:sp>
        <p:nvSpPr>
          <p:cNvPr id="331" name="Google Shape;331;p52"/>
          <p:cNvSpPr txBox="1"/>
          <p:nvPr/>
        </p:nvSpPr>
        <p:spPr>
          <a:xfrm>
            <a:off x="294900" y="7347175"/>
            <a:ext cx="6268200" cy="23181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Sound transmission into the inner ear cause upper &amp; lower movements of the reticular m. (tectorial m.)</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 produce bending of </a:t>
            </a:r>
            <a:r>
              <a:rPr lang="en">
                <a:latin typeface="Cairo"/>
                <a:ea typeface="Cairo"/>
                <a:cs typeface="Cairo"/>
                <a:sym typeface="Cairo"/>
              </a:rPr>
              <a:t>stereocilia</a:t>
            </a:r>
            <a:r>
              <a:rPr lang="en">
                <a:latin typeface="Cairo"/>
                <a:ea typeface="Cairo"/>
                <a:cs typeface="Cairo"/>
                <a:sym typeface="Cairo"/>
              </a:rPr>
              <a:t> of the hair cells alternatively open &amp; close cation channels at the tip of the </a:t>
            </a:r>
            <a:r>
              <a:rPr lang="en">
                <a:latin typeface="Cairo"/>
                <a:ea typeface="Cairo"/>
                <a:cs typeface="Cairo"/>
                <a:sym typeface="Cairo"/>
              </a:rPr>
              <a:t>stereocilia</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 (inward current) depolarization </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 (outward current) hyperpolarization</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 the net results is depolarization</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Production of cells receptors potentials</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 release of neurotransmitter</a:t>
            </a:r>
            <a:endParaRPr>
              <a:solidFill>
                <a:schemeClr val="dk1"/>
              </a:solidFill>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solidFill>
                  <a:schemeClr val="dk1"/>
                </a:solidFill>
                <a:latin typeface="Cairo"/>
                <a:ea typeface="Cairo"/>
                <a:cs typeface="Cairo"/>
                <a:sym typeface="Cairo"/>
              </a:rPr>
              <a:t>»production of action potentials</a:t>
            </a:r>
            <a:endParaRPr>
              <a:solidFill>
                <a:schemeClr val="dk1"/>
              </a:solidFill>
              <a:latin typeface="Cairo"/>
              <a:ea typeface="Cairo"/>
              <a:cs typeface="Cairo"/>
              <a:sym typeface="Cairo"/>
            </a:endParaRPr>
          </a:p>
        </p:txBody>
      </p:sp>
      <p:sp>
        <p:nvSpPr>
          <p:cNvPr id="332" name="Google Shape;332;p52"/>
          <p:cNvSpPr txBox="1"/>
          <p:nvPr/>
        </p:nvSpPr>
        <p:spPr>
          <a:xfrm>
            <a:off x="3512046" y="6657650"/>
            <a:ext cx="3107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D9D9D9"/>
                </a:solidFill>
              </a:rPr>
              <a:t>by controlling the tension of the basilar membrane</a:t>
            </a:r>
            <a:endParaRPr sz="1000">
              <a:solidFill>
                <a:srgbClr val="D9D9D9"/>
              </a:solidFill>
            </a:endParaRPr>
          </a:p>
          <a:p>
            <a:pPr indent="0" lvl="0" marL="0" rtl="0" algn="l">
              <a:spcBef>
                <a:spcPts val="0"/>
              </a:spcBef>
              <a:spcAft>
                <a:spcPts val="0"/>
              </a:spcAft>
              <a:buNone/>
            </a:pPr>
            <a:r>
              <a:t/>
            </a:r>
            <a:endParaRPr/>
          </a:p>
        </p:txBody>
      </p:sp>
      <p:sp>
        <p:nvSpPr>
          <p:cNvPr id="333" name="Google Shape;333;p52"/>
          <p:cNvSpPr txBox="1"/>
          <p:nvPr/>
        </p:nvSpPr>
        <p:spPr>
          <a:xfrm>
            <a:off x="294900" y="454216"/>
            <a:ext cx="6268200" cy="5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Organ of Corti</a:t>
            </a:r>
            <a:endParaRPr sz="1800">
              <a:solidFill>
                <a:srgbClr val="134F5C"/>
              </a:solidFill>
              <a:highlight>
                <a:srgbClr val="EFEFEF"/>
              </a:highlight>
              <a:latin typeface="Josefin Sans"/>
              <a:ea typeface="Josefin Sans"/>
              <a:cs typeface="Josefin Sans"/>
              <a:sym typeface="Josefin Sans"/>
            </a:endParaRPr>
          </a:p>
        </p:txBody>
      </p:sp>
      <p:sp>
        <p:nvSpPr>
          <p:cNvPr id="334" name="Google Shape;334;p52"/>
          <p:cNvSpPr txBox="1"/>
          <p:nvPr/>
        </p:nvSpPr>
        <p:spPr>
          <a:xfrm>
            <a:off x="400650" y="1070400"/>
            <a:ext cx="5293800" cy="757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Cairo"/>
              <a:buChar char="●"/>
            </a:pPr>
            <a:r>
              <a:rPr lang="en">
                <a:latin typeface="Cairo"/>
                <a:ea typeface="Cairo"/>
                <a:cs typeface="Cairo"/>
                <a:sym typeface="Cairo"/>
              </a:rPr>
              <a:t>Located (resting) on the basilar m.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Contain inner &amp; outer hair cells.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en">
                <a:latin typeface="Cairo"/>
                <a:ea typeface="Cairo"/>
                <a:cs typeface="Cairo"/>
                <a:sym typeface="Cairo"/>
              </a:rPr>
              <a:t>Extend from base to apex</a:t>
            </a:r>
            <a:br>
              <a:rPr lang="en">
                <a:latin typeface="Cairo"/>
                <a:ea typeface="Cairo"/>
                <a:cs typeface="Cairo"/>
                <a:sym typeface="Cairo"/>
              </a:rPr>
            </a:br>
            <a:endParaRPr>
              <a:latin typeface="Cairo"/>
              <a:ea typeface="Cairo"/>
              <a:cs typeface="Cairo"/>
              <a:sym typeface="Cairo"/>
            </a:endParaRPr>
          </a:p>
        </p:txBody>
      </p:sp>
      <p:pic>
        <p:nvPicPr>
          <p:cNvPr id="335" name="Google Shape;335;p52"/>
          <p:cNvPicPr preferRelativeResize="0"/>
          <p:nvPr/>
        </p:nvPicPr>
        <p:blipFill>
          <a:blip r:embed="rId3">
            <a:alphaModFix/>
          </a:blip>
          <a:stretch>
            <a:fillRect/>
          </a:stretch>
        </p:blipFill>
        <p:spPr>
          <a:xfrm>
            <a:off x="3668263" y="435700"/>
            <a:ext cx="2794973" cy="1722099"/>
          </a:xfrm>
          <a:prstGeom prst="rect">
            <a:avLst/>
          </a:prstGeom>
          <a:noFill/>
          <a:ln cap="flat" cmpd="sng" w="9525">
            <a:solidFill>
              <a:srgbClr val="EFEFEF"/>
            </a:solidFill>
            <a:prstDash val="solid"/>
            <a:round/>
            <a:headEnd len="sm" w="sm" type="none"/>
            <a:tailEnd len="sm" w="sm" type="none"/>
          </a:ln>
        </p:spPr>
      </p:pic>
      <p:pic>
        <p:nvPicPr>
          <p:cNvPr id="336" name="Google Shape;336;p52"/>
          <p:cNvPicPr preferRelativeResize="0"/>
          <p:nvPr/>
        </p:nvPicPr>
        <p:blipFill>
          <a:blip r:embed="rId4">
            <a:alphaModFix/>
          </a:blip>
          <a:stretch>
            <a:fillRect/>
          </a:stretch>
        </p:blipFill>
        <p:spPr>
          <a:xfrm>
            <a:off x="4094643" y="2288700"/>
            <a:ext cx="2125481" cy="2180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pic>
        <p:nvPicPr>
          <p:cNvPr id="341" name="Google Shape;341;p53"/>
          <p:cNvPicPr preferRelativeResize="0"/>
          <p:nvPr/>
        </p:nvPicPr>
        <p:blipFill rotWithShape="1">
          <a:blip r:embed="rId3">
            <a:alphaModFix/>
          </a:blip>
          <a:srcRect b="27263" l="50001" r="16617" t="9640"/>
          <a:stretch/>
        </p:blipFill>
        <p:spPr>
          <a:xfrm>
            <a:off x="5242110" y="2913132"/>
            <a:ext cx="1208049" cy="1712619"/>
          </a:xfrm>
          <a:prstGeom prst="rect">
            <a:avLst/>
          </a:prstGeom>
          <a:noFill/>
          <a:ln>
            <a:noFill/>
          </a:ln>
        </p:spPr>
      </p:pic>
      <p:sp>
        <p:nvSpPr>
          <p:cNvPr id="342" name="Google Shape;342;p53"/>
          <p:cNvSpPr txBox="1"/>
          <p:nvPr/>
        </p:nvSpPr>
        <p:spPr>
          <a:xfrm>
            <a:off x="478350" y="5749016"/>
            <a:ext cx="5901300" cy="153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Masking Effect</a:t>
            </a:r>
            <a:endParaRPr sz="1800">
              <a:solidFill>
                <a:srgbClr val="134F5C"/>
              </a:solidFill>
              <a:highlight>
                <a:srgbClr val="EFEFEF"/>
              </a:highlight>
              <a:latin typeface="Josefin Sans"/>
              <a:ea typeface="Josefin Sans"/>
              <a:cs typeface="Josefin Sans"/>
              <a:sym typeface="Josefin Sans"/>
            </a:endParaRPr>
          </a:p>
          <a:p>
            <a:pPr indent="-317500" lvl="0" marL="457200" rtl="0" algn="l">
              <a:lnSpc>
                <a:spcPct val="100000"/>
              </a:lnSpc>
              <a:spcBef>
                <a:spcPts val="1000"/>
              </a:spcBef>
              <a:spcAft>
                <a:spcPts val="0"/>
              </a:spcAft>
              <a:buSzPts val="1400"/>
              <a:buFont typeface="Cairo"/>
              <a:buChar char="●"/>
            </a:pPr>
            <a:r>
              <a:rPr lang="en">
                <a:latin typeface="Cairo"/>
                <a:ea typeface="Cairo"/>
                <a:cs typeface="Cairo"/>
                <a:sym typeface="Cairo"/>
              </a:rPr>
              <a:t>Presence of one sound decreases an individual’s ability to hear other sounds. This phenomenon is known as </a:t>
            </a:r>
            <a:r>
              <a:rPr b="1" lang="en">
                <a:latin typeface="Cairo"/>
                <a:ea typeface="Cairo"/>
                <a:cs typeface="Cairo"/>
                <a:sym typeface="Cairo"/>
              </a:rPr>
              <a:t>Masking</a:t>
            </a:r>
            <a:r>
              <a:rPr lang="en">
                <a:latin typeface="Cairo"/>
                <a:ea typeface="Cairo"/>
                <a:cs typeface="Cairo"/>
                <a:sym typeface="Cairo"/>
              </a:rPr>
              <a:t>. </a:t>
            </a:r>
            <a:endParaRPr>
              <a:latin typeface="Cairo"/>
              <a:ea typeface="Cairo"/>
              <a:cs typeface="Cairo"/>
              <a:sym typeface="Cairo"/>
            </a:endParaRPr>
          </a:p>
          <a:p>
            <a:pPr indent="-317500" lvl="0" marL="457200" rtl="0" algn="l">
              <a:lnSpc>
                <a:spcPct val="100000"/>
              </a:lnSpc>
              <a:spcBef>
                <a:spcPts val="0"/>
              </a:spcBef>
              <a:spcAft>
                <a:spcPts val="0"/>
              </a:spcAft>
              <a:buSzPts val="1400"/>
              <a:buFont typeface="Cairo"/>
              <a:buChar char="●"/>
            </a:pPr>
            <a:r>
              <a:rPr lang="en">
                <a:latin typeface="Cairo"/>
                <a:ea typeface="Cairo"/>
                <a:cs typeface="Cairo"/>
                <a:sym typeface="Cairo"/>
              </a:rPr>
              <a:t>Presence of background noise affect the ability to hear another sound, due to some </a:t>
            </a:r>
            <a:r>
              <a:rPr lang="en" u="sng">
                <a:latin typeface="Cairo"/>
                <a:ea typeface="Cairo"/>
                <a:cs typeface="Cairo"/>
                <a:sym typeface="Cairo"/>
              </a:rPr>
              <a:t>receptors are in refractory period</a:t>
            </a:r>
            <a:endParaRPr u="sng">
              <a:latin typeface="Cairo"/>
              <a:ea typeface="Cairo"/>
              <a:cs typeface="Cairo"/>
              <a:sym typeface="Cairo"/>
            </a:endParaRPr>
          </a:p>
          <a:p>
            <a:pPr indent="-317500" lvl="0" marL="457200" rtl="0" algn="l">
              <a:lnSpc>
                <a:spcPct val="100000"/>
              </a:lnSpc>
              <a:spcBef>
                <a:spcPts val="0"/>
              </a:spcBef>
              <a:spcAft>
                <a:spcPts val="0"/>
              </a:spcAft>
              <a:buSzPts val="1400"/>
              <a:buFont typeface="Cairo"/>
              <a:buChar char="●"/>
            </a:pPr>
            <a:r>
              <a:rPr lang="en">
                <a:latin typeface="Cairo"/>
                <a:ea typeface="Cairo"/>
                <a:cs typeface="Cairo"/>
                <a:sym typeface="Cairo"/>
              </a:rPr>
              <a:t>Masking is more clear if two sound are  having the same frequencies. </a:t>
            </a:r>
            <a:endParaRPr>
              <a:latin typeface="Cairo"/>
              <a:ea typeface="Cairo"/>
              <a:cs typeface="Cairo"/>
              <a:sym typeface="Cairo"/>
            </a:endParaRPr>
          </a:p>
        </p:txBody>
      </p:sp>
      <p:sp>
        <p:nvSpPr>
          <p:cNvPr id="343" name="Google Shape;343;p5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4" name="Google Shape;344;p5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5" name="Google Shape;345;p53"/>
          <p:cNvSpPr txBox="1"/>
          <p:nvPr/>
        </p:nvSpPr>
        <p:spPr>
          <a:xfrm>
            <a:off x="583700" y="7280023"/>
            <a:ext cx="5741400" cy="6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Note: In </a:t>
            </a:r>
            <a:r>
              <a:rPr lang="en" sz="900">
                <a:solidFill>
                  <a:srgbClr val="B7B7B7"/>
                </a:solidFill>
                <a:latin typeface="Cairo"/>
                <a:ea typeface="Cairo"/>
                <a:cs typeface="Cairo"/>
                <a:sym typeface="Cairo"/>
              </a:rPr>
              <a:t>children, their cochlea for a particular sound waves frequency is producing AP, therefore any sound waves will come in the same freq. will not be perceived by this organ of corti because the nerve here is in refractory period, it will not be able to receive any impulses (they will not hear if you call them until you change your tone of voice). </a:t>
            </a:r>
            <a:endParaRPr sz="900">
              <a:solidFill>
                <a:srgbClr val="B7B7B7"/>
              </a:solidFill>
              <a:latin typeface="Cairo"/>
              <a:ea typeface="Cairo"/>
              <a:cs typeface="Cairo"/>
              <a:sym typeface="Cairo"/>
            </a:endParaRPr>
          </a:p>
        </p:txBody>
      </p:sp>
      <p:sp>
        <p:nvSpPr>
          <p:cNvPr id="346" name="Google Shape;346;p53"/>
          <p:cNvSpPr txBox="1"/>
          <p:nvPr/>
        </p:nvSpPr>
        <p:spPr>
          <a:xfrm>
            <a:off x="284525" y="7972050"/>
            <a:ext cx="4624800" cy="1330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Noise pollution </a:t>
            </a:r>
            <a:endParaRPr sz="1800">
              <a:solidFill>
                <a:srgbClr val="134F5C"/>
              </a:solidFill>
              <a:highlight>
                <a:srgbClr val="EFEFEF"/>
              </a:highlight>
              <a:latin typeface="Josefin Sans"/>
              <a:ea typeface="Josefin Sans"/>
              <a:cs typeface="Josefin Sans"/>
              <a:sym typeface="Josefin Sans"/>
            </a:endParaRPr>
          </a:p>
          <a:p>
            <a:pPr indent="-317500" lvl="0" marL="457200" rtl="0" algn="l">
              <a:lnSpc>
                <a:spcPct val="100000"/>
              </a:lnSpc>
              <a:spcBef>
                <a:spcPts val="1000"/>
              </a:spcBef>
              <a:spcAft>
                <a:spcPts val="0"/>
              </a:spcAft>
              <a:buSzPts val="1400"/>
              <a:buFont typeface="Cairo"/>
              <a:buChar char="●"/>
            </a:pPr>
            <a:r>
              <a:rPr lang="en">
                <a:latin typeface="Cairo"/>
                <a:ea typeface="Cairo"/>
                <a:cs typeface="Cairo"/>
                <a:sym typeface="Cairo"/>
              </a:rPr>
              <a:t>Noise pollution is an environmental hazard. </a:t>
            </a:r>
            <a:endParaRPr>
              <a:latin typeface="Cairo"/>
              <a:ea typeface="Cairo"/>
              <a:cs typeface="Cairo"/>
              <a:sym typeface="Cairo"/>
            </a:endParaRPr>
          </a:p>
          <a:p>
            <a:pPr indent="-317500" lvl="0" marL="457200" rtl="0" algn="l">
              <a:lnSpc>
                <a:spcPct val="100000"/>
              </a:lnSpc>
              <a:spcBef>
                <a:spcPts val="0"/>
              </a:spcBef>
              <a:spcAft>
                <a:spcPts val="0"/>
              </a:spcAft>
              <a:buSzPts val="1400"/>
              <a:buFont typeface="Cairo"/>
              <a:buChar char="●"/>
            </a:pPr>
            <a:r>
              <a:rPr lang="en">
                <a:latin typeface="Cairo"/>
                <a:ea typeface="Cairo"/>
                <a:cs typeface="Cairo"/>
                <a:sym typeface="Cairo"/>
              </a:rPr>
              <a:t>Exposure to sound intensity above 80 db. may damage outer hair cells. </a:t>
            </a:r>
            <a:endParaRPr>
              <a:latin typeface="Cairo"/>
              <a:ea typeface="Cairo"/>
              <a:cs typeface="Cairo"/>
              <a:sym typeface="Cairo"/>
            </a:endParaRPr>
          </a:p>
        </p:txBody>
      </p:sp>
      <p:pic>
        <p:nvPicPr>
          <p:cNvPr id="347" name="Google Shape;347;p53"/>
          <p:cNvPicPr preferRelativeResize="0"/>
          <p:nvPr/>
        </p:nvPicPr>
        <p:blipFill>
          <a:blip r:embed="rId4">
            <a:alphaModFix/>
          </a:blip>
          <a:stretch>
            <a:fillRect/>
          </a:stretch>
        </p:blipFill>
        <p:spPr>
          <a:xfrm>
            <a:off x="4738637" y="8062437"/>
            <a:ext cx="1729850" cy="1673611"/>
          </a:xfrm>
          <a:prstGeom prst="rect">
            <a:avLst/>
          </a:prstGeom>
          <a:noFill/>
          <a:ln cap="flat" cmpd="sng" w="9525">
            <a:solidFill>
              <a:srgbClr val="F3F3F3"/>
            </a:solidFill>
            <a:prstDash val="solid"/>
            <a:round/>
            <a:headEnd len="sm" w="sm" type="none"/>
            <a:tailEnd len="sm" w="sm" type="none"/>
          </a:ln>
        </p:spPr>
      </p:pic>
      <p:pic>
        <p:nvPicPr>
          <p:cNvPr id="348" name="Google Shape;348;p53"/>
          <p:cNvPicPr preferRelativeResize="0"/>
          <p:nvPr/>
        </p:nvPicPr>
        <p:blipFill rotWithShape="1">
          <a:blip r:embed="rId5">
            <a:alphaModFix/>
          </a:blip>
          <a:srcRect b="0" l="1565" r="0" t="0"/>
          <a:stretch/>
        </p:blipFill>
        <p:spPr>
          <a:xfrm>
            <a:off x="3361087" y="3164758"/>
            <a:ext cx="1729850" cy="1090240"/>
          </a:xfrm>
          <a:prstGeom prst="rect">
            <a:avLst/>
          </a:prstGeom>
          <a:noFill/>
          <a:ln>
            <a:noFill/>
          </a:ln>
        </p:spPr>
      </p:pic>
      <p:pic>
        <p:nvPicPr>
          <p:cNvPr id="349" name="Google Shape;349;p53"/>
          <p:cNvPicPr preferRelativeResize="0"/>
          <p:nvPr/>
        </p:nvPicPr>
        <p:blipFill rotWithShape="1">
          <a:blip r:embed="rId6">
            <a:alphaModFix/>
          </a:blip>
          <a:srcRect b="1117" l="51642" r="15563" t="0"/>
          <a:stretch/>
        </p:blipFill>
        <p:spPr>
          <a:xfrm>
            <a:off x="-8" y="537100"/>
            <a:ext cx="1729849" cy="3912231"/>
          </a:xfrm>
          <a:prstGeom prst="rect">
            <a:avLst/>
          </a:prstGeom>
          <a:noFill/>
          <a:ln>
            <a:noFill/>
          </a:ln>
        </p:spPr>
      </p:pic>
      <p:sp>
        <p:nvSpPr>
          <p:cNvPr id="350" name="Google Shape;350;p53"/>
          <p:cNvSpPr txBox="1"/>
          <p:nvPr/>
        </p:nvSpPr>
        <p:spPr>
          <a:xfrm>
            <a:off x="1514250" y="413900"/>
            <a:ext cx="3829500" cy="51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The Central Auditory Pathway</a:t>
            </a:r>
            <a:endParaRPr/>
          </a:p>
        </p:txBody>
      </p:sp>
      <p:pic>
        <p:nvPicPr>
          <p:cNvPr id="351" name="Google Shape;351;p53"/>
          <p:cNvPicPr preferRelativeResize="0"/>
          <p:nvPr/>
        </p:nvPicPr>
        <p:blipFill>
          <a:blip r:embed="rId7">
            <a:alphaModFix/>
          </a:blip>
          <a:stretch>
            <a:fillRect/>
          </a:stretch>
        </p:blipFill>
        <p:spPr>
          <a:xfrm>
            <a:off x="2100531" y="2913131"/>
            <a:ext cx="1208062" cy="1593504"/>
          </a:xfrm>
          <a:prstGeom prst="rect">
            <a:avLst/>
          </a:prstGeom>
          <a:noFill/>
          <a:ln>
            <a:noFill/>
          </a:ln>
        </p:spPr>
      </p:pic>
      <p:sp>
        <p:nvSpPr>
          <p:cNvPr id="352" name="Google Shape;352;p53"/>
          <p:cNvSpPr txBox="1"/>
          <p:nvPr/>
        </p:nvSpPr>
        <p:spPr>
          <a:xfrm>
            <a:off x="1729850" y="932000"/>
            <a:ext cx="5091000" cy="1848900"/>
          </a:xfrm>
          <a:prstGeom prst="rect">
            <a:avLst/>
          </a:prstGeom>
          <a:noFill/>
          <a:ln>
            <a:noFill/>
          </a:ln>
        </p:spPr>
        <p:txBody>
          <a:bodyPr anchorCtr="0" anchor="ctr" bIns="91425" lIns="91425" spcFirstLastPara="1" rIns="91425" wrap="square" tIns="91425">
            <a:noAutofit/>
          </a:bodyPr>
          <a:lstStyle/>
          <a:p>
            <a:pPr indent="-317500" lvl="0" marL="457200" rtl="0" algn="l">
              <a:lnSpc>
                <a:spcPct val="100000"/>
              </a:lnSpc>
              <a:spcBef>
                <a:spcPts val="700"/>
              </a:spcBef>
              <a:spcAft>
                <a:spcPts val="0"/>
              </a:spcAft>
              <a:buClr>
                <a:srgbClr val="2C5072"/>
              </a:buClr>
              <a:buSzPts val="1400"/>
              <a:buFont typeface="Cairo"/>
              <a:buChar char="●"/>
            </a:pPr>
            <a:r>
              <a:rPr lang="en">
                <a:latin typeface="Cairo"/>
                <a:ea typeface="Cairo"/>
                <a:cs typeface="Cairo"/>
                <a:sym typeface="Cairo"/>
              </a:rPr>
              <a:t>This pathway begins in the organ of corti. </a:t>
            </a:r>
            <a:endParaRPr>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a:latin typeface="Cairo"/>
                <a:ea typeface="Cairo"/>
                <a:cs typeface="Cairo"/>
                <a:sym typeface="Cairo"/>
              </a:rPr>
              <a:t>End  in the primary auditory cortex (are  41 &amp; 42, superior temporal gyrus in the temporal lobe of the brain)</a:t>
            </a:r>
            <a:endParaRPr>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a:latin typeface="Cairo"/>
                <a:ea typeface="Cairo"/>
                <a:cs typeface="Cairo"/>
                <a:sym typeface="Cairo"/>
              </a:rPr>
              <a:t>Fibres end in the auditory area, where it is heard, then interpretation occurs in the  auditory association areas (</a:t>
            </a:r>
            <a:r>
              <a:rPr lang="en" u="sng">
                <a:latin typeface="Cairo"/>
                <a:ea typeface="Cairo"/>
                <a:cs typeface="Cairo"/>
                <a:sym typeface="Cairo"/>
              </a:rPr>
              <a:t>wernicke  area</a:t>
            </a:r>
            <a:r>
              <a:rPr lang="en">
                <a:latin typeface="Cairo"/>
                <a:ea typeface="Cairo"/>
                <a:cs typeface="Cairo"/>
                <a:sym typeface="Cairo"/>
              </a:rPr>
              <a:t>)</a:t>
            </a:r>
            <a:endParaRPr>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a:latin typeface="Cairo"/>
                <a:ea typeface="Cairo"/>
                <a:cs typeface="Cairo"/>
                <a:sym typeface="Cairo"/>
              </a:rPr>
              <a:t>There is a bilateral cortical connection of  auditory area</a:t>
            </a:r>
            <a:endParaRPr>
              <a:latin typeface="Cairo"/>
              <a:ea typeface="Cairo"/>
              <a:cs typeface="Cairo"/>
              <a:sym typeface="Cairo"/>
            </a:endParaRPr>
          </a:p>
          <a:p>
            <a:pPr indent="-317500" lvl="0" marL="457200" rtl="0" algn="l">
              <a:lnSpc>
                <a:spcPct val="100000"/>
              </a:lnSpc>
              <a:spcBef>
                <a:spcPts val="0"/>
              </a:spcBef>
              <a:spcAft>
                <a:spcPts val="0"/>
              </a:spcAft>
              <a:buClr>
                <a:srgbClr val="2C5072"/>
              </a:buClr>
              <a:buSzPts val="1400"/>
              <a:buFont typeface="Cairo"/>
              <a:buChar char="●"/>
            </a:pPr>
            <a:r>
              <a:rPr lang="en">
                <a:latin typeface="Cairo"/>
                <a:ea typeface="Cairo"/>
                <a:cs typeface="Cairo"/>
                <a:sym typeface="Cairo"/>
              </a:rPr>
              <a:t>Thus damage to one side only slightly  reduces hearing</a:t>
            </a:r>
            <a:endParaRPr>
              <a:latin typeface="Cairo"/>
              <a:ea typeface="Cairo"/>
              <a:cs typeface="Cairo"/>
              <a:sym typeface="Cairo"/>
            </a:endParaRPr>
          </a:p>
        </p:txBody>
      </p:sp>
      <p:sp>
        <p:nvSpPr>
          <p:cNvPr id="353" name="Google Shape;353;p53"/>
          <p:cNvSpPr txBox="1"/>
          <p:nvPr/>
        </p:nvSpPr>
        <p:spPr>
          <a:xfrm>
            <a:off x="503750" y="4681625"/>
            <a:ext cx="5901300" cy="939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Sound Localization</a:t>
            </a:r>
            <a:endParaRPr sz="1800">
              <a:solidFill>
                <a:srgbClr val="134F5C"/>
              </a:solidFill>
              <a:highlight>
                <a:srgbClr val="EFEFEF"/>
              </a:highlight>
              <a:latin typeface="Josefin Sans"/>
              <a:ea typeface="Josefin Sans"/>
              <a:cs typeface="Josefin Sans"/>
              <a:sym typeface="Josefin Sans"/>
            </a:endParaRPr>
          </a:p>
          <a:p>
            <a:pPr indent="-317500" lvl="0" marL="457200" rtl="0" algn="ctr">
              <a:lnSpc>
                <a:spcPct val="100000"/>
              </a:lnSpc>
              <a:spcBef>
                <a:spcPts val="1000"/>
              </a:spcBef>
              <a:spcAft>
                <a:spcPts val="0"/>
              </a:spcAft>
              <a:buSzPts val="1400"/>
              <a:buFont typeface="Cairo"/>
              <a:buChar char="●"/>
            </a:pPr>
            <a:r>
              <a:rPr lang="en">
                <a:latin typeface="Cairo"/>
                <a:ea typeface="Cairo"/>
                <a:cs typeface="Cairo"/>
                <a:sym typeface="Cairo"/>
              </a:rPr>
              <a:t>Differences in the time arrival of the  sound wave at the ears (time-lag)</a:t>
            </a:r>
            <a:endParaRPr>
              <a:latin typeface="Cairo"/>
              <a:ea typeface="Cairo"/>
              <a:cs typeface="Cairo"/>
              <a:sym typeface="Cairo"/>
            </a:endParaRPr>
          </a:p>
          <a:p>
            <a:pPr indent="-317500" lvl="0" marL="457200" rtl="0" algn="l">
              <a:lnSpc>
                <a:spcPct val="100000"/>
              </a:lnSpc>
              <a:spcBef>
                <a:spcPts val="0"/>
              </a:spcBef>
              <a:spcAft>
                <a:spcPts val="0"/>
              </a:spcAft>
              <a:buSzPts val="1400"/>
              <a:buFont typeface="Cairo"/>
              <a:buChar char="●"/>
            </a:pPr>
            <a:r>
              <a:rPr lang="en">
                <a:latin typeface="Cairo"/>
                <a:ea typeface="Cairo"/>
                <a:cs typeface="Cairo"/>
                <a:sym typeface="Cairo"/>
              </a:rPr>
              <a:t>Differences in the loudness</a:t>
            </a:r>
            <a:endParaRPr>
              <a:latin typeface="Cairo"/>
              <a:ea typeface="Cairo"/>
              <a:cs typeface="Cairo"/>
              <a:sym typeface="Cairo"/>
            </a:endParaRPr>
          </a:p>
        </p:txBody>
      </p:sp>
      <p:sp>
        <p:nvSpPr>
          <p:cNvPr id="354" name="Google Shape;354;p53"/>
          <p:cNvSpPr txBox="1"/>
          <p:nvPr/>
        </p:nvSpPr>
        <p:spPr>
          <a:xfrm>
            <a:off x="3779653" y="2627194"/>
            <a:ext cx="2450400" cy="3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B7B7B7"/>
                </a:solidFill>
                <a:latin typeface="Cairo"/>
                <a:ea typeface="Cairo"/>
                <a:cs typeface="Cairo"/>
                <a:sym typeface="Cairo"/>
              </a:rPr>
              <a:t>Complete </a:t>
            </a:r>
            <a:r>
              <a:rPr lang="en" sz="900">
                <a:solidFill>
                  <a:srgbClr val="B7B7B7"/>
                </a:solidFill>
                <a:latin typeface="Cairo"/>
                <a:ea typeface="Cairo"/>
                <a:cs typeface="Cairo"/>
                <a:sym typeface="Cairo"/>
              </a:rPr>
              <a:t>hearing loss is </a:t>
            </a:r>
            <a:r>
              <a:rPr lang="en" sz="900">
                <a:solidFill>
                  <a:srgbClr val="B7B7B7"/>
                </a:solidFill>
                <a:latin typeface="Cairo"/>
                <a:ea typeface="Cairo"/>
                <a:cs typeface="Cairo"/>
                <a:sym typeface="Cairo"/>
              </a:rPr>
              <a:t>inherited</a:t>
            </a:r>
            <a:r>
              <a:rPr lang="en" sz="900">
                <a:solidFill>
                  <a:srgbClr val="B7B7B7"/>
                </a:solidFill>
                <a:latin typeface="Cairo"/>
                <a:ea typeface="Cairo"/>
                <a:cs typeface="Cairo"/>
                <a:sym typeface="Cairo"/>
              </a:rPr>
              <a:t> &amp; unlikely </a:t>
            </a:r>
            <a:endParaRPr sz="900">
              <a:solidFill>
                <a:srgbClr val="B7B7B7"/>
              </a:solidFill>
              <a:latin typeface="Cairo"/>
              <a:ea typeface="Cairo"/>
              <a:cs typeface="Cairo"/>
              <a:sym typeface="Cairo"/>
            </a:endParaRPr>
          </a:p>
        </p:txBody>
      </p:sp>
      <p:sp>
        <p:nvSpPr>
          <p:cNvPr id="355" name="Google Shape;355;p53"/>
          <p:cNvSpPr txBox="1"/>
          <p:nvPr/>
        </p:nvSpPr>
        <p:spPr>
          <a:xfrm>
            <a:off x="5037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34F5C"/>
                </a:solidFill>
                <a:latin typeface="Josefin Sans"/>
                <a:ea typeface="Josefin Sans"/>
                <a:cs typeface="Josefin Sans"/>
                <a:sym typeface="Josefin Sans"/>
              </a:rPr>
              <a:t>Auditory pathway </a:t>
            </a:r>
            <a:endParaRPr sz="1100">
              <a:solidFill>
                <a:srgbClr val="134F5C"/>
              </a:solidFill>
              <a:latin typeface="Josefin Sans"/>
              <a:ea typeface="Josefin Sans"/>
              <a:cs typeface="Josefin Sans"/>
              <a:sym typeface="Josefi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5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1" name="Google Shape;361;p54"/>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C343D"/>
                </a:solidFill>
                <a:latin typeface="Josefin Sans"/>
                <a:ea typeface="Josefin Sans"/>
                <a:cs typeface="Josefin Sans"/>
                <a:sym typeface="Josefin Sans"/>
              </a:rPr>
              <a:t>Differentiate between conductive and perceptive deafness.</a:t>
            </a:r>
            <a:endParaRPr sz="1200">
              <a:solidFill>
                <a:srgbClr val="134F5C"/>
              </a:solidFill>
              <a:latin typeface="Josefin Sans"/>
              <a:ea typeface="Josefin Sans"/>
              <a:cs typeface="Josefin Sans"/>
              <a:sym typeface="Josefin Sans"/>
            </a:endParaRPr>
          </a:p>
        </p:txBody>
      </p:sp>
      <p:sp>
        <p:nvSpPr>
          <p:cNvPr id="362" name="Google Shape;362;p5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3" name="Google Shape;363;p54"/>
          <p:cNvSpPr txBox="1"/>
          <p:nvPr/>
        </p:nvSpPr>
        <p:spPr>
          <a:xfrm>
            <a:off x="105350" y="5855238"/>
            <a:ext cx="3337800" cy="3123000"/>
          </a:xfrm>
          <a:prstGeom prst="rect">
            <a:avLst/>
          </a:prstGeom>
          <a:solidFill>
            <a:srgbClr val="FFFFFF"/>
          </a:solidFill>
          <a:ln cap="flat" cmpd="sng" w="952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Impairment of sound transmission </a:t>
            </a:r>
            <a:r>
              <a:rPr lang="en">
                <a:latin typeface="Cairo"/>
                <a:ea typeface="Cairo"/>
                <a:cs typeface="Cairo"/>
                <a:sym typeface="Cairo"/>
              </a:rPr>
              <a:t>t</a:t>
            </a:r>
            <a:r>
              <a:rPr lang="en">
                <a:latin typeface="Cairo"/>
                <a:ea typeface="Cairo"/>
                <a:cs typeface="Cairo"/>
                <a:sym typeface="Cairo"/>
              </a:rPr>
              <a:t>hrough external or middle ear due to:</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Wax</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Repeated infection</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Perforated drum   </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Destruction of ossicles</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Osteosclerosis (pathological fixation of stapes on</a:t>
            </a:r>
            <a:r>
              <a:rPr lang="en">
                <a:solidFill>
                  <a:schemeClr val="dk1"/>
                </a:solidFill>
                <a:latin typeface="Cairo"/>
                <a:ea typeface="Cairo"/>
                <a:cs typeface="Cairo"/>
                <a:sym typeface="Cairo"/>
              </a:rPr>
              <a:t> the oval window)</a:t>
            </a:r>
            <a:br>
              <a:rPr lang="en">
                <a:solidFill>
                  <a:schemeClr val="dk1"/>
                </a:solidFill>
                <a:latin typeface="Cairo"/>
                <a:ea typeface="Cairo"/>
                <a:cs typeface="Cairo"/>
                <a:sym typeface="Cairo"/>
              </a:rPr>
            </a:b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All  sound frequencies are equally </a:t>
            </a:r>
            <a:r>
              <a:rPr lang="en">
                <a:solidFill>
                  <a:schemeClr val="dk1"/>
                </a:solidFill>
                <a:latin typeface="Cairo"/>
                <a:ea typeface="Cairo"/>
                <a:cs typeface="Cairo"/>
                <a:sym typeface="Cairo"/>
              </a:rPr>
              <a:t>affected</a:t>
            </a:r>
            <a:r>
              <a:rPr lang="en">
                <a:latin typeface="Cairo"/>
                <a:ea typeface="Cairo"/>
                <a:cs typeface="Cairo"/>
                <a:sym typeface="Cairo"/>
              </a:rPr>
              <a:t>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Economica"/>
              <a:buChar char="●"/>
            </a:pPr>
            <a:r>
              <a:rPr lang="en">
                <a:latin typeface="Cairo"/>
                <a:ea typeface="Cairo"/>
                <a:cs typeface="Cairo"/>
                <a:sym typeface="Cairo"/>
              </a:rPr>
              <a:t>Bone conduction is better than air conduction</a:t>
            </a:r>
            <a:br>
              <a:rPr lang="en">
                <a:latin typeface="Economica"/>
                <a:ea typeface="Economica"/>
                <a:cs typeface="Economica"/>
                <a:sym typeface="Economica"/>
              </a:rPr>
            </a:br>
            <a:br>
              <a:rPr lang="en">
                <a:latin typeface="Economica"/>
                <a:ea typeface="Economica"/>
                <a:cs typeface="Economica"/>
                <a:sym typeface="Economica"/>
              </a:rPr>
            </a:br>
            <a:endParaRPr>
              <a:latin typeface="Economica"/>
              <a:ea typeface="Economica"/>
              <a:cs typeface="Economica"/>
              <a:sym typeface="Economica"/>
            </a:endParaRPr>
          </a:p>
        </p:txBody>
      </p:sp>
      <p:sp>
        <p:nvSpPr>
          <p:cNvPr id="364" name="Google Shape;364;p54"/>
          <p:cNvSpPr/>
          <p:nvPr/>
        </p:nvSpPr>
        <p:spPr>
          <a:xfrm>
            <a:off x="2371239" y="4109875"/>
            <a:ext cx="2143800" cy="6063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134F5C"/>
                </a:solidFill>
                <a:highlight>
                  <a:srgbClr val="EFEFEF"/>
                </a:highlight>
                <a:latin typeface="Josefin Sans"/>
                <a:ea typeface="Josefin Sans"/>
                <a:cs typeface="Josefin Sans"/>
                <a:sym typeface="Josefin Sans"/>
              </a:rPr>
              <a:t>Deafness</a:t>
            </a:r>
            <a:endParaRPr sz="1800"/>
          </a:p>
        </p:txBody>
      </p:sp>
      <p:sp>
        <p:nvSpPr>
          <p:cNvPr id="365" name="Google Shape;365;p54"/>
          <p:cNvSpPr/>
          <p:nvPr/>
        </p:nvSpPr>
        <p:spPr>
          <a:xfrm>
            <a:off x="805388" y="4950850"/>
            <a:ext cx="1937700" cy="757800"/>
          </a:xfrm>
          <a:prstGeom prst="roundRect">
            <a:avLst>
              <a:gd fmla="val 16667" name="adj"/>
            </a:avLst>
          </a:prstGeom>
          <a:solidFill>
            <a:srgbClr val="A2C4C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000"/>
              </a:spcAft>
              <a:buClr>
                <a:schemeClr val="dk1"/>
              </a:buClr>
              <a:buSzPts val="1100"/>
              <a:buFont typeface="Arial"/>
              <a:buNone/>
            </a:pPr>
            <a:r>
              <a:rPr lang="en" sz="1800">
                <a:solidFill>
                  <a:srgbClr val="134F5C"/>
                </a:solidFill>
                <a:latin typeface="Josefin Sans"/>
                <a:ea typeface="Josefin Sans"/>
                <a:cs typeface="Josefin Sans"/>
                <a:sym typeface="Josefin Sans"/>
              </a:rPr>
              <a:t>Conductive Deafness</a:t>
            </a:r>
            <a:endParaRPr/>
          </a:p>
        </p:txBody>
      </p:sp>
      <p:sp>
        <p:nvSpPr>
          <p:cNvPr id="366" name="Google Shape;366;p54"/>
          <p:cNvSpPr/>
          <p:nvPr/>
        </p:nvSpPr>
        <p:spPr>
          <a:xfrm>
            <a:off x="4180893" y="4950850"/>
            <a:ext cx="1937700" cy="757800"/>
          </a:xfrm>
          <a:prstGeom prst="roundRect">
            <a:avLst>
              <a:gd fmla="val 16667" name="adj"/>
            </a:avLst>
          </a:prstGeom>
          <a:solidFill>
            <a:srgbClr val="A2C4C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000"/>
              </a:spcAft>
              <a:buNone/>
            </a:pPr>
            <a:r>
              <a:rPr lang="en" sz="1800">
                <a:solidFill>
                  <a:srgbClr val="134F5C"/>
                </a:solidFill>
                <a:latin typeface="Josefin Sans"/>
                <a:ea typeface="Josefin Sans"/>
                <a:cs typeface="Josefin Sans"/>
                <a:sym typeface="Josefin Sans"/>
              </a:rPr>
              <a:t>Perceptive</a:t>
            </a:r>
            <a:r>
              <a:rPr lang="en" sz="1800">
                <a:solidFill>
                  <a:srgbClr val="134F5C"/>
                </a:solidFill>
                <a:latin typeface="Josefin Sans"/>
                <a:ea typeface="Josefin Sans"/>
                <a:cs typeface="Josefin Sans"/>
                <a:sym typeface="Josefin Sans"/>
              </a:rPr>
              <a:t> Deafness</a:t>
            </a:r>
            <a:endParaRPr/>
          </a:p>
        </p:txBody>
      </p:sp>
      <p:cxnSp>
        <p:nvCxnSpPr>
          <p:cNvPr id="367" name="Google Shape;367;p54"/>
          <p:cNvCxnSpPr>
            <a:stCxn id="364" idx="2"/>
            <a:endCxn id="365" idx="0"/>
          </p:cNvCxnSpPr>
          <p:nvPr/>
        </p:nvCxnSpPr>
        <p:spPr>
          <a:xfrm rot="5400000">
            <a:off x="2491389" y="3999025"/>
            <a:ext cx="234600" cy="1668900"/>
          </a:xfrm>
          <a:prstGeom prst="bentConnector3">
            <a:avLst>
              <a:gd fmla="val 50016" name="adj1"/>
            </a:avLst>
          </a:prstGeom>
          <a:noFill/>
          <a:ln cap="flat" cmpd="sng" w="9525">
            <a:solidFill>
              <a:schemeClr val="dk2"/>
            </a:solidFill>
            <a:prstDash val="solid"/>
            <a:round/>
            <a:headEnd len="med" w="med" type="none"/>
            <a:tailEnd len="med" w="med" type="diamond"/>
          </a:ln>
        </p:spPr>
      </p:cxnSp>
      <p:cxnSp>
        <p:nvCxnSpPr>
          <p:cNvPr id="368" name="Google Shape;368;p54"/>
          <p:cNvCxnSpPr>
            <a:stCxn id="364" idx="2"/>
            <a:endCxn id="366" idx="0"/>
          </p:cNvCxnSpPr>
          <p:nvPr/>
        </p:nvCxnSpPr>
        <p:spPr>
          <a:xfrm flipH="1" rot="-5400000">
            <a:off x="4179189" y="3980125"/>
            <a:ext cx="234600" cy="1706700"/>
          </a:xfrm>
          <a:prstGeom prst="bentConnector3">
            <a:avLst>
              <a:gd fmla="val 50016" name="adj1"/>
            </a:avLst>
          </a:prstGeom>
          <a:noFill/>
          <a:ln cap="flat" cmpd="sng" w="9525">
            <a:solidFill>
              <a:schemeClr val="dk2"/>
            </a:solidFill>
            <a:prstDash val="solid"/>
            <a:round/>
            <a:headEnd len="med" w="med" type="none"/>
            <a:tailEnd len="med" w="med" type="diamond"/>
          </a:ln>
        </p:spPr>
      </p:cxnSp>
      <p:cxnSp>
        <p:nvCxnSpPr>
          <p:cNvPr id="369" name="Google Shape;369;p54"/>
          <p:cNvCxnSpPr>
            <a:stCxn id="365" idx="2"/>
            <a:endCxn id="363" idx="0"/>
          </p:cNvCxnSpPr>
          <p:nvPr/>
        </p:nvCxnSpPr>
        <p:spPr>
          <a:xfrm>
            <a:off x="1774238" y="5708650"/>
            <a:ext cx="0" cy="146700"/>
          </a:xfrm>
          <a:prstGeom prst="straightConnector1">
            <a:avLst/>
          </a:prstGeom>
          <a:noFill/>
          <a:ln cap="flat" cmpd="sng" w="9525">
            <a:solidFill>
              <a:schemeClr val="dk2"/>
            </a:solidFill>
            <a:prstDash val="solid"/>
            <a:round/>
            <a:headEnd len="med" w="med" type="none"/>
            <a:tailEnd len="med" w="med" type="diamond"/>
          </a:ln>
        </p:spPr>
      </p:cxnSp>
      <p:cxnSp>
        <p:nvCxnSpPr>
          <p:cNvPr id="370" name="Google Shape;370;p54"/>
          <p:cNvCxnSpPr>
            <a:stCxn id="366" idx="2"/>
            <a:endCxn id="371" idx="0"/>
          </p:cNvCxnSpPr>
          <p:nvPr/>
        </p:nvCxnSpPr>
        <p:spPr>
          <a:xfrm>
            <a:off x="5149743" y="5708650"/>
            <a:ext cx="0" cy="138300"/>
          </a:xfrm>
          <a:prstGeom prst="straightConnector1">
            <a:avLst/>
          </a:prstGeom>
          <a:noFill/>
          <a:ln cap="flat" cmpd="sng" w="9525">
            <a:solidFill>
              <a:schemeClr val="dk2"/>
            </a:solidFill>
            <a:prstDash val="solid"/>
            <a:round/>
            <a:headEnd len="med" w="med" type="none"/>
            <a:tailEnd len="med" w="med" type="diamond"/>
          </a:ln>
        </p:spPr>
      </p:cxnSp>
      <p:sp>
        <p:nvSpPr>
          <p:cNvPr id="371" name="Google Shape;371;p54"/>
          <p:cNvSpPr txBox="1"/>
          <p:nvPr/>
        </p:nvSpPr>
        <p:spPr>
          <a:xfrm>
            <a:off x="3546850" y="5847000"/>
            <a:ext cx="3205800" cy="3123000"/>
          </a:xfrm>
          <a:prstGeom prst="rect">
            <a:avLst/>
          </a:prstGeom>
          <a:solidFill>
            <a:srgbClr val="FFFFFF"/>
          </a:solidFill>
          <a:ln cap="flat" cmpd="sng" w="952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iro"/>
                <a:ea typeface="Cairo"/>
                <a:cs typeface="Cairo"/>
                <a:sym typeface="Cairo"/>
              </a:rPr>
              <a:t>Due to congenital or damage to cochlea or</a:t>
            </a:r>
            <a:r>
              <a:rPr lang="en">
                <a:solidFill>
                  <a:schemeClr val="dk1"/>
                </a:solidFill>
                <a:latin typeface="Cairo"/>
                <a:ea typeface="Cairo"/>
                <a:cs typeface="Cairo"/>
                <a:sym typeface="Cairo"/>
              </a:rPr>
              <a:t> auditory nerve pathway due to:</a:t>
            </a:r>
            <a:endParaRPr>
              <a:solidFill>
                <a:schemeClr val="dk1"/>
              </a:solidFill>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Toxins (antibiotics, </a:t>
            </a:r>
            <a:r>
              <a:rPr lang="en">
                <a:latin typeface="Cairo"/>
                <a:ea typeface="Cairo"/>
                <a:cs typeface="Cairo"/>
                <a:sym typeface="Cairo"/>
              </a:rPr>
              <a:t>gentamicin</a:t>
            </a:r>
            <a:r>
              <a:rPr lang="en">
                <a:latin typeface="Cairo"/>
                <a:ea typeface="Cairo"/>
                <a:cs typeface="Cairo"/>
                <a:sym typeface="Cairo"/>
              </a:rPr>
              <a:t>) </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 Inflammation </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Vascular </a:t>
            </a:r>
            <a:endParaRPr>
              <a:latin typeface="Cairo"/>
              <a:ea typeface="Cairo"/>
              <a:cs typeface="Cairo"/>
              <a:sym typeface="Cairo"/>
            </a:endParaRPr>
          </a:p>
          <a:p>
            <a:pPr indent="-317500" lvl="0" marL="914400" rtl="0" algn="l">
              <a:spcBef>
                <a:spcPts val="0"/>
              </a:spcBef>
              <a:spcAft>
                <a:spcPts val="0"/>
              </a:spcAft>
              <a:buClr>
                <a:srgbClr val="2C5072"/>
              </a:buClr>
              <a:buSzPts val="1400"/>
              <a:buFont typeface="Cairo"/>
              <a:buChar char="-"/>
            </a:pPr>
            <a:r>
              <a:rPr lang="en">
                <a:latin typeface="Cairo"/>
                <a:ea typeface="Cairo"/>
                <a:cs typeface="Cairo"/>
                <a:sym typeface="Cairo"/>
              </a:rPr>
              <a:t>Tumour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317500" lvl="0" marL="457200" rtl="0" algn="l">
              <a:spcBef>
                <a:spcPts val="0"/>
              </a:spcBef>
              <a:spcAft>
                <a:spcPts val="0"/>
              </a:spcAft>
              <a:buSzPts val="1400"/>
              <a:buChar char="●"/>
            </a:pPr>
            <a:r>
              <a:rPr lang="en">
                <a:latin typeface="Cairo"/>
                <a:ea typeface="Cairo"/>
                <a:cs typeface="Cairo"/>
                <a:sym typeface="Cairo"/>
              </a:rPr>
              <a:t>Both air and bone conduction are affected</a:t>
            </a:r>
            <a:br>
              <a:rPr lang="en">
                <a:latin typeface="Economica"/>
                <a:ea typeface="Economica"/>
                <a:cs typeface="Economica"/>
                <a:sym typeface="Economica"/>
              </a:rPr>
            </a:br>
            <a:endParaRPr>
              <a:latin typeface="Economica"/>
              <a:ea typeface="Economica"/>
              <a:cs typeface="Economica"/>
              <a:sym typeface="Economica"/>
            </a:endParaRPr>
          </a:p>
        </p:txBody>
      </p:sp>
      <p:sp>
        <p:nvSpPr>
          <p:cNvPr id="372" name="Google Shape;372;p54"/>
          <p:cNvSpPr txBox="1"/>
          <p:nvPr/>
        </p:nvSpPr>
        <p:spPr>
          <a:xfrm>
            <a:off x="373975" y="489571"/>
            <a:ext cx="5901300" cy="57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Conduction of Sound Wave</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graphicFrame>
        <p:nvGraphicFramePr>
          <p:cNvPr id="373" name="Google Shape;373;p54"/>
          <p:cNvGraphicFramePr/>
          <p:nvPr/>
        </p:nvGraphicFramePr>
        <p:xfrm>
          <a:off x="170994" y="947656"/>
          <a:ext cx="3000000" cy="3000000"/>
        </p:xfrm>
        <a:graphic>
          <a:graphicData uri="http://schemas.openxmlformats.org/drawingml/2006/table">
            <a:tbl>
              <a:tblPr>
                <a:noFill/>
                <a:tableStyleId>{91B7F480-1B8B-4D46-8093-36F05C53567C}</a:tableStyleId>
              </a:tblPr>
              <a:tblGrid>
                <a:gridCol w="3178775"/>
                <a:gridCol w="3178775"/>
              </a:tblGrid>
              <a:tr h="306025">
                <a:tc>
                  <a:txBody>
                    <a:bodyPr>
                      <a:noAutofit/>
                    </a:bodyPr>
                    <a:lstStyle/>
                    <a:p>
                      <a:pPr indent="0" lvl="0" marL="0" rtl="0" algn="ctr">
                        <a:spcBef>
                          <a:spcPts val="0"/>
                        </a:spcBef>
                        <a:spcAft>
                          <a:spcPts val="1000"/>
                        </a:spcAft>
                        <a:buClr>
                          <a:schemeClr val="dk1"/>
                        </a:buClr>
                        <a:buSzPts val="1100"/>
                        <a:buFont typeface="Arial"/>
                        <a:buNone/>
                      </a:pPr>
                      <a:r>
                        <a:rPr lang="en" sz="1600">
                          <a:solidFill>
                            <a:srgbClr val="FFFFFF"/>
                          </a:solidFill>
                          <a:latin typeface="Josefin Sans"/>
                          <a:ea typeface="Josefin Sans"/>
                          <a:cs typeface="Josefin Sans"/>
                          <a:sym typeface="Josefin Sans"/>
                        </a:rPr>
                        <a:t>Air conduction </a:t>
                      </a:r>
                      <a:endParaRPr sz="1600">
                        <a:solidFill>
                          <a:srgbClr val="FFFFFF"/>
                        </a:solidFill>
                      </a:endParaRPr>
                    </a:p>
                  </a:txBody>
                  <a:tcPr marT="91425" marB="91425" marR="91425" marL="91425">
                    <a:solidFill>
                      <a:srgbClr val="B4A7D6"/>
                    </a:solidFill>
                  </a:tcPr>
                </a:tc>
                <a:tc>
                  <a:txBody>
                    <a:bodyPr>
                      <a:noAutofit/>
                    </a:bodyPr>
                    <a:lstStyle/>
                    <a:p>
                      <a:pPr indent="0" lvl="0" marL="0" rtl="0" algn="ctr">
                        <a:spcBef>
                          <a:spcPts val="0"/>
                        </a:spcBef>
                        <a:spcAft>
                          <a:spcPts val="1000"/>
                        </a:spcAft>
                        <a:buClr>
                          <a:schemeClr val="dk1"/>
                        </a:buClr>
                        <a:buSzPts val="1100"/>
                        <a:buFont typeface="Arial"/>
                        <a:buNone/>
                      </a:pPr>
                      <a:r>
                        <a:rPr lang="en" sz="1600">
                          <a:solidFill>
                            <a:srgbClr val="FFFFFF"/>
                          </a:solidFill>
                          <a:latin typeface="Josefin Sans"/>
                          <a:ea typeface="Josefin Sans"/>
                          <a:cs typeface="Josefin Sans"/>
                          <a:sym typeface="Josefin Sans"/>
                        </a:rPr>
                        <a:t>Bone conduction</a:t>
                      </a:r>
                      <a:endParaRPr sz="1600">
                        <a:solidFill>
                          <a:srgbClr val="FFFFFF"/>
                        </a:solidFill>
                        <a:latin typeface="Josefin Sans"/>
                        <a:ea typeface="Josefin Sans"/>
                        <a:cs typeface="Josefin Sans"/>
                        <a:sym typeface="Josefin Sans"/>
                      </a:endParaRPr>
                    </a:p>
                  </a:txBody>
                  <a:tcPr marT="91425" marB="91425" marR="91425" marL="91425">
                    <a:solidFill>
                      <a:srgbClr val="D5A6BD"/>
                    </a:solidFill>
                  </a:tcPr>
                </a:tc>
              </a:tr>
              <a:tr h="1190725">
                <a:tc>
                  <a:txBody>
                    <a:bodyPr>
                      <a:noAutofit/>
                    </a:bodyPr>
                    <a:lstStyle/>
                    <a:p>
                      <a:pPr indent="0" lvl="0" marL="0" rtl="0" algn="l">
                        <a:lnSpc>
                          <a:spcPct val="99000"/>
                        </a:lnSpc>
                        <a:spcBef>
                          <a:spcPts val="500"/>
                        </a:spcBef>
                        <a:spcAft>
                          <a:spcPts val="0"/>
                        </a:spcAft>
                        <a:buClr>
                          <a:schemeClr val="dk1"/>
                        </a:buClr>
                        <a:buSzPts val="1100"/>
                        <a:buFont typeface="Arial"/>
                        <a:buNone/>
                      </a:pPr>
                      <a:r>
                        <a:rPr lang="en">
                          <a:solidFill>
                            <a:schemeClr val="dk1"/>
                          </a:solidFill>
                          <a:latin typeface="Cairo"/>
                          <a:ea typeface="Cairo"/>
                          <a:cs typeface="Cairo"/>
                          <a:sym typeface="Cairo"/>
                        </a:rPr>
                        <a:t>Normal situation of hearing, sound travel in air causes vibration of Tympanic m.,  transmitted by ossicles to the oval window</a:t>
                      </a:r>
                      <a:endParaRPr/>
                    </a:p>
                  </a:txBody>
                  <a:tcPr marT="91425" marB="91425" marR="91425" marL="91425"/>
                </a:tc>
                <a:tc>
                  <a:txBody>
                    <a:bodyPr>
                      <a:noAutofit/>
                    </a:bodyPr>
                    <a:lstStyle/>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Cairo"/>
                          <a:ea typeface="Cairo"/>
                          <a:cs typeface="Cairo"/>
                          <a:sym typeface="Cairo"/>
                        </a:rPr>
                        <a:t>Sound cause vibration of skull bones directly  transmitting the sound vibration to the  cochlea (eg when placing tuning fork on the  head or mastoid process)</a:t>
                      </a:r>
                      <a:endParaRPr/>
                    </a:p>
                  </a:txBody>
                  <a:tcPr marT="91425" marB="91425" marR="91425" marL="91425"/>
                </a:tc>
              </a:tr>
            </a:tbl>
          </a:graphicData>
        </a:graphic>
      </p:graphicFrame>
      <p:pic>
        <p:nvPicPr>
          <p:cNvPr id="374" name="Google Shape;374;p54"/>
          <p:cNvPicPr preferRelativeResize="0"/>
          <p:nvPr/>
        </p:nvPicPr>
        <p:blipFill rotWithShape="1">
          <a:blip r:embed="rId3">
            <a:alphaModFix/>
          </a:blip>
          <a:srcRect b="16347" l="53999" r="2989" t="23153"/>
          <a:stretch/>
        </p:blipFill>
        <p:spPr>
          <a:xfrm>
            <a:off x="373975" y="2713600"/>
            <a:ext cx="2305170" cy="1337636"/>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0" name="Google Shape;380;p55"/>
          <p:cNvSpPr txBox="1"/>
          <p:nvPr/>
        </p:nvSpPr>
        <p:spPr>
          <a:xfrm>
            <a:off x="453888" y="3957688"/>
            <a:ext cx="5950200" cy="15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Rinnes Test</a:t>
            </a:r>
            <a:endParaRPr sz="1800">
              <a:solidFill>
                <a:srgbClr val="134F5C"/>
              </a:solidFill>
              <a:highlight>
                <a:srgbClr val="EFEFEF"/>
              </a:highlight>
              <a:latin typeface="Josefin Sans"/>
              <a:ea typeface="Josefin Sans"/>
              <a:cs typeface="Josefin Sans"/>
              <a:sym typeface="Josefin Sans"/>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The base of the tuning fork placed on mastoid</a:t>
            </a:r>
            <a:r>
              <a:rPr lang="en">
                <a:solidFill>
                  <a:schemeClr val="dk1"/>
                </a:solidFill>
                <a:latin typeface="Cairo"/>
                <a:ea typeface="Cairo"/>
                <a:cs typeface="Cairo"/>
                <a:sym typeface="Cairo"/>
              </a:rPr>
              <a:t> process until the sound is not heard</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Then the prongs of the fork held in air near</a:t>
            </a:r>
            <a:r>
              <a:rPr lang="en">
                <a:solidFill>
                  <a:schemeClr val="dk1"/>
                </a:solidFill>
                <a:latin typeface="Cairo"/>
                <a:ea typeface="Cairo"/>
                <a:cs typeface="Cairo"/>
                <a:sym typeface="Cairo"/>
              </a:rPr>
              <a:t> the ear</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Normal subject continue to hear near ear </a:t>
            </a:r>
            <a:r>
              <a:rPr lang="en">
                <a:solidFill>
                  <a:schemeClr val="dk1"/>
                </a:solidFill>
                <a:latin typeface="Cairo"/>
                <a:ea typeface="Cairo"/>
                <a:cs typeface="Cairo"/>
                <a:sym typeface="Cairo"/>
              </a:rPr>
              <a:t>(positive test) </a:t>
            </a:r>
            <a:endParaRPr>
              <a:latin typeface="Cairo"/>
              <a:ea typeface="Cairo"/>
              <a:cs typeface="Cairo"/>
              <a:sym typeface="Cairo"/>
            </a:endParaRPr>
          </a:p>
          <a:p>
            <a:pPr indent="-317500" lvl="0" marL="457200" rtl="0" algn="l">
              <a:spcBef>
                <a:spcPts val="0"/>
              </a:spcBef>
              <a:spcAft>
                <a:spcPts val="0"/>
              </a:spcAft>
              <a:buClr>
                <a:srgbClr val="2C5072"/>
              </a:buClr>
              <a:buSzPts val="1400"/>
              <a:buFont typeface="Cairo"/>
              <a:buChar char="●"/>
            </a:pPr>
            <a:r>
              <a:rPr lang="en">
                <a:latin typeface="Cairo"/>
                <a:ea typeface="Cairo"/>
                <a:cs typeface="Cairo"/>
                <a:sym typeface="Cairo"/>
              </a:rPr>
              <a:t>If not reveres the test (if heard near the mastoid</a:t>
            </a:r>
            <a:r>
              <a:rPr lang="en">
                <a:solidFill>
                  <a:schemeClr val="dk1"/>
                </a:solidFill>
                <a:latin typeface="Cairo"/>
                <a:ea typeface="Cairo"/>
                <a:cs typeface="Cairo"/>
                <a:sym typeface="Cairo"/>
              </a:rPr>
              <a:t> process, negative test)</a:t>
            </a:r>
            <a:br>
              <a:rPr lang="en">
                <a:solidFill>
                  <a:schemeClr val="dk1"/>
                </a:solidFill>
                <a:latin typeface="Cairo"/>
                <a:ea typeface="Cairo"/>
                <a:cs typeface="Cairo"/>
                <a:sym typeface="Cairo"/>
              </a:rPr>
            </a:br>
            <a:br>
              <a:rPr lang="en">
                <a:latin typeface="Cairo"/>
                <a:ea typeface="Cairo"/>
                <a:cs typeface="Cairo"/>
                <a:sym typeface="Cairo"/>
              </a:rPr>
            </a:br>
            <a:endParaRPr>
              <a:latin typeface="Cairo"/>
              <a:ea typeface="Cairo"/>
              <a:cs typeface="Cairo"/>
              <a:sym typeface="Cairo"/>
            </a:endParaRPr>
          </a:p>
        </p:txBody>
      </p:sp>
      <p:pic>
        <p:nvPicPr>
          <p:cNvPr id="381" name="Google Shape;381;p55"/>
          <p:cNvPicPr preferRelativeResize="0"/>
          <p:nvPr/>
        </p:nvPicPr>
        <p:blipFill rotWithShape="1">
          <a:blip r:embed="rId3">
            <a:alphaModFix/>
          </a:blip>
          <a:srcRect b="25725" l="39579" r="5889" t="28072"/>
          <a:stretch/>
        </p:blipFill>
        <p:spPr>
          <a:xfrm>
            <a:off x="2407195" y="1677802"/>
            <a:ext cx="1902899" cy="1209142"/>
          </a:xfrm>
          <a:prstGeom prst="rect">
            <a:avLst/>
          </a:prstGeom>
          <a:noFill/>
          <a:ln cap="flat" cmpd="sng" w="9525">
            <a:solidFill>
              <a:srgbClr val="EFEFEF"/>
            </a:solidFill>
            <a:prstDash val="solid"/>
            <a:round/>
            <a:headEnd len="sm" w="sm" type="none"/>
            <a:tailEnd len="sm" w="sm" type="none"/>
          </a:ln>
        </p:spPr>
      </p:pic>
      <p:pic>
        <p:nvPicPr>
          <p:cNvPr id="382" name="Google Shape;382;p55"/>
          <p:cNvPicPr preferRelativeResize="0"/>
          <p:nvPr/>
        </p:nvPicPr>
        <p:blipFill rotWithShape="1">
          <a:blip r:embed="rId4">
            <a:alphaModFix/>
          </a:blip>
          <a:srcRect b="11819" l="61338" r="2018" t="26429"/>
          <a:stretch/>
        </p:blipFill>
        <p:spPr>
          <a:xfrm>
            <a:off x="4310101" y="496727"/>
            <a:ext cx="2143803" cy="2390215"/>
          </a:xfrm>
          <a:prstGeom prst="rect">
            <a:avLst/>
          </a:prstGeom>
          <a:noFill/>
          <a:ln>
            <a:noFill/>
          </a:ln>
        </p:spPr>
      </p:pic>
      <p:sp>
        <p:nvSpPr>
          <p:cNvPr id="383" name="Google Shape;383;p55"/>
          <p:cNvSpPr txBox="1"/>
          <p:nvPr/>
        </p:nvSpPr>
        <p:spPr>
          <a:xfrm>
            <a:off x="481188" y="3465425"/>
            <a:ext cx="5754900" cy="479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iro"/>
              <a:buChar char="★"/>
            </a:pPr>
            <a:r>
              <a:rPr lang="en">
                <a:latin typeface="Cairo"/>
                <a:ea typeface="Cairo"/>
                <a:cs typeface="Cairo"/>
                <a:sym typeface="Cairo"/>
              </a:rPr>
              <a:t>Tuning fork is placed on the patient's forehead (or in the middle line)</a:t>
            </a:r>
            <a:endParaRPr>
              <a:latin typeface="Cairo"/>
              <a:ea typeface="Cairo"/>
              <a:cs typeface="Cairo"/>
              <a:sym typeface="Cairo"/>
            </a:endParaRPr>
          </a:p>
        </p:txBody>
      </p:sp>
      <p:sp>
        <p:nvSpPr>
          <p:cNvPr id="384" name="Google Shape;384;p55"/>
          <p:cNvSpPr txBox="1"/>
          <p:nvPr/>
        </p:nvSpPr>
        <p:spPr>
          <a:xfrm>
            <a:off x="999438" y="3121676"/>
            <a:ext cx="4718400" cy="47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134F5C"/>
                </a:solidFill>
                <a:highlight>
                  <a:srgbClr val="EFEFEF"/>
                </a:highlight>
                <a:latin typeface="Josefin Sans"/>
                <a:ea typeface="Josefin Sans"/>
                <a:cs typeface="Josefin Sans"/>
                <a:sym typeface="Josefin Sans"/>
              </a:rPr>
              <a:t>Weber</a:t>
            </a:r>
            <a:r>
              <a:rPr lang="en" sz="1800">
                <a:solidFill>
                  <a:srgbClr val="134F5C"/>
                </a:solidFill>
                <a:highlight>
                  <a:srgbClr val="EFEFEF"/>
                </a:highlight>
                <a:latin typeface="Josefin Sans"/>
                <a:ea typeface="Josefin Sans"/>
                <a:cs typeface="Josefin Sans"/>
                <a:sym typeface="Josefin Sans"/>
              </a:rPr>
              <a:t> Test</a:t>
            </a:r>
            <a:endParaRPr/>
          </a:p>
        </p:txBody>
      </p:sp>
      <p:sp>
        <p:nvSpPr>
          <p:cNvPr id="385" name="Google Shape;385;p55"/>
          <p:cNvSpPr/>
          <p:nvPr/>
        </p:nvSpPr>
        <p:spPr>
          <a:xfrm>
            <a:off x="316346" y="1527114"/>
            <a:ext cx="1902900" cy="5064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000"/>
              </a:spcAft>
              <a:buClr>
                <a:schemeClr val="dk1"/>
              </a:buClr>
              <a:buSzPts val="1100"/>
              <a:buFont typeface="Arial"/>
              <a:buNone/>
            </a:pPr>
            <a:r>
              <a:rPr lang="en" sz="1800">
                <a:solidFill>
                  <a:srgbClr val="134F5C"/>
                </a:solidFill>
                <a:latin typeface="Josefin Sans"/>
                <a:ea typeface="Josefin Sans"/>
                <a:cs typeface="Josefin Sans"/>
                <a:sym typeface="Josefin Sans"/>
              </a:rPr>
              <a:t>Audiometer </a:t>
            </a:r>
            <a:endParaRPr sz="1800">
              <a:solidFill>
                <a:srgbClr val="134F5C"/>
              </a:solidFill>
              <a:latin typeface="Josefin Sans"/>
              <a:ea typeface="Josefin Sans"/>
              <a:cs typeface="Josefin Sans"/>
              <a:sym typeface="Josefin Sans"/>
            </a:endParaRPr>
          </a:p>
        </p:txBody>
      </p:sp>
      <p:sp>
        <p:nvSpPr>
          <p:cNvPr id="386" name="Google Shape;386;p55"/>
          <p:cNvSpPr/>
          <p:nvPr/>
        </p:nvSpPr>
        <p:spPr>
          <a:xfrm>
            <a:off x="316347" y="2819326"/>
            <a:ext cx="1902900" cy="506400"/>
          </a:xfrm>
          <a:prstGeom prst="roundRect">
            <a:avLst>
              <a:gd fmla="val 16667" name="adj"/>
            </a:avLst>
          </a:prstGeom>
          <a:solidFill>
            <a:srgbClr val="D0E0E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000"/>
              </a:spcAft>
              <a:buClr>
                <a:schemeClr val="dk1"/>
              </a:buClr>
              <a:buSzPts val="1100"/>
              <a:buFont typeface="Arial"/>
              <a:buNone/>
            </a:pPr>
            <a:r>
              <a:rPr lang="en" sz="1800">
                <a:solidFill>
                  <a:srgbClr val="134F5C"/>
                </a:solidFill>
                <a:latin typeface="Josefin Sans"/>
                <a:ea typeface="Josefin Sans"/>
                <a:cs typeface="Josefin Sans"/>
                <a:sym typeface="Josefin Sans"/>
              </a:rPr>
              <a:t>Rinnes test</a:t>
            </a:r>
            <a:endParaRPr sz="1800">
              <a:solidFill>
                <a:srgbClr val="134F5C"/>
              </a:solidFill>
              <a:latin typeface="Josefin Sans"/>
              <a:ea typeface="Josefin Sans"/>
              <a:cs typeface="Josefin Sans"/>
              <a:sym typeface="Josefin Sans"/>
            </a:endParaRPr>
          </a:p>
        </p:txBody>
      </p:sp>
      <p:sp>
        <p:nvSpPr>
          <p:cNvPr id="387" name="Google Shape;387;p55"/>
          <p:cNvSpPr/>
          <p:nvPr/>
        </p:nvSpPr>
        <p:spPr>
          <a:xfrm>
            <a:off x="316350" y="2173223"/>
            <a:ext cx="1902900" cy="5064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1000"/>
              </a:spcAft>
              <a:buClr>
                <a:schemeClr val="dk1"/>
              </a:buClr>
              <a:buSzPts val="1100"/>
              <a:buFont typeface="Arial"/>
              <a:buNone/>
            </a:pPr>
            <a:r>
              <a:rPr lang="en" sz="1800">
                <a:solidFill>
                  <a:srgbClr val="134F5C"/>
                </a:solidFill>
                <a:latin typeface="Josefin Sans"/>
                <a:ea typeface="Josefin Sans"/>
                <a:cs typeface="Josefin Sans"/>
                <a:sym typeface="Josefin Sans"/>
              </a:rPr>
              <a:t>Weber test</a:t>
            </a:r>
            <a:endParaRPr sz="1800">
              <a:solidFill>
                <a:srgbClr val="134F5C"/>
              </a:solidFill>
              <a:latin typeface="Josefin Sans"/>
              <a:ea typeface="Josefin Sans"/>
              <a:cs typeface="Josefin Sans"/>
              <a:sym typeface="Josefin Sans"/>
            </a:endParaRPr>
          </a:p>
        </p:txBody>
      </p:sp>
      <p:sp>
        <p:nvSpPr>
          <p:cNvPr id="388" name="Google Shape;388;p55"/>
          <p:cNvSpPr/>
          <p:nvPr/>
        </p:nvSpPr>
        <p:spPr>
          <a:xfrm>
            <a:off x="465410" y="602014"/>
            <a:ext cx="2143800" cy="6063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134F5C"/>
                </a:solidFill>
                <a:highlight>
                  <a:srgbClr val="EFEFEF"/>
                </a:highlight>
                <a:latin typeface="Josefin Sans"/>
                <a:ea typeface="Josefin Sans"/>
                <a:cs typeface="Josefin Sans"/>
                <a:sym typeface="Josefin Sans"/>
              </a:rPr>
              <a:t>Hearing tests</a:t>
            </a:r>
            <a:endParaRPr sz="1800">
              <a:solidFill>
                <a:srgbClr val="134F5C"/>
              </a:solidFill>
              <a:highlight>
                <a:srgbClr val="EFEFEF"/>
              </a:highlight>
              <a:latin typeface="Josefin Sans"/>
              <a:ea typeface="Josefin Sans"/>
              <a:cs typeface="Josefin Sans"/>
              <a:sym typeface="Josefin Sans"/>
            </a:endParaRPr>
          </a:p>
        </p:txBody>
      </p:sp>
      <p:cxnSp>
        <p:nvCxnSpPr>
          <p:cNvPr id="389" name="Google Shape;389;p55"/>
          <p:cNvCxnSpPr>
            <a:stCxn id="388" idx="2"/>
            <a:endCxn id="385" idx="1"/>
          </p:cNvCxnSpPr>
          <p:nvPr/>
        </p:nvCxnSpPr>
        <p:spPr>
          <a:xfrm rot="5400000">
            <a:off x="640760" y="883864"/>
            <a:ext cx="572100" cy="1221000"/>
          </a:xfrm>
          <a:prstGeom prst="bentConnector4">
            <a:avLst>
              <a:gd fmla="val 27862" name="adj1"/>
              <a:gd fmla="val 119500" name="adj2"/>
            </a:avLst>
          </a:prstGeom>
          <a:noFill/>
          <a:ln cap="flat" cmpd="sng" w="9525">
            <a:solidFill>
              <a:schemeClr val="dk2"/>
            </a:solidFill>
            <a:prstDash val="solid"/>
            <a:round/>
            <a:headEnd len="med" w="med" type="none"/>
            <a:tailEnd len="med" w="med" type="diamond"/>
          </a:ln>
        </p:spPr>
      </p:cxnSp>
      <p:cxnSp>
        <p:nvCxnSpPr>
          <p:cNvPr id="390" name="Google Shape;390;p55"/>
          <p:cNvCxnSpPr>
            <a:stCxn id="388" idx="2"/>
            <a:endCxn id="387" idx="1"/>
          </p:cNvCxnSpPr>
          <p:nvPr/>
        </p:nvCxnSpPr>
        <p:spPr>
          <a:xfrm rot="5400000">
            <a:off x="317810" y="1206814"/>
            <a:ext cx="1218000" cy="1221000"/>
          </a:xfrm>
          <a:prstGeom prst="bentConnector4">
            <a:avLst>
              <a:gd fmla="val 13090" name="adj1"/>
              <a:gd fmla="val 119499" name="adj2"/>
            </a:avLst>
          </a:prstGeom>
          <a:noFill/>
          <a:ln cap="flat" cmpd="sng" w="9525">
            <a:solidFill>
              <a:schemeClr val="dk2"/>
            </a:solidFill>
            <a:prstDash val="solid"/>
            <a:round/>
            <a:headEnd len="med" w="med" type="none"/>
            <a:tailEnd len="med" w="med" type="diamond"/>
          </a:ln>
        </p:spPr>
      </p:cxnSp>
      <p:cxnSp>
        <p:nvCxnSpPr>
          <p:cNvPr id="391" name="Google Shape;391;p55"/>
          <p:cNvCxnSpPr>
            <a:stCxn id="388" idx="2"/>
            <a:endCxn id="386" idx="1"/>
          </p:cNvCxnSpPr>
          <p:nvPr/>
        </p:nvCxnSpPr>
        <p:spPr>
          <a:xfrm rot="5400000">
            <a:off x="-5290" y="1529914"/>
            <a:ext cx="1864200" cy="1221000"/>
          </a:xfrm>
          <a:prstGeom prst="bentConnector4">
            <a:avLst>
              <a:gd fmla="val 8523" name="adj1"/>
              <a:gd fmla="val 119499" name="adj2"/>
            </a:avLst>
          </a:prstGeom>
          <a:noFill/>
          <a:ln cap="flat" cmpd="sng" w="9525">
            <a:solidFill>
              <a:schemeClr val="dk2"/>
            </a:solidFill>
            <a:prstDash val="solid"/>
            <a:round/>
            <a:headEnd len="med" w="med" type="none"/>
            <a:tailEnd len="med" w="med" type="diamond"/>
          </a:ln>
        </p:spPr>
      </p:cxnSp>
      <p:graphicFrame>
        <p:nvGraphicFramePr>
          <p:cNvPr id="392" name="Google Shape;392;p55"/>
          <p:cNvGraphicFramePr/>
          <p:nvPr/>
        </p:nvGraphicFramePr>
        <p:xfrm>
          <a:off x="235150" y="5710181"/>
          <a:ext cx="3000000" cy="3000000"/>
        </p:xfrm>
        <a:graphic>
          <a:graphicData uri="http://schemas.openxmlformats.org/drawingml/2006/table">
            <a:tbl>
              <a:tblPr>
                <a:noFill/>
                <a:tableStyleId>{91B7F480-1B8B-4D46-8093-36F05C53567C}</a:tableStyleId>
              </a:tblPr>
              <a:tblGrid>
                <a:gridCol w="1182850"/>
                <a:gridCol w="2082550"/>
                <a:gridCol w="1632700"/>
                <a:gridCol w="1632700"/>
              </a:tblGrid>
              <a:tr h="326325">
                <a:tc gridSpan="4">
                  <a:txBody>
                    <a:bodyPr>
                      <a:noAutofit/>
                    </a:bodyPr>
                    <a:lstStyle/>
                    <a:p>
                      <a:pPr indent="0" lvl="0" marL="0" rtl="0" algn="l">
                        <a:spcBef>
                          <a:spcPts val="0"/>
                        </a:spcBef>
                        <a:spcAft>
                          <a:spcPts val="0"/>
                        </a:spcAft>
                        <a:buNone/>
                      </a:pPr>
                      <a:r>
                        <a:rPr lang="en" sz="1000">
                          <a:latin typeface="Josefin Sans"/>
                          <a:ea typeface="Josefin Sans"/>
                          <a:cs typeface="Josefin Sans"/>
                          <a:sym typeface="Josefin Sans"/>
                        </a:rPr>
                        <a:t>Common tests with a </a:t>
                      </a:r>
                      <a:r>
                        <a:rPr lang="en" sz="1000">
                          <a:latin typeface="Josefin Sans"/>
                          <a:ea typeface="Josefin Sans"/>
                          <a:cs typeface="Josefin Sans"/>
                          <a:sym typeface="Josefin Sans"/>
                        </a:rPr>
                        <a:t>tuning fork to distinguish between nerve and conduction deafness. </a:t>
                      </a:r>
                      <a:endParaRPr sz="1000">
                        <a:latin typeface="Josefin Sans"/>
                        <a:ea typeface="Josefin Sans"/>
                        <a:cs typeface="Josefin Sans"/>
                        <a:sym typeface="Josefin Sans"/>
                      </a:endParaRPr>
                    </a:p>
                  </a:txBody>
                  <a:tcPr marT="91425" marB="91425" marR="91425" marL="91425">
                    <a:solidFill>
                      <a:srgbClr val="EFEFEF"/>
                    </a:solidFill>
                  </a:tcPr>
                </a:tc>
                <a:tc hMerge="1"/>
                <a:tc hMerge="1"/>
                <a:tc hMerge="1"/>
              </a:tr>
              <a:tr h="354125">
                <a:tc>
                  <a:txBody>
                    <a:bodyPr>
                      <a:noAutofit/>
                    </a:bodyPr>
                    <a:lstStyle/>
                    <a:p>
                      <a:pPr indent="0" lvl="0" marL="0" rtl="0" algn="ctr">
                        <a:spcBef>
                          <a:spcPts val="0"/>
                        </a:spcBef>
                        <a:spcAft>
                          <a:spcPts val="0"/>
                        </a:spcAft>
                        <a:buNone/>
                      </a:pPr>
                      <a:r>
                        <a:t/>
                      </a:r>
                      <a:endParaRPr sz="1000">
                        <a:latin typeface="Josefin Sans"/>
                        <a:ea typeface="Josefin Sans"/>
                        <a:cs typeface="Josefin Sans"/>
                        <a:sym typeface="Josefin Sans"/>
                      </a:endParaRPr>
                    </a:p>
                  </a:txBody>
                  <a:tcPr marT="91425" marB="91425" marR="91425" marL="91425" anchor="ctr"/>
                </a:tc>
                <a:tc>
                  <a:txBody>
                    <a:bodyPr>
                      <a:noAutofit/>
                    </a:bodyPr>
                    <a:lstStyle/>
                    <a:p>
                      <a:pPr indent="0" lvl="0" marL="0" rtl="0" algn="ctr">
                        <a:spcBef>
                          <a:spcPts val="0"/>
                        </a:spcBef>
                        <a:spcAft>
                          <a:spcPts val="0"/>
                        </a:spcAft>
                        <a:buNone/>
                      </a:pPr>
                      <a:r>
                        <a:rPr lang="en" sz="1200">
                          <a:latin typeface="Josefin Sans"/>
                          <a:ea typeface="Josefin Sans"/>
                          <a:cs typeface="Josefin Sans"/>
                          <a:sym typeface="Josefin Sans"/>
                        </a:rPr>
                        <a:t>Weber</a:t>
                      </a:r>
                      <a:endParaRPr sz="1200">
                        <a:latin typeface="Josefin Sans"/>
                        <a:ea typeface="Josefin Sans"/>
                        <a:cs typeface="Josefin Sans"/>
                        <a:sym typeface="Josefin Sans"/>
                      </a:endParaRPr>
                    </a:p>
                  </a:txBody>
                  <a:tcPr marT="91425" marB="91425" marR="91425" marL="91425" anchor="ctr">
                    <a:solidFill>
                      <a:srgbClr val="A2C4C9"/>
                    </a:solidFill>
                  </a:tcPr>
                </a:tc>
                <a:tc>
                  <a:txBody>
                    <a:bodyPr>
                      <a:noAutofit/>
                    </a:bodyPr>
                    <a:lstStyle/>
                    <a:p>
                      <a:pPr indent="0" lvl="0" marL="0" rtl="0" algn="ctr">
                        <a:spcBef>
                          <a:spcPts val="0"/>
                        </a:spcBef>
                        <a:spcAft>
                          <a:spcPts val="0"/>
                        </a:spcAft>
                        <a:buNone/>
                      </a:pPr>
                      <a:r>
                        <a:rPr lang="en" sz="1200">
                          <a:latin typeface="Josefin Sans"/>
                          <a:ea typeface="Josefin Sans"/>
                          <a:cs typeface="Josefin Sans"/>
                          <a:sym typeface="Josefin Sans"/>
                        </a:rPr>
                        <a:t>Rinne</a:t>
                      </a:r>
                      <a:endParaRPr sz="1200">
                        <a:latin typeface="Josefin Sans"/>
                        <a:ea typeface="Josefin Sans"/>
                        <a:cs typeface="Josefin Sans"/>
                        <a:sym typeface="Josefin Sans"/>
                      </a:endParaRPr>
                    </a:p>
                  </a:txBody>
                  <a:tcPr marT="91425" marB="91425" marR="91425" marL="91425" anchor="ctr">
                    <a:solidFill>
                      <a:srgbClr val="A2C4C9"/>
                    </a:solidFill>
                  </a:tcPr>
                </a:tc>
                <a:tc>
                  <a:txBody>
                    <a:bodyPr>
                      <a:noAutofit/>
                    </a:bodyPr>
                    <a:lstStyle/>
                    <a:p>
                      <a:pPr indent="0" lvl="0" marL="0" rtl="0" algn="ctr">
                        <a:spcBef>
                          <a:spcPts val="0"/>
                        </a:spcBef>
                        <a:spcAft>
                          <a:spcPts val="0"/>
                        </a:spcAft>
                        <a:buNone/>
                      </a:pPr>
                      <a:r>
                        <a:rPr lang="en" sz="1200">
                          <a:latin typeface="Josefin Sans"/>
                          <a:ea typeface="Josefin Sans"/>
                          <a:cs typeface="Josefin Sans"/>
                          <a:sym typeface="Josefin Sans"/>
                        </a:rPr>
                        <a:t>Schwabach </a:t>
                      </a:r>
                      <a:endParaRPr sz="1200">
                        <a:latin typeface="Josefin Sans"/>
                        <a:ea typeface="Josefin Sans"/>
                        <a:cs typeface="Josefin Sans"/>
                        <a:sym typeface="Josefin Sans"/>
                      </a:endParaRPr>
                    </a:p>
                  </a:txBody>
                  <a:tcPr marT="91425" marB="91425" marR="91425" marL="91425" anchor="ctr">
                    <a:solidFill>
                      <a:srgbClr val="A2C4C9"/>
                    </a:solidFill>
                  </a:tcPr>
                </a:tc>
              </a:tr>
              <a:tr h="977175">
                <a:tc>
                  <a:txBody>
                    <a:bodyPr>
                      <a:noAutofit/>
                    </a:bodyPr>
                    <a:lstStyle/>
                    <a:p>
                      <a:pPr indent="0" lvl="0" marL="0" rtl="0" algn="ctr">
                        <a:spcBef>
                          <a:spcPts val="0"/>
                        </a:spcBef>
                        <a:spcAft>
                          <a:spcPts val="0"/>
                        </a:spcAft>
                        <a:buNone/>
                      </a:pPr>
                      <a:r>
                        <a:rPr lang="en" sz="1200">
                          <a:latin typeface="Josefin Sans"/>
                          <a:ea typeface="Josefin Sans"/>
                          <a:cs typeface="Josefin Sans"/>
                          <a:sym typeface="Josefin Sans"/>
                        </a:rPr>
                        <a:t>Method </a:t>
                      </a:r>
                      <a:endParaRPr sz="1200">
                        <a:latin typeface="Josefin Sans"/>
                        <a:ea typeface="Josefin Sans"/>
                        <a:cs typeface="Josefin Sans"/>
                        <a:sym typeface="Josefin Sans"/>
                      </a:endParaRPr>
                    </a:p>
                  </a:txBody>
                  <a:tcPr marT="91425" marB="91425" marR="91425" marL="91425">
                    <a:solidFill>
                      <a:srgbClr val="EAD1DC"/>
                    </a:solidFill>
                  </a:tcPr>
                </a:tc>
                <a:tc>
                  <a:txBody>
                    <a:bodyPr>
                      <a:noAutofit/>
                    </a:bodyPr>
                    <a:lstStyle/>
                    <a:p>
                      <a:pPr indent="0" lvl="0" marL="0" rtl="0" algn="l">
                        <a:spcBef>
                          <a:spcPts val="0"/>
                        </a:spcBef>
                        <a:spcAft>
                          <a:spcPts val="0"/>
                        </a:spcAft>
                        <a:buNone/>
                      </a:pPr>
                      <a:r>
                        <a:rPr lang="en" sz="1000">
                          <a:latin typeface="Cairo"/>
                          <a:ea typeface="Cairo"/>
                          <a:cs typeface="Cairo"/>
                          <a:sym typeface="Cairo"/>
                        </a:rPr>
                        <a:t>Base of </a:t>
                      </a:r>
                      <a:r>
                        <a:rPr lang="en" sz="1000">
                          <a:latin typeface="Cairo"/>
                          <a:ea typeface="Cairo"/>
                          <a:cs typeface="Cairo"/>
                          <a:sym typeface="Cairo"/>
                        </a:rPr>
                        <a:t>vibrating tuning fork placed on the vertex of skull</a:t>
                      </a:r>
                      <a:endParaRPr sz="1000">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sz="1000">
                          <a:latin typeface="Cairo"/>
                          <a:ea typeface="Cairo"/>
                          <a:cs typeface="Cairo"/>
                          <a:sym typeface="Cairo"/>
                        </a:rPr>
                        <a:t>Base of vibrating tuning fork placed on mastoid process until subject no longer hears it, then held in air next to ear</a:t>
                      </a:r>
                      <a:endParaRPr sz="1000">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sz="1000">
                          <a:latin typeface="Cairo"/>
                          <a:ea typeface="Cairo"/>
                          <a:cs typeface="Cairo"/>
                          <a:sym typeface="Cairo"/>
                        </a:rPr>
                        <a:t>Bone conduction of patient compared with that of normal subject </a:t>
                      </a:r>
                      <a:endParaRPr sz="1000">
                        <a:latin typeface="Cairo"/>
                        <a:ea typeface="Cairo"/>
                        <a:cs typeface="Cairo"/>
                        <a:sym typeface="Cairo"/>
                      </a:endParaRPr>
                    </a:p>
                  </a:txBody>
                  <a:tcPr marT="91425" marB="91425" marR="91425" marL="91425"/>
                </a:tc>
              </a:tr>
              <a:tr h="559000">
                <a:tc>
                  <a:txBody>
                    <a:bodyPr>
                      <a:noAutofit/>
                    </a:bodyPr>
                    <a:lstStyle/>
                    <a:p>
                      <a:pPr indent="0" lvl="0" marL="0" rtl="0" algn="ctr">
                        <a:spcBef>
                          <a:spcPts val="0"/>
                        </a:spcBef>
                        <a:spcAft>
                          <a:spcPts val="0"/>
                        </a:spcAft>
                        <a:buNone/>
                      </a:pPr>
                      <a:r>
                        <a:rPr lang="en" sz="1200">
                          <a:latin typeface="Josefin Sans"/>
                          <a:ea typeface="Josefin Sans"/>
                          <a:cs typeface="Josefin Sans"/>
                          <a:sym typeface="Josefin Sans"/>
                        </a:rPr>
                        <a:t>Normal</a:t>
                      </a:r>
                      <a:endParaRPr sz="1200">
                        <a:latin typeface="Josefin Sans"/>
                        <a:ea typeface="Josefin Sans"/>
                        <a:cs typeface="Josefin Sans"/>
                        <a:sym typeface="Josefin Sans"/>
                      </a:endParaRPr>
                    </a:p>
                  </a:txBody>
                  <a:tcPr marT="91425" marB="91425" marR="91425" marL="91425">
                    <a:solidFill>
                      <a:srgbClr val="D9D2E9"/>
                    </a:solidFill>
                  </a:tcPr>
                </a:tc>
                <a:tc>
                  <a:txBody>
                    <a:bodyPr>
                      <a:noAutofit/>
                    </a:bodyPr>
                    <a:lstStyle/>
                    <a:p>
                      <a:pPr indent="0" lvl="0" marL="0" rtl="0" algn="l">
                        <a:spcBef>
                          <a:spcPts val="0"/>
                        </a:spcBef>
                        <a:spcAft>
                          <a:spcPts val="0"/>
                        </a:spcAft>
                        <a:buNone/>
                      </a:pPr>
                      <a:r>
                        <a:rPr lang="en" sz="1000">
                          <a:latin typeface="Cairo"/>
                          <a:ea typeface="Cairo"/>
                          <a:cs typeface="Cairo"/>
                          <a:sym typeface="Cairo"/>
                        </a:rPr>
                        <a:t>Hears equally on </a:t>
                      </a:r>
                      <a:r>
                        <a:rPr lang="en" sz="1000">
                          <a:latin typeface="Cairo"/>
                          <a:ea typeface="Cairo"/>
                          <a:cs typeface="Cairo"/>
                          <a:sym typeface="Cairo"/>
                        </a:rPr>
                        <a:t>both sides</a:t>
                      </a:r>
                      <a:endParaRPr sz="1000">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sz="1000">
                          <a:latin typeface="Cairo"/>
                          <a:ea typeface="Cairo"/>
                          <a:cs typeface="Cairo"/>
                          <a:sym typeface="Cairo"/>
                        </a:rPr>
                        <a:t>Hears vibration in air after bone conduction is over</a:t>
                      </a:r>
                      <a:endParaRPr sz="1000">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t/>
                      </a:r>
                      <a:endParaRPr sz="1000">
                        <a:latin typeface="Cairo"/>
                        <a:ea typeface="Cairo"/>
                        <a:cs typeface="Cairo"/>
                        <a:sym typeface="Cairo"/>
                      </a:endParaRPr>
                    </a:p>
                  </a:txBody>
                  <a:tcPr marT="91425" marB="91425" marR="91425" marL="91425"/>
                </a:tc>
              </a:tr>
              <a:tr h="837775">
                <a:tc>
                  <a:txBody>
                    <a:bodyPr>
                      <a:noAutofit/>
                    </a:bodyPr>
                    <a:lstStyle/>
                    <a:p>
                      <a:pPr indent="0" lvl="0" marL="0" rtl="0" algn="ctr">
                        <a:spcBef>
                          <a:spcPts val="0"/>
                        </a:spcBef>
                        <a:spcAft>
                          <a:spcPts val="0"/>
                        </a:spcAft>
                        <a:buNone/>
                      </a:pPr>
                      <a:r>
                        <a:rPr lang="en" sz="1200">
                          <a:latin typeface="Josefin Sans"/>
                          <a:ea typeface="Josefin Sans"/>
                          <a:cs typeface="Josefin Sans"/>
                          <a:sym typeface="Josefin Sans"/>
                        </a:rPr>
                        <a:t>Conduction deafness</a:t>
                      </a:r>
                      <a:endParaRPr sz="1200">
                        <a:latin typeface="Josefin Sans"/>
                        <a:ea typeface="Josefin Sans"/>
                        <a:cs typeface="Josefin Sans"/>
                        <a:sym typeface="Josefin Sans"/>
                      </a:endParaRPr>
                    </a:p>
                    <a:p>
                      <a:pPr indent="0" lvl="0" marL="0" rtl="0" algn="ctr">
                        <a:spcBef>
                          <a:spcPts val="0"/>
                        </a:spcBef>
                        <a:spcAft>
                          <a:spcPts val="0"/>
                        </a:spcAft>
                        <a:buNone/>
                      </a:pPr>
                      <a:r>
                        <a:rPr lang="en" sz="1200">
                          <a:latin typeface="Josefin Sans"/>
                          <a:ea typeface="Josefin Sans"/>
                          <a:cs typeface="Josefin Sans"/>
                          <a:sym typeface="Josefin Sans"/>
                        </a:rPr>
                        <a:t>(one ear)</a:t>
                      </a:r>
                      <a:endParaRPr sz="1200">
                        <a:latin typeface="Josefin Sans"/>
                        <a:ea typeface="Josefin Sans"/>
                        <a:cs typeface="Josefin Sans"/>
                        <a:sym typeface="Josefin Sans"/>
                      </a:endParaRPr>
                    </a:p>
                  </a:txBody>
                  <a:tcPr marT="91425" marB="91425" marR="91425" marL="91425">
                    <a:solidFill>
                      <a:srgbClr val="D9EAD3"/>
                    </a:solidFill>
                  </a:tcPr>
                </a:tc>
                <a:tc>
                  <a:txBody>
                    <a:bodyPr>
                      <a:noAutofit/>
                    </a:bodyPr>
                    <a:lstStyle/>
                    <a:p>
                      <a:pPr indent="0" lvl="0" marL="0" rtl="0" algn="l">
                        <a:spcBef>
                          <a:spcPts val="0"/>
                        </a:spcBef>
                        <a:spcAft>
                          <a:spcPts val="0"/>
                        </a:spcAft>
                        <a:buNone/>
                      </a:pPr>
                      <a:r>
                        <a:rPr lang="en" sz="1000">
                          <a:latin typeface="Cairo"/>
                          <a:ea typeface="Cairo"/>
                          <a:cs typeface="Cairo"/>
                          <a:sym typeface="Cairo"/>
                        </a:rPr>
                        <a:t>Sound louder in diseased ear because masking effect of environment noise is absent on diseased side </a:t>
                      </a:r>
                      <a:endParaRPr sz="1000">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sz="1000">
                          <a:latin typeface="Cairo"/>
                          <a:ea typeface="Cairo"/>
                          <a:cs typeface="Cairo"/>
                          <a:sym typeface="Cairo"/>
                        </a:rPr>
                        <a:t>Vibrations in air not heard after bone conduction is over</a:t>
                      </a:r>
                      <a:endParaRPr sz="1000">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sz="1000">
                          <a:latin typeface="Cairo"/>
                          <a:ea typeface="Cairo"/>
                          <a:cs typeface="Cairo"/>
                          <a:sym typeface="Cairo"/>
                        </a:rPr>
                        <a:t>Bone conduction better than normal (conduction defect excludes masking noise)</a:t>
                      </a:r>
                      <a:endParaRPr sz="1000">
                        <a:latin typeface="Cairo"/>
                        <a:ea typeface="Cairo"/>
                        <a:cs typeface="Cairo"/>
                        <a:sym typeface="Cairo"/>
                      </a:endParaRPr>
                    </a:p>
                  </a:txBody>
                  <a:tcPr marT="91425" marB="91425" marR="91425" marL="91425"/>
                </a:tc>
              </a:tr>
              <a:tr h="837775">
                <a:tc>
                  <a:txBody>
                    <a:bodyPr>
                      <a:noAutofit/>
                    </a:bodyPr>
                    <a:lstStyle/>
                    <a:p>
                      <a:pPr indent="0" lvl="0" marL="0" rtl="0" algn="ctr">
                        <a:spcBef>
                          <a:spcPts val="0"/>
                        </a:spcBef>
                        <a:spcAft>
                          <a:spcPts val="0"/>
                        </a:spcAft>
                        <a:buNone/>
                      </a:pPr>
                      <a:r>
                        <a:rPr lang="en" sz="1200">
                          <a:latin typeface="Josefin Sans"/>
                          <a:ea typeface="Josefin Sans"/>
                          <a:cs typeface="Josefin Sans"/>
                          <a:sym typeface="Josefin Sans"/>
                        </a:rPr>
                        <a:t>Nerve </a:t>
                      </a:r>
                      <a:r>
                        <a:rPr lang="en" sz="1200">
                          <a:latin typeface="Josefin Sans"/>
                          <a:ea typeface="Josefin Sans"/>
                          <a:cs typeface="Josefin Sans"/>
                          <a:sym typeface="Josefin Sans"/>
                        </a:rPr>
                        <a:t>deafness </a:t>
                      </a:r>
                      <a:endParaRPr sz="1200">
                        <a:latin typeface="Josefin Sans"/>
                        <a:ea typeface="Josefin Sans"/>
                        <a:cs typeface="Josefin Sans"/>
                        <a:sym typeface="Josefin Sans"/>
                      </a:endParaRPr>
                    </a:p>
                    <a:p>
                      <a:pPr indent="0" lvl="0" marL="0" rtl="0" algn="ctr">
                        <a:spcBef>
                          <a:spcPts val="0"/>
                        </a:spcBef>
                        <a:spcAft>
                          <a:spcPts val="0"/>
                        </a:spcAft>
                        <a:buNone/>
                      </a:pPr>
                      <a:r>
                        <a:rPr lang="en" sz="1200">
                          <a:latin typeface="Josefin Sans"/>
                          <a:ea typeface="Josefin Sans"/>
                          <a:cs typeface="Josefin Sans"/>
                          <a:sym typeface="Josefin Sans"/>
                        </a:rPr>
                        <a:t>(one ear)</a:t>
                      </a:r>
                      <a:endParaRPr sz="1200">
                        <a:latin typeface="Josefin Sans"/>
                        <a:ea typeface="Josefin Sans"/>
                        <a:cs typeface="Josefin Sans"/>
                        <a:sym typeface="Josefin Sans"/>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000">
                          <a:latin typeface="Cairo"/>
                          <a:ea typeface="Cairo"/>
                          <a:cs typeface="Cairo"/>
                          <a:sym typeface="Cairo"/>
                        </a:rPr>
                        <a:t>Sound louder in normal ear. </a:t>
                      </a:r>
                      <a:endParaRPr sz="1000">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sz="1000">
                          <a:latin typeface="Cairo"/>
                          <a:ea typeface="Cairo"/>
                          <a:cs typeface="Cairo"/>
                          <a:sym typeface="Cairo"/>
                        </a:rPr>
                        <a:t>Vibration heard in air after bone conduction is over, as long as nerve deafness is partial</a:t>
                      </a:r>
                      <a:endParaRPr sz="1000">
                        <a:latin typeface="Cairo"/>
                        <a:ea typeface="Cairo"/>
                        <a:cs typeface="Cairo"/>
                        <a:sym typeface="Cairo"/>
                      </a:endParaRPr>
                    </a:p>
                  </a:txBody>
                  <a:tcPr marT="91425" marB="91425" marR="91425" marL="91425"/>
                </a:tc>
                <a:tc>
                  <a:txBody>
                    <a:bodyPr>
                      <a:noAutofit/>
                    </a:bodyPr>
                    <a:lstStyle/>
                    <a:p>
                      <a:pPr indent="0" lvl="0" marL="0" rtl="0" algn="l">
                        <a:spcBef>
                          <a:spcPts val="0"/>
                        </a:spcBef>
                        <a:spcAft>
                          <a:spcPts val="0"/>
                        </a:spcAft>
                        <a:buNone/>
                      </a:pPr>
                      <a:r>
                        <a:rPr lang="en" sz="1000">
                          <a:latin typeface="Cairo"/>
                          <a:ea typeface="Cairo"/>
                          <a:cs typeface="Cairo"/>
                          <a:sym typeface="Cairo"/>
                        </a:rPr>
                        <a:t>Bone conduction worse than normal </a:t>
                      </a:r>
                      <a:endParaRPr sz="1000">
                        <a:latin typeface="Cairo"/>
                        <a:ea typeface="Cairo"/>
                        <a:cs typeface="Cairo"/>
                        <a:sym typeface="Cairo"/>
                      </a:endParaRPr>
                    </a:p>
                  </a:txBody>
                  <a:tcPr marT="91425" marB="91425" marR="91425" marL="91425"/>
                </a:tc>
              </a:tr>
            </a:tbl>
          </a:graphicData>
        </a:graphic>
      </p:graphicFrame>
      <p:cxnSp>
        <p:nvCxnSpPr>
          <p:cNvPr id="393" name="Google Shape;393;p55"/>
          <p:cNvCxnSpPr>
            <a:stCxn id="385" idx="3"/>
            <a:endCxn id="381" idx="0"/>
          </p:cNvCxnSpPr>
          <p:nvPr/>
        </p:nvCxnSpPr>
        <p:spPr>
          <a:xfrm flipH="1" rot="10800000">
            <a:off x="2219246" y="1677714"/>
            <a:ext cx="1139400" cy="102600"/>
          </a:xfrm>
          <a:prstGeom prst="bentConnector4">
            <a:avLst>
              <a:gd fmla="val 11628" name="adj1"/>
              <a:gd fmla="val 332005" name="adj2"/>
            </a:avLst>
          </a:prstGeom>
          <a:noFill/>
          <a:ln cap="flat" cmpd="sng" w="9525">
            <a:solidFill>
              <a:schemeClr val="dk2"/>
            </a:solidFill>
            <a:prstDash val="solid"/>
            <a:round/>
            <a:headEnd len="med" w="med" type="none"/>
            <a:tailEnd len="med" w="med" type="diamond"/>
          </a:ln>
        </p:spPr>
      </p:cxnSp>
      <p:sp>
        <p:nvSpPr>
          <p:cNvPr id="394" name="Google Shape;394;p55"/>
          <p:cNvSpPr txBox="1"/>
          <p:nvPr/>
        </p:nvSpPr>
        <p:spPr>
          <a:xfrm>
            <a:off x="304350" y="5"/>
            <a:ext cx="5486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34F5C"/>
                </a:solidFill>
                <a:latin typeface="Josefin Sans"/>
                <a:ea typeface="Josefin Sans"/>
                <a:cs typeface="Josefin Sans"/>
                <a:sym typeface="Josefin Sans"/>
              </a:rPr>
              <a:t>Hearing tests</a:t>
            </a:r>
            <a:endParaRPr sz="1200">
              <a:solidFill>
                <a:srgbClr val="134F5C"/>
              </a:solidFill>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