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90" r:id="rId5"/>
    <p:sldMasterId id="2147483691" r:id="rId6"/>
    <p:sldMasterId id="214748369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y="9902950" cx="6858000"/>
  <p:notesSz cx="6858000" cy="9144000"/>
  <p:embeddedFontLst>
    <p:embeddedFont>
      <p:font typeface="Dosis"/>
      <p:regular r:id="rId24"/>
      <p:bold r:id="rId25"/>
    </p:embeddedFont>
    <p:embeddedFont>
      <p:font typeface="Economica"/>
      <p:regular r:id="rId26"/>
      <p:bold r:id="rId27"/>
      <p:italic r:id="rId28"/>
      <p:boldItalic r:id="rId29"/>
    </p:embeddedFont>
    <p:embeddedFont>
      <p:font typeface="Cairo"/>
      <p:regular r:id="rId30"/>
      <p:bold r:id="rId31"/>
    </p:embeddedFont>
    <p:embeddedFont>
      <p:font typeface="Josefin Sans"/>
      <p:regular r:id="rId32"/>
      <p:bold r:id="rId33"/>
      <p:italic r:id="rId34"/>
      <p:boldItalic r:id="rId35"/>
    </p:embeddedFont>
    <p:embeddedFont>
      <p:font typeface="Philosopher"/>
      <p:regular r:id="rId36"/>
      <p:bold r:id="rId37"/>
      <p:italic r:id="rId38"/>
      <p:boldItalic r:id="rId39"/>
    </p:embeddedFont>
    <p:embeddedFont>
      <p:font typeface="Comfortaa"/>
      <p:regular r:id="rId40"/>
      <p:bold r:id="rId41"/>
    </p:embeddedFont>
    <p:embeddedFont>
      <p:font typeface="Open Sans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19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788B25E-9FD2-4FA3-9637-F135C8EC04A4}">
  <a:tblStyle styleId="{0788B25E-9FD2-4FA3-9637-F135C8EC04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19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mfortaa-regular.fntdata"/><Relationship Id="rId20" Type="http://schemas.openxmlformats.org/officeDocument/2006/relationships/slide" Target="slides/slide12.xml"/><Relationship Id="rId42" Type="http://schemas.openxmlformats.org/officeDocument/2006/relationships/font" Target="fonts/OpenSans-regular.fntdata"/><Relationship Id="rId41" Type="http://schemas.openxmlformats.org/officeDocument/2006/relationships/font" Target="fonts/Comfortaa-bold.fntdata"/><Relationship Id="rId22" Type="http://schemas.openxmlformats.org/officeDocument/2006/relationships/slide" Target="slides/slide14.xml"/><Relationship Id="rId44" Type="http://schemas.openxmlformats.org/officeDocument/2006/relationships/font" Target="fonts/OpenSans-italic.fntdata"/><Relationship Id="rId21" Type="http://schemas.openxmlformats.org/officeDocument/2006/relationships/slide" Target="slides/slide13.xml"/><Relationship Id="rId43" Type="http://schemas.openxmlformats.org/officeDocument/2006/relationships/font" Target="fonts/OpenSans-bold.fntdata"/><Relationship Id="rId24" Type="http://schemas.openxmlformats.org/officeDocument/2006/relationships/font" Target="fonts/Dosis-regular.fntdata"/><Relationship Id="rId23" Type="http://schemas.openxmlformats.org/officeDocument/2006/relationships/slide" Target="slides/slide15.xml"/><Relationship Id="rId45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Economica-regular.fntdata"/><Relationship Id="rId25" Type="http://schemas.openxmlformats.org/officeDocument/2006/relationships/font" Target="fonts/Dosis-bold.fntdata"/><Relationship Id="rId28" Type="http://schemas.openxmlformats.org/officeDocument/2006/relationships/font" Target="fonts/Economica-italic.fntdata"/><Relationship Id="rId27" Type="http://schemas.openxmlformats.org/officeDocument/2006/relationships/font" Target="fonts/Economica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Economica-boldItalic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Cairo-bold.fntdata"/><Relationship Id="rId30" Type="http://schemas.openxmlformats.org/officeDocument/2006/relationships/font" Target="fonts/Cairo-regular.fntdata"/><Relationship Id="rId11" Type="http://schemas.openxmlformats.org/officeDocument/2006/relationships/slide" Target="slides/slide3.xml"/><Relationship Id="rId33" Type="http://schemas.openxmlformats.org/officeDocument/2006/relationships/font" Target="fonts/JosefinSans-bold.fntdata"/><Relationship Id="rId10" Type="http://schemas.openxmlformats.org/officeDocument/2006/relationships/slide" Target="slides/slide2.xml"/><Relationship Id="rId32" Type="http://schemas.openxmlformats.org/officeDocument/2006/relationships/font" Target="fonts/JosefinSans-regular.fntdata"/><Relationship Id="rId13" Type="http://schemas.openxmlformats.org/officeDocument/2006/relationships/slide" Target="slides/slide5.xml"/><Relationship Id="rId35" Type="http://schemas.openxmlformats.org/officeDocument/2006/relationships/font" Target="fonts/JosefinSans-boldItalic.fntdata"/><Relationship Id="rId12" Type="http://schemas.openxmlformats.org/officeDocument/2006/relationships/slide" Target="slides/slide4.xml"/><Relationship Id="rId34" Type="http://schemas.openxmlformats.org/officeDocument/2006/relationships/font" Target="fonts/JosefinSans-italic.fntdata"/><Relationship Id="rId15" Type="http://schemas.openxmlformats.org/officeDocument/2006/relationships/slide" Target="slides/slide7.xml"/><Relationship Id="rId37" Type="http://schemas.openxmlformats.org/officeDocument/2006/relationships/font" Target="fonts/Philosopher-bold.fntdata"/><Relationship Id="rId14" Type="http://schemas.openxmlformats.org/officeDocument/2006/relationships/slide" Target="slides/slide6.xml"/><Relationship Id="rId36" Type="http://schemas.openxmlformats.org/officeDocument/2006/relationships/font" Target="fonts/Philosopher-regular.fntdata"/><Relationship Id="rId17" Type="http://schemas.openxmlformats.org/officeDocument/2006/relationships/slide" Target="slides/slide9.xml"/><Relationship Id="rId39" Type="http://schemas.openxmlformats.org/officeDocument/2006/relationships/font" Target="fonts/Philosopher-boldItalic.fntdata"/><Relationship Id="rId16" Type="http://schemas.openxmlformats.org/officeDocument/2006/relationships/slide" Target="slides/slide8.xml"/><Relationship Id="rId38" Type="http://schemas.openxmlformats.org/officeDocument/2006/relationships/font" Target="fonts/Philosopher-italic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4198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0aba92d8f_3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لِلْإِنسَانِ إِلَّا مَا سَعَىٰ (39) وَأَنَّ سَعْيَهُ سَوْفَ يُرَىٰ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BETTER right</a:t>
            </a:r>
            <a:endParaRPr/>
          </a:p>
        </p:txBody>
      </p:sp>
      <p:sp>
        <p:nvSpPr>
          <p:cNvPr id="224" name="Google Shape;224;g40aba92d8f_3_68:notes"/>
          <p:cNvSpPr/>
          <p:nvPr>
            <p:ph idx="2" type="sldImg"/>
          </p:nvPr>
        </p:nvSpPr>
        <p:spPr>
          <a:xfrm>
            <a:off x="1142521" y="685800"/>
            <a:ext cx="457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fc2f156c9_0_42:notes"/>
          <p:cNvSpPr/>
          <p:nvPr>
            <p:ph idx="2" type="sldImg"/>
          </p:nvPr>
        </p:nvSpPr>
        <p:spPr>
          <a:xfrm>
            <a:off x="224198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fc2f156c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fc2f156c9_1_26:notes"/>
          <p:cNvSpPr/>
          <p:nvPr>
            <p:ph idx="2" type="sldImg"/>
          </p:nvPr>
        </p:nvSpPr>
        <p:spPr>
          <a:xfrm>
            <a:off x="224198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fc2f156c9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425fe565d8_1_2:notes"/>
          <p:cNvSpPr/>
          <p:nvPr>
            <p:ph idx="2" type="sldImg"/>
          </p:nvPr>
        </p:nvSpPr>
        <p:spPr>
          <a:xfrm>
            <a:off x="224198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425fe565d8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425fe565d8_1_127:notes"/>
          <p:cNvSpPr/>
          <p:nvPr>
            <p:ph idx="2" type="sldImg"/>
          </p:nvPr>
        </p:nvSpPr>
        <p:spPr>
          <a:xfrm>
            <a:off x="224198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425fe565d8_1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425fe565d8_1_31:notes"/>
          <p:cNvSpPr/>
          <p:nvPr>
            <p:ph idx="2" type="sldImg"/>
          </p:nvPr>
        </p:nvSpPr>
        <p:spPr>
          <a:xfrm>
            <a:off x="224198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425fe565d8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5f39d5618982760_0:notes"/>
          <p:cNvSpPr/>
          <p:nvPr>
            <p:ph idx="2" type="sldImg"/>
          </p:nvPr>
        </p:nvSpPr>
        <p:spPr>
          <a:xfrm>
            <a:off x="224198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5f39d561898276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fac6fb96a_2_120:notes"/>
          <p:cNvSpPr/>
          <p:nvPr>
            <p:ph idx="2" type="sldImg"/>
          </p:nvPr>
        </p:nvSpPr>
        <p:spPr>
          <a:xfrm>
            <a:off x="2241991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fac6fb96a_2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fc9e92dc2_1_0:notes"/>
          <p:cNvSpPr/>
          <p:nvPr>
            <p:ph idx="2" type="sldImg"/>
          </p:nvPr>
        </p:nvSpPr>
        <p:spPr>
          <a:xfrm>
            <a:off x="2241991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fc9e92dc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fc9e92dc2_1_6:notes"/>
          <p:cNvSpPr/>
          <p:nvPr>
            <p:ph idx="2" type="sldImg"/>
          </p:nvPr>
        </p:nvSpPr>
        <p:spPr>
          <a:xfrm>
            <a:off x="2241991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fc9e92dc2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fc9e92dc2_1_12:notes"/>
          <p:cNvSpPr/>
          <p:nvPr>
            <p:ph idx="2" type="sldImg"/>
          </p:nvPr>
        </p:nvSpPr>
        <p:spPr>
          <a:xfrm>
            <a:off x="2241991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fc9e92dc2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fac6fb96a_2_127:notes"/>
          <p:cNvSpPr/>
          <p:nvPr>
            <p:ph idx="2" type="sldImg"/>
          </p:nvPr>
        </p:nvSpPr>
        <p:spPr>
          <a:xfrm>
            <a:off x="224199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fac6fb96a_2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fae822de0_3_34:notes"/>
          <p:cNvSpPr/>
          <p:nvPr>
            <p:ph idx="2" type="sldImg"/>
          </p:nvPr>
        </p:nvSpPr>
        <p:spPr>
          <a:xfrm>
            <a:off x="224198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fae822de0_3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fae822de0_3_70:notes"/>
          <p:cNvSpPr/>
          <p:nvPr>
            <p:ph idx="2" type="sldImg"/>
          </p:nvPr>
        </p:nvSpPr>
        <p:spPr>
          <a:xfrm>
            <a:off x="224198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fae822de0_3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fac6fb96a_2_133:notes"/>
          <p:cNvSpPr/>
          <p:nvPr>
            <p:ph idx="2" type="sldImg"/>
          </p:nvPr>
        </p:nvSpPr>
        <p:spPr>
          <a:xfrm>
            <a:off x="224199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fac6fb96a_2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33781" y="1433555"/>
            <a:ext cx="6390300" cy="3952200"/>
          </a:xfrm>
          <a:prstGeom prst="rect">
            <a:avLst/>
          </a:prstGeom>
        </p:spPr>
        <p:txBody>
          <a:bodyPr anchorCtr="0" anchor="b" bIns="106650" lIns="106650" spcFirstLastPara="1" rIns="106650" wrap="square" tIns="106650"/>
          <a:lstStyle>
            <a:lvl1pPr lv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33775" y="5456634"/>
            <a:ext cx="6390300" cy="15261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33775" y="2129659"/>
            <a:ext cx="6390300" cy="3780600"/>
          </a:xfrm>
          <a:prstGeom prst="rect">
            <a:avLst/>
          </a:prstGeom>
        </p:spPr>
        <p:txBody>
          <a:bodyPr anchorCtr="0" anchor="b" bIns="106650" lIns="106650" spcFirstLastPara="1" rIns="106650" wrap="square" tIns="10665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33775" y="6069083"/>
            <a:ext cx="6390300" cy="25044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/>
          <a:lstStyle>
            <a:lvl1pPr indent="-361950" lvl="0" marL="457200" algn="ctr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30200" lvl="1" marL="914400" algn="ctr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spcBef>
                <a:spcPts val="1900"/>
              </a:spcBef>
              <a:spcAft>
                <a:spcPts val="19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flipH="1">
            <a:off x="5830559" y="126399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55B78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6" name="Google Shape;56;p14"/>
          <p:cNvSpPr/>
          <p:nvPr/>
        </p:nvSpPr>
        <p:spPr>
          <a:xfrm flipH="1" rot="10800000">
            <a:off x="165688" y="7570195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55B78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7" name="Google Shape;57;p14"/>
          <p:cNvSpPr txBox="1"/>
          <p:nvPr>
            <p:ph type="ctrTitle"/>
          </p:nvPr>
        </p:nvSpPr>
        <p:spPr>
          <a:xfrm>
            <a:off x="2283525" y="2780672"/>
            <a:ext cx="2290800" cy="2959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2283525" y="6000455"/>
            <a:ext cx="2290800" cy="1350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2" name="Google Shape;62;p15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3" name="Google Shape;63;p15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15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B5394"/>
                </a:solidFill>
                <a:latin typeface="Cairo"/>
                <a:ea typeface="Cairo"/>
                <a:cs typeface="Cairo"/>
                <a:sym typeface="Cairo"/>
              </a:rPr>
              <a:t>What is brainstem and its internal structures</a:t>
            </a:r>
            <a:endParaRPr>
              <a:solidFill>
                <a:srgbClr val="0B5394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5B787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.</a:t>
            </a:r>
            <a:b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</a:b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66" name="Google Shape;66;p15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3">
  <p:cSld name="SECTION_HEADER_3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9" name="Google Shape;69;p16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0" name="Google Shape;70;p16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B5394"/>
                </a:solidFill>
                <a:latin typeface="Dosis"/>
                <a:ea typeface="Dosis"/>
                <a:cs typeface="Dosis"/>
                <a:sym typeface="Dosis"/>
              </a:rPr>
              <a:t>Terminology</a:t>
            </a:r>
            <a:endParaRPr>
              <a:solidFill>
                <a:srgbClr val="0B539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73" name="Google Shape;73;p16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">
  <p:cSld name="SECTION_HEADER_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6" name="Google Shape;76;p17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7" name="Google Shape;77;p17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17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Sympathetic and parasympathetic nerves </a:t>
            </a:r>
            <a:b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</a:b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80" name="Google Shape;80;p17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1">
  <p:cSld name="SECTION_HEADER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8"/>
          <p:cNvSpPr txBox="1"/>
          <p:nvPr/>
        </p:nvSpPr>
        <p:spPr>
          <a:xfrm>
            <a:off x="164550" y="76200"/>
            <a:ext cx="66015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B5394"/>
                </a:solidFill>
                <a:latin typeface="Dosis"/>
                <a:ea typeface="Dosis"/>
                <a:cs typeface="Dosis"/>
                <a:sym typeface="Dosis"/>
              </a:rPr>
              <a:t>Dr.Shahed cases</a:t>
            </a:r>
            <a:endParaRPr>
              <a:solidFill>
                <a:srgbClr val="0B539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5" name="Google Shape;85;p18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6" name="Google Shape;86;p18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87" name="Google Shape;87;p18"/>
          <p:cNvCxnSpPr/>
          <p:nvPr/>
        </p:nvCxnSpPr>
        <p:spPr>
          <a:xfrm>
            <a:off x="206700" y="433225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 1">
  <p:cSld name="SECTION_HEADER_2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0" name="Google Shape;90;p19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1" name="Google Shape;91;p19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3" name="Google Shape;93;p19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B5394"/>
                </a:solidFill>
                <a:latin typeface="Cairo"/>
                <a:ea typeface="Cairo"/>
                <a:cs typeface="Cairo"/>
                <a:sym typeface="Cairo"/>
              </a:rPr>
              <a:t>What is its functions</a:t>
            </a:r>
            <a:endParaRPr>
              <a:solidFill>
                <a:srgbClr val="0B5394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94" name="Google Shape;94;p19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 2">
  <p:cSld name="SECTION_HEADER_2_2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7" name="Google Shape;97;p20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8" name="Google Shape;98;p20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20"/>
          <p:cNvSpPr txBox="1"/>
          <p:nvPr/>
        </p:nvSpPr>
        <p:spPr>
          <a:xfrm>
            <a:off x="164550" y="0"/>
            <a:ext cx="6366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B5394"/>
                </a:solidFill>
                <a:latin typeface="Cairo"/>
                <a:ea typeface="Cairo"/>
                <a:cs typeface="Cairo"/>
                <a:sym typeface="Cairo"/>
              </a:rPr>
              <a:t>Function and lesions</a:t>
            </a:r>
            <a:endParaRPr>
              <a:solidFill>
                <a:srgbClr val="0B5394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101" name="Google Shape;101;p20"/>
          <p:cNvCxnSpPr/>
          <p:nvPr/>
        </p:nvCxnSpPr>
        <p:spPr>
          <a:xfrm>
            <a:off x="206700" y="35430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 3">
  <p:cSld name="SECTION_HEADER_2_3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04" name="Google Shape;104;p21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05" name="Google Shape;105;p21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1"/>
          <p:cNvSpPr txBox="1"/>
          <p:nvPr/>
        </p:nvSpPr>
        <p:spPr>
          <a:xfrm>
            <a:off x="164550" y="7620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Various responses due to stimulation of the sympathetic / parasympathetic nervous system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08" name="Google Shape;108;p21"/>
          <p:cNvCxnSpPr/>
          <p:nvPr/>
        </p:nvCxnSpPr>
        <p:spPr>
          <a:xfrm>
            <a:off x="164550" y="443350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33775" y="4141102"/>
            <a:ext cx="6390300" cy="16206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4">
  <p:cSld name="SECTION_HEADER_4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1" name="Google Shape;111;p22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2" name="Google Shape;112;p22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4" name="Google Shape;114;p22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B5394"/>
                </a:solidFill>
                <a:latin typeface="Dosis"/>
                <a:ea typeface="Dosis"/>
                <a:cs typeface="Dosis"/>
                <a:sym typeface="Dosis"/>
              </a:rPr>
              <a:t>Questions</a:t>
            </a:r>
            <a:endParaRPr>
              <a:solidFill>
                <a:srgbClr val="0B539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15" name="Google Shape;115;p22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/>
          <p:nvPr/>
        </p:nvSpPr>
        <p:spPr>
          <a:xfrm>
            <a:off x="0" y="9714652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3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233775" y="2358966"/>
            <a:ext cx="6390300" cy="6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233775" y="2358966"/>
            <a:ext cx="3000000" cy="6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4" name="Google Shape;124;p24"/>
          <p:cNvSpPr txBox="1"/>
          <p:nvPr>
            <p:ph idx="2" type="body"/>
          </p:nvPr>
        </p:nvSpPr>
        <p:spPr>
          <a:xfrm>
            <a:off x="3624300" y="2358966"/>
            <a:ext cx="3000000" cy="6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type="title"/>
          </p:nvPr>
        </p:nvSpPr>
        <p:spPr>
          <a:xfrm>
            <a:off x="233775" y="1069715"/>
            <a:ext cx="2106000" cy="1455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1" name="Google Shape;131;p26"/>
          <p:cNvSpPr txBox="1"/>
          <p:nvPr>
            <p:ph idx="1" type="body"/>
          </p:nvPr>
        </p:nvSpPr>
        <p:spPr>
          <a:xfrm>
            <a:off x="233775" y="2694311"/>
            <a:ext cx="2106000" cy="536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2" name="Google Shape;132;p26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/>
          <p:nvPr/>
        </p:nvSpPr>
        <p:spPr>
          <a:xfrm>
            <a:off x="0" y="9714652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7"/>
          <p:cNvSpPr txBox="1"/>
          <p:nvPr>
            <p:ph type="title"/>
          </p:nvPr>
        </p:nvSpPr>
        <p:spPr>
          <a:xfrm>
            <a:off x="367688" y="866689"/>
            <a:ext cx="4409100" cy="78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6" name="Google Shape;136;p27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/>
          <p:nvPr/>
        </p:nvSpPr>
        <p:spPr>
          <a:xfrm>
            <a:off x="3429000" y="-48"/>
            <a:ext cx="3429000" cy="990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9" name="Google Shape;139;p28"/>
          <p:cNvCxnSpPr/>
          <p:nvPr/>
        </p:nvCxnSpPr>
        <p:spPr>
          <a:xfrm>
            <a:off x="3772256" y="8655334"/>
            <a:ext cx="351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28"/>
          <p:cNvSpPr txBox="1"/>
          <p:nvPr>
            <p:ph type="title"/>
          </p:nvPr>
        </p:nvSpPr>
        <p:spPr>
          <a:xfrm>
            <a:off x="199125" y="1789164"/>
            <a:ext cx="3033900" cy="3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1" name="Google Shape;141;p28"/>
          <p:cNvSpPr txBox="1"/>
          <p:nvPr>
            <p:ph idx="1" type="subTitle"/>
          </p:nvPr>
        </p:nvSpPr>
        <p:spPr>
          <a:xfrm>
            <a:off x="199125" y="5331248"/>
            <a:ext cx="3033900" cy="3030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2" name="Google Shape;142;p28"/>
          <p:cNvSpPr txBox="1"/>
          <p:nvPr>
            <p:ph idx="2" type="body"/>
          </p:nvPr>
        </p:nvSpPr>
        <p:spPr>
          <a:xfrm>
            <a:off x="3704625" y="1394326"/>
            <a:ext cx="2877600" cy="711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3" name="Google Shape;143;p28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idx="1" type="body"/>
          </p:nvPr>
        </p:nvSpPr>
        <p:spPr>
          <a:xfrm>
            <a:off x="239625" y="8122835"/>
            <a:ext cx="4499100" cy="115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146" name="Google Shape;146;p29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/>
          <p:nvPr/>
        </p:nvSpPr>
        <p:spPr>
          <a:xfrm>
            <a:off x="0" y="9714652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0"/>
          <p:cNvSpPr txBox="1"/>
          <p:nvPr>
            <p:ph hasCustomPrompt="1" type="title"/>
          </p:nvPr>
        </p:nvSpPr>
        <p:spPr>
          <a:xfrm>
            <a:off x="233775" y="1842784"/>
            <a:ext cx="6390300" cy="409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0" name="Google Shape;150;p30"/>
          <p:cNvSpPr txBox="1"/>
          <p:nvPr>
            <p:ph idx="1" type="body"/>
          </p:nvPr>
        </p:nvSpPr>
        <p:spPr>
          <a:xfrm>
            <a:off x="233775" y="6087903"/>
            <a:ext cx="6390300" cy="206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1" name="Google Shape;151;p30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33775" y="856821"/>
            <a:ext cx="6390300" cy="11025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/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33775" y="2218898"/>
            <a:ext cx="6390300" cy="65778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/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30200" lvl="1" marL="9144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1900"/>
              </a:spcBef>
              <a:spcAft>
                <a:spcPts val="19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/>
          <p:nvPr/>
        </p:nvSpPr>
        <p:spPr>
          <a:xfrm flipH="1">
            <a:off x="5830559" y="126399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434343">
                <a:alpha val="50000"/>
              </a:srgbClr>
            </a:outerShdw>
          </a:effectLst>
        </p:spPr>
      </p:sp>
      <p:sp>
        <p:nvSpPr>
          <p:cNvPr id="160" name="Google Shape;160;p33"/>
          <p:cNvSpPr txBox="1"/>
          <p:nvPr>
            <p:ph type="ctrTitle"/>
          </p:nvPr>
        </p:nvSpPr>
        <p:spPr>
          <a:xfrm>
            <a:off x="2283525" y="2780672"/>
            <a:ext cx="2290800" cy="2959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1" name="Google Shape;161;p33"/>
          <p:cNvSpPr txBox="1"/>
          <p:nvPr>
            <p:ph idx="1" type="subTitle"/>
          </p:nvPr>
        </p:nvSpPr>
        <p:spPr>
          <a:xfrm>
            <a:off x="2283525" y="6000455"/>
            <a:ext cx="2290800" cy="1350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62" name="Google Shape;162;p33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5" name="Google Shape;165;p34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6" name="Google Shape;166;p34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7" name="Google Shape;167;p34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8" name="Google Shape;168;p34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Objective number or name…...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69" name="Google Shape;169;p34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">
  <p:cSld name="SECTION_HEADER_2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2" name="Google Shape;172;p35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3" name="Google Shape;173;p35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74" name="Google Shape;174;p35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35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hello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76" name="Google Shape;176;p35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1">
  <p:cSld name="SECTION_HEADER_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6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9" name="Google Shape;179;p36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0" name="Google Shape;180;p36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81" name="Google Shape;181;p36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2" name="Google Shape;182;p36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hi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83" name="Google Shape;183;p36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7"/>
          <p:cNvSpPr/>
          <p:nvPr/>
        </p:nvSpPr>
        <p:spPr>
          <a:xfrm>
            <a:off x="0" y="9714652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7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87" name="Google Shape;187;p37"/>
          <p:cNvSpPr txBox="1"/>
          <p:nvPr>
            <p:ph idx="1" type="body"/>
          </p:nvPr>
        </p:nvSpPr>
        <p:spPr>
          <a:xfrm>
            <a:off x="233775" y="2358966"/>
            <a:ext cx="6390300" cy="6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8" name="Google Shape;188;p37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1" name="Google Shape;191;p38"/>
          <p:cNvSpPr txBox="1"/>
          <p:nvPr>
            <p:ph idx="1" type="body"/>
          </p:nvPr>
        </p:nvSpPr>
        <p:spPr>
          <a:xfrm>
            <a:off x="233775" y="2358966"/>
            <a:ext cx="3000000" cy="6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2" name="Google Shape;192;p38"/>
          <p:cNvSpPr txBox="1"/>
          <p:nvPr>
            <p:ph idx="2" type="body"/>
          </p:nvPr>
        </p:nvSpPr>
        <p:spPr>
          <a:xfrm>
            <a:off x="3624300" y="2358966"/>
            <a:ext cx="3000000" cy="6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3" name="Google Shape;193;p38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9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6" name="Google Shape;196;p39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/>
          <p:nvPr>
            <p:ph type="title"/>
          </p:nvPr>
        </p:nvSpPr>
        <p:spPr>
          <a:xfrm>
            <a:off x="233775" y="1069715"/>
            <a:ext cx="2106000" cy="1455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99" name="Google Shape;199;p40"/>
          <p:cNvSpPr txBox="1"/>
          <p:nvPr>
            <p:ph idx="1" type="body"/>
          </p:nvPr>
        </p:nvSpPr>
        <p:spPr>
          <a:xfrm>
            <a:off x="233775" y="2694311"/>
            <a:ext cx="2106000" cy="536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0" name="Google Shape;200;p40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1"/>
          <p:cNvSpPr/>
          <p:nvPr/>
        </p:nvSpPr>
        <p:spPr>
          <a:xfrm>
            <a:off x="0" y="9714652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41"/>
          <p:cNvSpPr txBox="1"/>
          <p:nvPr>
            <p:ph type="title"/>
          </p:nvPr>
        </p:nvSpPr>
        <p:spPr>
          <a:xfrm>
            <a:off x="367688" y="866689"/>
            <a:ext cx="4409100" cy="78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4" name="Google Shape;204;p41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2"/>
          <p:cNvSpPr/>
          <p:nvPr/>
        </p:nvSpPr>
        <p:spPr>
          <a:xfrm>
            <a:off x="3429000" y="-48"/>
            <a:ext cx="3429000" cy="990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7" name="Google Shape;207;p42"/>
          <p:cNvCxnSpPr/>
          <p:nvPr/>
        </p:nvCxnSpPr>
        <p:spPr>
          <a:xfrm>
            <a:off x="3772256" y="8655334"/>
            <a:ext cx="351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8" name="Google Shape;208;p42"/>
          <p:cNvSpPr txBox="1"/>
          <p:nvPr>
            <p:ph type="title"/>
          </p:nvPr>
        </p:nvSpPr>
        <p:spPr>
          <a:xfrm>
            <a:off x="199125" y="1789164"/>
            <a:ext cx="3033900" cy="3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09" name="Google Shape;209;p42"/>
          <p:cNvSpPr txBox="1"/>
          <p:nvPr>
            <p:ph idx="1" type="subTitle"/>
          </p:nvPr>
        </p:nvSpPr>
        <p:spPr>
          <a:xfrm>
            <a:off x="199125" y="5331248"/>
            <a:ext cx="3033900" cy="3030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10" name="Google Shape;210;p42"/>
          <p:cNvSpPr txBox="1"/>
          <p:nvPr>
            <p:ph idx="2" type="body"/>
          </p:nvPr>
        </p:nvSpPr>
        <p:spPr>
          <a:xfrm>
            <a:off x="3704625" y="1394326"/>
            <a:ext cx="2877600" cy="711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1" name="Google Shape;211;p42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33775" y="856821"/>
            <a:ext cx="6390300" cy="11025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/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33775" y="2218898"/>
            <a:ext cx="3000000" cy="65778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/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1900"/>
              </a:spcBef>
              <a:spcAft>
                <a:spcPts val="19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624300" y="2218898"/>
            <a:ext cx="3000000" cy="65778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/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1900"/>
              </a:spcBef>
              <a:spcAft>
                <a:spcPts val="19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3"/>
          <p:cNvSpPr txBox="1"/>
          <p:nvPr>
            <p:ph idx="1" type="body"/>
          </p:nvPr>
        </p:nvSpPr>
        <p:spPr>
          <a:xfrm>
            <a:off x="239625" y="8122835"/>
            <a:ext cx="4499100" cy="115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214" name="Google Shape;214;p43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4"/>
          <p:cNvSpPr/>
          <p:nvPr/>
        </p:nvSpPr>
        <p:spPr>
          <a:xfrm>
            <a:off x="0" y="9714652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4"/>
          <p:cNvSpPr txBox="1"/>
          <p:nvPr>
            <p:ph hasCustomPrompt="1" type="title"/>
          </p:nvPr>
        </p:nvSpPr>
        <p:spPr>
          <a:xfrm>
            <a:off x="233775" y="1842784"/>
            <a:ext cx="6390300" cy="409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8" name="Google Shape;218;p44"/>
          <p:cNvSpPr txBox="1"/>
          <p:nvPr>
            <p:ph idx="1" type="body"/>
          </p:nvPr>
        </p:nvSpPr>
        <p:spPr>
          <a:xfrm>
            <a:off x="233775" y="6087903"/>
            <a:ext cx="6390300" cy="206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9" name="Google Shape;219;p44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5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33775" y="856821"/>
            <a:ext cx="6390300" cy="11025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/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33775" y="1069715"/>
            <a:ext cx="2106000" cy="1455000"/>
          </a:xfrm>
          <a:prstGeom prst="rect">
            <a:avLst/>
          </a:prstGeom>
        </p:spPr>
        <p:txBody>
          <a:bodyPr anchorCtr="0" anchor="b" bIns="106650" lIns="106650" spcFirstLastPara="1" rIns="106650" wrap="square" tIns="10665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33775" y="2675443"/>
            <a:ext cx="2106000" cy="61215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1900"/>
              </a:spcBef>
              <a:spcAft>
                <a:spcPts val="19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67688" y="866689"/>
            <a:ext cx="4776000" cy="78759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/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41"/>
            <a:ext cx="3429000" cy="990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99125" y="2374272"/>
            <a:ext cx="3033900" cy="2853900"/>
          </a:xfrm>
          <a:prstGeom prst="rect">
            <a:avLst/>
          </a:prstGeom>
        </p:spPr>
        <p:txBody>
          <a:bodyPr anchorCtr="0" anchor="b" bIns="106650" lIns="106650" spcFirstLastPara="1" rIns="106650" wrap="square" tIns="106650"/>
          <a:lstStyle>
            <a:lvl1pPr lvl="0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99125" y="5396853"/>
            <a:ext cx="3033900" cy="23778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704625" y="1394085"/>
            <a:ext cx="2877900" cy="71145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/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30200" lvl="1" marL="9144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1900"/>
              </a:spcBef>
              <a:spcAft>
                <a:spcPts val="19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33775" y="8145265"/>
            <a:ext cx="4499100" cy="11649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775" y="856821"/>
            <a:ext cx="63903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650" lIns="106650" spcFirstLastPara="1" rIns="106650" wrap="square" tIns="10665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775" y="2218898"/>
            <a:ext cx="6390300" cy="6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650" lIns="106650" spcFirstLastPara="1" rIns="106650" wrap="square" tIns="106650"/>
          <a:lstStyle>
            <a:lvl1pPr indent="-3619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33775" y="2358966"/>
            <a:ext cx="6390300" cy="6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"/>
              <a:buChar char="●"/>
              <a:defRPr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■"/>
              <a:defRPr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56" name="Google Shape;156;p32"/>
          <p:cNvSpPr txBox="1"/>
          <p:nvPr>
            <p:ph idx="1" type="body"/>
          </p:nvPr>
        </p:nvSpPr>
        <p:spPr>
          <a:xfrm>
            <a:off x="233775" y="2358966"/>
            <a:ext cx="6390300" cy="6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"/>
              <a:buChar char="●"/>
              <a:defRPr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■"/>
              <a:defRPr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57" name="Google Shape;157;p32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F3F3F3"/>
            </a:gs>
          </a:gsLst>
          <a:lin ang="5400012" scaled="0"/>
        </a:gra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8048"/>
            <a:ext cx="1874156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6"/>
          <p:cNvSpPr txBox="1"/>
          <p:nvPr/>
        </p:nvSpPr>
        <p:spPr>
          <a:xfrm>
            <a:off x="0" y="6119650"/>
            <a:ext cx="6648600" cy="15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600"/>
              <a:buFont typeface="Comfortaa"/>
              <a:buChar char="❖"/>
            </a:pPr>
            <a:r>
              <a:rPr lang="en-GB" sz="1600">
                <a:solidFill>
                  <a:srgbClr val="0C343D"/>
                </a:solidFill>
                <a:latin typeface="Comfortaa"/>
                <a:ea typeface="Comfortaa"/>
                <a:cs typeface="Comfortaa"/>
                <a:sym typeface="Comfortaa"/>
              </a:rPr>
              <a:t> What is brainstem</a:t>
            </a:r>
            <a:endParaRPr sz="1600">
              <a:solidFill>
                <a:srgbClr val="0C343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600"/>
              <a:buFont typeface="Comfortaa"/>
              <a:buChar char="❖"/>
            </a:pPr>
            <a:r>
              <a:rPr lang="en-GB" sz="1600">
                <a:solidFill>
                  <a:srgbClr val="0C343D"/>
                </a:solidFill>
                <a:latin typeface="Comfortaa"/>
                <a:ea typeface="Comfortaa"/>
                <a:cs typeface="Comfortaa"/>
                <a:sym typeface="Comfortaa"/>
              </a:rPr>
              <a:t> What are its internal structures </a:t>
            </a:r>
            <a:endParaRPr sz="1600">
              <a:solidFill>
                <a:srgbClr val="0C343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600"/>
              <a:buFont typeface="Comfortaa"/>
              <a:buChar char="❖"/>
            </a:pPr>
            <a:r>
              <a:rPr lang="en-GB" sz="1600">
                <a:solidFill>
                  <a:srgbClr val="0C343D"/>
                </a:solidFill>
                <a:latin typeface="Comfortaa"/>
                <a:ea typeface="Comfortaa"/>
                <a:cs typeface="Comfortaa"/>
                <a:sym typeface="Comfortaa"/>
              </a:rPr>
              <a:t> What are its functions </a:t>
            </a:r>
            <a:endParaRPr sz="1600">
              <a:solidFill>
                <a:srgbClr val="0C343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600"/>
              <a:buFont typeface="Comfortaa"/>
              <a:buChar char="❖"/>
            </a:pPr>
            <a:r>
              <a:rPr lang="en-GB" sz="1600">
                <a:solidFill>
                  <a:srgbClr val="0C343D"/>
                </a:solidFill>
                <a:latin typeface="Comfortaa"/>
                <a:ea typeface="Comfortaa"/>
                <a:cs typeface="Comfortaa"/>
                <a:sym typeface="Comfortaa"/>
              </a:rPr>
              <a:t> What will happen if damaged e.g brain death.</a:t>
            </a:r>
            <a:endParaRPr sz="1600">
              <a:solidFill>
                <a:srgbClr val="0C343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C343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8" name="Google Shape;228;p46"/>
          <p:cNvSpPr txBox="1"/>
          <p:nvPr/>
        </p:nvSpPr>
        <p:spPr>
          <a:xfrm flipH="1" rot="5400000">
            <a:off x="5235000" y="3689025"/>
            <a:ext cx="3048600" cy="22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434343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C5072"/>
                </a:solidFill>
                <a:latin typeface="Cairo"/>
                <a:ea typeface="Cairo"/>
                <a:cs typeface="Cairo"/>
                <a:sym typeface="Cairo"/>
              </a:rPr>
              <a:t>6th </a:t>
            </a:r>
            <a:r>
              <a:rPr b="1" lang="en-GB">
                <a:solidFill>
                  <a:srgbClr val="2C5072"/>
                </a:solidFill>
                <a:latin typeface="Cairo"/>
                <a:ea typeface="Cairo"/>
                <a:cs typeface="Cairo"/>
                <a:sym typeface="Cairo"/>
              </a:rPr>
              <a:t>Lecture  ∣ The Physiology Team</a:t>
            </a:r>
            <a:endParaRPr b="1">
              <a:solidFill>
                <a:srgbClr val="2C507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29" name="Google Shape;229;p46"/>
          <p:cNvSpPr/>
          <p:nvPr/>
        </p:nvSpPr>
        <p:spPr>
          <a:xfrm>
            <a:off x="-1115118" y="5671081"/>
            <a:ext cx="2786700" cy="366300"/>
          </a:xfrm>
          <a:prstGeom prst="roundRect">
            <a:avLst>
              <a:gd fmla="val 50000" name="adj"/>
            </a:avLst>
          </a:prstGeom>
          <a:solidFill>
            <a:srgbClr val="134F5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b="1" lang="en-GB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Objectives</a:t>
            </a:r>
            <a:r>
              <a:rPr b="1" lang="en-GB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600">
              <a:solidFill>
                <a:srgbClr val="FFFFFF"/>
              </a:solidFill>
            </a:endParaRPr>
          </a:p>
        </p:txBody>
      </p:sp>
      <p:cxnSp>
        <p:nvCxnSpPr>
          <p:cNvPr id="230" name="Google Shape;230;p46"/>
          <p:cNvCxnSpPr/>
          <p:nvPr/>
        </p:nvCxnSpPr>
        <p:spPr>
          <a:xfrm>
            <a:off x="3355240" y="126479"/>
            <a:ext cx="2494200" cy="300"/>
          </a:xfrm>
          <a:prstGeom prst="straightConnector1">
            <a:avLst/>
          </a:prstGeom>
          <a:noFill/>
          <a:ln cap="flat" cmpd="sng" w="28575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434343">
                <a:alpha val="50000"/>
              </a:srgbClr>
            </a:outerShdw>
          </a:effectLst>
        </p:spPr>
      </p:cxnSp>
      <p:sp>
        <p:nvSpPr>
          <p:cNvPr id="231" name="Google Shape;231;p46"/>
          <p:cNvSpPr txBox="1"/>
          <p:nvPr/>
        </p:nvSpPr>
        <p:spPr>
          <a:xfrm>
            <a:off x="1466932" y="3984312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46"/>
          <p:cNvSpPr/>
          <p:nvPr/>
        </p:nvSpPr>
        <p:spPr>
          <a:xfrm flipH="1">
            <a:off x="4682100" y="9553450"/>
            <a:ext cx="2175900" cy="349500"/>
          </a:xfrm>
          <a:prstGeom prst="homePlate">
            <a:avLst>
              <a:gd fmla="val 50000" name="adj"/>
            </a:avLst>
          </a:prstGeom>
          <a:solidFill>
            <a:srgbClr val="0C34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وَأَن لَّيْسَ لِلْإِنسَانِ إِلَّا مَا سَعَىٰ </a:t>
            </a:r>
            <a:endParaRPr sz="1300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33" name="Google Shape;233;p46"/>
          <p:cNvSpPr/>
          <p:nvPr/>
        </p:nvSpPr>
        <p:spPr>
          <a:xfrm>
            <a:off x="4772400" y="8498650"/>
            <a:ext cx="1948500" cy="932100"/>
          </a:xfrm>
          <a:prstGeom prst="round2DiagRect">
            <a:avLst>
              <a:gd fmla="val 16667" name="adj1"/>
              <a:gd fmla="val 50000" name="adj2"/>
            </a:avLst>
          </a:prstGeom>
          <a:solidFill>
            <a:srgbClr val="F3F3F3"/>
          </a:solidFill>
          <a:ln cap="flat" cmpd="sng" w="2857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  <a:latin typeface="Cairo"/>
                <a:ea typeface="Cairo"/>
                <a:cs typeface="Cairo"/>
                <a:sym typeface="Cairo"/>
              </a:rPr>
              <a:t>Colour index: </a:t>
            </a:r>
            <a:endParaRPr>
              <a:solidFill>
                <a:schemeClr val="accent2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airo"/>
              <a:buChar char="●"/>
            </a:pPr>
            <a:r>
              <a:rPr lang="en-GB" sz="1300">
                <a:solidFill>
                  <a:schemeClr val="accent3"/>
                </a:solidFill>
                <a:latin typeface="Cairo"/>
                <a:ea typeface="Cairo"/>
                <a:cs typeface="Cairo"/>
                <a:sym typeface="Cairo"/>
              </a:rPr>
              <a:t>important</a:t>
            </a:r>
            <a:r>
              <a:rPr lang="en-GB" sz="1300">
                <a:latin typeface="Cairo"/>
                <a:ea typeface="Cairo"/>
                <a:cs typeface="Cairo"/>
                <a:sym typeface="Cairo"/>
              </a:rPr>
              <a:t> </a:t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Cairo"/>
              <a:buChar char="●"/>
            </a:pPr>
            <a:r>
              <a:rPr lang="en-GB" sz="1300">
                <a:solidFill>
                  <a:schemeClr val="accent3"/>
                </a:solidFill>
                <a:latin typeface="Cairo"/>
                <a:ea typeface="Cairo"/>
                <a:cs typeface="Cairo"/>
                <a:sym typeface="Cairo"/>
              </a:rPr>
              <a:t>Numbers</a:t>
            </a:r>
            <a:endParaRPr sz="1300">
              <a:solidFill>
                <a:schemeClr val="accent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Cairo"/>
              <a:buChar char="●"/>
            </a:pPr>
            <a:r>
              <a:rPr lang="en-GB" sz="1300">
                <a:solidFill>
                  <a:schemeClr val="accent3"/>
                </a:solidFill>
                <a:latin typeface="Cairo"/>
                <a:ea typeface="Cairo"/>
                <a:cs typeface="Cairo"/>
                <a:sym typeface="Cairo"/>
              </a:rPr>
              <a:t>Extra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4" name="Google Shape;234;p46"/>
          <p:cNvSpPr/>
          <p:nvPr/>
        </p:nvSpPr>
        <p:spPr>
          <a:xfrm>
            <a:off x="5086628" y="9005695"/>
            <a:ext cx="174000" cy="157500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46"/>
          <p:cNvSpPr/>
          <p:nvPr/>
        </p:nvSpPr>
        <p:spPr>
          <a:xfrm>
            <a:off x="5086628" y="8804803"/>
            <a:ext cx="174000" cy="157500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46"/>
          <p:cNvSpPr/>
          <p:nvPr/>
        </p:nvSpPr>
        <p:spPr>
          <a:xfrm>
            <a:off x="5086628" y="9206595"/>
            <a:ext cx="174000" cy="157500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6"/>
          <p:cNvSpPr txBox="1"/>
          <p:nvPr/>
        </p:nvSpPr>
        <p:spPr>
          <a:xfrm>
            <a:off x="141900" y="4282425"/>
            <a:ext cx="57075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None/>
            </a:pPr>
            <a:r>
              <a:rPr b="1" lang="en-GB" sz="3100">
                <a:solidFill>
                  <a:srgbClr val="073763"/>
                </a:solidFill>
                <a:latin typeface="Philosopher"/>
                <a:ea typeface="Philosopher"/>
                <a:cs typeface="Philosopher"/>
                <a:sym typeface="Philosopher"/>
              </a:rPr>
              <a:t>Physiology of brainstem</a:t>
            </a:r>
            <a:endParaRPr b="1" sz="3100">
              <a:solidFill>
                <a:srgbClr val="073763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None/>
            </a:pPr>
            <a:r>
              <a:t/>
            </a:r>
            <a:endParaRPr b="1" sz="3600">
              <a:solidFill>
                <a:srgbClr val="0B5394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73763"/>
              </a:solidFill>
              <a:latin typeface="Philosopher"/>
              <a:ea typeface="Philosopher"/>
              <a:cs typeface="Philosopher"/>
              <a:sym typeface="Philosop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</p:txBody>
      </p:sp>
      <p:sp>
        <p:nvSpPr>
          <p:cNvPr id="238" name="Google Shape;238;p46"/>
          <p:cNvSpPr/>
          <p:nvPr/>
        </p:nvSpPr>
        <p:spPr>
          <a:xfrm>
            <a:off x="-1115128" y="8031331"/>
            <a:ext cx="2786700" cy="366300"/>
          </a:xfrm>
          <a:prstGeom prst="roundRect">
            <a:avLst>
              <a:gd fmla="val 50000" name="adj"/>
            </a:avLst>
          </a:prstGeom>
          <a:solidFill>
            <a:srgbClr val="134F5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b="1" lang="en-GB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Done by :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239" name="Google Shape;23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7775" y="1547000"/>
            <a:ext cx="2959350" cy="287259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6"/>
          <p:cNvSpPr txBox="1"/>
          <p:nvPr/>
        </p:nvSpPr>
        <p:spPr>
          <a:xfrm>
            <a:off x="-112275" y="8482025"/>
            <a:ext cx="4884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❖"/>
            </a:pPr>
            <a:r>
              <a:rPr b="1" lang="en-GB">
                <a:solidFill>
                  <a:srgbClr val="073763"/>
                </a:solidFill>
              </a:rPr>
              <a:t>Team leaders:</a:t>
            </a:r>
            <a:r>
              <a:rPr lang="en-GB">
                <a:solidFill>
                  <a:srgbClr val="073763"/>
                </a:solidFill>
              </a:rPr>
              <a:t> Abdulelah Aldossari, Ali Alammari </a:t>
            </a:r>
            <a:endParaRPr>
              <a:solidFill>
                <a:srgbClr val="0737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73763"/>
                </a:solidFill>
              </a:rPr>
              <a:t>                          Fatima Balsharaf, Rahaf Alshammari</a:t>
            </a:r>
            <a:endParaRPr>
              <a:solidFill>
                <a:srgbClr val="073763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❖"/>
            </a:pPr>
            <a:r>
              <a:rPr b="1" lang="en-GB">
                <a:solidFill>
                  <a:srgbClr val="073763"/>
                </a:solidFill>
              </a:rPr>
              <a:t>Team members: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241" name="Google Shape;241;p46"/>
          <p:cNvSpPr txBox="1"/>
          <p:nvPr/>
        </p:nvSpPr>
        <p:spPr>
          <a:xfrm>
            <a:off x="1762226" y="8965250"/>
            <a:ext cx="2919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C343D"/>
                </a:solidFill>
              </a:rPr>
              <a:t>Faisal Alsaif, Abdulmajeed Alwardi, Abdulaziz </a:t>
            </a:r>
            <a:r>
              <a:rPr lang="en-GB">
                <a:solidFill>
                  <a:srgbClr val="0C343D"/>
                </a:solidFill>
              </a:rPr>
              <a:t>Aldukhayel, saif almeshari, mohammed alqahtani</a:t>
            </a:r>
            <a:endParaRPr>
              <a:solidFill>
                <a:srgbClr val="0C343D"/>
              </a:solidFill>
            </a:endParaRPr>
          </a:p>
        </p:txBody>
      </p:sp>
      <p:pic>
        <p:nvPicPr>
          <p:cNvPr id="242" name="Google Shape;242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9147" y="126778"/>
            <a:ext cx="991754" cy="9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2409" y="126776"/>
            <a:ext cx="927440" cy="93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5"/>
          <p:cNvSpPr txBox="1"/>
          <p:nvPr/>
        </p:nvSpPr>
        <p:spPr>
          <a:xfrm>
            <a:off x="1419225" y="533400"/>
            <a:ext cx="36384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Brainstem </a:t>
            </a:r>
            <a:r>
              <a:rPr b="1" lang="en-GB" sz="1500">
                <a:solidFill>
                  <a:srgbClr val="CC0000"/>
                </a:solidFill>
                <a:latin typeface="Josefin Sans"/>
                <a:ea typeface="Josefin Sans"/>
                <a:cs typeface="Josefin Sans"/>
                <a:sym typeface="Josefin Sans"/>
              </a:rPr>
              <a:t>IMPORTANT!!</a:t>
            </a:r>
            <a:endParaRPr sz="1500">
              <a:solidFill>
                <a:srgbClr val="CC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04" name="Google Shape;404;p55"/>
          <p:cNvSpPr txBox="1"/>
          <p:nvPr/>
        </p:nvSpPr>
        <p:spPr>
          <a:xfrm>
            <a:off x="400050" y="1162050"/>
            <a:ext cx="6129900" cy="8048700"/>
          </a:xfrm>
          <a:prstGeom prst="rect">
            <a:avLst/>
          </a:prstGeom>
          <a:noFill/>
          <a:ln cap="flat" cmpd="sng" w="9525">
            <a:solidFill>
              <a:srgbClr val="55B78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5" name="Google Shape;405;p55"/>
          <p:cNvCxnSpPr/>
          <p:nvPr/>
        </p:nvCxnSpPr>
        <p:spPr>
          <a:xfrm flipH="1">
            <a:off x="1419225" y="1135800"/>
            <a:ext cx="14400" cy="8101200"/>
          </a:xfrm>
          <a:prstGeom prst="straightConnector1">
            <a:avLst/>
          </a:prstGeom>
          <a:noFill/>
          <a:ln cap="flat" cmpd="sng" w="9525">
            <a:solidFill>
              <a:srgbClr val="55B787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06" name="Google Shape;406;p55"/>
          <p:cNvCxnSpPr/>
          <p:nvPr/>
        </p:nvCxnSpPr>
        <p:spPr>
          <a:xfrm flipH="1">
            <a:off x="2950750" y="1135800"/>
            <a:ext cx="14400" cy="8101200"/>
          </a:xfrm>
          <a:prstGeom prst="straightConnector1">
            <a:avLst/>
          </a:prstGeom>
          <a:noFill/>
          <a:ln cap="flat" cmpd="sng" w="9525">
            <a:solidFill>
              <a:srgbClr val="55B787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07" name="Google Shape;407;p55"/>
          <p:cNvCxnSpPr/>
          <p:nvPr/>
        </p:nvCxnSpPr>
        <p:spPr>
          <a:xfrm flipH="1">
            <a:off x="4650288" y="1126925"/>
            <a:ext cx="14400" cy="8101200"/>
          </a:xfrm>
          <a:prstGeom prst="straightConnector1">
            <a:avLst/>
          </a:prstGeom>
          <a:noFill/>
          <a:ln cap="flat" cmpd="sng" w="9525">
            <a:solidFill>
              <a:srgbClr val="55B787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08" name="Google Shape;408;p55"/>
          <p:cNvSpPr txBox="1"/>
          <p:nvPr/>
        </p:nvSpPr>
        <p:spPr>
          <a:xfrm>
            <a:off x="403625" y="1153175"/>
            <a:ext cx="1015500" cy="80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C27BA0"/>
                </a:solidFill>
                <a:latin typeface="Dosis"/>
                <a:ea typeface="Dosis"/>
                <a:cs typeface="Dosis"/>
                <a:sym typeface="Dosis"/>
              </a:rPr>
              <a:t>Part</a:t>
            </a:r>
            <a:endParaRPr b="1">
              <a:solidFill>
                <a:srgbClr val="C27BA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C27BA0"/>
                </a:solidFill>
                <a:latin typeface="Dosis"/>
                <a:ea typeface="Dosis"/>
                <a:cs typeface="Dosis"/>
                <a:sym typeface="Dosis"/>
              </a:rPr>
              <a:t>Function </a:t>
            </a:r>
            <a:endParaRPr b="1">
              <a:solidFill>
                <a:srgbClr val="C27BA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C27BA0"/>
                </a:solidFill>
                <a:latin typeface="Dosis"/>
                <a:ea typeface="Dosis"/>
                <a:cs typeface="Dosis"/>
                <a:sym typeface="Dosis"/>
              </a:rPr>
              <a:t>Cranial nerves </a:t>
            </a:r>
            <a:endParaRPr b="1">
              <a:solidFill>
                <a:srgbClr val="C27BA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C27BA0"/>
                </a:solidFill>
                <a:latin typeface="Dosis"/>
                <a:ea typeface="Dosis"/>
                <a:cs typeface="Dosis"/>
                <a:sym typeface="Dosis"/>
              </a:rPr>
              <a:t>Signs and symptoms of lesion </a:t>
            </a:r>
            <a:endParaRPr b="1">
              <a:solidFill>
                <a:srgbClr val="C27BA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409" name="Google Shape;409;p55"/>
          <p:cNvCxnSpPr/>
          <p:nvPr/>
        </p:nvCxnSpPr>
        <p:spPr>
          <a:xfrm flipH="1" rot="10800000">
            <a:off x="403625" y="1787450"/>
            <a:ext cx="6169500" cy="28800"/>
          </a:xfrm>
          <a:prstGeom prst="straightConnector1">
            <a:avLst/>
          </a:prstGeom>
          <a:noFill/>
          <a:ln cap="flat" cmpd="sng" w="9525">
            <a:solidFill>
              <a:srgbClr val="55B787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10" name="Google Shape;410;p55"/>
          <p:cNvSpPr txBox="1"/>
          <p:nvPr/>
        </p:nvSpPr>
        <p:spPr>
          <a:xfrm>
            <a:off x="1527975" y="1326150"/>
            <a:ext cx="12594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93C47D"/>
                </a:solidFill>
                <a:latin typeface="Dosis"/>
                <a:ea typeface="Dosis"/>
                <a:cs typeface="Dosis"/>
                <a:sym typeface="Dosis"/>
              </a:rPr>
              <a:t>Midbrain</a:t>
            </a:r>
            <a:endParaRPr b="1">
              <a:solidFill>
                <a:srgbClr val="93C47D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11" name="Google Shape;411;p55"/>
          <p:cNvSpPr txBox="1"/>
          <p:nvPr/>
        </p:nvSpPr>
        <p:spPr>
          <a:xfrm>
            <a:off x="3128513" y="1326150"/>
            <a:ext cx="12594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93C47D"/>
                </a:solidFill>
                <a:latin typeface="Dosis"/>
                <a:ea typeface="Dosis"/>
                <a:cs typeface="Dosis"/>
                <a:sym typeface="Dosis"/>
              </a:rPr>
              <a:t>Pons</a:t>
            </a:r>
            <a:endParaRPr b="1">
              <a:solidFill>
                <a:srgbClr val="93C47D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12" name="Google Shape;412;p55"/>
          <p:cNvSpPr txBox="1"/>
          <p:nvPr/>
        </p:nvSpPr>
        <p:spPr>
          <a:xfrm>
            <a:off x="4729075" y="1326150"/>
            <a:ext cx="17289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93C47D"/>
                </a:solidFill>
                <a:latin typeface="Dosis"/>
                <a:ea typeface="Dosis"/>
                <a:cs typeface="Dosis"/>
                <a:sym typeface="Dosis"/>
              </a:rPr>
              <a:t>Medulla </a:t>
            </a:r>
            <a:r>
              <a:rPr b="1" lang="en-GB">
                <a:solidFill>
                  <a:srgbClr val="93C47D"/>
                </a:solidFill>
                <a:latin typeface="Dosis"/>
                <a:ea typeface="Dosis"/>
                <a:cs typeface="Dosis"/>
                <a:sym typeface="Dosis"/>
              </a:rPr>
              <a:t>oblongata</a:t>
            </a:r>
            <a:endParaRPr b="1">
              <a:solidFill>
                <a:srgbClr val="93C47D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13" name="Google Shape;413;p55"/>
          <p:cNvSpPr txBox="1"/>
          <p:nvPr/>
        </p:nvSpPr>
        <p:spPr>
          <a:xfrm>
            <a:off x="1484725" y="1873925"/>
            <a:ext cx="1527900" cy="14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1- Nerve pathway to cerebral hemispheres.</a:t>
            </a:r>
            <a:endParaRPr sz="11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2- Auditory and Visual reflex centers.</a:t>
            </a:r>
            <a:endParaRPr sz="1100"/>
          </a:p>
        </p:txBody>
      </p:sp>
      <p:sp>
        <p:nvSpPr>
          <p:cNvPr id="414" name="Google Shape;414;p55"/>
          <p:cNvSpPr txBox="1"/>
          <p:nvPr/>
        </p:nvSpPr>
        <p:spPr>
          <a:xfrm>
            <a:off x="3012700" y="1989250"/>
            <a:ext cx="15732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•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Respiratory Center.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15" name="Google Shape;415;p55"/>
          <p:cNvSpPr txBox="1"/>
          <p:nvPr/>
        </p:nvSpPr>
        <p:spPr>
          <a:xfrm>
            <a:off x="4684800" y="1816250"/>
            <a:ext cx="1888200" cy="15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1. 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Crossing of  motor tracts.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2. 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Cardiac Center.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3. 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Respiratory Center.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4. 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Vasomotor Center (nerves having muscular control of  the blood vessel walls)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5. 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Centers for cough, gag, swallow, and vomit.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6" name="Google Shape;416;p55"/>
          <p:cNvCxnSpPr/>
          <p:nvPr/>
        </p:nvCxnSpPr>
        <p:spPr>
          <a:xfrm>
            <a:off x="403625" y="3315425"/>
            <a:ext cx="6130500" cy="8700"/>
          </a:xfrm>
          <a:prstGeom prst="straightConnector1">
            <a:avLst/>
          </a:prstGeom>
          <a:noFill/>
          <a:ln cap="flat" cmpd="sng" w="9525">
            <a:solidFill>
              <a:srgbClr val="55B787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17" name="Google Shape;417;p55"/>
          <p:cNvSpPr txBox="1"/>
          <p:nvPr/>
        </p:nvSpPr>
        <p:spPr>
          <a:xfrm>
            <a:off x="1424725" y="3315425"/>
            <a:ext cx="16479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latin typeface="Dosis"/>
                <a:ea typeface="Dosis"/>
                <a:cs typeface="Dosis"/>
                <a:sym typeface="Dosis"/>
              </a:rPr>
              <a:t>Two:</a:t>
            </a:r>
            <a:endParaRPr sz="1100" u="sng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•</a:t>
            </a:r>
            <a:r>
              <a:rPr lang="en-GB" sz="110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CN III -Oculomotor [motor]. 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(Related to eye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movement).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•</a:t>
            </a:r>
            <a:r>
              <a:rPr lang="en-GB" sz="110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CN IV -Trochlear [motor]</a:t>
            </a:r>
            <a:endParaRPr sz="1100"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(</a:t>
            </a:r>
            <a:r>
              <a:rPr lang="en-GB" sz="110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Superior oblique  muscle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 of the eye which rotates the eye down  and out).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18" name="Google Shape;418;p55"/>
          <p:cNvSpPr txBox="1"/>
          <p:nvPr/>
        </p:nvSpPr>
        <p:spPr>
          <a:xfrm>
            <a:off x="2989925" y="3315425"/>
            <a:ext cx="1647900" cy="25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latin typeface="Dosis"/>
                <a:ea typeface="Dosis"/>
                <a:cs typeface="Dosis"/>
                <a:sym typeface="Dosis"/>
              </a:rPr>
              <a:t>Four:</a:t>
            </a:r>
            <a:endParaRPr sz="1100" u="sng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•</a:t>
            </a:r>
            <a:r>
              <a:rPr lang="en-GB" sz="110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CN V - Trigeminal [motor and sensory]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. (Skin  of  face, tongue, teeth; muscle of  mastication).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•</a:t>
            </a:r>
            <a:r>
              <a:rPr lang="en-GB" sz="110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CN VI - Abducens [motor]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. (</a:t>
            </a:r>
            <a:r>
              <a:rPr lang="en-GB" sz="110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Lateral rectus  muscle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 of  eye which rotates eye outward).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•</a:t>
            </a:r>
            <a:r>
              <a:rPr lang="en-GB" sz="110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CN VII - Facial [motor and sensory]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. (Muscles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of  facial expression).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•</a:t>
            </a:r>
            <a:r>
              <a:rPr lang="en-GB" sz="110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CN VIII - Acoustic [sensory]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.  (Hearing)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55"/>
          <p:cNvSpPr txBox="1"/>
          <p:nvPr/>
        </p:nvSpPr>
        <p:spPr>
          <a:xfrm>
            <a:off x="4662600" y="3315425"/>
            <a:ext cx="1888200" cy="28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latin typeface="Dosis"/>
                <a:ea typeface="Dosis"/>
                <a:cs typeface="Dosis"/>
                <a:sym typeface="Dosis"/>
              </a:rPr>
              <a:t>Four:</a:t>
            </a:r>
            <a:endParaRPr sz="1100" u="sng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•</a:t>
            </a:r>
            <a:r>
              <a:rPr lang="en-GB" sz="110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CN IX - </a:t>
            </a:r>
            <a:r>
              <a:rPr lang="en-GB" sz="110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Glossopharyngeal</a:t>
            </a:r>
            <a:r>
              <a:rPr lang="en-GB" sz="110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 [mixed]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. (Muscles &amp;  mucous membranes of  pharynx, the constricted  openings from the mouth &amp; the oral pharynx  and the posterior third of  tongue).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•</a:t>
            </a:r>
            <a:r>
              <a:rPr lang="en-GB" sz="110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CN X - Vagus [mixed]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. (Pharynx, larynx, heart, lungs, stomach).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•</a:t>
            </a:r>
            <a:r>
              <a:rPr lang="en-GB" sz="110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CN XI - Accessory [motor]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. (Rotation of  the head and shoulder).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•</a:t>
            </a:r>
            <a:r>
              <a:rPr lang="en-GB" sz="1100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CN XII - Hypoglossal [motor]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. (Intrinsic muscles of  the tongue).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 u="sng"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420" name="Google Shape;420;p55"/>
          <p:cNvCxnSpPr/>
          <p:nvPr/>
        </p:nvCxnSpPr>
        <p:spPr>
          <a:xfrm>
            <a:off x="423125" y="6239600"/>
            <a:ext cx="6130500" cy="8700"/>
          </a:xfrm>
          <a:prstGeom prst="straightConnector1">
            <a:avLst/>
          </a:prstGeom>
          <a:noFill/>
          <a:ln cap="flat" cmpd="sng" w="9525">
            <a:solidFill>
              <a:srgbClr val="55B787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21" name="Google Shape;421;p55"/>
          <p:cNvSpPr txBox="1"/>
          <p:nvPr/>
        </p:nvSpPr>
        <p:spPr>
          <a:xfrm>
            <a:off x="1457325" y="6248400"/>
            <a:ext cx="1493400" cy="28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•</a:t>
            </a:r>
            <a:r>
              <a:rPr lang="en-GB" sz="1100">
                <a:solidFill>
                  <a:srgbClr val="6D9EEB"/>
                </a:solidFill>
                <a:latin typeface="Dosis"/>
                <a:ea typeface="Dosis"/>
                <a:cs typeface="Dosis"/>
                <a:sym typeface="Dosis"/>
              </a:rPr>
              <a:t>Cranial Nerve (CN) deficits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: </a:t>
            </a:r>
            <a:r>
              <a:rPr lang="en-GB" sz="1100" u="sng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Ipsilateral 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CN III,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CN IV</a:t>
            </a:r>
            <a:r>
              <a:rPr lang="en-GB" sz="1100" u="sng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 palsy and ptosis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 (drooping).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•</a:t>
            </a:r>
            <a:r>
              <a:rPr lang="en-GB" sz="1100">
                <a:solidFill>
                  <a:srgbClr val="6D9EEB"/>
                </a:solidFill>
                <a:latin typeface="Dosis"/>
                <a:ea typeface="Dosis"/>
                <a:cs typeface="Dosis"/>
                <a:sym typeface="Dosis"/>
              </a:rPr>
              <a:t>Pupils:</a:t>
            </a:r>
            <a:endParaRPr sz="1100">
              <a:solidFill>
                <a:srgbClr val="6D9EEB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   -  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Size: </a:t>
            </a:r>
            <a:r>
              <a:rPr lang="en-GB" sz="1100" u="sng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Midposition to dilated. </a:t>
            </a:r>
            <a:endParaRPr sz="1100" u="sng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   - Reactivity: </a:t>
            </a:r>
            <a:r>
              <a:rPr lang="en-GB" sz="1100" u="sng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Sluggish to fixed.</a:t>
            </a:r>
            <a:endParaRPr sz="1100" u="sng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•</a:t>
            </a:r>
            <a:r>
              <a:rPr lang="en-GB" sz="1100">
                <a:solidFill>
                  <a:srgbClr val="6D9EEB"/>
                </a:solidFill>
                <a:latin typeface="Dosis"/>
                <a:ea typeface="Dosis"/>
                <a:cs typeface="Dosis"/>
                <a:sym typeface="Dosis"/>
              </a:rPr>
              <a:t>Movement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: </a:t>
            </a:r>
            <a:r>
              <a:rPr lang="en-GB" sz="1100" u="sng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Abnormal extensor.</a:t>
            </a:r>
            <a:endParaRPr sz="1100" u="sng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•</a:t>
            </a:r>
            <a:r>
              <a:rPr lang="en-GB" sz="1100">
                <a:solidFill>
                  <a:srgbClr val="6D9EEB"/>
                </a:solidFill>
                <a:latin typeface="Dosis"/>
                <a:ea typeface="Dosis"/>
                <a:cs typeface="Dosis"/>
                <a:sym typeface="Dosis"/>
              </a:rPr>
              <a:t>Respiratory: </a:t>
            </a:r>
            <a:r>
              <a:rPr lang="en-GB" sz="1100" u="sng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Hyperventilating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.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•</a:t>
            </a:r>
            <a:r>
              <a:rPr lang="en-GB" sz="1100">
                <a:solidFill>
                  <a:srgbClr val="6D9EEB"/>
                </a:solidFill>
                <a:latin typeface="Dosis"/>
                <a:ea typeface="Dosis"/>
                <a:cs typeface="Dosis"/>
                <a:sym typeface="Dosis"/>
              </a:rPr>
              <a:t>Loss of  consciousness (LOC):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GB" sz="1100" u="sng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Varies</a:t>
            </a:r>
            <a:endParaRPr sz="1100" u="sng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55"/>
          <p:cNvSpPr txBox="1"/>
          <p:nvPr/>
        </p:nvSpPr>
        <p:spPr>
          <a:xfrm>
            <a:off x="3009900" y="6276975"/>
            <a:ext cx="1573200" cy="28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Dosis"/>
                <a:ea typeface="Dosis"/>
                <a:cs typeface="Dosis"/>
                <a:sym typeface="Dosis"/>
              </a:rPr>
              <a:t>•</a:t>
            </a:r>
            <a:r>
              <a:rPr lang="en-GB" sz="1100">
                <a:solidFill>
                  <a:srgbClr val="6D9EEB"/>
                </a:solidFill>
                <a:latin typeface="Dosis"/>
                <a:ea typeface="Dosis"/>
                <a:cs typeface="Dosis"/>
                <a:sym typeface="Dosis"/>
              </a:rPr>
              <a:t>CN Deficits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: CN V, CN VI, CN VII, CN VIII.</a:t>
            </a:r>
            <a:endParaRPr sz="11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latin typeface="Dosis"/>
                <a:ea typeface="Dosis"/>
                <a:cs typeface="Dosis"/>
                <a:sym typeface="Dosis"/>
              </a:rPr>
              <a:t>•</a:t>
            </a:r>
            <a:r>
              <a:rPr lang="en-GB" sz="1100">
                <a:solidFill>
                  <a:srgbClr val="6D9EEB"/>
                </a:solidFill>
                <a:latin typeface="Dosis"/>
                <a:ea typeface="Dosis"/>
                <a:cs typeface="Dosis"/>
                <a:sym typeface="Dosis"/>
              </a:rPr>
              <a:t>Pupils size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: </a:t>
            </a:r>
            <a:r>
              <a:rPr lang="en-GB" sz="1100" u="sng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Pinpoint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Dosis"/>
                <a:ea typeface="Dosis"/>
                <a:cs typeface="Dosis"/>
                <a:sym typeface="Dosis"/>
              </a:rPr>
              <a:t>•</a:t>
            </a:r>
            <a:r>
              <a:rPr lang="en-GB" sz="1100">
                <a:solidFill>
                  <a:srgbClr val="6D9EEB"/>
                </a:solidFill>
                <a:latin typeface="Dosis"/>
                <a:ea typeface="Dosis"/>
                <a:cs typeface="Dosis"/>
                <a:sym typeface="Dosis"/>
              </a:rPr>
              <a:t>Movement:</a:t>
            </a:r>
            <a:endParaRPr sz="1100">
              <a:solidFill>
                <a:srgbClr val="6D9EEB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u="sng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 Abnormal extensor.</a:t>
            </a:r>
            <a:endParaRPr sz="1100" u="sng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•</a:t>
            </a:r>
            <a:r>
              <a:rPr lang="en-GB" sz="1100">
                <a:solidFill>
                  <a:srgbClr val="6D9EEB"/>
                </a:solidFill>
                <a:latin typeface="Dosis"/>
                <a:ea typeface="Dosis"/>
                <a:cs typeface="Dosis"/>
                <a:sym typeface="Dosis"/>
              </a:rPr>
              <a:t>Respiratory:</a:t>
            </a:r>
            <a:endParaRPr sz="1100">
              <a:solidFill>
                <a:srgbClr val="6D9EEB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-</a:t>
            </a:r>
            <a:r>
              <a:rPr lang="en-GB" sz="1100" u="sng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Apneustic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 (Abnormal respiration marked by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sustained inhalation).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-</a:t>
            </a:r>
            <a:r>
              <a:rPr lang="en-GB" sz="1100" u="sng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Hyperventilation.</a:t>
            </a:r>
            <a:endParaRPr sz="1100" u="sng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•</a:t>
            </a:r>
            <a:r>
              <a:rPr lang="en-GB" sz="1100">
                <a:solidFill>
                  <a:srgbClr val="6D9EEB"/>
                </a:solidFill>
                <a:latin typeface="Dosis"/>
                <a:ea typeface="Dosis"/>
                <a:cs typeface="Dosis"/>
                <a:sym typeface="Dosis"/>
              </a:rPr>
              <a:t>LOC: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 Semi-coma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55"/>
          <p:cNvSpPr txBox="1"/>
          <p:nvPr/>
        </p:nvSpPr>
        <p:spPr>
          <a:xfrm>
            <a:off x="4695825" y="6276975"/>
            <a:ext cx="1762200" cy="28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•</a:t>
            </a:r>
            <a:r>
              <a:rPr lang="en-GB" sz="1100">
                <a:solidFill>
                  <a:srgbClr val="6D9EEB"/>
                </a:solidFill>
                <a:latin typeface="Dosis"/>
                <a:ea typeface="Dosis"/>
                <a:cs typeface="Dosis"/>
                <a:sym typeface="Dosis"/>
              </a:rPr>
              <a:t>Movement: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u="sng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Ipsilateral paralysis.</a:t>
            </a:r>
            <a:endParaRPr sz="1100" u="sng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•</a:t>
            </a:r>
            <a:r>
              <a:rPr lang="en-GB" sz="1100">
                <a:solidFill>
                  <a:srgbClr val="6D9EEB"/>
                </a:solidFill>
                <a:latin typeface="Dosis"/>
                <a:ea typeface="Dosis"/>
                <a:cs typeface="Dosis"/>
                <a:sym typeface="Dosis"/>
              </a:rPr>
              <a:t>Pupils:</a:t>
            </a:r>
            <a:endParaRPr sz="1100">
              <a:solidFill>
                <a:srgbClr val="6D9EEB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      -    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Size: </a:t>
            </a:r>
            <a:r>
              <a:rPr lang="en-GB" sz="1100" u="sng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Dilated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.            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      -    Reactivity: </a:t>
            </a:r>
            <a:r>
              <a:rPr lang="en-GB" sz="1100" u="sng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Fixed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.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•</a:t>
            </a:r>
            <a:r>
              <a:rPr lang="en-GB" sz="1100">
                <a:solidFill>
                  <a:srgbClr val="6D9EEB"/>
                </a:solidFill>
                <a:latin typeface="Dosis"/>
                <a:ea typeface="Dosis"/>
                <a:cs typeface="Dosis"/>
                <a:sym typeface="Dosis"/>
              </a:rPr>
              <a:t>Respiratory: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u="sng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Abnormal breathing patterns</a:t>
            </a:r>
            <a:endParaRPr sz="1100" u="sng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•</a:t>
            </a:r>
            <a:r>
              <a:rPr lang="en-GB" sz="1100">
                <a:solidFill>
                  <a:srgbClr val="6D9EEB"/>
                </a:solidFill>
                <a:latin typeface="Dosis"/>
                <a:ea typeface="Dosis"/>
                <a:cs typeface="Dosis"/>
                <a:sym typeface="Dosis"/>
              </a:rPr>
              <a:t>CN Palsies: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GB" sz="1100" u="sng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Inability to control movement.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  Absent cough, gag.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•</a:t>
            </a:r>
            <a:r>
              <a:rPr lang="en-GB" sz="1100">
                <a:solidFill>
                  <a:srgbClr val="6D9EEB"/>
                </a:solidFill>
                <a:latin typeface="Dosis"/>
                <a:ea typeface="Dosis"/>
                <a:cs typeface="Dosis"/>
                <a:sym typeface="Dosis"/>
              </a:rPr>
              <a:t>LOC:</a:t>
            </a:r>
            <a:r>
              <a:rPr lang="en-GB" sz="1100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 Comatose.</a:t>
            </a:r>
            <a:endParaRPr sz="1100"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6"/>
          <p:cNvSpPr txBox="1"/>
          <p:nvPr/>
        </p:nvSpPr>
        <p:spPr>
          <a:xfrm>
            <a:off x="1419225" y="533400"/>
            <a:ext cx="36384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Brainstem function tests</a:t>
            </a:r>
            <a:endParaRPr sz="1800">
              <a:solidFill>
                <a:srgbClr val="3D85C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29" name="Google Shape;429;p56"/>
          <p:cNvSpPr txBox="1"/>
          <p:nvPr/>
        </p:nvSpPr>
        <p:spPr>
          <a:xfrm>
            <a:off x="-160500" y="976325"/>
            <a:ext cx="2951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●"/>
            </a:pPr>
            <a:r>
              <a:rPr lang="en-GB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To test reticular formation:</a:t>
            </a:r>
            <a:endParaRPr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430" name="Google Shape;430;p56"/>
          <p:cNvCxnSpPr/>
          <p:nvPr/>
        </p:nvCxnSpPr>
        <p:spPr>
          <a:xfrm>
            <a:off x="373925" y="1403625"/>
            <a:ext cx="0" cy="171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1" name="Google Shape;431;p56"/>
          <p:cNvCxnSpPr/>
          <p:nvPr/>
        </p:nvCxnSpPr>
        <p:spPr>
          <a:xfrm>
            <a:off x="373925" y="1574925"/>
            <a:ext cx="147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2" name="Google Shape;432;p56"/>
          <p:cNvSpPr txBox="1"/>
          <p:nvPr/>
        </p:nvSpPr>
        <p:spPr>
          <a:xfrm>
            <a:off x="623900" y="1333500"/>
            <a:ext cx="5762100" cy="952800"/>
          </a:xfrm>
          <a:prstGeom prst="rect">
            <a:avLst/>
          </a:prstGeom>
          <a:noFill/>
          <a:ln cap="flat" cmpd="sng" w="9525">
            <a:solidFill>
              <a:srgbClr val="3D85C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0500"/>
              </a:buClr>
              <a:buSzPts val="1400"/>
              <a:buFont typeface="Cairo"/>
              <a:buAutoNum type="alphaUcPeriod"/>
            </a:pPr>
            <a:r>
              <a:rPr lang="en-GB">
                <a:solidFill>
                  <a:srgbClr val="0C0500"/>
                </a:solidFill>
                <a:latin typeface="Cairo"/>
                <a:ea typeface="Cairo"/>
                <a:cs typeface="Cairo"/>
                <a:sym typeface="Cairo"/>
              </a:rPr>
              <a:t>Alertness, Consciousness &amp; Sleep.</a:t>
            </a:r>
            <a:endParaRPr>
              <a:solidFill>
                <a:srgbClr val="0C05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lphaUcPeriod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Corticospinal tract: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by </a:t>
            </a:r>
            <a:r>
              <a:rPr lang="en-GB">
                <a:solidFill>
                  <a:srgbClr val="0C0500"/>
                </a:solidFill>
                <a:latin typeface="Cairo"/>
                <a:ea typeface="Cairo"/>
                <a:cs typeface="Cairo"/>
                <a:sym typeface="Cairo"/>
              </a:rPr>
              <a:t>Motor power, reflexes.</a:t>
            </a:r>
            <a:endParaRPr>
              <a:solidFill>
                <a:srgbClr val="0C05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lphaUcPeriod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Pain response: Facial grimacing on firm pressure over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th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e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supra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or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bital ridge.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33" name="Google Shape;433;p56"/>
          <p:cNvSpPr txBox="1"/>
          <p:nvPr/>
        </p:nvSpPr>
        <p:spPr>
          <a:xfrm>
            <a:off x="-160600" y="2347875"/>
            <a:ext cx="2951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●"/>
            </a:pPr>
            <a:r>
              <a:rPr lang="en-GB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To test respiratory center:</a:t>
            </a:r>
            <a:endParaRPr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434" name="Google Shape;434;p56"/>
          <p:cNvCxnSpPr/>
          <p:nvPr/>
        </p:nvCxnSpPr>
        <p:spPr>
          <a:xfrm>
            <a:off x="373925" y="2728875"/>
            <a:ext cx="0" cy="171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5" name="Google Shape;435;p56"/>
          <p:cNvCxnSpPr/>
          <p:nvPr/>
        </p:nvCxnSpPr>
        <p:spPr>
          <a:xfrm>
            <a:off x="373925" y="2900175"/>
            <a:ext cx="147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6" name="Google Shape;436;p56"/>
          <p:cNvSpPr txBox="1"/>
          <p:nvPr/>
        </p:nvSpPr>
        <p:spPr>
          <a:xfrm>
            <a:off x="638175" y="2833700"/>
            <a:ext cx="3871800" cy="358200"/>
          </a:xfrm>
          <a:prstGeom prst="rect">
            <a:avLst/>
          </a:prstGeom>
          <a:noFill/>
          <a:ln cap="flat" cmpd="sng" w="9525">
            <a:solidFill>
              <a:srgbClr val="3D85C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Look </a:t>
            </a:r>
            <a:r>
              <a:rPr lang="en-GB">
                <a:solidFill>
                  <a:srgbClr val="0C0500"/>
                </a:solidFill>
                <a:latin typeface="Cairo"/>
                <a:ea typeface="Cairo"/>
                <a:cs typeface="Cairo"/>
                <a:sym typeface="Cairo"/>
              </a:rPr>
              <a:t>for the normal pattern of respiration.</a:t>
            </a:r>
            <a:endParaRPr sz="11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37" name="Google Shape;437;p56"/>
          <p:cNvSpPr txBox="1"/>
          <p:nvPr/>
        </p:nvSpPr>
        <p:spPr>
          <a:xfrm>
            <a:off x="-160500" y="3219400"/>
            <a:ext cx="2951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●"/>
            </a:pPr>
            <a:r>
              <a:rPr lang="en-GB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To test Cardiovascular center:</a:t>
            </a:r>
            <a:endParaRPr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438" name="Google Shape;438;p56"/>
          <p:cNvCxnSpPr/>
          <p:nvPr/>
        </p:nvCxnSpPr>
        <p:spPr>
          <a:xfrm>
            <a:off x="373925" y="3551775"/>
            <a:ext cx="0" cy="171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9" name="Google Shape;439;p56"/>
          <p:cNvCxnSpPr/>
          <p:nvPr/>
        </p:nvCxnSpPr>
        <p:spPr>
          <a:xfrm>
            <a:off x="373925" y="3723075"/>
            <a:ext cx="147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0" name="Google Shape;440;p56"/>
          <p:cNvSpPr txBox="1"/>
          <p:nvPr/>
        </p:nvSpPr>
        <p:spPr>
          <a:xfrm>
            <a:off x="638175" y="3647550"/>
            <a:ext cx="3538800" cy="358200"/>
          </a:xfrm>
          <a:prstGeom prst="rect">
            <a:avLst/>
          </a:prstGeom>
          <a:noFill/>
          <a:ln cap="flat" cmpd="sng" w="9525">
            <a:solidFill>
              <a:srgbClr val="3D85C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solidFill>
                  <a:srgbClr val="0C0500"/>
                </a:solidFill>
                <a:latin typeface="Cairo"/>
                <a:ea typeface="Cairo"/>
                <a:cs typeface="Cairo"/>
                <a:sym typeface="Cairo"/>
              </a:rPr>
              <a:t>Look for normal circulatory function.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41" name="Google Shape;441;p56"/>
          <p:cNvSpPr txBox="1"/>
          <p:nvPr/>
        </p:nvSpPr>
        <p:spPr>
          <a:xfrm>
            <a:off x="-160500" y="3976700"/>
            <a:ext cx="2951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●"/>
            </a:pPr>
            <a:r>
              <a:rPr lang="en-GB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To test brainstem reflexes: </a:t>
            </a:r>
            <a:endParaRPr sz="12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442" name="Google Shape;442;p56"/>
          <p:cNvCxnSpPr/>
          <p:nvPr/>
        </p:nvCxnSpPr>
        <p:spPr>
          <a:xfrm>
            <a:off x="373925" y="4338425"/>
            <a:ext cx="0" cy="171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3" name="Google Shape;443;p56"/>
          <p:cNvCxnSpPr/>
          <p:nvPr/>
        </p:nvCxnSpPr>
        <p:spPr>
          <a:xfrm>
            <a:off x="373925" y="4509725"/>
            <a:ext cx="147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4" name="Google Shape;444;p56"/>
          <p:cNvSpPr txBox="1"/>
          <p:nvPr/>
        </p:nvSpPr>
        <p:spPr>
          <a:xfrm>
            <a:off x="638175" y="4439675"/>
            <a:ext cx="5762100" cy="1628700"/>
          </a:xfrm>
          <a:prstGeom prst="rect">
            <a:avLst/>
          </a:prstGeom>
          <a:noFill/>
          <a:ln cap="flat" cmpd="sng" w="9525">
            <a:solidFill>
              <a:srgbClr val="3D85C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solidFill>
                  <a:srgbClr val="0C0500"/>
                </a:solidFill>
                <a:latin typeface="Cairo"/>
                <a:ea typeface="Cairo"/>
                <a:cs typeface="Cairo"/>
                <a:sym typeface="Cairo"/>
              </a:rPr>
              <a:t>Pupillary</a:t>
            </a:r>
            <a:r>
              <a:rPr lang="en-GB">
                <a:solidFill>
                  <a:srgbClr val="0C0500"/>
                </a:solidFill>
                <a:latin typeface="Cairo"/>
                <a:ea typeface="Cairo"/>
                <a:cs typeface="Cairo"/>
                <a:sym typeface="Cairo"/>
              </a:rPr>
              <a:t> and corneal reflexes.</a:t>
            </a:r>
            <a:endParaRPr>
              <a:solidFill>
                <a:srgbClr val="0C05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solidFill>
                  <a:srgbClr val="0C0500"/>
                </a:solidFill>
                <a:latin typeface="Cairo"/>
                <a:ea typeface="Cairo"/>
                <a:cs typeface="Cairo"/>
                <a:sym typeface="Cairo"/>
              </a:rPr>
              <a:t>Vestibulo-ocular reflex: Injection of iced water into the ear will produce eyes movement.</a:t>
            </a:r>
            <a:endParaRPr>
              <a:solidFill>
                <a:srgbClr val="0C05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solidFill>
                  <a:srgbClr val="0C0500"/>
                </a:solidFill>
                <a:latin typeface="Cairo"/>
                <a:ea typeface="Cairo"/>
                <a:cs typeface="Cairo"/>
                <a:sym typeface="Cairo"/>
              </a:rPr>
              <a:t>Oculocephalic</a:t>
            </a:r>
            <a:r>
              <a:rPr lang="en-GB">
                <a:solidFill>
                  <a:srgbClr val="0C0500"/>
                </a:solidFill>
                <a:latin typeface="Cairo"/>
                <a:ea typeface="Cairo"/>
                <a:cs typeface="Cairo"/>
                <a:sym typeface="Cairo"/>
              </a:rPr>
              <a:t> reflex: Eyes will be fixed when head is moved in one or another directions.</a:t>
            </a:r>
            <a:endParaRPr>
              <a:solidFill>
                <a:srgbClr val="0C05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solidFill>
                  <a:srgbClr val="0C0500"/>
                </a:solidFill>
                <a:latin typeface="Cairo"/>
                <a:ea typeface="Cairo"/>
                <a:cs typeface="Cairo"/>
                <a:sym typeface="Cairo"/>
              </a:rPr>
              <a:t>Gag reflex.</a:t>
            </a:r>
            <a:endParaRPr>
              <a:solidFill>
                <a:srgbClr val="0C05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solidFill>
                  <a:srgbClr val="0C0500"/>
                </a:solidFill>
                <a:latin typeface="Cairo"/>
                <a:ea typeface="Cairo"/>
                <a:cs typeface="Cairo"/>
                <a:sym typeface="Cairo"/>
              </a:rPr>
              <a:t>Cough reflex.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445" name="Google Shape;44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925" y="6848263"/>
            <a:ext cx="2519600" cy="1919224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56"/>
          <p:cNvSpPr txBox="1"/>
          <p:nvPr/>
        </p:nvSpPr>
        <p:spPr>
          <a:xfrm>
            <a:off x="735768" y="6502300"/>
            <a:ext cx="19731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D85C6"/>
                </a:solidFill>
              </a:rPr>
              <a:t>Vestibulo-ocular reflex</a:t>
            </a:r>
            <a:endParaRPr>
              <a:solidFill>
                <a:srgbClr val="3D85C6"/>
              </a:solidFill>
            </a:endParaRPr>
          </a:p>
        </p:txBody>
      </p:sp>
      <p:pic>
        <p:nvPicPr>
          <p:cNvPr id="447" name="Google Shape;447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9910" y="6848270"/>
            <a:ext cx="2331794" cy="2434401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56"/>
          <p:cNvSpPr txBox="1"/>
          <p:nvPr/>
        </p:nvSpPr>
        <p:spPr>
          <a:xfrm>
            <a:off x="3859122" y="6502300"/>
            <a:ext cx="27441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D85C6"/>
                </a:solidFill>
              </a:rPr>
              <a:t>Oculocephalic</a:t>
            </a:r>
            <a:r>
              <a:rPr lang="en-GB">
                <a:solidFill>
                  <a:srgbClr val="3D85C6"/>
                </a:solidFill>
              </a:rPr>
              <a:t> reflex</a:t>
            </a:r>
            <a:endParaRPr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7"/>
          <p:cNvSpPr txBox="1"/>
          <p:nvPr/>
        </p:nvSpPr>
        <p:spPr>
          <a:xfrm>
            <a:off x="1419225" y="393000"/>
            <a:ext cx="3638400" cy="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Deficits</a:t>
            </a:r>
            <a:r>
              <a:rPr lang="en-GB" sz="1800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 of Brainstem Structures</a:t>
            </a:r>
            <a:endParaRPr sz="1800">
              <a:solidFill>
                <a:srgbClr val="3D85C6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B6D7A8"/>
                </a:solidFill>
                <a:latin typeface="Josefin Sans"/>
                <a:ea typeface="Josefin Sans"/>
                <a:cs typeface="Josefin Sans"/>
                <a:sym typeface="Josefin Sans"/>
              </a:rPr>
              <a:t>*All of them are ipsilateral except 3</a:t>
            </a:r>
            <a:endParaRPr sz="1200">
              <a:solidFill>
                <a:srgbClr val="B6D7A8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54" name="Google Shape;454;p57"/>
          <p:cNvSpPr/>
          <p:nvPr/>
        </p:nvSpPr>
        <p:spPr>
          <a:xfrm rot="-5400000">
            <a:off x="1577625" y="2713525"/>
            <a:ext cx="1288200" cy="549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D85C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Midline Structures </a:t>
            </a:r>
            <a:endParaRPr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455" name="Google Shape;455;p57"/>
          <p:cNvSpPr/>
          <p:nvPr/>
        </p:nvSpPr>
        <p:spPr>
          <a:xfrm>
            <a:off x="4359575" y="4811788"/>
            <a:ext cx="1844700" cy="549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D85C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4 Cranial Nerves </a:t>
            </a:r>
            <a:r>
              <a:rPr lang="en-GB">
                <a:solidFill>
                  <a:srgbClr val="9E9E9E"/>
                </a:solidFill>
                <a:latin typeface="Economica"/>
                <a:ea typeface="Economica"/>
                <a:cs typeface="Economica"/>
                <a:sym typeface="Economica"/>
              </a:rPr>
              <a:t>In </a:t>
            </a:r>
            <a:r>
              <a:rPr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Medulla</a:t>
            </a:r>
            <a:endParaRPr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456" name="Google Shape;456;p57"/>
          <p:cNvCxnSpPr>
            <a:stCxn id="457" idx="3"/>
            <a:endCxn id="458" idx="1"/>
          </p:cNvCxnSpPr>
          <p:nvPr/>
        </p:nvCxnSpPr>
        <p:spPr>
          <a:xfrm>
            <a:off x="1783125" y="1386975"/>
            <a:ext cx="210600" cy="347400"/>
          </a:xfrm>
          <a:prstGeom prst="bentConnector3">
            <a:avLst>
              <a:gd fmla="val 50018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57" name="Google Shape;457;p57"/>
          <p:cNvSpPr/>
          <p:nvPr/>
        </p:nvSpPr>
        <p:spPr>
          <a:xfrm>
            <a:off x="158025" y="1032525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Motor pathway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(Corticospinal Tract)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59" name="Google Shape;459;p57"/>
          <p:cNvSpPr/>
          <p:nvPr/>
        </p:nvSpPr>
        <p:spPr>
          <a:xfrm>
            <a:off x="158025" y="2097991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Medial lemniscus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60" name="Google Shape;460;p57"/>
          <p:cNvSpPr/>
          <p:nvPr/>
        </p:nvSpPr>
        <p:spPr>
          <a:xfrm>
            <a:off x="2566250" y="2097988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Contralateral proprioception/ vibration loss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61" name="Google Shape;461;p57"/>
          <p:cNvSpPr/>
          <p:nvPr/>
        </p:nvSpPr>
        <p:spPr>
          <a:xfrm>
            <a:off x="2566250" y="1032525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Contralateral weakness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58" name="Google Shape;458;p57"/>
          <p:cNvSpPr/>
          <p:nvPr/>
        </p:nvSpPr>
        <p:spPr>
          <a:xfrm>
            <a:off x="1993800" y="1580625"/>
            <a:ext cx="736992" cy="307206"/>
          </a:xfrm>
          <a:prstGeom prst="flowChartTerminator">
            <a:avLst/>
          </a:prstGeom>
          <a:solidFill>
            <a:srgbClr val="FFFFFF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Deficit</a:t>
            </a:r>
            <a:endParaRPr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462" name="Google Shape;462;p57"/>
          <p:cNvCxnSpPr>
            <a:stCxn id="459" idx="3"/>
            <a:endCxn id="463" idx="1"/>
          </p:cNvCxnSpPr>
          <p:nvPr/>
        </p:nvCxnSpPr>
        <p:spPr>
          <a:xfrm flipH="1" rot="10800000">
            <a:off x="1783125" y="2111641"/>
            <a:ext cx="210600" cy="340800"/>
          </a:xfrm>
          <a:prstGeom prst="bentConnector3">
            <a:avLst>
              <a:gd fmla="val 50018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63" name="Google Shape;463;p57"/>
          <p:cNvSpPr/>
          <p:nvPr/>
        </p:nvSpPr>
        <p:spPr>
          <a:xfrm>
            <a:off x="1993800" y="1958188"/>
            <a:ext cx="736992" cy="307206"/>
          </a:xfrm>
          <a:prstGeom prst="flowChartTerminator">
            <a:avLst/>
          </a:prstGeom>
          <a:solidFill>
            <a:srgbClr val="FFFFFF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Deficit</a:t>
            </a:r>
            <a:endParaRPr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464" name="Google Shape;464;p57"/>
          <p:cNvCxnSpPr>
            <a:stCxn id="465" idx="3"/>
            <a:endCxn id="466" idx="1"/>
          </p:cNvCxnSpPr>
          <p:nvPr/>
        </p:nvCxnSpPr>
        <p:spPr>
          <a:xfrm>
            <a:off x="1783125" y="3517925"/>
            <a:ext cx="210600" cy="347400"/>
          </a:xfrm>
          <a:prstGeom prst="bentConnector3">
            <a:avLst>
              <a:gd fmla="val 50018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65" name="Google Shape;465;p57"/>
          <p:cNvSpPr/>
          <p:nvPr/>
        </p:nvSpPr>
        <p:spPr>
          <a:xfrm>
            <a:off x="158025" y="3163475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Medial longitudinal fasciculus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67" name="Google Shape;467;p57"/>
          <p:cNvSpPr/>
          <p:nvPr/>
        </p:nvSpPr>
        <p:spPr>
          <a:xfrm>
            <a:off x="2566250" y="3163475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Ipsilateral internuclear ophthalmoplegia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66" name="Google Shape;466;p57"/>
          <p:cNvSpPr/>
          <p:nvPr/>
        </p:nvSpPr>
        <p:spPr>
          <a:xfrm>
            <a:off x="1993800" y="3711575"/>
            <a:ext cx="736992" cy="307206"/>
          </a:xfrm>
          <a:prstGeom prst="flowChartTerminator">
            <a:avLst/>
          </a:prstGeom>
          <a:solidFill>
            <a:srgbClr val="FFFFFF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Deficit</a:t>
            </a:r>
            <a:endParaRPr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468" name="Google Shape;468;p57"/>
          <p:cNvSpPr/>
          <p:nvPr/>
        </p:nvSpPr>
        <p:spPr>
          <a:xfrm>
            <a:off x="205050" y="4242575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Motor nucleus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and nerve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69" name="Google Shape;469;p57"/>
          <p:cNvSpPr/>
          <p:nvPr/>
        </p:nvSpPr>
        <p:spPr>
          <a:xfrm>
            <a:off x="2566250" y="4228950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Ipsilateral CN function loss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70" name="Google Shape;470;p57"/>
          <p:cNvSpPr/>
          <p:nvPr/>
        </p:nvSpPr>
        <p:spPr>
          <a:xfrm>
            <a:off x="1993800" y="4081100"/>
            <a:ext cx="736992" cy="307206"/>
          </a:xfrm>
          <a:prstGeom prst="flowChartTerminator">
            <a:avLst/>
          </a:prstGeom>
          <a:solidFill>
            <a:srgbClr val="FFFFFF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Deficit</a:t>
            </a:r>
            <a:endParaRPr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471" name="Google Shape;471;p57"/>
          <p:cNvCxnSpPr>
            <a:stCxn id="468" idx="3"/>
            <a:endCxn id="470" idx="1"/>
          </p:cNvCxnSpPr>
          <p:nvPr/>
        </p:nvCxnSpPr>
        <p:spPr>
          <a:xfrm flipH="1" rot="10800000">
            <a:off x="1830150" y="4234625"/>
            <a:ext cx="163800" cy="362400"/>
          </a:xfrm>
          <a:prstGeom prst="bentConnector3">
            <a:avLst>
              <a:gd fmla="val 49954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72" name="Google Shape;472;p57"/>
          <p:cNvCxnSpPr/>
          <p:nvPr/>
        </p:nvCxnSpPr>
        <p:spPr>
          <a:xfrm flipH="1">
            <a:off x="4317725" y="1032525"/>
            <a:ext cx="4200" cy="408840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dash"/>
            <a:round/>
            <a:headEnd len="med" w="med" type="none"/>
            <a:tailEnd len="med" w="med" type="oval"/>
          </a:ln>
        </p:spPr>
      </p:cxnSp>
      <p:cxnSp>
        <p:nvCxnSpPr>
          <p:cNvPr id="473" name="Google Shape;473;p57"/>
          <p:cNvCxnSpPr/>
          <p:nvPr/>
        </p:nvCxnSpPr>
        <p:spPr>
          <a:xfrm rot="10800000">
            <a:off x="50075" y="5089575"/>
            <a:ext cx="4230000" cy="210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dash"/>
            <a:round/>
            <a:headEnd len="med" w="med" type="none"/>
            <a:tailEnd len="med" w="med" type="oval"/>
          </a:ln>
        </p:spPr>
      </p:cxnSp>
      <p:sp>
        <p:nvSpPr>
          <p:cNvPr id="474" name="Google Shape;474;p57"/>
          <p:cNvSpPr/>
          <p:nvPr/>
        </p:nvSpPr>
        <p:spPr>
          <a:xfrm rot="-5400000">
            <a:off x="1666350" y="7041025"/>
            <a:ext cx="1288200" cy="549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D85C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Lateral </a:t>
            </a:r>
            <a:r>
              <a:rPr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Structures </a:t>
            </a:r>
            <a:endParaRPr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475" name="Google Shape;475;p57"/>
          <p:cNvCxnSpPr>
            <a:stCxn id="476" idx="3"/>
            <a:endCxn id="477" idx="1"/>
          </p:cNvCxnSpPr>
          <p:nvPr/>
        </p:nvCxnSpPr>
        <p:spPr>
          <a:xfrm>
            <a:off x="1871850" y="5714475"/>
            <a:ext cx="210600" cy="347400"/>
          </a:xfrm>
          <a:prstGeom prst="bentConnector3">
            <a:avLst>
              <a:gd fmla="val 50018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76" name="Google Shape;476;p57"/>
          <p:cNvSpPr/>
          <p:nvPr/>
        </p:nvSpPr>
        <p:spPr>
          <a:xfrm>
            <a:off x="246750" y="5360025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Spinocerebellar pathway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78" name="Google Shape;478;p57"/>
          <p:cNvSpPr/>
          <p:nvPr/>
        </p:nvSpPr>
        <p:spPr>
          <a:xfrm>
            <a:off x="246750" y="6425491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Spinothalamic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79" name="Google Shape;479;p57"/>
          <p:cNvSpPr/>
          <p:nvPr/>
        </p:nvSpPr>
        <p:spPr>
          <a:xfrm>
            <a:off x="2654975" y="6425500"/>
            <a:ext cx="15363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Contralateral pain/ temp sensory loss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80" name="Google Shape;480;p57"/>
          <p:cNvSpPr/>
          <p:nvPr/>
        </p:nvSpPr>
        <p:spPr>
          <a:xfrm>
            <a:off x="2654975" y="5360025"/>
            <a:ext cx="15363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Ipsilateral ataxia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77" name="Google Shape;477;p57"/>
          <p:cNvSpPr/>
          <p:nvPr/>
        </p:nvSpPr>
        <p:spPr>
          <a:xfrm>
            <a:off x="2082525" y="5908125"/>
            <a:ext cx="736992" cy="307206"/>
          </a:xfrm>
          <a:prstGeom prst="flowChartTerminator">
            <a:avLst/>
          </a:prstGeom>
          <a:solidFill>
            <a:srgbClr val="FFFFFF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Deficit</a:t>
            </a:r>
            <a:endParaRPr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481" name="Google Shape;481;p57"/>
          <p:cNvCxnSpPr>
            <a:stCxn id="478" idx="3"/>
            <a:endCxn id="482" idx="1"/>
          </p:cNvCxnSpPr>
          <p:nvPr/>
        </p:nvCxnSpPr>
        <p:spPr>
          <a:xfrm flipH="1" rot="10800000">
            <a:off x="1871850" y="6439141"/>
            <a:ext cx="210600" cy="340800"/>
          </a:xfrm>
          <a:prstGeom prst="bentConnector3">
            <a:avLst>
              <a:gd fmla="val 50018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82" name="Google Shape;482;p57"/>
          <p:cNvSpPr/>
          <p:nvPr/>
        </p:nvSpPr>
        <p:spPr>
          <a:xfrm>
            <a:off x="2082525" y="6285688"/>
            <a:ext cx="736992" cy="307206"/>
          </a:xfrm>
          <a:prstGeom prst="flowChartTerminator">
            <a:avLst/>
          </a:prstGeom>
          <a:solidFill>
            <a:srgbClr val="FFFFFF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Deficit</a:t>
            </a:r>
            <a:endParaRPr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483" name="Google Shape;483;p57"/>
          <p:cNvCxnSpPr>
            <a:stCxn id="484" idx="3"/>
            <a:endCxn id="485" idx="1"/>
          </p:cNvCxnSpPr>
          <p:nvPr/>
        </p:nvCxnSpPr>
        <p:spPr>
          <a:xfrm>
            <a:off x="1871850" y="7845425"/>
            <a:ext cx="210600" cy="347400"/>
          </a:xfrm>
          <a:prstGeom prst="bentConnector3">
            <a:avLst>
              <a:gd fmla="val 50018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84" name="Google Shape;484;p57"/>
          <p:cNvSpPr/>
          <p:nvPr/>
        </p:nvSpPr>
        <p:spPr>
          <a:xfrm>
            <a:off x="246750" y="7490975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Sensory nucleus of CN5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86" name="Google Shape;486;p57"/>
          <p:cNvSpPr/>
          <p:nvPr/>
        </p:nvSpPr>
        <p:spPr>
          <a:xfrm>
            <a:off x="2654975" y="7490975"/>
            <a:ext cx="15363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Ipsilateral pain/ temp loss in face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85" name="Google Shape;485;p57"/>
          <p:cNvSpPr/>
          <p:nvPr/>
        </p:nvSpPr>
        <p:spPr>
          <a:xfrm>
            <a:off x="2082525" y="8039075"/>
            <a:ext cx="736992" cy="307206"/>
          </a:xfrm>
          <a:prstGeom prst="flowChartTerminator">
            <a:avLst/>
          </a:prstGeom>
          <a:solidFill>
            <a:srgbClr val="FFFFFF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Deficit</a:t>
            </a:r>
            <a:endParaRPr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487" name="Google Shape;487;p57"/>
          <p:cNvSpPr/>
          <p:nvPr/>
        </p:nvSpPr>
        <p:spPr>
          <a:xfrm>
            <a:off x="293775" y="8570075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Sympathetic pathway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88" name="Google Shape;488;p57"/>
          <p:cNvSpPr/>
          <p:nvPr/>
        </p:nvSpPr>
        <p:spPr>
          <a:xfrm>
            <a:off x="2654975" y="8556450"/>
            <a:ext cx="15363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Ipsilateral Horner’s syndrome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89" name="Google Shape;489;p57"/>
          <p:cNvSpPr/>
          <p:nvPr/>
        </p:nvSpPr>
        <p:spPr>
          <a:xfrm>
            <a:off x="2082525" y="8408600"/>
            <a:ext cx="736992" cy="307206"/>
          </a:xfrm>
          <a:prstGeom prst="flowChartTerminator">
            <a:avLst/>
          </a:prstGeom>
          <a:solidFill>
            <a:srgbClr val="FFFFFF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Deficit</a:t>
            </a:r>
            <a:endParaRPr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490" name="Google Shape;490;p57"/>
          <p:cNvCxnSpPr>
            <a:stCxn id="487" idx="3"/>
            <a:endCxn id="489" idx="1"/>
          </p:cNvCxnSpPr>
          <p:nvPr/>
        </p:nvCxnSpPr>
        <p:spPr>
          <a:xfrm flipH="1" rot="10800000">
            <a:off x="1918875" y="8562125"/>
            <a:ext cx="163800" cy="362400"/>
          </a:xfrm>
          <a:prstGeom prst="bentConnector3">
            <a:avLst>
              <a:gd fmla="val 49954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91" name="Google Shape;491;p57"/>
          <p:cNvCxnSpPr/>
          <p:nvPr/>
        </p:nvCxnSpPr>
        <p:spPr>
          <a:xfrm flipH="1">
            <a:off x="4316825" y="5120925"/>
            <a:ext cx="6000" cy="451860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dash"/>
            <a:round/>
            <a:headEnd len="med" w="med" type="none"/>
            <a:tailEnd len="med" w="med" type="oval"/>
          </a:ln>
        </p:spPr>
      </p:cxnSp>
      <p:sp>
        <p:nvSpPr>
          <p:cNvPr id="492" name="Google Shape;492;p57"/>
          <p:cNvSpPr/>
          <p:nvPr/>
        </p:nvSpPr>
        <p:spPr>
          <a:xfrm>
            <a:off x="4531700" y="1032513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Glossopharyngeal CN9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93" name="Google Shape;493;p57"/>
          <p:cNvSpPr/>
          <p:nvPr/>
        </p:nvSpPr>
        <p:spPr>
          <a:xfrm>
            <a:off x="4531700" y="1997688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Ipsilateral pharyngeal sensory loss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94" name="Google Shape;494;p57"/>
          <p:cNvSpPr/>
          <p:nvPr/>
        </p:nvSpPr>
        <p:spPr>
          <a:xfrm>
            <a:off x="5709725" y="1823988"/>
            <a:ext cx="736992" cy="307206"/>
          </a:xfrm>
          <a:prstGeom prst="flowChartTerminator">
            <a:avLst/>
          </a:prstGeom>
          <a:solidFill>
            <a:srgbClr val="FFFFFF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Deficit</a:t>
            </a:r>
            <a:endParaRPr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495" name="Google Shape;495;p57"/>
          <p:cNvCxnSpPr>
            <a:stCxn id="492" idx="3"/>
            <a:endCxn id="494" idx="3"/>
          </p:cNvCxnSpPr>
          <p:nvPr/>
        </p:nvCxnSpPr>
        <p:spPr>
          <a:xfrm>
            <a:off x="6156800" y="1386963"/>
            <a:ext cx="289800" cy="590700"/>
          </a:xfrm>
          <a:prstGeom prst="bentConnector3">
            <a:avLst>
              <a:gd fmla="val 124534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96" name="Google Shape;496;p57"/>
          <p:cNvSpPr/>
          <p:nvPr/>
        </p:nvSpPr>
        <p:spPr>
          <a:xfrm>
            <a:off x="4528100" y="2899313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Vagus CN10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97" name="Google Shape;497;p57"/>
          <p:cNvSpPr/>
          <p:nvPr/>
        </p:nvSpPr>
        <p:spPr>
          <a:xfrm>
            <a:off x="4528100" y="3864488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Ipsilateral palatal weakness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98" name="Google Shape;498;p57"/>
          <p:cNvSpPr/>
          <p:nvPr/>
        </p:nvSpPr>
        <p:spPr>
          <a:xfrm>
            <a:off x="5706125" y="3690788"/>
            <a:ext cx="736992" cy="307206"/>
          </a:xfrm>
          <a:prstGeom prst="flowChartTerminator">
            <a:avLst/>
          </a:prstGeom>
          <a:solidFill>
            <a:srgbClr val="FFFFFF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Deficit</a:t>
            </a:r>
            <a:endParaRPr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499" name="Google Shape;499;p57"/>
          <p:cNvCxnSpPr>
            <a:stCxn id="496" idx="3"/>
            <a:endCxn id="498" idx="3"/>
          </p:cNvCxnSpPr>
          <p:nvPr/>
        </p:nvCxnSpPr>
        <p:spPr>
          <a:xfrm>
            <a:off x="6153200" y="3253763"/>
            <a:ext cx="289800" cy="590700"/>
          </a:xfrm>
          <a:prstGeom prst="bentConnector3">
            <a:avLst>
              <a:gd fmla="val 128865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00" name="Google Shape;500;p57"/>
          <p:cNvSpPr/>
          <p:nvPr/>
        </p:nvSpPr>
        <p:spPr>
          <a:xfrm>
            <a:off x="4528100" y="5637788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Spinal accessory CN11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01" name="Google Shape;501;p57"/>
          <p:cNvSpPr/>
          <p:nvPr/>
        </p:nvSpPr>
        <p:spPr>
          <a:xfrm>
            <a:off x="4528100" y="6602963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Ipsilateral shoulder weakness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02" name="Google Shape;502;p57"/>
          <p:cNvSpPr/>
          <p:nvPr/>
        </p:nvSpPr>
        <p:spPr>
          <a:xfrm>
            <a:off x="5709725" y="6213188"/>
            <a:ext cx="736992" cy="307206"/>
          </a:xfrm>
          <a:prstGeom prst="flowChartTerminator">
            <a:avLst/>
          </a:prstGeom>
          <a:solidFill>
            <a:srgbClr val="FFFFFF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Deficit</a:t>
            </a:r>
            <a:endParaRPr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503" name="Google Shape;503;p57"/>
          <p:cNvCxnSpPr>
            <a:stCxn id="501" idx="3"/>
            <a:endCxn id="502" idx="3"/>
          </p:cNvCxnSpPr>
          <p:nvPr/>
        </p:nvCxnSpPr>
        <p:spPr>
          <a:xfrm flipH="1" rot="10800000">
            <a:off x="6153200" y="6366713"/>
            <a:ext cx="293400" cy="590700"/>
          </a:xfrm>
          <a:prstGeom prst="bentConnector3">
            <a:avLst>
              <a:gd fmla="val 127284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04" name="Google Shape;504;p57"/>
          <p:cNvSpPr/>
          <p:nvPr/>
        </p:nvSpPr>
        <p:spPr>
          <a:xfrm>
            <a:off x="4533500" y="7568150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Hypoglossal CN12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05" name="Google Shape;505;p57"/>
          <p:cNvSpPr/>
          <p:nvPr/>
        </p:nvSpPr>
        <p:spPr>
          <a:xfrm>
            <a:off x="4533500" y="8533325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Ipsilateral weakness of tongue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06" name="Google Shape;506;p57"/>
          <p:cNvSpPr/>
          <p:nvPr/>
        </p:nvSpPr>
        <p:spPr>
          <a:xfrm>
            <a:off x="5715125" y="8143550"/>
            <a:ext cx="736992" cy="307206"/>
          </a:xfrm>
          <a:prstGeom prst="flowChartTerminator">
            <a:avLst/>
          </a:prstGeom>
          <a:solidFill>
            <a:srgbClr val="FFFFFF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Deficit</a:t>
            </a:r>
            <a:endParaRPr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507" name="Google Shape;507;p57"/>
          <p:cNvCxnSpPr>
            <a:stCxn id="505" idx="3"/>
            <a:endCxn id="506" idx="3"/>
          </p:cNvCxnSpPr>
          <p:nvPr/>
        </p:nvCxnSpPr>
        <p:spPr>
          <a:xfrm flipH="1" rot="10800000">
            <a:off x="6158600" y="8297075"/>
            <a:ext cx="293400" cy="590700"/>
          </a:xfrm>
          <a:prstGeom prst="bentConnector3">
            <a:avLst>
              <a:gd fmla="val 127582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8"/>
          <p:cNvSpPr txBox="1"/>
          <p:nvPr/>
        </p:nvSpPr>
        <p:spPr>
          <a:xfrm>
            <a:off x="1270650" y="472050"/>
            <a:ext cx="43167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Deficits of Brainstem Structures Cont.</a:t>
            </a:r>
            <a:endParaRPr sz="1800">
              <a:solidFill>
                <a:srgbClr val="3D85C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13" name="Google Shape;513;p58"/>
          <p:cNvSpPr/>
          <p:nvPr/>
        </p:nvSpPr>
        <p:spPr>
          <a:xfrm rot="-5400000">
            <a:off x="2784900" y="2713525"/>
            <a:ext cx="1288200" cy="549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D85C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4 Cranial Nerves</a:t>
            </a:r>
            <a:endParaRPr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E9E9E"/>
                </a:solidFill>
                <a:latin typeface="Economica"/>
                <a:ea typeface="Economica"/>
                <a:cs typeface="Economica"/>
                <a:sym typeface="Economica"/>
              </a:rPr>
              <a:t>In </a:t>
            </a:r>
            <a:r>
              <a:rPr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Pons</a:t>
            </a:r>
            <a:endParaRPr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514" name="Google Shape;514;p58"/>
          <p:cNvCxnSpPr>
            <a:stCxn id="515" idx="3"/>
            <a:endCxn id="516" idx="1"/>
          </p:cNvCxnSpPr>
          <p:nvPr/>
        </p:nvCxnSpPr>
        <p:spPr>
          <a:xfrm>
            <a:off x="2990400" y="1386975"/>
            <a:ext cx="210600" cy="347400"/>
          </a:xfrm>
          <a:prstGeom prst="bentConnector3">
            <a:avLst>
              <a:gd fmla="val 50018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15" name="Google Shape;515;p58"/>
          <p:cNvSpPr/>
          <p:nvPr/>
        </p:nvSpPr>
        <p:spPr>
          <a:xfrm>
            <a:off x="1365300" y="1032525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Trigeminal CN5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17" name="Google Shape;517;p58"/>
          <p:cNvSpPr/>
          <p:nvPr/>
        </p:nvSpPr>
        <p:spPr>
          <a:xfrm>
            <a:off x="1365300" y="2097991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Abducens</a:t>
            </a:r>
            <a:r>
              <a:rPr lang="en-GB">
                <a:latin typeface="Dosis"/>
                <a:ea typeface="Dosis"/>
                <a:cs typeface="Dosis"/>
                <a:sym typeface="Dosis"/>
              </a:rPr>
              <a:t> CN6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18" name="Google Shape;518;p58"/>
          <p:cNvSpPr/>
          <p:nvPr/>
        </p:nvSpPr>
        <p:spPr>
          <a:xfrm>
            <a:off x="3773525" y="2097988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Ipsilateral eye abduction weakness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19" name="Google Shape;519;p58"/>
          <p:cNvSpPr/>
          <p:nvPr/>
        </p:nvSpPr>
        <p:spPr>
          <a:xfrm>
            <a:off x="3773525" y="1032525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Ipsilateral facial sensory loss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16" name="Google Shape;516;p58"/>
          <p:cNvSpPr/>
          <p:nvPr/>
        </p:nvSpPr>
        <p:spPr>
          <a:xfrm>
            <a:off x="3201075" y="1580625"/>
            <a:ext cx="736992" cy="307206"/>
          </a:xfrm>
          <a:prstGeom prst="flowChartTerminator">
            <a:avLst/>
          </a:prstGeom>
          <a:solidFill>
            <a:srgbClr val="FFFFFF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Deficit</a:t>
            </a:r>
            <a:endParaRPr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520" name="Google Shape;520;p58"/>
          <p:cNvCxnSpPr>
            <a:stCxn id="517" idx="3"/>
            <a:endCxn id="521" idx="1"/>
          </p:cNvCxnSpPr>
          <p:nvPr/>
        </p:nvCxnSpPr>
        <p:spPr>
          <a:xfrm flipH="1" rot="10800000">
            <a:off x="2990400" y="2111641"/>
            <a:ext cx="210600" cy="340800"/>
          </a:xfrm>
          <a:prstGeom prst="bentConnector3">
            <a:avLst>
              <a:gd fmla="val 50018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21" name="Google Shape;521;p58"/>
          <p:cNvSpPr/>
          <p:nvPr/>
        </p:nvSpPr>
        <p:spPr>
          <a:xfrm>
            <a:off x="3201075" y="1958188"/>
            <a:ext cx="736992" cy="307206"/>
          </a:xfrm>
          <a:prstGeom prst="flowChartTerminator">
            <a:avLst/>
          </a:prstGeom>
          <a:solidFill>
            <a:srgbClr val="FFFFFF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Deficit</a:t>
            </a:r>
            <a:endParaRPr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522" name="Google Shape;522;p58"/>
          <p:cNvCxnSpPr>
            <a:stCxn id="523" idx="3"/>
            <a:endCxn id="524" idx="1"/>
          </p:cNvCxnSpPr>
          <p:nvPr/>
        </p:nvCxnSpPr>
        <p:spPr>
          <a:xfrm>
            <a:off x="2990400" y="3517925"/>
            <a:ext cx="210600" cy="347400"/>
          </a:xfrm>
          <a:prstGeom prst="bentConnector3">
            <a:avLst>
              <a:gd fmla="val 50018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23" name="Google Shape;523;p58"/>
          <p:cNvSpPr/>
          <p:nvPr/>
        </p:nvSpPr>
        <p:spPr>
          <a:xfrm>
            <a:off x="1365300" y="3163475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Facial CN7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25" name="Google Shape;525;p58"/>
          <p:cNvSpPr/>
          <p:nvPr/>
        </p:nvSpPr>
        <p:spPr>
          <a:xfrm>
            <a:off x="3773525" y="3163475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Ipsilateral facial weakness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24" name="Google Shape;524;p58"/>
          <p:cNvSpPr/>
          <p:nvPr/>
        </p:nvSpPr>
        <p:spPr>
          <a:xfrm>
            <a:off x="3201075" y="3711575"/>
            <a:ext cx="736992" cy="307206"/>
          </a:xfrm>
          <a:prstGeom prst="flowChartTerminator">
            <a:avLst/>
          </a:prstGeom>
          <a:solidFill>
            <a:srgbClr val="FFFFFF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Deficit</a:t>
            </a:r>
            <a:endParaRPr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26" name="Google Shape;526;p58"/>
          <p:cNvSpPr/>
          <p:nvPr/>
        </p:nvSpPr>
        <p:spPr>
          <a:xfrm>
            <a:off x="1412325" y="4242575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Auditory CN8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27" name="Google Shape;527;p58"/>
          <p:cNvSpPr/>
          <p:nvPr/>
        </p:nvSpPr>
        <p:spPr>
          <a:xfrm>
            <a:off x="3773525" y="4228950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Ipsilateral deafness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28" name="Google Shape;528;p58"/>
          <p:cNvSpPr/>
          <p:nvPr/>
        </p:nvSpPr>
        <p:spPr>
          <a:xfrm>
            <a:off x="3201075" y="4081100"/>
            <a:ext cx="736992" cy="307206"/>
          </a:xfrm>
          <a:prstGeom prst="flowChartTerminator">
            <a:avLst/>
          </a:prstGeom>
          <a:solidFill>
            <a:srgbClr val="FFFFFF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Deficit</a:t>
            </a:r>
            <a:endParaRPr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529" name="Google Shape;529;p58"/>
          <p:cNvCxnSpPr>
            <a:stCxn id="526" idx="3"/>
            <a:endCxn id="528" idx="1"/>
          </p:cNvCxnSpPr>
          <p:nvPr/>
        </p:nvCxnSpPr>
        <p:spPr>
          <a:xfrm flipH="1" rot="10800000">
            <a:off x="3037425" y="4234625"/>
            <a:ext cx="163800" cy="362400"/>
          </a:xfrm>
          <a:prstGeom prst="bentConnector3">
            <a:avLst>
              <a:gd fmla="val 49954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30" name="Google Shape;530;p58"/>
          <p:cNvCxnSpPr/>
          <p:nvPr/>
        </p:nvCxnSpPr>
        <p:spPr>
          <a:xfrm rot="10800000">
            <a:off x="1314000" y="5154688"/>
            <a:ext cx="4230000" cy="210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dash"/>
            <a:round/>
            <a:headEnd len="med" w="med" type="oval"/>
            <a:tailEnd len="med" w="med" type="oval"/>
          </a:ln>
        </p:spPr>
      </p:cxnSp>
      <p:sp>
        <p:nvSpPr>
          <p:cNvPr id="531" name="Google Shape;531;p58"/>
          <p:cNvSpPr/>
          <p:nvPr/>
        </p:nvSpPr>
        <p:spPr>
          <a:xfrm rot="-5400000">
            <a:off x="2873625" y="7041025"/>
            <a:ext cx="1288200" cy="549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D85C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4 Cranial Nerves Above Pons</a:t>
            </a:r>
            <a:endParaRPr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532" name="Google Shape;532;p58"/>
          <p:cNvCxnSpPr>
            <a:stCxn id="533" idx="3"/>
            <a:endCxn id="534" idx="1"/>
          </p:cNvCxnSpPr>
          <p:nvPr/>
        </p:nvCxnSpPr>
        <p:spPr>
          <a:xfrm>
            <a:off x="3079125" y="5714475"/>
            <a:ext cx="210600" cy="347400"/>
          </a:xfrm>
          <a:prstGeom prst="bentConnector3">
            <a:avLst>
              <a:gd fmla="val 50018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33" name="Google Shape;533;p58"/>
          <p:cNvSpPr/>
          <p:nvPr/>
        </p:nvSpPr>
        <p:spPr>
          <a:xfrm>
            <a:off x="1454025" y="5360025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Olfactory CN1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35" name="Google Shape;535;p58"/>
          <p:cNvSpPr/>
          <p:nvPr/>
        </p:nvSpPr>
        <p:spPr>
          <a:xfrm>
            <a:off x="1454025" y="6425491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Optic CN2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36" name="Google Shape;536;p58"/>
          <p:cNvSpPr/>
          <p:nvPr/>
        </p:nvSpPr>
        <p:spPr>
          <a:xfrm>
            <a:off x="3862250" y="6425500"/>
            <a:ext cx="15363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Not in midbrain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37" name="Google Shape;537;p58"/>
          <p:cNvSpPr/>
          <p:nvPr/>
        </p:nvSpPr>
        <p:spPr>
          <a:xfrm>
            <a:off x="3862250" y="5360025"/>
            <a:ext cx="15363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Not in midbrain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34" name="Google Shape;534;p58"/>
          <p:cNvSpPr/>
          <p:nvPr/>
        </p:nvSpPr>
        <p:spPr>
          <a:xfrm>
            <a:off x="3289800" y="5908125"/>
            <a:ext cx="736992" cy="307206"/>
          </a:xfrm>
          <a:prstGeom prst="flowChartTerminator">
            <a:avLst/>
          </a:prstGeom>
          <a:solidFill>
            <a:srgbClr val="FFFFFF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Deficit</a:t>
            </a:r>
            <a:endParaRPr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538" name="Google Shape;538;p58"/>
          <p:cNvCxnSpPr>
            <a:stCxn id="535" idx="3"/>
            <a:endCxn id="539" idx="1"/>
          </p:cNvCxnSpPr>
          <p:nvPr/>
        </p:nvCxnSpPr>
        <p:spPr>
          <a:xfrm flipH="1" rot="10800000">
            <a:off x="3079125" y="6439141"/>
            <a:ext cx="210600" cy="340800"/>
          </a:xfrm>
          <a:prstGeom prst="bentConnector3">
            <a:avLst>
              <a:gd fmla="val 50018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39" name="Google Shape;539;p58"/>
          <p:cNvSpPr/>
          <p:nvPr/>
        </p:nvSpPr>
        <p:spPr>
          <a:xfrm>
            <a:off x="3289800" y="6285688"/>
            <a:ext cx="736992" cy="307206"/>
          </a:xfrm>
          <a:prstGeom prst="flowChartTerminator">
            <a:avLst/>
          </a:prstGeom>
          <a:solidFill>
            <a:srgbClr val="FFFFFF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Deficit</a:t>
            </a:r>
            <a:endParaRPr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540" name="Google Shape;540;p58"/>
          <p:cNvCxnSpPr>
            <a:stCxn id="541" idx="3"/>
            <a:endCxn id="542" idx="1"/>
          </p:cNvCxnSpPr>
          <p:nvPr/>
        </p:nvCxnSpPr>
        <p:spPr>
          <a:xfrm>
            <a:off x="3079125" y="7845425"/>
            <a:ext cx="210600" cy="347400"/>
          </a:xfrm>
          <a:prstGeom prst="bentConnector3">
            <a:avLst>
              <a:gd fmla="val 50018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41" name="Google Shape;541;p58"/>
          <p:cNvSpPr/>
          <p:nvPr/>
        </p:nvSpPr>
        <p:spPr>
          <a:xfrm>
            <a:off x="1454025" y="7490975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Oculomotor</a:t>
            </a:r>
            <a:r>
              <a:rPr lang="en-GB">
                <a:latin typeface="Dosis"/>
                <a:ea typeface="Dosis"/>
                <a:cs typeface="Dosis"/>
                <a:sym typeface="Dosis"/>
              </a:rPr>
              <a:t> CN3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43" name="Google Shape;543;p58"/>
          <p:cNvSpPr/>
          <p:nvPr/>
        </p:nvSpPr>
        <p:spPr>
          <a:xfrm>
            <a:off x="3862250" y="7490975"/>
            <a:ext cx="15363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Eye turned out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and down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42" name="Google Shape;542;p58"/>
          <p:cNvSpPr/>
          <p:nvPr/>
        </p:nvSpPr>
        <p:spPr>
          <a:xfrm>
            <a:off x="3289800" y="8039075"/>
            <a:ext cx="736992" cy="307206"/>
          </a:xfrm>
          <a:prstGeom prst="flowChartTerminator">
            <a:avLst/>
          </a:prstGeom>
          <a:solidFill>
            <a:srgbClr val="FFFFFF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Deficit</a:t>
            </a:r>
            <a:endParaRPr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44" name="Google Shape;544;p58"/>
          <p:cNvSpPr/>
          <p:nvPr/>
        </p:nvSpPr>
        <p:spPr>
          <a:xfrm>
            <a:off x="1501050" y="8570075"/>
            <a:ext cx="16251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Trochlear CN4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45" name="Google Shape;545;p58"/>
          <p:cNvSpPr/>
          <p:nvPr/>
        </p:nvSpPr>
        <p:spPr>
          <a:xfrm>
            <a:off x="3862250" y="8556450"/>
            <a:ext cx="1536300" cy="708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3D85C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Eye unable to look down when looking towards nose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46" name="Google Shape;546;p58"/>
          <p:cNvSpPr/>
          <p:nvPr/>
        </p:nvSpPr>
        <p:spPr>
          <a:xfrm>
            <a:off x="3289800" y="8408600"/>
            <a:ext cx="736992" cy="307206"/>
          </a:xfrm>
          <a:prstGeom prst="flowChartTerminator">
            <a:avLst/>
          </a:prstGeom>
          <a:solidFill>
            <a:srgbClr val="FFFFFF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Deficit</a:t>
            </a:r>
            <a:endParaRPr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547" name="Google Shape;547;p58"/>
          <p:cNvCxnSpPr>
            <a:stCxn id="544" idx="3"/>
            <a:endCxn id="546" idx="1"/>
          </p:cNvCxnSpPr>
          <p:nvPr/>
        </p:nvCxnSpPr>
        <p:spPr>
          <a:xfrm flipH="1" rot="10800000">
            <a:off x="3126150" y="8562125"/>
            <a:ext cx="163800" cy="362400"/>
          </a:xfrm>
          <a:prstGeom prst="bentConnector3">
            <a:avLst>
              <a:gd fmla="val 49954" name="adj1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9"/>
          <p:cNvSpPr txBox="1"/>
          <p:nvPr/>
        </p:nvSpPr>
        <p:spPr>
          <a:xfrm>
            <a:off x="367675" y="5751850"/>
            <a:ext cx="6390300" cy="3776400"/>
          </a:xfrm>
          <a:prstGeom prst="rect">
            <a:avLst/>
          </a:prstGeom>
          <a:noFill/>
          <a:ln cap="flat" cmpd="sng" w="9525">
            <a:solidFill>
              <a:srgbClr val="3D85C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Sample case 2:</a:t>
            </a:r>
            <a:endParaRPr b="1" sz="1600"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A 58 y/o female patient was referred to you because of recent onset of Left sided miosis, anhydrosis, ptosis, left-sided ataxia, Uvula deviated to right.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3C78D8"/>
                </a:solidFill>
                <a:latin typeface="Cairo"/>
                <a:ea typeface="Cairo"/>
                <a:cs typeface="Cairo"/>
                <a:sym typeface="Cairo"/>
              </a:rPr>
              <a:t>Answers:</a:t>
            </a:r>
            <a:endParaRPr>
              <a:solidFill>
                <a:srgbClr val="3C78D8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-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Lateral medullary syndrome (L)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		- Posterior inferior cerebellar artery (L)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53" name="Google Shape;553;p59"/>
          <p:cNvSpPr txBox="1"/>
          <p:nvPr/>
        </p:nvSpPr>
        <p:spPr>
          <a:xfrm>
            <a:off x="1419225" y="457200"/>
            <a:ext cx="36384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Sample Cases</a:t>
            </a:r>
            <a:endParaRPr sz="1800">
              <a:solidFill>
                <a:srgbClr val="3D85C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54" name="Google Shape;554;p59"/>
          <p:cNvSpPr txBox="1"/>
          <p:nvPr/>
        </p:nvSpPr>
        <p:spPr>
          <a:xfrm>
            <a:off x="43275" y="882575"/>
            <a:ext cx="6390300" cy="4688700"/>
          </a:xfrm>
          <a:prstGeom prst="rect">
            <a:avLst/>
          </a:prstGeom>
          <a:noFill/>
          <a:ln cap="flat" cmpd="sng" w="9525">
            <a:solidFill>
              <a:srgbClr val="3D85C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  <a:latin typeface="Economica"/>
                <a:ea typeface="Economica"/>
                <a:cs typeface="Economica"/>
                <a:sym typeface="Economica"/>
              </a:rPr>
              <a:t>Sample case 1:</a:t>
            </a:r>
            <a:endParaRPr b="1" sz="1600">
              <a:solidFill>
                <a:srgbClr val="3D85C6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A 58 y/o female patient was referred to you because of recent onset of left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hemiparesis, left-sided loss of proprioception and right-sided tongue</a:t>
            </a:r>
            <a:br>
              <a:rPr lang="en-GB">
                <a:latin typeface="Cairo"/>
                <a:ea typeface="Cairo"/>
                <a:cs typeface="Cairo"/>
                <a:sym typeface="Cairo"/>
              </a:rPr>
            </a:br>
            <a:r>
              <a:rPr lang="en-GB">
                <a:latin typeface="Cairo"/>
                <a:ea typeface="Cairo"/>
                <a:cs typeface="Cairo"/>
                <a:sym typeface="Cairo"/>
              </a:rPr>
              <a:t>Deviation.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C78D8"/>
                </a:solidFill>
                <a:latin typeface="Cairo"/>
                <a:ea typeface="Cairo"/>
                <a:cs typeface="Cairo"/>
                <a:sym typeface="Cairo"/>
              </a:rPr>
              <a:t>Answers:</a:t>
            </a:r>
            <a:endParaRPr>
              <a:solidFill>
                <a:srgbClr val="3C78D8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-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Medial medullary syndrome (R)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		- Vertebral artery, medullary branch (R)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555" name="Google Shape;555;p59"/>
          <p:cNvGraphicFramePr/>
          <p:nvPr/>
        </p:nvGraphicFramePr>
        <p:xfrm>
          <a:off x="43275" y="1989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{0788B25E-9FD2-4FA3-9637-F135C8EC04A4}</a:tableStyleId>
              </a:tblPr>
              <a:tblGrid>
                <a:gridCol w="2130075"/>
                <a:gridCol w="2130075"/>
                <a:gridCol w="2130075"/>
              </a:tblGrid>
              <a:tr h="4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rgbClr val="3D85C6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History</a:t>
                      </a:r>
                      <a:endParaRPr b="1" sz="1600">
                        <a:solidFill>
                          <a:srgbClr val="3D85C6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rgbClr val="3D85C6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Fiber</a:t>
                      </a:r>
                      <a:endParaRPr b="1" sz="1600">
                        <a:solidFill>
                          <a:srgbClr val="3D85C6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rgbClr val="3D85C6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Location</a:t>
                      </a:r>
                      <a:endParaRPr b="1" sz="1600">
                        <a:solidFill>
                          <a:srgbClr val="3D85C6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4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iro"/>
                          <a:ea typeface="Cairo"/>
                          <a:cs typeface="Cairo"/>
                          <a:sym typeface="Cairo"/>
                        </a:rPr>
                        <a:t>58 year old woman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iro"/>
                        <a:buChar char="-"/>
                      </a:pPr>
                      <a:r>
                        <a:rPr lang="en-GB">
                          <a:latin typeface="Cairo"/>
                          <a:ea typeface="Cairo"/>
                          <a:cs typeface="Cairo"/>
                          <a:sym typeface="Cairo"/>
                        </a:rPr>
                        <a:t>Medial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800350"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iro"/>
                        <a:buChar char="-"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Left hemiparesis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iro"/>
                        <a:buChar char="-"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motor (corticospinal tract), right 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iro"/>
                        <a:buChar char="-"/>
                      </a:pPr>
                      <a:r>
                        <a:rPr lang="en-GB">
                          <a:latin typeface="Cairo"/>
                          <a:ea typeface="Cairo"/>
                          <a:cs typeface="Cairo"/>
                          <a:sym typeface="Cairo"/>
                        </a:rPr>
                        <a:t>Medial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593675"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iro"/>
                        <a:buChar char="-"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Left-sided loss of</a:t>
                      </a:r>
                      <a:br>
                        <a:rPr lang="en-GB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</a:br>
                      <a:r>
                        <a:rPr lang="en-GB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proprioception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iro"/>
                        <a:buChar char="-"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medial 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lemniscus, right 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iro"/>
                        <a:buChar char="-"/>
                      </a:pPr>
                      <a:r>
                        <a:rPr lang="en-GB">
                          <a:latin typeface="Cairo"/>
                          <a:ea typeface="Cairo"/>
                          <a:cs typeface="Cairo"/>
                          <a:sym typeface="Cairo"/>
                        </a:rPr>
                        <a:t>Medulla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496200"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iro"/>
                        <a:buChar char="-"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Right-sided tongue deviation</a:t>
                      </a:r>
                      <a:endParaRPr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iro"/>
                        <a:buChar char="-"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CN12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, right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iro"/>
                        <a:buChar char="-"/>
                      </a:pPr>
                      <a:r>
                        <a:rPr lang="en-GB">
                          <a:latin typeface="Cairo"/>
                          <a:ea typeface="Cairo"/>
                          <a:cs typeface="Cairo"/>
                          <a:sym typeface="Cairo"/>
                        </a:rPr>
                        <a:t>Medial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6" name="Google Shape;556;p59"/>
          <p:cNvGraphicFramePr/>
          <p:nvPr/>
        </p:nvGraphicFramePr>
        <p:xfrm>
          <a:off x="367675" y="6580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{0788B25E-9FD2-4FA3-9637-F135C8EC04A4}</a:tableStyleId>
              </a:tblPr>
              <a:tblGrid>
                <a:gridCol w="2130100"/>
                <a:gridCol w="2130100"/>
                <a:gridCol w="2130100"/>
              </a:tblGrid>
              <a:tr h="4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rgbClr val="3D85C6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History</a:t>
                      </a:r>
                      <a:endParaRPr b="1" sz="1600">
                        <a:solidFill>
                          <a:srgbClr val="3D85C6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rgbClr val="3D85C6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Fiber</a:t>
                      </a:r>
                      <a:endParaRPr b="1" sz="1600">
                        <a:solidFill>
                          <a:srgbClr val="3D85C6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rgbClr val="3D85C6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Location</a:t>
                      </a:r>
                      <a:endParaRPr b="1" sz="1600">
                        <a:solidFill>
                          <a:srgbClr val="3D85C6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4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iro"/>
                          <a:ea typeface="Cairo"/>
                          <a:cs typeface="Cairo"/>
                          <a:sym typeface="Cairo"/>
                        </a:rPr>
                        <a:t>58 year old woman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iro"/>
                          <a:ea typeface="Cairo"/>
                          <a:cs typeface="Cairo"/>
                          <a:sym typeface="Cairo"/>
                        </a:rPr>
                        <a:t>Sympathetic tract, Left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iro"/>
                        <a:buChar char="-"/>
                      </a:pPr>
                      <a:r>
                        <a:rPr lang="en-GB">
                          <a:latin typeface="Cairo"/>
                          <a:ea typeface="Cairo"/>
                          <a:cs typeface="Cairo"/>
                          <a:sym typeface="Cairo"/>
                        </a:rPr>
                        <a:t>Side, left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800350"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iro"/>
                        <a:buChar char="-"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Left-sided meiosis,</a:t>
                      </a:r>
                      <a:br>
                        <a:rPr lang="en-GB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</a:br>
                      <a:r>
                        <a:rPr lang="en-GB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anhydrosis, ptosis Left-sided ataxia.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iro"/>
                        <a:buChar char="-"/>
                      </a:pPr>
                      <a:r>
                        <a:rPr lang="en-GB">
                          <a:latin typeface="Cairo"/>
                          <a:ea typeface="Cairo"/>
                          <a:cs typeface="Cairo"/>
                          <a:sym typeface="Cairo"/>
                        </a:rPr>
                        <a:t>Spinocerebellar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iro"/>
                        <a:buChar char="-"/>
                      </a:pPr>
                      <a:r>
                        <a:rPr lang="en-GB">
                          <a:latin typeface="Cairo"/>
                          <a:ea typeface="Cairo"/>
                          <a:cs typeface="Cairo"/>
                          <a:sym typeface="Cairo"/>
                        </a:rPr>
                        <a:t>Side, left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593675"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iro"/>
                        <a:buChar char="-"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Uvula deviated</a:t>
                      </a:r>
                      <a:br>
                        <a:rPr lang="en-GB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</a:br>
                      <a:r>
                        <a:rPr lang="en-GB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to right.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iro"/>
                        <a:buChar char="-"/>
                      </a:pPr>
                      <a:r>
                        <a:rPr lang="en-GB">
                          <a:latin typeface="Cairo"/>
                          <a:ea typeface="Cairo"/>
                          <a:cs typeface="Cairo"/>
                          <a:sym typeface="Cairo"/>
                        </a:rPr>
                        <a:t>CN10, Left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iro"/>
                        <a:buChar char="-"/>
                      </a:pPr>
                      <a:r>
                        <a:rPr lang="en-GB">
                          <a:latin typeface="Cairo"/>
                          <a:ea typeface="Cairo"/>
                          <a:cs typeface="Cairo"/>
                          <a:sym typeface="Cairo"/>
                        </a:rPr>
                        <a:t>Medulla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0"/>
          <p:cNvSpPr txBox="1"/>
          <p:nvPr/>
        </p:nvSpPr>
        <p:spPr>
          <a:xfrm>
            <a:off x="284350" y="543701"/>
            <a:ext cx="3030000" cy="6956700"/>
          </a:xfrm>
          <a:prstGeom prst="rect">
            <a:avLst/>
          </a:prstGeom>
          <a:noFill/>
          <a:ln cap="flat" cmpd="sng" w="9525">
            <a:solidFill>
              <a:srgbClr val="3D85C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84375" lIns="84375" spcFirstLastPara="1" rIns="84375" wrap="square" tIns="84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1.</a:t>
            </a:r>
            <a:r>
              <a:rPr lang="en-GB" sz="1300">
                <a:solidFill>
                  <a:srgbClr val="3D85C6"/>
                </a:solidFill>
              </a:rPr>
              <a:t>structure in midbrain is associated with auditory pathway?</a:t>
            </a:r>
            <a:endParaRPr sz="1300">
              <a:solidFill>
                <a:srgbClr val="3D85C6"/>
              </a:solidFill>
            </a:endParaRPr>
          </a:p>
          <a:p>
            <a:pPr indent="-298450" lvl="0" marL="431800" rtl="0" algn="l"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 sz="1300">
                <a:solidFill>
                  <a:schemeClr val="dk1"/>
                </a:solidFill>
              </a:rPr>
              <a:t>Inferior colliculus</a:t>
            </a:r>
            <a:endParaRPr sz="1300">
              <a:solidFill>
                <a:schemeClr val="dk1"/>
              </a:solidFill>
            </a:endParaRPr>
          </a:p>
          <a:p>
            <a:pPr indent="-298450" lvl="0" marL="431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 sz="1300">
                <a:solidFill>
                  <a:schemeClr val="dk1"/>
                </a:solidFill>
              </a:rPr>
              <a:t>Superior colliculus</a:t>
            </a:r>
            <a:endParaRPr sz="1300">
              <a:solidFill>
                <a:schemeClr val="dk1"/>
              </a:solidFill>
            </a:endParaRPr>
          </a:p>
          <a:p>
            <a:pPr indent="-298450" lvl="0" marL="431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 sz="1300">
                <a:solidFill>
                  <a:schemeClr val="dk1"/>
                </a:solidFill>
              </a:rPr>
              <a:t>Tegmentum</a:t>
            </a:r>
            <a:endParaRPr sz="1300">
              <a:solidFill>
                <a:schemeClr val="dk1"/>
              </a:solidFill>
            </a:endParaRPr>
          </a:p>
          <a:p>
            <a:pPr indent="-298450" lvl="0" marL="431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 sz="1300">
                <a:solidFill>
                  <a:schemeClr val="dk1"/>
                </a:solidFill>
              </a:rPr>
              <a:t>Substantia nigra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2.</a:t>
            </a:r>
            <a:r>
              <a:rPr lang="en-GB" sz="1300">
                <a:solidFill>
                  <a:srgbClr val="6D9EEB"/>
                </a:solidFill>
              </a:rPr>
              <a:t>Which one of the following Cranial Nerves is pure Sensory?</a:t>
            </a:r>
            <a:endParaRPr sz="1300"/>
          </a:p>
          <a:p>
            <a:pPr indent="-298450" lvl="0" marL="431800" rtl="0" algn="l"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 sz="1300">
                <a:solidFill>
                  <a:schemeClr val="dk1"/>
                </a:solidFill>
              </a:rPr>
              <a:t>Abducents</a:t>
            </a:r>
            <a:endParaRPr sz="1300">
              <a:solidFill>
                <a:schemeClr val="dk1"/>
              </a:solidFill>
            </a:endParaRPr>
          </a:p>
          <a:p>
            <a:pPr indent="-298450" lvl="0" marL="431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 sz="1300">
                <a:solidFill>
                  <a:schemeClr val="dk1"/>
                </a:solidFill>
              </a:rPr>
              <a:t>Accessory</a:t>
            </a:r>
            <a:endParaRPr sz="1300">
              <a:solidFill>
                <a:schemeClr val="dk1"/>
              </a:solidFill>
            </a:endParaRPr>
          </a:p>
          <a:p>
            <a:pPr indent="-298450" lvl="0" marL="431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 sz="1300">
                <a:solidFill>
                  <a:schemeClr val="dk1"/>
                </a:solidFill>
              </a:rPr>
              <a:t>Trochlear</a:t>
            </a:r>
            <a:endParaRPr sz="1300">
              <a:solidFill>
                <a:schemeClr val="dk1"/>
              </a:solidFill>
            </a:endParaRPr>
          </a:p>
          <a:p>
            <a:pPr indent="-298450" lvl="0" marL="431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 sz="1300">
                <a:solidFill>
                  <a:schemeClr val="dk1"/>
                </a:solidFill>
              </a:rPr>
              <a:t>Olfactory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3.</a:t>
            </a:r>
            <a:r>
              <a:rPr lang="en-GB" sz="1300">
                <a:solidFill>
                  <a:srgbClr val="6D9EEB"/>
                </a:solidFill>
              </a:rPr>
              <a:t>Which of the following is rich in endogenous opioid?</a:t>
            </a:r>
            <a:endParaRPr sz="1300"/>
          </a:p>
          <a:p>
            <a:pPr indent="-298450" lvl="0" marL="431800" rtl="0" algn="l"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 sz="1300">
                <a:solidFill>
                  <a:schemeClr val="dk1"/>
                </a:solidFill>
              </a:rPr>
              <a:t>Substantia nigra</a:t>
            </a:r>
            <a:endParaRPr sz="1300">
              <a:solidFill>
                <a:schemeClr val="dk1"/>
              </a:solidFill>
            </a:endParaRPr>
          </a:p>
          <a:p>
            <a:pPr indent="-298450" lvl="0" marL="431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 sz="1300">
                <a:solidFill>
                  <a:schemeClr val="dk1"/>
                </a:solidFill>
              </a:rPr>
              <a:t>Red nucleus</a:t>
            </a:r>
            <a:endParaRPr sz="1300">
              <a:solidFill>
                <a:schemeClr val="dk1"/>
              </a:solidFill>
            </a:endParaRPr>
          </a:p>
          <a:p>
            <a:pPr indent="-298450" lvl="0" marL="431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 sz="1300">
                <a:solidFill>
                  <a:schemeClr val="dk1"/>
                </a:solidFill>
              </a:rPr>
              <a:t>Periaqueductal grey matter</a:t>
            </a:r>
            <a:endParaRPr sz="1300">
              <a:solidFill>
                <a:schemeClr val="dk1"/>
              </a:solidFill>
            </a:endParaRPr>
          </a:p>
          <a:p>
            <a:pPr indent="-298450" lvl="0" marL="431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 sz="1300">
                <a:solidFill>
                  <a:schemeClr val="dk1"/>
                </a:solidFill>
              </a:rPr>
              <a:t>Superior rectus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4.</a:t>
            </a:r>
            <a:r>
              <a:rPr lang="en-GB" sz="1300">
                <a:solidFill>
                  <a:srgbClr val="6D9EEB"/>
                </a:solidFill>
              </a:rPr>
              <a:t>Pinpoint pupil size, hyperventilation and sustained inhalation is a characteristic of?</a:t>
            </a:r>
            <a:endParaRPr sz="1300"/>
          </a:p>
          <a:p>
            <a:pPr indent="-298450" lvl="0" marL="431800" rtl="0" algn="l"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 sz="1300">
                <a:solidFill>
                  <a:schemeClr val="dk1"/>
                </a:solidFill>
              </a:rPr>
              <a:t>Lesion in medulla oblongata</a:t>
            </a:r>
            <a:endParaRPr sz="1300">
              <a:solidFill>
                <a:schemeClr val="dk1"/>
              </a:solidFill>
            </a:endParaRPr>
          </a:p>
          <a:p>
            <a:pPr indent="-298450" lvl="0" marL="431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 sz="1300">
                <a:solidFill>
                  <a:schemeClr val="dk1"/>
                </a:solidFill>
              </a:rPr>
              <a:t>Lesion in cerebral peduncles</a:t>
            </a:r>
            <a:endParaRPr sz="1300">
              <a:solidFill>
                <a:schemeClr val="dk1"/>
              </a:solidFill>
            </a:endParaRPr>
          </a:p>
          <a:p>
            <a:pPr indent="-298450" lvl="0" marL="431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 sz="1300">
                <a:solidFill>
                  <a:schemeClr val="dk1"/>
                </a:solidFill>
              </a:rPr>
              <a:t>Lesion in midbrain</a:t>
            </a:r>
            <a:endParaRPr sz="1300">
              <a:solidFill>
                <a:schemeClr val="dk1"/>
              </a:solidFill>
            </a:endParaRPr>
          </a:p>
          <a:p>
            <a:pPr indent="-298450" lvl="0" marL="431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 sz="1300">
                <a:solidFill>
                  <a:schemeClr val="dk1"/>
                </a:solidFill>
              </a:rPr>
              <a:t>Lesion in pons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5.</a:t>
            </a:r>
            <a:r>
              <a:rPr lang="en-GB" sz="1300">
                <a:solidFill>
                  <a:srgbClr val="6D9EEB"/>
                </a:solidFill>
              </a:rPr>
              <a:t>A patient with a lesion in Trochlear nerve , which muscle nerve supply is affected?</a:t>
            </a:r>
            <a:endParaRPr sz="1300"/>
          </a:p>
          <a:p>
            <a:pPr indent="-298450" lvl="0" marL="431800" rtl="0" algn="l"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 sz="1300">
                <a:solidFill>
                  <a:schemeClr val="dk1"/>
                </a:solidFill>
              </a:rPr>
              <a:t>Superior oblique</a:t>
            </a:r>
            <a:endParaRPr sz="1300">
              <a:solidFill>
                <a:schemeClr val="dk1"/>
              </a:solidFill>
            </a:endParaRPr>
          </a:p>
          <a:p>
            <a:pPr indent="-298450" lvl="0" marL="431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 sz="1300">
                <a:solidFill>
                  <a:schemeClr val="dk1"/>
                </a:solidFill>
              </a:rPr>
              <a:t>Inferior oblique</a:t>
            </a:r>
            <a:endParaRPr sz="1300">
              <a:solidFill>
                <a:schemeClr val="dk1"/>
              </a:solidFill>
            </a:endParaRPr>
          </a:p>
          <a:p>
            <a:pPr indent="-298450" lvl="0" marL="431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 sz="1300">
                <a:solidFill>
                  <a:schemeClr val="dk1"/>
                </a:solidFill>
              </a:rPr>
              <a:t>Lateral rectus </a:t>
            </a:r>
            <a:endParaRPr sz="1300">
              <a:solidFill>
                <a:schemeClr val="dk1"/>
              </a:solidFill>
            </a:endParaRPr>
          </a:p>
          <a:p>
            <a:pPr indent="-298450" lvl="0" marL="431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 sz="1300">
                <a:solidFill>
                  <a:schemeClr val="dk1"/>
                </a:solidFill>
              </a:rPr>
              <a:t>Superior rectus</a:t>
            </a:r>
            <a:endParaRPr sz="1300"/>
          </a:p>
        </p:txBody>
      </p:sp>
      <p:sp>
        <p:nvSpPr>
          <p:cNvPr id="562" name="Google Shape;562;p60"/>
          <p:cNvSpPr txBox="1"/>
          <p:nvPr/>
        </p:nvSpPr>
        <p:spPr>
          <a:xfrm>
            <a:off x="3521700" y="1940450"/>
            <a:ext cx="3030000" cy="7121100"/>
          </a:xfrm>
          <a:prstGeom prst="rect">
            <a:avLst/>
          </a:prstGeom>
          <a:noFill/>
          <a:ln cap="flat" cmpd="sng" w="9525">
            <a:solidFill>
              <a:srgbClr val="3D85C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84375" lIns="84375" spcFirstLastPara="1" rIns="84375" wrap="square" tIns="84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6.</a:t>
            </a:r>
            <a:r>
              <a:rPr lang="en-GB" sz="160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which of the following cranial nerve is responsible of rotation of head?</a:t>
            </a:r>
            <a:endParaRPr sz="1300"/>
          </a:p>
          <a:p>
            <a:pPr indent="-298450" lvl="0" marL="431800" rtl="0" algn="l"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Optic nerve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298450" lvl="0" marL="431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Trigeminal nerve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298450" lvl="0" marL="431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Accessory nerve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298450" lvl="0" marL="431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hypoglossal nerve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7.</a:t>
            </a:r>
            <a:r>
              <a:rPr lang="en-GB" sz="1500">
                <a:solidFill>
                  <a:srgbClr val="6D9EEB"/>
                </a:solidFill>
                <a:latin typeface="Dosis"/>
                <a:ea typeface="Dosis"/>
                <a:cs typeface="Dosis"/>
                <a:sym typeface="Dosis"/>
              </a:rPr>
              <a:t>Which  brainstem structure is a center for gag reflex?</a:t>
            </a:r>
            <a:endParaRPr sz="1300"/>
          </a:p>
          <a:p>
            <a:pPr indent="-298450" lvl="0" marL="431800" rtl="0" algn="l"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Midbrain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298450" lvl="0" marL="431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Pons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298450" lvl="0" marL="431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Medulla oblongata 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298450" lvl="0" marL="431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Thalamus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8.</a:t>
            </a:r>
            <a:r>
              <a:rPr lang="en-GB" sz="1500">
                <a:solidFill>
                  <a:srgbClr val="6D9EEB"/>
                </a:solidFill>
                <a:latin typeface="Dosis"/>
                <a:ea typeface="Dosis"/>
                <a:cs typeface="Dosis"/>
                <a:sym typeface="Dosis"/>
              </a:rPr>
              <a:t>which of the following muscle is contracted as a part of the pupillary reflex?</a:t>
            </a:r>
            <a:endParaRPr sz="1300"/>
          </a:p>
          <a:p>
            <a:pPr indent="-298450" lvl="0" marL="431800" rtl="0" algn="l"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Ciliary muscle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298450" lvl="0" marL="431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Pupillary dilator muscle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298450" lvl="0" marL="431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Pupillary sphincter muscle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298450" lvl="0" marL="431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Superior oblique muscle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9.</a:t>
            </a:r>
            <a:r>
              <a:rPr lang="en-GB" sz="1500">
                <a:solidFill>
                  <a:srgbClr val="6D9EEB"/>
                </a:solidFill>
                <a:latin typeface="Dosis"/>
                <a:ea typeface="Dosis"/>
                <a:cs typeface="Dosis"/>
                <a:sym typeface="Dosis"/>
              </a:rPr>
              <a:t>if there is a lesion in the Vagus cranial nerve it will cause…...?</a:t>
            </a:r>
            <a:endParaRPr sz="1300"/>
          </a:p>
          <a:p>
            <a:pPr indent="-298450" lvl="0" marL="431800" rtl="0" algn="l"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Contralateral palatal  weakness defect 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298450" lvl="0" marL="431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Ipsilateral palatal weakness defect 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298450" lvl="0" marL="431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Contralateral pain loss in the face 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298450" lvl="0" marL="431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UcPeriod"/>
            </a:pP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Ipsilateral pain loss in the face </a:t>
            </a:r>
            <a:endParaRPr sz="1300"/>
          </a:p>
        </p:txBody>
      </p:sp>
      <p:sp>
        <p:nvSpPr>
          <p:cNvPr id="563" name="Google Shape;563;p60"/>
          <p:cNvSpPr txBox="1"/>
          <p:nvPr/>
        </p:nvSpPr>
        <p:spPr>
          <a:xfrm rot="5400000">
            <a:off x="1070650" y="7958974"/>
            <a:ext cx="919800" cy="24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84375" lIns="84375" spcFirstLastPara="1" rIns="84375" wrap="square" tIns="84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Answers: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1.A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2.D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3.C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4.D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5.A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6.C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7.C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8.C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9.</a:t>
            </a:r>
            <a:r>
              <a:rPr lang="en-GB" sz="1300"/>
              <a:t>B</a:t>
            </a:r>
            <a:endParaRPr sz="1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7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9" name="Google Shape;249;p47"/>
          <p:cNvSpPr txBox="1"/>
          <p:nvPr/>
        </p:nvSpPr>
        <p:spPr>
          <a:xfrm>
            <a:off x="274050" y="515300"/>
            <a:ext cx="61473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The Brainstem</a:t>
            </a:r>
            <a:endParaRPr b="1" sz="1800">
              <a:solidFill>
                <a:srgbClr val="3D85C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50" name="Google Shape;250;p47"/>
          <p:cNvSpPr txBox="1"/>
          <p:nvPr/>
        </p:nvSpPr>
        <p:spPr>
          <a:xfrm>
            <a:off x="285750" y="942975"/>
            <a:ext cx="61473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Economica"/>
              <a:buChar char="●"/>
            </a:pPr>
            <a:r>
              <a:rPr lang="en-GB" sz="1700">
                <a:latin typeface="Economica"/>
                <a:ea typeface="Economica"/>
                <a:cs typeface="Economica"/>
                <a:sym typeface="Economica"/>
              </a:rPr>
              <a:t>The </a:t>
            </a:r>
            <a:r>
              <a:rPr lang="en-GB" sz="1700">
                <a:latin typeface="Economica"/>
                <a:ea typeface="Economica"/>
                <a:cs typeface="Economica"/>
                <a:sym typeface="Economica"/>
              </a:rPr>
              <a:t>brainstem</a:t>
            </a:r>
            <a:r>
              <a:rPr lang="en-GB" sz="1700">
                <a:latin typeface="Economica"/>
                <a:ea typeface="Economica"/>
                <a:cs typeface="Economica"/>
                <a:sym typeface="Economica"/>
              </a:rPr>
              <a:t> is the lower part of the brain.</a:t>
            </a:r>
            <a:endParaRPr sz="1700">
              <a:latin typeface="Economica"/>
              <a:ea typeface="Economica"/>
              <a:cs typeface="Economica"/>
              <a:sym typeface="Economica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Economica"/>
              <a:buChar char="●"/>
            </a:pPr>
            <a:r>
              <a:rPr lang="en-GB" sz="1700">
                <a:latin typeface="Economica"/>
                <a:ea typeface="Economica"/>
                <a:cs typeface="Economica"/>
                <a:sym typeface="Economica"/>
              </a:rPr>
              <a:t>It is adjoining and structurally continuous with the spinal cord.</a:t>
            </a:r>
            <a:endParaRPr sz="17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51" name="Google Shape;251;p47"/>
          <p:cNvSpPr txBox="1"/>
          <p:nvPr/>
        </p:nvSpPr>
        <p:spPr>
          <a:xfrm>
            <a:off x="484100" y="2770166"/>
            <a:ext cx="2367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400"/>
              <a:buFont typeface="Cairo"/>
              <a:buChar char="●"/>
            </a:pPr>
            <a:r>
              <a:rPr lang="en-GB">
                <a:solidFill>
                  <a:srgbClr val="E06666"/>
                </a:solidFill>
                <a:latin typeface="Cairo"/>
                <a:ea typeface="Cairo"/>
                <a:cs typeface="Cairo"/>
                <a:sym typeface="Cairo"/>
              </a:rPr>
              <a:t>Midbrain</a:t>
            </a:r>
            <a:r>
              <a:rPr lang="en-GB">
                <a:solidFill>
                  <a:srgbClr val="E06666"/>
                </a:solidFill>
                <a:latin typeface="Cairo"/>
                <a:ea typeface="Cairo"/>
                <a:cs typeface="Cairo"/>
                <a:sym typeface="Cairo"/>
              </a:rPr>
              <a:t>.</a:t>
            </a:r>
            <a:endParaRPr>
              <a:solidFill>
                <a:srgbClr val="E0666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52" name="Google Shape;252;p47"/>
          <p:cNvSpPr txBox="1"/>
          <p:nvPr/>
        </p:nvSpPr>
        <p:spPr>
          <a:xfrm>
            <a:off x="484100" y="3421492"/>
            <a:ext cx="2367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Cairo"/>
              <a:buChar char="●"/>
            </a:pPr>
            <a:r>
              <a:rPr lang="en-GB">
                <a:solidFill>
                  <a:schemeClr val="accent5"/>
                </a:solidFill>
                <a:latin typeface="Cairo"/>
                <a:ea typeface="Cairo"/>
                <a:cs typeface="Cairo"/>
                <a:sym typeface="Cairo"/>
              </a:rPr>
              <a:t>Medulla Oblongata.</a:t>
            </a:r>
            <a:endParaRPr>
              <a:solidFill>
                <a:schemeClr val="accent5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53" name="Google Shape;253;p47"/>
          <p:cNvSpPr txBox="1"/>
          <p:nvPr/>
        </p:nvSpPr>
        <p:spPr>
          <a:xfrm>
            <a:off x="484100" y="3095835"/>
            <a:ext cx="2367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Cairo"/>
              <a:buChar char="●"/>
            </a:pPr>
            <a:r>
              <a:rPr lang="en-GB">
                <a:solidFill>
                  <a:srgbClr val="3C78D8"/>
                </a:solidFill>
                <a:latin typeface="Cairo"/>
                <a:ea typeface="Cairo"/>
                <a:cs typeface="Cairo"/>
                <a:sym typeface="Cairo"/>
              </a:rPr>
              <a:t>Pons.</a:t>
            </a:r>
            <a:endParaRPr>
              <a:solidFill>
                <a:srgbClr val="3C78D8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254" name="Google Shape;25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4075" y="2768731"/>
            <a:ext cx="3410050" cy="3518763"/>
          </a:xfrm>
          <a:prstGeom prst="rect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5" name="Google Shape;255;p47"/>
          <p:cNvSpPr txBox="1"/>
          <p:nvPr/>
        </p:nvSpPr>
        <p:spPr>
          <a:xfrm>
            <a:off x="1311888" y="1855450"/>
            <a:ext cx="42342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Components of </a:t>
            </a:r>
            <a:r>
              <a:rPr lang="en-GB" sz="16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Brainstem</a:t>
            </a:r>
            <a:endParaRPr sz="1600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256" name="Google Shape;25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675" y="3913075"/>
            <a:ext cx="1901865" cy="2374425"/>
          </a:xfrm>
          <a:prstGeom prst="rect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7" name="Google Shape;257;p47"/>
          <p:cNvSpPr txBox="1"/>
          <p:nvPr/>
        </p:nvSpPr>
        <p:spPr>
          <a:xfrm>
            <a:off x="274050" y="7172913"/>
            <a:ext cx="2577300" cy="21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●"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The midbrain, pons and medulla connect to the cerebellum via the </a:t>
            </a:r>
            <a:r>
              <a:rPr lang="en-GB" u="sng">
                <a:solidFill>
                  <a:srgbClr val="DD7E6B"/>
                </a:solidFill>
                <a:highlight>
                  <a:srgbClr val="F6C4BB"/>
                </a:highlight>
                <a:latin typeface="Dosis"/>
                <a:ea typeface="Dosis"/>
                <a:cs typeface="Dosis"/>
                <a:sym typeface="Dosis"/>
              </a:rPr>
              <a:t>superior</a:t>
            </a:r>
            <a:r>
              <a:rPr lang="en-GB">
                <a:latin typeface="Dosis"/>
                <a:ea typeface="Dosis"/>
                <a:cs typeface="Dosis"/>
                <a:sym typeface="Dosis"/>
              </a:rPr>
              <a:t>, </a:t>
            </a:r>
            <a:r>
              <a:rPr lang="en-GB" u="sng">
                <a:solidFill>
                  <a:srgbClr val="134F5C"/>
                </a:solidFill>
                <a:highlight>
                  <a:srgbClr val="D0E0E3"/>
                </a:highlight>
                <a:latin typeface="Dosis"/>
                <a:ea typeface="Dosis"/>
                <a:cs typeface="Dosis"/>
                <a:sym typeface="Dosis"/>
              </a:rPr>
              <a:t>middle</a:t>
            </a:r>
            <a:r>
              <a:rPr lang="en-GB">
                <a:highlight>
                  <a:srgbClr val="D0E0E3"/>
                </a:highlight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GB">
                <a:latin typeface="Dosis"/>
                <a:ea typeface="Dosis"/>
                <a:cs typeface="Dosis"/>
                <a:sym typeface="Dosis"/>
              </a:rPr>
              <a:t>and </a:t>
            </a:r>
            <a:r>
              <a:rPr lang="en-GB" u="sng">
                <a:solidFill>
                  <a:srgbClr val="674EA7"/>
                </a:solidFill>
                <a:highlight>
                  <a:srgbClr val="EAD1DC"/>
                </a:highlight>
                <a:latin typeface="Dosis"/>
                <a:ea typeface="Dosis"/>
                <a:cs typeface="Dosis"/>
                <a:sym typeface="Dosis"/>
              </a:rPr>
              <a:t>inferior</a:t>
            </a:r>
            <a:r>
              <a:rPr lang="en-GB">
                <a:highlight>
                  <a:srgbClr val="EAD1DC"/>
                </a:highlight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GB" u="sng">
                <a:latin typeface="Dosis"/>
                <a:ea typeface="Dosis"/>
                <a:cs typeface="Dosis"/>
                <a:sym typeface="Dosis"/>
              </a:rPr>
              <a:t>peduncles</a:t>
            </a:r>
            <a:r>
              <a:rPr lang="en-GB">
                <a:latin typeface="Dosis"/>
                <a:ea typeface="Dosis"/>
                <a:cs typeface="Dosis"/>
                <a:sym typeface="Dosis"/>
              </a:rPr>
              <a:t> respectively.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58" name="Google Shape;258;p47"/>
          <p:cNvPicPr preferRelativeResize="0"/>
          <p:nvPr/>
        </p:nvPicPr>
        <p:blipFill rotWithShape="1">
          <a:blip r:embed="rId5">
            <a:alphaModFix/>
          </a:blip>
          <a:srcRect b="10331" l="9727" r="3421" t="3861"/>
          <a:stretch/>
        </p:blipFill>
        <p:spPr>
          <a:xfrm>
            <a:off x="2954075" y="6934600"/>
            <a:ext cx="3410050" cy="2629425"/>
          </a:xfrm>
          <a:prstGeom prst="rect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9" name="Google Shape;259;p47"/>
          <p:cNvSpPr/>
          <p:nvPr/>
        </p:nvSpPr>
        <p:spPr>
          <a:xfrm>
            <a:off x="4541657" y="6954514"/>
            <a:ext cx="965700" cy="139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7"/>
          <p:cNvSpPr/>
          <p:nvPr/>
        </p:nvSpPr>
        <p:spPr>
          <a:xfrm>
            <a:off x="5641052" y="7216280"/>
            <a:ext cx="586200" cy="218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7"/>
          <p:cNvSpPr/>
          <p:nvPr/>
        </p:nvSpPr>
        <p:spPr>
          <a:xfrm>
            <a:off x="5641052" y="7455208"/>
            <a:ext cx="586200" cy="218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7"/>
          <p:cNvSpPr/>
          <p:nvPr/>
        </p:nvSpPr>
        <p:spPr>
          <a:xfrm>
            <a:off x="3210135" y="5214758"/>
            <a:ext cx="549300" cy="180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47"/>
          <p:cNvSpPr/>
          <p:nvPr/>
        </p:nvSpPr>
        <p:spPr>
          <a:xfrm>
            <a:off x="3210135" y="4847304"/>
            <a:ext cx="385800" cy="180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7"/>
          <p:cNvSpPr/>
          <p:nvPr/>
        </p:nvSpPr>
        <p:spPr>
          <a:xfrm>
            <a:off x="3226629" y="4468504"/>
            <a:ext cx="584100" cy="180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1900" y="4004500"/>
            <a:ext cx="4453523" cy="21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8"/>
          <p:cNvPicPr preferRelativeResize="0"/>
          <p:nvPr/>
        </p:nvPicPr>
        <p:blipFill rotWithShape="1">
          <a:blip r:embed="rId4">
            <a:alphaModFix/>
          </a:blip>
          <a:srcRect b="15633" l="0" r="0" t="0"/>
          <a:stretch/>
        </p:blipFill>
        <p:spPr>
          <a:xfrm>
            <a:off x="1521325" y="6193300"/>
            <a:ext cx="4264763" cy="24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1123" y="8852523"/>
            <a:ext cx="2785196" cy="94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8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3" name="Google Shape;273;p48"/>
          <p:cNvSpPr txBox="1"/>
          <p:nvPr/>
        </p:nvSpPr>
        <p:spPr>
          <a:xfrm>
            <a:off x="1311888" y="375175"/>
            <a:ext cx="42342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The Midbrain</a:t>
            </a:r>
            <a:endParaRPr b="1" sz="1600">
              <a:solidFill>
                <a:srgbClr val="3D85C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74" name="Google Shape;274;p48"/>
          <p:cNvSpPr txBox="1"/>
          <p:nvPr/>
        </p:nvSpPr>
        <p:spPr>
          <a:xfrm>
            <a:off x="414275" y="731850"/>
            <a:ext cx="5655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Is divided into three parts: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graphicFrame>
        <p:nvGraphicFramePr>
          <p:cNvPr id="275" name="Google Shape;275;p48"/>
          <p:cNvGraphicFramePr/>
          <p:nvPr/>
        </p:nvGraphicFramePr>
        <p:xfrm>
          <a:off x="30275" y="108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{0788B25E-9FD2-4FA3-9637-F135C8EC04A4}</a:tableStyleId>
              </a:tblPr>
              <a:tblGrid>
                <a:gridCol w="1907900"/>
                <a:gridCol w="2026625"/>
                <a:gridCol w="1323600"/>
                <a:gridCol w="1266550"/>
              </a:tblGrid>
              <a:tr h="6517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rgbClr val="3C78D8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1. </a:t>
                      </a:r>
                      <a:r>
                        <a:rPr b="1" lang="en-GB" sz="1600">
                          <a:solidFill>
                            <a:srgbClr val="3C78D8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The Tectum</a:t>
                      </a:r>
                      <a:endParaRPr b="1">
                        <a:solidFill>
                          <a:srgbClr val="3C78D8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("roof" in  latin), includes:</a:t>
                      </a:r>
                      <a:endParaRPr b="1" sz="1600">
                        <a:solidFill>
                          <a:srgbClr val="55B787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3C78D8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C78D8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C78D8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solidFill>
                            <a:srgbClr val="6AA84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2. The Tegmentum</a:t>
                      </a:r>
                      <a:endParaRPr>
                        <a:solidFill>
                          <a:srgbClr val="6AA84F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3C78D8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C78D8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C78D8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solidFill>
                            <a:srgbClr val="A61C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3. Cerebral Peduncles</a:t>
                      </a:r>
                      <a:endParaRPr>
                        <a:solidFill>
                          <a:srgbClr val="A61C00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3C78D8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C78D8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C78D8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2153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E69138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A) </a:t>
                      </a:r>
                      <a:r>
                        <a:rPr b="1" lang="en-GB">
                          <a:solidFill>
                            <a:srgbClr val="E69138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The superior colliculus: </a:t>
                      </a:r>
                      <a:endParaRPr b="1">
                        <a:solidFill>
                          <a:srgbClr val="E69138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- </a:t>
                      </a: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It constitutes center for</a:t>
                      </a:r>
                      <a:b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</a:b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visual reflexes.</a:t>
                      </a:r>
                      <a:endParaRPr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- It sends its superior brachium to the </a:t>
                      </a:r>
                      <a:r>
                        <a:rPr lang="en-GB" u="sng">
                          <a:solidFill>
                            <a:srgbClr val="F64AB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lateral geniculate body</a:t>
                      </a: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 of the  thalamus.</a:t>
                      </a:r>
                      <a:endParaRPr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45818E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B) The inferior colliculus:</a:t>
                      </a:r>
                      <a:endParaRPr>
                        <a:solidFill>
                          <a:srgbClr val="45818E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- It is associated with auditory pathway</a:t>
                      </a:r>
                      <a:endParaRPr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- It sends its inferior brachium  to the </a:t>
                      </a:r>
                      <a:r>
                        <a:rPr lang="en-GB" u="sng">
                          <a:solidFill>
                            <a:srgbClr val="9855D5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medial geniculate body</a:t>
                      </a: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 of the thalamus.</a:t>
                      </a:r>
                      <a:b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</a:b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- The </a:t>
                      </a:r>
                      <a:r>
                        <a:rPr lang="en-GB" u="sng">
                          <a:solidFill>
                            <a:schemeClr val="accent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cerebral aqueduct</a:t>
                      </a: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 runs through the midbrain, beneath the </a:t>
                      </a: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colliculi</a:t>
                      </a: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.</a:t>
                      </a:r>
                      <a:endParaRPr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- </a:t>
                      </a: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Ventral to the </a:t>
                      </a:r>
                      <a:r>
                        <a:rPr lang="en-GB" u="sng">
                          <a:solidFill>
                            <a:schemeClr val="accent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cerebral aqueduct</a:t>
                      </a: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.</a:t>
                      </a:r>
                      <a:b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</a:b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- Several nuclei, tracts and the </a:t>
                      </a:r>
                      <a:r>
                        <a:rPr lang="en-GB" u="sng">
                          <a:solidFill>
                            <a:srgbClr val="E06666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reticular formation</a:t>
                      </a: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 is contained here.</a:t>
                      </a:r>
                      <a:endParaRPr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- </a:t>
                      </a: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The ventral side 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of midbrain</a:t>
                      </a: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 is</a:t>
                      </a:r>
                      <a:b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</a:b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comprised of paired</a:t>
                      </a:r>
                      <a:b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</a:br>
                      <a:r>
                        <a:rPr b="1" lang="en-GB">
                          <a:solidFill>
                            <a:srgbClr val="A61C00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Cerebral Peduncles</a:t>
                      </a:r>
                      <a:b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</a:b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- These transmit axons of UMN </a:t>
                      </a:r>
                      <a:r>
                        <a:rPr lang="en-GB" sz="1100">
                          <a:solidFill>
                            <a:srgbClr val="9E9E9E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(Upper Motor Neuron)</a:t>
                      </a: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.</a:t>
                      </a:r>
                      <a:endParaRPr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  <p:sp>
        <p:nvSpPr>
          <p:cNvPr id="276" name="Google Shape;276;p48"/>
          <p:cNvSpPr/>
          <p:nvPr/>
        </p:nvSpPr>
        <p:spPr>
          <a:xfrm>
            <a:off x="1820523" y="4691820"/>
            <a:ext cx="806100" cy="207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8"/>
          <p:cNvSpPr/>
          <p:nvPr/>
        </p:nvSpPr>
        <p:spPr>
          <a:xfrm>
            <a:off x="1878642" y="5070994"/>
            <a:ext cx="806100" cy="207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8"/>
          <p:cNvSpPr/>
          <p:nvPr/>
        </p:nvSpPr>
        <p:spPr>
          <a:xfrm>
            <a:off x="4577499" y="5033180"/>
            <a:ext cx="1022700" cy="207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9855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8"/>
          <p:cNvSpPr/>
          <p:nvPr/>
        </p:nvSpPr>
        <p:spPr>
          <a:xfrm>
            <a:off x="4445187" y="4778853"/>
            <a:ext cx="1022700" cy="207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64A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8"/>
          <p:cNvSpPr/>
          <p:nvPr/>
        </p:nvSpPr>
        <p:spPr>
          <a:xfrm>
            <a:off x="1963217" y="8056734"/>
            <a:ext cx="445500" cy="296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8"/>
          <p:cNvSpPr/>
          <p:nvPr/>
        </p:nvSpPr>
        <p:spPr>
          <a:xfrm>
            <a:off x="2528993" y="6387479"/>
            <a:ext cx="392700" cy="174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48"/>
          <p:cNvSpPr/>
          <p:nvPr/>
        </p:nvSpPr>
        <p:spPr>
          <a:xfrm>
            <a:off x="4643236" y="6934965"/>
            <a:ext cx="993300" cy="245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48"/>
          <p:cNvSpPr/>
          <p:nvPr/>
        </p:nvSpPr>
        <p:spPr>
          <a:xfrm>
            <a:off x="1443639" y="6934436"/>
            <a:ext cx="851100" cy="174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9"/>
          <p:cNvSpPr txBox="1"/>
          <p:nvPr/>
        </p:nvSpPr>
        <p:spPr>
          <a:xfrm>
            <a:off x="237550" y="5008600"/>
            <a:ext cx="3818400" cy="15591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9E9E9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- </a:t>
            </a: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 large area that is involved in</a:t>
            </a:r>
            <a:br>
              <a:rPr lang="en-GB"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various important functions of the midbrain: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conomica"/>
              <a:buChar char="●"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It contains LMN.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conomica"/>
              <a:buChar char="●"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It is involved in the pain desensitization pathway.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conomica"/>
              <a:buChar char="●"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It is involved in the arousal and consciousness systems.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conomica"/>
              <a:buChar char="●"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It contains the locus ceruleus, which is involved in  intensive alertness modulation and in autonomic reflexes.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289" name="Google Shape;28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0900" y="5181499"/>
            <a:ext cx="2580899" cy="130860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9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1" name="Google Shape;291;p49"/>
          <p:cNvSpPr txBox="1"/>
          <p:nvPr/>
        </p:nvSpPr>
        <p:spPr>
          <a:xfrm>
            <a:off x="1311888" y="527575"/>
            <a:ext cx="42342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Midbrain Internal Structures</a:t>
            </a:r>
            <a:endParaRPr b="1" sz="1600">
              <a:solidFill>
                <a:srgbClr val="3D85C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292" name="Google Shape;29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200" y="1143352"/>
            <a:ext cx="4849600" cy="326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3" name="Google Shape;293;p49"/>
          <p:cNvGraphicFramePr/>
          <p:nvPr/>
        </p:nvGraphicFramePr>
        <p:xfrm>
          <a:off x="237538" y="6567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{0788B25E-9FD2-4FA3-9637-F135C8EC04A4}</a:tableStyleId>
              </a:tblPr>
              <a:tblGrid>
                <a:gridCol w="1491300"/>
                <a:gridCol w="1326350"/>
                <a:gridCol w="1000875"/>
                <a:gridCol w="1124925"/>
                <a:gridCol w="574600"/>
                <a:gridCol w="1010350"/>
              </a:tblGrid>
              <a:tr h="889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accent4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Periaqueductal</a:t>
                      </a:r>
                      <a:endParaRPr sz="1600">
                        <a:solidFill>
                          <a:schemeClr val="accent4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accent4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Grey matter:</a:t>
                      </a:r>
                      <a:endParaRPr sz="1600">
                        <a:solidFill>
                          <a:schemeClr val="accent4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rgbClr val="F1C232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Oculomotor</a:t>
                      </a:r>
                      <a:endParaRPr sz="1600">
                        <a:solidFill>
                          <a:srgbClr val="F1C232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rgbClr val="F1C232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Nerve:</a:t>
                      </a:r>
                      <a:endParaRPr sz="1600">
                        <a:solidFill>
                          <a:srgbClr val="F1C232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rgbClr val="CC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Red</a:t>
                      </a:r>
                      <a:endParaRPr sz="1600">
                        <a:solidFill>
                          <a:srgbClr val="CC0000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rgbClr val="CC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Nucleus:</a:t>
                      </a:r>
                      <a:endParaRPr sz="1600">
                        <a:solidFill>
                          <a:srgbClr val="CC0000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rgbClr val="9855D5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Substantia Nigra:</a:t>
                      </a:r>
                      <a:endParaRPr sz="1600">
                        <a:solidFill>
                          <a:srgbClr val="9855D5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rgbClr val="3C78D8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Central</a:t>
                      </a:r>
                      <a:endParaRPr sz="1600">
                        <a:solidFill>
                          <a:srgbClr val="3C78D8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rgbClr val="3C78D8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Tegmental</a:t>
                      </a:r>
                      <a:endParaRPr sz="1600">
                        <a:solidFill>
                          <a:srgbClr val="3C78D8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rgbClr val="3C78D8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Tract:</a:t>
                      </a:r>
                      <a:endParaRPr sz="16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</a:tr>
              <a:tr h="377050"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Around the  cerebral aqueduct, contains neurons involved in the pain desensitization  pathway.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(CN III) nucleus.</a:t>
                      </a:r>
                      <a:endParaRPr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9DAF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This is a motor nucleus that  sends a descending tract to the lower motor  neurons.</a:t>
                      </a:r>
                      <a:endParaRPr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- A concentration of neurons in the ventral</a:t>
                      </a:r>
                      <a:b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</a:b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portion of midbrain.</a:t>
                      </a:r>
                      <a:endParaRPr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- It is involved in motor function.</a:t>
                      </a:r>
                      <a:endParaRPr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 gridSpan="2" rowSpan="3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- Directly anterior to the floor of	the 4th</a:t>
                      </a:r>
                      <a:b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</a:b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ventricle.</a:t>
                      </a:r>
                      <a:b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</a:b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- It is a pathway by which many tracts project up</a:t>
                      </a:r>
                      <a:b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</a:b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to the cortex and down to the spinal cord.</a:t>
                      </a:r>
                      <a:endParaRPr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C78D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rowSpan="3" hMerge="1"/>
              </a:tr>
              <a:tr h="6516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rgbClr val="E69138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Trochlear</a:t>
                      </a:r>
                      <a:endParaRPr sz="1600">
                        <a:solidFill>
                          <a:srgbClr val="E69138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rgbClr val="E69138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Nerve:</a:t>
                      </a:r>
                      <a:endParaRPr>
                        <a:solidFill>
                          <a:srgbClr val="E69138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9DAF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9DAF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9DAF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9DAF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 vMerge="1"/>
                <a:tc vMerge="1"/>
                <a:tc gridSpan="2" vMerge="1"/>
                <a:tc hMerge="1" vMerge="1"/>
              </a:tr>
              <a:tr h="5960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(CN IV) nucleus.</a:t>
                      </a:r>
                      <a:endParaRPr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9DAF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 vMerge="1"/>
                <a:tc vMerge="1"/>
                <a:tc gridSpan="2" vMerge="1"/>
                <a:tc hMerge="1" vMerge="1"/>
              </a:tr>
            </a:tbl>
          </a:graphicData>
        </a:graphic>
      </p:graphicFrame>
      <p:sp>
        <p:nvSpPr>
          <p:cNvPr id="294" name="Google Shape;294;p49"/>
          <p:cNvSpPr txBox="1"/>
          <p:nvPr/>
        </p:nvSpPr>
        <p:spPr>
          <a:xfrm>
            <a:off x="237550" y="4591000"/>
            <a:ext cx="3818400" cy="417600"/>
          </a:xfrm>
          <a:prstGeom prst="rect">
            <a:avLst/>
          </a:prstGeom>
          <a:solidFill>
            <a:srgbClr val="EAD1DC"/>
          </a:solidFill>
          <a:ln cap="flat" cmpd="sng" w="19050">
            <a:solidFill>
              <a:srgbClr val="3C78D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64AB1"/>
                </a:solidFill>
                <a:latin typeface="Cairo"/>
                <a:ea typeface="Cairo"/>
                <a:cs typeface="Cairo"/>
                <a:sym typeface="Cairo"/>
              </a:rPr>
              <a:t>Reticular Formation:</a:t>
            </a:r>
            <a:endParaRPr>
              <a:solidFill>
                <a:srgbClr val="F64AB1"/>
              </a:solidFill>
            </a:endParaRPr>
          </a:p>
        </p:txBody>
      </p:sp>
      <p:sp>
        <p:nvSpPr>
          <p:cNvPr id="295" name="Google Shape;295;p49"/>
          <p:cNvSpPr/>
          <p:nvPr/>
        </p:nvSpPr>
        <p:spPr>
          <a:xfrm>
            <a:off x="1004200" y="1955075"/>
            <a:ext cx="837300" cy="186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64A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9"/>
          <p:cNvSpPr/>
          <p:nvPr/>
        </p:nvSpPr>
        <p:spPr>
          <a:xfrm rot="1347169">
            <a:off x="2479119" y="2159147"/>
            <a:ext cx="411602" cy="262016"/>
          </a:xfrm>
          <a:prstGeom prst="ellipse">
            <a:avLst/>
          </a:prstGeom>
          <a:noFill/>
          <a:ln cap="flat" cmpd="sng" w="19050">
            <a:solidFill>
              <a:srgbClr val="F64A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9"/>
          <p:cNvSpPr/>
          <p:nvPr/>
        </p:nvSpPr>
        <p:spPr>
          <a:xfrm rot="-2009588">
            <a:off x="3398041" y="2159278"/>
            <a:ext cx="411535" cy="261765"/>
          </a:xfrm>
          <a:prstGeom prst="ellipse">
            <a:avLst/>
          </a:prstGeom>
          <a:noFill/>
          <a:ln cap="flat" cmpd="sng" w="19050">
            <a:solidFill>
              <a:srgbClr val="F64A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9"/>
          <p:cNvSpPr/>
          <p:nvPr/>
        </p:nvSpPr>
        <p:spPr>
          <a:xfrm>
            <a:off x="4549525" y="1813700"/>
            <a:ext cx="1206000" cy="141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49"/>
          <p:cNvSpPr/>
          <p:nvPr/>
        </p:nvSpPr>
        <p:spPr>
          <a:xfrm>
            <a:off x="4549525" y="3390850"/>
            <a:ext cx="996600" cy="141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9"/>
          <p:cNvSpPr/>
          <p:nvPr/>
        </p:nvSpPr>
        <p:spPr>
          <a:xfrm>
            <a:off x="4549525" y="2446750"/>
            <a:ext cx="933000" cy="141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9"/>
          <p:cNvSpPr/>
          <p:nvPr/>
        </p:nvSpPr>
        <p:spPr>
          <a:xfrm>
            <a:off x="4549525" y="2832925"/>
            <a:ext cx="996600" cy="141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9855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9"/>
          <p:cNvSpPr/>
          <p:nvPr/>
        </p:nvSpPr>
        <p:spPr>
          <a:xfrm>
            <a:off x="4549525" y="2657775"/>
            <a:ext cx="774300" cy="141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9"/>
          <p:cNvSpPr/>
          <p:nvPr/>
        </p:nvSpPr>
        <p:spPr>
          <a:xfrm>
            <a:off x="4335267" y="6045119"/>
            <a:ext cx="331200" cy="201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9"/>
          <p:cNvSpPr/>
          <p:nvPr/>
        </p:nvSpPr>
        <p:spPr>
          <a:xfrm>
            <a:off x="4549525" y="3004788"/>
            <a:ext cx="1304400" cy="255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49"/>
          <p:cNvSpPr/>
          <p:nvPr/>
        </p:nvSpPr>
        <p:spPr>
          <a:xfrm>
            <a:off x="6406575" y="5414875"/>
            <a:ext cx="375300" cy="201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9855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0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1" name="Google Shape;311;p50"/>
          <p:cNvSpPr txBox="1"/>
          <p:nvPr/>
        </p:nvSpPr>
        <p:spPr>
          <a:xfrm>
            <a:off x="1311888" y="527575"/>
            <a:ext cx="42342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The Pons</a:t>
            </a:r>
            <a:endParaRPr b="1" sz="1600">
              <a:solidFill>
                <a:srgbClr val="3D85C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312" name="Google Shape;312;p50"/>
          <p:cNvPicPr preferRelativeResize="0"/>
          <p:nvPr/>
        </p:nvPicPr>
        <p:blipFill rotWithShape="1">
          <a:blip r:embed="rId3">
            <a:alphaModFix/>
          </a:blip>
          <a:srcRect b="3679" l="0" r="26530" t="0"/>
          <a:stretch/>
        </p:blipFill>
        <p:spPr>
          <a:xfrm>
            <a:off x="4472363" y="1064875"/>
            <a:ext cx="2014324" cy="19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50"/>
          <p:cNvSpPr txBox="1"/>
          <p:nvPr/>
        </p:nvSpPr>
        <p:spPr>
          <a:xfrm>
            <a:off x="-79825" y="1223775"/>
            <a:ext cx="47100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conomica"/>
              <a:buChar char="●"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At the level of the </a:t>
            </a: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mid pons</a:t>
            </a: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: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conomica"/>
              <a:buChar char="○"/>
            </a:pPr>
            <a:r>
              <a:rPr lang="en-GB">
                <a:solidFill>
                  <a:srgbClr val="CC4125"/>
                </a:solidFill>
                <a:latin typeface="Economica"/>
                <a:ea typeface="Economica"/>
                <a:cs typeface="Economica"/>
                <a:sym typeface="Economica"/>
              </a:rPr>
              <a:t>Trigeminal nerve (CN V)</a:t>
            </a: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 emerges.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conomica"/>
              <a:buChar char="●"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Between the </a:t>
            </a: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b</a:t>
            </a: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asal pons: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conomica"/>
              <a:buChar char="○"/>
            </a:pPr>
            <a:r>
              <a:rPr lang="en-GB">
                <a:solidFill>
                  <a:srgbClr val="9855D5"/>
                </a:solidFill>
                <a:latin typeface="Economica"/>
                <a:ea typeface="Economica"/>
                <a:cs typeface="Economica"/>
                <a:sym typeface="Economica"/>
              </a:rPr>
              <a:t>Cranial nerve 6 (abducens)</a:t>
            </a: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, </a:t>
            </a:r>
            <a:r>
              <a:rPr lang="en-GB">
                <a:solidFill>
                  <a:srgbClr val="E69138"/>
                </a:solidFill>
                <a:latin typeface="Economica"/>
                <a:ea typeface="Economica"/>
                <a:cs typeface="Economica"/>
                <a:sym typeface="Economica"/>
              </a:rPr>
              <a:t>7 (facial)</a:t>
            </a: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 &amp; </a:t>
            </a:r>
            <a:r>
              <a:rPr lang="en-GB">
                <a:solidFill>
                  <a:srgbClr val="6AA84F"/>
                </a:solidFill>
                <a:latin typeface="Economica"/>
                <a:ea typeface="Economica"/>
                <a:cs typeface="Economica"/>
                <a:sym typeface="Economica"/>
              </a:rPr>
              <a:t>8 (vestibulo- cochlear) </a:t>
            </a: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emerge (medial to lateral).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314" name="Google Shape;314;p50"/>
          <p:cNvSpPr/>
          <p:nvPr/>
        </p:nvSpPr>
        <p:spPr>
          <a:xfrm>
            <a:off x="5987324" y="1949439"/>
            <a:ext cx="314400" cy="144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9855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50"/>
          <p:cNvSpPr/>
          <p:nvPr/>
        </p:nvSpPr>
        <p:spPr>
          <a:xfrm>
            <a:off x="5987324" y="2125741"/>
            <a:ext cx="367800" cy="144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50"/>
          <p:cNvSpPr/>
          <p:nvPr/>
        </p:nvSpPr>
        <p:spPr>
          <a:xfrm>
            <a:off x="5987324" y="1608855"/>
            <a:ext cx="348300" cy="205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50"/>
          <p:cNvSpPr/>
          <p:nvPr/>
        </p:nvSpPr>
        <p:spPr>
          <a:xfrm>
            <a:off x="4502933" y="1958427"/>
            <a:ext cx="314400" cy="167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50"/>
          <p:cNvSpPr/>
          <p:nvPr/>
        </p:nvSpPr>
        <p:spPr>
          <a:xfrm>
            <a:off x="4502933" y="2193692"/>
            <a:ext cx="451800" cy="107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50"/>
          <p:cNvSpPr txBox="1"/>
          <p:nvPr/>
        </p:nvSpPr>
        <p:spPr>
          <a:xfrm>
            <a:off x="1311900" y="3012525"/>
            <a:ext cx="42342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The Medulla</a:t>
            </a:r>
            <a:endParaRPr b="1" sz="1600">
              <a:solidFill>
                <a:srgbClr val="3D85C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20" name="Google Shape;320;p50"/>
          <p:cNvSpPr txBox="1"/>
          <p:nvPr/>
        </p:nvSpPr>
        <p:spPr>
          <a:xfrm>
            <a:off x="499625" y="3676260"/>
            <a:ext cx="2367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Ventral view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321" name="Google Shape;321;p50"/>
          <p:cNvSpPr txBox="1"/>
          <p:nvPr/>
        </p:nvSpPr>
        <p:spPr>
          <a:xfrm>
            <a:off x="4295875" y="3676260"/>
            <a:ext cx="2367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Dorsal 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view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322" name="Google Shape;322;p50"/>
          <p:cNvCxnSpPr/>
          <p:nvPr/>
        </p:nvCxnSpPr>
        <p:spPr>
          <a:xfrm flipH="1">
            <a:off x="3580800" y="3581325"/>
            <a:ext cx="600" cy="590850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dash"/>
            <a:round/>
            <a:headEnd len="med" w="med" type="none"/>
            <a:tailEnd len="med" w="med" type="oval"/>
          </a:ln>
        </p:spPr>
      </p:cxnSp>
      <p:sp>
        <p:nvSpPr>
          <p:cNvPr id="323" name="Google Shape;323;p50"/>
          <p:cNvSpPr txBox="1"/>
          <p:nvPr/>
        </p:nvSpPr>
        <p:spPr>
          <a:xfrm>
            <a:off x="46200" y="4045075"/>
            <a:ext cx="3453300" cy="181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Economica"/>
              <a:buChar char="●"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The most medial part of the medulla is the</a:t>
            </a:r>
            <a:r>
              <a:rPr lang="en-GB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-GB" u="sng">
                <a:solidFill>
                  <a:schemeClr val="accent4"/>
                </a:solidFill>
                <a:latin typeface="Economica"/>
                <a:ea typeface="Economica"/>
                <a:cs typeface="Economica"/>
                <a:sym typeface="Economica"/>
              </a:rPr>
              <a:t>anterior median fissure</a:t>
            </a: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.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Economica"/>
              <a:buChar char="●"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M</a:t>
            </a: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oving laterally on each side are the </a:t>
            </a:r>
            <a:r>
              <a:rPr lang="en-GB" u="sng">
                <a:solidFill>
                  <a:srgbClr val="F1C232"/>
                </a:solidFill>
                <a:latin typeface="Economica"/>
                <a:ea typeface="Economica"/>
                <a:cs typeface="Economica"/>
                <a:sym typeface="Economica"/>
              </a:rPr>
              <a:t>pyramids</a:t>
            </a: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.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Economica"/>
              <a:buChar char="●"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They contain the fibers of the corticospinal (pyramidal) tract as they head inferiorly to synapse on lower motor neuronal cell bodies within the ventral horn of the spinal cord.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324" name="Google Shape;32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438" y="6026700"/>
            <a:ext cx="2100925" cy="1214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50"/>
          <p:cNvSpPr/>
          <p:nvPr/>
        </p:nvSpPr>
        <p:spPr>
          <a:xfrm>
            <a:off x="1081725" y="6518125"/>
            <a:ext cx="389700" cy="123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50"/>
          <p:cNvSpPr/>
          <p:nvPr/>
        </p:nvSpPr>
        <p:spPr>
          <a:xfrm>
            <a:off x="1196025" y="6670525"/>
            <a:ext cx="389700" cy="191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50"/>
          <p:cNvSpPr txBox="1"/>
          <p:nvPr/>
        </p:nvSpPr>
        <p:spPr>
          <a:xfrm>
            <a:off x="46200" y="7259700"/>
            <a:ext cx="3453300" cy="23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Economica"/>
              <a:buChar char="●"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The </a:t>
            </a:r>
            <a:r>
              <a:rPr lang="en-GB" u="sng">
                <a:solidFill>
                  <a:srgbClr val="1155CC"/>
                </a:solidFill>
                <a:latin typeface="Economica"/>
                <a:ea typeface="Economica"/>
                <a:cs typeface="Economica"/>
                <a:sym typeface="Economica"/>
              </a:rPr>
              <a:t>anterolateral sulcus</a:t>
            </a: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 is lateral to the </a:t>
            </a:r>
            <a:r>
              <a:rPr lang="en-GB" u="sng">
                <a:solidFill>
                  <a:srgbClr val="F1C232"/>
                </a:solidFill>
                <a:latin typeface="Economica"/>
                <a:ea typeface="Economica"/>
                <a:cs typeface="Economica"/>
                <a:sym typeface="Economica"/>
              </a:rPr>
              <a:t>pyramids</a:t>
            </a: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.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Economica"/>
              <a:buChar char="●"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Emerging from the </a:t>
            </a:r>
            <a:r>
              <a:rPr lang="en-GB" u="sng">
                <a:solidFill>
                  <a:srgbClr val="1155CC"/>
                </a:solidFill>
                <a:latin typeface="Economica"/>
                <a:ea typeface="Economica"/>
                <a:cs typeface="Economica"/>
                <a:sym typeface="Economica"/>
              </a:rPr>
              <a:t>anterolateral sulci</a:t>
            </a: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 are the hypoglossal nerve (CN XII) rootlets.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Economica"/>
              <a:buChar char="●"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Lateral to the </a:t>
            </a:r>
            <a:r>
              <a:rPr lang="en-GB" u="sng">
                <a:solidFill>
                  <a:srgbClr val="1155CC"/>
                </a:solidFill>
                <a:latin typeface="Economica"/>
                <a:ea typeface="Economica"/>
                <a:cs typeface="Economica"/>
                <a:sym typeface="Economica"/>
              </a:rPr>
              <a:t>anterolateral sulci</a:t>
            </a: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 are the </a:t>
            </a:r>
            <a:r>
              <a:rPr lang="en-GB" u="sng">
                <a:solidFill>
                  <a:srgbClr val="6AA84F"/>
                </a:solidFill>
                <a:latin typeface="Economica"/>
                <a:ea typeface="Economica"/>
                <a:cs typeface="Economica"/>
                <a:sym typeface="Economica"/>
              </a:rPr>
              <a:t>olives</a:t>
            </a: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 containing underlying inferior olivary nuclei and afferent fibers).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Economica"/>
              <a:buChar char="●"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Lateral (and dorsal) to the </a:t>
            </a:r>
            <a:r>
              <a:rPr lang="en-GB" u="sng">
                <a:solidFill>
                  <a:srgbClr val="6AA84F"/>
                </a:solidFill>
                <a:latin typeface="Economica"/>
                <a:ea typeface="Economica"/>
                <a:cs typeface="Economica"/>
                <a:sym typeface="Economica"/>
              </a:rPr>
              <a:t>olives</a:t>
            </a: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 are the rootlets for </a:t>
            </a: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g</a:t>
            </a: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lossopharyngeal (IX) &amp; vagus (X) cranial nerves.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328" name="Google Shape;328;p50"/>
          <p:cNvSpPr/>
          <p:nvPr/>
        </p:nvSpPr>
        <p:spPr>
          <a:xfrm>
            <a:off x="819450" y="6899725"/>
            <a:ext cx="720900" cy="205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50"/>
          <p:cNvSpPr/>
          <p:nvPr/>
        </p:nvSpPr>
        <p:spPr>
          <a:xfrm>
            <a:off x="2271000" y="6528975"/>
            <a:ext cx="247500" cy="144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0" name="Google Shape;330;p50"/>
          <p:cNvPicPr preferRelativeResize="0"/>
          <p:nvPr/>
        </p:nvPicPr>
        <p:blipFill rotWithShape="1">
          <a:blip r:embed="rId5">
            <a:alphaModFix/>
          </a:blip>
          <a:srcRect b="19584" l="34430" r="0" t="15907"/>
          <a:stretch/>
        </p:blipFill>
        <p:spPr>
          <a:xfrm>
            <a:off x="4424525" y="5888551"/>
            <a:ext cx="1581001" cy="1167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79776" y="8205074"/>
            <a:ext cx="1825049" cy="121427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0"/>
          <p:cNvSpPr txBox="1"/>
          <p:nvPr/>
        </p:nvSpPr>
        <p:spPr>
          <a:xfrm>
            <a:off x="3488363" y="4026938"/>
            <a:ext cx="3453300" cy="181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Economica"/>
              <a:buChar char="●"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The most medial part of the medulla is the </a:t>
            </a:r>
            <a:r>
              <a:rPr lang="en-GB" u="sng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rPr>
              <a:t>posterior median fissure</a:t>
            </a: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.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Economica"/>
              <a:buChar char="●"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Moving laterally on each side is the fasciculus </a:t>
            </a: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g</a:t>
            </a: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racilis.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Economica"/>
              <a:buChar char="●"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Lateral to that is the fasciculus cuneatus.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Economica"/>
              <a:buChar char="●"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Superior to each of these, are the </a:t>
            </a:r>
            <a:r>
              <a:rPr lang="en-GB" u="sng">
                <a:solidFill>
                  <a:srgbClr val="45818E"/>
                </a:solidFill>
                <a:latin typeface="Economica"/>
                <a:ea typeface="Economica"/>
                <a:cs typeface="Economica"/>
                <a:sym typeface="Economica"/>
              </a:rPr>
              <a:t>gracile</a:t>
            </a: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 and </a:t>
            </a:r>
            <a:r>
              <a:rPr lang="en-GB" u="sng">
                <a:solidFill>
                  <a:srgbClr val="F64AB1"/>
                </a:solidFill>
                <a:latin typeface="Economica"/>
                <a:ea typeface="Economica"/>
                <a:cs typeface="Economica"/>
                <a:sym typeface="Economica"/>
              </a:rPr>
              <a:t>cuneate</a:t>
            </a: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 tubercles, respectively.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Economica"/>
              <a:buChar char="●"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Underlying these are their respective nuclei.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333" name="Google Shape;333;p50"/>
          <p:cNvSpPr/>
          <p:nvPr/>
        </p:nvSpPr>
        <p:spPr>
          <a:xfrm>
            <a:off x="4464475" y="6561625"/>
            <a:ext cx="389700" cy="67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64A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50"/>
          <p:cNvSpPr/>
          <p:nvPr/>
        </p:nvSpPr>
        <p:spPr>
          <a:xfrm>
            <a:off x="4479775" y="6659050"/>
            <a:ext cx="359100" cy="67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50"/>
          <p:cNvSpPr/>
          <p:nvPr/>
        </p:nvSpPr>
        <p:spPr>
          <a:xfrm>
            <a:off x="5625275" y="6688275"/>
            <a:ext cx="314400" cy="123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50"/>
          <p:cNvSpPr txBox="1"/>
          <p:nvPr/>
        </p:nvSpPr>
        <p:spPr>
          <a:xfrm>
            <a:off x="3566775" y="6980075"/>
            <a:ext cx="3453300" cy="14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Economica"/>
              <a:buChar char="●"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In the midline is the </a:t>
            </a:r>
            <a:r>
              <a:rPr lang="en-GB" u="sng">
                <a:solidFill>
                  <a:srgbClr val="C27BA0"/>
                </a:solidFill>
                <a:latin typeface="Economica"/>
                <a:ea typeface="Economica"/>
                <a:cs typeface="Economica"/>
                <a:sym typeface="Economica"/>
              </a:rPr>
              <a:t>vagal trigone</a:t>
            </a: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 and superior to that is the </a:t>
            </a:r>
            <a:r>
              <a:rPr lang="en-GB" u="sng">
                <a:solidFill>
                  <a:srgbClr val="B4A7D6"/>
                </a:solidFill>
                <a:latin typeface="Economica"/>
                <a:ea typeface="Economica"/>
                <a:cs typeface="Economica"/>
                <a:sym typeface="Economica"/>
              </a:rPr>
              <a:t>hypoglossal trigone</a:t>
            </a: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.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Economica"/>
              <a:buChar char="●"/>
            </a:pPr>
            <a:r>
              <a:rPr lang="en-GB">
                <a:latin typeface="Economica"/>
                <a:ea typeface="Economica"/>
                <a:cs typeface="Economica"/>
                <a:sym typeface="Economica"/>
              </a:rPr>
              <a:t>Underlying each of these are motor nuclei for the respective cranial nerves.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337" name="Google Shape;337;p50"/>
          <p:cNvSpPr/>
          <p:nvPr/>
        </p:nvSpPr>
        <p:spPr>
          <a:xfrm>
            <a:off x="5675925" y="9255100"/>
            <a:ext cx="670200" cy="144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50"/>
          <p:cNvSpPr/>
          <p:nvPr/>
        </p:nvSpPr>
        <p:spPr>
          <a:xfrm>
            <a:off x="4424525" y="9004325"/>
            <a:ext cx="499200" cy="273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1"/>
          <p:cNvSpPr txBox="1"/>
          <p:nvPr/>
        </p:nvSpPr>
        <p:spPr>
          <a:xfrm>
            <a:off x="274050" y="515300"/>
            <a:ext cx="61473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Brain Stem function</a:t>
            </a:r>
            <a:endParaRPr b="1" sz="1800">
              <a:solidFill>
                <a:srgbClr val="3D85C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44" name="Google Shape;344;p51"/>
          <p:cNvSpPr txBox="1"/>
          <p:nvPr/>
        </p:nvSpPr>
        <p:spPr>
          <a:xfrm>
            <a:off x="285750" y="942975"/>
            <a:ext cx="6147300" cy="11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C0500"/>
                </a:solidFill>
                <a:latin typeface="Josefin Sans"/>
                <a:ea typeface="Josefin Sans"/>
                <a:cs typeface="Josefin Sans"/>
                <a:sym typeface="Josefin Sans"/>
              </a:rPr>
              <a:t>Though small, brain stem is an extremely important  part of  the brain:</a:t>
            </a:r>
            <a:endParaRPr>
              <a:solidFill>
                <a:srgbClr val="0C05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1.</a:t>
            </a:r>
            <a:r>
              <a:rPr lang="en-GB">
                <a:solidFill>
                  <a:srgbClr val="0C0500"/>
                </a:solidFill>
                <a:latin typeface="Josefin Sans"/>
                <a:ea typeface="Josefin Sans"/>
                <a:cs typeface="Josefin Sans"/>
                <a:sym typeface="Josefin Sans"/>
              </a:rPr>
              <a:t>Conduct functions.</a:t>
            </a:r>
            <a:endParaRPr>
              <a:solidFill>
                <a:srgbClr val="0C05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2.</a:t>
            </a:r>
            <a:r>
              <a:rPr lang="en-GB">
                <a:solidFill>
                  <a:srgbClr val="0C0500"/>
                </a:solidFill>
                <a:latin typeface="Josefin Sans"/>
                <a:ea typeface="Josefin Sans"/>
                <a:cs typeface="Josefin Sans"/>
                <a:sym typeface="Josefin Sans"/>
              </a:rPr>
              <a:t>Provides the origin of  the cranial nerves (CN-III-XII).</a:t>
            </a:r>
            <a:endParaRPr>
              <a:solidFill>
                <a:srgbClr val="0C05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3.</a:t>
            </a:r>
            <a:r>
              <a:rPr lang="en-GB">
                <a:solidFill>
                  <a:srgbClr val="0C0500"/>
                </a:solidFill>
                <a:latin typeface="Josefin Sans"/>
                <a:ea typeface="Josefin Sans"/>
                <a:cs typeface="Josefin Sans"/>
                <a:sym typeface="Josefin Sans"/>
              </a:rPr>
              <a:t>Conjugate eye movement.</a:t>
            </a:r>
            <a:endParaRPr>
              <a:solidFill>
                <a:srgbClr val="0C05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4.</a:t>
            </a:r>
            <a:r>
              <a:rPr lang="en-GB">
                <a:solidFill>
                  <a:srgbClr val="0C0500"/>
                </a:solidFill>
                <a:latin typeface="Josefin Sans"/>
                <a:ea typeface="Josefin Sans"/>
                <a:cs typeface="Josefin Sans"/>
                <a:sym typeface="Josefin Sans"/>
              </a:rPr>
              <a:t>Integrative functions.</a:t>
            </a:r>
            <a:endParaRPr>
              <a:solidFill>
                <a:srgbClr val="0C05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45" name="Google Shape;345;p51"/>
          <p:cNvSpPr txBox="1"/>
          <p:nvPr/>
        </p:nvSpPr>
        <p:spPr>
          <a:xfrm>
            <a:off x="285750" y="2085975"/>
            <a:ext cx="6147300" cy="1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  <a:highlight>
                  <a:srgbClr val="CFE2F3"/>
                </a:highlight>
                <a:latin typeface="Josefin Sans"/>
                <a:ea typeface="Josefin Sans"/>
                <a:cs typeface="Josefin Sans"/>
                <a:sym typeface="Josefin Sans"/>
              </a:rPr>
              <a:t>1. </a:t>
            </a:r>
            <a:r>
              <a:rPr b="1" lang="en-GB" sz="1600">
                <a:solidFill>
                  <a:srgbClr val="3D85C6"/>
                </a:solidFill>
                <a:highlight>
                  <a:srgbClr val="CFE2F3"/>
                </a:highlight>
                <a:latin typeface="Josefin Sans"/>
                <a:ea typeface="Josefin Sans"/>
                <a:cs typeface="Josefin Sans"/>
                <a:sym typeface="Josefin Sans"/>
              </a:rPr>
              <a:t>Conduct functions</a:t>
            </a:r>
            <a:endParaRPr b="1" sz="1600">
              <a:solidFill>
                <a:srgbClr val="3D85C6"/>
              </a:solidFill>
              <a:highlight>
                <a:srgbClr val="CFE2F3"/>
              </a:highlight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0C0500"/>
                </a:solidFill>
                <a:latin typeface="Josefin Sans"/>
                <a:ea typeface="Josefin Sans"/>
                <a:cs typeface="Josefin Sans"/>
                <a:sym typeface="Josefin Sans"/>
              </a:rPr>
              <a:t>All information related from the body to the  cerebrum and cerebellum and vice versa,  must traverse the brain stem.</a:t>
            </a:r>
            <a:endParaRPr>
              <a:solidFill>
                <a:srgbClr val="0C05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aphicFrame>
        <p:nvGraphicFramePr>
          <p:cNvPr id="346" name="Google Shape;346;p51"/>
          <p:cNvGraphicFramePr/>
          <p:nvPr/>
        </p:nvGraphicFramePr>
        <p:xfrm>
          <a:off x="285750" y="3162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{0788B25E-9FD2-4FA3-9637-F135C8EC04A4}</a:tableStyleId>
              </a:tblPr>
              <a:tblGrid>
                <a:gridCol w="3314700"/>
              </a:tblGrid>
              <a:tr h="497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93C47D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The ascending sensory pathways </a:t>
                      </a:r>
                      <a:endParaRPr b="1">
                        <a:solidFill>
                          <a:srgbClr val="93C47D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B7B7B7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7B7B7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7B7B7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665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coming from the body to the brain </a:t>
                      </a:r>
                      <a:endParaRPr>
                        <a:solidFill>
                          <a:srgbClr val="0C0500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includes: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7B7B7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7" name="Google Shape;347;p51"/>
          <p:cNvGraphicFramePr/>
          <p:nvPr/>
        </p:nvGraphicFramePr>
        <p:xfrm>
          <a:off x="285750" y="4325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{0788B25E-9FD2-4FA3-9637-F135C8EC04A4}</a:tableStyleId>
              </a:tblPr>
              <a:tblGrid>
                <a:gridCol w="1657350"/>
                <a:gridCol w="1657350"/>
              </a:tblGrid>
              <a:tr h="17287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E6913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The  </a:t>
                      </a:r>
                      <a:r>
                        <a:rPr lang="en-GB">
                          <a:solidFill>
                            <a:srgbClr val="E6913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spinothalamic</a:t>
                      </a:r>
                      <a:r>
                        <a:rPr lang="en-GB">
                          <a:solidFill>
                            <a:srgbClr val="E6913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 </a:t>
                      </a:r>
                      <a:r>
                        <a:rPr lang="en-GB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tract for  </a:t>
                      </a:r>
                      <a:r>
                        <a:rPr lang="en-GB">
                          <a:solidFill>
                            <a:srgbClr val="C27BA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pain</a:t>
                      </a:r>
                      <a:r>
                        <a:rPr lang="en-GB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 and </a:t>
                      </a:r>
                      <a:r>
                        <a:rPr lang="en-GB">
                          <a:solidFill>
                            <a:srgbClr val="C27BA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temperature sensation</a:t>
                      </a:r>
                      <a:endParaRPr>
                        <a:solidFill>
                          <a:srgbClr val="C27BA0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E6913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The dorsal column</a:t>
                      </a:r>
                      <a:r>
                        <a:rPr lang="en-GB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, fasciculus  gracilis, and cuneatus for </a:t>
                      </a:r>
                      <a:r>
                        <a:rPr lang="en-GB">
                          <a:solidFill>
                            <a:srgbClr val="C27BA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touch</a:t>
                      </a:r>
                      <a:r>
                        <a:rPr lang="en-GB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,  </a:t>
                      </a:r>
                      <a:r>
                        <a:rPr lang="en-GB">
                          <a:solidFill>
                            <a:srgbClr val="C27BA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proprioceptive and pressure  sensation.</a:t>
                      </a:r>
                      <a:endParaRPr>
                        <a:solidFill>
                          <a:srgbClr val="C27BA0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pic>
        <p:nvPicPr>
          <p:cNvPr id="348" name="Google Shape;34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75" y="6066650"/>
            <a:ext cx="1638300" cy="34270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349" name="Google Shape;34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3575" y="6054150"/>
            <a:ext cx="1657350" cy="34395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pic>
      <p:graphicFrame>
        <p:nvGraphicFramePr>
          <p:cNvPr id="350" name="Google Shape;350;p51"/>
          <p:cNvGraphicFramePr/>
          <p:nvPr/>
        </p:nvGraphicFramePr>
        <p:xfrm>
          <a:off x="3600425" y="3659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{0788B25E-9FD2-4FA3-9637-F135C8EC04A4}</a:tableStyleId>
              </a:tblPr>
              <a:tblGrid>
                <a:gridCol w="1462100"/>
                <a:gridCol w="1462100"/>
              </a:tblGrid>
              <a:tr h="665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Corticospinal tract (UMN)</a:t>
                      </a:r>
                      <a:endParaRPr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Upper motor neurons </a:t>
                      </a:r>
                      <a:endParaRPr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1" name="Google Shape;351;p51"/>
          <p:cNvGraphicFramePr/>
          <p:nvPr/>
        </p:nvGraphicFramePr>
        <p:xfrm>
          <a:off x="3600450" y="3162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{0788B25E-9FD2-4FA3-9637-F135C8EC04A4}</a:tableStyleId>
              </a:tblPr>
              <a:tblGrid>
                <a:gridCol w="2924175"/>
              </a:tblGrid>
              <a:tr h="497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C27BA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Descending tracts</a:t>
                      </a:r>
                      <a:endParaRPr>
                        <a:solidFill>
                          <a:srgbClr val="C27BA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B7B7B7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B7B7B7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B7B7B7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2" name="Google Shape;352;p51"/>
          <p:cNvGraphicFramePr/>
          <p:nvPr/>
        </p:nvGraphicFramePr>
        <p:xfrm>
          <a:off x="3600425" y="4325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{0788B25E-9FD2-4FA3-9637-F135C8EC04A4}</a:tableStyleId>
              </a:tblPr>
              <a:tblGrid>
                <a:gridCol w="1462100"/>
                <a:gridCol w="1462100"/>
              </a:tblGrid>
              <a:tr h="2698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runs  through crus cerebri (the anterior  portion of  the cerebral peduncle),  basal part of  pons and medullary  pyramids; 70-90 % of  fibers cross in  pyramidal decussation to form the  lateral corticospinal tract, synapse on  LMN in ventral horn of  spinal cord.</a:t>
                      </a:r>
                      <a:endParaRPr sz="1000">
                        <a:solidFill>
                          <a:srgbClr val="0C0500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0C05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2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originate in brain stem's  vestibular, red, and reticular nuclei, which also descend  and synapse in the spinal cord.</a:t>
                      </a:r>
                      <a:endParaRPr sz="1000">
                        <a:solidFill>
                          <a:srgbClr val="0C0500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</a:tr>
            </a:tbl>
          </a:graphicData>
        </a:graphic>
      </p:graphicFrame>
      <p:pic>
        <p:nvPicPr>
          <p:cNvPr id="353" name="Google Shape;353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0450" y="7232425"/>
            <a:ext cx="1462075" cy="2391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2"/>
          <p:cNvSpPr txBox="1"/>
          <p:nvPr/>
        </p:nvSpPr>
        <p:spPr>
          <a:xfrm>
            <a:off x="274050" y="447675"/>
            <a:ext cx="6147300" cy="16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solidFill>
                  <a:srgbClr val="3D85C6"/>
                </a:solidFill>
                <a:highlight>
                  <a:srgbClr val="CFE2F3"/>
                </a:highlight>
                <a:latin typeface="Josefin Sans"/>
                <a:ea typeface="Josefin Sans"/>
                <a:cs typeface="Josefin Sans"/>
                <a:sym typeface="Josefin Sans"/>
              </a:rPr>
              <a:t>2.Provides the origin of  the cranial nerves (CN III-XII)</a:t>
            </a:r>
            <a:endParaRPr b="1" sz="1600">
              <a:solidFill>
                <a:srgbClr val="3D85C6"/>
              </a:solidFill>
              <a:highlight>
                <a:srgbClr val="CFE2F3"/>
              </a:highlight>
              <a:latin typeface="Josefin Sans"/>
              <a:ea typeface="Josefin Sans"/>
              <a:cs typeface="Josefin Sans"/>
              <a:sym typeface="Josefin Sans"/>
            </a:endParaRPr>
          </a:p>
          <a:p>
            <a:pPr indent="-139299" lvl="0" marL="1007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●"/>
            </a:pPr>
            <a:r>
              <a:rPr lang="en-GB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The brain stem provides the main motor and sensory innervation to the face and  neck via the cranial nerves (CN III-XII). </a:t>
            </a:r>
            <a:endParaRPr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139299" lvl="0" marL="1007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●"/>
            </a:pPr>
            <a:r>
              <a:rPr lang="en-GB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The fibers of  cranial nerve nuclei except for  olfactory &amp; optic nerve either originating  from, or terminating in the cranial nerve  nuclei in </a:t>
            </a:r>
            <a:r>
              <a:rPr lang="en-GB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brainstem</a:t>
            </a:r>
            <a:r>
              <a:rPr lang="en-GB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.</a:t>
            </a:r>
            <a:endParaRPr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59" name="Google Shape;359;p52"/>
          <p:cNvSpPr txBox="1"/>
          <p:nvPr/>
        </p:nvSpPr>
        <p:spPr>
          <a:xfrm>
            <a:off x="590550" y="2381250"/>
            <a:ext cx="5391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52"/>
          <p:cNvSpPr txBox="1"/>
          <p:nvPr/>
        </p:nvSpPr>
        <p:spPr>
          <a:xfrm>
            <a:off x="581100" y="2338350"/>
            <a:ext cx="56958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Origin and function of the </a:t>
            </a:r>
            <a:r>
              <a:rPr b="1" lang="en-GB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cranial</a:t>
            </a:r>
            <a:r>
              <a:rPr b="1" lang="en-GB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 nerve </a:t>
            </a:r>
            <a:endParaRPr b="1">
              <a:solidFill>
                <a:srgbClr val="3D85C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aphicFrame>
        <p:nvGraphicFramePr>
          <p:cNvPr id="361" name="Google Shape;361;p52"/>
          <p:cNvGraphicFramePr/>
          <p:nvPr/>
        </p:nvGraphicFramePr>
        <p:xfrm>
          <a:off x="274050" y="2743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{0788B25E-9FD2-4FA3-9637-F135C8EC04A4}</a:tableStyleId>
              </a:tblPr>
              <a:tblGrid>
                <a:gridCol w="1014575"/>
              </a:tblGrid>
              <a:tr h="70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C27BA0"/>
                          </a:solidFill>
                        </a:rPr>
                        <a:t>Origin </a:t>
                      </a:r>
                      <a:endParaRPr b="1">
                        <a:solidFill>
                          <a:srgbClr val="C27BA0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891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3D85C6"/>
                          </a:solidFill>
                        </a:rPr>
                        <a:t>Midbrain</a:t>
                      </a:r>
                      <a:endParaRPr>
                        <a:solidFill>
                          <a:srgbClr val="3D85C6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93C47D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1805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3D85C6"/>
                          </a:solidFill>
                        </a:rPr>
                        <a:t>Pons</a:t>
                      </a:r>
                      <a:endParaRPr>
                        <a:solidFill>
                          <a:srgbClr val="3D85C6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93C47D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2780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3D85C6"/>
                          </a:solidFill>
                        </a:rPr>
                        <a:t>Medulla</a:t>
                      </a:r>
                      <a:endParaRPr>
                        <a:solidFill>
                          <a:srgbClr val="3D85C6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93C47D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2" name="Google Shape;362;p52"/>
          <p:cNvGraphicFramePr/>
          <p:nvPr/>
        </p:nvGraphicFramePr>
        <p:xfrm>
          <a:off x="1288625" y="2743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{0788B25E-9FD2-4FA3-9637-F135C8EC04A4}</a:tableStyleId>
              </a:tblPr>
              <a:tblGrid>
                <a:gridCol w="1616525"/>
              </a:tblGrid>
              <a:tr h="70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C27BA0"/>
                          </a:solidFill>
                        </a:rPr>
                        <a:t>CN number </a:t>
                      </a:r>
                      <a:endParaRPr b="1">
                        <a:solidFill>
                          <a:srgbClr val="C27BA0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3" name="Google Shape;363;p52"/>
          <p:cNvGraphicFramePr/>
          <p:nvPr/>
        </p:nvGraphicFramePr>
        <p:xfrm>
          <a:off x="1288625" y="3443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{0788B25E-9FD2-4FA3-9637-F135C8EC04A4}</a:tableStyleId>
              </a:tblPr>
              <a:tblGrid>
                <a:gridCol w="1616525"/>
              </a:tblGrid>
              <a:tr h="355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E06666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CN III(oculomotor)</a:t>
                      </a:r>
                      <a:endParaRPr b="1" sz="1200">
                        <a:solidFill>
                          <a:srgbClr val="E06666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5275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E06666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CN IV(trochlear)</a:t>
                      </a:r>
                      <a:endParaRPr b="1" sz="1200">
                        <a:solidFill>
                          <a:srgbClr val="E06666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4" name="Google Shape;364;p52"/>
          <p:cNvGraphicFramePr/>
          <p:nvPr/>
        </p:nvGraphicFramePr>
        <p:xfrm>
          <a:off x="2905150" y="2743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{0788B25E-9FD2-4FA3-9637-F135C8EC04A4}</a:tableStyleId>
              </a:tblPr>
              <a:tblGrid>
                <a:gridCol w="3336475"/>
              </a:tblGrid>
              <a:tr h="70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C27BA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Function</a:t>
                      </a:r>
                      <a:endParaRPr b="1">
                        <a:solidFill>
                          <a:srgbClr val="C27BA0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5" name="Google Shape;365;p52"/>
          <p:cNvGraphicFramePr/>
          <p:nvPr/>
        </p:nvGraphicFramePr>
        <p:xfrm>
          <a:off x="2905150" y="3443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{0788B25E-9FD2-4FA3-9637-F135C8EC04A4}</a:tableStyleId>
              </a:tblPr>
              <a:tblGrid>
                <a:gridCol w="3336475"/>
              </a:tblGrid>
              <a:tr h="891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Both moves eyes; CN III constricts the</a:t>
                      </a:r>
                      <a:endParaRPr sz="1200">
                        <a:solidFill>
                          <a:srgbClr val="0C0500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pupils, accommodates.</a:t>
                      </a:r>
                      <a:endParaRPr sz="1200">
                        <a:solidFill>
                          <a:srgbClr val="0C0500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6" name="Google Shape;366;p52"/>
          <p:cNvGraphicFramePr/>
          <p:nvPr/>
        </p:nvGraphicFramePr>
        <p:xfrm>
          <a:off x="1288625" y="433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{0788B25E-9FD2-4FA3-9637-F135C8EC04A4}</a:tableStyleId>
              </a:tblPr>
              <a:tblGrid>
                <a:gridCol w="1616525"/>
                <a:gridCol w="3336475"/>
              </a:tblGrid>
              <a:tr h="515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E6913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CN V (trigeminal)</a:t>
                      </a:r>
                      <a:endParaRPr b="1" sz="1200">
                        <a:solidFill>
                          <a:srgbClr val="E69138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Chews and feels front of  the head.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41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>
                          <a:solidFill>
                            <a:srgbClr val="E6913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CN VI (abducens)</a:t>
                      </a:r>
                      <a:endParaRPr b="1" sz="1200">
                        <a:solidFill>
                          <a:srgbClr val="E69138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Moves eyes</a:t>
                      </a:r>
                      <a:endParaRPr sz="12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515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>
                          <a:solidFill>
                            <a:srgbClr val="E6913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CN VII (facial)</a:t>
                      </a:r>
                      <a:endParaRPr b="1" sz="1200">
                        <a:solidFill>
                          <a:srgbClr val="E69138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Moves the face, tastes, salivates, cries.</a:t>
                      </a:r>
                      <a:endParaRPr sz="12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363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>
                          <a:solidFill>
                            <a:srgbClr val="E6913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CN VIII (acoustic)</a:t>
                      </a:r>
                      <a:endParaRPr b="1" sz="1200">
                        <a:solidFill>
                          <a:srgbClr val="E69138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 Hears, regulates balance.</a:t>
                      </a:r>
                      <a:endParaRPr sz="12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7" name="Google Shape;367;p52"/>
          <p:cNvGraphicFramePr/>
          <p:nvPr/>
        </p:nvGraphicFramePr>
        <p:xfrm>
          <a:off x="1288625" y="614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{0788B25E-9FD2-4FA3-9637-F135C8EC04A4}</a:tableStyleId>
              </a:tblPr>
              <a:tblGrid>
                <a:gridCol w="1616525"/>
                <a:gridCol w="3336475"/>
              </a:tblGrid>
              <a:tr h="603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6AA84F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CN IX (glossopharyngeal)</a:t>
                      </a:r>
                      <a:endParaRPr b="1" sz="1200">
                        <a:solidFill>
                          <a:srgbClr val="6AA84F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Tastes, salivates,</a:t>
                      </a:r>
                      <a:endParaRPr sz="1200">
                        <a:solidFill>
                          <a:srgbClr val="0C0500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swallows, monitors carotid body and sinus.</a:t>
                      </a:r>
                      <a:endParaRPr sz="1200">
                        <a:solidFill>
                          <a:srgbClr val="0C0500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C0500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479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6AA84F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CN X (vagus)</a:t>
                      </a:r>
                      <a:endParaRPr b="1" sz="1200">
                        <a:solidFill>
                          <a:srgbClr val="6AA84F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Tastes, swallows, lifts palate,  talks, communication to and from thoraco-  abdominal viscera.</a:t>
                      </a:r>
                      <a:endParaRPr sz="1200">
                        <a:solidFill>
                          <a:srgbClr val="0C0500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C0500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603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6AA84F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CN XI (accessory) </a:t>
                      </a:r>
                      <a:endParaRPr b="1" sz="1200">
                        <a:solidFill>
                          <a:srgbClr val="6AA84F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Turns head, lifts</a:t>
                      </a:r>
                      <a:endParaRPr sz="1200">
                        <a:solidFill>
                          <a:srgbClr val="0C0500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shoulder.</a:t>
                      </a:r>
                      <a:endParaRPr sz="1200">
                        <a:solidFill>
                          <a:srgbClr val="0C0500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425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6AA84F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CN XII (hypoglossal)</a:t>
                      </a:r>
                      <a:endParaRPr b="1" sz="1200">
                        <a:solidFill>
                          <a:srgbClr val="6AA84F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 Moves tongue.</a:t>
                      </a:r>
                      <a:endParaRPr sz="1200">
                        <a:solidFill>
                          <a:srgbClr val="0C0500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368" name="Google Shape;368;p52"/>
          <p:cNvSpPr txBox="1"/>
          <p:nvPr/>
        </p:nvSpPr>
        <p:spPr>
          <a:xfrm>
            <a:off x="200025" y="8924925"/>
            <a:ext cx="4134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0000"/>
                </a:solidFill>
                <a:latin typeface="Josefin Sans"/>
                <a:ea typeface="Josefin Sans"/>
                <a:cs typeface="Josefin Sans"/>
                <a:sym typeface="Josefin Sans"/>
              </a:rPr>
              <a:t>*</a:t>
            </a:r>
            <a:r>
              <a:rPr lang="en-GB" sz="1100">
                <a:solidFill>
                  <a:srgbClr val="999999"/>
                </a:solidFill>
                <a:latin typeface="Josefin Sans"/>
                <a:ea typeface="Josefin Sans"/>
                <a:cs typeface="Josefin Sans"/>
                <a:sym typeface="Josefin Sans"/>
              </a:rPr>
              <a:t>Note that the origin of CN I and II are not in the brain stem</a:t>
            </a:r>
            <a:endParaRPr sz="1100">
              <a:solidFill>
                <a:srgbClr val="999999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3"/>
          <p:cNvSpPr txBox="1"/>
          <p:nvPr/>
        </p:nvSpPr>
        <p:spPr>
          <a:xfrm>
            <a:off x="273900" y="490500"/>
            <a:ext cx="61473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Classification</a:t>
            </a:r>
            <a:r>
              <a:rPr b="1" lang="en-GB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 of the </a:t>
            </a:r>
            <a:r>
              <a:rPr b="1" lang="en-GB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cranial nerve according to </a:t>
            </a:r>
            <a:r>
              <a:rPr b="1" lang="en-GB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function </a:t>
            </a:r>
            <a:endParaRPr b="1">
              <a:solidFill>
                <a:srgbClr val="3D85C6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(Motor-Sensory-Mixed)</a:t>
            </a:r>
            <a:endParaRPr b="1">
              <a:solidFill>
                <a:srgbClr val="3D85C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aphicFrame>
        <p:nvGraphicFramePr>
          <p:cNvPr id="374" name="Google Shape;374;p53"/>
          <p:cNvGraphicFramePr/>
          <p:nvPr/>
        </p:nvGraphicFramePr>
        <p:xfrm>
          <a:off x="478613" y="105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{0788B25E-9FD2-4FA3-9637-F135C8EC04A4}</a:tableStyleId>
              </a:tblPr>
              <a:tblGrid>
                <a:gridCol w="12668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6FA8DC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Function</a:t>
                      </a:r>
                      <a:endParaRPr b="1" sz="1200">
                        <a:solidFill>
                          <a:srgbClr val="6FA8DC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101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93C47D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Sensory</a:t>
                      </a:r>
                      <a:endParaRPr b="1" sz="1200">
                        <a:solidFill>
                          <a:srgbClr val="93C47D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676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1C232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Motor</a:t>
                      </a:r>
                      <a:endParaRPr b="1" sz="1200">
                        <a:solidFill>
                          <a:srgbClr val="F1C232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1449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A64D79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Both (mixed)</a:t>
                      </a:r>
                      <a:endParaRPr b="1" sz="1200">
                        <a:solidFill>
                          <a:srgbClr val="A64D79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5" name="Google Shape;375;p53"/>
          <p:cNvGraphicFramePr/>
          <p:nvPr/>
        </p:nvGraphicFramePr>
        <p:xfrm>
          <a:off x="1745463" y="105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{0788B25E-9FD2-4FA3-9637-F135C8EC04A4}</a:tableStyleId>
              </a:tblPr>
              <a:tblGrid>
                <a:gridCol w="17335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6FA8DC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Cranial nerve </a:t>
                      </a:r>
                      <a:endParaRPr b="1" sz="1200">
                        <a:solidFill>
                          <a:srgbClr val="6FA8DC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6" name="Google Shape;376;p53"/>
          <p:cNvGraphicFramePr/>
          <p:nvPr/>
        </p:nvGraphicFramePr>
        <p:xfrm>
          <a:off x="1745463" y="1436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{0788B25E-9FD2-4FA3-9637-F135C8EC04A4}</a:tableStyleId>
              </a:tblPr>
              <a:tblGrid>
                <a:gridCol w="1733550"/>
              </a:tblGrid>
              <a:tr h="346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CN I (Olfactory)</a:t>
                      </a:r>
                      <a:endParaRPr sz="10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00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CN II (Optic)</a:t>
                      </a:r>
                      <a:endParaRPr sz="10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00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CN VIII (acoustic)</a:t>
                      </a:r>
                      <a:endParaRPr sz="10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7" name="Google Shape;377;p53"/>
          <p:cNvGraphicFramePr/>
          <p:nvPr/>
        </p:nvGraphicFramePr>
        <p:xfrm>
          <a:off x="1745475" y="2453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{0788B25E-9FD2-4FA3-9637-F135C8EC04A4}</a:tableStyleId>
              </a:tblPr>
              <a:tblGrid>
                <a:gridCol w="1733550"/>
              </a:tblGrid>
              <a:tr h="251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CN III </a:t>
                      </a:r>
                      <a:r>
                        <a:rPr lang="en-GB" sz="1000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(oculomotor)</a:t>
                      </a:r>
                      <a:endParaRPr sz="10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51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CN IV (trochlear)</a:t>
                      </a:r>
                      <a:endParaRPr sz="10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51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CN VI (abducens)</a:t>
                      </a:r>
                      <a:endParaRPr sz="10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51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CN XI (accessory)</a:t>
                      </a:r>
                      <a:endParaRPr sz="10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51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CN XII (hypoglossal)</a:t>
                      </a:r>
                      <a:endParaRPr sz="10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8" name="Google Shape;378;p53"/>
          <p:cNvGraphicFramePr/>
          <p:nvPr/>
        </p:nvGraphicFramePr>
        <p:xfrm>
          <a:off x="1745475" y="413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{0788B25E-9FD2-4FA3-9637-F135C8EC04A4}</a:tableStyleId>
              </a:tblPr>
              <a:tblGrid>
                <a:gridCol w="1733550"/>
              </a:tblGrid>
              <a:tr h="369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CN V </a:t>
                      </a:r>
                      <a:r>
                        <a:rPr lang="en-GB" sz="1000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(trigeminal)</a:t>
                      </a:r>
                      <a:endParaRPr sz="1000">
                        <a:solidFill>
                          <a:srgbClr val="0C0500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369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CN VII (facial)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369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CN IX (glossopharyngeal)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131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rgbClr val="0C05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CN X (vagus)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  <p:pic>
        <p:nvPicPr>
          <p:cNvPr id="379" name="Google Shape;37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3056" y="1066800"/>
            <a:ext cx="2757119" cy="30630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380" name="Google Shape;380;p53"/>
          <p:cNvSpPr txBox="1"/>
          <p:nvPr/>
        </p:nvSpPr>
        <p:spPr>
          <a:xfrm>
            <a:off x="3701213" y="4455150"/>
            <a:ext cx="29208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900FF"/>
                </a:solidFill>
                <a:latin typeface="Josefin Sans"/>
                <a:ea typeface="Josefin Sans"/>
                <a:cs typeface="Josefin Sans"/>
                <a:sym typeface="Josefin Sans"/>
              </a:rPr>
              <a:t>Mnemonic :</a:t>
            </a:r>
            <a:endParaRPr sz="1000">
              <a:solidFill>
                <a:srgbClr val="9900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0000"/>
                </a:solidFill>
                <a:latin typeface="Josefin Sans"/>
                <a:ea typeface="Josefin Sans"/>
                <a:cs typeface="Josefin Sans"/>
                <a:sym typeface="Josefin Sans"/>
              </a:rPr>
              <a:t>S</a:t>
            </a:r>
            <a:r>
              <a:rPr lang="en-GB" sz="1000">
                <a:latin typeface="Josefin Sans"/>
                <a:ea typeface="Josefin Sans"/>
                <a:cs typeface="Josefin Sans"/>
                <a:sym typeface="Josefin Sans"/>
              </a:rPr>
              <a:t>ome </a:t>
            </a:r>
            <a:r>
              <a:rPr b="1" lang="en-GB" sz="1000">
                <a:solidFill>
                  <a:srgbClr val="FF0000"/>
                </a:solidFill>
                <a:latin typeface="Josefin Sans"/>
                <a:ea typeface="Josefin Sans"/>
                <a:cs typeface="Josefin Sans"/>
                <a:sym typeface="Josefin Sans"/>
              </a:rPr>
              <a:t>S</a:t>
            </a:r>
            <a:r>
              <a:rPr lang="en-GB" sz="1000">
                <a:latin typeface="Josefin Sans"/>
                <a:ea typeface="Josefin Sans"/>
                <a:cs typeface="Josefin Sans"/>
                <a:sym typeface="Josefin Sans"/>
              </a:rPr>
              <a:t>ay </a:t>
            </a:r>
            <a:r>
              <a:rPr b="1" lang="en-GB" sz="1000">
                <a:solidFill>
                  <a:srgbClr val="FF0000"/>
                </a:solidFill>
                <a:latin typeface="Josefin Sans"/>
                <a:ea typeface="Josefin Sans"/>
                <a:cs typeface="Josefin Sans"/>
                <a:sym typeface="Josefin Sans"/>
              </a:rPr>
              <a:t>M</a:t>
            </a:r>
            <a:r>
              <a:rPr lang="en-GB" sz="1000">
                <a:latin typeface="Josefin Sans"/>
                <a:ea typeface="Josefin Sans"/>
                <a:cs typeface="Josefin Sans"/>
                <a:sym typeface="Josefin Sans"/>
              </a:rPr>
              <a:t>y</a:t>
            </a:r>
            <a:r>
              <a:rPr b="1" lang="en-GB" sz="1000">
                <a:solidFill>
                  <a:srgbClr val="FF0000"/>
                </a:solidFill>
                <a:latin typeface="Josefin Sans"/>
                <a:ea typeface="Josefin Sans"/>
                <a:cs typeface="Josefin Sans"/>
                <a:sym typeface="Josefin Sans"/>
              </a:rPr>
              <a:t> M</a:t>
            </a:r>
            <a:r>
              <a:rPr lang="en-GB" sz="1000">
                <a:latin typeface="Josefin Sans"/>
                <a:ea typeface="Josefin Sans"/>
                <a:cs typeface="Josefin Sans"/>
                <a:sym typeface="Josefin Sans"/>
              </a:rPr>
              <a:t>other </a:t>
            </a:r>
            <a:r>
              <a:rPr b="1" lang="en-GB" sz="1000">
                <a:solidFill>
                  <a:srgbClr val="FF0000"/>
                </a:solidFill>
                <a:latin typeface="Josefin Sans"/>
                <a:ea typeface="Josefin Sans"/>
                <a:cs typeface="Josefin Sans"/>
                <a:sym typeface="Josefin Sans"/>
              </a:rPr>
              <a:t>B</a:t>
            </a:r>
            <a:r>
              <a:rPr lang="en-GB" sz="1000">
                <a:latin typeface="Josefin Sans"/>
                <a:ea typeface="Josefin Sans"/>
                <a:cs typeface="Josefin Sans"/>
                <a:sym typeface="Josefin Sans"/>
              </a:rPr>
              <a:t>ought </a:t>
            </a:r>
            <a:r>
              <a:rPr b="1" lang="en-GB" sz="1000">
                <a:solidFill>
                  <a:srgbClr val="FF0000"/>
                </a:solidFill>
                <a:latin typeface="Josefin Sans"/>
                <a:ea typeface="Josefin Sans"/>
                <a:cs typeface="Josefin Sans"/>
                <a:sym typeface="Josefin Sans"/>
              </a:rPr>
              <a:t>M</a:t>
            </a:r>
            <a:r>
              <a:rPr lang="en-GB" sz="1000">
                <a:latin typeface="Josefin Sans"/>
                <a:ea typeface="Josefin Sans"/>
                <a:cs typeface="Josefin Sans"/>
                <a:sym typeface="Josefin Sans"/>
              </a:rPr>
              <a:t>y </a:t>
            </a:r>
            <a:r>
              <a:rPr b="1" lang="en-GB" sz="1000">
                <a:solidFill>
                  <a:srgbClr val="FF0000"/>
                </a:solidFill>
                <a:latin typeface="Josefin Sans"/>
                <a:ea typeface="Josefin Sans"/>
                <a:cs typeface="Josefin Sans"/>
                <a:sym typeface="Josefin Sans"/>
              </a:rPr>
              <a:t>B</a:t>
            </a:r>
            <a:r>
              <a:rPr lang="en-GB" sz="1000">
                <a:latin typeface="Josefin Sans"/>
                <a:ea typeface="Josefin Sans"/>
                <a:cs typeface="Josefin Sans"/>
                <a:sym typeface="Josefin Sans"/>
              </a:rPr>
              <a:t>rother </a:t>
            </a:r>
            <a:r>
              <a:rPr b="1" lang="en-GB" sz="1000">
                <a:solidFill>
                  <a:srgbClr val="FF0000"/>
                </a:solidFill>
                <a:latin typeface="Josefin Sans"/>
                <a:ea typeface="Josefin Sans"/>
                <a:cs typeface="Josefin Sans"/>
                <a:sym typeface="Josefin Sans"/>
              </a:rPr>
              <a:t>S</a:t>
            </a:r>
            <a:r>
              <a:rPr lang="en-GB" sz="1000">
                <a:latin typeface="Josefin Sans"/>
                <a:ea typeface="Josefin Sans"/>
                <a:cs typeface="Josefin Sans"/>
                <a:sym typeface="Josefin Sans"/>
              </a:rPr>
              <a:t>ome </a:t>
            </a:r>
            <a:r>
              <a:rPr b="1" lang="en-GB" sz="1000">
                <a:solidFill>
                  <a:srgbClr val="FF0000"/>
                </a:solidFill>
                <a:latin typeface="Josefin Sans"/>
                <a:ea typeface="Josefin Sans"/>
                <a:cs typeface="Josefin Sans"/>
                <a:sym typeface="Josefin Sans"/>
              </a:rPr>
              <a:t>B</a:t>
            </a:r>
            <a:r>
              <a:rPr lang="en-GB" sz="1000">
                <a:latin typeface="Josefin Sans"/>
                <a:ea typeface="Josefin Sans"/>
                <a:cs typeface="Josefin Sans"/>
                <a:sym typeface="Josefin Sans"/>
              </a:rPr>
              <a:t>ad </a:t>
            </a:r>
            <a:r>
              <a:rPr b="1" lang="en-GB" sz="1000">
                <a:solidFill>
                  <a:srgbClr val="FF0000"/>
                </a:solidFill>
                <a:latin typeface="Josefin Sans"/>
                <a:ea typeface="Josefin Sans"/>
                <a:cs typeface="Josefin Sans"/>
                <a:sym typeface="Josefin Sans"/>
              </a:rPr>
              <a:t>B</a:t>
            </a:r>
            <a:r>
              <a:rPr lang="en-GB" sz="1000">
                <a:latin typeface="Josefin Sans"/>
                <a:ea typeface="Josefin Sans"/>
                <a:cs typeface="Josefin Sans"/>
                <a:sym typeface="Josefin Sans"/>
              </a:rPr>
              <a:t>eer </a:t>
            </a:r>
            <a:r>
              <a:rPr b="1" lang="en-GB" sz="1000">
                <a:solidFill>
                  <a:srgbClr val="FF0000"/>
                </a:solidFill>
                <a:latin typeface="Josefin Sans"/>
                <a:ea typeface="Josefin Sans"/>
                <a:cs typeface="Josefin Sans"/>
                <a:sym typeface="Josefin Sans"/>
              </a:rPr>
              <a:t>M</a:t>
            </a:r>
            <a:r>
              <a:rPr lang="en-GB" sz="1000">
                <a:latin typeface="Josefin Sans"/>
                <a:ea typeface="Josefin Sans"/>
                <a:cs typeface="Josefin Sans"/>
                <a:sym typeface="Josefin Sans"/>
              </a:rPr>
              <a:t>y</a:t>
            </a:r>
            <a:r>
              <a:rPr b="1" lang="en-GB" sz="1000">
                <a:solidFill>
                  <a:srgbClr val="FF0000"/>
                </a:solidFill>
                <a:latin typeface="Josefin Sans"/>
                <a:ea typeface="Josefin Sans"/>
                <a:cs typeface="Josefin Sans"/>
                <a:sym typeface="Josefin Sans"/>
              </a:rPr>
              <a:t> M</a:t>
            </a:r>
            <a:r>
              <a:rPr lang="en-GB" sz="1000">
                <a:latin typeface="Josefin Sans"/>
                <a:ea typeface="Josefin Sans"/>
                <a:cs typeface="Josefin Sans"/>
                <a:sym typeface="Josefin Sans"/>
              </a:rPr>
              <a:t>y</a:t>
            </a:r>
            <a:endParaRPr sz="10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Josefin Sans"/>
                <a:ea typeface="Josefin Sans"/>
                <a:cs typeface="Josefin Sans"/>
                <a:sym typeface="Josefin Sans"/>
              </a:rPr>
              <a:t>S: sensory. M</a:t>
            </a:r>
            <a:r>
              <a:rPr lang="en-GB" sz="1000">
                <a:latin typeface="Josefin Sans"/>
                <a:ea typeface="Josefin Sans"/>
                <a:cs typeface="Josefin Sans"/>
                <a:sym typeface="Josefin Sans"/>
              </a:rPr>
              <a:t>: motor. B:both.</a:t>
            </a:r>
            <a:endParaRPr sz="10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81" name="Google Shape;381;p53"/>
          <p:cNvSpPr txBox="1"/>
          <p:nvPr/>
        </p:nvSpPr>
        <p:spPr>
          <a:xfrm>
            <a:off x="478625" y="6165600"/>
            <a:ext cx="2920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  <a:highlight>
                  <a:srgbClr val="CFE2F3"/>
                </a:highlight>
                <a:latin typeface="Josefin Sans"/>
                <a:ea typeface="Josefin Sans"/>
                <a:cs typeface="Josefin Sans"/>
                <a:sym typeface="Josefin Sans"/>
              </a:rPr>
              <a:t>3.Conjugate eye movement</a:t>
            </a:r>
            <a:endParaRPr b="1">
              <a:solidFill>
                <a:srgbClr val="55B787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382" name="Google Shape;382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1225" y="5848250"/>
            <a:ext cx="2920801" cy="2465375"/>
          </a:xfrm>
          <a:prstGeom prst="rect">
            <a:avLst/>
          </a:prstGeom>
          <a:noFill/>
          <a:ln cap="flat" cmpd="sng" w="19050">
            <a:solidFill>
              <a:srgbClr val="9E9E9E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383" name="Google Shape;383;p53"/>
          <p:cNvSpPr txBox="1"/>
          <p:nvPr/>
        </p:nvSpPr>
        <p:spPr>
          <a:xfrm>
            <a:off x="478625" y="8582025"/>
            <a:ext cx="6143400" cy="1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 u="sng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The frontal eye field (FEF)</a:t>
            </a:r>
            <a:r>
              <a:rPr b="1" lang="en-GB" sz="1000">
                <a:solidFill>
                  <a:srgbClr val="55B787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1000">
                <a:latin typeface="Josefin Sans"/>
                <a:ea typeface="Josefin Sans"/>
                <a:cs typeface="Josefin Sans"/>
                <a:sym typeface="Josefin Sans"/>
              </a:rPr>
              <a:t>projects to the opposite side at the midbrain-pontine junction, and</a:t>
            </a:r>
            <a:endParaRPr sz="10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latin typeface="Josefin Sans"/>
                <a:ea typeface="Josefin Sans"/>
                <a:cs typeface="Josefin Sans"/>
                <a:sym typeface="Josefin Sans"/>
              </a:rPr>
              <a:t>then innervates </a:t>
            </a:r>
            <a:r>
              <a:rPr b="1" lang="en-GB" sz="1000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the paramedian pontine reticular formation (PPRF)</a:t>
            </a:r>
            <a:r>
              <a:rPr lang="en-GB" sz="1000">
                <a:latin typeface="Josefin Sans"/>
                <a:ea typeface="Josefin Sans"/>
                <a:cs typeface="Josefin Sans"/>
                <a:sym typeface="Josefin Sans"/>
              </a:rPr>
              <a:t>.</a:t>
            </a:r>
            <a:endParaRPr sz="10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latin typeface="Josefin Sans"/>
                <a:ea typeface="Josefin Sans"/>
                <a:cs typeface="Josefin Sans"/>
                <a:sym typeface="Josefin Sans"/>
              </a:rPr>
              <a:t>From there, projections directly innervate </a:t>
            </a:r>
            <a:r>
              <a:rPr b="1" lang="en-GB" sz="1000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the lateral rectus</a:t>
            </a:r>
            <a:r>
              <a:rPr b="1" lang="en-GB" sz="1000"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1000">
                <a:latin typeface="Josefin Sans"/>
                <a:ea typeface="Josefin Sans"/>
                <a:cs typeface="Josefin Sans"/>
                <a:sym typeface="Josefin Sans"/>
              </a:rPr>
              <a:t>(contralateral to FEF) and the</a:t>
            </a:r>
            <a:endParaRPr sz="10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medial rectus</a:t>
            </a:r>
            <a:r>
              <a:rPr b="1" lang="en-GB" sz="1000"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1000">
                <a:latin typeface="Josefin Sans"/>
                <a:ea typeface="Josefin Sans"/>
                <a:cs typeface="Josefin Sans"/>
                <a:sym typeface="Josefin Sans"/>
              </a:rPr>
              <a:t>muscle (ipsilateral to FEF).</a:t>
            </a:r>
            <a:endParaRPr sz="10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 u="sng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The left FEF</a:t>
            </a:r>
            <a:r>
              <a:rPr b="1" lang="en-GB" sz="1000">
                <a:solidFill>
                  <a:srgbClr val="55B787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GB" sz="1000">
                <a:latin typeface="Josefin Sans"/>
                <a:ea typeface="Josefin Sans"/>
                <a:cs typeface="Josefin Sans"/>
                <a:sym typeface="Josefin Sans"/>
              </a:rPr>
              <a:t>command to trigger conjugate eye movements to the right.</a:t>
            </a:r>
            <a:endParaRPr sz="10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84" name="Google Shape;384;p53"/>
          <p:cNvSpPr txBox="1"/>
          <p:nvPr/>
        </p:nvSpPr>
        <p:spPr>
          <a:xfrm>
            <a:off x="336425" y="6667600"/>
            <a:ext cx="32052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C0500"/>
                </a:solidFill>
                <a:latin typeface="Josefin Sans"/>
                <a:ea typeface="Josefin Sans"/>
                <a:cs typeface="Josefin Sans"/>
                <a:sym typeface="Josefin Sans"/>
              </a:rPr>
              <a:t>It refers to motor coordination of the eyes that allows for bilateral  fixation on a single object.</a:t>
            </a:r>
            <a:endParaRPr b="1">
              <a:solidFill>
                <a:srgbClr val="55B787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4"/>
          <p:cNvSpPr txBox="1"/>
          <p:nvPr/>
        </p:nvSpPr>
        <p:spPr>
          <a:xfrm>
            <a:off x="951375" y="354600"/>
            <a:ext cx="4439700" cy="5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4. Integrative functions</a:t>
            </a:r>
            <a:endParaRPr b="1" sz="1600">
              <a:solidFill>
                <a:srgbClr val="3D85C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90" name="Google Shape;390;p54"/>
          <p:cNvSpPr txBox="1"/>
          <p:nvPr/>
        </p:nvSpPr>
        <p:spPr>
          <a:xfrm>
            <a:off x="259475" y="904200"/>
            <a:ext cx="6183900" cy="3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osis"/>
              <a:buAutoNum type="arabicPeriod"/>
            </a:pP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It </a:t>
            </a:r>
            <a:r>
              <a:rPr lang="en-GB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controls </a:t>
            </a:r>
            <a:r>
              <a:rPr lang="en-GB" u="sng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consciousness &amp; sleep cycle</a:t>
            </a:r>
            <a:r>
              <a:rPr lang="en-GB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  (alertness and arousal)  through reticular  formation.</a:t>
            </a:r>
            <a:endParaRPr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500"/>
              </a:buClr>
              <a:buSzPts val="1400"/>
              <a:buFont typeface="Dosis"/>
              <a:buAutoNum type="arabicPeriod"/>
            </a:pPr>
            <a:r>
              <a:rPr lang="en-GB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It has got center for </a:t>
            </a:r>
            <a:r>
              <a:rPr lang="en-GB" u="sng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cardiovascular, respiratory &amp; autonomic nervous system</a:t>
            </a:r>
            <a:r>
              <a:rPr lang="en-GB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.</a:t>
            </a:r>
            <a:endParaRPr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osis"/>
              <a:buAutoNum type="arabicPeriod"/>
            </a:pPr>
            <a:r>
              <a:rPr lang="en-GB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It has centers for </a:t>
            </a:r>
            <a:r>
              <a:rPr lang="en-GB" u="sng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cough, gag, swallow, and vomit</a:t>
            </a:r>
            <a:r>
              <a:rPr lang="en-GB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.</a:t>
            </a:r>
            <a:endParaRPr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500"/>
              </a:buClr>
              <a:buSzPts val="1400"/>
              <a:buFont typeface="Dosis"/>
              <a:buAutoNum type="arabicPeriod"/>
            </a:pPr>
            <a:r>
              <a:rPr lang="en-GB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Sense of  </a:t>
            </a:r>
            <a:r>
              <a:rPr lang="en-GB" u="sng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body balance </a:t>
            </a:r>
            <a:r>
              <a:rPr lang="en-GB">
                <a:solidFill>
                  <a:srgbClr val="0C0500"/>
                </a:solidFill>
                <a:latin typeface="Dosis"/>
                <a:ea typeface="Dosis"/>
                <a:cs typeface="Dosis"/>
                <a:sym typeface="Dosis"/>
              </a:rPr>
              <a:t>(Vestibular functions)</a:t>
            </a:r>
            <a:endParaRPr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osis"/>
              <a:buAutoNum type="arabicPeriod"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Plays role in</a:t>
            </a:r>
            <a:r>
              <a:rPr lang="en-GB" u="sng">
                <a:latin typeface="Dosis"/>
                <a:ea typeface="Dosis"/>
                <a:cs typeface="Dosis"/>
                <a:sym typeface="Dosis"/>
              </a:rPr>
              <a:t> motor control:</a:t>
            </a:r>
            <a:endParaRPr u="sng">
              <a:latin typeface="Dosis"/>
              <a:ea typeface="Dosis"/>
              <a:cs typeface="Dosis"/>
              <a:sym typeface="Dosi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Dosis"/>
              <a:buAutoNum type="alphaLcPeriod"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 Substantia Nigra</a:t>
            </a:r>
            <a:r>
              <a:rPr lang="en-GB">
                <a:latin typeface="Dosis"/>
                <a:ea typeface="Dosis"/>
                <a:cs typeface="Dosis"/>
                <a:sym typeface="Dosis"/>
              </a:rPr>
              <a:t> ( which is a part of the basal ganglia ) is involved in control of movement.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Dosis"/>
              <a:buAutoNum type="alphaLcPeriod"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Red nucleus</a:t>
            </a:r>
            <a:r>
              <a:rPr lang="en-GB">
                <a:latin typeface="Dosis"/>
                <a:ea typeface="Dosis"/>
                <a:cs typeface="Dosis"/>
                <a:sym typeface="Dosis"/>
              </a:rPr>
              <a:t> in </a:t>
            </a:r>
            <a:r>
              <a:rPr lang="en-GB">
                <a:latin typeface="Dosis"/>
                <a:ea typeface="Dosis"/>
                <a:cs typeface="Dosis"/>
                <a:sym typeface="Dosis"/>
              </a:rPr>
              <a:t>Midbrain which regulate the motor activity through  cerebellum.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osis"/>
              <a:buAutoNum type="arabicPeriod"/>
            </a:pPr>
            <a:r>
              <a:rPr lang="en-GB"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GB" u="sng">
                <a:latin typeface="Dosis"/>
                <a:ea typeface="Dosis"/>
                <a:cs typeface="Dosis"/>
                <a:sym typeface="Dosis"/>
              </a:rPr>
              <a:t>Pain sensitivity control:</a:t>
            </a:r>
            <a:r>
              <a:rPr lang="en-GB">
                <a:latin typeface="Dosis"/>
                <a:ea typeface="Dosis"/>
                <a:cs typeface="Dosis"/>
                <a:sym typeface="Dosis"/>
              </a:rPr>
              <a:t>  </a:t>
            </a:r>
            <a:r>
              <a:rPr b="1"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Periaqueductal grey  matter</a:t>
            </a:r>
            <a:r>
              <a:rPr b="1" lang="en-GB"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GB">
                <a:latin typeface="Dosis"/>
                <a:ea typeface="Dosis"/>
                <a:cs typeface="Dosis"/>
                <a:sym typeface="Dosis"/>
              </a:rPr>
              <a:t>of mesencephalon is an area which is  rich in endogenous opioid and is important in  modulation of painful stimuli.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osis"/>
              <a:buAutoNum type="arabicPeriod"/>
            </a:pPr>
            <a:r>
              <a:rPr lang="en-GB" u="sng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auditory &amp; visual processing  required for head movements,</a:t>
            </a: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in the</a:t>
            </a:r>
            <a:r>
              <a:rPr lang="en-GB">
                <a:latin typeface="Dosis"/>
                <a:ea typeface="Dosis"/>
                <a:cs typeface="Dosis"/>
                <a:sym typeface="Dosis"/>
              </a:rPr>
              <a:t> Inferior and superior colliculi which are situated on  the dorsal surface of  the midbrain.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373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05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just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C05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1" name="Google Shape;39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6775" y="5562600"/>
            <a:ext cx="2890001" cy="2495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2" name="Google Shape;392;p54"/>
          <p:cNvCxnSpPr/>
          <p:nvPr/>
        </p:nvCxnSpPr>
        <p:spPr>
          <a:xfrm>
            <a:off x="525450" y="5386400"/>
            <a:ext cx="8100" cy="1366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3" name="Google Shape;393;p54"/>
          <p:cNvCxnSpPr/>
          <p:nvPr/>
        </p:nvCxnSpPr>
        <p:spPr>
          <a:xfrm flipH="1">
            <a:off x="525450" y="5386400"/>
            <a:ext cx="484200" cy="3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4" name="Google Shape;394;p54"/>
          <p:cNvSpPr txBox="1"/>
          <p:nvPr/>
        </p:nvSpPr>
        <p:spPr>
          <a:xfrm>
            <a:off x="927250" y="5586650"/>
            <a:ext cx="27303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D85C6"/>
                </a:solidFill>
                <a:latin typeface="Dosis"/>
                <a:ea typeface="Dosis"/>
                <a:cs typeface="Dosis"/>
                <a:sym typeface="Dosis"/>
              </a:rPr>
              <a:t>1- Ventral :</a:t>
            </a:r>
            <a:endParaRPr>
              <a:solidFill>
                <a:srgbClr val="3D85C6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•</a:t>
            </a:r>
            <a:r>
              <a:rPr lang="en-GB">
                <a:solidFill>
                  <a:srgbClr val="E06666"/>
                </a:solidFill>
                <a:latin typeface="Dosis"/>
                <a:ea typeface="Dosis"/>
                <a:cs typeface="Dosis"/>
                <a:sym typeface="Dosis"/>
              </a:rPr>
              <a:t>Motor </a:t>
            </a:r>
            <a:r>
              <a:rPr lang="en-GB">
                <a:latin typeface="Dosis"/>
                <a:ea typeface="Dosis"/>
                <a:cs typeface="Dosis"/>
                <a:sym typeface="Dosis"/>
              </a:rPr>
              <a:t>in function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95" name="Google Shape;395;p54"/>
          <p:cNvSpPr txBox="1"/>
          <p:nvPr/>
        </p:nvSpPr>
        <p:spPr>
          <a:xfrm>
            <a:off x="952750" y="6386900"/>
            <a:ext cx="2679300" cy="17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D85C6"/>
                </a:solidFill>
                <a:latin typeface="Dosis"/>
                <a:ea typeface="Dosis"/>
                <a:cs typeface="Dosis"/>
                <a:sym typeface="Dosis"/>
              </a:rPr>
              <a:t>2- Middle: </a:t>
            </a:r>
            <a:endParaRPr>
              <a:solidFill>
                <a:srgbClr val="3D85C6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•</a:t>
            </a:r>
            <a:r>
              <a:rPr lang="en-GB">
                <a:solidFill>
                  <a:srgbClr val="E06666"/>
                </a:solidFill>
                <a:latin typeface="Dosis"/>
                <a:ea typeface="Dosis"/>
                <a:cs typeface="Dosis"/>
                <a:sym typeface="Dosis"/>
              </a:rPr>
              <a:t>Sensory</a:t>
            </a:r>
            <a:r>
              <a:rPr lang="en-GB">
                <a:solidFill>
                  <a:srgbClr val="EA9999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in function 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•Contains medial lemniscus which conveys sensory information from dorsal column.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396" name="Google Shape;396;p54"/>
          <p:cNvCxnSpPr/>
          <p:nvPr/>
        </p:nvCxnSpPr>
        <p:spPr>
          <a:xfrm>
            <a:off x="528650" y="5919800"/>
            <a:ext cx="395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7" name="Google Shape;397;p54"/>
          <p:cNvCxnSpPr/>
          <p:nvPr/>
        </p:nvCxnSpPr>
        <p:spPr>
          <a:xfrm>
            <a:off x="528650" y="6753200"/>
            <a:ext cx="395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8" name="Google Shape;398;p54"/>
          <p:cNvSpPr txBox="1"/>
          <p:nvPr/>
        </p:nvSpPr>
        <p:spPr>
          <a:xfrm>
            <a:off x="624000" y="5124450"/>
            <a:ext cx="5610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3D85C6"/>
                </a:solidFill>
                <a:latin typeface="Josefin Sans"/>
                <a:ea typeface="Josefin Sans"/>
                <a:cs typeface="Josefin Sans"/>
                <a:sym typeface="Josefin Sans"/>
              </a:rPr>
              <a:t>Functional organization of the Brain stem </a:t>
            </a:r>
            <a:endParaRPr b="1" sz="1800">
              <a:solidFill>
                <a:srgbClr val="3D85C6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