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90" r:id="rId5"/>
    <p:sldMasterId id="2147483691" r:id="rId6"/>
    <p:sldMasterId id="2147483692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</p:sldIdLst>
  <p:sldSz cy="9902950" cx="6858000"/>
  <p:notesSz cx="6858000" cy="9144000"/>
  <p:embeddedFontLst>
    <p:embeddedFont>
      <p:font typeface="Dosis"/>
      <p:regular r:id="rId24"/>
      <p:bold r:id="rId25"/>
    </p:embeddedFont>
    <p:embeddedFont>
      <p:font typeface="Economica"/>
      <p:regular r:id="rId26"/>
      <p:bold r:id="rId27"/>
      <p:italic r:id="rId28"/>
      <p:boldItalic r:id="rId29"/>
    </p:embeddedFont>
    <p:embeddedFont>
      <p:font typeface="Cairo"/>
      <p:regular r:id="rId30"/>
      <p:bold r:id="rId31"/>
    </p:embeddedFont>
    <p:embeddedFont>
      <p:font typeface="Josefin Sans"/>
      <p:regular r:id="rId32"/>
      <p:bold r:id="rId33"/>
      <p:italic r:id="rId34"/>
      <p:boldItalic r:id="rId35"/>
    </p:embeddedFont>
    <p:embeddedFont>
      <p:font typeface="Philosopher"/>
      <p:regular r:id="rId36"/>
      <p:bold r:id="rId37"/>
      <p:italic r:id="rId38"/>
      <p:boldItalic r:id="rId39"/>
    </p:embeddedFont>
    <p:embeddedFont>
      <p:font typeface="Comfortaa"/>
      <p:regular r:id="rId40"/>
      <p:bold r:id="rId41"/>
    </p:embeddedFont>
    <p:embeddedFont>
      <p:font typeface="Open Sans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788B25E-9FD2-4FA3-9637-F135C8EC04A4}">
  <a:tblStyle styleId="{0788B25E-9FD2-4FA3-9637-F135C8EC04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9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omfortaa-regular.fntdata"/><Relationship Id="rId20" Type="http://schemas.openxmlformats.org/officeDocument/2006/relationships/slide" Target="slides/slide12.xml"/><Relationship Id="rId42" Type="http://schemas.openxmlformats.org/officeDocument/2006/relationships/font" Target="fonts/OpenSans-regular.fntdata"/><Relationship Id="rId41" Type="http://schemas.openxmlformats.org/officeDocument/2006/relationships/font" Target="fonts/Comfortaa-bold.fntdata"/><Relationship Id="rId22" Type="http://schemas.openxmlformats.org/officeDocument/2006/relationships/slide" Target="slides/slide14.xml"/><Relationship Id="rId44" Type="http://schemas.openxmlformats.org/officeDocument/2006/relationships/font" Target="fonts/OpenSans-italic.fntdata"/><Relationship Id="rId21" Type="http://schemas.openxmlformats.org/officeDocument/2006/relationships/slide" Target="slides/slide13.xml"/><Relationship Id="rId43" Type="http://schemas.openxmlformats.org/officeDocument/2006/relationships/font" Target="fonts/OpenSans-bold.fntdata"/><Relationship Id="rId24" Type="http://schemas.openxmlformats.org/officeDocument/2006/relationships/font" Target="fonts/Dosis-regular.fntdata"/><Relationship Id="rId23" Type="http://schemas.openxmlformats.org/officeDocument/2006/relationships/slide" Target="slides/slide15.xml"/><Relationship Id="rId45" Type="http://schemas.openxmlformats.org/officeDocument/2006/relationships/font" Target="fonts/OpenSans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Economica-regular.fntdata"/><Relationship Id="rId25" Type="http://schemas.openxmlformats.org/officeDocument/2006/relationships/font" Target="fonts/Dosis-bold.fntdata"/><Relationship Id="rId28" Type="http://schemas.openxmlformats.org/officeDocument/2006/relationships/font" Target="fonts/Economica-italic.fntdata"/><Relationship Id="rId27" Type="http://schemas.openxmlformats.org/officeDocument/2006/relationships/font" Target="fonts/Economica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Economica-boldItalic.fnt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Cairo-bold.fntdata"/><Relationship Id="rId30" Type="http://schemas.openxmlformats.org/officeDocument/2006/relationships/font" Target="fonts/Cairo-regular.fntdata"/><Relationship Id="rId11" Type="http://schemas.openxmlformats.org/officeDocument/2006/relationships/slide" Target="slides/slide3.xml"/><Relationship Id="rId33" Type="http://schemas.openxmlformats.org/officeDocument/2006/relationships/font" Target="fonts/JosefinSans-bold.fntdata"/><Relationship Id="rId10" Type="http://schemas.openxmlformats.org/officeDocument/2006/relationships/slide" Target="slides/slide2.xml"/><Relationship Id="rId32" Type="http://schemas.openxmlformats.org/officeDocument/2006/relationships/font" Target="fonts/JosefinSans-regular.fntdata"/><Relationship Id="rId13" Type="http://schemas.openxmlformats.org/officeDocument/2006/relationships/slide" Target="slides/slide5.xml"/><Relationship Id="rId35" Type="http://schemas.openxmlformats.org/officeDocument/2006/relationships/font" Target="fonts/JosefinSans-boldItalic.fntdata"/><Relationship Id="rId12" Type="http://schemas.openxmlformats.org/officeDocument/2006/relationships/slide" Target="slides/slide4.xml"/><Relationship Id="rId34" Type="http://schemas.openxmlformats.org/officeDocument/2006/relationships/font" Target="fonts/JosefinSans-italic.fntdata"/><Relationship Id="rId15" Type="http://schemas.openxmlformats.org/officeDocument/2006/relationships/slide" Target="slides/slide7.xml"/><Relationship Id="rId37" Type="http://schemas.openxmlformats.org/officeDocument/2006/relationships/font" Target="fonts/Philosopher-bold.fntdata"/><Relationship Id="rId14" Type="http://schemas.openxmlformats.org/officeDocument/2006/relationships/slide" Target="slides/slide6.xml"/><Relationship Id="rId36" Type="http://schemas.openxmlformats.org/officeDocument/2006/relationships/font" Target="fonts/Philosopher-regular.fntdata"/><Relationship Id="rId17" Type="http://schemas.openxmlformats.org/officeDocument/2006/relationships/slide" Target="slides/slide9.xml"/><Relationship Id="rId39" Type="http://schemas.openxmlformats.org/officeDocument/2006/relationships/font" Target="fonts/Philosopher-boldItalic.fntdata"/><Relationship Id="rId16" Type="http://schemas.openxmlformats.org/officeDocument/2006/relationships/slide" Target="slides/slide8.xml"/><Relationship Id="rId38" Type="http://schemas.openxmlformats.org/officeDocument/2006/relationships/font" Target="fonts/Philosopher-italic.fntdata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40aba92d8f_3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لِلْإِنسَانِ إِلَّا مَا سَعَىٰ (39) وَأَنَّ سَعْيَهُ سَوْفَ يُرَىٰ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BETTER right</a:t>
            </a:r>
            <a:endParaRPr/>
          </a:p>
        </p:txBody>
      </p:sp>
      <p:sp>
        <p:nvSpPr>
          <p:cNvPr id="224" name="Google Shape;224;g40aba92d8f_3_68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3fc2f156c9_0_42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3fc2f156c9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3fc2f156c9_1_26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3fc2f156c9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425fe565d8_1_2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425fe565d8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425fe565d8_1_127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425fe565d8_1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425fe565d8_1_31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425fe565d8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5f39d5618982760_0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5f39d561898276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fac6fb96a_2_120:notes"/>
          <p:cNvSpPr/>
          <p:nvPr>
            <p:ph idx="2" type="sldImg"/>
          </p:nvPr>
        </p:nvSpPr>
        <p:spPr>
          <a:xfrm>
            <a:off x="2241991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fac6fb96a_2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fc9e92dc2_1_0:notes"/>
          <p:cNvSpPr/>
          <p:nvPr>
            <p:ph idx="2" type="sldImg"/>
          </p:nvPr>
        </p:nvSpPr>
        <p:spPr>
          <a:xfrm>
            <a:off x="2241991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fc9e92dc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fc9e92dc2_1_6:notes"/>
          <p:cNvSpPr/>
          <p:nvPr>
            <p:ph idx="2" type="sldImg"/>
          </p:nvPr>
        </p:nvSpPr>
        <p:spPr>
          <a:xfrm>
            <a:off x="2241991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fc9e92dc2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fc9e92dc2_1_12:notes"/>
          <p:cNvSpPr/>
          <p:nvPr>
            <p:ph idx="2" type="sldImg"/>
          </p:nvPr>
        </p:nvSpPr>
        <p:spPr>
          <a:xfrm>
            <a:off x="2241991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3fc9e92dc2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fac6fb96a_2_127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fac6fb96a_2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fae822de0_3_34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fae822de0_3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fae822de0_3_70:notes"/>
          <p:cNvSpPr/>
          <p:nvPr>
            <p:ph idx="2" type="sldImg"/>
          </p:nvPr>
        </p:nvSpPr>
        <p:spPr>
          <a:xfrm>
            <a:off x="224198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3fae822de0_3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fac6fb96a_2_133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3fac6fb96a_2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33781" y="1433555"/>
            <a:ext cx="6390300" cy="3952200"/>
          </a:xfrm>
          <a:prstGeom prst="rect">
            <a:avLst/>
          </a:prstGeom>
        </p:spPr>
        <p:txBody>
          <a:bodyPr anchorCtr="0" anchor="b" bIns="106650" lIns="106650" spcFirstLastPara="1" rIns="106650" wrap="square" tIns="106650"/>
          <a:lstStyle>
            <a:lvl1pPr lvl="0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1pPr>
            <a:lvl2pPr lvl="1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2pPr>
            <a:lvl3pPr lvl="2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3pPr>
            <a:lvl4pPr lvl="3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4pPr>
            <a:lvl5pPr lvl="4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5pPr>
            <a:lvl6pPr lvl="5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6pPr>
            <a:lvl7pPr lvl="6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7pPr>
            <a:lvl8pPr lvl="7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8pPr>
            <a:lvl9pPr lvl="8" algn="ctr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33775" y="2129659"/>
            <a:ext cx="6390300" cy="3780600"/>
          </a:xfrm>
          <a:prstGeom prst="rect">
            <a:avLst/>
          </a:prstGeom>
        </p:spPr>
        <p:txBody>
          <a:bodyPr anchorCtr="0" anchor="b" bIns="106650" lIns="106650" spcFirstLastPara="1" rIns="106650" wrap="square" tIns="106650"/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33775" y="6069083"/>
            <a:ext cx="6390300" cy="25044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indent="-361950" lvl="0" marL="457200" algn="ctr">
              <a:spcBef>
                <a:spcPts val="0"/>
              </a:spcBef>
              <a:spcAft>
                <a:spcPts val="0"/>
              </a:spcAft>
              <a:buSzPts val="2100"/>
              <a:buChar char="●"/>
              <a:defRPr/>
            </a:lvl1pPr>
            <a:lvl2pPr indent="-330200" lvl="1" marL="914400" algn="ctr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2pPr>
            <a:lvl3pPr indent="-330200" lvl="2" marL="1371600" algn="ctr">
              <a:spcBef>
                <a:spcPts val="1900"/>
              </a:spcBef>
              <a:spcAft>
                <a:spcPts val="0"/>
              </a:spcAft>
              <a:buSzPts val="1600"/>
              <a:buChar char="■"/>
              <a:defRPr/>
            </a:lvl3pPr>
            <a:lvl4pPr indent="-330200" lvl="3" marL="1828800" algn="ctr">
              <a:spcBef>
                <a:spcPts val="1900"/>
              </a:spcBef>
              <a:spcAft>
                <a:spcPts val="0"/>
              </a:spcAft>
              <a:buSzPts val="1600"/>
              <a:buChar char="●"/>
              <a:defRPr/>
            </a:lvl4pPr>
            <a:lvl5pPr indent="-330200" lvl="4" marL="2286000" algn="ctr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5pPr>
            <a:lvl6pPr indent="-330200" lvl="5" marL="2743200" algn="ctr">
              <a:spcBef>
                <a:spcPts val="1900"/>
              </a:spcBef>
              <a:spcAft>
                <a:spcPts val="0"/>
              </a:spcAft>
              <a:buSzPts val="1600"/>
              <a:buChar char="■"/>
              <a:defRPr/>
            </a:lvl6pPr>
            <a:lvl7pPr indent="-330200" lvl="6" marL="3200400" algn="ctr">
              <a:spcBef>
                <a:spcPts val="1900"/>
              </a:spcBef>
              <a:spcAft>
                <a:spcPts val="0"/>
              </a:spcAft>
              <a:buSzPts val="1600"/>
              <a:buChar char="●"/>
              <a:defRPr/>
            </a:lvl7pPr>
            <a:lvl8pPr indent="-330200" lvl="7" marL="3657600" algn="ctr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8pPr>
            <a:lvl9pPr indent="-330200" lvl="8" marL="4114800" algn="ctr">
              <a:spcBef>
                <a:spcPts val="1900"/>
              </a:spcBef>
              <a:spcAft>
                <a:spcPts val="190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6" name="Google Shape;56;p14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14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2" name="Google Shape;62;p1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3" name="Google Shape;63;p1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5" name="Google Shape;65;p1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  <a:t>What is brainstem and its internal structures</a:t>
            </a:r>
            <a:endParaRPr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b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</a:b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66" name="Google Shape;66;p1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3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9" name="Google Shape;69;p1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2" name="Google Shape;72;p1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Terminology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3" name="Google Shape;73;p16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6" name="Google Shape;76;p1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7" name="Google Shape;77;p1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9" name="Google Shape;79;p1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Sympathetic and parasympathetic nerves </a:t>
            </a:r>
            <a:b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</a:b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0" name="Google Shape;80;p1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4" name="Google Shape;84;p18"/>
          <p:cNvSpPr txBox="1"/>
          <p:nvPr/>
        </p:nvSpPr>
        <p:spPr>
          <a:xfrm>
            <a:off x="164550" y="76200"/>
            <a:ext cx="66015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Dr.Shahed cases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85" name="Google Shape;85;p18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Google Shape;86;p18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87" name="Google Shape;87;p18"/>
          <p:cNvCxnSpPr/>
          <p:nvPr/>
        </p:nvCxnSpPr>
        <p:spPr>
          <a:xfrm>
            <a:off x="206700" y="433225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1">
  <p:cSld name="SECTION_HEADER_2_1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0" name="Google Shape;90;p19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1" name="Google Shape;91;p1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3" name="Google Shape;93;p1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  <a:t>What is its functions</a:t>
            </a:r>
            <a:endParaRPr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4" name="Google Shape;94;p1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2">
  <p:cSld name="SECTION_HEADER_2_2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7" name="Google Shape;97;p20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8" name="Google Shape;98;p20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0" name="Google Shape;100;p20"/>
          <p:cNvSpPr txBox="1"/>
          <p:nvPr/>
        </p:nvSpPr>
        <p:spPr>
          <a:xfrm>
            <a:off x="164550" y="0"/>
            <a:ext cx="63663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Cairo"/>
                <a:ea typeface="Cairo"/>
                <a:cs typeface="Cairo"/>
                <a:sym typeface="Cairo"/>
              </a:rPr>
              <a:t>Function and lesions</a:t>
            </a:r>
            <a:endParaRPr>
              <a:solidFill>
                <a:srgbClr val="0B5394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101" name="Google Shape;101;p20"/>
          <p:cNvCxnSpPr/>
          <p:nvPr/>
        </p:nvCxnSpPr>
        <p:spPr>
          <a:xfrm>
            <a:off x="206700" y="35430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 3">
  <p:cSld name="SECTION_HEADER_2_3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4" name="Google Shape;104;p21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5" name="Google Shape;105;p21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7" name="Google Shape;107;p21"/>
          <p:cNvSpPr txBox="1"/>
          <p:nvPr/>
        </p:nvSpPr>
        <p:spPr>
          <a:xfrm>
            <a:off x="164550" y="7620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Various responses due to stimulation of the sympathetic / parasympathetic nervous system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8" name="Google Shape;108;p21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1" name="Google Shape;111;p22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2" name="Google Shape;112;p22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4" name="Google Shape;114;p22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B5394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0B5394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15" name="Google Shape;115;p22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3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9" name="Google Shape;119;p23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0" name="Google Shape;120;p2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4" name="Google Shape;124;p24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5" name="Google Shape;125;p2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8" name="Google Shape;128;p2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1" name="Google Shape;131;p26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32" name="Google Shape;132;p2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7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7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6" name="Google Shape;136;p2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8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9" name="Google Shape;139;p28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0" name="Google Shape;140;p28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41" name="Google Shape;141;p28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2" name="Google Shape;142;p28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2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46" name="Google Shape;146;p2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0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0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0" name="Google Shape;150;p30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3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indent="-361950" lvl="0" marL="457200">
              <a:spcBef>
                <a:spcPts val="0"/>
              </a:spcBef>
              <a:spcAft>
                <a:spcPts val="0"/>
              </a:spcAft>
              <a:buSzPts val="2100"/>
              <a:buChar char="●"/>
              <a:defRPr/>
            </a:lvl1pPr>
            <a:lvl2pPr indent="-330200" lvl="1" marL="914400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2pPr>
            <a:lvl3pPr indent="-330200" lvl="2" marL="1371600">
              <a:spcBef>
                <a:spcPts val="1900"/>
              </a:spcBef>
              <a:spcAft>
                <a:spcPts val="0"/>
              </a:spcAft>
              <a:buSzPts val="1600"/>
              <a:buChar char="■"/>
              <a:defRPr/>
            </a:lvl3pPr>
            <a:lvl4pPr indent="-330200" lvl="3" marL="1828800">
              <a:spcBef>
                <a:spcPts val="1900"/>
              </a:spcBef>
              <a:spcAft>
                <a:spcPts val="0"/>
              </a:spcAft>
              <a:buSzPts val="1600"/>
              <a:buChar char="●"/>
              <a:defRPr/>
            </a:lvl4pPr>
            <a:lvl5pPr indent="-330200" lvl="4" marL="2286000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5pPr>
            <a:lvl6pPr indent="-330200" lvl="5" marL="2743200">
              <a:spcBef>
                <a:spcPts val="1900"/>
              </a:spcBef>
              <a:spcAft>
                <a:spcPts val="0"/>
              </a:spcAft>
              <a:buSzPts val="1600"/>
              <a:buChar char="■"/>
              <a:defRPr/>
            </a:lvl6pPr>
            <a:lvl7pPr indent="-330200" lvl="6" marL="3200400">
              <a:spcBef>
                <a:spcPts val="1900"/>
              </a:spcBef>
              <a:spcAft>
                <a:spcPts val="0"/>
              </a:spcAft>
              <a:buSzPts val="1600"/>
              <a:buChar char="●"/>
              <a:defRPr/>
            </a:lvl7pPr>
            <a:lvl8pPr indent="-330200" lvl="7" marL="3657600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8pPr>
            <a:lvl9pPr indent="-330200" lvl="8" marL="4114800">
              <a:spcBef>
                <a:spcPts val="1900"/>
              </a:spcBef>
              <a:spcAft>
                <a:spcPts val="190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160" name="Google Shape;160;p33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61" name="Google Shape;161;p33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62" name="Google Shape;162;p3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4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5" name="Google Shape;165;p34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6" name="Google Shape;166;p3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67" name="Google Shape;167;p3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8" name="Google Shape;168;p3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69" name="Google Shape;169;p3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2" name="Google Shape;172;p3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3" name="Google Shape;173;p3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74" name="Google Shape;174;p3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5" name="Google Shape;175;p3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76" name="Google Shape;176;p3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9" name="Google Shape;179;p3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0" name="Google Shape;180;p3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1" name="Google Shape;181;p3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" name="Google Shape;182;p3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83" name="Google Shape;183;p36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7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37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87" name="Google Shape;187;p37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8" name="Google Shape;188;p3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8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1" name="Google Shape;191;p38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92" name="Google Shape;192;p38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93" name="Google Shape;193;p3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9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6" name="Google Shape;196;p3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0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99" name="Google Shape;199;p40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00" name="Google Shape;200;p4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1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41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04" name="Google Shape;204;p4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2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07" name="Google Shape;207;p42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8" name="Google Shape;208;p42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09" name="Google Shape;209;p42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10" name="Google Shape;210;p42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1" name="Google Shape;211;p4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33775" y="2218898"/>
            <a:ext cx="3000000" cy="65778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>
              <a:spcBef>
                <a:spcPts val="19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>
              <a:spcBef>
                <a:spcPts val="19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>
              <a:spcBef>
                <a:spcPts val="19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>
              <a:spcBef>
                <a:spcPts val="19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>
              <a:spcBef>
                <a:spcPts val="1900"/>
              </a:spcBef>
              <a:spcAft>
                <a:spcPts val="190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624300" y="2218898"/>
            <a:ext cx="3000000" cy="65778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17500" lvl="1" marL="9144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>
              <a:spcBef>
                <a:spcPts val="19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>
              <a:spcBef>
                <a:spcPts val="19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>
              <a:spcBef>
                <a:spcPts val="19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>
              <a:spcBef>
                <a:spcPts val="19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>
              <a:spcBef>
                <a:spcPts val="1900"/>
              </a:spcBef>
              <a:spcAft>
                <a:spcPts val="190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3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214" name="Google Shape;214;p4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4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44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8" name="Google Shape;218;p44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9" name="Google Shape;219;p4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106650" lIns="106650" spcFirstLastPara="1" rIns="106650" wrap="square" tIns="10665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33775" y="2675443"/>
            <a:ext cx="2106000" cy="61215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>
              <a:spcBef>
                <a:spcPts val="19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>
              <a:spcBef>
                <a:spcPts val="19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>
              <a:spcBef>
                <a:spcPts val="19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>
              <a:spcBef>
                <a:spcPts val="19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>
              <a:spcBef>
                <a:spcPts val="19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>
              <a:spcBef>
                <a:spcPts val="1900"/>
              </a:spcBef>
              <a:spcAft>
                <a:spcPts val="190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67688" y="866689"/>
            <a:ext cx="4776000" cy="78759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/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429000" y="-241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06650" lIns="106650" spcFirstLastPara="1" rIns="106650" wrap="square" tIns="1066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99125" y="2374272"/>
            <a:ext cx="3033900" cy="2853900"/>
          </a:xfrm>
          <a:prstGeom prst="rect">
            <a:avLst/>
          </a:prstGeom>
        </p:spPr>
        <p:txBody>
          <a:bodyPr anchorCtr="0" anchor="b" bIns="106650" lIns="106650" spcFirstLastPara="1" rIns="106650" wrap="square" tIns="106650"/>
          <a:lstStyle>
            <a:lvl1pPr lvl="0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1pPr>
            <a:lvl2pPr lvl="1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2pPr>
            <a:lvl3pPr lvl="2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3pPr>
            <a:lvl4pPr lvl="3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4pPr>
            <a:lvl5pPr lvl="4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5pPr>
            <a:lvl6pPr lvl="5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6pPr>
            <a:lvl7pPr lvl="6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7pPr>
            <a:lvl8pPr lvl="7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8pPr>
            <a:lvl9pPr lvl="8" algn="ctr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99125" y="5396853"/>
            <a:ext cx="3033900" cy="2377800"/>
          </a:xfrm>
          <a:prstGeom prst="rect">
            <a:avLst/>
          </a:prstGeom>
        </p:spPr>
        <p:txBody>
          <a:bodyPr anchorCtr="0" anchor="t" bIns="106650" lIns="106650" spcFirstLastPara="1" rIns="106650" wrap="square" tIns="10665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704625" y="1394085"/>
            <a:ext cx="2877900" cy="71145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/>
          <a:lstStyle>
            <a:lvl1pPr indent="-361950" lvl="0" marL="457200">
              <a:spcBef>
                <a:spcPts val="0"/>
              </a:spcBef>
              <a:spcAft>
                <a:spcPts val="0"/>
              </a:spcAft>
              <a:buSzPts val="2100"/>
              <a:buChar char="●"/>
              <a:defRPr/>
            </a:lvl1pPr>
            <a:lvl2pPr indent="-330200" lvl="1" marL="914400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2pPr>
            <a:lvl3pPr indent="-330200" lvl="2" marL="1371600">
              <a:spcBef>
                <a:spcPts val="1900"/>
              </a:spcBef>
              <a:spcAft>
                <a:spcPts val="0"/>
              </a:spcAft>
              <a:buSzPts val="1600"/>
              <a:buChar char="■"/>
              <a:defRPr/>
            </a:lvl3pPr>
            <a:lvl4pPr indent="-330200" lvl="3" marL="1828800">
              <a:spcBef>
                <a:spcPts val="1900"/>
              </a:spcBef>
              <a:spcAft>
                <a:spcPts val="0"/>
              </a:spcAft>
              <a:buSzPts val="1600"/>
              <a:buChar char="●"/>
              <a:defRPr/>
            </a:lvl4pPr>
            <a:lvl5pPr indent="-330200" lvl="4" marL="2286000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5pPr>
            <a:lvl6pPr indent="-330200" lvl="5" marL="2743200">
              <a:spcBef>
                <a:spcPts val="1900"/>
              </a:spcBef>
              <a:spcAft>
                <a:spcPts val="0"/>
              </a:spcAft>
              <a:buSzPts val="1600"/>
              <a:buChar char="■"/>
              <a:defRPr/>
            </a:lvl6pPr>
            <a:lvl7pPr indent="-330200" lvl="6" marL="3200400">
              <a:spcBef>
                <a:spcPts val="1900"/>
              </a:spcBef>
              <a:spcAft>
                <a:spcPts val="0"/>
              </a:spcAft>
              <a:buSzPts val="1600"/>
              <a:buChar char="●"/>
              <a:defRPr/>
            </a:lvl7pPr>
            <a:lvl8pPr indent="-330200" lvl="7" marL="3657600">
              <a:spcBef>
                <a:spcPts val="1900"/>
              </a:spcBef>
              <a:spcAft>
                <a:spcPts val="0"/>
              </a:spcAft>
              <a:buSzPts val="1600"/>
              <a:buChar char="○"/>
              <a:defRPr/>
            </a:lvl8pPr>
            <a:lvl9pPr indent="-330200" lvl="8" marL="4114800">
              <a:spcBef>
                <a:spcPts val="1900"/>
              </a:spcBef>
              <a:spcAft>
                <a:spcPts val="190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06650" lIns="106650" spcFirstLastPara="1" rIns="106650" wrap="square" tIns="10665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None/>
              <a:defRPr sz="3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06650" lIns="106650" spcFirstLastPara="1" rIns="106650" wrap="square" tIns="106650"/>
          <a:lstStyle>
            <a:lvl1pPr indent="-3619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Char char="●"/>
              <a:defRPr sz="2100">
                <a:solidFill>
                  <a:schemeClr val="dk2"/>
                </a:solidFill>
              </a:defRPr>
            </a:lvl1pPr>
            <a:lvl2pPr indent="-330200" lvl="1" marL="91440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2pPr>
            <a:lvl3pPr indent="-330200" lvl="2" marL="137160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indent="-330200" lvl="3" marL="182880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4pPr>
            <a:lvl5pPr indent="-330200" lvl="4" marL="228600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5pPr>
            <a:lvl6pPr indent="-330200" lvl="5" marL="274320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6pPr>
            <a:lvl7pPr indent="-330200" lvl="6" marL="320040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7pPr>
            <a:lvl8pPr indent="-330200" lvl="7" marL="3657600">
              <a:lnSpc>
                <a:spcPct val="115000"/>
              </a:lnSpc>
              <a:spcBef>
                <a:spcPts val="19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8pPr>
            <a:lvl9pPr indent="-330200" lvl="8" marL="4114800">
              <a:lnSpc>
                <a:spcPct val="115000"/>
              </a:lnSpc>
              <a:spcBef>
                <a:spcPts val="1900"/>
              </a:spcBef>
              <a:spcAft>
                <a:spcPts val="190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6650" lIns="106650" spcFirstLastPara="1" rIns="106650" wrap="square" tIns="10665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2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56" name="Google Shape;156;p32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57" name="Google Shape;157;p3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g"/><Relationship Id="rId4" Type="http://schemas.openxmlformats.org/officeDocument/2006/relationships/image" Target="../media/image2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Relationship Id="rId4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Relationship Id="rId4" Type="http://schemas.openxmlformats.org/officeDocument/2006/relationships/image" Target="../media/image12.png"/><Relationship Id="rId5" Type="http://schemas.openxmlformats.org/officeDocument/2006/relationships/image" Target="../media/image14.png"/><Relationship Id="rId6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8048"/>
            <a:ext cx="1874156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6"/>
          <p:cNvSpPr txBox="1"/>
          <p:nvPr/>
        </p:nvSpPr>
        <p:spPr>
          <a:xfrm>
            <a:off x="0" y="6119650"/>
            <a:ext cx="6648600" cy="15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9144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600"/>
              <a:buFont typeface="Comfortaa"/>
              <a:buChar char="❖"/>
            </a:pPr>
            <a:r>
              <a:rPr lang="en-GB" sz="1600">
                <a:solidFill>
                  <a:srgbClr val="0C343D"/>
                </a:solidFill>
                <a:latin typeface="Comfortaa"/>
                <a:ea typeface="Comfortaa"/>
                <a:cs typeface="Comfortaa"/>
                <a:sym typeface="Comfortaa"/>
              </a:rPr>
              <a:t> What is brainstem</a:t>
            </a:r>
            <a:endParaRPr sz="1600">
              <a:solidFill>
                <a:srgbClr val="0C343D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30200" lvl="0" marL="9144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600"/>
              <a:buFont typeface="Comfortaa"/>
              <a:buChar char="❖"/>
            </a:pPr>
            <a:r>
              <a:rPr lang="en-GB" sz="1600">
                <a:solidFill>
                  <a:srgbClr val="0C343D"/>
                </a:solidFill>
                <a:latin typeface="Comfortaa"/>
                <a:ea typeface="Comfortaa"/>
                <a:cs typeface="Comfortaa"/>
                <a:sym typeface="Comfortaa"/>
              </a:rPr>
              <a:t> What are its internal structures </a:t>
            </a:r>
            <a:endParaRPr sz="1600">
              <a:solidFill>
                <a:srgbClr val="0C343D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30200" lvl="0" marL="9144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600"/>
              <a:buFont typeface="Comfortaa"/>
              <a:buChar char="❖"/>
            </a:pPr>
            <a:r>
              <a:rPr lang="en-GB" sz="1600">
                <a:solidFill>
                  <a:srgbClr val="0C343D"/>
                </a:solidFill>
                <a:latin typeface="Comfortaa"/>
                <a:ea typeface="Comfortaa"/>
                <a:cs typeface="Comfortaa"/>
                <a:sym typeface="Comfortaa"/>
              </a:rPr>
              <a:t> What are its functions </a:t>
            </a:r>
            <a:endParaRPr sz="1600">
              <a:solidFill>
                <a:srgbClr val="0C343D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30200" lvl="0" marL="914400" rtl="0" algn="l">
              <a:spcBef>
                <a:spcPts val="0"/>
              </a:spcBef>
              <a:spcAft>
                <a:spcPts val="0"/>
              </a:spcAft>
              <a:buClr>
                <a:srgbClr val="0C343D"/>
              </a:buClr>
              <a:buSzPts val="1600"/>
              <a:buFont typeface="Comfortaa"/>
              <a:buChar char="❖"/>
            </a:pPr>
            <a:r>
              <a:rPr lang="en-GB" sz="1600">
                <a:solidFill>
                  <a:srgbClr val="0C343D"/>
                </a:solidFill>
                <a:latin typeface="Comfortaa"/>
                <a:ea typeface="Comfortaa"/>
                <a:cs typeface="Comfortaa"/>
                <a:sym typeface="Comfortaa"/>
              </a:rPr>
              <a:t> What will happen if damaged e.g brain death.</a:t>
            </a:r>
            <a:endParaRPr sz="1600">
              <a:solidFill>
                <a:srgbClr val="0C343D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C343D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8" name="Google Shape;228;p46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6th </a:t>
            </a:r>
            <a:r>
              <a:rPr b="1" lang="en-GB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29" name="Google Shape;229;p46"/>
          <p:cNvSpPr/>
          <p:nvPr/>
        </p:nvSpPr>
        <p:spPr>
          <a:xfrm>
            <a:off x="-1115118" y="567108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en-GB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230" name="Google Shape;230;p46"/>
          <p:cNvCxnSpPr/>
          <p:nvPr/>
        </p:nvCxnSpPr>
        <p:spPr>
          <a:xfrm>
            <a:off x="3355240" y="126479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231" name="Google Shape;231;p46"/>
          <p:cNvSpPr txBox="1"/>
          <p:nvPr/>
        </p:nvSpPr>
        <p:spPr>
          <a:xfrm>
            <a:off x="1466932" y="3984312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6"/>
          <p:cNvSpPr/>
          <p:nvPr/>
        </p:nvSpPr>
        <p:spPr>
          <a:xfrm flipH="1">
            <a:off x="4682100" y="9553450"/>
            <a:ext cx="2175900" cy="349500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33" name="Google Shape;233;p46"/>
          <p:cNvSpPr/>
          <p:nvPr/>
        </p:nvSpPr>
        <p:spPr>
          <a:xfrm>
            <a:off x="4772400" y="8498650"/>
            <a:ext cx="1948500" cy="932100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en-GB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en-GB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34" name="Google Shape;234;p46"/>
          <p:cNvSpPr/>
          <p:nvPr/>
        </p:nvSpPr>
        <p:spPr>
          <a:xfrm>
            <a:off x="5086628" y="9005695"/>
            <a:ext cx="174000" cy="1575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46"/>
          <p:cNvSpPr/>
          <p:nvPr/>
        </p:nvSpPr>
        <p:spPr>
          <a:xfrm>
            <a:off x="5086628" y="8804803"/>
            <a:ext cx="174000" cy="157500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46"/>
          <p:cNvSpPr/>
          <p:nvPr/>
        </p:nvSpPr>
        <p:spPr>
          <a:xfrm>
            <a:off x="5086628" y="9206595"/>
            <a:ext cx="174000" cy="157500"/>
          </a:xfrm>
          <a:prstGeom prst="ellipse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46"/>
          <p:cNvSpPr txBox="1"/>
          <p:nvPr/>
        </p:nvSpPr>
        <p:spPr>
          <a:xfrm>
            <a:off x="141900" y="4282425"/>
            <a:ext cx="57075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50"/>
              <a:buFont typeface="Arial"/>
              <a:buNone/>
            </a:pPr>
            <a:r>
              <a:rPr b="1" lang="en-GB" sz="31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Physiology of brainstem</a:t>
            </a:r>
            <a:endParaRPr b="1" sz="31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50"/>
              <a:buFont typeface="Arial"/>
              <a:buNone/>
            </a:pPr>
            <a:r>
              <a:t/>
            </a:r>
            <a:endParaRPr b="1" sz="3600">
              <a:solidFill>
                <a:srgbClr val="0B5394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/>
          </a:p>
        </p:txBody>
      </p:sp>
      <p:sp>
        <p:nvSpPr>
          <p:cNvPr id="238" name="Google Shape;238;p46"/>
          <p:cNvSpPr/>
          <p:nvPr/>
        </p:nvSpPr>
        <p:spPr>
          <a:xfrm>
            <a:off x="-1115128" y="803133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en-GB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239" name="Google Shape;239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775" y="1547000"/>
            <a:ext cx="2959350" cy="2872599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46"/>
          <p:cNvSpPr txBox="1"/>
          <p:nvPr/>
        </p:nvSpPr>
        <p:spPr>
          <a:xfrm>
            <a:off x="-112275" y="8482025"/>
            <a:ext cx="48846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leaders:</a:t>
            </a:r>
            <a:r>
              <a:rPr lang="en-GB">
                <a:solidFill>
                  <a:srgbClr val="073763"/>
                </a:solidFill>
              </a:rPr>
              <a:t> Abdulelah Aldossari, Ali Alammari </a:t>
            </a:r>
            <a:endParaRPr>
              <a:solidFill>
                <a:srgbClr val="07376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                          Fatima Balsharaf, Rahaf Alshammari</a:t>
            </a:r>
            <a:endParaRPr>
              <a:solidFill>
                <a:srgbClr val="073763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en-GB">
                <a:solidFill>
                  <a:srgbClr val="073763"/>
                </a:solidFill>
              </a:rPr>
              <a:t>Team members:</a:t>
            </a:r>
            <a:endParaRPr>
              <a:solidFill>
                <a:srgbClr val="073763"/>
              </a:solidFill>
            </a:endParaRPr>
          </a:p>
        </p:txBody>
      </p:sp>
      <p:sp>
        <p:nvSpPr>
          <p:cNvPr id="241" name="Google Shape;241;p46"/>
          <p:cNvSpPr txBox="1"/>
          <p:nvPr/>
        </p:nvSpPr>
        <p:spPr>
          <a:xfrm>
            <a:off x="1762226" y="8965250"/>
            <a:ext cx="29199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C343D"/>
                </a:solidFill>
              </a:rPr>
              <a:t>Faisal Alsaif, Abdulmajeed Alwardi, Abdulaziz </a:t>
            </a:r>
            <a:r>
              <a:rPr lang="en-GB">
                <a:solidFill>
                  <a:srgbClr val="0C343D"/>
                </a:solidFill>
              </a:rPr>
              <a:t>Aldukhayel, saif almeshari, mohammed alqahtani</a:t>
            </a:r>
            <a:endParaRPr>
              <a:solidFill>
                <a:srgbClr val="0C343D"/>
              </a:solidFill>
            </a:endParaRPr>
          </a:p>
        </p:txBody>
      </p:sp>
      <p:pic>
        <p:nvPicPr>
          <p:cNvPr id="242" name="Google Shape;242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29147" y="126778"/>
            <a:ext cx="991754" cy="93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72409" y="126776"/>
            <a:ext cx="927440" cy="93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55"/>
          <p:cNvSpPr txBox="1"/>
          <p:nvPr/>
        </p:nvSpPr>
        <p:spPr>
          <a:xfrm>
            <a:off x="1419225" y="533400"/>
            <a:ext cx="36384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Brainstem </a:t>
            </a:r>
            <a:r>
              <a:rPr b="1" lang="en-GB" sz="1500">
                <a:solidFill>
                  <a:srgbClr val="CC0000"/>
                </a:solidFill>
                <a:latin typeface="Josefin Sans"/>
                <a:ea typeface="Josefin Sans"/>
                <a:cs typeface="Josefin Sans"/>
                <a:sym typeface="Josefin Sans"/>
              </a:rPr>
              <a:t>IMPORTANT!!</a:t>
            </a:r>
            <a:endParaRPr sz="1500">
              <a:solidFill>
                <a:srgbClr val="CC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04" name="Google Shape;404;p55"/>
          <p:cNvSpPr txBox="1"/>
          <p:nvPr/>
        </p:nvSpPr>
        <p:spPr>
          <a:xfrm>
            <a:off x="400050" y="1162050"/>
            <a:ext cx="6129900" cy="8048700"/>
          </a:xfrm>
          <a:prstGeom prst="rect">
            <a:avLst/>
          </a:prstGeom>
          <a:noFill/>
          <a:ln cap="flat" cmpd="sng" w="9525">
            <a:solidFill>
              <a:srgbClr val="55B787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5" name="Google Shape;405;p55"/>
          <p:cNvCxnSpPr/>
          <p:nvPr/>
        </p:nvCxnSpPr>
        <p:spPr>
          <a:xfrm flipH="1">
            <a:off x="1419225" y="1135800"/>
            <a:ext cx="14400" cy="8101200"/>
          </a:xfrm>
          <a:prstGeom prst="straightConnector1">
            <a:avLst/>
          </a:prstGeom>
          <a:noFill/>
          <a:ln cap="flat" cmpd="sng" w="9525">
            <a:solidFill>
              <a:srgbClr val="55B787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406" name="Google Shape;406;p55"/>
          <p:cNvCxnSpPr/>
          <p:nvPr/>
        </p:nvCxnSpPr>
        <p:spPr>
          <a:xfrm flipH="1">
            <a:off x="2950750" y="1135800"/>
            <a:ext cx="14400" cy="8101200"/>
          </a:xfrm>
          <a:prstGeom prst="straightConnector1">
            <a:avLst/>
          </a:prstGeom>
          <a:noFill/>
          <a:ln cap="flat" cmpd="sng" w="9525">
            <a:solidFill>
              <a:srgbClr val="55B787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407" name="Google Shape;407;p55"/>
          <p:cNvCxnSpPr/>
          <p:nvPr/>
        </p:nvCxnSpPr>
        <p:spPr>
          <a:xfrm flipH="1">
            <a:off x="4650288" y="1126925"/>
            <a:ext cx="14400" cy="8101200"/>
          </a:xfrm>
          <a:prstGeom prst="straightConnector1">
            <a:avLst/>
          </a:prstGeom>
          <a:noFill/>
          <a:ln cap="flat" cmpd="sng" w="9525">
            <a:solidFill>
              <a:srgbClr val="55B787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408" name="Google Shape;408;p55"/>
          <p:cNvSpPr txBox="1"/>
          <p:nvPr/>
        </p:nvSpPr>
        <p:spPr>
          <a:xfrm>
            <a:off x="403625" y="1153175"/>
            <a:ext cx="1015500" cy="80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C27BA0"/>
                </a:solidFill>
                <a:latin typeface="Dosis"/>
                <a:ea typeface="Dosis"/>
                <a:cs typeface="Dosis"/>
                <a:sym typeface="Dosis"/>
              </a:rPr>
              <a:t>Part</a:t>
            </a:r>
            <a:endParaRPr b="1"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C27BA0"/>
                </a:solidFill>
                <a:latin typeface="Dosis"/>
                <a:ea typeface="Dosis"/>
                <a:cs typeface="Dosis"/>
                <a:sym typeface="Dosis"/>
              </a:rPr>
              <a:t>Function </a:t>
            </a:r>
            <a:endParaRPr b="1"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C27BA0"/>
                </a:solidFill>
                <a:latin typeface="Dosis"/>
                <a:ea typeface="Dosis"/>
                <a:cs typeface="Dosis"/>
                <a:sym typeface="Dosis"/>
              </a:rPr>
              <a:t>Cranial nerves </a:t>
            </a:r>
            <a:endParaRPr b="1"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C27BA0"/>
                </a:solidFill>
                <a:latin typeface="Dosis"/>
                <a:ea typeface="Dosis"/>
                <a:cs typeface="Dosis"/>
                <a:sym typeface="Dosis"/>
              </a:rPr>
              <a:t>Signs and symptoms of lesion </a:t>
            </a:r>
            <a:endParaRPr b="1">
              <a:solidFill>
                <a:srgbClr val="C27BA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09" name="Google Shape;409;p55"/>
          <p:cNvCxnSpPr/>
          <p:nvPr/>
        </p:nvCxnSpPr>
        <p:spPr>
          <a:xfrm flipH="1" rot="10800000">
            <a:off x="403625" y="1787450"/>
            <a:ext cx="6169500" cy="28800"/>
          </a:xfrm>
          <a:prstGeom prst="straightConnector1">
            <a:avLst/>
          </a:prstGeom>
          <a:noFill/>
          <a:ln cap="flat" cmpd="sng" w="9525">
            <a:solidFill>
              <a:srgbClr val="55B787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410" name="Google Shape;410;p55"/>
          <p:cNvSpPr txBox="1"/>
          <p:nvPr/>
        </p:nvSpPr>
        <p:spPr>
          <a:xfrm>
            <a:off x="1527975" y="1326150"/>
            <a:ext cx="1259400" cy="3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93C47D"/>
                </a:solidFill>
                <a:latin typeface="Dosis"/>
                <a:ea typeface="Dosis"/>
                <a:cs typeface="Dosis"/>
                <a:sym typeface="Dosis"/>
              </a:rPr>
              <a:t>Midbrain</a:t>
            </a:r>
            <a:endParaRPr b="1">
              <a:solidFill>
                <a:srgbClr val="93C47D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11" name="Google Shape;411;p55"/>
          <p:cNvSpPr txBox="1"/>
          <p:nvPr/>
        </p:nvSpPr>
        <p:spPr>
          <a:xfrm>
            <a:off x="3128513" y="1326150"/>
            <a:ext cx="1259400" cy="3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93C47D"/>
                </a:solidFill>
                <a:latin typeface="Dosis"/>
                <a:ea typeface="Dosis"/>
                <a:cs typeface="Dosis"/>
                <a:sym typeface="Dosis"/>
              </a:rPr>
              <a:t>Pons</a:t>
            </a:r>
            <a:endParaRPr b="1">
              <a:solidFill>
                <a:srgbClr val="93C47D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12" name="Google Shape;412;p55"/>
          <p:cNvSpPr txBox="1"/>
          <p:nvPr/>
        </p:nvSpPr>
        <p:spPr>
          <a:xfrm>
            <a:off x="4729075" y="1326150"/>
            <a:ext cx="1728900" cy="3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93C47D"/>
                </a:solidFill>
                <a:latin typeface="Dosis"/>
                <a:ea typeface="Dosis"/>
                <a:cs typeface="Dosis"/>
                <a:sym typeface="Dosis"/>
              </a:rPr>
              <a:t>Medulla </a:t>
            </a:r>
            <a:r>
              <a:rPr b="1" lang="en-GB">
                <a:solidFill>
                  <a:srgbClr val="93C47D"/>
                </a:solidFill>
                <a:latin typeface="Dosis"/>
                <a:ea typeface="Dosis"/>
                <a:cs typeface="Dosis"/>
                <a:sym typeface="Dosis"/>
              </a:rPr>
              <a:t>oblongata</a:t>
            </a:r>
            <a:endParaRPr b="1">
              <a:solidFill>
                <a:srgbClr val="93C47D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13" name="Google Shape;413;p55"/>
          <p:cNvSpPr txBox="1"/>
          <p:nvPr/>
        </p:nvSpPr>
        <p:spPr>
          <a:xfrm>
            <a:off x="1484725" y="1873925"/>
            <a:ext cx="1527900" cy="14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1- Nerve pathway to cerebral hemispheres.</a:t>
            </a:r>
            <a:endParaRPr sz="110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2- Auditory and Visual reflex centers.</a:t>
            </a:r>
            <a:endParaRPr sz="1100"/>
          </a:p>
        </p:txBody>
      </p:sp>
      <p:sp>
        <p:nvSpPr>
          <p:cNvPr id="414" name="Google Shape;414;p55"/>
          <p:cNvSpPr txBox="1"/>
          <p:nvPr/>
        </p:nvSpPr>
        <p:spPr>
          <a:xfrm>
            <a:off x="3012700" y="1989250"/>
            <a:ext cx="1573200" cy="5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Respiratory Center.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15" name="Google Shape;415;p55"/>
          <p:cNvSpPr txBox="1"/>
          <p:nvPr/>
        </p:nvSpPr>
        <p:spPr>
          <a:xfrm>
            <a:off x="4684800" y="1816250"/>
            <a:ext cx="1888200" cy="15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1.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Crossing of  motor tracts.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2.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Cardiac Center.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3.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Respiratory Center.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4.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Vasomotor Center (nerves having muscular control of  the blood vessel walls)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5.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Centers for cough, gag, swallow, and vomit.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6" name="Google Shape;416;p55"/>
          <p:cNvCxnSpPr/>
          <p:nvPr/>
        </p:nvCxnSpPr>
        <p:spPr>
          <a:xfrm>
            <a:off x="403625" y="3315425"/>
            <a:ext cx="6130500" cy="8700"/>
          </a:xfrm>
          <a:prstGeom prst="straightConnector1">
            <a:avLst/>
          </a:prstGeom>
          <a:noFill/>
          <a:ln cap="flat" cmpd="sng" w="9525">
            <a:solidFill>
              <a:srgbClr val="55B787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417" name="Google Shape;417;p55"/>
          <p:cNvSpPr txBox="1"/>
          <p:nvPr/>
        </p:nvSpPr>
        <p:spPr>
          <a:xfrm>
            <a:off x="1424725" y="3315425"/>
            <a:ext cx="1647900" cy="15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u="sng">
                <a:latin typeface="Dosis"/>
                <a:ea typeface="Dosis"/>
                <a:cs typeface="Dosis"/>
                <a:sym typeface="Dosis"/>
              </a:rPr>
              <a:t>Two:</a:t>
            </a:r>
            <a:endParaRPr sz="1100" u="sng"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III -Oculomotor [motor].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(Related to eye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movement).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IV -Trochlear [motor]</a:t>
            </a:r>
            <a:endParaRPr sz="1100">
              <a:solidFill>
                <a:srgbClr val="FF00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(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Superior oblique  muscle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of the eye which rotates the eye down  and out).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 u="sng"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18" name="Google Shape;418;p55"/>
          <p:cNvSpPr txBox="1"/>
          <p:nvPr/>
        </p:nvSpPr>
        <p:spPr>
          <a:xfrm>
            <a:off x="2989925" y="3315425"/>
            <a:ext cx="1647900" cy="25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u="sng">
                <a:latin typeface="Dosis"/>
                <a:ea typeface="Dosis"/>
                <a:cs typeface="Dosis"/>
                <a:sym typeface="Dosis"/>
              </a:rPr>
              <a:t>Four:</a:t>
            </a:r>
            <a:endParaRPr sz="1100" u="sng"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V - Trigeminal [motor and sensory]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(Skin  of  face, tongue, teeth; muscle of  mastication).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VI - Abducens [motor]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(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Lateral rectus  muscle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of  eye which rotates eye outward).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VII - Facial [motor and sensory]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(Muscles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of  facial expression).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VIII - Acoustic [sensory]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 (Hearing)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55"/>
          <p:cNvSpPr txBox="1"/>
          <p:nvPr/>
        </p:nvSpPr>
        <p:spPr>
          <a:xfrm>
            <a:off x="4662600" y="3315425"/>
            <a:ext cx="1888200" cy="28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u="sng">
                <a:latin typeface="Dosis"/>
                <a:ea typeface="Dosis"/>
                <a:cs typeface="Dosis"/>
                <a:sym typeface="Dosis"/>
              </a:rPr>
              <a:t>Four:</a:t>
            </a:r>
            <a:endParaRPr sz="1100" u="sng"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IX - 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Glossopharyngeal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 [mixed]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(Muscles &amp;  mucous membranes of  pharynx, the constricted  openings from the mouth &amp; the oral pharynx  and the posterior third of  tongue).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X - Vagus [mixed]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(Pharynx, larynx, heart, lungs, stomach).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XI - Accessory [motor]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(Rotation of  the head and shoulder).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CN XII - Hypoglossal [motor]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(Intrinsic muscles of  the tongue).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 u="sng"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20" name="Google Shape;420;p55"/>
          <p:cNvCxnSpPr/>
          <p:nvPr/>
        </p:nvCxnSpPr>
        <p:spPr>
          <a:xfrm>
            <a:off x="423125" y="6239600"/>
            <a:ext cx="6130500" cy="8700"/>
          </a:xfrm>
          <a:prstGeom prst="straightConnector1">
            <a:avLst/>
          </a:prstGeom>
          <a:noFill/>
          <a:ln cap="flat" cmpd="sng" w="9525">
            <a:solidFill>
              <a:srgbClr val="55B787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421" name="Google Shape;421;p55"/>
          <p:cNvSpPr txBox="1"/>
          <p:nvPr/>
        </p:nvSpPr>
        <p:spPr>
          <a:xfrm>
            <a:off x="1457325" y="6248400"/>
            <a:ext cx="1493400" cy="28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Cranial Nerve (CN) deficits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Ipsilateral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CN III,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CN IV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palsy and ptosis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(drooping).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Pupils:</a:t>
            </a:r>
            <a:endParaRPr sz="1100">
              <a:solidFill>
                <a:srgbClr val="6D9EEB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  - 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Size: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Midposition to dilated. 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  - Reactivity: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Sluggish to fixed.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Movement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Abnormal extensor.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Respiratory: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Hyperventilating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Loss of  consciousness (LOC):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Varies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55"/>
          <p:cNvSpPr txBox="1"/>
          <p:nvPr/>
        </p:nvSpPr>
        <p:spPr>
          <a:xfrm>
            <a:off x="3009900" y="6276975"/>
            <a:ext cx="1573200" cy="28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CN Deficits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: CN V, CN VI, CN VII, CN VIII.</a:t>
            </a:r>
            <a:endParaRPr sz="110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Pupils size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Pinpoint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Movement:</a:t>
            </a:r>
            <a:endParaRPr sz="1100">
              <a:solidFill>
                <a:srgbClr val="6D9EEB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Abnormal extensor.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Respiratory:</a:t>
            </a:r>
            <a:endParaRPr sz="1100">
              <a:solidFill>
                <a:srgbClr val="6D9EEB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-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Apneustic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(Abnormal respiration marked by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sustained inhalation).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-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Hyperventilation.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LOC: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Semi-coma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55"/>
          <p:cNvSpPr txBox="1"/>
          <p:nvPr/>
        </p:nvSpPr>
        <p:spPr>
          <a:xfrm>
            <a:off x="4695825" y="6276975"/>
            <a:ext cx="1762200" cy="28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Movement: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Ipsilateral paralysis.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Pupils:</a:t>
            </a:r>
            <a:endParaRPr sz="1100">
              <a:solidFill>
                <a:srgbClr val="6D9EEB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     -    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Size: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Dilated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            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     -    Reactivity: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Fixed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Respiratory: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Abnormal breathing patterns</a:t>
            </a:r>
            <a:endParaRPr sz="1100" u="sng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CN Palsies: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 sz="1100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Inability to control movement.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 Absent cough, gag.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 sz="11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LOC:</a:t>
            </a:r>
            <a:r>
              <a:rPr lang="en-GB" sz="1100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Comatose.</a:t>
            </a:r>
            <a:endParaRPr sz="1100"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56"/>
          <p:cNvSpPr txBox="1"/>
          <p:nvPr/>
        </p:nvSpPr>
        <p:spPr>
          <a:xfrm>
            <a:off x="1419225" y="533400"/>
            <a:ext cx="36384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Brainstem function tests</a:t>
            </a:r>
            <a:endParaRPr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29" name="Google Shape;429;p56"/>
          <p:cNvSpPr txBox="1"/>
          <p:nvPr/>
        </p:nvSpPr>
        <p:spPr>
          <a:xfrm>
            <a:off x="-160500" y="976325"/>
            <a:ext cx="2951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</a:pPr>
            <a:r>
              <a:rPr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To test reticular formation:</a:t>
            </a:r>
            <a:endParaRPr>
              <a:solidFill>
                <a:srgbClr val="FF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30" name="Google Shape;430;p56"/>
          <p:cNvCxnSpPr/>
          <p:nvPr/>
        </p:nvCxnSpPr>
        <p:spPr>
          <a:xfrm>
            <a:off x="373925" y="1403625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1" name="Google Shape;431;p56"/>
          <p:cNvCxnSpPr/>
          <p:nvPr/>
        </p:nvCxnSpPr>
        <p:spPr>
          <a:xfrm>
            <a:off x="373925" y="1574925"/>
            <a:ext cx="147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32" name="Google Shape;432;p56"/>
          <p:cNvSpPr txBox="1"/>
          <p:nvPr/>
        </p:nvSpPr>
        <p:spPr>
          <a:xfrm>
            <a:off x="623900" y="1333500"/>
            <a:ext cx="5762100" cy="9528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C0500"/>
              </a:buClr>
              <a:buSzPts val="1400"/>
              <a:buFont typeface="Cairo"/>
              <a:buAutoNum type="alphaUcPeriod"/>
            </a:pP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Alertness, Consciousness &amp; Sleep.</a:t>
            </a:r>
            <a:endParaRPr>
              <a:solidFill>
                <a:srgbClr val="0C05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Corticospinal tract: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by </a:t>
            </a: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Motor power, reflexes.</a:t>
            </a:r>
            <a:endParaRPr>
              <a:solidFill>
                <a:srgbClr val="0C05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UcPeriod"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Pain response: Facial grimacing on firm pressure over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th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e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supra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or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bital ridge.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33" name="Google Shape;433;p56"/>
          <p:cNvSpPr txBox="1"/>
          <p:nvPr/>
        </p:nvSpPr>
        <p:spPr>
          <a:xfrm>
            <a:off x="-160600" y="2347875"/>
            <a:ext cx="2951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●"/>
            </a:pPr>
            <a:r>
              <a:rPr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To test respiratory center:</a:t>
            </a:r>
            <a:endParaRPr>
              <a:solidFill>
                <a:srgbClr val="FF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34" name="Google Shape;434;p56"/>
          <p:cNvCxnSpPr/>
          <p:nvPr/>
        </p:nvCxnSpPr>
        <p:spPr>
          <a:xfrm>
            <a:off x="373925" y="2728875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5" name="Google Shape;435;p56"/>
          <p:cNvCxnSpPr/>
          <p:nvPr/>
        </p:nvCxnSpPr>
        <p:spPr>
          <a:xfrm>
            <a:off x="373925" y="2900175"/>
            <a:ext cx="147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36" name="Google Shape;436;p56"/>
          <p:cNvSpPr txBox="1"/>
          <p:nvPr/>
        </p:nvSpPr>
        <p:spPr>
          <a:xfrm>
            <a:off x="638175" y="2833700"/>
            <a:ext cx="3871800" cy="3582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Look </a:t>
            </a: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for the normal pattern of respiration.</a:t>
            </a:r>
            <a:endParaRPr sz="11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37" name="Google Shape;437;p56"/>
          <p:cNvSpPr txBox="1"/>
          <p:nvPr/>
        </p:nvSpPr>
        <p:spPr>
          <a:xfrm>
            <a:off x="-160500" y="3219400"/>
            <a:ext cx="2951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</a:pPr>
            <a:r>
              <a:rPr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To test Cardiovascular center:</a:t>
            </a:r>
            <a:endParaRPr>
              <a:solidFill>
                <a:srgbClr val="FF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38" name="Google Shape;438;p56"/>
          <p:cNvCxnSpPr/>
          <p:nvPr/>
        </p:nvCxnSpPr>
        <p:spPr>
          <a:xfrm>
            <a:off x="373925" y="3551775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9" name="Google Shape;439;p56"/>
          <p:cNvCxnSpPr/>
          <p:nvPr/>
        </p:nvCxnSpPr>
        <p:spPr>
          <a:xfrm>
            <a:off x="373925" y="3723075"/>
            <a:ext cx="147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40" name="Google Shape;440;p56"/>
          <p:cNvSpPr txBox="1"/>
          <p:nvPr/>
        </p:nvSpPr>
        <p:spPr>
          <a:xfrm>
            <a:off x="638175" y="3647550"/>
            <a:ext cx="3538800" cy="3582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Look for normal circulatory function.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441" name="Google Shape;441;p56"/>
          <p:cNvSpPr txBox="1"/>
          <p:nvPr/>
        </p:nvSpPr>
        <p:spPr>
          <a:xfrm>
            <a:off x="-160500" y="3976700"/>
            <a:ext cx="2951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●"/>
            </a:pPr>
            <a:r>
              <a:rPr lang="en-GB">
                <a:solidFill>
                  <a:srgbClr val="FF0000"/>
                </a:solidFill>
                <a:latin typeface="Dosis"/>
                <a:ea typeface="Dosis"/>
                <a:cs typeface="Dosis"/>
                <a:sym typeface="Dosis"/>
              </a:rPr>
              <a:t>To test brainstem reflexes: </a:t>
            </a:r>
            <a:endParaRPr sz="120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442" name="Google Shape;442;p56"/>
          <p:cNvCxnSpPr/>
          <p:nvPr/>
        </p:nvCxnSpPr>
        <p:spPr>
          <a:xfrm>
            <a:off x="373925" y="4338425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3" name="Google Shape;443;p56"/>
          <p:cNvCxnSpPr/>
          <p:nvPr/>
        </p:nvCxnSpPr>
        <p:spPr>
          <a:xfrm>
            <a:off x="373925" y="4509725"/>
            <a:ext cx="147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44" name="Google Shape;444;p56"/>
          <p:cNvSpPr txBox="1"/>
          <p:nvPr/>
        </p:nvSpPr>
        <p:spPr>
          <a:xfrm>
            <a:off x="638175" y="4439675"/>
            <a:ext cx="5762100" cy="16287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Pupillary</a:t>
            </a: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 and corneal reflexes.</a:t>
            </a:r>
            <a:endParaRPr>
              <a:solidFill>
                <a:srgbClr val="0C05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Vestibulo-ocular reflex: Injection of iced water into the ear will produce eyes movement.</a:t>
            </a:r>
            <a:endParaRPr>
              <a:solidFill>
                <a:srgbClr val="0C05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Oculocephalic</a:t>
            </a: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 reflex: Eyes will be fixed when head is moved in one or another directions.</a:t>
            </a:r>
            <a:endParaRPr>
              <a:solidFill>
                <a:srgbClr val="0C05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Gag reflex.</a:t>
            </a:r>
            <a:endParaRPr>
              <a:solidFill>
                <a:srgbClr val="0C05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en-GB">
                <a:solidFill>
                  <a:srgbClr val="0C0500"/>
                </a:solidFill>
                <a:latin typeface="Cairo"/>
                <a:ea typeface="Cairo"/>
                <a:cs typeface="Cairo"/>
                <a:sym typeface="Cairo"/>
              </a:rPr>
              <a:t>Cough reflex.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45" name="Google Shape;445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925" y="6848263"/>
            <a:ext cx="2519600" cy="1919224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56"/>
          <p:cNvSpPr txBox="1"/>
          <p:nvPr/>
        </p:nvSpPr>
        <p:spPr>
          <a:xfrm>
            <a:off x="735768" y="6502300"/>
            <a:ext cx="1973100" cy="6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</a:rPr>
              <a:t>Vestibulo-ocular reflex</a:t>
            </a:r>
            <a:endParaRPr>
              <a:solidFill>
                <a:srgbClr val="3D85C6"/>
              </a:solidFill>
            </a:endParaRPr>
          </a:p>
        </p:txBody>
      </p:sp>
      <p:pic>
        <p:nvPicPr>
          <p:cNvPr id="447" name="Google Shape;447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89910" y="6848270"/>
            <a:ext cx="2331794" cy="2434401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56"/>
          <p:cNvSpPr txBox="1"/>
          <p:nvPr/>
        </p:nvSpPr>
        <p:spPr>
          <a:xfrm>
            <a:off x="3859122" y="6502300"/>
            <a:ext cx="27441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</a:rPr>
              <a:t>Oculocephalic</a:t>
            </a:r>
            <a:r>
              <a:rPr lang="en-GB">
                <a:solidFill>
                  <a:srgbClr val="3D85C6"/>
                </a:solidFill>
              </a:rPr>
              <a:t> reflex</a:t>
            </a:r>
            <a:endParaRPr>
              <a:solidFill>
                <a:srgbClr val="3D85C6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57"/>
          <p:cNvSpPr txBox="1"/>
          <p:nvPr/>
        </p:nvSpPr>
        <p:spPr>
          <a:xfrm>
            <a:off x="1419225" y="393000"/>
            <a:ext cx="3638400" cy="5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Deficits</a:t>
            </a:r>
            <a:r>
              <a:rPr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 of Brainstem Structures</a:t>
            </a:r>
            <a:endParaRPr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B6D7A8"/>
                </a:solidFill>
                <a:latin typeface="Josefin Sans"/>
                <a:ea typeface="Josefin Sans"/>
                <a:cs typeface="Josefin Sans"/>
                <a:sym typeface="Josefin Sans"/>
              </a:rPr>
              <a:t>*All of them are ipsilateral except 3</a:t>
            </a:r>
            <a:endParaRPr sz="1200">
              <a:solidFill>
                <a:srgbClr val="B6D7A8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54" name="Google Shape;454;p57"/>
          <p:cNvSpPr/>
          <p:nvPr/>
        </p:nvSpPr>
        <p:spPr>
          <a:xfrm rot="-5400000">
            <a:off x="1577625" y="2713525"/>
            <a:ext cx="1288200" cy="549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Midline Structures 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455" name="Google Shape;455;p57"/>
          <p:cNvSpPr/>
          <p:nvPr/>
        </p:nvSpPr>
        <p:spPr>
          <a:xfrm>
            <a:off x="4359575" y="4811788"/>
            <a:ext cx="1844700" cy="549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4 Cranial Nerves </a:t>
            </a:r>
            <a:r>
              <a:rPr lang="en-GB">
                <a:solidFill>
                  <a:srgbClr val="9E9E9E"/>
                </a:solidFill>
                <a:latin typeface="Economica"/>
                <a:ea typeface="Economica"/>
                <a:cs typeface="Economica"/>
                <a:sym typeface="Economica"/>
              </a:rPr>
              <a:t>In </a:t>
            </a: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Medulla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56" name="Google Shape;456;p57"/>
          <p:cNvCxnSpPr>
            <a:stCxn id="457" idx="3"/>
            <a:endCxn id="458" idx="1"/>
          </p:cNvCxnSpPr>
          <p:nvPr/>
        </p:nvCxnSpPr>
        <p:spPr>
          <a:xfrm>
            <a:off x="1783125" y="138697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57" name="Google Shape;457;p57"/>
          <p:cNvSpPr/>
          <p:nvPr/>
        </p:nvSpPr>
        <p:spPr>
          <a:xfrm>
            <a:off x="158025" y="103252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Motor pathway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(Corticospinal Tract)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59" name="Google Shape;459;p57"/>
          <p:cNvSpPr/>
          <p:nvPr/>
        </p:nvSpPr>
        <p:spPr>
          <a:xfrm>
            <a:off x="158025" y="2097991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Medial lemniscus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0" name="Google Shape;460;p57"/>
          <p:cNvSpPr/>
          <p:nvPr/>
        </p:nvSpPr>
        <p:spPr>
          <a:xfrm>
            <a:off x="2566250" y="2097988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Contralateral proprioception/ vibration loss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1" name="Google Shape;461;p57"/>
          <p:cNvSpPr/>
          <p:nvPr/>
        </p:nvSpPr>
        <p:spPr>
          <a:xfrm>
            <a:off x="2566250" y="103252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Contralateral weakness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58" name="Google Shape;458;p57"/>
          <p:cNvSpPr/>
          <p:nvPr/>
        </p:nvSpPr>
        <p:spPr>
          <a:xfrm>
            <a:off x="1993800" y="158062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62" name="Google Shape;462;p57"/>
          <p:cNvCxnSpPr>
            <a:stCxn id="459" idx="3"/>
            <a:endCxn id="463" idx="1"/>
          </p:cNvCxnSpPr>
          <p:nvPr/>
        </p:nvCxnSpPr>
        <p:spPr>
          <a:xfrm flipH="1" rot="10800000">
            <a:off x="1783125" y="2111641"/>
            <a:ext cx="210600" cy="3408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63" name="Google Shape;463;p57"/>
          <p:cNvSpPr/>
          <p:nvPr/>
        </p:nvSpPr>
        <p:spPr>
          <a:xfrm>
            <a:off x="1993800" y="1958188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64" name="Google Shape;464;p57"/>
          <p:cNvCxnSpPr>
            <a:stCxn id="465" idx="3"/>
            <a:endCxn id="466" idx="1"/>
          </p:cNvCxnSpPr>
          <p:nvPr/>
        </p:nvCxnSpPr>
        <p:spPr>
          <a:xfrm>
            <a:off x="1783125" y="351792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65" name="Google Shape;465;p57"/>
          <p:cNvSpPr/>
          <p:nvPr/>
        </p:nvSpPr>
        <p:spPr>
          <a:xfrm>
            <a:off x="158025" y="31634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Medial longitudinal fasciculus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7" name="Google Shape;467;p57"/>
          <p:cNvSpPr/>
          <p:nvPr/>
        </p:nvSpPr>
        <p:spPr>
          <a:xfrm>
            <a:off x="2566250" y="31634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internuclear ophthalmoplegia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6" name="Google Shape;466;p57"/>
          <p:cNvSpPr/>
          <p:nvPr/>
        </p:nvSpPr>
        <p:spPr>
          <a:xfrm>
            <a:off x="1993800" y="371157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468" name="Google Shape;468;p57"/>
          <p:cNvSpPr/>
          <p:nvPr/>
        </p:nvSpPr>
        <p:spPr>
          <a:xfrm>
            <a:off x="205050" y="42425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Motor nucleus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and nerve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69" name="Google Shape;469;p57"/>
          <p:cNvSpPr/>
          <p:nvPr/>
        </p:nvSpPr>
        <p:spPr>
          <a:xfrm>
            <a:off x="2566250" y="4228950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CN function loss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70" name="Google Shape;470;p57"/>
          <p:cNvSpPr/>
          <p:nvPr/>
        </p:nvSpPr>
        <p:spPr>
          <a:xfrm>
            <a:off x="1993800" y="4081100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71" name="Google Shape;471;p57"/>
          <p:cNvCxnSpPr>
            <a:stCxn id="468" idx="3"/>
            <a:endCxn id="470" idx="1"/>
          </p:cNvCxnSpPr>
          <p:nvPr/>
        </p:nvCxnSpPr>
        <p:spPr>
          <a:xfrm flipH="1" rot="10800000">
            <a:off x="1830150" y="4234625"/>
            <a:ext cx="163800" cy="362400"/>
          </a:xfrm>
          <a:prstGeom prst="bentConnector3">
            <a:avLst>
              <a:gd fmla="val 4995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72" name="Google Shape;472;p57"/>
          <p:cNvCxnSpPr/>
          <p:nvPr/>
        </p:nvCxnSpPr>
        <p:spPr>
          <a:xfrm flipH="1">
            <a:off x="4317725" y="1032525"/>
            <a:ext cx="4200" cy="40884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med" w="med" type="none"/>
            <a:tailEnd len="med" w="med" type="oval"/>
          </a:ln>
        </p:spPr>
      </p:cxnSp>
      <p:cxnSp>
        <p:nvCxnSpPr>
          <p:cNvPr id="473" name="Google Shape;473;p57"/>
          <p:cNvCxnSpPr/>
          <p:nvPr/>
        </p:nvCxnSpPr>
        <p:spPr>
          <a:xfrm rot="10800000">
            <a:off x="50075" y="5089575"/>
            <a:ext cx="4230000" cy="21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med" w="med" type="none"/>
            <a:tailEnd len="med" w="med" type="oval"/>
          </a:ln>
        </p:spPr>
      </p:cxnSp>
      <p:sp>
        <p:nvSpPr>
          <p:cNvPr id="474" name="Google Shape;474;p57"/>
          <p:cNvSpPr/>
          <p:nvPr/>
        </p:nvSpPr>
        <p:spPr>
          <a:xfrm rot="-5400000">
            <a:off x="1666350" y="7041025"/>
            <a:ext cx="1288200" cy="549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Lateral </a:t>
            </a: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Structures 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75" name="Google Shape;475;p57"/>
          <p:cNvCxnSpPr>
            <a:stCxn id="476" idx="3"/>
            <a:endCxn id="477" idx="1"/>
          </p:cNvCxnSpPr>
          <p:nvPr/>
        </p:nvCxnSpPr>
        <p:spPr>
          <a:xfrm>
            <a:off x="1871850" y="571447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76" name="Google Shape;476;p57"/>
          <p:cNvSpPr/>
          <p:nvPr/>
        </p:nvSpPr>
        <p:spPr>
          <a:xfrm>
            <a:off x="246750" y="536002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Spinocerebellar pathway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78" name="Google Shape;478;p57"/>
          <p:cNvSpPr/>
          <p:nvPr/>
        </p:nvSpPr>
        <p:spPr>
          <a:xfrm>
            <a:off x="246750" y="6425491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Spinothalamic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79" name="Google Shape;479;p57"/>
          <p:cNvSpPr/>
          <p:nvPr/>
        </p:nvSpPr>
        <p:spPr>
          <a:xfrm>
            <a:off x="2654975" y="6425500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Contralateral pain/ temp sensory loss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80" name="Google Shape;480;p57"/>
          <p:cNvSpPr/>
          <p:nvPr/>
        </p:nvSpPr>
        <p:spPr>
          <a:xfrm>
            <a:off x="2654975" y="5360025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ataxia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77" name="Google Shape;477;p57"/>
          <p:cNvSpPr/>
          <p:nvPr/>
        </p:nvSpPr>
        <p:spPr>
          <a:xfrm>
            <a:off x="2082525" y="590812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81" name="Google Shape;481;p57"/>
          <p:cNvCxnSpPr>
            <a:stCxn id="478" idx="3"/>
            <a:endCxn id="482" idx="1"/>
          </p:cNvCxnSpPr>
          <p:nvPr/>
        </p:nvCxnSpPr>
        <p:spPr>
          <a:xfrm flipH="1" rot="10800000">
            <a:off x="1871850" y="6439141"/>
            <a:ext cx="210600" cy="3408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82" name="Google Shape;482;p57"/>
          <p:cNvSpPr/>
          <p:nvPr/>
        </p:nvSpPr>
        <p:spPr>
          <a:xfrm>
            <a:off x="2082525" y="6285688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83" name="Google Shape;483;p57"/>
          <p:cNvCxnSpPr>
            <a:stCxn id="484" idx="3"/>
            <a:endCxn id="485" idx="1"/>
          </p:cNvCxnSpPr>
          <p:nvPr/>
        </p:nvCxnSpPr>
        <p:spPr>
          <a:xfrm>
            <a:off x="1871850" y="784542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84" name="Google Shape;484;p57"/>
          <p:cNvSpPr/>
          <p:nvPr/>
        </p:nvSpPr>
        <p:spPr>
          <a:xfrm>
            <a:off x="246750" y="74909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Sensory nucleus of CN5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86" name="Google Shape;486;p57"/>
          <p:cNvSpPr/>
          <p:nvPr/>
        </p:nvSpPr>
        <p:spPr>
          <a:xfrm>
            <a:off x="2654975" y="7490975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pain/ temp loss in face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85" name="Google Shape;485;p57"/>
          <p:cNvSpPr/>
          <p:nvPr/>
        </p:nvSpPr>
        <p:spPr>
          <a:xfrm>
            <a:off x="2082525" y="803907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487" name="Google Shape;487;p57"/>
          <p:cNvSpPr/>
          <p:nvPr/>
        </p:nvSpPr>
        <p:spPr>
          <a:xfrm>
            <a:off x="293775" y="85700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Sympathetic pathway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88" name="Google Shape;488;p57"/>
          <p:cNvSpPr/>
          <p:nvPr/>
        </p:nvSpPr>
        <p:spPr>
          <a:xfrm>
            <a:off x="2654975" y="8556450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Horner’s syndrome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89" name="Google Shape;489;p57"/>
          <p:cNvSpPr/>
          <p:nvPr/>
        </p:nvSpPr>
        <p:spPr>
          <a:xfrm>
            <a:off x="2082525" y="8408600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90" name="Google Shape;490;p57"/>
          <p:cNvCxnSpPr>
            <a:stCxn id="487" idx="3"/>
            <a:endCxn id="489" idx="1"/>
          </p:cNvCxnSpPr>
          <p:nvPr/>
        </p:nvCxnSpPr>
        <p:spPr>
          <a:xfrm flipH="1" rot="10800000">
            <a:off x="1918875" y="8562125"/>
            <a:ext cx="163800" cy="362400"/>
          </a:xfrm>
          <a:prstGeom prst="bentConnector3">
            <a:avLst>
              <a:gd fmla="val 4995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91" name="Google Shape;491;p57"/>
          <p:cNvCxnSpPr/>
          <p:nvPr/>
        </p:nvCxnSpPr>
        <p:spPr>
          <a:xfrm flipH="1">
            <a:off x="4316825" y="5120925"/>
            <a:ext cx="6000" cy="45186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med" w="med" type="none"/>
            <a:tailEnd len="med" w="med" type="oval"/>
          </a:ln>
        </p:spPr>
      </p:cxnSp>
      <p:sp>
        <p:nvSpPr>
          <p:cNvPr id="492" name="Google Shape;492;p57"/>
          <p:cNvSpPr/>
          <p:nvPr/>
        </p:nvSpPr>
        <p:spPr>
          <a:xfrm>
            <a:off x="4531700" y="1032513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Glossopharyngeal CN9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93" name="Google Shape;493;p57"/>
          <p:cNvSpPr/>
          <p:nvPr/>
        </p:nvSpPr>
        <p:spPr>
          <a:xfrm>
            <a:off x="4531700" y="1997688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pharyngeal sensory loss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94" name="Google Shape;494;p57"/>
          <p:cNvSpPr/>
          <p:nvPr/>
        </p:nvSpPr>
        <p:spPr>
          <a:xfrm>
            <a:off x="5709725" y="1823988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95" name="Google Shape;495;p57"/>
          <p:cNvCxnSpPr>
            <a:stCxn id="492" idx="3"/>
            <a:endCxn id="494" idx="3"/>
          </p:cNvCxnSpPr>
          <p:nvPr/>
        </p:nvCxnSpPr>
        <p:spPr>
          <a:xfrm>
            <a:off x="6156800" y="1386963"/>
            <a:ext cx="289800" cy="590700"/>
          </a:xfrm>
          <a:prstGeom prst="bentConnector3">
            <a:avLst>
              <a:gd fmla="val 12453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96" name="Google Shape;496;p57"/>
          <p:cNvSpPr/>
          <p:nvPr/>
        </p:nvSpPr>
        <p:spPr>
          <a:xfrm>
            <a:off x="4528100" y="2899313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Vagus CN10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97" name="Google Shape;497;p57"/>
          <p:cNvSpPr/>
          <p:nvPr/>
        </p:nvSpPr>
        <p:spPr>
          <a:xfrm>
            <a:off x="4528100" y="3864488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palatal weakness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498" name="Google Shape;498;p57"/>
          <p:cNvSpPr/>
          <p:nvPr/>
        </p:nvSpPr>
        <p:spPr>
          <a:xfrm>
            <a:off x="5706125" y="3690788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499" name="Google Shape;499;p57"/>
          <p:cNvCxnSpPr>
            <a:stCxn id="496" idx="3"/>
            <a:endCxn id="498" idx="3"/>
          </p:cNvCxnSpPr>
          <p:nvPr/>
        </p:nvCxnSpPr>
        <p:spPr>
          <a:xfrm>
            <a:off x="6153200" y="3253763"/>
            <a:ext cx="289800" cy="590700"/>
          </a:xfrm>
          <a:prstGeom prst="bentConnector3">
            <a:avLst>
              <a:gd fmla="val 128865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00" name="Google Shape;500;p57"/>
          <p:cNvSpPr/>
          <p:nvPr/>
        </p:nvSpPr>
        <p:spPr>
          <a:xfrm>
            <a:off x="4528100" y="5637788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Spinal accessory CN11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01" name="Google Shape;501;p57"/>
          <p:cNvSpPr/>
          <p:nvPr/>
        </p:nvSpPr>
        <p:spPr>
          <a:xfrm>
            <a:off x="4528100" y="6602963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shoulder weakness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02" name="Google Shape;502;p57"/>
          <p:cNvSpPr/>
          <p:nvPr/>
        </p:nvSpPr>
        <p:spPr>
          <a:xfrm>
            <a:off x="5709725" y="6213188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03" name="Google Shape;503;p57"/>
          <p:cNvCxnSpPr>
            <a:stCxn id="501" idx="3"/>
            <a:endCxn id="502" idx="3"/>
          </p:cNvCxnSpPr>
          <p:nvPr/>
        </p:nvCxnSpPr>
        <p:spPr>
          <a:xfrm flipH="1" rot="10800000">
            <a:off x="6153200" y="6366713"/>
            <a:ext cx="293400" cy="590700"/>
          </a:xfrm>
          <a:prstGeom prst="bentConnector3">
            <a:avLst>
              <a:gd fmla="val 12728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04" name="Google Shape;504;p57"/>
          <p:cNvSpPr/>
          <p:nvPr/>
        </p:nvSpPr>
        <p:spPr>
          <a:xfrm>
            <a:off x="4533500" y="7568150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Hypoglossal CN12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05" name="Google Shape;505;p57"/>
          <p:cNvSpPr/>
          <p:nvPr/>
        </p:nvSpPr>
        <p:spPr>
          <a:xfrm>
            <a:off x="4533500" y="853332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weakness of tongue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06" name="Google Shape;506;p57"/>
          <p:cNvSpPr/>
          <p:nvPr/>
        </p:nvSpPr>
        <p:spPr>
          <a:xfrm>
            <a:off x="5715125" y="8143550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07" name="Google Shape;507;p57"/>
          <p:cNvCxnSpPr>
            <a:stCxn id="505" idx="3"/>
            <a:endCxn id="506" idx="3"/>
          </p:cNvCxnSpPr>
          <p:nvPr/>
        </p:nvCxnSpPr>
        <p:spPr>
          <a:xfrm flipH="1" rot="10800000">
            <a:off x="6158600" y="8297075"/>
            <a:ext cx="293400" cy="590700"/>
          </a:xfrm>
          <a:prstGeom prst="bentConnector3">
            <a:avLst>
              <a:gd fmla="val 127582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58"/>
          <p:cNvSpPr txBox="1"/>
          <p:nvPr/>
        </p:nvSpPr>
        <p:spPr>
          <a:xfrm>
            <a:off x="1270650" y="472050"/>
            <a:ext cx="43167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Deficits of Brainstem Structures Cont.</a:t>
            </a:r>
            <a:endParaRPr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13" name="Google Shape;513;p58"/>
          <p:cNvSpPr/>
          <p:nvPr/>
        </p:nvSpPr>
        <p:spPr>
          <a:xfrm rot="-5400000">
            <a:off x="2784900" y="2713525"/>
            <a:ext cx="1288200" cy="549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4 Cranial Nerves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E9E9E"/>
                </a:solidFill>
                <a:latin typeface="Economica"/>
                <a:ea typeface="Economica"/>
                <a:cs typeface="Economica"/>
                <a:sym typeface="Economica"/>
              </a:rPr>
              <a:t>In </a:t>
            </a: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Pons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14" name="Google Shape;514;p58"/>
          <p:cNvCxnSpPr>
            <a:stCxn id="515" idx="3"/>
            <a:endCxn id="516" idx="1"/>
          </p:cNvCxnSpPr>
          <p:nvPr/>
        </p:nvCxnSpPr>
        <p:spPr>
          <a:xfrm>
            <a:off x="2990400" y="138697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15" name="Google Shape;515;p58"/>
          <p:cNvSpPr/>
          <p:nvPr/>
        </p:nvSpPr>
        <p:spPr>
          <a:xfrm>
            <a:off x="1365300" y="103252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Trigeminal CN5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17" name="Google Shape;517;p58"/>
          <p:cNvSpPr/>
          <p:nvPr/>
        </p:nvSpPr>
        <p:spPr>
          <a:xfrm>
            <a:off x="1365300" y="2097991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Abducens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CN6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18" name="Google Shape;518;p58"/>
          <p:cNvSpPr/>
          <p:nvPr/>
        </p:nvSpPr>
        <p:spPr>
          <a:xfrm>
            <a:off x="3773525" y="2097988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eye abduction weakness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19" name="Google Shape;519;p58"/>
          <p:cNvSpPr/>
          <p:nvPr/>
        </p:nvSpPr>
        <p:spPr>
          <a:xfrm>
            <a:off x="3773525" y="103252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facial sensory loss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16" name="Google Shape;516;p58"/>
          <p:cNvSpPr/>
          <p:nvPr/>
        </p:nvSpPr>
        <p:spPr>
          <a:xfrm>
            <a:off x="3201075" y="158062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20" name="Google Shape;520;p58"/>
          <p:cNvCxnSpPr>
            <a:stCxn id="517" idx="3"/>
            <a:endCxn id="521" idx="1"/>
          </p:cNvCxnSpPr>
          <p:nvPr/>
        </p:nvCxnSpPr>
        <p:spPr>
          <a:xfrm flipH="1" rot="10800000">
            <a:off x="2990400" y="2111641"/>
            <a:ext cx="210600" cy="3408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21" name="Google Shape;521;p58"/>
          <p:cNvSpPr/>
          <p:nvPr/>
        </p:nvSpPr>
        <p:spPr>
          <a:xfrm>
            <a:off x="3201075" y="1958188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22" name="Google Shape;522;p58"/>
          <p:cNvCxnSpPr>
            <a:stCxn id="523" idx="3"/>
            <a:endCxn id="524" idx="1"/>
          </p:cNvCxnSpPr>
          <p:nvPr/>
        </p:nvCxnSpPr>
        <p:spPr>
          <a:xfrm>
            <a:off x="2990400" y="351792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23" name="Google Shape;523;p58"/>
          <p:cNvSpPr/>
          <p:nvPr/>
        </p:nvSpPr>
        <p:spPr>
          <a:xfrm>
            <a:off x="1365300" y="31634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Facial CN7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25" name="Google Shape;525;p58"/>
          <p:cNvSpPr/>
          <p:nvPr/>
        </p:nvSpPr>
        <p:spPr>
          <a:xfrm>
            <a:off x="3773525" y="31634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facial weakness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24" name="Google Shape;524;p58"/>
          <p:cNvSpPr/>
          <p:nvPr/>
        </p:nvSpPr>
        <p:spPr>
          <a:xfrm>
            <a:off x="3201075" y="371157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26" name="Google Shape;526;p58"/>
          <p:cNvSpPr/>
          <p:nvPr/>
        </p:nvSpPr>
        <p:spPr>
          <a:xfrm>
            <a:off x="1412325" y="42425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Auditory CN8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27" name="Google Shape;527;p58"/>
          <p:cNvSpPr/>
          <p:nvPr/>
        </p:nvSpPr>
        <p:spPr>
          <a:xfrm>
            <a:off x="3773525" y="4228950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Ipsilateral deafness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28" name="Google Shape;528;p58"/>
          <p:cNvSpPr/>
          <p:nvPr/>
        </p:nvSpPr>
        <p:spPr>
          <a:xfrm>
            <a:off x="3201075" y="4081100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29" name="Google Shape;529;p58"/>
          <p:cNvCxnSpPr>
            <a:stCxn id="526" idx="3"/>
            <a:endCxn id="528" idx="1"/>
          </p:cNvCxnSpPr>
          <p:nvPr/>
        </p:nvCxnSpPr>
        <p:spPr>
          <a:xfrm flipH="1" rot="10800000">
            <a:off x="3037425" y="4234625"/>
            <a:ext cx="163800" cy="362400"/>
          </a:xfrm>
          <a:prstGeom prst="bentConnector3">
            <a:avLst>
              <a:gd fmla="val 4995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0" name="Google Shape;530;p58"/>
          <p:cNvCxnSpPr/>
          <p:nvPr/>
        </p:nvCxnSpPr>
        <p:spPr>
          <a:xfrm rot="10800000">
            <a:off x="1314000" y="5154688"/>
            <a:ext cx="4230000" cy="21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med" w="med" type="oval"/>
            <a:tailEnd len="med" w="med" type="oval"/>
          </a:ln>
        </p:spPr>
      </p:cxnSp>
      <p:sp>
        <p:nvSpPr>
          <p:cNvPr id="531" name="Google Shape;531;p58"/>
          <p:cNvSpPr/>
          <p:nvPr/>
        </p:nvSpPr>
        <p:spPr>
          <a:xfrm rot="-5400000">
            <a:off x="2873625" y="7041025"/>
            <a:ext cx="1288200" cy="549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4 Cranial Nerves Above Pons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32" name="Google Shape;532;p58"/>
          <p:cNvCxnSpPr>
            <a:stCxn id="533" idx="3"/>
            <a:endCxn id="534" idx="1"/>
          </p:cNvCxnSpPr>
          <p:nvPr/>
        </p:nvCxnSpPr>
        <p:spPr>
          <a:xfrm>
            <a:off x="3079125" y="571447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33" name="Google Shape;533;p58"/>
          <p:cNvSpPr/>
          <p:nvPr/>
        </p:nvSpPr>
        <p:spPr>
          <a:xfrm>
            <a:off x="1454025" y="536002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Olfactory CN1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35" name="Google Shape;535;p58"/>
          <p:cNvSpPr/>
          <p:nvPr/>
        </p:nvSpPr>
        <p:spPr>
          <a:xfrm>
            <a:off x="1454025" y="6425491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Optic CN2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36" name="Google Shape;536;p58"/>
          <p:cNvSpPr/>
          <p:nvPr/>
        </p:nvSpPr>
        <p:spPr>
          <a:xfrm>
            <a:off x="3862250" y="6425500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Not in midbrain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37" name="Google Shape;537;p58"/>
          <p:cNvSpPr/>
          <p:nvPr/>
        </p:nvSpPr>
        <p:spPr>
          <a:xfrm>
            <a:off x="3862250" y="5360025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Not in midbrain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34" name="Google Shape;534;p58"/>
          <p:cNvSpPr/>
          <p:nvPr/>
        </p:nvSpPr>
        <p:spPr>
          <a:xfrm>
            <a:off x="3289800" y="590812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38" name="Google Shape;538;p58"/>
          <p:cNvCxnSpPr>
            <a:stCxn id="535" idx="3"/>
            <a:endCxn id="539" idx="1"/>
          </p:cNvCxnSpPr>
          <p:nvPr/>
        </p:nvCxnSpPr>
        <p:spPr>
          <a:xfrm flipH="1" rot="10800000">
            <a:off x="3079125" y="6439141"/>
            <a:ext cx="210600" cy="3408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39" name="Google Shape;539;p58"/>
          <p:cNvSpPr/>
          <p:nvPr/>
        </p:nvSpPr>
        <p:spPr>
          <a:xfrm>
            <a:off x="3289800" y="6285688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40" name="Google Shape;540;p58"/>
          <p:cNvCxnSpPr>
            <a:stCxn id="541" idx="3"/>
            <a:endCxn id="542" idx="1"/>
          </p:cNvCxnSpPr>
          <p:nvPr/>
        </p:nvCxnSpPr>
        <p:spPr>
          <a:xfrm>
            <a:off x="3079125" y="7845425"/>
            <a:ext cx="210600" cy="347400"/>
          </a:xfrm>
          <a:prstGeom prst="bentConnector3">
            <a:avLst>
              <a:gd fmla="val 50018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41" name="Google Shape;541;p58"/>
          <p:cNvSpPr/>
          <p:nvPr/>
        </p:nvSpPr>
        <p:spPr>
          <a:xfrm>
            <a:off x="1454025" y="74909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Oculomotor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CN3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43" name="Google Shape;543;p58"/>
          <p:cNvSpPr/>
          <p:nvPr/>
        </p:nvSpPr>
        <p:spPr>
          <a:xfrm>
            <a:off x="3862250" y="7490975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Eye turned out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and down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42" name="Google Shape;542;p58"/>
          <p:cNvSpPr/>
          <p:nvPr/>
        </p:nvSpPr>
        <p:spPr>
          <a:xfrm>
            <a:off x="3289800" y="8039075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544" name="Google Shape;544;p58"/>
          <p:cNvSpPr/>
          <p:nvPr/>
        </p:nvSpPr>
        <p:spPr>
          <a:xfrm>
            <a:off x="1501050" y="8570075"/>
            <a:ext cx="16251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Trochlear CN4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45" name="Google Shape;545;p58"/>
          <p:cNvSpPr/>
          <p:nvPr/>
        </p:nvSpPr>
        <p:spPr>
          <a:xfrm>
            <a:off x="3862250" y="8556450"/>
            <a:ext cx="1536300" cy="708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3D85C6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Eye unable to look down when looking towards nose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546" name="Google Shape;546;p58"/>
          <p:cNvSpPr/>
          <p:nvPr/>
        </p:nvSpPr>
        <p:spPr>
          <a:xfrm>
            <a:off x="3289800" y="8408600"/>
            <a:ext cx="736992" cy="307206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Deficit</a:t>
            </a:r>
            <a:endParaRPr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cxnSp>
        <p:nvCxnSpPr>
          <p:cNvPr id="547" name="Google Shape;547;p58"/>
          <p:cNvCxnSpPr>
            <a:stCxn id="544" idx="3"/>
            <a:endCxn id="546" idx="1"/>
          </p:cNvCxnSpPr>
          <p:nvPr/>
        </p:nvCxnSpPr>
        <p:spPr>
          <a:xfrm flipH="1" rot="10800000">
            <a:off x="3126150" y="8562125"/>
            <a:ext cx="163800" cy="362400"/>
          </a:xfrm>
          <a:prstGeom prst="bentConnector3">
            <a:avLst>
              <a:gd fmla="val 49954" name="adj1"/>
            </a:avLst>
          </a:prstGeom>
          <a:noFill/>
          <a:ln cap="flat" cmpd="sng" w="9525">
            <a:solidFill>
              <a:srgbClr val="3D85C6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59"/>
          <p:cNvSpPr txBox="1"/>
          <p:nvPr/>
        </p:nvSpPr>
        <p:spPr>
          <a:xfrm>
            <a:off x="367675" y="5751850"/>
            <a:ext cx="6390300" cy="37764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Sample case 2: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 58 y/o female patient was referred to you because of recent onset of Left sided miosis, anhydrosis, ptosis, left-sided ataxia, Uvula deviated to right.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3C78D8"/>
                </a:solidFill>
                <a:latin typeface="Cairo"/>
                <a:ea typeface="Cairo"/>
                <a:cs typeface="Cairo"/>
                <a:sym typeface="Cairo"/>
              </a:rPr>
              <a:t>Answers:</a:t>
            </a:r>
            <a:endParaRPr>
              <a:solidFill>
                <a:srgbClr val="3C78D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-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Lateral medullary syndrome (L)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		- Posterior inferior cerebellar artery (L)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553" name="Google Shape;553;p59"/>
          <p:cNvSpPr txBox="1"/>
          <p:nvPr/>
        </p:nvSpPr>
        <p:spPr>
          <a:xfrm>
            <a:off x="1419225" y="457200"/>
            <a:ext cx="36384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Sample Cases</a:t>
            </a:r>
            <a:endParaRPr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554" name="Google Shape;554;p59"/>
          <p:cNvSpPr txBox="1"/>
          <p:nvPr/>
        </p:nvSpPr>
        <p:spPr>
          <a:xfrm>
            <a:off x="43275" y="882575"/>
            <a:ext cx="6390300" cy="46887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Sample case 1:</a:t>
            </a:r>
            <a:endParaRPr b="1" sz="1600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A 58 y/o female patient was referred to you because of recent onset of left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hemiparesis, left-sided loss of proprioception and right-sided tongue</a:t>
            </a:r>
            <a:br>
              <a:rPr lang="en-GB">
                <a:latin typeface="Cairo"/>
                <a:ea typeface="Cairo"/>
                <a:cs typeface="Cairo"/>
                <a:sym typeface="Cairo"/>
              </a:rPr>
            </a:br>
            <a:r>
              <a:rPr lang="en-GB">
                <a:latin typeface="Cairo"/>
                <a:ea typeface="Cairo"/>
                <a:cs typeface="Cairo"/>
                <a:sym typeface="Cairo"/>
              </a:rPr>
              <a:t>Deviation.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C78D8"/>
                </a:solidFill>
                <a:latin typeface="Cairo"/>
                <a:ea typeface="Cairo"/>
                <a:cs typeface="Cairo"/>
                <a:sym typeface="Cairo"/>
              </a:rPr>
              <a:t>Answers:</a:t>
            </a:r>
            <a:endParaRPr>
              <a:solidFill>
                <a:srgbClr val="3C78D8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iro"/>
                <a:ea typeface="Cairo"/>
                <a:cs typeface="Cairo"/>
                <a:sym typeface="Cairo"/>
              </a:rPr>
              <a:t>- </a:t>
            </a:r>
            <a:r>
              <a:rPr lang="en-GB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Medial medullary syndrome (R)</a:t>
            </a:r>
            <a:r>
              <a:rPr lang="en-GB">
                <a:latin typeface="Cairo"/>
                <a:ea typeface="Cairo"/>
                <a:cs typeface="Cairo"/>
                <a:sym typeface="Cairo"/>
              </a:rPr>
              <a:t> 		- Vertebral artery, medullary branch (R)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555" name="Google Shape;555;p59"/>
          <p:cNvGraphicFramePr/>
          <p:nvPr/>
        </p:nvGraphicFramePr>
        <p:xfrm>
          <a:off x="43275" y="1989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2130075"/>
                <a:gridCol w="2130075"/>
                <a:gridCol w="2130075"/>
              </a:tblGrid>
              <a:tr h="496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History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Fiber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Location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496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58 year old woman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Medial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800350"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Left hemiparesis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motor (corticospinal tract), right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Medial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593675"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Left-sided loss of</a:t>
                      </a:r>
                      <a:b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proprioception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medial </a:t>
                      </a: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lemniscus, right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Medulla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496200"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Right-sided tongue deviation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CN12</a:t>
                      </a: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, right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Medial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6" name="Google Shape;556;p59"/>
          <p:cNvGraphicFramePr/>
          <p:nvPr/>
        </p:nvGraphicFramePr>
        <p:xfrm>
          <a:off x="367675" y="6580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2130100"/>
                <a:gridCol w="2130100"/>
                <a:gridCol w="2130100"/>
              </a:tblGrid>
              <a:tr h="496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History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Fiber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D85C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Location</a:t>
                      </a:r>
                      <a:endParaRPr b="1" sz="1600">
                        <a:solidFill>
                          <a:srgbClr val="3D85C6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496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58 year old woman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Sympathetic tract, Left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Side, left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800350"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Left-sided meiosis,</a:t>
                      </a:r>
                      <a:b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anhydrosis, ptosis Left-sided ataxia.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Spinocerebellar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Side, left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593675"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Uvula deviated</a:t>
                      </a:r>
                      <a:b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</a:br>
                      <a:r>
                        <a:rPr lang="en-GB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to right.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CN10, Left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-"/>
                      </a:pPr>
                      <a:r>
                        <a:rPr lang="en-GB">
                          <a:latin typeface="Cairo"/>
                          <a:ea typeface="Cairo"/>
                          <a:cs typeface="Cairo"/>
                          <a:sym typeface="Cairo"/>
                        </a:rPr>
                        <a:t>Medulla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60"/>
          <p:cNvSpPr txBox="1"/>
          <p:nvPr/>
        </p:nvSpPr>
        <p:spPr>
          <a:xfrm>
            <a:off x="284350" y="543701"/>
            <a:ext cx="3030000" cy="69567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84375" lIns="84375" spcFirstLastPara="1" rIns="84375" wrap="square" tIns="843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1.</a:t>
            </a:r>
            <a:r>
              <a:rPr lang="en-GB" sz="1300">
                <a:solidFill>
                  <a:srgbClr val="3D85C6"/>
                </a:solidFill>
              </a:rPr>
              <a:t>structure in midbrain is associated with auditory pathway?</a:t>
            </a:r>
            <a:endParaRPr sz="1300">
              <a:solidFill>
                <a:srgbClr val="3D85C6"/>
              </a:solidFill>
            </a:endParaRPr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Inferior colliculus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Superior colliculus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Tegmentum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Substantia nigra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2.</a:t>
            </a:r>
            <a:r>
              <a:rPr lang="en-GB" sz="1300">
                <a:solidFill>
                  <a:srgbClr val="6D9EEB"/>
                </a:solidFill>
              </a:rPr>
              <a:t>Which one of the following Cranial Nerves is pure Sensory?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Abducents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Accessory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Trochlear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Olfactory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3.</a:t>
            </a:r>
            <a:r>
              <a:rPr lang="en-GB" sz="1300">
                <a:solidFill>
                  <a:srgbClr val="6D9EEB"/>
                </a:solidFill>
              </a:rPr>
              <a:t>Which of the following is rich in endogenous opioid?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Substantia nigra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Red nucleus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Periaqueductal grey matter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Superior rectus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4.</a:t>
            </a:r>
            <a:r>
              <a:rPr lang="en-GB" sz="1300">
                <a:solidFill>
                  <a:srgbClr val="6D9EEB"/>
                </a:solidFill>
              </a:rPr>
              <a:t>Pinpoint pupil size, hyperventilation and sustained inhalation is a characteristic of?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Lesion in medulla oblongata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Lesion in cerebral peduncles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Lesion in midbrain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Lesion in pons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5.</a:t>
            </a:r>
            <a:r>
              <a:rPr lang="en-GB" sz="1300">
                <a:solidFill>
                  <a:srgbClr val="6D9EEB"/>
                </a:solidFill>
              </a:rPr>
              <a:t>A patient with a lesion in Trochlear nerve , which muscle nerve supply is affected?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Superior oblique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Inferior oblique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Lateral rectus </a:t>
            </a:r>
            <a:endParaRPr sz="1300">
              <a:solidFill>
                <a:schemeClr val="dk1"/>
              </a:solidFill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 sz="1300">
                <a:solidFill>
                  <a:schemeClr val="dk1"/>
                </a:solidFill>
              </a:rPr>
              <a:t>Superior rectus</a:t>
            </a:r>
            <a:endParaRPr sz="1300"/>
          </a:p>
        </p:txBody>
      </p:sp>
      <p:sp>
        <p:nvSpPr>
          <p:cNvPr id="562" name="Google Shape;562;p60"/>
          <p:cNvSpPr txBox="1"/>
          <p:nvPr/>
        </p:nvSpPr>
        <p:spPr>
          <a:xfrm>
            <a:off x="3521700" y="1940450"/>
            <a:ext cx="3030000" cy="7121100"/>
          </a:xfrm>
          <a:prstGeom prst="rect">
            <a:avLst/>
          </a:prstGeom>
          <a:noFill/>
          <a:ln cap="flat" cmpd="sng" w="9525">
            <a:solidFill>
              <a:srgbClr val="3D85C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84375" lIns="84375" spcFirstLastPara="1" rIns="84375" wrap="square" tIns="843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6.</a:t>
            </a:r>
            <a:r>
              <a:rPr lang="en-GB" sz="1600">
                <a:solidFill>
                  <a:srgbClr val="3C78D8"/>
                </a:solidFill>
                <a:latin typeface="Dosis"/>
                <a:ea typeface="Dosis"/>
                <a:cs typeface="Dosis"/>
                <a:sym typeface="Dosis"/>
              </a:rPr>
              <a:t>which of the following cranial nerve is responsible of rotation of head?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Optic nerve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Trigeminal nerve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Accessory nerve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hypoglossal nerve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7.</a:t>
            </a:r>
            <a:r>
              <a:rPr lang="en-GB" sz="15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Which  brainstem structure is a center for gag reflex?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Midbrain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Pons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Medulla oblongata 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Thalamus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8.</a:t>
            </a:r>
            <a:r>
              <a:rPr lang="en-GB" sz="15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which of the following muscle is contracted as a part of the pupillary reflex?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Ciliary muscle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Pupillary dilator muscle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Pupillary sphincter muscle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Superior oblique muscle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9.</a:t>
            </a:r>
            <a:r>
              <a:rPr lang="en-GB" sz="1500">
                <a:solidFill>
                  <a:srgbClr val="6D9EEB"/>
                </a:solidFill>
                <a:latin typeface="Dosis"/>
                <a:ea typeface="Dosis"/>
                <a:cs typeface="Dosis"/>
                <a:sym typeface="Dosis"/>
              </a:rPr>
              <a:t>if there is a lesion in the Vagus cranial nerve it will cause…...?</a:t>
            </a:r>
            <a:endParaRPr sz="1300"/>
          </a:p>
          <a:p>
            <a:pPr indent="-298450" lvl="0" marL="431800" rtl="0" algn="l"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Contralateral palatal  weakness defect 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Ipsilateral palatal weakness defect 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Contralateral pain loss in the face 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298450" lvl="0" marL="431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AutoNum type="alphaU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Ipsilateral pain loss in the face </a:t>
            </a:r>
            <a:endParaRPr sz="1300"/>
          </a:p>
        </p:txBody>
      </p:sp>
      <p:sp>
        <p:nvSpPr>
          <p:cNvPr id="563" name="Google Shape;563;p60"/>
          <p:cNvSpPr txBox="1"/>
          <p:nvPr/>
        </p:nvSpPr>
        <p:spPr>
          <a:xfrm rot="5400000">
            <a:off x="1070650" y="7958974"/>
            <a:ext cx="919800" cy="24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84375" lIns="84375" spcFirstLastPara="1" rIns="84375" wrap="square" tIns="843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Answers: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1.A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2.D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3.C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4.D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5.A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6.C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7.C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8.C</a:t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/>
              <a:t>9.</a:t>
            </a:r>
            <a:r>
              <a:rPr lang="en-GB" sz="1300"/>
              <a:t>B</a:t>
            </a:r>
            <a:endParaRPr sz="13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9" name="Google Shape;249;p47"/>
          <p:cNvSpPr txBox="1"/>
          <p:nvPr/>
        </p:nvSpPr>
        <p:spPr>
          <a:xfrm>
            <a:off x="274050" y="515300"/>
            <a:ext cx="61473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Brainstem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250" name="Google Shape;250;p47"/>
          <p:cNvSpPr txBox="1"/>
          <p:nvPr/>
        </p:nvSpPr>
        <p:spPr>
          <a:xfrm>
            <a:off x="285750" y="942975"/>
            <a:ext cx="6147300" cy="6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Economica"/>
              <a:buChar char="●"/>
            </a:pPr>
            <a:r>
              <a:rPr lang="en-GB" sz="1700">
                <a:latin typeface="Economica"/>
                <a:ea typeface="Economica"/>
                <a:cs typeface="Economica"/>
                <a:sym typeface="Economica"/>
              </a:rPr>
              <a:t>The </a:t>
            </a:r>
            <a:r>
              <a:rPr lang="en-GB" sz="1700">
                <a:latin typeface="Economica"/>
                <a:ea typeface="Economica"/>
                <a:cs typeface="Economica"/>
                <a:sym typeface="Economica"/>
              </a:rPr>
              <a:t>brainstem</a:t>
            </a:r>
            <a:r>
              <a:rPr lang="en-GB" sz="1700">
                <a:latin typeface="Economica"/>
                <a:ea typeface="Economica"/>
                <a:cs typeface="Economica"/>
                <a:sym typeface="Economica"/>
              </a:rPr>
              <a:t> is the lower part of the brain.</a:t>
            </a:r>
            <a:endParaRPr sz="1700">
              <a:latin typeface="Economica"/>
              <a:ea typeface="Economica"/>
              <a:cs typeface="Economica"/>
              <a:sym typeface="Economica"/>
            </a:endParaRPr>
          </a:p>
          <a:p>
            <a:pPr indent="-3365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Economica"/>
              <a:buChar char="●"/>
            </a:pPr>
            <a:r>
              <a:rPr lang="en-GB" sz="1700">
                <a:latin typeface="Economica"/>
                <a:ea typeface="Economica"/>
                <a:cs typeface="Economica"/>
                <a:sym typeface="Economica"/>
              </a:rPr>
              <a:t>It is adjoining and structurally continuous with the spinal cord.</a:t>
            </a:r>
            <a:endParaRPr sz="1700"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251" name="Google Shape;251;p47"/>
          <p:cNvSpPr txBox="1"/>
          <p:nvPr/>
        </p:nvSpPr>
        <p:spPr>
          <a:xfrm>
            <a:off x="484100" y="2770166"/>
            <a:ext cx="2367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6666"/>
              </a:buClr>
              <a:buSzPts val="1400"/>
              <a:buFont typeface="Cairo"/>
              <a:buChar char="●"/>
            </a:pPr>
            <a:r>
              <a:rPr lang="en-GB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Midbrain</a:t>
            </a:r>
            <a:r>
              <a:rPr lang="en-GB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>
              <a:solidFill>
                <a:srgbClr val="E06666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52" name="Google Shape;252;p47"/>
          <p:cNvSpPr txBox="1"/>
          <p:nvPr/>
        </p:nvSpPr>
        <p:spPr>
          <a:xfrm>
            <a:off x="484100" y="3421492"/>
            <a:ext cx="2367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Cairo"/>
              <a:buChar char="●"/>
            </a:pPr>
            <a:r>
              <a:rPr lang="en-GB">
                <a:solidFill>
                  <a:schemeClr val="accent5"/>
                </a:solidFill>
                <a:latin typeface="Cairo"/>
                <a:ea typeface="Cairo"/>
                <a:cs typeface="Cairo"/>
                <a:sym typeface="Cairo"/>
              </a:rPr>
              <a:t>Medulla Oblongata.</a:t>
            </a:r>
            <a:endParaRPr>
              <a:solidFill>
                <a:schemeClr val="accent5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53" name="Google Shape;253;p47"/>
          <p:cNvSpPr txBox="1"/>
          <p:nvPr/>
        </p:nvSpPr>
        <p:spPr>
          <a:xfrm>
            <a:off x="484100" y="3095835"/>
            <a:ext cx="2367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400"/>
              <a:buFont typeface="Cairo"/>
              <a:buChar char="●"/>
            </a:pPr>
            <a:r>
              <a:rPr lang="en-GB">
                <a:solidFill>
                  <a:srgbClr val="3C78D8"/>
                </a:solidFill>
                <a:latin typeface="Cairo"/>
                <a:ea typeface="Cairo"/>
                <a:cs typeface="Cairo"/>
                <a:sym typeface="Cairo"/>
              </a:rPr>
              <a:t>Pons.</a:t>
            </a:r>
            <a:endParaRPr>
              <a:solidFill>
                <a:srgbClr val="3C78D8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54" name="Google Shape;254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4075" y="2768731"/>
            <a:ext cx="3410050" cy="3518763"/>
          </a:xfrm>
          <a:prstGeom prst="rect">
            <a:avLst/>
          </a:prstGeom>
          <a:noFill/>
          <a:ln cap="flat" cmpd="sng" w="9525">
            <a:solidFill>
              <a:srgbClr val="0C343D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5" name="Google Shape;255;p47"/>
          <p:cNvSpPr txBox="1"/>
          <p:nvPr/>
        </p:nvSpPr>
        <p:spPr>
          <a:xfrm>
            <a:off x="1311888" y="1855450"/>
            <a:ext cx="4234200" cy="5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Components of </a:t>
            </a:r>
            <a:r>
              <a:rPr lang="en-GB" sz="1600">
                <a:solidFill>
                  <a:srgbClr val="3D85C6"/>
                </a:solidFill>
                <a:latin typeface="Cairo"/>
                <a:ea typeface="Cairo"/>
                <a:cs typeface="Cairo"/>
                <a:sym typeface="Cairo"/>
              </a:rPr>
              <a:t>Brainstem</a:t>
            </a:r>
            <a:endParaRPr sz="1600">
              <a:solidFill>
                <a:srgbClr val="3D85C6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256" name="Google Shape;256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2675" y="3913075"/>
            <a:ext cx="1901865" cy="2374425"/>
          </a:xfrm>
          <a:prstGeom prst="rect">
            <a:avLst/>
          </a:prstGeom>
          <a:noFill/>
          <a:ln cap="flat" cmpd="sng" w="9525">
            <a:solidFill>
              <a:srgbClr val="0C343D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7" name="Google Shape;257;p47"/>
          <p:cNvSpPr txBox="1"/>
          <p:nvPr/>
        </p:nvSpPr>
        <p:spPr>
          <a:xfrm>
            <a:off x="274050" y="7172913"/>
            <a:ext cx="2577300" cy="215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Char char="●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The midbrain, pons and medulla connect to the cerebellum via the </a:t>
            </a:r>
            <a:r>
              <a:rPr lang="en-GB" u="sng">
                <a:solidFill>
                  <a:srgbClr val="DD7E6B"/>
                </a:solidFill>
                <a:highlight>
                  <a:srgbClr val="F6C4BB"/>
                </a:highlight>
                <a:latin typeface="Dosis"/>
                <a:ea typeface="Dosis"/>
                <a:cs typeface="Dosis"/>
                <a:sym typeface="Dosis"/>
              </a:rPr>
              <a:t>superior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, </a:t>
            </a:r>
            <a:r>
              <a:rPr lang="en-GB" u="sng">
                <a:solidFill>
                  <a:srgbClr val="134F5C"/>
                </a:solidFill>
                <a:highlight>
                  <a:srgbClr val="D0E0E3"/>
                </a:highlight>
                <a:latin typeface="Dosis"/>
                <a:ea typeface="Dosis"/>
                <a:cs typeface="Dosis"/>
                <a:sym typeface="Dosis"/>
              </a:rPr>
              <a:t>middle</a:t>
            </a:r>
            <a:r>
              <a:rPr lang="en-GB">
                <a:highlight>
                  <a:srgbClr val="D0E0E3"/>
                </a:highlight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and </a:t>
            </a:r>
            <a:r>
              <a:rPr lang="en-GB" u="sng">
                <a:solidFill>
                  <a:srgbClr val="674EA7"/>
                </a:solidFill>
                <a:highlight>
                  <a:srgbClr val="EAD1DC"/>
                </a:highlight>
                <a:latin typeface="Dosis"/>
                <a:ea typeface="Dosis"/>
                <a:cs typeface="Dosis"/>
                <a:sym typeface="Dosis"/>
              </a:rPr>
              <a:t>inferior</a:t>
            </a:r>
            <a:r>
              <a:rPr lang="en-GB">
                <a:highlight>
                  <a:srgbClr val="EAD1DC"/>
                </a:highlight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 u="sng">
                <a:latin typeface="Dosis"/>
                <a:ea typeface="Dosis"/>
                <a:cs typeface="Dosis"/>
                <a:sym typeface="Dosis"/>
              </a:rPr>
              <a:t>peduncles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respectively.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58" name="Google Shape;258;p47"/>
          <p:cNvPicPr preferRelativeResize="0"/>
          <p:nvPr/>
        </p:nvPicPr>
        <p:blipFill rotWithShape="1">
          <a:blip r:embed="rId5">
            <a:alphaModFix/>
          </a:blip>
          <a:srcRect b="10331" l="9727" r="3421" t="3861"/>
          <a:stretch/>
        </p:blipFill>
        <p:spPr>
          <a:xfrm>
            <a:off x="2954075" y="6934600"/>
            <a:ext cx="3410050" cy="2629425"/>
          </a:xfrm>
          <a:prstGeom prst="rect">
            <a:avLst/>
          </a:prstGeom>
          <a:noFill/>
          <a:ln cap="flat" cmpd="sng" w="9525">
            <a:solidFill>
              <a:srgbClr val="0C343D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9" name="Google Shape;259;p47"/>
          <p:cNvSpPr/>
          <p:nvPr/>
        </p:nvSpPr>
        <p:spPr>
          <a:xfrm>
            <a:off x="4541657" y="6954514"/>
            <a:ext cx="965700" cy="1392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DD7E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47"/>
          <p:cNvSpPr/>
          <p:nvPr/>
        </p:nvSpPr>
        <p:spPr>
          <a:xfrm>
            <a:off x="5641052" y="7216280"/>
            <a:ext cx="586200" cy="218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674EA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47"/>
          <p:cNvSpPr/>
          <p:nvPr/>
        </p:nvSpPr>
        <p:spPr>
          <a:xfrm>
            <a:off x="5641052" y="7455208"/>
            <a:ext cx="586200" cy="218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134F5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47"/>
          <p:cNvSpPr/>
          <p:nvPr/>
        </p:nvSpPr>
        <p:spPr>
          <a:xfrm>
            <a:off x="3210135" y="5214758"/>
            <a:ext cx="549300" cy="180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47"/>
          <p:cNvSpPr/>
          <p:nvPr/>
        </p:nvSpPr>
        <p:spPr>
          <a:xfrm>
            <a:off x="3210135" y="4847304"/>
            <a:ext cx="385800" cy="180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47"/>
          <p:cNvSpPr/>
          <p:nvPr/>
        </p:nvSpPr>
        <p:spPr>
          <a:xfrm>
            <a:off x="3226629" y="4468504"/>
            <a:ext cx="584100" cy="180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DD7E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900" y="4004500"/>
            <a:ext cx="4453523" cy="21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8"/>
          <p:cNvPicPr preferRelativeResize="0"/>
          <p:nvPr/>
        </p:nvPicPr>
        <p:blipFill rotWithShape="1">
          <a:blip r:embed="rId4">
            <a:alphaModFix/>
          </a:blip>
          <a:srcRect b="15633" l="0" r="0" t="0"/>
          <a:stretch/>
        </p:blipFill>
        <p:spPr>
          <a:xfrm>
            <a:off x="1521325" y="6193300"/>
            <a:ext cx="4264763" cy="249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1123" y="8852523"/>
            <a:ext cx="2785196" cy="94695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4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3" name="Google Shape;273;p48"/>
          <p:cNvSpPr txBox="1"/>
          <p:nvPr/>
        </p:nvSpPr>
        <p:spPr>
          <a:xfrm>
            <a:off x="1311888" y="375175"/>
            <a:ext cx="4234200" cy="5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Midbrain</a:t>
            </a:r>
            <a:endParaRPr b="1"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274" name="Google Shape;274;p48"/>
          <p:cNvSpPr txBox="1"/>
          <p:nvPr/>
        </p:nvSpPr>
        <p:spPr>
          <a:xfrm>
            <a:off x="414275" y="731850"/>
            <a:ext cx="56556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Is divided into three parts: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graphicFrame>
        <p:nvGraphicFramePr>
          <p:cNvPr id="275" name="Google Shape;275;p48"/>
          <p:cNvGraphicFramePr/>
          <p:nvPr/>
        </p:nvGraphicFramePr>
        <p:xfrm>
          <a:off x="30275" y="1080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907900"/>
                <a:gridCol w="2026625"/>
                <a:gridCol w="1323600"/>
                <a:gridCol w="1266550"/>
              </a:tblGrid>
              <a:tr h="6517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6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1. </a:t>
                      </a:r>
                      <a:r>
                        <a:rPr b="1" lang="en-GB" sz="16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The Tectum</a:t>
                      </a:r>
                      <a:endParaRPr b="1">
                        <a:solidFill>
                          <a:srgbClr val="3C78D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("roof" in  latin), includes:</a:t>
                      </a:r>
                      <a:endParaRPr b="1" sz="1600">
                        <a:solidFill>
                          <a:srgbClr val="55B787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6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2. The Tegmentum</a:t>
                      </a:r>
                      <a:endParaRPr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600">
                          <a:solidFill>
                            <a:srgbClr val="A61C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3. Cerebral Peduncles</a:t>
                      </a:r>
                      <a:endParaRPr>
                        <a:solidFill>
                          <a:srgbClr val="A61C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21531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E69138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A) </a:t>
                      </a:r>
                      <a:r>
                        <a:rPr b="1" lang="en-GB">
                          <a:solidFill>
                            <a:srgbClr val="E69138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The superior colliculus: </a:t>
                      </a:r>
                      <a:endParaRPr b="1">
                        <a:solidFill>
                          <a:srgbClr val="E69138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It constitutes center for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visual reflexes.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It sends its superior brachium to the </a:t>
                      </a:r>
                      <a:r>
                        <a:rPr lang="en-GB" u="sng">
                          <a:solidFill>
                            <a:srgbClr val="F64AB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lateral geniculate body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of the  thalamus.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45818E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B) The inferior colliculus:</a:t>
                      </a:r>
                      <a:endParaRPr>
                        <a:solidFill>
                          <a:srgbClr val="45818E"/>
                        </a:solidFill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It is associated with auditory pathway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It sends its inferior brachium  to the </a:t>
                      </a:r>
                      <a:r>
                        <a:rPr lang="en-GB" u="sng">
                          <a:solidFill>
                            <a:srgbClr val="9855D5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medial geniculate body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of the thalamus.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The </a:t>
                      </a:r>
                      <a:r>
                        <a:rPr lang="en-GB" u="sng">
                          <a:solidFill>
                            <a:schemeClr val="accent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cerebral aqueduct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runs through the midbrain, beneath the 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colliculi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Ventral to the </a:t>
                      </a:r>
                      <a:r>
                        <a:rPr lang="en-GB" u="sng">
                          <a:solidFill>
                            <a:schemeClr val="accent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cerebral aqueduct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.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Several nuclei, tracts and the </a:t>
                      </a:r>
                      <a:r>
                        <a:rPr lang="en-GB" u="sng">
                          <a:solidFill>
                            <a:srgbClr val="E06666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reticular formation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is contained here.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The ventral side </a:t>
                      </a:r>
                      <a:r>
                        <a:rPr lang="en-GB">
                          <a:solidFill>
                            <a:schemeClr val="dk2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of midbrain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 is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comprised of paired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b="1" lang="en-GB">
                          <a:solidFill>
                            <a:srgbClr val="A61C00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Cerebral Peduncles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These transmit axons of UMN </a:t>
                      </a:r>
                      <a:r>
                        <a:rPr lang="en-GB" sz="1100">
                          <a:solidFill>
                            <a:srgbClr val="9E9E9E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(Upper Motor Neuron)</a:t>
                      </a: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</a:tbl>
          </a:graphicData>
        </a:graphic>
      </p:graphicFrame>
      <p:sp>
        <p:nvSpPr>
          <p:cNvPr id="276" name="Google Shape;276;p48"/>
          <p:cNvSpPr/>
          <p:nvPr/>
        </p:nvSpPr>
        <p:spPr>
          <a:xfrm>
            <a:off x="1820523" y="4691820"/>
            <a:ext cx="806100" cy="207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E691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48"/>
          <p:cNvSpPr/>
          <p:nvPr/>
        </p:nvSpPr>
        <p:spPr>
          <a:xfrm>
            <a:off x="1878642" y="5070994"/>
            <a:ext cx="806100" cy="207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48"/>
          <p:cNvSpPr/>
          <p:nvPr/>
        </p:nvSpPr>
        <p:spPr>
          <a:xfrm>
            <a:off x="4577499" y="5033180"/>
            <a:ext cx="1022700" cy="207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855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48"/>
          <p:cNvSpPr/>
          <p:nvPr/>
        </p:nvSpPr>
        <p:spPr>
          <a:xfrm>
            <a:off x="4445187" y="4778853"/>
            <a:ext cx="1022700" cy="207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64A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48"/>
          <p:cNvSpPr/>
          <p:nvPr/>
        </p:nvSpPr>
        <p:spPr>
          <a:xfrm>
            <a:off x="1963217" y="8056734"/>
            <a:ext cx="445500" cy="296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48"/>
          <p:cNvSpPr/>
          <p:nvPr/>
        </p:nvSpPr>
        <p:spPr>
          <a:xfrm>
            <a:off x="2528993" y="6387479"/>
            <a:ext cx="392700" cy="174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48"/>
          <p:cNvSpPr/>
          <p:nvPr/>
        </p:nvSpPr>
        <p:spPr>
          <a:xfrm>
            <a:off x="4643236" y="6934965"/>
            <a:ext cx="993300" cy="245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48"/>
          <p:cNvSpPr/>
          <p:nvPr/>
        </p:nvSpPr>
        <p:spPr>
          <a:xfrm>
            <a:off x="1443639" y="6934436"/>
            <a:ext cx="851100" cy="174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E0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9"/>
          <p:cNvSpPr txBox="1"/>
          <p:nvPr/>
        </p:nvSpPr>
        <p:spPr>
          <a:xfrm>
            <a:off x="237550" y="5008600"/>
            <a:ext cx="3818400" cy="1559100"/>
          </a:xfrm>
          <a:prstGeom prst="rect">
            <a:avLst/>
          </a:prstGeom>
          <a:solidFill>
            <a:srgbClr val="EAD1DC"/>
          </a:solidFill>
          <a:ln cap="flat" cmpd="sng" w="9525">
            <a:solidFill>
              <a:srgbClr val="9E9E9E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- 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A large area that is involved in</a:t>
            </a:r>
            <a:br>
              <a:rPr lang="en-GB">
                <a:latin typeface="Economica"/>
                <a:ea typeface="Economica"/>
                <a:cs typeface="Economica"/>
                <a:sym typeface="Economica"/>
              </a:rPr>
            </a:b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various important functions of the midbrain: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It contains LMN.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It is involved in the pain desensitization pathway.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It is involved in the arousal and consciousness systems.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It contains the locus ceruleus, which is involved in  intensive alertness modulation and in autonomic reflexes.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289" name="Google Shape;289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0900" y="5181499"/>
            <a:ext cx="2580899" cy="1308601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4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1" name="Google Shape;291;p49"/>
          <p:cNvSpPr txBox="1"/>
          <p:nvPr/>
        </p:nvSpPr>
        <p:spPr>
          <a:xfrm>
            <a:off x="1311888" y="527575"/>
            <a:ext cx="4234200" cy="5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Midbrain Internal Structures</a:t>
            </a:r>
            <a:endParaRPr b="1"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292" name="Google Shape;292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4200" y="1143352"/>
            <a:ext cx="4849600" cy="3260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93" name="Google Shape;293;p49"/>
          <p:cNvGraphicFramePr/>
          <p:nvPr/>
        </p:nvGraphicFramePr>
        <p:xfrm>
          <a:off x="237538" y="65676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491300"/>
                <a:gridCol w="1326350"/>
                <a:gridCol w="1000875"/>
                <a:gridCol w="1124925"/>
                <a:gridCol w="574600"/>
                <a:gridCol w="1010350"/>
              </a:tblGrid>
              <a:tr h="889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chemeClr val="accent4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Periaqueductal</a:t>
                      </a:r>
                      <a:endParaRPr sz="1600">
                        <a:solidFill>
                          <a:schemeClr val="accent4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chemeClr val="accent4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Grey matter:</a:t>
                      </a:r>
                      <a:endParaRPr sz="1600">
                        <a:solidFill>
                          <a:schemeClr val="accent4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1C232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Oculomotor</a:t>
                      </a:r>
                      <a:endParaRPr sz="1600">
                        <a:solidFill>
                          <a:srgbClr val="F1C232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1C232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Nerve:</a:t>
                      </a:r>
                      <a:endParaRPr sz="1600">
                        <a:solidFill>
                          <a:srgbClr val="F1C232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CC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Red</a:t>
                      </a:r>
                      <a:endParaRPr sz="1600">
                        <a:solidFill>
                          <a:srgbClr val="CC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CC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Nucleus:</a:t>
                      </a:r>
                      <a:endParaRPr sz="1600">
                        <a:solidFill>
                          <a:srgbClr val="CC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9855D5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Substantia Nigra:</a:t>
                      </a:r>
                      <a:endParaRPr sz="1600">
                        <a:solidFill>
                          <a:srgbClr val="9855D5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Central</a:t>
                      </a:r>
                      <a:endParaRPr sz="1600">
                        <a:solidFill>
                          <a:srgbClr val="3C78D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Tegmental</a:t>
                      </a:r>
                      <a:endParaRPr sz="1600">
                        <a:solidFill>
                          <a:srgbClr val="3C78D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3C78D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Tract:</a:t>
                      </a:r>
                      <a:endParaRPr sz="16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 hMerge="1"/>
              </a:tr>
              <a:tr h="377050"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Around the  cerebral aqueduct, contains neurons involved in the pain desensitization  pathway.</a:t>
                      </a:r>
                      <a:endParaRPr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(CN III) nucleus.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9DAF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This is a motor nucleus that  sends a descending tract to the lower motor  neurons.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 rowSpan="3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A concentration of neurons in the ventral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portion of midbrain.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It is involved in motor function.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 gridSpan="2" rowSpan="3"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Directly anterior to the floor of	the 4th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ventricle.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- It is a pathway by which many tracts project up</a:t>
                      </a:r>
                      <a:b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</a:b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to the cortex and down to the spinal cord.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3C78D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 rowSpan="3" hMerge="1"/>
              </a:tr>
              <a:tr h="65162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E6913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Trochlear</a:t>
                      </a:r>
                      <a:endParaRPr sz="1600">
                        <a:solidFill>
                          <a:srgbClr val="E69138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E69138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Nerve:</a:t>
                      </a:r>
                      <a:endParaRPr>
                        <a:solidFill>
                          <a:srgbClr val="E69138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C9DAF8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9DAF8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9DAF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9DAF8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 vMerge="1"/>
                <a:tc vMerge="1"/>
                <a:tc gridSpan="2" vMerge="1"/>
                <a:tc hMerge="1" vMerge="1"/>
              </a:tr>
              <a:tr h="596000">
                <a:tc v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Economica"/>
                          <a:ea typeface="Economica"/>
                          <a:cs typeface="Economica"/>
                          <a:sym typeface="Economica"/>
                        </a:rPr>
                        <a:t>(CN IV) nucleus.</a:t>
                      </a:r>
                      <a:endParaRPr>
                        <a:latin typeface="Economica"/>
                        <a:ea typeface="Economica"/>
                        <a:cs typeface="Economica"/>
                        <a:sym typeface="Economic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9DAF8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 vMerge="1"/>
                <a:tc vMerge="1"/>
                <a:tc gridSpan="2" vMerge="1"/>
                <a:tc hMerge="1" vMerge="1"/>
              </a:tr>
            </a:tbl>
          </a:graphicData>
        </a:graphic>
      </p:graphicFrame>
      <p:sp>
        <p:nvSpPr>
          <p:cNvPr id="294" name="Google Shape;294;p49"/>
          <p:cNvSpPr txBox="1"/>
          <p:nvPr/>
        </p:nvSpPr>
        <p:spPr>
          <a:xfrm>
            <a:off x="237550" y="4591000"/>
            <a:ext cx="3818400" cy="417600"/>
          </a:xfrm>
          <a:prstGeom prst="rect">
            <a:avLst/>
          </a:prstGeom>
          <a:solidFill>
            <a:srgbClr val="EAD1DC"/>
          </a:solidFill>
          <a:ln cap="flat" cmpd="sng" w="19050">
            <a:solidFill>
              <a:srgbClr val="3C78D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64AB1"/>
                </a:solidFill>
                <a:latin typeface="Cairo"/>
                <a:ea typeface="Cairo"/>
                <a:cs typeface="Cairo"/>
                <a:sym typeface="Cairo"/>
              </a:rPr>
              <a:t>Reticular Formation:</a:t>
            </a:r>
            <a:endParaRPr>
              <a:solidFill>
                <a:srgbClr val="F64AB1"/>
              </a:solidFill>
            </a:endParaRPr>
          </a:p>
        </p:txBody>
      </p:sp>
      <p:sp>
        <p:nvSpPr>
          <p:cNvPr id="295" name="Google Shape;295;p49"/>
          <p:cNvSpPr/>
          <p:nvPr/>
        </p:nvSpPr>
        <p:spPr>
          <a:xfrm>
            <a:off x="1004200" y="1955075"/>
            <a:ext cx="837300" cy="186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64A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49"/>
          <p:cNvSpPr/>
          <p:nvPr/>
        </p:nvSpPr>
        <p:spPr>
          <a:xfrm rot="1347169">
            <a:off x="2479119" y="2159147"/>
            <a:ext cx="411602" cy="262016"/>
          </a:xfrm>
          <a:prstGeom prst="ellipse">
            <a:avLst/>
          </a:prstGeom>
          <a:noFill/>
          <a:ln cap="flat" cmpd="sng" w="19050">
            <a:solidFill>
              <a:srgbClr val="F64A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49"/>
          <p:cNvSpPr/>
          <p:nvPr/>
        </p:nvSpPr>
        <p:spPr>
          <a:xfrm rot="-2009588">
            <a:off x="3398041" y="2159278"/>
            <a:ext cx="411535" cy="261765"/>
          </a:xfrm>
          <a:prstGeom prst="ellipse">
            <a:avLst/>
          </a:prstGeom>
          <a:noFill/>
          <a:ln cap="flat" cmpd="sng" w="19050">
            <a:solidFill>
              <a:srgbClr val="F64A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49"/>
          <p:cNvSpPr/>
          <p:nvPr/>
        </p:nvSpPr>
        <p:spPr>
          <a:xfrm>
            <a:off x="4549525" y="1813700"/>
            <a:ext cx="1206000" cy="141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49"/>
          <p:cNvSpPr/>
          <p:nvPr/>
        </p:nvSpPr>
        <p:spPr>
          <a:xfrm>
            <a:off x="4549525" y="3390850"/>
            <a:ext cx="996600" cy="141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49"/>
          <p:cNvSpPr/>
          <p:nvPr/>
        </p:nvSpPr>
        <p:spPr>
          <a:xfrm>
            <a:off x="4549525" y="2446750"/>
            <a:ext cx="933000" cy="141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49"/>
          <p:cNvSpPr/>
          <p:nvPr/>
        </p:nvSpPr>
        <p:spPr>
          <a:xfrm>
            <a:off x="4549525" y="2832925"/>
            <a:ext cx="996600" cy="141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855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49"/>
          <p:cNvSpPr/>
          <p:nvPr/>
        </p:nvSpPr>
        <p:spPr>
          <a:xfrm>
            <a:off x="4549525" y="2657775"/>
            <a:ext cx="774300" cy="141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49"/>
          <p:cNvSpPr/>
          <p:nvPr/>
        </p:nvSpPr>
        <p:spPr>
          <a:xfrm>
            <a:off x="4335267" y="6045119"/>
            <a:ext cx="331200" cy="201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E691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49"/>
          <p:cNvSpPr/>
          <p:nvPr/>
        </p:nvSpPr>
        <p:spPr>
          <a:xfrm>
            <a:off x="4549525" y="3004788"/>
            <a:ext cx="1304400" cy="255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49"/>
          <p:cNvSpPr/>
          <p:nvPr/>
        </p:nvSpPr>
        <p:spPr>
          <a:xfrm>
            <a:off x="6406575" y="5414875"/>
            <a:ext cx="375300" cy="201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855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1" name="Google Shape;311;p50"/>
          <p:cNvSpPr txBox="1"/>
          <p:nvPr/>
        </p:nvSpPr>
        <p:spPr>
          <a:xfrm>
            <a:off x="1311888" y="527575"/>
            <a:ext cx="4234200" cy="53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Pons</a:t>
            </a:r>
            <a:endParaRPr b="1"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312" name="Google Shape;312;p50"/>
          <p:cNvPicPr preferRelativeResize="0"/>
          <p:nvPr/>
        </p:nvPicPr>
        <p:blipFill rotWithShape="1">
          <a:blip r:embed="rId3">
            <a:alphaModFix/>
          </a:blip>
          <a:srcRect b="3679" l="0" r="26530" t="0"/>
          <a:stretch/>
        </p:blipFill>
        <p:spPr>
          <a:xfrm>
            <a:off x="4472363" y="1064875"/>
            <a:ext cx="2014324" cy="193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50"/>
          <p:cNvSpPr txBox="1"/>
          <p:nvPr/>
        </p:nvSpPr>
        <p:spPr>
          <a:xfrm>
            <a:off x="-79825" y="1223775"/>
            <a:ext cx="4710000" cy="13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At the level of the 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mid pons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: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○"/>
            </a:pPr>
            <a:r>
              <a:rPr lang="en-GB">
                <a:solidFill>
                  <a:srgbClr val="CC4125"/>
                </a:solidFill>
                <a:latin typeface="Economica"/>
                <a:ea typeface="Economica"/>
                <a:cs typeface="Economica"/>
                <a:sym typeface="Economica"/>
              </a:rPr>
              <a:t>Trigeminal nerve (CN V)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emerges.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Between the 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b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asal pons: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conomica"/>
              <a:buChar char="○"/>
            </a:pPr>
            <a:r>
              <a:rPr lang="en-GB">
                <a:solidFill>
                  <a:srgbClr val="9855D5"/>
                </a:solidFill>
                <a:latin typeface="Economica"/>
                <a:ea typeface="Economica"/>
                <a:cs typeface="Economica"/>
                <a:sym typeface="Economica"/>
              </a:rPr>
              <a:t>Cranial nerve 6 (abducens)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, </a:t>
            </a:r>
            <a:r>
              <a:rPr lang="en-GB">
                <a:solidFill>
                  <a:srgbClr val="E69138"/>
                </a:solidFill>
                <a:latin typeface="Economica"/>
                <a:ea typeface="Economica"/>
                <a:cs typeface="Economica"/>
                <a:sym typeface="Economica"/>
              </a:rPr>
              <a:t>7 (facial)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&amp; </a:t>
            </a:r>
            <a:r>
              <a:rPr lang="en-GB">
                <a:solidFill>
                  <a:srgbClr val="6AA84F"/>
                </a:solidFill>
                <a:latin typeface="Economica"/>
                <a:ea typeface="Economica"/>
                <a:cs typeface="Economica"/>
                <a:sym typeface="Economica"/>
              </a:rPr>
              <a:t>8 (vestibulo- cochlear) 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emerge (medial to lateral).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314" name="Google Shape;314;p50"/>
          <p:cNvSpPr/>
          <p:nvPr/>
        </p:nvSpPr>
        <p:spPr>
          <a:xfrm>
            <a:off x="5987324" y="1949439"/>
            <a:ext cx="314400" cy="144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9855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50"/>
          <p:cNvSpPr/>
          <p:nvPr/>
        </p:nvSpPr>
        <p:spPr>
          <a:xfrm>
            <a:off x="5987324" y="2125741"/>
            <a:ext cx="367800" cy="144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E691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50"/>
          <p:cNvSpPr/>
          <p:nvPr/>
        </p:nvSpPr>
        <p:spPr>
          <a:xfrm>
            <a:off x="5987324" y="1608855"/>
            <a:ext cx="348300" cy="2052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C412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50"/>
          <p:cNvSpPr/>
          <p:nvPr/>
        </p:nvSpPr>
        <p:spPr>
          <a:xfrm>
            <a:off x="4502933" y="1958427"/>
            <a:ext cx="314400" cy="167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50"/>
          <p:cNvSpPr/>
          <p:nvPr/>
        </p:nvSpPr>
        <p:spPr>
          <a:xfrm>
            <a:off x="4502933" y="2193692"/>
            <a:ext cx="451800" cy="107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50"/>
          <p:cNvSpPr txBox="1"/>
          <p:nvPr/>
        </p:nvSpPr>
        <p:spPr>
          <a:xfrm>
            <a:off x="1311900" y="3012525"/>
            <a:ext cx="4234200" cy="5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Medulla</a:t>
            </a:r>
            <a:endParaRPr b="1"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20" name="Google Shape;320;p50"/>
          <p:cNvSpPr txBox="1"/>
          <p:nvPr/>
        </p:nvSpPr>
        <p:spPr>
          <a:xfrm>
            <a:off x="499625" y="3676260"/>
            <a:ext cx="2367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Ventral view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21" name="Google Shape;321;p50"/>
          <p:cNvSpPr txBox="1"/>
          <p:nvPr/>
        </p:nvSpPr>
        <p:spPr>
          <a:xfrm>
            <a:off x="4295875" y="3676260"/>
            <a:ext cx="23673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Dorsal </a:t>
            </a:r>
            <a:r>
              <a:rPr lang="en-GB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view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322" name="Google Shape;322;p50"/>
          <p:cNvCxnSpPr/>
          <p:nvPr/>
        </p:nvCxnSpPr>
        <p:spPr>
          <a:xfrm flipH="1">
            <a:off x="3580800" y="3581325"/>
            <a:ext cx="600" cy="5908500"/>
          </a:xfrm>
          <a:prstGeom prst="straightConnector1">
            <a:avLst/>
          </a:prstGeom>
          <a:noFill/>
          <a:ln cap="flat" cmpd="sng" w="9525">
            <a:solidFill>
              <a:srgbClr val="3D85C6"/>
            </a:solidFill>
            <a:prstDash val="dash"/>
            <a:round/>
            <a:headEnd len="med" w="med" type="none"/>
            <a:tailEnd len="med" w="med" type="oval"/>
          </a:ln>
        </p:spPr>
      </p:cxnSp>
      <p:sp>
        <p:nvSpPr>
          <p:cNvPr id="323" name="Google Shape;323;p50"/>
          <p:cNvSpPr txBox="1"/>
          <p:nvPr/>
        </p:nvSpPr>
        <p:spPr>
          <a:xfrm>
            <a:off x="46200" y="4045075"/>
            <a:ext cx="3453300" cy="181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The most medial part of the medulla is the</a:t>
            </a:r>
            <a:r>
              <a:rPr lang="en-GB">
                <a:solidFill>
                  <a:schemeClr val="accent1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lang="en-GB" u="sng">
                <a:solidFill>
                  <a:schemeClr val="accent4"/>
                </a:solidFill>
                <a:latin typeface="Economica"/>
                <a:ea typeface="Economica"/>
                <a:cs typeface="Economica"/>
                <a:sym typeface="Economica"/>
              </a:rPr>
              <a:t>anterior median fissure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M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oving laterally on each side are the </a:t>
            </a:r>
            <a:r>
              <a:rPr lang="en-GB" u="sng">
                <a:solidFill>
                  <a:srgbClr val="F1C232"/>
                </a:solidFill>
                <a:latin typeface="Economica"/>
                <a:ea typeface="Economica"/>
                <a:cs typeface="Economica"/>
                <a:sym typeface="Economica"/>
              </a:rPr>
              <a:t>pyramids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They contain the fibers of the corticospinal (pyramidal) tract as they head inferiorly to synapse on lower motor neuronal cell bodies within the ventral horn of the spinal cord.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</p:txBody>
      </p:sp>
      <p:pic>
        <p:nvPicPr>
          <p:cNvPr id="324" name="Google Shape;324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9438" y="6026700"/>
            <a:ext cx="2100925" cy="121427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50"/>
          <p:cNvSpPr/>
          <p:nvPr/>
        </p:nvSpPr>
        <p:spPr>
          <a:xfrm>
            <a:off x="1081725" y="6518125"/>
            <a:ext cx="389700" cy="123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50"/>
          <p:cNvSpPr/>
          <p:nvPr/>
        </p:nvSpPr>
        <p:spPr>
          <a:xfrm>
            <a:off x="1196025" y="6670525"/>
            <a:ext cx="389700" cy="191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50"/>
          <p:cNvSpPr txBox="1"/>
          <p:nvPr/>
        </p:nvSpPr>
        <p:spPr>
          <a:xfrm>
            <a:off x="46200" y="7259700"/>
            <a:ext cx="3453300" cy="236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The </a:t>
            </a:r>
            <a:r>
              <a:rPr lang="en-GB" u="sng">
                <a:solidFill>
                  <a:srgbClr val="1155CC"/>
                </a:solidFill>
                <a:latin typeface="Economica"/>
                <a:ea typeface="Economica"/>
                <a:cs typeface="Economica"/>
                <a:sym typeface="Economica"/>
              </a:rPr>
              <a:t>anterolateral sulcus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is lateral to the </a:t>
            </a:r>
            <a:r>
              <a:rPr lang="en-GB" u="sng">
                <a:solidFill>
                  <a:srgbClr val="F1C232"/>
                </a:solidFill>
                <a:latin typeface="Economica"/>
                <a:ea typeface="Economica"/>
                <a:cs typeface="Economica"/>
                <a:sym typeface="Economica"/>
              </a:rPr>
              <a:t>pyramids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Emerging from the </a:t>
            </a:r>
            <a:r>
              <a:rPr lang="en-GB" u="sng">
                <a:solidFill>
                  <a:srgbClr val="1155CC"/>
                </a:solidFill>
                <a:latin typeface="Economica"/>
                <a:ea typeface="Economica"/>
                <a:cs typeface="Economica"/>
                <a:sym typeface="Economica"/>
              </a:rPr>
              <a:t>anterolateral sulci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are the hypoglossal nerve (CN XII) rootlets.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Lateral to the </a:t>
            </a:r>
            <a:r>
              <a:rPr lang="en-GB" u="sng">
                <a:solidFill>
                  <a:srgbClr val="1155CC"/>
                </a:solidFill>
                <a:latin typeface="Economica"/>
                <a:ea typeface="Economica"/>
                <a:cs typeface="Economica"/>
                <a:sym typeface="Economica"/>
              </a:rPr>
              <a:t>anterolateral sulci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are the </a:t>
            </a:r>
            <a:r>
              <a:rPr lang="en-GB" u="sng">
                <a:solidFill>
                  <a:srgbClr val="6AA84F"/>
                </a:solidFill>
                <a:latin typeface="Economica"/>
                <a:ea typeface="Economica"/>
                <a:cs typeface="Economica"/>
                <a:sym typeface="Economica"/>
              </a:rPr>
              <a:t>olives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containing underlying inferior olivary nuclei and afferent fibers).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Lateral (and dorsal) to the </a:t>
            </a:r>
            <a:r>
              <a:rPr lang="en-GB" u="sng">
                <a:solidFill>
                  <a:srgbClr val="6AA84F"/>
                </a:solidFill>
                <a:latin typeface="Economica"/>
                <a:ea typeface="Economica"/>
                <a:cs typeface="Economica"/>
                <a:sym typeface="Economica"/>
              </a:rPr>
              <a:t>olives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are the rootlets for 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g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lossopharyngeal (IX) &amp; vagus (X) cranial nerves.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328" name="Google Shape;328;p50"/>
          <p:cNvSpPr/>
          <p:nvPr/>
        </p:nvSpPr>
        <p:spPr>
          <a:xfrm>
            <a:off x="819450" y="6899725"/>
            <a:ext cx="720900" cy="2052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0"/>
          <p:cNvSpPr/>
          <p:nvPr/>
        </p:nvSpPr>
        <p:spPr>
          <a:xfrm>
            <a:off x="2271000" y="6528975"/>
            <a:ext cx="247500" cy="144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0" name="Google Shape;330;p50"/>
          <p:cNvPicPr preferRelativeResize="0"/>
          <p:nvPr/>
        </p:nvPicPr>
        <p:blipFill rotWithShape="1">
          <a:blip r:embed="rId5">
            <a:alphaModFix/>
          </a:blip>
          <a:srcRect b="19584" l="34430" r="0" t="15907"/>
          <a:stretch/>
        </p:blipFill>
        <p:spPr>
          <a:xfrm>
            <a:off x="4424525" y="5888551"/>
            <a:ext cx="1581001" cy="1167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5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79776" y="8205074"/>
            <a:ext cx="1825049" cy="1214275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50"/>
          <p:cNvSpPr txBox="1"/>
          <p:nvPr/>
        </p:nvSpPr>
        <p:spPr>
          <a:xfrm>
            <a:off x="3488363" y="4026938"/>
            <a:ext cx="3453300" cy="181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The most medial part of the medulla is the </a:t>
            </a:r>
            <a:r>
              <a:rPr lang="en-GB" u="sng">
                <a:solidFill>
                  <a:schemeClr val="accent1"/>
                </a:solidFill>
                <a:latin typeface="Economica"/>
                <a:ea typeface="Economica"/>
                <a:cs typeface="Economica"/>
                <a:sym typeface="Economica"/>
              </a:rPr>
              <a:t>posterior median fissure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Moving laterally on each side is the fasciculus 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g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racilis.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Lateral to that is the fasciculus cuneatus.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Superior to each of these, are the </a:t>
            </a:r>
            <a:r>
              <a:rPr lang="en-GB" u="sng">
                <a:solidFill>
                  <a:srgbClr val="45818E"/>
                </a:solidFill>
                <a:latin typeface="Economica"/>
                <a:ea typeface="Economica"/>
                <a:cs typeface="Economica"/>
                <a:sym typeface="Economica"/>
              </a:rPr>
              <a:t>gracile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and </a:t>
            </a:r>
            <a:r>
              <a:rPr lang="en-GB" u="sng">
                <a:solidFill>
                  <a:srgbClr val="F64AB1"/>
                </a:solidFill>
                <a:latin typeface="Economica"/>
                <a:ea typeface="Economica"/>
                <a:cs typeface="Economica"/>
                <a:sym typeface="Economica"/>
              </a:rPr>
              <a:t>cuneate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tubercles, respectively.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Underlying these are their respective nuclei.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333" name="Google Shape;333;p50"/>
          <p:cNvSpPr/>
          <p:nvPr/>
        </p:nvSpPr>
        <p:spPr>
          <a:xfrm>
            <a:off x="4464475" y="6561625"/>
            <a:ext cx="389700" cy="67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64A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50"/>
          <p:cNvSpPr/>
          <p:nvPr/>
        </p:nvSpPr>
        <p:spPr>
          <a:xfrm>
            <a:off x="4479775" y="6659050"/>
            <a:ext cx="359100" cy="67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50"/>
          <p:cNvSpPr/>
          <p:nvPr/>
        </p:nvSpPr>
        <p:spPr>
          <a:xfrm>
            <a:off x="5625275" y="6688275"/>
            <a:ext cx="314400" cy="123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50"/>
          <p:cNvSpPr txBox="1"/>
          <p:nvPr/>
        </p:nvSpPr>
        <p:spPr>
          <a:xfrm>
            <a:off x="3566775" y="6980075"/>
            <a:ext cx="3453300" cy="14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In the midline is the </a:t>
            </a:r>
            <a:r>
              <a:rPr lang="en-GB" u="sng">
                <a:solidFill>
                  <a:srgbClr val="C27BA0"/>
                </a:solidFill>
                <a:latin typeface="Economica"/>
                <a:ea typeface="Economica"/>
                <a:cs typeface="Economica"/>
                <a:sym typeface="Economica"/>
              </a:rPr>
              <a:t>vagal trigone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 and superior to that is the </a:t>
            </a:r>
            <a:r>
              <a:rPr lang="en-GB" u="sng">
                <a:solidFill>
                  <a:srgbClr val="B4A7D6"/>
                </a:solidFill>
                <a:latin typeface="Economica"/>
                <a:ea typeface="Economica"/>
                <a:cs typeface="Economica"/>
                <a:sym typeface="Economica"/>
              </a:rPr>
              <a:t>hypoglossal trigone</a:t>
            </a: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Economica"/>
              <a:buChar char="●"/>
            </a:pPr>
            <a:r>
              <a:rPr lang="en-GB">
                <a:latin typeface="Economica"/>
                <a:ea typeface="Economica"/>
                <a:cs typeface="Economica"/>
                <a:sym typeface="Economica"/>
              </a:rPr>
              <a:t>Underlying each of these are motor nuclei for the respective cranial nerves.</a:t>
            </a:r>
            <a:endParaRPr>
              <a:latin typeface="Economica"/>
              <a:ea typeface="Economica"/>
              <a:cs typeface="Economica"/>
              <a:sym typeface="Economica"/>
            </a:endParaRPr>
          </a:p>
        </p:txBody>
      </p:sp>
      <p:sp>
        <p:nvSpPr>
          <p:cNvPr id="337" name="Google Shape;337;p50"/>
          <p:cNvSpPr/>
          <p:nvPr/>
        </p:nvSpPr>
        <p:spPr>
          <a:xfrm>
            <a:off x="5675925" y="9255100"/>
            <a:ext cx="670200" cy="144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C27B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0"/>
          <p:cNvSpPr/>
          <p:nvPr/>
        </p:nvSpPr>
        <p:spPr>
          <a:xfrm>
            <a:off x="4424525" y="9004325"/>
            <a:ext cx="499200" cy="273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B4A7D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1"/>
          <p:cNvSpPr txBox="1"/>
          <p:nvPr/>
        </p:nvSpPr>
        <p:spPr>
          <a:xfrm>
            <a:off x="274050" y="515300"/>
            <a:ext cx="61473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Brain Stem function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44" name="Google Shape;344;p51"/>
          <p:cNvSpPr txBox="1"/>
          <p:nvPr/>
        </p:nvSpPr>
        <p:spPr>
          <a:xfrm>
            <a:off x="285750" y="942975"/>
            <a:ext cx="6147300" cy="11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C0500"/>
                </a:solidFill>
                <a:latin typeface="Josefin Sans"/>
                <a:ea typeface="Josefin Sans"/>
                <a:cs typeface="Josefin Sans"/>
                <a:sym typeface="Josefin Sans"/>
              </a:rPr>
              <a:t>Though small, brain stem is an extremely important  part of  the brain:</a:t>
            </a:r>
            <a:endParaRPr>
              <a:solidFill>
                <a:srgbClr val="0C05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1.</a:t>
            </a:r>
            <a:r>
              <a:rPr lang="en-GB">
                <a:solidFill>
                  <a:srgbClr val="0C0500"/>
                </a:solidFill>
                <a:latin typeface="Josefin Sans"/>
                <a:ea typeface="Josefin Sans"/>
                <a:cs typeface="Josefin Sans"/>
                <a:sym typeface="Josefin Sans"/>
              </a:rPr>
              <a:t>Conduct functions.</a:t>
            </a:r>
            <a:endParaRPr>
              <a:solidFill>
                <a:srgbClr val="0C05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2.</a:t>
            </a:r>
            <a:r>
              <a:rPr lang="en-GB">
                <a:solidFill>
                  <a:srgbClr val="0C0500"/>
                </a:solidFill>
                <a:latin typeface="Josefin Sans"/>
                <a:ea typeface="Josefin Sans"/>
                <a:cs typeface="Josefin Sans"/>
                <a:sym typeface="Josefin Sans"/>
              </a:rPr>
              <a:t>Provides the origin of  the cranial nerves (CN-III-XII).</a:t>
            </a:r>
            <a:endParaRPr>
              <a:solidFill>
                <a:srgbClr val="0C05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3.</a:t>
            </a:r>
            <a:r>
              <a:rPr lang="en-GB">
                <a:solidFill>
                  <a:srgbClr val="0C0500"/>
                </a:solidFill>
                <a:latin typeface="Josefin Sans"/>
                <a:ea typeface="Josefin Sans"/>
                <a:cs typeface="Josefin Sans"/>
                <a:sym typeface="Josefin Sans"/>
              </a:rPr>
              <a:t>Conjugate eye movement.</a:t>
            </a:r>
            <a:endParaRPr>
              <a:solidFill>
                <a:srgbClr val="0C05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4.</a:t>
            </a:r>
            <a:r>
              <a:rPr lang="en-GB">
                <a:solidFill>
                  <a:srgbClr val="0C0500"/>
                </a:solidFill>
                <a:latin typeface="Josefin Sans"/>
                <a:ea typeface="Josefin Sans"/>
                <a:cs typeface="Josefin Sans"/>
                <a:sym typeface="Josefin Sans"/>
              </a:rPr>
              <a:t>Integrative functions.</a:t>
            </a:r>
            <a:endParaRPr>
              <a:solidFill>
                <a:srgbClr val="0C05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45" name="Google Shape;345;p51"/>
          <p:cNvSpPr txBox="1"/>
          <p:nvPr/>
        </p:nvSpPr>
        <p:spPr>
          <a:xfrm>
            <a:off x="285750" y="2085975"/>
            <a:ext cx="6147300" cy="10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highlight>
                  <a:srgbClr val="CFE2F3"/>
                </a:highlight>
                <a:latin typeface="Josefin Sans"/>
                <a:ea typeface="Josefin Sans"/>
                <a:cs typeface="Josefin Sans"/>
                <a:sym typeface="Josefin Sans"/>
              </a:rPr>
              <a:t>1. </a:t>
            </a:r>
            <a:r>
              <a:rPr b="1" lang="en-GB" sz="1600">
                <a:solidFill>
                  <a:srgbClr val="3D85C6"/>
                </a:solidFill>
                <a:highlight>
                  <a:srgbClr val="CFE2F3"/>
                </a:highlight>
                <a:latin typeface="Josefin Sans"/>
                <a:ea typeface="Josefin Sans"/>
                <a:cs typeface="Josefin Sans"/>
                <a:sym typeface="Josefin Sans"/>
              </a:rPr>
              <a:t>Conduct functions</a:t>
            </a:r>
            <a:endParaRPr b="1" sz="1600">
              <a:solidFill>
                <a:srgbClr val="3D85C6"/>
              </a:solidFill>
              <a:highlight>
                <a:srgbClr val="CFE2F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0C0500"/>
                </a:solidFill>
                <a:latin typeface="Josefin Sans"/>
                <a:ea typeface="Josefin Sans"/>
                <a:cs typeface="Josefin Sans"/>
                <a:sym typeface="Josefin Sans"/>
              </a:rPr>
              <a:t>All information related from the body to the  cerebrum and cerebellum and vice versa,  must traverse the brain stem.</a:t>
            </a:r>
            <a:endParaRPr>
              <a:solidFill>
                <a:srgbClr val="0C0500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346" name="Google Shape;346;p51"/>
          <p:cNvGraphicFramePr/>
          <p:nvPr/>
        </p:nvGraphicFramePr>
        <p:xfrm>
          <a:off x="285750" y="3162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3314700"/>
              </a:tblGrid>
              <a:tr h="4973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93C47D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The ascending sensory pathways </a:t>
                      </a:r>
                      <a:endParaRPr b="1">
                        <a:solidFill>
                          <a:srgbClr val="93C47D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665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coming from the body to the brain </a:t>
                      </a:r>
                      <a:endParaRPr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includes: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7" name="Google Shape;347;p51"/>
          <p:cNvGraphicFramePr/>
          <p:nvPr/>
        </p:nvGraphicFramePr>
        <p:xfrm>
          <a:off x="285750" y="4325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657350"/>
                <a:gridCol w="1657350"/>
              </a:tblGrid>
              <a:tr h="17287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The  </a:t>
                      </a:r>
                      <a:r>
                        <a:rPr lang="en-GB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spinothalamic</a:t>
                      </a:r>
                      <a:r>
                        <a:rPr lang="en-GB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 </a:t>
                      </a: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tract for  </a:t>
                      </a:r>
                      <a:r>
                        <a:rPr lang="en-GB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pain</a:t>
                      </a: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 and </a:t>
                      </a:r>
                      <a:r>
                        <a:rPr lang="en-GB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temperature sensation</a:t>
                      </a:r>
                      <a:endParaRPr>
                        <a:solidFill>
                          <a:srgbClr val="C27BA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The dorsal column</a:t>
                      </a: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, fasciculus  gracilis, and cuneatus for </a:t>
                      </a:r>
                      <a:r>
                        <a:rPr lang="en-GB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touch</a:t>
                      </a: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,  </a:t>
                      </a:r>
                      <a:r>
                        <a:rPr lang="en-GB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proprioceptive and pressure  sensation.</a:t>
                      </a:r>
                      <a:endParaRPr>
                        <a:solidFill>
                          <a:srgbClr val="C27BA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</a:tbl>
          </a:graphicData>
        </a:graphic>
      </p:graphicFrame>
      <p:pic>
        <p:nvPicPr>
          <p:cNvPr id="348" name="Google Shape;34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275" y="6066650"/>
            <a:ext cx="1638300" cy="342702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</p:pic>
      <p:pic>
        <p:nvPicPr>
          <p:cNvPr id="349" name="Google Shape;349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33575" y="6054150"/>
            <a:ext cx="1657350" cy="343952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</p:pic>
      <p:graphicFrame>
        <p:nvGraphicFramePr>
          <p:cNvPr id="350" name="Google Shape;350;p51"/>
          <p:cNvGraphicFramePr/>
          <p:nvPr/>
        </p:nvGraphicFramePr>
        <p:xfrm>
          <a:off x="3600425" y="3659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462100"/>
                <a:gridCol w="1462100"/>
              </a:tblGrid>
              <a:tr h="665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Corticospinal tract (UMN)</a:t>
                      </a:r>
                      <a:endParaRPr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Upper motor neurons </a:t>
                      </a:r>
                      <a:endParaRPr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6B8A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1" name="Google Shape;351;p51"/>
          <p:cNvGraphicFramePr/>
          <p:nvPr/>
        </p:nvGraphicFramePr>
        <p:xfrm>
          <a:off x="3600450" y="3162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2924175"/>
              </a:tblGrid>
              <a:tr h="4973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Descending tracts</a:t>
                      </a:r>
                      <a:endParaRPr>
                        <a:solidFill>
                          <a:srgbClr val="C27BA0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B7B7B7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2" name="Google Shape;352;p51"/>
          <p:cNvGraphicFramePr/>
          <p:nvPr/>
        </p:nvGraphicFramePr>
        <p:xfrm>
          <a:off x="3600425" y="4325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462100"/>
                <a:gridCol w="1462100"/>
              </a:tblGrid>
              <a:tr h="2698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runs  through crus cerebri (the anterior  portion of  the cerebral peduncle),  basal part of  pons and medullary  pyramids; 70-90 % of  fibers cross in  pyramidal decussation to form the  lateral corticospinal tract, synapse on  LMN in ventral horn of  spinal cord.</a:t>
                      </a:r>
                      <a:endParaRPr sz="10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solidFill>
                          <a:srgbClr val="0C0500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25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originate in brain stem's  vestibular, red, and reticular nuclei, which also descend  and synapse in the spinal cord.</a:t>
                      </a:r>
                      <a:endParaRPr sz="10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6B8AF"/>
                    </a:solidFill>
                  </a:tcPr>
                </a:tc>
              </a:tr>
            </a:tbl>
          </a:graphicData>
        </a:graphic>
      </p:graphicFrame>
      <p:pic>
        <p:nvPicPr>
          <p:cNvPr id="353" name="Google Shape;353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00450" y="7232425"/>
            <a:ext cx="1462075" cy="23917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2"/>
          <p:cNvSpPr txBox="1"/>
          <p:nvPr/>
        </p:nvSpPr>
        <p:spPr>
          <a:xfrm>
            <a:off x="274050" y="447675"/>
            <a:ext cx="6147300" cy="16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3D85C6"/>
                </a:solidFill>
                <a:highlight>
                  <a:srgbClr val="CFE2F3"/>
                </a:highlight>
                <a:latin typeface="Josefin Sans"/>
                <a:ea typeface="Josefin Sans"/>
                <a:cs typeface="Josefin Sans"/>
                <a:sym typeface="Josefin Sans"/>
              </a:rPr>
              <a:t>2.Provides the origin of  the cranial nerves (CN III-XII)</a:t>
            </a:r>
            <a:endParaRPr b="1" sz="1600">
              <a:solidFill>
                <a:srgbClr val="3D85C6"/>
              </a:solidFill>
              <a:highlight>
                <a:srgbClr val="CFE2F3"/>
              </a:highlight>
              <a:latin typeface="Josefin Sans"/>
              <a:ea typeface="Josefin Sans"/>
              <a:cs typeface="Josefin Sans"/>
              <a:sym typeface="Josefin Sans"/>
            </a:endParaRPr>
          </a:p>
          <a:p>
            <a:pPr indent="-139299" lvl="0" marL="1007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The brain stem provides the main motor and sensory innervation to the face and  neck via the cranial nerves (CN III-XII). 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139299" lvl="0" marL="1007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</a:pP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The fibers of  cranial nerve nuclei except for  olfactory &amp; optic nerve either originating  from, or terminating in the cranial nerve  nuclei in </a:t>
            </a: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brainstem</a:t>
            </a:r>
            <a:r>
              <a:rPr lang="en-GB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.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59" name="Google Shape;359;p52"/>
          <p:cNvSpPr txBox="1"/>
          <p:nvPr/>
        </p:nvSpPr>
        <p:spPr>
          <a:xfrm>
            <a:off x="590550" y="2381250"/>
            <a:ext cx="5391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52"/>
          <p:cNvSpPr txBox="1"/>
          <p:nvPr/>
        </p:nvSpPr>
        <p:spPr>
          <a:xfrm>
            <a:off x="581100" y="2338350"/>
            <a:ext cx="5695800" cy="5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Origin and function of the </a:t>
            </a: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cranial</a:t>
            </a: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 nerve </a:t>
            </a:r>
            <a:endParaRPr b="1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361" name="Google Shape;361;p52"/>
          <p:cNvGraphicFramePr/>
          <p:nvPr/>
        </p:nvGraphicFramePr>
        <p:xfrm>
          <a:off x="274050" y="2743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014575"/>
              </a:tblGrid>
              <a:tr h="700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C27BA0"/>
                          </a:solidFill>
                        </a:rPr>
                        <a:t>Origin </a:t>
                      </a:r>
                      <a:endParaRPr b="1">
                        <a:solidFill>
                          <a:srgbClr val="C27BA0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891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3D85C6"/>
                          </a:solidFill>
                        </a:rPr>
                        <a:t>Midbrain</a:t>
                      </a:r>
                      <a:endParaRPr>
                        <a:solidFill>
                          <a:srgbClr val="3D85C6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93C47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1805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3D85C6"/>
                          </a:solidFill>
                        </a:rPr>
                        <a:t>Pons</a:t>
                      </a:r>
                      <a:endParaRPr>
                        <a:solidFill>
                          <a:srgbClr val="3D85C6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93C47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  <a:tr h="27803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3D85C6"/>
                          </a:solidFill>
                        </a:rPr>
                        <a:t>Medulla</a:t>
                      </a:r>
                      <a:endParaRPr>
                        <a:solidFill>
                          <a:srgbClr val="3D85C6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93C47D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2" name="Google Shape;362;p52"/>
          <p:cNvGraphicFramePr/>
          <p:nvPr/>
        </p:nvGraphicFramePr>
        <p:xfrm>
          <a:off x="1288625" y="2743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616525"/>
              </a:tblGrid>
              <a:tr h="700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C27BA0"/>
                          </a:solidFill>
                        </a:rPr>
                        <a:t>CN number </a:t>
                      </a:r>
                      <a:endParaRPr b="1">
                        <a:solidFill>
                          <a:srgbClr val="C27BA0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3" name="Google Shape;363;p52"/>
          <p:cNvGraphicFramePr/>
          <p:nvPr/>
        </p:nvGraphicFramePr>
        <p:xfrm>
          <a:off x="1288625" y="3443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616525"/>
              </a:tblGrid>
              <a:tr h="355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E06666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III(oculomotor)</a:t>
                      </a:r>
                      <a:endParaRPr b="1" sz="1200">
                        <a:solidFill>
                          <a:srgbClr val="E06666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527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E06666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IV(trochlear)</a:t>
                      </a:r>
                      <a:endParaRPr b="1" sz="1200">
                        <a:solidFill>
                          <a:srgbClr val="E06666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4" name="Google Shape;364;p52"/>
          <p:cNvGraphicFramePr/>
          <p:nvPr/>
        </p:nvGraphicFramePr>
        <p:xfrm>
          <a:off x="2905150" y="2743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3336475"/>
              </a:tblGrid>
              <a:tr h="700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</a:t>
                      </a:r>
                      <a:endParaRPr b="1">
                        <a:solidFill>
                          <a:srgbClr val="C27BA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lg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5" name="Google Shape;365;p52"/>
          <p:cNvGraphicFramePr/>
          <p:nvPr/>
        </p:nvGraphicFramePr>
        <p:xfrm>
          <a:off x="2905150" y="3443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3336475"/>
              </a:tblGrid>
              <a:tr h="8914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Both moves eyes; CN III constricts the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pupils, accommodates.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6" name="Google Shape;366;p52"/>
          <p:cNvGraphicFramePr/>
          <p:nvPr/>
        </p:nvGraphicFramePr>
        <p:xfrm>
          <a:off x="1288625" y="4334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616525"/>
                <a:gridCol w="3336475"/>
              </a:tblGrid>
              <a:tr h="51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 (trigeminal)</a:t>
                      </a:r>
                      <a:endParaRPr b="1" sz="1200">
                        <a:solidFill>
                          <a:srgbClr val="E69138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Chews and feels front of  the head.</a:t>
                      </a:r>
                      <a:endParaRPr/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  <a:tr h="410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VI (abducens)</a:t>
                      </a:r>
                      <a:endParaRPr b="1" sz="1200">
                        <a:solidFill>
                          <a:srgbClr val="E69138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Moves eyes</a:t>
                      </a:r>
                      <a:endParaRPr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  <a:tr h="515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VII (facial)</a:t>
                      </a:r>
                      <a:endParaRPr b="1" sz="1200">
                        <a:solidFill>
                          <a:srgbClr val="E69138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Moves the face, tastes, salivates, cries.</a:t>
                      </a:r>
                      <a:endParaRPr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  <a:tr h="363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200">
                          <a:solidFill>
                            <a:srgbClr val="E69138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VIII (acoustic)</a:t>
                      </a:r>
                      <a:endParaRPr b="1" sz="1200">
                        <a:solidFill>
                          <a:srgbClr val="E69138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 Hears, regulates balance.</a:t>
                      </a:r>
                      <a:endParaRPr sz="12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Google Shape;367;p52"/>
          <p:cNvGraphicFramePr/>
          <p:nvPr/>
        </p:nvGraphicFramePr>
        <p:xfrm>
          <a:off x="1288625" y="6140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616525"/>
                <a:gridCol w="3336475"/>
              </a:tblGrid>
              <a:tr h="603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AA84F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IX (glossopharyngeal)</a:t>
                      </a:r>
                      <a:endParaRPr b="1" sz="1200">
                        <a:solidFill>
                          <a:srgbClr val="6AA84F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Tastes, salivates,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swallows, monitors carotid body and sinus.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479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AA84F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X (vagus)</a:t>
                      </a:r>
                      <a:endParaRPr b="1" sz="1200">
                        <a:solidFill>
                          <a:srgbClr val="6AA84F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Tastes, swallows, lifts palate,  talks, communication to and from thoraco-  abdominal viscera.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6030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AA84F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XI (accessory) </a:t>
                      </a:r>
                      <a:endParaRPr b="1" sz="1200">
                        <a:solidFill>
                          <a:srgbClr val="6AA84F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Turns head, lifts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shoulder.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425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AA84F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XII (hypoglossal)</a:t>
                      </a:r>
                      <a:endParaRPr b="1" sz="1200">
                        <a:solidFill>
                          <a:srgbClr val="6AA84F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 Moves tongue.</a:t>
                      </a:r>
                      <a:endParaRPr sz="12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sp>
        <p:nvSpPr>
          <p:cNvPr id="368" name="Google Shape;368;p52"/>
          <p:cNvSpPr txBox="1"/>
          <p:nvPr/>
        </p:nvSpPr>
        <p:spPr>
          <a:xfrm>
            <a:off x="200025" y="8924925"/>
            <a:ext cx="4134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*</a:t>
            </a:r>
            <a:r>
              <a:rPr lang="en-GB" sz="1100">
                <a:solidFill>
                  <a:srgbClr val="999999"/>
                </a:solidFill>
                <a:latin typeface="Josefin Sans"/>
                <a:ea typeface="Josefin Sans"/>
                <a:cs typeface="Josefin Sans"/>
                <a:sym typeface="Josefin Sans"/>
              </a:rPr>
              <a:t>Note that the origin of CN I and II are not in the brain stem</a:t>
            </a:r>
            <a:endParaRPr sz="1100">
              <a:solidFill>
                <a:srgbClr val="999999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3"/>
          <p:cNvSpPr txBox="1"/>
          <p:nvPr/>
        </p:nvSpPr>
        <p:spPr>
          <a:xfrm>
            <a:off x="273900" y="490500"/>
            <a:ext cx="61473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Classification</a:t>
            </a: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 of the </a:t>
            </a: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cranial nerve according to </a:t>
            </a: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function </a:t>
            </a:r>
            <a:endParaRPr b="1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(Motor-Sensory-Mixed)</a:t>
            </a:r>
            <a:endParaRPr b="1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374" name="Google Shape;374;p53"/>
          <p:cNvGraphicFramePr/>
          <p:nvPr/>
        </p:nvGraphicFramePr>
        <p:xfrm>
          <a:off x="478613" y="1055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2668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</a:t>
                      </a:r>
                      <a:endParaRPr b="1" sz="1200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1017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93C47D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Sensory</a:t>
                      </a:r>
                      <a:endParaRPr b="1" sz="1200">
                        <a:solidFill>
                          <a:srgbClr val="93C47D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1676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F1C23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Motor</a:t>
                      </a:r>
                      <a:endParaRPr b="1" sz="1200">
                        <a:solidFill>
                          <a:srgbClr val="F1C23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14496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Both (mixed)</a:t>
                      </a:r>
                      <a:endParaRPr b="1" sz="1200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5" name="Google Shape;375;p53"/>
          <p:cNvGraphicFramePr/>
          <p:nvPr/>
        </p:nvGraphicFramePr>
        <p:xfrm>
          <a:off x="1745463" y="1055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7335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Cranial nerve </a:t>
                      </a:r>
                      <a:endParaRPr b="1" sz="1200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6" name="Google Shape;376;p53"/>
          <p:cNvGraphicFramePr/>
          <p:nvPr/>
        </p:nvGraphicFramePr>
        <p:xfrm>
          <a:off x="1745463" y="1436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733550"/>
              </a:tblGrid>
              <a:tr h="3466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 (Olfactory)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300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II (Optic)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300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VIII (acoustic)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7" name="Google Shape;377;p53"/>
          <p:cNvGraphicFramePr/>
          <p:nvPr/>
        </p:nvGraphicFramePr>
        <p:xfrm>
          <a:off x="1745475" y="2453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733550"/>
              </a:tblGrid>
              <a:tr h="251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III </a:t>
                      </a: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(oculomotor)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251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IV (trochlear)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251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VI (abducens)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251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XI (accessory)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251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XII (hypoglossal)</a:t>
                      </a:r>
                      <a:endParaRPr sz="1000"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8" name="Google Shape;378;p53"/>
          <p:cNvGraphicFramePr/>
          <p:nvPr/>
        </p:nvGraphicFramePr>
        <p:xfrm>
          <a:off x="1745475" y="4130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{0788B25E-9FD2-4FA3-9637-F135C8EC04A4}</a:tableStyleId>
              </a:tblPr>
              <a:tblGrid>
                <a:gridCol w="1733550"/>
              </a:tblGrid>
              <a:tr h="3696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 </a:t>
                      </a: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(trigeminal)</a:t>
                      </a:r>
                      <a:endParaRPr sz="1000">
                        <a:solidFill>
                          <a:srgbClr val="0C050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3696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VII (facial)</a:t>
                      </a:r>
                      <a:endParaRPr sz="1000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3696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IX (glossopharyngeal)</a:t>
                      </a:r>
                      <a:endParaRPr sz="1000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  <a:tr h="1312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>
                          <a:solidFill>
                            <a:srgbClr val="0C050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CN X (vagus)</a:t>
                      </a:r>
                      <a:endParaRPr sz="1000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pic>
        <p:nvPicPr>
          <p:cNvPr id="379" name="Google Shape;37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3056" y="1066800"/>
            <a:ext cx="2757119" cy="30630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380" name="Google Shape;380;p53"/>
          <p:cNvSpPr txBox="1"/>
          <p:nvPr/>
        </p:nvSpPr>
        <p:spPr>
          <a:xfrm>
            <a:off x="3701213" y="4455150"/>
            <a:ext cx="2920800" cy="11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9900FF"/>
                </a:solidFill>
                <a:latin typeface="Josefin Sans"/>
                <a:ea typeface="Josefin Sans"/>
                <a:cs typeface="Josefin Sans"/>
                <a:sym typeface="Josefin Sans"/>
              </a:rPr>
              <a:t>Mnemonic :</a:t>
            </a:r>
            <a:endParaRPr sz="1000">
              <a:solidFill>
                <a:srgbClr val="9900FF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S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ome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S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ay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M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y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 M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other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B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ought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M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y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B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rother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S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ome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B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ad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B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eer 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M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y</a:t>
            </a:r>
            <a:r>
              <a:rPr b="1" lang="en-GB" sz="1000">
                <a:solidFill>
                  <a:srgbClr val="FF0000"/>
                </a:solidFill>
                <a:latin typeface="Josefin Sans"/>
                <a:ea typeface="Josefin Sans"/>
                <a:cs typeface="Josefin Sans"/>
                <a:sym typeface="Josefin Sans"/>
              </a:rPr>
              <a:t> M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y</a:t>
            </a:r>
            <a:endParaRPr sz="10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S: sensory. M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: motor. B:both.</a:t>
            </a:r>
            <a:endParaRPr sz="10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81" name="Google Shape;381;p53"/>
          <p:cNvSpPr txBox="1"/>
          <p:nvPr/>
        </p:nvSpPr>
        <p:spPr>
          <a:xfrm>
            <a:off x="478625" y="6165600"/>
            <a:ext cx="2920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highlight>
                  <a:srgbClr val="CFE2F3"/>
                </a:highlight>
                <a:latin typeface="Josefin Sans"/>
                <a:ea typeface="Josefin Sans"/>
                <a:cs typeface="Josefin Sans"/>
                <a:sym typeface="Josefin Sans"/>
              </a:rPr>
              <a:t>3.Conjugate eye movement</a:t>
            </a:r>
            <a:endParaRPr b="1">
              <a:solidFill>
                <a:srgbClr val="55B787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382" name="Google Shape;38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01225" y="5848250"/>
            <a:ext cx="2920801" cy="2465375"/>
          </a:xfrm>
          <a:prstGeom prst="rect">
            <a:avLst/>
          </a:prstGeom>
          <a:noFill/>
          <a:ln cap="flat" cmpd="sng" w="19050">
            <a:solidFill>
              <a:srgbClr val="9E9E9E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383" name="Google Shape;383;p53"/>
          <p:cNvSpPr txBox="1"/>
          <p:nvPr/>
        </p:nvSpPr>
        <p:spPr>
          <a:xfrm>
            <a:off x="478625" y="8582025"/>
            <a:ext cx="6143400" cy="10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000" u="sng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frontal eye field (FEF)</a:t>
            </a:r>
            <a:r>
              <a:rPr b="1" lang="en-GB" sz="1000">
                <a:solidFill>
                  <a:srgbClr val="55B787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projects to the opposite side at the midbrain-pontine junction, and</a:t>
            </a:r>
            <a:endParaRPr sz="10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then innervates </a:t>
            </a:r>
            <a:r>
              <a:rPr b="1" lang="en-GB" sz="10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paramedian pontine reticular formation (PPRF)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.</a:t>
            </a:r>
            <a:endParaRPr sz="10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From there, projections directly innervate </a:t>
            </a:r>
            <a:r>
              <a:rPr b="1" lang="en-GB" sz="10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lateral rectus</a:t>
            </a:r>
            <a:r>
              <a:rPr b="1" lang="en-GB" sz="1000"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(contralateral to FEF) and the</a:t>
            </a:r>
            <a:endParaRPr sz="10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0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medial rectus</a:t>
            </a:r>
            <a:r>
              <a:rPr b="1" lang="en-GB" sz="1000"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muscle (ipsilateral to FEF).</a:t>
            </a:r>
            <a:endParaRPr sz="1000"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000" u="sng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The left FEF</a:t>
            </a:r>
            <a:r>
              <a:rPr b="1" lang="en-GB" sz="1000">
                <a:solidFill>
                  <a:srgbClr val="55B787"/>
                </a:solidFill>
                <a:latin typeface="Josefin Sans"/>
                <a:ea typeface="Josefin Sans"/>
                <a:cs typeface="Josefin Sans"/>
                <a:sym typeface="Josefin Sans"/>
              </a:rPr>
              <a:t> </a:t>
            </a:r>
            <a:r>
              <a:rPr lang="en-GB" sz="1000">
                <a:latin typeface="Josefin Sans"/>
                <a:ea typeface="Josefin Sans"/>
                <a:cs typeface="Josefin Sans"/>
                <a:sym typeface="Josefin Sans"/>
              </a:rPr>
              <a:t>command to trigger conjugate eye movements to the right.</a:t>
            </a:r>
            <a:endParaRPr sz="10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84" name="Google Shape;384;p53"/>
          <p:cNvSpPr txBox="1"/>
          <p:nvPr/>
        </p:nvSpPr>
        <p:spPr>
          <a:xfrm>
            <a:off x="336425" y="6667600"/>
            <a:ext cx="3205200" cy="10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C0500"/>
                </a:solidFill>
                <a:latin typeface="Josefin Sans"/>
                <a:ea typeface="Josefin Sans"/>
                <a:cs typeface="Josefin Sans"/>
                <a:sym typeface="Josefin Sans"/>
              </a:rPr>
              <a:t>It refers to motor coordination of the eyes that allows for bilateral  fixation on a single object.</a:t>
            </a:r>
            <a:endParaRPr b="1">
              <a:solidFill>
                <a:srgbClr val="55B787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4"/>
          <p:cNvSpPr txBox="1"/>
          <p:nvPr/>
        </p:nvSpPr>
        <p:spPr>
          <a:xfrm>
            <a:off x="951375" y="354600"/>
            <a:ext cx="44397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4. Integrative functions</a:t>
            </a:r>
            <a:endParaRPr b="1"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90" name="Google Shape;390;p54"/>
          <p:cNvSpPr txBox="1"/>
          <p:nvPr/>
        </p:nvSpPr>
        <p:spPr>
          <a:xfrm>
            <a:off x="259475" y="904200"/>
            <a:ext cx="6183900" cy="33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AutoNum type="arabicPeriod"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It </a:t>
            </a: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controls </a:t>
            </a:r>
            <a:r>
              <a:rPr lang="en-GB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consciousness &amp; sleep cycle</a:t>
            </a: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  (alertness and arousal)  through reticular  formation.</a:t>
            </a:r>
            <a:endParaRPr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0500"/>
              </a:buClr>
              <a:buSzPts val="1400"/>
              <a:buFont typeface="Dosis"/>
              <a:buAutoNum type="arabicPeriod"/>
            </a:pP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It has got center for </a:t>
            </a:r>
            <a:r>
              <a:rPr lang="en-GB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cardiovascular, respiratory &amp; autonomic nervous system</a:t>
            </a: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endParaRPr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AutoNum type="arabicPeriod"/>
            </a:pP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It has centers for </a:t>
            </a:r>
            <a:r>
              <a:rPr lang="en-GB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cough, gag, swallow, and vomit</a:t>
            </a: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endParaRPr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0500"/>
              </a:buClr>
              <a:buSzPts val="1400"/>
              <a:buFont typeface="Dosis"/>
              <a:buAutoNum type="arabicPeriod"/>
            </a:pP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Sense of  </a:t>
            </a:r>
            <a:r>
              <a:rPr lang="en-GB" u="sng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body balance </a:t>
            </a:r>
            <a:r>
              <a:rPr lang="en-GB">
                <a:solidFill>
                  <a:srgbClr val="0C0500"/>
                </a:solidFill>
                <a:latin typeface="Dosis"/>
                <a:ea typeface="Dosis"/>
                <a:cs typeface="Dosis"/>
                <a:sym typeface="Dosis"/>
              </a:rPr>
              <a:t>(Vestibular functions)</a:t>
            </a:r>
            <a:endParaRPr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AutoNum type="arabicPeriod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Plays role in</a:t>
            </a:r>
            <a:r>
              <a:rPr lang="en-GB" u="sng">
                <a:latin typeface="Dosis"/>
                <a:ea typeface="Dosis"/>
                <a:cs typeface="Dosis"/>
                <a:sym typeface="Dosis"/>
              </a:rPr>
              <a:t> motor control:</a:t>
            </a:r>
            <a:endParaRPr u="sng">
              <a:latin typeface="Dosis"/>
              <a:ea typeface="Dosis"/>
              <a:cs typeface="Dosis"/>
              <a:sym typeface="Dosis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Dosis"/>
              <a:buAutoNum type="alphaLcPeriod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 Substantia Nigra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( which is a part of the basal ganglia ) is involved in control of movement.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Dosis"/>
              <a:buAutoNum type="alphaLcPeriod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Red nucleus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in 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Midbrain which regulate the motor activity through  cerebellum.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AutoNum type="arabicPeriod"/>
            </a:pPr>
            <a:r>
              <a:rPr lang="en-GB"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 u="sng">
                <a:latin typeface="Dosis"/>
                <a:ea typeface="Dosis"/>
                <a:cs typeface="Dosis"/>
                <a:sym typeface="Dosis"/>
              </a:rPr>
              <a:t>Pain sensitivity control: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 </a:t>
            </a:r>
            <a:r>
              <a:rPr b="1" lang="en-GB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Periaqueductal grey  matter</a:t>
            </a:r>
            <a:r>
              <a:rPr b="1" lang="en-GB"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of mesencephalon is an area which is  rich in endogenous opioid and is important in  modulation of painful stimuli.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Dosis"/>
              <a:buAutoNum type="arabicPeriod"/>
            </a:pPr>
            <a:r>
              <a:rPr lang="en-GB" u="sng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auditory &amp; visual processing  required for head movements,</a:t>
            </a: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in the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 Inferior and superior colliculi which are situated on  the dorsal surface of  the midbrain.</a:t>
            </a:r>
            <a:endParaRPr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373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C0500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just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0C05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1" name="Google Shape;391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6775" y="5562600"/>
            <a:ext cx="2890001" cy="24955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2" name="Google Shape;392;p54"/>
          <p:cNvCxnSpPr/>
          <p:nvPr/>
        </p:nvCxnSpPr>
        <p:spPr>
          <a:xfrm>
            <a:off x="525450" y="5386400"/>
            <a:ext cx="8100" cy="1366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3" name="Google Shape;393;p54"/>
          <p:cNvCxnSpPr/>
          <p:nvPr/>
        </p:nvCxnSpPr>
        <p:spPr>
          <a:xfrm flipH="1">
            <a:off x="525450" y="5386400"/>
            <a:ext cx="484200" cy="3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4" name="Google Shape;394;p54"/>
          <p:cNvSpPr txBox="1"/>
          <p:nvPr/>
        </p:nvSpPr>
        <p:spPr>
          <a:xfrm>
            <a:off x="927250" y="5586650"/>
            <a:ext cx="2730300" cy="6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Dosis"/>
                <a:ea typeface="Dosis"/>
                <a:cs typeface="Dosis"/>
                <a:sym typeface="Dosis"/>
              </a:rPr>
              <a:t>1- Ventral :</a:t>
            </a:r>
            <a:endParaRPr>
              <a:solidFill>
                <a:srgbClr val="3D85C6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>
                <a:solidFill>
                  <a:srgbClr val="E06666"/>
                </a:solidFill>
                <a:latin typeface="Dosis"/>
                <a:ea typeface="Dosis"/>
                <a:cs typeface="Dosis"/>
                <a:sym typeface="Dosis"/>
              </a:rPr>
              <a:t>Motor </a:t>
            </a:r>
            <a:r>
              <a:rPr lang="en-GB">
                <a:latin typeface="Dosis"/>
                <a:ea typeface="Dosis"/>
                <a:cs typeface="Dosis"/>
                <a:sym typeface="Dosis"/>
              </a:rPr>
              <a:t>in function</a:t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95" name="Google Shape;395;p54"/>
          <p:cNvSpPr txBox="1"/>
          <p:nvPr/>
        </p:nvSpPr>
        <p:spPr>
          <a:xfrm>
            <a:off x="952750" y="6386900"/>
            <a:ext cx="2679300" cy="17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D85C6"/>
                </a:solidFill>
                <a:latin typeface="Dosis"/>
                <a:ea typeface="Dosis"/>
                <a:cs typeface="Dosis"/>
                <a:sym typeface="Dosis"/>
              </a:rPr>
              <a:t>2- Middle: </a:t>
            </a:r>
            <a:endParaRPr>
              <a:solidFill>
                <a:srgbClr val="3D85C6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</a:t>
            </a:r>
            <a:r>
              <a:rPr lang="en-GB">
                <a:solidFill>
                  <a:srgbClr val="E06666"/>
                </a:solidFill>
                <a:latin typeface="Dosis"/>
                <a:ea typeface="Dosis"/>
                <a:cs typeface="Dosis"/>
                <a:sym typeface="Dosis"/>
              </a:rPr>
              <a:t>Sensory</a:t>
            </a:r>
            <a:r>
              <a:rPr lang="en-GB">
                <a:solidFill>
                  <a:srgbClr val="EA9999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in function 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•Contains medial lemniscus which conveys sensory information from dorsal column.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96" name="Google Shape;396;p54"/>
          <p:cNvCxnSpPr/>
          <p:nvPr/>
        </p:nvCxnSpPr>
        <p:spPr>
          <a:xfrm>
            <a:off x="528650" y="5919800"/>
            <a:ext cx="3954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7" name="Google Shape;397;p54"/>
          <p:cNvCxnSpPr/>
          <p:nvPr/>
        </p:nvCxnSpPr>
        <p:spPr>
          <a:xfrm>
            <a:off x="528650" y="6753200"/>
            <a:ext cx="3954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8" name="Google Shape;398;p54"/>
          <p:cNvSpPr txBox="1"/>
          <p:nvPr/>
        </p:nvSpPr>
        <p:spPr>
          <a:xfrm>
            <a:off x="624000" y="5124450"/>
            <a:ext cx="5610000" cy="3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Functional organization of the Brain stem </a:t>
            </a:r>
            <a:endParaRPr b="1"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