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9902950" cx="6858000"/>
  <p:notesSz cx="6858000" cy="9144000"/>
  <p:embeddedFontLst>
    <p:embeddedFont>
      <p:font typeface="Dosis"/>
      <p:regular r:id="rId27"/>
      <p:bold r:id="rId28"/>
    </p:embeddedFont>
    <p:embeddedFont>
      <p:font typeface="Economica"/>
      <p:regular r:id="rId29"/>
      <p:bold r:id="rId30"/>
      <p:italic r:id="rId31"/>
      <p:boldItalic r:id="rId32"/>
    </p:embeddedFont>
    <p:embeddedFont>
      <p:font typeface="Cairo"/>
      <p:regular r:id="rId33"/>
      <p:bold r:id="rId34"/>
    </p:embeddedFont>
    <p:embeddedFont>
      <p:font typeface="Josefin Sans"/>
      <p:regular r:id="rId35"/>
      <p:bold r:id="rId36"/>
      <p:italic r:id="rId37"/>
      <p:boldItalic r:id="rId38"/>
    </p:embeddedFont>
    <p:embeddedFont>
      <p:font typeface="Philosopher"/>
      <p:regular r:id="rId39"/>
      <p:bold r:id="rId40"/>
      <p:italic r:id="rId41"/>
      <p:boldItalic r:id="rId42"/>
    </p:embeddedFont>
    <p:embeddedFont>
      <p:font typeface="Comfortaa"/>
      <p:regular r:id="rId43"/>
      <p:bold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DBA25A1-FADA-4EBD-82D2-9EC2BA1D7D81}">
  <a:tblStyle styleId="{4DBA25A1-FADA-4EBD-82D2-9EC2BA1D7D8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281F3CC-D162-460D-9A97-EC0A05A2AD5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hilosopher-bold.fntdata"/><Relationship Id="rId20" Type="http://schemas.openxmlformats.org/officeDocument/2006/relationships/slide" Target="slides/slide13.xml"/><Relationship Id="rId42" Type="http://schemas.openxmlformats.org/officeDocument/2006/relationships/font" Target="fonts/Philosopher-boldItalic.fntdata"/><Relationship Id="rId41" Type="http://schemas.openxmlformats.org/officeDocument/2006/relationships/font" Target="fonts/Philosopher-italic.fntdata"/><Relationship Id="rId22" Type="http://schemas.openxmlformats.org/officeDocument/2006/relationships/slide" Target="slides/slide15.xml"/><Relationship Id="rId44" Type="http://schemas.openxmlformats.org/officeDocument/2006/relationships/font" Target="fonts/Comfortaa-bold.fntdata"/><Relationship Id="rId21" Type="http://schemas.openxmlformats.org/officeDocument/2006/relationships/slide" Target="slides/slide14.xml"/><Relationship Id="rId43" Type="http://schemas.openxmlformats.org/officeDocument/2006/relationships/font" Target="fonts/Comfortaa-regular.fntdata"/><Relationship Id="rId24" Type="http://schemas.openxmlformats.org/officeDocument/2006/relationships/slide" Target="slides/slide17.xml"/><Relationship Id="rId46" Type="http://schemas.openxmlformats.org/officeDocument/2006/relationships/font" Target="fonts/OpenSans-bold.fntdata"/><Relationship Id="rId23" Type="http://schemas.openxmlformats.org/officeDocument/2006/relationships/slide" Target="slides/slide16.xml"/><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OpenSans-boldItalic.fntdata"/><Relationship Id="rId25" Type="http://schemas.openxmlformats.org/officeDocument/2006/relationships/slide" Target="slides/slide18.xml"/><Relationship Id="rId47" Type="http://schemas.openxmlformats.org/officeDocument/2006/relationships/font" Target="fonts/OpenSans-italic.fntdata"/><Relationship Id="rId28" Type="http://schemas.openxmlformats.org/officeDocument/2006/relationships/font" Target="fonts/Dosis-bold.fntdata"/><Relationship Id="rId27" Type="http://schemas.openxmlformats.org/officeDocument/2006/relationships/font" Target="fonts/Dosi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conomica-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4.xml"/><Relationship Id="rId33" Type="http://schemas.openxmlformats.org/officeDocument/2006/relationships/font" Target="fonts/Cairo-regular.fntdata"/><Relationship Id="rId10" Type="http://schemas.openxmlformats.org/officeDocument/2006/relationships/slide" Target="slides/slide3.xml"/><Relationship Id="rId32" Type="http://schemas.openxmlformats.org/officeDocument/2006/relationships/font" Target="fonts/Economica-boldItalic.fntdata"/><Relationship Id="rId13" Type="http://schemas.openxmlformats.org/officeDocument/2006/relationships/slide" Target="slides/slide6.xml"/><Relationship Id="rId35" Type="http://schemas.openxmlformats.org/officeDocument/2006/relationships/font" Target="fonts/JosefinSans-regular.fntdata"/><Relationship Id="rId12" Type="http://schemas.openxmlformats.org/officeDocument/2006/relationships/slide" Target="slides/slide5.xml"/><Relationship Id="rId34" Type="http://schemas.openxmlformats.org/officeDocument/2006/relationships/font" Target="fonts/Cairo-bold.fntdata"/><Relationship Id="rId15" Type="http://schemas.openxmlformats.org/officeDocument/2006/relationships/slide" Target="slides/slide8.xml"/><Relationship Id="rId37" Type="http://schemas.openxmlformats.org/officeDocument/2006/relationships/font" Target="fonts/JosefinSans-italic.fntdata"/><Relationship Id="rId14" Type="http://schemas.openxmlformats.org/officeDocument/2006/relationships/slide" Target="slides/slide7.xml"/><Relationship Id="rId36" Type="http://schemas.openxmlformats.org/officeDocument/2006/relationships/font" Target="fonts/JosefinSans-bold.fntdata"/><Relationship Id="rId17" Type="http://schemas.openxmlformats.org/officeDocument/2006/relationships/slide" Target="slides/slide10.xml"/><Relationship Id="rId39" Type="http://schemas.openxmlformats.org/officeDocument/2006/relationships/font" Target="fonts/Philosopher-regular.fntdata"/><Relationship Id="rId16" Type="http://schemas.openxmlformats.org/officeDocument/2006/relationships/slide" Target="slides/slide9.xml"/><Relationship Id="rId38" Type="http://schemas.openxmlformats.org/officeDocument/2006/relationships/font" Target="fonts/JosefinSans-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73fc82471b4b5a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673fc82471b4b5ac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34943a8643a778b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4943a8643a778b4_1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34943a8643a778b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4943a8643a778b4_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5f6da883576100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55f6da8835761001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2b6712fa6e624e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b6712fa6e624e42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4943a8643a778b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4943a8643a778b4_3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34943a8643a778b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4943a8643a778b4_3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34943a8643a778b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4943a8643a778b4_4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82dc61a583cb94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682dc61a583cb949_8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0f4c79714_0_1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0f4c7971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7e863885360fb1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77e863885360fb11_3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7e863885360fb1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77e863885360fb11_4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11aaf982d5b916b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611aaf982d5b916b_1: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34943a8643a778b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4943a8643a778b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12ecba16141a31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612ecba16141a31a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11aaf982d5b916b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611aaf982d5b916b_4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11aaf982d5b916b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611aaf982d5b916b_5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4943a8643a778b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4943a8643a778b4_1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hyperlink" Target="https://docs.google.com/presentation/d/1R8CEhz73qen_9MBqvOKC-VDcrBEXPTix3-poWY3aNyM"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a:off x="0" y="4809975"/>
            <a:ext cx="6177300" cy="2769300"/>
          </a:xfrm>
          <a:prstGeom prst="rect">
            <a:avLst/>
          </a:prstGeom>
          <a:noFill/>
          <a:ln>
            <a:noFill/>
          </a:ln>
        </p:spPr>
        <p:txBody>
          <a:bodyPr anchorCtr="0" anchor="t" bIns="91425" lIns="91425" spcFirstLastPara="1" rIns="91425" wrap="square" tIns="91425">
            <a:noAutofit/>
          </a:bodyPr>
          <a:lstStyle/>
          <a:p>
            <a:pPr indent="-304800" lvl="0" marL="914400" rtl="0" algn="l">
              <a:spcBef>
                <a:spcPts val="0"/>
              </a:spcBef>
              <a:spcAft>
                <a:spcPts val="0"/>
              </a:spcAft>
              <a:buClr>
                <a:srgbClr val="073763"/>
              </a:buClr>
              <a:buSzPts val="1200"/>
              <a:buChar char="❖"/>
            </a:pPr>
            <a:r>
              <a:rPr b="1" i="1" lang="en" sz="1200">
                <a:solidFill>
                  <a:srgbClr val="073763"/>
                </a:solidFill>
              </a:rPr>
              <a:t>Explain</a:t>
            </a:r>
            <a:r>
              <a:rPr b="1" i="1" lang="en" sz="1200">
                <a:solidFill>
                  <a:srgbClr val="073763"/>
                </a:solidFill>
              </a:rPr>
              <a:t> the difference between sleep and coma.</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Define  what  is  meant  by  NREM  (non-rapid  eye  movement,  SWS)  and  REM  (rapid  </a:t>
            </a:r>
            <a:r>
              <a:rPr b="1" i="1" lang="en" sz="1200">
                <a:solidFill>
                  <a:srgbClr val="073763"/>
                </a:solidFill>
              </a:rPr>
              <a:t>eye movement</a:t>
            </a:r>
            <a:r>
              <a:rPr b="1" i="1" lang="en" sz="1200">
                <a:solidFill>
                  <a:srgbClr val="073763"/>
                </a:solidFill>
              </a:rPr>
              <a:t>) sleep.</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Describe  how  NREM  and  REM  sleep  are  distributed  during  a  normal  night  sleep  in  </a:t>
            </a:r>
            <a:r>
              <a:rPr b="1" i="1" lang="en" sz="1200">
                <a:solidFill>
                  <a:srgbClr val="073763"/>
                </a:solidFill>
              </a:rPr>
              <a:t>the average</a:t>
            </a:r>
            <a:r>
              <a:rPr b="1" i="1" lang="en" sz="1200">
                <a:solidFill>
                  <a:srgbClr val="073763"/>
                </a:solidFill>
              </a:rPr>
              <a:t> adult human</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Describe the behavioral and autonomic features associated with NREM and REM sleep.</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Describe  how  the  EEG,  as  a  physiological  tool,  is  being  used  to  delineate  in  which  stage  </a:t>
            </a:r>
            <a:r>
              <a:rPr b="1" i="1" lang="en" sz="1200">
                <a:solidFill>
                  <a:srgbClr val="073763"/>
                </a:solidFill>
              </a:rPr>
              <a:t>of sleep</a:t>
            </a:r>
            <a:r>
              <a:rPr b="1" i="1" lang="en" sz="1200">
                <a:solidFill>
                  <a:srgbClr val="073763"/>
                </a:solidFill>
              </a:rPr>
              <a:t> (or wakefulness) a person is.</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  Appreciate how the total sleep duration and different sleep stages vary with different ages in normal humans.</a:t>
            </a:r>
            <a:endParaRPr b="1" i="1" sz="1200">
              <a:solidFill>
                <a:srgbClr val="073763"/>
              </a:solidFill>
            </a:endParaRPr>
          </a:p>
          <a:p>
            <a:pPr indent="-304800" lvl="0" marL="914400" rtl="0" algn="l">
              <a:spcBef>
                <a:spcPts val="0"/>
              </a:spcBef>
              <a:spcAft>
                <a:spcPts val="0"/>
              </a:spcAft>
              <a:buClr>
                <a:srgbClr val="073763"/>
              </a:buClr>
              <a:buSzPts val="1200"/>
              <a:buChar char="❖"/>
            </a:pPr>
            <a:r>
              <a:rPr b="1" i="1" lang="en" sz="1200">
                <a:solidFill>
                  <a:srgbClr val="073763"/>
                </a:solidFill>
              </a:rPr>
              <a:t>  Describe the current theories about the neural basis of sleep.</a:t>
            </a:r>
            <a:endParaRPr b="1" i="1" sz="1200">
              <a:solidFill>
                <a:srgbClr val="073763"/>
              </a:solidFill>
            </a:endParaRPr>
          </a:p>
          <a:p>
            <a:pPr indent="-304800" lvl="0" marL="914400" rtl="0" algn="l">
              <a:spcBef>
                <a:spcPts val="0"/>
              </a:spcBef>
              <a:spcAft>
                <a:spcPts val="0"/>
              </a:spcAft>
              <a:buClr>
                <a:srgbClr val="073763"/>
              </a:buClr>
              <a:buSzPts val="1200"/>
              <a:buChar char="❖"/>
            </a:pPr>
            <a:r>
              <a:rPr lang="en" sz="1200">
                <a:solidFill>
                  <a:srgbClr val="073763"/>
                </a:solidFill>
              </a:rPr>
              <a:t>Sleep disorder </a:t>
            </a:r>
            <a:endParaRPr sz="1200">
              <a:solidFill>
                <a:srgbClr val="073763"/>
              </a:solidFill>
            </a:endParaRPr>
          </a:p>
          <a:p>
            <a:pPr indent="-304800" lvl="0" marL="914400" rtl="0" algn="l">
              <a:spcBef>
                <a:spcPts val="0"/>
              </a:spcBef>
              <a:spcAft>
                <a:spcPts val="0"/>
              </a:spcAft>
              <a:buClr>
                <a:srgbClr val="073763"/>
              </a:buClr>
              <a:buSzPts val="1200"/>
              <a:buChar char="❖"/>
            </a:pPr>
            <a:r>
              <a:rPr lang="en" sz="1200">
                <a:solidFill>
                  <a:srgbClr val="073763"/>
                </a:solidFill>
              </a:rPr>
              <a:t>Physiological mechanism of sleep and waking </a:t>
            </a:r>
            <a:endParaRPr sz="1200">
              <a:solidFill>
                <a:srgbClr val="073763"/>
              </a:solidFill>
            </a:endParaRPr>
          </a:p>
        </p:txBody>
      </p:sp>
      <p:sp>
        <p:nvSpPr>
          <p:cNvPr id="134" name="Google Shape;134;p27"/>
          <p:cNvSpPr txBox="1"/>
          <p:nvPr/>
        </p:nvSpPr>
        <p:spPr>
          <a:xfrm flipH="1" rot="5400000">
            <a:off x="5180100" y="3634125"/>
            <a:ext cx="3048600" cy="3315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135" name="Google Shape;135;p27"/>
          <p:cNvSpPr/>
          <p:nvPr/>
        </p:nvSpPr>
        <p:spPr>
          <a:xfrm>
            <a:off x="-1115118" y="43245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6" name="Google Shape;136;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7" name="Google Shape;137;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9" name="Google Shape;139;p27"/>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40" name="Google Shape;140;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5086628" y="9206595"/>
            <a:ext cx="174000" cy="157500"/>
          </a:xfrm>
          <a:prstGeom prst="ellipse">
            <a:avLst/>
          </a:prstGeom>
          <a:gradFill>
            <a:gsLst>
              <a:gs pos="0">
                <a:srgbClr val="DDDDDD"/>
              </a:gs>
              <a:gs pos="100000">
                <a:srgbClr val="91919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4" name="Google Shape;144;p27"/>
          <p:cNvSpPr txBox="1"/>
          <p:nvPr/>
        </p:nvSpPr>
        <p:spPr>
          <a:xfrm>
            <a:off x="91926" y="36996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Physiology of the sleep</a:t>
            </a:r>
            <a:endParaRPr b="1" sz="2300"/>
          </a:p>
        </p:txBody>
      </p:sp>
      <p:sp>
        <p:nvSpPr>
          <p:cNvPr id="145" name="Google Shape;145;p27"/>
          <p:cNvSpPr/>
          <p:nvPr/>
        </p:nvSpPr>
        <p:spPr>
          <a:xfrm>
            <a:off x="-1115128" y="785453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6" name="Google Shape;146;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7" name="Google Shape;147;p27"/>
          <p:cNvSpPr txBox="1"/>
          <p:nvPr/>
        </p:nvSpPr>
        <p:spPr>
          <a:xfrm>
            <a:off x="-126389" y="8324800"/>
            <a:ext cx="4994700" cy="127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lang="en">
                <a:solidFill>
                  <a:srgbClr val="073763"/>
                </a:solidFill>
              </a:rPr>
              <a:t>Team leaders: </a:t>
            </a:r>
            <a:r>
              <a:rPr lang="en" sz="1200">
                <a:solidFill>
                  <a:srgbClr val="073763"/>
                </a:solidFill>
              </a:rPr>
              <a:t>Fatima Balsharaf , </a:t>
            </a:r>
            <a:r>
              <a:rPr lang="en" sz="1200">
                <a:solidFill>
                  <a:srgbClr val="073763"/>
                </a:solidFill>
              </a:rPr>
              <a:t>Rahaf Alshammari,</a:t>
            </a:r>
            <a:endParaRPr sz="1200">
              <a:solidFill>
                <a:srgbClr val="073763"/>
              </a:solidFill>
            </a:endParaRPr>
          </a:p>
          <a:p>
            <a:pPr indent="0" lvl="0" marL="457200" rtl="0" algn="l">
              <a:spcBef>
                <a:spcPts val="0"/>
              </a:spcBef>
              <a:spcAft>
                <a:spcPts val="0"/>
              </a:spcAft>
              <a:buNone/>
            </a:pPr>
            <a:r>
              <a:rPr lang="en" sz="1200">
                <a:solidFill>
                  <a:srgbClr val="073763"/>
                </a:solidFill>
              </a:rPr>
              <a:t>                      Abdulelah Aldossari, Ali Alammari. </a:t>
            </a:r>
            <a:endParaRPr sz="1200">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Team members: </a:t>
            </a:r>
            <a:r>
              <a:rPr lang="en">
                <a:solidFill>
                  <a:srgbClr val="0B5394"/>
                </a:solidFill>
                <a:latin typeface="Cairo"/>
                <a:ea typeface="Cairo"/>
                <a:cs typeface="Cairo"/>
                <a:sym typeface="Cairo"/>
              </a:rPr>
              <a:t> </a:t>
            </a:r>
            <a:r>
              <a:rPr lang="en">
                <a:solidFill>
                  <a:srgbClr val="073763"/>
                </a:solidFill>
                <a:latin typeface="Cairo"/>
                <a:ea typeface="Cairo"/>
                <a:cs typeface="Cairo"/>
                <a:sym typeface="Cairo"/>
              </a:rPr>
              <a:t>Renad AlMogren, AlFahdah AlSaleem, Ghadah Alhaidari, Hadeel Almackenzie, </a:t>
            </a:r>
            <a:r>
              <a:rPr lang="en">
                <a:solidFill>
                  <a:srgbClr val="073763"/>
                </a:solidFill>
                <a:latin typeface="Cairo"/>
                <a:ea typeface="Cairo"/>
                <a:cs typeface="Cairo"/>
                <a:sym typeface="Cairo"/>
              </a:rPr>
              <a:t>Moath Abdulghani, Reham Al-Halabi, Alanoud Alessa, Ahad AlGrain </a:t>
            </a:r>
            <a:endParaRPr>
              <a:solidFill>
                <a:srgbClr val="073763"/>
              </a:solidFill>
            </a:endParaRPr>
          </a:p>
        </p:txBody>
      </p:sp>
      <p:sp>
        <p:nvSpPr>
          <p:cNvPr id="148" name="Google Shape;148;p27"/>
          <p:cNvSpPr txBox="1"/>
          <p:nvPr/>
        </p:nvSpPr>
        <p:spPr>
          <a:xfrm>
            <a:off x="481660" y="7467217"/>
            <a:ext cx="5894700" cy="387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i="1" lang="en" sz="1200">
                <a:solidFill>
                  <a:srgbClr val="980000"/>
                </a:solidFill>
                <a:latin typeface="Cairo"/>
                <a:ea typeface="Cairo"/>
                <a:cs typeface="Cairo"/>
                <a:sym typeface="Cairo"/>
              </a:rPr>
              <a:t>Bold &amp; Italic objectives are included in the medical education guide</a:t>
            </a:r>
            <a:endParaRPr b="1" i="1" sz="1200"/>
          </a:p>
        </p:txBody>
      </p:sp>
      <p:sp>
        <p:nvSpPr>
          <p:cNvPr id="149" name="Google Shape;149;p27">
            <a:hlinkClick r:id="rId6"/>
          </p:cNvPr>
          <p:cNvSpPr txBox="1"/>
          <p:nvPr/>
        </p:nvSpPr>
        <p:spPr>
          <a:xfrm>
            <a:off x="-711321" y="9481750"/>
            <a:ext cx="2382900" cy="4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u="sng">
                <a:solidFill>
                  <a:srgbClr val="073763"/>
                </a:solidFill>
                <a:latin typeface="Economica"/>
                <a:ea typeface="Economica"/>
                <a:cs typeface="Economica"/>
                <a:sym typeface="Economica"/>
              </a:rPr>
              <a:t>Editing file </a:t>
            </a:r>
            <a:endParaRPr b="1" i="1" sz="1800" u="sng">
              <a:solidFill>
                <a:srgbClr val="073763"/>
              </a:solidFill>
              <a:latin typeface="Economica"/>
              <a:ea typeface="Economica"/>
              <a:cs typeface="Economica"/>
              <a:sym typeface="Economica"/>
            </a:endParaRPr>
          </a:p>
        </p:txBody>
      </p:sp>
      <p:pic>
        <p:nvPicPr>
          <p:cNvPr id="150" name="Google Shape;150;p27"/>
          <p:cNvPicPr preferRelativeResize="0"/>
          <p:nvPr/>
        </p:nvPicPr>
        <p:blipFill>
          <a:blip r:embed="rId7">
            <a:alphaModFix/>
          </a:blip>
          <a:stretch>
            <a:fillRect/>
          </a:stretch>
        </p:blipFill>
        <p:spPr>
          <a:xfrm>
            <a:off x="4523734" y="172826"/>
            <a:ext cx="927440" cy="9321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6"/>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41" name="Google Shape;241;p36"/>
          <p:cNvSpPr txBox="1"/>
          <p:nvPr/>
        </p:nvSpPr>
        <p:spPr>
          <a:xfrm>
            <a:off x="0" y="146325"/>
            <a:ext cx="6782400" cy="719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73763"/>
              </a:buClr>
              <a:buSzPts val="1300"/>
              <a:buFont typeface="Economica"/>
              <a:buChar char="❖"/>
            </a:pPr>
            <a:r>
              <a:rPr b="1" lang="en" sz="1300">
                <a:solidFill>
                  <a:srgbClr val="073763"/>
                </a:solidFill>
                <a:latin typeface="Economica"/>
                <a:ea typeface="Economica"/>
                <a:cs typeface="Economica"/>
                <a:sym typeface="Economica"/>
              </a:rPr>
              <a:t>Appreciate how the total sleep duration and different sleep stages vary with different ages in normal humans.</a:t>
            </a:r>
            <a:endParaRPr b="1" sz="1300">
              <a:solidFill>
                <a:srgbClr val="073763"/>
              </a:solidFill>
              <a:latin typeface="Economica"/>
              <a:ea typeface="Economica"/>
              <a:cs typeface="Economica"/>
              <a:sym typeface="Economica"/>
            </a:endParaRPr>
          </a:p>
        </p:txBody>
      </p:sp>
      <p:graphicFrame>
        <p:nvGraphicFramePr>
          <p:cNvPr id="242" name="Google Shape;242;p36"/>
          <p:cNvGraphicFramePr/>
          <p:nvPr/>
        </p:nvGraphicFramePr>
        <p:xfrm>
          <a:off x="1737898" y="7238469"/>
          <a:ext cx="3000000" cy="3000000"/>
        </p:xfrm>
        <a:graphic>
          <a:graphicData uri="http://schemas.openxmlformats.org/drawingml/2006/table">
            <a:tbl>
              <a:tblPr>
                <a:noFill/>
                <a:tableStyleId>{4DBA25A1-FADA-4EBD-82D2-9EC2BA1D7D81}</a:tableStyleId>
              </a:tblPr>
              <a:tblGrid>
                <a:gridCol w="1875450"/>
                <a:gridCol w="1875450"/>
              </a:tblGrid>
              <a:tr h="392400">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New born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15 - 20 hours</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2400">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Children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10 - 15 hours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2400">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a</a:t>
                      </a:r>
                      <a:r>
                        <a:rPr b="1" lang="en">
                          <a:solidFill>
                            <a:srgbClr val="999999"/>
                          </a:solidFill>
                          <a:latin typeface="Cairo"/>
                          <a:ea typeface="Cairo"/>
                          <a:cs typeface="Cairo"/>
                          <a:sym typeface="Cairo"/>
                        </a:rPr>
                        <a:t>dult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6 - 9 hours</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2400">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Old age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999999"/>
                          </a:solidFill>
                          <a:latin typeface="Cairo"/>
                          <a:ea typeface="Cairo"/>
                          <a:cs typeface="Cairo"/>
                          <a:sym typeface="Cairo"/>
                        </a:rPr>
                        <a:t>5 - 6 hours </a:t>
                      </a:r>
                      <a:endParaRPr b="1">
                        <a:solidFill>
                          <a:srgbClr val="999999"/>
                        </a:solidFill>
                        <a:latin typeface="Cairo"/>
                        <a:ea typeface="Cairo"/>
                        <a:cs typeface="Cairo"/>
                        <a:sym typeface="Cairo"/>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pic>
        <p:nvPicPr>
          <p:cNvPr id="243" name="Google Shape;243;p36"/>
          <p:cNvPicPr preferRelativeResize="0"/>
          <p:nvPr/>
        </p:nvPicPr>
        <p:blipFill rotWithShape="1">
          <a:blip r:embed="rId3">
            <a:alphaModFix/>
          </a:blip>
          <a:srcRect b="50168" l="34026" r="1382" t="14331"/>
          <a:stretch/>
        </p:blipFill>
        <p:spPr>
          <a:xfrm>
            <a:off x="3327813" y="1761138"/>
            <a:ext cx="2927652" cy="1231649"/>
          </a:xfrm>
          <a:prstGeom prst="rect">
            <a:avLst/>
          </a:prstGeom>
          <a:noFill/>
          <a:ln>
            <a:noFill/>
          </a:ln>
        </p:spPr>
      </p:pic>
      <p:graphicFrame>
        <p:nvGraphicFramePr>
          <p:cNvPr id="244" name="Google Shape;244;p36"/>
          <p:cNvGraphicFramePr/>
          <p:nvPr/>
        </p:nvGraphicFramePr>
        <p:xfrm>
          <a:off x="437146" y="3417625"/>
          <a:ext cx="3000000" cy="3000000"/>
        </p:xfrm>
        <a:graphic>
          <a:graphicData uri="http://schemas.openxmlformats.org/drawingml/2006/table">
            <a:tbl>
              <a:tblPr>
                <a:noFill/>
                <a:tableStyleId>{0281F3CC-D162-460D-9A97-EC0A05A2AD58}</a:tableStyleId>
              </a:tblPr>
              <a:tblGrid>
                <a:gridCol w="1600450"/>
                <a:gridCol w="4385850"/>
              </a:tblGrid>
              <a:tr h="601950">
                <a:tc>
                  <a:txBody>
                    <a:bodyPr>
                      <a:noAutofit/>
                    </a:bodyPr>
                    <a:lstStyle/>
                    <a:p>
                      <a:pPr indent="0" lvl="0" marL="0" rtl="0" algn="ctr">
                        <a:spcBef>
                          <a:spcPts val="0"/>
                        </a:spcBef>
                        <a:spcAft>
                          <a:spcPts val="0"/>
                        </a:spcAft>
                        <a:buNone/>
                      </a:pPr>
                      <a:r>
                        <a:t/>
                      </a:r>
                      <a:endParaRPr>
                        <a:solidFill>
                          <a:schemeClr val="lt1"/>
                        </a:solidFill>
                        <a:latin typeface="Cairo"/>
                        <a:ea typeface="Cairo"/>
                        <a:cs typeface="Cairo"/>
                        <a:sym typeface="Cairo"/>
                      </a:endParaRPr>
                    </a:p>
                  </a:txBody>
                  <a:tcPr marT="91425" marB="91425" marR="91425" marL="91425">
                    <a:lnL cap="flat" cmpd="sng" w="19800">
                      <a:solidFill>
                        <a:srgbClr val="CCCCCC"/>
                      </a:solidFill>
                      <a:prstDash val="solid"/>
                      <a:round/>
                      <a:headEnd len="sm" w="sm" type="none"/>
                      <a:tailEnd len="sm" w="sm" type="none"/>
                    </a:lnL>
                    <a:lnR cap="flat" cmpd="sng" w="18300">
                      <a:solidFill>
                        <a:srgbClr val="CCCCCC"/>
                      </a:solidFill>
                      <a:prstDash val="solid"/>
                      <a:round/>
                      <a:headEnd len="sm" w="sm" type="none"/>
                      <a:tailEnd len="sm" w="sm" type="none"/>
                    </a:lnR>
                    <a:lnT cap="flat" cmpd="sng" w="19800">
                      <a:solidFill>
                        <a:srgbClr val="CCCCCC"/>
                      </a:solidFill>
                      <a:prstDash val="solid"/>
                      <a:round/>
                      <a:headEnd len="sm" w="sm" type="none"/>
                      <a:tailEnd len="sm" w="sm" type="none"/>
                    </a:lnT>
                    <a:lnB cap="flat" cmpd="sng" w="9525">
                      <a:solidFill>
                        <a:srgbClr val="666666"/>
                      </a:solidFill>
                      <a:prstDash val="solid"/>
                      <a:round/>
                      <a:headEnd len="sm" w="sm" type="none"/>
                      <a:tailEnd len="sm" w="sm" type="none"/>
                    </a:lnB>
                    <a:solidFill>
                      <a:srgbClr val="073763"/>
                    </a:solidFill>
                  </a:tcPr>
                </a:tc>
                <a:tc>
                  <a:txBody>
                    <a:bodyPr>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Cairo"/>
                          <a:ea typeface="Cairo"/>
                          <a:cs typeface="Cairo"/>
                          <a:sym typeface="Cairo"/>
                        </a:rPr>
                        <a:t>REM step occupies ( explain percent of total sleep time in R.E.M. Sleep)</a:t>
                      </a:r>
                      <a:endParaRPr>
                        <a:latin typeface="Cairo"/>
                        <a:ea typeface="Cairo"/>
                        <a:cs typeface="Cairo"/>
                        <a:sym typeface="Cairo"/>
                      </a:endParaRPr>
                    </a:p>
                  </a:txBody>
                  <a:tcPr marT="91425" marB="91425" marR="91425" marL="91425">
                    <a:lnL cap="flat" cmpd="sng" w="18300">
                      <a:solidFill>
                        <a:srgbClr val="CCCCCC"/>
                      </a:solidFill>
                      <a:prstDash val="solid"/>
                      <a:round/>
                      <a:headEnd len="sm" w="sm" type="none"/>
                      <a:tailEnd len="sm" w="sm" type="none"/>
                    </a:lnL>
                    <a:lnR cap="flat" cmpd="sng" w="18300">
                      <a:solidFill>
                        <a:srgbClr val="CCCCCC"/>
                      </a:solidFill>
                      <a:prstDash val="solid"/>
                      <a:round/>
                      <a:headEnd len="sm" w="sm" type="none"/>
                      <a:tailEnd len="sm" w="sm" type="none"/>
                    </a:lnR>
                    <a:lnT cap="flat" cmpd="sng" w="19800">
                      <a:solidFill>
                        <a:srgbClr val="CCCCCC"/>
                      </a:solidFill>
                      <a:prstDash val="solid"/>
                      <a:round/>
                      <a:headEnd len="sm" w="sm" type="none"/>
                      <a:tailEnd len="sm" w="sm" type="none"/>
                    </a:lnT>
                    <a:lnB cap="flat" cmpd="sng" w="9525">
                      <a:solidFill>
                        <a:srgbClr val="666666"/>
                      </a:solidFill>
                      <a:prstDash val="solid"/>
                      <a:round/>
                      <a:headEnd len="sm" w="sm" type="none"/>
                      <a:tailEnd len="sm" w="sm" type="none"/>
                    </a:lnB>
                    <a:solidFill>
                      <a:srgbClr val="073763"/>
                    </a:solidFill>
                  </a:tcPr>
                </a:tc>
              </a:tr>
              <a:tr h="601950">
                <a:tc>
                  <a:txBody>
                    <a:bodyPr>
                      <a:noAutofit/>
                    </a:bodyPr>
                    <a:lstStyle/>
                    <a:p>
                      <a:pPr indent="0" lvl="0" marL="0" rtl="0" algn="l">
                        <a:spcBef>
                          <a:spcPts val="0"/>
                        </a:spcBef>
                        <a:spcAft>
                          <a:spcPts val="0"/>
                        </a:spcAft>
                        <a:buNone/>
                      </a:pPr>
                      <a:r>
                        <a:rPr b="1" lang="en">
                          <a:latin typeface="Cairo"/>
                          <a:ea typeface="Cairo"/>
                          <a:cs typeface="Cairo"/>
                          <a:sym typeface="Cairo"/>
                        </a:rPr>
                        <a:t>Premature infants</a:t>
                      </a:r>
                      <a:endParaRPr b="1">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80% of total sleep.</a:t>
                      </a:r>
                      <a:r>
                        <a:rPr lang="en">
                          <a:latin typeface="Cairo"/>
                          <a:ea typeface="Cairo"/>
                          <a:cs typeface="Cairo"/>
                          <a:sym typeface="Cairo"/>
                        </a:rPr>
                        <a:t> </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601950">
                <a:tc>
                  <a:txBody>
                    <a:bodyPr>
                      <a:noAutofit/>
                    </a:bodyPr>
                    <a:lstStyle/>
                    <a:p>
                      <a:pPr indent="0" lvl="0" marL="0" rtl="0" algn="l">
                        <a:spcBef>
                          <a:spcPts val="0"/>
                        </a:spcBef>
                        <a:spcAft>
                          <a:spcPts val="0"/>
                        </a:spcAft>
                        <a:buNone/>
                      </a:pPr>
                      <a:r>
                        <a:rPr b="1" lang="en">
                          <a:latin typeface="Cairo"/>
                          <a:ea typeface="Cairo"/>
                          <a:cs typeface="Cairo"/>
                          <a:sym typeface="Cairo"/>
                        </a:rPr>
                        <a:t>Full-term neonates</a:t>
                      </a:r>
                      <a:endParaRPr b="1">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50% of total sleep. </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601950">
                <a:tc>
                  <a:txBody>
                    <a:bodyPr>
                      <a:noAutofit/>
                    </a:bodyPr>
                    <a:lstStyle/>
                    <a:p>
                      <a:pPr indent="0" lvl="0" marL="0" rtl="0" algn="l">
                        <a:spcBef>
                          <a:spcPts val="0"/>
                        </a:spcBef>
                        <a:spcAft>
                          <a:spcPts val="0"/>
                        </a:spcAft>
                        <a:buNone/>
                      </a:pPr>
                      <a:r>
                        <a:rPr b="1" lang="en">
                          <a:latin typeface="Cairo"/>
                          <a:ea typeface="Cairo"/>
                          <a:cs typeface="Cairo"/>
                          <a:sym typeface="Cairo"/>
                        </a:rPr>
                        <a:t>Elderly</a:t>
                      </a:r>
                      <a:endParaRPr b="1">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from 20-69ys</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20% of total sleep.</a:t>
                      </a:r>
                      <a:r>
                        <a:rPr lang="en">
                          <a:latin typeface="Cairo"/>
                          <a:ea typeface="Cairo"/>
                          <a:cs typeface="Cairo"/>
                          <a:sym typeface="Cairo"/>
                        </a:rPr>
                        <a:t>		</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601950">
                <a:tc>
                  <a:txBody>
                    <a:bodyPr>
                      <a:noAutofit/>
                    </a:bodyPr>
                    <a:lstStyle/>
                    <a:p>
                      <a:pPr indent="0" lvl="0" marL="0" rtl="0" algn="l">
                        <a:spcBef>
                          <a:spcPts val="0"/>
                        </a:spcBef>
                        <a:spcAft>
                          <a:spcPts val="0"/>
                        </a:spcAft>
                        <a:buNone/>
                      </a:pPr>
                      <a:r>
                        <a:rPr b="1" lang="en">
                          <a:latin typeface="Cairo"/>
                          <a:ea typeface="Cairo"/>
                          <a:cs typeface="Cairo"/>
                          <a:sym typeface="Cairo"/>
                        </a:rPr>
                        <a:t>Children</a:t>
                      </a:r>
                      <a:endParaRPr b="1">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More sleep time and stage 4 than adults.</a:t>
                      </a:r>
                      <a:r>
                        <a:rPr lang="en">
                          <a:latin typeface="Cairo"/>
                          <a:ea typeface="Cairo"/>
                          <a:cs typeface="Cairo"/>
                          <a:sym typeface="Cairo"/>
                        </a:rPr>
                        <a:t> </a:t>
                      </a:r>
                      <a:endParaRPr>
                        <a:latin typeface="Cairo"/>
                        <a:ea typeface="Cairo"/>
                        <a:cs typeface="Cairo"/>
                        <a:sym typeface="Cair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
        <p:nvSpPr>
          <p:cNvPr id="245" name="Google Shape;245;p36"/>
          <p:cNvSpPr txBox="1"/>
          <p:nvPr/>
        </p:nvSpPr>
        <p:spPr>
          <a:xfrm>
            <a:off x="241581" y="954958"/>
            <a:ext cx="26361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73763"/>
                </a:solidFill>
                <a:latin typeface="Economica"/>
                <a:ea typeface="Economica"/>
                <a:cs typeface="Economica"/>
                <a:sym typeface="Economica"/>
              </a:rPr>
              <a:t>Normal </a:t>
            </a:r>
            <a:r>
              <a:rPr b="1" lang="en" sz="1600">
                <a:solidFill>
                  <a:srgbClr val="073763"/>
                </a:solidFill>
                <a:latin typeface="Economica"/>
                <a:ea typeface="Economica"/>
                <a:cs typeface="Economica"/>
                <a:sym typeface="Economica"/>
              </a:rPr>
              <a:t>sleep cycle at different ages: </a:t>
            </a:r>
            <a:endParaRPr b="1" sz="1600">
              <a:solidFill>
                <a:srgbClr val="073763"/>
              </a:solidFill>
              <a:latin typeface="Economica"/>
              <a:ea typeface="Economica"/>
              <a:cs typeface="Economica"/>
              <a:sym typeface="Economica"/>
            </a:endParaRPr>
          </a:p>
        </p:txBody>
      </p:sp>
      <p:pic>
        <p:nvPicPr>
          <p:cNvPr id="246" name="Google Shape;246;p36"/>
          <p:cNvPicPr preferRelativeResize="0"/>
          <p:nvPr/>
        </p:nvPicPr>
        <p:blipFill rotWithShape="1">
          <a:blip r:embed="rId4">
            <a:alphaModFix/>
          </a:blip>
          <a:srcRect b="18700" l="51707" r="1315" t="49338"/>
          <a:stretch/>
        </p:blipFill>
        <p:spPr>
          <a:xfrm>
            <a:off x="437150" y="1796223"/>
            <a:ext cx="2413476" cy="1231626"/>
          </a:xfrm>
          <a:prstGeom prst="rect">
            <a:avLst/>
          </a:prstGeom>
          <a:noFill/>
          <a:ln>
            <a:noFill/>
          </a:ln>
        </p:spPr>
      </p:pic>
      <p:sp>
        <p:nvSpPr>
          <p:cNvPr id="247" name="Google Shape;247;p36"/>
          <p:cNvSpPr txBox="1"/>
          <p:nvPr/>
        </p:nvSpPr>
        <p:spPr>
          <a:xfrm>
            <a:off x="2467963" y="8978979"/>
            <a:ext cx="20679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For your information </a:t>
            </a:r>
            <a:endParaRPr>
              <a:solidFill>
                <a:srgbClr val="999999"/>
              </a:solidFill>
            </a:endParaRPr>
          </a:p>
        </p:txBody>
      </p:sp>
      <p:sp>
        <p:nvSpPr>
          <p:cNvPr id="248" name="Google Shape;248;p36"/>
          <p:cNvSpPr txBox="1"/>
          <p:nvPr/>
        </p:nvSpPr>
        <p:spPr>
          <a:xfrm>
            <a:off x="1152463" y="659828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latin typeface="Cairo"/>
                <a:ea typeface="Cairo"/>
                <a:cs typeface="Cairo"/>
                <a:sym typeface="Cairo"/>
              </a:rPr>
              <a:t>This table explains </a:t>
            </a:r>
            <a:r>
              <a:rPr b="1" lang="en">
                <a:solidFill>
                  <a:srgbClr val="073763"/>
                </a:solidFill>
                <a:latin typeface="Cairo"/>
                <a:ea typeface="Cairo"/>
                <a:cs typeface="Cairo"/>
                <a:sym typeface="Cairo"/>
              </a:rPr>
              <a:t>how many hours do we need to sleep ? </a:t>
            </a:r>
            <a:endParaRPr b="1">
              <a:solidFill>
                <a:srgbClr val="073763"/>
              </a:solidFill>
              <a:latin typeface="Cairo"/>
              <a:ea typeface="Cairo"/>
              <a:cs typeface="Cairo"/>
              <a:sym typeface="Cai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54" name="Google Shape;254;p37"/>
          <p:cNvSpPr txBox="1"/>
          <p:nvPr/>
        </p:nvSpPr>
        <p:spPr>
          <a:xfrm>
            <a:off x="-423926" y="76539"/>
            <a:ext cx="6988500" cy="640200"/>
          </a:xfrm>
          <a:prstGeom prst="rect">
            <a:avLst/>
          </a:prstGeom>
          <a:noFill/>
          <a:ln>
            <a:noFill/>
          </a:ln>
        </p:spPr>
        <p:txBody>
          <a:bodyPr anchorCtr="0" anchor="t" bIns="91425" lIns="91425" spcFirstLastPara="1" rIns="91425" wrap="square" tIns="91425">
            <a:noAutofit/>
          </a:bodyPr>
          <a:lstStyle/>
          <a:p>
            <a:pPr indent="-330200" lvl="0" marL="914400" rtl="0" algn="l">
              <a:spcBef>
                <a:spcPts val="0"/>
              </a:spcBef>
              <a:spcAft>
                <a:spcPts val="0"/>
              </a:spcAft>
              <a:buClr>
                <a:srgbClr val="073763"/>
              </a:buClr>
              <a:buSzPts val="1600"/>
              <a:buFont typeface="Economica"/>
              <a:buChar char="❖"/>
            </a:pPr>
            <a:r>
              <a:rPr b="1" lang="en" sz="1600">
                <a:solidFill>
                  <a:srgbClr val="073763"/>
                </a:solidFill>
                <a:latin typeface="Economica"/>
                <a:ea typeface="Economica"/>
                <a:cs typeface="Economica"/>
                <a:sym typeface="Economica"/>
              </a:rPr>
              <a:t>Describe the behavioral and autonomic features associated with NREM and REM sleep</a:t>
            </a:r>
            <a:r>
              <a:rPr b="1" lang="en" sz="1600">
                <a:solidFill>
                  <a:schemeClr val="dk2"/>
                </a:solidFill>
                <a:latin typeface="Economica"/>
                <a:ea typeface="Economica"/>
                <a:cs typeface="Economica"/>
                <a:sym typeface="Economica"/>
              </a:rPr>
              <a:t> (Dr Nervana said just read the table).</a:t>
            </a:r>
            <a:endParaRPr b="1" sz="1600">
              <a:solidFill>
                <a:schemeClr val="dk2"/>
              </a:solidFill>
              <a:latin typeface="Economica"/>
              <a:ea typeface="Economica"/>
              <a:cs typeface="Economica"/>
              <a:sym typeface="Economica"/>
            </a:endParaRPr>
          </a:p>
        </p:txBody>
      </p:sp>
      <p:pic>
        <p:nvPicPr>
          <p:cNvPr id="255" name="Google Shape;255;p37"/>
          <p:cNvPicPr preferRelativeResize="0"/>
          <p:nvPr/>
        </p:nvPicPr>
        <p:blipFill rotWithShape="1">
          <a:blip r:embed="rId3">
            <a:alphaModFix/>
          </a:blip>
          <a:srcRect b="31725" l="0" r="0" t="16955"/>
          <a:stretch/>
        </p:blipFill>
        <p:spPr>
          <a:xfrm>
            <a:off x="53150" y="716750"/>
            <a:ext cx="6370299" cy="1911976"/>
          </a:xfrm>
          <a:prstGeom prst="rect">
            <a:avLst/>
          </a:prstGeom>
          <a:noFill/>
          <a:ln>
            <a:noFill/>
          </a:ln>
        </p:spPr>
      </p:pic>
      <p:pic>
        <p:nvPicPr>
          <p:cNvPr id="256" name="Google Shape;256;p37"/>
          <p:cNvPicPr preferRelativeResize="0"/>
          <p:nvPr/>
        </p:nvPicPr>
        <p:blipFill>
          <a:blip r:embed="rId4">
            <a:alphaModFix/>
          </a:blip>
          <a:stretch>
            <a:fillRect/>
          </a:stretch>
        </p:blipFill>
        <p:spPr>
          <a:xfrm>
            <a:off x="4927900" y="2974338"/>
            <a:ext cx="1574150" cy="1280087"/>
          </a:xfrm>
          <a:prstGeom prst="rect">
            <a:avLst/>
          </a:prstGeom>
          <a:noFill/>
          <a:ln>
            <a:noFill/>
          </a:ln>
        </p:spPr>
      </p:pic>
      <p:pic>
        <p:nvPicPr>
          <p:cNvPr id="257" name="Google Shape;257;p37"/>
          <p:cNvPicPr preferRelativeResize="0"/>
          <p:nvPr/>
        </p:nvPicPr>
        <p:blipFill>
          <a:blip r:embed="rId5">
            <a:alphaModFix/>
          </a:blip>
          <a:stretch>
            <a:fillRect/>
          </a:stretch>
        </p:blipFill>
        <p:spPr>
          <a:xfrm>
            <a:off x="271125" y="2628725"/>
            <a:ext cx="2100975" cy="1911976"/>
          </a:xfrm>
          <a:prstGeom prst="rect">
            <a:avLst/>
          </a:prstGeom>
          <a:noFill/>
          <a:ln>
            <a:noFill/>
          </a:ln>
        </p:spPr>
      </p:pic>
      <p:pic>
        <p:nvPicPr>
          <p:cNvPr id="258" name="Google Shape;258;p37"/>
          <p:cNvPicPr preferRelativeResize="0"/>
          <p:nvPr/>
        </p:nvPicPr>
        <p:blipFill>
          <a:blip r:embed="rId6">
            <a:alphaModFix/>
          </a:blip>
          <a:stretch>
            <a:fillRect/>
          </a:stretch>
        </p:blipFill>
        <p:spPr>
          <a:xfrm>
            <a:off x="2372100" y="2687450"/>
            <a:ext cx="2675249" cy="1794525"/>
          </a:xfrm>
          <a:prstGeom prst="rect">
            <a:avLst/>
          </a:prstGeom>
          <a:noFill/>
          <a:ln>
            <a:noFill/>
          </a:ln>
        </p:spPr>
      </p:pic>
      <p:sp>
        <p:nvSpPr>
          <p:cNvPr id="259" name="Google Shape;259;p37"/>
          <p:cNvSpPr txBox="1"/>
          <p:nvPr/>
        </p:nvSpPr>
        <p:spPr>
          <a:xfrm>
            <a:off x="288425" y="4540700"/>
            <a:ext cx="6084300" cy="10224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Cairo"/>
                <a:ea typeface="Cairo"/>
                <a:cs typeface="Cairo"/>
                <a:sym typeface="Cairo"/>
              </a:rPr>
              <a:t>A diffuse network of nerve pathways in the brainstem connecting the spinal cord, cerebrum, and cerebellum, and mediating the overall level of consciousness. </a:t>
            </a:r>
            <a:r>
              <a:rPr lang="en">
                <a:solidFill>
                  <a:srgbClr val="999999"/>
                </a:solidFill>
                <a:latin typeface="Cairo"/>
                <a:ea typeface="Cairo"/>
                <a:cs typeface="Cairo"/>
                <a:sym typeface="Cairo"/>
              </a:rPr>
              <a:t>RAS is the </a:t>
            </a:r>
            <a:r>
              <a:rPr b="1" lang="en">
                <a:solidFill>
                  <a:srgbClr val="999999"/>
                </a:solidFill>
                <a:latin typeface="Cairo"/>
                <a:ea typeface="Cairo"/>
                <a:cs typeface="Cairo"/>
                <a:sym typeface="Cairo"/>
              </a:rPr>
              <a:t>primary</a:t>
            </a:r>
            <a:r>
              <a:rPr lang="en">
                <a:solidFill>
                  <a:srgbClr val="999999"/>
                </a:solidFill>
                <a:latin typeface="Cairo"/>
                <a:ea typeface="Cairo"/>
                <a:cs typeface="Cairo"/>
                <a:sym typeface="Cairo"/>
              </a:rPr>
              <a:t> centre of sleep</a:t>
            </a:r>
            <a:endParaRPr>
              <a:solidFill>
                <a:srgbClr val="999999"/>
              </a:solidFill>
              <a:latin typeface="Cairo"/>
              <a:ea typeface="Cairo"/>
              <a:cs typeface="Cairo"/>
              <a:sym typeface="Cairo"/>
            </a:endParaRPr>
          </a:p>
        </p:txBody>
      </p:sp>
      <p:sp>
        <p:nvSpPr>
          <p:cNvPr id="260" name="Google Shape;260;p37"/>
          <p:cNvSpPr/>
          <p:nvPr/>
        </p:nvSpPr>
        <p:spPr>
          <a:xfrm flipH="1" rot="10800000">
            <a:off x="5472726" y="2066175"/>
            <a:ext cx="560400" cy="327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txBox="1"/>
          <p:nvPr/>
        </p:nvSpPr>
        <p:spPr>
          <a:xfrm>
            <a:off x="684168" y="444996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8"/>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sp>
        <p:nvSpPr>
          <p:cNvPr id="267" name="Google Shape;267;p38"/>
          <p:cNvSpPr txBox="1"/>
          <p:nvPr/>
        </p:nvSpPr>
        <p:spPr>
          <a:xfrm>
            <a:off x="-423926" y="76539"/>
            <a:ext cx="6988500" cy="640200"/>
          </a:xfrm>
          <a:prstGeom prst="rect">
            <a:avLst/>
          </a:prstGeom>
          <a:noFill/>
          <a:ln>
            <a:noFill/>
          </a:ln>
        </p:spPr>
        <p:txBody>
          <a:bodyPr anchorCtr="0" anchor="t" bIns="91425" lIns="91425" spcFirstLastPara="1" rIns="91425" wrap="square" tIns="91425">
            <a:noAutofit/>
          </a:bodyPr>
          <a:lstStyle/>
          <a:p>
            <a:pPr indent="-330200" lvl="0" marL="914400" rtl="0" algn="l">
              <a:spcBef>
                <a:spcPts val="0"/>
              </a:spcBef>
              <a:spcAft>
                <a:spcPts val="0"/>
              </a:spcAft>
              <a:buClr>
                <a:srgbClr val="073763"/>
              </a:buClr>
              <a:buSzPts val="1600"/>
              <a:buFont typeface="Economica"/>
              <a:buChar char="❖"/>
            </a:pPr>
            <a:r>
              <a:rPr b="1" lang="en" sz="1600">
                <a:solidFill>
                  <a:srgbClr val="073763"/>
                </a:solidFill>
                <a:latin typeface="Economica"/>
                <a:ea typeface="Economica"/>
                <a:cs typeface="Economica"/>
                <a:sym typeface="Economica"/>
              </a:rPr>
              <a:t>Describe the behavioral and autonomic features associated with NREM and REM sleep. </a:t>
            </a:r>
            <a:r>
              <a:rPr b="1" lang="en" sz="1600">
                <a:solidFill>
                  <a:srgbClr val="FF0000"/>
                </a:solidFill>
                <a:latin typeface="Economica"/>
                <a:ea typeface="Economica"/>
                <a:cs typeface="Economica"/>
                <a:sym typeface="Economica"/>
              </a:rPr>
              <a:t>This is important.</a:t>
            </a:r>
            <a:endParaRPr b="1" sz="1600">
              <a:solidFill>
                <a:srgbClr val="FF0000"/>
              </a:solidFill>
              <a:latin typeface="Economica"/>
              <a:ea typeface="Economica"/>
              <a:cs typeface="Economica"/>
              <a:sym typeface="Economica"/>
            </a:endParaRPr>
          </a:p>
        </p:txBody>
      </p:sp>
      <p:graphicFrame>
        <p:nvGraphicFramePr>
          <p:cNvPr id="268" name="Google Shape;268;p38"/>
          <p:cNvGraphicFramePr/>
          <p:nvPr/>
        </p:nvGraphicFramePr>
        <p:xfrm>
          <a:off x="323375" y="1090757"/>
          <a:ext cx="3000000" cy="3000000"/>
        </p:xfrm>
        <a:graphic>
          <a:graphicData uri="http://schemas.openxmlformats.org/drawingml/2006/table">
            <a:tbl>
              <a:tblPr>
                <a:noFill/>
                <a:tableStyleId>{4DBA25A1-FADA-4EBD-82D2-9EC2BA1D7D81}</a:tableStyleId>
              </a:tblPr>
              <a:tblGrid>
                <a:gridCol w="1640225"/>
                <a:gridCol w="4571025"/>
              </a:tblGrid>
              <a:tr h="374925">
                <a:tc gridSpan="2">
                  <a:txBody>
                    <a:bodyPr>
                      <a:noAutofit/>
                    </a:bodyPr>
                    <a:lstStyle/>
                    <a:p>
                      <a:pPr indent="0" lvl="0" marL="0" rtl="0" algn="ctr">
                        <a:lnSpc>
                          <a:spcPct val="115000"/>
                        </a:lnSpc>
                        <a:spcBef>
                          <a:spcPts val="0"/>
                        </a:spcBef>
                        <a:spcAft>
                          <a:spcPts val="0"/>
                        </a:spcAft>
                        <a:buClr>
                          <a:schemeClr val="dk1"/>
                        </a:buClr>
                        <a:buSzPts val="1100"/>
                        <a:buFont typeface="Arial"/>
                        <a:buNone/>
                      </a:pPr>
                      <a:r>
                        <a:rPr b="1" lang="en">
                          <a:solidFill>
                            <a:schemeClr val="lt1"/>
                          </a:solidFill>
                          <a:latin typeface="Economica"/>
                          <a:ea typeface="Economica"/>
                          <a:cs typeface="Economica"/>
                          <a:sym typeface="Economica"/>
                        </a:rPr>
                        <a:t>PHYSIOLOGICAL CHANGES IN SLEEP</a:t>
                      </a:r>
                      <a:endParaRPr>
                        <a:solidFill>
                          <a:schemeClr val="lt1"/>
                        </a:solidFill>
                      </a:endParaRPr>
                    </a:p>
                  </a:txBody>
                  <a:tcPr marT="91425" marB="91425" marR="91425" marL="91425">
                    <a:solidFill>
                      <a:srgbClr val="073763"/>
                    </a:solidFill>
                  </a:tcPr>
                </a:tc>
                <a:tc hMerge="1"/>
              </a:tr>
              <a:tr h="601950">
                <a:tc>
                  <a:txBody>
                    <a:bodyPr>
                      <a:noAutofit/>
                    </a:bodyPr>
                    <a:lstStyle/>
                    <a:p>
                      <a:pPr indent="0" lvl="0" marL="0" rtl="0" algn="l">
                        <a:spcBef>
                          <a:spcPts val="0"/>
                        </a:spcBef>
                        <a:spcAft>
                          <a:spcPts val="0"/>
                        </a:spcAft>
                        <a:buNone/>
                      </a:pPr>
                      <a:r>
                        <a:rPr i="1" lang="en" sz="1600">
                          <a:solidFill>
                            <a:srgbClr val="073763"/>
                          </a:solidFill>
                          <a:latin typeface="Economica"/>
                          <a:ea typeface="Economica"/>
                          <a:cs typeface="Economica"/>
                          <a:sym typeface="Economica"/>
                        </a:rPr>
                        <a:t>CVS:</a:t>
                      </a:r>
                      <a:endParaRPr sz="1600">
                        <a:solidFill>
                          <a:srgbClr val="073763"/>
                        </a:solidFill>
                        <a:latin typeface="Economica"/>
                        <a:ea typeface="Economica"/>
                        <a:cs typeface="Economica"/>
                        <a:sym typeface="Economica"/>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Pulse Rate, cardiac output, blood pressure &amp; vasomotor tone are decreased but the </a:t>
                      </a:r>
                      <a:r>
                        <a:rPr i="1" lang="en">
                          <a:solidFill>
                            <a:schemeClr val="dk1"/>
                          </a:solidFill>
                          <a:latin typeface="Cairo"/>
                          <a:ea typeface="Cairo"/>
                          <a:cs typeface="Cairo"/>
                          <a:sym typeface="Cairo"/>
                        </a:rPr>
                        <a:t>blood volume </a:t>
                      </a:r>
                      <a:r>
                        <a:rPr lang="en">
                          <a:solidFill>
                            <a:schemeClr val="dk1"/>
                          </a:solidFill>
                          <a:latin typeface="Cairo"/>
                          <a:ea typeface="Cairo"/>
                          <a:cs typeface="Cairo"/>
                          <a:sym typeface="Cairo"/>
                        </a:rPr>
                        <a:t>is increased</a:t>
                      </a:r>
                      <a:endParaRPr>
                        <a:latin typeface="Cairo"/>
                        <a:ea typeface="Cairo"/>
                        <a:cs typeface="Cairo"/>
                        <a:sym typeface="Cairo"/>
                      </a:endParaRPr>
                    </a:p>
                  </a:txBody>
                  <a:tcPr marT="91425" marB="91425" marR="91425" marL="91425"/>
                </a:tc>
              </a:tr>
              <a:tr h="608100">
                <a:tc>
                  <a:txBody>
                    <a:bodyPr>
                      <a:noAutofit/>
                    </a:bodyPr>
                    <a:lstStyle/>
                    <a:p>
                      <a:pPr indent="0" lvl="0" marL="0" rtl="0" algn="l">
                        <a:spcBef>
                          <a:spcPts val="0"/>
                        </a:spcBef>
                        <a:spcAft>
                          <a:spcPts val="0"/>
                        </a:spcAft>
                        <a:buNone/>
                      </a:pPr>
                      <a:r>
                        <a:rPr i="1" lang="en">
                          <a:solidFill>
                            <a:srgbClr val="073763"/>
                          </a:solidFill>
                          <a:latin typeface="Economica"/>
                          <a:ea typeface="Economica"/>
                          <a:cs typeface="Economica"/>
                          <a:sym typeface="Economica"/>
                        </a:rPr>
                        <a:t>Respiration</a:t>
                      </a:r>
                      <a:endParaRPr>
                        <a:solidFill>
                          <a:srgbClr val="073763"/>
                        </a:solidFill>
                        <a:latin typeface="Economica"/>
                        <a:ea typeface="Economica"/>
                        <a:cs typeface="Economica"/>
                        <a:sym typeface="Economica"/>
                      </a:endParaRPr>
                    </a:p>
                  </a:txBody>
                  <a:tcPr marT="91425" marB="91425" marR="91425" marL="91425">
                    <a:solidFill>
                      <a:srgbClr val="CCCCCC"/>
                    </a:solidFill>
                  </a:tcPr>
                </a:tc>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Tidal volume &amp; respiratory rate are decreased. BMR is decreased 10-15%.</a:t>
                      </a:r>
                      <a:endParaRPr/>
                    </a:p>
                  </a:txBody>
                  <a:tcPr marT="91425" marB="91425" marR="91425" marL="91425"/>
                </a:tc>
              </a:tr>
              <a:tr h="525050">
                <a:tc>
                  <a:txBody>
                    <a:bodyPr>
                      <a:noAutofit/>
                    </a:bodyPr>
                    <a:lstStyle/>
                    <a:p>
                      <a:pPr indent="0" lvl="0" marL="0" rtl="0" algn="l">
                        <a:spcBef>
                          <a:spcPts val="0"/>
                        </a:spcBef>
                        <a:spcAft>
                          <a:spcPts val="0"/>
                        </a:spcAft>
                        <a:buNone/>
                      </a:pPr>
                      <a:r>
                        <a:rPr i="1" lang="en" sz="1600">
                          <a:solidFill>
                            <a:srgbClr val="073763"/>
                          </a:solidFill>
                          <a:latin typeface="Economica"/>
                          <a:ea typeface="Economica"/>
                          <a:cs typeface="Economica"/>
                          <a:sym typeface="Economica"/>
                        </a:rPr>
                        <a:t>Urine volume: </a:t>
                      </a:r>
                      <a:endParaRPr sz="1600">
                        <a:solidFill>
                          <a:srgbClr val="073763"/>
                        </a:solidFill>
                        <a:latin typeface="Economica"/>
                        <a:ea typeface="Economica"/>
                        <a:cs typeface="Economica"/>
                        <a:sym typeface="Economica"/>
                      </a:endParaRPr>
                    </a:p>
                  </a:txBody>
                  <a:tcPr marT="91425" marB="91425" marR="91425" marL="91425">
                    <a:solidFill>
                      <a:srgbClr val="CCCCCC"/>
                    </a:solidFill>
                  </a:tcPr>
                </a:tc>
                <a:tc>
                  <a:txBody>
                    <a:bodyPr>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decreased</a:t>
                      </a:r>
                      <a:r>
                        <a:rPr lang="en" sz="1200">
                          <a:solidFill>
                            <a:schemeClr val="dk1"/>
                          </a:solidFill>
                        </a:rPr>
                        <a:t>.</a:t>
                      </a:r>
                      <a:endParaRPr/>
                    </a:p>
                  </a:txBody>
                  <a:tcPr marT="91425" marB="91425" marR="91425" marL="91425"/>
                </a:tc>
              </a:tr>
              <a:tr h="601950">
                <a:tc>
                  <a:txBody>
                    <a:bodyPr>
                      <a:noAutofit/>
                    </a:bodyPr>
                    <a:lstStyle/>
                    <a:p>
                      <a:pPr indent="0" lvl="0" marL="0" rtl="0" algn="l">
                        <a:spcBef>
                          <a:spcPts val="0"/>
                        </a:spcBef>
                        <a:spcAft>
                          <a:spcPts val="0"/>
                        </a:spcAft>
                        <a:buNone/>
                      </a:pPr>
                      <a:r>
                        <a:rPr lang="en" sz="1600">
                          <a:solidFill>
                            <a:srgbClr val="073763"/>
                          </a:solidFill>
                          <a:latin typeface="Economica"/>
                          <a:ea typeface="Economica"/>
                          <a:cs typeface="Economica"/>
                          <a:sym typeface="Economica"/>
                        </a:rPr>
                        <a:t>Secretions</a:t>
                      </a:r>
                      <a:endParaRPr sz="1600">
                        <a:solidFill>
                          <a:srgbClr val="073763"/>
                        </a:solidFill>
                        <a:latin typeface="Economica"/>
                        <a:ea typeface="Economica"/>
                        <a:cs typeface="Economica"/>
                        <a:sym typeface="Economica"/>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Salivary/lacrimal secretions are reduced, gastric/sweat secretions are  increased</a:t>
                      </a:r>
                      <a:endParaRPr>
                        <a:latin typeface="Cairo"/>
                        <a:ea typeface="Cairo"/>
                        <a:cs typeface="Cairo"/>
                        <a:sym typeface="Cairo"/>
                      </a:endParaRPr>
                    </a:p>
                  </a:txBody>
                  <a:tcPr marT="91425" marB="91425" marR="91425" marL="91425"/>
                </a:tc>
              </a:tr>
            </a:tbl>
          </a:graphicData>
        </a:graphic>
      </p:graphicFrame>
      <p:sp>
        <p:nvSpPr>
          <p:cNvPr id="269" name="Google Shape;269;p38"/>
          <p:cNvSpPr txBox="1"/>
          <p:nvPr/>
        </p:nvSpPr>
        <p:spPr>
          <a:xfrm>
            <a:off x="242275" y="4093132"/>
            <a:ext cx="63702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These are the </a:t>
            </a:r>
            <a:r>
              <a:rPr b="1" lang="en">
                <a:solidFill>
                  <a:srgbClr val="999999"/>
                </a:solidFill>
              </a:rPr>
              <a:t>overall changes </a:t>
            </a:r>
            <a:r>
              <a:rPr lang="en">
                <a:solidFill>
                  <a:srgbClr val="999999"/>
                </a:solidFill>
              </a:rPr>
              <a:t>during sleep, REM sleep can be different </a:t>
            </a:r>
            <a:endParaRPr>
              <a:solidFill>
                <a:srgbClr val="999999"/>
              </a:solidFill>
            </a:endParaRPr>
          </a:p>
        </p:txBody>
      </p:sp>
      <p:pic>
        <p:nvPicPr>
          <p:cNvPr id="270" name="Google Shape;270;p38"/>
          <p:cNvPicPr preferRelativeResize="0"/>
          <p:nvPr/>
        </p:nvPicPr>
        <p:blipFill>
          <a:blip r:embed="rId3">
            <a:alphaModFix/>
          </a:blip>
          <a:stretch>
            <a:fillRect/>
          </a:stretch>
        </p:blipFill>
        <p:spPr>
          <a:xfrm>
            <a:off x="152400" y="5150475"/>
            <a:ext cx="6553200" cy="4214641"/>
          </a:xfrm>
          <a:prstGeom prst="rect">
            <a:avLst/>
          </a:prstGeom>
          <a:noFill/>
          <a:ln>
            <a:noFill/>
          </a:ln>
        </p:spPr>
      </p:pic>
      <p:sp>
        <p:nvSpPr>
          <p:cNvPr id="271" name="Google Shape;271;p38"/>
          <p:cNvSpPr/>
          <p:nvPr/>
        </p:nvSpPr>
        <p:spPr>
          <a:xfrm>
            <a:off x="4548175" y="7272900"/>
            <a:ext cx="978300" cy="154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p:nvPr/>
        </p:nvSpPr>
        <p:spPr>
          <a:xfrm>
            <a:off x="4548175" y="8332875"/>
            <a:ext cx="1875300" cy="154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8"/>
          <p:cNvSpPr/>
          <p:nvPr/>
        </p:nvSpPr>
        <p:spPr>
          <a:xfrm>
            <a:off x="4548175" y="7435975"/>
            <a:ext cx="1424400" cy="154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8"/>
          <p:cNvSpPr/>
          <p:nvPr/>
        </p:nvSpPr>
        <p:spPr>
          <a:xfrm>
            <a:off x="2242150" y="8332875"/>
            <a:ext cx="1705200" cy="327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8"/>
          <p:cNvSpPr/>
          <p:nvPr/>
        </p:nvSpPr>
        <p:spPr>
          <a:xfrm flipH="1" rot="10800000">
            <a:off x="323375" y="7807123"/>
            <a:ext cx="6262200" cy="383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8"/>
          <p:cNvSpPr/>
          <p:nvPr/>
        </p:nvSpPr>
        <p:spPr>
          <a:xfrm>
            <a:off x="2242150" y="8862225"/>
            <a:ext cx="978300" cy="154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8"/>
          <p:cNvSpPr txBox="1"/>
          <p:nvPr/>
        </p:nvSpPr>
        <p:spPr>
          <a:xfrm>
            <a:off x="351557" y="921848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rPr>
              <a:t>كلهم معنا لكن الدكتورة كانت </a:t>
            </a:r>
            <a:r>
              <a:rPr b="1" lang="en">
                <a:solidFill>
                  <a:srgbClr val="666666"/>
                </a:solidFill>
              </a:rPr>
              <a:t>حاطة أسهم على المربعات الحمراء </a:t>
            </a:r>
            <a:endParaRPr b="1">
              <a:solidFill>
                <a:srgbClr val="666666"/>
              </a:solidFill>
            </a:endParaRPr>
          </a:p>
        </p:txBody>
      </p:sp>
      <p:sp>
        <p:nvSpPr>
          <p:cNvPr id="278" name="Google Shape;278;p38"/>
          <p:cNvSpPr/>
          <p:nvPr/>
        </p:nvSpPr>
        <p:spPr>
          <a:xfrm>
            <a:off x="242275" y="5618188"/>
            <a:ext cx="6370200" cy="108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sp>
        <p:nvSpPr>
          <p:cNvPr id="284" name="Google Shape;284;p39"/>
          <p:cNvSpPr txBox="1"/>
          <p:nvPr/>
        </p:nvSpPr>
        <p:spPr>
          <a:xfrm>
            <a:off x="-551511" y="96650"/>
            <a:ext cx="7342800" cy="640200"/>
          </a:xfrm>
          <a:prstGeom prst="rect">
            <a:avLst/>
          </a:prstGeom>
          <a:noFill/>
          <a:ln>
            <a:noFill/>
          </a:ln>
        </p:spPr>
        <p:txBody>
          <a:bodyPr anchorCtr="0" anchor="t" bIns="91425" lIns="91425" spcFirstLastPara="1" rIns="91425" wrap="square" tIns="91425">
            <a:noAutofit/>
          </a:bodyPr>
          <a:lstStyle/>
          <a:p>
            <a:pPr indent="-323850" lvl="0" marL="914400" rtl="0" algn="l">
              <a:spcBef>
                <a:spcPts val="0"/>
              </a:spcBef>
              <a:spcAft>
                <a:spcPts val="0"/>
              </a:spcAft>
              <a:buClr>
                <a:srgbClr val="073763"/>
              </a:buClr>
              <a:buSzPts val="1500"/>
              <a:buFont typeface="Economica"/>
              <a:buChar char="❖"/>
            </a:pPr>
            <a:r>
              <a:rPr b="1" lang="en" sz="1500">
                <a:solidFill>
                  <a:srgbClr val="073763"/>
                </a:solidFill>
                <a:latin typeface="Economica"/>
                <a:ea typeface="Economica"/>
                <a:cs typeface="Economica"/>
                <a:sym typeface="Economica"/>
              </a:rPr>
              <a:t>Describe the current theories about the neural basis of sleep. </a:t>
            </a:r>
            <a:r>
              <a:rPr b="1" lang="en" sz="1500">
                <a:solidFill>
                  <a:schemeClr val="dk2"/>
                </a:solidFill>
                <a:latin typeface="Economica"/>
                <a:ea typeface="Economica"/>
                <a:cs typeface="Economica"/>
                <a:sym typeface="Economica"/>
              </a:rPr>
              <a:t>(DR. Nervana said just read them)! </a:t>
            </a:r>
            <a:br>
              <a:rPr b="1" lang="en" sz="1500">
                <a:solidFill>
                  <a:schemeClr val="dk2"/>
                </a:solidFill>
                <a:latin typeface="Economica"/>
                <a:ea typeface="Economica"/>
                <a:cs typeface="Economica"/>
                <a:sym typeface="Economica"/>
              </a:rPr>
            </a:br>
            <a:endParaRPr b="1" sz="1500">
              <a:solidFill>
                <a:schemeClr val="dk2"/>
              </a:solidFill>
              <a:latin typeface="Economica"/>
              <a:ea typeface="Economica"/>
              <a:cs typeface="Economica"/>
              <a:sym typeface="Economica"/>
            </a:endParaRPr>
          </a:p>
        </p:txBody>
      </p:sp>
      <p:sp>
        <p:nvSpPr>
          <p:cNvPr id="285" name="Google Shape;285;p39"/>
          <p:cNvSpPr txBox="1"/>
          <p:nvPr/>
        </p:nvSpPr>
        <p:spPr>
          <a:xfrm>
            <a:off x="436650" y="518450"/>
            <a:ext cx="5984700" cy="24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latin typeface="Economica"/>
                <a:ea typeface="Economica"/>
                <a:cs typeface="Economica"/>
                <a:sym typeface="Economica"/>
              </a:rPr>
              <a:t>Theories of Sleep</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en">
                <a:latin typeface="Cairo"/>
                <a:ea typeface="Cairo"/>
                <a:cs typeface="Cairo"/>
                <a:sym typeface="Cairo"/>
              </a:rPr>
              <a:t>Although several theories of sleep have been proposed,</a:t>
            </a:r>
            <a:br>
              <a:rPr lang="en">
                <a:latin typeface="Cairo"/>
                <a:ea typeface="Cairo"/>
                <a:cs typeface="Cairo"/>
                <a:sym typeface="Cairo"/>
              </a:rPr>
            </a:br>
            <a:r>
              <a:rPr lang="en">
                <a:latin typeface="Cairo"/>
                <a:ea typeface="Cairo"/>
                <a:cs typeface="Cairo"/>
                <a:sym typeface="Cairo"/>
              </a:rPr>
              <a:t>most current evidence is in favor of the following:</a:t>
            </a:r>
            <a:br>
              <a:rPr lang="en">
                <a:latin typeface="Cairo"/>
                <a:ea typeface="Cairo"/>
                <a:cs typeface="Cairo"/>
                <a:sym typeface="Cairo"/>
              </a:rPr>
            </a:br>
            <a:endParaRPr>
              <a:latin typeface="Cairo"/>
              <a:ea typeface="Cairo"/>
              <a:cs typeface="Cairo"/>
              <a:sym typeface="Cairo"/>
            </a:endParaRPr>
          </a:p>
          <a:p>
            <a:pPr indent="-317500" lvl="0" marL="457200" rtl="0" algn="l">
              <a:spcBef>
                <a:spcPts val="0"/>
              </a:spcBef>
              <a:spcAft>
                <a:spcPts val="0"/>
              </a:spcAft>
              <a:buSzPts val="1400"/>
              <a:buAutoNum type="arabicPeriod"/>
            </a:pPr>
            <a:r>
              <a:rPr b="1" lang="en">
                <a:latin typeface="Cairo"/>
                <a:ea typeface="Cairo"/>
                <a:cs typeface="Cairo"/>
                <a:sym typeface="Cairo"/>
              </a:rPr>
              <a:t>Serotonin</a:t>
            </a:r>
            <a:r>
              <a:rPr lang="en">
                <a:latin typeface="Cairo"/>
                <a:ea typeface="Cairo"/>
                <a:cs typeface="Cairo"/>
                <a:sym typeface="Cairo"/>
              </a:rPr>
              <a:t>, produced by the Raphe Nuclei, induces </a:t>
            </a:r>
            <a:r>
              <a:rPr b="1" lang="en">
                <a:latin typeface="Cairo"/>
                <a:ea typeface="Cairo"/>
                <a:cs typeface="Cairo"/>
                <a:sym typeface="Cairo"/>
              </a:rPr>
              <a:t>SWS</a:t>
            </a:r>
            <a:br>
              <a:rPr lang="en">
                <a:latin typeface="Cairo"/>
                <a:ea typeface="Cairo"/>
                <a:cs typeface="Cairo"/>
                <a:sym typeface="Cairo"/>
              </a:rPr>
            </a:br>
            <a:r>
              <a:rPr lang="en">
                <a:latin typeface="Cairo"/>
                <a:ea typeface="Cairo"/>
                <a:cs typeface="Cairo"/>
                <a:sym typeface="Cairo"/>
              </a:rPr>
              <a:t>sleep.</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The mechanism that triggers REM sleep is located in the Pontine Reticular Formation &amp; the Ponto-Geniculo-Occipital circuit is instrumental in generation of REM sleep.</a:t>
            </a:r>
            <a:endParaRPr>
              <a:latin typeface="Cairo"/>
              <a:ea typeface="Cairo"/>
              <a:cs typeface="Cairo"/>
              <a:sym typeface="Cairo"/>
            </a:endParaRPr>
          </a:p>
          <a:p>
            <a:pPr indent="-317500" lvl="0" marL="457200" rtl="0" algn="l">
              <a:spcBef>
                <a:spcPts val="0"/>
              </a:spcBef>
              <a:spcAft>
                <a:spcPts val="0"/>
              </a:spcAft>
              <a:buClr>
                <a:srgbClr val="FF0000"/>
              </a:buClr>
              <a:buSzPts val="1400"/>
              <a:buAutoNum type="arabicPeriod"/>
            </a:pPr>
            <a:r>
              <a:rPr b="1" lang="en">
                <a:solidFill>
                  <a:srgbClr val="FF0000"/>
                </a:solidFill>
                <a:latin typeface="Cairo"/>
                <a:ea typeface="Cairo"/>
                <a:cs typeface="Cairo"/>
                <a:sym typeface="Cairo"/>
              </a:rPr>
              <a:t>The hormone Melatonin (released from Pineal Gland) plays an important role in day-night alternation of sleep.</a:t>
            </a:r>
            <a:br>
              <a:rPr b="1" lang="en">
                <a:solidFill>
                  <a:srgbClr val="FF0000"/>
                </a:solidFill>
                <a:latin typeface="Cairo"/>
                <a:ea typeface="Cairo"/>
                <a:cs typeface="Cairo"/>
                <a:sym typeface="Cairo"/>
              </a:rPr>
            </a:br>
            <a:endParaRPr b="1">
              <a:solidFill>
                <a:srgbClr val="FF0000"/>
              </a:solidFill>
              <a:latin typeface="Cairo"/>
              <a:ea typeface="Cairo"/>
              <a:cs typeface="Cairo"/>
              <a:sym typeface="Cairo"/>
            </a:endParaRPr>
          </a:p>
        </p:txBody>
      </p:sp>
      <p:sp>
        <p:nvSpPr>
          <p:cNvPr id="286" name="Google Shape;286;p39"/>
          <p:cNvSpPr txBox="1"/>
          <p:nvPr/>
        </p:nvSpPr>
        <p:spPr>
          <a:xfrm>
            <a:off x="480150" y="2983900"/>
            <a:ext cx="5897700" cy="3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latin typeface="Economica"/>
                <a:ea typeface="Economica"/>
                <a:cs typeface="Economica"/>
                <a:sym typeface="Economica"/>
              </a:rPr>
              <a:t>Role of Serotonin &amp; Melatonin in SWS: </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b="1" lang="en">
                <a:latin typeface="Cairo"/>
                <a:ea typeface="Cairo"/>
                <a:cs typeface="Cairo"/>
                <a:sym typeface="Cairo"/>
              </a:rPr>
              <a:t>Raphe nucleus(secret serotonin): </a:t>
            </a:r>
            <a:endParaRPr b="1">
              <a:latin typeface="Cairo"/>
              <a:ea typeface="Cairo"/>
              <a:cs typeface="Cairo"/>
              <a:sym typeface="Cairo"/>
            </a:endParaRPr>
          </a:p>
          <a:p>
            <a:pPr indent="0" lvl="0" marL="0" rtl="0" algn="l">
              <a:spcBef>
                <a:spcPts val="0"/>
              </a:spcBef>
              <a:spcAft>
                <a:spcPts val="0"/>
              </a:spcAft>
              <a:buNone/>
            </a:pPr>
            <a:r>
              <a:rPr lang="en" sz="1300">
                <a:latin typeface="Cairo"/>
                <a:ea typeface="Cairo"/>
                <a:cs typeface="Cairo"/>
                <a:sym typeface="Cairo"/>
              </a:rPr>
              <a:t>Stimulation of Raphe Nuclei (</a:t>
            </a:r>
            <a:r>
              <a:rPr b="1" lang="en" sz="1300">
                <a:solidFill>
                  <a:srgbClr val="FF0000"/>
                </a:solidFill>
                <a:latin typeface="Cairo"/>
                <a:ea typeface="Cairo"/>
                <a:cs typeface="Cairo"/>
                <a:sym typeface="Cairo"/>
              </a:rPr>
              <a:t>in the lower pons &amp; medulla</a:t>
            </a:r>
            <a:r>
              <a:rPr lang="en" sz="1300">
                <a:latin typeface="Cairo"/>
                <a:ea typeface="Cairo"/>
                <a:cs typeface="Cairo"/>
                <a:sym typeface="Cairo"/>
              </a:rPr>
              <a:t>) </a:t>
            </a:r>
            <a:r>
              <a:rPr b="1" lang="en" sz="1300">
                <a:latin typeface="Cairo"/>
                <a:ea typeface="Cairo"/>
                <a:cs typeface="Cairo"/>
                <a:sym typeface="Cairo"/>
              </a:rPr>
              <a:t>induces SWS</a:t>
            </a:r>
            <a:endParaRPr b="1" sz="1300">
              <a:latin typeface="Cairo"/>
              <a:ea typeface="Cairo"/>
              <a:cs typeface="Cairo"/>
              <a:sym typeface="Cairo"/>
            </a:endParaRPr>
          </a:p>
          <a:p>
            <a:pPr indent="-311150" lvl="0" marL="457200" rtl="0" algn="l">
              <a:spcBef>
                <a:spcPts val="0"/>
              </a:spcBef>
              <a:spcAft>
                <a:spcPts val="0"/>
              </a:spcAft>
              <a:buSzPts val="1300"/>
              <a:buFont typeface="Cairo"/>
              <a:buChar char="●"/>
            </a:pPr>
            <a:r>
              <a:rPr lang="en" sz="1300">
                <a:latin typeface="Cairo"/>
                <a:ea typeface="Cairo"/>
                <a:cs typeface="Cairo"/>
                <a:sym typeface="Cairo"/>
              </a:rPr>
              <a:t>Destruction of the Raphe Nuclei renders the animal </a:t>
            </a:r>
            <a:r>
              <a:rPr b="1" lang="en" sz="1300">
                <a:latin typeface="Cairo"/>
                <a:ea typeface="Cairo"/>
                <a:cs typeface="Cairo"/>
                <a:sym typeface="Cairo"/>
              </a:rPr>
              <a:t>sleepless</a:t>
            </a:r>
            <a:r>
              <a:rPr lang="en" sz="1300">
                <a:latin typeface="Cairo"/>
                <a:ea typeface="Cairo"/>
                <a:cs typeface="Cairo"/>
                <a:sym typeface="Cairo"/>
              </a:rPr>
              <a:t> for several days until it dies.Administration of drugs that </a:t>
            </a:r>
            <a:r>
              <a:rPr b="1" lang="en" sz="1300">
                <a:latin typeface="Cairo"/>
                <a:ea typeface="Cairo"/>
                <a:cs typeface="Cairo"/>
                <a:sym typeface="Cairo"/>
              </a:rPr>
              <a:t>block serotonin</a:t>
            </a:r>
            <a:r>
              <a:rPr lang="en" sz="1300">
                <a:latin typeface="Cairo"/>
                <a:ea typeface="Cairo"/>
                <a:cs typeface="Cairo"/>
                <a:sym typeface="Cairo"/>
              </a:rPr>
              <a:t> formation make the animal sleepless for several days.</a:t>
            </a:r>
            <a:endParaRPr sz="1300">
              <a:latin typeface="Cairo"/>
              <a:ea typeface="Cairo"/>
              <a:cs typeface="Cairo"/>
              <a:sym typeface="Cairo"/>
            </a:endParaRPr>
          </a:p>
          <a:p>
            <a:pPr indent="-311150" lvl="0" marL="457200" rtl="0" algn="l">
              <a:spcBef>
                <a:spcPts val="0"/>
              </a:spcBef>
              <a:spcAft>
                <a:spcPts val="0"/>
              </a:spcAft>
              <a:buSzPts val="1300"/>
              <a:buFont typeface="Cairo"/>
              <a:buChar char="●"/>
            </a:pPr>
            <a:r>
              <a:rPr b="1" lang="en" sz="1300">
                <a:latin typeface="Cairo"/>
                <a:ea typeface="Cairo"/>
                <a:cs typeface="Cairo"/>
                <a:sym typeface="Cairo"/>
              </a:rPr>
              <a:t>Transecting the brainstem at the level of the mid pons</a:t>
            </a:r>
            <a:r>
              <a:rPr lang="en" sz="1300">
                <a:latin typeface="Cairo"/>
                <a:ea typeface="Cairo"/>
                <a:cs typeface="Cairo"/>
                <a:sym typeface="Cairo"/>
              </a:rPr>
              <a:t>, leaves the animal in a state of intense wakefulness for a period of days.(The transection cuts the nerves going from the inhibitory serotonin-secreting Raphe Nuclei to the Bulboreticular </a:t>
            </a:r>
            <a:r>
              <a:rPr lang="en" sz="1300">
                <a:latin typeface="Cairo"/>
                <a:ea typeface="Cairo"/>
                <a:cs typeface="Cairo"/>
                <a:sym typeface="Cairo"/>
              </a:rPr>
              <a:t>Facilitatory</a:t>
            </a:r>
            <a:r>
              <a:rPr lang="en" sz="1300">
                <a:latin typeface="Cairo"/>
                <a:ea typeface="Cairo"/>
                <a:cs typeface="Cairo"/>
                <a:sym typeface="Cairo"/>
              </a:rPr>
              <a:t> area of the RAS).</a:t>
            </a:r>
            <a:endParaRPr sz="1300">
              <a:latin typeface="Cairo"/>
              <a:ea typeface="Cairo"/>
              <a:cs typeface="Cairo"/>
              <a:sym typeface="Cairo"/>
            </a:endParaRPr>
          </a:p>
          <a:p>
            <a:pPr indent="-311150" lvl="0" marL="457200" rtl="0" algn="l">
              <a:spcBef>
                <a:spcPts val="0"/>
              </a:spcBef>
              <a:spcAft>
                <a:spcPts val="0"/>
              </a:spcAft>
              <a:buSzPts val="1300"/>
              <a:buFont typeface="Cairo"/>
              <a:buChar char="●"/>
            </a:pPr>
            <a:r>
              <a:rPr lang="en" sz="1300">
                <a:latin typeface="Cairo"/>
                <a:ea typeface="Cairo"/>
                <a:cs typeface="Cairo"/>
                <a:sym typeface="Cairo"/>
              </a:rPr>
              <a:t>Indication that the serotonin-secreting Raphe fibers normally </a:t>
            </a:r>
            <a:r>
              <a:rPr b="1" lang="en" sz="1300">
                <a:latin typeface="Cairo"/>
                <a:ea typeface="Cairo"/>
                <a:cs typeface="Cairo"/>
                <a:sym typeface="Cairo"/>
              </a:rPr>
              <a:t>inhibit</a:t>
            </a:r>
            <a:r>
              <a:rPr lang="en" sz="1300">
                <a:latin typeface="Cairo"/>
                <a:ea typeface="Cairo"/>
                <a:cs typeface="Cairo"/>
                <a:sym typeface="Cairo"/>
              </a:rPr>
              <a:t> the Bulboreticular </a:t>
            </a:r>
            <a:r>
              <a:rPr lang="en" sz="1300">
                <a:latin typeface="Cairo"/>
                <a:ea typeface="Cairo"/>
                <a:cs typeface="Cairo"/>
                <a:sym typeface="Cairo"/>
              </a:rPr>
              <a:t>Facilitatory</a:t>
            </a:r>
            <a:r>
              <a:rPr lang="en" sz="1300">
                <a:latin typeface="Cairo"/>
                <a:ea typeface="Cairo"/>
                <a:cs typeface="Cairo"/>
                <a:sym typeface="Cairo"/>
              </a:rPr>
              <a:t> area to produce sleep.</a:t>
            </a:r>
            <a:r>
              <a:rPr lang="en" sz="1300">
                <a:solidFill>
                  <a:srgbClr val="666666"/>
                </a:solidFill>
              </a:rPr>
              <a:t>In other words a center located below mid pontine level is required to cause sleep by inhibiting other parts of the brain</a:t>
            </a:r>
            <a:endParaRPr sz="1300">
              <a:latin typeface="Cairo"/>
              <a:ea typeface="Cairo"/>
              <a:cs typeface="Cairo"/>
              <a:sym typeface="Cairo"/>
            </a:endParaRPr>
          </a:p>
          <a:p>
            <a:pPr indent="0" lvl="0" marL="0" rtl="0" algn="l">
              <a:spcBef>
                <a:spcPts val="0"/>
              </a:spcBef>
              <a:spcAft>
                <a:spcPts val="0"/>
              </a:spcAft>
              <a:buNone/>
            </a:pPr>
            <a:r>
              <a:t/>
            </a:r>
            <a:endParaRPr b="1" sz="600">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Injections of melatonin</a:t>
            </a:r>
            <a:r>
              <a:rPr lang="en">
                <a:latin typeface="Cairo"/>
                <a:ea typeface="Cairo"/>
                <a:cs typeface="Cairo"/>
                <a:sym typeface="Cairo"/>
              </a:rPr>
              <a:t> induce sleep. </a:t>
            </a:r>
            <a:endParaRPr>
              <a:latin typeface="Cairo"/>
              <a:ea typeface="Cairo"/>
              <a:cs typeface="Cairo"/>
              <a:sym typeface="Cairo"/>
            </a:endParaRPr>
          </a:p>
        </p:txBody>
      </p:sp>
      <p:sp>
        <p:nvSpPr>
          <p:cNvPr id="287" name="Google Shape;287;p39"/>
          <p:cNvSpPr/>
          <p:nvPr/>
        </p:nvSpPr>
        <p:spPr>
          <a:xfrm>
            <a:off x="3115175" y="6726513"/>
            <a:ext cx="504000" cy="254700"/>
          </a:xfrm>
          <a:prstGeom prst="rightArrow">
            <a:avLst>
              <a:gd fmla="val 50000" name="adj1"/>
              <a:gd fmla="val 114158"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9"/>
          <p:cNvSpPr/>
          <p:nvPr/>
        </p:nvSpPr>
        <p:spPr>
          <a:xfrm>
            <a:off x="772745" y="6423663"/>
            <a:ext cx="2280600" cy="4842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sz="1000">
                <a:solidFill>
                  <a:schemeClr val="dk1"/>
                </a:solidFill>
                <a:latin typeface="Cairo"/>
                <a:ea typeface="Cairo"/>
                <a:cs typeface="Cairo"/>
                <a:sym typeface="Cairo"/>
              </a:rPr>
              <a:t>Stimulation of the y-chiasmal Nucleus</a:t>
            </a:r>
            <a:r>
              <a:rPr lang="en" sz="1000">
                <a:solidFill>
                  <a:schemeClr val="dk1"/>
                </a:solidFill>
                <a:latin typeface="Cairo"/>
                <a:ea typeface="Cairo"/>
                <a:cs typeface="Cairo"/>
                <a:sym typeface="Cairo"/>
              </a:rPr>
              <a:t> (SCN) of hypothalamus </a:t>
            </a:r>
            <a:r>
              <a:rPr b="1" lang="en" sz="1000">
                <a:solidFill>
                  <a:schemeClr val="dk1"/>
                </a:solidFill>
                <a:latin typeface="Cairo"/>
                <a:ea typeface="Cairo"/>
                <a:cs typeface="Cairo"/>
                <a:sym typeface="Cairo"/>
              </a:rPr>
              <a:t>by light</a:t>
            </a:r>
            <a:r>
              <a:rPr lang="en" sz="1000">
                <a:solidFill>
                  <a:schemeClr val="dk1"/>
                </a:solidFill>
                <a:latin typeface="Cairo"/>
                <a:ea typeface="Cairo"/>
                <a:cs typeface="Cairo"/>
                <a:sym typeface="Cairo"/>
              </a:rPr>
              <a:t> falling on the retina</a:t>
            </a:r>
            <a:br>
              <a:rPr lang="en" sz="1000">
                <a:solidFill>
                  <a:schemeClr val="dk1"/>
                </a:solidFill>
                <a:latin typeface="Cairo"/>
                <a:ea typeface="Cairo"/>
                <a:cs typeface="Cairo"/>
                <a:sym typeface="Cairo"/>
              </a:rPr>
            </a:br>
            <a:endParaRPr sz="1000"/>
          </a:p>
        </p:txBody>
      </p:sp>
      <p:sp>
        <p:nvSpPr>
          <p:cNvPr id="289" name="Google Shape;289;p39"/>
          <p:cNvSpPr/>
          <p:nvPr/>
        </p:nvSpPr>
        <p:spPr>
          <a:xfrm>
            <a:off x="3681000" y="6497013"/>
            <a:ext cx="2280600" cy="4842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solidFill>
                <a:schemeClr val="dk1"/>
              </a:solidFill>
              <a:latin typeface="Cairo"/>
              <a:ea typeface="Cairo"/>
              <a:cs typeface="Cairo"/>
              <a:sym typeface="Cairo"/>
            </a:endParaRPr>
          </a:p>
          <a:p>
            <a:pPr indent="0" lvl="0" marL="0" rtl="0" algn="ctr">
              <a:spcBef>
                <a:spcPts val="0"/>
              </a:spcBef>
              <a:spcAft>
                <a:spcPts val="0"/>
              </a:spcAft>
              <a:buNone/>
            </a:pPr>
            <a:r>
              <a:rPr lang="en" sz="1000">
                <a:solidFill>
                  <a:schemeClr val="dk1"/>
                </a:solidFill>
                <a:latin typeface="Cairo"/>
                <a:ea typeface="Cairo"/>
                <a:cs typeface="Cairo"/>
                <a:sym typeface="Cairo"/>
              </a:rPr>
              <a:t>inhibits Melatonin release from Pineal gland &amp; produces wakefulness.</a:t>
            </a:r>
            <a:br>
              <a:rPr lang="en" sz="1000">
                <a:solidFill>
                  <a:schemeClr val="dk1"/>
                </a:solidFill>
                <a:latin typeface="Cairo"/>
                <a:ea typeface="Cairo"/>
                <a:cs typeface="Cairo"/>
                <a:sym typeface="Cairo"/>
              </a:rPr>
            </a:br>
            <a:endParaRPr sz="1000"/>
          </a:p>
        </p:txBody>
      </p:sp>
      <p:sp>
        <p:nvSpPr>
          <p:cNvPr id="290" name="Google Shape;290;p39"/>
          <p:cNvSpPr txBox="1"/>
          <p:nvPr/>
        </p:nvSpPr>
        <p:spPr>
          <a:xfrm>
            <a:off x="436638" y="7033246"/>
            <a:ext cx="5984700" cy="29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latin typeface="Economica"/>
                <a:ea typeface="Economica"/>
                <a:cs typeface="Economica"/>
                <a:sym typeface="Economica"/>
              </a:rPr>
              <a:t>Melatonin as a Circadian Controller of Sleep-Wake Cycles:</a:t>
            </a:r>
            <a:endParaRPr/>
          </a:p>
          <a:p>
            <a:pPr indent="-317500" lvl="0" marL="457200" rtl="0" algn="l">
              <a:spcBef>
                <a:spcPts val="0"/>
              </a:spcBef>
              <a:spcAft>
                <a:spcPts val="0"/>
              </a:spcAft>
              <a:buSzPts val="1400"/>
              <a:buFont typeface="Cairo"/>
              <a:buChar char="●"/>
            </a:pPr>
            <a:r>
              <a:rPr lang="en">
                <a:latin typeface="Cairo"/>
                <a:ea typeface="Cairo"/>
                <a:cs typeface="Cairo"/>
                <a:sym typeface="Cairo"/>
              </a:rPr>
              <a:t>Alternating “Sleep-Wake Cycles” are under marked Circadian Control.</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“Circadian Control/Rhythm”: is the regulation of a biological rhythm (e.g. sleep-wakefulness, hormone secretion , etc) by day- night cycles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Darkness/night stimulates the Pineal Gland to secrete melatonin hormone.</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Melatonin </a:t>
            </a:r>
            <a:r>
              <a:rPr b="1" lang="en">
                <a:latin typeface="Cairo"/>
                <a:ea typeface="Cairo"/>
                <a:cs typeface="Cairo"/>
                <a:sym typeface="Cairo"/>
              </a:rPr>
              <a:t>inhibits</a:t>
            </a:r>
            <a:r>
              <a:rPr lang="en">
                <a:latin typeface="Cairo"/>
                <a:ea typeface="Cairo"/>
                <a:cs typeface="Cairo"/>
                <a:sym typeface="Cairo"/>
              </a:rPr>
              <a:t> the RAS &amp; thereby induces SWS.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Daylight falling on the retina stimulates the Suprachiasmal Nucleus (SCN) of hypothalamus.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
                <a:latin typeface="Cairo"/>
                <a:ea typeface="Cairo"/>
                <a:cs typeface="Cairo"/>
                <a:sym typeface="Cairo"/>
              </a:rPr>
              <a:t>SCN</a:t>
            </a:r>
            <a:r>
              <a:rPr lang="en">
                <a:latin typeface="Cairo"/>
                <a:ea typeface="Cairo"/>
                <a:cs typeface="Cairo"/>
                <a:sym typeface="Cairo"/>
              </a:rPr>
              <a:t> inhibits melatonin secretion by the Pineal Gland, &amp; thereby it inhibits sleep and </a:t>
            </a:r>
            <a:r>
              <a:rPr b="1" lang="en">
                <a:latin typeface="Cairo"/>
                <a:ea typeface="Cairo"/>
                <a:cs typeface="Cairo"/>
                <a:sym typeface="Cairo"/>
              </a:rPr>
              <a:t>promotes wakefulness.</a:t>
            </a:r>
            <a:br>
              <a:rPr b="1" lang="en">
                <a:latin typeface="Cairo"/>
                <a:ea typeface="Cairo"/>
                <a:cs typeface="Cairo"/>
                <a:sym typeface="Cairo"/>
              </a:rPr>
            </a:br>
            <a:endParaRPr b="1">
              <a:latin typeface="Cairo"/>
              <a:ea typeface="Cairo"/>
              <a:cs typeface="Cairo"/>
              <a:sym typeface="Cairo"/>
            </a:endParaRPr>
          </a:p>
        </p:txBody>
      </p:sp>
      <p:cxnSp>
        <p:nvCxnSpPr>
          <p:cNvPr id="291" name="Google Shape;291;p39"/>
          <p:cNvCxnSpPr/>
          <p:nvPr/>
        </p:nvCxnSpPr>
        <p:spPr>
          <a:xfrm>
            <a:off x="1297042" y="3017838"/>
            <a:ext cx="4263900" cy="900"/>
          </a:xfrm>
          <a:prstGeom prst="straightConnector1">
            <a:avLst/>
          </a:prstGeom>
          <a:noFill/>
          <a:ln cap="flat" cmpd="sng" w="9525">
            <a:solidFill>
              <a:srgbClr val="073763"/>
            </a:solidFill>
            <a:prstDash val="dashDot"/>
            <a:round/>
            <a:headEnd len="med" w="med" type="stealth"/>
            <a:tailEnd len="med" w="med" type="stealth"/>
          </a:ln>
        </p:spPr>
      </p:cxnSp>
      <p:cxnSp>
        <p:nvCxnSpPr>
          <p:cNvPr id="292" name="Google Shape;292;p39"/>
          <p:cNvCxnSpPr/>
          <p:nvPr/>
        </p:nvCxnSpPr>
        <p:spPr>
          <a:xfrm>
            <a:off x="1297042" y="7033242"/>
            <a:ext cx="4263900" cy="900"/>
          </a:xfrm>
          <a:prstGeom prst="straightConnector1">
            <a:avLst/>
          </a:prstGeom>
          <a:noFill/>
          <a:ln cap="flat" cmpd="sng" w="9525">
            <a:solidFill>
              <a:srgbClr val="073763"/>
            </a:solidFill>
            <a:prstDash val="dashDot"/>
            <a:round/>
            <a:headEnd len="med" w="med" type="stealth"/>
            <a:tailEnd len="med" w="med" type="stealth"/>
          </a:ln>
        </p:spPr>
      </p:cxnSp>
      <p:sp>
        <p:nvSpPr>
          <p:cNvPr id="293" name="Google Shape;293;p39"/>
          <p:cNvSpPr txBox="1"/>
          <p:nvPr/>
        </p:nvSpPr>
        <p:spPr>
          <a:xfrm>
            <a:off x="-5926900" y="1114775"/>
            <a:ext cx="5629500" cy="25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
          <p:cNvSpPr txBox="1"/>
          <p:nvPr/>
        </p:nvSpPr>
        <p:spPr>
          <a:xfrm flipH="1" rot="10800000">
            <a:off x="4739620" y="7570613"/>
            <a:ext cx="4367100" cy="7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00" name="Google Shape;300;p40"/>
          <p:cNvSpPr txBox="1"/>
          <p:nvPr/>
        </p:nvSpPr>
        <p:spPr>
          <a:xfrm>
            <a:off x="4" y="-5"/>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Economica"/>
              <a:buChar char="❖"/>
            </a:pPr>
            <a:r>
              <a:rPr b="1" lang="en" sz="1800">
                <a:solidFill>
                  <a:schemeClr val="dk2"/>
                </a:solidFill>
                <a:latin typeface="Economica"/>
                <a:ea typeface="Economica"/>
                <a:cs typeface="Economica"/>
                <a:sym typeface="Economica"/>
              </a:rPr>
              <a:t>Disorder of sleep فقط بالأحمر الباقي قراءة </a:t>
            </a:r>
            <a:endParaRPr b="1" sz="1800">
              <a:solidFill>
                <a:schemeClr val="dk2"/>
              </a:solidFill>
              <a:latin typeface="Economica"/>
              <a:ea typeface="Economica"/>
              <a:cs typeface="Economica"/>
              <a:sym typeface="Economica"/>
            </a:endParaRPr>
          </a:p>
        </p:txBody>
      </p:sp>
      <p:graphicFrame>
        <p:nvGraphicFramePr>
          <p:cNvPr id="301" name="Google Shape;301;p40"/>
          <p:cNvGraphicFramePr/>
          <p:nvPr/>
        </p:nvGraphicFramePr>
        <p:xfrm>
          <a:off x="493523" y="421209"/>
          <a:ext cx="3000000" cy="3000000"/>
        </p:xfrm>
        <a:graphic>
          <a:graphicData uri="http://schemas.openxmlformats.org/drawingml/2006/table">
            <a:tbl>
              <a:tblPr>
                <a:noFill/>
                <a:tableStyleId>{4DBA25A1-FADA-4EBD-82D2-9EC2BA1D7D81}</a:tableStyleId>
              </a:tblPr>
              <a:tblGrid>
                <a:gridCol w="1426700"/>
                <a:gridCol w="4444250"/>
              </a:tblGrid>
              <a:tr h="419150">
                <a:tc>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Sleep Disorder</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Definition/About</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r>
              <a:tr h="1587650">
                <a:tc>
                  <a:txBody>
                    <a:bodyPr>
                      <a:noAutofit/>
                    </a:bodyPr>
                    <a:lstStyle/>
                    <a:p>
                      <a:pPr indent="0" lvl="0" marL="0" rtl="0" algn="ctr">
                        <a:spcBef>
                          <a:spcPts val="0"/>
                        </a:spcBef>
                        <a:spcAft>
                          <a:spcPts val="0"/>
                        </a:spcAft>
                        <a:buNone/>
                      </a:pPr>
                      <a:r>
                        <a:rPr lang="en">
                          <a:solidFill>
                            <a:srgbClr val="FF0000"/>
                          </a:solidFill>
                          <a:latin typeface="Cairo"/>
                          <a:ea typeface="Cairo"/>
                          <a:cs typeface="Cairo"/>
                          <a:sym typeface="Cairo"/>
                        </a:rPr>
                        <a:t>Insomnia</a:t>
                      </a:r>
                      <a:r>
                        <a:rPr lang="en">
                          <a:latin typeface="Cairo"/>
                          <a:ea typeface="Cairo"/>
                          <a:cs typeface="Cairo"/>
                          <a:sym typeface="Cairo"/>
                        </a:rPr>
                        <a:t> </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Definition: </a:t>
                      </a:r>
                      <a:r>
                        <a:rPr lang="en" sz="1200">
                          <a:solidFill>
                            <a:srgbClr val="FF0000"/>
                          </a:solidFill>
                          <a:latin typeface="Cairo"/>
                          <a:ea typeface="Cairo"/>
                          <a:cs typeface="Cairo"/>
                          <a:sym typeface="Cairo"/>
                        </a:rPr>
                        <a:t>habitual sleeplessness; inability to sleep.</a:t>
                      </a:r>
                      <a:endParaRPr sz="1200">
                        <a:solidFill>
                          <a:srgbClr val="FF0000"/>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Reported to affect approximately 25% of the population occasionally, and 9% regularly.</a:t>
                      </a:r>
                      <a:endParaRPr sz="1200">
                        <a:solidFill>
                          <a:schemeClr val="dk1"/>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No single definition of insomnia. </a:t>
                      </a:r>
                      <a:endParaRPr sz="1200">
                        <a:solidFill>
                          <a:schemeClr val="dk1"/>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One of the most important causes of insomnia is sleep</a:t>
                      </a:r>
                      <a:br>
                        <a:rPr lang="en" sz="1200">
                          <a:solidFill>
                            <a:schemeClr val="dk1"/>
                          </a:solidFill>
                          <a:latin typeface="Cairo"/>
                          <a:ea typeface="Cairo"/>
                          <a:cs typeface="Cairo"/>
                          <a:sym typeface="Cairo"/>
                        </a:rPr>
                      </a:br>
                      <a:r>
                        <a:rPr lang="en" sz="1200">
                          <a:solidFill>
                            <a:schemeClr val="dk1"/>
                          </a:solidFill>
                          <a:latin typeface="Cairo"/>
                          <a:ea typeface="Cairo"/>
                          <a:cs typeface="Cairo"/>
                          <a:sym typeface="Cairo"/>
                        </a:rPr>
                        <a:t>medications. </a:t>
                      </a:r>
                      <a:endParaRPr sz="1200">
                        <a:solidFill>
                          <a:schemeClr val="dk1"/>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Insomnia is not a disease, but rather may be a symptom of pain, discomfort or other physical ailment.</a:t>
                      </a:r>
                      <a:endParaRPr sz="1200">
                        <a:solidFill>
                          <a:schemeClr val="dk1"/>
                        </a:solidFill>
                        <a:latin typeface="Cairo"/>
                        <a:ea typeface="Cairo"/>
                        <a:cs typeface="Cairo"/>
                        <a:sym typeface="Cairo"/>
                      </a:endParaRPr>
                    </a:p>
                  </a:txBody>
                  <a:tcPr marT="91425" marB="91425" marR="91425" marL="91425"/>
                </a:tc>
              </a:tr>
              <a:tr h="790100">
                <a:tc>
                  <a:txBody>
                    <a:bodyPr>
                      <a:noAutofit/>
                    </a:bodyPr>
                    <a:lstStyle/>
                    <a:p>
                      <a:pPr indent="0" lvl="0" marL="0" rtl="0" algn="ctr">
                        <a:spcBef>
                          <a:spcPts val="0"/>
                        </a:spcBef>
                        <a:spcAft>
                          <a:spcPts val="0"/>
                        </a:spcAft>
                        <a:buNone/>
                      </a:pPr>
                      <a:r>
                        <a:rPr lang="en">
                          <a:solidFill>
                            <a:srgbClr val="FF0000"/>
                          </a:solidFill>
                          <a:latin typeface="Cairo"/>
                          <a:ea typeface="Cairo"/>
                          <a:cs typeface="Cairo"/>
                          <a:sym typeface="Cairo"/>
                        </a:rPr>
                        <a:t>Drug dependency insomnia</a:t>
                      </a:r>
                      <a:endParaRPr>
                        <a:solidFill>
                          <a:srgbClr val="FF0000"/>
                        </a:solidFill>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An insomnia caused by the side effects of ever increasing doses of sleeping medications.</a:t>
                      </a:r>
                      <a:endParaRPr>
                        <a:latin typeface="Cairo"/>
                        <a:ea typeface="Cairo"/>
                        <a:cs typeface="Cairo"/>
                        <a:sym typeface="Cairo"/>
                      </a:endParaRPr>
                    </a:p>
                  </a:txBody>
                  <a:tcPr marT="91425" marB="91425" marR="91425" marL="91425"/>
                </a:tc>
              </a:tr>
              <a:tr h="586075">
                <a:tc>
                  <a:txBody>
                    <a:bodyPr>
                      <a:noAutofit/>
                    </a:bodyPr>
                    <a:lstStyle/>
                    <a:p>
                      <a:pPr indent="0" lvl="0" marL="0" rtl="0" algn="ctr">
                        <a:spcBef>
                          <a:spcPts val="0"/>
                        </a:spcBef>
                        <a:spcAft>
                          <a:spcPts val="0"/>
                        </a:spcAft>
                        <a:buNone/>
                      </a:pPr>
                      <a:r>
                        <a:rPr lang="en">
                          <a:solidFill>
                            <a:srgbClr val="FF0000"/>
                          </a:solidFill>
                          <a:latin typeface="Cairo"/>
                          <a:ea typeface="Cairo"/>
                          <a:cs typeface="Cairo"/>
                          <a:sym typeface="Cairo"/>
                        </a:rPr>
                        <a:t>Sleep apnea</a:t>
                      </a:r>
                      <a:endParaRPr>
                        <a:solidFill>
                          <a:srgbClr val="FF0000"/>
                        </a:solidFill>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solidFill>
                            <a:srgbClr val="FF0000"/>
                          </a:solidFill>
                          <a:latin typeface="Cairo"/>
                          <a:ea typeface="Cairo"/>
                          <a:cs typeface="Cairo"/>
                          <a:sym typeface="Cairo"/>
                        </a:rPr>
                        <a:t>Cessation of breathing while sleeping </a:t>
                      </a:r>
                      <a:r>
                        <a:rPr lang="en">
                          <a:solidFill>
                            <a:schemeClr val="dk2"/>
                          </a:solidFill>
                          <a:latin typeface="Cairo"/>
                          <a:ea typeface="Cairo"/>
                          <a:cs typeface="Cairo"/>
                          <a:sym typeface="Cairo"/>
                        </a:rPr>
                        <a:t>(people who are overweight).</a:t>
                      </a:r>
                      <a:endParaRPr>
                        <a:solidFill>
                          <a:schemeClr val="dk2"/>
                        </a:solidFill>
                        <a:latin typeface="Cairo"/>
                        <a:ea typeface="Cairo"/>
                        <a:cs typeface="Cairo"/>
                        <a:sym typeface="Cairo"/>
                      </a:endParaRPr>
                    </a:p>
                  </a:txBody>
                  <a:tcPr marT="91425" marB="91425" marR="91425" marL="91425"/>
                </a:tc>
              </a:tr>
              <a:tr h="439925">
                <a:tc>
                  <a:txBody>
                    <a:bodyPr>
                      <a:noAutofit/>
                    </a:bodyPr>
                    <a:lstStyle/>
                    <a:p>
                      <a:pPr indent="0" lvl="0" marL="0" rtl="0" algn="ctr">
                        <a:spcBef>
                          <a:spcPts val="0"/>
                        </a:spcBef>
                        <a:spcAft>
                          <a:spcPts val="0"/>
                        </a:spcAft>
                        <a:buNone/>
                      </a:pPr>
                      <a:r>
                        <a:rPr lang="en">
                          <a:solidFill>
                            <a:srgbClr val="FF0000"/>
                          </a:solidFill>
                          <a:latin typeface="Cairo"/>
                          <a:ea typeface="Cairo"/>
                          <a:cs typeface="Cairo"/>
                          <a:sym typeface="Cairo"/>
                        </a:rPr>
                        <a:t>Somnolence</a:t>
                      </a:r>
                      <a:endParaRPr>
                        <a:solidFill>
                          <a:srgbClr val="FF0000"/>
                        </a:solidFill>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solidFill>
                            <a:srgbClr val="FF0000"/>
                          </a:solidFill>
                          <a:latin typeface="Cairo"/>
                          <a:ea typeface="Cairo"/>
                          <a:cs typeface="Cairo"/>
                          <a:sym typeface="Cairo"/>
                        </a:rPr>
                        <a:t>Extreme sleepiness</a:t>
                      </a:r>
                      <a:endParaRPr>
                        <a:solidFill>
                          <a:srgbClr val="FF0000"/>
                        </a:solidFill>
                        <a:latin typeface="Cairo"/>
                        <a:ea typeface="Cairo"/>
                        <a:cs typeface="Cairo"/>
                        <a:sym typeface="Cairo"/>
                      </a:endParaRPr>
                    </a:p>
                  </a:txBody>
                  <a:tcPr marT="91425" marB="91425" marR="91425" marL="91425"/>
                </a:tc>
              </a:tr>
              <a:tr h="1532000">
                <a:tc>
                  <a:txBody>
                    <a:bodyPr>
                      <a:noAutofit/>
                    </a:bodyPr>
                    <a:lstStyle/>
                    <a:p>
                      <a:pPr indent="0" lvl="0" marL="0" rtl="0" algn="ctr">
                        <a:spcBef>
                          <a:spcPts val="0"/>
                        </a:spcBef>
                        <a:spcAft>
                          <a:spcPts val="0"/>
                        </a:spcAft>
                        <a:buNone/>
                      </a:pPr>
                      <a:r>
                        <a:rPr lang="en">
                          <a:latin typeface="Cairo"/>
                          <a:ea typeface="Cairo"/>
                          <a:cs typeface="Cairo"/>
                          <a:sym typeface="Cairo"/>
                        </a:rPr>
                        <a:t>Narcolepsy</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sleep disorder characterized by periods of irresistible sleep, attacks of cataplexy, sleep paralysis, and hypnagogic hallucinations.</a:t>
                      </a:r>
                      <a:r>
                        <a:rPr b="1" lang="en" sz="1000">
                          <a:solidFill>
                            <a:srgbClr val="666666"/>
                          </a:solidFill>
                        </a:rPr>
                        <a:t>Orexin (also called hypocretin) is produced by neurons in the hypothalamus that provide excitatory input to many other areas of the brain.Orexin neurons are most active during waking and almost stop firing during slow wave and REM sleep.Loss of orexin signaling as a result of defective orexin receptors destruction of orexin-producing neurons causes narcolepsy</a:t>
                      </a:r>
                      <a:endParaRPr b="1" sz="1000">
                        <a:solidFill>
                          <a:srgbClr val="666666"/>
                        </a:solidFill>
                        <a:latin typeface="Cairo"/>
                        <a:ea typeface="Cairo"/>
                        <a:cs typeface="Cairo"/>
                        <a:sym typeface="Cairo"/>
                      </a:endParaRPr>
                    </a:p>
                  </a:txBody>
                  <a:tcPr marT="91425" marB="91425" marR="91425" marL="91425"/>
                </a:tc>
              </a:tr>
              <a:tr h="790100">
                <a:tc>
                  <a:txBody>
                    <a:bodyPr>
                      <a:noAutofit/>
                    </a:bodyPr>
                    <a:lstStyle/>
                    <a:p>
                      <a:pPr indent="0" lvl="0" marL="0" rtl="0" algn="ctr">
                        <a:spcBef>
                          <a:spcPts val="0"/>
                        </a:spcBef>
                        <a:spcAft>
                          <a:spcPts val="0"/>
                        </a:spcAft>
                        <a:buNone/>
                      </a:pPr>
                      <a:r>
                        <a:rPr lang="en">
                          <a:latin typeface="Cairo"/>
                          <a:ea typeface="Cairo"/>
                          <a:cs typeface="Cairo"/>
                          <a:sym typeface="Cairo"/>
                        </a:rPr>
                        <a:t>Sleep attack</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symptom of narcolepsy; an irresistible urge to sleep during the day, after which the person awakes feeling refreshed.</a:t>
                      </a:r>
                      <a:endParaRPr>
                        <a:latin typeface="Cairo"/>
                        <a:ea typeface="Cairo"/>
                        <a:cs typeface="Cairo"/>
                        <a:sym typeface="Cairo"/>
                      </a:endParaRPr>
                    </a:p>
                  </a:txBody>
                  <a:tcPr marT="91425" marB="91425" marR="91425" marL="91425"/>
                </a:tc>
              </a:tr>
              <a:tr h="734450">
                <a:tc>
                  <a:txBody>
                    <a:bodyPr>
                      <a:noAutofit/>
                    </a:bodyPr>
                    <a:lstStyle/>
                    <a:p>
                      <a:pPr indent="0" lvl="0" marL="0" rtl="0" algn="ctr">
                        <a:spcBef>
                          <a:spcPts val="0"/>
                        </a:spcBef>
                        <a:spcAft>
                          <a:spcPts val="0"/>
                        </a:spcAft>
                        <a:buNone/>
                      </a:pPr>
                      <a:r>
                        <a:rPr lang="en">
                          <a:latin typeface="Cairo"/>
                          <a:ea typeface="Cairo"/>
                          <a:cs typeface="Cairo"/>
                          <a:sym typeface="Cairo"/>
                        </a:rPr>
                        <a:t>Cataplexy</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symptom of narcolepsy; complete paralysis that occurs during waking.</a:t>
                      </a:r>
                      <a:r>
                        <a:rPr b="1" lang="en" sz="1000">
                          <a:solidFill>
                            <a:srgbClr val="666666"/>
                          </a:solidFill>
                        </a:rPr>
                        <a:t>Patients with narcolepsy may also experience a sudden loss of muscle tone (cataplexy)</a:t>
                      </a:r>
                      <a:endParaRPr b="1" sz="1000">
                        <a:solidFill>
                          <a:srgbClr val="666666"/>
                        </a:solidFill>
                        <a:latin typeface="Cairo"/>
                        <a:ea typeface="Cairo"/>
                        <a:cs typeface="Cairo"/>
                        <a:sym typeface="Cairo"/>
                      </a:endParaRPr>
                    </a:p>
                  </a:txBody>
                  <a:tcPr marT="91425" marB="91425" marR="91425" marL="91425"/>
                </a:tc>
              </a:tr>
              <a:tr h="586075">
                <a:tc>
                  <a:txBody>
                    <a:bodyPr>
                      <a:noAutofit/>
                    </a:bodyPr>
                    <a:lstStyle/>
                    <a:p>
                      <a:pPr indent="0" lvl="0" marL="0" rtl="0" algn="ctr">
                        <a:spcBef>
                          <a:spcPts val="0"/>
                        </a:spcBef>
                        <a:spcAft>
                          <a:spcPts val="0"/>
                        </a:spcAft>
                        <a:buNone/>
                      </a:pPr>
                      <a:r>
                        <a:rPr lang="en">
                          <a:latin typeface="Cairo"/>
                          <a:ea typeface="Cairo"/>
                          <a:cs typeface="Cairo"/>
                          <a:sym typeface="Cairo"/>
                        </a:rPr>
                        <a:t>Sleep paralysis</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symptom of narcolepsy; paralysis occurring just before a person falls asleep.</a:t>
                      </a:r>
                      <a:endParaRPr>
                        <a:latin typeface="Cairo"/>
                        <a:ea typeface="Cairo"/>
                        <a:cs typeface="Cairo"/>
                        <a:sym typeface="Cairo"/>
                      </a:endParaRPr>
                    </a:p>
                  </a:txBody>
                  <a:tcPr marT="91425" marB="91425" marR="91425" marL="91425"/>
                </a:tc>
              </a:tr>
              <a:tr h="790100">
                <a:tc>
                  <a:txBody>
                    <a:bodyPr>
                      <a:noAutofit/>
                    </a:bodyPr>
                    <a:lstStyle/>
                    <a:p>
                      <a:pPr indent="0" lvl="0" marL="0" rtl="0" algn="ctr">
                        <a:spcBef>
                          <a:spcPts val="0"/>
                        </a:spcBef>
                        <a:spcAft>
                          <a:spcPts val="0"/>
                        </a:spcAft>
                        <a:buNone/>
                      </a:pPr>
                      <a:r>
                        <a:rPr lang="en">
                          <a:latin typeface="Cairo"/>
                          <a:ea typeface="Cairo"/>
                          <a:cs typeface="Cairo"/>
                          <a:sym typeface="Cairo"/>
                        </a:rPr>
                        <a:t>Hypnagogic hallucination</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symptom of narcolepsy; vivid dreams that occur just before a person falls asleep; accompanied by sleep paralysis.</a:t>
                      </a:r>
                      <a:endParaRPr>
                        <a:latin typeface="Cairo"/>
                        <a:ea typeface="Cairo"/>
                        <a:cs typeface="Cairo"/>
                        <a:sym typeface="Cairo"/>
                      </a:endParaRPr>
                    </a:p>
                  </a:txBody>
                  <a:tcPr marT="91425" marB="91425" marR="91425" marL="91425"/>
                </a:tc>
              </a:tr>
              <a:tr h="790100">
                <a:tc>
                  <a:txBody>
                    <a:bodyPr>
                      <a:noAutofit/>
                    </a:bodyPr>
                    <a:lstStyle/>
                    <a:p>
                      <a:pPr indent="0" lvl="0" marL="0" rtl="0" algn="ctr">
                        <a:spcBef>
                          <a:spcPts val="0"/>
                        </a:spcBef>
                        <a:spcAft>
                          <a:spcPts val="0"/>
                        </a:spcAft>
                        <a:buNone/>
                      </a:pPr>
                      <a:r>
                        <a:rPr lang="en">
                          <a:latin typeface="Cairo"/>
                          <a:ea typeface="Cairo"/>
                          <a:cs typeface="Cairo"/>
                          <a:sym typeface="Cairo"/>
                        </a:rPr>
                        <a:t>REM sleep behavior</a:t>
                      </a:r>
                      <a:endParaRPr>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a:latin typeface="Cairo"/>
                          <a:ea typeface="Cairo"/>
                          <a:cs typeface="Cairo"/>
                          <a:sym typeface="Cairo"/>
                        </a:rPr>
                        <a:t>A neurological disorder in which the person does not</a:t>
                      </a:r>
                      <a:br>
                        <a:rPr lang="en">
                          <a:latin typeface="Cairo"/>
                          <a:ea typeface="Cairo"/>
                          <a:cs typeface="Cairo"/>
                          <a:sym typeface="Cairo"/>
                        </a:rPr>
                      </a:br>
                      <a:r>
                        <a:rPr lang="en">
                          <a:latin typeface="Cairo"/>
                          <a:ea typeface="Cairo"/>
                          <a:cs typeface="Cairo"/>
                          <a:sym typeface="Cairo"/>
                        </a:rPr>
                        <a:t>become paralyzed during REM sleep and thus acts out dreams.</a:t>
                      </a:r>
                      <a:endParaRPr>
                        <a:latin typeface="Cairo"/>
                        <a:ea typeface="Cairo"/>
                        <a:cs typeface="Cairo"/>
                        <a:sym typeface="Cairo"/>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07" name="Google Shape;307;p41"/>
          <p:cNvSpPr txBox="1"/>
          <p:nvPr/>
        </p:nvSpPr>
        <p:spPr>
          <a:xfrm>
            <a:off x="4" y="145645"/>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Economica"/>
              <a:buChar char="❖"/>
            </a:pPr>
            <a:r>
              <a:rPr b="1" lang="en" sz="1800">
                <a:solidFill>
                  <a:schemeClr val="dk2"/>
                </a:solidFill>
                <a:latin typeface="Economica"/>
                <a:ea typeface="Economica"/>
                <a:cs typeface="Economica"/>
                <a:sym typeface="Economica"/>
              </a:rPr>
              <a:t>Physiological mechanism of sleep and waking فقط بالأحمر الباقي قراءة </a:t>
            </a:r>
            <a:endParaRPr b="1" sz="1800">
              <a:solidFill>
                <a:schemeClr val="dk2"/>
              </a:solidFill>
              <a:latin typeface="Economica"/>
              <a:ea typeface="Economica"/>
              <a:cs typeface="Economica"/>
              <a:sym typeface="Economica"/>
            </a:endParaRPr>
          </a:p>
        </p:txBody>
      </p:sp>
      <p:graphicFrame>
        <p:nvGraphicFramePr>
          <p:cNvPr id="308" name="Google Shape;308;p41"/>
          <p:cNvGraphicFramePr/>
          <p:nvPr/>
        </p:nvGraphicFramePr>
        <p:xfrm>
          <a:off x="413824" y="566850"/>
          <a:ext cx="3000000" cy="3000000"/>
        </p:xfrm>
        <a:graphic>
          <a:graphicData uri="http://schemas.openxmlformats.org/drawingml/2006/table">
            <a:tbl>
              <a:tblPr>
                <a:noFill/>
                <a:tableStyleId>{4DBA25A1-FADA-4EBD-82D2-9EC2BA1D7D81}</a:tableStyleId>
              </a:tblPr>
              <a:tblGrid>
                <a:gridCol w="1411000"/>
                <a:gridCol w="4430950"/>
              </a:tblGrid>
              <a:tr h="415675">
                <a:tc gridSpan="2">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Neural Control of Arousal</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hMerge="1"/>
              </a:tr>
              <a:tr h="1050250">
                <a:tc>
                  <a:txBody>
                    <a:bodyPr>
                      <a:noAutofit/>
                    </a:bodyPr>
                    <a:lstStyle/>
                    <a:p>
                      <a:pPr indent="0" lvl="0" marL="0" rtl="0" algn="ctr">
                        <a:spcBef>
                          <a:spcPts val="0"/>
                        </a:spcBef>
                        <a:spcAft>
                          <a:spcPts val="0"/>
                        </a:spcAft>
                        <a:buNone/>
                      </a:pPr>
                      <a:r>
                        <a:rPr b="1" lang="en" sz="1200">
                          <a:solidFill>
                            <a:srgbClr val="FF0000"/>
                          </a:solidFill>
                          <a:latin typeface="Cairo"/>
                          <a:ea typeface="Cairo"/>
                          <a:cs typeface="Cairo"/>
                          <a:sym typeface="Cairo"/>
                        </a:rPr>
                        <a:t>Acetylcholine</a:t>
                      </a:r>
                      <a:endParaRPr b="1" sz="1200">
                        <a:solidFill>
                          <a:srgbClr val="FF0000"/>
                        </a:solidFill>
                        <a:latin typeface="Cairo"/>
                        <a:ea typeface="Cairo"/>
                        <a:cs typeface="Cairo"/>
                        <a:sym typeface="Cairo"/>
                      </a:endParaRPr>
                    </a:p>
                  </a:txBody>
                  <a:tcPr marT="91425" marB="91425" marR="91425" marL="91425">
                    <a:solidFill>
                      <a:srgbClr val="CCCCCC"/>
                    </a:solidFill>
                  </a:tcPr>
                </a:tc>
                <a:tc>
                  <a:txBody>
                    <a:bodyPr>
                      <a:noAutofit/>
                    </a:bodyPr>
                    <a:lstStyle/>
                    <a:p>
                      <a:pPr indent="-304800" lvl="0" marL="457200" rtl="0" algn="l">
                        <a:spcBef>
                          <a:spcPts val="0"/>
                        </a:spcBef>
                        <a:spcAft>
                          <a:spcPts val="0"/>
                        </a:spcAft>
                        <a:buClr>
                          <a:srgbClr val="FF0000"/>
                        </a:buClr>
                        <a:buSzPts val="1200"/>
                        <a:buFont typeface="Cairo"/>
                        <a:buChar char="●"/>
                      </a:pPr>
                      <a:r>
                        <a:rPr b="1" lang="en" sz="1200">
                          <a:solidFill>
                            <a:srgbClr val="FF0000"/>
                          </a:solidFill>
                          <a:latin typeface="Cairo"/>
                          <a:ea typeface="Cairo"/>
                          <a:cs typeface="Cairo"/>
                          <a:sym typeface="Cairo"/>
                        </a:rPr>
                        <a:t>One of the most important neurotransmitters involved in arousal.</a:t>
                      </a:r>
                      <a:endParaRPr b="1" sz="1200">
                        <a:solidFill>
                          <a:srgbClr val="FF0000"/>
                        </a:solidFill>
                        <a:latin typeface="Cairo"/>
                        <a:ea typeface="Cairo"/>
                        <a:cs typeface="Cairo"/>
                        <a:sym typeface="Cairo"/>
                      </a:endParaRPr>
                    </a:p>
                    <a:p>
                      <a:pPr indent="-304800" lvl="0" marL="457200" rtl="0" algn="l">
                        <a:spcBef>
                          <a:spcPts val="0"/>
                        </a:spcBef>
                        <a:spcAft>
                          <a:spcPts val="0"/>
                        </a:spcAft>
                        <a:buClr>
                          <a:srgbClr val="FF0000"/>
                        </a:buClr>
                        <a:buSzPts val="1200"/>
                        <a:buFont typeface="Cairo"/>
                        <a:buChar char="●"/>
                      </a:pPr>
                      <a:r>
                        <a:rPr b="1" lang="en" sz="1200">
                          <a:solidFill>
                            <a:srgbClr val="FF0000"/>
                          </a:solidFill>
                          <a:latin typeface="Cairo"/>
                          <a:ea typeface="Cairo"/>
                          <a:cs typeface="Cairo"/>
                          <a:sym typeface="Cairo"/>
                        </a:rPr>
                        <a:t>Two groups of acetylcholinergic neurons are located in pons &amp; basal forebrain</a:t>
                      </a:r>
                      <a:r>
                        <a:rPr lang="en" sz="1200">
                          <a:latin typeface="Cairo"/>
                          <a:ea typeface="Cairo"/>
                          <a:cs typeface="Cairo"/>
                          <a:sym typeface="Cairo"/>
                        </a:rPr>
                        <a:t>, produce activation &amp; cortical desynchrony when they are stimulated.</a:t>
                      </a:r>
                      <a:endParaRPr sz="1200">
                        <a:latin typeface="Cairo"/>
                        <a:ea typeface="Cairo"/>
                        <a:cs typeface="Cairo"/>
                        <a:sym typeface="Cairo"/>
                      </a:endParaRPr>
                    </a:p>
                  </a:txBody>
                  <a:tcPr marT="91425" marB="91425" marR="91425" marL="91425"/>
                </a:tc>
              </a:tr>
              <a:tr h="526025">
                <a:tc>
                  <a:txBody>
                    <a:bodyPr>
                      <a:noAutofit/>
                    </a:bodyPr>
                    <a:lstStyle/>
                    <a:p>
                      <a:pPr indent="0" lvl="0" marL="0" rtl="0" algn="ctr">
                        <a:spcBef>
                          <a:spcPts val="0"/>
                        </a:spcBef>
                        <a:spcAft>
                          <a:spcPts val="0"/>
                        </a:spcAft>
                        <a:buNone/>
                      </a:pPr>
                      <a:r>
                        <a:rPr b="1" lang="en" sz="1200">
                          <a:solidFill>
                            <a:srgbClr val="FF0000"/>
                          </a:solidFill>
                          <a:latin typeface="Cairo"/>
                          <a:ea typeface="Cairo"/>
                          <a:cs typeface="Cairo"/>
                          <a:sym typeface="Cairo"/>
                        </a:rPr>
                        <a:t>Murmyl peptide </a:t>
                      </a:r>
                      <a:endParaRPr b="1" sz="1200">
                        <a:solidFill>
                          <a:srgbClr val="FF0000"/>
                        </a:solidFill>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b="1" lang="en" sz="1200">
                          <a:solidFill>
                            <a:srgbClr val="FF0000"/>
                          </a:solidFill>
                          <a:latin typeface="Cairo"/>
                          <a:ea typeface="Cairo"/>
                          <a:cs typeface="Cairo"/>
                          <a:sym typeface="Cairo"/>
                        </a:rPr>
                        <a:t>induces sleep</a:t>
                      </a:r>
                      <a:br>
                        <a:rPr b="1" lang="en" sz="1200">
                          <a:solidFill>
                            <a:srgbClr val="FF0000"/>
                          </a:solidFill>
                          <a:latin typeface="Cairo"/>
                          <a:ea typeface="Cairo"/>
                          <a:cs typeface="Cairo"/>
                          <a:sym typeface="Cairo"/>
                        </a:rPr>
                      </a:br>
                      <a:endParaRPr b="1" sz="1200">
                        <a:solidFill>
                          <a:srgbClr val="FF0000"/>
                        </a:solidFill>
                        <a:latin typeface="Cairo"/>
                        <a:ea typeface="Cairo"/>
                        <a:cs typeface="Cairo"/>
                        <a:sym typeface="Cairo"/>
                      </a:endParaRPr>
                    </a:p>
                  </a:txBody>
                  <a:tcPr marT="91425" marB="91425" marR="91425" marL="91425"/>
                </a:tc>
              </a:tr>
              <a:tr h="526025">
                <a:tc>
                  <a:txBody>
                    <a:bodyPr>
                      <a:noAutofit/>
                    </a:bodyPr>
                    <a:lstStyle/>
                    <a:p>
                      <a:pPr indent="0" lvl="0" marL="0" rtl="0" algn="ctr">
                        <a:spcBef>
                          <a:spcPts val="0"/>
                        </a:spcBef>
                        <a:spcAft>
                          <a:spcPts val="0"/>
                        </a:spcAft>
                        <a:buNone/>
                      </a:pPr>
                      <a:r>
                        <a:rPr lang="en" sz="1200">
                          <a:latin typeface="Cairo"/>
                          <a:ea typeface="Cairo"/>
                          <a:cs typeface="Cairo"/>
                          <a:sym typeface="Cairo"/>
                        </a:rPr>
                        <a:t>Norepinephrine</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Catecholamine agonists produce arousal &amp; sleeplessness effects appear to be mediated by the locus coeruleus in the dorsal pons.</a:t>
                      </a:r>
                      <a:endParaRPr sz="1200">
                        <a:latin typeface="Cairo"/>
                        <a:ea typeface="Cairo"/>
                        <a:cs typeface="Cairo"/>
                        <a:sym typeface="Cairo"/>
                      </a:endParaRPr>
                    </a:p>
                  </a:txBody>
                  <a:tcPr marT="91425" marB="91425" marR="91425" marL="91425"/>
                </a:tc>
              </a:tr>
              <a:tr h="700775">
                <a:tc>
                  <a:txBody>
                    <a:bodyPr>
                      <a:noAutofit/>
                    </a:bodyPr>
                    <a:lstStyle/>
                    <a:p>
                      <a:pPr indent="0" lvl="0" marL="0" rtl="0" algn="ctr">
                        <a:spcBef>
                          <a:spcPts val="0"/>
                        </a:spcBef>
                        <a:spcAft>
                          <a:spcPts val="0"/>
                        </a:spcAft>
                        <a:buNone/>
                      </a:pPr>
                      <a:r>
                        <a:rPr lang="en" sz="1200">
                          <a:latin typeface="Cairo"/>
                          <a:ea typeface="Cairo"/>
                          <a:cs typeface="Cairo"/>
                          <a:sym typeface="Cairo"/>
                        </a:rPr>
                        <a:t>Locus ceoruleus</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dark-colored group of noradrenergic cell bodies located in the pons near the rostral end of the floor of the fourth ventricle; involved in arousal and vigilance.</a:t>
                      </a:r>
                      <a:endParaRPr sz="1200">
                        <a:latin typeface="Cairo"/>
                        <a:ea typeface="Cairo"/>
                        <a:cs typeface="Cairo"/>
                        <a:sym typeface="Cairo"/>
                      </a:endParaRPr>
                    </a:p>
                  </a:txBody>
                  <a:tcPr marT="91425" marB="91425" marR="91425" marL="91425"/>
                </a:tc>
              </a:tr>
              <a:tr h="700775">
                <a:tc>
                  <a:txBody>
                    <a:bodyPr>
                      <a:noAutofit/>
                    </a:bodyPr>
                    <a:lstStyle/>
                    <a:p>
                      <a:pPr indent="0" lvl="0" marL="0" rtl="0" algn="ctr">
                        <a:spcBef>
                          <a:spcPts val="0"/>
                        </a:spcBef>
                        <a:spcAft>
                          <a:spcPts val="0"/>
                        </a:spcAft>
                        <a:buNone/>
                      </a:pPr>
                      <a:r>
                        <a:rPr lang="en" sz="1200">
                          <a:latin typeface="Cairo"/>
                          <a:ea typeface="Cairo"/>
                          <a:cs typeface="Cairo"/>
                          <a:sym typeface="Cairo"/>
                        </a:rPr>
                        <a:t>Serotonin</a:t>
                      </a:r>
                      <a:endParaRPr sz="1200">
                        <a:latin typeface="Cairo"/>
                        <a:ea typeface="Cairo"/>
                        <a:cs typeface="Cairo"/>
                        <a:sym typeface="Cairo"/>
                      </a:endParaRPr>
                    </a:p>
                    <a:p>
                      <a:pPr indent="0" lvl="0" marL="0" rtl="0" algn="ctr">
                        <a:spcBef>
                          <a:spcPts val="0"/>
                        </a:spcBef>
                        <a:spcAft>
                          <a:spcPts val="0"/>
                        </a:spcAft>
                        <a:buNone/>
                      </a:pPr>
                      <a:r>
                        <a:rPr lang="en" sz="1200">
                          <a:latin typeface="Cairo"/>
                          <a:ea typeface="Cairo"/>
                          <a:cs typeface="Cairo"/>
                          <a:sym typeface="Cairo"/>
                        </a:rPr>
                        <a:t> (5-HT)</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Appears to play a role in activating behavior; almost all of the brain’s serotonergic neurons are found in the Raphe nucleus, located in the medullary and pontine regions of the brain.</a:t>
                      </a:r>
                      <a:endParaRPr sz="1200">
                        <a:latin typeface="Cairo"/>
                        <a:ea typeface="Cairo"/>
                        <a:cs typeface="Cairo"/>
                        <a:sym typeface="Cairo"/>
                      </a:endParaRPr>
                    </a:p>
                  </a:txBody>
                  <a:tcPr marT="91425" marB="91425" marR="91425" marL="91425"/>
                </a:tc>
              </a:tr>
              <a:tr h="700775">
                <a:tc>
                  <a:txBody>
                    <a:bodyPr>
                      <a:noAutofit/>
                    </a:bodyPr>
                    <a:lstStyle/>
                    <a:p>
                      <a:pPr indent="0" lvl="0" marL="0" rtl="0" algn="ctr">
                        <a:spcBef>
                          <a:spcPts val="0"/>
                        </a:spcBef>
                        <a:spcAft>
                          <a:spcPts val="0"/>
                        </a:spcAft>
                        <a:buNone/>
                      </a:pPr>
                      <a:r>
                        <a:rPr lang="en" sz="1200">
                          <a:latin typeface="Cairo"/>
                          <a:ea typeface="Cairo"/>
                          <a:cs typeface="Cairo"/>
                          <a:sym typeface="Cairo"/>
                        </a:rPr>
                        <a:t>Raphe nucleus</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group of nuclei located in the reticular formation of the medulla, pons &amp; midbrain. Situated along the midline, contain serotonergic neurons.</a:t>
                      </a:r>
                      <a:endParaRPr sz="1200">
                        <a:latin typeface="Cairo"/>
                        <a:ea typeface="Cairo"/>
                        <a:cs typeface="Cairo"/>
                        <a:sym typeface="Cairo"/>
                      </a:endParaRPr>
                    </a:p>
                  </a:txBody>
                  <a:tcPr marT="91425" marB="91425" marR="91425" marL="91425"/>
                </a:tc>
              </a:tr>
              <a:tr h="526025">
                <a:tc>
                  <a:txBody>
                    <a:bodyPr>
                      <a:noAutofit/>
                    </a:bodyPr>
                    <a:lstStyle/>
                    <a:p>
                      <a:pPr indent="0" lvl="0" marL="0" rtl="0" algn="ctr">
                        <a:spcBef>
                          <a:spcPts val="0"/>
                        </a:spcBef>
                        <a:spcAft>
                          <a:spcPts val="0"/>
                        </a:spcAft>
                        <a:buNone/>
                      </a:pPr>
                      <a:r>
                        <a:rPr lang="en" sz="1200">
                          <a:latin typeface="Cairo"/>
                          <a:ea typeface="Cairo"/>
                          <a:cs typeface="Cairo"/>
                          <a:sym typeface="Cairo"/>
                        </a:rPr>
                        <a:t>Histamine</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neurotransmitter implicated in control of wakefulness and arousal; a compound synthesized from histidine, an amino acid.</a:t>
                      </a:r>
                      <a:endParaRPr sz="1200">
                        <a:latin typeface="Cairo"/>
                        <a:ea typeface="Cairo"/>
                        <a:cs typeface="Cairo"/>
                        <a:sym typeface="Cairo"/>
                      </a:endParaRPr>
                    </a:p>
                  </a:txBody>
                  <a:tcPr marT="91425" marB="91425" marR="91425" marL="91425"/>
                </a:tc>
              </a:tr>
              <a:tr h="700775">
                <a:tc>
                  <a:txBody>
                    <a:bodyPr>
                      <a:noAutofit/>
                    </a:bodyPr>
                    <a:lstStyle/>
                    <a:p>
                      <a:pPr indent="0" lvl="0" marL="0" rtl="0" algn="ctr">
                        <a:spcBef>
                          <a:spcPts val="0"/>
                        </a:spcBef>
                        <a:spcAft>
                          <a:spcPts val="0"/>
                        </a:spcAft>
                        <a:buNone/>
                      </a:pPr>
                      <a:r>
                        <a:rPr lang="en" sz="1200">
                          <a:latin typeface="Cairo"/>
                          <a:ea typeface="Cairo"/>
                          <a:cs typeface="Cairo"/>
                          <a:sym typeface="Cairo"/>
                        </a:rPr>
                        <a:t>Tuberomammillary nucleus</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nucleus in the ventral posterior hypothalamus, just rostral to the mammillary bodies; contains histaminergic neurons involved in cortical activation and behavioral arousal.</a:t>
                      </a:r>
                      <a:endParaRPr sz="1200">
                        <a:latin typeface="Cairo"/>
                        <a:ea typeface="Cairo"/>
                        <a:cs typeface="Cairo"/>
                        <a:sym typeface="Cairo"/>
                      </a:endParaRPr>
                    </a:p>
                  </a:txBody>
                  <a:tcPr marT="91425" marB="91425" marR="91425" marL="91425"/>
                </a:tc>
              </a:tr>
              <a:tr h="415675">
                <a:tc gridSpan="2">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Neural Control of Slow-Wave Sleep</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hMerge="1"/>
              </a:tr>
              <a:tr h="1050250">
                <a:tc>
                  <a:txBody>
                    <a:bodyPr>
                      <a:noAutofit/>
                    </a:bodyPr>
                    <a:lstStyle/>
                    <a:p>
                      <a:pPr indent="0" lvl="0" marL="0" rtl="0" algn="ctr">
                        <a:spcBef>
                          <a:spcPts val="0"/>
                        </a:spcBef>
                        <a:spcAft>
                          <a:spcPts val="0"/>
                        </a:spcAft>
                        <a:buNone/>
                      </a:pPr>
                      <a:r>
                        <a:rPr lang="en" sz="1200">
                          <a:latin typeface="Cairo"/>
                          <a:ea typeface="Cairo"/>
                          <a:cs typeface="Cairo"/>
                          <a:sym typeface="Cairo"/>
                        </a:rPr>
                        <a:t>Ventrolateral preoptic area (VLPA)</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304800" lvl="0" marL="457200" rtl="0" algn="l">
                        <a:spcBef>
                          <a:spcPts val="0"/>
                        </a:spcBef>
                        <a:spcAft>
                          <a:spcPts val="0"/>
                        </a:spcAft>
                        <a:buSzPts val="1200"/>
                        <a:buFont typeface="Cairo"/>
                        <a:buChar char="●"/>
                      </a:pPr>
                      <a:r>
                        <a:rPr lang="en" sz="1200">
                          <a:latin typeface="Cairo"/>
                          <a:ea typeface="Cairo"/>
                          <a:cs typeface="Cairo"/>
                          <a:sym typeface="Cairo"/>
                        </a:rPr>
                        <a:t>A group of GABAergic neurons in the preoptic area whose activity suppresses alertness and behavioral arousal and promotes sleep.</a:t>
                      </a:r>
                      <a:endParaRPr sz="1200">
                        <a:latin typeface="Cairo"/>
                        <a:ea typeface="Cairo"/>
                        <a:cs typeface="Cairo"/>
                        <a:sym typeface="Cairo"/>
                      </a:endParaRPr>
                    </a:p>
                    <a:p>
                      <a:pPr indent="-304800" lvl="0" marL="457200" rtl="0" algn="l">
                        <a:spcBef>
                          <a:spcPts val="0"/>
                        </a:spcBef>
                        <a:spcAft>
                          <a:spcPts val="0"/>
                        </a:spcAft>
                        <a:buSzPts val="1200"/>
                        <a:buFont typeface="Cairo"/>
                        <a:buChar char="●"/>
                      </a:pPr>
                      <a:r>
                        <a:rPr lang="en" sz="1200">
                          <a:latin typeface="Cairo"/>
                          <a:ea typeface="Cairo"/>
                          <a:cs typeface="Cairo"/>
                          <a:sym typeface="Cairo"/>
                        </a:rPr>
                        <a:t>Destruction of this area has been reporter to result in total insomnia, coma, and eventual death in rats.</a:t>
                      </a:r>
                      <a:endParaRPr sz="1200">
                        <a:latin typeface="Cairo"/>
                        <a:ea typeface="Cairo"/>
                        <a:cs typeface="Cairo"/>
                        <a:sym typeface="Cairo"/>
                      </a:endParaRPr>
                    </a:p>
                  </a:txBody>
                  <a:tcPr marT="91425" marB="91425" marR="91425" marL="91425"/>
                </a:tc>
              </a:tr>
              <a:tr h="415675">
                <a:tc gridSpan="2">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Neural Control of REM sleep</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hMerge="1"/>
              </a:tr>
              <a:tr h="875525">
                <a:tc>
                  <a:txBody>
                    <a:bodyPr>
                      <a:noAutofit/>
                    </a:bodyPr>
                    <a:lstStyle/>
                    <a:p>
                      <a:pPr indent="0" lvl="0" marL="0" rtl="0" algn="ctr">
                        <a:spcBef>
                          <a:spcPts val="0"/>
                        </a:spcBef>
                        <a:spcAft>
                          <a:spcPts val="0"/>
                        </a:spcAft>
                        <a:buNone/>
                      </a:pPr>
                      <a:r>
                        <a:rPr lang="en" sz="1200">
                          <a:latin typeface="Cairo"/>
                          <a:ea typeface="Cairo"/>
                          <a:cs typeface="Cairo"/>
                          <a:sym typeface="Cairo"/>
                        </a:rPr>
                        <a:t>PGO wave (Pontine, Geniculate, Occipital)</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Bursts of phasic electrical activity originating in the pons, followed by activity in the lateral geniculate nucleus and visual cortex, a</a:t>
                      </a:r>
                      <a:br>
                        <a:rPr lang="en" sz="1200">
                          <a:latin typeface="Cairo"/>
                          <a:ea typeface="Cairo"/>
                          <a:cs typeface="Cairo"/>
                          <a:sym typeface="Cairo"/>
                        </a:rPr>
                      </a:br>
                      <a:r>
                        <a:rPr lang="en" sz="1200">
                          <a:latin typeface="Cairo"/>
                          <a:ea typeface="Cairo"/>
                          <a:cs typeface="Cairo"/>
                          <a:sym typeface="Cairo"/>
                        </a:rPr>
                        <a:t>characteristic of REM sleep.</a:t>
                      </a:r>
                      <a:br>
                        <a:rPr lang="en" sz="1200">
                          <a:latin typeface="Cairo"/>
                          <a:ea typeface="Cairo"/>
                          <a:cs typeface="Cairo"/>
                          <a:sym typeface="Cairo"/>
                        </a:rPr>
                      </a:br>
                      <a:endParaRPr sz="1200">
                        <a:latin typeface="Cairo"/>
                        <a:ea typeface="Cairo"/>
                        <a:cs typeface="Cairo"/>
                        <a:sym typeface="Cairo"/>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14" name="Google Shape;314;p42"/>
          <p:cNvSpPr txBox="1"/>
          <p:nvPr/>
        </p:nvSpPr>
        <p:spPr>
          <a:xfrm>
            <a:off x="4" y="145645"/>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Economica"/>
              <a:buChar char="❖"/>
            </a:pPr>
            <a:r>
              <a:rPr b="1" lang="en" sz="1800">
                <a:solidFill>
                  <a:schemeClr val="dk2"/>
                </a:solidFill>
                <a:latin typeface="Economica"/>
                <a:ea typeface="Economica"/>
                <a:cs typeface="Economica"/>
                <a:sym typeface="Economica"/>
              </a:rPr>
              <a:t>Physiological mechanism of sleep and waking just read it !!</a:t>
            </a:r>
            <a:endParaRPr b="1" sz="1800">
              <a:solidFill>
                <a:schemeClr val="dk2"/>
              </a:solidFill>
              <a:latin typeface="Economica"/>
              <a:ea typeface="Economica"/>
              <a:cs typeface="Economica"/>
              <a:sym typeface="Economica"/>
            </a:endParaRPr>
          </a:p>
        </p:txBody>
      </p:sp>
      <p:graphicFrame>
        <p:nvGraphicFramePr>
          <p:cNvPr id="315" name="Google Shape;315;p42"/>
          <p:cNvGraphicFramePr/>
          <p:nvPr/>
        </p:nvGraphicFramePr>
        <p:xfrm>
          <a:off x="521397" y="867120"/>
          <a:ext cx="3000000" cy="3000000"/>
        </p:xfrm>
        <a:graphic>
          <a:graphicData uri="http://schemas.openxmlformats.org/drawingml/2006/table">
            <a:tbl>
              <a:tblPr>
                <a:noFill/>
                <a:tableStyleId>{4DBA25A1-FADA-4EBD-82D2-9EC2BA1D7D81}</a:tableStyleId>
              </a:tblPr>
              <a:tblGrid>
                <a:gridCol w="1476850"/>
                <a:gridCol w="4338375"/>
              </a:tblGrid>
              <a:tr h="381000">
                <a:tc gridSpan="2">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The Executive Mechanism</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hMerge="1"/>
              </a:tr>
              <a:tr h="381000">
                <a:tc>
                  <a:txBody>
                    <a:bodyPr>
                      <a:noAutofit/>
                    </a:bodyPr>
                    <a:lstStyle/>
                    <a:p>
                      <a:pPr indent="0" lvl="0" marL="0" rtl="0" algn="ctr">
                        <a:spcBef>
                          <a:spcPts val="0"/>
                        </a:spcBef>
                        <a:spcAft>
                          <a:spcPts val="0"/>
                        </a:spcAft>
                        <a:buNone/>
                      </a:pPr>
                      <a:r>
                        <a:rPr lang="en" sz="1200">
                          <a:latin typeface="Cairo"/>
                          <a:ea typeface="Cairo"/>
                          <a:cs typeface="Cairo"/>
                          <a:sym typeface="Cairo"/>
                        </a:rPr>
                        <a:t>Peribrachial area</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The region around the brachium conjunctivum, located in the dorsolateral pons; contains acetylcholinergic neurons involved in the initiation of REM sleep.</a:t>
                      </a:r>
                      <a:endParaRPr sz="1200">
                        <a:latin typeface="Cairo"/>
                        <a:ea typeface="Cairo"/>
                        <a:cs typeface="Cairo"/>
                        <a:sym typeface="Cairo"/>
                      </a:endParaRPr>
                    </a:p>
                  </a:txBody>
                  <a:tcPr marT="91425" marB="91425" marR="91425" marL="91425"/>
                </a:tc>
              </a:tr>
              <a:tr h="381000">
                <a:tc>
                  <a:txBody>
                    <a:bodyPr>
                      <a:noAutofit/>
                    </a:bodyPr>
                    <a:lstStyle/>
                    <a:p>
                      <a:pPr indent="0" lvl="0" marL="0" rtl="0" algn="ctr">
                        <a:spcBef>
                          <a:spcPts val="0"/>
                        </a:spcBef>
                        <a:spcAft>
                          <a:spcPts val="0"/>
                        </a:spcAft>
                        <a:buNone/>
                      </a:pPr>
                      <a:r>
                        <a:rPr lang="en" sz="1200">
                          <a:latin typeface="Cairo"/>
                          <a:ea typeface="Cairo"/>
                          <a:cs typeface="Cairo"/>
                          <a:sym typeface="Cairo"/>
                        </a:rPr>
                        <a:t>Carbachol</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drug that stimulates acetylcholine receptors.</a:t>
                      </a:r>
                      <a:endParaRPr sz="1200">
                        <a:latin typeface="Cairo"/>
                        <a:ea typeface="Cairo"/>
                        <a:cs typeface="Cairo"/>
                        <a:sym typeface="Cairo"/>
                      </a:endParaRPr>
                    </a:p>
                  </a:txBody>
                  <a:tcPr marT="91425" marB="91425" marR="91425" marL="91425"/>
                </a:tc>
              </a:tr>
              <a:tr h="381000">
                <a:tc>
                  <a:txBody>
                    <a:bodyPr>
                      <a:noAutofit/>
                    </a:bodyPr>
                    <a:lstStyle/>
                    <a:p>
                      <a:pPr indent="0" lvl="0" marL="0" rtl="0" algn="ctr">
                        <a:spcBef>
                          <a:spcPts val="0"/>
                        </a:spcBef>
                        <a:spcAft>
                          <a:spcPts val="0"/>
                        </a:spcAft>
                        <a:buNone/>
                      </a:pPr>
                      <a:r>
                        <a:rPr lang="en" sz="1200">
                          <a:latin typeface="Cairo"/>
                          <a:ea typeface="Cairo"/>
                          <a:cs typeface="Cairo"/>
                          <a:sym typeface="Cairo"/>
                        </a:rPr>
                        <a:t>Medial pontine reticular formation (MPRF)</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region that contains neurons involved in the initiation of REM sleep; activated by acetylcholinergic neurons of the peribrachial</a:t>
                      </a:r>
                      <a:br>
                        <a:rPr lang="en" sz="1200">
                          <a:latin typeface="Cairo"/>
                          <a:ea typeface="Cairo"/>
                          <a:cs typeface="Cairo"/>
                          <a:sym typeface="Cairo"/>
                        </a:rPr>
                      </a:br>
                      <a:r>
                        <a:rPr lang="en" sz="1200">
                          <a:latin typeface="Cairo"/>
                          <a:ea typeface="Cairo"/>
                          <a:cs typeface="Cairo"/>
                          <a:sym typeface="Cairo"/>
                        </a:rPr>
                        <a:t>area.</a:t>
                      </a:r>
                      <a:endParaRPr sz="1200">
                        <a:latin typeface="Cairo"/>
                        <a:ea typeface="Cairo"/>
                        <a:cs typeface="Cairo"/>
                        <a:sym typeface="Cairo"/>
                      </a:endParaRPr>
                    </a:p>
                  </a:txBody>
                  <a:tcPr marT="91425" marB="91425" marR="91425" marL="91425"/>
                </a:tc>
              </a:tr>
              <a:tr h="396200">
                <a:tc>
                  <a:txBody>
                    <a:bodyPr>
                      <a:noAutofit/>
                    </a:bodyPr>
                    <a:lstStyle/>
                    <a:p>
                      <a:pPr indent="0" lvl="0" marL="0" rtl="0" algn="ctr">
                        <a:spcBef>
                          <a:spcPts val="0"/>
                        </a:spcBef>
                        <a:spcAft>
                          <a:spcPts val="0"/>
                        </a:spcAft>
                        <a:buNone/>
                      </a:pPr>
                      <a:r>
                        <a:rPr lang="en" sz="1200">
                          <a:latin typeface="Cairo"/>
                          <a:ea typeface="Cairo"/>
                          <a:cs typeface="Cairo"/>
                          <a:sym typeface="Cairo"/>
                        </a:rPr>
                        <a:t>Magnocellular nucleus</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nucleus in the medulla; involved in the atonia (muscular paralysis) that accompanies REM sleep.</a:t>
                      </a:r>
                      <a:endParaRPr sz="1200">
                        <a:latin typeface="Cairo"/>
                        <a:ea typeface="Cairo"/>
                        <a:cs typeface="Cairo"/>
                        <a:sym typeface="Cairo"/>
                      </a:endParaRPr>
                    </a:p>
                  </a:txBody>
                  <a:tcPr marT="91425" marB="91425" marR="91425" marL="91425"/>
                </a:tc>
              </a:tr>
              <a:tr h="381000">
                <a:tc gridSpan="2">
                  <a:txBody>
                    <a:bodyPr>
                      <a:noAutofit/>
                    </a:bodyPr>
                    <a:lstStyle/>
                    <a:p>
                      <a:pPr indent="0" lvl="0" marL="0" rtl="0" algn="ctr">
                        <a:spcBef>
                          <a:spcPts val="0"/>
                        </a:spcBef>
                        <a:spcAft>
                          <a:spcPts val="0"/>
                        </a:spcAft>
                        <a:buNone/>
                      </a:pPr>
                      <a:r>
                        <a:rPr lang="en" sz="1600">
                          <a:solidFill>
                            <a:srgbClr val="FFFFFF"/>
                          </a:solidFill>
                          <a:latin typeface="Economica"/>
                          <a:ea typeface="Economica"/>
                          <a:cs typeface="Economica"/>
                          <a:sym typeface="Economica"/>
                        </a:rPr>
                        <a:t>Biological Clocks</a:t>
                      </a:r>
                      <a:endParaRPr sz="1600">
                        <a:solidFill>
                          <a:srgbClr val="FFFFFF"/>
                        </a:solidFill>
                        <a:latin typeface="Economica"/>
                        <a:ea typeface="Economica"/>
                        <a:cs typeface="Economica"/>
                        <a:sym typeface="Economica"/>
                      </a:endParaRPr>
                    </a:p>
                  </a:txBody>
                  <a:tcPr marT="91425" marB="91425" marR="91425" marL="91425">
                    <a:solidFill>
                      <a:srgbClr val="073763"/>
                    </a:solidFill>
                  </a:tcPr>
                </a:tc>
                <a:tc hMerge="1"/>
              </a:tr>
              <a:tr h="381000">
                <a:tc>
                  <a:txBody>
                    <a:bodyPr>
                      <a:noAutofit/>
                    </a:bodyPr>
                    <a:lstStyle/>
                    <a:p>
                      <a:pPr indent="0" lvl="0" marL="0" rtl="0" algn="ctr">
                        <a:spcBef>
                          <a:spcPts val="0"/>
                        </a:spcBef>
                        <a:spcAft>
                          <a:spcPts val="0"/>
                        </a:spcAft>
                        <a:buNone/>
                      </a:pPr>
                      <a:r>
                        <a:rPr lang="en" sz="1200">
                          <a:latin typeface="Cairo"/>
                          <a:ea typeface="Cairo"/>
                          <a:cs typeface="Cairo"/>
                          <a:sym typeface="Cairo"/>
                        </a:rPr>
                        <a:t>Suprachiasmatic nucleus</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nucleus situated atop the optic chiasm. It contains a biological clock responsible for organizing many of the body’s circadian rhythms.</a:t>
                      </a:r>
                      <a:endParaRPr sz="1200">
                        <a:latin typeface="Cairo"/>
                        <a:ea typeface="Cairo"/>
                        <a:cs typeface="Cairo"/>
                        <a:sym typeface="Cairo"/>
                      </a:endParaRPr>
                    </a:p>
                  </a:txBody>
                  <a:tcPr marT="91425" marB="91425" marR="91425" marL="91425"/>
                </a:tc>
              </a:tr>
              <a:tr h="396200">
                <a:tc>
                  <a:txBody>
                    <a:bodyPr>
                      <a:noAutofit/>
                    </a:bodyPr>
                    <a:lstStyle/>
                    <a:p>
                      <a:pPr indent="0" lvl="0" marL="0" rtl="0" algn="ctr">
                        <a:spcBef>
                          <a:spcPts val="0"/>
                        </a:spcBef>
                        <a:spcAft>
                          <a:spcPts val="0"/>
                        </a:spcAft>
                        <a:buNone/>
                      </a:pPr>
                      <a:r>
                        <a:rPr lang="en" sz="1200">
                          <a:latin typeface="Cairo"/>
                          <a:ea typeface="Cairo"/>
                          <a:cs typeface="Cairo"/>
                          <a:sym typeface="Cairo"/>
                        </a:rPr>
                        <a:t>Melanopsin</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photopigment present in ganglion cells in the retina whose axons transmit information to the SCN, the thalamus, and the olivary pretectal nucleus.</a:t>
                      </a:r>
                      <a:endParaRPr sz="1200">
                        <a:latin typeface="Cairo"/>
                        <a:ea typeface="Cairo"/>
                        <a:cs typeface="Cairo"/>
                        <a:sym typeface="Cairo"/>
                      </a:endParaRPr>
                    </a:p>
                  </a:txBody>
                  <a:tcPr marT="91425" marB="91425" marR="91425" marL="91425"/>
                </a:tc>
              </a:tr>
              <a:tr h="381000">
                <a:tc>
                  <a:txBody>
                    <a:bodyPr>
                      <a:noAutofit/>
                    </a:bodyPr>
                    <a:lstStyle/>
                    <a:p>
                      <a:pPr indent="0" lvl="0" marL="0" rtl="0" algn="ctr">
                        <a:spcBef>
                          <a:spcPts val="0"/>
                        </a:spcBef>
                        <a:spcAft>
                          <a:spcPts val="0"/>
                        </a:spcAft>
                        <a:buNone/>
                      </a:pPr>
                      <a:r>
                        <a:rPr lang="en" sz="1200">
                          <a:latin typeface="Cairo"/>
                          <a:ea typeface="Cairo"/>
                          <a:cs typeface="Cairo"/>
                          <a:sym typeface="Cairo"/>
                        </a:rPr>
                        <a:t>Intergeniculate leaflet (IGL)</a:t>
                      </a:r>
                      <a:endParaRPr sz="1200">
                        <a:latin typeface="Cairo"/>
                        <a:ea typeface="Cairo"/>
                        <a:cs typeface="Cairo"/>
                        <a:sym typeface="Cairo"/>
                      </a:endParaRPr>
                    </a:p>
                  </a:txBody>
                  <a:tcPr marT="91425" marB="91425" marR="91425" marL="91425">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A part of the lateral geniculate nucleus that receives information from the retina and projects to the SCN; terminals release neuropeptide Y at the SCN.</a:t>
                      </a:r>
                      <a:endParaRPr sz="1200">
                        <a:latin typeface="Cairo"/>
                        <a:ea typeface="Cairo"/>
                        <a:cs typeface="Cairo"/>
                        <a:sym typeface="Cairo"/>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3"/>
          <p:cNvSpPr txBox="1"/>
          <p:nvPr/>
        </p:nvSpPr>
        <p:spPr>
          <a:xfrm flipH="1" rot="5400000">
            <a:off x="5122800" y="3576825"/>
            <a:ext cx="30486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321" name="Google Shape;321;p43"/>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sp>
        <p:nvSpPr>
          <p:cNvPr id="322" name="Google Shape;322;p43"/>
          <p:cNvSpPr txBox="1"/>
          <p:nvPr/>
        </p:nvSpPr>
        <p:spPr>
          <a:xfrm>
            <a:off x="366745" y="558435"/>
            <a:ext cx="6124500" cy="87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solidFill>
                <a:srgbClr val="FF0000"/>
              </a:solidFill>
              <a:latin typeface="Cairo"/>
              <a:ea typeface="Cairo"/>
              <a:cs typeface="Cairo"/>
              <a:sym typeface="Cairo"/>
            </a:endParaRPr>
          </a:p>
          <a:p>
            <a:pPr indent="-330200" lvl="0" marL="457200" rtl="0" algn="l">
              <a:spcBef>
                <a:spcPts val="0"/>
              </a:spcBef>
              <a:spcAft>
                <a:spcPts val="0"/>
              </a:spcAft>
              <a:buClr>
                <a:srgbClr val="FF0000"/>
              </a:buClr>
              <a:buSzPts val="1600"/>
              <a:buChar char="★"/>
            </a:pPr>
            <a:r>
              <a:rPr b="1" lang="en" sz="1600">
                <a:solidFill>
                  <a:srgbClr val="FF0000"/>
                </a:solidFill>
                <a:latin typeface="Cairo"/>
                <a:ea typeface="Cairo"/>
                <a:cs typeface="Cairo"/>
                <a:sym typeface="Cairo"/>
              </a:rPr>
              <a:t>REM</a:t>
            </a:r>
            <a:r>
              <a:rPr lang="en" sz="1600">
                <a:solidFill>
                  <a:schemeClr val="dk1"/>
                </a:solidFill>
                <a:latin typeface="Cairo"/>
                <a:ea typeface="Cairo"/>
                <a:cs typeface="Cairo"/>
                <a:sym typeface="Cairo"/>
              </a:rPr>
              <a:t> </a:t>
            </a:r>
            <a:r>
              <a:rPr lang="en" sz="1600">
                <a:solidFill>
                  <a:srgbClr val="222222"/>
                </a:solidFill>
                <a:highlight>
                  <a:schemeClr val="lt1"/>
                </a:highlight>
                <a:latin typeface="Cairo"/>
                <a:ea typeface="Cairo"/>
                <a:cs typeface="Cairo"/>
                <a:sym typeface="Cairo"/>
              </a:rPr>
              <a:t>a kind of sleep that occurs at</a:t>
            </a:r>
            <a:r>
              <a:rPr lang="en" sz="1600">
                <a:solidFill>
                  <a:srgbClr val="FF0000"/>
                </a:solidFill>
                <a:latin typeface="Cairo"/>
                <a:ea typeface="Cairo"/>
                <a:cs typeface="Cairo"/>
                <a:sym typeface="Cairo"/>
              </a:rPr>
              <a:t> neurons of the pons </a:t>
            </a:r>
            <a:r>
              <a:rPr lang="en" sz="1600">
                <a:solidFill>
                  <a:srgbClr val="222222"/>
                </a:solidFill>
                <a:highlight>
                  <a:schemeClr val="lt1"/>
                </a:highlight>
                <a:latin typeface="Cairo"/>
                <a:ea typeface="Cairo"/>
                <a:cs typeface="Cairo"/>
                <a:sym typeface="Cairo"/>
              </a:rPr>
              <a:t>and is characterized by </a:t>
            </a:r>
            <a:r>
              <a:rPr lang="en" sz="1600">
                <a:solidFill>
                  <a:srgbClr val="FF0000"/>
                </a:solidFill>
                <a:highlight>
                  <a:schemeClr val="lt1"/>
                </a:highlight>
                <a:latin typeface="Cairo"/>
                <a:ea typeface="Cairo"/>
                <a:cs typeface="Cairo"/>
                <a:sym typeface="Cairo"/>
              </a:rPr>
              <a:t>rapid eye movements</a:t>
            </a:r>
            <a:r>
              <a:rPr lang="en" sz="1600">
                <a:solidFill>
                  <a:srgbClr val="222222"/>
                </a:solidFill>
                <a:highlight>
                  <a:schemeClr val="lt1"/>
                </a:highlight>
                <a:latin typeface="Cairo"/>
                <a:ea typeface="Cairo"/>
                <a:cs typeface="Cairo"/>
                <a:sym typeface="Cairo"/>
              </a:rPr>
              <a:t>, </a:t>
            </a:r>
            <a:r>
              <a:rPr b="1" lang="en" sz="1600">
                <a:solidFill>
                  <a:srgbClr val="222222"/>
                </a:solidFill>
                <a:highlight>
                  <a:schemeClr val="lt1"/>
                </a:highlight>
                <a:latin typeface="Cairo"/>
                <a:ea typeface="Cairo"/>
                <a:cs typeface="Cairo"/>
                <a:sym typeface="Cairo"/>
              </a:rPr>
              <a:t>more</a:t>
            </a:r>
            <a:r>
              <a:rPr lang="en" sz="1600">
                <a:solidFill>
                  <a:srgbClr val="222222"/>
                </a:solidFill>
                <a:highlight>
                  <a:schemeClr val="lt1"/>
                </a:highlight>
                <a:latin typeface="Cairo"/>
                <a:ea typeface="Cairo"/>
                <a:cs typeface="Cairo"/>
                <a:sym typeface="Cairo"/>
              </a:rPr>
              <a:t> dreaming and </a:t>
            </a:r>
            <a:r>
              <a:rPr b="1" lang="en" sz="1600">
                <a:solidFill>
                  <a:srgbClr val="222222"/>
                </a:solidFill>
                <a:highlight>
                  <a:schemeClr val="lt1"/>
                </a:highlight>
                <a:latin typeface="Cairo"/>
                <a:ea typeface="Cairo"/>
                <a:cs typeface="Cairo"/>
                <a:sym typeface="Cairo"/>
              </a:rPr>
              <a:t>faster</a:t>
            </a:r>
            <a:r>
              <a:rPr lang="en" sz="1600">
                <a:solidFill>
                  <a:srgbClr val="222222"/>
                </a:solidFill>
                <a:highlight>
                  <a:schemeClr val="lt1"/>
                </a:highlight>
                <a:latin typeface="Cairo"/>
                <a:ea typeface="Cairo"/>
                <a:cs typeface="Cairo"/>
                <a:sym typeface="Cairo"/>
              </a:rPr>
              <a:t> pulse and breathing. Dreams </a:t>
            </a:r>
            <a:r>
              <a:rPr b="1" lang="en" sz="1600">
                <a:solidFill>
                  <a:srgbClr val="222222"/>
                </a:solidFill>
                <a:highlight>
                  <a:schemeClr val="lt1"/>
                </a:highlight>
                <a:latin typeface="Cairo"/>
                <a:ea typeface="Cairo"/>
                <a:cs typeface="Cairo"/>
                <a:sym typeface="Cairo"/>
              </a:rPr>
              <a:t>can</a:t>
            </a:r>
            <a:r>
              <a:rPr lang="en" sz="1600">
                <a:solidFill>
                  <a:srgbClr val="222222"/>
                </a:solidFill>
                <a:highlight>
                  <a:schemeClr val="lt1"/>
                </a:highlight>
                <a:latin typeface="Cairo"/>
                <a:ea typeface="Cairo"/>
                <a:cs typeface="Cairo"/>
                <a:sym typeface="Cairo"/>
              </a:rPr>
              <a:t> be remembered </a:t>
            </a:r>
            <a:endParaRPr sz="1600">
              <a:solidFill>
                <a:srgbClr val="222222"/>
              </a:solidFill>
              <a:highlight>
                <a:schemeClr val="lt1"/>
              </a:highlight>
              <a:latin typeface="Cairo"/>
              <a:ea typeface="Cairo"/>
              <a:cs typeface="Cairo"/>
              <a:sym typeface="Cairo"/>
            </a:endParaRPr>
          </a:p>
          <a:p>
            <a:pPr indent="-330200" lvl="0" marL="457200" rtl="0" algn="l">
              <a:lnSpc>
                <a:spcPct val="115000"/>
              </a:lnSpc>
              <a:spcBef>
                <a:spcPts val="0"/>
              </a:spcBef>
              <a:spcAft>
                <a:spcPts val="0"/>
              </a:spcAft>
              <a:buClr>
                <a:schemeClr val="dk1"/>
              </a:buClr>
              <a:buSzPts val="1600"/>
              <a:buFont typeface="Cairo"/>
              <a:buChar char="★"/>
            </a:pPr>
            <a:r>
              <a:rPr lang="en" sz="1600">
                <a:solidFill>
                  <a:schemeClr val="dk1"/>
                </a:solidFill>
                <a:latin typeface="Cairo"/>
                <a:ea typeface="Cairo"/>
                <a:cs typeface="Cairo"/>
                <a:sym typeface="Cairo"/>
              </a:rPr>
              <a:t>episodes of REM sleep lasting </a:t>
            </a:r>
            <a:r>
              <a:rPr b="1" lang="en" sz="1600">
                <a:solidFill>
                  <a:schemeClr val="dk1"/>
                </a:solidFill>
                <a:latin typeface="Cairo"/>
                <a:ea typeface="Cairo"/>
                <a:cs typeface="Cairo"/>
                <a:sym typeface="Cairo"/>
              </a:rPr>
              <a:t>5</a:t>
            </a:r>
            <a:r>
              <a:rPr lang="en" sz="1600">
                <a:solidFill>
                  <a:schemeClr val="dk1"/>
                </a:solidFill>
                <a:latin typeface="Cairo"/>
                <a:ea typeface="Cairo"/>
                <a:cs typeface="Cairo"/>
                <a:sym typeface="Cairo"/>
              </a:rPr>
              <a:t> </a:t>
            </a:r>
            <a:r>
              <a:rPr b="1" lang="en" sz="1600">
                <a:solidFill>
                  <a:schemeClr val="dk1"/>
                </a:solidFill>
                <a:latin typeface="Cairo"/>
                <a:ea typeface="Cairo"/>
                <a:cs typeface="Cairo"/>
                <a:sym typeface="Cairo"/>
              </a:rPr>
              <a:t>to</a:t>
            </a:r>
            <a:r>
              <a:rPr lang="en" sz="1600">
                <a:solidFill>
                  <a:schemeClr val="dk1"/>
                </a:solidFill>
                <a:latin typeface="Cairo"/>
                <a:ea typeface="Cairo"/>
                <a:cs typeface="Cairo"/>
                <a:sym typeface="Cairo"/>
              </a:rPr>
              <a:t> </a:t>
            </a:r>
            <a:r>
              <a:rPr b="1" lang="en" sz="1600">
                <a:solidFill>
                  <a:schemeClr val="dk1"/>
                </a:solidFill>
                <a:latin typeface="Cairo"/>
                <a:ea typeface="Cairo"/>
                <a:cs typeface="Cairo"/>
                <a:sym typeface="Cairo"/>
              </a:rPr>
              <a:t>30</a:t>
            </a:r>
            <a:r>
              <a:rPr lang="en" sz="1600">
                <a:solidFill>
                  <a:schemeClr val="dk1"/>
                </a:solidFill>
                <a:latin typeface="Cairo"/>
                <a:ea typeface="Cairo"/>
                <a:cs typeface="Cairo"/>
                <a:sym typeface="Cairo"/>
              </a:rPr>
              <a:t> minutes usually appear on the average every </a:t>
            </a:r>
            <a:r>
              <a:rPr lang="en" sz="1600">
                <a:solidFill>
                  <a:srgbClr val="FF0000"/>
                </a:solidFill>
                <a:latin typeface="Cairo"/>
                <a:ea typeface="Cairo"/>
                <a:cs typeface="Cairo"/>
                <a:sym typeface="Cairo"/>
              </a:rPr>
              <a:t>90 minutes.</a:t>
            </a:r>
            <a:endParaRPr sz="1600">
              <a:latin typeface="Cairo"/>
              <a:ea typeface="Cairo"/>
              <a:cs typeface="Cairo"/>
              <a:sym typeface="Cairo"/>
            </a:endParaRPr>
          </a:p>
          <a:p>
            <a:pPr indent="-330200" lvl="0" marL="457200" rtl="0" algn="l">
              <a:lnSpc>
                <a:spcPct val="115000"/>
              </a:lnSpc>
              <a:spcBef>
                <a:spcPts val="0"/>
              </a:spcBef>
              <a:spcAft>
                <a:spcPts val="0"/>
              </a:spcAft>
              <a:buSzPts val="1600"/>
              <a:buFont typeface="Cairo"/>
              <a:buChar char="★"/>
            </a:pPr>
            <a:r>
              <a:rPr lang="en" sz="1600">
                <a:solidFill>
                  <a:schemeClr val="dk1"/>
                </a:solidFill>
                <a:latin typeface="Cairo"/>
                <a:ea typeface="Cairo"/>
                <a:cs typeface="Cairo"/>
                <a:sym typeface="Cairo"/>
              </a:rPr>
              <a:t>In </a:t>
            </a:r>
            <a:r>
              <a:rPr b="1" lang="en" sz="1600">
                <a:solidFill>
                  <a:schemeClr val="dk1"/>
                </a:solidFill>
                <a:latin typeface="Cairo"/>
                <a:ea typeface="Cairo"/>
                <a:cs typeface="Cairo"/>
                <a:sym typeface="Cairo"/>
              </a:rPr>
              <a:t>REM</a:t>
            </a:r>
            <a:r>
              <a:rPr lang="en" sz="1600">
                <a:solidFill>
                  <a:schemeClr val="dk1"/>
                </a:solidFill>
                <a:latin typeface="Cairo"/>
                <a:ea typeface="Cairo"/>
                <a:cs typeface="Cairo"/>
                <a:sym typeface="Cairo"/>
              </a:rPr>
              <a:t> Muscle tone throughout the body is exceedingly depressed </a:t>
            </a:r>
            <a:r>
              <a:rPr b="1" lang="en" sz="1600" u="sng">
                <a:solidFill>
                  <a:srgbClr val="FF0000"/>
                </a:solidFill>
                <a:latin typeface="Cairo"/>
                <a:ea typeface="Cairo"/>
                <a:cs typeface="Cairo"/>
                <a:sym typeface="Cairo"/>
              </a:rPr>
              <a:t>except</a:t>
            </a:r>
            <a:r>
              <a:rPr lang="en" sz="1600">
                <a:solidFill>
                  <a:schemeClr val="dk1"/>
                </a:solidFill>
                <a:latin typeface="Cairo"/>
                <a:ea typeface="Cairo"/>
                <a:cs typeface="Cairo"/>
                <a:sym typeface="Cairo"/>
              </a:rPr>
              <a:t> </a:t>
            </a:r>
            <a:r>
              <a:rPr lang="en" sz="1600">
                <a:latin typeface="Cairo"/>
                <a:ea typeface="Cairo"/>
                <a:cs typeface="Cairo"/>
                <a:sym typeface="Cairo"/>
              </a:rPr>
              <a:t>eye</a:t>
            </a:r>
            <a:r>
              <a:rPr lang="en" sz="1600">
                <a:solidFill>
                  <a:schemeClr val="dk1"/>
                </a:solidFill>
                <a:latin typeface="Cairo"/>
                <a:ea typeface="Cairo"/>
                <a:cs typeface="Cairo"/>
                <a:sym typeface="Cairo"/>
              </a:rPr>
              <a:t> </a:t>
            </a:r>
            <a:r>
              <a:rPr lang="en" sz="1600">
                <a:latin typeface="Cairo"/>
                <a:ea typeface="Cairo"/>
                <a:cs typeface="Cairo"/>
                <a:sym typeface="Cairo"/>
              </a:rPr>
              <a:t>muscles</a:t>
            </a:r>
            <a:endParaRPr sz="1600">
              <a:latin typeface="Cairo"/>
              <a:ea typeface="Cairo"/>
              <a:cs typeface="Cairo"/>
              <a:sym typeface="Cairo"/>
            </a:endParaRPr>
          </a:p>
          <a:p>
            <a:pPr indent="-330200" lvl="0" marL="457200" rtl="0" algn="l">
              <a:lnSpc>
                <a:spcPct val="115000"/>
              </a:lnSpc>
              <a:spcBef>
                <a:spcPts val="0"/>
              </a:spcBef>
              <a:spcAft>
                <a:spcPts val="0"/>
              </a:spcAft>
              <a:buSzPts val="1600"/>
              <a:buFont typeface="Cairo"/>
              <a:buChar char="★"/>
            </a:pPr>
            <a:r>
              <a:rPr lang="en" sz="1600">
                <a:latin typeface="Cairo"/>
                <a:ea typeface="Cairo"/>
                <a:cs typeface="Cairo"/>
                <a:sym typeface="Cairo"/>
              </a:rPr>
              <a:t>In </a:t>
            </a:r>
            <a:r>
              <a:rPr b="1" lang="en" sz="1600">
                <a:latin typeface="Cairo"/>
                <a:ea typeface="Cairo"/>
                <a:cs typeface="Cairo"/>
                <a:sym typeface="Cairo"/>
              </a:rPr>
              <a:t>REM </a:t>
            </a:r>
            <a:r>
              <a:rPr lang="en" sz="1600">
                <a:latin typeface="Cairo"/>
                <a:ea typeface="Cairo"/>
                <a:cs typeface="Cairo"/>
                <a:sym typeface="Cairo"/>
              </a:rPr>
              <a:t>the </a:t>
            </a:r>
            <a:r>
              <a:rPr b="1" lang="en" sz="1600">
                <a:solidFill>
                  <a:schemeClr val="dk1"/>
                </a:solidFill>
                <a:latin typeface="Cairo"/>
                <a:ea typeface="Cairo"/>
                <a:cs typeface="Cairo"/>
                <a:sym typeface="Cairo"/>
              </a:rPr>
              <a:t>brain is </a:t>
            </a:r>
            <a:r>
              <a:rPr b="1" lang="en" sz="1600">
                <a:solidFill>
                  <a:srgbClr val="FF0000"/>
                </a:solidFill>
                <a:latin typeface="Cairo"/>
                <a:ea typeface="Cairo"/>
                <a:cs typeface="Cairo"/>
                <a:sym typeface="Cairo"/>
              </a:rPr>
              <a:t>quite active </a:t>
            </a:r>
            <a:r>
              <a:rPr lang="en" sz="1600">
                <a:latin typeface="Cairo"/>
                <a:ea typeface="Cairo"/>
                <a:cs typeface="Cairo"/>
                <a:sym typeface="Cairo"/>
              </a:rPr>
              <a:t>but </a:t>
            </a:r>
            <a:r>
              <a:rPr lang="en" sz="1600">
                <a:solidFill>
                  <a:srgbClr val="FF0000"/>
                </a:solidFill>
                <a:latin typeface="Cairo"/>
                <a:ea typeface="Cairo"/>
                <a:cs typeface="Cairo"/>
                <a:sym typeface="Cairo"/>
              </a:rPr>
              <a:t>is not aware &amp; cut-off from the external world.</a:t>
            </a:r>
            <a:endParaRPr sz="1600">
              <a:solidFill>
                <a:srgbClr val="FF0000"/>
              </a:solidFill>
              <a:latin typeface="Cairo"/>
              <a:ea typeface="Cairo"/>
              <a:cs typeface="Cairo"/>
              <a:sym typeface="Cairo"/>
            </a:endParaRPr>
          </a:p>
          <a:p>
            <a:pPr indent="0" lvl="0" marL="0" rtl="0" algn="l">
              <a:lnSpc>
                <a:spcPct val="115000"/>
              </a:lnSpc>
              <a:spcBef>
                <a:spcPts val="500"/>
              </a:spcBef>
              <a:spcAft>
                <a:spcPts val="0"/>
              </a:spcAft>
              <a:buNone/>
            </a:pPr>
            <a:r>
              <a:t/>
            </a:r>
            <a:endParaRPr sz="1600">
              <a:solidFill>
                <a:srgbClr val="FF0000"/>
              </a:solidFill>
              <a:latin typeface="Cairo"/>
              <a:ea typeface="Cairo"/>
              <a:cs typeface="Cairo"/>
              <a:sym typeface="Cairo"/>
            </a:endParaRPr>
          </a:p>
          <a:p>
            <a:pPr indent="-330200" lvl="0" marL="457200" rtl="0" algn="l">
              <a:spcBef>
                <a:spcPts val="0"/>
              </a:spcBef>
              <a:spcAft>
                <a:spcPts val="0"/>
              </a:spcAft>
              <a:buClr>
                <a:srgbClr val="222222"/>
              </a:buClr>
              <a:buSzPts val="1600"/>
              <a:buChar char="★"/>
            </a:pPr>
            <a:r>
              <a:rPr b="1" lang="en" sz="1600">
                <a:solidFill>
                  <a:srgbClr val="222222"/>
                </a:solidFill>
                <a:highlight>
                  <a:schemeClr val="lt1"/>
                </a:highlight>
                <a:latin typeface="Cairo"/>
                <a:ea typeface="Cairo"/>
                <a:cs typeface="Cairo"/>
                <a:sym typeface="Cairo"/>
              </a:rPr>
              <a:t>NREM (SWS) </a:t>
            </a:r>
            <a:r>
              <a:rPr lang="en" sz="1600">
                <a:solidFill>
                  <a:schemeClr val="dk1"/>
                </a:solidFill>
                <a:latin typeface="Cairo"/>
                <a:ea typeface="Cairo"/>
                <a:cs typeface="Cairo"/>
                <a:sym typeface="Cairo"/>
              </a:rPr>
              <a:t>A stage where sleep EEG waves are generally of </a:t>
            </a:r>
            <a:r>
              <a:rPr lang="en" sz="1600">
                <a:solidFill>
                  <a:srgbClr val="FF0000"/>
                </a:solidFill>
                <a:latin typeface="Cairo"/>
                <a:ea typeface="Cairo"/>
                <a:cs typeface="Cairo"/>
                <a:sym typeface="Cairo"/>
              </a:rPr>
              <a:t>low frequency</a:t>
            </a:r>
            <a:r>
              <a:rPr lang="en" sz="1600">
                <a:solidFill>
                  <a:schemeClr val="dk1"/>
                </a:solidFill>
                <a:latin typeface="Cairo"/>
                <a:ea typeface="Cairo"/>
                <a:cs typeface="Cairo"/>
                <a:sym typeface="Cairo"/>
              </a:rPr>
              <a:t>, and is </a:t>
            </a:r>
            <a:r>
              <a:rPr lang="en" sz="1600">
                <a:solidFill>
                  <a:srgbClr val="FF0000"/>
                </a:solidFill>
                <a:latin typeface="Cairo"/>
                <a:ea typeface="Cairo"/>
                <a:cs typeface="Cairo"/>
                <a:sym typeface="Cairo"/>
              </a:rPr>
              <a:t>not</a:t>
            </a:r>
            <a:r>
              <a:rPr lang="en" sz="1600">
                <a:solidFill>
                  <a:schemeClr val="dk1"/>
                </a:solidFill>
                <a:latin typeface="Cairo"/>
                <a:ea typeface="Cairo"/>
                <a:cs typeface="Cairo"/>
                <a:sym typeface="Cairo"/>
              </a:rPr>
              <a:t> </a:t>
            </a:r>
            <a:r>
              <a:rPr lang="en" sz="1600">
                <a:solidFill>
                  <a:srgbClr val="FF0000"/>
                </a:solidFill>
                <a:latin typeface="Cairo"/>
                <a:ea typeface="Cairo"/>
                <a:cs typeface="Cairo"/>
                <a:sym typeface="Cairo"/>
              </a:rPr>
              <a:t>associated with rapid eye movements</a:t>
            </a:r>
            <a:r>
              <a:rPr lang="en" sz="1600">
                <a:solidFill>
                  <a:schemeClr val="dk1"/>
                </a:solidFill>
                <a:latin typeface="Cairo"/>
                <a:ea typeface="Cairo"/>
                <a:cs typeface="Cairo"/>
                <a:sym typeface="Cairo"/>
              </a:rPr>
              <a:t>. </a:t>
            </a:r>
            <a:r>
              <a:rPr lang="en" sz="1600">
                <a:solidFill>
                  <a:srgbClr val="222222"/>
                </a:solidFill>
                <a:highlight>
                  <a:schemeClr val="lt1"/>
                </a:highlight>
                <a:latin typeface="Cairo"/>
                <a:ea typeface="Cairo"/>
                <a:cs typeface="Cairo"/>
                <a:sym typeface="Cairo"/>
              </a:rPr>
              <a:t>Dreams </a:t>
            </a:r>
            <a:r>
              <a:rPr b="1" lang="en" sz="1600">
                <a:solidFill>
                  <a:srgbClr val="222222"/>
                </a:solidFill>
                <a:highlight>
                  <a:schemeClr val="lt1"/>
                </a:highlight>
                <a:latin typeface="Cairo"/>
                <a:ea typeface="Cairo"/>
                <a:cs typeface="Cairo"/>
                <a:sym typeface="Cairo"/>
              </a:rPr>
              <a:t>can’t </a:t>
            </a:r>
            <a:r>
              <a:rPr lang="en" sz="1600">
                <a:solidFill>
                  <a:srgbClr val="222222"/>
                </a:solidFill>
                <a:highlight>
                  <a:schemeClr val="lt1"/>
                </a:highlight>
                <a:latin typeface="Cairo"/>
                <a:ea typeface="Cairo"/>
                <a:cs typeface="Cairo"/>
                <a:sym typeface="Cairo"/>
              </a:rPr>
              <a:t>be remembered, is more  </a:t>
            </a:r>
            <a:r>
              <a:rPr b="1" lang="en" sz="1600">
                <a:solidFill>
                  <a:srgbClr val="222222"/>
                </a:solidFill>
                <a:highlight>
                  <a:schemeClr val="lt1"/>
                </a:highlight>
                <a:latin typeface="Cairo"/>
                <a:ea typeface="Cairo"/>
                <a:cs typeface="Cairo"/>
                <a:sym typeface="Cairo"/>
              </a:rPr>
              <a:t>restful</a:t>
            </a:r>
            <a:r>
              <a:rPr lang="en" sz="1600">
                <a:solidFill>
                  <a:srgbClr val="222222"/>
                </a:solidFill>
                <a:highlight>
                  <a:schemeClr val="lt1"/>
                </a:highlight>
                <a:latin typeface="Cairo"/>
                <a:ea typeface="Cairo"/>
                <a:cs typeface="Cairo"/>
                <a:sym typeface="Cairo"/>
              </a:rPr>
              <a:t> than REM </a:t>
            </a:r>
            <a:endParaRPr sz="1600">
              <a:solidFill>
                <a:srgbClr val="222222"/>
              </a:solidFill>
              <a:highlight>
                <a:schemeClr val="lt1"/>
              </a:highlight>
              <a:latin typeface="Cairo"/>
              <a:ea typeface="Cairo"/>
              <a:cs typeface="Cairo"/>
              <a:sym typeface="Cairo"/>
            </a:endParaRPr>
          </a:p>
          <a:p>
            <a:pPr indent="0" lvl="0" marL="0" rtl="0" algn="l">
              <a:spcBef>
                <a:spcPts val="0"/>
              </a:spcBef>
              <a:spcAft>
                <a:spcPts val="0"/>
              </a:spcAft>
              <a:buNone/>
            </a:pPr>
            <a:r>
              <a:t/>
            </a:r>
            <a:endParaRPr sz="1600">
              <a:solidFill>
                <a:srgbClr val="222222"/>
              </a:solidFill>
              <a:highlight>
                <a:schemeClr val="lt1"/>
              </a:highlight>
              <a:latin typeface="Cairo"/>
              <a:ea typeface="Cairo"/>
              <a:cs typeface="Cairo"/>
              <a:sym typeface="Cairo"/>
            </a:endParaRPr>
          </a:p>
          <a:p>
            <a:pPr indent="-330200" lvl="0" marL="457200" rtl="0" algn="l">
              <a:spcBef>
                <a:spcPts val="0"/>
              </a:spcBef>
              <a:spcAft>
                <a:spcPts val="0"/>
              </a:spcAft>
              <a:buClr>
                <a:srgbClr val="FF0000"/>
              </a:buClr>
              <a:buSzPts val="1600"/>
              <a:buChar char="★"/>
            </a:pPr>
            <a:r>
              <a:rPr lang="en" sz="1600">
                <a:solidFill>
                  <a:srgbClr val="FF0000"/>
                </a:solidFill>
                <a:latin typeface="Cairo"/>
                <a:ea typeface="Cairo"/>
                <a:cs typeface="Cairo"/>
                <a:sym typeface="Cairo"/>
              </a:rPr>
              <a:t>The difference between </a:t>
            </a:r>
            <a:r>
              <a:rPr b="1" lang="en" sz="1600">
                <a:latin typeface="Cairo"/>
                <a:ea typeface="Cairo"/>
                <a:cs typeface="Cairo"/>
                <a:sym typeface="Cairo"/>
              </a:rPr>
              <a:t>sleep </a:t>
            </a:r>
            <a:r>
              <a:rPr lang="en" sz="1600">
                <a:latin typeface="Cairo"/>
                <a:ea typeface="Cairo"/>
                <a:cs typeface="Cairo"/>
                <a:sym typeface="Cairo"/>
              </a:rPr>
              <a:t>and</a:t>
            </a:r>
            <a:r>
              <a:rPr b="1" lang="en" sz="1600">
                <a:latin typeface="Cairo"/>
                <a:ea typeface="Cairo"/>
                <a:cs typeface="Cairo"/>
                <a:sym typeface="Cairo"/>
              </a:rPr>
              <a:t> coma </a:t>
            </a:r>
            <a:r>
              <a:rPr lang="en" sz="1600">
                <a:latin typeface="Cairo"/>
                <a:ea typeface="Cairo"/>
                <a:cs typeface="Cairo"/>
                <a:sym typeface="Cairo"/>
              </a:rPr>
              <a:t>is</a:t>
            </a:r>
            <a:r>
              <a:rPr b="1" lang="en" sz="1600">
                <a:latin typeface="Cairo"/>
                <a:ea typeface="Cairo"/>
                <a:cs typeface="Cairo"/>
                <a:sym typeface="Cairo"/>
              </a:rPr>
              <a:t> </a:t>
            </a:r>
            <a:r>
              <a:rPr lang="en" sz="1600">
                <a:latin typeface="Cairo"/>
                <a:ea typeface="Cairo"/>
                <a:cs typeface="Cairo"/>
                <a:sym typeface="Cairo"/>
              </a:rPr>
              <a:t>the sleep </a:t>
            </a:r>
            <a:r>
              <a:rPr b="1" lang="en" sz="1600">
                <a:solidFill>
                  <a:srgbClr val="FF0000"/>
                </a:solidFill>
                <a:latin typeface="Cairo"/>
                <a:ea typeface="Cairo"/>
                <a:cs typeface="Cairo"/>
                <a:sym typeface="Cairo"/>
              </a:rPr>
              <a:t>can</a:t>
            </a:r>
            <a:r>
              <a:rPr lang="en" sz="1600">
                <a:solidFill>
                  <a:schemeClr val="dk1"/>
                </a:solidFill>
                <a:latin typeface="Cairo"/>
                <a:ea typeface="Cairo"/>
                <a:cs typeface="Cairo"/>
                <a:sym typeface="Cairo"/>
              </a:rPr>
              <a:t> be aroused by </a:t>
            </a:r>
            <a:r>
              <a:rPr lang="en" sz="1600" u="sng">
                <a:latin typeface="Cairo"/>
                <a:ea typeface="Cairo"/>
                <a:cs typeface="Cairo"/>
                <a:sym typeface="Cairo"/>
              </a:rPr>
              <a:t>appropriate sensory or other stimuli.</a:t>
            </a:r>
            <a:r>
              <a:rPr lang="en" sz="1600">
                <a:latin typeface="Cairo"/>
                <a:ea typeface="Cairo"/>
                <a:cs typeface="Cairo"/>
                <a:sym typeface="Cairo"/>
              </a:rPr>
              <a:t> While the coma </a:t>
            </a:r>
            <a:r>
              <a:rPr b="1" lang="en" sz="1600">
                <a:solidFill>
                  <a:srgbClr val="FF0000"/>
                </a:solidFill>
                <a:latin typeface="Cairo"/>
                <a:ea typeface="Cairo"/>
                <a:cs typeface="Cairo"/>
                <a:sym typeface="Cairo"/>
              </a:rPr>
              <a:t>can’t </a:t>
            </a:r>
            <a:endParaRPr b="1" sz="1600">
              <a:solidFill>
                <a:srgbClr val="FF0000"/>
              </a:solidFill>
              <a:latin typeface="Cairo"/>
              <a:ea typeface="Cairo"/>
              <a:cs typeface="Cairo"/>
              <a:sym typeface="Cairo"/>
            </a:endParaRPr>
          </a:p>
          <a:p>
            <a:pPr indent="0" lvl="0" marL="0" rtl="0" algn="l">
              <a:spcBef>
                <a:spcPts val="0"/>
              </a:spcBef>
              <a:spcAft>
                <a:spcPts val="0"/>
              </a:spcAft>
              <a:buNone/>
            </a:pPr>
            <a:r>
              <a:t/>
            </a:r>
            <a:endParaRPr b="1" sz="1600">
              <a:solidFill>
                <a:srgbClr val="FF0000"/>
              </a:solidFill>
              <a:latin typeface="Cairo"/>
              <a:ea typeface="Cairo"/>
              <a:cs typeface="Cairo"/>
              <a:sym typeface="Cairo"/>
            </a:endParaRPr>
          </a:p>
          <a:p>
            <a:pPr indent="-330200" lvl="0" marL="457200" rtl="0" algn="l">
              <a:spcBef>
                <a:spcPts val="0"/>
              </a:spcBef>
              <a:spcAft>
                <a:spcPts val="0"/>
              </a:spcAft>
              <a:buSzPts val="1600"/>
              <a:buChar char="★"/>
            </a:pPr>
            <a:r>
              <a:rPr lang="en" sz="1600">
                <a:solidFill>
                  <a:schemeClr val="dk1"/>
                </a:solidFill>
                <a:latin typeface="Cairo"/>
                <a:ea typeface="Cairo"/>
                <a:cs typeface="Cairo"/>
                <a:sym typeface="Cairo"/>
              </a:rPr>
              <a:t>Alpha activity (waves) : </a:t>
            </a:r>
            <a:r>
              <a:rPr lang="en" sz="1600">
                <a:latin typeface="Cairo"/>
                <a:ea typeface="Cairo"/>
                <a:cs typeface="Cairo"/>
                <a:sym typeface="Cairo"/>
              </a:rPr>
              <a:t>Awake, but </a:t>
            </a:r>
            <a:r>
              <a:rPr b="1" lang="en" sz="1600" u="sng">
                <a:latin typeface="Cairo"/>
                <a:ea typeface="Cairo"/>
                <a:cs typeface="Cairo"/>
                <a:sym typeface="Cairo"/>
              </a:rPr>
              <a:t>non-attentive</a:t>
            </a:r>
            <a:r>
              <a:rPr lang="en" sz="1600">
                <a:latin typeface="Cairo"/>
                <a:ea typeface="Cairo"/>
                <a:cs typeface="Cairo"/>
                <a:sym typeface="Cairo"/>
              </a:rPr>
              <a:t>, large, </a:t>
            </a:r>
            <a:r>
              <a:rPr b="1" lang="en" sz="1600">
                <a:latin typeface="Cairo"/>
                <a:ea typeface="Cairo"/>
                <a:cs typeface="Cairo"/>
                <a:sym typeface="Cairo"/>
              </a:rPr>
              <a:t>regular</a:t>
            </a:r>
            <a:r>
              <a:rPr lang="en" sz="1600">
                <a:latin typeface="Cairo"/>
                <a:ea typeface="Cairo"/>
                <a:cs typeface="Cairo"/>
                <a:sym typeface="Cairo"/>
              </a:rPr>
              <a:t>. </a:t>
            </a:r>
            <a:r>
              <a:rPr lang="en" sz="1600">
                <a:solidFill>
                  <a:schemeClr val="dk1"/>
                </a:solidFill>
                <a:latin typeface="Cairo"/>
                <a:ea typeface="Cairo"/>
                <a:cs typeface="Cairo"/>
                <a:sym typeface="Cairo"/>
              </a:rPr>
              <a:t>Generally associated with a state of </a:t>
            </a:r>
            <a:r>
              <a:rPr lang="en" sz="1600">
                <a:solidFill>
                  <a:srgbClr val="FF0000"/>
                </a:solidFill>
                <a:latin typeface="Cairo"/>
                <a:ea typeface="Cairo"/>
                <a:cs typeface="Cairo"/>
                <a:sym typeface="Cairo"/>
              </a:rPr>
              <a:t>relaxation.</a:t>
            </a:r>
            <a:endParaRPr sz="1600">
              <a:solidFill>
                <a:srgbClr val="FF0000"/>
              </a:solidFill>
              <a:latin typeface="Cairo"/>
              <a:ea typeface="Cairo"/>
              <a:cs typeface="Cairo"/>
              <a:sym typeface="Cairo"/>
            </a:endParaRPr>
          </a:p>
          <a:p>
            <a:pPr indent="-330200" lvl="0" marL="457200" rtl="0" algn="l">
              <a:spcBef>
                <a:spcPts val="0"/>
              </a:spcBef>
              <a:spcAft>
                <a:spcPts val="0"/>
              </a:spcAft>
              <a:buSzPts val="1600"/>
              <a:buChar char="★"/>
            </a:pPr>
            <a:r>
              <a:rPr lang="en" sz="1600">
                <a:latin typeface="Cairo"/>
                <a:ea typeface="Cairo"/>
                <a:cs typeface="Cairo"/>
                <a:sym typeface="Cairo"/>
              </a:rPr>
              <a:t>Beta activity (waves) :Awake and </a:t>
            </a:r>
            <a:r>
              <a:rPr b="1" lang="en" sz="1600" u="sng">
                <a:latin typeface="Cairo"/>
                <a:ea typeface="Cairo"/>
                <a:cs typeface="Cairo"/>
                <a:sym typeface="Cairo"/>
              </a:rPr>
              <a:t>attentive</a:t>
            </a:r>
            <a:r>
              <a:rPr lang="en" sz="1600">
                <a:latin typeface="Cairo"/>
                <a:ea typeface="Cairo"/>
                <a:cs typeface="Cairo"/>
                <a:sym typeface="Cairo"/>
              </a:rPr>
              <a:t> - low amplitude, fast, </a:t>
            </a:r>
            <a:r>
              <a:rPr b="1" lang="en" sz="1600">
                <a:latin typeface="Cairo"/>
                <a:ea typeface="Cairo"/>
                <a:cs typeface="Cairo"/>
                <a:sym typeface="Cairo"/>
              </a:rPr>
              <a:t>irregular</a:t>
            </a:r>
            <a:r>
              <a:rPr lang="en" sz="1600">
                <a:latin typeface="Cairo"/>
                <a:ea typeface="Cairo"/>
                <a:cs typeface="Cairo"/>
                <a:sym typeface="Cairo"/>
              </a:rPr>
              <a:t>. </a:t>
            </a:r>
            <a:r>
              <a:rPr lang="en" sz="1600">
                <a:solidFill>
                  <a:schemeClr val="dk1"/>
                </a:solidFill>
                <a:latin typeface="Cairo"/>
                <a:ea typeface="Cairo"/>
                <a:cs typeface="Cairo"/>
                <a:sym typeface="Cairo"/>
              </a:rPr>
              <a:t>generally associated with a state of </a:t>
            </a:r>
            <a:r>
              <a:rPr lang="en" sz="1600">
                <a:solidFill>
                  <a:srgbClr val="FF0000"/>
                </a:solidFill>
                <a:latin typeface="Cairo"/>
                <a:ea typeface="Cairo"/>
                <a:cs typeface="Cairo"/>
                <a:sym typeface="Cairo"/>
              </a:rPr>
              <a:t>arousal </a:t>
            </a:r>
            <a:endParaRPr sz="1600">
              <a:solidFill>
                <a:srgbClr val="FF0000"/>
              </a:solidFill>
              <a:latin typeface="Cairo"/>
              <a:ea typeface="Cairo"/>
              <a:cs typeface="Cairo"/>
              <a:sym typeface="Cairo"/>
            </a:endParaRPr>
          </a:p>
          <a:p>
            <a:pPr indent="-330200" lvl="0" marL="457200" rtl="0" algn="l">
              <a:spcBef>
                <a:spcPts val="0"/>
              </a:spcBef>
              <a:spcAft>
                <a:spcPts val="0"/>
              </a:spcAft>
              <a:buSzPts val="1600"/>
              <a:buChar char="★"/>
            </a:pPr>
            <a:r>
              <a:rPr b="1" lang="en" sz="1600">
                <a:solidFill>
                  <a:schemeClr val="dk1"/>
                </a:solidFill>
                <a:latin typeface="Cairo"/>
                <a:ea typeface="Cairo"/>
                <a:cs typeface="Cairo"/>
                <a:sym typeface="Cairo"/>
              </a:rPr>
              <a:t>Physiological</a:t>
            </a:r>
            <a:r>
              <a:rPr lang="en" sz="1600">
                <a:solidFill>
                  <a:schemeClr val="dk1"/>
                </a:solidFill>
                <a:latin typeface="Cairo"/>
                <a:ea typeface="Cairo"/>
                <a:cs typeface="Cairo"/>
                <a:sym typeface="Cairo"/>
              </a:rPr>
              <a:t> </a:t>
            </a:r>
            <a:r>
              <a:rPr b="1" lang="en" sz="1600">
                <a:solidFill>
                  <a:schemeClr val="dk1"/>
                </a:solidFill>
                <a:latin typeface="Cairo"/>
                <a:ea typeface="Cairo"/>
                <a:cs typeface="Cairo"/>
                <a:sym typeface="Cairo"/>
              </a:rPr>
              <a:t>change</a:t>
            </a:r>
            <a:r>
              <a:rPr lang="en" sz="1600">
                <a:solidFill>
                  <a:schemeClr val="dk1"/>
                </a:solidFill>
                <a:latin typeface="Cairo"/>
                <a:ea typeface="Cairo"/>
                <a:cs typeface="Cairo"/>
                <a:sym typeface="Cairo"/>
              </a:rPr>
              <a:t> in sleep. It </a:t>
            </a:r>
            <a:r>
              <a:rPr b="1" lang="en" sz="1600">
                <a:solidFill>
                  <a:srgbClr val="FF0000"/>
                </a:solidFill>
                <a:latin typeface="Cairo"/>
                <a:ea typeface="Cairo"/>
                <a:cs typeface="Cairo"/>
                <a:sym typeface="Cairo"/>
              </a:rPr>
              <a:t>decreases:</a:t>
            </a:r>
            <a:r>
              <a:rPr lang="en" sz="1600">
                <a:latin typeface="Cairo"/>
                <a:ea typeface="Cairo"/>
                <a:cs typeface="Cairo"/>
                <a:sym typeface="Cairo"/>
              </a:rPr>
              <a:t> </a:t>
            </a:r>
            <a:r>
              <a:rPr lang="en" sz="1600">
                <a:solidFill>
                  <a:schemeClr val="dk1"/>
                </a:solidFill>
                <a:latin typeface="Cairo"/>
                <a:ea typeface="Cairo"/>
                <a:cs typeface="Cairo"/>
                <a:sym typeface="Cairo"/>
              </a:rPr>
              <a:t>pulse rate, cardiac output, blood pressure, vasomotor tone, tidal volume, respiratory rate, BMR 10-15%, urine volume &amp; salivary/lacrimal secretions ). And </a:t>
            </a:r>
            <a:r>
              <a:rPr b="1" lang="en" sz="1600">
                <a:solidFill>
                  <a:srgbClr val="FF0000"/>
                </a:solidFill>
                <a:latin typeface="Cairo"/>
                <a:ea typeface="Cairo"/>
                <a:cs typeface="Cairo"/>
                <a:sym typeface="Cairo"/>
              </a:rPr>
              <a:t>increases </a:t>
            </a:r>
            <a:r>
              <a:rPr i="1" lang="en" sz="1600">
                <a:solidFill>
                  <a:schemeClr val="dk1"/>
                </a:solidFill>
                <a:latin typeface="Cairo"/>
                <a:ea typeface="Cairo"/>
                <a:cs typeface="Cairo"/>
                <a:sym typeface="Cairo"/>
              </a:rPr>
              <a:t>blood volume &amp; </a:t>
            </a:r>
            <a:r>
              <a:rPr lang="en" sz="1600">
                <a:solidFill>
                  <a:schemeClr val="dk1"/>
                </a:solidFill>
                <a:latin typeface="Cairo"/>
                <a:ea typeface="Cairo"/>
                <a:cs typeface="Cairo"/>
                <a:sym typeface="Cairo"/>
              </a:rPr>
              <a:t>gastric/sweat secretions </a:t>
            </a:r>
            <a:endParaRPr sz="1600">
              <a:solidFill>
                <a:schemeClr val="dk1"/>
              </a:solidFill>
              <a:latin typeface="Cairo"/>
              <a:ea typeface="Cairo"/>
              <a:cs typeface="Cairo"/>
              <a:sym typeface="Cairo"/>
            </a:endParaRPr>
          </a:p>
          <a:p>
            <a:pPr indent="-330200" lvl="0" marL="457200" rtl="0" algn="l">
              <a:spcBef>
                <a:spcPts val="0"/>
              </a:spcBef>
              <a:spcAft>
                <a:spcPts val="0"/>
              </a:spcAft>
              <a:buSzPts val="1600"/>
              <a:buFont typeface="Cairo"/>
              <a:buChar char="★"/>
            </a:pPr>
            <a:r>
              <a:rPr lang="en" sz="1600">
                <a:solidFill>
                  <a:schemeClr val="dk1"/>
                </a:solidFill>
                <a:latin typeface="Cairo"/>
                <a:ea typeface="Cairo"/>
                <a:cs typeface="Cairo"/>
                <a:sym typeface="Cairo"/>
              </a:rPr>
              <a:t>Insomnia is habitual sleeplessness; inability to sleep.</a:t>
            </a:r>
            <a:endParaRPr sz="1600">
              <a:solidFill>
                <a:schemeClr val="dk1"/>
              </a:solidFill>
              <a:latin typeface="Cairo"/>
              <a:ea typeface="Cairo"/>
              <a:cs typeface="Cairo"/>
              <a:sym typeface="Cairo"/>
            </a:endParaRPr>
          </a:p>
          <a:p>
            <a:pPr indent="-330200" lvl="0" marL="457200" rtl="0" algn="l">
              <a:spcBef>
                <a:spcPts val="0"/>
              </a:spcBef>
              <a:spcAft>
                <a:spcPts val="0"/>
              </a:spcAft>
              <a:buClr>
                <a:schemeClr val="dk1"/>
              </a:buClr>
              <a:buSzPts val="1600"/>
              <a:buFont typeface="Cairo"/>
              <a:buChar char="★"/>
            </a:pPr>
            <a:r>
              <a:rPr lang="en" sz="1600">
                <a:solidFill>
                  <a:schemeClr val="dk1"/>
                </a:solidFill>
                <a:latin typeface="Cairo"/>
                <a:ea typeface="Cairo"/>
                <a:cs typeface="Cairo"/>
                <a:sym typeface="Cairo"/>
              </a:rPr>
              <a:t>Sleep Apnea is the cessation of breathing while sleeping (people who are overweight).</a:t>
            </a:r>
            <a:endParaRPr sz="1600">
              <a:solidFill>
                <a:schemeClr val="dk1"/>
              </a:solidFill>
              <a:latin typeface="Cairo"/>
              <a:ea typeface="Cairo"/>
              <a:cs typeface="Cairo"/>
              <a:sym typeface="Cai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4"/>
          <p:cNvSpPr txBox="1"/>
          <p:nvPr/>
        </p:nvSpPr>
        <p:spPr>
          <a:xfrm flipH="1" rot="5400000">
            <a:off x="5022300" y="3476325"/>
            <a:ext cx="3048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8th </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328" name="Google Shape;328;p44"/>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329" name="Google Shape;329;p44"/>
          <p:cNvSpPr txBox="1"/>
          <p:nvPr/>
        </p:nvSpPr>
        <p:spPr>
          <a:xfrm rot="5400000">
            <a:off x="937850" y="8021225"/>
            <a:ext cx="920100" cy="24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a:p>
            <a:pPr indent="0" lvl="0" marL="0" rtl="0" algn="l">
              <a:spcBef>
                <a:spcPts val="0"/>
              </a:spcBef>
              <a:spcAft>
                <a:spcPts val="0"/>
              </a:spcAft>
              <a:buNone/>
            </a:pPr>
            <a:r>
              <a:rPr lang="en"/>
              <a:t>1.D</a:t>
            </a:r>
            <a:endParaRPr/>
          </a:p>
          <a:p>
            <a:pPr indent="0" lvl="0" marL="0" rtl="0" algn="l">
              <a:spcBef>
                <a:spcPts val="0"/>
              </a:spcBef>
              <a:spcAft>
                <a:spcPts val="0"/>
              </a:spcAft>
              <a:buNone/>
            </a:pPr>
            <a:r>
              <a:rPr lang="en"/>
              <a:t>2.C</a:t>
            </a:r>
            <a:endParaRPr/>
          </a:p>
          <a:p>
            <a:pPr indent="0" lvl="0" marL="0" rtl="0" algn="l">
              <a:spcBef>
                <a:spcPts val="0"/>
              </a:spcBef>
              <a:spcAft>
                <a:spcPts val="0"/>
              </a:spcAft>
              <a:buNone/>
            </a:pPr>
            <a:r>
              <a:rPr lang="en"/>
              <a:t>3.C</a:t>
            </a:r>
            <a:endParaRPr/>
          </a:p>
          <a:p>
            <a:pPr indent="0" lvl="0" marL="0" rtl="0" algn="l">
              <a:spcBef>
                <a:spcPts val="0"/>
              </a:spcBef>
              <a:spcAft>
                <a:spcPts val="0"/>
              </a:spcAft>
              <a:buNone/>
            </a:pPr>
            <a:r>
              <a:rPr lang="en"/>
              <a:t>4.D</a:t>
            </a:r>
            <a:endParaRPr/>
          </a:p>
          <a:p>
            <a:pPr indent="0" lvl="0" marL="0" rtl="0" algn="l">
              <a:spcBef>
                <a:spcPts val="0"/>
              </a:spcBef>
              <a:spcAft>
                <a:spcPts val="0"/>
              </a:spcAft>
              <a:buNone/>
            </a:pPr>
            <a:r>
              <a:rPr lang="en"/>
              <a:t>5.B</a:t>
            </a:r>
            <a:endParaRPr/>
          </a:p>
          <a:p>
            <a:pPr indent="0" lvl="0" marL="0" rtl="0" algn="l">
              <a:spcBef>
                <a:spcPts val="0"/>
              </a:spcBef>
              <a:spcAft>
                <a:spcPts val="0"/>
              </a:spcAft>
              <a:buNone/>
            </a:pPr>
            <a:r>
              <a:rPr lang="en"/>
              <a:t>6.D</a:t>
            </a:r>
            <a:endParaRPr/>
          </a:p>
          <a:p>
            <a:pPr indent="0" lvl="0" marL="0" rtl="0" algn="l">
              <a:spcBef>
                <a:spcPts val="0"/>
              </a:spcBef>
              <a:spcAft>
                <a:spcPts val="0"/>
              </a:spcAft>
              <a:buNone/>
            </a:pPr>
            <a:r>
              <a:rPr lang="en"/>
              <a:t>7.B</a:t>
            </a:r>
            <a:endParaRPr/>
          </a:p>
          <a:p>
            <a:pPr indent="0" lvl="0" marL="0" rtl="0" algn="l">
              <a:spcBef>
                <a:spcPts val="0"/>
              </a:spcBef>
              <a:spcAft>
                <a:spcPts val="0"/>
              </a:spcAft>
              <a:buNone/>
            </a:pPr>
            <a:r>
              <a:rPr lang="en"/>
              <a:t>8.D</a:t>
            </a:r>
            <a:endParaRPr/>
          </a:p>
          <a:p>
            <a:pPr indent="0" lvl="0" marL="0" rtl="0" algn="l">
              <a:spcBef>
                <a:spcPts val="0"/>
              </a:spcBef>
              <a:spcAft>
                <a:spcPts val="0"/>
              </a:spcAft>
              <a:buNone/>
            </a:pPr>
            <a:r>
              <a:rPr lang="en"/>
              <a:t>9.D</a:t>
            </a:r>
            <a:endParaRPr/>
          </a:p>
          <a:p>
            <a:pPr indent="0" lvl="0" marL="0" rtl="0" algn="l">
              <a:spcBef>
                <a:spcPts val="0"/>
              </a:spcBef>
              <a:spcAft>
                <a:spcPts val="0"/>
              </a:spcAft>
              <a:buNone/>
            </a:pPr>
            <a:r>
              <a:rPr lang="en"/>
              <a:t>10.B</a:t>
            </a:r>
            <a:endParaRPr/>
          </a:p>
        </p:txBody>
      </p:sp>
      <p:sp>
        <p:nvSpPr>
          <p:cNvPr id="330" name="Google Shape;330;p44"/>
          <p:cNvSpPr txBox="1"/>
          <p:nvPr/>
        </p:nvSpPr>
        <p:spPr>
          <a:xfrm>
            <a:off x="292500" y="544525"/>
            <a:ext cx="3136500" cy="7397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4"/>
          <p:cNvSpPr txBox="1"/>
          <p:nvPr/>
        </p:nvSpPr>
        <p:spPr>
          <a:xfrm>
            <a:off x="3429000" y="544525"/>
            <a:ext cx="2878500" cy="7397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4"/>
          <p:cNvSpPr txBox="1"/>
          <p:nvPr/>
        </p:nvSpPr>
        <p:spPr>
          <a:xfrm>
            <a:off x="-6543025" y="2063125"/>
            <a:ext cx="55410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4"/>
          <p:cNvSpPr txBox="1"/>
          <p:nvPr/>
        </p:nvSpPr>
        <p:spPr>
          <a:xfrm>
            <a:off x="711075" y="1244750"/>
            <a:ext cx="55056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4"/>
          <p:cNvSpPr txBox="1"/>
          <p:nvPr/>
        </p:nvSpPr>
        <p:spPr>
          <a:xfrm>
            <a:off x="421500" y="679227"/>
            <a:ext cx="2878500" cy="2148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t>1. </a:t>
            </a:r>
            <a:r>
              <a:rPr lang="en" sz="1200"/>
              <a:t> In a typical night of sleep for adults, there are about: </a:t>
            </a:r>
            <a:endParaRPr sz="1200"/>
          </a:p>
          <a:p>
            <a:pPr indent="-304800" lvl="0" marL="457200" rtl="0" algn="l">
              <a:spcBef>
                <a:spcPts val="0"/>
              </a:spcBef>
              <a:spcAft>
                <a:spcPts val="0"/>
              </a:spcAft>
              <a:buSzPts val="1200"/>
              <a:buAutoNum type="alphaUcParenR"/>
            </a:pPr>
            <a:r>
              <a:rPr lang="en" sz="1200"/>
              <a:t>3-6 cycles </a:t>
            </a:r>
            <a:endParaRPr sz="1200"/>
          </a:p>
          <a:p>
            <a:pPr indent="-304800" lvl="0" marL="457200" rtl="0" algn="l">
              <a:spcBef>
                <a:spcPts val="0"/>
              </a:spcBef>
              <a:spcAft>
                <a:spcPts val="0"/>
              </a:spcAft>
              <a:buSzPts val="1200"/>
              <a:buAutoNum type="alphaUcParenR"/>
            </a:pPr>
            <a:r>
              <a:rPr lang="en" sz="1200"/>
              <a:t>2-4 cycles</a:t>
            </a:r>
            <a:endParaRPr sz="1200"/>
          </a:p>
          <a:p>
            <a:pPr indent="-304800" lvl="0" marL="457200" rtl="0" algn="l">
              <a:spcBef>
                <a:spcPts val="0"/>
              </a:spcBef>
              <a:spcAft>
                <a:spcPts val="0"/>
              </a:spcAft>
              <a:buSzPts val="1200"/>
              <a:buAutoNum type="alphaUcParenR"/>
            </a:pPr>
            <a:r>
              <a:rPr lang="en" sz="1200"/>
              <a:t>4-5 cycles</a:t>
            </a:r>
            <a:endParaRPr sz="1200"/>
          </a:p>
          <a:p>
            <a:pPr indent="-304800" lvl="0" marL="457200" rtl="0" algn="l">
              <a:spcBef>
                <a:spcPts val="0"/>
              </a:spcBef>
              <a:spcAft>
                <a:spcPts val="0"/>
              </a:spcAft>
              <a:buSzPts val="1200"/>
              <a:buAutoNum type="alphaUcParenR"/>
            </a:pPr>
            <a:r>
              <a:rPr lang="en" sz="1200"/>
              <a:t>4-6 cycles </a:t>
            </a:r>
            <a:endParaRPr sz="1200"/>
          </a:p>
        </p:txBody>
      </p:sp>
      <p:sp>
        <p:nvSpPr>
          <p:cNvPr id="335" name="Google Shape;335;p44"/>
          <p:cNvSpPr txBox="1"/>
          <p:nvPr/>
        </p:nvSpPr>
        <p:spPr>
          <a:xfrm>
            <a:off x="472050" y="2466975"/>
            <a:ext cx="2777400" cy="3048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t>2</a:t>
            </a:r>
            <a:r>
              <a:rPr lang="en"/>
              <a:t>. </a:t>
            </a:r>
            <a:r>
              <a:rPr lang="en" sz="1200">
                <a:solidFill>
                  <a:schemeClr val="dk1"/>
                </a:solidFill>
              </a:rPr>
              <a:t> Which of the following statements about sleep is correct?</a:t>
            </a:r>
            <a:br>
              <a:rPr lang="en" sz="1200">
                <a:solidFill>
                  <a:schemeClr val="dk1"/>
                </a:solidFill>
              </a:rPr>
            </a:br>
            <a:r>
              <a:rPr lang="en" sz="1200">
                <a:solidFill>
                  <a:schemeClr val="dk1"/>
                </a:solidFill>
              </a:rPr>
              <a:t> A) Although fast-wave sleep is frequently referred to as “dreamless sleep,” dreams and sometimes nightmares do occur at this time</a:t>
            </a:r>
            <a:br>
              <a:rPr lang="en" sz="1200">
                <a:solidFill>
                  <a:schemeClr val="dk1"/>
                </a:solidFill>
              </a:rPr>
            </a:br>
            <a:r>
              <a:rPr lang="en" sz="1200">
                <a:solidFill>
                  <a:schemeClr val="dk1"/>
                </a:solidFill>
              </a:rPr>
              <a:t> B) Individuals rarely will awaken spontaneously from rapid eye movement (REM) sleep</a:t>
            </a:r>
            <a:br>
              <a:rPr lang="en" sz="1200">
                <a:solidFill>
                  <a:schemeClr val="dk1"/>
                </a:solidFill>
              </a:rPr>
            </a:br>
            <a:r>
              <a:rPr lang="en" sz="1200">
                <a:solidFill>
                  <a:schemeClr val="dk1"/>
                </a:solidFill>
              </a:rPr>
              <a:t> C) Muscle tone throughout the body is markedly depressed during REM sleep (except for eye muscles)</a:t>
            </a:r>
            <a:endParaRPr sz="1200">
              <a:solidFill>
                <a:schemeClr val="dk1"/>
              </a:solidFill>
            </a:endParaRPr>
          </a:p>
          <a:p>
            <a:pPr indent="0" lvl="0" marL="0" rtl="0" algn="l">
              <a:spcBef>
                <a:spcPts val="0"/>
              </a:spcBef>
              <a:spcAft>
                <a:spcPts val="0"/>
              </a:spcAft>
              <a:buNone/>
            </a:pPr>
            <a:r>
              <a:rPr lang="en" sz="1200">
                <a:solidFill>
                  <a:schemeClr val="dk1"/>
                </a:solidFill>
              </a:rPr>
              <a:t>D) Heart rate and respiratory rate typically become very regular during REM sleep</a:t>
            </a:r>
            <a:r>
              <a:rPr lang="en">
                <a:solidFill>
                  <a:schemeClr val="dk1"/>
                </a:solidFill>
              </a:rPr>
              <a:t> </a:t>
            </a:r>
            <a:endParaRPr/>
          </a:p>
          <a:p>
            <a:pPr indent="0" lvl="0" marL="0" rtl="0" algn="l">
              <a:spcBef>
                <a:spcPts val="0"/>
              </a:spcBef>
              <a:spcAft>
                <a:spcPts val="0"/>
              </a:spcAft>
              <a:buNone/>
            </a:pPr>
            <a:r>
              <a:t/>
            </a:r>
            <a:endParaRPr/>
          </a:p>
        </p:txBody>
      </p:sp>
      <p:sp>
        <p:nvSpPr>
          <p:cNvPr id="336" name="Google Shape;336;p44"/>
          <p:cNvSpPr txBox="1"/>
          <p:nvPr/>
        </p:nvSpPr>
        <p:spPr>
          <a:xfrm>
            <a:off x="472050" y="5915855"/>
            <a:ext cx="2777400" cy="21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3.  Beta waves indicate: </a:t>
            </a:r>
            <a:endParaRPr sz="1200"/>
          </a:p>
          <a:p>
            <a:pPr indent="-304800" lvl="0" marL="457200" rtl="0" algn="l">
              <a:spcBef>
                <a:spcPts val="0"/>
              </a:spcBef>
              <a:spcAft>
                <a:spcPts val="0"/>
              </a:spcAft>
              <a:buSzPts val="1200"/>
              <a:buAutoNum type="alphaUcParenR"/>
            </a:pPr>
            <a:r>
              <a:rPr lang="en" sz="1200"/>
              <a:t>Deep sleep </a:t>
            </a:r>
            <a:endParaRPr sz="1200"/>
          </a:p>
          <a:p>
            <a:pPr indent="-304800" lvl="0" marL="457200" rtl="0" algn="l">
              <a:spcBef>
                <a:spcPts val="0"/>
              </a:spcBef>
              <a:spcAft>
                <a:spcPts val="0"/>
              </a:spcAft>
              <a:buSzPts val="1200"/>
              <a:buAutoNum type="alphaUcParenR"/>
            </a:pPr>
            <a:r>
              <a:rPr lang="en" sz="1200"/>
              <a:t>Awake, non-</a:t>
            </a:r>
            <a:r>
              <a:rPr lang="en" sz="1200"/>
              <a:t>attentive </a:t>
            </a:r>
            <a:endParaRPr sz="1200"/>
          </a:p>
          <a:p>
            <a:pPr indent="-304800" lvl="0" marL="457200" rtl="0" algn="l">
              <a:spcBef>
                <a:spcPts val="0"/>
              </a:spcBef>
              <a:spcAft>
                <a:spcPts val="0"/>
              </a:spcAft>
              <a:buSzPts val="1200"/>
              <a:buAutoNum type="alphaUcParenR"/>
            </a:pPr>
            <a:r>
              <a:rPr lang="en" sz="1200"/>
              <a:t>Awake, attentive </a:t>
            </a:r>
            <a:endParaRPr sz="1200"/>
          </a:p>
          <a:p>
            <a:pPr indent="-304800" lvl="0" marL="457200" rtl="0" algn="l">
              <a:spcBef>
                <a:spcPts val="0"/>
              </a:spcBef>
              <a:spcAft>
                <a:spcPts val="0"/>
              </a:spcAft>
              <a:buSzPts val="1200"/>
              <a:buAutoNum type="alphaUcParenR"/>
            </a:pPr>
            <a:r>
              <a:rPr lang="en" sz="1200"/>
              <a:t>REM</a:t>
            </a:r>
            <a:endParaRPr sz="1200"/>
          </a:p>
        </p:txBody>
      </p:sp>
      <p:sp>
        <p:nvSpPr>
          <p:cNvPr id="337" name="Google Shape;337;p44"/>
          <p:cNvSpPr txBox="1"/>
          <p:nvPr/>
        </p:nvSpPr>
        <p:spPr>
          <a:xfrm>
            <a:off x="3498375" y="679225"/>
            <a:ext cx="2655300" cy="31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 4. Which of the following statements concerning electroencephalogram activity is correct?</a:t>
            </a:r>
            <a:br>
              <a:rPr lang="en" sz="1200"/>
            </a:br>
            <a:r>
              <a:rPr lang="en" sz="1200"/>
              <a:t> A) Delta waves occur in normal adults who are awake but in a quiet, resting state</a:t>
            </a:r>
            <a:br>
              <a:rPr lang="en" sz="1200"/>
            </a:br>
            <a:r>
              <a:rPr lang="en" sz="1200"/>
              <a:t> B) Alpha waves occur at 14 to 80 cycles per second during periods of heightened excited activity or high tension</a:t>
            </a:r>
            <a:br>
              <a:rPr lang="en" sz="1200"/>
            </a:br>
            <a:r>
              <a:rPr lang="en" sz="1200"/>
              <a:t> C)Theta waves are associated with a state of arousal </a:t>
            </a:r>
            <a:br>
              <a:rPr lang="en" sz="1200"/>
            </a:br>
            <a:r>
              <a:rPr lang="en" sz="1200"/>
              <a:t> D) Delta waves occur during the deepest stages of SWS </a:t>
            </a:r>
            <a:endParaRPr sz="1200"/>
          </a:p>
        </p:txBody>
      </p:sp>
      <p:sp>
        <p:nvSpPr>
          <p:cNvPr id="338" name="Google Shape;338;p44"/>
          <p:cNvSpPr txBox="1"/>
          <p:nvPr/>
        </p:nvSpPr>
        <p:spPr>
          <a:xfrm>
            <a:off x="3540600" y="4129288"/>
            <a:ext cx="2655300" cy="16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5. The state of unconsciousness from which a person can not be aroused by any external stimuli, is known as: </a:t>
            </a:r>
            <a:endParaRPr sz="1200"/>
          </a:p>
          <a:p>
            <a:pPr indent="0" lvl="0" marL="0" rtl="0" algn="l">
              <a:spcBef>
                <a:spcPts val="0"/>
              </a:spcBef>
              <a:spcAft>
                <a:spcPts val="0"/>
              </a:spcAft>
              <a:buNone/>
            </a:pPr>
            <a:r>
              <a:rPr lang="en" sz="1200"/>
              <a:t>A)Awakeness </a:t>
            </a:r>
            <a:endParaRPr sz="1200"/>
          </a:p>
          <a:p>
            <a:pPr indent="0" lvl="0" marL="0" rtl="0" algn="l">
              <a:spcBef>
                <a:spcPts val="0"/>
              </a:spcBef>
              <a:spcAft>
                <a:spcPts val="0"/>
              </a:spcAft>
              <a:buNone/>
            </a:pPr>
            <a:r>
              <a:rPr lang="en" sz="1200"/>
              <a:t>B)Coma </a:t>
            </a:r>
            <a:endParaRPr sz="1200"/>
          </a:p>
          <a:p>
            <a:pPr indent="0" lvl="0" marL="0" rtl="0" algn="l">
              <a:spcBef>
                <a:spcPts val="0"/>
              </a:spcBef>
              <a:spcAft>
                <a:spcPts val="0"/>
              </a:spcAft>
              <a:buNone/>
            </a:pPr>
            <a:r>
              <a:rPr lang="en" sz="1200"/>
              <a:t>C)Sleep </a:t>
            </a:r>
            <a:endParaRPr sz="1200"/>
          </a:p>
          <a:p>
            <a:pPr indent="0" lvl="0" marL="0" rtl="0" algn="l">
              <a:spcBef>
                <a:spcPts val="0"/>
              </a:spcBef>
              <a:spcAft>
                <a:spcPts val="0"/>
              </a:spcAft>
              <a:buNone/>
            </a:pPr>
            <a:r>
              <a:rPr lang="en" sz="1200"/>
              <a:t>D)Death </a:t>
            </a:r>
            <a:endParaRPr sz="1200"/>
          </a:p>
        </p:txBody>
      </p:sp>
      <p:sp>
        <p:nvSpPr>
          <p:cNvPr id="339" name="Google Shape;339;p44"/>
          <p:cNvSpPr txBox="1"/>
          <p:nvPr/>
        </p:nvSpPr>
        <p:spPr>
          <a:xfrm>
            <a:off x="3539775" y="6069175"/>
            <a:ext cx="2572500" cy="16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6. As the person becomes more rested through the night, the duration of: </a:t>
            </a:r>
            <a:endParaRPr sz="1200"/>
          </a:p>
          <a:p>
            <a:pPr indent="-304800" lvl="0" marL="457200" rtl="0" algn="l">
              <a:spcBef>
                <a:spcPts val="0"/>
              </a:spcBef>
              <a:spcAft>
                <a:spcPts val="0"/>
              </a:spcAft>
              <a:buSzPts val="1200"/>
              <a:buAutoNum type="alphaUcParenR"/>
            </a:pPr>
            <a:r>
              <a:rPr lang="en" sz="1200"/>
              <a:t>SWS increases. </a:t>
            </a:r>
            <a:endParaRPr sz="1200"/>
          </a:p>
          <a:p>
            <a:pPr indent="-304800" lvl="0" marL="457200" rtl="0" algn="l">
              <a:spcBef>
                <a:spcPts val="0"/>
              </a:spcBef>
              <a:spcAft>
                <a:spcPts val="0"/>
              </a:spcAft>
              <a:buSzPts val="1200"/>
              <a:buAutoNum type="alphaUcParenR"/>
            </a:pPr>
            <a:r>
              <a:rPr lang="en" sz="1200"/>
              <a:t>REM decreases.</a:t>
            </a:r>
            <a:endParaRPr sz="1200"/>
          </a:p>
          <a:p>
            <a:pPr indent="-304800" lvl="0" marL="457200" rtl="0" algn="l">
              <a:spcBef>
                <a:spcPts val="0"/>
              </a:spcBef>
              <a:spcAft>
                <a:spcPts val="0"/>
              </a:spcAft>
              <a:buSzPts val="1200"/>
              <a:buAutoNum type="alphaUcParenR"/>
            </a:pPr>
            <a:r>
              <a:rPr lang="en" sz="1200"/>
              <a:t>REM remains the same.</a:t>
            </a:r>
            <a:endParaRPr sz="1200"/>
          </a:p>
          <a:p>
            <a:pPr indent="-304800" lvl="0" marL="457200" rtl="0" algn="l">
              <a:spcBef>
                <a:spcPts val="0"/>
              </a:spcBef>
              <a:spcAft>
                <a:spcPts val="0"/>
              </a:spcAft>
              <a:buSzPts val="1200"/>
              <a:buAutoNum type="alphaUcParenR"/>
            </a:pPr>
            <a:r>
              <a:rPr lang="en" sz="1200"/>
              <a:t>REM increases.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5"/>
          <p:cNvSpPr txBox="1"/>
          <p:nvPr/>
        </p:nvSpPr>
        <p:spPr>
          <a:xfrm flipH="1" rot="5400000">
            <a:off x="5022300" y="3476325"/>
            <a:ext cx="3048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 8th Lecture  ∣ The Physiology Team</a:t>
            </a:r>
            <a:endParaRPr b="1">
              <a:solidFill>
                <a:srgbClr val="2C5072"/>
              </a:solidFill>
              <a:latin typeface="Cairo"/>
              <a:ea typeface="Cairo"/>
              <a:cs typeface="Cairo"/>
              <a:sym typeface="Cairo"/>
            </a:endParaRPr>
          </a:p>
        </p:txBody>
      </p:sp>
      <p:sp>
        <p:nvSpPr>
          <p:cNvPr id="345" name="Google Shape;345;p45"/>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346" name="Google Shape;346;p45"/>
          <p:cNvSpPr txBox="1"/>
          <p:nvPr/>
        </p:nvSpPr>
        <p:spPr>
          <a:xfrm rot="5400000">
            <a:off x="937850" y="8021225"/>
            <a:ext cx="920100" cy="24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Answers:</a:t>
            </a:r>
            <a:endParaRPr/>
          </a:p>
          <a:p>
            <a:pPr indent="0" lvl="0" marL="0" rtl="0" algn="l">
              <a:spcBef>
                <a:spcPts val="0"/>
              </a:spcBef>
              <a:spcAft>
                <a:spcPts val="0"/>
              </a:spcAft>
              <a:buNone/>
            </a:pPr>
            <a:r>
              <a:rPr lang="en"/>
              <a:t>1.D</a:t>
            </a:r>
            <a:endParaRPr/>
          </a:p>
          <a:p>
            <a:pPr indent="0" lvl="0" marL="0" rtl="0" algn="l">
              <a:spcBef>
                <a:spcPts val="0"/>
              </a:spcBef>
              <a:spcAft>
                <a:spcPts val="0"/>
              </a:spcAft>
              <a:buNone/>
            </a:pPr>
            <a:r>
              <a:rPr lang="en"/>
              <a:t>2.C</a:t>
            </a:r>
            <a:endParaRPr/>
          </a:p>
          <a:p>
            <a:pPr indent="0" lvl="0" marL="0" rtl="0" algn="l">
              <a:spcBef>
                <a:spcPts val="0"/>
              </a:spcBef>
              <a:spcAft>
                <a:spcPts val="0"/>
              </a:spcAft>
              <a:buNone/>
            </a:pPr>
            <a:r>
              <a:rPr lang="en"/>
              <a:t>3.C</a:t>
            </a:r>
            <a:endParaRPr/>
          </a:p>
          <a:p>
            <a:pPr indent="0" lvl="0" marL="0" rtl="0" algn="l">
              <a:spcBef>
                <a:spcPts val="0"/>
              </a:spcBef>
              <a:spcAft>
                <a:spcPts val="0"/>
              </a:spcAft>
              <a:buNone/>
            </a:pPr>
            <a:r>
              <a:rPr lang="en"/>
              <a:t>4.D</a:t>
            </a:r>
            <a:endParaRPr/>
          </a:p>
          <a:p>
            <a:pPr indent="0" lvl="0" marL="0" rtl="0" algn="l">
              <a:spcBef>
                <a:spcPts val="0"/>
              </a:spcBef>
              <a:spcAft>
                <a:spcPts val="0"/>
              </a:spcAft>
              <a:buNone/>
            </a:pPr>
            <a:r>
              <a:rPr lang="en"/>
              <a:t>5.B</a:t>
            </a:r>
            <a:endParaRPr/>
          </a:p>
          <a:p>
            <a:pPr indent="0" lvl="0" marL="0" rtl="0" algn="l">
              <a:spcBef>
                <a:spcPts val="0"/>
              </a:spcBef>
              <a:spcAft>
                <a:spcPts val="0"/>
              </a:spcAft>
              <a:buNone/>
            </a:pPr>
            <a:r>
              <a:rPr lang="en"/>
              <a:t>6.D</a:t>
            </a:r>
            <a:endParaRPr/>
          </a:p>
          <a:p>
            <a:pPr indent="0" lvl="0" marL="0" rtl="0" algn="l">
              <a:spcBef>
                <a:spcPts val="0"/>
              </a:spcBef>
              <a:spcAft>
                <a:spcPts val="0"/>
              </a:spcAft>
              <a:buNone/>
            </a:pPr>
            <a:r>
              <a:rPr lang="en"/>
              <a:t>7.B</a:t>
            </a:r>
            <a:endParaRPr/>
          </a:p>
          <a:p>
            <a:pPr indent="0" lvl="0" marL="0" rtl="0" algn="l">
              <a:spcBef>
                <a:spcPts val="0"/>
              </a:spcBef>
              <a:spcAft>
                <a:spcPts val="0"/>
              </a:spcAft>
              <a:buNone/>
            </a:pPr>
            <a:r>
              <a:rPr lang="en"/>
              <a:t>8.D</a:t>
            </a:r>
            <a:endParaRPr/>
          </a:p>
          <a:p>
            <a:pPr indent="0" lvl="0" marL="0" rtl="0" algn="l">
              <a:spcBef>
                <a:spcPts val="0"/>
              </a:spcBef>
              <a:spcAft>
                <a:spcPts val="0"/>
              </a:spcAft>
              <a:buNone/>
            </a:pPr>
            <a:r>
              <a:rPr lang="en"/>
              <a:t>9.D</a:t>
            </a:r>
            <a:endParaRPr/>
          </a:p>
          <a:p>
            <a:pPr indent="0" lvl="0" marL="0" rtl="0" algn="l">
              <a:spcBef>
                <a:spcPts val="0"/>
              </a:spcBef>
              <a:spcAft>
                <a:spcPts val="0"/>
              </a:spcAft>
              <a:buNone/>
            </a:pPr>
            <a:r>
              <a:rPr lang="en"/>
              <a:t>10.B</a:t>
            </a:r>
            <a:endParaRPr/>
          </a:p>
        </p:txBody>
      </p:sp>
      <p:sp>
        <p:nvSpPr>
          <p:cNvPr id="347" name="Google Shape;347;p45"/>
          <p:cNvSpPr txBox="1"/>
          <p:nvPr/>
        </p:nvSpPr>
        <p:spPr>
          <a:xfrm>
            <a:off x="292500" y="544525"/>
            <a:ext cx="3136500" cy="7397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5"/>
          <p:cNvSpPr txBox="1"/>
          <p:nvPr/>
        </p:nvSpPr>
        <p:spPr>
          <a:xfrm>
            <a:off x="3429000" y="544525"/>
            <a:ext cx="2878500" cy="7397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5"/>
          <p:cNvSpPr txBox="1"/>
          <p:nvPr/>
        </p:nvSpPr>
        <p:spPr>
          <a:xfrm>
            <a:off x="-6543025" y="2063125"/>
            <a:ext cx="55410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5"/>
          <p:cNvSpPr txBox="1"/>
          <p:nvPr/>
        </p:nvSpPr>
        <p:spPr>
          <a:xfrm>
            <a:off x="711075" y="1244750"/>
            <a:ext cx="55056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5"/>
          <p:cNvSpPr txBox="1"/>
          <p:nvPr/>
        </p:nvSpPr>
        <p:spPr>
          <a:xfrm>
            <a:off x="292500" y="726475"/>
            <a:ext cx="3008700" cy="26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7. REM sleep </a:t>
            </a:r>
            <a:r>
              <a:rPr lang="en"/>
              <a:t>accupies …. of the total sleep of full-term neonates: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lphaUcParenR"/>
            </a:pPr>
            <a:r>
              <a:rPr lang="en"/>
              <a:t>25%</a:t>
            </a:r>
            <a:endParaRPr/>
          </a:p>
          <a:p>
            <a:pPr indent="-317500" lvl="0" marL="457200" rtl="0" algn="l">
              <a:spcBef>
                <a:spcPts val="0"/>
              </a:spcBef>
              <a:spcAft>
                <a:spcPts val="0"/>
              </a:spcAft>
              <a:buSzPts val="1400"/>
              <a:buAutoNum type="alphaUcParenR"/>
            </a:pPr>
            <a:r>
              <a:rPr lang="en"/>
              <a:t>50%</a:t>
            </a:r>
            <a:endParaRPr/>
          </a:p>
          <a:p>
            <a:pPr indent="-317500" lvl="0" marL="457200" rtl="0" algn="l">
              <a:spcBef>
                <a:spcPts val="0"/>
              </a:spcBef>
              <a:spcAft>
                <a:spcPts val="0"/>
              </a:spcAft>
              <a:buSzPts val="1400"/>
              <a:buAutoNum type="alphaUcParenR"/>
            </a:pPr>
            <a:r>
              <a:rPr lang="en"/>
              <a:t>80%</a:t>
            </a:r>
            <a:endParaRPr/>
          </a:p>
          <a:p>
            <a:pPr indent="-317500" lvl="0" marL="457200" rtl="0" algn="l">
              <a:spcBef>
                <a:spcPts val="0"/>
              </a:spcBef>
              <a:spcAft>
                <a:spcPts val="0"/>
              </a:spcAft>
              <a:buSzPts val="1400"/>
              <a:buAutoNum type="alphaUcParenR"/>
            </a:pPr>
            <a:r>
              <a:rPr lang="en"/>
              <a:t>15% </a:t>
            </a:r>
            <a:endParaRPr/>
          </a:p>
        </p:txBody>
      </p:sp>
      <p:sp>
        <p:nvSpPr>
          <p:cNvPr id="352" name="Google Shape;352;p45"/>
          <p:cNvSpPr txBox="1"/>
          <p:nvPr/>
        </p:nvSpPr>
        <p:spPr>
          <a:xfrm>
            <a:off x="421500" y="3327475"/>
            <a:ext cx="2878500" cy="19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8. The cessation of breathing while sleeping is also known as:</a:t>
            </a:r>
            <a:br>
              <a:rPr lang="en"/>
            </a:br>
            <a:r>
              <a:rPr lang="en"/>
              <a:t> </a:t>
            </a:r>
            <a:endParaRPr/>
          </a:p>
          <a:p>
            <a:pPr indent="-317500" lvl="0" marL="457200" rtl="0" algn="l">
              <a:spcBef>
                <a:spcPts val="0"/>
              </a:spcBef>
              <a:spcAft>
                <a:spcPts val="0"/>
              </a:spcAft>
              <a:buSzPts val="1400"/>
              <a:buAutoNum type="alphaUcParenR"/>
            </a:pPr>
            <a:r>
              <a:rPr lang="en"/>
              <a:t>Sleep attack</a:t>
            </a:r>
            <a:endParaRPr/>
          </a:p>
          <a:p>
            <a:pPr indent="-317500" lvl="0" marL="457200" rtl="0" algn="l">
              <a:spcBef>
                <a:spcPts val="0"/>
              </a:spcBef>
              <a:spcAft>
                <a:spcPts val="0"/>
              </a:spcAft>
              <a:buSzPts val="1400"/>
              <a:buAutoNum type="alphaUcParenR"/>
            </a:pPr>
            <a:r>
              <a:rPr lang="en"/>
              <a:t>Cataplexy </a:t>
            </a:r>
            <a:endParaRPr/>
          </a:p>
          <a:p>
            <a:pPr indent="-317500" lvl="0" marL="457200" rtl="0" algn="l">
              <a:spcBef>
                <a:spcPts val="0"/>
              </a:spcBef>
              <a:spcAft>
                <a:spcPts val="0"/>
              </a:spcAft>
              <a:buSzPts val="1400"/>
              <a:buAutoNum type="alphaUcParenR"/>
            </a:pPr>
            <a:r>
              <a:rPr lang="en"/>
              <a:t>Narcolepsy</a:t>
            </a:r>
            <a:endParaRPr/>
          </a:p>
          <a:p>
            <a:pPr indent="-317500" lvl="0" marL="457200" rtl="0" algn="l">
              <a:spcBef>
                <a:spcPts val="0"/>
              </a:spcBef>
              <a:spcAft>
                <a:spcPts val="0"/>
              </a:spcAft>
              <a:buSzPts val="1400"/>
              <a:buAutoNum type="alphaUcParenR"/>
            </a:pPr>
            <a:r>
              <a:rPr lang="en"/>
              <a:t>Sleep apnea </a:t>
            </a:r>
            <a:endParaRPr/>
          </a:p>
        </p:txBody>
      </p:sp>
      <p:sp>
        <p:nvSpPr>
          <p:cNvPr id="353" name="Google Shape;353;p45"/>
          <p:cNvSpPr txBox="1"/>
          <p:nvPr/>
        </p:nvSpPr>
        <p:spPr>
          <a:xfrm>
            <a:off x="421500" y="5469575"/>
            <a:ext cx="2878500" cy="27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9. Which property can be seen in Slow-wave sleep?</a:t>
            </a:r>
            <a:br>
              <a:rPr lang="en"/>
            </a:br>
            <a:endParaRPr/>
          </a:p>
          <a:p>
            <a:pPr indent="-317500" lvl="0" marL="457200" rtl="0" algn="l">
              <a:spcBef>
                <a:spcPts val="0"/>
              </a:spcBef>
              <a:spcAft>
                <a:spcPts val="0"/>
              </a:spcAft>
              <a:buSzPts val="1400"/>
              <a:buAutoNum type="alphaUcParenR"/>
            </a:pPr>
            <a:r>
              <a:rPr lang="en"/>
              <a:t>Impaired thermoregulation</a:t>
            </a:r>
            <a:endParaRPr/>
          </a:p>
          <a:p>
            <a:pPr indent="-317500" lvl="0" marL="457200" rtl="0" algn="l">
              <a:spcBef>
                <a:spcPts val="0"/>
              </a:spcBef>
              <a:spcAft>
                <a:spcPts val="0"/>
              </a:spcAft>
              <a:buSzPts val="1400"/>
              <a:buAutoNum type="alphaUcParenR"/>
            </a:pPr>
            <a:r>
              <a:rPr lang="en"/>
              <a:t>Increased brain temperature</a:t>
            </a:r>
            <a:endParaRPr/>
          </a:p>
          <a:p>
            <a:pPr indent="-317500" lvl="0" marL="457200" rtl="0" algn="l">
              <a:spcBef>
                <a:spcPts val="0"/>
              </a:spcBef>
              <a:spcAft>
                <a:spcPts val="0"/>
              </a:spcAft>
              <a:buSzPts val="1400"/>
              <a:buAutoNum type="alphaUcParenR"/>
            </a:pPr>
            <a:r>
              <a:rPr lang="en"/>
              <a:t>Rapid, coordinated eye movements </a:t>
            </a:r>
            <a:endParaRPr/>
          </a:p>
          <a:p>
            <a:pPr indent="-317500" lvl="0" marL="457200" rtl="0" algn="l">
              <a:spcBef>
                <a:spcPts val="0"/>
              </a:spcBef>
              <a:spcAft>
                <a:spcPts val="0"/>
              </a:spcAft>
              <a:buSzPts val="1400"/>
              <a:buAutoNum type="alphaUcParenR"/>
            </a:pPr>
            <a:r>
              <a:rPr lang="en"/>
              <a:t>Reduced cerebral blood flow.</a:t>
            </a:r>
            <a:endParaRPr/>
          </a:p>
        </p:txBody>
      </p:sp>
      <p:sp>
        <p:nvSpPr>
          <p:cNvPr id="354" name="Google Shape;354;p45"/>
          <p:cNvSpPr txBox="1"/>
          <p:nvPr/>
        </p:nvSpPr>
        <p:spPr>
          <a:xfrm>
            <a:off x="3659475" y="787075"/>
            <a:ext cx="2492400" cy="14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 During SWS, </a:t>
            </a:r>
            <a:r>
              <a:rPr b="1" lang="en"/>
              <a:t>all</a:t>
            </a:r>
            <a:r>
              <a:rPr lang="en"/>
              <a:t> the body’s secretions are reduced. </a:t>
            </a:r>
            <a:endParaRPr/>
          </a:p>
          <a:p>
            <a:pPr indent="0" lvl="0" marL="0" rtl="0" algn="l">
              <a:spcBef>
                <a:spcPts val="0"/>
              </a:spcBef>
              <a:spcAft>
                <a:spcPts val="0"/>
              </a:spcAft>
              <a:buNone/>
            </a:pPr>
            <a:r>
              <a:rPr lang="en"/>
              <a:t> </a:t>
            </a:r>
            <a:endParaRPr/>
          </a:p>
          <a:p>
            <a:pPr indent="-317500" lvl="0" marL="457200" rtl="0" algn="l">
              <a:spcBef>
                <a:spcPts val="0"/>
              </a:spcBef>
              <a:spcAft>
                <a:spcPts val="0"/>
              </a:spcAft>
              <a:buSzPts val="1400"/>
              <a:buAutoNum type="alphaUcParenR"/>
            </a:pPr>
            <a:r>
              <a:rPr lang="en"/>
              <a:t>True</a:t>
            </a:r>
            <a:endParaRPr/>
          </a:p>
          <a:p>
            <a:pPr indent="-317500" lvl="0" marL="457200" rtl="0" algn="l">
              <a:spcBef>
                <a:spcPts val="0"/>
              </a:spcBef>
              <a:spcAft>
                <a:spcPts val="0"/>
              </a:spcAft>
              <a:buSzPts val="1400"/>
              <a:buAutoNum type="alphaUcParenR"/>
            </a:pPr>
            <a:r>
              <a:rPr lang="en"/>
              <a:t>False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4" name="Shape 154"/>
        <p:cNvGrpSpPr/>
        <p:nvPr/>
      </p:nvGrpSpPr>
      <p:grpSpPr>
        <a:xfrm>
          <a:off x="0" y="0"/>
          <a:ext cx="0" cy="0"/>
          <a:chOff x="0" y="0"/>
          <a:chExt cx="0" cy="0"/>
        </a:xfrm>
      </p:grpSpPr>
      <p:sp>
        <p:nvSpPr>
          <p:cNvPr id="155" name="Google Shape;155;p2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56" name="Google Shape;156;p28"/>
          <p:cNvSpPr txBox="1"/>
          <p:nvPr/>
        </p:nvSpPr>
        <p:spPr>
          <a:xfrm>
            <a:off x="108449" y="295238"/>
            <a:ext cx="6641100" cy="712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Terminology </a:t>
            </a:r>
            <a:endParaRPr b="1" sz="1800">
              <a:solidFill>
                <a:srgbClr val="0B5394"/>
              </a:solidFill>
              <a:latin typeface="Economica"/>
              <a:ea typeface="Economica"/>
              <a:cs typeface="Economica"/>
              <a:sym typeface="Economica"/>
            </a:endParaRPr>
          </a:p>
        </p:txBody>
      </p:sp>
      <p:graphicFrame>
        <p:nvGraphicFramePr>
          <p:cNvPr id="157" name="Google Shape;157;p28"/>
          <p:cNvGraphicFramePr/>
          <p:nvPr/>
        </p:nvGraphicFramePr>
        <p:xfrm>
          <a:off x="314164" y="1007743"/>
          <a:ext cx="3000000" cy="3000000"/>
        </p:xfrm>
        <a:graphic>
          <a:graphicData uri="http://schemas.openxmlformats.org/drawingml/2006/table">
            <a:tbl>
              <a:tblPr>
                <a:noFill/>
                <a:tableStyleId>{4DBA25A1-FADA-4EBD-82D2-9EC2BA1D7D81}</a:tableStyleId>
              </a:tblPr>
              <a:tblGrid>
                <a:gridCol w="1328900"/>
                <a:gridCol w="4653500"/>
              </a:tblGrid>
              <a:tr h="499825">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Terminology</a:t>
                      </a:r>
                      <a:r>
                        <a:rPr lang="en">
                          <a:solidFill>
                            <a:srgbClr val="FFFFFF"/>
                          </a:solidFill>
                          <a:latin typeface="Cairo"/>
                          <a:ea typeface="Cairo"/>
                          <a:cs typeface="Cairo"/>
                          <a:sym typeface="Cairo"/>
                        </a:rPr>
                        <a:t> </a:t>
                      </a:r>
                      <a:endParaRPr>
                        <a:solidFill>
                          <a:srgbClr val="FFFFFF"/>
                        </a:solidFill>
                        <a:latin typeface="Cairo"/>
                        <a:ea typeface="Cairo"/>
                        <a:cs typeface="Cairo"/>
                        <a:sym typeface="Cairo"/>
                      </a:endParaRPr>
                    </a:p>
                  </a:txBody>
                  <a:tcPr marT="91425" marB="91425" marR="91425" marL="91425">
                    <a:solidFill>
                      <a:srgbClr val="073763"/>
                    </a:solidFill>
                  </a:tcPr>
                </a:tc>
                <a:tc>
                  <a:txBody>
                    <a:bodyPr>
                      <a:noAutofit/>
                    </a:bodyPr>
                    <a:lstStyle/>
                    <a:p>
                      <a:pPr indent="0" lvl="0" marL="0" rtl="0" algn="ctr">
                        <a:spcBef>
                          <a:spcPts val="0"/>
                        </a:spcBef>
                        <a:spcAft>
                          <a:spcPts val="0"/>
                        </a:spcAft>
                        <a:buNone/>
                      </a:pPr>
                      <a:r>
                        <a:rPr b="1" lang="en">
                          <a:latin typeface="Cairo"/>
                          <a:ea typeface="Cairo"/>
                          <a:cs typeface="Cairo"/>
                          <a:sym typeface="Cairo"/>
                        </a:rPr>
                        <a:t>Definition  </a:t>
                      </a:r>
                      <a:endParaRPr b="1">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ctr">
                        <a:spcBef>
                          <a:spcPts val="0"/>
                        </a:spcBef>
                        <a:spcAft>
                          <a:spcPts val="0"/>
                        </a:spcAft>
                        <a:buNone/>
                      </a:pPr>
                      <a:r>
                        <a:rPr b="1" lang="en">
                          <a:solidFill>
                            <a:schemeClr val="lt1"/>
                          </a:solidFill>
                          <a:latin typeface="Cairo"/>
                          <a:ea typeface="Cairo"/>
                          <a:cs typeface="Cairo"/>
                          <a:sym typeface="Cairo"/>
                        </a:rPr>
                        <a:t>R.E.M</a:t>
                      </a:r>
                      <a:endParaRPr b="1">
                        <a:solidFill>
                          <a:schemeClr val="lt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rgbClr val="FFFFFF"/>
                          </a:solidFill>
                          <a:latin typeface="Cairo"/>
                          <a:ea typeface="Cairo"/>
                          <a:cs typeface="Cairo"/>
                          <a:sym typeface="Cairo"/>
                        </a:rPr>
                        <a:t>“Rapid eye movement”</a:t>
                      </a:r>
                      <a:r>
                        <a:rPr lang="en">
                          <a:latin typeface="Cairo"/>
                          <a:ea typeface="Cairo"/>
                          <a:cs typeface="Cairo"/>
                          <a:sym typeface="Cairo"/>
                        </a:rPr>
                        <a:t> </a:t>
                      </a:r>
                      <a:endParaRPr b="1">
                        <a:latin typeface="Cairo"/>
                        <a:ea typeface="Cairo"/>
                        <a:cs typeface="Cairo"/>
                        <a:sym typeface="Cairo"/>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a:solidFill>
                            <a:srgbClr val="222222"/>
                          </a:solidFill>
                          <a:highlight>
                            <a:srgbClr val="FFFFFF"/>
                          </a:highlight>
                          <a:latin typeface="Cairo"/>
                          <a:ea typeface="Cairo"/>
                          <a:cs typeface="Cairo"/>
                          <a:sym typeface="Cairo"/>
                        </a:rPr>
                        <a:t>a kind of sleep that occurs at intervals during the night and is characterized by </a:t>
                      </a:r>
                      <a:r>
                        <a:rPr lang="en">
                          <a:solidFill>
                            <a:srgbClr val="FF0000"/>
                          </a:solidFill>
                          <a:highlight>
                            <a:srgbClr val="FFFFFF"/>
                          </a:highlight>
                          <a:latin typeface="Cairo"/>
                          <a:ea typeface="Cairo"/>
                          <a:cs typeface="Cairo"/>
                          <a:sym typeface="Cairo"/>
                        </a:rPr>
                        <a:t>rapid eye movements</a:t>
                      </a:r>
                      <a:r>
                        <a:rPr lang="en">
                          <a:solidFill>
                            <a:srgbClr val="222222"/>
                          </a:solidFill>
                          <a:highlight>
                            <a:srgbClr val="FFFFFF"/>
                          </a:highlight>
                          <a:latin typeface="Cairo"/>
                          <a:ea typeface="Cairo"/>
                          <a:cs typeface="Cairo"/>
                          <a:sym typeface="Cairo"/>
                        </a:rPr>
                        <a:t>, more dreaming and faster pulse and breathing.</a:t>
                      </a:r>
                      <a:endParaRPr>
                        <a:solidFill>
                          <a:srgbClr val="666666"/>
                        </a:solidFill>
                        <a:latin typeface="Cairo"/>
                        <a:ea typeface="Cairo"/>
                        <a:cs typeface="Cairo"/>
                        <a:sym typeface="Cairo"/>
                      </a:endParaRPr>
                    </a:p>
                  </a:txBody>
                  <a:tcPr marT="91425" marB="91425" marR="91425" marL="91425">
                    <a:solidFill>
                      <a:srgbClr val="FFFFFF"/>
                    </a:solidFill>
                  </a:tcPr>
                </a:tc>
              </a:tr>
              <a:tr h="862425">
                <a:tc>
                  <a:txBody>
                    <a:bodyPr>
                      <a:noAutofit/>
                    </a:bodyPr>
                    <a:lstStyle/>
                    <a:p>
                      <a:pPr indent="0" lvl="0" marL="0" rtl="0" algn="ctr">
                        <a:spcBef>
                          <a:spcPts val="0"/>
                        </a:spcBef>
                        <a:spcAft>
                          <a:spcPts val="0"/>
                        </a:spcAft>
                        <a:buNone/>
                      </a:pPr>
                      <a:r>
                        <a:rPr b="1" lang="en">
                          <a:solidFill>
                            <a:schemeClr val="lt1"/>
                          </a:solidFill>
                          <a:latin typeface="Cairo"/>
                          <a:ea typeface="Cairo"/>
                          <a:cs typeface="Cairo"/>
                          <a:sym typeface="Cairo"/>
                        </a:rPr>
                        <a:t>NREM</a:t>
                      </a:r>
                      <a:endParaRPr b="1">
                        <a:solidFill>
                          <a:schemeClr val="lt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rgbClr val="FFFFFF"/>
                          </a:solidFill>
                          <a:latin typeface="Cairo"/>
                          <a:ea typeface="Cairo"/>
                          <a:cs typeface="Cairo"/>
                          <a:sym typeface="Cairo"/>
                        </a:rPr>
                        <a:t>“Non rapid eye movement” </a:t>
                      </a:r>
                      <a:endParaRPr b="1">
                        <a:solidFill>
                          <a:srgbClr val="FFFFFF"/>
                        </a:solidFill>
                        <a:latin typeface="Cairo"/>
                        <a:ea typeface="Cairo"/>
                        <a:cs typeface="Cairo"/>
                        <a:sym typeface="Cairo"/>
                      </a:endParaRPr>
                    </a:p>
                  </a:txBody>
                  <a:tcPr marT="91425" marB="91425" marR="91425" marL="91425">
                    <a:solidFill>
                      <a:srgbClr val="073763"/>
                    </a:solidFill>
                  </a:tcPr>
                </a:tc>
                <a:tc>
                  <a:txBody>
                    <a:bodyPr>
                      <a:noAutofit/>
                    </a:bodyPr>
                    <a:lstStyle/>
                    <a:p>
                      <a:pPr indent="0" lvl="0" marL="0" rtl="0" algn="l">
                        <a:spcBef>
                          <a:spcPts val="0"/>
                        </a:spcBef>
                        <a:spcAft>
                          <a:spcPts val="0"/>
                        </a:spcAft>
                        <a:buNone/>
                      </a:pPr>
                      <a:r>
                        <a:rPr lang="en">
                          <a:latin typeface="Cairo"/>
                          <a:ea typeface="Cairo"/>
                          <a:cs typeface="Cairo"/>
                          <a:sym typeface="Cairo"/>
                        </a:rPr>
                        <a:t>Also called “SWS (Slow-Wave Sleep)”</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 stage where </a:t>
                      </a:r>
                      <a:r>
                        <a:rPr lang="en">
                          <a:latin typeface="Cairo"/>
                          <a:ea typeface="Cairo"/>
                          <a:cs typeface="Cairo"/>
                          <a:sym typeface="Cairo"/>
                        </a:rPr>
                        <a:t>sleep EEG waves are generally of </a:t>
                      </a:r>
                      <a:r>
                        <a:rPr lang="en">
                          <a:solidFill>
                            <a:srgbClr val="FF0000"/>
                          </a:solidFill>
                          <a:latin typeface="Cairo"/>
                          <a:ea typeface="Cairo"/>
                          <a:cs typeface="Cairo"/>
                          <a:sym typeface="Cairo"/>
                        </a:rPr>
                        <a:t>low frequency</a:t>
                      </a:r>
                      <a:r>
                        <a:rPr lang="en">
                          <a:latin typeface="Cairo"/>
                          <a:ea typeface="Cairo"/>
                          <a:cs typeface="Cairo"/>
                          <a:sym typeface="Cairo"/>
                        </a:rPr>
                        <a:t>, and is </a:t>
                      </a:r>
                      <a:r>
                        <a:rPr lang="en">
                          <a:solidFill>
                            <a:srgbClr val="FF0000"/>
                          </a:solidFill>
                          <a:latin typeface="Cairo"/>
                          <a:ea typeface="Cairo"/>
                          <a:cs typeface="Cairo"/>
                          <a:sym typeface="Cairo"/>
                        </a:rPr>
                        <a:t>not</a:t>
                      </a:r>
                      <a:r>
                        <a:rPr lang="en">
                          <a:latin typeface="Cairo"/>
                          <a:ea typeface="Cairo"/>
                          <a:cs typeface="Cairo"/>
                          <a:sym typeface="Cairo"/>
                        </a:rPr>
                        <a:t> </a:t>
                      </a:r>
                      <a:r>
                        <a:rPr lang="en">
                          <a:solidFill>
                            <a:srgbClr val="FF0000"/>
                          </a:solidFill>
                          <a:latin typeface="Cairo"/>
                          <a:ea typeface="Cairo"/>
                          <a:cs typeface="Cairo"/>
                          <a:sym typeface="Cairo"/>
                        </a:rPr>
                        <a:t>associated with rapid eye movements </a:t>
                      </a:r>
                      <a:r>
                        <a:rPr lang="en">
                          <a:latin typeface="Cairo"/>
                          <a:ea typeface="Cairo"/>
                          <a:cs typeface="Cairo"/>
                          <a:sym typeface="Cairo"/>
                        </a:rPr>
                        <a:t>. Waves are generally of low </a:t>
                      </a:r>
                      <a:r>
                        <a:rPr lang="en">
                          <a:latin typeface="Cairo"/>
                          <a:ea typeface="Cairo"/>
                          <a:cs typeface="Cairo"/>
                          <a:sym typeface="Cairo"/>
                        </a:rPr>
                        <a:t>frequency</a:t>
                      </a:r>
                      <a:endParaRPr>
                        <a:latin typeface="Cairo"/>
                        <a:ea typeface="Cairo"/>
                        <a:cs typeface="Cairo"/>
                        <a:sym typeface="Cairo"/>
                      </a:endParaRPr>
                    </a:p>
                  </a:txBody>
                  <a:tcPr marT="91425" marB="91425" marR="91425" marL="91425">
                    <a:solidFill>
                      <a:srgbClr val="FFFFFF"/>
                    </a:solidFill>
                  </a:tcPr>
                </a:tc>
              </a:tr>
              <a:tr h="972375">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Sleep</a:t>
                      </a:r>
                      <a:endParaRPr b="1">
                        <a:solidFill>
                          <a:srgbClr val="FFFFFF"/>
                        </a:solidFill>
                        <a:latin typeface="Cairo"/>
                        <a:ea typeface="Cairo"/>
                        <a:cs typeface="Cairo"/>
                        <a:sym typeface="Cairo"/>
                      </a:endParaRPr>
                    </a:p>
                  </a:txBody>
                  <a:tcPr marT="91425" marB="91425" marR="91425" marL="91425" anchor="ctr">
                    <a:solidFill>
                      <a:srgbClr val="073763"/>
                    </a:solidFill>
                  </a:tcPr>
                </a:tc>
                <a:tc>
                  <a:txBody>
                    <a:bodyPr>
                      <a:noAutofit/>
                    </a:bodyPr>
                    <a:lstStyle/>
                    <a:p>
                      <a:pPr indent="-317500" lvl="0" marL="457200" rtl="0" algn="l">
                        <a:spcBef>
                          <a:spcPts val="0"/>
                        </a:spcBef>
                        <a:spcAft>
                          <a:spcPts val="0"/>
                        </a:spcAft>
                        <a:buClr>
                          <a:srgbClr val="000000"/>
                        </a:buClr>
                        <a:buSzPts val="1400"/>
                        <a:buFont typeface="Cairo"/>
                        <a:buChar char="-"/>
                      </a:pPr>
                      <a:r>
                        <a:rPr lang="en">
                          <a:solidFill>
                            <a:srgbClr val="000000"/>
                          </a:solidFill>
                          <a:latin typeface="Cairo"/>
                          <a:ea typeface="Cairo"/>
                          <a:cs typeface="Cairo"/>
                          <a:sym typeface="Cairo"/>
                        </a:rPr>
                        <a:t>State of unconsciousness from which a subject can be aroused by </a:t>
                      </a:r>
                      <a:r>
                        <a:rPr lang="en">
                          <a:solidFill>
                            <a:srgbClr val="FF0000"/>
                          </a:solidFill>
                          <a:latin typeface="Cairo"/>
                          <a:ea typeface="Cairo"/>
                          <a:cs typeface="Cairo"/>
                          <a:sym typeface="Cairo"/>
                        </a:rPr>
                        <a:t>appropriate sensory or other stimuli.</a:t>
                      </a:r>
                      <a:endParaRPr>
                        <a:solidFill>
                          <a:srgbClr val="FF0000"/>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normal, periodic, inhibition of the </a:t>
                      </a:r>
                      <a:r>
                        <a:rPr lang="en">
                          <a:solidFill>
                            <a:srgbClr val="FF0000"/>
                          </a:solidFill>
                          <a:latin typeface="Cairo"/>
                          <a:ea typeface="Cairo"/>
                          <a:cs typeface="Cairo"/>
                          <a:sym typeface="Cairo"/>
                        </a:rPr>
                        <a:t>reticular Activating system.</a:t>
                      </a:r>
                      <a:endParaRPr>
                        <a:solidFill>
                          <a:srgbClr val="FF0000"/>
                        </a:solidFill>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Awake</a:t>
                      </a:r>
                      <a:endParaRPr b="1">
                        <a:solidFill>
                          <a:srgbClr val="FFFFFF"/>
                        </a:solidFill>
                        <a:latin typeface="Cairo"/>
                        <a:ea typeface="Cairo"/>
                        <a:cs typeface="Cairo"/>
                        <a:sym typeface="Cairo"/>
                      </a:endParaRPr>
                    </a:p>
                  </a:txBody>
                  <a:tcPr marT="91425" marB="91425" marR="91425" marL="91425" anchor="ctr">
                    <a:solidFill>
                      <a:srgbClr val="073763"/>
                    </a:solidFill>
                  </a:tcPr>
                </a:tc>
                <a:tc>
                  <a:txBody>
                    <a:bodyPr>
                      <a:noAutofit/>
                    </a:bodyPr>
                    <a:lstStyle/>
                    <a:p>
                      <a:pPr indent="0" lvl="0" marL="0" rtl="0" algn="l">
                        <a:spcBef>
                          <a:spcPts val="0"/>
                        </a:spcBef>
                        <a:spcAft>
                          <a:spcPts val="0"/>
                        </a:spcAft>
                        <a:buNone/>
                      </a:pPr>
                      <a:r>
                        <a:rPr lang="en">
                          <a:latin typeface="Cairo"/>
                          <a:ea typeface="Cairo"/>
                          <a:cs typeface="Cairo"/>
                          <a:sym typeface="Cairo"/>
                        </a:rPr>
                        <a:t>State of readiness/alertness &amp; ability to react consciously to various stimuli.</a:t>
                      </a:r>
                      <a:endParaRPr>
                        <a:latin typeface="Cairo"/>
                        <a:ea typeface="Cairo"/>
                        <a:cs typeface="Cairo"/>
                        <a:sym typeface="Cairo"/>
                      </a:endParaRPr>
                    </a:p>
                  </a:txBody>
                  <a:tcPr marT="91425" marB="91425" marR="91425" marL="91425">
                    <a:solidFill>
                      <a:srgbClr val="FFFFFF"/>
                    </a:solidFill>
                  </a:tcPr>
                </a:tc>
              </a:tr>
              <a:tr h="728350">
                <a:tc>
                  <a:txBody>
                    <a:bodyPr>
                      <a:noAutofit/>
                    </a:bodyPr>
                    <a:lstStyle/>
                    <a:p>
                      <a:pPr indent="0" lvl="0" marL="0" rtl="0" algn="ctr">
                        <a:spcBef>
                          <a:spcPts val="0"/>
                        </a:spcBef>
                        <a:spcAft>
                          <a:spcPts val="0"/>
                        </a:spcAft>
                        <a:buClr>
                          <a:schemeClr val="dk1"/>
                        </a:buClr>
                        <a:buSzPts val="1100"/>
                        <a:buFont typeface="Arial"/>
                        <a:buNone/>
                      </a:pPr>
                      <a:r>
                        <a:rPr b="1" lang="en">
                          <a:solidFill>
                            <a:srgbClr val="FFFFFF"/>
                          </a:solidFill>
                          <a:latin typeface="Cairo"/>
                          <a:ea typeface="Cairo"/>
                          <a:cs typeface="Cairo"/>
                          <a:sym typeface="Cairo"/>
                        </a:rPr>
                        <a:t>Coma</a:t>
                      </a:r>
                      <a:endParaRPr b="1">
                        <a:solidFill>
                          <a:srgbClr val="FFFFFF"/>
                        </a:solidFill>
                        <a:latin typeface="Cairo"/>
                        <a:ea typeface="Cairo"/>
                        <a:cs typeface="Cairo"/>
                        <a:sym typeface="Cairo"/>
                      </a:endParaRPr>
                    </a:p>
                  </a:txBody>
                  <a:tcPr marT="91425" marB="91425" marR="91425" marL="91425" anchor="ctr">
                    <a:solidFill>
                      <a:srgbClr val="073763"/>
                    </a:solidFill>
                  </a:tcPr>
                </a:tc>
                <a:tc>
                  <a:txBody>
                    <a:bodyPr>
                      <a:noAutofit/>
                    </a:bodyPr>
                    <a:lstStyle/>
                    <a:p>
                      <a:pPr indent="0" lvl="0" marL="0" rtl="0" algn="l">
                        <a:spcBef>
                          <a:spcPts val="0"/>
                        </a:spcBef>
                        <a:spcAft>
                          <a:spcPts val="0"/>
                        </a:spcAft>
                        <a:buNone/>
                      </a:pPr>
                      <a:r>
                        <a:rPr lang="en">
                          <a:latin typeface="Cairo"/>
                          <a:ea typeface="Cairo"/>
                          <a:cs typeface="Cairo"/>
                          <a:sym typeface="Cairo"/>
                        </a:rPr>
                        <a:t>State of unconsciousness from which a person </a:t>
                      </a:r>
                      <a:r>
                        <a:rPr lang="en">
                          <a:solidFill>
                            <a:srgbClr val="FF0000"/>
                          </a:solidFill>
                          <a:latin typeface="Cairo"/>
                          <a:ea typeface="Cairo"/>
                          <a:cs typeface="Cairo"/>
                          <a:sym typeface="Cairo"/>
                        </a:rPr>
                        <a:t>cannot be aroused by any external stimuli.</a:t>
                      </a:r>
                      <a:endParaRPr>
                        <a:solidFill>
                          <a:srgbClr val="FF0000"/>
                        </a:solidFill>
                        <a:latin typeface="Cairo"/>
                        <a:ea typeface="Cairo"/>
                        <a:cs typeface="Cairo"/>
                        <a:sym typeface="Cairo"/>
                      </a:endParaRPr>
                    </a:p>
                  </a:txBody>
                  <a:tcPr marT="91425" marB="91425" marR="91425" marL="91425">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63" name="Google Shape;163;p29"/>
          <p:cNvSpPr txBox="1"/>
          <p:nvPr/>
        </p:nvSpPr>
        <p:spPr>
          <a:xfrm>
            <a:off x="4" y="145645"/>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Economica"/>
              <a:buChar char="❖"/>
            </a:pPr>
            <a:r>
              <a:rPr b="1" lang="en" sz="1800">
                <a:solidFill>
                  <a:schemeClr val="dk2"/>
                </a:solidFill>
                <a:latin typeface="Economica"/>
                <a:ea typeface="Economica"/>
                <a:cs typeface="Economica"/>
                <a:sym typeface="Economica"/>
              </a:rPr>
              <a:t>Introduction </a:t>
            </a:r>
            <a:endParaRPr b="1" sz="1800">
              <a:solidFill>
                <a:schemeClr val="dk2"/>
              </a:solidFill>
              <a:latin typeface="Economica"/>
              <a:ea typeface="Economica"/>
              <a:cs typeface="Economica"/>
              <a:sym typeface="Economica"/>
            </a:endParaRPr>
          </a:p>
        </p:txBody>
      </p:sp>
      <p:sp>
        <p:nvSpPr>
          <p:cNvPr id="164" name="Google Shape;164;p29"/>
          <p:cNvSpPr txBox="1"/>
          <p:nvPr/>
        </p:nvSpPr>
        <p:spPr>
          <a:xfrm>
            <a:off x="288650" y="674756"/>
            <a:ext cx="6134700" cy="3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5394"/>
                </a:solidFill>
                <a:latin typeface="Cairo"/>
                <a:ea typeface="Cairo"/>
                <a:cs typeface="Cairo"/>
                <a:sym typeface="Cairo"/>
              </a:rPr>
              <a:t>Why do we sleep?</a:t>
            </a:r>
            <a:endParaRPr>
              <a:solidFill>
                <a:srgbClr val="0B5394"/>
              </a:solidFill>
              <a:latin typeface="Cairo"/>
              <a:ea typeface="Cairo"/>
              <a:cs typeface="Cairo"/>
              <a:sym typeface="Cairo"/>
            </a:endParaRPr>
          </a:p>
          <a:p>
            <a:pPr indent="0" lvl="0" marL="0" rtl="0" algn="l">
              <a:spcBef>
                <a:spcPts val="0"/>
              </a:spcBef>
              <a:spcAft>
                <a:spcPts val="0"/>
              </a:spcAft>
              <a:buNone/>
            </a:pPr>
            <a:r>
              <a:t/>
            </a:r>
            <a:endParaRPr>
              <a:solidFill>
                <a:srgbClr val="0B5394"/>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Sleep theory #1- To Rest: to gain relief from this hyperactive state</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Sleep theory #2 -  To Heal : sleep also allows us to heal our bodies. The immune system ( our ability to fight disease) sleep deprivation affects our metabolism ( our internal chemical reactions). It may also help us save energy for when most need it.</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Sleep theory #3- To Learn: sleep may help the human brain get better organized - by filing away important memories and discarding unwanted information.</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Sleep theory #4 - To Dream : Dreaming appears to be a by-product of REM sleep. So is it possible that the main reason why we sleep is to dream? If so, why do we dream?</a:t>
            </a:r>
            <a:endParaRPr>
              <a:latin typeface="Cairo"/>
              <a:ea typeface="Cairo"/>
              <a:cs typeface="Cairo"/>
              <a:sym typeface="Cairo"/>
            </a:endParaRPr>
          </a:p>
        </p:txBody>
      </p:sp>
      <p:sp>
        <p:nvSpPr>
          <p:cNvPr id="165" name="Google Shape;165;p29"/>
          <p:cNvSpPr txBox="1"/>
          <p:nvPr/>
        </p:nvSpPr>
        <p:spPr>
          <a:xfrm>
            <a:off x="299100" y="3976850"/>
            <a:ext cx="6259800" cy="13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Clr>
                <a:schemeClr val="dk1"/>
              </a:buClr>
              <a:buSzPts val="1100"/>
              <a:buFont typeface="Arial"/>
              <a:buNone/>
            </a:pPr>
            <a:r>
              <a:rPr b="1" lang="en" u="sng">
                <a:solidFill>
                  <a:schemeClr val="dk1"/>
                </a:solidFill>
                <a:latin typeface="Cairo"/>
                <a:ea typeface="Cairo"/>
                <a:cs typeface="Cairo"/>
                <a:sym typeface="Cairo"/>
              </a:rPr>
              <a:t>Ultimate:</a:t>
            </a:r>
            <a:endParaRPr>
              <a:solidFill>
                <a:schemeClr val="dk1"/>
              </a:solidFill>
              <a:latin typeface="Cairo"/>
              <a:ea typeface="Cairo"/>
              <a:cs typeface="Cairo"/>
              <a:sym typeface="Cairo"/>
            </a:endParaRPr>
          </a:p>
          <a:p>
            <a:pPr indent="-317500" lvl="0" marL="457200" rtl="0" algn="l">
              <a:lnSpc>
                <a:spcPct val="115000"/>
              </a:lnSpc>
              <a:spcBef>
                <a:spcPts val="700"/>
              </a:spcBef>
              <a:spcAft>
                <a:spcPts val="0"/>
              </a:spcAft>
              <a:buClr>
                <a:schemeClr val="dk1"/>
              </a:buClr>
              <a:buSzPts val="1400"/>
              <a:buFont typeface="Cairo"/>
              <a:buChar char="●"/>
            </a:pPr>
            <a:r>
              <a:rPr lang="en">
                <a:solidFill>
                  <a:schemeClr val="dk1"/>
                </a:solidFill>
                <a:latin typeface="Cairo"/>
                <a:ea typeface="Cairo"/>
                <a:cs typeface="Cairo"/>
                <a:sym typeface="Cairo"/>
              </a:rPr>
              <a:t>sustains our ability to reproduce successfully, by maintaining good health.</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166" name="Google Shape;166;p29"/>
          <p:cNvSpPr txBox="1"/>
          <p:nvPr/>
        </p:nvSpPr>
        <p:spPr>
          <a:xfrm>
            <a:off x="299104" y="4847305"/>
            <a:ext cx="5433000" cy="11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999999"/>
                </a:solidFill>
                <a:latin typeface="Cairo"/>
                <a:ea typeface="Cairo"/>
                <a:cs typeface="Cairo"/>
                <a:sym typeface="Cairo"/>
              </a:rPr>
              <a:t>Sleep has been postulated to serve many functions: </a:t>
            </a:r>
            <a:endParaRPr b="1">
              <a:solidFill>
                <a:srgbClr val="999999"/>
              </a:solidFill>
              <a:latin typeface="Cairo"/>
              <a:ea typeface="Cairo"/>
              <a:cs typeface="Cairo"/>
              <a:sym typeface="Cairo"/>
            </a:endParaRPr>
          </a:p>
          <a:p>
            <a:pPr indent="-317500" lvl="0" marL="457200" rtl="0" algn="l">
              <a:spcBef>
                <a:spcPts val="0"/>
              </a:spcBef>
              <a:spcAft>
                <a:spcPts val="0"/>
              </a:spcAft>
              <a:buClr>
                <a:srgbClr val="999999"/>
              </a:buClr>
              <a:buSzPts val="1400"/>
              <a:buFont typeface="Cairo"/>
              <a:buAutoNum type="arabicPeriod"/>
            </a:pPr>
            <a:r>
              <a:rPr b="1" lang="en">
                <a:solidFill>
                  <a:srgbClr val="999999"/>
                </a:solidFill>
                <a:latin typeface="Cairo"/>
                <a:ea typeface="Cairo"/>
                <a:cs typeface="Cairo"/>
                <a:sym typeface="Cairo"/>
              </a:rPr>
              <a:t>neural maturation</a:t>
            </a:r>
            <a:endParaRPr b="1">
              <a:solidFill>
                <a:srgbClr val="999999"/>
              </a:solidFill>
              <a:latin typeface="Cairo"/>
              <a:ea typeface="Cairo"/>
              <a:cs typeface="Cairo"/>
              <a:sym typeface="Cairo"/>
            </a:endParaRPr>
          </a:p>
          <a:p>
            <a:pPr indent="-317500" lvl="0" marL="457200" rtl="0" algn="l">
              <a:spcBef>
                <a:spcPts val="0"/>
              </a:spcBef>
              <a:spcAft>
                <a:spcPts val="0"/>
              </a:spcAft>
              <a:buClr>
                <a:srgbClr val="999999"/>
              </a:buClr>
              <a:buSzPts val="1400"/>
              <a:buFont typeface="Cairo"/>
              <a:buAutoNum type="arabicPeriod"/>
            </a:pPr>
            <a:r>
              <a:rPr b="1" lang="en">
                <a:solidFill>
                  <a:srgbClr val="999999"/>
                </a:solidFill>
                <a:latin typeface="Cairo"/>
                <a:ea typeface="Cairo"/>
                <a:cs typeface="Cairo"/>
                <a:sym typeface="Cairo"/>
              </a:rPr>
              <a:t>facilitation of learning or memory</a:t>
            </a:r>
            <a:endParaRPr b="1">
              <a:solidFill>
                <a:srgbClr val="999999"/>
              </a:solidFill>
              <a:latin typeface="Cairo"/>
              <a:ea typeface="Cairo"/>
              <a:cs typeface="Cairo"/>
              <a:sym typeface="Cairo"/>
            </a:endParaRPr>
          </a:p>
          <a:p>
            <a:pPr indent="-317500" lvl="0" marL="457200" rtl="0" algn="l">
              <a:spcBef>
                <a:spcPts val="0"/>
              </a:spcBef>
              <a:spcAft>
                <a:spcPts val="0"/>
              </a:spcAft>
              <a:buClr>
                <a:srgbClr val="999999"/>
              </a:buClr>
              <a:buSzPts val="1400"/>
              <a:buFont typeface="Cairo"/>
              <a:buAutoNum type="arabicPeriod"/>
            </a:pPr>
            <a:r>
              <a:rPr b="1" lang="en">
                <a:solidFill>
                  <a:srgbClr val="999999"/>
                </a:solidFill>
                <a:latin typeface="Cairo"/>
                <a:ea typeface="Cairo"/>
                <a:cs typeface="Cairo"/>
                <a:sym typeface="Cairo"/>
              </a:rPr>
              <a:t>cognition</a:t>
            </a:r>
            <a:endParaRPr b="1">
              <a:solidFill>
                <a:srgbClr val="999999"/>
              </a:solidFill>
              <a:latin typeface="Cairo"/>
              <a:ea typeface="Cairo"/>
              <a:cs typeface="Cairo"/>
              <a:sym typeface="Cairo"/>
            </a:endParaRPr>
          </a:p>
          <a:p>
            <a:pPr indent="-317500" lvl="0" marL="457200" rtl="0" algn="l">
              <a:spcBef>
                <a:spcPts val="0"/>
              </a:spcBef>
              <a:spcAft>
                <a:spcPts val="0"/>
              </a:spcAft>
              <a:buClr>
                <a:srgbClr val="999999"/>
              </a:buClr>
              <a:buSzPts val="1400"/>
              <a:buFont typeface="Cairo"/>
              <a:buAutoNum type="arabicPeriod"/>
            </a:pPr>
            <a:r>
              <a:rPr b="1" lang="en">
                <a:solidFill>
                  <a:srgbClr val="999999"/>
                </a:solidFill>
                <a:latin typeface="Cairo"/>
                <a:ea typeface="Cairo"/>
                <a:cs typeface="Cairo"/>
                <a:sym typeface="Cairo"/>
              </a:rPr>
              <a:t> clearance of metabolic waste products</a:t>
            </a:r>
            <a:endParaRPr b="1">
              <a:solidFill>
                <a:srgbClr val="999999"/>
              </a:solidFill>
              <a:latin typeface="Cairo"/>
              <a:ea typeface="Cairo"/>
              <a:cs typeface="Cairo"/>
              <a:sym typeface="Cairo"/>
            </a:endParaRPr>
          </a:p>
          <a:p>
            <a:pPr indent="-317500" lvl="0" marL="457200" rtl="0" algn="l">
              <a:spcBef>
                <a:spcPts val="0"/>
              </a:spcBef>
              <a:spcAft>
                <a:spcPts val="0"/>
              </a:spcAft>
              <a:buClr>
                <a:srgbClr val="999999"/>
              </a:buClr>
              <a:buSzPts val="1400"/>
              <a:buFont typeface="Cairo"/>
              <a:buAutoNum type="arabicPeriod"/>
            </a:pPr>
            <a:r>
              <a:rPr b="1" lang="en">
                <a:solidFill>
                  <a:srgbClr val="999999"/>
                </a:solidFill>
                <a:latin typeface="Cairo"/>
                <a:ea typeface="Cairo"/>
                <a:cs typeface="Cairo"/>
                <a:sym typeface="Cairo"/>
              </a:rPr>
              <a:t>conservation of metabolic energy.</a:t>
            </a:r>
            <a:endParaRPr b="1">
              <a:solidFill>
                <a:srgbClr val="999999"/>
              </a:solidFill>
              <a:latin typeface="Cairo"/>
              <a:ea typeface="Cairo"/>
              <a:cs typeface="Cairo"/>
              <a:sym typeface="Cairo"/>
            </a:endParaRPr>
          </a:p>
        </p:txBody>
      </p:sp>
      <p:sp>
        <p:nvSpPr>
          <p:cNvPr id="167" name="Google Shape;167;p29"/>
          <p:cNvSpPr txBox="1"/>
          <p:nvPr/>
        </p:nvSpPr>
        <p:spPr>
          <a:xfrm>
            <a:off x="299100" y="7363576"/>
            <a:ext cx="6423300" cy="18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 u="sng">
                <a:latin typeface="Cairo"/>
                <a:ea typeface="Cairo"/>
                <a:cs typeface="Cairo"/>
                <a:sym typeface="Cairo"/>
              </a:rPr>
              <a:t>Restoration theory:</a:t>
            </a:r>
            <a:endParaRPr b="1" u="sng">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Body wears out during the day and sleep is necessary to put it back in shape.This is supported by findings that many of the major restorative functions in the body like muscle growth, tissue repair, protein synthesis, and growth hormone release occur mostly, or in some cases only, during sleep</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168" name="Google Shape;168;p29"/>
          <p:cNvSpPr txBox="1"/>
          <p:nvPr/>
        </p:nvSpPr>
        <p:spPr>
          <a:xfrm>
            <a:off x="288648" y="6375381"/>
            <a:ext cx="6134700" cy="13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latin typeface="Cairo"/>
                <a:ea typeface="Cairo"/>
                <a:cs typeface="Cairo"/>
                <a:sym typeface="Cairo"/>
              </a:rPr>
              <a:t>Theories of sleep:</a:t>
            </a:r>
            <a:endParaRPr b="1" u="sng">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Preservation &amp; protection theory</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Sleep preserves energy and it provides protection.</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 For example, both body temperature and caloric demand decrease during sleep,as compared to wakefulness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sp>
        <p:nvSpPr>
          <p:cNvPr id="174" name="Google Shape;174;p30"/>
          <p:cNvSpPr txBox="1"/>
          <p:nvPr/>
        </p:nvSpPr>
        <p:spPr>
          <a:xfrm>
            <a:off x="129525" y="88325"/>
            <a:ext cx="6182100" cy="612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73763"/>
              </a:buClr>
              <a:buSzPts val="1500"/>
              <a:buFont typeface="Economica"/>
              <a:buChar char="❖"/>
            </a:pPr>
            <a:r>
              <a:rPr b="1" lang="en" sz="1500">
                <a:solidFill>
                  <a:srgbClr val="073763"/>
                </a:solidFill>
                <a:latin typeface="Economica"/>
                <a:ea typeface="Economica"/>
                <a:cs typeface="Economica"/>
                <a:sym typeface="Economica"/>
              </a:rPr>
              <a:t>Describe  how  the EEG is  being  used  to  delineate  in  which  stage of sleep a person is </a:t>
            </a:r>
            <a:endParaRPr b="1" sz="1500">
              <a:solidFill>
                <a:srgbClr val="073763"/>
              </a:solidFill>
              <a:latin typeface="Economica"/>
              <a:ea typeface="Economica"/>
              <a:cs typeface="Economica"/>
              <a:sym typeface="Economica"/>
            </a:endParaRPr>
          </a:p>
        </p:txBody>
      </p:sp>
      <p:sp>
        <p:nvSpPr>
          <p:cNvPr id="175" name="Google Shape;175;p30"/>
          <p:cNvSpPr txBox="1"/>
          <p:nvPr/>
        </p:nvSpPr>
        <p:spPr>
          <a:xfrm>
            <a:off x="4235700" y="9452350"/>
            <a:ext cx="26223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6" name="Google Shape;176;p30"/>
          <p:cNvGraphicFramePr/>
          <p:nvPr/>
        </p:nvGraphicFramePr>
        <p:xfrm>
          <a:off x="241322" y="860635"/>
          <a:ext cx="3000000" cy="3000000"/>
        </p:xfrm>
        <a:graphic>
          <a:graphicData uri="http://schemas.openxmlformats.org/drawingml/2006/table">
            <a:tbl>
              <a:tblPr>
                <a:noFill/>
                <a:tableStyleId>{4DBA25A1-FADA-4EBD-82D2-9EC2BA1D7D81}</a:tableStyleId>
              </a:tblPr>
              <a:tblGrid>
                <a:gridCol w="967575"/>
                <a:gridCol w="1545750"/>
                <a:gridCol w="746400"/>
                <a:gridCol w="2922400"/>
              </a:tblGrid>
              <a:tr h="706550">
                <a:tc gridSpan="4">
                  <a:txBody>
                    <a:bodyPr>
                      <a:noAutofit/>
                    </a:bodyPr>
                    <a:lstStyle/>
                    <a:p>
                      <a:pPr indent="0" lvl="0" marL="0" rtl="0" algn="ctr">
                        <a:spcBef>
                          <a:spcPts val="0"/>
                        </a:spcBef>
                        <a:spcAft>
                          <a:spcPts val="0"/>
                        </a:spcAft>
                        <a:buNone/>
                      </a:pPr>
                      <a:r>
                        <a:rPr b="1" lang="en">
                          <a:solidFill>
                            <a:schemeClr val="lt1"/>
                          </a:solidFill>
                          <a:latin typeface="Cairo"/>
                          <a:ea typeface="Cairo"/>
                          <a:cs typeface="Cairo"/>
                          <a:sym typeface="Cairo"/>
                        </a:rPr>
                        <a:t>EEG (electroencephalogram) waves: Before you start you have to know these different types of wave generally </a:t>
                      </a:r>
                      <a:endParaRPr b="1">
                        <a:solidFill>
                          <a:schemeClr val="lt1"/>
                        </a:solidFill>
                        <a:latin typeface="Cairo"/>
                        <a:ea typeface="Cairo"/>
                        <a:cs typeface="Cairo"/>
                        <a:sym typeface="Cairo"/>
                      </a:endParaRPr>
                    </a:p>
                  </a:txBody>
                  <a:tcPr marT="91425" marB="91425" marR="91425" marL="91425">
                    <a:solidFill>
                      <a:srgbClr val="073763"/>
                    </a:solidFill>
                  </a:tcPr>
                </a:tc>
                <a:tc hMerge="1"/>
                <a:tc hMerge="1"/>
                <a:tc hMerge="1"/>
              </a:tr>
              <a:tr h="952525">
                <a:tc>
                  <a:txBody>
                    <a:bodyPr>
                      <a:noAutofit/>
                    </a:bodyPr>
                    <a:lstStyle/>
                    <a:p>
                      <a:pPr indent="0" lvl="0" marL="0" rtl="0" algn="l">
                        <a:spcBef>
                          <a:spcPts val="0"/>
                        </a:spcBef>
                        <a:spcAft>
                          <a:spcPts val="0"/>
                        </a:spcAft>
                        <a:buNone/>
                      </a:pPr>
                      <a:r>
                        <a:rPr lang="en">
                          <a:latin typeface="Cairo"/>
                          <a:ea typeface="Cairo"/>
                          <a:cs typeface="Cairo"/>
                          <a:sym typeface="Cairo"/>
                        </a:rPr>
                        <a:t>Alpha activity </a:t>
                      </a:r>
                      <a:endParaRPr>
                        <a:latin typeface="Cairo"/>
                        <a:ea typeface="Cairo"/>
                        <a:cs typeface="Cairo"/>
                        <a:sym typeface="Cairo"/>
                      </a:endParaRPr>
                    </a:p>
                  </a:txBody>
                  <a:tcPr marT="91425" marB="91425" marR="91425" marL="91425">
                    <a:solidFill>
                      <a:srgbClr val="CCCCCC"/>
                    </a:solidFill>
                  </a:tcPr>
                </a:tc>
                <a:tc gridSpan="2">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smooth electrical activity of </a:t>
                      </a:r>
                      <a:r>
                        <a:rPr lang="en">
                          <a:solidFill>
                            <a:srgbClr val="FFD966"/>
                          </a:solidFill>
                          <a:latin typeface="Cairo"/>
                          <a:ea typeface="Cairo"/>
                          <a:cs typeface="Cairo"/>
                          <a:sym typeface="Cairo"/>
                        </a:rPr>
                        <a:t>8–12 Hz</a:t>
                      </a:r>
                      <a:endParaRPr>
                        <a:solidFill>
                          <a:srgbClr val="FFD966"/>
                        </a:solidFill>
                        <a:latin typeface="Cairo"/>
                        <a:ea typeface="Cairo"/>
                        <a:cs typeface="Cairo"/>
                        <a:sym typeface="Cairo"/>
                      </a:endParaRPr>
                    </a:p>
                  </a:txBody>
                  <a:tcPr marT="91425" marB="91425" marR="91425" marL="91425"/>
                </a:tc>
                <a:tc hMerge="1"/>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generally associated with a state of </a:t>
                      </a:r>
                      <a:r>
                        <a:rPr lang="en">
                          <a:solidFill>
                            <a:srgbClr val="FF0000"/>
                          </a:solidFill>
                          <a:latin typeface="Cairo"/>
                          <a:ea typeface="Cairo"/>
                          <a:cs typeface="Cairo"/>
                          <a:sym typeface="Cairo"/>
                        </a:rPr>
                        <a:t>relaxation.</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txBody>
                  <a:tcPr marT="91425" marB="91425" marR="91425" marL="91425"/>
                </a:tc>
              </a:tr>
              <a:tr h="952525">
                <a:tc>
                  <a:txBody>
                    <a:bodyPr>
                      <a:noAutofit/>
                    </a:bodyPr>
                    <a:lstStyle/>
                    <a:p>
                      <a:pPr indent="0" lvl="0" marL="0" rtl="0" algn="l">
                        <a:spcBef>
                          <a:spcPts val="0"/>
                        </a:spcBef>
                        <a:spcAft>
                          <a:spcPts val="0"/>
                        </a:spcAft>
                        <a:buNone/>
                      </a:pPr>
                      <a:r>
                        <a:rPr lang="en">
                          <a:latin typeface="Cairo"/>
                          <a:ea typeface="Cairo"/>
                          <a:cs typeface="Cairo"/>
                          <a:sym typeface="Cairo"/>
                        </a:rPr>
                        <a:t>Beta activity</a:t>
                      </a:r>
                      <a:endParaRPr>
                        <a:latin typeface="Cairo"/>
                        <a:ea typeface="Cairo"/>
                        <a:cs typeface="Cairo"/>
                        <a:sym typeface="Cairo"/>
                      </a:endParaRPr>
                    </a:p>
                  </a:txBody>
                  <a:tcPr marT="91425" marB="91425" marR="91425" marL="91425">
                    <a:solidFill>
                      <a:srgbClr val="CCCCCC"/>
                    </a:solidFill>
                  </a:tcPr>
                </a:tc>
                <a:tc gridSpan="2">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Irregular electrical activity of </a:t>
                      </a:r>
                      <a:r>
                        <a:rPr lang="en">
                          <a:solidFill>
                            <a:srgbClr val="FFD966"/>
                          </a:solidFill>
                          <a:latin typeface="Cairo"/>
                          <a:ea typeface="Cairo"/>
                          <a:cs typeface="Cairo"/>
                          <a:sym typeface="Cairo"/>
                        </a:rPr>
                        <a:t>13–30 Hz</a:t>
                      </a:r>
                      <a:endParaRPr>
                        <a:latin typeface="Cairo"/>
                        <a:ea typeface="Cairo"/>
                        <a:cs typeface="Cairo"/>
                        <a:sym typeface="Cairo"/>
                      </a:endParaRPr>
                    </a:p>
                  </a:txBody>
                  <a:tcPr marT="91425" marB="91425" marR="91425" marL="91425"/>
                </a:tc>
                <a:tc hMerge="1"/>
                <a:tc>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generally associated with a state of </a:t>
                      </a:r>
                      <a:r>
                        <a:rPr lang="en">
                          <a:solidFill>
                            <a:srgbClr val="FF0000"/>
                          </a:solidFill>
                          <a:latin typeface="Cairo"/>
                          <a:ea typeface="Cairo"/>
                          <a:cs typeface="Cairo"/>
                          <a:sym typeface="Cairo"/>
                        </a:rPr>
                        <a:t>arousal </a:t>
                      </a:r>
                      <a:r>
                        <a:rPr lang="en">
                          <a:solidFill>
                            <a:schemeClr val="dk2"/>
                          </a:solidFill>
                          <a:latin typeface="Cairo"/>
                          <a:ea typeface="Cairo"/>
                          <a:cs typeface="Cairo"/>
                          <a:sym typeface="Cairo"/>
                        </a:rPr>
                        <a:t>(when you’re thinking or concentrated).</a:t>
                      </a:r>
                      <a:endParaRPr>
                        <a:solidFill>
                          <a:schemeClr val="dk2"/>
                        </a:solidFill>
                        <a:latin typeface="Cairo"/>
                        <a:ea typeface="Cairo"/>
                        <a:cs typeface="Cairo"/>
                        <a:sym typeface="Cairo"/>
                      </a:endParaRPr>
                    </a:p>
                  </a:txBody>
                  <a:tcPr marT="91425" marB="91425" marR="91425" marL="91425"/>
                </a:tc>
              </a:tr>
              <a:tr h="1198475">
                <a:tc>
                  <a:txBody>
                    <a:bodyPr>
                      <a:noAutofit/>
                    </a:bodyPr>
                    <a:lstStyle/>
                    <a:p>
                      <a:pPr indent="0" lvl="0" marL="0" rtl="0" algn="l">
                        <a:spcBef>
                          <a:spcPts val="0"/>
                        </a:spcBef>
                        <a:spcAft>
                          <a:spcPts val="0"/>
                        </a:spcAft>
                        <a:buNone/>
                      </a:pPr>
                      <a:r>
                        <a:rPr lang="en">
                          <a:latin typeface="Cairo"/>
                          <a:ea typeface="Cairo"/>
                          <a:cs typeface="Cairo"/>
                          <a:sym typeface="Cairo"/>
                        </a:rPr>
                        <a:t>Theta activity</a:t>
                      </a:r>
                      <a:endParaRPr>
                        <a:latin typeface="Cairo"/>
                        <a:ea typeface="Cairo"/>
                        <a:cs typeface="Cairo"/>
                        <a:sym typeface="Cairo"/>
                      </a:endParaRPr>
                    </a:p>
                  </a:txBody>
                  <a:tcPr marT="91425" marB="91425" marR="91425" marL="91425">
                    <a:solidFill>
                      <a:srgbClr val="CCCCCC"/>
                    </a:solidFill>
                  </a:tcPr>
                </a:tc>
                <a:tc gridSpan="2">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EEG activity of </a:t>
                      </a:r>
                      <a:r>
                        <a:rPr lang="en">
                          <a:solidFill>
                            <a:srgbClr val="FFD966"/>
                          </a:solidFill>
                          <a:latin typeface="Cairo"/>
                          <a:ea typeface="Cairo"/>
                          <a:cs typeface="Cairo"/>
                          <a:sym typeface="Cairo"/>
                        </a:rPr>
                        <a:t>3.5–7.5 </a:t>
                      </a:r>
                      <a:r>
                        <a:rPr lang="en">
                          <a:solidFill>
                            <a:schemeClr val="dk1"/>
                          </a:solidFill>
                          <a:latin typeface="Cairo"/>
                          <a:ea typeface="Cairo"/>
                          <a:cs typeface="Cairo"/>
                          <a:sym typeface="Cairo"/>
                        </a:rPr>
                        <a:t>Hz </a:t>
                      </a:r>
                      <a:endParaRPr>
                        <a:latin typeface="Cairo"/>
                        <a:ea typeface="Cairo"/>
                        <a:cs typeface="Cairo"/>
                        <a:sym typeface="Cairo"/>
                      </a:endParaRPr>
                    </a:p>
                  </a:txBody>
                  <a:tcPr marT="91425" marB="91425" marR="91425" marL="91425"/>
                </a:tc>
                <a:tc hMerge="1"/>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that occurs intermittently during early stages of SWS &amp; REM sleep.</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txBody>
                  <a:tcPr marT="91425" marB="91425" marR="91425" marL="91425"/>
                </a:tc>
              </a:tr>
              <a:tr h="952525">
                <a:tc>
                  <a:txBody>
                    <a:bodyPr>
                      <a:noAutofit/>
                    </a:bodyPr>
                    <a:lstStyle/>
                    <a:p>
                      <a:pPr indent="0" lvl="0" marL="0" rtl="0" algn="l">
                        <a:spcBef>
                          <a:spcPts val="0"/>
                        </a:spcBef>
                        <a:spcAft>
                          <a:spcPts val="0"/>
                        </a:spcAft>
                        <a:buNone/>
                      </a:pPr>
                      <a:r>
                        <a:rPr lang="en">
                          <a:latin typeface="Cairo"/>
                          <a:ea typeface="Cairo"/>
                          <a:cs typeface="Cairo"/>
                          <a:sym typeface="Cairo"/>
                        </a:rPr>
                        <a:t>Delta activity</a:t>
                      </a:r>
                      <a:endParaRPr>
                        <a:latin typeface="Cairo"/>
                        <a:ea typeface="Cairo"/>
                        <a:cs typeface="Cairo"/>
                        <a:sym typeface="Cairo"/>
                      </a:endParaRPr>
                    </a:p>
                  </a:txBody>
                  <a:tcPr marT="91425" marB="91425" marR="91425" marL="91425">
                    <a:solidFill>
                      <a:srgbClr val="CCCCCC"/>
                    </a:solidFill>
                  </a:tcPr>
                </a:tc>
                <a:tc gridSpan="2">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Regular, synchronous electrical activity of</a:t>
                      </a:r>
                      <a:r>
                        <a:rPr lang="en">
                          <a:solidFill>
                            <a:srgbClr val="FFD966"/>
                          </a:solidFill>
                          <a:latin typeface="Cairo"/>
                          <a:ea typeface="Cairo"/>
                          <a:cs typeface="Cairo"/>
                          <a:sym typeface="Cairo"/>
                        </a:rPr>
                        <a:t> &lt;4 Hz</a:t>
                      </a:r>
                      <a:r>
                        <a:rPr lang="en">
                          <a:solidFill>
                            <a:schemeClr val="dk1"/>
                          </a:solidFill>
                          <a:latin typeface="Cairo"/>
                          <a:ea typeface="Cairo"/>
                          <a:cs typeface="Cairo"/>
                          <a:sym typeface="Cairo"/>
                        </a:rPr>
                        <a:t> recorded from the brain</a:t>
                      </a:r>
                      <a:endParaRPr>
                        <a:latin typeface="Cairo"/>
                        <a:ea typeface="Cairo"/>
                        <a:cs typeface="Cairo"/>
                        <a:sym typeface="Cairo"/>
                      </a:endParaRPr>
                    </a:p>
                  </a:txBody>
                  <a:tcPr marT="91425" marB="91425" marR="91425" marL="91425"/>
                </a:tc>
                <a:tc hMerge="1"/>
                <a:tc>
                  <a:txBody>
                    <a:bodyPr>
                      <a:noAutofit/>
                    </a:bodyPr>
                    <a:lstStyle/>
                    <a:p>
                      <a:pPr indent="0" lvl="0" marL="0" rtl="0" algn="l">
                        <a:spcBef>
                          <a:spcPts val="0"/>
                        </a:spcBef>
                        <a:spcAft>
                          <a:spcPts val="0"/>
                        </a:spcAft>
                        <a:buNone/>
                      </a:pPr>
                      <a:r>
                        <a:rPr lang="en">
                          <a:solidFill>
                            <a:schemeClr val="dk1"/>
                          </a:solidFill>
                          <a:latin typeface="Cairo"/>
                          <a:ea typeface="Cairo"/>
                          <a:cs typeface="Cairo"/>
                          <a:sym typeface="Cairo"/>
                        </a:rPr>
                        <a:t>occurs during deepest stages of SWS.</a:t>
                      </a:r>
                      <a:endParaRPr>
                        <a:latin typeface="Cairo"/>
                        <a:ea typeface="Cairo"/>
                        <a:cs typeface="Cairo"/>
                        <a:sym typeface="Cairo"/>
                      </a:endParaRPr>
                    </a:p>
                  </a:txBody>
                  <a:tcPr marT="91425" marB="91425" marR="91425" marL="91425"/>
                </a:tc>
              </a:tr>
            </a:tbl>
          </a:graphicData>
        </a:graphic>
      </p:graphicFrame>
      <p:pic>
        <p:nvPicPr>
          <p:cNvPr id="177" name="Google Shape;177;p30"/>
          <p:cNvPicPr preferRelativeResize="0"/>
          <p:nvPr/>
        </p:nvPicPr>
        <p:blipFill>
          <a:blip r:embed="rId3">
            <a:alphaModFix/>
          </a:blip>
          <a:stretch>
            <a:fillRect/>
          </a:stretch>
        </p:blipFill>
        <p:spPr>
          <a:xfrm>
            <a:off x="445150" y="6107750"/>
            <a:ext cx="2904900" cy="1038225"/>
          </a:xfrm>
          <a:prstGeom prst="rect">
            <a:avLst/>
          </a:prstGeom>
          <a:noFill/>
          <a:ln>
            <a:noFill/>
          </a:ln>
        </p:spPr>
      </p:pic>
      <p:sp>
        <p:nvSpPr>
          <p:cNvPr id="178" name="Google Shape;178;p30"/>
          <p:cNvSpPr txBox="1"/>
          <p:nvPr/>
        </p:nvSpPr>
        <p:spPr>
          <a:xfrm>
            <a:off x="265100" y="7512748"/>
            <a:ext cx="3506400" cy="12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rgbClr val="073763"/>
                </a:solidFill>
                <a:latin typeface="Cairo"/>
                <a:ea typeface="Cairo"/>
                <a:cs typeface="Cairo"/>
                <a:sym typeface="Cairo"/>
              </a:rPr>
              <a:t>EEG WAVES In wakefulness </a:t>
            </a:r>
            <a:endParaRPr u="sng">
              <a:solidFill>
                <a:srgbClr val="073763"/>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rgbClr val="FF0000"/>
                </a:solidFill>
                <a:latin typeface="Cairo"/>
                <a:ea typeface="Cairo"/>
                <a:cs typeface="Cairo"/>
                <a:sym typeface="Cairo"/>
              </a:rPr>
              <a:t>Awake, but </a:t>
            </a:r>
            <a:r>
              <a:rPr lang="en" u="sng">
                <a:solidFill>
                  <a:srgbClr val="FF0000"/>
                </a:solidFill>
                <a:latin typeface="Cairo"/>
                <a:ea typeface="Cairo"/>
                <a:cs typeface="Cairo"/>
                <a:sym typeface="Cairo"/>
              </a:rPr>
              <a:t>non-attentive</a:t>
            </a:r>
            <a:r>
              <a:rPr lang="en">
                <a:solidFill>
                  <a:srgbClr val="FF0000"/>
                </a:solidFill>
                <a:latin typeface="Cairo"/>
                <a:ea typeface="Cairo"/>
                <a:cs typeface="Cairo"/>
                <a:sym typeface="Cairo"/>
              </a:rPr>
              <a:t>, large, regular alpha waves</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p:txBody>
      </p:sp>
      <p:sp>
        <p:nvSpPr>
          <p:cNvPr id="179" name="Google Shape;179;p30"/>
          <p:cNvSpPr txBox="1"/>
          <p:nvPr/>
        </p:nvSpPr>
        <p:spPr>
          <a:xfrm>
            <a:off x="3771500" y="7029968"/>
            <a:ext cx="3146400" cy="12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solidFill>
                  <a:srgbClr val="FF0000"/>
                </a:solidFill>
                <a:latin typeface="Cairo"/>
                <a:ea typeface="Cairo"/>
                <a:cs typeface="Cairo"/>
                <a:sym typeface="Cairo"/>
              </a:rPr>
              <a:t>Awake and </a:t>
            </a:r>
            <a:r>
              <a:rPr lang="en" u="sng">
                <a:solidFill>
                  <a:srgbClr val="FF0000"/>
                </a:solidFill>
                <a:latin typeface="Cairo"/>
                <a:ea typeface="Cairo"/>
                <a:cs typeface="Cairo"/>
                <a:sym typeface="Cairo"/>
              </a:rPr>
              <a:t>attentive</a:t>
            </a:r>
            <a:r>
              <a:rPr lang="en">
                <a:solidFill>
                  <a:srgbClr val="FF0000"/>
                </a:solidFill>
                <a:latin typeface="Cairo"/>
                <a:ea typeface="Cairo"/>
                <a:cs typeface="Cairo"/>
                <a:sym typeface="Cairo"/>
              </a:rPr>
              <a:t> - low amplitude, fast, irregular beta waves</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pic>
        <p:nvPicPr>
          <p:cNvPr id="180" name="Google Shape;180;p30"/>
          <p:cNvPicPr preferRelativeResize="0"/>
          <p:nvPr/>
        </p:nvPicPr>
        <p:blipFill rotWithShape="1">
          <a:blip r:embed="rId4">
            <a:alphaModFix/>
          </a:blip>
          <a:srcRect b="0" l="0" r="2666" t="0"/>
          <a:stretch/>
        </p:blipFill>
        <p:spPr>
          <a:xfrm>
            <a:off x="3701913" y="5910487"/>
            <a:ext cx="2827449" cy="1315000"/>
          </a:xfrm>
          <a:prstGeom prst="rect">
            <a:avLst/>
          </a:prstGeom>
          <a:noFill/>
          <a:ln>
            <a:noFill/>
          </a:ln>
        </p:spPr>
      </p:pic>
      <p:sp>
        <p:nvSpPr>
          <p:cNvPr id="181" name="Google Shape;181;p30"/>
          <p:cNvSpPr txBox="1"/>
          <p:nvPr/>
        </p:nvSpPr>
        <p:spPr>
          <a:xfrm>
            <a:off x="-294900" y="5623225"/>
            <a:ext cx="74478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666666"/>
                </a:solidFill>
                <a:latin typeface="Cairo"/>
                <a:ea typeface="Cairo"/>
                <a:cs typeface="Cairo"/>
                <a:sym typeface="Cairo"/>
              </a:rPr>
              <a:t>هذا الجدول يوضح اختلاف الموجات بشكل عام لو نشوفها بأي </a:t>
            </a:r>
            <a:endParaRPr b="1">
              <a:solidFill>
                <a:srgbClr val="666666"/>
              </a:solidFill>
              <a:latin typeface="Cairo"/>
              <a:ea typeface="Cairo"/>
              <a:cs typeface="Cairo"/>
              <a:sym typeface="Cairo"/>
            </a:endParaRPr>
          </a:p>
          <a:p>
            <a:pPr indent="0" lvl="0" marL="0" rtl="0" algn="ctr">
              <a:spcBef>
                <a:spcPts val="0"/>
              </a:spcBef>
              <a:spcAft>
                <a:spcPts val="0"/>
              </a:spcAft>
              <a:buNone/>
            </a:pPr>
            <a:r>
              <a:rPr b="1" lang="en">
                <a:solidFill>
                  <a:srgbClr val="666666"/>
                </a:solidFill>
                <a:latin typeface="Cairo"/>
                <a:ea typeface="Cairo"/>
                <a:cs typeface="Cairo"/>
                <a:sym typeface="Cairo"/>
              </a:rPr>
              <a:t> </a:t>
            </a:r>
            <a:r>
              <a:rPr b="1" lang="en">
                <a:solidFill>
                  <a:srgbClr val="666666"/>
                </a:solidFill>
                <a:latin typeface="Cairo"/>
                <a:ea typeface="Cairo"/>
                <a:cs typeface="Cairo"/>
                <a:sym typeface="Cairo"/>
              </a:rPr>
              <a:t>والأرقام حفظMonitor </a:t>
            </a:r>
            <a:endParaRPr b="1">
              <a:solidFill>
                <a:srgbClr val="666666"/>
              </a:solidFill>
              <a:latin typeface="Cairo"/>
              <a:ea typeface="Cairo"/>
              <a:cs typeface="Cairo"/>
              <a:sym typeface="Cai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87" name="Google Shape;187;p31"/>
          <p:cNvSpPr txBox="1"/>
          <p:nvPr/>
        </p:nvSpPr>
        <p:spPr>
          <a:xfrm>
            <a:off x="129525" y="88325"/>
            <a:ext cx="6447000" cy="61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Economica"/>
              <a:buChar char="❖"/>
            </a:pPr>
            <a:r>
              <a:rPr b="1" lang="en">
                <a:solidFill>
                  <a:srgbClr val="073763"/>
                </a:solidFill>
                <a:latin typeface="Economica"/>
                <a:ea typeface="Economica"/>
                <a:cs typeface="Economica"/>
                <a:sym typeface="Economica"/>
              </a:rPr>
              <a:t>Describe  how  the EEG is  being  used  to  delineate  in  which  stage of sleep a person is </a:t>
            </a:r>
            <a:endParaRPr b="1">
              <a:solidFill>
                <a:srgbClr val="073763"/>
              </a:solidFill>
              <a:latin typeface="Economica"/>
              <a:ea typeface="Economica"/>
              <a:cs typeface="Economica"/>
              <a:sym typeface="Economica"/>
            </a:endParaRPr>
          </a:p>
        </p:txBody>
      </p:sp>
      <p:pic>
        <p:nvPicPr>
          <p:cNvPr id="188" name="Google Shape;188;p31"/>
          <p:cNvPicPr preferRelativeResize="0"/>
          <p:nvPr/>
        </p:nvPicPr>
        <p:blipFill rotWithShape="1">
          <a:blip r:embed="rId3">
            <a:alphaModFix/>
          </a:blip>
          <a:srcRect b="2012" l="4439" r="1514" t="2165"/>
          <a:stretch/>
        </p:blipFill>
        <p:spPr>
          <a:xfrm>
            <a:off x="458625" y="930250"/>
            <a:ext cx="6117899" cy="2890826"/>
          </a:xfrm>
          <a:prstGeom prst="rect">
            <a:avLst/>
          </a:prstGeom>
          <a:noFill/>
          <a:ln>
            <a:noFill/>
          </a:ln>
        </p:spPr>
      </p:pic>
      <p:sp>
        <p:nvSpPr>
          <p:cNvPr id="189" name="Google Shape;189;p31"/>
          <p:cNvSpPr txBox="1"/>
          <p:nvPr/>
        </p:nvSpPr>
        <p:spPr>
          <a:xfrm>
            <a:off x="458625" y="4050701"/>
            <a:ext cx="6117900" cy="54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Cairo"/>
                <a:ea typeface="Cairo"/>
                <a:cs typeface="Cairo"/>
                <a:sym typeface="Cairo"/>
              </a:rPr>
              <a:t>The electroencephalogram (EEG) records electrical activity of the cerebral cortex </a:t>
            </a:r>
            <a:r>
              <a:rPr b="1" lang="en" sz="1200">
                <a:solidFill>
                  <a:srgbClr val="666666"/>
                </a:solidFill>
                <a:latin typeface="Cairo"/>
                <a:ea typeface="Cairo"/>
                <a:cs typeface="Cairo"/>
                <a:sym typeface="Cairo"/>
              </a:rPr>
              <a:t>via electrodes placed on the skull</a:t>
            </a:r>
            <a:r>
              <a:rPr lang="en" sz="1200">
                <a:solidFill>
                  <a:srgbClr val="666666"/>
                </a:solidFill>
                <a:latin typeface="Cairo"/>
                <a:ea typeface="Cairo"/>
                <a:cs typeface="Cairo"/>
                <a:sym typeface="Cairo"/>
              </a:rPr>
              <a:t>. The EEG waves originate from alternating excitatory and inhibitory synaptic potentials that </a:t>
            </a:r>
            <a:r>
              <a:rPr lang="en" sz="1200">
                <a:solidFill>
                  <a:srgbClr val="666666"/>
                </a:solidFill>
                <a:latin typeface="Cairo"/>
                <a:ea typeface="Cairo"/>
                <a:cs typeface="Cairo"/>
                <a:sym typeface="Cairo"/>
              </a:rPr>
              <a:t>produce</a:t>
            </a:r>
            <a:r>
              <a:rPr lang="en" sz="1200">
                <a:solidFill>
                  <a:srgbClr val="666666"/>
                </a:solidFill>
                <a:latin typeface="Cairo"/>
                <a:ea typeface="Cairo"/>
                <a:cs typeface="Cairo"/>
                <a:sym typeface="Cairo"/>
              </a:rPr>
              <a:t> sufficient </a:t>
            </a:r>
            <a:r>
              <a:rPr b="1" lang="en" sz="1200">
                <a:solidFill>
                  <a:srgbClr val="666666"/>
                </a:solidFill>
                <a:latin typeface="Cairo"/>
                <a:ea typeface="Cairo"/>
                <a:cs typeface="Cairo"/>
                <a:sym typeface="Cairo"/>
              </a:rPr>
              <a:t>extracellular current flow across the cortex </a:t>
            </a:r>
            <a:r>
              <a:rPr lang="en" sz="1200">
                <a:solidFill>
                  <a:srgbClr val="666666"/>
                </a:solidFill>
                <a:latin typeface="Cairo"/>
                <a:ea typeface="Cairo"/>
                <a:cs typeface="Cairo"/>
                <a:sym typeface="Cairo"/>
              </a:rPr>
              <a:t>to be detected by surface electrodes. (EEG waves are not action potentials. Electrodes on the surface of the skull are not sufficiently sensitive to detect the small voltage changes of single action potentials.)</a:t>
            </a:r>
            <a:br>
              <a:rPr lang="en" sz="1200">
                <a:solidFill>
                  <a:srgbClr val="666666"/>
                </a:solidFill>
                <a:latin typeface="Cairo"/>
                <a:ea typeface="Cairo"/>
                <a:cs typeface="Cairo"/>
                <a:sym typeface="Cairo"/>
              </a:rPr>
            </a:br>
            <a:r>
              <a:rPr lang="en" sz="1200">
                <a:solidFill>
                  <a:srgbClr val="666666"/>
                </a:solidFill>
                <a:latin typeface="Cairo"/>
                <a:ea typeface="Cairo"/>
                <a:cs typeface="Cairo"/>
                <a:sym typeface="Cairo"/>
              </a:rPr>
              <a:t>The normal EEG (Fig. 3-35) comprises waves with various amplitudes and frequencies. In </a:t>
            </a:r>
            <a:r>
              <a:rPr b="1" lang="en" sz="1200">
                <a:solidFill>
                  <a:srgbClr val="666666"/>
                </a:solidFill>
                <a:latin typeface="Cairo"/>
                <a:ea typeface="Cairo"/>
                <a:cs typeface="Cairo"/>
                <a:sym typeface="Cairo"/>
              </a:rPr>
              <a:t>a normal, awake </a:t>
            </a:r>
            <a:r>
              <a:rPr lang="en" sz="1200">
                <a:solidFill>
                  <a:srgbClr val="666666"/>
                </a:solidFill>
                <a:latin typeface="Cairo"/>
                <a:ea typeface="Cairo"/>
                <a:cs typeface="Cairo"/>
                <a:sym typeface="Cairo"/>
              </a:rPr>
              <a:t>adult </a:t>
            </a:r>
            <a:r>
              <a:rPr b="1" lang="en" sz="1200">
                <a:solidFill>
                  <a:srgbClr val="666666"/>
                </a:solidFill>
                <a:latin typeface="Cairo"/>
                <a:ea typeface="Cairo"/>
                <a:cs typeface="Cairo"/>
                <a:sym typeface="Cairo"/>
              </a:rPr>
              <a:t>with eyes open,</a:t>
            </a:r>
            <a:r>
              <a:rPr lang="en" sz="1200">
                <a:solidFill>
                  <a:srgbClr val="666666"/>
                </a:solidFill>
                <a:latin typeface="Cairo"/>
                <a:ea typeface="Cairo"/>
                <a:cs typeface="Cairo"/>
                <a:sym typeface="Cairo"/>
              </a:rPr>
              <a:t> the dominant frequency recorded over the parietal and occipital lobes is the </a:t>
            </a:r>
            <a:r>
              <a:rPr b="1" lang="en" sz="1200">
                <a:solidFill>
                  <a:srgbClr val="666666"/>
                </a:solidFill>
                <a:latin typeface="Cairo"/>
                <a:ea typeface="Cairo"/>
                <a:cs typeface="Cairo"/>
                <a:sym typeface="Cairo"/>
              </a:rPr>
              <a:t>beta rhythm</a:t>
            </a:r>
            <a:r>
              <a:rPr lang="en" sz="1200">
                <a:solidFill>
                  <a:srgbClr val="666666"/>
                </a:solidFill>
                <a:latin typeface="Cairo"/>
                <a:ea typeface="Cairo"/>
                <a:cs typeface="Cairo"/>
                <a:sym typeface="Cairo"/>
              </a:rPr>
              <a:t> (13–30 Hz), which consists of desynchro- nonous low-voltage, high-frequency waves. </a:t>
            </a:r>
            <a:r>
              <a:rPr b="1" lang="en" sz="1200">
                <a:solidFill>
                  <a:srgbClr val="666666"/>
                </a:solidFill>
                <a:latin typeface="Cairo"/>
                <a:ea typeface="Cairo"/>
                <a:cs typeface="Cairo"/>
                <a:sym typeface="Cairo"/>
              </a:rPr>
              <a:t>With eyes closed,</a:t>
            </a:r>
            <a:r>
              <a:rPr lang="en" sz="1200">
                <a:solidFill>
                  <a:srgbClr val="666666"/>
                </a:solidFill>
                <a:latin typeface="Cairo"/>
                <a:ea typeface="Cairo"/>
                <a:cs typeface="Cairo"/>
                <a:sym typeface="Cairo"/>
              </a:rPr>
              <a:t> the dominant frequency is the </a:t>
            </a:r>
            <a:r>
              <a:rPr b="1" lang="en" sz="1200">
                <a:solidFill>
                  <a:srgbClr val="666666"/>
                </a:solidFill>
                <a:latin typeface="Cairo"/>
                <a:ea typeface="Cairo"/>
                <a:cs typeface="Cairo"/>
                <a:sym typeface="Cairo"/>
              </a:rPr>
              <a:t>alpha rhythm</a:t>
            </a:r>
            <a:r>
              <a:rPr lang="en" sz="1200">
                <a:solidFill>
                  <a:srgbClr val="666666"/>
                </a:solidFill>
                <a:latin typeface="Cairo"/>
                <a:ea typeface="Cairo"/>
                <a:cs typeface="Cairo"/>
                <a:sym typeface="Cairo"/>
              </a:rPr>
              <a:t> (8–13 Hz), which has more synchronous waves of higher voltage and lower frequency.</a:t>
            </a:r>
            <a:br>
              <a:rPr lang="en" sz="1200">
                <a:solidFill>
                  <a:srgbClr val="666666"/>
                </a:solidFill>
                <a:latin typeface="Cairo"/>
                <a:ea typeface="Cairo"/>
                <a:cs typeface="Cairo"/>
                <a:sym typeface="Cairo"/>
              </a:rPr>
            </a:br>
            <a:r>
              <a:rPr lang="en" sz="1200">
                <a:solidFill>
                  <a:srgbClr val="666666"/>
                </a:solidFill>
                <a:latin typeface="Cairo"/>
                <a:ea typeface="Cairo"/>
                <a:cs typeface="Cairo"/>
                <a:sym typeface="Cairo"/>
              </a:rPr>
              <a:t>As a person falls asleep, he or she </a:t>
            </a:r>
            <a:r>
              <a:rPr b="1" lang="en" sz="1200">
                <a:solidFill>
                  <a:srgbClr val="666666"/>
                </a:solidFill>
                <a:latin typeface="Cairo"/>
                <a:ea typeface="Cairo"/>
                <a:cs typeface="Cairo"/>
                <a:sym typeface="Cairo"/>
              </a:rPr>
              <a:t>passes through four stages</a:t>
            </a:r>
            <a:r>
              <a:rPr lang="en" sz="1200">
                <a:solidFill>
                  <a:srgbClr val="666666"/>
                </a:solidFill>
                <a:latin typeface="Cairo"/>
                <a:ea typeface="Cairo"/>
                <a:cs typeface="Cairo"/>
                <a:sym typeface="Cairo"/>
              </a:rPr>
              <a:t> of </a:t>
            </a:r>
            <a:r>
              <a:rPr b="1" lang="en" sz="1200">
                <a:solidFill>
                  <a:srgbClr val="666666"/>
                </a:solidFill>
                <a:latin typeface="Cairo"/>
                <a:ea typeface="Cairo"/>
                <a:cs typeface="Cairo"/>
                <a:sym typeface="Cairo"/>
              </a:rPr>
              <a:t>slow-wave sleep</a:t>
            </a:r>
            <a:r>
              <a:rPr lang="en" sz="1200">
                <a:solidFill>
                  <a:srgbClr val="666666"/>
                </a:solidFill>
                <a:latin typeface="Cairo"/>
                <a:ea typeface="Cairo"/>
                <a:cs typeface="Cairo"/>
                <a:sym typeface="Cairo"/>
              </a:rPr>
              <a:t>.</a:t>
            </a:r>
            <a:r>
              <a:rPr b="1" lang="en" sz="1200" u="sng">
                <a:solidFill>
                  <a:srgbClr val="666666"/>
                </a:solidFill>
                <a:latin typeface="Cairo"/>
                <a:ea typeface="Cairo"/>
                <a:cs typeface="Cairo"/>
                <a:sym typeface="Cairo"/>
              </a:rPr>
              <a:t> </a:t>
            </a:r>
            <a:endParaRPr b="1" sz="1200" u="sng">
              <a:solidFill>
                <a:srgbClr val="666666"/>
              </a:solidFill>
              <a:latin typeface="Cairo"/>
              <a:ea typeface="Cairo"/>
              <a:cs typeface="Cairo"/>
              <a:sym typeface="Cairo"/>
            </a:endParaRPr>
          </a:p>
          <a:p>
            <a:pPr indent="0" lvl="0" marL="0" rtl="0" algn="l">
              <a:spcBef>
                <a:spcPts val="0"/>
              </a:spcBef>
              <a:spcAft>
                <a:spcPts val="0"/>
              </a:spcAft>
              <a:buNone/>
            </a:pPr>
            <a:r>
              <a:rPr b="1" lang="en" sz="1200" u="sng">
                <a:solidFill>
                  <a:srgbClr val="666666"/>
                </a:solidFill>
                <a:latin typeface="Cairo"/>
                <a:ea typeface="Cairo"/>
                <a:cs typeface="Cairo"/>
                <a:sym typeface="Cairo"/>
              </a:rPr>
              <a:t>In Stage 1</a:t>
            </a:r>
            <a:r>
              <a:rPr lang="en" sz="1200">
                <a:solidFill>
                  <a:srgbClr val="666666"/>
                </a:solidFill>
                <a:latin typeface="Cairo"/>
                <a:ea typeface="Cairo"/>
                <a:cs typeface="Cairo"/>
                <a:sym typeface="Cairo"/>
              </a:rPr>
              <a:t>, the alpha waves seen in an awake adult with </a:t>
            </a:r>
            <a:r>
              <a:rPr b="1" lang="en" sz="1200">
                <a:solidFill>
                  <a:srgbClr val="666666"/>
                </a:solidFill>
                <a:latin typeface="Cairo"/>
                <a:ea typeface="Cairo"/>
                <a:cs typeface="Cairo"/>
                <a:sym typeface="Cairo"/>
              </a:rPr>
              <a:t>eyes closed</a:t>
            </a:r>
            <a:r>
              <a:rPr lang="en" sz="1200">
                <a:solidFill>
                  <a:srgbClr val="666666"/>
                </a:solidFill>
                <a:latin typeface="Cairo"/>
                <a:ea typeface="Cairo"/>
                <a:cs typeface="Cairo"/>
                <a:sym typeface="Cairo"/>
              </a:rPr>
              <a:t> are </a:t>
            </a:r>
            <a:r>
              <a:rPr b="1" lang="en" sz="1200">
                <a:solidFill>
                  <a:srgbClr val="666666"/>
                </a:solidFill>
                <a:latin typeface="Cairo"/>
                <a:ea typeface="Cairo"/>
                <a:cs typeface="Cairo"/>
                <a:sym typeface="Cairo"/>
              </a:rPr>
              <a:t>interspersedيتخللها-</a:t>
            </a:r>
            <a:r>
              <a:rPr lang="en" sz="1200">
                <a:solidFill>
                  <a:srgbClr val="666666"/>
                </a:solidFill>
                <a:latin typeface="Cairo"/>
                <a:ea typeface="Cairo"/>
                <a:cs typeface="Cairo"/>
                <a:sym typeface="Cairo"/>
              </a:rPr>
              <a:t> with lower-frequency </a:t>
            </a:r>
            <a:r>
              <a:rPr b="1" lang="en" sz="1200">
                <a:solidFill>
                  <a:srgbClr val="666666"/>
                </a:solidFill>
                <a:latin typeface="Cairo"/>
                <a:ea typeface="Cairo"/>
                <a:cs typeface="Cairo"/>
                <a:sym typeface="Cairo"/>
              </a:rPr>
              <a:t>theta</a:t>
            </a:r>
            <a:r>
              <a:rPr lang="en" sz="1200">
                <a:solidFill>
                  <a:srgbClr val="666666"/>
                </a:solidFill>
                <a:latin typeface="Cairo"/>
                <a:ea typeface="Cairo"/>
                <a:cs typeface="Cairo"/>
                <a:sym typeface="Cairo"/>
              </a:rPr>
              <a:t> waves.</a:t>
            </a:r>
            <a:r>
              <a:rPr b="1" lang="en" sz="1200" u="sng">
                <a:solidFill>
                  <a:srgbClr val="666666"/>
                </a:solidFill>
                <a:latin typeface="Cairo"/>
                <a:ea typeface="Cairo"/>
                <a:cs typeface="Cairo"/>
                <a:sym typeface="Cairo"/>
              </a:rPr>
              <a:t> In Stage</a:t>
            </a:r>
            <a:r>
              <a:rPr lang="en" sz="1200">
                <a:solidFill>
                  <a:srgbClr val="666666"/>
                </a:solidFill>
                <a:latin typeface="Cairo"/>
                <a:ea typeface="Cairo"/>
                <a:cs typeface="Cairo"/>
                <a:sym typeface="Cairo"/>
              </a:rPr>
              <a:t> 2, these low-frequency waves are interspersed with high-frequency bursts called </a:t>
            </a:r>
            <a:r>
              <a:rPr b="1" lang="en" sz="1200">
                <a:solidFill>
                  <a:srgbClr val="666666"/>
                </a:solidFill>
                <a:latin typeface="Cairo"/>
                <a:ea typeface="Cairo"/>
                <a:cs typeface="Cairo"/>
                <a:sym typeface="Cairo"/>
              </a:rPr>
              <a:t>sleep spindles and large, slow potentials called K complexes</a:t>
            </a:r>
            <a:r>
              <a:rPr lang="en" sz="1200">
                <a:solidFill>
                  <a:srgbClr val="666666"/>
                </a:solidFill>
                <a:latin typeface="Cairo"/>
                <a:ea typeface="Cairo"/>
                <a:cs typeface="Cairo"/>
                <a:sym typeface="Cairo"/>
              </a:rPr>
              <a:t>. </a:t>
            </a:r>
            <a:r>
              <a:rPr b="1" lang="en" sz="1200" u="sng">
                <a:solidFill>
                  <a:srgbClr val="666666"/>
                </a:solidFill>
                <a:latin typeface="Cairo"/>
                <a:ea typeface="Cairo"/>
                <a:cs typeface="Cairo"/>
                <a:sym typeface="Cairo"/>
              </a:rPr>
              <a:t>In Stage 3 </a:t>
            </a:r>
            <a:r>
              <a:rPr lang="en" sz="1200">
                <a:solidFill>
                  <a:srgbClr val="666666"/>
                </a:solidFill>
                <a:latin typeface="Cairo"/>
                <a:ea typeface="Cairo"/>
                <a:cs typeface="Cairo"/>
                <a:sym typeface="Cairo"/>
              </a:rPr>
              <a:t>(not shown in the figure), there are very low-frequency delta waves and occasional sleep spindles. </a:t>
            </a:r>
            <a:r>
              <a:rPr b="1" lang="en" sz="1200" u="sng">
                <a:solidFill>
                  <a:srgbClr val="666666"/>
                </a:solidFill>
                <a:latin typeface="Cairo"/>
                <a:ea typeface="Cairo"/>
                <a:cs typeface="Cairo"/>
                <a:sym typeface="Cairo"/>
              </a:rPr>
              <a:t>Stage 4</a:t>
            </a:r>
            <a:r>
              <a:rPr lang="en" sz="1200">
                <a:solidFill>
                  <a:srgbClr val="666666"/>
                </a:solidFill>
                <a:latin typeface="Cairo"/>
                <a:ea typeface="Cairo"/>
                <a:cs typeface="Cairo"/>
                <a:sym typeface="Cairo"/>
              </a:rPr>
              <a:t> is characterized by </a:t>
            </a:r>
            <a:r>
              <a:rPr b="1" lang="en" sz="1200">
                <a:solidFill>
                  <a:srgbClr val="666666"/>
                </a:solidFill>
                <a:latin typeface="Cairo"/>
                <a:ea typeface="Cairo"/>
                <a:cs typeface="Cairo"/>
                <a:sym typeface="Cairo"/>
              </a:rPr>
              <a:t>delta</a:t>
            </a:r>
            <a:r>
              <a:rPr lang="en" sz="1200">
                <a:solidFill>
                  <a:srgbClr val="666666"/>
                </a:solidFill>
                <a:latin typeface="Cairo"/>
                <a:ea typeface="Cairo"/>
                <a:cs typeface="Cairo"/>
                <a:sym typeface="Cairo"/>
              </a:rPr>
              <a:t> waves. Approximately every 90 minutes, the slow-wave sleep pattern changes to rapid eye movement (REM) sleep, in which the EEG becomes desynchronized, with low-voltage, high- frequency waves that resemble those in an awake </a:t>
            </a:r>
            <a:r>
              <a:rPr lang="en" sz="1200">
                <a:solidFill>
                  <a:srgbClr val="666666"/>
                </a:solidFill>
                <a:latin typeface="Cairo"/>
                <a:ea typeface="Cairo"/>
                <a:cs typeface="Cairo"/>
                <a:sym typeface="Cairo"/>
              </a:rPr>
              <a:t>person</a:t>
            </a:r>
            <a:r>
              <a:rPr lang="en" sz="1200">
                <a:solidFill>
                  <a:srgbClr val="666666"/>
                </a:solidFill>
                <a:latin typeface="Cairo"/>
                <a:ea typeface="Cairo"/>
                <a:cs typeface="Cairo"/>
                <a:sym typeface="Cairo"/>
              </a:rPr>
              <a:t>. </a:t>
            </a:r>
            <a:r>
              <a:rPr b="1" lang="en" sz="1200">
                <a:solidFill>
                  <a:srgbClr val="666666"/>
                </a:solidFill>
                <a:latin typeface="Cairo"/>
                <a:ea typeface="Cairo"/>
                <a:cs typeface="Cairo"/>
                <a:sym typeface="Cairo"/>
              </a:rPr>
              <a:t>REM sleep is sometimes called paradoxical </a:t>
            </a:r>
            <a:r>
              <a:rPr lang="en" sz="1200">
                <a:solidFill>
                  <a:srgbClr val="666666"/>
                </a:solidFill>
                <a:latin typeface="Cairo"/>
                <a:ea typeface="Cairo"/>
                <a:cs typeface="Cairo"/>
                <a:sym typeface="Cairo"/>
              </a:rPr>
              <a:t>sleep:Even though the EEG is most similar to that of the awake state, the person is (paradoxically) most difficult to awaken. </a:t>
            </a:r>
            <a:r>
              <a:rPr b="1" lang="en" sz="1200">
                <a:solidFill>
                  <a:srgbClr val="666666"/>
                </a:solidFill>
                <a:latin typeface="Cairo"/>
                <a:ea typeface="Cairo"/>
                <a:cs typeface="Cairo"/>
                <a:sym typeface="Cairo"/>
              </a:rPr>
              <a:t>REM</a:t>
            </a:r>
            <a:r>
              <a:rPr lang="en" sz="1200">
                <a:solidFill>
                  <a:srgbClr val="666666"/>
                </a:solidFill>
                <a:latin typeface="Cairo"/>
                <a:ea typeface="Cairo"/>
                <a:cs typeface="Cairo"/>
                <a:sym typeface="Cairo"/>
              </a:rPr>
              <a:t> sleep is </a:t>
            </a:r>
            <a:r>
              <a:rPr b="1" lang="en" sz="1200">
                <a:solidFill>
                  <a:srgbClr val="666666"/>
                </a:solidFill>
                <a:latin typeface="Cairo"/>
                <a:ea typeface="Cairo"/>
                <a:cs typeface="Cairo"/>
                <a:sym typeface="Cairo"/>
              </a:rPr>
              <a:t>characterized</a:t>
            </a:r>
            <a:r>
              <a:rPr lang="en" sz="1200">
                <a:solidFill>
                  <a:srgbClr val="666666"/>
                </a:solidFill>
                <a:latin typeface="Cairo"/>
                <a:ea typeface="Cairo"/>
                <a:cs typeface="Cairo"/>
                <a:sym typeface="Cairo"/>
              </a:rPr>
              <a:t> by </a:t>
            </a:r>
            <a:r>
              <a:rPr lang="en" sz="1200" u="sng">
                <a:solidFill>
                  <a:srgbClr val="666666"/>
                </a:solidFill>
                <a:latin typeface="Cairo"/>
                <a:ea typeface="Cairo"/>
                <a:cs typeface="Cairo"/>
                <a:sym typeface="Cairo"/>
              </a:rPr>
              <a:t>loss of </a:t>
            </a:r>
            <a:r>
              <a:rPr lang="en" sz="1200" u="sng">
                <a:solidFill>
                  <a:srgbClr val="666666"/>
                </a:solidFill>
                <a:latin typeface="Cairo"/>
                <a:ea typeface="Cairo"/>
                <a:cs typeface="Cairo"/>
                <a:sym typeface="Cairo"/>
              </a:rPr>
              <a:t>muscle</a:t>
            </a:r>
            <a:r>
              <a:rPr lang="en" sz="1200" u="sng">
                <a:solidFill>
                  <a:srgbClr val="666666"/>
                </a:solidFill>
                <a:latin typeface="Cairo"/>
                <a:ea typeface="Cairo"/>
                <a:cs typeface="Cairo"/>
                <a:sym typeface="Cairo"/>
              </a:rPr>
              <a:t> tone,</a:t>
            </a:r>
            <a:r>
              <a:rPr lang="en" sz="1200">
                <a:solidFill>
                  <a:srgbClr val="666666"/>
                </a:solidFill>
                <a:latin typeface="Cairo"/>
                <a:ea typeface="Cairo"/>
                <a:cs typeface="Cairo"/>
                <a:sym typeface="Cairo"/>
              </a:rPr>
              <a:t> notably in the eye muscles resulting in rapid eye movements, </a:t>
            </a:r>
            <a:r>
              <a:rPr lang="en" sz="1200" u="sng">
                <a:solidFill>
                  <a:srgbClr val="666666"/>
                </a:solidFill>
                <a:latin typeface="Cairo"/>
                <a:ea typeface="Cairo"/>
                <a:cs typeface="Cairo"/>
                <a:sym typeface="Cairo"/>
              </a:rPr>
              <a:t>loss of temperature regulation,</a:t>
            </a:r>
            <a:r>
              <a:rPr lang="en" sz="1200">
                <a:solidFill>
                  <a:srgbClr val="666666"/>
                </a:solidFill>
                <a:latin typeface="Cairo"/>
                <a:ea typeface="Cairo"/>
                <a:cs typeface="Cairo"/>
                <a:sym typeface="Cairo"/>
              </a:rPr>
              <a:t> </a:t>
            </a:r>
            <a:r>
              <a:rPr lang="en" sz="1200" u="sng">
                <a:solidFill>
                  <a:srgbClr val="666666"/>
                </a:solidFill>
                <a:latin typeface="Cairo"/>
                <a:ea typeface="Cairo"/>
                <a:cs typeface="Cairo"/>
                <a:sym typeface="Cairo"/>
              </a:rPr>
              <a:t>pupillary</a:t>
            </a:r>
            <a:r>
              <a:rPr lang="en" sz="1200" u="sng">
                <a:solidFill>
                  <a:srgbClr val="666666"/>
                </a:solidFill>
                <a:latin typeface="Cairo"/>
                <a:ea typeface="Cairo"/>
                <a:cs typeface="Cairo"/>
                <a:sym typeface="Cairo"/>
              </a:rPr>
              <a:t> constriction</a:t>
            </a:r>
            <a:r>
              <a:rPr lang="en" sz="1200">
                <a:solidFill>
                  <a:srgbClr val="666666"/>
                </a:solidFill>
                <a:latin typeface="Cairo"/>
                <a:ea typeface="Cairo"/>
                <a:cs typeface="Cairo"/>
                <a:sym typeface="Cairo"/>
              </a:rPr>
              <a:t>, </a:t>
            </a:r>
            <a:r>
              <a:rPr lang="en" sz="1200" u="sng">
                <a:solidFill>
                  <a:srgbClr val="666666"/>
                </a:solidFill>
                <a:latin typeface="Cairo"/>
                <a:ea typeface="Cairo"/>
                <a:cs typeface="Cairo"/>
                <a:sym typeface="Cairo"/>
              </a:rPr>
              <a:t>penile erection</a:t>
            </a:r>
            <a:r>
              <a:rPr b="1" lang="en" sz="1200">
                <a:solidFill>
                  <a:srgbClr val="666666"/>
                </a:solidFill>
                <a:latin typeface="Cairo"/>
                <a:ea typeface="Cairo"/>
                <a:cs typeface="Cairo"/>
                <a:sym typeface="Cairo"/>
              </a:rPr>
              <a:t>,</a:t>
            </a:r>
            <a:r>
              <a:rPr lang="en" sz="1200">
                <a:solidFill>
                  <a:srgbClr val="666666"/>
                </a:solidFill>
                <a:latin typeface="Cairo"/>
                <a:ea typeface="Cairo"/>
                <a:cs typeface="Cairo"/>
                <a:sym typeface="Cairo"/>
              </a:rPr>
              <a:t> and </a:t>
            </a:r>
            <a:r>
              <a:rPr lang="en" sz="1200" u="sng">
                <a:solidFill>
                  <a:srgbClr val="666666"/>
                </a:solidFill>
                <a:latin typeface="Cairo"/>
                <a:ea typeface="Cairo"/>
                <a:cs typeface="Cairo"/>
                <a:sym typeface="Cairo"/>
              </a:rPr>
              <a:t>fluctuations in heart rate</a:t>
            </a:r>
            <a:r>
              <a:rPr lang="en" sz="1200">
                <a:solidFill>
                  <a:srgbClr val="666666"/>
                </a:solidFill>
                <a:latin typeface="Cairo"/>
                <a:ea typeface="Cairo"/>
                <a:cs typeface="Cairo"/>
                <a:sym typeface="Cairo"/>
              </a:rPr>
              <a:t>, </a:t>
            </a:r>
            <a:r>
              <a:rPr lang="en" sz="1200" u="sng">
                <a:solidFill>
                  <a:srgbClr val="666666"/>
                </a:solidFill>
                <a:latin typeface="Cairo"/>
                <a:ea typeface="Cairo"/>
                <a:cs typeface="Cairo"/>
                <a:sym typeface="Cairo"/>
              </a:rPr>
              <a:t>blood pressure</a:t>
            </a:r>
            <a:r>
              <a:rPr lang="en" sz="1200">
                <a:solidFill>
                  <a:srgbClr val="666666"/>
                </a:solidFill>
                <a:latin typeface="Cairo"/>
                <a:ea typeface="Cairo"/>
                <a:cs typeface="Cairo"/>
                <a:sym typeface="Cairo"/>
              </a:rPr>
              <a:t>, and </a:t>
            </a:r>
            <a:r>
              <a:rPr lang="en" sz="1200" u="sng">
                <a:solidFill>
                  <a:srgbClr val="666666"/>
                </a:solidFill>
                <a:latin typeface="Cairo"/>
                <a:ea typeface="Cairo"/>
                <a:cs typeface="Cairo"/>
                <a:sym typeface="Cairo"/>
              </a:rPr>
              <a:t>respiration</a:t>
            </a:r>
            <a:r>
              <a:rPr lang="en" sz="1200">
                <a:solidFill>
                  <a:srgbClr val="666666"/>
                </a:solidFill>
                <a:latin typeface="Cairo"/>
                <a:ea typeface="Cairo"/>
                <a:cs typeface="Cairo"/>
                <a:sym typeface="Cairo"/>
              </a:rPr>
              <a:t>. Most dreams occur during REM sleep. The proportion of slow-wave sleep and REM sleep varies over the life span. Newborns spend half of their sleep in REM sleep; young adults spend about 25% of sleep in REM sleep; and the elderly have little REM sleep.</a:t>
            </a:r>
            <a:br>
              <a:rPr lang="en" sz="1200">
                <a:solidFill>
                  <a:srgbClr val="666666"/>
                </a:solidFill>
                <a:latin typeface="Cairo"/>
                <a:ea typeface="Cairo"/>
                <a:cs typeface="Cairo"/>
                <a:sym typeface="Cairo"/>
              </a:rPr>
            </a:br>
            <a:endParaRPr sz="1200">
              <a:solidFill>
                <a:srgbClr val="666666"/>
              </a:solidFill>
              <a:latin typeface="Cairo"/>
              <a:ea typeface="Cairo"/>
              <a:cs typeface="Cairo"/>
              <a:sym typeface="Cairo"/>
            </a:endParaRPr>
          </a:p>
        </p:txBody>
      </p:sp>
      <p:sp>
        <p:nvSpPr>
          <p:cNvPr id="190" name="Google Shape;190;p31"/>
          <p:cNvSpPr txBox="1"/>
          <p:nvPr/>
        </p:nvSpPr>
        <p:spPr>
          <a:xfrm>
            <a:off x="4074217" y="9527650"/>
            <a:ext cx="30609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66666"/>
                </a:solidFill>
              </a:rPr>
              <a:t>Over view from </a:t>
            </a:r>
            <a:r>
              <a:rPr b="1" lang="en" sz="1000">
                <a:solidFill>
                  <a:srgbClr val="666666"/>
                </a:solidFill>
              </a:rPr>
              <a:t>Costanzo-</a:t>
            </a:r>
            <a:r>
              <a:rPr b="1" lang="en" sz="1000">
                <a:solidFill>
                  <a:srgbClr val="666666"/>
                </a:solidFill>
              </a:rPr>
              <a:t>Physiology book</a:t>
            </a:r>
            <a:endParaRPr b="1" sz="1000">
              <a:solidFill>
                <a:srgbClr val="666666"/>
              </a:solidFill>
            </a:endParaRPr>
          </a:p>
        </p:txBody>
      </p:sp>
      <p:sp>
        <p:nvSpPr>
          <p:cNvPr id="191" name="Google Shape;191;p31"/>
          <p:cNvSpPr txBox="1"/>
          <p:nvPr/>
        </p:nvSpPr>
        <p:spPr>
          <a:xfrm>
            <a:off x="199002" y="1153350"/>
            <a:ext cx="919200" cy="23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sp>
        <p:nvSpPr>
          <p:cNvPr id="197" name="Google Shape;197;p32"/>
          <p:cNvSpPr txBox="1"/>
          <p:nvPr/>
        </p:nvSpPr>
        <p:spPr>
          <a:xfrm>
            <a:off x="-75975" y="88314"/>
            <a:ext cx="6858000" cy="61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Economica"/>
              <a:buChar char="❖"/>
            </a:pPr>
            <a:r>
              <a:rPr b="1" lang="en">
                <a:solidFill>
                  <a:srgbClr val="073763"/>
                </a:solidFill>
                <a:latin typeface="Economica"/>
                <a:ea typeface="Economica"/>
                <a:cs typeface="Economica"/>
                <a:sym typeface="Economica"/>
              </a:rPr>
              <a:t>Describe  how  the EEG is  being  used  to  delineate  in  which  stage of sleep a person is </a:t>
            </a:r>
            <a:endParaRPr b="1">
              <a:solidFill>
                <a:srgbClr val="073763"/>
              </a:solidFill>
              <a:latin typeface="Economica"/>
              <a:ea typeface="Economica"/>
              <a:cs typeface="Economica"/>
              <a:sym typeface="Economica"/>
            </a:endParaRPr>
          </a:p>
        </p:txBody>
      </p:sp>
      <p:pic>
        <p:nvPicPr>
          <p:cNvPr id="198" name="Google Shape;198;p32"/>
          <p:cNvPicPr preferRelativeResize="0"/>
          <p:nvPr/>
        </p:nvPicPr>
        <p:blipFill rotWithShape="1">
          <a:blip r:embed="rId3">
            <a:alphaModFix/>
          </a:blip>
          <a:srcRect b="2012" l="4439" r="1514" t="2165"/>
          <a:stretch/>
        </p:blipFill>
        <p:spPr>
          <a:xfrm>
            <a:off x="561712" y="871375"/>
            <a:ext cx="5582626" cy="3322150"/>
          </a:xfrm>
          <a:prstGeom prst="rect">
            <a:avLst/>
          </a:prstGeom>
          <a:noFill/>
          <a:ln>
            <a:noFill/>
          </a:ln>
        </p:spPr>
      </p:pic>
      <p:sp>
        <p:nvSpPr>
          <p:cNvPr id="199" name="Google Shape;199;p32"/>
          <p:cNvSpPr txBox="1"/>
          <p:nvPr/>
        </p:nvSpPr>
        <p:spPr>
          <a:xfrm>
            <a:off x="4136692" y="9427605"/>
            <a:ext cx="3005100" cy="7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66666"/>
                </a:solidFill>
              </a:rPr>
              <a:t>Notes from guyton to understand it better </a:t>
            </a:r>
            <a:endParaRPr b="1" sz="1000">
              <a:solidFill>
                <a:srgbClr val="666666"/>
              </a:solidFill>
            </a:endParaRPr>
          </a:p>
        </p:txBody>
      </p:sp>
      <p:sp>
        <p:nvSpPr>
          <p:cNvPr id="200" name="Google Shape;200;p32"/>
          <p:cNvSpPr txBox="1"/>
          <p:nvPr/>
        </p:nvSpPr>
        <p:spPr>
          <a:xfrm>
            <a:off x="199002" y="1153350"/>
            <a:ext cx="919200" cy="23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999999"/>
              </a:solidFill>
            </a:endParaRPr>
          </a:p>
        </p:txBody>
      </p:sp>
      <p:sp>
        <p:nvSpPr>
          <p:cNvPr id="201" name="Google Shape;201;p32"/>
          <p:cNvSpPr txBox="1"/>
          <p:nvPr/>
        </p:nvSpPr>
        <p:spPr>
          <a:xfrm>
            <a:off x="411000" y="4727736"/>
            <a:ext cx="6094200" cy="1614900"/>
          </a:xfrm>
          <a:prstGeom prst="rect">
            <a:avLst/>
          </a:prstGeom>
          <a:noFill/>
          <a:ln cap="flat" cmpd="sng" w="3810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666666"/>
                </a:solidFill>
                <a:latin typeface="Cairo"/>
                <a:ea typeface="Cairo"/>
                <a:cs typeface="Cairo"/>
                <a:sym typeface="Cairo"/>
              </a:rPr>
              <a:t>When the awake person’s attention is directed to some</a:t>
            </a:r>
            <a:endParaRPr u="sng">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u="sng">
                <a:solidFill>
                  <a:srgbClr val="666666"/>
                </a:solidFill>
                <a:latin typeface="Cairo"/>
                <a:ea typeface="Cairo"/>
                <a:cs typeface="Cairo"/>
                <a:sym typeface="Cairo"/>
              </a:rPr>
              <a:t>specific type of mental activity, </a:t>
            </a:r>
            <a:r>
              <a:rPr b="1" lang="en" u="sng">
                <a:solidFill>
                  <a:srgbClr val="666666"/>
                </a:solidFill>
                <a:latin typeface="Cairo"/>
                <a:ea typeface="Cairo"/>
                <a:cs typeface="Cairo"/>
                <a:sym typeface="Cairo"/>
              </a:rPr>
              <a:t>the alpha</a:t>
            </a:r>
            <a:r>
              <a:rPr lang="en" u="sng">
                <a:solidFill>
                  <a:srgbClr val="666666"/>
                </a:solidFill>
                <a:latin typeface="Cairo"/>
                <a:ea typeface="Cairo"/>
                <a:cs typeface="Cairo"/>
                <a:sym typeface="Cairo"/>
              </a:rPr>
              <a:t> waves are replaced</a:t>
            </a:r>
            <a:endParaRPr u="sng">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u="sng">
                <a:solidFill>
                  <a:srgbClr val="666666"/>
                </a:solidFill>
                <a:latin typeface="Cairo"/>
                <a:ea typeface="Cairo"/>
                <a:cs typeface="Cairo"/>
                <a:sym typeface="Cairo"/>
              </a:rPr>
              <a:t>by </a:t>
            </a:r>
            <a:r>
              <a:rPr i="1" lang="en" u="sng">
                <a:solidFill>
                  <a:srgbClr val="666666"/>
                </a:solidFill>
                <a:latin typeface="Cairo"/>
                <a:ea typeface="Cairo"/>
                <a:cs typeface="Cairo"/>
                <a:sym typeface="Cairo"/>
              </a:rPr>
              <a:t>asynchronous, higher frequency but lower voltage beta</a:t>
            </a:r>
            <a:endParaRPr i="1" u="sng">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i="1" lang="en" u="sng">
                <a:solidFill>
                  <a:srgbClr val="666666"/>
                </a:solidFill>
                <a:latin typeface="Cairo"/>
                <a:ea typeface="Cairo"/>
                <a:cs typeface="Cairo"/>
                <a:sym typeface="Cairo"/>
              </a:rPr>
              <a:t>waves</a:t>
            </a:r>
            <a:r>
              <a:rPr lang="en" u="sng">
                <a:solidFill>
                  <a:srgbClr val="666666"/>
                </a:solidFill>
                <a:latin typeface="Cairo"/>
                <a:ea typeface="Cairo"/>
                <a:cs typeface="Cairo"/>
                <a:sym typeface="Cairo"/>
              </a:rPr>
              <a:t>. Note that the visual sensations cause</a:t>
            </a:r>
            <a:r>
              <a:rPr b="1" lang="en" u="sng">
                <a:solidFill>
                  <a:srgbClr val="666666"/>
                </a:solidFill>
                <a:latin typeface="Cairo"/>
                <a:ea typeface="Cairo"/>
                <a:cs typeface="Cairo"/>
                <a:sym typeface="Cairo"/>
              </a:rPr>
              <a:t> immediate cessation</a:t>
            </a:r>
            <a:endParaRPr b="1" u="sng">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u="sng">
                <a:solidFill>
                  <a:srgbClr val="666666"/>
                </a:solidFill>
                <a:latin typeface="Cairo"/>
                <a:ea typeface="Cairo"/>
                <a:cs typeface="Cairo"/>
                <a:sym typeface="Cairo"/>
              </a:rPr>
              <a:t>of the alpha waves and that these waves are replaced</a:t>
            </a:r>
            <a:endParaRPr u="sng">
              <a:solidFill>
                <a:srgbClr val="666666"/>
              </a:solidFill>
              <a:latin typeface="Cairo"/>
              <a:ea typeface="Cairo"/>
              <a:cs typeface="Cairo"/>
              <a:sym typeface="Cairo"/>
            </a:endParaRPr>
          </a:p>
          <a:p>
            <a:pPr indent="0" lvl="0" marL="0" rtl="0" algn="l">
              <a:spcBef>
                <a:spcPts val="0"/>
              </a:spcBef>
              <a:spcAft>
                <a:spcPts val="0"/>
              </a:spcAft>
              <a:buNone/>
            </a:pPr>
            <a:r>
              <a:rPr lang="en" u="sng">
                <a:solidFill>
                  <a:srgbClr val="666666"/>
                </a:solidFill>
                <a:latin typeface="Cairo"/>
                <a:ea typeface="Cairo"/>
                <a:cs typeface="Cairo"/>
                <a:sym typeface="Cairo"/>
              </a:rPr>
              <a:t>by low-voltage, asynchronous beta waves.</a:t>
            </a:r>
            <a:endParaRPr u="sng">
              <a:solidFill>
                <a:srgbClr val="666666"/>
              </a:solidFill>
              <a:latin typeface="Cairo"/>
              <a:ea typeface="Cairo"/>
              <a:cs typeface="Cairo"/>
              <a:sym typeface="Cairo"/>
            </a:endParaRPr>
          </a:p>
          <a:p>
            <a:pPr indent="0" lvl="0" marL="0" rtl="0" algn="l">
              <a:spcBef>
                <a:spcPts val="0"/>
              </a:spcBef>
              <a:spcAft>
                <a:spcPts val="0"/>
              </a:spcAft>
              <a:buNone/>
            </a:pPr>
            <a:r>
              <a:t/>
            </a:r>
            <a:endParaRPr>
              <a:solidFill>
                <a:srgbClr val="666666"/>
              </a:solidFill>
              <a:latin typeface="Cairo"/>
              <a:ea typeface="Cairo"/>
              <a:cs typeface="Cairo"/>
              <a:sym typeface="Cairo"/>
            </a:endParaRPr>
          </a:p>
          <a:p>
            <a:pPr indent="0" lvl="0" marL="0" rtl="0" algn="l">
              <a:spcBef>
                <a:spcPts val="0"/>
              </a:spcBef>
              <a:spcAft>
                <a:spcPts val="0"/>
              </a:spcAft>
              <a:buNone/>
            </a:pPr>
            <a:r>
              <a:t/>
            </a:r>
            <a:endParaRPr>
              <a:solidFill>
                <a:srgbClr val="666666"/>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rgbClr val="666666"/>
              </a:solidFill>
              <a:latin typeface="Cairo"/>
              <a:ea typeface="Cairo"/>
              <a:cs typeface="Cairo"/>
              <a:sym typeface="Cairo"/>
            </a:endParaRPr>
          </a:p>
          <a:p>
            <a:pPr indent="0" lvl="0" marL="0" rtl="0" algn="l">
              <a:spcBef>
                <a:spcPts val="0"/>
              </a:spcBef>
              <a:spcAft>
                <a:spcPts val="0"/>
              </a:spcAft>
              <a:buNone/>
            </a:pPr>
            <a:r>
              <a:t/>
            </a:r>
            <a:endParaRPr>
              <a:solidFill>
                <a:srgbClr val="666666"/>
              </a:solidFill>
              <a:latin typeface="Cairo"/>
              <a:ea typeface="Cairo"/>
              <a:cs typeface="Cairo"/>
              <a:sym typeface="Cairo"/>
            </a:endParaRPr>
          </a:p>
        </p:txBody>
      </p:sp>
      <p:sp>
        <p:nvSpPr>
          <p:cNvPr id="202" name="Google Shape;202;p32"/>
          <p:cNvSpPr txBox="1"/>
          <p:nvPr/>
        </p:nvSpPr>
        <p:spPr>
          <a:xfrm>
            <a:off x="411000" y="6421968"/>
            <a:ext cx="6447000" cy="304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666666"/>
                </a:solidFill>
                <a:latin typeface="Cairo"/>
                <a:ea typeface="Cairo"/>
                <a:cs typeface="Cairo"/>
                <a:sym typeface="Cairo"/>
              </a:rPr>
              <a:t>EEG patterns from a typical person in different stages of wakefulness and sleep. </a:t>
            </a:r>
            <a:r>
              <a:rPr b="1" lang="en" u="sng">
                <a:solidFill>
                  <a:srgbClr val="666666"/>
                </a:solidFill>
                <a:latin typeface="Cairo"/>
                <a:ea typeface="Cairo"/>
                <a:cs typeface="Cairo"/>
                <a:sym typeface="Cairo"/>
              </a:rPr>
              <a:t>Alert wakefulness</a:t>
            </a:r>
            <a:r>
              <a:rPr lang="en">
                <a:solidFill>
                  <a:srgbClr val="666666"/>
                </a:solidFill>
                <a:latin typeface="Cairo"/>
                <a:ea typeface="Cairo"/>
                <a:cs typeface="Cairo"/>
                <a:sym typeface="Cairo"/>
              </a:rPr>
              <a:t> is characterized by high-frequency beta waves,whereas </a:t>
            </a:r>
            <a:r>
              <a:rPr b="1" lang="en" u="sng">
                <a:solidFill>
                  <a:srgbClr val="666666"/>
                </a:solidFill>
                <a:latin typeface="Cairo"/>
                <a:ea typeface="Cairo"/>
                <a:cs typeface="Cairo"/>
                <a:sym typeface="Cairo"/>
              </a:rPr>
              <a:t>quiet wakefulness </a:t>
            </a:r>
            <a:r>
              <a:rPr lang="en">
                <a:solidFill>
                  <a:srgbClr val="666666"/>
                </a:solidFill>
                <a:latin typeface="Cairo"/>
                <a:ea typeface="Cairo"/>
                <a:cs typeface="Cairo"/>
                <a:sym typeface="Cairo"/>
              </a:rPr>
              <a:t>is usually associated with alpha wave. </a:t>
            </a:r>
            <a:endParaRPr>
              <a:solidFill>
                <a:srgbClr val="666666"/>
              </a:solidFill>
              <a:latin typeface="Cairo"/>
              <a:ea typeface="Cairo"/>
              <a:cs typeface="Cairo"/>
              <a:sym typeface="Cairo"/>
            </a:endParaRPr>
          </a:p>
          <a:p>
            <a:pPr indent="0" lvl="0" marL="0" rtl="0" algn="l">
              <a:lnSpc>
                <a:spcPct val="115000"/>
              </a:lnSpc>
              <a:spcBef>
                <a:spcPts val="0"/>
              </a:spcBef>
              <a:spcAft>
                <a:spcPts val="0"/>
              </a:spcAft>
              <a:buNone/>
            </a:pPr>
            <a:r>
              <a:rPr b="1" lang="en" u="sng">
                <a:solidFill>
                  <a:srgbClr val="666666"/>
                </a:solidFill>
                <a:latin typeface="Cairo"/>
                <a:ea typeface="Cairo"/>
                <a:cs typeface="Cairo"/>
                <a:sym typeface="Cairo"/>
              </a:rPr>
              <a:t>Do you notice the similarity between awake &amp; REM sleep waves?</a:t>
            </a:r>
            <a:endParaRPr b="1" u="sng">
              <a:solidFill>
                <a:srgbClr val="666666"/>
              </a:solidFill>
              <a:latin typeface="Cairo"/>
              <a:ea typeface="Cairo"/>
              <a:cs typeface="Cairo"/>
              <a:sym typeface="Cairo"/>
            </a:endParaRPr>
          </a:p>
          <a:p>
            <a:pPr indent="0" lvl="0" marL="0" rtl="0" algn="l">
              <a:lnSpc>
                <a:spcPct val="115000"/>
              </a:lnSpc>
              <a:spcBef>
                <a:spcPts val="0"/>
              </a:spcBef>
              <a:spcAft>
                <a:spcPts val="0"/>
              </a:spcAft>
              <a:buNone/>
            </a:pPr>
            <a:r>
              <a:rPr lang="en">
                <a:solidFill>
                  <a:srgbClr val="666666"/>
                </a:solidFill>
                <a:latin typeface="Cairo"/>
                <a:ea typeface="Cairo"/>
                <a:cs typeface="Cairo"/>
                <a:sym typeface="Cairo"/>
              </a:rPr>
              <a:t>It is often difficult to tell the difference between this brain</a:t>
            </a:r>
            <a:endParaRPr>
              <a:solidFill>
                <a:srgbClr val="666666"/>
              </a:solidFill>
              <a:latin typeface="Cairo"/>
              <a:ea typeface="Cairo"/>
              <a:cs typeface="Cairo"/>
              <a:sym typeface="Cairo"/>
            </a:endParaRPr>
          </a:p>
          <a:p>
            <a:pPr indent="0" lvl="0" marL="0" rtl="0" algn="l">
              <a:lnSpc>
                <a:spcPct val="115000"/>
              </a:lnSpc>
              <a:spcBef>
                <a:spcPts val="0"/>
              </a:spcBef>
              <a:spcAft>
                <a:spcPts val="0"/>
              </a:spcAft>
              <a:buNone/>
            </a:pPr>
            <a:r>
              <a:rPr lang="en">
                <a:solidFill>
                  <a:srgbClr val="666666"/>
                </a:solidFill>
                <a:latin typeface="Cairo"/>
                <a:ea typeface="Cairo"/>
                <a:cs typeface="Cairo"/>
                <a:sym typeface="Cairo"/>
              </a:rPr>
              <a:t>wave pattern and that of an awake, active person. The waves are irregular and of high frequency, which are normally suggestive of desynchronized nervous activity as found in the awake state. Therefore, REM sleep is frequently called desynchronized sleep because there is lack of synchrony in the firing of the neurons despite significant brain activity.</a:t>
            </a:r>
            <a:endParaRPr>
              <a:solidFill>
                <a:srgbClr val="666666"/>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a:solidFill>
                <a:srgbClr val="666666"/>
              </a:solidFill>
              <a:latin typeface="Cairo"/>
              <a:ea typeface="Cairo"/>
              <a:cs typeface="Cairo"/>
              <a:sym typeface="Cairo"/>
            </a:endParaRPr>
          </a:p>
          <a:p>
            <a:pPr indent="0" lvl="0" marL="0" rtl="0" algn="l">
              <a:spcBef>
                <a:spcPts val="0"/>
              </a:spcBef>
              <a:spcAft>
                <a:spcPts val="0"/>
              </a:spcAft>
              <a:buNone/>
            </a:pPr>
            <a:r>
              <a:t/>
            </a:r>
            <a:endParaRPr>
              <a:solidFill>
                <a:srgbClr val="666666"/>
              </a:solidFill>
              <a:latin typeface="Cairo"/>
              <a:ea typeface="Cairo"/>
              <a:cs typeface="Cairo"/>
              <a:sym typeface="Cairo"/>
            </a:endParaRPr>
          </a:p>
        </p:txBody>
      </p:sp>
      <p:sp>
        <p:nvSpPr>
          <p:cNvPr id="203" name="Google Shape;203;p32"/>
          <p:cNvSpPr txBox="1"/>
          <p:nvPr/>
        </p:nvSpPr>
        <p:spPr>
          <a:xfrm>
            <a:off x="637650" y="777164"/>
            <a:ext cx="5582700" cy="763800"/>
          </a:xfrm>
          <a:prstGeom prst="rect">
            <a:avLst/>
          </a:prstGeom>
          <a:noFill/>
          <a:ln cap="flat" cmpd="sng" w="38100">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graphicFrame>
        <p:nvGraphicFramePr>
          <p:cNvPr id="209" name="Google Shape;209;p33"/>
          <p:cNvGraphicFramePr/>
          <p:nvPr/>
        </p:nvGraphicFramePr>
        <p:xfrm>
          <a:off x="319396" y="730657"/>
          <a:ext cx="3000000" cy="3000000"/>
        </p:xfrm>
        <a:graphic>
          <a:graphicData uri="http://schemas.openxmlformats.org/drawingml/2006/table">
            <a:tbl>
              <a:tblPr>
                <a:noFill/>
                <a:tableStyleId>{4DBA25A1-FADA-4EBD-82D2-9EC2BA1D7D81}</a:tableStyleId>
              </a:tblPr>
              <a:tblGrid>
                <a:gridCol w="1511950"/>
                <a:gridCol w="1630625"/>
                <a:gridCol w="920750"/>
                <a:gridCol w="2040725"/>
              </a:tblGrid>
              <a:tr h="390950">
                <a:tc rowSpan="2">
                  <a:txBody>
                    <a:bodyPr>
                      <a:noAutofit/>
                    </a:bodyPr>
                    <a:lstStyle/>
                    <a:p>
                      <a:pPr indent="0" lvl="0" marL="0" rtl="0" algn="ctr">
                        <a:spcBef>
                          <a:spcPts val="0"/>
                        </a:spcBef>
                        <a:spcAft>
                          <a:spcPts val="0"/>
                        </a:spcAft>
                        <a:buNone/>
                      </a:pPr>
                      <a:r>
                        <a:t/>
                      </a:r>
                      <a:endParaRPr b="1"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gridSpan="3">
                  <a:txBody>
                    <a:bodyPr>
                      <a:noAutofit/>
                    </a:bodyPr>
                    <a:lstStyle/>
                    <a:p>
                      <a:pPr indent="0" lvl="0" marL="0" rtl="0" algn="ctr">
                        <a:spcBef>
                          <a:spcPts val="0"/>
                        </a:spcBef>
                        <a:spcAft>
                          <a:spcPts val="0"/>
                        </a:spcAft>
                        <a:buNone/>
                      </a:pPr>
                      <a:r>
                        <a:rPr b="1" lang="en" sz="1200">
                          <a:solidFill>
                            <a:schemeClr val="lt1"/>
                          </a:solidFill>
                          <a:latin typeface="Cairo"/>
                          <a:ea typeface="Cairo"/>
                          <a:cs typeface="Cairo"/>
                          <a:sym typeface="Cairo"/>
                        </a:rPr>
                        <a:t>A)</a:t>
                      </a:r>
                      <a:r>
                        <a:rPr b="1" lang="en" sz="1200">
                          <a:solidFill>
                            <a:schemeClr val="lt1"/>
                          </a:solidFill>
                          <a:latin typeface="Cairo"/>
                          <a:ea typeface="Cairo"/>
                          <a:cs typeface="Cairo"/>
                          <a:sym typeface="Cairo"/>
                        </a:rPr>
                        <a:t>NREM sleep </a:t>
                      </a:r>
                      <a:endParaRPr b="1" sz="1200">
                        <a:solidFill>
                          <a:schemeClr val="lt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073763"/>
                    </a:solidFill>
                  </a:tcPr>
                </a:tc>
                <a:tc hMerge="1"/>
                <a:tc hMerge="1"/>
              </a:tr>
              <a:tr h="380225">
                <a:tc vMerge="1"/>
                <a:tc>
                  <a:txBody>
                    <a:bodyPr>
                      <a:noAutofit/>
                    </a:bodyPr>
                    <a:lstStyle/>
                    <a:p>
                      <a:pPr indent="0" lvl="0" marL="0" rtl="0" algn="l">
                        <a:spcBef>
                          <a:spcPts val="0"/>
                        </a:spcBef>
                        <a:spcAft>
                          <a:spcPts val="0"/>
                        </a:spcAft>
                        <a:buNone/>
                      </a:pPr>
                      <a:r>
                        <a:rPr b="1" lang="en" sz="1000">
                          <a:solidFill>
                            <a:schemeClr val="lt1"/>
                          </a:solidFill>
                          <a:latin typeface="Cairo"/>
                          <a:ea typeface="Cairo"/>
                          <a:cs typeface="Cairo"/>
                          <a:sym typeface="Cairo"/>
                        </a:rPr>
                        <a:t>Stage 1</a:t>
                      </a:r>
                      <a:endParaRPr b="1" sz="1000">
                        <a:solidFill>
                          <a:schemeClr val="lt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073763"/>
                    </a:solidFill>
                  </a:tcPr>
                </a:tc>
                <a:tc>
                  <a:txBody>
                    <a:bodyPr>
                      <a:noAutofit/>
                    </a:bodyPr>
                    <a:lstStyle/>
                    <a:p>
                      <a:pPr indent="0" lvl="0" marL="0" rtl="0" algn="l">
                        <a:spcBef>
                          <a:spcPts val="0"/>
                        </a:spcBef>
                        <a:spcAft>
                          <a:spcPts val="0"/>
                        </a:spcAft>
                        <a:buNone/>
                      </a:pPr>
                      <a:r>
                        <a:rPr b="1" lang="en" sz="1000">
                          <a:solidFill>
                            <a:schemeClr val="lt1"/>
                          </a:solidFill>
                          <a:latin typeface="Cairo"/>
                          <a:ea typeface="Cairo"/>
                          <a:cs typeface="Cairo"/>
                          <a:sym typeface="Cairo"/>
                        </a:rPr>
                        <a:t>Stage 2</a:t>
                      </a:r>
                      <a:endParaRPr b="1" sz="1000">
                        <a:solidFill>
                          <a:schemeClr val="lt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073763"/>
                    </a:solidFill>
                  </a:tcPr>
                </a:tc>
                <a:tc>
                  <a:txBody>
                    <a:bodyPr>
                      <a:noAutofit/>
                    </a:bodyPr>
                    <a:lstStyle/>
                    <a:p>
                      <a:pPr indent="0" lvl="0" marL="0" rtl="0" algn="ctr">
                        <a:spcBef>
                          <a:spcPts val="0"/>
                        </a:spcBef>
                        <a:spcAft>
                          <a:spcPts val="0"/>
                        </a:spcAft>
                        <a:buNone/>
                      </a:pPr>
                      <a:r>
                        <a:rPr b="1" lang="en" sz="1000">
                          <a:solidFill>
                            <a:schemeClr val="lt1"/>
                          </a:solidFill>
                          <a:latin typeface="Cairo"/>
                          <a:ea typeface="Cairo"/>
                          <a:cs typeface="Cairo"/>
                          <a:sym typeface="Cairo"/>
                        </a:rPr>
                        <a:t>Stage 3&amp;4</a:t>
                      </a:r>
                      <a:endParaRPr b="1" sz="1000">
                        <a:solidFill>
                          <a:schemeClr val="lt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073763"/>
                    </a:solidFill>
                  </a:tcPr>
                </a:tc>
              </a:tr>
              <a:tr h="1136525">
                <a:tc>
                  <a:txBody>
                    <a:bodyPr>
                      <a:noAutofit/>
                    </a:bodyPr>
                    <a:lstStyle/>
                    <a:p>
                      <a:pPr indent="0" lvl="0" marL="0" rtl="0" algn="ctr">
                        <a:spcBef>
                          <a:spcPts val="0"/>
                        </a:spcBef>
                        <a:spcAft>
                          <a:spcPts val="0"/>
                        </a:spcAft>
                        <a:buNone/>
                      </a:pPr>
                      <a:r>
                        <a:rPr b="1" lang="en">
                          <a:latin typeface="Cairo"/>
                          <a:ea typeface="Cairo"/>
                          <a:cs typeface="Cairo"/>
                          <a:sym typeface="Cairo"/>
                        </a:rPr>
                        <a:t>Experience </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b="1" lang="en" sz="1000">
                          <a:solidFill>
                            <a:schemeClr val="dk1"/>
                          </a:solidFill>
                          <a:latin typeface="Cairo"/>
                          <a:ea typeface="Cairo"/>
                          <a:cs typeface="Cairo"/>
                          <a:sym typeface="Cairo"/>
                        </a:rPr>
                        <a:t>Falling asleep </a:t>
                      </a:r>
                      <a:r>
                        <a:rPr lang="en" sz="1000">
                          <a:solidFill>
                            <a:schemeClr val="dk1"/>
                          </a:solidFill>
                          <a:latin typeface="Cairo"/>
                          <a:ea typeface="Cairo"/>
                          <a:cs typeface="Cairo"/>
                          <a:sym typeface="Cairo"/>
                        </a:rPr>
                        <a:t>and transition stage between waking &amp; sleep.</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latin typeface="Cairo"/>
                          <a:ea typeface="Cairo"/>
                          <a:cs typeface="Cairo"/>
                          <a:sym typeface="Cairo"/>
                        </a:rPr>
                        <a:t>Base line of sleep </a:t>
                      </a:r>
                      <a:r>
                        <a:rPr b="1" lang="en" sz="1000">
                          <a:solidFill>
                            <a:schemeClr val="dk1"/>
                          </a:solidFill>
                          <a:latin typeface="Cairo"/>
                          <a:ea typeface="Cairo"/>
                          <a:cs typeface="Cairo"/>
                          <a:sym typeface="Cairo"/>
                        </a:rPr>
                        <a:t>This is the first stage of true sleep.</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latin typeface="Cairo"/>
                          <a:ea typeface="Cairo"/>
                          <a:cs typeface="Cairo"/>
                          <a:sym typeface="Cairo"/>
                        </a:rPr>
                        <a:t>Deep sleep</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998100">
                <a:tc>
                  <a:txBody>
                    <a:bodyPr>
                      <a:noAutofit/>
                    </a:bodyPr>
                    <a:lstStyle/>
                    <a:p>
                      <a:pPr indent="0" lvl="0" marL="0" rtl="0" algn="ctr">
                        <a:spcBef>
                          <a:spcPts val="0"/>
                        </a:spcBef>
                        <a:spcAft>
                          <a:spcPts val="0"/>
                        </a:spcAft>
                        <a:buNone/>
                      </a:pPr>
                      <a:r>
                        <a:rPr b="1" lang="en">
                          <a:latin typeface="Cairo"/>
                          <a:ea typeface="Cairo"/>
                          <a:cs typeface="Cairo"/>
                          <a:sym typeface="Cairo"/>
                        </a:rPr>
                        <a:t>duration</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1-5 minutes. ~2.5% of a normal night sleep. </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Cairo"/>
                          <a:ea typeface="Cairo"/>
                          <a:cs typeface="Cairo"/>
                          <a:sym typeface="Cairo"/>
                        </a:rPr>
                        <a:t> 90 minutes.</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 ~45-60% of a normal night sleep </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- 15-30 minutes. - </a:t>
                      </a:r>
                      <a:r>
                        <a:rPr lang="en" sz="1000">
                          <a:solidFill>
                            <a:srgbClr val="FF0000"/>
                          </a:solidFill>
                          <a:latin typeface="Cairo"/>
                          <a:ea typeface="Cairo"/>
                          <a:cs typeface="Cairo"/>
                          <a:sym typeface="Cairo"/>
                        </a:rPr>
                        <a:t>~40% of all sleep. </a:t>
                      </a:r>
                      <a:endParaRPr sz="1000">
                        <a:solidFill>
                          <a:srgbClr val="FF0000"/>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1269375">
                <a:tc>
                  <a:txBody>
                    <a:bodyPr>
                      <a:noAutofit/>
                    </a:bodyPr>
                    <a:lstStyle/>
                    <a:p>
                      <a:pPr indent="0" lvl="0" marL="0" rtl="0" algn="ctr">
                        <a:spcBef>
                          <a:spcPts val="0"/>
                        </a:spcBef>
                        <a:spcAft>
                          <a:spcPts val="0"/>
                        </a:spcAft>
                        <a:buNone/>
                      </a:pPr>
                      <a:r>
                        <a:rPr b="1" lang="en">
                          <a:latin typeface="Cairo"/>
                          <a:ea typeface="Cairo"/>
                          <a:cs typeface="Cairo"/>
                          <a:sym typeface="Cairo"/>
                        </a:rPr>
                        <a:t>signs</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000">
                          <a:latin typeface="Cairo"/>
                          <a:ea typeface="Cairo"/>
                          <a:cs typeface="Cairo"/>
                          <a:sym typeface="Cairo"/>
                        </a:rPr>
                        <a:t>Eye begins to roll slightly</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000">
                        <a:latin typeface="Cairo"/>
                        <a:ea typeface="Cairo"/>
                        <a:cs typeface="Cairo"/>
                        <a:sym typeface="Cairo"/>
                      </a:endParaRPr>
                    </a:p>
                    <a:p>
                      <a:pPr indent="0" lvl="0" marL="0" rtl="0" algn="ctr">
                        <a:spcBef>
                          <a:spcPts val="0"/>
                        </a:spcBef>
                        <a:spcAft>
                          <a:spcPts val="0"/>
                        </a:spcAft>
                        <a:buNone/>
                      </a:pPr>
                      <a:r>
                        <a:rPr lang="en" sz="1000">
                          <a:latin typeface="Cairo"/>
                          <a:ea typeface="Cairo"/>
                          <a:cs typeface="Cairo"/>
                          <a:sym typeface="Cairo"/>
                        </a:rPr>
                        <a:t>-</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000">
                          <a:solidFill>
                            <a:schemeClr val="dk1"/>
                          </a:solidFill>
                          <a:latin typeface="Cairo"/>
                          <a:ea typeface="Cairo"/>
                          <a:cs typeface="Cairo"/>
                          <a:sym typeface="Cairo"/>
                        </a:rPr>
                        <a:t>Slowing of heart rate, breathing rate, and brain activity </a:t>
                      </a:r>
                      <a:r>
                        <a:rPr b="1" lang="en" sz="1000">
                          <a:solidFill>
                            <a:schemeClr val="dk1"/>
                          </a:solidFill>
                          <a:latin typeface="Cairo"/>
                          <a:ea typeface="Cairo"/>
                          <a:cs typeface="Cairo"/>
                          <a:sym typeface="Cairo"/>
                        </a:rPr>
                        <a:t>Body temperature begin to fall. BP decreases. Difficult to awaken the person. </a:t>
                      </a:r>
                      <a:endParaRPr sz="1000">
                        <a:solidFill>
                          <a:schemeClr val="dk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263275">
                <a:tc rowSpan="3">
                  <a:txBody>
                    <a:bodyPr>
                      <a:noAutofit/>
                    </a:bodyPr>
                    <a:lstStyle/>
                    <a:p>
                      <a:pPr indent="0" lvl="0" marL="0" rtl="0" algn="ctr">
                        <a:spcBef>
                          <a:spcPts val="0"/>
                        </a:spcBef>
                        <a:spcAft>
                          <a:spcPts val="0"/>
                        </a:spcAft>
                        <a:buNone/>
                      </a:pPr>
                      <a:r>
                        <a:rPr b="1" lang="en">
                          <a:latin typeface="Cairo"/>
                          <a:ea typeface="Cairo"/>
                          <a:cs typeface="Cairo"/>
                          <a:sym typeface="Cairo"/>
                        </a:rPr>
                        <a:t>waveform</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rowSpan="2">
                  <a:txBody>
                    <a:bodyPr>
                      <a:noAutofit/>
                    </a:bodyPr>
                    <a:lstStyle/>
                    <a:p>
                      <a:pPr indent="0" lvl="0" marL="0" rtl="0" algn="l">
                        <a:spcBef>
                          <a:spcPts val="0"/>
                        </a:spcBef>
                        <a:spcAft>
                          <a:spcPts val="0"/>
                        </a:spcAft>
                        <a:buNone/>
                      </a:pPr>
                      <a:r>
                        <a:rPr lang="en" sz="1000">
                          <a:latin typeface="Cairo"/>
                          <a:ea typeface="Cairo"/>
                          <a:cs typeface="Cairo"/>
                          <a:sym typeface="Cairo"/>
                        </a:rPr>
                        <a:t>Irregular, jagged, low-voltage wave</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rowSpan="3">
                  <a:txBody>
                    <a:bodyPr>
                      <a:noAutofit/>
                    </a:bodyPr>
                    <a:lstStyle/>
                    <a:p>
                      <a:pPr indent="0" lvl="0" marL="0" rtl="0" algn="l">
                        <a:spcBef>
                          <a:spcPts val="0"/>
                        </a:spcBef>
                        <a:spcAft>
                          <a:spcPts val="0"/>
                        </a:spcAft>
                        <a:buNone/>
                      </a:pPr>
                      <a:r>
                        <a:rPr lang="en" sz="1000">
                          <a:latin typeface="Cairo"/>
                          <a:ea typeface="Cairo"/>
                          <a:cs typeface="Cairo"/>
                          <a:sym typeface="Cairo"/>
                        </a:rPr>
                        <a:t>- </a:t>
                      </a:r>
                      <a:r>
                        <a:rPr b="1" lang="en" sz="1000" u="sng">
                          <a:latin typeface="Cairo"/>
                          <a:ea typeface="Cairo"/>
                          <a:cs typeface="Cairo"/>
                          <a:sym typeface="Cairo"/>
                        </a:rPr>
                        <a:t>Sleep spindles </a:t>
                      </a:r>
                      <a:r>
                        <a:rPr lang="en" sz="1000">
                          <a:solidFill>
                            <a:schemeClr val="dk1"/>
                          </a:solidFill>
                          <a:latin typeface="Cairo"/>
                          <a:ea typeface="Cairo"/>
                          <a:cs typeface="Cairo"/>
                          <a:sym typeface="Cairo"/>
                        </a:rPr>
                        <a:t>These are bursts of alpha-like 10-14 z, 50 uV waves </a:t>
                      </a:r>
                      <a:r>
                        <a:rPr b="1" lang="en" sz="1000">
                          <a:solidFill>
                            <a:schemeClr val="dk1"/>
                          </a:solidFill>
                          <a:latin typeface="Cairo"/>
                          <a:ea typeface="Cairo"/>
                          <a:cs typeface="Cairo"/>
                          <a:sym typeface="Cairo"/>
                        </a:rPr>
                        <a:t>.</a:t>
                      </a:r>
                      <a:endParaRPr sz="1000">
                        <a:latin typeface="Cairo"/>
                        <a:ea typeface="Cairo"/>
                        <a:cs typeface="Cairo"/>
                        <a:sym typeface="Cairo"/>
                      </a:endParaRPr>
                    </a:p>
                    <a:p>
                      <a:pPr indent="0" lvl="0" marL="0" rtl="0" algn="l">
                        <a:spcBef>
                          <a:spcPts val="0"/>
                        </a:spcBef>
                        <a:spcAft>
                          <a:spcPts val="0"/>
                        </a:spcAft>
                        <a:buNone/>
                      </a:pPr>
                      <a:r>
                        <a:rPr lang="en" sz="1000">
                          <a:latin typeface="Cairo"/>
                          <a:ea typeface="Cairo"/>
                          <a:cs typeface="Cairo"/>
                          <a:sym typeface="Cairo"/>
                        </a:rPr>
                        <a:t>-</a:t>
                      </a:r>
                      <a:r>
                        <a:rPr b="1" lang="en" sz="1000">
                          <a:latin typeface="Cairo"/>
                          <a:ea typeface="Cairo"/>
                          <a:cs typeface="Cairo"/>
                          <a:sym typeface="Cairo"/>
                        </a:rPr>
                        <a:t>K-complex </a:t>
                      </a:r>
                      <a:endParaRPr b="1"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rowSpan="3">
                  <a:txBody>
                    <a:bodyPr>
                      <a:noAutofit/>
                    </a:bodyPr>
                    <a:lstStyle/>
                    <a:p>
                      <a:pPr indent="0" lvl="0" marL="0" rtl="0" algn="l">
                        <a:spcBef>
                          <a:spcPts val="0"/>
                        </a:spcBef>
                        <a:spcAft>
                          <a:spcPts val="0"/>
                        </a:spcAft>
                        <a:buNone/>
                      </a:pPr>
                      <a:r>
                        <a:t/>
                      </a:r>
                      <a:endParaRPr sz="1000">
                        <a:solidFill>
                          <a:schemeClr val="dk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608425">
                <a:tc vMerge="1"/>
                <a:tc vMerge="1"/>
                <a:tc vMerge="1"/>
                <a:tc vMerge="1"/>
              </a:tr>
              <a:tr h="634925">
                <a:tc vMerge="1"/>
                <a:tc>
                  <a:txBody>
                    <a:bodyPr>
                      <a:noAutofit/>
                    </a:bodyPr>
                    <a:lstStyle/>
                    <a:p>
                      <a:pPr indent="0" lvl="0" marL="0" rtl="0" algn="l">
                        <a:spcBef>
                          <a:spcPts val="0"/>
                        </a:spcBef>
                        <a:spcAft>
                          <a:spcPts val="0"/>
                        </a:spcAft>
                        <a:buNone/>
                      </a:pPr>
                      <a:r>
                        <a:rPr lang="en" sz="1000">
                          <a:latin typeface="Cairo"/>
                          <a:ea typeface="Cairo"/>
                          <a:cs typeface="Cairo"/>
                          <a:sym typeface="Cairo"/>
                        </a:rPr>
                        <a:t>Alpha waves&amp; theta waves appear on EEG</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vMerge="1"/>
                <a:tc vMerge="1"/>
              </a:tr>
              <a:tr h="1162675">
                <a:tc>
                  <a:txBody>
                    <a:bodyPr>
                      <a:noAutofit/>
                    </a:bodyPr>
                    <a:lstStyle/>
                    <a:p>
                      <a:pPr indent="0" lvl="0" marL="0" rtl="0" algn="ctr">
                        <a:spcBef>
                          <a:spcPts val="0"/>
                        </a:spcBef>
                        <a:spcAft>
                          <a:spcPts val="0"/>
                        </a:spcAft>
                        <a:buNone/>
                      </a:pPr>
                      <a:r>
                        <a:rPr b="1" lang="en">
                          <a:latin typeface="Cairo"/>
                          <a:ea typeface="Cairo"/>
                          <a:cs typeface="Cairo"/>
                          <a:sym typeface="Cairo"/>
                        </a:rPr>
                        <a:t>notes</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000">
                          <a:latin typeface="Cairo"/>
                          <a:ea typeface="Cairo"/>
                          <a:cs typeface="Cairo"/>
                          <a:sym typeface="Cairo"/>
                        </a:rPr>
                        <a:t>Start when sleep has just begun, brain activity begins to decline </a:t>
                      </a:r>
                      <a:r>
                        <a:rPr b="1" lang="en" sz="1000">
                          <a:solidFill>
                            <a:srgbClr val="999999"/>
                          </a:solidFill>
                          <a:latin typeface="Cairo"/>
                          <a:ea typeface="Cairo"/>
                          <a:cs typeface="Cairo"/>
                          <a:sym typeface="Cairo"/>
                        </a:rPr>
                        <a:t>Lasts 1-7 mins. (if you ask, person will say he is awake</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t/>
                      </a:r>
                      <a:endParaRPr sz="1000">
                        <a:solidFill>
                          <a:schemeClr val="dk1"/>
                        </a:solidFill>
                        <a:latin typeface="Cairo"/>
                        <a:ea typeface="Cairo"/>
                        <a:cs typeface="Cairo"/>
                        <a:sym typeface="Cairo"/>
                      </a:endParaRPr>
                    </a:p>
                    <a:p>
                      <a:pPr indent="0" lvl="0" marL="0" rtl="0" algn="l">
                        <a:spcBef>
                          <a:spcPts val="0"/>
                        </a:spcBef>
                        <a:spcAft>
                          <a:spcPts val="0"/>
                        </a:spcAft>
                        <a:buNone/>
                      </a:pPr>
                      <a:r>
                        <a:rPr lang="en" sz="1000">
                          <a:solidFill>
                            <a:schemeClr val="dk1"/>
                          </a:solidFill>
                          <a:latin typeface="Cairo"/>
                          <a:ea typeface="Cairo"/>
                          <a:cs typeface="Cairo"/>
                          <a:sym typeface="Cairo"/>
                        </a:rPr>
                        <a:t>As the night goes on there is progressive </a:t>
                      </a:r>
                      <a:r>
                        <a:rPr b="1" lang="en" sz="1000">
                          <a:solidFill>
                            <a:schemeClr val="dk1"/>
                          </a:solidFill>
                          <a:latin typeface="Cairo"/>
                          <a:ea typeface="Cairo"/>
                          <a:cs typeface="Cairo"/>
                          <a:sym typeface="Cairo"/>
                        </a:rPr>
                        <a:t>reduction</a:t>
                      </a:r>
                      <a:r>
                        <a:rPr lang="en" sz="1000">
                          <a:solidFill>
                            <a:schemeClr val="dk1"/>
                          </a:solidFill>
                          <a:latin typeface="Cairo"/>
                          <a:ea typeface="Cairo"/>
                          <a:cs typeface="Cairo"/>
                          <a:sym typeface="Cairo"/>
                        </a:rPr>
                        <a:t> in stages 3 and 4 sleep and</a:t>
                      </a:r>
                      <a:br>
                        <a:rPr lang="en" sz="1000">
                          <a:solidFill>
                            <a:schemeClr val="dk1"/>
                          </a:solidFill>
                          <a:latin typeface="Cairo"/>
                          <a:ea typeface="Cairo"/>
                          <a:cs typeface="Cairo"/>
                          <a:sym typeface="Cairo"/>
                        </a:rPr>
                      </a:br>
                      <a:r>
                        <a:rPr lang="en" sz="1000">
                          <a:solidFill>
                            <a:schemeClr val="dk1"/>
                          </a:solidFill>
                          <a:latin typeface="Cairo"/>
                          <a:ea typeface="Cairo"/>
                          <a:cs typeface="Cairo"/>
                          <a:sym typeface="Cairo"/>
                        </a:rPr>
                        <a:t>progressive </a:t>
                      </a:r>
                      <a:r>
                        <a:rPr b="1" lang="en" sz="1000">
                          <a:solidFill>
                            <a:schemeClr val="dk1"/>
                          </a:solidFill>
                          <a:latin typeface="Cairo"/>
                          <a:ea typeface="Cairo"/>
                          <a:cs typeface="Cairo"/>
                          <a:sym typeface="Cairo"/>
                        </a:rPr>
                        <a:t>increase</a:t>
                      </a:r>
                      <a:r>
                        <a:rPr lang="en" sz="1000">
                          <a:solidFill>
                            <a:schemeClr val="dk1"/>
                          </a:solidFill>
                          <a:latin typeface="Cairo"/>
                          <a:ea typeface="Cairo"/>
                          <a:cs typeface="Cairo"/>
                          <a:sym typeface="Cairo"/>
                        </a:rPr>
                        <a:t> in REM sleep.</a:t>
                      </a:r>
                      <a:br>
                        <a:rPr lang="en" sz="1000">
                          <a:solidFill>
                            <a:schemeClr val="dk1"/>
                          </a:solidFill>
                          <a:latin typeface="Cairo"/>
                          <a:ea typeface="Cairo"/>
                          <a:cs typeface="Cairo"/>
                          <a:sym typeface="Cairo"/>
                        </a:rPr>
                      </a:br>
                      <a:endParaRPr sz="10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bl>
          </a:graphicData>
        </a:graphic>
      </p:graphicFrame>
      <p:graphicFrame>
        <p:nvGraphicFramePr>
          <p:cNvPr id="210" name="Google Shape;210;p33"/>
          <p:cNvGraphicFramePr/>
          <p:nvPr/>
        </p:nvGraphicFramePr>
        <p:xfrm>
          <a:off x="4382713" y="4905820"/>
          <a:ext cx="3000000" cy="3000000"/>
        </p:xfrm>
        <a:graphic>
          <a:graphicData uri="http://schemas.openxmlformats.org/drawingml/2006/table">
            <a:tbl>
              <a:tblPr>
                <a:noFill/>
                <a:tableStyleId>{4DBA25A1-FADA-4EBD-82D2-9EC2BA1D7D81}</a:tableStyleId>
              </a:tblPr>
              <a:tblGrid>
                <a:gridCol w="1020375"/>
                <a:gridCol w="1020375"/>
              </a:tblGrid>
              <a:tr h="341600">
                <a:tc>
                  <a:txBody>
                    <a:bodyPr>
                      <a:noAutofit/>
                    </a:bodyPr>
                    <a:lstStyle/>
                    <a:p>
                      <a:pPr indent="0" lvl="0" marL="0" rtl="0" algn="ctr">
                        <a:spcBef>
                          <a:spcPts val="0"/>
                        </a:spcBef>
                        <a:spcAft>
                          <a:spcPts val="0"/>
                        </a:spcAft>
                        <a:buNone/>
                      </a:pPr>
                      <a:r>
                        <a:rPr b="1" lang="en" sz="800">
                          <a:latin typeface="Cairo"/>
                          <a:ea typeface="Cairo"/>
                          <a:cs typeface="Cairo"/>
                          <a:sym typeface="Cairo"/>
                        </a:rPr>
                        <a:t>Stage 3</a:t>
                      </a:r>
                      <a:endParaRPr b="1" sz="8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800">
                          <a:latin typeface="Cairo"/>
                          <a:ea typeface="Cairo"/>
                          <a:cs typeface="Cairo"/>
                          <a:sym typeface="Cairo"/>
                        </a:rPr>
                        <a:t>Stage4</a:t>
                      </a:r>
                      <a:endParaRPr b="1" sz="8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1155450">
                <a:tc>
                  <a:txBody>
                    <a:bodyPr>
                      <a:noAutofit/>
                    </a:bodyPr>
                    <a:lstStyle/>
                    <a:p>
                      <a:pPr indent="0" lvl="0" marL="0" rtl="0" algn="ctr">
                        <a:lnSpc>
                          <a:spcPct val="80000"/>
                        </a:lnSpc>
                        <a:spcBef>
                          <a:spcPts val="500"/>
                        </a:spcBef>
                        <a:spcAft>
                          <a:spcPts val="0"/>
                        </a:spcAft>
                        <a:buNone/>
                      </a:pPr>
                      <a:r>
                        <a:rPr b="1" lang="en" sz="800" u="sng">
                          <a:solidFill>
                            <a:schemeClr val="dk1"/>
                          </a:solidFill>
                          <a:latin typeface="Cairo"/>
                          <a:ea typeface="Cairo"/>
                          <a:cs typeface="Cairo"/>
                          <a:sym typeface="Cairo"/>
                        </a:rPr>
                        <a:t>This stage occurs about 20-25 min </a:t>
                      </a:r>
                      <a:r>
                        <a:rPr b="1" lang="en" sz="800">
                          <a:solidFill>
                            <a:schemeClr val="dk1"/>
                          </a:solidFill>
                          <a:latin typeface="Cairo"/>
                          <a:ea typeface="Cairo"/>
                          <a:cs typeface="Cairo"/>
                          <a:sym typeface="Cairo"/>
                        </a:rPr>
                        <a:t>after falling asleep.</a:t>
                      </a:r>
                      <a:r>
                        <a:rPr b="1" lang="en" sz="800">
                          <a:solidFill>
                            <a:schemeClr val="dk1"/>
                          </a:solidFill>
                        </a:rPr>
                        <a:t>Lower frequency (mainly theta), higher amplitude EEG waves. </a:t>
                      </a:r>
                      <a:endParaRPr sz="800"/>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ctr">
                        <a:lnSpc>
                          <a:spcPct val="80000"/>
                        </a:lnSpc>
                        <a:spcBef>
                          <a:spcPts val="500"/>
                        </a:spcBef>
                        <a:spcAft>
                          <a:spcPts val="0"/>
                        </a:spcAft>
                        <a:buNone/>
                      </a:pPr>
                      <a:r>
                        <a:rPr b="1" lang="en" sz="800">
                          <a:solidFill>
                            <a:schemeClr val="dk1"/>
                          </a:solidFill>
                        </a:rPr>
                        <a:t>Still slower frequency (mainly delta) &amp; still higher amplitude waves </a:t>
                      </a:r>
                      <a:endParaRPr b="1" sz="800">
                        <a:solidFill>
                          <a:schemeClr val="dk1"/>
                        </a:solidFill>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bl>
          </a:graphicData>
        </a:graphic>
      </p:graphicFrame>
      <p:pic>
        <p:nvPicPr>
          <p:cNvPr id="211" name="Google Shape;211;p33"/>
          <p:cNvPicPr preferRelativeResize="0"/>
          <p:nvPr/>
        </p:nvPicPr>
        <p:blipFill rotWithShape="1">
          <a:blip r:embed="rId3">
            <a:alphaModFix/>
          </a:blip>
          <a:srcRect b="2012" l="4439" r="1514" t="2165"/>
          <a:stretch/>
        </p:blipFill>
        <p:spPr>
          <a:xfrm>
            <a:off x="1842825" y="7799223"/>
            <a:ext cx="3467800" cy="1941526"/>
          </a:xfrm>
          <a:prstGeom prst="rect">
            <a:avLst/>
          </a:prstGeom>
          <a:noFill/>
          <a:ln>
            <a:noFill/>
          </a:ln>
        </p:spPr>
      </p:pic>
      <p:sp>
        <p:nvSpPr>
          <p:cNvPr id="212" name="Google Shape;212;p33"/>
          <p:cNvSpPr txBox="1"/>
          <p:nvPr/>
        </p:nvSpPr>
        <p:spPr>
          <a:xfrm>
            <a:off x="1174575" y="8132200"/>
            <a:ext cx="5048700" cy="13821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txBox="1"/>
          <p:nvPr/>
        </p:nvSpPr>
        <p:spPr>
          <a:xfrm>
            <a:off x="7025" y="118350"/>
            <a:ext cx="7139400" cy="38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Economica"/>
              <a:buChar char="❖"/>
            </a:pPr>
            <a:r>
              <a:rPr b="1" lang="en">
                <a:solidFill>
                  <a:srgbClr val="073763"/>
                </a:solidFill>
                <a:latin typeface="Economica"/>
                <a:ea typeface="Economica"/>
                <a:cs typeface="Economica"/>
                <a:sym typeface="Economica"/>
              </a:rPr>
              <a:t>Describe  how  the EEG is  being  used  to  delineate  in  which  stage of sleep a person is </a:t>
            </a:r>
            <a:endParaRPr b="1">
              <a:solidFill>
                <a:srgbClr val="073763"/>
              </a:solidFill>
              <a:latin typeface="Economica"/>
              <a:ea typeface="Economica"/>
              <a:cs typeface="Economica"/>
              <a:sym typeface="Economica"/>
            </a:endParaRPr>
          </a:p>
        </p:txBody>
      </p:sp>
      <p:sp>
        <p:nvSpPr>
          <p:cNvPr id="214" name="Google Shape;214;p33"/>
          <p:cNvSpPr txBox="1"/>
          <p:nvPr/>
        </p:nvSpPr>
        <p:spPr>
          <a:xfrm>
            <a:off x="1599163" y="329316"/>
            <a:ext cx="7006200" cy="5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Cairo"/>
                <a:ea typeface="Cairo"/>
                <a:cs typeface="Cairo"/>
                <a:sym typeface="Cairo"/>
              </a:rPr>
              <a:t>Sleep Classification is Based on EEG Features</a:t>
            </a:r>
            <a:br>
              <a:rPr b="1" lang="en">
                <a:solidFill>
                  <a:srgbClr val="FF0000"/>
                </a:solidFill>
                <a:latin typeface="Cairo"/>
                <a:ea typeface="Cairo"/>
                <a:cs typeface="Cairo"/>
                <a:sym typeface="Cairo"/>
              </a:rPr>
            </a:br>
            <a:endParaRPr b="1">
              <a:solidFill>
                <a:srgbClr val="FF0000"/>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 Lecture  ∣ The Physiology Team</a:t>
            </a:r>
            <a:endParaRPr b="1">
              <a:solidFill>
                <a:srgbClr val="2C5072"/>
              </a:solidFill>
              <a:latin typeface="Cairo"/>
              <a:ea typeface="Cairo"/>
              <a:cs typeface="Cairo"/>
              <a:sym typeface="Cairo"/>
            </a:endParaRPr>
          </a:p>
        </p:txBody>
      </p:sp>
      <p:graphicFrame>
        <p:nvGraphicFramePr>
          <p:cNvPr id="220" name="Google Shape;220;p34"/>
          <p:cNvGraphicFramePr/>
          <p:nvPr/>
        </p:nvGraphicFramePr>
        <p:xfrm>
          <a:off x="192627" y="605587"/>
          <a:ext cx="3000000" cy="3000000"/>
        </p:xfrm>
        <a:graphic>
          <a:graphicData uri="http://schemas.openxmlformats.org/drawingml/2006/table">
            <a:tbl>
              <a:tblPr>
                <a:noFill/>
                <a:tableStyleId>{4DBA25A1-FADA-4EBD-82D2-9EC2BA1D7D81}</a:tableStyleId>
              </a:tblPr>
              <a:tblGrid>
                <a:gridCol w="1525275"/>
                <a:gridCol w="4632675"/>
              </a:tblGrid>
              <a:tr h="365725">
                <a:tc>
                  <a:txBody>
                    <a:bodyPr>
                      <a:noAutofit/>
                    </a:bodyPr>
                    <a:lstStyle/>
                    <a:p>
                      <a:pPr indent="0" lvl="0" marL="0" rtl="0" algn="ctr">
                        <a:spcBef>
                          <a:spcPts val="0"/>
                        </a:spcBef>
                        <a:spcAft>
                          <a:spcPts val="0"/>
                        </a:spcAft>
                        <a:buNone/>
                      </a:pPr>
                      <a:r>
                        <a:t/>
                      </a:r>
                      <a:endParaRPr b="1" sz="12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chemeClr val="lt1"/>
                          </a:solidFill>
                          <a:latin typeface="Cairo"/>
                          <a:ea typeface="Cairo"/>
                          <a:cs typeface="Cairo"/>
                          <a:sym typeface="Cairo"/>
                        </a:rPr>
                        <a:t>B)</a:t>
                      </a:r>
                      <a:r>
                        <a:rPr b="1" lang="en" sz="1200">
                          <a:solidFill>
                            <a:schemeClr val="lt1"/>
                          </a:solidFill>
                          <a:latin typeface="Cairo"/>
                          <a:ea typeface="Cairo"/>
                          <a:cs typeface="Cairo"/>
                          <a:sym typeface="Cairo"/>
                        </a:rPr>
                        <a:t>REM sleep</a:t>
                      </a:r>
                      <a:endParaRPr b="1" sz="1200">
                        <a:solidFill>
                          <a:schemeClr val="lt1"/>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073763"/>
                    </a:solidFill>
                  </a:tcPr>
                </a:tc>
              </a:tr>
              <a:tr h="562475">
                <a:tc>
                  <a:txBody>
                    <a:bodyPr>
                      <a:noAutofit/>
                    </a:bodyPr>
                    <a:lstStyle/>
                    <a:p>
                      <a:pPr indent="0" lvl="0" marL="0" rtl="0" algn="ctr">
                        <a:spcBef>
                          <a:spcPts val="0"/>
                        </a:spcBef>
                        <a:spcAft>
                          <a:spcPts val="0"/>
                        </a:spcAft>
                        <a:buNone/>
                      </a:pPr>
                      <a:r>
                        <a:rPr b="1" lang="en">
                          <a:solidFill>
                            <a:schemeClr val="dk1"/>
                          </a:solidFill>
                          <a:latin typeface="Cairo"/>
                          <a:ea typeface="Cairo"/>
                          <a:cs typeface="Cairo"/>
                          <a:sym typeface="Cairo"/>
                        </a:rPr>
                        <a:t>Experience</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Very active stage of dream </a:t>
                      </a:r>
                      <a:endParaRPr sz="1200">
                        <a:latin typeface="Cairo"/>
                        <a:ea typeface="Cairo"/>
                        <a:cs typeface="Cairo"/>
                        <a:sym typeface="Cairo"/>
                      </a:endParaRPr>
                    </a:p>
                    <a:p>
                      <a:pPr indent="0" lvl="0" marL="0" rtl="0" algn="l">
                        <a:spcBef>
                          <a:spcPts val="0"/>
                        </a:spcBef>
                        <a:spcAft>
                          <a:spcPts val="0"/>
                        </a:spcAft>
                        <a:buNone/>
                      </a:pPr>
                      <a:r>
                        <a:rPr lang="en" sz="1200">
                          <a:latin typeface="Cairo"/>
                          <a:ea typeface="Cairo"/>
                          <a:cs typeface="Cairo"/>
                          <a:sym typeface="Cairo"/>
                        </a:rPr>
                        <a:t>Vivid dreams can occur</a:t>
                      </a:r>
                      <a:endParaRPr sz="12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392400">
                <a:tc>
                  <a:txBody>
                    <a:bodyPr>
                      <a:noAutofit/>
                    </a:bodyPr>
                    <a:lstStyle/>
                    <a:p>
                      <a:pPr indent="0" lvl="0" marL="0" rtl="0" algn="ctr">
                        <a:spcBef>
                          <a:spcPts val="0"/>
                        </a:spcBef>
                        <a:spcAft>
                          <a:spcPts val="0"/>
                        </a:spcAft>
                        <a:buNone/>
                      </a:pPr>
                      <a:r>
                        <a:rPr b="1" lang="en">
                          <a:solidFill>
                            <a:schemeClr val="dk1"/>
                          </a:solidFill>
                          <a:latin typeface="Cairo"/>
                          <a:ea typeface="Cairo"/>
                          <a:cs typeface="Cairo"/>
                          <a:sym typeface="Cairo"/>
                        </a:rPr>
                        <a:t>duration</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200">
                          <a:solidFill>
                            <a:srgbClr val="FF0000"/>
                          </a:solidFill>
                          <a:latin typeface="Cairo"/>
                          <a:ea typeface="Cairo"/>
                          <a:cs typeface="Cairo"/>
                          <a:sym typeface="Cairo"/>
                        </a:rPr>
                        <a:t>20-25% of normal night sleep</a:t>
                      </a:r>
                      <a:endParaRPr sz="1200">
                        <a:solidFill>
                          <a:srgbClr val="FF0000"/>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359275">
                <a:tc rowSpan="3">
                  <a:txBody>
                    <a:bodyPr>
                      <a:noAutofit/>
                    </a:bodyPr>
                    <a:lstStyle/>
                    <a:p>
                      <a:pPr indent="0" lvl="0" marL="0" rtl="0" algn="ctr">
                        <a:spcBef>
                          <a:spcPts val="0"/>
                        </a:spcBef>
                        <a:spcAft>
                          <a:spcPts val="0"/>
                        </a:spcAft>
                        <a:buNone/>
                      </a:pPr>
                      <a:r>
                        <a:rPr b="1" lang="en">
                          <a:solidFill>
                            <a:schemeClr val="dk1"/>
                          </a:solidFill>
                          <a:latin typeface="Cairo"/>
                          <a:ea typeface="Cairo"/>
                          <a:cs typeface="Cairo"/>
                          <a:sym typeface="Cairo"/>
                        </a:rPr>
                        <a:t>waveform</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Irregular, low-volatge and fast activity</a:t>
                      </a:r>
                      <a:endParaRPr sz="12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11300">
                <a:tc vMerge="1"/>
                <a:tc rowSpan="2">
                  <a:txBody>
                    <a:bodyPr>
                      <a:noAutofit/>
                    </a:bodyPr>
                    <a:lstStyle/>
                    <a:p>
                      <a:pPr indent="0" lvl="0" marL="0" rtl="0" algn="l">
                        <a:spcBef>
                          <a:spcPts val="0"/>
                        </a:spcBef>
                        <a:spcAft>
                          <a:spcPts val="0"/>
                        </a:spcAft>
                        <a:buNone/>
                      </a:pPr>
                      <a:r>
                        <a:rPr lang="en" sz="1200">
                          <a:latin typeface="Cairo"/>
                          <a:ea typeface="Cairo"/>
                          <a:cs typeface="Cairo"/>
                          <a:sym typeface="Cairo"/>
                        </a:rPr>
                        <a:t>Beta waves</a:t>
                      </a:r>
                      <a:endParaRPr sz="1200">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r h="347950">
                <a:tc vMerge="1"/>
                <a:tc vMerge="1"/>
              </a:tr>
              <a:tr h="1064700">
                <a:tc>
                  <a:txBody>
                    <a:bodyPr>
                      <a:noAutofit/>
                    </a:bodyPr>
                    <a:lstStyle/>
                    <a:p>
                      <a:pPr indent="0" lvl="0" marL="0" rtl="0" algn="ctr">
                        <a:spcBef>
                          <a:spcPts val="0"/>
                        </a:spcBef>
                        <a:spcAft>
                          <a:spcPts val="0"/>
                        </a:spcAft>
                        <a:buNone/>
                      </a:pPr>
                      <a:r>
                        <a:rPr b="1" lang="en">
                          <a:latin typeface="Cairo"/>
                          <a:ea typeface="Cairo"/>
                          <a:cs typeface="Cairo"/>
                          <a:sym typeface="Cairo"/>
                        </a:rPr>
                        <a:t>Notes</a:t>
                      </a:r>
                      <a:endParaRPr b="1">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rgbClr val="CCCCCC"/>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Length of REM stages increases as the night progresses </a:t>
                      </a:r>
                      <a:r>
                        <a:rPr lang="en" sz="1200">
                          <a:solidFill>
                            <a:schemeClr val="dk2"/>
                          </a:solidFill>
                          <a:latin typeface="Cairo"/>
                          <a:ea typeface="Cairo"/>
                          <a:cs typeface="Cairo"/>
                          <a:sym typeface="Cairo"/>
                        </a:rPr>
                        <a:t>(it means the duration of REM increases every cycle during long night sleep).</a:t>
                      </a:r>
                      <a:endParaRPr sz="1200">
                        <a:solidFill>
                          <a:schemeClr val="dk2"/>
                        </a:solidFill>
                        <a:latin typeface="Cairo"/>
                        <a:ea typeface="Cairo"/>
                        <a:cs typeface="Cairo"/>
                        <a:sym typeface="Cairo"/>
                      </a:endParaRPr>
                    </a:p>
                    <a:p>
                      <a:pPr indent="0" lvl="0" marL="0" rtl="0" algn="l">
                        <a:spcBef>
                          <a:spcPts val="0"/>
                        </a:spcBef>
                        <a:spcAft>
                          <a:spcPts val="0"/>
                        </a:spcAft>
                        <a:buNone/>
                      </a:pPr>
                      <a:r>
                        <a:rPr b="1" lang="en" sz="1200">
                          <a:solidFill>
                            <a:srgbClr val="FF0000"/>
                          </a:solidFill>
                          <a:latin typeface="Cairo"/>
                          <a:ea typeface="Cairo"/>
                          <a:cs typeface="Cairo"/>
                          <a:sym typeface="Cairo"/>
                        </a:rPr>
                        <a:t>Heart rate and respiration become irregular </a:t>
                      </a:r>
                      <a:endParaRPr b="1" sz="1200">
                        <a:solidFill>
                          <a:srgbClr val="FF0000"/>
                        </a:solidFill>
                        <a:latin typeface="Cairo"/>
                        <a:ea typeface="Cairo"/>
                        <a:cs typeface="Cairo"/>
                        <a:sym typeface="Cairo"/>
                      </a:endParaRPr>
                    </a:p>
                    <a:p>
                      <a:pPr indent="0" lvl="0" marL="0" rtl="0" algn="l">
                        <a:lnSpc>
                          <a:spcPct val="80000"/>
                        </a:lnSpc>
                        <a:spcBef>
                          <a:spcPts val="500"/>
                        </a:spcBef>
                        <a:spcAft>
                          <a:spcPts val="0"/>
                        </a:spcAft>
                        <a:buNone/>
                      </a:pPr>
                      <a:r>
                        <a:rPr b="1" lang="en" sz="1200">
                          <a:solidFill>
                            <a:srgbClr val="FF0000"/>
                          </a:solidFill>
                          <a:latin typeface="Cairo"/>
                          <a:ea typeface="Cairo"/>
                          <a:cs typeface="Cairo"/>
                          <a:sym typeface="Cairo"/>
                        </a:rPr>
                        <a:t>The difference is that the dreams in SWS are not remembered but in REM, dreams can be remembered</a:t>
                      </a:r>
                      <a:r>
                        <a:rPr b="1" lang="en" sz="1200">
                          <a:solidFill>
                            <a:schemeClr val="dk1"/>
                          </a:solidFill>
                          <a:latin typeface="Cairo"/>
                          <a:ea typeface="Cairo"/>
                          <a:cs typeface="Cairo"/>
                          <a:sym typeface="Cairo"/>
                        </a:rPr>
                        <a:t> too important !! </a:t>
                      </a:r>
                      <a:endParaRPr b="1" sz="1200">
                        <a:solidFill>
                          <a:schemeClr val="dk1"/>
                        </a:solidFill>
                        <a:latin typeface="Cairo"/>
                        <a:ea typeface="Cairo"/>
                        <a:cs typeface="Cairo"/>
                        <a:sym typeface="Cairo"/>
                      </a:endParaRPr>
                    </a:p>
                    <a:p>
                      <a:pPr indent="0" lvl="0" marL="0" rtl="0" algn="l">
                        <a:spcBef>
                          <a:spcPts val="0"/>
                        </a:spcBef>
                        <a:spcAft>
                          <a:spcPts val="0"/>
                        </a:spcAft>
                        <a:buNone/>
                      </a:pPr>
                      <a:r>
                        <a:t/>
                      </a:r>
                      <a:endParaRPr sz="1200">
                        <a:solidFill>
                          <a:schemeClr val="dk2"/>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tcPr>
                </a:tc>
              </a:tr>
            </a:tbl>
          </a:graphicData>
        </a:graphic>
      </p:graphicFrame>
      <p:pic>
        <p:nvPicPr>
          <p:cNvPr id="221" name="Google Shape;221;p34"/>
          <p:cNvPicPr preferRelativeResize="0"/>
          <p:nvPr/>
        </p:nvPicPr>
        <p:blipFill rotWithShape="1">
          <a:blip r:embed="rId3">
            <a:alphaModFix/>
          </a:blip>
          <a:srcRect b="2012" l="4439" r="1514" t="2165"/>
          <a:stretch/>
        </p:blipFill>
        <p:spPr>
          <a:xfrm>
            <a:off x="500400" y="4056578"/>
            <a:ext cx="5857200" cy="2849574"/>
          </a:xfrm>
          <a:prstGeom prst="rect">
            <a:avLst/>
          </a:prstGeom>
          <a:noFill/>
          <a:ln>
            <a:noFill/>
          </a:ln>
        </p:spPr>
      </p:pic>
      <p:sp>
        <p:nvSpPr>
          <p:cNvPr id="222" name="Google Shape;222;p34"/>
          <p:cNvSpPr txBox="1"/>
          <p:nvPr/>
        </p:nvSpPr>
        <p:spPr>
          <a:xfrm>
            <a:off x="528400" y="6600003"/>
            <a:ext cx="5486400" cy="5808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4"/>
          <p:cNvSpPr txBox="1"/>
          <p:nvPr/>
        </p:nvSpPr>
        <p:spPr>
          <a:xfrm>
            <a:off x="0" y="70651"/>
            <a:ext cx="6858000" cy="341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73763"/>
              </a:buClr>
              <a:buSzPts val="1500"/>
              <a:buFont typeface="Economica"/>
              <a:buChar char="❖"/>
            </a:pPr>
            <a:r>
              <a:rPr b="1" lang="en" sz="1500">
                <a:solidFill>
                  <a:srgbClr val="073763"/>
                </a:solidFill>
                <a:latin typeface="Economica"/>
                <a:ea typeface="Economica"/>
                <a:cs typeface="Economica"/>
                <a:sym typeface="Economica"/>
              </a:rPr>
              <a:t>Describe  how  the EEG is  being  used  to  delineate  in  which  stage of sleep a person is </a:t>
            </a:r>
            <a:endParaRPr b="1" sz="1500">
              <a:solidFill>
                <a:srgbClr val="073763"/>
              </a:solidFill>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txBox="1"/>
          <p:nvPr/>
        </p:nvSpPr>
        <p:spPr>
          <a:xfrm flipH="1" rot="5400000">
            <a:off x="5110350" y="366844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8th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29" name="Google Shape;229;p35"/>
          <p:cNvSpPr txBox="1"/>
          <p:nvPr/>
        </p:nvSpPr>
        <p:spPr>
          <a:xfrm>
            <a:off x="-423900" y="82426"/>
            <a:ext cx="7140600" cy="690300"/>
          </a:xfrm>
          <a:prstGeom prst="rect">
            <a:avLst/>
          </a:prstGeom>
          <a:noFill/>
          <a:ln>
            <a:noFill/>
          </a:ln>
        </p:spPr>
        <p:txBody>
          <a:bodyPr anchorCtr="0" anchor="t" bIns="91425" lIns="91425" spcFirstLastPara="1" rIns="91425" wrap="square" tIns="91425">
            <a:noAutofit/>
          </a:bodyPr>
          <a:lstStyle/>
          <a:p>
            <a:pPr indent="-317500" lvl="0" marL="914400" rtl="0" algn="l">
              <a:spcBef>
                <a:spcPts val="0"/>
              </a:spcBef>
              <a:spcAft>
                <a:spcPts val="0"/>
              </a:spcAft>
              <a:buClr>
                <a:srgbClr val="073763"/>
              </a:buClr>
              <a:buSzPts val="1400"/>
              <a:buFont typeface="Economica"/>
              <a:buChar char="❖"/>
            </a:pPr>
            <a:r>
              <a:rPr b="1" lang="en">
                <a:solidFill>
                  <a:srgbClr val="073763"/>
                </a:solidFill>
                <a:latin typeface="Economica"/>
                <a:ea typeface="Economica"/>
                <a:cs typeface="Economica"/>
                <a:sym typeface="Economica"/>
              </a:rPr>
              <a:t>Describe  how  NREM  and  REM  sleep  are  distributed  during  a  normal  night  sleep  in  the average adult human</a:t>
            </a:r>
            <a:endParaRPr b="1">
              <a:solidFill>
                <a:srgbClr val="073763"/>
              </a:solidFill>
              <a:latin typeface="Economica"/>
              <a:ea typeface="Economica"/>
              <a:cs typeface="Economica"/>
              <a:sym typeface="Economica"/>
            </a:endParaRPr>
          </a:p>
        </p:txBody>
      </p:sp>
      <p:sp>
        <p:nvSpPr>
          <p:cNvPr id="230" name="Google Shape;230;p35"/>
          <p:cNvSpPr txBox="1"/>
          <p:nvPr/>
        </p:nvSpPr>
        <p:spPr>
          <a:xfrm>
            <a:off x="318300" y="584695"/>
            <a:ext cx="2999700" cy="64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73763"/>
                </a:solidFill>
                <a:latin typeface="Economica"/>
                <a:ea typeface="Economica"/>
                <a:cs typeface="Economica"/>
                <a:sym typeface="Economica"/>
              </a:rPr>
              <a:t>Distribution of Sleep Stages </a:t>
            </a:r>
            <a:endParaRPr sz="1600">
              <a:solidFill>
                <a:srgbClr val="073763"/>
              </a:solidFill>
              <a:latin typeface="Economica"/>
              <a:ea typeface="Economica"/>
              <a:cs typeface="Economica"/>
              <a:sym typeface="Economica"/>
            </a:endParaRPr>
          </a:p>
        </p:txBody>
      </p:sp>
      <p:sp>
        <p:nvSpPr>
          <p:cNvPr id="231" name="Google Shape;231;p35"/>
          <p:cNvSpPr txBox="1"/>
          <p:nvPr/>
        </p:nvSpPr>
        <p:spPr>
          <a:xfrm>
            <a:off x="318300" y="854800"/>
            <a:ext cx="6209400" cy="2766000"/>
          </a:xfrm>
          <a:prstGeom prst="rect">
            <a:avLst/>
          </a:prstGeom>
          <a:noFill/>
          <a:ln>
            <a:noFill/>
          </a:ln>
        </p:spPr>
        <p:txBody>
          <a:bodyPr anchorCtr="0" anchor="ctr" bIns="91425" lIns="91425" spcFirstLastPara="1" rIns="91425" wrap="square" tIns="91425">
            <a:noAutofit/>
          </a:bodyPr>
          <a:lstStyle/>
          <a:p>
            <a:pPr indent="-311150" lvl="0" marL="457200" rtl="0" algn="l">
              <a:lnSpc>
                <a:spcPct val="115000"/>
              </a:lnSpc>
              <a:spcBef>
                <a:spcPts val="400"/>
              </a:spcBef>
              <a:spcAft>
                <a:spcPts val="0"/>
              </a:spcAft>
              <a:buClr>
                <a:schemeClr val="dk1"/>
              </a:buClr>
              <a:buSzPts val="1300"/>
              <a:buFont typeface="Cairo"/>
              <a:buChar char="●"/>
            </a:pPr>
            <a:r>
              <a:rPr lang="en" sz="1300">
                <a:solidFill>
                  <a:schemeClr val="dk1"/>
                </a:solidFill>
                <a:latin typeface="Cairo"/>
                <a:ea typeface="Cairo"/>
                <a:cs typeface="Cairo"/>
                <a:sym typeface="Cairo"/>
              </a:rPr>
              <a:t>SWS occupies most of the total night sleep time ( around 75-80% ) , it is interrupted by intervening REM sleep periods, approximately  every 90 minutes .</a:t>
            </a:r>
            <a:endParaRPr sz="1300">
              <a:solidFill>
                <a:schemeClr val="dk1"/>
              </a:solidFill>
              <a:latin typeface="Cairo"/>
              <a:ea typeface="Cairo"/>
              <a:cs typeface="Cairo"/>
              <a:sym typeface="Cairo"/>
            </a:endParaRPr>
          </a:p>
          <a:p>
            <a:pPr indent="-311150" lvl="0" marL="457200" rtl="0" algn="l">
              <a:lnSpc>
                <a:spcPct val="115000"/>
              </a:lnSpc>
              <a:spcBef>
                <a:spcPts val="0"/>
              </a:spcBef>
              <a:spcAft>
                <a:spcPts val="0"/>
              </a:spcAft>
              <a:buClr>
                <a:schemeClr val="dk1"/>
              </a:buClr>
              <a:buSzPts val="1300"/>
              <a:buFont typeface="Cairo"/>
              <a:buChar char="●"/>
            </a:pPr>
            <a:r>
              <a:rPr b="1" lang="en" sz="1300">
                <a:solidFill>
                  <a:schemeClr val="dk1"/>
                </a:solidFill>
                <a:latin typeface="Cairo"/>
                <a:ea typeface="Cairo"/>
                <a:cs typeface="Cairo"/>
                <a:sym typeface="Cairo"/>
              </a:rPr>
              <a:t>In a typical night of sleep:</a:t>
            </a:r>
            <a:endParaRPr b="1" sz="1300">
              <a:solidFill>
                <a:schemeClr val="dk1"/>
              </a:solidFill>
              <a:latin typeface="Cairo"/>
              <a:ea typeface="Cairo"/>
              <a:cs typeface="Cairo"/>
              <a:sym typeface="Cairo"/>
            </a:endParaRPr>
          </a:p>
          <a:p>
            <a:pPr indent="-311150" lvl="0" marL="457200" rtl="0" algn="l">
              <a:lnSpc>
                <a:spcPct val="115000"/>
              </a:lnSpc>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young adult  first enters NREM sleep, passes through stages 1 , 2 , 3 and 4 SWS, then, 60-100 min from sleep onset, goes into the first REM sleep episode</a:t>
            </a:r>
            <a:endParaRPr sz="1300">
              <a:solidFill>
                <a:schemeClr val="dk1"/>
              </a:solidFill>
              <a:latin typeface="Cairo"/>
              <a:ea typeface="Cairo"/>
              <a:cs typeface="Cairo"/>
              <a:sym typeface="Cairo"/>
            </a:endParaRPr>
          </a:p>
          <a:p>
            <a:pPr indent="-311150" lvl="0" marL="457200" rtl="0" algn="l">
              <a:lnSpc>
                <a:spcPct val="115000"/>
              </a:lnSpc>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This cycle is repeated at intervals of about 90 min throughout the 8 hours of  night sleep.</a:t>
            </a:r>
            <a:endParaRPr sz="1300">
              <a:solidFill>
                <a:schemeClr val="dk1"/>
              </a:solidFill>
              <a:latin typeface="Cairo"/>
              <a:ea typeface="Cairo"/>
              <a:cs typeface="Cairo"/>
              <a:sym typeface="Cairo"/>
            </a:endParaRPr>
          </a:p>
          <a:p>
            <a:pPr indent="-311150" lvl="0" marL="457200" rtl="0" algn="l">
              <a:lnSpc>
                <a:spcPct val="115000"/>
              </a:lnSpc>
              <a:spcBef>
                <a:spcPts val="0"/>
              </a:spcBef>
              <a:spcAft>
                <a:spcPts val="0"/>
              </a:spcAft>
              <a:buClr>
                <a:srgbClr val="FF0000"/>
              </a:buClr>
              <a:buSzPts val="1300"/>
              <a:buFont typeface="Cairo"/>
              <a:buChar char="-"/>
            </a:pPr>
            <a:r>
              <a:rPr b="1" lang="en" sz="1300">
                <a:solidFill>
                  <a:srgbClr val="FF0000"/>
                </a:solidFill>
                <a:latin typeface="Cairo"/>
                <a:ea typeface="Cairo"/>
                <a:cs typeface="Cairo"/>
                <a:sym typeface="Cairo"/>
              </a:rPr>
              <a:t>There are 4-6 sleep cycles per night  </a:t>
            </a:r>
            <a:r>
              <a:rPr lang="en" sz="1300">
                <a:latin typeface="Cairo"/>
                <a:ea typeface="Cairo"/>
                <a:cs typeface="Cairo"/>
                <a:sym typeface="Cairo"/>
              </a:rPr>
              <a:t>(&amp; 4-6 REM periods per night)</a:t>
            </a:r>
            <a:endParaRPr sz="1300">
              <a:latin typeface="Cairo"/>
              <a:ea typeface="Cairo"/>
              <a:cs typeface="Cairo"/>
              <a:sym typeface="Cairo"/>
            </a:endParaRPr>
          </a:p>
          <a:p>
            <a:pPr indent="-311150" lvl="0" marL="457200" rtl="0" algn="l">
              <a:lnSpc>
                <a:spcPct val="115000"/>
              </a:lnSpc>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As the night goes on there is progressive reduction in stages 3 &amp; 4 sleep and a progressive ↑ in  REM sleep .</a:t>
            </a:r>
            <a:endParaRPr sz="1300">
              <a:solidFill>
                <a:schemeClr val="dk1"/>
              </a:solidFill>
              <a:latin typeface="Cairo"/>
              <a:ea typeface="Cairo"/>
              <a:cs typeface="Cairo"/>
              <a:sym typeface="Cairo"/>
            </a:endParaRPr>
          </a:p>
        </p:txBody>
      </p:sp>
      <p:sp>
        <p:nvSpPr>
          <p:cNvPr id="232" name="Google Shape;232;p35"/>
          <p:cNvSpPr txBox="1"/>
          <p:nvPr/>
        </p:nvSpPr>
        <p:spPr>
          <a:xfrm>
            <a:off x="318300" y="3541800"/>
            <a:ext cx="5656200" cy="5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073763"/>
                </a:solidFill>
                <a:latin typeface="Economica"/>
                <a:ea typeface="Economica"/>
                <a:cs typeface="Economica"/>
                <a:sym typeface="Economica"/>
              </a:rPr>
              <a:t>REM Sleep (Paradoxical Sleep) </a:t>
            </a:r>
            <a:r>
              <a:rPr lang="en" sz="1200">
                <a:solidFill>
                  <a:srgbClr val="666666"/>
                </a:solidFill>
              </a:rPr>
              <a:t>because it is a paradox that a person can still be asleep despite the presence of marked activity in the brain.</a:t>
            </a:r>
            <a:endParaRPr sz="1600">
              <a:solidFill>
                <a:srgbClr val="666666"/>
              </a:solidFill>
              <a:latin typeface="Economica"/>
              <a:ea typeface="Economica"/>
              <a:cs typeface="Economica"/>
              <a:sym typeface="Economica"/>
            </a:endParaRPr>
          </a:p>
        </p:txBody>
      </p:sp>
      <p:sp>
        <p:nvSpPr>
          <p:cNvPr id="233" name="Google Shape;233;p35"/>
          <p:cNvSpPr txBox="1"/>
          <p:nvPr/>
        </p:nvSpPr>
        <p:spPr>
          <a:xfrm>
            <a:off x="647950" y="4212375"/>
            <a:ext cx="5879700" cy="31776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500"/>
              </a:spcBef>
              <a:spcAft>
                <a:spcPts val="0"/>
              </a:spcAft>
              <a:buClr>
                <a:schemeClr val="dk1"/>
              </a:buClr>
              <a:buSzPts val="1400"/>
              <a:buFont typeface="Cairo"/>
              <a:buChar char="●"/>
            </a:pPr>
            <a:r>
              <a:rPr b="1" lang="en">
                <a:solidFill>
                  <a:schemeClr val="dk1"/>
                </a:solidFill>
                <a:latin typeface="Cairo"/>
                <a:ea typeface="Cairo"/>
                <a:cs typeface="Cairo"/>
                <a:sym typeface="Cairo"/>
              </a:rPr>
              <a:t>In a normal night of sleep, </a:t>
            </a:r>
            <a:endParaRPr b="1">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episodes of REM sleep lasting 5 to 30 minutes usually appear on the average every </a:t>
            </a:r>
            <a:r>
              <a:rPr lang="en">
                <a:solidFill>
                  <a:srgbClr val="FF0000"/>
                </a:solidFill>
                <a:latin typeface="Cairo"/>
                <a:ea typeface="Cairo"/>
                <a:cs typeface="Cairo"/>
                <a:sym typeface="Cairo"/>
              </a:rPr>
              <a:t>90 minutes.</a:t>
            </a:r>
            <a:endParaRPr>
              <a:solidFill>
                <a:srgbClr val="FF0000"/>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REM sleep is not as </a:t>
            </a:r>
            <a:r>
              <a:rPr lang="en">
                <a:solidFill>
                  <a:srgbClr val="FF0000"/>
                </a:solidFill>
                <a:latin typeface="Cairo"/>
                <a:ea typeface="Cairo"/>
                <a:cs typeface="Cairo"/>
                <a:sym typeface="Cairo"/>
              </a:rPr>
              <a:t>restful</a:t>
            </a:r>
            <a:r>
              <a:rPr lang="en">
                <a:solidFill>
                  <a:schemeClr val="dk1"/>
                </a:solidFill>
                <a:latin typeface="Cairo"/>
                <a:ea typeface="Cairo"/>
                <a:cs typeface="Cairo"/>
                <a:sym typeface="Cairo"/>
              </a:rPr>
              <a:t> as SWS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When the person is extremely sleepyمرهق</a:t>
            </a:r>
            <a:r>
              <a:rPr lang="en" sz="1200">
                <a:solidFill>
                  <a:schemeClr val="dk1"/>
                </a:solidFill>
              </a:rPr>
              <a:t>)</a:t>
            </a:r>
            <a:r>
              <a:rPr lang="en">
                <a:solidFill>
                  <a:schemeClr val="dk1"/>
                </a:solidFill>
                <a:latin typeface="Cairo"/>
                <a:ea typeface="Cairo"/>
                <a:cs typeface="Cairo"/>
                <a:sym typeface="Cairo"/>
              </a:rPr>
              <a:t>, each episode of REM sleep is short, and it may even be absent.</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Conversely, as the person becomes more rested through the night, the </a:t>
            </a:r>
            <a:r>
              <a:rPr b="1" lang="en" u="sng">
                <a:solidFill>
                  <a:schemeClr val="dk1"/>
                </a:solidFill>
                <a:latin typeface="Cairo"/>
                <a:ea typeface="Cairo"/>
                <a:cs typeface="Cairo"/>
                <a:sym typeface="Cairo"/>
              </a:rPr>
              <a:t>durations</a:t>
            </a:r>
            <a:r>
              <a:rPr lang="en">
                <a:solidFill>
                  <a:schemeClr val="dk1"/>
                </a:solidFill>
                <a:latin typeface="Cairo"/>
                <a:ea typeface="Cairo"/>
                <a:cs typeface="Cairo"/>
                <a:sym typeface="Cairo"/>
              </a:rPr>
              <a:t> of the REM episodes increase.</a:t>
            </a:r>
            <a:endParaRPr>
              <a:solidFill>
                <a:schemeClr val="dk1"/>
              </a:solidFill>
              <a:latin typeface="Cairo"/>
              <a:ea typeface="Cairo"/>
              <a:cs typeface="Cairo"/>
              <a:sym typeface="Cairo"/>
            </a:endParaRPr>
          </a:p>
          <a:p>
            <a:pPr indent="0" lvl="0" marL="0" rtl="0" algn="l">
              <a:lnSpc>
                <a:spcPct val="115000"/>
              </a:lnSpc>
              <a:spcBef>
                <a:spcPts val="500"/>
              </a:spcBef>
              <a:spcAft>
                <a:spcPts val="0"/>
              </a:spcAft>
              <a:buNone/>
            </a:pPr>
            <a:r>
              <a:t/>
            </a:r>
            <a:endParaRPr>
              <a:solidFill>
                <a:schemeClr val="dk1"/>
              </a:solidFill>
              <a:latin typeface="Cairo"/>
              <a:ea typeface="Cairo"/>
              <a:cs typeface="Cairo"/>
              <a:sym typeface="Cairo"/>
            </a:endParaRPr>
          </a:p>
          <a:p>
            <a:pPr indent="-317500" lvl="0" marL="457200" rtl="0" algn="l">
              <a:lnSpc>
                <a:spcPct val="115000"/>
              </a:lnSpc>
              <a:spcBef>
                <a:spcPts val="500"/>
              </a:spcBef>
              <a:spcAft>
                <a:spcPts val="0"/>
              </a:spcAft>
              <a:buClr>
                <a:schemeClr val="dk1"/>
              </a:buClr>
              <a:buSzPts val="1400"/>
              <a:buFont typeface="Cairo"/>
              <a:buChar char="●"/>
            </a:pPr>
            <a:r>
              <a:rPr b="1" i="1" lang="en">
                <a:solidFill>
                  <a:schemeClr val="dk1"/>
                </a:solidFill>
                <a:latin typeface="Cairo"/>
                <a:ea typeface="Cairo"/>
                <a:cs typeface="Cairo"/>
                <a:sym typeface="Cairo"/>
              </a:rPr>
              <a:t>Characteristics of REM sleep</a:t>
            </a:r>
            <a:r>
              <a:rPr b="1" lang="en">
                <a:solidFill>
                  <a:schemeClr val="dk1"/>
                </a:solidFill>
                <a:latin typeface="Cairo"/>
                <a:ea typeface="Cairo"/>
                <a:cs typeface="Cairo"/>
                <a:sym typeface="Cairo"/>
              </a:rPr>
              <a:t>:</a:t>
            </a:r>
            <a:endParaRPr b="1">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There are rapid eye movements .</a:t>
            </a:r>
            <a:r>
              <a:rPr lang="en">
                <a:solidFill>
                  <a:srgbClr val="FF0000"/>
                </a:solidFill>
                <a:latin typeface="Cairo"/>
                <a:ea typeface="Cairo"/>
                <a:cs typeface="Cairo"/>
                <a:sym typeface="Cairo"/>
              </a:rPr>
              <a:t>(</a:t>
            </a:r>
            <a:r>
              <a:rPr lang="en">
                <a:solidFill>
                  <a:srgbClr val="FF0000"/>
                </a:solidFill>
                <a:latin typeface="Cairo"/>
                <a:ea typeface="Cairo"/>
                <a:cs typeface="Cairo"/>
                <a:sym typeface="Cairo"/>
              </a:rPr>
              <a:t>Neurons of the pons)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Muscle tone throughout the body (</a:t>
            </a:r>
            <a:r>
              <a:rPr lang="en">
                <a:solidFill>
                  <a:srgbClr val="FF0000"/>
                </a:solidFill>
                <a:latin typeface="Cairo"/>
                <a:ea typeface="Cairo"/>
                <a:cs typeface="Cairo"/>
                <a:sym typeface="Cairo"/>
              </a:rPr>
              <a:t>except</a:t>
            </a:r>
            <a:r>
              <a:rPr lang="en">
                <a:solidFill>
                  <a:schemeClr val="dk1"/>
                </a:solidFill>
                <a:latin typeface="Cairo"/>
                <a:ea typeface="Cairo"/>
                <a:cs typeface="Cairo"/>
                <a:sym typeface="Cairo"/>
              </a:rPr>
              <a:t> </a:t>
            </a:r>
            <a:r>
              <a:rPr lang="en">
                <a:solidFill>
                  <a:srgbClr val="FF0000"/>
                </a:solidFill>
                <a:latin typeface="Cairo"/>
                <a:ea typeface="Cairo"/>
                <a:cs typeface="Cairo"/>
                <a:sym typeface="Cairo"/>
              </a:rPr>
              <a:t>eye</a:t>
            </a:r>
            <a:r>
              <a:rPr lang="en">
                <a:solidFill>
                  <a:schemeClr val="dk1"/>
                </a:solidFill>
                <a:latin typeface="Cairo"/>
                <a:ea typeface="Cairo"/>
                <a:cs typeface="Cairo"/>
                <a:sym typeface="Cairo"/>
              </a:rPr>
              <a:t> </a:t>
            </a:r>
            <a:r>
              <a:rPr lang="en">
                <a:solidFill>
                  <a:srgbClr val="FF0000"/>
                </a:solidFill>
                <a:latin typeface="Cairo"/>
                <a:ea typeface="Cairo"/>
                <a:cs typeface="Cairo"/>
                <a:sym typeface="Cairo"/>
              </a:rPr>
              <a:t>muscles</a:t>
            </a:r>
            <a:r>
              <a:rPr lang="en">
                <a:solidFill>
                  <a:schemeClr val="dk1"/>
                </a:solidFill>
                <a:latin typeface="Cairo"/>
                <a:ea typeface="Cairo"/>
                <a:cs typeface="Cairo"/>
                <a:sym typeface="Cairo"/>
              </a:rPr>
              <a:t>) is exceedingly depressed </a:t>
            </a:r>
            <a:endParaRPr>
              <a:solidFill>
                <a:srgbClr val="FF0000"/>
              </a:solidFill>
              <a:latin typeface="Cairo"/>
              <a:ea typeface="Cairo"/>
              <a:cs typeface="Cairo"/>
              <a:sym typeface="Cairo"/>
            </a:endParaRPr>
          </a:p>
        </p:txBody>
      </p:sp>
      <p:sp>
        <p:nvSpPr>
          <p:cNvPr id="234" name="Google Shape;234;p35"/>
          <p:cNvSpPr txBox="1"/>
          <p:nvPr/>
        </p:nvSpPr>
        <p:spPr>
          <a:xfrm>
            <a:off x="559900" y="8118170"/>
            <a:ext cx="6055800" cy="124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600"/>
              </a:spcBef>
              <a:spcAft>
                <a:spcPts val="0"/>
              </a:spcAft>
              <a:buNone/>
            </a:pPr>
            <a:r>
              <a:rPr b="1" lang="en" sz="1200">
                <a:solidFill>
                  <a:schemeClr val="dk1"/>
                </a:solidFill>
                <a:latin typeface="Comic Sans MS"/>
                <a:ea typeface="Comic Sans MS"/>
                <a:cs typeface="Comic Sans MS"/>
                <a:sym typeface="Comic Sans MS"/>
              </a:rPr>
              <a:t> </a:t>
            </a:r>
            <a:endParaRPr b="1" sz="1200">
              <a:solidFill>
                <a:schemeClr val="dk1"/>
              </a:solidFill>
              <a:latin typeface="Comic Sans MS"/>
              <a:ea typeface="Comic Sans MS"/>
              <a:cs typeface="Comic Sans MS"/>
              <a:sym typeface="Comic Sans MS"/>
            </a:endParaRPr>
          </a:p>
          <a:p>
            <a:pPr indent="-317500" lvl="0" marL="457200" rtl="0" algn="l">
              <a:lnSpc>
                <a:spcPct val="115000"/>
              </a:lnSpc>
              <a:spcBef>
                <a:spcPts val="600"/>
              </a:spcBef>
              <a:spcAft>
                <a:spcPts val="0"/>
              </a:spcAft>
              <a:buClr>
                <a:schemeClr val="dk1"/>
              </a:buClr>
              <a:buSzPts val="1400"/>
              <a:buFont typeface="Cairo"/>
              <a:buChar char="●"/>
            </a:pPr>
            <a:r>
              <a:rPr b="1" lang="en">
                <a:solidFill>
                  <a:schemeClr val="dk1"/>
                </a:solidFill>
                <a:latin typeface="Cairo"/>
                <a:ea typeface="Cairo"/>
                <a:cs typeface="Cairo"/>
                <a:sym typeface="Cairo"/>
              </a:rPr>
              <a:t>REM sleep is a type of sleep in which the brain is </a:t>
            </a:r>
            <a:r>
              <a:rPr b="1" lang="en">
                <a:solidFill>
                  <a:srgbClr val="FF0000"/>
                </a:solidFill>
                <a:latin typeface="Cairo"/>
                <a:ea typeface="Cairo"/>
                <a:cs typeface="Cairo"/>
                <a:sym typeface="Cairo"/>
              </a:rPr>
              <a:t>quite active</a:t>
            </a:r>
            <a:r>
              <a:rPr b="1" lang="en">
                <a:solidFill>
                  <a:schemeClr val="dk1"/>
                </a:solidFill>
                <a:latin typeface="Cairo"/>
                <a:ea typeface="Cairo"/>
                <a:cs typeface="Cairo"/>
                <a:sym typeface="Cairo"/>
              </a:rPr>
              <a:t>, but this brain is:</a:t>
            </a:r>
            <a:endParaRPr b="1">
              <a:solidFill>
                <a:schemeClr val="dk1"/>
              </a:solidFill>
              <a:latin typeface="Cairo"/>
              <a:ea typeface="Cairo"/>
              <a:cs typeface="Cairo"/>
              <a:sym typeface="Cairo"/>
            </a:endParaRPr>
          </a:p>
          <a:p>
            <a:pPr indent="-317500" lvl="0" marL="457200" rtl="0" algn="l">
              <a:lnSpc>
                <a:spcPct val="115000"/>
              </a:lnSpc>
              <a:spcBef>
                <a:spcPts val="0"/>
              </a:spcBef>
              <a:spcAft>
                <a:spcPts val="0"/>
              </a:spcAft>
              <a:buClr>
                <a:srgbClr val="FF0000"/>
              </a:buClr>
              <a:buSzPts val="1400"/>
              <a:buFont typeface="Cairo"/>
              <a:buAutoNum type="arabicPeriod"/>
            </a:pPr>
            <a:r>
              <a:rPr lang="en">
                <a:solidFill>
                  <a:srgbClr val="FF0000"/>
                </a:solidFill>
                <a:latin typeface="Cairo"/>
                <a:ea typeface="Cairo"/>
                <a:cs typeface="Cairo"/>
                <a:sym typeface="Cairo"/>
              </a:rPr>
              <a:t>is not aware cut-off the external world.</a:t>
            </a:r>
            <a:endParaRPr>
              <a:solidFill>
                <a:srgbClr val="FF0000"/>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AutoNum type="arabicPeriod"/>
            </a:pPr>
            <a:r>
              <a:rPr lang="en">
                <a:solidFill>
                  <a:schemeClr val="dk1"/>
                </a:solidFill>
                <a:latin typeface="Cairo"/>
                <a:ea typeface="Cairo"/>
                <a:cs typeface="Cairo"/>
                <a:sym typeface="Cairo"/>
              </a:rPr>
              <a:t>its activity is not channeled into purposeful external motor activity.</a:t>
            </a:r>
            <a:endParaRPr>
              <a:solidFill>
                <a:schemeClr val="dk1"/>
              </a:solidFill>
              <a:latin typeface="Cairo"/>
              <a:ea typeface="Cairo"/>
              <a:cs typeface="Cairo"/>
              <a:sym typeface="Cairo"/>
            </a:endParaRPr>
          </a:p>
        </p:txBody>
      </p:sp>
      <p:sp>
        <p:nvSpPr>
          <p:cNvPr id="235" name="Google Shape;235;p35"/>
          <p:cNvSpPr txBox="1"/>
          <p:nvPr/>
        </p:nvSpPr>
        <p:spPr>
          <a:xfrm>
            <a:off x="1061050" y="7311485"/>
            <a:ext cx="5053500" cy="8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666666"/>
              </a:solidFill>
            </a:endParaRPr>
          </a:p>
          <a:p>
            <a:pPr indent="0" lvl="0" marL="0" rtl="0" algn="l">
              <a:spcBef>
                <a:spcPts val="0"/>
              </a:spcBef>
              <a:spcAft>
                <a:spcPts val="0"/>
              </a:spcAft>
              <a:buNone/>
            </a:pPr>
            <a:r>
              <a:rPr lang="en" sz="900">
                <a:solidFill>
                  <a:srgbClr val="666666"/>
                </a:solidFill>
              </a:rPr>
              <a:t>How the occurrence of REM sleep increase?. Acetylcholine secreting neurons activate many portions of the brain.Even though the signals are not channeled appropriately in the brain to cause normal conscious awareness that is characteristic of wakefulness-</a:t>
            </a:r>
            <a:r>
              <a:rPr lang="en" sz="900">
                <a:solidFill>
                  <a:srgbClr val="666666"/>
                </a:solidFill>
              </a:rPr>
              <a:t>drugs that mimic the action of acetylcholine</a:t>
            </a:r>
            <a:endParaRPr sz="9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