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7" r:id="rId5"/>
    <p:sldMasterId id="2147483698" r:id="rId6"/>
    <p:sldMasterId id="214748369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Lst>
  <p:sldSz cy="9902950" cx="6858000"/>
  <p:notesSz cx="6858000" cy="9144000"/>
  <p:embeddedFontLst>
    <p:embeddedFont>
      <p:font typeface="Dosis"/>
      <p:regular r:id="rId19"/>
      <p:bold r:id="rId20"/>
    </p:embeddedFont>
    <p:embeddedFont>
      <p:font typeface="Economica"/>
      <p:regular r:id="rId21"/>
      <p:bold r:id="rId22"/>
      <p:italic r:id="rId23"/>
      <p:boldItalic r:id="rId24"/>
    </p:embeddedFont>
    <p:embeddedFont>
      <p:font typeface="Roboto"/>
      <p:regular r:id="rId25"/>
      <p:bold r:id="rId26"/>
      <p:italic r:id="rId27"/>
      <p:boldItalic r:id="rId28"/>
    </p:embeddedFont>
    <p:embeddedFont>
      <p:font typeface="Cairo"/>
      <p:regular r:id="rId29"/>
      <p:bold r:id="rId30"/>
    </p:embeddedFont>
    <p:embeddedFont>
      <p:font typeface="Josefin Sans"/>
      <p:regular r:id="rId31"/>
      <p:bold r:id="rId32"/>
      <p:italic r:id="rId33"/>
      <p:boldItalic r:id="rId34"/>
    </p:embeddedFont>
    <p:embeddedFont>
      <p:font typeface="Philosopher"/>
      <p:regular r:id="rId35"/>
      <p:bold r:id="rId36"/>
      <p:italic r:id="rId37"/>
      <p:boldItalic r:id="rId38"/>
    </p:embeddedFont>
    <p:embeddedFont>
      <p:font typeface="Comfortaa"/>
      <p:regular r:id="rId39"/>
      <p:bold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612010D1-3358-428A-93A3-025B20B8673D}">
  <a:tblStyle styleId="{612010D1-3358-428A-93A3-025B20B8673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omfortaa-bold.fntdata"/><Relationship Id="rId20" Type="http://schemas.openxmlformats.org/officeDocument/2006/relationships/font" Target="fonts/Dosis-bold.fntdata"/><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font" Target="fonts/Economica-bold.fntdata"/><Relationship Id="rId44" Type="http://schemas.openxmlformats.org/officeDocument/2006/relationships/font" Target="fonts/OpenSans-boldItalic.fntdata"/><Relationship Id="rId21" Type="http://schemas.openxmlformats.org/officeDocument/2006/relationships/font" Target="fonts/Economica-regular.fntdata"/><Relationship Id="rId43" Type="http://schemas.openxmlformats.org/officeDocument/2006/relationships/font" Target="fonts/OpenSans-italic.fntdata"/><Relationship Id="rId24" Type="http://schemas.openxmlformats.org/officeDocument/2006/relationships/font" Target="fonts/Economica-boldItalic.fntdata"/><Relationship Id="rId23" Type="http://schemas.openxmlformats.org/officeDocument/2006/relationships/font" Target="fonts/Economica-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Roboto-bold.fntdata"/><Relationship Id="rId25" Type="http://schemas.openxmlformats.org/officeDocument/2006/relationships/font" Target="fonts/Roboto-regular.fntdata"/><Relationship Id="rId28" Type="http://schemas.openxmlformats.org/officeDocument/2006/relationships/font" Target="fonts/Roboto-boldItalic.fntdata"/><Relationship Id="rId27" Type="http://schemas.openxmlformats.org/officeDocument/2006/relationships/font" Target="fonts/Roboto-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Cairo-regular.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JosefinSans-regular.fntdata"/><Relationship Id="rId30" Type="http://schemas.openxmlformats.org/officeDocument/2006/relationships/font" Target="fonts/Cairo-bold.fntdata"/><Relationship Id="rId11" Type="http://schemas.openxmlformats.org/officeDocument/2006/relationships/slide" Target="slides/slide3.xml"/><Relationship Id="rId33" Type="http://schemas.openxmlformats.org/officeDocument/2006/relationships/font" Target="fonts/JosefinSans-italic.fntdata"/><Relationship Id="rId10" Type="http://schemas.openxmlformats.org/officeDocument/2006/relationships/slide" Target="slides/slide2.xml"/><Relationship Id="rId32" Type="http://schemas.openxmlformats.org/officeDocument/2006/relationships/font" Target="fonts/JosefinSans-bold.fntdata"/><Relationship Id="rId13" Type="http://schemas.openxmlformats.org/officeDocument/2006/relationships/slide" Target="slides/slide5.xml"/><Relationship Id="rId35" Type="http://schemas.openxmlformats.org/officeDocument/2006/relationships/font" Target="fonts/Philosopher-regular.fntdata"/><Relationship Id="rId12" Type="http://schemas.openxmlformats.org/officeDocument/2006/relationships/slide" Target="slides/slide4.xml"/><Relationship Id="rId34" Type="http://schemas.openxmlformats.org/officeDocument/2006/relationships/font" Target="fonts/JosefinSans-boldItalic.fntdata"/><Relationship Id="rId15" Type="http://schemas.openxmlformats.org/officeDocument/2006/relationships/slide" Target="slides/slide7.xml"/><Relationship Id="rId37" Type="http://schemas.openxmlformats.org/officeDocument/2006/relationships/font" Target="fonts/Philosopher-italic.fntdata"/><Relationship Id="rId14" Type="http://schemas.openxmlformats.org/officeDocument/2006/relationships/slide" Target="slides/slide6.xml"/><Relationship Id="rId36" Type="http://schemas.openxmlformats.org/officeDocument/2006/relationships/font" Target="fonts/Philosopher-bold.fntdata"/><Relationship Id="rId17" Type="http://schemas.openxmlformats.org/officeDocument/2006/relationships/slide" Target="slides/slide9.xml"/><Relationship Id="rId39" Type="http://schemas.openxmlformats.org/officeDocument/2006/relationships/font" Target="fonts/Comfortaa-regular.fntdata"/><Relationship Id="rId16" Type="http://schemas.openxmlformats.org/officeDocument/2006/relationships/slide" Target="slides/slide8.xml"/><Relationship Id="rId38" Type="http://schemas.openxmlformats.org/officeDocument/2006/relationships/font" Target="fonts/Philosopher-boldItalic.fntdata"/><Relationship Id="rId19" Type="http://schemas.openxmlformats.org/officeDocument/2006/relationships/font" Target="fonts/Dosis-regular.fntdata"/><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408c12378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لِلْإِنسَانِ إِلَّا مَا سَعَىٰ (39) وَأَنَّ سَعْيَهُ سَوْفَ يُرَىٰ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BETTER right</a:t>
            </a:r>
            <a:endParaRPr/>
          </a:p>
        </p:txBody>
      </p:sp>
      <p:sp>
        <p:nvSpPr>
          <p:cNvPr id="273" name="Google Shape;273;g408c12378a_0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g408c12378a_2_26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408c12378a_2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408c12378a_0_19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408c12378a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408c12378a_0_20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408c12378a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41e4c18d1e_2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41e4c18d1e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40a3840b3b_5_5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40a3840b3b_5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408c12378a_0_207: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408c12378a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408c12378a_0_21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408c12378a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g408c12378a_0_21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408c12378a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Google Shape;381;g40a32b5199_0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40a32b519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433555"/>
            <a:ext cx="6390300" cy="3951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456634"/>
            <a:ext cx="6390300" cy="1526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2129659"/>
            <a:ext cx="6390300" cy="37803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6069083"/>
            <a:ext cx="6390300" cy="25044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4" name="Shape 54"/>
        <p:cNvGrpSpPr/>
        <p:nvPr/>
      </p:nvGrpSpPr>
      <p:grpSpPr>
        <a:xfrm>
          <a:off x="0" y="0"/>
          <a:ext cx="0" cy="0"/>
          <a:chOff x="0" y="0"/>
          <a:chExt cx="0" cy="0"/>
        </a:xfrm>
      </p:grpSpPr>
      <p:sp>
        <p:nvSpPr>
          <p:cNvPr id="55" name="Google Shape;5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56" name="Google Shape;5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57" name="Google Shape;5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58" name="Google Shape;5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59" name="Shape 59"/>
        <p:cNvGrpSpPr/>
        <p:nvPr/>
      </p:nvGrpSpPr>
      <p:grpSpPr>
        <a:xfrm>
          <a:off x="0" y="0"/>
          <a:ext cx="0" cy="0"/>
          <a:chOff x="0" y="0"/>
          <a:chExt cx="0" cy="0"/>
        </a:xfrm>
      </p:grpSpPr>
      <p:sp>
        <p:nvSpPr>
          <p:cNvPr id="60" name="Google Shape;6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1" name="Google Shape;6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2" name="Google Shape;6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3" name="Google Shape;6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64" name="Google Shape;6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65" name="Google Shape;6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66" name="Shape 66"/>
        <p:cNvGrpSpPr/>
        <p:nvPr/>
      </p:nvGrpSpPr>
      <p:grpSpPr>
        <a:xfrm>
          <a:off x="0" y="0"/>
          <a:ext cx="0" cy="0"/>
          <a:chOff x="0" y="0"/>
          <a:chExt cx="0" cy="0"/>
        </a:xfrm>
      </p:grpSpPr>
      <p:sp>
        <p:nvSpPr>
          <p:cNvPr id="67" name="Google Shape;6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8" name="Google Shape;6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9" name="Google Shape;6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0" name="Google Shape;7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71" name="Google Shape;7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72" name="Google Shape;7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73" name="Shape 73"/>
        <p:cNvGrpSpPr/>
        <p:nvPr/>
      </p:nvGrpSpPr>
      <p:grpSpPr>
        <a:xfrm>
          <a:off x="0" y="0"/>
          <a:ext cx="0" cy="0"/>
          <a:chOff x="0" y="0"/>
          <a:chExt cx="0" cy="0"/>
        </a:xfrm>
      </p:grpSpPr>
      <p:sp>
        <p:nvSpPr>
          <p:cNvPr id="74" name="Google Shape;7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5" name="Google Shape;7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6" name="Google Shape;7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7" name="Google Shape;7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78" name="Google Shape;7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79" name="Google Shape;7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80" name="Shape 80"/>
        <p:cNvGrpSpPr/>
        <p:nvPr/>
      </p:nvGrpSpPr>
      <p:grpSpPr>
        <a:xfrm>
          <a:off x="0" y="0"/>
          <a:ext cx="0" cy="0"/>
          <a:chOff x="0" y="0"/>
          <a:chExt cx="0" cy="0"/>
        </a:xfrm>
      </p:grpSpPr>
      <p:sp>
        <p:nvSpPr>
          <p:cNvPr id="81" name="Google Shape;8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83" name="Google Shape;8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4" name="Google Shape;8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85" name="Shape 85"/>
        <p:cNvGrpSpPr/>
        <p:nvPr/>
      </p:nvGrpSpPr>
      <p:grpSpPr>
        <a:xfrm>
          <a:off x="0" y="0"/>
          <a:ext cx="0" cy="0"/>
          <a:chOff x="0" y="0"/>
          <a:chExt cx="0" cy="0"/>
        </a:xfrm>
      </p:grpSpPr>
      <p:sp>
        <p:nvSpPr>
          <p:cNvPr id="86" name="Google Shape;8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87" name="Google Shape;8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8" name="Google Shape;8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9" name="Google Shape;8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0" name="Shape 90"/>
        <p:cNvGrpSpPr/>
        <p:nvPr/>
      </p:nvGrpSpPr>
      <p:grpSpPr>
        <a:xfrm>
          <a:off x="0" y="0"/>
          <a:ext cx="0" cy="0"/>
          <a:chOff x="0" y="0"/>
          <a:chExt cx="0" cy="0"/>
        </a:xfrm>
      </p:grpSpPr>
      <p:sp>
        <p:nvSpPr>
          <p:cNvPr id="91" name="Google Shape;9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2" name="Google Shape;9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93" name="Shape 93"/>
        <p:cNvGrpSpPr/>
        <p:nvPr/>
      </p:nvGrpSpPr>
      <p:grpSpPr>
        <a:xfrm>
          <a:off x="0" y="0"/>
          <a:ext cx="0" cy="0"/>
          <a:chOff x="0" y="0"/>
          <a:chExt cx="0" cy="0"/>
        </a:xfrm>
      </p:grpSpPr>
      <p:sp>
        <p:nvSpPr>
          <p:cNvPr id="94" name="Google Shape;9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95" name="Google Shape;9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6" name="Google Shape;9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4141102"/>
            <a:ext cx="6390300" cy="16206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97" name="Shape 97"/>
        <p:cNvGrpSpPr/>
        <p:nvPr/>
      </p:nvGrpSpPr>
      <p:grpSpPr>
        <a:xfrm>
          <a:off x="0" y="0"/>
          <a:ext cx="0" cy="0"/>
          <a:chOff x="0" y="0"/>
          <a:chExt cx="0" cy="0"/>
        </a:xfrm>
      </p:grpSpPr>
      <p:sp>
        <p:nvSpPr>
          <p:cNvPr id="98" name="Google Shape;9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0" name="Google Shape;10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01" name="Shape 101"/>
        <p:cNvGrpSpPr/>
        <p:nvPr/>
      </p:nvGrpSpPr>
      <p:grpSpPr>
        <a:xfrm>
          <a:off x="0" y="0"/>
          <a:ext cx="0" cy="0"/>
          <a:chOff x="0" y="0"/>
          <a:chExt cx="0" cy="0"/>
        </a:xfrm>
      </p:grpSpPr>
      <p:sp>
        <p:nvSpPr>
          <p:cNvPr id="102" name="Google Shape;10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03" name="Google Shape;10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04" name="Google Shape;10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05" name="Google Shape;10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06" name="Google Shape;10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07" name="Google Shape;10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08" name="Shape 108"/>
        <p:cNvGrpSpPr/>
        <p:nvPr/>
      </p:nvGrpSpPr>
      <p:grpSpPr>
        <a:xfrm>
          <a:off x="0" y="0"/>
          <a:ext cx="0" cy="0"/>
          <a:chOff x="0" y="0"/>
          <a:chExt cx="0" cy="0"/>
        </a:xfrm>
      </p:grpSpPr>
      <p:sp>
        <p:nvSpPr>
          <p:cNvPr id="109" name="Google Shape;10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10" name="Google Shape;11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11" name="Shape 111"/>
        <p:cNvGrpSpPr/>
        <p:nvPr/>
      </p:nvGrpSpPr>
      <p:grpSpPr>
        <a:xfrm>
          <a:off x="0" y="0"/>
          <a:ext cx="0" cy="0"/>
          <a:chOff x="0" y="0"/>
          <a:chExt cx="0" cy="0"/>
        </a:xfrm>
      </p:grpSpPr>
      <p:sp>
        <p:nvSpPr>
          <p:cNvPr id="112" name="Google Shape;11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14" name="Google Shape;11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15" name="Google Shape;11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16" name="Shape 116"/>
        <p:cNvGrpSpPr/>
        <p:nvPr/>
      </p:nvGrpSpPr>
      <p:grpSpPr>
        <a:xfrm>
          <a:off x="0" y="0"/>
          <a:ext cx="0" cy="0"/>
          <a:chOff x="0" y="0"/>
          <a:chExt cx="0" cy="0"/>
        </a:xfrm>
      </p:grpSpPr>
      <p:sp>
        <p:nvSpPr>
          <p:cNvPr id="117" name="Google Shape;11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22" name="Shape 122"/>
        <p:cNvGrpSpPr/>
        <p:nvPr/>
      </p:nvGrpSpPr>
      <p:grpSpPr>
        <a:xfrm>
          <a:off x="0" y="0"/>
          <a:ext cx="0" cy="0"/>
          <a:chOff x="0" y="0"/>
          <a:chExt cx="0" cy="0"/>
        </a:xfrm>
      </p:grpSpPr>
      <p:sp>
        <p:nvSpPr>
          <p:cNvPr id="123" name="Google Shape;123;p28"/>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24" name="Google Shape;124;p28"/>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25" name="Google Shape;125;p28"/>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6" name="Google Shape;126;p28"/>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27" name="Google Shape;127;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28" name="Shape 128"/>
        <p:cNvGrpSpPr/>
        <p:nvPr/>
      </p:nvGrpSpPr>
      <p:grpSpPr>
        <a:xfrm>
          <a:off x="0" y="0"/>
          <a:ext cx="0" cy="0"/>
          <a:chOff x="0" y="0"/>
          <a:chExt cx="0" cy="0"/>
        </a:xfrm>
      </p:grpSpPr>
      <p:sp>
        <p:nvSpPr>
          <p:cNvPr id="129" name="Google Shape;129;p2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30" name="Google Shape;130;p2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31" name="Google Shape;131;p2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2" name="Google Shape;132;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33" name="Google Shape;133;p2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the refraction of light and refractive media of the eye</a:t>
            </a:r>
            <a:endParaRPr>
              <a:solidFill>
                <a:srgbClr val="55B787"/>
              </a:solidFill>
              <a:latin typeface="Dosis"/>
              <a:ea typeface="Dosis"/>
              <a:cs typeface="Dosis"/>
              <a:sym typeface="Dosis"/>
            </a:endParaRPr>
          </a:p>
        </p:txBody>
      </p:sp>
      <p:cxnSp>
        <p:nvCxnSpPr>
          <p:cNvPr id="134" name="Google Shape;134;p2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13">
    <p:spTree>
      <p:nvGrpSpPr>
        <p:cNvPr id="135" name="Shape 135"/>
        <p:cNvGrpSpPr/>
        <p:nvPr/>
      </p:nvGrpSpPr>
      <p:grpSpPr>
        <a:xfrm>
          <a:off x="0" y="0"/>
          <a:ext cx="0" cy="0"/>
          <a:chOff x="0" y="0"/>
          <a:chExt cx="0" cy="0"/>
        </a:xfrm>
      </p:grpSpPr>
      <p:sp>
        <p:nvSpPr>
          <p:cNvPr id="136" name="Google Shape;136;p3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37" name="Google Shape;137;p3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38" name="Google Shape;138;p3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9" name="Google Shape;139;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40" name="Google Shape;140;p3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glaucoma</a:t>
            </a:r>
            <a:r>
              <a:rPr lang="en-GB">
                <a:solidFill>
                  <a:srgbClr val="55B787"/>
                </a:solidFill>
                <a:latin typeface="Dosis"/>
                <a:ea typeface="Dosis"/>
                <a:cs typeface="Dosis"/>
                <a:sym typeface="Dosis"/>
              </a:rPr>
              <a:t>  and  binocular  vision</a:t>
            </a:r>
            <a:endParaRPr>
              <a:solidFill>
                <a:srgbClr val="55B787"/>
              </a:solidFill>
              <a:latin typeface="Dosis"/>
              <a:ea typeface="Dosis"/>
              <a:cs typeface="Dosis"/>
              <a:sym typeface="Dosis"/>
            </a:endParaRPr>
          </a:p>
        </p:txBody>
      </p:sp>
      <p:cxnSp>
        <p:nvCxnSpPr>
          <p:cNvPr id="141" name="Google Shape;141;p30"/>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13_1">
    <p:spTree>
      <p:nvGrpSpPr>
        <p:cNvPr id="142" name="Shape 142"/>
        <p:cNvGrpSpPr/>
        <p:nvPr/>
      </p:nvGrpSpPr>
      <p:grpSpPr>
        <a:xfrm>
          <a:off x="0" y="0"/>
          <a:ext cx="0" cy="0"/>
          <a:chOff x="0" y="0"/>
          <a:chExt cx="0" cy="0"/>
        </a:xfrm>
      </p:grpSpPr>
      <p:sp>
        <p:nvSpPr>
          <p:cNvPr id="143" name="Google Shape;143;p3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44" name="Google Shape;144;p3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45" name="Google Shape;145;p3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46" name="Google Shape;146;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47" name="Google Shape;147;p3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Light  pathway  in  the  eye</a:t>
            </a:r>
            <a:endParaRPr>
              <a:solidFill>
                <a:srgbClr val="55B787"/>
              </a:solidFill>
              <a:latin typeface="Dosis"/>
              <a:ea typeface="Dosis"/>
              <a:cs typeface="Dosis"/>
              <a:sym typeface="Dosis"/>
            </a:endParaRPr>
          </a:p>
        </p:txBody>
      </p:sp>
      <p:cxnSp>
        <p:nvCxnSpPr>
          <p:cNvPr id="148" name="Google Shape;148;p3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0">
  <p:cSld name="SECTION_HEADER_12">
    <p:spTree>
      <p:nvGrpSpPr>
        <p:cNvPr id="149" name="Shape 149"/>
        <p:cNvGrpSpPr/>
        <p:nvPr/>
      </p:nvGrpSpPr>
      <p:grpSpPr>
        <a:xfrm>
          <a:off x="0" y="0"/>
          <a:ext cx="0" cy="0"/>
          <a:chOff x="0" y="0"/>
          <a:chExt cx="0" cy="0"/>
        </a:xfrm>
      </p:grpSpPr>
      <p:sp>
        <p:nvSpPr>
          <p:cNvPr id="150" name="Google Shape;150;p3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1" name="Google Shape;151;p3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2" name="Google Shape;152;p3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3" name="Google Shape;153;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54" name="Google Shape;154;p3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principles  of  optics  and  errors  of  refraction</a:t>
            </a:r>
            <a:endParaRPr>
              <a:solidFill>
                <a:srgbClr val="55B787"/>
              </a:solidFill>
              <a:latin typeface="Dosis"/>
              <a:ea typeface="Dosis"/>
              <a:cs typeface="Dosis"/>
              <a:sym typeface="Dosis"/>
            </a:endParaRPr>
          </a:p>
        </p:txBody>
      </p:sp>
      <p:cxnSp>
        <p:nvCxnSpPr>
          <p:cNvPr id="155" name="Google Shape;155;p32"/>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218898"/>
            <a:ext cx="6390300" cy="65778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6">
    <p:spTree>
      <p:nvGrpSpPr>
        <p:cNvPr id="156" name="Shape 156"/>
        <p:cNvGrpSpPr/>
        <p:nvPr/>
      </p:nvGrpSpPr>
      <p:grpSpPr>
        <a:xfrm>
          <a:off x="0" y="0"/>
          <a:ext cx="0" cy="0"/>
          <a:chOff x="0" y="0"/>
          <a:chExt cx="0" cy="0"/>
        </a:xfrm>
      </p:grpSpPr>
      <p:sp>
        <p:nvSpPr>
          <p:cNvPr id="157" name="Google Shape;157;p3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8" name="Google Shape;158;p3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9" name="Google Shape;159;p3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0" name="Google Shape;160;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61" name="Google Shape;161;p3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layers of retina, blind spot, and fovea centralis</a:t>
            </a:r>
            <a:endParaRPr>
              <a:solidFill>
                <a:srgbClr val="55B787"/>
              </a:solidFill>
              <a:latin typeface="Dosis"/>
              <a:ea typeface="Dosis"/>
              <a:cs typeface="Dosis"/>
              <a:sym typeface="Dosis"/>
            </a:endParaRPr>
          </a:p>
        </p:txBody>
      </p:sp>
      <p:cxnSp>
        <p:nvCxnSpPr>
          <p:cNvPr id="162" name="Google Shape;162;p3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5">
  <p:cSld name="SECTION_HEADER_7">
    <p:spTree>
      <p:nvGrpSpPr>
        <p:cNvPr id="163" name="Shape 163"/>
        <p:cNvGrpSpPr/>
        <p:nvPr/>
      </p:nvGrpSpPr>
      <p:grpSpPr>
        <a:xfrm>
          <a:off x="0" y="0"/>
          <a:ext cx="0" cy="0"/>
          <a:chOff x="0" y="0"/>
          <a:chExt cx="0" cy="0"/>
        </a:xfrm>
      </p:grpSpPr>
      <p:sp>
        <p:nvSpPr>
          <p:cNvPr id="164" name="Google Shape;164;p3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5" name="Google Shape;165;p3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6" name="Google Shape;166;p3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7" name="Google Shape;167;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68" name="Google Shape;168;p3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explaining the differing light sensitivities of the fovea, peripheral retina and optic disk</a:t>
            </a:r>
            <a:endParaRPr>
              <a:solidFill>
                <a:srgbClr val="55B787"/>
              </a:solidFill>
              <a:latin typeface="Dosis"/>
              <a:ea typeface="Dosis"/>
              <a:cs typeface="Dosis"/>
              <a:sym typeface="Dosis"/>
            </a:endParaRPr>
          </a:p>
        </p:txBody>
      </p:sp>
      <p:cxnSp>
        <p:nvCxnSpPr>
          <p:cNvPr id="169" name="Google Shape;169;p3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8">
  <p:cSld name="SECTION_HEADER_10">
    <p:spTree>
      <p:nvGrpSpPr>
        <p:cNvPr id="170" name="Shape 170"/>
        <p:cNvGrpSpPr/>
        <p:nvPr/>
      </p:nvGrpSpPr>
      <p:grpSpPr>
        <a:xfrm>
          <a:off x="0" y="0"/>
          <a:ext cx="0" cy="0"/>
          <a:chOff x="0" y="0"/>
          <a:chExt cx="0" cy="0"/>
        </a:xfrm>
      </p:grpSpPr>
      <p:sp>
        <p:nvSpPr>
          <p:cNvPr id="171" name="Google Shape;171;p3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72" name="Google Shape;172;p3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73" name="Google Shape;173;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4" name="Google Shape;174;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75" name="Google Shape;175;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2"/>
                </a:solidFill>
                <a:latin typeface="Dosis"/>
                <a:ea typeface="Dosis"/>
                <a:cs typeface="Dosis"/>
                <a:sym typeface="Dosis"/>
              </a:rPr>
              <a:t>Dr. Najeeb Explanation &amp; Notes</a:t>
            </a:r>
            <a:endParaRPr>
              <a:solidFill>
                <a:schemeClr val="dk2"/>
              </a:solidFill>
              <a:latin typeface="Dosis"/>
              <a:ea typeface="Dosis"/>
              <a:cs typeface="Dosis"/>
              <a:sym typeface="Dosis"/>
            </a:endParaRPr>
          </a:p>
        </p:txBody>
      </p:sp>
      <p:cxnSp>
        <p:nvCxnSpPr>
          <p:cNvPr id="176" name="Google Shape;176;p35"/>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9">
  <p:cSld name="SECTION_HEADER_11">
    <p:spTree>
      <p:nvGrpSpPr>
        <p:cNvPr id="177" name="Shape 177"/>
        <p:cNvGrpSpPr/>
        <p:nvPr/>
      </p:nvGrpSpPr>
      <p:grpSpPr>
        <a:xfrm>
          <a:off x="0" y="0"/>
          <a:ext cx="0" cy="0"/>
          <a:chOff x="0" y="0"/>
          <a:chExt cx="0" cy="0"/>
        </a:xfrm>
      </p:grpSpPr>
      <p:sp>
        <p:nvSpPr>
          <p:cNvPr id="178" name="Google Shape;17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9" name="Google Shape;17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0" name="Google Shape;18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1" name="Google Shape;18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82" name="Google Shape;18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components of the eye and function of each, and the eye protection media</a:t>
            </a:r>
            <a:endParaRPr>
              <a:solidFill>
                <a:srgbClr val="55B787"/>
              </a:solidFill>
              <a:latin typeface="Dosis"/>
              <a:ea typeface="Dosis"/>
              <a:cs typeface="Dosis"/>
              <a:sym typeface="Dosis"/>
            </a:endParaRPr>
          </a:p>
        </p:txBody>
      </p:sp>
      <p:cxnSp>
        <p:nvCxnSpPr>
          <p:cNvPr id="183" name="Google Shape;183;p3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84" name="Shape 184"/>
        <p:cNvGrpSpPr/>
        <p:nvPr/>
      </p:nvGrpSpPr>
      <p:grpSpPr>
        <a:xfrm>
          <a:off x="0" y="0"/>
          <a:ext cx="0" cy="0"/>
          <a:chOff x="0" y="0"/>
          <a:chExt cx="0" cy="0"/>
        </a:xfrm>
      </p:grpSpPr>
      <p:sp>
        <p:nvSpPr>
          <p:cNvPr id="185" name="Google Shape;18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186" name="Google Shape;18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187" name="Google Shape;18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8" name="Google Shape;18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89" name="Google Shape;189;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Questions</a:t>
            </a:r>
            <a:endParaRPr>
              <a:solidFill>
                <a:srgbClr val="0B5394"/>
              </a:solidFill>
              <a:latin typeface="Dosis"/>
              <a:ea typeface="Dosis"/>
              <a:cs typeface="Dosis"/>
              <a:sym typeface="Dosis"/>
            </a:endParaRPr>
          </a:p>
        </p:txBody>
      </p:sp>
      <p:cxnSp>
        <p:nvCxnSpPr>
          <p:cNvPr id="190" name="Google Shape;190;p37"/>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1">
  <p:cSld name="SECTION_HEADER_4_1">
    <p:spTree>
      <p:nvGrpSpPr>
        <p:cNvPr id="191" name="Shape 191"/>
        <p:cNvGrpSpPr/>
        <p:nvPr/>
      </p:nvGrpSpPr>
      <p:grpSpPr>
        <a:xfrm>
          <a:off x="0" y="0"/>
          <a:ext cx="0" cy="0"/>
          <a:chOff x="0" y="0"/>
          <a:chExt cx="0" cy="0"/>
        </a:xfrm>
      </p:grpSpPr>
      <p:sp>
        <p:nvSpPr>
          <p:cNvPr id="192" name="Google Shape;192;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193" name="Google Shape;193;p3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194" name="Google Shape;194;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5" name="Google Shape;19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96" name="Google Shape;196;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The Physiology of Olfaction</a:t>
            </a:r>
            <a:endParaRPr>
              <a:solidFill>
                <a:srgbClr val="0B5394"/>
              </a:solidFill>
              <a:latin typeface="Dosis"/>
              <a:ea typeface="Dosis"/>
              <a:cs typeface="Dosis"/>
              <a:sym typeface="Dosis"/>
            </a:endParaRPr>
          </a:p>
        </p:txBody>
      </p:sp>
      <p:cxnSp>
        <p:nvCxnSpPr>
          <p:cNvPr id="197" name="Google Shape;197;p38"/>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2">
  <p:cSld name="SECTION_HEADER_4_2">
    <p:spTree>
      <p:nvGrpSpPr>
        <p:cNvPr id="198" name="Shape 198"/>
        <p:cNvGrpSpPr/>
        <p:nvPr/>
      </p:nvGrpSpPr>
      <p:grpSpPr>
        <a:xfrm>
          <a:off x="0" y="0"/>
          <a:ext cx="0" cy="0"/>
          <a:chOff x="0" y="0"/>
          <a:chExt cx="0" cy="0"/>
        </a:xfrm>
      </p:grpSpPr>
      <p:sp>
        <p:nvSpPr>
          <p:cNvPr id="199" name="Google Shape;199;p3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00" name="Google Shape;200;p3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01" name="Google Shape;201;p3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2" name="Google Shape;202;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03" name="Google Shape;203;p3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The Olfactory Pathway</a:t>
            </a:r>
            <a:endParaRPr>
              <a:solidFill>
                <a:srgbClr val="0B5394"/>
              </a:solidFill>
              <a:latin typeface="Dosis"/>
              <a:ea typeface="Dosis"/>
              <a:cs typeface="Dosis"/>
              <a:sym typeface="Dosis"/>
            </a:endParaRPr>
          </a:p>
        </p:txBody>
      </p:sp>
      <p:cxnSp>
        <p:nvCxnSpPr>
          <p:cNvPr id="204" name="Google Shape;204;p39"/>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3">
  <p:cSld name="SECTION_HEADER_4_3">
    <p:spTree>
      <p:nvGrpSpPr>
        <p:cNvPr id="205" name="Shape 205"/>
        <p:cNvGrpSpPr/>
        <p:nvPr/>
      </p:nvGrpSpPr>
      <p:grpSpPr>
        <a:xfrm>
          <a:off x="0" y="0"/>
          <a:ext cx="0" cy="0"/>
          <a:chOff x="0" y="0"/>
          <a:chExt cx="0" cy="0"/>
        </a:xfrm>
      </p:grpSpPr>
      <p:sp>
        <p:nvSpPr>
          <p:cNvPr id="206" name="Google Shape;206;p4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07" name="Google Shape;207;p4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08" name="Google Shape;208;p4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9" name="Google Shape;209;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10" name="Google Shape;210;p4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some pathophysiological conditions related to olfaction as anosmia, parosmia hypo and hyperosmia</a:t>
            </a:r>
            <a:endParaRPr>
              <a:solidFill>
                <a:srgbClr val="0B5394"/>
              </a:solidFill>
              <a:latin typeface="Dosis"/>
              <a:ea typeface="Dosis"/>
              <a:cs typeface="Dosis"/>
              <a:sym typeface="Dosis"/>
            </a:endParaRPr>
          </a:p>
        </p:txBody>
      </p:sp>
      <p:cxnSp>
        <p:nvCxnSpPr>
          <p:cNvPr id="211" name="Google Shape;211;p40"/>
          <p:cNvCxnSpPr/>
          <p:nvPr/>
        </p:nvCxnSpPr>
        <p:spPr>
          <a:xfrm>
            <a:off x="164550" y="5195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4">
  <p:cSld name="SECTION_HEADER_4_4">
    <p:spTree>
      <p:nvGrpSpPr>
        <p:cNvPr id="212" name="Shape 212"/>
        <p:cNvGrpSpPr/>
        <p:nvPr/>
      </p:nvGrpSpPr>
      <p:grpSpPr>
        <a:xfrm>
          <a:off x="0" y="0"/>
          <a:ext cx="0" cy="0"/>
          <a:chOff x="0" y="0"/>
          <a:chExt cx="0" cy="0"/>
        </a:xfrm>
      </p:grpSpPr>
      <p:sp>
        <p:nvSpPr>
          <p:cNvPr id="213" name="Google Shape;213;p4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14" name="Google Shape;214;p4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15" name="Google Shape;215;p4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16" name="Google Shape;216;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17" name="Google Shape;217;p4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The Physiology of Taste</a:t>
            </a:r>
            <a:endParaRPr>
              <a:solidFill>
                <a:srgbClr val="0B5394"/>
              </a:solidFill>
              <a:latin typeface="Dosis"/>
              <a:ea typeface="Dosis"/>
              <a:cs typeface="Dosis"/>
              <a:sym typeface="Dosis"/>
            </a:endParaRPr>
          </a:p>
        </p:txBody>
      </p:sp>
      <p:cxnSp>
        <p:nvCxnSpPr>
          <p:cNvPr id="218" name="Google Shape;218;p41"/>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5">
  <p:cSld name="SECTION_HEADER_4_5">
    <p:spTree>
      <p:nvGrpSpPr>
        <p:cNvPr id="219" name="Shape 219"/>
        <p:cNvGrpSpPr/>
        <p:nvPr/>
      </p:nvGrpSpPr>
      <p:grpSpPr>
        <a:xfrm>
          <a:off x="0" y="0"/>
          <a:ext cx="0" cy="0"/>
          <a:chOff x="0" y="0"/>
          <a:chExt cx="0" cy="0"/>
        </a:xfrm>
      </p:grpSpPr>
      <p:sp>
        <p:nvSpPr>
          <p:cNvPr id="220" name="Google Shape;220;p4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21" name="Google Shape;221;p4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22" name="Google Shape;222;p4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23" name="Google Shape;223;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24" name="Google Shape;224;p4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Taste Sensation </a:t>
            </a:r>
            <a:r>
              <a:rPr lang="en-GB">
                <a:solidFill>
                  <a:srgbClr val="0B5394"/>
                </a:solidFill>
                <a:latin typeface="Dosis"/>
                <a:ea typeface="Dosis"/>
                <a:cs typeface="Dosis"/>
                <a:sym typeface="Dosis"/>
              </a:rPr>
              <a:t>&amp; Pathway</a:t>
            </a:r>
            <a:endParaRPr>
              <a:solidFill>
                <a:srgbClr val="0B5394"/>
              </a:solidFill>
              <a:latin typeface="Dosis"/>
              <a:ea typeface="Dosis"/>
              <a:cs typeface="Dosis"/>
              <a:sym typeface="Dosis"/>
            </a:endParaRPr>
          </a:p>
        </p:txBody>
      </p:sp>
      <p:cxnSp>
        <p:nvCxnSpPr>
          <p:cNvPr id="225" name="Google Shape;225;p42"/>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624300" y="2218898"/>
            <a:ext cx="3000000" cy="65778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6">
  <p:cSld name="SECTION_HEADER_4_6">
    <p:spTree>
      <p:nvGrpSpPr>
        <p:cNvPr id="226" name="Shape 226"/>
        <p:cNvGrpSpPr/>
        <p:nvPr/>
      </p:nvGrpSpPr>
      <p:grpSpPr>
        <a:xfrm>
          <a:off x="0" y="0"/>
          <a:ext cx="0" cy="0"/>
          <a:chOff x="0" y="0"/>
          <a:chExt cx="0" cy="0"/>
        </a:xfrm>
      </p:grpSpPr>
      <p:sp>
        <p:nvSpPr>
          <p:cNvPr id="227" name="Google Shape;227;p4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28" name="Google Shape;228;p4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229" name="Google Shape;229;p4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30" name="Google Shape;230;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31" name="Google Shape;231;p4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some pathophysiological conditions related to Taste</a:t>
            </a:r>
            <a:endParaRPr>
              <a:solidFill>
                <a:srgbClr val="0B5394"/>
              </a:solidFill>
              <a:latin typeface="Dosis"/>
              <a:ea typeface="Dosis"/>
              <a:cs typeface="Dosis"/>
              <a:sym typeface="Dosis"/>
            </a:endParaRPr>
          </a:p>
        </p:txBody>
      </p:sp>
      <p:cxnSp>
        <p:nvCxnSpPr>
          <p:cNvPr id="232" name="Google Shape;232;p43"/>
          <p:cNvCxnSpPr/>
          <p:nvPr/>
        </p:nvCxnSpPr>
        <p:spPr>
          <a:xfrm>
            <a:off x="164550" y="367150"/>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33" name="Shape 233"/>
        <p:cNvGrpSpPr/>
        <p:nvPr/>
      </p:nvGrpSpPr>
      <p:grpSpPr>
        <a:xfrm>
          <a:off x="0" y="0"/>
          <a:ext cx="0" cy="0"/>
          <a:chOff x="0" y="0"/>
          <a:chExt cx="0" cy="0"/>
        </a:xfrm>
      </p:grpSpPr>
      <p:sp>
        <p:nvSpPr>
          <p:cNvPr id="234" name="Google Shape;234;p4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4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36" name="Google Shape;236;p4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7" name="Google Shape;237;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38" name="Shape 238"/>
        <p:cNvGrpSpPr/>
        <p:nvPr/>
      </p:nvGrpSpPr>
      <p:grpSpPr>
        <a:xfrm>
          <a:off x="0" y="0"/>
          <a:ext cx="0" cy="0"/>
          <a:chOff x="0" y="0"/>
          <a:chExt cx="0" cy="0"/>
        </a:xfrm>
      </p:grpSpPr>
      <p:sp>
        <p:nvSpPr>
          <p:cNvPr id="239" name="Google Shape;239;p4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40" name="Google Shape;240;p4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1" name="Google Shape;241;p4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2" name="Google Shape;242;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43" name="Shape 243"/>
        <p:cNvGrpSpPr/>
        <p:nvPr/>
      </p:nvGrpSpPr>
      <p:grpSpPr>
        <a:xfrm>
          <a:off x="0" y="0"/>
          <a:ext cx="0" cy="0"/>
          <a:chOff x="0" y="0"/>
          <a:chExt cx="0" cy="0"/>
        </a:xfrm>
      </p:grpSpPr>
      <p:sp>
        <p:nvSpPr>
          <p:cNvPr id="244" name="Google Shape;244;p4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45" name="Google Shape;245;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46" name="Shape 246"/>
        <p:cNvGrpSpPr/>
        <p:nvPr/>
      </p:nvGrpSpPr>
      <p:grpSpPr>
        <a:xfrm>
          <a:off x="0" y="0"/>
          <a:ext cx="0" cy="0"/>
          <a:chOff x="0" y="0"/>
          <a:chExt cx="0" cy="0"/>
        </a:xfrm>
      </p:grpSpPr>
      <p:sp>
        <p:nvSpPr>
          <p:cNvPr id="247" name="Google Shape;247;p4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48" name="Google Shape;248;p4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9" name="Google Shape;249;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50" name="Shape 250"/>
        <p:cNvGrpSpPr/>
        <p:nvPr/>
      </p:nvGrpSpPr>
      <p:grpSpPr>
        <a:xfrm>
          <a:off x="0" y="0"/>
          <a:ext cx="0" cy="0"/>
          <a:chOff x="0" y="0"/>
          <a:chExt cx="0" cy="0"/>
        </a:xfrm>
      </p:grpSpPr>
      <p:sp>
        <p:nvSpPr>
          <p:cNvPr id="251" name="Google Shape;251;p4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4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53" name="Google Shape;253;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54" name="Shape 254"/>
        <p:cNvGrpSpPr/>
        <p:nvPr/>
      </p:nvGrpSpPr>
      <p:grpSpPr>
        <a:xfrm>
          <a:off x="0" y="0"/>
          <a:ext cx="0" cy="0"/>
          <a:chOff x="0" y="0"/>
          <a:chExt cx="0" cy="0"/>
        </a:xfrm>
      </p:grpSpPr>
      <p:sp>
        <p:nvSpPr>
          <p:cNvPr id="255" name="Google Shape;255;p4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6" name="Google Shape;256;p4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57" name="Google Shape;257;p4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58" name="Google Shape;258;p4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59" name="Google Shape;259;p4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60" name="Google Shape;260;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61" name="Shape 261"/>
        <p:cNvGrpSpPr/>
        <p:nvPr/>
      </p:nvGrpSpPr>
      <p:grpSpPr>
        <a:xfrm>
          <a:off x="0" y="0"/>
          <a:ext cx="0" cy="0"/>
          <a:chOff x="0" y="0"/>
          <a:chExt cx="0" cy="0"/>
        </a:xfrm>
      </p:grpSpPr>
      <p:sp>
        <p:nvSpPr>
          <p:cNvPr id="262" name="Google Shape;262;p5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63" name="Google Shape;263;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64" name="Shape 264"/>
        <p:cNvGrpSpPr/>
        <p:nvPr/>
      </p:nvGrpSpPr>
      <p:grpSpPr>
        <a:xfrm>
          <a:off x="0" y="0"/>
          <a:ext cx="0" cy="0"/>
          <a:chOff x="0" y="0"/>
          <a:chExt cx="0" cy="0"/>
        </a:xfrm>
      </p:grpSpPr>
      <p:sp>
        <p:nvSpPr>
          <p:cNvPr id="265" name="Google Shape;265;p5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5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67" name="Google Shape;267;p5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68" name="Google Shape;268;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69" name="Shape 269"/>
        <p:cNvGrpSpPr/>
        <p:nvPr/>
      </p:nvGrpSpPr>
      <p:grpSpPr>
        <a:xfrm>
          <a:off x="0" y="0"/>
          <a:ext cx="0" cy="0"/>
          <a:chOff x="0" y="0"/>
          <a:chExt cx="0" cy="0"/>
        </a:xfrm>
      </p:grpSpPr>
      <p:sp>
        <p:nvSpPr>
          <p:cNvPr id="270" name="Google Shape;270;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856821"/>
            <a:ext cx="6390300" cy="1102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675443"/>
            <a:ext cx="2106000" cy="61215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66689"/>
            <a:ext cx="4775700" cy="78762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41"/>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374272"/>
            <a:ext cx="3033900" cy="28539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5396853"/>
            <a:ext cx="3033900" cy="2378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394085"/>
            <a:ext cx="2877600" cy="71142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8145265"/>
            <a:ext cx="4499100" cy="11649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4.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4.xml"/><Relationship Id="rId22" Type="http://schemas.openxmlformats.org/officeDocument/2006/relationships/slideLayout" Target="../slideLayouts/slideLayout46.xml"/><Relationship Id="rId21" Type="http://schemas.openxmlformats.org/officeDocument/2006/relationships/slideLayout" Target="../slideLayouts/slideLayout45.xml"/><Relationship Id="rId24" Type="http://schemas.openxmlformats.org/officeDocument/2006/relationships/slideLayout" Target="../slideLayouts/slideLayout48.xml"/><Relationship Id="rId23" Type="http://schemas.openxmlformats.org/officeDocument/2006/relationships/slideLayout" Target="../slideLayouts/slideLayout47.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26" Type="http://schemas.openxmlformats.org/officeDocument/2006/relationships/theme" Target="../theme/theme2.xml"/><Relationship Id="rId25" Type="http://schemas.openxmlformats.org/officeDocument/2006/relationships/slideLayout" Target="../slideLayouts/slideLayout49.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7" Type="http://schemas.openxmlformats.org/officeDocument/2006/relationships/slideLayout" Target="../slideLayouts/slideLayout41.xml"/><Relationship Id="rId16" Type="http://schemas.openxmlformats.org/officeDocument/2006/relationships/slideLayout" Target="../slideLayouts/slideLayout40.xml"/><Relationship Id="rId19" Type="http://schemas.openxmlformats.org/officeDocument/2006/relationships/slideLayout" Target="../slideLayouts/slideLayout43.xml"/><Relationship Id="rId18"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856821"/>
            <a:ext cx="6390300" cy="1102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218898"/>
            <a:ext cx="6390300" cy="65778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52" name="Google Shape;5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53" name="Google Shape;5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18" name="Shape 118"/>
        <p:cNvGrpSpPr/>
        <p:nvPr/>
      </p:nvGrpSpPr>
      <p:grpSpPr>
        <a:xfrm>
          <a:off x="0" y="0"/>
          <a:ext cx="0" cy="0"/>
          <a:chOff x="0" y="0"/>
          <a:chExt cx="0" cy="0"/>
        </a:xfrm>
      </p:grpSpPr>
      <p:sp>
        <p:nvSpPr>
          <p:cNvPr id="119" name="Google Shape;119;p27"/>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20" name="Google Shape;120;p27"/>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21" name="Google Shape;121;p27"/>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5" r:id="rId24"/>
    <p:sldLayoutId id="2147483696"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2.jpg"/><Relationship Id="rId5" Type="http://schemas.openxmlformats.org/officeDocument/2006/relationships/image" Target="../media/image13.pn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xml"/><Relationship Id="rId3" Type="http://schemas.openxmlformats.org/officeDocument/2006/relationships/hyperlink" Target="http://www.youtube.com/watch?v=-vp1X7_u3KU" TargetMode="External"/><Relationship Id="rId4" Type="http://schemas.openxmlformats.org/officeDocument/2006/relationships/image" Target="../media/image7.jpg"/><Relationship Id="rId5"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74" name="Shape 274"/>
        <p:cNvGrpSpPr/>
        <p:nvPr/>
      </p:nvGrpSpPr>
      <p:grpSpPr>
        <a:xfrm>
          <a:off x="0" y="0"/>
          <a:ext cx="0" cy="0"/>
          <a:chOff x="0" y="0"/>
          <a:chExt cx="0" cy="0"/>
        </a:xfrm>
      </p:grpSpPr>
      <p:pic>
        <p:nvPicPr>
          <p:cNvPr id="275" name="Google Shape;275;p53"/>
          <p:cNvPicPr preferRelativeResize="0"/>
          <p:nvPr/>
        </p:nvPicPr>
        <p:blipFill rotWithShape="1">
          <a:blip r:embed="rId3">
            <a:alphaModFix/>
          </a:blip>
          <a:srcRect b="0" l="0" r="0" t="0"/>
          <a:stretch/>
        </p:blipFill>
        <p:spPr>
          <a:xfrm>
            <a:off x="0" y="288048"/>
            <a:ext cx="1874156" cy="720000"/>
          </a:xfrm>
          <a:prstGeom prst="rect">
            <a:avLst/>
          </a:prstGeom>
          <a:noFill/>
          <a:ln>
            <a:noFill/>
          </a:ln>
        </p:spPr>
      </p:pic>
      <p:sp>
        <p:nvSpPr>
          <p:cNvPr id="276" name="Google Shape;276;p53"/>
          <p:cNvSpPr txBox="1"/>
          <p:nvPr/>
        </p:nvSpPr>
        <p:spPr>
          <a:xfrm>
            <a:off x="0" y="6272050"/>
            <a:ext cx="6060000" cy="1524600"/>
          </a:xfrm>
          <a:prstGeom prst="rect">
            <a:avLst/>
          </a:prstGeom>
          <a:noFill/>
          <a:ln>
            <a:noFill/>
          </a:ln>
        </p:spPr>
        <p:txBody>
          <a:bodyPr anchorCtr="0" anchor="t" bIns="91425" lIns="91425" spcFirstLastPara="1" rIns="91425" wrap="square" tIns="91425">
            <a:noAutofit/>
          </a:bodyPr>
          <a:lstStyle/>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Appreciate the physiology of olfaction &amp; taste</a:t>
            </a:r>
            <a:endParaRPr sz="1200">
              <a:solidFill>
                <a:srgbClr val="073763"/>
              </a:solidFill>
              <a:latin typeface="Comfortaa"/>
              <a:ea typeface="Comfortaa"/>
              <a:cs typeface="Comfortaa"/>
              <a:sym typeface="Comfortaa"/>
            </a:endParaRPr>
          </a:p>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Describe the olfactory &amp; taste pathways</a:t>
            </a:r>
            <a:endParaRPr sz="1200">
              <a:solidFill>
                <a:srgbClr val="073763"/>
              </a:solidFill>
              <a:latin typeface="Comfortaa"/>
              <a:ea typeface="Comfortaa"/>
              <a:cs typeface="Comfortaa"/>
              <a:sym typeface="Comfortaa"/>
            </a:endParaRPr>
          </a:p>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Appreciate some pathophysiological conditions related to olfaction &amp; taste </a:t>
            </a:r>
            <a:endParaRPr sz="1200">
              <a:solidFill>
                <a:srgbClr val="073763"/>
              </a:solidFill>
              <a:latin typeface="Comfortaa"/>
              <a:ea typeface="Comfortaa"/>
              <a:cs typeface="Comfortaa"/>
              <a:sym typeface="Comfortaa"/>
            </a:endParaRPr>
          </a:p>
        </p:txBody>
      </p:sp>
      <p:sp>
        <p:nvSpPr>
          <p:cNvPr id="277" name="Google Shape;277;p53"/>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C5072"/>
                </a:solidFill>
                <a:latin typeface="Cairo"/>
                <a:ea typeface="Cairo"/>
                <a:cs typeface="Cairo"/>
                <a:sym typeface="Cairo"/>
              </a:rPr>
              <a:t>7th Lecture  ∣ The Physiology Team</a:t>
            </a:r>
            <a:endParaRPr b="1">
              <a:solidFill>
                <a:srgbClr val="2C5072"/>
              </a:solidFill>
              <a:latin typeface="Cairo"/>
              <a:ea typeface="Cairo"/>
              <a:cs typeface="Cairo"/>
              <a:sym typeface="Cairo"/>
            </a:endParaRPr>
          </a:p>
        </p:txBody>
      </p:sp>
      <p:sp>
        <p:nvSpPr>
          <p:cNvPr id="278" name="Google Shape;278;p53"/>
          <p:cNvSpPr/>
          <p:nvPr/>
        </p:nvSpPr>
        <p:spPr>
          <a:xfrm>
            <a:off x="-1115118" y="567108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GB" sz="1600">
                <a:solidFill>
                  <a:schemeClr val="dk1"/>
                </a:solidFill>
                <a:latin typeface="Courier New"/>
                <a:ea typeface="Courier New"/>
                <a:cs typeface="Courier New"/>
                <a:sym typeface="Courier New"/>
              </a:rPr>
              <a:t>          </a:t>
            </a:r>
            <a:r>
              <a:rPr b="1" lang="en-GB" sz="1600">
                <a:solidFill>
                  <a:srgbClr val="FFFFFF"/>
                </a:solidFill>
                <a:latin typeface="Comfortaa"/>
                <a:ea typeface="Comfortaa"/>
                <a:cs typeface="Comfortaa"/>
                <a:sym typeface="Comfortaa"/>
              </a:rPr>
              <a:t>Objectives</a:t>
            </a:r>
            <a:r>
              <a:rPr b="1" lang="en-GB" sz="1600">
                <a:solidFill>
                  <a:srgbClr val="FFFFFF"/>
                </a:solidFill>
                <a:latin typeface="Courier New"/>
                <a:ea typeface="Courier New"/>
                <a:cs typeface="Courier New"/>
                <a:sym typeface="Courier New"/>
              </a:rPr>
              <a:t>:</a:t>
            </a:r>
            <a:endParaRPr sz="1600">
              <a:solidFill>
                <a:srgbClr val="FFFFFF"/>
              </a:solidFill>
            </a:endParaRPr>
          </a:p>
        </p:txBody>
      </p:sp>
      <p:cxnSp>
        <p:nvCxnSpPr>
          <p:cNvPr id="279" name="Google Shape;279;p53"/>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80" name="Google Shape;280;p53"/>
          <p:cNvSpPr txBox="1"/>
          <p:nvPr/>
        </p:nvSpPr>
        <p:spPr>
          <a:xfrm>
            <a:off x="1466932" y="398431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53"/>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82" name="Google Shape;282;p53"/>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GB" sz="1300">
                <a:solidFill>
                  <a:schemeClr val="accent3"/>
                </a:solidFill>
                <a:latin typeface="Cairo"/>
                <a:ea typeface="Cairo"/>
                <a:cs typeface="Cairo"/>
                <a:sym typeface="Cairo"/>
              </a:rPr>
              <a:t>important</a:t>
            </a:r>
            <a:r>
              <a:rPr lang="en-GB"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GB" sz="1300">
                <a:solidFill>
                  <a:schemeClr val="accent3"/>
                </a:solidFill>
                <a:latin typeface="Cairo"/>
                <a:ea typeface="Cairo"/>
                <a:cs typeface="Cairo"/>
                <a:sym typeface="Cairo"/>
              </a:rPr>
              <a:t>;)</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GB" sz="1300">
                <a:solidFill>
                  <a:schemeClr val="accent3"/>
                </a:solidFill>
                <a:latin typeface="Cairo"/>
                <a:ea typeface="Cairo"/>
                <a:cs typeface="Cairo"/>
                <a:sym typeface="Cairo"/>
              </a:rPr>
              <a:t>Extra</a:t>
            </a:r>
            <a:endParaRPr>
              <a:solidFill>
                <a:schemeClr val="accent3"/>
              </a:solidFill>
            </a:endParaRPr>
          </a:p>
        </p:txBody>
      </p:sp>
      <p:sp>
        <p:nvSpPr>
          <p:cNvPr id="283" name="Google Shape;283;p53"/>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53"/>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53"/>
          <p:cNvSpPr/>
          <p:nvPr/>
        </p:nvSpPr>
        <p:spPr>
          <a:xfrm>
            <a:off x="5086628" y="9206595"/>
            <a:ext cx="174000" cy="157500"/>
          </a:xfrm>
          <a:prstGeom prst="ellipse">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6" name="Google Shape;286;p53"/>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287" name="Google Shape;287;p53"/>
          <p:cNvSpPr txBox="1"/>
          <p:nvPr/>
        </p:nvSpPr>
        <p:spPr>
          <a:xfrm>
            <a:off x="141900" y="4282425"/>
            <a:ext cx="5707500" cy="72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3000">
                <a:solidFill>
                  <a:srgbClr val="073763"/>
                </a:solidFill>
                <a:latin typeface="Philosopher"/>
                <a:ea typeface="Philosopher"/>
                <a:cs typeface="Philosopher"/>
                <a:sym typeface="Philosopher"/>
              </a:rPr>
              <a:t>Physiology of the smell and taste</a:t>
            </a:r>
            <a:endParaRPr b="1" sz="3000">
              <a:solidFill>
                <a:srgbClr val="073763"/>
              </a:solidFill>
              <a:latin typeface="Philosopher"/>
              <a:ea typeface="Philosopher"/>
              <a:cs typeface="Philosopher"/>
              <a:sym typeface="Philosopher"/>
            </a:endParaRPr>
          </a:p>
          <a:p>
            <a:pPr indent="0" lvl="0" marL="0" rtl="0" algn="ctr">
              <a:spcBef>
                <a:spcPts val="0"/>
              </a:spcBef>
              <a:spcAft>
                <a:spcPts val="0"/>
              </a:spcAft>
              <a:buNone/>
            </a:pPr>
            <a:r>
              <a:t/>
            </a:r>
            <a:endParaRPr b="1" sz="2300"/>
          </a:p>
        </p:txBody>
      </p:sp>
      <p:sp>
        <p:nvSpPr>
          <p:cNvPr id="288" name="Google Shape;288;p53"/>
          <p:cNvSpPr/>
          <p:nvPr/>
        </p:nvSpPr>
        <p:spPr>
          <a:xfrm>
            <a:off x="-1115128" y="803133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GB" sz="1600">
                <a:solidFill>
                  <a:schemeClr val="dk1"/>
                </a:solidFill>
                <a:latin typeface="Courier New"/>
                <a:ea typeface="Courier New"/>
                <a:cs typeface="Courier New"/>
                <a:sym typeface="Courier New"/>
              </a:rPr>
              <a:t>          </a:t>
            </a:r>
            <a:r>
              <a:rPr b="1" lang="en-GB" sz="1600">
                <a:solidFill>
                  <a:srgbClr val="FFFFFF"/>
                </a:solidFill>
                <a:latin typeface="Comfortaa"/>
                <a:ea typeface="Comfortaa"/>
                <a:cs typeface="Comfortaa"/>
                <a:sym typeface="Comfortaa"/>
              </a:rPr>
              <a:t>Done by :</a:t>
            </a:r>
            <a:endParaRPr sz="1600">
              <a:solidFill>
                <a:srgbClr val="FFFFFF"/>
              </a:solidFill>
            </a:endParaRPr>
          </a:p>
        </p:txBody>
      </p:sp>
      <p:pic>
        <p:nvPicPr>
          <p:cNvPr id="289" name="Google Shape;289;p53"/>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290" name="Google Shape;290;p53"/>
          <p:cNvSpPr txBox="1"/>
          <p:nvPr/>
        </p:nvSpPr>
        <p:spPr>
          <a:xfrm>
            <a:off x="-112275" y="8482025"/>
            <a:ext cx="48846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lang="en-GB">
                <a:solidFill>
                  <a:srgbClr val="073763"/>
                </a:solidFill>
              </a:rPr>
              <a:t>Team leaders: Abdulelah Aldossari, Ali Alammari </a:t>
            </a:r>
            <a:endParaRPr>
              <a:solidFill>
                <a:srgbClr val="073763"/>
              </a:solidFill>
            </a:endParaRPr>
          </a:p>
          <a:p>
            <a:pPr indent="0" lvl="0" marL="0" rtl="0" algn="ctr">
              <a:spcBef>
                <a:spcPts val="0"/>
              </a:spcBef>
              <a:spcAft>
                <a:spcPts val="0"/>
              </a:spcAft>
              <a:buNone/>
            </a:pPr>
            <a:r>
              <a:rPr lang="en-GB">
                <a:solidFill>
                  <a:srgbClr val="073763"/>
                </a:solidFill>
              </a:rPr>
              <a:t>                          Fatima Balsharaf, Rahaf Alshammari</a:t>
            </a:r>
            <a:endParaRPr>
              <a:solidFill>
                <a:srgbClr val="073763"/>
              </a:solidFill>
            </a:endParaRPr>
          </a:p>
          <a:p>
            <a:pPr indent="0" lvl="0" marL="0" rtl="0" algn="r">
              <a:spcBef>
                <a:spcPts val="0"/>
              </a:spcBef>
              <a:spcAft>
                <a:spcPts val="0"/>
              </a:spcAft>
              <a:buNone/>
            </a:pPr>
            <a:r>
              <a:t/>
            </a:r>
            <a:endParaRPr>
              <a:solidFill>
                <a:srgbClr val="073763"/>
              </a:solidFill>
            </a:endParaRPr>
          </a:p>
          <a:p>
            <a:pPr indent="-317500" lvl="0" marL="457200" rtl="0" algn="l">
              <a:spcBef>
                <a:spcPts val="0"/>
              </a:spcBef>
              <a:spcAft>
                <a:spcPts val="0"/>
              </a:spcAft>
              <a:buClr>
                <a:srgbClr val="073763"/>
              </a:buClr>
              <a:buSzPts val="1400"/>
              <a:buChar char="❖"/>
            </a:pPr>
            <a:r>
              <a:rPr lang="en-GB">
                <a:solidFill>
                  <a:srgbClr val="073763"/>
                </a:solidFill>
              </a:rPr>
              <a:t>Team members: Abdulaziz Aldurgham, </a:t>
            </a:r>
            <a:r>
              <a:rPr lang="en-GB">
                <a:solidFill>
                  <a:srgbClr val="073763"/>
                </a:solidFill>
              </a:rPr>
              <a:t>Fahad Alfaiz</a:t>
            </a:r>
            <a:endParaRPr>
              <a:solidFill>
                <a:srgbClr val="073763"/>
              </a:solidFill>
            </a:endParaRPr>
          </a:p>
        </p:txBody>
      </p:sp>
      <p:pic>
        <p:nvPicPr>
          <p:cNvPr id="291" name="Google Shape;291;p53"/>
          <p:cNvPicPr preferRelativeResize="0"/>
          <p:nvPr/>
        </p:nvPicPr>
        <p:blipFill>
          <a:blip r:embed="rId6">
            <a:alphaModFix/>
          </a:blip>
          <a:stretch>
            <a:fillRect/>
          </a:stretch>
        </p:blipFill>
        <p:spPr>
          <a:xfrm>
            <a:off x="4523734" y="172826"/>
            <a:ext cx="927440" cy="93210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sp>
        <p:nvSpPr>
          <p:cNvPr id="390" name="Google Shape;390;p62"/>
          <p:cNvSpPr txBox="1"/>
          <p:nvPr/>
        </p:nvSpPr>
        <p:spPr>
          <a:xfrm>
            <a:off x="284350" y="543850"/>
            <a:ext cx="3030000" cy="62886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AutoNum type="arabicPeriod"/>
            </a:pPr>
            <a:r>
              <a:rPr lang="en-GB">
                <a:latin typeface="Cairo"/>
                <a:ea typeface="Cairo"/>
                <a:cs typeface="Cairo"/>
                <a:sym typeface="Cairo"/>
              </a:rPr>
              <a:t>medial stria starts from</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mitral cells</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tufted cells</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basal cells</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taste receptors</a:t>
            </a:r>
            <a:endParaRPr>
              <a:latin typeface="Dosis"/>
              <a:ea typeface="Dosis"/>
              <a:cs typeface="Dosis"/>
              <a:sym typeface="Dosis"/>
            </a:endParaRPr>
          </a:p>
          <a:p>
            <a:pPr indent="0" lvl="0" marL="0" rtl="0" algn="l">
              <a:spcBef>
                <a:spcPts val="0"/>
              </a:spcBef>
              <a:spcAft>
                <a:spcPts val="0"/>
              </a:spcAft>
              <a:buNone/>
            </a:pPr>
            <a:r>
              <a:rPr lang="en-GB">
                <a:latin typeface="Cairo"/>
                <a:ea typeface="Cairo"/>
                <a:cs typeface="Cairo"/>
                <a:sym typeface="Cairo"/>
              </a:rPr>
              <a:t>2. Vitamin A </a:t>
            </a:r>
            <a:r>
              <a:rPr lang="en-GB">
                <a:latin typeface="Cairo"/>
                <a:ea typeface="Cairo"/>
                <a:cs typeface="Cairo"/>
                <a:sym typeface="Cairo"/>
              </a:rPr>
              <a:t>Deficiency</a:t>
            </a:r>
            <a:r>
              <a:rPr lang="en-GB">
                <a:latin typeface="Cairo"/>
                <a:ea typeface="Cairo"/>
                <a:cs typeface="Cairo"/>
                <a:sym typeface="Cairo"/>
              </a:rPr>
              <a:t> causes</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a:t>
            </a:r>
            <a:r>
              <a:rPr lang="en-GB">
                <a:latin typeface="Dosis"/>
                <a:ea typeface="Dosis"/>
                <a:cs typeface="Dosis"/>
                <a:sym typeface="Dosis"/>
              </a:rPr>
              <a:t>Ageusia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a:t>
            </a:r>
            <a:r>
              <a:rPr lang="en-GB">
                <a:latin typeface="Dosis"/>
                <a:ea typeface="Dosis"/>
                <a:cs typeface="Dosis"/>
                <a:sym typeface="Dosis"/>
              </a:rPr>
              <a:t>Dysgeusia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a:t>
            </a:r>
            <a:r>
              <a:rPr lang="en-GB">
                <a:latin typeface="Dosis"/>
                <a:ea typeface="Dosis"/>
                <a:cs typeface="Dosis"/>
                <a:sym typeface="Dosis"/>
              </a:rPr>
              <a:t>Anosmia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a:t>
            </a:r>
            <a:r>
              <a:rPr lang="en-GB">
                <a:latin typeface="Dosis"/>
                <a:ea typeface="Dosis"/>
                <a:cs typeface="Dosis"/>
                <a:sym typeface="Dosis"/>
              </a:rPr>
              <a:t>Hyposomia</a:t>
            </a:r>
            <a:endParaRPr>
              <a:latin typeface="Dosis"/>
              <a:ea typeface="Dosis"/>
              <a:cs typeface="Dosis"/>
              <a:sym typeface="Dosis"/>
            </a:endParaRPr>
          </a:p>
          <a:p>
            <a:pPr indent="0" lvl="0" marL="0" rtl="0" algn="l">
              <a:spcBef>
                <a:spcPts val="0"/>
              </a:spcBef>
              <a:spcAft>
                <a:spcPts val="0"/>
              </a:spcAft>
              <a:buNone/>
            </a:pPr>
            <a:r>
              <a:rPr lang="en-GB">
                <a:latin typeface="Cairo"/>
                <a:ea typeface="Cairo"/>
                <a:cs typeface="Cairo"/>
                <a:sym typeface="Cairo"/>
              </a:rPr>
              <a:t>3. Which of the following described as Primitive olfactory system?</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.Thalamus</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 Pyriform cortex</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solidFill>
                  <a:schemeClr val="dk1"/>
                </a:solidFill>
                <a:latin typeface="Dosis"/>
                <a:ea typeface="Dosis"/>
                <a:cs typeface="Dosis"/>
                <a:sym typeface="Dosis"/>
              </a:rPr>
              <a:t>.</a:t>
            </a:r>
            <a:r>
              <a:rPr lang="en-GB">
                <a:latin typeface="Dosis"/>
                <a:ea typeface="Dosis"/>
                <a:cs typeface="Dosis"/>
                <a:sym typeface="Dosis"/>
              </a:rPr>
              <a:t>Hypothalamus</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solidFill>
                  <a:schemeClr val="dk1"/>
                </a:solidFill>
                <a:latin typeface="Dosis"/>
                <a:ea typeface="Dosis"/>
                <a:cs typeface="Dosis"/>
                <a:sym typeface="Dosis"/>
              </a:rPr>
              <a:t>.</a:t>
            </a:r>
            <a:r>
              <a:rPr lang="en-GB">
                <a:latin typeface="Dosis"/>
                <a:ea typeface="Dosis"/>
                <a:cs typeface="Dosis"/>
                <a:sym typeface="Dosis"/>
              </a:rPr>
              <a:t>Amygdala</a:t>
            </a:r>
            <a:endParaRPr>
              <a:latin typeface="Dosis"/>
              <a:ea typeface="Dosis"/>
              <a:cs typeface="Dosis"/>
              <a:sym typeface="Dosis"/>
            </a:endParaRPr>
          </a:p>
          <a:p>
            <a:pPr indent="0" lvl="0" marL="0" rtl="0" algn="l">
              <a:spcBef>
                <a:spcPts val="0"/>
              </a:spcBef>
              <a:spcAft>
                <a:spcPts val="0"/>
              </a:spcAft>
              <a:buNone/>
            </a:pPr>
            <a:r>
              <a:rPr lang="en-GB">
                <a:latin typeface="Cairo"/>
                <a:ea typeface="Cairo"/>
                <a:cs typeface="Cairo"/>
                <a:sym typeface="Cairo"/>
              </a:rPr>
              <a:t>4. “Perception of smell without an odor present”; is a definition of which of the following?</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.Phantosmia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.Parosmia </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.Hyperosmia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.Agnosia</a:t>
            </a:r>
            <a:endParaRPr>
              <a:latin typeface="Dosis"/>
              <a:ea typeface="Dosis"/>
              <a:cs typeface="Dosis"/>
              <a:sym typeface="Dosis"/>
            </a:endParaRPr>
          </a:p>
          <a:p>
            <a:pPr indent="0" lvl="0" marL="0" rtl="0" algn="l">
              <a:spcBef>
                <a:spcPts val="0"/>
              </a:spcBef>
              <a:spcAft>
                <a:spcPts val="0"/>
              </a:spcAft>
              <a:buNone/>
            </a:pPr>
            <a:r>
              <a:rPr lang="en-GB">
                <a:latin typeface="Cairo"/>
                <a:ea typeface="Cairo"/>
                <a:cs typeface="Cairo"/>
                <a:sym typeface="Cairo"/>
              </a:rPr>
              <a:t>5. Each of the following is part of Lateral olfactory area except:</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.Septal Nuclei</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.Amygdala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.Thalamus</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.Prepyriform cortex</a:t>
            </a:r>
            <a:endParaRPr>
              <a:latin typeface="Dosis"/>
              <a:ea typeface="Dosis"/>
              <a:cs typeface="Dosis"/>
              <a:sym typeface="Dosis"/>
            </a:endParaRPr>
          </a:p>
        </p:txBody>
      </p:sp>
      <p:sp>
        <p:nvSpPr>
          <p:cNvPr id="391" name="Google Shape;391;p62"/>
          <p:cNvSpPr txBox="1"/>
          <p:nvPr/>
        </p:nvSpPr>
        <p:spPr>
          <a:xfrm>
            <a:off x="3512625" y="3036300"/>
            <a:ext cx="3030000" cy="64737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6</a:t>
            </a:r>
            <a:r>
              <a:rPr lang="en-GB">
                <a:latin typeface="Cairo"/>
                <a:ea typeface="Cairo"/>
                <a:cs typeface="Cairo"/>
                <a:sym typeface="Cairo"/>
              </a:rPr>
              <a:t>. Taste buds can be found on all of the following except?</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Tongue</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Soft </a:t>
            </a:r>
            <a:r>
              <a:rPr lang="en-GB">
                <a:latin typeface="Dosis"/>
                <a:ea typeface="Dosis"/>
                <a:cs typeface="Dosis"/>
                <a:sym typeface="Dosis"/>
              </a:rPr>
              <a:t>palate</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Hard </a:t>
            </a:r>
            <a:r>
              <a:rPr lang="en-GB">
                <a:latin typeface="Dosis"/>
                <a:ea typeface="Dosis"/>
                <a:cs typeface="Dosis"/>
                <a:sym typeface="Dosis"/>
              </a:rPr>
              <a:t>palate</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Inner surface of the cheek</a:t>
            </a:r>
            <a:endParaRPr>
              <a:latin typeface="Dosis"/>
              <a:ea typeface="Dosis"/>
              <a:cs typeface="Dosis"/>
              <a:sym typeface="Dosis"/>
            </a:endParaRPr>
          </a:p>
          <a:p>
            <a:pPr indent="0" lvl="0" marL="0" rtl="0" algn="l">
              <a:spcBef>
                <a:spcPts val="0"/>
              </a:spcBef>
              <a:spcAft>
                <a:spcPts val="0"/>
              </a:spcAft>
              <a:buClr>
                <a:srgbClr val="000000"/>
              </a:buClr>
              <a:buSzPts val="1100"/>
              <a:buFont typeface="Arial"/>
              <a:buNone/>
            </a:pPr>
            <a:r>
              <a:rPr lang="en-GB">
                <a:solidFill>
                  <a:schemeClr val="dk1"/>
                </a:solidFill>
                <a:latin typeface="Cairo"/>
                <a:ea typeface="Cairo"/>
                <a:cs typeface="Cairo"/>
                <a:sym typeface="Cairo"/>
              </a:rPr>
              <a:t>7.  Umami receptors respond to:</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Alkaloids</a:t>
            </a:r>
            <a:endParaRPr>
              <a:solidFill>
                <a:schemeClr val="dk1"/>
              </a:solidFill>
              <a:latin typeface="Dosis"/>
              <a:ea typeface="Dosis"/>
              <a:cs typeface="Dosis"/>
              <a:sym typeface="Dosis"/>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Glutamate</a:t>
            </a:r>
            <a:endParaRPr>
              <a:solidFill>
                <a:schemeClr val="dk1"/>
              </a:solidFill>
              <a:latin typeface="Dosis"/>
              <a:ea typeface="Dosis"/>
              <a:cs typeface="Dosis"/>
              <a:sym typeface="Dosis"/>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Some amino acids</a:t>
            </a:r>
            <a:endParaRPr>
              <a:solidFill>
                <a:schemeClr val="dk1"/>
              </a:solidFill>
              <a:latin typeface="Dosis"/>
              <a:ea typeface="Dosis"/>
              <a:cs typeface="Dosis"/>
              <a:sym typeface="Dosis"/>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H+ ions</a:t>
            </a:r>
            <a:endParaRPr>
              <a:latin typeface="Dosis"/>
              <a:ea typeface="Dosis"/>
              <a:cs typeface="Dosis"/>
              <a:sym typeface="Dosis"/>
            </a:endParaRPr>
          </a:p>
          <a:p>
            <a:pPr indent="0" lvl="0" marL="0" rtl="0" algn="l">
              <a:spcBef>
                <a:spcPts val="0"/>
              </a:spcBef>
              <a:spcAft>
                <a:spcPts val="0"/>
              </a:spcAft>
              <a:buNone/>
            </a:pPr>
            <a:r>
              <a:rPr lang="en-GB">
                <a:latin typeface="Cairo"/>
                <a:ea typeface="Cairo"/>
                <a:cs typeface="Cairo"/>
                <a:sym typeface="Cairo"/>
              </a:rPr>
              <a:t>8. Taste from the posterior ⅓ of the tongue is sensed by:</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Glossopharyngeal nerve</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Vagus nerve</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Hypoglossal nerve</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Facial nerve</a:t>
            </a:r>
            <a:endParaRPr>
              <a:latin typeface="Dosis"/>
              <a:ea typeface="Dosis"/>
              <a:cs typeface="Dosis"/>
              <a:sym typeface="Dosis"/>
            </a:endParaRPr>
          </a:p>
          <a:p>
            <a:pPr indent="0" lvl="0" marL="0" rtl="0" algn="l">
              <a:spcBef>
                <a:spcPts val="0"/>
              </a:spcBef>
              <a:spcAft>
                <a:spcPts val="0"/>
              </a:spcAft>
              <a:buClr>
                <a:srgbClr val="000000"/>
              </a:buClr>
              <a:buSzPts val="1100"/>
              <a:buFont typeface="Arial"/>
              <a:buNone/>
            </a:pPr>
            <a:r>
              <a:rPr lang="en-GB">
                <a:solidFill>
                  <a:schemeClr val="dk1"/>
                </a:solidFill>
                <a:latin typeface="Cairo"/>
                <a:ea typeface="Cairo"/>
                <a:cs typeface="Cairo"/>
                <a:sym typeface="Cairo"/>
              </a:rPr>
              <a:t>9. Tractus Solitarius is formed by the _, _, and _ cranial nerves.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IX, X,XI</a:t>
            </a:r>
            <a:endParaRPr>
              <a:solidFill>
                <a:schemeClr val="dk1"/>
              </a:solidFill>
              <a:latin typeface="Dosis"/>
              <a:ea typeface="Dosis"/>
              <a:cs typeface="Dosis"/>
              <a:sym typeface="Dosis"/>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VII, IX, X</a:t>
            </a:r>
            <a:endParaRPr>
              <a:solidFill>
                <a:schemeClr val="dk1"/>
              </a:solidFill>
              <a:latin typeface="Dosis"/>
              <a:ea typeface="Dosis"/>
              <a:cs typeface="Dosis"/>
              <a:sym typeface="Dosis"/>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VIII, X, XI</a:t>
            </a:r>
            <a:endParaRPr>
              <a:solidFill>
                <a:schemeClr val="dk1"/>
              </a:solidFill>
              <a:latin typeface="Dosis"/>
              <a:ea typeface="Dosis"/>
              <a:cs typeface="Dosis"/>
              <a:sym typeface="Dosis"/>
            </a:endParaRPr>
          </a:p>
          <a:p>
            <a:pPr indent="-317500" lvl="0" marL="457200" rtl="0" algn="l">
              <a:spcBef>
                <a:spcPts val="0"/>
              </a:spcBef>
              <a:spcAft>
                <a:spcPts val="0"/>
              </a:spcAft>
              <a:buClr>
                <a:schemeClr val="dk1"/>
              </a:buClr>
              <a:buSzPts val="1400"/>
              <a:buFont typeface="Dosis"/>
              <a:buAutoNum type="alphaUcPeriod"/>
            </a:pPr>
            <a:r>
              <a:rPr lang="en-GB">
                <a:solidFill>
                  <a:schemeClr val="dk1"/>
                </a:solidFill>
                <a:latin typeface="Dosis"/>
                <a:ea typeface="Dosis"/>
                <a:cs typeface="Dosis"/>
                <a:sym typeface="Dosis"/>
              </a:rPr>
              <a:t>VIII, IX, X</a:t>
            </a:r>
            <a:endParaRPr>
              <a:latin typeface="Dosis"/>
              <a:ea typeface="Dosis"/>
              <a:cs typeface="Dosis"/>
              <a:sym typeface="Dosis"/>
            </a:endParaRPr>
          </a:p>
          <a:p>
            <a:pPr indent="0" lvl="0" marL="0" rtl="0" algn="l">
              <a:spcBef>
                <a:spcPts val="0"/>
              </a:spcBef>
              <a:spcAft>
                <a:spcPts val="0"/>
              </a:spcAft>
              <a:buNone/>
            </a:pPr>
            <a:r>
              <a:rPr lang="en-GB">
                <a:latin typeface="Cairo"/>
                <a:ea typeface="Cairo"/>
                <a:cs typeface="Cairo"/>
                <a:sym typeface="Cairo"/>
              </a:rPr>
              <a:t>10. Which of the following is a </a:t>
            </a:r>
            <a:r>
              <a:rPr lang="en-GB">
                <a:latin typeface="Cairo"/>
                <a:ea typeface="Cairo"/>
                <a:cs typeface="Cairo"/>
                <a:sym typeface="Cairo"/>
              </a:rPr>
              <a:t>pathophysiological</a:t>
            </a:r>
            <a:r>
              <a:rPr lang="en-GB">
                <a:latin typeface="Cairo"/>
                <a:ea typeface="Cairo"/>
                <a:cs typeface="Cairo"/>
                <a:sym typeface="Cairo"/>
              </a:rPr>
              <a:t> manifestation caused by adrenal insufficiency?</a:t>
            </a:r>
            <a:endParaRPr>
              <a:latin typeface="Cairo"/>
              <a:ea typeface="Cairo"/>
              <a:cs typeface="Cairo"/>
              <a:sym typeface="Cairo"/>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Ageusia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Hypogeusia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Dysgeusia</a:t>
            </a:r>
            <a:endParaRPr>
              <a:latin typeface="Dosis"/>
              <a:ea typeface="Dosis"/>
              <a:cs typeface="Dosis"/>
              <a:sym typeface="Dosis"/>
            </a:endParaRPr>
          </a:p>
          <a:p>
            <a:pPr indent="-317500" lvl="0" marL="457200" rtl="0" algn="l">
              <a:spcBef>
                <a:spcPts val="0"/>
              </a:spcBef>
              <a:spcAft>
                <a:spcPts val="0"/>
              </a:spcAft>
              <a:buSzPts val="1400"/>
              <a:buFont typeface="Dosis"/>
              <a:buAutoNum type="alphaUcPeriod"/>
            </a:pPr>
            <a:r>
              <a:rPr lang="en-GB">
                <a:latin typeface="Dosis"/>
                <a:ea typeface="Dosis"/>
                <a:cs typeface="Dosis"/>
                <a:sym typeface="Dosis"/>
              </a:rPr>
              <a:t>Hypergeusia</a:t>
            </a:r>
            <a:endParaRPr>
              <a:latin typeface="Dosis"/>
              <a:ea typeface="Dosis"/>
              <a:cs typeface="Dosis"/>
              <a:sym typeface="Dosis"/>
            </a:endParaRPr>
          </a:p>
        </p:txBody>
      </p:sp>
      <p:sp>
        <p:nvSpPr>
          <p:cNvPr id="392" name="Google Shape;392;p62"/>
          <p:cNvSpPr txBox="1"/>
          <p:nvPr/>
        </p:nvSpPr>
        <p:spPr>
          <a:xfrm rot="5400000">
            <a:off x="937850" y="8021225"/>
            <a:ext cx="920100" cy="24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Answers:</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1.B</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2.D</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3.C</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4.A</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5.A</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6C</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7B</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8A</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9B</a:t>
            </a:r>
            <a:endParaRPr>
              <a:latin typeface="Cairo"/>
              <a:ea typeface="Cairo"/>
              <a:cs typeface="Cairo"/>
              <a:sym typeface="Cairo"/>
            </a:endParaRPr>
          </a:p>
          <a:p>
            <a:pPr indent="0" lvl="0" marL="0" rtl="0" algn="l">
              <a:spcBef>
                <a:spcPts val="0"/>
              </a:spcBef>
              <a:spcAft>
                <a:spcPts val="0"/>
              </a:spcAft>
              <a:buNone/>
            </a:pPr>
            <a:r>
              <a:rPr lang="en-GB">
                <a:latin typeface="Cairo"/>
                <a:ea typeface="Cairo"/>
                <a:cs typeface="Cairo"/>
                <a:sym typeface="Cairo"/>
              </a:rPr>
              <a:t>10D</a:t>
            </a:r>
            <a:endParaRPr>
              <a:latin typeface="Cairo"/>
              <a:ea typeface="Cairo"/>
              <a:cs typeface="Cairo"/>
              <a:sym typeface="Cairo"/>
            </a:endParaRPr>
          </a:p>
        </p:txBody>
      </p:sp>
      <p:sp>
        <p:nvSpPr>
          <p:cNvPr id="393" name="Google Shape;393;p62"/>
          <p:cNvSpPr txBox="1"/>
          <p:nvPr/>
        </p:nvSpPr>
        <p:spPr>
          <a:xfrm>
            <a:off x="3964575" y="868900"/>
            <a:ext cx="1755900" cy="3630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54"/>
          <p:cNvSpPr txBox="1"/>
          <p:nvPr/>
        </p:nvSpPr>
        <p:spPr>
          <a:xfrm>
            <a:off x="0" y="629325"/>
            <a:ext cx="6563100" cy="178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Anatomy of olfactio</a:t>
            </a:r>
            <a:r>
              <a:rPr lang="en-GB" sz="1800">
                <a:solidFill>
                  <a:srgbClr val="45818E"/>
                </a:solidFill>
                <a:highlight>
                  <a:srgbClr val="D0E0E3"/>
                </a:highlight>
                <a:latin typeface="Josefin Sans"/>
                <a:ea typeface="Josefin Sans"/>
                <a:cs typeface="Josefin Sans"/>
                <a:sym typeface="Josefin Sans"/>
              </a:rPr>
              <a:t>n</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55B787"/>
              </a:solidFill>
            </a:endParaRPr>
          </a:p>
          <a:p>
            <a:pPr indent="-317500" lvl="0" marL="457200" rtl="0" algn="l">
              <a:spcBef>
                <a:spcPts val="0"/>
              </a:spcBef>
              <a:spcAft>
                <a:spcPts val="0"/>
              </a:spcAft>
              <a:buSzPts val="1400"/>
              <a:buChar char="●"/>
            </a:pPr>
            <a:r>
              <a:rPr b="1" lang="en-GB">
                <a:solidFill>
                  <a:srgbClr val="6AA84F"/>
                </a:solidFill>
                <a:highlight>
                  <a:srgbClr val="D9EAD3"/>
                </a:highlight>
                <a:latin typeface="Cairo"/>
                <a:ea typeface="Cairo"/>
                <a:cs typeface="Cairo"/>
                <a:sym typeface="Cairo"/>
              </a:rPr>
              <a:t>Olfactory epithelium</a:t>
            </a:r>
            <a:r>
              <a:rPr b="1" lang="en-GB">
                <a:solidFill>
                  <a:srgbClr val="D0E0E3"/>
                </a:solidFill>
                <a:latin typeface="Cairo"/>
                <a:ea typeface="Cairo"/>
                <a:cs typeface="Cairo"/>
                <a:sym typeface="Cairo"/>
              </a:rPr>
              <a:t> “mucus”</a:t>
            </a:r>
            <a:r>
              <a:rPr b="1" lang="en-GB">
                <a:latin typeface="Cairo"/>
                <a:ea typeface="Cairo"/>
                <a:cs typeface="Cairo"/>
                <a:sym typeface="Cairo"/>
              </a:rPr>
              <a:t>:</a:t>
            </a:r>
            <a:r>
              <a:rPr lang="en-GB">
                <a:latin typeface="Cairo"/>
                <a:ea typeface="Cairo"/>
                <a:cs typeface="Cairo"/>
                <a:sym typeface="Cairo"/>
              </a:rPr>
              <a:t> in the roof of nasal cavity near the septum</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GB">
                <a:latin typeface="Cairo"/>
                <a:ea typeface="Cairo"/>
                <a:cs typeface="Cairo"/>
                <a:sym typeface="Cairo"/>
              </a:rPr>
              <a:t>Contain olfactory receptors</a:t>
            </a:r>
            <a:r>
              <a:rPr lang="en-GB">
                <a:solidFill>
                  <a:srgbClr val="E69138"/>
                </a:solidFill>
                <a:latin typeface="Cairo"/>
                <a:ea typeface="Cairo"/>
                <a:cs typeface="Cairo"/>
                <a:sym typeface="Cairo"/>
              </a:rPr>
              <a:t> (bipolar </a:t>
            </a:r>
            <a:r>
              <a:rPr lang="en-GB">
                <a:solidFill>
                  <a:srgbClr val="E69138"/>
                </a:solidFill>
                <a:latin typeface="Cairo"/>
                <a:ea typeface="Cairo"/>
                <a:cs typeface="Cairo"/>
                <a:sym typeface="Cairo"/>
              </a:rPr>
              <a:t>neurons</a:t>
            </a:r>
            <a:r>
              <a:rPr lang="en-GB">
                <a:solidFill>
                  <a:srgbClr val="E69138"/>
                </a:solidFill>
                <a:latin typeface="Cairo"/>
                <a:ea typeface="Cairo"/>
                <a:cs typeface="Cairo"/>
                <a:sym typeface="Cairo"/>
              </a:rPr>
              <a:t>)</a:t>
            </a:r>
            <a:endParaRPr>
              <a:solidFill>
                <a:srgbClr val="E69138"/>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GB">
                <a:latin typeface="Cairo"/>
                <a:ea typeface="Cairo"/>
                <a:cs typeface="Cairo"/>
                <a:sym typeface="Cairo"/>
              </a:rPr>
              <a:t>Axons collected in bundles called </a:t>
            </a:r>
            <a:r>
              <a:rPr b="1" lang="en-GB">
                <a:solidFill>
                  <a:srgbClr val="A64D79"/>
                </a:solidFill>
                <a:highlight>
                  <a:srgbClr val="EAD1DC"/>
                </a:highlight>
                <a:latin typeface="Cairo"/>
                <a:ea typeface="Cairo"/>
                <a:cs typeface="Cairo"/>
                <a:sym typeface="Cairo"/>
              </a:rPr>
              <a:t>fila olfactoria</a:t>
            </a:r>
            <a:endParaRPr b="1">
              <a:solidFill>
                <a:srgbClr val="A64D79"/>
              </a:solidFill>
              <a:highlight>
                <a:srgbClr val="EAD1DC"/>
              </a:highlight>
              <a:latin typeface="Cairo"/>
              <a:ea typeface="Cairo"/>
              <a:cs typeface="Cairo"/>
              <a:sym typeface="Cairo"/>
            </a:endParaRPr>
          </a:p>
        </p:txBody>
      </p:sp>
      <p:sp>
        <p:nvSpPr>
          <p:cNvPr id="297" name="Google Shape;297;p54"/>
          <p:cNvSpPr txBox="1"/>
          <p:nvPr/>
        </p:nvSpPr>
        <p:spPr>
          <a:xfrm>
            <a:off x="244250" y="6940150"/>
            <a:ext cx="3288300" cy="2861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GB">
                <a:latin typeface="Cairo"/>
                <a:ea typeface="Cairo"/>
                <a:cs typeface="Cairo"/>
                <a:sym typeface="Cairo"/>
              </a:rPr>
              <a:t>Power of perceiving odors is called </a:t>
            </a:r>
            <a:r>
              <a:rPr b="1" lang="en-GB">
                <a:solidFill>
                  <a:srgbClr val="3D85C6"/>
                </a:solidFill>
                <a:highlight>
                  <a:srgbClr val="CFE2F3"/>
                </a:highlight>
                <a:latin typeface="Cairo"/>
                <a:ea typeface="Cairo"/>
                <a:cs typeface="Cairo"/>
                <a:sym typeface="Cairo"/>
              </a:rPr>
              <a:t>smell</a:t>
            </a:r>
            <a:endParaRPr>
              <a:solidFill>
                <a:srgbClr val="3D85C6"/>
              </a:solidFill>
              <a:highlight>
                <a:srgbClr val="CFE2F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Olfactory receptors present in the </a:t>
            </a:r>
            <a:r>
              <a:rPr b="1" lang="en-GB">
                <a:solidFill>
                  <a:srgbClr val="6AA84F"/>
                </a:solidFill>
                <a:highlight>
                  <a:srgbClr val="D9EAD3"/>
                </a:highlight>
                <a:latin typeface="Cairo"/>
                <a:ea typeface="Cairo"/>
                <a:cs typeface="Cairo"/>
                <a:sym typeface="Cairo"/>
              </a:rPr>
              <a:t>roof of nasal cavity</a:t>
            </a:r>
            <a:endParaRPr b="1">
              <a:solidFill>
                <a:srgbClr val="6AA84F"/>
              </a:solidFill>
              <a:highlight>
                <a:srgbClr val="D9EAD3"/>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 Neurons with long cilia (olfactory hairs)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 Chemicals must dissolved in mucus for detection</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 Impulses transmitted via the </a:t>
            </a:r>
            <a:r>
              <a:rPr b="1" lang="en-GB">
                <a:solidFill>
                  <a:srgbClr val="CC0000"/>
                </a:solidFill>
                <a:highlight>
                  <a:srgbClr val="F4CCCC"/>
                </a:highlight>
                <a:latin typeface="Cairo"/>
                <a:ea typeface="Cairo"/>
                <a:cs typeface="Cairo"/>
                <a:sym typeface="Cairo"/>
              </a:rPr>
              <a:t>olfactory nerve</a:t>
            </a:r>
            <a:endParaRPr b="1">
              <a:solidFill>
                <a:srgbClr val="CC0000"/>
              </a:solidFill>
              <a:highlight>
                <a:srgbClr val="F4CCCC"/>
              </a:highlight>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 Interpretation of smells is made in the </a:t>
            </a:r>
            <a:r>
              <a:rPr b="1" lang="en-GB">
                <a:solidFill>
                  <a:srgbClr val="E69138"/>
                </a:solidFill>
                <a:highlight>
                  <a:srgbClr val="FCE5CD"/>
                </a:highlight>
                <a:latin typeface="Cairo"/>
                <a:ea typeface="Cairo"/>
                <a:cs typeface="Cairo"/>
                <a:sym typeface="Cairo"/>
              </a:rPr>
              <a:t>olfactory cortex of the brain</a:t>
            </a:r>
            <a:br>
              <a:rPr lang="en-GB">
                <a:solidFill>
                  <a:srgbClr val="E69138"/>
                </a:solidFill>
                <a:highlight>
                  <a:srgbClr val="FCE5CD"/>
                </a:highlight>
                <a:latin typeface="Cairo"/>
                <a:ea typeface="Cairo"/>
                <a:cs typeface="Cairo"/>
                <a:sym typeface="Cairo"/>
              </a:rPr>
            </a:br>
            <a:endParaRPr>
              <a:solidFill>
                <a:srgbClr val="E69138"/>
              </a:solidFill>
              <a:highlight>
                <a:srgbClr val="FCE5CD"/>
              </a:highlight>
              <a:latin typeface="Cairo"/>
              <a:ea typeface="Cairo"/>
              <a:cs typeface="Cairo"/>
              <a:sym typeface="Cairo"/>
            </a:endParaRPr>
          </a:p>
        </p:txBody>
      </p:sp>
      <p:sp>
        <p:nvSpPr>
          <p:cNvPr id="298" name="Google Shape;298;p54"/>
          <p:cNvSpPr txBox="1"/>
          <p:nvPr/>
        </p:nvSpPr>
        <p:spPr>
          <a:xfrm>
            <a:off x="-2897" y="6335575"/>
            <a:ext cx="2528400" cy="38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Physiology of olfaction</a:t>
            </a:r>
            <a:endParaRPr b="1" sz="1800">
              <a:solidFill>
                <a:srgbClr val="45818E"/>
              </a:solidFill>
              <a:highlight>
                <a:srgbClr val="D0E0E3"/>
              </a:highlight>
              <a:latin typeface="Josefin Sans"/>
              <a:ea typeface="Josefin Sans"/>
              <a:cs typeface="Josefin Sans"/>
              <a:sym typeface="Josefin Sans"/>
            </a:endParaRPr>
          </a:p>
        </p:txBody>
      </p:sp>
      <p:sp>
        <p:nvSpPr>
          <p:cNvPr id="299" name="Google Shape;299;p54"/>
          <p:cNvSpPr txBox="1"/>
          <p:nvPr/>
        </p:nvSpPr>
        <p:spPr>
          <a:xfrm>
            <a:off x="3608600" y="6940150"/>
            <a:ext cx="3000000" cy="1951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Human can differentiate between 2000-4000 odours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Adaptation can occur to pleasant and nasty smells due to changes both in receptors and central connections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cxnSp>
        <p:nvCxnSpPr>
          <p:cNvPr id="300" name="Google Shape;300;p54"/>
          <p:cNvCxnSpPr/>
          <p:nvPr/>
        </p:nvCxnSpPr>
        <p:spPr>
          <a:xfrm>
            <a:off x="3572300" y="6922550"/>
            <a:ext cx="0" cy="2737500"/>
          </a:xfrm>
          <a:prstGeom prst="straightConnector1">
            <a:avLst/>
          </a:prstGeom>
          <a:noFill/>
          <a:ln cap="flat" cmpd="sng" w="19050">
            <a:solidFill>
              <a:srgbClr val="2C5072"/>
            </a:solidFill>
            <a:prstDash val="dashDot"/>
            <a:round/>
            <a:headEnd len="med" w="med" type="none"/>
            <a:tailEnd len="med" w="med" type="none"/>
          </a:ln>
        </p:spPr>
      </p:cxnSp>
      <p:pic>
        <p:nvPicPr>
          <p:cNvPr id="301" name="Google Shape;301;p54"/>
          <p:cNvPicPr preferRelativeResize="0"/>
          <p:nvPr/>
        </p:nvPicPr>
        <p:blipFill>
          <a:blip r:embed="rId3">
            <a:alphaModFix/>
          </a:blip>
          <a:stretch>
            <a:fillRect/>
          </a:stretch>
        </p:blipFill>
        <p:spPr>
          <a:xfrm>
            <a:off x="152400" y="2571525"/>
            <a:ext cx="6553199" cy="332374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55"/>
          <p:cNvSpPr txBox="1"/>
          <p:nvPr/>
        </p:nvSpPr>
        <p:spPr>
          <a:xfrm>
            <a:off x="60300" y="561525"/>
            <a:ext cx="2729400" cy="38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Olfactory Transduction</a:t>
            </a:r>
            <a:endParaRPr b="1" sz="1800">
              <a:solidFill>
                <a:srgbClr val="45818E"/>
              </a:solidFill>
              <a:highlight>
                <a:srgbClr val="D0E0E3"/>
              </a:highlight>
              <a:latin typeface="Josefin Sans"/>
              <a:ea typeface="Josefin Sans"/>
              <a:cs typeface="Josefin Sans"/>
              <a:sym typeface="Josefin Sans"/>
            </a:endParaRPr>
          </a:p>
        </p:txBody>
      </p:sp>
      <p:sp>
        <p:nvSpPr>
          <p:cNvPr id="307" name="Google Shape;307;p55"/>
          <p:cNvSpPr txBox="1"/>
          <p:nvPr/>
        </p:nvSpPr>
        <p:spPr>
          <a:xfrm>
            <a:off x="60300" y="1037650"/>
            <a:ext cx="6191100" cy="213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Molecules dissolve in mucus layer ➡ combine with receptors on cilia ➡ stimulate adenylate cyclase ➡increase intracellular cAMP ➡opening of Na channels ➡</a:t>
            </a:r>
            <a:r>
              <a:rPr lang="en-GB">
                <a:solidFill>
                  <a:srgbClr val="CC0000"/>
                </a:solidFill>
                <a:highlight>
                  <a:srgbClr val="F4CCCC"/>
                </a:highlight>
                <a:latin typeface="Cairo"/>
                <a:ea typeface="Cairo"/>
                <a:cs typeface="Cairo"/>
                <a:sym typeface="Cairo"/>
              </a:rPr>
              <a:t>receptors potential</a:t>
            </a:r>
            <a:r>
              <a:rPr lang="en-GB">
                <a:latin typeface="Cairo"/>
                <a:ea typeface="Cairo"/>
                <a:cs typeface="Cairo"/>
                <a:sym typeface="Cairo"/>
              </a:rPr>
              <a:t> ➡</a:t>
            </a:r>
            <a:r>
              <a:rPr lang="en-GB">
                <a:solidFill>
                  <a:srgbClr val="6AA84F"/>
                </a:solidFill>
                <a:highlight>
                  <a:srgbClr val="D9EAD3"/>
                </a:highlight>
                <a:latin typeface="Cairo"/>
                <a:ea typeface="Cairo"/>
                <a:cs typeface="Cairo"/>
                <a:sym typeface="Cairo"/>
              </a:rPr>
              <a:t>AP</a:t>
            </a:r>
            <a:r>
              <a:rPr lang="en-GB">
                <a:latin typeface="Cairo"/>
                <a:ea typeface="Cairo"/>
                <a:cs typeface="Cairo"/>
                <a:sym typeface="Cairo"/>
              </a:rPr>
              <a:t> in olfactory pathway </a:t>
            </a:r>
            <a:endParaRPr>
              <a:latin typeface="Cairo"/>
              <a:ea typeface="Cairo"/>
              <a:cs typeface="Cairo"/>
              <a:sym typeface="Cairo"/>
            </a:endParaRPr>
          </a:p>
        </p:txBody>
      </p:sp>
      <p:pic>
        <p:nvPicPr>
          <p:cNvPr id="308" name="Google Shape;308;p55"/>
          <p:cNvPicPr preferRelativeResize="0"/>
          <p:nvPr/>
        </p:nvPicPr>
        <p:blipFill>
          <a:blip r:embed="rId3">
            <a:alphaModFix/>
          </a:blip>
          <a:stretch>
            <a:fillRect/>
          </a:stretch>
        </p:blipFill>
        <p:spPr>
          <a:xfrm>
            <a:off x="1286501" y="2074878"/>
            <a:ext cx="4284998" cy="642749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56"/>
          <p:cNvSpPr txBox="1"/>
          <p:nvPr/>
        </p:nvSpPr>
        <p:spPr>
          <a:xfrm>
            <a:off x="152400" y="4639275"/>
            <a:ext cx="6332700" cy="104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Josefin Sans"/>
                <a:ea typeface="Josefin Sans"/>
                <a:cs typeface="Josefin Sans"/>
                <a:sym typeface="Josefin Sans"/>
              </a:rPr>
              <a:t>Mechanism of olfactory cell stimulation:</a:t>
            </a:r>
            <a:endParaRPr sz="16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rPr lang="en-GB"/>
              <a:t>Oduran + receptor protein </a:t>
            </a:r>
            <a:r>
              <a:rPr lang="en-GB">
                <a:solidFill>
                  <a:schemeClr val="dk1"/>
                </a:solidFill>
                <a:latin typeface="Cairo"/>
                <a:ea typeface="Cairo"/>
                <a:cs typeface="Cairo"/>
                <a:sym typeface="Cairo"/>
              </a:rPr>
              <a:t>➡ </a:t>
            </a:r>
            <a:r>
              <a:rPr lang="en-GB"/>
              <a:t>Activation of G protein </a:t>
            </a:r>
            <a:r>
              <a:rPr lang="en-GB">
                <a:solidFill>
                  <a:schemeClr val="dk1"/>
                </a:solidFill>
                <a:latin typeface="Cairo"/>
                <a:ea typeface="Cairo"/>
                <a:cs typeface="Cairo"/>
                <a:sym typeface="Cairo"/>
              </a:rPr>
              <a:t>➡  </a:t>
            </a:r>
            <a:r>
              <a:rPr lang="en-GB"/>
              <a:t>Activation of adenylate cyclase </a:t>
            </a:r>
            <a:r>
              <a:rPr lang="en-GB">
                <a:solidFill>
                  <a:schemeClr val="dk1"/>
                </a:solidFill>
                <a:latin typeface="Cairo"/>
                <a:ea typeface="Cairo"/>
                <a:cs typeface="Cairo"/>
                <a:sym typeface="Cairo"/>
              </a:rPr>
              <a:t>➡  </a:t>
            </a:r>
            <a:r>
              <a:rPr lang="en-GB"/>
              <a:t>ATP </a:t>
            </a:r>
            <a:r>
              <a:rPr lang="en-GB">
                <a:solidFill>
                  <a:schemeClr val="dk1"/>
                </a:solidFill>
                <a:latin typeface="Cairo"/>
                <a:ea typeface="Cairo"/>
                <a:cs typeface="Cairo"/>
                <a:sym typeface="Cairo"/>
              </a:rPr>
              <a:t>to </a:t>
            </a:r>
            <a:r>
              <a:rPr lang="en-GB">
                <a:solidFill>
                  <a:schemeClr val="dk1"/>
                </a:solidFill>
                <a:latin typeface="Cairo"/>
                <a:ea typeface="Cairo"/>
                <a:cs typeface="Cairo"/>
                <a:sym typeface="Cairo"/>
              </a:rPr>
              <a:t> cAMP ➡ Opening of Na+ channels ➡ Na+ influx ➡ depolarization</a:t>
            </a:r>
            <a:endParaRPr>
              <a:solidFill>
                <a:schemeClr val="dk1"/>
              </a:solidFill>
              <a:latin typeface="Cairo"/>
              <a:ea typeface="Cairo"/>
              <a:cs typeface="Cairo"/>
              <a:sym typeface="Cairo"/>
            </a:endParaRPr>
          </a:p>
        </p:txBody>
      </p:sp>
      <p:pic>
        <p:nvPicPr>
          <p:cNvPr id="314" name="Google Shape;314;p56"/>
          <p:cNvPicPr preferRelativeResize="0"/>
          <p:nvPr/>
        </p:nvPicPr>
        <p:blipFill>
          <a:blip r:embed="rId3">
            <a:alphaModFix/>
          </a:blip>
          <a:stretch>
            <a:fillRect/>
          </a:stretch>
        </p:blipFill>
        <p:spPr>
          <a:xfrm>
            <a:off x="3" y="5729675"/>
            <a:ext cx="3284526" cy="4173276"/>
          </a:xfrm>
          <a:prstGeom prst="rect">
            <a:avLst/>
          </a:prstGeom>
          <a:noFill/>
          <a:ln>
            <a:noFill/>
          </a:ln>
        </p:spPr>
      </p:pic>
      <p:sp>
        <p:nvSpPr>
          <p:cNvPr id="315" name="Google Shape;315;p56"/>
          <p:cNvSpPr txBox="1"/>
          <p:nvPr/>
        </p:nvSpPr>
        <p:spPr>
          <a:xfrm>
            <a:off x="289900" y="472125"/>
            <a:ext cx="2821200" cy="140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Olfactory pathway</a:t>
            </a:r>
            <a:endParaRPr sz="18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br>
              <a:rPr lang="en-GB"/>
            </a:br>
            <a:r>
              <a:rPr lang="en-GB">
                <a:latin typeface="Cairo"/>
                <a:ea typeface="Cairo"/>
                <a:cs typeface="Cairo"/>
                <a:sym typeface="Cairo"/>
              </a:rPr>
              <a:t>• Fila olfactoria enter olfactory bulb</a:t>
            </a:r>
            <a:br>
              <a:rPr lang="en-GB">
                <a:latin typeface="Cairo"/>
                <a:ea typeface="Cairo"/>
                <a:cs typeface="Cairo"/>
                <a:sym typeface="Cairo"/>
              </a:rPr>
            </a:br>
            <a:r>
              <a:rPr lang="en-GB">
                <a:latin typeface="Cairo"/>
                <a:ea typeface="Cairo"/>
                <a:cs typeface="Cairo"/>
                <a:sym typeface="Cairo"/>
              </a:rPr>
              <a:t>➡ synapse with </a:t>
            </a:r>
            <a:r>
              <a:rPr lang="en-GB">
                <a:solidFill>
                  <a:srgbClr val="E69138"/>
                </a:solidFill>
                <a:highlight>
                  <a:srgbClr val="FCE5CD"/>
                </a:highlight>
                <a:latin typeface="Cairo"/>
                <a:ea typeface="Cairo"/>
                <a:cs typeface="Cairo"/>
                <a:sym typeface="Cairo"/>
              </a:rPr>
              <a:t>mitral and tufted</a:t>
            </a:r>
            <a:br>
              <a:rPr lang="en-GB">
                <a:solidFill>
                  <a:srgbClr val="E69138"/>
                </a:solidFill>
                <a:highlight>
                  <a:srgbClr val="FCE5CD"/>
                </a:highlight>
                <a:latin typeface="Cairo"/>
                <a:ea typeface="Cairo"/>
                <a:cs typeface="Cairo"/>
                <a:sym typeface="Cairo"/>
              </a:rPr>
            </a:br>
            <a:r>
              <a:rPr lang="en-GB">
                <a:solidFill>
                  <a:srgbClr val="E69138"/>
                </a:solidFill>
                <a:highlight>
                  <a:srgbClr val="FCE5CD"/>
                </a:highlight>
                <a:latin typeface="Cairo"/>
                <a:ea typeface="Cairo"/>
                <a:cs typeface="Cairo"/>
                <a:sym typeface="Cairo"/>
              </a:rPr>
              <a:t>cells</a:t>
            </a:r>
            <a:r>
              <a:rPr lang="en-GB">
                <a:latin typeface="Cairo"/>
                <a:ea typeface="Cairo"/>
                <a:cs typeface="Cairo"/>
                <a:sym typeface="Cairo"/>
              </a:rPr>
              <a:t> </a:t>
            </a:r>
            <a:endParaRPr>
              <a:latin typeface="Cairo"/>
              <a:ea typeface="Cairo"/>
              <a:cs typeface="Cairo"/>
              <a:sym typeface="Cairo"/>
            </a:endParaRPr>
          </a:p>
        </p:txBody>
      </p:sp>
      <p:sp>
        <p:nvSpPr>
          <p:cNvPr id="316" name="Google Shape;316;p56"/>
          <p:cNvSpPr txBox="1"/>
          <p:nvPr/>
        </p:nvSpPr>
        <p:spPr>
          <a:xfrm>
            <a:off x="3742925" y="889976"/>
            <a:ext cx="3000000" cy="9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 from </a:t>
            </a:r>
            <a:r>
              <a:rPr lang="en-GB" u="sng">
                <a:solidFill>
                  <a:srgbClr val="A64D79"/>
                </a:solidFill>
                <a:latin typeface="Cairo"/>
                <a:ea typeface="Cairo"/>
                <a:cs typeface="Cairo"/>
                <a:sym typeface="Cairo"/>
              </a:rPr>
              <a:t>mitral cells</a:t>
            </a:r>
            <a:r>
              <a:rPr lang="en-GB">
                <a:latin typeface="Cairo"/>
                <a:ea typeface="Cairo"/>
                <a:cs typeface="Cairo"/>
                <a:sym typeface="Cairo"/>
              </a:rPr>
              <a:t> </a:t>
            </a:r>
            <a:r>
              <a:rPr lang="en-GB">
                <a:solidFill>
                  <a:srgbClr val="6AA84F"/>
                </a:solidFill>
                <a:highlight>
                  <a:srgbClr val="D9EAD3"/>
                </a:highlight>
                <a:latin typeface="Cairo"/>
                <a:ea typeface="Cairo"/>
                <a:cs typeface="Cairo"/>
                <a:sym typeface="Cairo"/>
              </a:rPr>
              <a:t>lateral and</a:t>
            </a:r>
            <a:br>
              <a:rPr lang="en-GB">
                <a:solidFill>
                  <a:srgbClr val="6AA84F"/>
                </a:solidFill>
                <a:highlight>
                  <a:srgbClr val="D9EAD3"/>
                </a:highlight>
                <a:latin typeface="Cairo"/>
                <a:ea typeface="Cairo"/>
                <a:cs typeface="Cairo"/>
                <a:sym typeface="Cairo"/>
              </a:rPr>
            </a:br>
            <a:r>
              <a:rPr lang="en-GB">
                <a:solidFill>
                  <a:srgbClr val="6AA84F"/>
                </a:solidFill>
                <a:highlight>
                  <a:srgbClr val="D9EAD3"/>
                </a:highlight>
                <a:latin typeface="Cairo"/>
                <a:ea typeface="Cairo"/>
                <a:cs typeface="Cairo"/>
                <a:sym typeface="Cairo"/>
              </a:rPr>
              <a:t>intermediate stria</a:t>
            </a:r>
            <a:r>
              <a:rPr lang="en-GB">
                <a:latin typeface="Cairo"/>
                <a:ea typeface="Cairo"/>
                <a:cs typeface="Cairo"/>
                <a:sym typeface="Cairo"/>
              </a:rPr>
              <a:t> start ➡end on</a:t>
            </a:r>
            <a:br>
              <a:rPr lang="en-GB">
                <a:latin typeface="Cairo"/>
                <a:ea typeface="Cairo"/>
                <a:cs typeface="Cairo"/>
                <a:sym typeface="Cairo"/>
              </a:rPr>
            </a:br>
            <a:r>
              <a:rPr lang="en-GB" u="sng">
                <a:solidFill>
                  <a:srgbClr val="FF0000"/>
                </a:solidFill>
                <a:latin typeface="Cairo"/>
                <a:ea typeface="Cairo"/>
                <a:cs typeface="Cairo"/>
                <a:sym typeface="Cairo"/>
              </a:rPr>
              <a:t>ipsilateral </a:t>
            </a:r>
            <a:r>
              <a:rPr lang="en-GB">
                <a:latin typeface="Cairo"/>
                <a:ea typeface="Cairo"/>
                <a:cs typeface="Cairo"/>
                <a:sym typeface="Cairo"/>
              </a:rPr>
              <a:t>cortex</a:t>
            </a:r>
            <a:endParaRPr>
              <a:latin typeface="Cairo"/>
              <a:ea typeface="Cairo"/>
              <a:cs typeface="Cairo"/>
              <a:sym typeface="Cairo"/>
            </a:endParaRPr>
          </a:p>
        </p:txBody>
      </p:sp>
      <p:sp>
        <p:nvSpPr>
          <p:cNvPr id="317" name="Google Shape;317;p56"/>
          <p:cNvSpPr txBox="1"/>
          <p:nvPr/>
        </p:nvSpPr>
        <p:spPr>
          <a:xfrm>
            <a:off x="3742925" y="2329625"/>
            <a:ext cx="3000000" cy="120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from</a:t>
            </a:r>
            <a:r>
              <a:rPr lang="en-GB" u="sng">
                <a:solidFill>
                  <a:srgbClr val="E69138"/>
                </a:solidFill>
                <a:latin typeface="Cairo"/>
                <a:ea typeface="Cairo"/>
                <a:cs typeface="Cairo"/>
                <a:sym typeface="Cairo"/>
              </a:rPr>
              <a:t> tufted cells</a:t>
            </a:r>
            <a:r>
              <a:rPr lang="en-GB">
                <a:latin typeface="Cairo"/>
                <a:ea typeface="Cairo"/>
                <a:cs typeface="Cairo"/>
                <a:sym typeface="Cairo"/>
              </a:rPr>
              <a:t> </a:t>
            </a:r>
            <a:r>
              <a:rPr lang="en-GB">
                <a:solidFill>
                  <a:srgbClr val="3C78D8"/>
                </a:solidFill>
                <a:highlight>
                  <a:srgbClr val="C9DAF8"/>
                </a:highlight>
                <a:latin typeface="Cairo"/>
                <a:ea typeface="Cairo"/>
                <a:cs typeface="Cairo"/>
                <a:sym typeface="Cairo"/>
              </a:rPr>
              <a:t>medial stria</a:t>
            </a:r>
            <a:br>
              <a:rPr lang="en-GB">
                <a:latin typeface="Cairo"/>
                <a:ea typeface="Cairo"/>
                <a:cs typeface="Cairo"/>
                <a:sym typeface="Cairo"/>
              </a:rPr>
            </a:br>
            <a:r>
              <a:rPr lang="en-GB">
                <a:latin typeface="Cairo"/>
                <a:ea typeface="Cairo"/>
                <a:cs typeface="Cairo"/>
                <a:sym typeface="Cairo"/>
              </a:rPr>
              <a:t>start then cross the midline &amp; end on</a:t>
            </a:r>
            <a:br>
              <a:rPr lang="en-GB">
                <a:latin typeface="Cairo"/>
                <a:ea typeface="Cairo"/>
                <a:cs typeface="Cairo"/>
                <a:sym typeface="Cairo"/>
              </a:rPr>
            </a:br>
            <a:r>
              <a:rPr lang="en-GB">
                <a:latin typeface="Cairo"/>
                <a:ea typeface="Cairo"/>
                <a:cs typeface="Cairo"/>
                <a:sym typeface="Cairo"/>
              </a:rPr>
              <a:t>granular cells in opposite side</a:t>
            </a:r>
            <a:br>
              <a:rPr lang="en-GB">
                <a:latin typeface="Cairo"/>
                <a:ea typeface="Cairo"/>
                <a:cs typeface="Cairo"/>
                <a:sym typeface="Cairo"/>
              </a:rPr>
            </a:br>
            <a:r>
              <a:rPr lang="en-GB">
                <a:latin typeface="Cairo"/>
                <a:ea typeface="Cairo"/>
                <a:cs typeface="Cairo"/>
                <a:sym typeface="Cairo"/>
              </a:rPr>
              <a:t>(</a:t>
            </a:r>
            <a:r>
              <a:rPr lang="en-GB" u="sng">
                <a:solidFill>
                  <a:srgbClr val="FF0000"/>
                </a:solidFill>
                <a:latin typeface="Cairo"/>
                <a:ea typeface="Cairo"/>
                <a:cs typeface="Cairo"/>
                <a:sym typeface="Cairo"/>
              </a:rPr>
              <a:t>contralateral</a:t>
            </a:r>
            <a:r>
              <a:rPr lang="en-GB">
                <a:latin typeface="Cairo"/>
                <a:ea typeface="Cairo"/>
                <a:cs typeface="Cairo"/>
                <a:sym typeface="Cairo"/>
              </a:rPr>
              <a:t>)</a:t>
            </a:r>
            <a:endParaRPr>
              <a:latin typeface="Cairo"/>
              <a:ea typeface="Cairo"/>
              <a:cs typeface="Cairo"/>
              <a:sym typeface="Cairo"/>
            </a:endParaRPr>
          </a:p>
        </p:txBody>
      </p:sp>
      <p:sp>
        <p:nvSpPr>
          <p:cNvPr id="318" name="Google Shape;318;p56"/>
          <p:cNvSpPr txBox="1"/>
          <p:nvPr/>
        </p:nvSpPr>
        <p:spPr>
          <a:xfrm>
            <a:off x="78150" y="3589875"/>
            <a:ext cx="6701700" cy="9126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GB">
                <a:latin typeface="Cairo"/>
                <a:ea typeface="Cairo"/>
                <a:cs typeface="Cairo"/>
                <a:sym typeface="Cairo"/>
              </a:rPr>
              <a:t>Impulses travel along the olfactory tracts to </a:t>
            </a:r>
            <a:r>
              <a:rPr b="1" lang="en-GB">
                <a:solidFill>
                  <a:srgbClr val="741B47"/>
                </a:solidFill>
                <a:highlight>
                  <a:srgbClr val="EAD1DC"/>
                </a:highlight>
                <a:latin typeface="Cairo"/>
                <a:ea typeface="Cairo"/>
                <a:cs typeface="Cairo"/>
                <a:sym typeface="Cairo"/>
              </a:rPr>
              <a:t>the limbic system </a:t>
            </a:r>
            <a:r>
              <a:rPr lang="en-GB">
                <a:latin typeface="Cairo"/>
                <a:ea typeface="Cairo"/>
                <a:cs typeface="Cairo"/>
                <a:sym typeface="Cairo"/>
              </a:rPr>
              <a:t>– (also involved in emotions and memory)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GB">
                <a:latin typeface="Cairo"/>
                <a:ea typeface="Cairo"/>
                <a:cs typeface="Cairo"/>
                <a:sym typeface="Cairo"/>
              </a:rPr>
              <a:t>Impulses are interpreted in </a:t>
            </a:r>
            <a:r>
              <a:rPr b="1" lang="en-GB">
                <a:solidFill>
                  <a:schemeClr val="accent1"/>
                </a:solidFill>
                <a:highlight>
                  <a:srgbClr val="FFECDE"/>
                </a:highlight>
                <a:latin typeface="Cairo"/>
                <a:ea typeface="Cairo"/>
                <a:cs typeface="Cairo"/>
                <a:sym typeface="Cairo"/>
              </a:rPr>
              <a:t>olfactory cortex</a:t>
            </a:r>
            <a:r>
              <a:rPr lang="en-GB">
                <a:solidFill>
                  <a:schemeClr val="accent1"/>
                </a:solidFill>
                <a:highlight>
                  <a:srgbClr val="FFECDE"/>
                </a:highlight>
                <a:latin typeface="Cairo"/>
                <a:ea typeface="Cairo"/>
                <a:cs typeface="Cairo"/>
                <a:sym typeface="Cairo"/>
              </a:rPr>
              <a:t> </a:t>
            </a:r>
            <a:r>
              <a:rPr lang="en-GB">
                <a:latin typeface="Cairo"/>
                <a:ea typeface="Cairo"/>
                <a:cs typeface="Cairo"/>
                <a:sym typeface="Cairo"/>
              </a:rPr>
              <a:t>– Deep in temporal lobe and base of frontal lobe </a:t>
            </a:r>
            <a:endParaRPr>
              <a:latin typeface="Cairo"/>
              <a:ea typeface="Cairo"/>
              <a:cs typeface="Cairo"/>
              <a:sym typeface="Cairo"/>
            </a:endParaRPr>
          </a:p>
        </p:txBody>
      </p:sp>
      <p:cxnSp>
        <p:nvCxnSpPr>
          <p:cNvPr id="319" name="Google Shape;319;p56"/>
          <p:cNvCxnSpPr/>
          <p:nvPr/>
        </p:nvCxnSpPr>
        <p:spPr>
          <a:xfrm flipH="1" rot="10800000">
            <a:off x="3105100" y="1237875"/>
            <a:ext cx="548100" cy="12600"/>
          </a:xfrm>
          <a:prstGeom prst="straightConnector1">
            <a:avLst/>
          </a:prstGeom>
          <a:noFill/>
          <a:ln cap="flat" cmpd="sng" w="28575">
            <a:solidFill>
              <a:srgbClr val="000000"/>
            </a:solidFill>
            <a:prstDash val="solid"/>
            <a:round/>
            <a:headEnd len="med" w="med" type="none"/>
            <a:tailEnd len="med" w="med" type="stealth"/>
          </a:ln>
        </p:spPr>
      </p:cxnSp>
      <p:cxnSp>
        <p:nvCxnSpPr>
          <p:cNvPr id="320" name="Google Shape;320;p56"/>
          <p:cNvCxnSpPr>
            <a:stCxn id="316" idx="2"/>
            <a:endCxn id="317" idx="0"/>
          </p:cNvCxnSpPr>
          <p:nvPr/>
        </p:nvCxnSpPr>
        <p:spPr>
          <a:xfrm>
            <a:off x="5242925" y="1802576"/>
            <a:ext cx="0" cy="527100"/>
          </a:xfrm>
          <a:prstGeom prst="straightConnector1">
            <a:avLst/>
          </a:prstGeom>
          <a:noFill/>
          <a:ln cap="flat" cmpd="sng" w="28575">
            <a:solidFill>
              <a:srgbClr val="000000"/>
            </a:solidFill>
            <a:prstDash val="solid"/>
            <a:round/>
            <a:headEnd len="med" w="med" type="none"/>
            <a:tailEnd len="med" w="med" type="stealth"/>
          </a:ln>
        </p:spPr>
      </p:cxnSp>
      <p:pic>
        <p:nvPicPr>
          <p:cNvPr id="321" name="Google Shape;321;p56"/>
          <p:cNvPicPr preferRelativeResize="0"/>
          <p:nvPr/>
        </p:nvPicPr>
        <p:blipFill>
          <a:blip r:embed="rId4">
            <a:alphaModFix/>
          </a:blip>
          <a:stretch>
            <a:fillRect/>
          </a:stretch>
        </p:blipFill>
        <p:spPr>
          <a:xfrm>
            <a:off x="3871404" y="5821275"/>
            <a:ext cx="2743036" cy="39136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cxnSp>
        <p:nvCxnSpPr>
          <p:cNvPr id="326" name="Google Shape;326;p57"/>
          <p:cNvCxnSpPr>
            <a:stCxn id="327" idx="2"/>
            <a:endCxn id="328" idx="0"/>
          </p:cNvCxnSpPr>
          <p:nvPr/>
        </p:nvCxnSpPr>
        <p:spPr>
          <a:xfrm flipH="1" rot="-5400000">
            <a:off x="3845250" y="799575"/>
            <a:ext cx="407400" cy="1239900"/>
          </a:xfrm>
          <a:prstGeom prst="bentConnector3">
            <a:avLst>
              <a:gd fmla="val 49998" name="adj1"/>
            </a:avLst>
          </a:prstGeom>
          <a:noFill/>
          <a:ln cap="flat" cmpd="sng" w="9525">
            <a:solidFill>
              <a:srgbClr val="701C7F"/>
            </a:solidFill>
            <a:prstDash val="solid"/>
            <a:round/>
            <a:headEnd len="med" w="med" type="diamond"/>
            <a:tailEnd len="med" w="med" type="diamond"/>
          </a:ln>
        </p:spPr>
      </p:cxnSp>
      <p:cxnSp>
        <p:nvCxnSpPr>
          <p:cNvPr id="329" name="Google Shape;329;p57"/>
          <p:cNvCxnSpPr>
            <a:stCxn id="330" idx="0"/>
            <a:endCxn id="327" idx="2"/>
          </p:cNvCxnSpPr>
          <p:nvPr/>
        </p:nvCxnSpPr>
        <p:spPr>
          <a:xfrm rot="-5400000">
            <a:off x="2674429" y="868545"/>
            <a:ext cx="407400" cy="1101900"/>
          </a:xfrm>
          <a:prstGeom prst="bentConnector3">
            <a:avLst>
              <a:gd fmla="val 49998" name="adj1"/>
            </a:avLst>
          </a:prstGeom>
          <a:noFill/>
          <a:ln cap="flat" cmpd="sng" w="9525">
            <a:solidFill>
              <a:srgbClr val="701C7F"/>
            </a:solidFill>
            <a:prstDash val="solid"/>
            <a:round/>
            <a:headEnd len="med" w="med" type="diamond"/>
            <a:tailEnd len="med" w="med" type="diamond"/>
          </a:ln>
        </p:spPr>
      </p:cxnSp>
      <p:sp>
        <p:nvSpPr>
          <p:cNvPr id="327" name="Google Shape;327;p57"/>
          <p:cNvSpPr txBox="1"/>
          <p:nvPr/>
        </p:nvSpPr>
        <p:spPr>
          <a:xfrm>
            <a:off x="1896300" y="545625"/>
            <a:ext cx="3065400" cy="670200"/>
          </a:xfrm>
          <a:prstGeom prst="rect">
            <a:avLst/>
          </a:prstGeom>
          <a:noFill/>
          <a:ln>
            <a:noFill/>
          </a:ln>
        </p:spPr>
        <p:txBody>
          <a:bodyPr anchorCtr="0" anchor="ctr" bIns="68575" lIns="68575" spcFirstLastPara="1" rIns="68575" wrap="square" tIns="68575">
            <a:noAutofit/>
          </a:bodyPr>
          <a:lstStyle/>
          <a:p>
            <a:pPr indent="0" lvl="0" marL="0" rtl="0" algn="ctr">
              <a:spcBef>
                <a:spcPts val="0"/>
              </a:spcBef>
              <a:spcAft>
                <a:spcPts val="0"/>
              </a:spcAft>
              <a:buClr>
                <a:schemeClr val="dk1"/>
              </a:buClr>
              <a:buSzPts val="1100"/>
              <a:buFont typeface="Arial"/>
              <a:buNone/>
            </a:pPr>
            <a:r>
              <a:rPr lang="en-GB" sz="1200">
                <a:solidFill>
                  <a:srgbClr val="C27BA0"/>
                </a:solidFill>
                <a:latin typeface="Roboto"/>
                <a:ea typeface="Roboto"/>
                <a:cs typeface="Roboto"/>
                <a:sym typeface="Roboto"/>
              </a:rPr>
              <a:t>Olfactory receptor cell </a:t>
            </a:r>
            <a:r>
              <a:rPr lang="en-GB" sz="1200">
                <a:solidFill>
                  <a:srgbClr val="C27BA0"/>
                </a:solidFill>
                <a:latin typeface="Cairo"/>
                <a:ea typeface="Cairo"/>
                <a:cs typeface="Cairo"/>
                <a:sym typeface="Cairo"/>
              </a:rPr>
              <a:t>➡ olfactory nerve ➡ olfactory bulb ➡ olfactory tract  </a:t>
            </a:r>
            <a:endParaRPr sz="1200">
              <a:solidFill>
                <a:srgbClr val="C27BA0"/>
              </a:solidFill>
              <a:latin typeface="Roboto"/>
              <a:ea typeface="Roboto"/>
              <a:cs typeface="Roboto"/>
              <a:sym typeface="Roboto"/>
            </a:endParaRPr>
          </a:p>
        </p:txBody>
      </p:sp>
      <p:sp>
        <p:nvSpPr>
          <p:cNvPr id="328" name="Google Shape;328;p57"/>
          <p:cNvSpPr txBox="1"/>
          <p:nvPr/>
        </p:nvSpPr>
        <p:spPr>
          <a:xfrm>
            <a:off x="3853002" y="1623195"/>
            <a:ext cx="1632000" cy="670200"/>
          </a:xfrm>
          <a:prstGeom prst="rect">
            <a:avLst/>
          </a:prstGeom>
          <a:noFill/>
          <a:ln cap="flat" cmpd="sng" w="19050">
            <a:solidFill>
              <a:srgbClr val="D9EAD3"/>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a:solidFill>
                  <a:srgbClr val="6AA84F"/>
                </a:solidFill>
                <a:latin typeface="Roboto"/>
                <a:ea typeface="Roboto"/>
                <a:cs typeface="Roboto"/>
                <a:sym typeface="Roboto"/>
              </a:rPr>
              <a:t>Lateral olfactory area</a:t>
            </a:r>
            <a:endParaRPr>
              <a:solidFill>
                <a:srgbClr val="6AA84F"/>
              </a:solidFill>
              <a:latin typeface="Roboto"/>
              <a:ea typeface="Roboto"/>
              <a:cs typeface="Roboto"/>
              <a:sym typeface="Roboto"/>
            </a:endParaRPr>
          </a:p>
        </p:txBody>
      </p:sp>
      <p:sp>
        <p:nvSpPr>
          <p:cNvPr id="330" name="Google Shape;330;p57"/>
          <p:cNvSpPr txBox="1"/>
          <p:nvPr/>
        </p:nvSpPr>
        <p:spPr>
          <a:xfrm>
            <a:off x="1511179" y="1623195"/>
            <a:ext cx="1632000" cy="670200"/>
          </a:xfrm>
          <a:prstGeom prst="rect">
            <a:avLst/>
          </a:prstGeom>
          <a:noFill/>
          <a:ln cap="flat" cmpd="sng" w="19050">
            <a:solidFill>
              <a:srgbClr val="D9EAD3"/>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a:solidFill>
                  <a:srgbClr val="6AA84F"/>
                </a:solidFill>
                <a:latin typeface="Roboto"/>
                <a:ea typeface="Roboto"/>
                <a:cs typeface="Roboto"/>
                <a:sym typeface="Roboto"/>
              </a:rPr>
              <a:t>Medial olfactory area</a:t>
            </a:r>
            <a:endParaRPr>
              <a:solidFill>
                <a:srgbClr val="6AA84F"/>
              </a:solidFill>
              <a:latin typeface="Roboto"/>
              <a:ea typeface="Roboto"/>
              <a:cs typeface="Roboto"/>
              <a:sym typeface="Roboto"/>
            </a:endParaRPr>
          </a:p>
        </p:txBody>
      </p:sp>
      <p:sp>
        <p:nvSpPr>
          <p:cNvPr id="331" name="Google Shape;331;p57"/>
          <p:cNvSpPr txBox="1"/>
          <p:nvPr/>
        </p:nvSpPr>
        <p:spPr>
          <a:xfrm>
            <a:off x="2791261" y="2700733"/>
            <a:ext cx="1632000" cy="670200"/>
          </a:xfrm>
          <a:prstGeom prst="rect">
            <a:avLst/>
          </a:prstGeom>
          <a:noFill/>
          <a:ln cap="flat" cmpd="sng" w="19050">
            <a:solidFill>
              <a:srgbClr val="F4CCCC"/>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sz="1200">
                <a:solidFill>
                  <a:srgbClr val="CC0000"/>
                </a:solidFill>
                <a:latin typeface="Roboto"/>
                <a:ea typeface="Roboto"/>
                <a:cs typeface="Roboto"/>
                <a:sym typeface="Roboto"/>
              </a:rPr>
              <a:t>Prepyriform cortex</a:t>
            </a:r>
            <a:endParaRPr sz="1200">
              <a:solidFill>
                <a:srgbClr val="CC0000"/>
              </a:solidFill>
              <a:latin typeface="Roboto"/>
              <a:ea typeface="Roboto"/>
              <a:cs typeface="Roboto"/>
              <a:sym typeface="Roboto"/>
            </a:endParaRPr>
          </a:p>
          <a:p>
            <a:pPr indent="0" lvl="0" marL="0" rtl="0" algn="ctr">
              <a:spcBef>
                <a:spcPts val="0"/>
              </a:spcBef>
              <a:spcAft>
                <a:spcPts val="0"/>
              </a:spcAft>
              <a:buNone/>
            </a:pPr>
            <a:r>
              <a:rPr lang="en-GB" sz="1200">
                <a:solidFill>
                  <a:srgbClr val="CC0000"/>
                </a:solidFill>
                <a:latin typeface="Roboto"/>
                <a:ea typeface="Roboto"/>
                <a:cs typeface="Roboto"/>
                <a:sym typeface="Roboto"/>
              </a:rPr>
              <a:t>Pyriform cortex</a:t>
            </a:r>
            <a:endParaRPr sz="1200">
              <a:solidFill>
                <a:srgbClr val="CC0000"/>
              </a:solidFill>
              <a:latin typeface="Roboto"/>
              <a:ea typeface="Roboto"/>
              <a:cs typeface="Roboto"/>
              <a:sym typeface="Roboto"/>
            </a:endParaRPr>
          </a:p>
          <a:p>
            <a:pPr indent="0" lvl="0" marL="0" rtl="0" algn="ctr">
              <a:spcBef>
                <a:spcPts val="0"/>
              </a:spcBef>
              <a:spcAft>
                <a:spcPts val="0"/>
              </a:spcAft>
              <a:buNone/>
            </a:pPr>
            <a:r>
              <a:rPr lang="en-GB" sz="1200">
                <a:solidFill>
                  <a:srgbClr val="CC0000"/>
                </a:solidFill>
                <a:latin typeface="Roboto"/>
                <a:ea typeface="Roboto"/>
                <a:cs typeface="Roboto"/>
                <a:sym typeface="Roboto"/>
              </a:rPr>
              <a:t>Amygdala</a:t>
            </a:r>
            <a:endParaRPr sz="1200">
              <a:solidFill>
                <a:srgbClr val="CC0000"/>
              </a:solidFill>
              <a:latin typeface="Roboto"/>
              <a:ea typeface="Roboto"/>
              <a:cs typeface="Roboto"/>
              <a:sym typeface="Roboto"/>
            </a:endParaRPr>
          </a:p>
        </p:txBody>
      </p:sp>
      <p:sp>
        <p:nvSpPr>
          <p:cNvPr id="332" name="Google Shape;332;p57"/>
          <p:cNvSpPr txBox="1"/>
          <p:nvPr/>
        </p:nvSpPr>
        <p:spPr>
          <a:xfrm>
            <a:off x="701233" y="2700733"/>
            <a:ext cx="1632000" cy="670200"/>
          </a:xfrm>
          <a:prstGeom prst="rect">
            <a:avLst/>
          </a:prstGeom>
          <a:noFill/>
          <a:ln cap="flat" cmpd="sng" w="19050">
            <a:solidFill>
              <a:srgbClr val="F4CCCC"/>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sz="1200">
                <a:solidFill>
                  <a:srgbClr val="CC0000"/>
                </a:solidFill>
                <a:latin typeface="Roboto"/>
                <a:ea typeface="Roboto"/>
                <a:cs typeface="Roboto"/>
                <a:sym typeface="Roboto"/>
              </a:rPr>
              <a:t>Septal Nuclei</a:t>
            </a:r>
            <a:endParaRPr sz="1200">
              <a:solidFill>
                <a:srgbClr val="CC0000"/>
              </a:solidFill>
              <a:latin typeface="Roboto"/>
              <a:ea typeface="Roboto"/>
              <a:cs typeface="Roboto"/>
              <a:sym typeface="Roboto"/>
            </a:endParaRPr>
          </a:p>
        </p:txBody>
      </p:sp>
      <p:sp>
        <p:nvSpPr>
          <p:cNvPr id="333" name="Google Shape;333;p57"/>
          <p:cNvSpPr txBox="1"/>
          <p:nvPr/>
        </p:nvSpPr>
        <p:spPr>
          <a:xfrm>
            <a:off x="4881304" y="2700733"/>
            <a:ext cx="1632000" cy="670200"/>
          </a:xfrm>
          <a:prstGeom prst="rect">
            <a:avLst/>
          </a:prstGeom>
          <a:noFill/>
          <a:ln cap="flat" cmpd="sng" w="19050">
            <a:solidFill>
              <a:srgbClr val="F4CCCC"/>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sz="1200">
                <a:solidFill>
                  <a:srgbClr val="CC0000"/>
                </a:solidFill>
                <a:latin typeface="Roboto"/>
                <a:ea typeface="Roboto"/>
                <a:cs typeface="Roboto"/>
                <a:sym typeface="Roboto"/>
              </a:rPr>
              <a:t>Thalamus</a:t>
            </a:r>
            <a:endParaRPr sz="1200">
              <a:solidFill>
                <a:srgbClr val="CC0000"/>
              </a:solidFill>
              <a:latin typeface="Roboto"/>
              <a:ea typeface="Roboto"/>
              <a:cs typeface="Roboto"/>
              <a:sym typeface="Roboto"/>
            </a:endParaRPr>
          </a:p>
        </p:txBody>
      </p:sp>
      <p:cxnSp>
        <p:nvCxnSpPr>
          <p:cNvPr id="334" name="Google Shape;334;p57"/>
          <p:cNvCxnSpPr>
            <a:stCxn id="332" idx="0"/>
            <a:endCxn id="330" idx="2"/>
          </p:cNvCxnSpPr>
          <p:nvPr/>
        </p:nvCxnSpPr>
        <p:spPr>
          <a:xfrm rot="-5400000">
            <a:off x="1718533" y="2092033"/>
            <a:ext cx="407400" cy="810000"/>
          </a:xfrm>
          <a:prstGeom prst="bentConnector3">
            <a:avLst>
              <a:gd fmla="val 49996" name="adj1"/>
            </a:avLst>
          </a:prstGeom>
          <a:noFill/>
          <a:ln cap="flat" cmpd="sng" w="9525">
            <a:solidFill>
              <a:srgbClr val="761E86"/>
            </a:solidFill>
            <a:prstDash val="solid"/>
            <a:round/>
            <a:headEnd len="med" w="med" type="diamond"/>
            <a:tailEnd len="med" w="med" type="diamond"/>
          </a:ln>
        </p:spPr>
      </p:cxnSp>
      <p:cxnSp>
        <p:nvCxnSpPr>
          <p:cNvPr id="335" name="Google Shape;335;p57"/>
          <p:cNvCxnSpPr>
            <a:stCxn id="331" idx="0"/>
            <a:endCxn id="328" idx="2"/>
          </p:cNvCxnSpPr>
          <p:nvPr/>
        </p:nvCxnSpPr>
        <p:spPr>
          <a:xfrm rot="-5400000">
            <a:off x="3934411" y="1966183"/>
            <a:ext cx="407400" cy="1061700"/>
          </a:xfrm>
          <a:prstGeom prst="bentConnector3">
            <a:avLst>
              <a:gd fmla="val 49996" name="adj1"/>
            </a:avLst>
          </a:prstGeom>
          <a:noFill/>
          <a:ln cap="flat" cmpd="sng" w="9525">
            <a:solidFill>
              <a:srgbClr val="761E86"/>
            </a:solidFill>
            <a:prstDash val="solid"/>
            <a:round/>
            <a:headEnd len="med" w="med" type="diamond"/>
            <a:tailEnd len="med" w="med" type="diamond"/>
          </a:ln>
        </p:spPr>
      </p:cxnSp>
      <p:cxnSp>
        <p:nvCxnSpPr>
          <p:cNvPr id="336" name="Google Shape;336;p57"/>
          <p:cNvCxnSpPr>
            <a:stCxn id="333" idx="0"/>
            <a:endCxn id="328" idx="2"/>
          </p:cNvCxnSpPr>
          <p:nvPr/>
        </p:nvCxnSpPr>
        <p:spPr>
          <a:xfrm flipH="1" rot="5400000">
            <a:off x="4979404" y="1982833"/>
            <a:ext cx="407400" cy="1028400"/>
          </a:xfrm>
          <a:prstGeom prst="bentConnector3">
            <a:avLst>
              <a:gd fmla="val 49996" name="adj1"/>
            </a:avLst>
          </a:prstGeom>
          <a:noFill/>
          <a:ln cap="flat" cmpd="sng" w="9525">
            <a:solidFill>
              <a:srgbClr val="761E86"/>
            </a:solidFill>
            <a:prstDash val="solid"/>
            <a:round/>
            <a:headEnd len="med" w="med" type="diamond"/>
            <a:tailEnd len="med" w="med" type="diamond"/>
          </a:ln>
        </p:spPr>
      </p:cxnSp>
      <p:sp>
        <p:nvSpPr>
          <p:cNvPr id="337" name="Google Shape;337;p57"/>
          <p:cNvSpPr txBox="1"/>
          <p:nvPr/>
        </p:nvSpPr>
        <p:spPr>
          <a:xfrm>
            <a:off x="465250" y="3702074"/>
            <a:ext cx="1521300" cy="933600"/>
          </a:xfrm>
          <a:prstGeom prst="rect">
            <a:avLst/>
          </a:prstGeom>
          <a:noFill/>
          <a:ln cap="flat" cmpd="sng" w="19050">
            <a:solidFill>
              <a:srgbClr val="C9DAF8"/>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sz="1200">
                <a:solidFill>
                  <a:srgbClr val="6FA8DC"/>
                </a:solidFill>
                <a:latin typeface="Roboto"/>
                <a:ea typeface="Roboto"/>
                <a:cs typeface="Roboto"/>
                <a:sym typeface="Roboto"/>
              </a:rPr>
              <a:t>Hypothalamus</a:t>
            </a:r>
            <a:endParaRPr sz="1200">
              <a:solidFill>
                <a:srgbClr val="6FA8DC"/>
              </a:solidFill>
              <a:latin typeface="Roboto"/>
              <a:ea typeface="Roboto"/>
              <a:cs typeface="Roboto"/>
              <a:sym typeface="Roboto"/>
            </a:endParaRPr>
          </a:p>
          <a:p>
            <a:pPr indent="0" lvl="0" marL="0" rtl="0" algn="ctr">
              <a:spcBef>
                <a:spcPts val="0"/>
              </a:spcBef>
              <a:spcAft>
                <a:spcPts val="0"/>
              </a:spcAft>
              <a:buNone/>
            </a:pPr>
            <a:r>
              <a:rPr lang="en-GB" sz="1200">
                <a:solidFill>
                  <a:srgbClr val="6FA8DC"/>
                </a:solidFill>
                <a:latin typeface="Roboto"/>
                <a:ea typeface="Roboto"/>
                <a:cs typeface="Roboto"/>
                <a:sym typeface="Roboto"/>
              </a:rPr>
              <a:t>Limbic system</a:t>
            </a:r>
            <a:endParaRPr sz="1200">
              <a:solidFill>
                <a:srgbClr val="6FA8DC"/>
              </a:solidFill>
              <a:latin typeface="Roboto"/>
              <a:ea typeface="Roboto"/>
              <a:cs typeface="Roboto"/>
              <a:sym typeface="Roboto"/>
            </a:endParaRPr>
          </a:p>
          <a:p>
            <a:pPr indent="0" lvl="0" marL="0" rtl="0" algn="ctr">
              <a:spcBef>
                <a:spcPts val="0"/>
              </a:spcBef>
              <a:spcAft>
                <a:spcPts val="0"/>
              </a:spcAft>
              <a:buNone/>
            </a:pPr>
            <a:r>
              <a:rPr lang="en-GB" sz="1200">
                <a:solidFill>
                  <a:srgbClr val="6FA8DC"/>
                </a:solidFill>
                <a:latin typeface="Roboto"/>
                <a:ea typeface="Roboto"/>
                <a:cs typeface="Roboto"/>
                <a:sym typeface="Roboto"/>
              </a:rPr>
              <a:t>(primitive parts)</a:t>
            </a:r>
            <a:endParaRPr sz="1200">
              <a:solidFill>
                <a:srgbClr val="6FA8DC"/>
              </a:solidFill>
              <a:latin typeface="Roboto"/>
              <a:ea typeface="Roboto"/>
              <a:cs typeface="Roboto"/>
              <a:sym typeface="Roboto"/>
            </a:endParaRPr>
          </a:p>
          <a:p>
            <a:pPr indent="0" lvl="0" marL="0" rtl="0" algn="ctr">
              <a:spcBef>
                <a:spcPts val="0"/>
              </a:spcBef>
              <a:spcAft>
                <a:spcPts val="0"/>
              </a:spcAft>
              <a:buNone/>
            </a:pPr>
            <a:r>
              <a:rPr lang="en-GB" sz="1000">
                <a:solidFill>
                  <a:srgbClr val="FF0000"/>
                </a:solidFill>
                <a:latin typeface="Roboto"/>
                <a:ea typeface="Roboto"/>
                <a:cs typeface="Roboto"/>
                <a:sym typeface="Roboto"/>
              </a:rPr>
              <a:t>Primitive olfactory system</a:t>
            </a:r>
            <a:endParaRPr sz="1000">
              <a:solidFill>
                <a:srgbClr val="FF0000"/>
              </a:solidFill>
              <a:latin typeface="Roboto"/>
              <a:ea typeface="Roboto"/>
              <a:cs typeface="Roboto"/>
              <a:sym typeface="Roboto"/>
            </a:endParaRPr>
          </a:p>
        </p:txBody>
      </p:sp>
      <p:sp>
        <p:nvSpPr>
          <p:cNvPr id="338" name="Google Shape;338;p57"/>
          <p:cNvSpPr txBox="1"/>
          <p:nvPr/>
        </p:nvSpPr>
        <p:spPr>
          <a:xfrm>
            <a:off x="3647567" y="3702074"/>
            <a:ext cx="1521300" cy="780300"/>
          </a:xfrm>
          <a:prstGeom prst="rect">
            <a:avLst/>
          </a:prstGeom>
          <a:noFill/>
          <a:ln cap="flat" cmpd="sng" w="19050">
            <a:solidFill>
              <a:srgbClr val="C9DAF8"/>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sz="1200">
                <a:solidFill>
                  <a:srgbClr val="6FA8DC"/>
                </a:solidFill>
                <a:latin typeface="Roboto"/>
                <a:ea typeface="Roboto"/>
                <a:cs typeface="Roboto"/>
                <a:sym typeface="Roboto"/>
              </a:rPr>
              <a:t>Limbic System</a:t>
            </a:r>
            <a:endParaRPr sz="1200">
              <a:solidFill>
                <a:srgbClr val="6FA8DC"/>
              </a:solidFill>
              <a:latin typeface="Roboto"/>
              <a:ea typeface="Roboto"/>
              <a:cs typeface="Roboto"/>
              <a:sym typeface="Roboto"/>
            </a:endParaRPr>
          </a:p>
          <a:p>
            <a:pPr indent="0" lvl="0" marL="0" rtl="0" algn="ctr">
              <a:spcBef>
                <a:spcPts val="0"/>
              </a:spcBef>
              <a:spcAft>
                <a:spcPts val="0"/>
              </a:spcAft>
              <a:buNone/>
            </a:pPr>
            <a:r>
              <a:rPr lang="en-GB" sz="1200">
                <a:solidFill>
                  <a:srgbClr val="6FA8DC"/>
                </a:solidFill>
                <a:latin typeface="Roboto"/>
                <a:ea typeface="Roboto"/>
                <a:cs typeface="Roboto"/>
                <a:sym typeface="Roboto"/>
              </a:rPr>
              <a:t>(hippocampus)</a:t>
            </a:r>
            <a:endParaRPr sz="1200">
              <a:solidFill>
                <a:srgbClr val="6FA8DC"/>
              </a:solidFill>
              <a:latin typeface="Roboto"/>
              <a:ea typeface="Roboto"/>
              <a:cs typeface="Roboto"/>
              <a:sym typeface="Roboto"/>
            </a:endParaRPr>
          </a:p>
          <a:p>
            <a:pPr indent="0" lvl="0" marL="0" rtl="0" algn="ctr">
              <a:spcBef>
                <a:spcPts val="0"/>
              </a:spcBef>
              <a:spcAft>
                <a:spcPts val="0"/>
              </a:spcAft>
              <a:buNone/>
            </a:pPr>
            <a:r>
              <a:rPr lang="en-GB" sz="1000">
                <a:solidFill>
                  <a:srgbClr val="FF0000"/>
                </a:solidFill>
                <a:latin typeface="Roboto"/>
                <a:ea typeface="Roboto"/>
                <a:cs typeface="Roboto"/>
                <a:sym typeface="Roboto"/>
              </a:rPr>
              <a:t>(Less old olfactory system)</a:t>
            </a:r>
            <a:endParaRPr sz="1000">
              <a:solidFill>
                <a:srgbClr val="FF0000"/>
              </a:solidFill>
              <a:latin typeface="Roboto"/>
              <a:ea typeface="Roboto"/>
              <a:cs typeface="Roboto"/>
              <a:sym typeface="Roboto"/>
            </a:endParaRPr>
          </a:p>
        </p:txBody>
      </p:sp>
      <p:sp>
        <p:nvSpPr>
          <p:cNvPr id="339" name="Google Shape;339;p57"/>
          <p:cNvSpPr txBox="1"/>
          <p:nvPr/>
        </p:nvSpPr>
        <p:spPr>
          <a:xfrm>
            <a:off x="5408799" y="3702075"/>
            <a:ext cx="1373100" cy="780300"/>
          </a:xfrm>
          <a:prstGeom prst="rect">
            <a:avLst/>
          </a:prstGeom>
          <a:noFill/>
          <a:ln cap="flat" cmpd="sng" w="19050">
            <a:solidFill>
              <a:srgbClr val="C9DAF8"/>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GB" sz="1200">
                <a:solidFill>
                  <a:srgbClr val="6FA8DC"/>
                </a:solidFill>
                <a:latin typeface="Roboto"/>
                <a:ea typeface="Roboto"/>
                <a:cs typeface="Roboto"/>
                <a:sym typeface="Roboto"/>
              </a:rPr>
              <a:t>Orbitofrontal Cortex</a:t>
            </a:r>
            <a:endParaRPr sz="1200">
              <a:solidFill>
                <a:srgbClr val="6FA8DC"/>
              </a:solidFill>
              <a:latin typeface="Roboto"/>
              <a:ea typeface="Roboto"/>
              <a:cs typeface="Roboto"/>
              <a:sym typeface="Roboto"/>
            </a:endParaRPr>
          </a:p>
          <a:p>
            <a:pPr indent="0" lvl="0" marL="0" rtl="0" algn="ctr">
              <a:spcBef>
                <a:spcPts val="0"/>
              </a:spcBef>
              <a:spcAft>
                <a:spcPts val="0"/>
              </a:spcAft>
              <a:buNone/>
            </a:pPr>
            <a:r>
              <a:rPr lang="en-GB" sz="1000">
                <a:solidFill>
                  <a:srgbClr val="FF0000"/>
                </a:solidFill>
                <a:latin typeface="Roboto"/>
                <a:ea typeface="Roboto"/>
                <a:cs typeface="Roboto"/>
                <a:sym typeface="Roboto"/>
              </a:rPr>
              <a:t>(Newer system)</a:t>
            </a:r>
            <a:endParaRPr sz="1000">
              <a:solidFill>
                <a:srgbClr val="FF0000"/>
              </a:solidFill>
              <a:latin typeface="Roboto"/>
              <a:ea typeface="Roboto"/>
              <a:cs typeface="Roboto"/>
              <a:sym typeface="Roboto"/>
            </a:endParaRPr>
          </a:p>
        </p:txBody>
      </p:sp>
      <p:cxnSp>
        <p:nvCxnSpPr>
          <p:cNvPr id="340" name="Google Shape;340;p57"/>
          <p:cNvCxnSpPr>
            <a:stCxn id="337" idx="0"/>
            <a:endCxn id="332" idx="2"/>
          </p:cNvCxnSpPr>
          <p:nvPr/>
        </p:nvCxnSpPr>
        <p:spPr>
          <a:xfrm rot="-5400000">
            <a:off x="1205950" y="3390824"/>
            <a:ext cx="331200" cy="291300"/>
          </a:xfrm>
          <a:prstGeom prst="bentConnector3">
            <a:avLst>
              <a:gd fmla="val 49996" name="adj1"/>
            </a:avLst>
          </a:prstGeom>
          <a:noFill/>
          <a:ln cap="flat" cmpd="sng" w="9525">
            <a:solidFill>
              <a:srgbClr val="7F2090"/>
            </a:solidFill>
            <a:prstDash val="solid"/>
            <a:round/>
            <a:headEnd len="med" w="med" type="diamond"/>
            <a:tailEnd len="med" w="med" type="diamond"/>
          </a:ln>
        </p:spPr>
      </p:cxnSp>
      <p:cxnSp>
        <p:nvCxnSpPr>
          <p:cNvPr id="341" name="Google Shape;341;p57"/>
          <p:cNvCxnSpPr>
            <a:stCxn id="338" idx="0"/>
            <a:endCxn id="331" idx="2"/>
          </p:cNvCxnSpPr>
          <p:nvPr/>
        </p:nvCxnSpPr>
        <p:spPr>
          <a:xfrm flipH="1" rot="5400000">
            <a:off x="3842117" y="3135974"/>
            <a:ext cx="331200" cy="801000"/>
          </a:xfrm>
          <a:prstGeom prst="bentConnector3">
            <a:avLst>
              <a:gd fmla="val 49996" name="adj1"/>
            </a:avLst>
          </a:prstGeom>
          <a:noFill/>
          <a:ln cap="flat" cmpd="sng" w="9525">
            <a:solidFill>
              <a:srgbClr val="7F2090"/>
            </a:solidFill>
            <a:prstDash val="solid"/>
            <a:round/>
            <a:headEnd len="med" w="med" type="diamond"/>
            <a:tailEnd len="med" w="med" type="diamond"/>
          </a:ln>
        </p:spPr>
      </p:cxnSp>
      <p:cxnSp>
        <p:nvCxnSpPr>
          <p:cNvPr id="342" name="Google Shape;342;p57"/>
          <p:cNvCxnSpPr>
            <a:stCxn id="339" idx="0"/>
            <a:endCxn id="333" idx="2"/>
          </p:cNvCxnSpPr>
          <p:nvPr/>
        </p:nvCxnSpPr>
        <p:spPr>
          <a:xfrm flipH="1" rot="5400000">
            <a:off x="5730699" y="3337425"/>
            <a:ext cx="331200" cy="398100"/>
          </a:xfrm>
          <a:prstGeom prst="bentConnector3">
            <a:avLst>
              <a:gd fmla="val 49996" name="adj1"/>
            </a:avLst>
          </a:prstGeom>
          <a:noFill/>
          <a:ln cap="flat" cmpd="sng" w="9525">
            <a:solidFill>
              <a:srgbClr val="7F2090"/>
            </a:solidFill>
            <a:prstDash val="solid"/>
            <a:round/>
            <a:headEnd len="med" w="med" type="diamond"/>
            <a:tailEnd len="med" w="med" type="diamond"/>
          </a:ln>
        </p:spPr>
      </p:cxnSp>
      <p:pic>
        <p:nvPicPr>
          <p:cNvPr id="343" name="Google Shape;343;p57"/>
          <p:cNvPicPr preferRelativeResize="0"/>
          <p:nvPr/>
        </p:nvPicPr>
        <p:blipFill>
          <a:blip r:embed="rId3">
            <a:alphaModFix/>
          </a:blip>
          <a:stretch>
            <a:fillRect/>
          </a:stretch>
        </p:blipFill>
        <p:spPr>
          <a:xfrm>
            <a:off x="1605212" y="6978339"/>
            <a:ext cx="3647574" cy="2914994"/>
          </a:xfrm>
          <a:prstGeom prst="rect">
            <a:avLst/>
          </a:prstGeom>
          <a:noFill/>
          <a:ln>
            <a:noFill/>
          </a:ln>
        </p:spPr>
      </p:pic>
      <p:sp>
        <p:nvSpPr>
          <p:cNvPr id="344" name="Google Shape;344;p57"/>
          <p:cNvSpPr txBox="1"/>
          <p:nvPr/>
        </p:nvSpPr>
        <p:spPr>
          <a:xfrm>
            <a:off x="465250" y="5084424"/>
            <a:ext cx="1521300" cy="1072500"/>
          </a:xfrm>
          <a:prstGeom prst="rect">
            <a:avLst/>
          </a:prstGeom>
          <a:noFill/>
          <a:ln cap="flat" cmpd="sng" w="19050">
            <a:solidFill>
              <a:schemeClr val="dk2"/>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Cairo"/>
                <a:ea typeface="Cairo"/>
                <a:cs typeface="Cairo"/>
                <a:sym typeface="Cairo"/>
              </a:rPr>
              <a:t>Primitive reflexes, such as licking the lips, salivation, and other feeding responses caused by the smell of food or by basic emotional drives associated with smell.</a:t>
            </a:r>
            <a:endParaRPr sz="900">
              <a:solidFill>
                <a:schemeClr val="dk2"/>
              </a:solidFill>
              <a:latin typeface="Cairo"/>
              <a:ea typeface="Cairo"/>
              <a:cs typeface="Cairo"/>
              <a:sym typeface="Cairo"/>
            </a:endParaRPr>
          </a:p>
        </p:txBody>
      </p:sp>
      <p:sp>
        <p:nvSpPr>
          <p:cNvPr id="345" name="Google Shape;345;p57"/>
          <p:cNvSpPr txBox="1"/>
          <p:nvPr/>
        </p:nvSpPr>
        <p:spPr>
          <a:xfrm>
            <a:off x="2199000" y="6000550"/>
            <a:ext cx="4582800" cy="837600"/>
          </a:xfrm>
          <a:prstGeom prst="rect">
            <a:avLst/>
          </a:prstGeom>
          <a:noFill/>
          <a:ln cap="flat" cmpd="sng" w="19050">
            <a:solidFill>
              <a:schemeClr val="dk2"/>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Cairo"/>
                <a:ea typeface="Cairo"/>
                <a:cs typeface="Cairo"/>
                <a:sym typeface="Cairo"/>
              </a:rPr>
              <a:t>An  important  feature  of  the  lateral  olfactory  area  is that many signal pathways from this area also feed directly into an  older  part  of  the  cerebral  cortex called the  paleo-</a:t>
            </a:r>
            <a:br>
              <a:rPr lang="en-GB" sz="900">
                <a:solidFill>
                  <a:schemeClr val="dk2"/>
                </a:solidFill>
                <a:latin typeface="Cairo"/>
                <a:ea typeface="Cairo"/>
                <a:cs typeface="Cairo"/>
                <a:sym typeface="Cairo"/>
              </a:rPr>
            </a:br>
            <a:r>
              <a:rPr lang="en-GB" sz="900">
                <a:solidFill>
                  <a:schemeClr val="dk2"/>
                </a:solidFill>
                <a:latin typeface="Cairo"/>
                <a:ea typeface="Cairo"/>
                <a:cs typeface="Cairo"/>
                <a:sym typeface="Cairo"/>
              </a:rPr>
              <a:t>cortex  in  the  anteromedial  portion  of  the  temporal  lobe. </a:t>
            </a:r>
            <a:r>
              <a:rPr b="1" lang="en-GB" sz="900">
                <a:solidFill>
                  <a:srgbClr val="A6A6A6"/>
                </a:solidFill>
                <a:latin typeface="Cairo"/>
                <a:ea typeface="Cairo"/>
                <a:cs typeface="Cairo"/>
                <a:sym typeface="Cairo"/>
              </a:rPr>
              <a:t>this  area  is  the  only  area  of  the  entire  cerebral  cortex where sensory signals pass directly to the cortex </a:t>
            </a:r>
            <a:r>
              <a:rPr b="1" lang="en-GB" sz="900" u="sng">
                <a:solidFill>
                  <a:srgbClr val="A6A6A6"/>
                </a:solidFill>
                <a:latin typeface="Cairo"/>
                <a:ea typeface="Cairo"/>
                <a:cs typeface="Cairo"/>
                <a:sym typeface="Cairo"/>
              </a:rPr>
              <a:t>without passing first through the thalamus.</a:t>
            </a:r>
            <a:br>
              <a:rPr b="1" lang="en-GB" sz="900" u="sng">
                <a:solidFill>
                  <a:srgbClr val="A6A6A6"/>
                </a:solidFill>
                <a:latin typeface="Cairo"/>
                <a:ea typeface="Cairo"/>
                <a:cs typeface="Cairo"/>
                <a:sym typeface="Cairo"/>
              </a:rPr>
            </a:br>
            <a:endParaRPr b="1" sz="900" u="sng">
              <a:solidFill>
                <a:srgbClr val="A6A6A6"/>
              </a:solidFill>
              <a:latin typeface="Cairo"/>
              <a:ea typeface="Cairo"/>
              <a:cs typeface="Cairo"/>
              <a:sym typeface="Cairo"/>
            </a:endParaRPr>
          </a:p>
        </p:txBody>
      </p:sp>
      <p:sp>
        <p:nvSpPr>
          <p:cNvPr id="346" name="Google Shape;346;p57"/>
          <p:cNvSpPr txBox="1"/>
          <p:nvPr/>
        </p:nvSpPr>
        <p:spPr>
          <a:xfrm>
            <a:off x="5433250" y="4860225"/>
            <a:ext cx="1324200" cy="407400"/>
          </a:xfrm>
          <a:prstGeom prst="rect">
            <a:avLst/>
          </a:prstGeom>
          <a:noFill/>
          <a:ln cap="flat" cmpd="sng" w="19050">
            <a:solidFill>
              <a:schemeClr val="dk2"/>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Cairo"/>
                <a:ea typeface="Cairo"/>
                <a:cs typeface="Cairo"/>
                <a:sym typeface="Cairo"/>
              </a:rPr>
              <a:t>helps in the conscious analysis of odor.</a:t>
            </a:r>
            <a:br>
              <a:rPr lang="en-GB" sz="900">
                <a:solidFill>
                  <a:schemeClr val="dk2"/>
                </a:solidFill>
                <a:latin typeface="Cairo"/>
                <a:ea typeface="Cairo"/>
                <a:cs typeface="Cairo"/>
                <a:sym typeface="Cairo"/>
              </a:rPr>
            </a:br>
            <a:endParaRPr sz="900">
              <a:solidFill>
                <a:schemeClr val="dk2"/>
              </a:solidFill>
              <a:latin typeface="Cairo"/>
              <a:ea typeface="Cairo"/>
              <a:cs typeface="Cairo"/>
              <a:sym typeface="Cairo"/>
            </a:endParaRPr>
          </a:p>
        </p:txBody>
      </p:sp>
      <p:sp>
        <p:nvSpPr>
          <p:cNvPr id="347" name="Google Shape;347;p57"/>
          <p:cNvSpPr txBox="1"/>
          <p:nvPr/>
        </p:nvSpPr>
        <p:spPr>
          <a:xfrm>
            <a:off x="3647575" y="4860225"/>
            <a:ext cx="1521300" cy="670200"/>
          </a:xfrm>
          <a:prstGeom prst="rect">
            <a:avLst/>
          </a:prstGeom>
          <a:noFill/>
          <a:ln cap="flat" cmpd="sng" w="19050">
            <a:solidFill>
              <a:schemeClr val="dk2"/>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Cairo"/>
                <a:ea typeface="Cairo"/>
                <a:cs typeface="Cairo"/>
                <a:sym typeface="Cairo"/>
              </a:rPr>
              <a:t>important for learning to like or dislike certain foods depending on one’s experiences  with  them.</a:t>
            </a:r>
            <a:endParaRPr sz="900">
              <a:solidFill>
                <a:schemeClr val="dk2"/>
              </a:solidFill>
              <a:latin typeface="Cairo"/>
              <a:ea typeface="Cairo"/>
              <a:cs typeface="Cairo"/>
              <a:sym typeface="Cairo"/>
            </a:endParaRPr>
          </a:p>
        </p:txBody>
      </p:sp>
      <p:cxnSp>
        <p:nvCxnSpPr>
          <p:cNvPr id="348" name="Google Shape;348;p57"/>
          <p:cNvCxnSpPr/>
          <p:nvPr/>
        </p:nvCxnSpPr>
        <p:spPr>
          <a:xfrm rot="5400000">
            <a:off x="1063900" y="4860050"/>
            <a:ext cx="324000" cy="0"/>
          </a:xfrm>
          <a:prstGeom prst="straightConnector1">
            <a:avLst/>
          </a:prstGeom>
          <a:noFill/>
          <a:ln cap="flat" cmpd="sng" w="19050">
            <a:solidFill>
              <a:schemeClr val="dk2"/>
            </a:solidFill>
            <a:prstDash val="solid"/>
            <a:round/>
            <a:headEnd len="med" w="med" type="none"/>
            <a:tailEnd len="med" w="med" type="triangle"/>
          </a:ln>
        </p:spPr>
      </p:cxnSp>
      <p:cxnSp>
        <p:nvCxnSpPr>
          <p:cNvPr id="349" name="Google Shape;349;p57"/>
          <p:cNvCxnSpPr/>
          <p:nvPr/>
        </p:nvCxnSpPr>
        <p:spPr>
          <a:xfrm rot="5400000">
            <a:off x="4246225" y="4671300"/>
            <a:ext cx="324000" cy="0"/>
          </a:xfrm>
          <a:prstGeom prst="straightConnector1">
            <a:avLst/>
          </a:prstGeom>
          <a:noFill/>
          <a:ln cap="flat" cmpd="sng" w="19050">
            <a:solidFill>
              <a:schemeClr val="dk2"/>
            </a:solidFill>
            <a:prstDash val="solid"/>
            <a:round/>
            <a:headEnd len="med" w="med" type="none"/>
            <a:tailEnd len="med" w="med" type="triangle"/>
          </a:ln>
        </p:spPr>
      </p:cxnSp>
      <p:cxnSp>
        <p:nvCxnSpPr>
          <p:cNvPr id="350" name="Google Shape;350;p57"/>
          <p:cNvCxnSpPr/>
          <p:nvPr/>
        </p:nvCxnSpPr>
        <p:spPr>
          <a:xfrm rot="5400000">
            <a:off x="5933350" y="4671300"/>
            <a:ext cx="324000" cy="0"/>
          </a:xfrm>
          <a:prstGeom prst="straightConnector1">
            <a:avLst/>
          </a:prstGeom>
          <a:noFill/>
          <a:ln cap="flat" cmpd="sng" w="19050">
            <a:solidFill>
              <a:schemeClr val="dk2"/>
            </a:solidFill>
            <a:prstDash val="solid"/>
            <a:round/>
            <a:headEnd len="med" w="med" type="none"/>
            <a:tailEnd len="med" w="med" type="triangle"/>
          </a:ln>
        </p:spPr>
      </p:cxnSp>
      <p:cxnSp>
        <p:nvCxnSpPr>
          <p:cNvPr id="351" name="Google Shape;351;p57"/>
          <p:cNvCxnSpPr/>
          <p:nvPr/>
        </p:nvCxnSpPr>
        <p:spPr>
          <a:xfrm rot="5400000">
            <a:off x="4246225" y="5765488"/>
            <a:ext cx="324000" cy="0"/>
          </a:xfrm>
          <a:prstGeom prst="straightConnector1">
            <a:avLst/>
          </a:prstGeom>
          <a:noFill/>
          <a:ln cap="flat" cmpd="sng" w="19050">
            <a:solidFill>
              <a:schemeClr val="dk2"/>
            </a:solidFill>
            <a:prstDash val="solid"/>
            <a:round/>
            <a:headEnd len="med" w="med"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58"/>
          <p:cNvSpPr txBox="1"/>
          <p:nvPr/>
        </p:nvSpPr>
        <p:spPr>
          <a:xfrm>
            <a:off x="2129700" y="645125"/>
            <a:ext cx="25986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2400">
                <a:solidFill>
                  <a:srgbClr val="45818E"/>
                </a:solidFill>
                <a:highlight>
                  <a:srgbClr val="D0E0E3"/>
                </a:highlight>
                <a:latin typeface="Josefin Sans"/>
                <a:ea typeface="Josefin Sans"/>
                <a:cs typeface="Josefin Sans"/>
                <a:sym typeface="Josefin Sans"/>
              </a:rPr>
              <a:t>Pathophysiology</a:t>
            </a:r>
            <a:endParaRPr sz="24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45818E"/>
              </a:solidFill>
              <a:highlight>
                <a:srgbClr val="D0E0E3"/>
              </a:highlight>
              <a:latin typeface="Josefin Sans"/>
              <a:ea typeface="Josefin Sans"/>
              <a:cs typeface="Josefin Sans"/>
              <a:sym typeface="Josefin Sans"/>
            </a:endParaRPr>
          </a:p>
        </p:txBody>
      </p:sp>
      <p:graphicFrame>
        <p:nvGraphicFramePr>
          <p:cNvPr id="357" name="Google Shape;357;p58"/>
          <p:cNvGraphicFramePr/>
          <p:nvPr/>
        </p:nvGraphicFramePr>
        <p:xfrm>
          <a:off x="203488" y="1655975"/>
          <a:ext cx="3000000" cy="3000000"/>
        </p:xfrm>
        <a:graphic>
          <a:graphicData uri="http://schemas.openxmlformats.org/drawingml/2006/table">
            <a:tbl>
              <a:tblPr>
                <a:noFill/>
                <a:tableStyleId>{612010D1-3358-428A-93A3-025B20B8673D}</a:tableStyleId>
              </a:tblPr>
              <a:tblGrid>
                <a:gridCol w="1051725"/>
                <a:gridCol w="1746275"/>
                <a:gridCol w="1746275"/>
                <a:gridCol w="1746275"/>
              </a:tblGrid>
              <a:tr h="381000">
                <a:tc>
                  <a:txBody>
                    <a:bodyPr>
                      <a:noAutofit/>
                    </a:bodyPr>
                    <a:lstStyle/>
                    <a:p>
                      <a:pPr indent="0" lvl="0" marL="0" rtl="0" algn="l">
                        <a:spcBef>
                          <a:spcPts val="0"/>
                        </a:spcBef>
                        <a:spcAft>
                          <a:spcPts val="0"/>
                        </a:spcAft>
                        <a:buNone/>
                      </a:pPr>
                      <a:r>
                        <a:rPr b="1" lang="en-GB" sz="1600">
                          <a:solidFill>
                            <a:srgbClr val="A64D79"/>
                          </a:solidFill>
                          <a:latin typeface="Josefin Sans"/>
                          <a:ea typeface="Josefin Sans"/>
                          <a:cs typeface="Josefin Sans"/>
                          <a:sym typeface="Josefin Sans"/>
                        </a:rPr>
                        <a:t>Disorder</a:t>
                      </a:r>
                      <a:endParaRPr b="1" sz="1600">
                        <a:solidFill>
                          <a:srgbClr val="A64D79"/>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EAD1DC"/>
                    </a:solidFill>
                  </a:tcPr>
                </a:tc>
                <a:tc gridSpan="3">
                  <a:txBody>
                    <a:bodyPr>
                      <a:noAutofit/>
                    </a:bodyPr>
                    <a:lstStyle/>
                    <a:p>
                      <a:pPr indent="0" lvl="0" marL="0" rtl="0" algn="l">
                        <a:spcBef>
                          <a:spcPts val="0"/>
                        </a:spcBef>
                        <a:spcAft>
                          <a:spcPts val="0"/>
                        </a:spcAft>
                        <a:buNone/>
                      </a:pPr>
                      <a:r>
                        <a:rPr b="1" lang="en-GB" sz="1600">
                          <a:solidFill>
                            <a:srgbClr val="A64D79"/>
                          </a:solidFill>
                          <a:latin typeface="Josefin Sans"/>
                          <a:ea typeface="Josefin Sans"/>
                          <a:cs typeface="Josefin Sans"/>
                          <a:sym typeface="Josefin Sans"/>
                        </a:rPr>
                        <a:t>Description</a:t>
                      </a:r>
                      <a:endParaRPr b="1" sz="1600">
                        <a:solidFill>
                          <a:srgbClr val="A64D79"/>
                        </a:solidFill>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EAD1DC"/>
                    </a:solidFill>
                  </a:tcPr>
                </a:tc>
                <a:tc hMerge="1"/>
                <a:tc hMerge="1"/>
              </a:tr>
              <a:tr h="381000">
                <a:tc>
                  <a:txBody>
                    <a:bodyPr>
                      <a:noAutofit/>
                    </a:bodyPr>
                    <a:lstStyle/>
                    <a:p>
                      <a:pPr indent="0" lvl="0" marL="0" rtl="0" algn="l">
                        <a:spcBef>
                          <a:spcPts val="0"/>
                        </a:spcBef>
                        <a:spcAft>
                          <a:spcPts val="0"/>
                        </a:spcAft>
                        <a:buClr>
                          <a:schemeClr val="dk1"/>
                        </a:buClr>
                        <a:buSzPts val="1100"/>
                        <a:buFont typeface="Arial"/>
                        <a:buNone/>
                      </a:pPr>
                      <a:r>
                        <a:rPr b="1" lang="en-GB" sz="1600">
                          <a:solidFill>
                            <a:srgbClr val="6AA84F"/>
                          </a:solidFill>
                          <a:latin typeface="Economica"/>
                          <a:ea typeface="Economica"/>
                          <a:cs typeface="Economica"/>
                          <a:sym typeface="Economica"/>
                        </a:rPr>
                        <a:t> Anosmia</a:t>
                      </a:r>
                      <a:endParaRPr b="1" sz="1600">
                        <a:solidFill>
                          <a:srgbClr val="6AA84F"/>
                        </a:solidFill>
                        <a:latin typeface="Economica"/>
                        <a:ea typeface="Economica"/>
                        <a:cs typeface="Economica"/>
                        <a:sym typeface="Economica"/>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D9EAD3">
                        <a:alpha val="9620"/>
                      </a:srgbClr>
                    </a:solidFill>
                  </a:tcPr>
                </a:tc>
                <a:tc gridSpan="3">
                  <a:txBody>
                    <a:bodyPr>
                      <a:noAutofit/>
                    </a:bodyPr>
                    <a:lstStyle/>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 loss of smell sensation</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Due to damage to olfactory Epithelium</a:t>
                      </a:r>
                      <a:endParaRPr>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c hMerge="1"/>
                <a:tc hMerge="1"/>
              </a:tr>
              <a:tr h="678575">
                <a:tc rowSpan="3">
                  <a:txBody>
                    <a:bodyPr>
                      <a:noAutofit/>
                    </a:bodyPr>
                    <a:lstStyle/>
                    <a:p>
                      <a:pPr indent="0" lvl="0" marL="0" rtl="0" algn="l">
                        <a:spcBef>
                          <a:spcPts val="0"/>
                        </a:spcBef>
                        <a:spcAft>
                          <a:spcPts val="0"/>
                        </a:spcAft>
                        <a:buNone/>
                      </a:pPr>
                      <a:r>
                        <a:rPr b="1" lang="en-GB" sz="1600">
                          <a:solidFill>
                            <a:srgbClr val="6AA84F"/>
                          </a:solidFill>
                          <a:latin typeface="Economica"/>
                          <a:ea typeface="Economica"/>
                          <a:cs typeface="Economica"/>
                          <a:sym typeface="Economica"/>
                        </a:rPr>
                        <a:t>D</a:t>
                      </a:r>
                      <a:r>
                        <a:rPr b="1" lang="en-GB" sz="1600">
                          <a:solidFill>
                            <a:srgbClr val="6AA84F"/>
                          </a:solidFill>
                          <a:latin typeface="Economica"/>
                          <a:ea typeface="Economica"/>
                          <a:cs typeface="Economica"/>
                          <a:sym typeface="Economica"/>
                        </a:rPr>
                        <a:t>ysosmia</a:t>
                      </a:r>
                      <a:endParaRPr b="1" sz="1600">
                        <a:solidFill>
                          <a:srgbClr val="6AA84F"/>
                        </a:solidFill>
                        <a:latin typeface="Economica"/>
                        <a:ea typeface="Economica"/>
                        <a:cs typeface="Economica"/>
                        <a:sym typeface="Economica"/>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D9EAD3">
                        <a:alpha val="9620"/>
                      </a:srgbClr>
                    </a:solidFill>
                  </a:tcPr>
                </a:tc>
                <a:tc gridSpan="3">
                  <a:txBody>
                    <a:bodyPr>
                      <a:noAutofit/>
                    </a:bodyPr>
                    <a:lstStyle/>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Distorted</a:t>
                      </a:r>
                      <a:r>
                        <a:rPr lang="en-GB">
                          <a:solidFill>
                            <a:schemeClr val="dk1"/>
                          </a:solidFill>
                          <a:latin typeface="Cairo"/>
                          <a:ea typeface="Cairo"/>
                          <a:cs typeface="Cairo"/>
                          <a:sym typeface="Cairo"/>
                        </a:rPr>
                        <a:t> sense of smell</a:t>
                      </a:r>
                      <a:endParaRPr>
                        <a:solidFill>
                          <a:schemeClr val="dk1"/>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c hMerge="1"/>
                <a:tc hMerge="1"/>
              </a:tr>
              <a:tr h="381000">
                <a:tc vMerge="1"/>
                <a:tc>
                  <a:txBody>
                    <a:bodyPr>
                      <a:noAutofit/>
                    </a:bodyPr>
                    <a:lstStyle/>
                    <a:p>
                      <a:pPr indent="0" lvl="0" marL="0" rtl="0" algn="ctr">
                        <a:spcBef>
                          <a:spcPts val="0"/>
                        </a:spcBef>
                        <a:spcAft>
                          <a:spcPts val="0"/>
                        </a:spcAft>
                        <a:buClr>
                          <a:schemeClr val="dk1"/>
                        </a:buClr>
                        <a:buSzPts val="1100"/>
                        <a:buFont typeface="Arial"/>
                        <a:buNone/>
                      </a:pPr>
                      <a:r>
                        <a:rPr b="1" lang="en-GB" sz="1600">
                          <a:latin typeface="Josefin Sans"/>
                          <a:ea typeface="Josefin Sans"/>
                          <a:cs typeface="Josefin Sans"/>
                          <a:sym typeface="Josefin Sans"/>
                        </a:rPr>
                        <a:t>Parosmia </a:t>
                      </a:r>
                      <a:endParaRPr>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B6D7A8"/>
                    </a:solidFill>
                  </a:tcPr>
                </a:tc>
                <a:tc>
                  <a:txBody>
                    <a:bodyPr>
                      <a:noAutofit/>
                    </a:bodyPr>
                    <a:lstStyle/>
                    <a:p>
                      <a:pPr indent="-228600" lvl="0" marL="457200" rtl="0" algn="ctr">
                        <a:spcBef>
                          <a:spcPts val="0"/>
                        </a:spcBef>
                        <a:spcAft>
                          <a:spcPts val="0"/>
                        </a:spcAft>
                        <a:buNone/>
                      </a:pPr>
                      <a:r>
                        <a:rPr b="1" lang="en-GB">
                          <a:latin typeface="Josefin Sans"/>
                          <a:ea typeface="Josefin Sans"/>
                          <a:cs typeface="Josefin Sans"/>
                          <a:sym typeface="Josefin Sans"/>
                        </a:rPr>
                        <a:t>Phantosmia</a:t>
                      </a:r>
                      <a:endParaRPr b="1">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EA9999"/>
                    </a:solidFill>
                  </a:tcPr>
                </a:tc>
                <a:tc>
                  <a:txBody>
                    <a:bodyPr>
                      <a:noAutofit/>
                    </a:bodyPr>
                    <a:lstStyle/>
                    <a:p>
                      <a:pPr indent="-228600" lvl="0" marL="457200" rtl="0" algn="ctr">
                        <a:spcBef>
                          <a:spcPts val="0"/>
                        </a:spcBef>
                        <a:spcAft>
                          <a:spcPts val="0"/>
                        </a:spcAft>
                        <a:buNone/>
                      </a:pPr>
                      <a:r>
                        <a:rPr b="1" lang="en-GB">
                          <a:latin typeface="Josefin Sans"/>
                          <a:ea typeface="Josefin Sans"/>
                          <a:cs typeface="Josefin Sans"/>
                          <a:sym typeface="Josefin Sans"/>
                        </a:rPr>
                        <a:t> Agnosia</a:t>
                      </a:r>
                      <a:endParaRPr b="1">
                        <a:latin typeface="Josefin Sans"/>
                        <a:ea typeface="Josefin Sans"/>
                        <a:cs typeface="Josefin Sans"/>
                        <a:sym typeface="Josefin Sans"/>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F9CB9C"/>
                    </a:solidFill>
                  </a:tcPr>
                </a:tc>
              </a:tr>
              <a:tr h="381000">
                <a:tc vMerge="1"/>
                <a:tc>
                  <a:txBody>
                    <a:bodyPr>
                      <a:noAutofit/>
                    </a:bodyPr>
                    <a:lstStyle/>
                    <a:p>
                      <a:pPr indent="0" lvl="0" marL="0" rtl="0" algn="l">
                        <a:spcBef>
                          <a:spcPts val="0"/>
                        </a:spcBef>
                        <a:spcAft>
                          <a:spcPts val="0"/>
                        </a:spcAft>
                        <a:buNone/>
                      </a:pPr>
                      <a:r>
                        <a:rPr lang="en-GB">
                          <a:solidFill>
                            <a:schemeClr val="dk1"/>
                          </a:solidFill>
                          <a:latin typeface="Cairo"/>
                          <a:ea typeface="Cairo"/>
                          <a:cs typeface="Cairo"/>
                          <a:sym typeface="Cairo"/>
                        </a:rPr>
                        <a:t>Alteration in smell sensation</a:t>
                      </a:r>
                      <a:endParaRPr>
                        <a:solidFill>
                          <a:schemeClr val="dk1"/>
                        </a:solidFill>
                        <a:latin typeface="Cairo"/>
                        <a:ea typeface="Cairo"/>
                        <a:cs typeface="Cairo"/>
                        <a:sym typeface="Cairo"/>
                      </a:endParaRPr>
                    </a:p>
                    <a:p>
                      <a:pPr indent="-228600" lvl="0" marL="457200" rtl="0" algn="l">
                        <a:spcBef>
                          <a:spcPts val="0"/>
                        </a:spcBef>
                        <a:spcAft>
                          <a:spcPts val="0"/>
                        </a:spcAft>
                        <a:buNone/>
                      </a:pPr>
                      <a:r>
                        <a:t/>
                      </a:r>
                      <a:endParaRPr>
                        <a:solidFill>
                          <a:schemeClr val="dk1"/>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en-GB">
                          <a:solidFill>
                            <a:schemeClr val="dk1"/>
                          </a:solidFill>
                          <a:latin typeface="Cairo"/>
                          <a:ea typeface="Cairo"/>
                          <a:cs typeface="Cairo"/>
                          <a:sym typeface="Cairo"/>
                        </a:rPr>
                        <a:t>Perception o</a:t>
                      </a:r>
                      <a:r>
                        <a:rPr lang="en-GB">
                          <a:solidFill>
                            <a:schemeClr val="dk1"/>
                          </a:solidFill>
                          <a:latin typeface="Cairo"/>
                          <a:ea typeface="Cairo"/>
                          <a:cs typeface="Cairo"/>
                          <a:sym typeface="Cairo"/>
                        </a:rPr>
                        <a:t>f </a:t>
                      </a:r>
                      <a:r>
                        <a:rPr lang="en-GB">
                          <a:solidFill>
                            <a:schemeClr val="dk1"/>
                          </a:solidFill>
                          <a:latin typeface="Cairo"/>
                          <a:ea typeface="Cairo"/>
                          <a:cs typeface="Cairo"/>
                          <a:sym typeface="Cairo"/>
                        </a:rPr>
                        <a:t>smell without an odor present</a:t>
                      </a:r>
                      <a:endParaRPr>
                        <a:solidFill>
                          <a:schemeClr val="dk1"/>
                        </a:solidFill>
                        <a:latin typeface="Cairo"/>
                        <a:ea typeface="Cairo"/>
                        <a:cs typeface="Cairo"/>
                        <a:sym typeface="Cairo"/>
                      </a:endParaRPr>
                    </a:p>
                    <a:p>
                      <a:pPr indent="-228600" lvl="0" marL="457200" rtl="0" algn="l">
                        <a:spcBef>
                          <a:spcPts val="0"/>
                        </a:spcBef>
                        <a:spcAft>
                          <a:spcPts val="0"/>
                        </a:spcAft>
                        <a:buNone/>
                      </a:pPr>
                      <a:r>
                        <a:t/>
                      </a:r>
                      <a:endParaRPr>
                        <a:solidFill>
                          <a:schemeClr val="dk1"/>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GB">
                          <a:solidFill>
                            <a:schemeClr val="dk1"/>
                          </a:solidFill>
                          <a:latin typeface="Cairo"/>
                          <a:ea typeface="Cairo"/>
                          <a:cs typeface="Cairo"/>
                          <a:sym typeface="Cairo"/>
                        </a:rPr>
                        <a:t>Inability to classify or contrast odors, although able to detect odors</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r>
              <a:tr h="1144975">
                <a:tc rowSpan="3">
                  <a:txBody>
                    <a:bodyPr>
                      <a:noAutofit/>
                    </a:bodyPr>
                    <a:lstStyle/>
                    <a:p>
                      <a:pPr indent="0" lvl="0" marL="0" rtl="0" algn="l">
                        <a:spcBef>
                          <a:spcPts val="0"/>
                        </a:spcBef>
                        <a:spcAft>
                          <a:spcPts val="0"/>
                        </a:spcAft>
                        <a:buNone/>
                      </a:pPr>
                      <a:r>
                        <a:rPr b="1" lang="en-GB" sz="1600">
                          <a:solidFill>
                            <a:srgbClr val="6AA84F"/>
                          </a:solidFill>
                          <a:latin typeface="Economica"/>
                          <a:ea typeface="Economica"/>
                          <a:cs typeface="Economica"/>
                          <a:sym typeface="Economica"/>
                        </a:rPr>
                        <a:t>Hyperosmia</a:t>
                      </a:r>
                      <a:endParaRPr b="1" sz="1600">
                        <a:solidFill>
                          <a:srgbClr val="6AA84F"/>
                        </a:solidFill>
                        <a:latin typeface="Economica"/>
                        <a:ea typeface="Economica"/>
                        <a:cs typeface="Economica"/>
                        <a:sym typeface="Economica"/>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D9EAD3">
                        <a:alpha val="9620"/>
                      </a:srgbClr>
                    </a:solidFill>
                  </a:tcPr>
                </a:tc>
                <a:tc gridSpan="3" rowSpan="3">
                  <a:txBody>
                    <a:bodyPr>
                      <a:noAutofit/>
                    </a:bodyPr>
                    <a:lstStyle/>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increase in smell</a:t>
                      </a:r>
                      <a:br>
                        <a:rPr lang="en-GB">
                          <a:solidFill>
                            <a:schemeClr val="dk1"/>
                          </a:solidFill>
                          <a:latin typeface="Cairo"/>
                          <a:ea typeface="Cairo"/>
                          <a:cs typeface="Cairo"/>
                          <a:sym typeface="Cairo"/>
                        </a:rPr>
                      </a:br>
                      <a:r>
                        <a:rPr lang="en-GB">
                          <a:solidFill>
                            <a:schemeClr val="dk1"/>
                          </a:solidFill>
                          <a:latin typeface="Cairo"/>
                          <a:ea typeface="Cairo"/>
                          <a:cs typeface="Cairo"/>
                          <a:sym typeface="Cairo"/>
                        </a:rPr>
                        <a:t>Sensation</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Adrenal insufficiency</a:t>
                      </a:r>
                      <a:endParaRPr>
                        <a:solidFill>
                          <a:schemeClr val="dk1"/>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c rowSpan="3" hMerge="1"/>
                <a:tc rowSpan="3" hMerge="1"/>
              </a:tr>
              <a:tr h="100000">
                <a:tc vMerge="1"/>
                <a:tc gridSpan="3" vMerge="1"/>
                <a:tc hMerge="1" vMerge="1"/>
                <a:tc hMerge="1" vMerge="1"/>
              </a:tr>
              <a:tr h="100000">
                <a:tc vMerge="1"/>
                <a:tc gridSpan="3" vMerge="1"/>
                <a:tc hMerge="1" vMerge="1"/>
                <a:tc hMerge="1" vMerge="1"/>
              </a:tr>
              <a:tr h="381000">
                <a:tc>
                  <a:txBody>
                    <a:bodyPr>
                      <a:noAutofit/>
                    </a:bodyPr>
                    <a:lstStyle/>
                    <a:p>
                      <a:pPr indent="0" lvl="0" marL="0" rtl="0" algn="l">
                        <a:spcBef>
                          <a:spcPts val="0"/>
                        </a:spcBef>
                        <a:spcAft>
                          <a:spcPts val="0"/>
                        </a:spcAft>
                        <a:buClr>
                          <a:schemeClr val="dk1"/>
                        </a:buClr>
                        <a:buSzPts val="1100"/>
                        <a:buFont typeface="Arial"/>
                        <a:buNone/>
                      </a:pPr>
                      <a:r>
                        <a:rPr b="1" lang="en-GB" sz="1600">
                          <a:solidFill>
                            <a:srgbClr val="6AA84F"/>
                          </a:solidFill>
                          <a:latin typeface="Economica"/>
                          <a:ea typeface="Economica"/>
                          <a:cs typeface="Economica"/>
                          <a:sym typeface="Economica"/>
                        </a:rPr>
                        <a:t>Hyposomia</a:t>
                      </a:r>
                      <a:endParaRPr b="1" sz="1600">
                        <a:solidFill>
                          <a:srgbClr val="6AA84F"/>
                        </a:solidFill>
                        <a:latin typeface="Economica"/>
                        <a:ea typeface="Economica"/>
                        <a:cs typeface="Economica"/>
                        <a:sym typeface="Economica"/>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solidFill>
                      <a:srgbClr val="D9EAD3">
                        <a:alpha val="9620"/>
                      </a:srgbClr>
                    </a:solidFill>
                  </a:tcPr>
                </a:tc>
                <a:tc gridSpan="3">
                  <a:txBody>
                    <a:bodyPr>
                      <a:noAutofit/>
                    </a:bodyPr>
                    <a:lstStyle/>
                    <a:p>
                      <a:pPr indent="-317500" lvl="0" marL="4572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decreased smell</a:t>
                      </a:r>
                      <a:br>
                        <a:rPr lang="en-GB">
                          <a:solidFill>
                            <a:schemeClr val="dk1"/>
                          </a:solidFill>
                          <a:latin typeface="Cairo"/>
                          <a:ea typeface="Cairo"/>
                          <a:cs typeface="Cairo"/>
                          <a:sym typeface="Cairo"/>
                        </a:rPr>
                      </a:br>
                      <a:r>
                        <a:rPr lang="en-GB">
                          <a:solidFill>
                            <a:schemeClr val="dk1"/>
                          </a:solidFill>
                          <a:latin typeface="Cairo"/>
                          <a:ea typeface="Cairo"/>
                          <a:cs typeface="Cairo"/>
                          <a:sym typeface="Cairo"/>
                        </a:rPr>
                        <a:t>Sensation</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GB">
                          <a:solidFill>
                            <a:schemeClr val="dk1"/>
                          </a:solidFill>
                          <a:latin typeface="Cairo"/>
                          <a:ea typeface="Cairo"/>
                          <a:cs typeface="Cairo"/>
                          <a:sym typeface="Cairo"/>
                        </a:rPr>
                        <a:t> Vitamin A deficiency</a:t>
                      </a:r>
                      <a:endParaRPr>
                        <a:solidFill>
                          <a:schemeClr val="dk1"/>
                        </a:solidFill>
                        <a:latin typeface="Cairo"/>
                        <a:ea typeface="Cairo"/>
                        <a:cs typeface="Cairo"/>
                        <a:sym typeface="Cairo"/>
                      </a:endParaRPr>
                    </a:p>
                    <a:p>
                      <a:pPr indent="-228600" lvl="0" marL="457200" rtl="0" algn="l">
                        <a:spcBef>
                          <a:spcPts val="0"/>
                        </a:spcBef>
                        <a:spcAft>
                          <a:spcPts val="0"/>
                        </a:spcAft>
                        <a:buNone/>
                      </a:pPr>
                      <a:r>
                        <a:t/>
                      </a:r>
                      <a:endParaRPr>
                        <a:solidFill>
                          <a:schemeClr val="dk1"/>
                        </a:solidFill>
                        <a:latin typeface="Cairo"/>
                        <a:ea typeface="Cairo"/>
                        <a:cs typeface="Cairo"/>
                        <a:sym typeface="Cairo"/>
                      </a:endParaRPr>
                    </a:p>
                  </a:txBody>
                  <a:tcPr marT="91425" marB="91425" marR="91425" marL="91425">
                    <a:lnL cap="flat" cmpd="sng" w="19050">
                      <a:solidFill>
                        <a:srgbClr val="45818E"/>
                      </a:solidFill>
                      <a:prstDash val="dashDot"/>
                      <a:round/>
                      <a:headEnd len="sm" w="sm" type="none"/>
                      <a:tailEnd len="sm" w="sm" type="none"/>
                    </a:lnL>
                    <a:lnR cap="flat" cmpd="sng" w="19050">
                      <a:solidFill>
                        <a:srgbClr val="45818E"/>
                      </a:solidFill>
                      <a:prstDash val="dashDot"/>
                      <a:round/>
                      <a:headEnd len="sm" w="sm" type="none"/>
                      <a:tailEnd len="sm" w="sm" type="none"/>
                    </a:lnR>
                    <a:lnT cap="flat" cmpd="sng" w="19050">
                      <a:solidFill>
                        <a:srgbClr val="45818E"/>
                      </a:solidFill>
                      <a:prstDash val="dashDot"/>
                      <a:round/>
                      <a:headEnd len="sm" w="sm" type="none"/>
                      <a:tailEnd len="sm" w="sm" type="none"/>
                    </a:lnT>
                    <a:lnB cap="flat" cmpd="sng" w="19050">
                      <a:solidFill>
                        <a:srgbClr val="45818E"/>
                      </a:solidFill>
                      <a:prstDash val="dashDot"/>
                      <a:round/>
                      <a:headEnd len="sm" w="sm" type="none"/>
                      <a:tailEnd len="sm" w="sm" type="none"/>
                    </a:lnB>
                  </a:tcPr>
                </a:tc>
                <a:tc hMerge="1"/>
                <a:tc hMerge="1"/>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pic>
        <p:nvPicPr>
          <p:cNvPr id="362" name="Google Shape;362;p59"/>
          <p:cNvPicPr preferRelativeResize="0"/>
          <p:nvPr/>
        </p:nvPicPr>
        <p:blipFill>
          <a:blip r:embed="rId3">
            <a:alphaModFix/>
          </a:blip>
          <a:stretch>
            <a:fillRect/>
          </a:stretch>
        </p:blipFill>
        <p:spPr>
          <a:xfrm>
            <a:off x="451062" y="3573074"/>
            <a:ext cx="5955876" cy="3134300"/>
          </a:xfrm>
          <a:prstGeom prst="rect">
            <a:avLst/>
          </a:prstGeom>
          <a:noFill/>
          <a:ln>
            <a:noFill/>
          </a:ln>
        </p:spPr>
      </p:pic>
      <p:sp>
        <p:nvSpPr>
          <p:cNvPr id="363" name="Google Shape;363;p59"/>
          <p:cNvSpPr txBox="1"/>
          <p:nvPr/>
        </p:nvSpPr>
        <p:spPr>
          <a:xfrm>
            <a:off x="0" y="512775"/>
            <a:ext cx="2846100" cy="2777700"/>
          </a:xfrm>
          <a:prstGeom prst="rect">
            <a:avLst/>
          </a:prstGeom>
          <a:noFill/>
          <a:ln>
            <a:noFill/>
          </a:ln>
        </p:spPr>
        <p:txBody>
          <a:bodyPr anchorCtr="0" anchor="t" bIns="91425" lIns="91425" spcFirstLastPara="1" rIns="91425" wrap="square" tIns="91425">
            <a:noAutofit/>
          </a:bodyPr>
          <a:lstStyle/>
          <a:p>
            <a:pPr indent="-317500" lvl="0" marL="457200" rtl="0" algn="just">
              <a:lnSpc>
                <a:spcPct val="115000"/>
              </a:lnSpc>
              <a:spcBef>
                <a:spcPts val="0"/>
              </a:spcBef>
              <a:spcAft>
                <a:spcPts val="0"/>
              </a:spcAft>
              <a:buSzPts val="1400"/>
              <a:buFont typeface="Cairo"/>
              <a:buChar char="➔"/>
            </a:pPr>
            <a:r>
              <a:rPr b="1" lang="en-GB">
                <a:solidFill>
                  <a:srgbClr val="85200C"/>
                </a:solidFill>
                <a:highlight>
                  <a:srgbClr val="E6B8AF"/>
                </a:highlight>
                <a:latin typeface="Cairo"/>
                <a:ea typeface="Cairo"/>
                <a:cs typeface="Cairo"/>
                <a:sym typeface="Cairo"/>
              </a:rPr>
              <a:t>Taste</a:t>
            </a:r>
            <a:r>
              <a:rPr b="1" lang="en-GB">
                <a:solidFill>
                  <a:srgbClr val="85200C"/>
                </a:solidFill>
                <a:latin typeface="Cairo"/>
                <a:ea typeface="Cairo"/>
                <a:cs typeface="Cairo"/>
                <a:sym typeface="Cairo"/>
              </a:rPr>
              <a:t> </a:t>
            </a:r>
            <a:r>
              <a:rPr lang="en-GB">
                <a:latin typeface="Cairo"/>
                <a:ea typeface="Cairo"/>
                <a:cs typeface="Cairo"/>
                <a:sym typeface="Cairo"/>
              </a:rPr>
              <a:t>is the sensation produced when a substance in the mouth reacts chemically with taste receptors.</a:t>
            </a:r>
            <a:endParaRPr>
              <a:latin typeface="Cairo"/>
              <a:ea typeface="Cairo"/>
              <a:cs typeface="Cairo"/>
              <a:sym typeface="Cairo"/>
            </a:endParaRPr>
          </a:p>
          <a:p>
            <a:pPr indent="-317500" lvl="0" marL="457200" rtl="0" algn="just">
              <a:lnSpc>
                <a:spcPct val="115000"/>
              </a:lnSpc>
              <a:spcBef>
                <a:spcPts val="0"/>
              </a:spcBef>
              <a:spcAft>
                <a:spcPts val="0"/>
              </a:spcAft>
              <a:buSzPts val="1400"/>
              <a:buFont typeface="Cairo"/>
              <a:buChar char="➔"/>
            </a:pPr>
            <a:r>
              <a:rPr lang="en-GB">
                <a:solidFill>
                  <a:srgbClr val="0000FF"/>
                </a:solidFill>
                <a:latin typeface="Cairo"/>
                <a:ea typeface="Cairo"/>
                <a:cs typeface="Cairo"/>
                <a:sym typeface="Cairo"/>
              </a:rPr>
              <a:t>Taste buds</a:t>
            </a:r>
            <a:r>
              <a:rPr lang="en-GB">
                <a:latin typeface="Cairo"/>
                <a:ea typeface="Cairo"/>
                <a:cs typeface="Cairo"/>
                <a:sym typeface="Cairo"/>
              </a:rPr>
              <a:t> are specialized receptors widely scattered throughout the oral cavity:</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Tongue</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Soft palate</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Inner surface of cheeks</a:t>
            </a:r>
            <a:endParaRPr>
              <a:latin typeface="Dosis"/>
              <a:ea typeface="Dosis"/>
              <a:cs typeface="Dosis"/>
              <a:sym typeface="Dosis"/>
            </a:endParaRPr>
          </a:p>
        </p:txBody>
      </p:sp>
      <p:sp>
        <p:nvSpPr>
          <p:cNvPr id="364" name="Google Shape;364;p59"/>
          <p:cNvSpPr txBox="1"/>
          <p:nvPr/>
        </p:nvSpPr>
        <p:spPr>
          <a:xfrm>
            <a:off x="2979325" y="412925"/>
            <a:ext cx="3644700" cy="3134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700"/>
              </a:spcBef>
              <a:spcAft>
                <a:spcPts val="0"/>
              </a:spcAft>
              <a:buNone/>
            </a:pPr>
            <a:r>
              <a:rPr b="1" lang="en-GB" sz="1600">
                <a:solidFill>
                  <a:srgbClr val="45818E"/>
                </a:solidFill>
                <a:highlight>
                  <a:srgbClr val="D0E0E3"/>
                </a:highlight>
                <a:latin typeface="Josefin Sans"/>
                <a:ea typeface="Josefin Sans"/>
                <a:cs typeface="Josefin Sans"/>
                <a:sym typeface="Josefin Sans"/>
              </a:rPr>
              <a:t>Types of Papillae:</a:t>
            </a:r>
            <a:endParaRPr b="1" sz="1600">
              <a:solidFill>
                <a:srgbClr val="45818E"/>
              </a:solidFill>
              <a:highlight>
                <a:srgbClr val="D0E0E3"/>
              </a:highlight>
              <a:latin typeface="Josefin Sans"/>
              <a:ea typeface="Josefin Sans"/>
              <a:cs typeface="Josefin Sans"/>
              <a:sym typeface="Josefin Sans"/>
            </a:endParaRPr>
          </a:p>
          <a:p>
            <a:pPr indent="-317500" lvl="0" marL="457200" rtl="0" algn="l">
              <a:lnSpc>
                <a:spcPct val="115000"/>
              </a:lnSpc>
              <a:spcBef>
                <a:spcPts val="700"/>
              </a:spcBef>
              <a:spcAft>
                <a:spcPts val="0"/>
              </a:spcAft>
              <a:buSzPts val="1400"/>
              <a:buFont typeface="Cairo"/>
              <a:buChar char="➔"/>
            </a:pPr>
            <a:r>
              <a:rPr lang="en-GB">
                <a:latin typeface="Cairo"/>
                <a:ea typeface="Cairo"/>
                <a:cs typeface="Cairo"/>
                <a:sym typeface="Cairo"/>
              </a:rPr>
              <a:t>The tongue is covered with 3 types of projections called papillae:</a:t>
            </a:r>
            <a:endParaRPr>
              <a:latin typeface="Cairo"/>
              <a:ea typeface="Cairo"/>
              <a:cs typeface="Cairo"/>
              <a:sym typeface="Cairo"/>
            </a:endParaRPr>
          </a:p>
          <a:p>
            <a:pPr indent="-317500" lvl="1" marL="914400" rtl="0" algn="l">
              <a:lnSpc>
                <a:spcPct val="115000"/>
              </a:lnSpc>
              <a:spcBef>
                <a:spcPts val="0"/>
              </a:spcBef>
              <a:spcAft>
                <a:spcPts val="0"/>
              </a:spcAft>
              <a:buSzPts val="1400"/>
              <a:buChar char="◆"/>
            </a:pPr>
            <a:r>
              <a:rPr b="1" lang="en-GB">
                <a:solidFill>
                  <a:srgbClr val="CC4125"/>
                </a:solidFill>
                <a:latin typeface="Cairo"/>
                <a:ea typeface="Cairo"/>
                <a:cs typeface="Cairo"/>
                <a:sym typeface="Cairo"/>
              </a:rPr>
              <a:t>Filiform:</a:t>
            </a:r>
            <a:r>
              <a:rPr lang="en-GB">
                <a:latin typeface="Cairo"/>
                <a:ea typeface="Cairo"/>
                <a:cs typeface="Cairo"/>
                <a:sym typeface="Cairo"/>
              </a:rPr>
              <a:t> Sharp – no taste buds</a:t>
            </a:r>
            <a:endParaRPr>
              <a:latin typeface="Cairo"/>
              <a:ea typeface="Cairo"/>
              <a:cs typeface="Cairo"/>
              <a:sym typeface="Cairo"/>
            </a:endParaRPr>
          </a:p>
          <a:p>
            <a:pPr indent="-317500" lvl="1" marL="914400" rtl="0" algn="l">
              <a:lnSpc>
                <a:spcPct val="115000"/>
              </a:lnSpc>
              <a:spcBef>
                <a:spcPts val="0"/>
              </a:spcBef>
              <a:spcAft>
                <a:spcPts val="0"/>
              </a:spcAft>
              <a:buSzPts val="1400"/>
              <a:buChar char="◆"/>
            </a:pPr>
            <a:r>
              <a:rPr b="1" lang="en-GB">
                <a:solidFill>
                  <a:schemeClr val="accent5"/>
                </a:solidFill>
                <a:latin typeface="Cairo"/>
                <a:ea typeface="Cairo"/>
                <a:cs typeface="Cairo"/>
                <a:sym typeface="Cairo"/>
              </a:rPr>
              <a:t>Fungiform</a:t>
            </a:r>
            <a:r>
              <a:rPr lang="en-GB">
                <a:solidFill>
                  <a:schemeClr val="accent5"/>
                </a:solidFill>
                <a:latin typeface="Cairo"/>
                <a:ea typeface="Cairo"/>
                <a:cs typeface="Cairo"/>
                <a:sym typeface="Cairo"/>
              </a:rPr>
              <a:t>:</a:t>
            </a:r>
            <a:r>
              <a:rPr lang="en-GB">
                <a:latin typeface="Cairo"/>
                <a:ea typeface="Cairo"/>
                <a:cs typeface="Cairo"/>
                <a:sym typeface="Cairo"/>
              </a:rPr>
              <a:t> Rounded with moderate number of taste buds</a:t>
            </a:r>
            <a:endParaRPr>
              <a:latin typeface="Cairo"/>
              <a:ea typeface="Cairo"/>
              <a:cs typeface="Cairo"/>
              <a:sym typeface="Cairo"/>
            </a:endParaRPr>
          </a:p>
          <a:p>
            <a:pPr indent="-317500" lvl="1" marL="914400" rtl="0" algn="l">
              <a:lnSpc>
                <a:spcPct val="115000"/>
              </a:lnSpc>
              <a:spcBef>
                <a:spcPts val="0"/>
              </a:spcBef>
              <a:spcAft>
                <a:spcPts val="0"/>
              </a:spcAft>
              <a:buSzPts val="1400"/>
              <a:buChar char="◆"/>
            </a:pPr>
            <a:r>
              <a:rPr b="1" lang="en-GB">
                <a:solidFill>
                  <a:srgbClr val="9900FF"/>
                </a:solidFill>
                <a:latin typeface="Cairo"/>
                <a:ea typeface="Cairo"/>
                <a:cs typeface="Cairo"/>
                <a:sym typeface="Cairo"/>
              </a:rPr>
              <a:t>Circumvallate</a:t>
            </a:r>
            <a:r>
              <a:rPr b="1" lang="en-GB">
                <a:solidFill>
                  <a:srgbClr val="8E7CC3"/>
                </a:solidFill>
                <a:latin typeface="Cairo"/>
                <a:ea typeface="Cairo"/>
                <a:cs typeface="Cairo"/>
                <a:sym typeface="Cairo"/>
              </a:rPr>
              <a:t>:</a:t>
            </a:r>
            <a:r>
              <a:rPr lang="en-GB">
                <a:latin typeface="Cairo"/>
                <a:ea typeface="Cairo"/>
                <a:cs typeface="Cairo"/>
                <a:sym typeface="Cairo"/>
              </a:rPr>
              <a:t> Large papillae with numerous number of  taste buds</a:t>
            </a:r>
            <a:endParaRPr>
              <a:latin typeface="Cairo"/>
              <a:ea typeface="Cairo"/>
              <a:cs typeface="Cairo"/>
              <a:sym typeface="Cairo"/>
            </a:endParaRPr>
          </a:p>
          <a:p>
            <a:pPr indent="-317500" lvl="1" marL="914400" rtl="0" algn="l">
              <a:lnSpc>
                <a:spcPct val="115000"/>
              </a:lnSpc>
              <a:spcBef>
                <a:spcPts val="0"/>
              </a:spcBef>
              <a:spcAft>
                <a:spcPts val="0"/>
              </a:spcAft>
              <a:buClr>
                <a:srgbClr val="C9DAF8"/>
              </a:buClr>
              <a:buSzPts val="1400"/>
              <a:buFont typeface="Cairo"/>
              <a:buChar char="◆"/>
            </a:pPr>
            <a:r>
              <a:rPr b="1" lang="en-GB">
                <a:solidFill>
                  <a:srgbClr val="C9DAF8"/>
                </a:solidFill>
                <a:latin typeface="Cairo"/>
                <a:ea typeface="Cairo"/>
                <a:cs typeface="Cairo"/>
                <a:sym typeface="Cairo"/>
              </a:rPr>
              <a:t>Foliate</a:t>
            </a:r>
            <a:r>
              <a:rPr lang="en-GB">
                <a:solidFill>
                  <a:srgbClr val="C9DAF8"/>
                </a:solidFill>
                <a:latin typeface="Cairo"/>
                <a:ea typeface="Cairo"/>
                <a:cs typeface="Cairo"/>
                <a:sym typeface="Cairo"/>
              </a:rPr>
              <a:t>:  located in the folds along the lateral surfaces of the tongue.</a:t>
            </a:r>
            <a:endParaRPr>
              <a:solidFill>
                <a:srgbClr val="C9DAF8"/>
              </a:solidFill>
              <a:latin typeface="Cairo"/>
              <a:ea typeface="Cairo"/>
              <a:cs typeface="Cairo"/>
              <a:sym typeface="Cairo"/>
            </a:endParaRPr>
          </a:p>
          <a:p>
            <a:pPr indent="-317500" lvl="0" marL="457200" rtl="0" algn="l">
              <a:lnSpc>
                <a:spcPct val="115000"/>
              </a:lnSpc>
              <a:spcBef>
                <a:spcPts val="0"/>
              </a:spcBef>
              <a:spcAft>
                <a:spcPts val="0"/>
              </a:spcAft>
              <a:buClr>
                <a:srgbClr val="FF0000"/>
              </a:buClr>
              <a:buSzPts val="1400"/>
              <a:buFont typeface="Dosis"/>
              <a:buChar char="★"/>
            </a:pPr>
            <a:r>
              <a:rPr lang="en-GB">
                <a:solidFill>
                  <a:srgbClr val="FF0000"/>
                </a:solidFill>
                <a:latin typeface="Dosis"/>
                <a:ea typeface="Dosis"/>
                <a:cs typeface="Dosis"/>
                <a:sym typeface="Dosis"/>
              </a:rPr>
              <a:t>No taste buds on the mid dorsum of the tongue</a:t>
            </a:r>
            <a:endParaRPr>
              <a:solidFill>
                <a:srgbClr val="FF0000"/>
              </a:solidFill>
              <a:latin typeface="Dosis"/>
              <a:ea typeface="Dosis"/>
              <a:cs typeface="Dosis"/>
              <a:sym typeface="Dosis"/>
            </a:endParaRPr>
          </a:p>
          <a:p>
            <a:pPr indent="0" lvl="0" marL="0" rtl="0" algn="l">
              <a:spcBef>
                <a:spcPts val="0"/>
              </a:spcBef>
              <a:spcAft>
                <a:spcPts val="0"/>
              </a:spcAft>
              <a:buNone/>
            </a:pPr>
            <a:r>
              <a:t/>
            </a:r>
            <a:endParaRPr/>
          </a:p>
        </p:txBody>
      </p:sp>
      <p:sp>
        <p:nvSpPr>
          <p:cNvPr id="365" name="Google Shape;365;p59"/>
          <p:cNvSpPr txBox="1"/>
          <p:nvPr/>
        </p:nvSpPr>
        <p:spPr>
          <a:xfrm>
            <a:off x="116300" y="6626550"/>
            <a:ext cx="6741600" cy="27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1600">
                <a:solidFill>
                  <a:srgbClr val="45818E"/>
                </a:solidFill>
                <a:highlight>
                  <a:srgbClr val="D0E0E3"/>
                </a:highlight>
                <a:latin typeface="Josefin Sans"/>
                <a:ea typeface="Josefin Sans"/>
                <a:cs typeface="Josefin Sans"/>
                <a:sym typeface="Josefin Sans"/>
              </a:rPr>
              <a:t>Structure of taste buds:</a:t>
            </a:r>
            <a:endParaRPr b="1" sz="1600">
              <a:solidFill>
                <a:srgbClr val="45818E"/>
              </a:solidFill>
              <a:highlight>
                <a:srgbClr val="D0E0E3"/>
              </a:highlight>
              <a:latin typeface="Josefin Sans"/>
              <a:ea typeface="Josefin Sans"/>
              <a:cs typeface="Josefin Sans"/>
              <a:sym typeface="Josefin Sans"/>
            </a:endParaRPr>
          </a:p>
          <a:p>
            <a:pPr indent="-317500" lvl="0" marL="457200" rtl="0" algn="l">
              <a:lnSpc>
                <a:spcPct val="115000"/>
              </a:lnSpc>
              <a:spcBef>
                <a:spcPts val="1400"/>
              </a:spcBef>
              <a:spcAft>
                <a:spcPts val="0"/>
              </a:spcAft>
              <a:buSzPts val="1400"/>
              <a:buFont typeface="Cairo"/>
              <a:buChar char="➔"/>
            </a:pPr>
            <a:r>
              <a:rPr lang="en-GB">
                <a:solidFill>
                  <a:srgbClr val="FF6600"/>
                </a:solidFill>
                <a:latin typeface="Cairo"/>
                <a:ea typeface="Cairo"/>
                <a:cs typeface="Cairo"/>
                <a:sym typeface="Cairo"/>
              </a:rPr>
              <a:t>Gustatory</a:t>
            </a:r>
            <a:r>
              <a:rPr lang="en-GB">
                <a:solidFill>
                  <a:srgbClr val="C9DAF8"/>
                </a:solidFill>
                <a:latin typeface="Cairo"/>
                <a:ea typeface="Cairo"/>
                <a:cs typeface="Cairo"/>
                <a:sym typeface="Cairo"/>
              </a:rPr>
              <a:t> </a:t>
            </a:r>
            <a:r>
              <a:rPr lang="en-GB" sz="1200">
                <a:solidFill>
                  <a:srgbClr val="C9DAF8"/>
                </a:solidFill>
                <a:latin typeface="Cairo"/>
                <a:ea typeface="Cairo"/>
                <a:cs typeface="Cairo"/>
                <a:sym typeface="Cairo"/>
              </a:rPr>
              <a:t>“Taste”</a:t>
            </a:r>
            <a:r>
              <a:rPr lang="en-GB">
                <a:solidFill>
                  <a:srgbClr val="C9DAF8"/>
                </a:solidFill>
                <a:latin typeface="Cairo"/>
                <a:ea typeface="Cairo"/>
                <a:cs typeface="Cairo"/>
                <a:sym typeface="Cairo"/>
              </a:rPr>
              <a:t> </a:t>
            </a:r>
            <a:r>
              <a:rPr lang="en-GB">
                <a:solidFill>
                  <a:srgbClr val="FF6600"/>
                </a:solidFill>
                <a:latin typeface="Cairo"/>
                <a:ea typeface="Cairo"/>
                <a:cs typeface="Cairo"/>
                <a:sym typeface="Cairo"/>
              </a:rPr>
              <a:t>cells</a:t>
            </a:r>
            <a:r>
              <a:rPr lang="en-GB">
                <a:latin typeface="Cairo"/>
                <a:ea typeface="Cairo"/>
                <a:cs typeface="Cairo"/>
                <a:sym typeface="Cairo"/>
              </a:rPr>
              <a:t> with long microvilli (</a:t>
            </a:r>
            <a:r>
              <a:rPr lang="en-GB">
                <a:solidFill>
                  <a:srgbClr val="B45F06"/>
                </a:solidFill>
                <a:latin typeface="Cairo"/>
                <a:ea typeface="Cairo"/>
                <a:cs typeface="Cairo"/>
                <a:sym typeface="Cairo"/>
              </a:rPr>
              <a:t>gustatory hair cells</a:t>
            </a:r>
            <a:r>
              <a:rPr lang="en-GB">
                <a:latin typeface="Cairo"/>
                <a:ea typeface="Cairo"/>
                <a:cs typeface="Cairo"/>
                <a:sym typeface="Cairo"/>
              </a:rPr>
              <a:t>).</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Cairo"/>
              <a:buChar char="◆"/>
            </a:pPr>
            <a:r>
              <a:rPr lang="en-GB">
                <a:latin typeface="Cairo"/>
                <a:ea typeface="Cairo"/>
                <a:cs typeface="Cairo"/>
                <a:sym typeface="Cairo"/>
              </a:rPr>
              <a:t>They are receptor cells with cilia projected through taste pore between the </a:t>
            </a:r>
            <a:r>
              <a:rPr lang="en-GB">
                <a:solidFill>
                  <a:srgbClr val="FF00FF"/>
                </a:solidFill>
                <a:latin typeface="Cairo"/>
                <a:ea typeface="Cairo"/>
                <a:cs typeface="Cairo"/>
                <a:sym typeface="Cairo"/>
              </a:rPr>
              <a:t>supporting cells</a:t>
            </a:r>
            <a:r>
              <a:rPr lang="en-GB">
                <a:latin typeface="Cairo"/>
                <a:ea typeface="Cairo"/>
                <a:cs typeface="Cairo"/>
                <a:sym typeface="Cairo"/>
              </a:rPr>
              <a:t>.</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lang="en-GB">
                <a:latin typeface="Cairo"/>
                <a:ea typeface="Cairo"/>
                <a:cs typeface="Cairo"/>
                <a:sym typeface="Cairo"/>
              </a:rPr>
              <a:t>Hairs are stimulated by chemicals dissolved with saliva and transmit impulses to the brain.</a:t>
            </a:r>
            <a:endParaRPr>
              <a:latin typeface="Cairo"/>
              <a:ea typeface="Cairo"/>
              <a:cs typeface="Cairo"/>
              <a:sym typeface="Cairo"/>
            </a:endParaRPr>
          </a:p>
          <a:p>
            <a:pPr indent="-317500" lvl="0" marL="457200" rtl="0" algn="just">
              <a:lnSpc>
                <a:spcPct val="115000"/>
              </a:lnSpc>
              <a:spcBef>
                <a:spcPts val="0"/>
              </a:spcBef>
              <a:spcAft>
                <a:spcPts val="0"/>
              </a:spcAft>
              <a:buSzPts val="1400"/>
              <a:buFont typeface="Cairo"/>
              <a:buChar char="➔"/>
            </a:pPr>
            <a:r>
              <a:rPr lang="en-GB">
                <a:latin typeface="Cairo"/>
                <a:ea typeface="Cairo"/>
                <a:cs typeface="Cairo"/>
                <a:sym typeface="Cairo"/>
              </a:rPr>
              <a:t>Impulses are carried to the gustatory complex by cranial nerves as taste buds are found in different areas:</a:t>
            </a:r>
            <a:endParaRPr>
              <a:latin typeface="Cairo"/>
              <a:ea typeface="Cairo"/>
              <a:cs typeface="Cairo"/>
              <a:sym typeface="Cairo"/>
            </a:endParaRPr>
          </a:p>
          <a:p>
            <a:pPr indent="-317500" lvl="1" marL="914400" rtl="0" algn="just">
              <a:lnSpc>
                <a:spcPct val="115000"/>
              </a:lnSpc>
              <a:spcBef>
                <a:spcPts val="0"/>
              </a:spcBef>
              <a:spcAft>
                <a:spcPts val="0"/>
              </a:spcAft>
              <a:buSzPts val="1400"/>
              <a:buFont typeface="Dosis"/>
              <a:buChar char="◆"/>
            </a:pPr>
            <a:r>
              <a:rPr lang="en-GB">
                <a:latin typeface="Dosis"/>
                <a:ea typeface="Dosis"/>
                <a:cs typeface="Dosis"/>
                <a:sym typeface="Dosis"/>
              </a:rPr>
              <a:t>Facial nerve (VII)</a:t>
            </a:r>
            <a:endParaRPr>
              <a:latin typeface="Dosis"/>
              <a:ea typeface="Dosis"/>
              <a:cs typeface="Dosis"/>
              <a:sym typeface="Dosis"/>
            </a:endParaRPr>
          </a:p>
          <a:p>
            <a:pPr indent="-317500" lvl="1" marL="914400" rtl="0" algn="just">
              <a:lnSpc>
                <a:spcPct val="115000"/>
              </a:lnSpc>
              <a:spcBef>
                <a:spcPts val="0"/>
              </a:spcBef>
              <a:spcAft>
                <a:spcPts val="0"/>
              </a:spcAft>
              <a:buSzPts val="1400"/>
              <a:buFont typeface="Dosis"/>
              <a:buChar char="◆"/>
            </a:pPr>
            <a:r>
              <a:rPr lang="en-GB">
                <a:latin typeface="Dosis"/>
                <a:ea typeface="Dosis"/>
                <a:cs typeface="Dosis"/>
                <a:sym typeface="Dosis"/>
              </a:rPr>
              <a:t>Glossopharyngeal nerve (IX) </a:t>
            </a:r>
            <a:endParaRPr>
              <a:latin typeface="Dosis"/>
              <a:ea typeface="Dosis"/>
              <a:cs typeface="Dosis"/>
              <a:sym typeface="Dosis"/>
            </a:endParaRPr>
          </a:p>
          <a:p>
            <a:pPr indent="-317500" lvl="1" marL="914400" rtl="0" algn="just">
              <a:lnSpc>
                <a:spcPct val="115000"/>
              </a:lnSpc>
              <a:spcBef>
                <a:spcPts val="0"/>
              </a:spcBef>
              <a:spcAft>
                <a:spcPts val="0"/>
              </a:spcAft>
              <a:buSzPts val="1400"/>
              <a:buFont typeface="Dosis"/>
              <a:buChar char="◆"/>
            </a:pPr>
            <a:r>
              <a:rPr lang="en-GB">
                <a:latin typeface="Dosis"/>
                <a:ea typeface="Dosis"/>
                <a:cs typeface="Dosis"/>
                <a:sym typeface="Dosis"/>
              </a:rPr>
              <a:t>Vagus nerve (X) </a:t>
            </a:r>
            <a:endParaRPr>
              <a:latin typeface="Dosis"/>
              <a:ea typeface="Dosis"/>
              <a:cs typeface="Dosis"/>
              <a:sym typeface="Dosis"/>
            </a:endParaRPr>
          </a:p>
        </p:txBody>
      </p:sp>
      <p:cxnSp>
        <p:nvCxnSpPr>
          <p:cNvPr id="366" name="Google Shape;366;p59"/>
          <p:cNvCxnSpPr/>
          <p:nvPr/>
        </p:nvCxnSpPr>
        <p:spPr>
          <a:xfrm>
            <a:off x="2946013" y="412925"/>
            <a:ext cx="33300" cy="2905800"/>
          </a:xfrm>
          <a:prstGeom prst="straightConnector1">
            <a:avLst/>
          </a:prstGeom>
          <a:noFill/>
          <a:ln cap="flat" cmpd="sng" w="19050">
            <a:solidFill>
              <a:srgbClr val="2C5072"/>
            </a:solidFill>
            <a:prstDash val="dashDot"/>
            <a:round/>
            <a:headEnd len="med" w="med" type="none"/>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60"/>
          <p:cNvSpPr txBox="1"/>
          <p:nvPr/>
        </p:nvSpPr>
        <p:spPr>
          <a:xfrm>
            <a:off x="130250" y="438000"/>
            <a:ext cx="2866800" cy="204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600">
                <a:solidFill>
                  <a:srgbClr val="45818E"/>
                </a:solidFill>
                <a:highlight>
                  <a:srgbClr val="D0E0E3"/>
                </a:highlight>
                <a:latin typeface="Josefin Sans"/>
                <a:ea typeface="Josefin Sans"/>
                <a:cs typeface="Josefin Sans"/>
                <a:sym typeface="Josefin Sans"/>
              </a:rPr>
              <a:t>Distribution of taste buds:</a:t>
            </a:r>
            <a:endParaRPr b="1" sz="1600">
              <a:solidFill>
                <a:srgbClr val="45818E"/>
              </a:solidFill>
              <a:highlight>
                <a:srgbClr val="D0E0E3"/>
              </a:highlight>
              <a:latin typeface="Josefin Sans"/>
              <a:ea typeface="Josefin Sans"/>
              <a:cs typeface="Josefin Sans"/>
              <a:sym typeface="Josefin Sans"/>
            </a:endParaRPr>
          </a:p>
          <a:p>
            <a:pPr indent="-317500" lvl="0" marL="457200" rtl="0" algn="l">
              <a:lnSpc>
                <a:spcPct val="115000"/>
              </a:lnSpc>
              <a:spcBef>
                <a:spcPts val="700"/>
              </a:spcBef>
              <a:spcAft>
                <a:spcPts val="0"/>
              </a:spcAft>
              <a:buSzPts val="1400"/>
              <a:buFont typeface="Cairo"/>
              <a:buChar char="➔"/>
            </a:pPr>
            <a:r>
              <a:rPr lang="en-GB">
                <a:latin typeface="Cairo"/>
                <a:ea typeface="Cairo"/>
                <a:cs typeface="Cairo"/>
                <a:sym typeface="Cairo"/>
              </a:rPr>
              <a:t>Distribution of taste buds on the  tongue is not uniform:</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Sweet - tongue tip</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Sour - tongue margins</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Bitter  - back of tongue</a:t>
            </a:r>
            <a:endParaRPr>
              <a:latin typeface="Dosis"/>
              <a:ea typeface="Dosis"/>
              <a:cs typeface="Dosis"/>
              <a:sym typeface="Dosis"/>
            </a:endParaRPr>
          </a:p>
          <a:p>
            <a:pPr indent="-317500" lvl="1" marL="914400" rtl="0" algn="l">
              <a:spcBef>
                <a:spcPts val="0"/>
              </a:spcBef>
              <a:spcAft>
                <a:spcPts val="0"/>
              </a:spcAft>
              <a:buSzPts val="1400"/>
              <a:buFont typeface="Dosis"/>
              <a:buChar char="◆"/>
            </a:pPr>
            <a:r>
              <a:rPr lang="en-GB">
                <a:latin typeface="Dosis"/>
                <a:ea typeface="Dosis"/>
                <a:cs typeface="Dosis"/>
                <a:sym typeface="Dosis"/>
              </a:rPr>
              <a:t>Salty - widely distributed</a:t>
            </a:r>
            <a:endParaRPr>
              <a:latin typeface="Dosis"/>
              <a:ea typeface="Dosis"/>
              <a:cs typeface="Dosis"/>
              <a:sym typeface="Dosis"/>
            </a:endParaRPr>
          </a:p>
        </p:txBody>
      </p:sp>
      <p:sp>
        <p:nvSpPr>
          <p:cNvPr id="372" name="Google Shape;372;p60"/>
          <p:cNvSpPr txBox="1"/>
          <p:nvPr/>
        </p:nvSpPr>
        <p:spPr>
          <a:xfrm>
            <a:off x="130250" y="2285450"/>
            <a:ext cx="2866800" cy="447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1600">
                <a:solidFill>
                  <a:srgbClr val="45818E"/>
                </a:solidFill>
                <a:highlight>
                  <a:srgbClr val="D0E0E3"/>
                </a:highlight>
                <a:latin typeface="Josefin Sans"/>
                <a:ea typeface="Josefin Sans"/>
                <a:cs typeface="Josefin Sans"/>
                <a:sym typeface="Josefin Sans"/>
              </a:rPr>
              <a:t>Taste sensations:</a:t>
            </a:r>
            <a:endParaRPr b="1" sz="1600">
              <a:solidFill>
                <a:srgbClr val="45818E"/>
              </a:solidFill>
              <a:highlight>
                <a:srgbClr val="D0E0E3"/>
              </a:highlight>
              <a:latin typeface="Josefin Sans"/>
              <a:ea typeface="Josefin Sans"/>
              <a:cs typeface="Josefin Sans"/>
              <a:sym typeface="Josefin Sans"/>
            </a:endParaRPr>
          </a:p>
          <a:p>
            <a:pPr indent="0" lvl="0" marL="0" rtl="0" algn="l">
              <a:lnSpc>
                <a:spcPct val="115000"/>
              </a:lnSpc>
              <a:spcBef>
                <a:spcPts val="0"/>
              </a:spcBef>
              <a:spcAft>
                <a:spcPts val="0"/>
              </a:spcAft>
              <a:buClr>
                <a:schemeClr val="dk1"/>
              </a:buClr>
              <a:buSzPts val="1100"/>
              <a:buFont typeface="Arial"/>
              <a:buNone/>
            </a:pPr>
            <a:r>
              <a:rPr lang="en-GB">
                <a:latin typeface="Cairo"/>
                <a:ea typeface="Cairo"/>
                <a:cs typeface="Cairo"/>
                <a:sym typeface="Cairo"/>
              </a:rPr>
              <a:t>5 established tastes:</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AutoNum type="arabicPeriod"/>
            </a:pPr>
            <a:r>
              <a:rPr lang="en-GB" u="sng">
                <a:solidFill>
                  <a:srgbClr val="1155CC"/>
                </a:solidFill>
                <a:latin typeface="Cairo"/>
                <a:ea typeface="Cairo"/>
                <a:cs typeface="Cairo"/>
                <a:sym typeface="Cairo"/>
              </a:rPr>
              <a:t>Sweet</a:t>
            </a:r>
            <a:r>
              <a:rPr b="1" lang="en-GB">
                <a:solidFill>
                  <a:srgbClr val="1155CC"/>
                </a:solidFill>
                <a:latin typeface="Cairo"/>
                <a:ea typeface="Cairo"/>
                <a:cs typeface="Cairo"/>
                <a:sym typeface="Cairo"/>
              </a:rPr>
              <a:t> </a:t>
            </a:r>
            <a:r>
              <a:rPr lang="en-GB">
                <a:latin typeface="Cairo"/>
                <a:ea typeface="Cairo"/>
                <a:cs typeface="Cairo"/>
                <a:sym typeface="Cairo"/>
              </a:rPr>
              <a:t>receptors respond to:</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Sugars</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Saccharine</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Some amino acids</a:t>
            </a:r>
            <a:endParaRPr>
              <a:latin typeface="Dosis"/>
              <a:ea typeface="Dosis"/>
              <a:cs typeface="Dosis"/>
              <a:sym typeface="Dosis"/>
            </a:endParaRPr>
          </a:p>
          <a:p>
            <a:pPr indent="-317500" lvl="0" marL="457200" rtl="0" algn="l">
              <a:lnSpc>
                <a:spcPct val="115000"/>
              </a:lnSpc>
              <a:spcBef>
                <a:spcPts val="0"/>
              </a:spcBef>
              <a:spcAft>
                <a:spcPts val="0"/>
              </a:spcAft>
              <a:buSzPts val="1400"/>
              <a:buFont typeface="Cairo"/>
              <a:buAutoNum type="arabicPeriod"/>
            </a:pPr>
            <a:r>
              <a:rPr lang="en-GB" u="sng">
                <a:solidFill>
                  <a:schemeClr val="accent5"/>
                </a:solidFill>
                <a:latin typeface="Cairo"/>
                <a:ea typeface="Cairo"/>
                <a:cs typeface="Cairo"/>
                <a:sym typeface="Cairo"/>
              </a:rPr>
              <a:t>Sour</a:t>
            </a:r>
            <a:r>
              <a:rPr b="1" lang="en-GB">
                <a:solidFill>
                  <a:schemeClr val="accent5"/>
                </a:solidFill>
                <a:latin typeface="Cairo"/>
                <a:ea typeface="Cairo"/>
                <a:cs typeface="Cairo"/>
                <a:sym typeface="Cairo"/>
              </a:rPr>
              <a:t> </a:t>
            </a:r>
            <a:r>
              <a:rPr lang="en-GB">
                <a:latin typeface="Cairo"/>
                <a:ea typeface="Cairo"/>
                <a:cs typeface="Cairo"/>
                <a:sym typeface="Cairo"/>
              </a:rPr>
              <a:t>receptors</a:t>
            </a:r>
            <a:r>
              <a:rPr lang="en-GB">
                <a:solidFill>
                  <a:schemeClr val="dk1"/>
                </a:solidFill>
                <a:latin typeface="Cairo"/>
                <a:ea typeface="Cairo"/>
                <a:cs typeface="Cairo"/>
                <a:sym typeface="Cairo"/>
              </a:rPr>
              <a:t> respond to:</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H+ ions</a:t>
            </a:r>
            <a:endParaRPr>
              <a:latin typeface="Dosis"/>
              <a:ea typeface="Dosis"/>
              <a:cs typeface="Dosis"/>
              <a:sym typeface="Dosis"/>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Acids</a:t>
            </a:r>
            <a:endParaRPr>
              <a:latin typeface="Dosis"/>
              <a:ea typeface="Dosis"/>
              <a:cs typeface="Dosis"/>
              <a:sym typeface="Dosis"/>
            </a:endParaRPr>
          </a:p>
          <a:p>
            <a:pPr indent="-317500" lvl="0" marL="457200" rtl="0" algn="l">
              <a:lnSpc>
                <a:spcPct val="115000"/>
              </a:lnSpc>
              <a:spcBef>
                <a:spcPts val="0"/>
              </a:spcBef>
              <a:spcAft>
                <a:spcPts val="0"/>
              </a:spcAft>
              <a:buSzPts val="1400"/>
              <a:buFont typeface="Cairo"/>
              <a:buAutoNum type="arabicPeriod"/>
            </a:pPr>
            <a:r>
              <a:rPr lang="en-GB" u="sng">
                <a:solidFill>
                  <a:schemeClr val="lt2"/>
                </a:solidFill>
                <a:latin typeface="Cairo"/>
                <a:ea typeface="Cairo"/>
                <a:cs typeface="Cairo"/>
                <a:sym typeface="Cairo"/>
              </a:rPr>
              <a:t>Bitter</a:t>
            </a:r>
            <a:r>
              <a:rPr b="1" lang="en-GB">
                <a:solidFill>
                  <a:schemeClr val="lt2"/>
                </a:solidFill>
                <a:latin typeface="Cairo"/>
                <a:ea typeface="Cairo"/>
                <a:cs typeface="Cairo"/>
                <a:sym typeface="Cairo"/>
              </a:rPr>
              <a:t> </a:t>
            </a:r>
            <a:r>
              <a:rPr lang="en-GB">
                <a:latin typeface="Cairo"/>
                <a:ea typeface="Cairo"/>
                <a:cs typeface="Cairo"/>
                <a:sym typeface="Cairo"/>
              </a:rPr>
              <a:t>receptors</a:t>
            </a:r>
            <a:r>
              <a:rPr lang="en-GB">
                <a:solidFill>
                  <a:schemeClr val="dk1"/>
                </a:solidFill>
                <a:latin typeface="Cairo"/>
                <a:ea typeface="Cairo"/>
                <a:cs typeface="Cairo"/>
                <a:sym typeface="Cairo"/>
              </a:rPr>
              <a:t> respond to:</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Alkaloids</a:t>
            </a:r>
            <a:endParaRPr>
              <a:latin typeface="Dosis"/>
              <a:ea typeface="Dosis"/>
              <a:cs typeface="Dosis"/>
              <a:sym typeface="Dosis"/>
            </a:endParaRPr>
          </a:p>
          <a:p>
            <a:pPr indent="-317500" lvl="0" marL="457200" rtl="0" algn="l">
              <a:lnSpc>
                <a:spcPct val="115000"/>
              </a:lnSpc>
              <a:spcBef>
                <a:spcPts val="0"/>
              </a:spcBef>
              <a:spcAft>
                <a:spcPts val="0"/>
              </a:spcAft>
              <a:buSzPts val="1400"/>
              <a:buFont typeface="Cairo"/>
              <a:buAutoNum type="arabicPeriod"/>
            </a:pPr>
            <a:r>
              <a:rPr lang="en-GB" u="sng">
                <a:solidFill>
                  <a:srgbClr val="C27BA0"/>
                </a:solidFill>
                <a:latin typeface="Cairo"/>
                <a:ea typeface="Cairo"/>
                <a:cs typeface="Cairo"/>
                <a:sym typeface="Cairo"/>
              </a:rPr>
              <a:t>Salty</a:t>
            </a:r>
            <a:r>
              <a:rPr b="1" lang="en-GB">
                <a:solidFill>
                  <a:srgbClr val="C27BA0"/>
                </a:solidFill>
                <a:latin typeface="Cairo"/>
                <a:ea typeface="Cairo"/>
                <a:cs typeface="Cairo"/>
                <a:sym typeface="Cairo"/>
              </a:rPr>
              <a:t> </a:t>
            </a:r>
            <a:r>
              <a:rPr lang="en-GB">
                <a:latin typeface="Cairo"/>
                <a:ea typeface="Cairo"/>
                <a:cs typeface="Cairo"/>
                <a:sym typeface="Cairo"/>
              </a:rPr>
              <a:t>receptors</a:t>
            </a:r>
            <a:r>
              <a:rPr lang="en-GB">
                <a:solidFill>
                  <a:schemeClr val="dk1"/>
                </a:solidFill>
                <a:latin typeface="Cairo"/>
                <a:ea typeface="Cairo"/>
                <a:cs typeface="Cairo"/>
                <a:sym typeface="Cairo"/>
              </a:rPr>
              <a:t> respond to:</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Dosis"/>
              <a:buAutoNum type="alphaLcPeriod"/>
            </a:pPr>
            <a:r>
              <a:rPr lang="en-GB">
                <a:latin typeface="Dosis"/>
                <a:ea typeface="Dosis"/>
                <a:cs typeface="Dosis"/>
                <a:sym typeface="Dosis"/>
              </a:rPr>
              <a:t>Salt, ions, metal</a:t>
            </a:r>
            <a:endParaRPr>
              <a:latin typeface="Dosis"/>
              <a:ea typeface="Dosis"/>
              <a:cs typeface="Dosis"/>
              <a:sym typeface="Dosis"/>
            </a:endParaRPr>
          </a:p>
          <a:p>
            <a:pPr indent="-317500" lvl="0" marL="457200" rtl="0" algn="l">
              <a:lnSpc>
                <a:spcPct val="115000"/>
              </a:lnSpc>
              <a:spcBef>
                <a:spcPts val="0"/>
              </a:spcBef>
              <a:spcAft>
                <a:spcPts val="0"/>
              </a:spcAft>
              <a:buSzPts val="1400"/>
              <a:buFont typeface="Cairo"/>
              <a:buAutoNum type="arabicPeriod"/>
            </a:pPr>
            <a:r>
              <a:rPr lang="en-GB" u="sng">
                <a:solidFill>
                  <a:srgbClr val="FF6600"/>
                </a:solidFill>
                <a:latin typeface="Cairo"/>
                <a:ea typeface="Cairo"/>
                <a:cs typeface="Cairo"/>
                <a:sym typeface="Cairo"/>
              </a:rPr>
              <a:t>Umami</a:t>
            </a:r>
            <a:r>
              <a:rPr lang="en-GB" u="sng">
                <a:solidFill>
                  <a:srgbClr val="FF6600"/>
                </a:solidFill>
                <a:latin typeface="Cairo"/>
                <a:ea typeface="Cairo"/>
                <a:cs typeface="Cairo"/>
                <a:sym typeface="Cairo"/>
              </a:rPr>
              <a:t> </a:t>
            </a:r>
            <a:r>
              <a:rPr lang="en-GB">
                <a:solidFill>
                  <a:schemeClr val="dk1"/>
                </a:solidFill>
                <a:latin typeface="Cairo"/>
                <a:ea typeface="Cairo"/>
                <a:cs typeface="Cairo"/>
                <a:sym typeface="Cairo"/>
              </a:rPr>
              <a:t>receptors respond to:</a:t>
            </a:r>
            <a:endParaRPr b="1">
              <a:latin typeface="Cairo"/>
              <a:ea typeface="Cairo"/>
              <a:cs typeface="Cairo"/>
              <a:sym typeface="Cairo"/>
            </a:endParaRPr>
          </a:p>
          <a:p>
            <a:pPr indent="-317500" lvl="1" marL="914400" rtl="0" algn="l">
              <a:lnSpc>
                <a:spcPct val="115000"/>
              </a:lnSpc>
              <a:spcBef>
                <a:spcPts val="0"/>
              </a:spcBef>
              <a:spcAft>
                <a:spcPts val="0"/>
              </a:spcAft>
              <a:buSzPts val="1400"/>
              <a:buFont typeface="Dosis"/>
              <a:buAutoNum type="alphaLcPeriod"/>
            </a:pPr>
            <a:r>
              <a:rPr lang="en-GB">
                <a:solidFill>
                  <a:srgbClr val="FF0000"/>
                </a:solidFill>
                <a:latin typeface="Dosis"/>
                <a:ea typeface="Dosis"/>
                <a:cs typeface="Dosis"/>
                <a:sym typeface="Dosis"/>
              </a:rPr>
              <a:t>Glutamate </a:t>
            </a:r>
            <a:r>
              <a:rPr lang="en-GB">
                <a:latin typeface="Dosis"/>
                <a:ea typeface="Dosis"/>
                <a:cs typeface="Dosis"/>
                <a:sym typeface="Dosis"/>
              </a:rPr>
              <a:t>- “beef taste” of  steak</a:t>
            </a:r>
            <a:endParaRPr>
              <a:latin typeface="Dosis"/>
              <a:ea typeface="Dosis"/>
              <a:cs typeface="Dosis"/>
              <a:sym typeface="Dosis"/>
            </a:endParaRPr>
          </a:p>
        </p:txBody>
      </p:sp>
      <p:sp>
        <p:nvSpPr>
          <p:cNvPr id="373" name="Google Shape;373;p60"/>
          <p:cNvSpPr txBox="1"/>
          <p:nvPr/>
        </p:nvSpPr>
        <p:spPr>
          <a:xfrm>
            <a:off x="130250" y="6228175"/>
            <a:ext cx="3081900" cy="2148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700"/>
              </a:spcBef>
              <a:spcAft>
                <a:spcPts val="0"/>
              </a:spcAft>
              <a:buSzPts val="1400"/>
              <a:buFont typeface="Cairo"/>
              <a:buChar char="❖"/>
            </a:pPr>
            <a:r>
              <a:rPr lang="en-GB">
                <a:latin typeface="Cairo"/>
                <a:ea typeface="Cairo"/>
                <a:cs typeface="Cairo"/>
                <a:sym typeface="Cairo"/>
              </a:rPr>
              <a:t>Molecules dissolve in the saliva </a:t>
            </a:r>
            <a:r>
              <a:rPr b="1" lang="en-GB">
                <a:solidFill>
                  <a:srgbClr val="C27BA0"/>
                </a:solidFill>
                <a:latin typeface="Cairo"/>
                <a:ea typeface="Cairo"/>
                <a:cs typeface="Cairo"/>
                <a:sym typeface="Cairo"/>
              </a:rPr>
              <a:t>» </a:t>
            </a:r>
            <a:r>
              <a:rPr lang="en-GB">
                <a:latin typeface="Cairo"/>
                <a:ea typeface="Cairo"/>
                <a:cs typeface="Cairo"/>
                <a:sym typeface="Cairo"/>
              </a:rPr>
              <a:t>attach to receptors on cillia of gustatory cells </a:t>
            </a:r>
            <a:r>
              <a:rPr b="1" lang="en-GB">
                <a:solidFill>
                  <a:srgbClr val="C27BA0"/>
                </a:solidFill>
                <a:latin typeface="Cairo"/>
                <a:ea typeface="Cairo"/>
                <a:cs typeface="Cairo"/>
                <a:sym typeface="Cairo"/>
              </a:rPr>
              <a:t>» </a:t>
            </a:r>
            <a:r>
              <a:rPr lang="en-GB">
                <a:latin typeface="Cairo"/>
                <a:ea typeface="Cairo"/>
                <a:cs typeface="Cairo"/>
                <a:sym typeface="Cairo"/>
              </a:rPr>
              <a:t> </a:t>
            </a:r>
            <a:r>
              <a:rPr lang="en-GB">
                <a:solidFill>
                  <a:srgbClr val="CC0000"/>
                </a:solidFill>
                <a:latin typeface="Cairo"/>
                <a:ea typeface="Cairo"/>
                <a:cs typeface="Cairo"/>
                <a:sym typeface="Cairo"/>
              </a:rPr>
              <a:t>receptors potential</a:t>
            </a:r>
            <a:r>
              <a:rPr lang="en-GB">
                <a:latin typeface="Cairo"/>
                <a:ea typeface="Cairo"/>
                <a:cs typeface="Cairo"/>
                <a:sym typeface="Cairo"/>
              </a:rPr>
              <a:t> </a:t>
            </a:r>
            <a:r>
              <a:rPr b="1" lang="en-GB">
                <a:solidFill>
                  <a:srgbClr val="C27BA0"/>
                </a:solidFill>
                <a:latin typeface="Cairo"/>
                <a:ea typeface="Cairo"/>
                <a:cs typeface="Cairo"/>
                <a:sym typeface="Cairo"/>
              </a:rPr>
              <a:t>»</a:t>
            </a:r>
            <a:r>
              <a:rPr lang="en-GB">
                <a:solidFill>
                  <a:srgbClr val="0000FF"/>
                </a:solidFill>
                <a:latin typeface="Cairo"/>
                <a:ea typeface="Cairo"/>
                <a:cs typeface="Cairo"/>
                <a:sym typeface="Cairo"/>
              </a:rPr>
              <a:t> action potential.</a:t>
            </a:r>
            <a:endParaRPr>
              <a:solidFill>
                <a:srgbClr val="0000FF"/>
              </a:solidFill>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lang="en-GB">
                <a:latin typeface="Cairo"/>
                <a:ea typeface="Cairo"/>
                <a:cs typeface="Cairo"/>
                <a:sym typeface="Cairo"/>
              </a:rPr>
              <a:t>Combination between molecules and receptors are weak        </a:t>
            </a:r>
            <a:r>
              <a:rPr lang="en-GB">
                <a:latin typeface="Dosis"/>
                <a:ea typeface="Dosis"/>
                <a:cs typeface="Dosis"/>
                <a:sym typeface="Dosis"/>
              </a:rPr>
              <a:t>(since taste can be easily abolished by washing mouth with water)</a:t>
            </a:r>
            <a:r>
              <a:rPr lang="en-GB">
                <a:latin typeface="Cairo"/>
                <a:ea typeface="Cairo"/>
                <a:cs typeface="Cairo"/>
                <a:sym typeface="Cairo"/>
              </a:rPr>
              <a:t>.</a:t>
            </a:r>
            <a:endParaRPr>
              <a:latin typeface="Cairo"/>
              <a:ea typeface="Cairo"/>
              <a:cs typeface="Cairo"/>
              <a:sym typeface="Cairo"/>
            </a:endParaRPr>
          </a:p>
        </p:txBody>
      </p:sp>
      <p:sp>
        <p:nvSpPr>
          <p:cNvPr id="374" name="Google Shape;374;p60"/>
          <p:cNvSpPr txBox="1"/>
          <p:nvPr/>
        </p:nvSpPr>
        <p:spPr>
          <a:xfrm>
            <a:off x="133200" y="8275075"/>
            <a:ext cx="3542400" cy="15330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700"/>
              </a:spcBef>
              <a:spcAft>
                <a:spcPts val="0"/>
              </a:spcAft>
              <a:buSzPts val="1400"/>
              <a:buFont typeface="Cairo"/>
              <a:buChar char="★"/>
            </a:pPr>
            <a:r>
              <a:rPr lang="en-GB">
                <a:latin typeface="Cairo"/>
                <a:ea typeface="Cairo"/>
                <a:cs typeface="Cairo"/>
                <a:sym typeface="Cairo"/>
              </a:rPr>
              <a:t>When stimulated produce nerve impulse to specific brain area through:</a:t>
            </a:r>
            <a:endParaRPr>
              <a:latin typeface="Cairo"/>
              <a:ea typeface="Cairo"/>
              <a:cs typeface="Cairo"/>
              <a:sym typeface="Cairo"/>
            </a:endParaRPr>
          </a:p>
          <a:p>
            <a:pPr indent="-304800" lvl="1" marL="914400" rtl="0" algn="l">
              <a:lnSpc>
                <a:spcPct val="115000"/>
              </a:lnSpc>
              <a:spcBef>
                <a:spcPts val="0"/>
              </a:spcBef>
              <a:spcAft>
                <a:spcPts val="0"/>
              </a:spcAft>
              <a:buSzPts val="1200"/>
              <a:buFont typeface="Cairo"/>
              <a:buChar char="○"/>
            </a:pPr>
            <a:r>
              <a:rPr lang="en-GB" sz="1200">
                <a:latin typeface="Cairo"/>
                <a:ea typeface="Cairo"/>
                <a:cs typeface="Cairo"/>
                <a:sym typeface="Cairo"/>
              </a:rPr>
              <a:t>Anterior 2/3 of the tongue </a:t>
            </a:r>
            <a:r>
              <a:rPr lang="en-GB" sz="1200">
                <a:solidFill>
                  <a:schemeClr val="dk1"/>
                </a:solidFill>
                <a:latin typeface="Cairo"/>
                <a:ea typeface="Cairo"/>
                <a:cs typeface="Cairo"/>
                <a:sym typeface="Cairo"/>
              </a:rPr>
              <a:t>»</a:t>
            </a:r>
            <a:r>
              <a:rPr b="1" lang="en-GB" sz="1200">
                <a:solidFill>
                  <a:srgbClr val="0000FF"/>
                </a:solidFill>
                <a:latin typeface="Cairo"/>
                <a:ea typeface="Cairo"/>
                <a:cs typeface="Cairo"/>
                <a:sym typeface="Cairo"/>
              </a:rPr>
              <a:t> VII</a:t>
            </a:r>
            <a:endParaRPr b="1" sz="1200">
              <a:solidFill>
                <a:srgbClr val="0000FF"/>
              </a:solidFill>
              <a:latin typeface="Cairo"/>
              <a:ea typeface="Cairo"/>
              <a:cs typeface="Cairo"/>
              <a:sym typeface="Cairo"/>
            </a:endParaRPr>
          </a:p>
          <a:p>
            <a:pPr indent="-304800" lvl="1" marL="914400" rtl="0" algn="l">
              <a:lnSpc>
                <a:spcPct val="115000"/>
              </a:lnSpc>
              <a:spcBef>
                <a:spcPts val="0"/>
              </a:spcBef>
              <a:spcAft>
                <a:spcPts val="0"/>
              </a:spcAft>
              <a:buSzPts val="1200"/>
              <a:buFont typeface="Cairo"/>
              <a:buChar char="○"/>
            </a:pPr>
            <a:r>
              <a:rPr lang="en-GB" sz="1200">
                <a:latin typeface="Cairo"/>
                <a:ea typeface="Cairo"/>
                <a:cs typeface="Cairo"/>
                <a:sym typeface="Cairo"/>
              </a:rPr>
              <a:t>Posterior 1/3 of the tongue </a:t>
            </a:r>
            <a:r>
              <a:rPr lang="en-GB" sz="1200">
                <a:solidFill>
                  <a:schemeClr val="dk1"/>
                </a:solidFill>
                <a:latin typeface="Cairo"/>
                <a:ea typeface="Cairo"/>
                <a:cs typeface="Cairo"/>
                <a:sym typeface="Cairo"/>
              </a:rPr>
              <a:t>» </a:t>
            </a:r>
            <a:r>
              <a:rPr b="1" lang="en-GB" sz="1200">
                <a:solidFill>
                  <a:schemeClr val="accent5"/>
                </a:solidFill>
                <a:latin typeface="Cairo"/>
                <a:ea typeface="Cairo"/>
                <a:cs typeface="Cairo"/>
                <a:sym typeface="Cairo"/>
              </a:rPr>
              <a:t>IX</a:t>
            </a:r>
            <a:endParaRPr b="1" sz="1200">
              <a:solidFill>
                <a:schemeClr val="accent5"/>
              </a:solidFill>
              <a:latin typeface="Cairo"/>
              <a:ea typeface="Cairo"/>
              <a:cs typeface="Cairo"/>
              <a:sym typeface="Cairo"/>
            </a:endParaRPr>
          </a:p>
          <a:p>
            <a:pPr indent="-304800" lvl="1" marL="914400" rtl="0" algn="l">
              <a:lnSpc>
                <a:spcPct val="115000"/>
              </a:lnSpc>
              <a:spcBef>
                <a:spcPts val="0"/>
              </a:spcBef>
              <a:spcAft>
                <a:spcPts val="0"/>
              </a:spcAft>
              <a:buSzPts val="1200"/>
              <a:buFont typeface="Cairo"/>
              <a:buChar char="○"/>
            </a:pPr>
            <a:r>
              <a:rPr lang="en-GB" sz="1200">
                <a:latin typeface="Cairo"/>
                <a:ea typeface="Cairo"/>
                <a:cs typeface="Cairo"/>
                <a:sym typeface="Cairo"/>
              </a:rPr>
              <a:t>Palate, pharynx, epiglottis </a:t>
            </a:r>
            <a:r>
              <a:rPr lang="en-GB" sz="1200">
                <a:solidFill>
                  <a:schemeClr val="dk1"/>
                </a:solidFill>
                <a:latin typeface="Cairo"/>
                <a:ea typeface="Cairo"/>
                <a:cs typeface="Cairo"/>
                <a:sym typeface="Cairo"/>
              </a:rPr>
              <a:t>»</a:t>
            </a:r>
            <a:r>
              <a:rPr lang="en-GB" sz="1200">
                <a:latin typeface="Cairo"/>
                <a:ea typeface="Cairo"/>
                <a:cs typeface="Cairo"/>
                <a:sym typeface="Cairo"/>
              </a:rPr>
              <a:t>  </a:t>
            </a:r>
            <a:r>
              <a:rPr b="1" lang="en-GB" sz="1200">
                <a:solidFill>
                  <a:srgbClr val="FF6600"/>
                </a:solidFill>
                <a:latin typeface="Cairo"/>
                <a:ea typeface="Cairo"/>
                <a:cs typeface="Cairo"/>
                <a:sym typeface="Cairo"/>
              </a:rPr>
              <a:t>X</a:t>
            </a:r>
            <a:endParaRPr b="1" sz="1200">
              <a:solidFill>
                <a:srgbClr val="FF6600"/>
              </a:solidFill>
              <a:latin typeface="Cairo"/>
              <a:ea typeface="Cairo"/>
              <a:cs typeface="Cairo"/>
              <a:sym typeface="Cairo"/>
            </a:endParaRPr>
          </a:p>
          <a:p>
            <a:pPr indent="0" lvl="0" marL="0" rtl="0" algn="l">
              <a:spcBef>
                <a:spcPts val="0"/>
              </a:spcBef>
              <a:spcAft>
                <a:spcPts val="0"/>
              </a:spcAft>
              <a:buNone/>
            </a:pPr>
            <a:r>
              <a:t/>
            </a:r>
            <a:endParaRPr/>
          </a:p>
        </p:txBody>
      </p:sp>
      <p:sp>
        <p:nvSpPr>
          <p:cNvPr id="375" name="Google Shape;375;p60"/>
          <p:cNvSpPr txBox="1"/>
          <p:nvPr/>
        </p:nvSpPr>
        <p:spPr>
          <a:xfrm>
            <a:off x="3609975" y="5959425"/>
            <a:ext cx="3248100" cy="389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600">
                <a:solidFill>
                  <a:srgbClr val="45818E"/>
                </a:solidFill>
                <a:highlight>
                  <a:srgbClr val="D0E0E3"/>
                </a:highlight>
                <a:latin typeface="Josefin Sans"/>
                <a:ea typeface="Josefin Sans"/>
                <a:cs typeface="Josefin Sans"/>
                <a:sym typeface="Josefin Sans"/>
              </a:rPr>
              <a:t>Taste pathway:</a:t>
            </a:r>
            <a:endParaRPr b="1" sz="1600">
              <a:solidFill>
                <a:srgbClr val="45818E"/>
              </a:solidFill>
              <a:highlight>
                <a:srgbClr val="D0E0E3"/>
              </a:highlight>
              <a:latin typeface="Josefin Sans"/>
              <a:ea typeface="Josefin Sans"/>
              <a:cs typeface="Josefin Sans"/>
              <a:sym typeface="Josefin Sans"/>
            </a:endParaRPr>
          </a:p>
          <a:p>
            <a:pPr indent="-317500" lvl="0" marL="457200" rtl="0" algn="l">
              <a:lnSpc>
                <a:spcPct val="115000"/>
              </a:lnSpc>
              <a:spcBef>
                <a:spcPts val="700"/>
              </a:spcBef>
              <a:spcAft>
                <a:spcPts val="0"/>
              </a:spcAft>
              <a:buClr>
                <a:srgbClr val="CC0000"/>
              </a:buClr>
              <a:buSzPts val="1400"/>
              <a:buFont typeface="Cairo"/>
              <a:buChar char="➔"/>
            </a:pPr>
            <a:r>
              <a:rPr i="1" lang="en-GB">
                <a:solidFill>
                  <a:srgbClr val="CC0000"/>
                </a:solidFill>
                <a:latin typeface="Cairo"/>
                <a:ea typeface="Cairo"/>
                <a:cs typeface="Cairo"/>
                <a:sym typeface="Cairo"/>
              </a:rPr>
              <a:t>First order neuron:</a:t>
            </a:r>
            <a:endParaRPr i="1">
              <a:solidFill>
                <a:srgbClr val="CC0000"/>
              </a:solidFill>
              <a:latin typeface="Cairo"/>
              <a:ea typeface="Cairo"/>
              <a:cs typeface="Cairo"/>
              <a:sym typeface="Cairo"/>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Taste fibres from the three cranial nerves form </a:t>
            </a:r>
            <a:r>
              <a:rPr lang="en-GB">
                <a:solidFill>
                  <a:srgbClr val="3D85C6"/>
                </a:solidFill>
                <a:highlight>
                  <a:srgbClr val="C9DAF8"/>
                </a:highlight>
                <a:latin typeface="Dosis"/>
                <a:ea typeface="Dosis"/>
                <a:cs typeface="Dosis"/>
                <a:sym typeface="Dosis"/>
              </a:rPr>
              <a:t>“</a:t>
            </a:r>
            <a:r>
              <a:rPr i="1" lang="en-GB">
                <a:solidFill>
                  <a:srgbClr val="3D85C6"/>
                </a:solidFill>
                <a:highlight>
                  <a:srgbClr val="C9DAF8"/>
                </a:highlight>
                <a:latin typeface="Dosis"/>
                <a:ea typeface="Dosis"/>
                <a:cs typeface="Dosis"/>
                <a:sym typeface="Dosis"/>
              </a:rPr>
              <a:t>tractus solitarius</a:t>
            </a:r>
            <a:r>
              <a:rPr lang="en-GB">
                <a:solidFill>
                  <a:srgbClr val="3D85C6"/>
                </a:solidFill>
                <a:highlight>
                  <a:srgbClr val="C9DAF8"/>
                </a:highlight>
                <a:latin typeface="Dosis"/>
                <a:ea typeface="Dosis"/>
                <a:cs typeface="Dosis"/>
                <a:sym typeface="Dosis"/>
              </a:rPr>
              <a:t> “</a:t>
            </a:r>
            <a:r>
              <a:rPr lang="en-GB">
                <a:latin typeface="Dosis"/>
                <a:ea typeface="Dosis"/>
                <a:cs typeface="Dosis"/>
                <a:sym typeface="Dosis"/>
              </a:rPr>
              <a:t> end in the </a:t>
            </a:r>
            <a:r>
              <a:rPr lang="en-GB">
                <a:solidFill>
                  <a:srgbClr val="CC4125"/>
                </a:solidFill>
                <a:highlight>
                  <a:srgbClr val="E6B8AF"/>
                </a:highlight>
                <a:latin typeface="Dosis"/>
                <a:ea typeface="Dosis"/>
                <a:cs typeface="Dosis"/>
                <a:sym typeface="Dosis"/>
              </a:rPr>
              <a:t>nucleus of </a:t>
            </a:r>
            <a:r>
              <a:rPr i="1" lang="en-GB">
                <a:solidFill>
                  <a:srgbClr val="CC4125"/>
                </a:solidFill>
                <a:highlight>
                  <a:srgbClr val="E6B8AF"/>
                </a:highlight>
                <a:latin typeface="Dosis"/>
                <a:ea typeface="Dosis"/>
                <a:cs typeface="Dosis"/>
                <a:sym typeface="Dosis"/>
              </a:rPr>
              <a:t>tractus solitarius</a:t>
            </a:r>
            <a:r>
              <a:rPr lang="en-GB">
                <a:latin typeface="Dosis"/>
                <a:ea typeface="Dosis"/>
                <a:cs typeface="Dosis"/>
                <a:sym typeface="Dosis"/>
              </a:rPr>
              <a:t> </a:t>
            </a:r>
            <a:r>
              <a:rPr b="1" lang="en-GB">
                <a:solidFill>
                  <a:srgbClr val="C9DAF8"/>
                </a:solidFill>
                <a:latin typeface="Dosis"/>
                <a:ea typeface="Dosis"/>
                <a:cs typeface="Dosis"/>
                <a:sym typeface="Dosis"/>
              </a:rPr>
              <a:t>“TS”</a:t>
            </a:r>
            <a:r>
              <a:rPr lang="en-GB">
                <a:latin typeface="Dosis"/>
                <a:ea typeface="Dosis"/>
                <a:cs typeface="Dosis"/>
                <a:sym typeface="Dosis"/>
              </a:rPr>
              <a:t>(medulla).</a:t>
            </a:r>
            <a:endParaRPr>
              <a:latin typeface="Dosis"/>
              <a:ea typeface="Dosis"/>
              <a:cs typeface="Dosis"/>
              <a:sym typeface="Dosis"/>
            </a:endParaRPr>
          </a:p>
          <a:p>
            <a:pPr indent="-317500" lvl="0" marL="457200" rtl="0" algn="l">
              <a:lnSpc>
                <a:spcPct val="115000"/>
              </a:lnSpc>
              <a:spcBef>
                <a:spcPts val="0"/>
              </a:spcBef>
              <a:spcAft>
                <a:spcPts val="0"/>
              </a:spcAft>
              <a:buClr>
                <a:schemeClr val="accent5"/>
              </a:buClr>
              <a:buSzPts val="1400"/>
              <a:buFont typeface="Cairo"/>
              <a:buChar char="➔"/>
            </a:pPr>
            <a:r>
              <a:rPr i="1" lang="en-GB">
                <a:solidFill>
                  <a:schemeClr val="accent5"/>
                </a:solidFill>
                <a:latin typeface="Cairo"/>
                <a:ea typeface="Cairo"/>
                <a:cs typeface="Cairo"/>
                <a:sym typeface="Cairo"/>
              </a:rPr>
              <a:t>Second order neuron:</a:t>
            </a:r>
            <a:endParaRPr i="1">
              <a:solidFill>
                <a:schemeClr val="accent5"/>
              </a:solidFill>
              <a:latin typeface="Cairo"/>
              <a:ea typeface="Cairo"/>
              <a:cs typeface="Cairo"/>
              <a:sym typeface="Cairo"/>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From </a:t>
            </a:r>
            <a:r>
              <a:rPr i="1" lang="en-GB">
                <a:latin typeface="Dosis"/>
                <a:ea typeface="Dosis"/>
                <a:cs typeface="Dosis"/>
                <a:sym typeface="Dosis"/>
              </a:rPr>
              <a:t>TS</a:t>
            </a:r>
            <a:r>
              <a:rPr lang="en-GB">
                <a:latin typeface="Dosis"/>
                <a:ea typeface="Dosis"/>
                <a:cs typeface="Dosis"/>
                <a:sym typeface="Dosis"/>
              </a:rPr>
              <a:t> cross the midline to ascend in the</a:t>
            </a:r>
            <a:r>
              <a:rPr lang="en-GB">
                <a:solidFill>
                  <a:srgbClr val="674EA7"/>
                </a:solidFill>
                <a:highlight>
                  <a:srgbClr val="D9D2E9"/>
                </a:highlight>
                <a:latin typeface="Dosis"/>
                <a:ea typeface="Dosis"/>
                <a:cs typeface="Dosis"/>
                <a:sym typeface="Dosis"/>
              </a:rPr>
              <a:t> medial lemniscus</a:t>
            </a:r>
            <a:r>
              <a:rPr lang="en-GB">
                <a:latin typeface="Dosis"/>
                <a:ea typeface="Dosis"/>
                <a:cs typeface="Dosis"/>
                <a:sym typeface="Dosis"/>
              </a:rPr>
              <a:t> to </a:t>
            </a:r>
            <a:r>
              <a:rPr b="1" lang="en-GB" sz="1200">
                <a:solidFill>
                  <a:srgbClr val="C9DAF8"/>
                </a:solidFill>
                <a:latin typeface="Dosis"/>
                <a:ea typeface="Dosis"/>
                <a:cs typeface="Dosis"/>
                <a:sym typeface="Dosis"/>
              </a:rPr>
              <a:t>the ventral posterior medial nucleus</a:t>
            </a:r>
            <a:r>
              <a:rPr lang="en-GB">
                <a:latin typeface="Dosis"/>
                <a:ea typeface="Dosis"/>
                <a:cs typeface="Dosis"/>
                <a:sym typeface="Dosis"/>
              </a:rPr>
              <a:t> of the </a:t>
            </a:r>
            <a:r>
              <a:rPr lang="en-GB">
                <a:solidFill>
                  <a:srgbClr val="6AA84F"/>
                </a:solidFill>
                <a:highlight>
                  <a:srgbClr val="D9EAD3"/>
                </a:highlight>
                <a:latin typeface="Dosis"/>
                <a:ea typeface="Dosis"/>
                <a:cs typeface="Dosis"/>
                <a:sym typeface="Dosis"/>
              </a:rPr>
              <a:t>thalamus.</a:t>
            </a:r>
            <a:endParaRPr>
              <a:solidFill>
                <a:srgbClr val="6AA84F"/>
              </a:solidFill>
              <a:highlight>
                <a:srgbClr val="D9EAD3"/>
              </a:highlight>
              <a:latin typeface="Dosis"/>
              <a:ea typeface="Dosis"/>
              <a:cs typeface="Dosis"/>
              <a:sym typeface="Dosis"/>
            </a:endParaRPr>
          </a:p>
          <a:p>
            <a:pPr indent="-317500" lvl="0" marL="457200" rtl="0" algn="l">
              <a:lnSpc>
                <a:spcPct val="115000"/>
              </a:lnSpc>
              <a:spcBef>
                <a:spcPts val="0"/>
              </a:spcBef>
              <a:spcAft>
                <a:spcPts val="0"/>
              </a:spcAft>
              <a:buClr>
                <a:srgbClr val="A64D79"/>
              </a:buClr>
              <a:buSzPts val="1400"/>
              <a:buFont typeface="Cairo"/>
              <a:buChar char="➔"/>
            </a:pPr>
            <a:r>
              <a:rPr i="1" lang="en-GB">
                <a:solidFill>
                  <a:srgbClr val="A64D79"/>
                </a:solidFill>
                <a:latin typeface="Cairo"/>
                <a:ea typeface="Cairo"/>
                <a:cs typeface="Cairo"/>
                <a:sym typeface="Cairo"/>
              </a:rPr>
              <a:t>Third order neuron:</a:t>
            </a:r>
            <a:endParaRPr i="1">
              <a:solidFill>
                <a:srgbClr val="A64D79"/>
              </a:solidFill>
              <a:latin typeface="Cairo"/>
              <a:ea typeface="Cairo"/>
              <a:cs typeface="Cairo"/>
              <a:sym typeface="Cairo"/>
            </a:endParaRPr>
          </a:p>
          <a:p>
            <a:pPr indent="-317500" lvl="1" marL="914400" rtl="0" algn="l">
              <a:lnSpc>
                <a:spcPct val="115000"/>
              </a:lnSpc>
              <a:spcBef>
                <a:spcPts val="0"/>
              </a:spcBef>
              <a:spcAft>
                <a:spcPts val="0"/>
              </a:spcAft>
              <a:buSzPts val="1400"/>
              <a:buFont typeface="Dosis"/>
              <a:buChar char="◆"/>
            </a:pPr>
            <a:r>
              <a:rPr lang="en-GB">
                <a:latin typeface="Dosis"/>
                <a:ea typeface="Dosis"/>
                <a:cs typeface="Dosis"/>
                <a:sym typeface="Dosis"/>
              </a:rPr>
              <a:t>From thalamus project the </a:t>
            </a:r>
            <a:r>
              <a:rPr lang="en-GB">
                <a:solidFill>
                  <a:srgbClr val="A64D79"/>
                </a:solidFill>
                <a:highlight>
                  <a:srgbClr val="EAD1DC"/>
                </a:highlight>
                <a:latin typeface="Dosis"/>
                <a:ea typeface="Dosis"/>
                <a:cs typeface="Dosis"/>
                <a:sym typeface="Dosis"/>
              </a:rPr>
              <a:t>cerebral cortex</a:t>
            </a:r>
            <a:r>
              <a:rPr lang="en-GB">
                <a:latin typeface="Dosis"/>
                <a:ea typeface="Dosis"/>
                <a:cs typeface="Dosis"/>
                <a:sym typeface="Dosis"/>
              </a:rPr>
              <a:t> through </a:t>
            </a:r>
            <a:r>
              <a:rPr lang="en-GB">
                <a:solidFill>
                  <a:srgbClr val="F1C232"/>
                </a:solidFill>
                <a:highlight>
                  <a:srgbClr val="FFF2CC"/>
                </a:highlight>
                <a:latin typeface="Dosis"/>
                <a:ea typeface="Dosis"/>
                <a:cs typeface="Dosis"/>
                <a:sym typeface="Dosis"/>
              </a:rPr>
              <a:t>thalamic radiation.</a:t>
            </a:r>
            <a:endParaRPr>
              <a:solidFill>
                <a:srgbClr val="F1C232"/>
              </a:solidFill>
              <a:highlight>
                <a:srgbClr val="FFF2CC"/>
              </a:highlight>
              <a:latin typeface="Dosis"/>
              <a:ea typeface="Dosis"/>
              <a:cs typeface="Dosis"/>
              <a:sym typeface="Dosis"/>
            </a:endParaRPr>
          </a:p>
        </p:txBody>
      </p:sp>
      <p:cxnSp>
        <p:nvCxnSpPr>
          <p:cNvPr id="376" name="Google Shape;376;p60"/>
          <p:cNvCxnSpPr/>
          <p:nvPr/>
        </p:nvCxnSpPr>
        <p:spPr>
          <a:xfrm>
            <a:off x="3609975" y="6198875"/>
            <a:ext cx="18300" cy="3653700"/>
          </a:xfrm>
          <a:prstGeom prst="straightConnector1">
            <a:avLst/>
          </a:prstGeom>
          <a:noFill/>
          <a:ln cap="flat" cmpd="sng" w="19050">
            <a:solidFill>
              <a:srgbClr val="2C5072"/>
            </a:solidFill>
            <a:prstDash val="dashDot"/>
            <a:round/>
            <a:headEnd len="med" w="med" type="none"/>
            <a:tailEnd len="med" w="med" type="none"/>
          </a:ln>
        </p:spPr>
      </p:cxnSp>
      <p:sp>
        <p:nvSpPr>
          <p:cNvPr id="377" name="Google Shape;377;p60"/>
          <p:cNvSpPr txBox="1"/>
          <p:nvPr/>
        </p:nvSpPr>
        <p:spPr>
          <a:xfrm>
            <a:off x="2997050" y="5579750"/>
            <a:ext cx="3644700" cy="28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C9DAF8"/>
                </a:solidFill>
              </a:rPr>
              <a:t> Umami, a Japanese word meaning “</a:t>
            </a:r>
            <a:r>
              <a:rPr b="1" lang="en-GB" sz="1200">
                <a:solidFill>
                  <a:srgbClr val="C9DAF8"/>
                </a:solidFill>
              </a:rPr>
              <a:t>delicious</a:t>
            </a:r>
            <a:r>
              <a:rPr lang="en-GB" sz="1200">
                <a:solidFill>
                  <a:srgbClr val="C9DAF8"/>
                </a:solidFill>
              </a:rPr>
              <a:t>,”</a:t>
            </a:r>
            <a:endParaRPr sz="1200">
              <a:solidFill>
                <a:srgbClr val="C9DAF8"/>
              </a:solidFill>
            </a:endParaRPr>
          </a:p>
        </p:txBody>
      </p:sp>
      <p:pic>
        <p:nvPicPr>
          <p:cNvPr descr="Created by Ronald Sahyouni.&#10;&#10;Watch the next lesson: https://www.khanacademy.org/test-prep/mcat/processing-the-environment/sleep-and-consciousness/v/sleep-and-consciousness?utm_source=YT&amp;utm_medium=Desc&amp;utm_campaign=mcat&#10;&#10;Missed the previous lesson? https://www.khanacademy.org/test-prep/mcat/processing-the-environment/taste-gustation-and-smell-olfaction/v/olfaction-structure-and-function?utm_source=YT&amp;utm_medium=Desc&amp;utm_campaign=mcat&#10;&#10;MCAT on Khan Academy: Go ahead and practice some passage-based questions!&#10;&#10;About Khan Academy: Khan Academy offers practice exercises, instructional videos, and a personalized learning dashboard that empower learners to study at their own pace in and outside of the classroom. We tackle math, science, computer programming, history, art history, economics, and more. Our math missions guide learners from kindergarten to calculus using state-of-the-art, adaptive technology that identifies strengths and learning gaps. We've also partnered with institutions like NASA, The Museum of Modern Art, The California Academy of Sciences, and MIT to offer specialized content.&#10;&#10;For free. For everyone. Forever. #YouCanLearnAnything&#10;&#10;Subscribe to Khan Academy’s MCAT channel: https://www.youtube.com/channel/UCDkK5wqSuwDlJ3_nl3rgdiQ?sub_confirmation=1&#10;Subscribe to Khan Academy: https://www.youtube.com/subscription_center?add_user=khanacademy" id="378" name="Google Shape;378;p60" title="Gustation - structure and function | Processing the Environment | MCAT | Khan Academy">
            <a:hlinkClick r:id="rId3"/>
          </p:cNvPr>
          <p:cNvPicPr preferRelativeResize="0"/>
          <p:nvPr/>
        </p:nvPicPr>
        <p:blipFill>
          <a:blip r:embed="rId4">
            <a:alphaModFix/>
          </a:blip>
          <a:stretch>
            <a:fillRect/>
          </a:stretch>
        </p:blipFill>
        <p:spPr>
          <a:xfrm>
            <a:off x="5596549" y="481650"/>
            <a:ext cx="886650" cy="664975"/>
          </a:xfrm>
          <a:prstGeom prst="rect">
            <a:avLst/>
          </a:prstGeom>
          <a:noFill/>
          <a:ln>
            <a:noFill/>
          </a:ln>
        </p:spPr>
      </p:pic>
      <p:pic>
        <p:nvPicPr>
          <p:cNvPr id="379" name="Google Shape;379;p60"/>
          <p:cNvPicPr preferRelativeResize="0"/>
          <p:nvPr/>
        </p:nvPicPr>
        <p:blipFill>
          <a:blip r:embed="rId5">
            <a:alphaModFix/>
          </a:blip>
          <a:stretch>
            <a:fillRect/>
          </a:stretch>
        </p:blipFill>
        <p:spPr>
          <a:xfrm>
            <a:off x="2926814" y="1554248"/>
            <a:ext cx="3644699" cy="339722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 name="Shape 383"/>
        <p:cNvGrpSpPr/>
        <p:nvPr/>
      </p:nvGrpSpPr>
      <p:grpSpPr>
        <a:xfrm>
          <a:off x="0" y="0"/>
          <a:ext cx="0" cy="0"/>
          <a:chOff x="0" y="0"/>
          <a:chExt cx="0" cy="0"/>
        </a:xfrm>
      </p:grpSpPr>
      <p:sp>
        <p:nvSpPr>
          <p:cNvPr id="384" name="Google Shape;384;p61"/>
          <p:cNvSpPr txBox="1"/>
          <p:nvPr/>
        </p:nvSpPr>
        <p:spPr>
          <a:xfrm>
            <a:off x="328050" y="7074800"/>
            <a:ext cx="6201900" cy="2675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700"/>
              </a:spcBef>
              <a:spcAft>
                <a:spcPts val="0"/>
              </a:spcAft>
              <a:buNone/>
            </a:pPr>
            <a:r>
              <a:rPr b="1" lang="en-GB" sz="1800">
                <a:solidFill>
                  <a:srgbClr val="134F5C"/>
                </a:solidFill>
                <a:highlight>
                  <a:srgbClr val="D0E0E3"/>
                </a:highlight>
                <a:latin typeface="Josefin Sans"/>
                <a:ea typeface="Josefin Sans"/>
                <a:cs typeface="Josefin Sans"/>
                <a:sym typeface="Josefin Sans"/>
              </a:rPr>
              <a:t>Pathophysiology</a:t>
            </a:r>
            <a:r>
              <a:rPr lang="en-GB" sz="1800">
                <a:solidFill>
                  <a:srgbClr val="2C5072"/>
                </a:solidFill>
                <a:latin typeface="Economica"/>
                <a:ea typeface="Economica"/>
                <a:cs typeface="Economica"/>
                <a:sym typeface="Economica"/>
              </a:rPr>
              <a:t>:</a:t>
            </a:r>
            <a:endParaRPr sz="1800">
              <a:solidFill>
                <a:srgbClr val="2C5072"/>
              </a:solidFill>
              <a:latin typeface="Economica"/>
              <a:ea typeface="Economica"/>
              <a:cs typeface="Economica"/>
              <a:sym typeface="Economica"/>
            </a:endParaRPr>
          </a:p>
          <a:p>
            <a:pPr indent="-317500" lvl="0" marL="457200" rtl="0" algn="l">
              <a:lnSpc>
                <a:spcPct val="115000"/>
              </a:lnSpc>
              <a:spcBef>
                <a:spcPts val="700"/>
              </a:spcBef>
              <a:spcAft>
                <a:spcPts val="0"/>
              </a:spcAft>
              <a:buSzPts val="1400"/>
              <a:buFont typeface="Cairo"/>
              <a:buChar char="➔"/>
            </a:pPr>
            <a:r>
              <a:rPr lang="en-GB">
                <a:latin typeface="Cairo"/>
                <a:ea typeface="Cairo"/>
                <a:cs typeface="Cairo"/>
                <a:sym typeface="Cairo"/>
              </a:rPr>
              <a:t>Ageusia (complete loss of taste).</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b="1" lang="en-GB">
                <a:latin typeface="Cairo"/>
                <a:ea typeface="Cairo"/>
                <a:cs typeface="Cairo"/>
                <a:sym typeface="Cairo"/>
              </a:rPr>
              <a:t>D</a:t>
            </a:r>
            <a:r>
              <a:rPr lang="en-GB">
                <a:latin typeface="Cairo"/>
                <a:ea typeface="Cairo"/>
                <a:cs typeface="Cairo"/>
                <a:sym typeface="Cairo"/>
              </a:rPr>
              <a:t>ysgeusia (</a:t>
            </a:r>
            <a:r>
              <a:rPr b="1" lang="en-GB">
                <a:latin typeface="Cairo"/>
                <a:ea typeface="Cairo"/>
                <a:cs typeface="Cairo"/>
                <a:sym typeface="Cairo"/>
              </a:rPr>
              <a:t>d</a:t>
            </a:r>
            <a:r>
              <a:rPr lang="en-GB">
                <a:latin typeface="Cairo"/>
                <a:ea typeface="Cairo"/>
                <a:cs typeface="Cairo"/>
                <a:sym typeface="Cairo"/>
              </a:rPr>
              <a:t>isturbed taste).</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Cairo"/>
              <a:buChar char="◆"/>
            </a:pPr>
            <a:r>
              <a:rPr lang="en-GB">
                <a:latin typeface="Cairo"/>
                <a:ea typeface="Cairo"/>
                <a:cs typeface="Cairo"/>
                <a:sym typeface="Cairo"/>
              </a:rPr>
              <a:t>Caused by a  damage to </a:t>
            </a:r>
            <a:r>
              <a:rPr lang="en-GB">
                <a:solidFill>
                  <a:schemeClr val="dk1"/>
                </a:solidFill>
                <a:latin typeface="Cairo"/>
                <a:ea typeface="Cairo"/>
                <a:cs typeface="Cairo"/>
                <a:sym typeface="Cairo"/>
              </a:rPr>
              <a:t>cranial nerves </a:t>
            </a:r>
            <a:r>
              <a:rPr lang="en-GB">
                <a:latin typeface="Cairo"/>
                <a:ea typeface="Cairo"/>
                <a:cs typeface="Cairo"/>
                <a:sym typeface="Cairo"/>
              </a:rPr>
              <a:t>VII, IX, X.</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lang="en-GB">
                <a:latin typeface="Cairo"/>
                <a:ea typeface="Cairo"/>
                <a:cs typeface="Cairo"/>
                <a:sym typeface="Cairo"/>
              </a:rPr>
              <a:t>Hypergeusia</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Cairo"/>
              <a:buChar char="◆"/>
            </a:pPr>
            <a:r>
              <a:rPr lang="en-GB">
                <a:latin typeface="Cairo"/>
                <a:ea typeface="Cairo"/>
                <a:cs typeface="Cairo"/>
                <a:sym typeface="Cairo"/>
              </a:rPr>
              <a:t> Caused by </a:t>
            </a:r>
            <a:r>
              <a:rPr lang="en-GB">
                <a:solidFill>
                  <a:srgbClr val="55B787"/>
                </a:solidFill>
                <a:latin typeface="Cairo"/>
                <a:ea typeface="Cairo"/>
                <a:cs typeface="Cairo"/>
                <a:sym typeface="Cairo"/>
              </a:rPr>
              <a:t>adrenal insufficiency</a:t>
            </a:r>
            <a:endParaRPr>
              <a:solidFill>
                <a:srgbClr val="55B787"/>
              </a:solidFill>
              <a:latin typeface="Cairo"/>
              <a:ea typeface="Cairo"/>
              <a:cs typeface="Cairo"/>
              <a:sym typeface="Cairo"/>
            </a:endParaRPr>
          </a:p>
          <a:p>
            <a:pPr indent="-317500" lvl="0" marL="457200" rtl="0" algn="l">
              <a:lnSpc>
                <a:spcPct val="115000"/>
              </a:lnSpc>
              <a:spcBef>
                <a:spcPts val="0"/>
              </a:spcBef>
              <a:spcAft>
                <a:spcPts val="0"/>
              </a:spcAft>
              <a:buSzPts val="1400"/>
              <a:buFont typeface="Cairo"/>
              <a:buChar char="➔"/>
            </a:pPr>
            <a:r>
              <a:rPr lang="en-GB">
                <a:latin typeface="Cairo"/>
                <a:ea typeface="Cairo"/>
                <a:cs typeface="Cairo"/>
                <a:sym typeface="Cairo"/>
              </a:rPr>
              <a:t>Hypogeusia</a:t>
            </a:r>
            <a:endParaRPr>
              <a:latin typeface="Cairo"/>
              <a:ea typeface="Cairo"/>
              <a:cs typeface="Cairo"/>
              <a:sym typeface="Cairo"/>
            </a:endParaRPr>
          </a:p>
          <a:p>
            <a:pPr indent="-317500" lvl="1" marL="914400" rtl="0" algn="l">
              <a:lnSpc>
                <a:spcPct val="115000"/>
              </a:lnSpc>
              <a:spcBef>
                <a:spcPts val="0"/>
              </a:spcBef>
              <a:spcAft>
                <a:spcPts val="0"/>
              </a:spcAft>
              <a:buSzPts val="1400"/>
              <a:buFont typeface="Cairo"/>
              <a:buChar char="◆"/>
            </a:pPr>
            <a:r>
              <a:rPr lang="en-GB">
                <a:latin typeface="Cairo"/>
                <a:ea typeface="Cairo"/>
                <a:cs typeface="Cairo"/>
                <a:sym typeface="Cairo"/>
              </a:rPr>
              <a:t>Many diseases can produce hypogeusia. In addition, drugs such as </a:t>
            </a:r>
            <a:r>
              <a:rPr lang="en-GB">
                <a:solidFill>
                  <a:schemeClr val="accent5"/>
                </a:solidFill>
                <a:highlight>
                  <a:srgbClr val="D9EAD3"/>
                </a:highlight>
                <a:latin typeface="Cairo"/>
                <a:ea typeface="Cairo"/>
                <a:cs typeface="Cairo"/>
                <a:sym typeface="Cairo"/>
              </a:rPr>
              <a:t>captopril and penicillamine</a:t>
            </a:r>
            <a:r>
              <a:rPr lang="en-GB">
                <a:latin typeface="Cairo"/>
                <a:ea typeface="Cairo"/>
                <a:cs typeface="Cairo"/>
                <a:sym typeface="Cairo"/>
              </a:rPr>
              <a:t>—which contain</a:t>
            </a:r>
            <a:r>
              <a:rPr lang="en-GB">
                <a:highlight>
                  <a:srgbClr val="FCE5CD"/>
                </a:highlight>
                <a:latin typeface="Cairo"/>
                <a:ea typeface="Cairo"/>
                <a:cs typeface="Cairo"/>
                <a:sym typeface="Cairo"/>
              </a:rPr>
              <a:t> </a:t>
            </a:r>
            <a:r>
              <a:rPr lang="en-GB">
                <a:solidFill>
                  <a:srgbClr val="FF6600"/>
                </a:solidFill>
                <a:highlight>
                  <a:srgbClr val="FCE5CD"/>
                </a:highlight>
                <a:latin typeface="Cairo"/>
                <a:ea typeface="Cairo"/>
                <a:cs typeface="Cairo"/>
                <a:sym typeface="Cairo"/>
              </a:rPr>
              <a:t>sulfhydryl groups</a:t>
            </a:r>
            <a:r>
              <a:rPr lang="en-GB">
                <a:latin typeface="Cairo"/>
                <a:ea typeface="Cairo"/>
                <a:cs typeface="Cairo"/>
                <a:sym typeface="Cairo"/>
              </a:rPr>
              <a:t>—cause temporary loss of taste sensation.</a:t>
            </a:r>
            <a:endParaRPr>
              <a:latin typeface="Cairo"/>
              <a:ea typeface="Cairo"/>
              <a:cs typeface="Cairo"/>
              <a:sym typeface="Cairo"/>
            </a:endParaRPr>
          </a:p>
        </p:txBody>
      </p:sp>
      <p:pic>
        <p:nvPicPr>
          <p:cNvPr id="385" name="Google Shape;385;p61"/>
          <p:cNvPicPr preferRelativeResize="0"/>
          <p:nvPr/>
        </p:nvPicPr>
        <p:blipFill>
          <a:blip r:embed="rId3">
            <a:alphaModFix/>
          </a:blip>
          <a:stretch>
            <a:fillRect/>
          </a:stretch>
        </p:blipFill>
        <p:spPr>
          <a:xfrm>
            <a:off x="187725" y="383800"/>
            <a:ext cx="6253812" cy="68461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