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9902950" cx="6858000"/>
  <p:notesSz cx="6858000" cy="9144000"/>
  <p:embeddedFontLst>
    <p:embeddedFont>
      <p:font typeface="Dosis"/>
      <p:regular r:id="rId19"/>
      <p:bold r:id="rId20"/>
    </p:embeddedFont>
    <p:embeddedFont>
      <p:font typeface="Economica"/>
      <p:regular r:id="rId21"/>
      <p:bold r:id="rId22"/>
      <p:italic r:id="rId23"/>
      <p:boldItalic r:id="rId24"/>
    </p:embeddedFont>
    <p:embeddedFont>
      <p:font typeface="Roboto"/>
      <p:regular r:id="rId25"/>
      <p:bold r:id="rId26"/>
      <p:italic r:id="rId27"/>
      <p:boldItalic r:id="rId28"/>
    </p:embeddedFont>
    <p:embeddedFont>
      <p:font typeface="Cairo"/>
      <p:regular r:id="rId29"/>
      <p:bold r:id="rId30"/>
    </p:embeddedFont>
    <p:embeddedFont>
      <p:font typeface="Josefin Sans"/>
      <p:regular r:id="rId31"/>
      <p:bold r:id="rId32"/>
      <p:italic r:id="rId33"/>
      <p:boldItalic r:id="rId34"/>
    </p:embeddedFont>
    <p:embeddedFont>
      <p:font typeface="Philosopher"/>
      <p:regular r:id="rId35"/>
      <p:bold r:id="rId36"/>
      <p:italic r:id="rId37"/>
      <p:boldItalic r:id="rId38"/>
    </p:embeddedFont>
    <p:embeddedFont>
      <p:font typeface="Comfortaa"/>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12010D1-3358-428A-93A3-025B20B8673D}">
  <a:tblStyle styleId="{612010D1-3358-428A-93A3-025B20B867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font" Target="fonts/Dosis-bold.fntdata"/><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Economica-bold.fntdata"/><Relationship Id="rId44" Type="http://schemas.openxmlformats.org/officeDocument/2006/relationships/font" Target="fonts/OpenSans-boldItalic.fntdata"/><Relationship Id="rId21" Type="http://schemas.openxmlformats.org/officeDocument/2006/relationships/font" Target="fonts/Economica-regular.fntdata"/><Relationship Id="rId43" Type="http://schemas.openxmlformats.org/officeDocument/2006/relationships/font" Target="fonts/OpenSans-italic.fntdata"/><Relationship Id="rId24" Type="http://schemas.openxmlformats.org/officeDocument/2006/relationships/font" Target="fonts/Economica-boldItalic.fntdata"/><Relationship Id="rId23" Type="http://schemas.openxmlformats.org/officeDocument/2006/relationships/font" Target="fonts/Economic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iro-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JosefinSans-regular.fntdata"/><Relationship Id="rId30" Type="http://schemas.openxmlformats.org/officeDocument/2006/relationships/font" Target="fonts/Cairo-bold.fntdata"/><Relationship Id="rId11" Type="http://schemas.openxmlformats.org/officeDocument/2006/relationships/slide" Target="slides/slide3.xml"/><Relationship Id="rId33" Type="http://schemas.openxmlformats.org/officeDocument/2006/relationships/font" Target="fonts/JosefinSans-italic.fntdata"/><Relationship Id="rId10" Type="http://schemas.openxmlformats.org/officeDocument/2006/relationships/slide" Target="slides/slide2.xml"/><Relationship Id="rId32" Type="http://schemas.openxmlformats.org/officeDocument/2006/relationships/font" Target="fonts/JosefinSans-bold.fntdata"/><Relationship Id="rId13" Type="http://schemas.openxmlformats.org/officeDocument/2006/relationships/slide" Target="slides/slide5.xml"/><Relationship Id="rId35" Type="http://schemas.openxmlformats.org/officeDocument/2006/relationships/font" Target="fonts/Philosopher-regular.fntdata"/><Relationship Id="rId12" Type="http://schemas.openxmlformats.org/officeDocument/2006/relationships/slide" Target="slides/slide4.xml"/><Relationship Id="rId34" Type="http://schemas.openxmlformats.org/officeDocument/2006/relationships/font" Target="fonts/JosefinSans-boldItalic.fntdata"/><Relationship Id="rId15" Type="http://schemas.openxmlformats.org/officeDocument/2006/relationships/slide" Target="slides/slide7.xml"/><Relationship Id="rId37" Type="http://schemas.openxmlformats.org/officeDocument/2006/relationships/font" Target="fonts/Philosopher-italic.fntdata"/><Relationship Id="rId14" Type="http://schemas.openxmlformats.org/officeDocument/2006/relationships/slide" Target="slides/slide6.xml"/><Relationship Id="rId36" Type="http://schemas.openxmlformats.org/officeDocument/2006/relationships/font" Target="fonts/Philosopher-bold.fntdata"/><Relationship Id="rId17" Type="http://schemas.openxmlformats.org/officeDocument/2006/relationships/slide" Target="slides/slide9.xml"/><Relationship Id="rId39" Type="http://schemas.openxmlformats.org/officeDocument/2006/relationships/font" Target="fonts/Comfortaa-regular.fntdata"/><Relationship Id="rId16" Type="http://schemas.openxmlformats.org/officeDocument/2006/relationships/slide" Target="slides/slide8.xml"/><Relationship Id="rId38" Type="http://schemas.openxmlformats.org/officeDocument/2006/relationships/font" Target="fonts/Philosopher-boldItalic.fntdata"/><Relationship Id="rId19" Type="http://schemas.openxmlformats.org/officeDocument/2006/relationships/font" Target="fonts/Dosis-regular.fnt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08c1237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لِلْإِنسَانِ إِلَّا مَا سَعَىٰ (39) وَأَنَّ سَعْيَهُ سَوْفَ يُرَىٰ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BETTER right</a:t>
            </a:r>
            <a:endParaRPr/>
          </a:p>
        </p:txBody>
      </p:sp>
      <p:sp>
        <p:nvSpPr>
          <p:cNvPr id="273" name="Google Shape;273;g408c12378a_0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408c12378a_2_268: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408c12378a_2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08c12378a_0_199: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08c12378a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08c12378a_0_203: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08c12378a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1e4c18d1e_2_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1e4c18d1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0a3840b3b_5_5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0a3840b3b_5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08c12378a_0_207: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08c12378a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08c12378a_0_211: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08c12378a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08c12378a_0_215: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08c12378a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0a32b5199_0_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0a32b5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555"/>
            <a:ext cx="6390300" cy="3951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634"/>
            <a:ext cx="6390300" cy="1526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659"/>
            <a:ext cx="6390300" cy="37803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083"/>
            <a:ext cx="6390300" cy="25044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56" name="Google Shape;5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57" name="Google Shape;5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58" name="Google Shape;5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1" name="Google Shape;6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2" name="Google Shape;6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3" name="Google Shape;6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4" name="Google Shape;6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65" name="Google Shape;6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66" name="Shape 66"/>
        <p:cNvGrpSpPr/>
        <p:nvPr/>
      </p:nvGrpSpPr>
      <p:grpSpPr>
        <a:xfrm>
          <a:off x="0" y="0"/>
          <a:ext cx="0" cy="0"/>
          <a:chOff x="0" y="0"/>
          <a:chExt cx="0" cy="0"/>
        </a:xfrm>
      </p:grpSpPr>
      <p:sp>
        <p:nvSpPr>
          <p:cNvPr id="67" name="Google Shape;6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8" name="Google Shape;6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9" name="Google Shape;6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0" name="Google Shape;7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72" name="Google Shape;7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73" name="Shape 73"/>
        <p:cNvGrpSpPr/>
        <p:nvPr/>
      </p:nvGrpSpPr>
      <p:grpSpPr>
        <a:xfrm>
          <a:off x="0" y="0"/>
          <a:ext cx="0" cy="0"/>
          <a:chOff x="0" y="0"/>
          <a:chExt cx="0" cy="0"/>
        </a:xfrm>
      </p:grpSpPr>
      <p:sp>
        <p:nvSpPr>
          <p:cNvPr id="74" name="Google Shape;7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5" name="Google Shape;7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6" name="Google Shape;7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7" name="Google Shape;7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79" name="Google Shape;7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0" name="Shape 80"/>
        <p:cNvGrpSpPr/>
        <p:nvPr/>
      </p:nvGrpSpPr>
      <p:grpSpPr>
        <a:xfrm>
          <a:off x="0" y="0"/>
          <a:ext cx="0" cy="0"/>
          <a:chOff x="0" y="0"/>
          <a:chExt cx="0" cy="0"/>
        </a:xfrm>
      </p:grpSpPr>
      <p:sp>
        <p:nvSpPr>
          <p:cNvPr id="81" name="Google Shape;8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3" name="Google Shape;8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5" name="Shape 85"/>
        <p:cNvGrpSpPr/>
        <p:nvPr/>
      </p:nvGrpSpPr>
      <p:grpSpPr>
        <a:xfrm>
          <a:off x="0" y="0"/>
          <a:ext cx="0" cy="0"/>
          <a:chOff x="0" y="0"/>
          <a:chExt cx="0" cy="0"/>
        </a:xfrm>
      </p:grpSpPr>
      <p:sp>
        <p:nvSpPr>
          <p:cNvPr id="86" name="Google Shape;8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7" name="Google Shape;8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9" name="Google Shape;8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2" name="Google Shape;9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3" name="Shape 93"/>
        <p:cNvGrpSpPr/>
        <p:nvPr/>
      </p:nvGrpSpPr>
      <p:grpSpPr>
        <a:xfrm>
          <a:off x="0" y="0"/>
          <a:ext cx="0" cy="0"/>
          <a:chOff x="0" y="0"/>
          <a:chExt cx="0" cy="0"/>
        </a:xfrm>
      </p:grpSpPr>
      <p:sp>
        <p:nvSpPr>
          <p:cNvPr id="94" name="Google Shape;9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5" name="Google Shape;9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6" name="Google Shape;9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102"/>
            <a:ext cx="6390300" cy="16206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7" name="Shape 97"/>
        <p:cNvGrpSpPr/>
        <p:nvPr/>
      </p:nvGrpSpPr>
      <p:grpSpPr>
        <a:xfrm>
          <a:off x="0" y="0"/>
          <a:ext cx="0" cy="0"/>
          <a:chOff x="0" y="0"/>
          <a:chExt cx="0" cy="0"/>
        </a:xfrm>
      </p:grpSpPr>
      <p:sp>
        <p:nvSpPr>
          <p:cNvPr id="98" name="Google Shape;9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0" name="Google Shape;10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 name="Google Shape;10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04" name="Google Shape;10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05" name="Google Shape;10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06" name="Google Shape;10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7" name="Google Shape;10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8" name="Shape 108"/>
        <p:cNvGrpSpPr/>
        <p:nvPr/>
      </p:nvGrpSpPr>
      <p:grpSpPr>
        <a:xfrm>
          <a:off x="0" y="0"/>
          <a:ext cx="0" cy="0"/>
          <a:chOff x="0" y="0"/>
          <a:chExt cx="0" cy="0"/>
        </a:xfrm>
      </p:grpSpPr>
      <p:sp>
        <p:nvSpPr>
          <p:cNvPr id="109" name="Google Shape;10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10" name="Google Shape;11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1" name="Shape 111"/>
        <p:cNvGrpSpPr/>
        <p:nvPr/>
      </p:nvGrpSpPr>
      <p:grpSpPr>
        <a:xfrm>
          <a:off x="0" y="0"/>
          <a:ext cx="0" cy="0"/>
          <a:chOff x="0" y="0"/>
          <a:chExt cx="0" cy="0"/>
        </a:xfrm>
      </p:grpSpPr>
      <p:sp>
        <p:nvSpPr>
          <p:cNvPr id="112" name="Google Shape;11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14" name="Google Shape;11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5" name="Google Shape;11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6" name="Shape 116"/>
        <p:cNvGrpSpPr/>
        <p:nvPr/>
      </p:nvGrpSpPr>
      <p:grpSpPr>
        <a:xfrm>
          <a:off x="0" y="0"/>
          <a:ext cx="0" cy="0"/>
          <a:chOff x="0" y="0"/>
          <a:chExt cx="0" cy="0"/>
        </a:xfrm>
      </p:grpSpPr>
      <p:sp>
        <p:nvSpPr>
          <p:cNvPr id="117" name="Google Shape;11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2" name="Shape 122"/>
        <p:cNvGrpSpPr/>
        <p:nvPr/>
      </p:nvGrpSpPr>
      <p:grpSpPr>
        <a:xfrm>
          <a:off x="0" y="0"/>
          <a:ext cx="0" cy="0"/>
          <a:chOff x="0" y="0"/>
          <a:chExt cx="0" cy="0"/>
        </a:xfrm>
      </p:grpSpPr>
      <p:sp>
        <p:nvSpPr>
          <p:cNvPr id="123" name="Google Shape;123;p28"/>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24" name="Google Shape;124;p28"/>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25" name="Google Shape;125;p28"/>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6" name="Google Shape;126;p28"/>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27" name="Google Shape;127;p2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8" name="Shape 128"/>
        <p:cNvGrpSpPr/>
        <p:nvPr/>
      </p:nvGrpSpPr>
      <p:grpSpPr>
        <a:xfrm>
          <a:off x="0" y="0"/>
          <a:ext cx="0" cy="0"/>
          <a:chOff x="0" y="0"/>
          <a:chExt cx="0" cy="0"/>
        </a:xfrm>
      </p:grpSpPr>
      <p:sp>
        <p:nvSpPr>
          <p:cNvPr id="129" name="Google Shape;129;p29"/>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30" name="Google Shape;130;p29"/>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31" name="Google Shape;131;p2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2" name="Google Shape;132;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2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the refraction of light and refractive media of the eye</a:t>
            </a:r>
            <a:endParaRPr>
              <a:solidFill>
                <a:srgbClr val="55B787"/>
              </a:solidFill>
              <a:latin typeface="Dosis"/>
              <a:ea typeface="Dosis"/>
              <a:cs typeface="Dosis"/>
              <a:sym typeface="Dosis"/>
            </a:endParaRPr>
          </a:p>
        </p:txBody>
      </p:sp>
      <p:cxnSp>
        <p:nvCxnSpPr>
          <p:cNvPr id="134" name="Google Shape;134;p29"/>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13">
    <p:spTree>
      <p:nvGrpSpPr>
        <p:cNvPr id="135" name="Shape 135"/>
        <p:cNvGrpSpPr/>
        <p:nvPr/>
      </p:nvGrpSpPr>
      <p:grpSpPr>
        <a:xfrm>
          <a:off x="0" y="0"/>
          <a:ext cx="0" cy="0"/>
          <a:chOff x="0" y="0"/>
          <a:chExt cx="0" cy="0"/>
        </a:xfrm>
      </p:grpSpPr>
      <p:sp>
        <p:nvSpPr>
          <p:cNvPr id="136" name="Google Shape;136;p3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37" name="Google Shape;137;p3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38" name="Google Shape;138;p3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9" name="Google Shape;139;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0" name="Google Shape;140;p30"/>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glaucoma</a:t>
            </a:r>
            <a:r>
              <a:rPr lang="en-GB">
                <a:solidFill>
                  <a:srgbClr val="55B787"/>
                </a:solidFill>
                <a:latin typeface="Dosis"/>
                <a:ea typeface="Dosis"/>
                <a:cs typeface="Dosis"/>
                <a:sym typeface="Dosis"/>
              </a:rPr>
              <a:t>  and  binocular  vision</a:t>
            </a:r>
            <a:endParaRPr>
              <a:solidFill>
                <a:srgbClr val="55B787"/>
              </a:solidFill>
              <a:latin typeface="Dosis"/>
              <a:ea typeface="Dosis"/>
              <a:cs typeface="Dosis"/>
              <a:sym typeface="Dosis"/>
            </a:endParaRPr>
          </a:p>
        </p:txBody>
      </p:sp>
      <p:cxnSp>
        <p:nvCxnSpPr>
          <p:cNvPr id="141" name="Google Shape;141;p30"/>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13_1">
    <p:spTree>
      <p:nvGrpSpPr>
        <p:cNvPr id="142" name="Shape 142"/>
        <p:cNvGrpSpPr/>
        <p:nvPr/>
      </p:nvGrpSpPr>
      <p:grpSpPr>
        <a:xfrm>
          <a:off x="0" y="0"/>
          <a:ext cx="0" cy="0"/>
          <a:chOff x="0" y="0"/>
          <a:chExt cx="0" cy="0"/>
        </a:xfrm>
      </p:grpSpPr>
      <p:sp>
        <p:nvSpPr>
          <p:cNvPr id="143" name="Google Shape;143;p3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44" name="Google Shape;144;p3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45" name="Google Shape;145;p3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46" name="Google Shape;146;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7" name="Google Shape;147;p3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Light  pathway  in  the  eye</a:t>
            </a:r>
            <a:endParaRPr>
              <a:solidFill>
                <a:srgbClr val="55B787"/>
              </a:solidFill>
              <a:latin typeface="Dosis"/>
              <a:ea typeface="Dosis"/>
              <a:cs typeface="Dosis"/>
              <a:sym typeface="Dosis"/>
            </a:endParaRPr>
          </a:p>
        </p:txBody>
      </p:sp>
      <p:cxnSp>
        <p:nvCxnSpPr>
          <p:cNvPr id="148" name="Google Shape;148;p31"/>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0">
  <p:cSld name="SECTION_HEADER_12">
    <p:spTree>
      <p:nvGrpSpPr>
        <p:cNvPr id="149" name="Shape 149"/>
        <p:cNvGrpSpPr/>
        <p:nvPr/>
      </p:nvGrpSpPr>
      <p:grpSpPr>
        <a:xfrm>
          <a:off x="0" y="0"/>
          <a:ext cx="0" cy="0"/>
          <a:chOff x="0" y="0"/>
          <a:chExt cx="0" cy="0"/>
        </a:xfrm>
      </p:grpSpPr>
      <p:sp>
        <p:nvSpPr>
          <p:cNvPr id="150" name="Google Shape;150;p3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51" name="Google Shape;151;p3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52" name="Google Shape;152;p3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53" name="Google Shape;153;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principles  of  optics  and  errors  of  refraction</a:t>
            </a:r>
            <a:endParaRPr>
              <a:solidFill>
                <a:srgbClr val="55B787"/>
              </a:solidFill>
              <a:latin typeface="Dosis"/>
              <a:ea typeface="Dosis"/>
              <a:cs typeface="Dosis"/>
              <a:sym typeface="Dosis"/>
            </a:endParaRPr>
          </a:p>
        </p:txBody>
      </p:sp>
      <p:cxnSp>
        <p:nvCxnSpPr>
          <p:cNvPr id="155" name="Google Shape;155;p32"/>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21"/>
            <a:ext cx="6390300" cy="1102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8898"/>
            <a:ext cx="6390300" cy="6577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6">
    <p:spTree>
      <p:nvGrpSpPr>
        <p:cNvPr id="156" name="Shape 156"/>
        <p:cNvGrpSpPr/>
        <p:nvPr/>
      </p:nvGrpSpPr>
      <p:grpSpPr>
        <a:xfrm>
          <a:off x="0" y="0"/>
          <a:ext cx="0" cy="0"/>
          <a:chOff x="0" y="0"/>
          <a:chExt cx="0" cy="0"/>
        </a:xfrm>
      </p:grpSpPr>
      <p:sp>
        <p:nvSpPr>
          <p:cNvPr id="157" name="Google Shape;157;p3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58" name="Google Shape;158;p3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59" name="Google Shape;159;p3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0" name="Google Shape;160;p3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1" name="Google Shape;161;p3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layers of retina, blind spot, and fovea centralis</a:t>
            </a:r>
            <a:endParaRPr>
              <a:solidFill>
                <a:srgbClr val="55B787"/>
              </a:solidFill>
              <a:latin typeface="Dosis"/>
              <a:ea typeface="Dosis"/>
              <a:cs typeface="Dosis"/>
              <a:sym typeface="Dosis"/>
            </a:endParaRPr>
          </a:p>
        </p:txBody>
      </p:sp>
      <p:cxnSp>
        <p:nvCxnSpPr>
          <p:cNvPr id="162" name="Google Shape;162;p3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5">
  <p:cSld name="SECTION_HEADER_7">
    <p:spTree>
      <p:nvGrpSpPr>
        <p:cNvPr id="163" name="Shape 163"/>
        <p:cNvGrpSpPr/>
        <p:nvPr/>
      </p:nvGrpSpPr>
      <p:grpSpPr>
        <a:xfrm>
          <a:off x="0" y="0"/>
          <a:ext cx="0" cy="0"/>
          <a:chOff x="0" y="0"/>
          <a:chExt cx="0" cy="0"/>
        </a:xfrm>
      </p:grpSpPr>
      <p:sp>
        <p:nvSpPr>
          <p:cNvPr id="164" name="Google Shape;164;p3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65" name="Google Shape;165;p3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66" name="Google Shape;166;p3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7" name="Google Shape;167;p3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3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explaining the differing light sensitivities of the fovea, peripheral retina and optic disk</a:t>
            </a:r>
            <a:endParaRPr>
              <a:solidFill>
                <a:srgbClr val="55B787"/>
              </a:solidFill>
              <a:latin typeface="Dosis"/>
              <a:ea typeface="Dosis"/>
              <a:cs typeface="Dosis"/>
              <a:sym typeface="Dosis"/>
            </a:endParaRPr>
          </a:p>
        </p:txBody>
      </p:sp>
      <p:cxnSp>
        <p:nvCxnSpPr>
          <p:cNvPr id="169" name="Google Shape;169;p3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8">
  <p:cSld name="SECTION_HEADER_10">
    <p:spTree>
      <p:nvGrpSpPr>
        <p:cNvPr id="170" name="Shape 170"/>
        <p:cNvGrpSpPr/>
        <p:nvPr/>
      </p:nvGrpSpPr>
      <p:grpSpPr>
        <a:xfrm>
          <a:off x="0" y="0"/>
          <a:ext cx="0" cy="0"/>
          <a:chOff x="0" y="0"/>
          <a:chExt cx="0" cy="0"/>
        </a:xfrm>
      </p:grpSpPr>
      <p:sp>
        <p:nvSpPr>
          <p:cNvPr id="171" name="Google Shape;171;p3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72" name="Google Shape;172;p3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73" name="Google Shape;173;p3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4" name="Google Shape;174;p3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5" name="Google Shape;175;p3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Dosis"/>
                <a:ea typeface="Dosis"/>
                <a:cs typeface="Dosis"/>
                <a:sym typeface="Dosis"/>
              </a:rPr>
              <a:t>Dr. Najeeb Explanation &amp; Notes</a:t>
            </a:r>
            <a:endParaRPr>
              <a:solidFill>
                <a:schemeClr val="dk2"/>
              </a:solidFill>
              <a:latin typeface="Dosis"/>
              <a:ea typeface="Dosis"/>
              <a:cs typeface="Dosis"/>
              <a:sym typeface="Dosis"/>
            </a:endParaRPr>
          </a:p>
        </p:txBody>
      </p:sp>
      <p:cxnSp>
        <p:nvCxnSpPr>
          <p:cNvPr id="176" name="Google Shape;176;p35"/>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9">
  <p:cSld name="SECTION_HEADER_11">
    <p:spTree>
      <p:nvGrpSpPr>
        <p:cNvPr id="177" name="Shape 177"/>
        <p:cNvGrpSpPr/>
        <p:nvPr/>
      </p:nvGrpSpPr>
      <p:grpSpPr>
        <a:xfrm>
          <a:off x="0" y="0"/>
          <a:ext cx="0" cy="0"/>
          <a:chOff x="0" y="0"/>
          <a:chExt cx="0" cy="0"/>
        </a:xfrm>
      </p:grpSpPr>
      <p:sp>
        <p:nvSpPr>
          <p:cNvPr id="178" name="Google Shape;178;p3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9" name="Google Shape;179;p3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0" name="Google Shape;180;p3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1" name="Google Shape;181;p3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2" name="Google Shape;182;p3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components of the eye and function of each, and the eye protection media</a:t>
            </a:r>
            <a:endParaRPr>
              <a:solidFill>
                <a:srgbClr val="55B787"/>
              </a:solidFill>
              <a:latin typeface="Dosis"/>
              <a:ea typeface="Dosis"/>
              <a:cs typeface="Dosis"/>
              <a:sym typeface="Dosis"/>
            </a:endParaRPr>
          </a:p>
        </p:txBody>
      </p:sp>
      <p:cxnSp>
        <p:nvCxnSpPr>
          <p:cNvPr id="183" name="Google Shape;183;p3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184" name="Shape 184"/>
        <p:cNvGrpSpPr/>
        <p:nvPr/>
      </p:nvGrpSpPr>
      <p:grpSpPr>
        <a:xfrm>
          <a:off x="0" y="0"/>
          <a:ext cx="0" cy="0"/>
          <a:chOff x="0" y="0"/>
          <a:chExt cx="0" cy="0"/>
        </a:xfrm>
      </p:grpSpPr>
      <p:sp>
        <p:nvSpPr>
          <p:cNvPr id="185" name="Google Shape;185;p3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186" name="Google Shape;186;p3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187" name="Google Shape;187;p3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8" name="Google Shape;188;p3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3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Questions</a:t>
            </a:r>
            <a:endParaRPr>
              <a:solidFill>
                <a:srgbClr val="0B5394"/>
              </a:solidFill>
              <a:latin typeface="Dosis"/>
              <a:ea typeface="Dosis"/>
              <a:cs typeface="Dosis"/>
              <a:sym typeface="Dosis"/>
            </a:endParaRPr>
          </a:p>
        </p:txBody>
      </p:sp>
      <p:cxnSp>
        <p:nvCxnSpPr>
          <p:cNvPr id="190" name="Google Shape;190;p37"/>
          <p:cNvCxnSpPr/>
          <p:nvPr/>
        </p:nvCxnSpPr>
        <p:spPr>
          <a:xfrm>
            <a:off x="164550" y="3671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1">
  <p:cSld name="SECTION_HEADER_4_1">
    <p:spTree>
      <p:nvGrpSpPr>
        <p:cNvPr id="191" name="Shape 191"/>
        <p:cNvGrpSpPr/>
        <p:nvPr/>
      </p:nvGrpSpPr>
      <p:grpSpPr>
        <a:xfrm>
          <a:off x="0" y="0"/>
          <a:ext cx="0" cy="0"/>
          <a:chOff x="0" y="0"/>
          <a:chExt cx="0" cy="0"/>
        </a:xfrm>
      </p:grpSpPr>
      <p:sp>
        <p:nvSpPr>
          <p:cNvPr id="192" name="Google Shape;192;p3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193" name="Google Shape;193;p3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194" name="Google Shape;194;p38"/>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5" name="Google Shape;195;p3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6" name="Google Shape;196;p3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The Physiology of Olfaction</a:t>
            </a:r>
            <a:endParaRPr>
              <a:solidFill>
                <a:srgbClr val="0B5394"/>
              </a:solidFill>
              <a:latin typeface="Dosis"/>
              <a:ea typeface="Dosis"/>
              <a:cs typeface="Dosis"/>
              <a:sym typeface="Dosis"/>
            </a:endParaRPr>
          </a:p>
        </p:txBody>
      </p:sp>
      <p:cxnSp>
        <p:nvCxnSpPr>
          <p:cNvPr id="197" name="Google Shape;197;p38"/>
          <p:cNvCxnSpPr/>
          <p:nvPr/>
        </p:nvCxnSpPr>
        <p:spPr>
          <a:xfrm>
            <a:off x="164550" y="3671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2">
  <p:cSld name="SECTION_HEADER_4_2">
    <p:spTree>
      <p:nvGrpSpPr>
        <p:cNvPr id="198" name="Shape 198"/>
        <p:cNvGrpSpPr/>
        <p:nvPr/>
      </p:nvGrpSpPr>
      <p:grpSpPr>
        <a:xfrm>
          <a:off x="0" y="0"/>
          <a:ext cx="0" cy="0"/>
          <a:chOff x="0" y="0"/>
          <a:chExt cx="0" cy="0"/>
        </a:xfrm>
      </p:grpSpPr>
      <p:sp>
        <p:nvSpPr>
          <p:cNvPr id="199" name="Google Shape;199;p39"/>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00" name="Google Shape;200;p39"/>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01" name="Google Shape;201;p3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2" name="Google Shape;202;p3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3" name="Google Shape;203;p3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The Olfactory Pathway</a:t>
            </a:r>
            <a:endParaRPr>
              <a:solidFill>
                <a:srgbClr val="0B5394"/>
              </a:solidFill>
              <a:latin typeface="Dosis"/>
              <a:ea typeface="Dosis"/>
              <a:cs typeface="Dosis"/>
              <a:sym typeface="Dosis"/>
            </a:endParaRPr>
          </a:p>
        </p:txBody>
      </p:sp>
      <p:cxnSp>
        <p:nvCxnSpPr>
          <p:cNvPr id="204" name="Google Shape;204;p39"/>
          <p:cNvCxnSpPr/>
          <p:nvPr/>
        </p:nvCxnSpPr>
        <p:spPr>
          <a:xfrm>
            <a:off x="164550" y="3671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3">
  <p:cSld name="SECTION_HEADER_4_3">
    <p:spTree>
      <p:nvGrpSpPr>
        <p:cNvPr id="205" name="Shape 205"/>
        <p:cNvGrpSpPr/>
        <p:nvPr/>
      </p:nvGrpSpPr>
      <p:grpSpPr>
        <a:xfrm>
          <a:off x="0" y="0"/>
          <a:ext cx="0" cy="0"/>
          <a:chOff x="0" y="0"/>
          <a:chExt cx="0" cy="0"/>
        </a:xfrm>
      </p:grpSpPr>
      <p:sp>
        <p:nvSpPr>
          <p:cNvPr id="206" name="Google Shape;206;p4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07" name="Google Shape;207;p4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08" name="Google Shape;208;p4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9" name="Google Shape;209;p4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0" name="Google Shape;210;p40"/>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some pathophysiological conditions related to olfaction as anosmia, parosmia hypo and hyperosmia</a:t>
            </a:r>
            <a:endParaRPr>
              <a:solidFill>
                <a:srgbClr val="0B5394"/>
              </a:solidFill>
              <a:latin typeface="Dosis"/>
              <a:ea typeface="Dosis"/>
              <a:cs typeface="Dosis"/>
              <a:sym typeface="Dosis"/>
            </a:endParaRPr>
          </a:p>
        </p:txBody>
      </p:sp>
      <p:cxnSp>
        <p:nvCxnSpPr>
          <p:cNvPr id="211" name="Google Shape;211;p40"/>
          <p:cNvCxnSpPr/>
          <p:nvPr/>
        </p:nvCxnSpPr>
        <p:spPr>
          <a:xfrm>
            <a:off x="164550" y="5195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4">
  <p:cSld name="SECTION_HEADER_4_4">
    <p:spTree>
      <p:nvGrpSpPr>
        <p:cNvPr id="212" name="Shape 212"/>
        <p:cNvGrpSpPr/>
        <p:nvPr/>
      </p:nvGrpSpPr>
      <p:grpSpPr>
        <a:xfrm>
          <a:off x="0" y="0"/>
          <a:ext cx="0" cy="0"/>
          <a:chOff x="0" y="0"/>
          <a:chExt cx="0" cy="0"/>
        </a:xfrm>
      </p:grpSpPr>
      <p:sp>
        <p:nvSpPr>
          <p:cNvPr id="213" name="Google Shape;213;p4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14" name="Google Shape;214;p4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15" name="Google Shape;215;p4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16" name="Google Shape;216;p4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7" name="Google Shape;217;p4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The Physiology of Taste</a:t>
            </a:r>
            <a:endParaRPr>
              <a:solidFill>
                <a:srgbClr val="0B5394"/>
              </a:solidFill>
              <a:latin typeface="Dosis"/>
              <a:ea typeface="Dosis"/>
              <a:cs typeface="Dosis"/>
              <a:sym typeface="Dosis"/>
            </a:endParaRPr>
          </a:p>
        </p:txBody>
      </p:sp>
      <p:cxnSp>
        <p:nvCxnSpPr>
          <p:cNvPr id="218" name="Google Shape;218;p41"/>
          <p:cNvCxnSpPr/>
          <p:nvPr/>
        </p:nvCxnSpPr>
        <p:spPr>
          <a:xfrm>
            <a:off x="164550" y="3671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5">
  <p:cSld name="SECTION_HEADER_4_5">
    <p:spTree>
      <p:nvGrpSpPr>
        <p:cNvPr id="219" name="Shape 219"/>
        <p:cNvGrpSpPr/>
        <p:nvPr/>
      </p:nvGrpSpPr>
      <p:grpSpPr>
        <a:xfrm>
          <a:off x="0" y="0"/>
          <a:ext cx="0" cy="0"/>
          <a:chOff x="0" y="0"/>
          <a:chExt cx="0" cy="0"/>
        </a:xfrm>
      </p:grpSpPr>
      <p:sp>
        <p:nvSpPr>
          <p:cNvPr id="220" name="Google Shape;220;p4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21" name="Google Shape;221;p4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22" name="Google Shape;222;p4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23" name="Google Shape;223;p4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4" name="Google Shape;224;p4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Taste Sensation </a:t>
            </a:r>
            <a:r>
              <a:rPr lang="en-GB">
                <a:solidFill>
                  <a:srgbClr val="0B5394"/>
                </a:solidFill>
                <a:latin typeface="Dosis"/>
                <a:ea typeface="Dosis"/>
                <a:cs typeface="Dosis"/>
                <a:sym typeface="Dosis"/>
              </a:rPr>
              <a:t>&amp; Pathway</a:t>
            </a:r>
            <a:endParaRPr>
              <a:solidFill>
                <a:srgbClr val="0B5394"/>
              </a:solidFill>
              <a:latin typeface="Dosis"/>
              <a:ea typeface="Dosis"/>
              <a:cs typeface="Dosis"/>
              <a:sym typeface="Dosis"/>
            </a:endParaRPr>
          </a:p>
        </p:txBody>
      </p:sp>
      <p:cxnSp>
        <p:nvCxnSpPr>
          <p:cNvPr id="225" name="Google Shape;225;p42"/>
          <p:cNvCxnSpPr/>
          <p:nvPr/>
        </p:nvCxnSpPr>
        <p:spPr>
          <a:xfrm>
            <a:off x="164550" y="3671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21"/>
            <a:ext cx="6390300" cy="1102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8898"/>
            <a:ext cx="3000000" cy="6577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8898"/>
            <a:ext cx="3000000" cy="6577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6">
  <p:cSld name="SECTION_HEADER_4_6">
    <p:spTree>
      <p:nvGrpSpPr>
        <p:cNvPr id="226" name="Shape 226"/>
        <p:cNvGrpSpPr/>
        <p:nvPr/>
      </p:nvGrpSpPr>
      <p:grpSpPr>
        <a:xfrm>
          <a:off x="0" y="0"/>
          <a:ext cx="0" cy="0"/>
          <a:chOff x="0" y="0"/>
          <a:chExt cx="0" cy="0"/>
        </a:xfrm>
      </p:grpSpPr>
      <p:sp>
        <p:nvSpPr>
          <p:cNvPr id="227" name="Google Shape;227;p4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28" name="Google Shape;228;p4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229" name="Google Shape;229;p4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30" name="Google Shape;230;p4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1" name="Google Shape;231;p4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some pathophysiological conditions related to Taste</a:t>
            </a:r>
            <a:endParaRPr>
              <a:solidFill>
                <a:srgbClr val="0B5394"/>
              </a:solidFill>
              <a:latin typeface="Dosis"/>
              <a:ea typeface="Dosis"/>
              <a:cs typeface="Dosis"/>
              <a:sym typeface="Dosis"/>
            </a:endParaRPr>
          </a:p>
        </p:txBody>
      </p:sp>
      <p:cxnSp>
        <p:nvCxnSpPr>
          <p:cNvPr id="232" name="Google Shape;232;p43"/>
          <p:cNvCxnSpPr/>
          <p:nvPr/>
        </p:nvCxnSpPr>
        <p:spPr>
          <a:xfrm>
            <a:off x="164550" y="367150"/>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3" name="Shape 233"/>
        <p:cNvGrpSpPr/>
        <p:nvPr/>
      </p:nvGrpSpPr>
      <p:grpSpPr>
        <a:xfrm>
          <a:off x="0" y="0"/>
          <a:ext cx="0" cy="0"/>
          <a:chOff x="0" y="0"/>
          <a:chExt cx="0" cy="0"/>
        </a:xfrm>
      </p:grpSpPr>
      <p:sp>
        <p:nvSpPr>
          <p:cNvPr id="234" name="Google Shape;234;p4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6" name="Google Shape;236;p4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7" name="Google Shape;237;p4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8" name="Shape 238"/>
        <p:cNvGrpSpPr/>
        <p:nvPr/>
      </p:nvGrpSpPr>
      <p:grpSpPr>
        <a:xfrm>
          <a:off x="0" y="0"/>
          <a:ext cx="0" cy="0"/>
          <a:chOff x="0" y="0"/>
          <a:chExt cx="0" cy="0"/>
        </a:xfrm>
      </p:grpSpPr>
      <p:sp>
        <p:nvSpPr>
          <p:cNvPr id="239" name="Google Shape;239;p4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40" name="Google Shape;240;p4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1" name="Google Shape;241;p4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2" name="Google Shape;242;p4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3" name="Shape 243"/>
        <p:cNvGrpSpPr/>
        <p:nvPr/>
      </p:nvGrpSpPr>
      <p:grpSpPr>
        <a:xfrm>
          <a:off x="0" y="0"/>
          <a:ext cx="0" cy="0"/>
          <a:chOff x="0" y="0"/>
          <a:chExt cx="0" cy="0"/>
        </a:xfrm>
      </p:grpSpPr>
      <p:sp>
        <p:nvSpPr>
          <p:cNvPr id="244" name="Google Shape;244;p4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45" name="Google Shape;245;p4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46" name="Shape 246"/>
        <p:cNvGrpSpPr/>
        <p:nvPr/>
      </p:nvGrpSpPr>
      <p:grpSpPr>
        <a:xfrm>
          <a:off x="0" y="0"/>
          <a:ext cx="0" cy="0"/>
          <a:chOff x="0" y="0"/>
          <a:chExt cx="0" cy="0"/>
        </a:xfrm>
      </p:grpSpPr>
      <p:sp>
        <p:nvSpPr>
          <p:cNvPr id="247" name="Google Shape;247;p4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48" name="Google Shape;248;p4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9" name="Google Shape;249;p4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50" name="Shape 250"/>
        <p:cNvGrpSpPr/>
        <p:nvPr/>
      </p:nvGrpSpPr>
      <p:grpSpPr>
        <a:xfrm>
          <a:off x="0" y="0"/>
          <a:ext cx="0" cy="0"/>
          <a:chOff x="0" y="0"/>
          <a:chExt cx="0" cy="0"/>
        </a:xfrm>
      </p:grpSpPr>
      <p:sp>
        <p:nvSpPr>
          <p:cNvPr id="251" name="Google Shape;251;p4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53" name="Google Shape;253;p4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54" name="Shape 254"/>
        <p:cNvGrpSpPr/>
        <p:nvPr/>
      </p:nvGrpSpPr>
      <p:grpSpPr>
        <a:xfrm>
          <a:off x="0" y="0"/>
          <a:ext cx="0" cy="0"/>
          <a:chOff x="0" y="0"/>
          <a:chExt cx="0" cy="0"/>
        </a:xfrm>
      </p:grpSpPr>
      <p:sp>
        <p:nvSpPr>
          <p:cNvPr id="255" name="Google Shape;255;p4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6" name="Google Shape;256;p4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57" name="Google Shape;257;p4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58" name="Google Shape;258;p4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59" name="Google Shape;259;p4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60" name="Google Shape;260;p4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61" name="Shape 261"/>
        <p:cNvGrpSpPr/>
        <p:nvPr/>
      </p:nvGrpSpPr>
      <p:grpSpPr>
        <a:xfrm>
          <a:off x="0" y="0"/>
          <a:ext cx="0" cy="0"/>
          <a:chOff x="0" y="0"/>
          <a:chExt cx="0" cy="0"/>
        </a:xfrm>
      </p:grpSpPr>
      <p:sp>
        <p:nvSpPr>
          <p:cNvPr id="262" name="Google Shape;262;p5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63" name="Google Shape;263;p5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64" name="Shape 264"/>
        <p:cNvGrpSpPr/>
        <p:nvPr/>
      </p:nvGrpSpPr>
      <p:grpSpPr>
        <a:xfrm>
          <a:off x="0" y="0"/>
          <a:ext cx="0" cy="0"/>
          <a:chOff x="0" y="0"/>
          <a:chExt cx="0" cy="0"/>
        </a:xfrm>
      </p:grpSpPr>
      <p:sp>
        <p:nvSpPr>
          <p:cNvPr id="265" name="Google Shape;265;p5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67" name="Google Shape;267;p5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68" name="Google Shape;268;p5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69" name="Shape 269"/>
        <p:cNvGrpSpPr/>
        <p:nvPr/>
      </p:nvGrpSpPr>
      <p:grpSpPr>
        <a:xfrm>
          <a:off x="0" y="0"/>
          <a:ext cx="0" cy="0"/>
          <a:chOff x="0" y="0"/>
          <a:chExt cx="0" cy="0"/>
        </a:xfrm>
      </p:grpSpPr>
      <p:sp>
        <p:nvSpPr>
          <p:cNvPr id="270" name="Google Shape;270;p5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21"/>
            <a:ext cx="6390300" cy="1102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443"/>
            <a:ext cx="2106000" cy="61215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689"/>
            <a:ext cx="4775700" cy="78762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272"/>
            <a:ext cx="3033900" cy="28539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6853"/>
            <a:ext cx="3033900" cy="2378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085"/>
            <a:ext cx="2877600" cy="71142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265"/>
            <a:ext cx="4499100" cy="11649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6" Type="http://schemas.openxmlformats.org/officeDocument/2006/relationships/theme" Target="../theme/theme2.xml"/><Relationship Id="rId25" Type="http://schemas.openxmlformats.org/officeDocument/2006/relationships/slideLayout" Target="../slideLayouts/slideLayout49.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21"/>
            <a:ext cx="6390300" cy="1102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8898"/>
            <a:ext cx="6390300" cy="6577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52" name="Google Shape;5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3" name="Google Shape;5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18" name="Shape 118"/>
        <p:cNvGrpSpPr/>
        <p:nvPr/>
      </p:nvGrpSpPr>
      <p:grpSpPr>
        <a:xfrm>
          <a:off x="0" y="0"/>
          <a:ext cx="0" cy="0"/>
          <a:chOff x="0" y="0"/>
          <a:chExt cx="0" cy="0"/>
        </a:xfrm>
      </p:grpSpPr>
      <p:sp>
        <p:nvSpPr>
          <p:cNvPr id="119" name="Google Shape;119;p27"/>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20" name="Google Shape;120;p27"/>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21" name="Google Shape;121;p27"/>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jpg"/><Relationship Id="rId5" Type="http://schemas.openxmlformats.org/officeDocument/2006/relationships/image" Target="../media/image1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hyperlink" Target="http://www.youtube.com/watch?v=-vp1X7_u3KU" TargetMode="External"/><Relationship Id="rId4" Type="http://schemas.openxmlformats.org/officeDocument/2006/relationships/image" Target="../media/image7.jpg"/><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274" name="Shape 274"/>
        <p:cNvGrpSpPr/>
        <p:nvPr/>
      </p:nvGrpSpPr>
      <p:grpSpPr>
        <a:xfrm>
          <a:off x="0" y="0"/>
          <a:ext cx="0" cy="0"/>
          <a:chOff x="0" y="0"/>
          <a:chExt cx="0" cy="0"/>
        </a:xfrm>
      </p:grpSpPr>
      <p:pic>
        <p:nvPicPr>
          <p:cNvPr id="275" name="Google Shape;275;p53"/>
          <p:cNvPicPr preferRelativeResize="0"/>
          <p:nvPr/>
        </p:nvPicPr>
        <p:blipFill rotWithShape="1">
          <a:blip r:embed="rId3">
            <a:alphaModFix/>
          </a:blip>
          <a:srcRect b="0" l="0" r="0" t="0"/>
          <a:stretch/>
        </p:blipFill>
        <p:spPr>
          <a:xfrm>
            <a:off x="0" y="288048"/>
            <a:ext cx="1874156" cy="720000"/>
          </a:xfrm>
          <a:prstGeom prst="rect">
            <a:avLst/>
          </a:prstGeom>
          <a:noFill/>
          <a:ln>
            <a:noFill/>
          </a:ln>
        </p:spPr>
      </p:pic>
      <p:sp>
        <p:nvSpPr>
          <p:cNvPr id="276" name="Google Shape;276;p53"/>
          <p:cNvSpPr txBox="1"/>
          <p:nvPr/>
        </p:nvSpPr>
        <p:spPr>
          <a:xfrm>
            <a:off x="0" y="6272050"/>
            <a:ext cx="6060000" cy="1524600"/>
          </a:xfrm>
          <a:prstGeom prst="rect">
            <a:avLst/>
          </a:prstGeom>
          <a:noFill/>
          <a:ln>
            <a:noFill/>
          </a:ln>
        </p:spPr>
        <p:txBody>
          <a:bodyPr anchorCtr="0" anchor="t" bIns="91425" lIns="91425" spcFirstLastPara="1" rIns="91425" wrap="square" tIns="91425">
            <a:noAutofit/>
          </a:bodyPr>
          <a:lstStyle/>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Appreciate the physiology of olfaction &amp; taste</a:t>
            </a:r>
            <a:endParaRPr sz="1200">
              <a:solidFill>
                <a:srgbClr val="073763"/>
              </a:solidFill>
              <a:latin typeface="Comfortaa"/>
              <a:ea typeface="Comfortaa"/>
              <a:cs typeface="Comfortaa"/>
              <a:sym typeface="Comfortaa"/>
            </a:endParaRPr>
          </a:p>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Describe the olfactory &amp; taste pathways</a:t>
            </a:r>
            <a:endParaRPr sz="1200">
              <a:solidFill>
                <a:srgbClr val="073763"/>
              </a:solidFill>
              <a:latin typeface="Comfortaa"/>
              <a:ea typeface="Comfortaa"/>
              <a:cs typeface="Comfortaa"/>
              <a:sym typeface="Comfortaa"/>
            </a:endParaRPr>
          </a:p>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Appreciate some pathophysiological conditions related to olfaction &amp; taste </a:t>
            </a:r>
            <a:endParaRPr sz="1200">
              <a:solidFill>
                <a:srgbClr val="073763"/>
              </a:solidFill>
              <a:latin typeface="Comfortaa"/>
              <a:ea typeface="Comfortaa"/>
              <a:cs typeface="Comfortaa"/>
              <a:sym typeface="Comfortaa"/>
            </a:endParaRPr>
          </a:p>
        </p:txBody>
      </p:sp>
      <p:sp>
        <p:nvSpPr>
          <p:cNvPr id="277" name="Google Shape;277;p53"/>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2C5072"/>
                </a:solidFill>
                <a:latin typeface="Cairo"/>
                <a:ea typeface="Cairo"/>
                <a:cs typeface="Cairo"/>
                <a:sym typeface="Cairo"/>
              </a:rPr>
              <a:t>7th Lecture  ∣ The Physiology Team</a:t>
            </a:r>
            <a:endParaRPr b="1">
              <a:solidFill>
                <a:srgbClr val="2C5072"/>
              </a:solidFill>
              <a:latin typeface="Cairo"/>
              <a:ea typeface="Cairo"/>
              <a:cs typeface="Cairo"/>
              <a:sym typeface="Cairo"/>
            </a:endParaRPr>
          </a:p>
        </p:txBody>
      </p:sp>
      <p:sp>
        <p:nvSpPr>
          <p:cNvPr id="278" name="Google Shape;278;p53"/>
          <p:cNvSpPr/>
          <p:nvPr/>
        </p:nvSpPr>
        <p:spPr>
          <a:xfrm>
            <a:off x="-1115118" y="567108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chemeClr val="dk1"/>
                </a:solidFill>
                <a:latin typeface="Courier New"/>
                <a:ea typeface="Courier New"/>
                <a:cs typeface="Courier New"/>
                <a:sym typeface="Courier New"/>
              </a:rPr>
              <a:t>          </a:t>
            </a:r>
            <a:r>
              <a:rPr b="1" lang="en-GB" sz="1600">
                <a:solidFill>
                  <a:srgbClr val="FFFFFF"/>
                </a:solidFill>
                <a:latin typeface="Comfortaa"/>
                <a:ea typeface="Comfortaa"/>
                <a:cs typeface="Comfortaa"/>
                <a:sym typeface="Comfortaa"/>
              </a:rPr>
              <a:t>Objectives</a:t>
            </a:r>
            <a:r>
              <a:rPr b="1" lang="en-GB" sz="1600">
                <a:solidFill>
                  <a:srgbClr val="FFFFFF"/>
                </a:solidFill>
                <a:latin typeface="Courier New"/>
                <a:ea typeface="Courier New"/>
                <a:cs typeface="Courier New"/>
                <a:sym typeface="Courier New"/>
              </a:rPr>
              <a:t>:</a:t>
            </a:r>
            <a:endParaRPr sz="1600">
              <a:solidFill>
                <a:srgbClr val="FFFFFF"/>
              </a:solidFill>
            </a:endParaRPr>
          </a:p>
        </p:txBody>
      </p:sp>
      <p:cxnSp>
        <p:nvCxnSpPr>
          <p:cNvPr id="279" name="Google Shape;279;p53"/>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280" name="Google Shape;280;p53"/>
          <p:cNvSpPr txBox="1"/>
          <p:nvPr/>
        </p:nvSpPr>
        <p:spPr>
          <a:xfrm>
            <a:off x="1466932" y="3984312"/>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3"/>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282" name="Google Shape;282;p53"/>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GB" sz="1300">
                <a:solidFill>
                  <a:schemeClr val="accent3"/>
                </a:solidFill>
                <a:latin typeface="Cairo"/>
                <a:ea typeface="Cairo"/>
                <a:cs typeface="Cairo"/>
                <a:sym typeface="Cairo"/>
              </a:rPr>
              <a:t>important</a:t>
            </a:r>
            <a:r>
              <a:rPr lang="en-GB"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GB" sz="1300">
                <a:solidFill>
                  <a:schemeClr val="accent3"/>
                </a:solidFill>
                <a:latin typeface="Cairo"/>
                <a:ea typeface="Cairo"/>
                <a:cs typeface="Cairo"/>
                <a:sym typeface="Cairo"/>
              </a:rPr>
              <a:t>;)</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GB" sz="1300">
                <a:solidFill>
                  <a:schemeClr val="accent3"/>
                </a:solidFill>
                <a:latin typeface="Cairo"/>
                <a:ea typeface="Cairo"/>
                <a:cs typeface="Cairo"/>
                <a:sym typeface="Cairo"/>
              </a:rPr>
              <a:t>Extra</a:t>
            </a:r>
            <a:endParaRPr>
              <a:solidFill>
                <a:schemeClr val="accent3"/>
              </a:solidFill>
            </a:endParaRPr>
          </a:p>
        </p:txBody>
      </p:sp>
      <p:sp>
        <p:nvSpPr>
          <p:cNvPr id="283" name="Google Shape;283;p53"/>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3"/>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3"/>
          <p:cNvSpPr/>
          <p:nvPr/>
        </p:nvSpPr>
        <p:spPr>
          <a:xfrm>
            <a:off x="5086628" y="9206595"/>
            <a:ext cx="174000" cy="1575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53"/>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287" name="Google Shape;287;p53"/>
          <p:cNvSpPr txBox="1"/>
          <p:nvPr/>
        </p:nvSpPr>
        <p:spPr>
          <a:xfrm>
            <a:off x="141900" y="4282425"/>
            <a:ext cx="57075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073763"/>
                </a:solidFill>
                <a:latin typeface="Philosopher"/>
                <a:ea typeface="Philosopher"/>
                <a:cs typeface="Philosopher"/>
                <a:sym typeface="Philosopher"/>
              </a:rPr>
              <a:t>Physiology of the smell and taste</a:t>
            </a:r>
            <a:endParaRPr b="1" sz="3000">
              <a:solidFill>
                <a:srgbClr val="073763"/>
              </a:solidFill>
              <a:latin typeface="Philosopher"/>
              <a:ea typeface="Philosopher"/>
              <a:cs typeface="Philosopher"/>
              <a:sym typeface="Philosopher"/>
            </a:endParaRPr>
          </a:p>
          <a:p>
            <a:pPr indent="0" lvl="0" marL="0" rtl="0" algn="ctr">
              <a:spcBef>
                <a:spcPts val="0"/>
              </a:spcBef>
              <a:spcAft>
                <a:spcPts val="0"/>
              </a:spcAft>
              <a:buNone/>
            </a:pPr>
            <a:r>
              <a:t/>
            </a:r>
            <a:endParaRPr b="1" sz="2300"/>
          </a:p>
        </p:txBody>
      </p:sp>
      <p:sp>
        <p:nvSpPr>
          <p:cNvPr id="288" name="Google Shape;288;p53"/>
          <p:cNvSpPr/>
          <p:nvPr/>
        </p:nvSpPr>
        <p:spPr>
          <a:xfrm>
            <a:off x="-1115128" y="803133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chemeClr val="dk1"/>
                </a:solidFill>
                <a:latin typeface="Courier New"/>
                <a:ea typeface="Courier New"/>
                <a:cs typeface="Courier New"/>
                <a:sym typeface="Courier New"/>
              </a:rPr>
              <a:t>          </a:t>
            </a:r>
            <a:r>
              <a:rPr b="1" lang="en-GB" sz="1600">
                <a:solidFill>
                  <a:srgbClr val="FFFFFF"/>
                </a:solidFill>
                <a:latin typeface="Comfortaa"/>
                <a:ea typeface="Comfortaa"/>
                <a:cs typeface="Comfortaa"/>
                <a:sym typeface="Comfortaa"/>
              </a:rPr>
              <a:t>Done by :</a:t>
            </a:r>
            <a:endParaRPr sz="1600">
              <a:solidFill>
                <a:srgbClr val="FFFFFF"/>
              </a:solidFill>
            </a:endParaRPr>
          </a:p>
        </p:txBody>
      </p:sp>
      <p:pic>
        <p:nvPicPr>
          <p:cNvPr id="289" name="Google Shape;289;p53"/>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290" name="Google Shape;290;p53"/>
          <p:cNvSpPr txBox="1"/>
          <p:nvPr/>
        </p:nvSpPr>
        <p:spPr>
          <a:xfrm>
            <a:off x="-112275" y="8482025"/>
            <a:ext cx="4884600" cy="64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lang="en-GB">
                <a:solidFill>
                  <a:srgbClr val="073763"/>
                </a:solidFill>
              </a:rPr>
              <a:t>Team leaders: Abdulelah Aldossari, Ali Alammari </a:t>
            </a:r>
            <a:endParaRPr>
              <a:solidFill>
                <a:srgbClr val="073763"/>
              </a:solidFill>
            </a:endParaRPr>
          </a:p>
          <a:p>
            <a:pPr indent="0" lvl="0" marL="0" rtl="0" algn="ctr">
              <a:spcBef>
                <a:spcPts val="0"/>
              </a:spcBef>
              <a:spcAft>
                <a:spcPts val="0"/>
              </a:spcAft>
              <a:buNone/>
            </a:pPr>
            <a:r>
              <a:rPr lang="en-GB">
                <a:solidFill>
                  <a:srgbClr val="073763"/>
                </a:solidFill>
              </a:rPr>
              <a:t>                          Fatima Balsharaf, Rahaf Alshammari</a:t>
            </a:r>
            <a:endParaRPr>
              <a:solidFill>
                <a:srgbClr val="073763"/>
              </a:solidFill>
            </a:endParaRPr>
          </a:p>
          <a:p>
            <a:pPr indent="0" lvl="0" marL="0" rtl="0" algn="r">
              <a:spcBef>
                <a:spcPts val="0"/>
              </a:spcBef>
              <a:spcAft>
                <a:spcPts val="0"/>
              </a:spcAft>
              <a:buNone/>
            </a:pPr>
            <a:r>
              <a:t/>
            </a:r>
            <a:endParaRPr>
              <a:solidFill>
                <a:srgbClr val="073763"/>
              </a:solidFill>
            </a:endParaRPr>
          </a:p>
          <a:p>
            <a:pPr indent="-317500" lvl="0" marL="457200" rtl="0" algn="l">
              <a:spcBef>
                <a:spcPts val="0"/>
              </a:spcBef>
              <a:spcAft>
                <a:spcPts val="0"/>
              </a:spcAft>
              <a:buClr>
                <a:srgbClr val="073763"/>
              </a:buClr>
              <a:buSzPts val="1400"/>
              <a:buChar char="❖"/>
            </a:pPr>
            <a:r>
              <a:rPr lang="en-GB">
                <a:solidFill>
                  <a:srgbClr val="073763"/>
                </a:solidFill>
              </a:rPr>
              <a:t>Team members: Abdulaziz Aldurgham, </a:t>
            </a:r>
            <a:r>
              <a:rPr lang="en-GB">
                <a:solidFill>
                  <a:srgbClr val="073763"/>
                </a:solidFill>
              </a:rPr>
              <a:t>Fahad Alfaiz</a:t>
            </a:r>
            <a:endParaRPr>
              <a:solidFill>
                <a:srgbClr val="073763"/>
              </a:solidFill>
            </a:endParaRPr>
          </a:p>
        </p:txBody>
      </p:sp>
      <p:pic>
        <p:nvPicPr>
          <p:cNvPr id="291" name="Google Shape;291;p53"/>
          <p:cNvPicPr preferRelativeResize="0"/>
          <p:nvPr/>
        </p:nvPicPr>
        <p:blipFill>
          <a:blip r:embed="rId6">
            <a:alphaModFix/>
          </a:blip>
          <a:stretch>
            <a:fillRect/>
          </a:stretch>
        </p:blipFill>
        <p:spPr>
          <a:xfrm>
            <a:off x="4523734" y="172826"/>
            <a:ext cx="927440" cy="9321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62"/>
          <p:cNvSpPr txBox="1"/>
          <p:nvPr/>
        </p:nvSpPr>
        <p:spPr>
          <a:xfrm>
            <a:off x="284350" y="543850"/>
            <a:ext cx="3030000" cy="6288600"/>
          </a:xfrm>
          <a:prstGeom prst="rect">
            <a:avLst/>
          </a:prstGeom>
          <a:noFill/>
          <a:ln cap="flat" cmpd="sng" w="9525">
            <a:solidFill>
              <a:srgbClr val="55B787"/>
            </a:solidFill>
            <a:prstDash val="dot"/>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AutoNum type="arabicPeriod"/>
            </a:pPr>
            <a:r>
              <a:rPr lang="en-GB">
                <a:latin typeface="Cairo"/>
                <a:ea typeface="Cairo"/>
                <a:cs typeface="Cairo"/>
                <a:sym typeface="Cairo"/>
              </a:rPr>
              <a:t>medial stria starts from</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mitral cells</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tufted cells</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basal cells</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taste receptors</a:t>
            </a:r>
            <a:endParaRPr>
              <a:latin typeface="Dosis"/>
              <a:ea typeface="Dosis"/>
              <a:cs typeface="Dosis"/>
              <a:sym typeface="Dosis"/>
            </a:endParaRPr>
          </a:p>
          <a:p>
            <a:pPr indent="0" lvl="0" marL="0" rtl="0" algn="l">
              <a:spcBef>
                <a:spcPts val="0"/>
              </a:spcBef>
              <a:spcAft>
                <a:spcPts val="0"/>
              </a:spcAft>
              <a:buNone/>
            </a:pPr>
            <a:r>
              <a:rPr lang="en-GB">
                <a:latin typeface="Cairo"/>
                <a:ea typeface="Cairo"/>
                <a:cs typeface="Cairo"/>
                <a:sym typeface="Cairo"/>
              </a:rPr>
              <a:t>2. Vitamin A </a:t>
            </a:r>
            <a:r>
              <a:rPr lang="en-GB">
                <a:latin typeface="Cairo"/>
                <a:ea typeface="Cairo"/>
                <a:cs typeface="Cairo"/>
                <a:sym typeface="Cairo"/>
              </a:rPr>
              <a:t>Deficiency</a:t>
            </a:r>
            <a:r>
              <a:rPr lang="en-GB">
                <a:latin typeface="Cairo"/>
                <a:ea typeface="Cairo"/>
                <a:cs typeface="Cairo"/>
                <a:sym typeface="Cairo"/>
              </a:rPr>
              <a:t> causes</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a:t>
            </a:r>
            <a:r>
              <a:rPr lang="en-GB">
                <a:latin typeface="Dosis"/>
                <a:ea typeface="Dosis"/>
                <a:cs typeface="Dosis"/>
                <a:sym typeface="Dosis"/>
              </a:rPr>
              <a:t>Ageusia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a:t>
            </a:r>
            <a:r>
              <a:rPr lang="en-GB">
                <a:latin typeface="Dosis"/>
                <a:ea typeface="Dosis"/>
                <a:cs typeface="Dosis"/>
                <a:sym typeface="Dosis"/>
              </a:rPr>
              <a:t>Dysgeusia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a:t>
            </a:r>
            <a:r>
              <a:rPr lang="en-GB">
                <a:latin typeface="Dosis"/>
                <a:ea typeface="Dosis"/>
                <a:cs typeface="Dosis"/>
                <a:sym typeface="Dosis"/>
              </a:rPr>
              <a:t>Anosmia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a:t>
            </a:r>
            <a:r>
              <a:rPr lang="en-GB">
                <a:latin typeface="Dosis"/>
                <a:ea typeface="Dosis"/>
                <a:cs typeface="Dosis"/>
                <a:sym typeface="Dosis"/>
              </a:rPr>
              <a:t>Hyposomia</a:t>
            </a:r>
            <a:endParaRPr>
              <a:latin typeface="Dosis"/>
              <a:ea typeface="Dosis"/>
              <a:cs typeface="Dosis"/>
              <a:sym typeface="Dosis"/>
            </a:endParaRPr>
          </a:p>
          <a:p>
            <a:pPr indent="0" lvl="0" marL="0" rtl="0" algn="l">
              <a:spcBef>
                <a:spcPts val="0"/>
              </a:spcBef>
              <a:spcAft>
                <a:spcPts val="0"/>
              </a:spcAft>
              <a:buNone/>
            </a:pPr>
            <a:r>
              <a:rPr lang="en-GB">
                <a:latin typeface="Cairo"/>
                <a:ea typeface="Cairo"/>
                <a:cs typeface="Cairo"/>
                <a:sym typeface="Cairo"/>
              </a:rPr>
              <a:t>3. Which of the following described as Primitive olfactory system?</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.Thalamus</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 Pyriform cortex</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solidFill>
                  <a:schemeClr val="dk1"/>
                </a:solidFill>
                <a:latin typeface="Dosis"/>
                <a:ea typeface="Dosis"/>
                <a:cs typeface="Dosis"/>
                <a:sym typeface="Dosis"/>
              </a:rPr>
              <a:t>.</a:t>
            </a:r>
            <a:r>
              <a:rPr lang="en-GB">
                <a:latin typeface="Dosis"/>
                <a:ea typeface="Dosis"/>
                <a:cs typeface="Dosis"/>
                <a:sym typeface="Dosis"/>
              </a:rPr>
              <a:t>Hypothalamus</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solidFill>
                  <a:schemeClr val="dk1"/>
                </a:solidFill>
                <a:latin typeface="Dosis"/>
                <a:ea typeface="Dosis"/>
                <a:cs typeface="Dosis"/>
                <a:sym typeface="Dosis"/>
              </a:rPr>
              <a:t>.</a:t>
            </a:r>
            <a:r>
              <a:rPr lang="en-GB">
                <a:latin typeface="Dosis"/>
                <a:ea typeface="Dosis"/>
                <a:cs typeface="Dosis"/>
                <a:sym typeface="Dosis"/>
              </a:rPr>
              <a:t>Amygdala</a:t>
            </a:r>
            <a:endParaRPr>
              <a:latin typeface="Dosis"/>
              <a:ea typeface="Dosis"/>
              <a:cs typeface="Dosis"/>
              <a:sym typeface="Dosis"/>
            </a:endParaRPr>
          </a:p>
          <a:p>
            <a:pPr indent="0" lvl="0" marL="0" rtl="0" algn="l">
              <a:spcBef>
                <a:spcPts val="0"/>
              </a:spcBef>
              <a:spcAft>
                <a:spcPts val="0"/>
              </a:spcAft>
              <a:buNone/>
            </a:pPr>
            <a:r>
              <a:rPr lang="en-GB">
                <a:latin typeface="Cairo"/>
                <a:ea typeface="Cairo"/>
                <a:cs typeface="Cairo"/>
                <a:sym typeface="Cairo"/>
              </a:rPr>
              <a:t>4. “Perception of smell without an odor present”; is a definition of which of the following?</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.Phantosmia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.Parosmia </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.Hyperosmia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.Agnosia</a:t>
            </a:r>
            <a:endParaRPr>
              <a:latin typeface="Dosis"/>
              <a:ea typeface="Dosis"/>
              <a:cs typeface="Dosis"/>
              <a:sym typeface="Dosis"/>
            </a:endParaRPr>
          </a:p>
          <a:p>
            <a:pPr indent="0" lvl="0" marL="0" rtl="0" algn="l">
              <a:spcBef>
                <a:spcPts val="0"/>
              </a:spcBef>
              <a:spcAft>
                <a:spcPts val="0"/>
              </a:spcAft>
              <a:buNone/>
            </a:pPr>
            <a:r>
              <a:rPr lang="en-GB">
                <a:latin typeface="Cairo"/>
                <a:ea typeface="Cairo"/>
                <a:cs typeface="Cairo"/>
                <a:sym typeface="Cairo"/>
              </a:rPr>
              <a:t>5. Each of the following is part of Lateral olfactory area except:</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.Septal Nuclei</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.Amygdala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.Thalamus</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.Prepyriform cortex</a:t>
            </a:r>
            <a:endParaRPr>
              <a:latin typeface="Dosis"/>
              <a:ea typeface="Dosis"/>
              <a:cs typeface="Dosis"/>
              <a:sym typeface="Dosis"/>
            </a:endParaRPr>
          </a:p>
        </p:txBody>
      </p:sp>
      <p:sp>
        <p:nvSpPr>
          <p:cNvPr id="391" name="Google Shape;391;p62"/>
          <p:cNvSpPr txBox="1"/>
          <p:nvPr/>
        </p:nvSpPr>
        <p:spPr>
          <a:xfrm>
            <a:off x="3512625" y="3036300"/>
            <a:ext cx="3030000" cy="6473700"/>
          </a:xfrm>
          <a:prstGeom prst="rect">
            <a:avLst/>
          </a:prstGeom>
          <a:noFill/>
          <a:ln cap="flat" cmpd="sng" w="9525">
            <a:solidFill>
              <a:srgbClr val="55B787"/>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6</a:t>
            </a:r>
            <a:r>
              <a:rPr lang="en-GB">
                <a:latin typeface="Cairo"/>
                <a:ea typeface="Cairo"/>
                <a:cs typeface="Cairo"/>
                <a:sym typeface="Cairo"/>
              </a:rPr>
              <a:t>. Taste buds can be found on all of the following except?</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Tongue</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Soft </a:t>
            </a:r>
            <a:r>
              <a:rPr lang="en-GB">
                <a:latin typeface="Dosis"/>
                <a:ea typeface="Dosis"/>
                <a:cs typeface="Dosis"/>
                <a:sym typeface="Dosis"/>
              </a:rPr>
              <a:t>palate</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Hard </a:t>
            </a:r>
            <a:r>
              <a:rPr lang="en-GB">
                <a:latin typeface="Dosis"/>
                <a:ea typeface="Dosis"/>
                <a:cs typeface="Dosis"/>
                <a:sym typeface="Dosis"/>
              </a:rPr>
              <a:t>palate</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Inner surface of the cheek</a:t>
            </a:r>
            <a:endParaRPr>
              <a:latin typeface="Dosis"/>
              <a:ea typeface="Dosis"/>
              <a:cs typeface="Dosis"/>
              <a:sym typeface="Dosis"/>
            </a:endParaRPr>
          </a:p>
          <a:p>
            <a:pPr indent="0" lvl="0" marL="0" rtl="0" algn="l">
              <a:spcBef>
                <a:spcPts val="0"/>
              </a:spcBef>
              <a:spcAft>
                <a:spcPts val="0"/>
              </a:spcAft>
              <a:buClr>
                <a:srgbClr val="000000"/>
              </a:buClr>
              <a:buSzPts val="1100"/>
              <a:buFont typeface="Arial"/>
              <a:buNone/>
            </a:pPr>
            <a:r>
              <a:rPr lang="en-GB">
                <a:solidFill>
                  <a:schemeClr val="dk1"/>
                </a:solidFill>
                <a:latin typeface="Cairo"/>
                <a:ea typeface="Cairo"/>
                <a:cs typeface="Cairo"/>
                <a:sym typeface="Cairo"/>
              </a:rPr>
              <a:t>7.  Umami receptors respond to:</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Alkaloids</a:t>
            </a:r>
            <a:endParaRPr>
              <a:solidFill>
                <a:schemeClr val="dk1"/>
              </a:solidFill>
              <a:latin typeface="Dosis"/>
              <a:ea typeface="Dosis"/>
              <a:cs typeface="Dosis"/>
              <a:sym typeface="Dosis"/>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Glutamate</a:t>
            </a:r>
            <a:endParaRPr>
              <a:solidFill>
                <a:schemeClr val="dk1"/>
              </a:solidFill>
              <a:latin typeface="Dosis"/>
              <a:ea typeface="Dosis"/>
              <a:cs typeface="Dosis"/>
              <a:sym typeface="Dosis"/>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Some amino acids</a:t>
            </a:r>
            <a:endParaRPr>
              <a:solidFill>
                <a:schemeClr val="dk1"/>
              </a:solidFill>
              <a:latin typeface="Dosis"/>
              <a:ea typeface="Dosis"/>
              <a:cs typeface="Dosis"/>
              <a:sym typeface="Dosis"/>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H+ ions</a:t>
            </a:r>
            <a:endParaRPr>
              <a:latin typeface="Dosis"/>
              <a:ea typeface="Dosis"/>
              <a:cs typeface="Dosis"/>
              <a:sym typeface="Dosis"/>
            </a:endParaRPr>
          </a:p>
          <a:p>
            <a:pPr indent="0" lvl="0" marL="0" rtl="0" algn="l">
              <a:spcBef>
                <a:spcPts val="0"/>
              </a:spcBef>
              <a:spcAft>
                <a:spcPts val="0"/>
              </a:spcAft>
              <a:buNone/>
            </a:pPr>
            <a:r>
              <a:rPr lang="en-GB">
                <a:latin typeface="Cairo"/>
                <a:ea typeface="Cairo"/>
                <a:cs typeface="Cairo"/>
                <a:sym typeface="Cairo"/>
              </a:rPr>
              <a:t>8. Taste from the posterior ⅓ of the tongue is sensed by:</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Glossopharyngeal nerve</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Vagus nerve</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Hypoglossal nerve</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Facial nerve</a:t>
            </a:r>
            <a:endParaRPr>
              <a:latin typeface="Dosis"/>
              <a:ea typeface="Dosis"/>
              <a:cs typeface="Dosis"/>
              <a:sym typeface="Dosis"/>
            </a:endParaRPr>
          </a:p>
          <a:p>
            <a:pPr indent="0" lvl="0" marL="0" rtl="0" algn="l">
              <a:spcBef>
                <a:spcPts val="0"/>
              </a:spcBef>
              <a:spcAft>
                <a:spcPts val="0"/>
              </a:spcAft>
              <a:buClr>
                <a:srgbClr val="000000"/>
              </a:buClr>
              <a:buSzPts val="1100"/>
              <a:buFont typeface="Arial"/>
              <a:buNone/>
            </a:pPr>
            <a:r>
              <a:rPr lang="en-GB">
                <a:solidFill>
                  <a:schemeClr val="dk1"/>
                </a:solidFill>
                <a:latin typeface="Cairo"/>
                <a:ea typeface="Cairo"/>
                <a:cs typeface="Cairo"/>
                <a:sym typeface="Cairo"/>
              </a:rPr>
              <a:t>9. Tractus Solitarius is formed by the _, _, and _ cranial nerves.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IX, X,XI</a:t>
            </a:r>
            <a:endParaRPr>
              <a:solidFill>
                <a:schemeClr val="dk1"/>
              </a:solidFill>
              <a:latin typeface="Dosis"/>
              <a:ea typeface="Dosis"/>
              <a:cs typeface="Dosis"/>
              <a:sym typeface="Dosis"/>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VII, IX, X</a:t>
            </a:r>
            <a:endParaRPr>
              <a:solidFill>
                <a:schemeClr val="dk1"/>
              </a:solidFill>
              <a:latin typeface="Dosis"/>
              <a:ea typeface="Dosis"/>
              <a:cs typeface="Dosis"/>
              <a:sym typeface="Dosis"/>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VIII, X, XI</a:t>
            </a:r>
            <a:endParaRPr>
              <a:solidFill>
                <a:schemeClr val="dk1"/>
              </a:solidFill>
              <a:latin typeface="Dosis"/>
              <a:ea typeface="Dosis"/>
              <a:cs typeface="Dosis"/>
              <a:sym typeface="Dosis"/>
            </a:endParaRPr>
          </a:p>
          <a:p>
            <a:pPr indent="-317500" lvl="0" marL="457200" rtl="0" algn="l">
              <a:spcBef>
                <a:spcPts val="0"/>
              </a:spcBef>
              <a:spcAft>
                <a:spcPts val="0"/>
              </a:spcAft>
              <a:buClr>
                <a:schemeClr val="dk1"/>
              </a:buClr>
              <a:buSzPts val="1400"/>
              <a:buFont typeface="Dosis"/>
              <a:buAutoNum type="alphaUcPeriod"/>
            </a:pPr>
            <a:r>
              <a:rPr lang="en-GB">
                <a:solidFill>
                  <a:schemeClr val="dk1"/>
                </a:solidFill>
                <a:latin typeface="Dosis"/>
                <a:ea typeface="Dosis"/>
                <a:cs typeface="Dosis"/>
                <a:sym typeface="Dosis"/>
              </a:rPr>
              <a:t>VIII, IX, X</a:t>
            </a:r>
            <a:endParaRPr>
              <a:latin typeface="Dosis"/>
              <a:ea typeface="Dosis"/>
              <a:cs typeface="Dosis"/>
              <a:sym typeface="Dosis"/>
            </a:endParaRPr>
          </a:p>
          <a:p>
            <a:pPr indent="0" lvl="0" marL="0" rtl="0" algn="l">
              <a:spcBef>
                <a:spcPts val="0"/>
              </a:spcBef>
              <a:spcAft>
                <a:spcPts val="0"/>
              </a:spcAft>
              <a:buNone/>
            </a:pPr>
            <a:r>
              <a:rPr lang="en-GB">
                <a:latin typeface="Cairo"/>
                <a:ea typeface="Cairo"/>
                <a:cs typeface="Cairo"/>
                <a:sym typeface="Cairo"/>
              </a:rPr>
              <a:t>10. Which of the following is a </a:t>
            </a:r>
            <a:r>
              <a:rPr lang="en-GB">
                <a:latin typeface="Cairo"/>
                <a:ea typeface="Cairo"/>
                <a:cs typeface="Cairo"/>
                <a:sym typeface="Cairo"/>
              </a:rPr>
              <a:t>pathophysiological</a:t>
            </a:r>
            <a:r>
              <a:rPr lang="en-GB">
                <a:latin typeface="Cairo"/>
                <a:ea typeface="Cairo"/>
                <a:cs typeface="Cairo"/>
                <a:sym typeface="Cairo"/>
              </a:rPr>
              <a:t> manifestation caused by adrenal insufficiency?</a:t>
            </a:r>
            <a:endParaRPr>
              <a:latin typeface="Cairo"/>
              <a:ea typeface="Cairo"/>
              <a:cs typeface="Cairo"/>
              <a:sym typeface="Cairo"/>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Ageusia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Hypogeusia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Dysgeusia</a:t>
            </a:r>
            <a:endParaRPr>
              <a:latin typeface="Dosis"/>
              <a:ea typeface="Dosis"/>
              <a:cs typeface="Dosis"/>
              <a:sym typeface="Dosis"/>
            </a:endParaRPr>
          </a:p>
          <a:p>
            <a:pPr indent="-317500" lvl="0" marL="457200" rtl="0" algn="l">
              <a:spcBef>
                <a:spcPts val="0"/>
              </a:spcBef>
              <a:spcAft>
                <a:spcPts val="0"/>
              </a:spcAft>
              <a:buSzPts val="1400"/>
              <a:buFont typeface="Dosis"/>
              <a:buAutoNum type="alphaUcPeriod"/>
            </a:pPr>
            <a:r>
              <a:rPr lang="en-GB">
                <a:latin typeface="Dosis"/>
                <a:ea typeface="Dosis"/>
                <a:cs typeface="Dosis"/>
                <a:sym typeface="Dosis"/>
              </a:rPr>
              <a:t>Hypergeusia</a:t>
            </a:r>
            <a:endParaRPr>
              <a:latin typeface="Dosis"/>
              <a:ea typeface="Dosis"/>
              <a:cs typeface="Dosis"/>
              <a:sym typeface="Dosis"/>
            </a:endParaRPr>
          </a:p>
        </p:txBody>
      </p:sp>
      <p:sp>
        <p:nvSpPr>
          <p:cNvPr id="392" name="Google Shape;392;p62"/>
          <p:cNvSpPr txBox="1"/>
          <p:nvPr/>
        </p:nvSpPr>
        <p:spPr>
          <a:xfrm rot="5400000">
            <a:off x="937850" y="8021225"/>
            <a:ext cx="920100" cy="24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Answers:</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1.B</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2.D</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3.C</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4.A</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5.A</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6C</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7B</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8A</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9B</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10D</a:t>
            </a:r>
            <a:endParaRPr>
              <a:latin typeface="Cairo"/>
              <a:ea typeface="Cairo"/>
              <a:cs typeface="Cairo"/>
              <a:sym typeface="Cairo"/>
            </a:endParaRPr>
          </a:p>
        </p:txBody>
      </p:sp>
      <p:sp>
        <p:nvSpPr>
          <p:cNvPr id="393" name="Google Shape;393;p62"/>
          <p:cNvSpPr txBox="1"/>
          <p:nvPr/>
        </p:nvSpPr>
        <p:spPr>
          <a:xfrm>
            <a:off x="3964575" y="868900"/>
            <a:ext cx="1755900" cy="363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54"/>
          <p:cNvSpPr txBox="1"/>
          <p:nvPr/>
        </p:nvSpPr>
        <p:spPr>
          <a:xfrm>
            <a:off x="0" y="629325"/>
            <a:ext cx="6563100" cy="17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Anatomy of olfactio</a:t>
            </a:r>
            <a:r>
              <a:rPr lang="en-GB" sz="1800">
                <a:solidFill>
                  <a:srgbClr val="45818E"/>
                </a:solidFill>
                <a:highlight>
                  <a:srgbClr val="D0E0E3"/>
                </a:highlight>
                <a:latin typeface="Josefin Sans"/>
                <a:ea typeface="Josefin Sans"/>
                <a:cs typeface="Josefin Sans"/>
                <a:sym typeface="Josefin Sans"/>
              </a:rPr>
              <a:t>n</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55B787"/>
              </a:solidFill>
            </a:endParaRPr>
          </a:p>
          <a:p>
            <a:pPr indent="-317500" lvl="0" marL="457200" rtl="0" algn="l">
              <a:spcBef>
                <a:spcPts val="0"/>
              </a:spcBef>
              <a:spcAft>
                <a:spcPts val="0"/>
              </a:spcAft>
              <a:buSzPts val="1400"/>
              <a:buChar char="●"/>
            </a:pPr>
            <a:r>
              <a:rPr b="1" lang="en-GB">
                <a:solidFill>
                  <a:srgbClr val="6AA84F"/>
                </a:solidFill>
                <a:highlight>
                  <a:srgbClr val="D9EAD3"/>
                </a:highlight>
                <a:latin typeface="Cairo"/>
                <a:ea typeface="Cairo"/>
                <a:cs typeface="Cairo"/>
                <a:sym typeface="Cairo"/>
              </a:rPr>
              <a:t>Olfactory epithelium</a:t>
            </a:r>
            <a:r>
              <a:rPr b="1" lang="en-GB">
                <a:solidFill>
                  <a:srgbClr val="D0E0E3"/>
                </a:solidFill>
                <a:latin typeface="Cairo"/>
                <a:ea typeface="Cairo"/>
                <a:cs typeface="Cairo"/>
                <a:sym typeface="Cairo"/>
              </a:rPr>
              <a:t> “mucus”</a:t>
            </a:r>
            <a:r>
              <a:rPr b="1" lang="en-GB">
                <a:latin typeface="Cairo"/>
                <a:ea typeface="Cairo"/>
                <a:cs typeface="Cairo"/>
                <a:sym typeface="Cairo"/>
              </a:rPr>
              <a:t>:</a:t>
            </a:r>
            <a:r>
              <a:rPr lang="en-GB">
                <a:latin typeface="Cairo"/>
                <a:ea typeface="Cairo"/>
                <a:cs typeface="Cairo"/>
                <a:sym typeface="Cairo"/>
              </a:rPr>
              <a:t> in the roof of nasal cavity near the septum</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GB">
                <a:latin typeface="Cairo"/>
                <a:ea typeface="Cairo"/>
                <a:cs typeface="Cairo"/>
                <a:sym typeface="Cairo"/>
              </a:rPr>
              <a:t>Contain olfactory receptors</a:t>
            </a:r>
            <a:r>
              <a:rPr lang="en-GB">
                <a:solidFill>
                  <a:srgbClr val="E69138"/>
                </a:solidFill>
                <a:latin typeface="Cairo"/>
                <a:ea typeface="Cairo"/>
                <a:cs typeface="Cairo"/>
                <a:sym typeface="Cairo"/>
              </a:rPr>
              <a:t> (bipolar </a:t>
            </a:r>
            <a:r>
              <a:rPr lang="en-GB">
                <a:solidFill>
                  <a:srgbClr val="E69138"/>
                </a:solidFill>
                <a:latin typeface="Cairo"/>
                <a:ea typeface="Cairo"/>
                <a:cs typeface="Cairo"/>
                <a:sym typeface="Cairo"/>
              </a:rPr>
              <a:t>neurons</a:t>
            </a:r>
            <a:r>
              <a:rPr lang="en-GB">
                <a:solidFill>
                  <a:srgbClr val="E69138"/>
                </a:solidFill>
                <a:latin typeface="Cairo"/>
                <a:ea typeface="Cairo"/>
                <a:cs typeface="Cairo"/>
                <a:sym typeface="Cairo"/>
              </a:rPr>
              <a:t>)</a:t>
            </a:r>
            <a:endParaRPr>
              <a:solidFill>
                <a:srgbClr val="E69138"/>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GB">
                <a:latin typeface="Cairo"/>
                <a:ea typeface="Cairo"/>
                <a:cs typeface="Cairo"/>
                <a:sym typeface="Cairo"/>
              </a:rPr>
              <a:t>Axons collected in bundles called </a:t>
            </a:r>
            <a:r>
              <a:rPr b="1" lang="en-GB">
                <a:solidFill>
                  <a:srgbClr val="A64D79"/>
                </a:solidFill>
                <a:highlight>
                  <a:srgbClr val="EAD1DC"/>
                </a:highlight>
                <a:latin typeface="Cairo"/>
                <a:ea typeface="Cairo"/>
                <a:cs typeface="Cairo"/>
                <a:sym typeface="Cairo"/>
              </a:rPr>
              <a:t>fila olfactoria</a:t>
            </a:r>
            <a:endParaRPr b="1">
              <a:solidFill>
                <a:srgbClr val="A64D79"/>
              </a:solidFill>
              <a:highlight>
                <a:srgbClr val="EAD1DC"/>
              </a:highlight>
              <a:latin typeface="Cairo"/>
              <a:ea typeface="Cairo"/>
              <a:cs typeface="Cairo"/>
              <a:sym typeface="Cairo"/>
            </a:endParaRPr>
          </a:p>
        </p:txBody>
      </p:sp>
      <p:sp>
        <p:nvSpPr>
          <p:cNvPr id="297" name="Google Shape;297;p54"/>
          <p:cNvSpPr txBox="1"/>
          <p:nvPr/>
        </p:nvSpPr>
        <p:spPr>
          <a:xfrm>
            <a:off x="244250" y="6940150"/>
            <a:ext cx="3288300" cy="2861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GB">
                <a:latin typeface="Cairo"/>
                <a:ea typeface="Cairo"/>
                <a:cs typeface="Cairo"/>
                <a:sym typeface="Cairo"/>
              </a:rPr>
              <a:t>Power of perceiving odors is called </a:t>
            </a:r>
            <a:r>
              <a:rPr b="1" lang="en-GB">
                <a:solidFill>
                  <a:srgbClr val="3D85C6"/>
                </a:solidFill>
                <a:highlight>
                  <a:srgbClr val="CFE2F3"/>
                </a:highlight>
                <a:latin typeface="Cairo"/>
                <a:ea typeface="Cairo"/>
                <a:cs typeface="Cairo"/>
                <a:sym typeface="Cairo"/>
              </a:rPr>
              <a:t>smell</a:t>
            </a:r>
            <a:endParaRPr>
              <a:solidFill>
                <a:srgbClr val="3D85C6"/>
              </a:solidFill>
              <a:highlight>
                <a:srgbClr val="CFE2F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Olfactory receptors present in the </a:t>
            </a:r>
            <a:r>
              <a:rPr b="1" lang="en-GB">
                <a:solidFill>
                  <a:srgbClr val="6AA84F"/>
                </a:solidFill>
                <a:highlight>
                  <a:srgbClr val="D9EAD3"/>
                </a:highlight>
                <a:latin typeface="Cairo"/>
                <a:ea typeface="Cairo"/>
                <a:cs typeface="Cairo"/>
                <a:sym typeface="Cairo"/>
              </a:rPr>
              <a:t>roof of nasal cavity</a:t>
            </a:r>
            <a:endParaRPr b="1">
              <a:solidFill>
                <a:srgbClr val="6AA84F"/>
              </a:solidFill>
              <a:highlight>
                <a:srgbClr val="D9EAD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 Neurons with long cilia (olfactory hairs)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 Chemicals must dissolved in mucus for detection</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 Impulses transmitted via the </a:t>
            </a:r>
            <a:r>
              <a:rPr b="1" lang="en-GB">
                <a:solidFill>
                  <a:srgbClr val="CC0000"/>
                </a:solidFill>
                <a:highlight>
                  <a:srgbClr val="F4CCCC"/>
                </a:highlight>
                <a:latin typeface="Cairo"/>
                <a:ea typeface="Cairo"/>
                <a:cs typeface="Cairo"/>
                <a:sym typeface="Cairo"/>
              </a:rPr>
              <a:t>olfactory nerve</a:t>
            </a:r>
            <a:endParaRPr b="1">
              <a:solidFill>
                <a:srgbClr val="CC0000"/>
              </a:solidFill>
              <a:highlight>
                <a:srgbClr val="F4CCCC"/>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 Interpretation of smells is made in the </a:t>
            </a:r>
            <a:r>
              <a:rPr b="1" lang="en-GB">
                <a:solidFill>
                  <a:srgbClr val="E69138"/>
                </a:solidFill>
                <a:highlight>
                  <a:srgbClr val="FCE5CD"/>
                </a:highlight>
                <a:latin typeface="Cairo"/>
                <a:ea typeface="Cairo"/>
                <a:cs typeface="Cairo"/>
                <a:sym typeface="Cairo"/>
              </a:rPr>
              <a:t>olfactory cortex of the brain</a:t>
            </a:r>
            <a:br>
              <a:rPr lang="en-GB">
                <a:solidFill>
                  <a:srgbClr val="E69138"/>
                </a:solidFill>
                <a:highlight>
                  <a:srgbClr val="FCE5CD"/>
                </a:highlight>
                <a:latin typeface="Cairo"/>
                <a:ea typeface="Cairo"/>
                <a:cs typeface="Cairo"/>
                <a:sym typeface="Cairo"/>
              </a:rPr>
            </a:br>
            <a:endParaRPr>
              <a:solidFill>
                <a:srgbClr val="E69138"/>
              </a:solidFill>
              <a:highlight>
                <a:srgbClr val="FCE5CD"/>
              </a:highlight>
              <a:latin typeface="Cairo"/>
              <a:ea typeface="Cairo"/>
              <a:cs typeface="Cairo"/>
              <a:sym typeface="Cairo"/>
            </a:endParaRPr>
          </a:p>
        </p:txBody>
      </p:sp>
      <p:sp>
        <p:nvSpPr>
          <p:cNvPr id="298" name="Google Shape;298;p54"/>
          <p:cNvSpPr txBox="1"/>
          <p:nvPr/>
        </p:nvSpPr>
        <p:spPr>
          <a:xfrm>
            <a:off x="-2897" y="6335575"/>
            <a:ext cx="25284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Physiology of olfaction</a:t>
            </a:r>
            <a:endParaRPr b="1" sz="1800">
              <a:solidFill>
                <a:srgbClr val="45818E"/>
              </a:solidFill>
              <a:highlight>
                <a:srgbClr val="D0E0E3"/>
              </a:highlight>
              <a:latin typeface="Josefin Sans"/>
              <a:ea typeface="Josefin Sans"/>
              <a:cs typeface="Josefin Sans"/>
              <a:sym typeface="Josefin Sans"/>
            </a:endParaRPr>
          </a:p>
        </p:txBody>
      </p:sp>
      <p:sp>
        <p:nvSpPr>
          <p:cNvPr id="299" name="Google Shape;299;p54"/>
          <p:cNvSpPr txBox="1"/>
          <p:nvPr/>
        </p:nvSpPr>
        <p:spPr>
          <a:xfrm>
            <a:off x="3608600" y="6940150"/>
            <a:ext cx="3000000" cy="19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Human can differentiate between 2000-4000 odours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Adaptation can occur to pleasant and nasty smells due to changes both in receptors and central connections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cxnSp>
        <p:nvCxnSpPr>
          <p:cNvPr id="300" name="Google Shape;300;p54"/>
          <p:cNvCxnSpPr/>
          <p:nvPr/>
        </p:nvCxnSpPr>
        <p:spPr>
          <a:xfrm>
            <a:off x="3572300" y="6922550"/>
            <a:ext cx="0" cy="2737500"/>
          </a:xfrm>
          <a:prstGeom prst="straightConnector1">
            <a:avLst/>
          </a:prstGeom>
          <a:noFill/>
          <a:ln cap="flat" cmpd="sng" w="19050">
            <a:solidFill>
              <a:srgbClr val="2C5072"/>
            </a:solidFill>
            <a:prstDash val="dashDot"/>
            <a:round/>
            <a:headEnd len="med" w="med" type="none"/>
            <a:tailEnd len="med" w="med" type="none"/>
          </a:ln>
        </p:spPr>
      </p:cxnSp>
      <p:pic>
        <p:nvPicPr>
          <p:cNvPr id="301" name="Google Shape;301;p54"/>
          <p:cNvPicPr preferRelativeResize="0"/>
          <p:nvPr/>
        </p:nvPicPr>
        <p:blipFill>
          <a:blip r:embed="rId3">
            <a:alphaModFix/>
          </a:blip>
          <a:stretch>
            <a:fillRect/>
          </a:stretch>
        </p:blipFill>
        <p:spPr>
          <a:xfrm>
            <a:off x="152400" y="2571525"/>
            <a:ext cx="6553199" cy="33237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5"/>
          <p:cNvSpPr txBox="1"/>
          <p:nvPr/>
        </p:nvSpPr>
        <p:spPr>
          <a:xfrm>
            <a:off x="60300" y="561525"/>
            <a:ext cx="27294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Olfactory Transduction</a:t>
            </a:r>
            <a:endParaRPr b="1" sz="1800">
              <a:solidFill>
                <a:srgbClr val="45818E"/>
              </a:solidFill>
              <a:highlight>
                <a:srgbClr val="D0E0E3"/>
              </a:highlight>
              <a:latin typeface="Josefin Sans"/>
              <a:ea typeface="Josefin Sans"/>
              <a:cs typeface="Josefin Sans"/>
              <a:sym typeface="Josefin Sans"/>
            </a:endParaRPr>
          </a:p>
        </p:txBody>
      </p:sp>
      <p:sp>
        <p:nvSpPr>
          <p:cNvPr id="307" name="Google Shape;307;p55"/>
          <p:cNvSpPr txBox="1"/>
          <p:nvPr/>
        </p:nvSpPr>
        <p:spPr>
          <a:xfrm>
            <a:off x="60300" y="1037650"/>
            <a:ext cx="6191100" cy="21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Molecules dissolve in mucus layer ➡ combine with receptors on cilia ➡ stimulate adenylate cyclase ➡increase intracellular cAMP ➡opening of Na channels ➡</a:t>
            </a:r>
            <a:r>
              <a:rPr lang="en-GB">
                <a:solidFill>
                  <a:srgbClr val="CC0000"/>
                </a:solidFill>
                <a:highlight>
                  <a:srgbClr val="F4CCCC"/>
                </a:highlight>
                <a:latin typeface="Cairo"/>
                <a:ea typeface="Cairo"/>
                <a:cs typeface="Cairo"/>
                <a:sym typeface="Cairo"/>
              </a:rPr>
              <a:t>receptors potential</a:t>
            </a:r>
            <a:r>
              <a:rPr lang="en-GB">
                <a:latin typeface="Cairo"/>
                <a:ea typeface="Cairo"/>
                <a:cs typeface="Cairo"/>
                <a:sym typeface="Cairo"/>
              </a:rPr>
              <a:t> ➡</a:t>
            </a:r>
            <a:r>
              <a:rPr lang="en-GB">
                <a:solidFill>
                  <a:srgbClr val="6AA84F"/>
                </a:solidFill>
                <a:highlight>
                  <a:srgbClr val="D9EAD3"/>
                </a:highlight>
                <a:latin typeface="Cairo"/>
                <a:ea typeface="Cairo"/>
                <a:cs typeface="Cairo"/>
                <a:sym typeface="Cairo"/>
              </a:rPr>
              <a:t>AP</a:t>
            </a:r>
            <a:r>
              <a:rPr lang="en-GB">
                <a:latin typeface="Cairo"/>
                <a:ea typeface="Cairo"/>
                <a:cs typeface="Cairo"/>
                <a:sym typeface="Cairo"/>
              </a:rPr>
              <a:t> in olfactory pathway </a:t>
            </a:r>
            <a:endParaRPr>
              <a:latin typeface="Cairo"/>
              <a:ea typeface="Cairo"/>
              <a:cs typeface="Cairo"/>
              <a:sym typeface="Cairo"/>
            </a:endParaRPr>
          </a:p>
        </p:txBody>
      </p:sp>
      <p:pic>
        <p:nvPicPr>
          <p:cNvPr id="308" name="Google Shape;308;p55"/>
          <p:cNvPicPr preferRelativeResize="0"/>
          <p:nvPr/>
        </p:nvPicPr>
        <p:blipFill>
          <a:blip r:embed="rId3">
            <a:alphaModFix/>
          </a:blip>
          <a:stretch>
            <a:fillRect/>
          </a:stretch>
        </p:blipFill>
        <p:spPr>
          <a:xfrm>
            <a:off x="1286501" y="2074878"/>
            <a:ext cx="4284998" cy="6427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6"/>
          <p:cNvSpPr txBox="1"/>
          <p:nvPr/>
        </p:nvSpPr>
        <p:spPr>
          <a:xfrm>
            <a:off x="152400" y="4639275"/>
            <a:ext cx="63327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Josefin Sans"/>
                <a:ea typeface="Josefin Sans"/>
                <a:cs typeface="Josefin Sans"/>
                <a:sym typeface="Josefin Sans"/>
              </a:rPr>
              <a:t>Mechanism of olfactory cell stimulation:</a:t>
            </a:r>
            <a:endParaRPr sz="16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rPr lang="en-GB"/>
              <a:t>Oduran + receptor protein </a:t>
            </a:r>
            <a:r>
              <a:rPr lang="en-GB">
                <a:solidFill>
                  <a:schemeClr val="dk1"/>
                </a:solidFill>
                <a:latin typeface="Cairo"/>
                <a:ea typeface="Cairo"/>
                <a:cs typeface="Cairo"/>
                <a:sym typeface="Cairo"/>
              </a:rPr>
              <a:t>➡ </a:t>
            </a:r>
            <a:r>
              <a:rPr lang="en-GB"/>
              <a:t>Activation of G protein </a:t>
            </a:r>
            <a:r>
              <a:rPr lang="en-GB">
                <a:solidFill>
                  <a:schemeClr val="dk1"/>
                </a:solidFill>
                <a:latin typeface="Cairo"/>
                <a:ea typeface="Cairo"/>
                <a:cs typeface="Cairo"/>
                <a:sym typeface="Cairo"/>
              </a:rPr>
              <a:t>➡  </a:t>
            </a:r>
            <a:r>
              <a:rPr lang="en-GB"/>
              <a:t>Activation of adenylate cyclase </a:t>
            </a:r>
            <a:r>
              <a:rPr lang="en-GB">
                <a:solidFill>
                  <a:schemeClr val="dk1"/>
                </a:solidFill>
                <a:latin typeface="Cairo"/>
                <a:ea typeface="Cairo"/>
                <a:cs typeface="Cairo"/>
                <a:sym typeface="Cairo"/>
              </a:rPr>
              <a:t>➡  </a:t>
            </a:r>
            <a:r>
              <a:rPr lang="en-GB"/>
              <a:t>ATP </a:t>
            </a:r>
            <a:r>
              <a:rPr lang="en-GB">
                <a:solidFill>
                  <a:schemeClr val="dk1"/>
                </a:solidFill>
                <a:latin typeface="Cairo"/>
                <a:ea typeface="Cairo"/>
                <a:cs typeface="Cairo"/>
                <a:sym typeface="Cairo"/>
              </a:rPr>
              <a:t>to </a:t>
            </a:r>
            <a:r>
              <a:rPr lang="en-GB">
                <a:solidFill>
                  <a:schemeClr val="dk1"/>
                </a:solidFill>
                <a:latin typeface="Cairo"/>
                <a:ea typeface="Cairo"/>
                <a:cs typeface="Cairo"/>
                <a:sym typeface="Cairo"/>
              </a:rPr>
              <a:t> cAMP ➡ Opening of Na+ channels ➡ Na+ influx ➡ depolarization</a:t>
            </a:r>
            <a:endParaRPr>
              <a:solidFill>
                <a:schemeClr val="dk1"/>
              </a:solidFill>
              <a:latin typeface="Cairo"/>
              <a:ea typeface="Cairo"/>
              <a:cs typeface="Cairo"/>
              <a:sym typeface="Cairo"/>
            </a:endParaRPr>
          </a:p>
        </p:txBody>
      </p:sp>
      <p:pic>
        <p:nvPicPr>
          <p:cNvPr id="314" name="Google Shape;314;p56"/>
          <p:cNvPicPr preferRelativeResize="0"/>
          <p:nvPr/>
        </p:nvPicPr>
        <p:blipFill>
          <a:blip r:embed="rId3">
            <a:alphaModFix/>
          </a:blip>
          <a:stretch>
            <a:fillRect/>
          </a:stretch>
        </p:blipFill>
        <p:spPr>
          <a:xfrm>
            <a:off x="3" y="5729675"/>
            <a:ext cx="3284526" cy="4173276"/>
          </a:xfrm>
          <a:prstGeom prst="rect">
            <a:avLst/>
          </a:prstGeom>
          <a:noFill/>
          <a:ln>
            <a:noFill/>
          </a:ln>
        </p:spPr>
      </p:pic>
      <p:sp>
        <p:nvSpPr>
          <p:cNvPr id="315" name="Google Shape;315;p56"/>
          <p:cNvSpPr txBox="1"/>
          <p:nvPr/>
        </p:nvSpPr>
        <p:spPr>
          <a:xfrm>
            <a:off x="289900" y="472125"/>
            <a:ext cx="2821200" cy="14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Olfactory pathway</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br>
              <a:rPr lang="en-GB"/>
            </a:br>
            <a:r>
              <a:rPr lang="en-GB">
                <a:latin typeface="Cairo"/>
                <a:ea typeface="Cairo"/>
                <a:cs typeface="Cairo"/>
                <a:sym typeface="Cairo"/>
              </a:rPr>
              <a:t>• Fila olfactoria enter olfactory bulb</a:t>
            </a:r>
            <a:br>
              <a:rPr lang="en-GB">
                <a:latin typeface="Cairo"/>
                <a:ea typeface="Cairo"/>
                <a:cs typeface="Cairo"/>
                <a:sym typeface="Cairo"/>
              </a:rPr>
            </a:br>
            <a:r>
              <a:rPr lang="en-GB">
                <a:latin typeface="Cairo"/>
                <a:ea typeface="Cairo"/>
                <a:cs typeface="Cairo"/>
                <a:sym typeface="Cairo"/>
              </a:rPr>
              <a:t>➡ synapse with </a:t>
            </a:r>
            <a:r>
              <a:rPr lang="en-GB">
                <a:solidFill>
                  <a:srgbClr val="E69138"/>
                </a:solidFill>
                <a:highlight>
                  <a:srgbClr val="FCE5CD"/>
                </a:highlight>
                <a:latin typeface="Cairo"/>
                <a:ea typeface="Cairo"/>
                <a:cs typeface="Cairo"/>
                <a:sym typeface="Cairo"/>
              </a:rPr>
              <a:t>mitral and tufted</a:t>
            </a:r>
            <a:br>
              <a:rPr lang="en-GB">
                <a:solidFill>
                  <a:srgbClr val="E69138"/>
                </a:solidFill>
                <a:highlight>
                  <a:srgbClr val="FCE5CD"/>
                </a:highlight>
                <a:latin typeface="Cairo"/>
                <a:ea typeface="Cairo"/>
                <a:cs typeface="Cairo"/>
                <a:sym typeface="Cairo"/>
              </a:rPr>
            </a:br>
            <a:r>
              <a:rPr lang="en-GB">
                <a:solidFill>
                  <a:srgbClr val="E69138"/>
                </a:solidFill>
                <a:highlight>
                  <a:srgbClr val="FCE5CD"/>
                </a:highlight>
                <a:latin typeface="Cairo"/>
                <a:ea typeface="Cairo"/>
                <a:cs typeface="Cairo"/>
                <a:sym typeface="Cairo"/>
              </a:rPr>
              <a:t>cells</a:t>
            </a:r>
            <a:r>
              <a:rPr lang="en-GB">
                <a:latin typeface="Cairo"/>
                <a:ea typeface="Cairo"/>
                <a:cs typeface="Cairo"/>
                <a:sym typeface="Cairo"/>
              </a:rPr>
              <a:t> </a:t>
            </a:r>
            <a:endParaRPr>
              <a:latin typeface="Cairo"/>
              <a:ea typeface="Cairo"/>
              <a:cs typeface="Cairo"/>
              <a:sym typeface="Cairo"/>
            </a:endParaRPr>
          </a:p>
        </p:txBody>
      </p:sp>
      <p:sp>
        <p:nvSpPr>
          <p:cNvPr id="316" name="Google Shape;316;p56"/>
          <p:cNvSpPr txBox="1"/>
          <p:nvPr/>
        </p:nvSpPr>
        <p:spPr>
          <a:xfrm>
            <a:off x="3742925" y="889976"/>
            <a:ext cx="3000000" cy="9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 from </a:t>
            </a:r>
            <a:r>
              <a:rPr lang="en-GB" u="sng">
                <a:solidFill>
                  <a:srgbClr val="A64D79"/>
                </a:solidFill>
                <a:latin typeface="Cairo"/>
                <a:ea typeface="Cairo"/>
                <a:cs typeface="Cairo"/>
                <a:sym typeface="Cairo"/>
              </a:rPr>
              <a:t>mitral cells</a:t>
            </a:r>
            <a:r>
              <a:rPr lang="en-GB">
                <a:latin typeface="Cairo"/>
                <a:ea typeface="Cairo"/>
                <a:cs typeface="Cairo"/>
                <a:sym typeface="Cairo"/>
              </a:rPr>
              <a:t> </a:t>
            </a:r>
            <a:r>
              <a:rPr lang="en-GB">
                <a:solidFill>
                  <a:srgbClr val="6AA84F"/>
                </a:solidFill>
                <a:highlight>
                  <a:srgbClr val="D9EAD3"/>
                </a:highlight>
                <a:latin typeface="Cairo"/>
                <a:ea typeface="Cairo"/>
                <a:cs typeface="Cairo"/>
                <a:sym typeface="Cairo"/>
              </a:rPr>
              <a:t>lateral and</a:t>
            </a:r>
            <a:br>
              <a:rPr lang="en-GB">
                <a:solidFill>
                  <a:srgbClr val="6AA84F"/>
                </a:solidFill>
                <a:highlight>
                  <a:srgbClr val="D9EAD3"/>
                </a:highlight>
                <a:latin typeface="Cairo"/>
                <a:ea typeface="Cairo"/>
                <a:cs typeface="Cairo"/>
                <a:sym typeface="Cairo"/>
              </a:rPr>
            </a:br>
            <a:r>
              <a:rPr lang="en-GB">
                <a:solidFill>
                  <a:srgbClr val="6AA84F"/>
                </a:solidFill>
                <a:highlight>
                  <a:srgbClr val="D9EAD3"/>
                </a:highlight>
                <a:latin typeface="Cairo"/>
                <a:ea typeface="Cairo"/>
                <a:cs typeface="Cairo"/>
                <a:sym typeface="Cairo"/>
              </a:rPr>
              <a:t>intermediate stria</a:t>
            </a:r>
            <a:r>
              <a:rPr lang="en-GB">
                <a:latin typeface="Cairo"/>
                <a:ea typeface="Cairo"/>
                <a:cs typeface="Cairo"/>
                <a:sym typeface="Cairo"/>
              </a:rPr>
              <a:t> start ➡end on</a:t>
            </a:r>
            <a:br>
              <a:rPr lang="en-GB">
                <a:latin typeface="Cairo"/>
                <a:ea typeface="Cairo"/>
                <a:cs typeface="Cairo"/>
                <a:sym typeface="Cairo"/>
              </a:rPr>
            </a:br>
            <a:r>
              <a:rPr lang="en-GB" u="sng">
                <a:solidFill>
                  <a:srgbClr val="FF0000"/>
                </a:solidFill>
                <a:latin typeface="Cairo"/>
                <a:ea typeface="Cairo"/>
                <a:cs typeface="Cairo"/>
                <a:sym typeface="Cairo"/>
              </a:rPr>
              <a:t>ipsilateral </a:t>
            </a:r>
            <a:r>
              <a:rPr lang="en-GB">
                <a:latin typeface="Cairo"/>
                <a:ea typeface="Cairo"/>
                <a:cs typeface="Cairo"/>
                <a:sym typeface="Cairo"/>
              </a:rPr>
              <a:t>cortex</a:t>
            </a:r>
            <a:endParaRPr>
              <a:latin typeface="Cairo"/>
              <a:ea typeface="Cairo"/>
              <a:cs typeface="Cairo"/>
              <a:sym typeface="Cairo"/>
            </a:endParaRPr>
          </a:p>
        </p:txBody>
      </p:sp>
      <p:sp>
        <p:nvSpPr>
          <p:cNvPr id="317" name="Google Shape;317;p56"/>
          <p:cNvSpPr txBox="1"/>
          <p:nvPr/>
        </p:nvSpPr>
        <p:spPr>
          <a:xfrm>
            <a:off x="3742925" y="2329625"/>
            <a:ext cx="3000000" cy="12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from</a:t>
            </a:r>
            <a:r>
              <a:rPr lang="en-GB" u="sng">
                <a:solidFill>
                  <a:srgbClr val="E69138"/>
                </a:solidFill>
                <a:latin typeface="Cairo"/>
                <a:ea typeface="Cairo"/>
                <a:cs typeface="Cairo"/>
                <a:sym typeface="Cairo"/>
              </a:rPr>
              <a:t> tufted cells</a:t>
            </a:r>
            <a:r>
              <a:rPr lang="en-GB">
                <a:latin typeface="Cairo"/>
                <a:ea typeface="Cairo"/>
                <a:cs typeface="Cairo"/>
                <a:sym typeface="Cairo"/>
              </a:rPr>
              <a:t> </a:t>
            </a:r>
            <a:r>
              <a:rPr lang="en-GB">
                <a:solidFill>
                  <a:srgbClr val="3C78D8"/>
                </a:solidFill>
                <a:highlight>
                  <a:srgbClr val="C9DAF8"/>
                </a:highlight>
                <a:latin typeface="Cairo"/>
                <a:ea typeface="Cairo"/>
                <a:cs typeface="Cairo"/>
                <a:sym typeface="Cairo"/>
              </a:rPr>
              <a:t>medial stria</a:t>
            </a:r>
            <a:br>
              <a:rPr lang="en-GB">
                <a:latin typeface="Cairo"/>
                <a:ea typeface="Cairo"/>
                <a:cs typeface="Cairo"/>
                <a:sym typeface="Cairo"/>
              </a:rPr>
            </a:br>
            <a:r>
              <a:rPr lang="en-GB">
                <a:latin typeface="Cairo"/>
                <a:ea typeface="Cairo"/>
                <a:cs typeface="Cairo"/>
                <a:sym typeface="Cairo"/>
              </a:rPr>
              <a:t>start then cross the midline &amp; end on</a:t>
            </a:r>
            <a:br>
              <a:rPr lang="en-GB">
                <a:latin typeface="Cairo"/>
                <a:ea typeface="Cairo"/>
                <a:cs typeface="Cairo"/>
                <a:sym typeface="Cairo"/>
              </a:rPr>
            </a:br>
            <a:r>
              <a:rPr lang="en-GB">
                <a:latin typeface="Cairo"/>
                <a:ea typeface="Cairo"/>
                <a:cs typeface="Cairo"/>
                <a:sym typeface="Cairo"/>
              </a:rPr>
              <a:t>granular cells in opposite side</a:t>
            </a:r>
            <a:br>
              <a:rPr lang="en-GB">
                <a:latin typeface="Cairo"/>
                <a:ea typeface="Cairo"/>
                <a:cs typeface="Cairo"/>
                <a:sym typeface="Cairo"/>
              </a:rPr>
            </a:br>
            <a:r>
              <a:rPr lang="en-GB">
                <a:latin typeface="Cairo"/>
                <a:ea typeface="Cairo"/>
                <a:cs typeface="Cairo"/>
                <a:sym typeface="Cairo"/>
              </a:rPr>
              <a:t>(</a:t>
            </a:r>
            <a:r>
              <a:rPr lang="en-GB" u="sng">
                <a:solidFill>
                  <a:srgbClr val="FF0000"/>
                </a:solidFill>
                <a:latin typeface="Cairo"/>
                <a:ea typeface="Cairo"/>
                <a:cs typeface="Cairo"/>
                <a:sym typeface="Cairo"/>
              </a:rPr>
              <a:t>contralateral</a:t>
            </a:r>
            <a:r>
              <a:rPr lang="en-GB">
                <a:latin typeface="Cairo"/>
                <a:ea typeface="Cairo"/>
                <a:cs typeface="Cairo"/>
                <a:sym typeface="Cairo"/>
              </a:rPr>
              <a:t>)</a:t>
            </a:r>
            <a:endParaRPr>
              <a:latin typeface="Cairo"/>
              <a:ea typeface="Cairo"/>
              <a:cs typeface="Cairo"/>
              <a:sym typeface="Cairo"/>
            </a:endParaRPr>
          </a:p>
        </p:txBody>
      </p:sp>
      <p:sp>
        <p:nvSpPr>
          <p:cNvPr id="318" name="Google Shape;318;p56"/>
          <p:cNvSpPr txBox="1"/>
          <p:nvPr/>
        </p:nvSpPr>
        <p:spPr>
          <a:xfrm>
            <a:off x="78150" y="3589875"/>
            <a:ext cx="6701700" cy="912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GB">
                <a:latin typeface="Cairo"/>
                <a:ea typeface="Cairo"/>
                <a:cs typeface="Cairo"/>
                <a:sym typeface="Cairo"/>
              </a:rPr>
              <a:t>Impulses travel along the olfactory tracts to </a:t>
            </a:r>
            <a:r>
              <a:rPr b="1" lang="en-GB">
                <a:solidFill>
                  <a:srgbClr val="741B47"/>
                </a:solidFill>
                <a:highlight>
                  <a:srgbClr val="EAD1DC"/>
                </a:highlight>
                <a:latin typeface="Cairo"/>
                <a:ea typeface="Cairo"/>
                <a:cs typeface="Cairo"/>
                <a:sym typeface="Cairo"/>
              </a:rPr>
              <a:t>the limbic system </a:t>
            </a:r>
            <a:r>
              <a:rPr lang="en-GB">
                <a:latin typeface="Cairo"/>
                <a:ea typeface="Cairo"/>
                <a:cs typeface="Cairo"/>
                <a:sym typeface="Cairo"/>
              </a:rPr>
              <a:t>– (also involved in emotions and memory)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Impulses are interpreted in </a:t>
            </a:r>
            <a:r>
              <a:rPr b="1" lang="en-GB">
                <a:solidFill>
                  <a:schemeClr val="accent1"/>
                </a:solidFill>
                <a:highlight>
                  <a:srgbClr val="FFECDE"/>
                </a:highlight>
                <a:latin typeface="Cairo"/>
                <a:ea typeface="Cairo"/>
                <a:cs typeface="Cairo"/>
                <a:sym typeface="Cairo"/>
              </a:rPr>
              <a:t>olfactory cortex</a:t>
            </a:r>
            <a:r>
              <a:rPr lang="en-GB">
                <a:solidFill>
                  <a:schemeClr val="accent1"/>
                </a:solidFill>
                <a:highlight>
                  <a:srgbClr val="FFECDE"/>
                </a:highlight>
                <a:latin typeface="Cairo"/>
                <a:ea typeface="Cairo"/>
                <a:cs typeface="Cairo"/>
                <a:sym typeface="Cairo"/>
              </a:rPr>
              <a:t> </a:t>
            </a:r>
            <a:r>
              <a:rPr lang="en-GB">
                <a:latin typeface="Cairo"/>
                <a:ea typeface="Cairo"/>
                <a:cs typeface="Cairo"/>
                <a:sym typeface="Cairo"/>
              </a:rPr>
              <a:t>– Deep in temporal lobe and base of frontal lobe </a:t>
            </a:r>
            <a:endParaRPr>
              <a:latin typeface="Cairo"/>
              <a:ea typeface="Cairo"/>
              <a:cs typeface="Cairo"/>
              <a:sym typeface="Cairo"/>
            </a:endParaRPr>
          </a:p>
        </p:txBody>
      </p:sp>
      <p:cxnSp>
        <p:nvCxnSpPr>
          <p:cNvPr id="319" name="Google Shape;319;p56"/>
          <p:cNvCxnSpPr/>
          <p:nvPr/>
        </p:nvCxnSpPr>
        <p:spPr>
          <a:xfrm flipH="1" rot="10800000">
            <a:off x="3105100" y="1237875"/>
            <a:ext cx="548100" cy="12600"/>
          </a:xfrm>
          <a:prstGeom prst="straightConnector1">
            <a:avLst/>
          </a:prstGeom>
          <a:noFill/>
          <a:ln cap="flat" cmpd="sng" w="28575">
            <a:solidFill>
              <a:srgbClr val="000000"/>
            </a:solidFill>
            <a:prstDash val="solid"/>
            <a:round/>
            <a:headEnd len="med" w="med" type="none"/>
            <a:tailEnd len="med" w="med" type="stealth"/>
          </a:ln>
        </p:spPr>
      </p:cxnSp>
      <p:cxnSp>
        <p:nvCxnSpPr>
          <p:cNvPr id="320" name="Google Shape;320;p56"/>
          <p:cNvCxnSpPr>
            <a:stCxn id="316" idx="2"/>
            <a:endCxn id="317" idx="0"/>
          </p:cNvCxnSpPr>
          <p:nvPr/>
        </p:nvCxnSpPr>
        <p:spPr>
          <a:xfrm>
            <a:off x="5242925" y="1802576"/>
            <a:ext cx="0" cy="527100"/>
          </a:xfrm>
          <a:prstGeom prst="straightConnector1">
            <a:avLst/>
          </a:prstGeom>
          <a:noFill/>
          <a:ln cap="flat" cmpd="sng" w="28575">
            <a:solidFill>
              <a:srgbClr val="000000"/>
            </a:solidFill>
            <a:prstDash val="solid"/>
            <a:round/>
            <a:headEnd len="med" w="med" type="none"/>
            <a:tailEnd len="med" w="med" type="stealth"/>
          </a:ln>
        </p:spPr>
      </p:cxnSp>
      <p:pic>
        <p:nvPicPr>
          <p:cNvPr id="321" name="Google Shape;321;p56"/>
          <p:cNvPicPr preferRelativeResize="0"/>
          <p:nvPr/>
        </p:nvPicPr>
        <p:blipFill>
          <a:blip r:embed="rId4">
            <a:alphaModFix/>
          </a:blip>
          <a:stretch>
            <a:fillRect/>
          </a:stretch>
        </p:blipFill>
        <p:spPr>
          <a:xfrm>
            <a:off x="3871404" y="5821275"/>
            <a:ext cx="2743036" cy="3913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cxnSp>
        <p:nvCxnSpPr>
          <p:cNvPr id="326" name="Google Shape;326;p57"/>
          <p:cNvCxnSpPr>
            <a:stCxn id="327" idx="2"/>
            <a:endCxn id="328" idx="0"/>
          </p:cNvCxnSpPr>
          <p:nvPr/>
        </p:nvCxnSpPr>
        <p:spPr>
          <a:xfrm flipH="1" rot="-5400000">
            <a:off x="3845250" y="799575"/>
            <a:ext cx="407400" cy="1239900"/>
          </a:xfrm>
          <a:prstGeom prst="bentConnector3">
            <a:avLst>
              <a:gd fmla="val 49998" name="adj1"/>
            </a:avLst>
          </a:prstGeom>
          <a:noFill/>
          <a:ln cap="flat" cmpd="sng" w="9525">
            <a:solidFill>
              <a:srgbClr val="701C7F"/>
            </a:solidFill>
            <a:prstDash val="solid"/>
            <a:round/>
            <a:headEnd len="med" w="med" type="diamond"/>
            <a:tailEnd len="med" w="med" type="diamond"/>
          </a:ln>
        </p:spPr>
      </p:cxnSp>
      <p:cxnSp>
        <p:nvCxnSpPr>
          <p:cNvPr id="329" name="Google Shape;329;p57"/>
          <p:cNvCxnSpPr>
            <a:stCxn id="330" idx="0"/>
            <a:endCxn id="327" idx="2"/>
          </p:cNvCxnSpPr>
          <p:nvPr/>
        </p:nvCxnSpPr>
        <p:spPr>
          <a:xfrm rot="-5400000">
            <a:off x="2674429" y="868545"/>
            <a:ext cx="407400" cy="1101900"/>
          </a:xfrm>
          <a:prstGeom prst="bentConnector3">
            <a:avLst>
              <a:gd fmla="val 49998" name="adj1"/>
            </a:avLst>
          </a:prstGeom>
          <a:noFill/>
          <a:ln cap="flat" cmpd="sng" w="9525">
            <a:solidFill>
              <a:srgbClr val="701C7F"/>
            </a:solidFill>
            <a:prstDash val="solid"/>
            <a:round/>
            <a:headEnd len="med" w="med" type="diamond"/>
            <a:tailEnd len="med" w="med" type="diamond"/>
          </a:ln>
        </p:spPr>
      </p:cxnSp>
      <p:sp>
        <p:nvSpPr>
          <p:cNvPr id="327" name="Google Shape;327;p57"/>
          <p:cNvSpPr txBox="1"/>
          <p:nvPr/>
        </p:nvSpPr>
        <p:spPr>
          <a:xfrm>
            <a:off x="1896300" y="545625"/>
            <a:ext cx="3065400" cy="6702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GB" sz="1200">
                <a:solidFill>
                  <a:srgbClr val="C27BA0"/>
                </a:solidFill>
                <a:latin typeface="Roboto"/>
                <a:ea typeface="Roboto"/>
                <a:cs typeface="Roboto"/>
                <a:sym typeface="Roboto"/>
              </a:rPr>
              <a:t>Olfactory receptor cell </a:t>
            </a:r>
            <a:r>
              <a:rPr lang="en-GB" sz="1200">
                <a:solidFill>
                  <a:srgbClr val="C27BA0"/>
                </a:solidFill>
                <a:latin typeface="Cairo"/>
                <a:ea typeface="Cairo"/>
                <a:cs typeface="Cairo"/>
                <a:sym typeface="Cairo"/>
              </a:rPr>
              <a:t>➡ olfactory nerve ➡ olfactory bulb ➡ olfactory tract  </a:t>
            </a:r>
            <a:endParaRPr sz="1200">
              <a:solidFill>
                <a:srgbClr val="C27BA0"/>
              </a:solidFill>
              <a:latin typeface="Roboto"/>
              <a:ea typeface="Roboto"/>
              <a:cs typeface="Roboto"/>
              <a:sym typeface="Roboto"/>
            </a:endParaRPr>
          </a:p>
        </p:txBody>
      </p:sp>
      <p:sp>
        <p:nvSpPr>
          <p:cNvPr id="328" name="Google Shape;328;p57"/>
          <p:cNvSpPr txBox="1"/>
          <p:nvPr/>
        </p:nvSpPr>
        <p:spPr>
          <a:xfrm>
            <a:off x="3853002" y="1623195"/>
            <a:ext cx="1632000" cy="670200"/>
          </a:xfrm>
          <a:prstGeom prst="rect">
            <a:avLst/>
          </a:prstGeom>
          <a:noFill/>
          <a:ln cap="flat" cmpd="sng" w="19050">
            <a:solidFill>
              <a:srgbClr val="D9EAD3"/>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a:solidFill>
                  <a:srgbClr val="6AA84F"/>
                </a:solidFill>
                <a:latin typeface="Roboto"/>
                <a:ea typeface="Roboto"/>
                <a:cs typeface="Roboto"/>
                <a:sym typeface="Roboto"/>
              </a:rPr>
              <a:t>Lateral olfactory area</a:t>
            </a:r>
            <a:endParaRPr>
              <a:solidFill>
                <a:srgbClr val="6AA84F"/>
              </a:solidFill>
              <a:latin typeface="Roboto"/>
              <a:ea typeface="Roboto"/>
              <a:cs typeface="Roboto"/>
              <a:sym typeface="Roboto"/>
            </a:endParaRPr>
          </a:p>
        </p:txBody>
      </p:sp>
      <p:sp>
        <p:nvSpPr>
          <p:cNvPr id="330" name="Google Shape;330;p57"/>
          <p:cNvSpPr txBox="1"/>
          <p:nvPr/>
        </p:nvSpPr>
        <p:spPr>
          <a:xfrm>
            <a:off x="1511179" y="1623195"/>
            <a:ext cx="1632000" cy="670200"/>
          </a:xfrm>
          <a:prstGeom prst="rect">
            <a:avLst/>
          </a:prstGeom>
          <a:noFill/>
          <a:ln cap="flat" cmpd="sng" w="19050">
            <a:solidFill>
              <a:srgbClr val="D9EAD3"/>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a:solidFill>
                  <a:srgbClr val="6AA84F"/>
                </a:solidFill>
                <a:latin typeface="Roboto"/>
                <a:ea typeface="Roboto"/>
                <a:cs typeface="Roboto"/>
                <a:sym typeface="Roboto"/>
              </a:rPr>
              <a:t>Medial olfactory area</a:t>
            </a:r>
            <a:endParaRPr>
              <a:solidFill>
                <a:srgbClr val="6AA84F"/>
              </a:solidFill>
              <a:latin typeface="Roboto"/>
              <a:ea typeface="Roboto"/>
              <a:cs typeface="Roboto"/>
              <a:sym typeface="Roboto"/>
            </a:endParaRPr>
          </a:p>
        </p:txBody>
      </p:sp>
      <p:sp>
        <p:nvSpPr>
          <p:cNvPr id="331" name="Google Shape;331;p57"/>
          <p:cNvSpPr txBox="1"/>
          <p:nvPr/>
        </p:nvSpPr>
        <p:spPr>
          <a:xfrm>
            <a:off x="2791261" y="2700733"/>
            <a:ext cx="1632000" cy="670200"/>
          </a:xfrm>
          <a:prstGeom prst="rect">
            <a:avLst/>
          </a:prstGeom>
          <a:noFill/>
          <a:ln cap="flat" cmpd="sng" w="19050">
            <a:solidFill>
              <a:srgbClr val="F4CCCC"/>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CC0000"/>
                </a:solidFill>
                <a:latin typeface="Roboto"/>
                <a:ea typeface="Roboto"/>
                <a:cs typeface="Roboto"/>
                <a:sym typeface="Roboto"/>
              </a:rPr>
              <a:t>Prepyriform cortex</a:t>
            </a:r>
            <a:endParaRPr sz="1200">
              <a:solidFill>
                <a:srgbClr val="CC0000"/>
              </a:solidFill>
              <a:latin typeface="Roboto"/>
              <a:ea typeface="Roboto"/>
              <a:cs typeface="Roboto"/>
              <a:sym typeface="Roboto"/>
            </a:endParaRPr>
          </a:p>
          <a:p>
            <a:pPr indent="0" lvl="0" marL="0" rtl="0" algn="ctr">
              <a:spcBef>
                <a:spcPts val="0"/>
              </a:spcBef>
              <a:spcAft>
                <a:spcPts val="0"/>
              </a:spcAft>
              <a:buNone/>
            </a:pPr>
            <a:r>
              <a:rPr lang="en-GB" sz="1200">
                <a:solidFill>
                  <a:srgbClr val="CC0000"/>
                </a:solidFill>
                <a:latin typeface="Roboto"/>
                <a:ea typeface="Roboto"/>
                <a:cs typeface="Roboto"/>
                <a:sym typeface="Roboto"/>
              </a:rPr>
              <a:t>Pyriform cortex</a:t>
            </a:r>
            <a:endParaRPr sz="1200">
              <a:solidFill>
                <a:srgbClr val="CC0000"/>
              </a:solidFill>
              <a:latin typeface="Roboto"/>
              <a:ea typeface="Roboto"/>
              <a:cs typeface="Roboto"/>
              <a:sym typeface="Roboto"/>
            </a:endParaRPr>
          </a:p>
          <a:p>
            <a:pPr indent="0" lvl="0" marL="0" rtl="0" algn="ctr">
              <a:spcBef>
                <a:spcPts val="0"/>
              </a:spcBef>
              <a:spcAft>
                <a:spcPts val="0"/>
              </a:spcAft>
              <a:buNone/>
            </a:pPr>
            <a:r>
              <a:rPr lang="en-GB" sz="1200">
                <a:solidFill>
                  <a:srgbClr val="CC0000"/>
                </a:solidFill>
                <a:latin typeface="Roboto"/>
                <a:ea typeface="Roboto"/>
                <a:cs typeface="Roboto"/>
                <a:sym typeface="Roboto"/>
              </a:rPr>
              <a:t>Amygdala</a:t>
            </a:r>
            <a:endParaRPr sz="1200">
              <a:solidFill>
                <a:srgbClr val="CC0000"/>
              </a:solidFill>
              <a:latin typeface="Roboto"/>
              <a:ea typeface="Roboto"/>
              <a:cs typeface="Roboto"/>
              <a:sym typeface="Roboto"/>
            </a:endParaRPr>
          </a:p>
        </p:txBody>
      </p:sp>
      <p:sp>
        <p:nvSpPr>
          <p:cNvPr id="332" name="Google Shape;332;p57"/>
          <p:cNvSpPr txBox="1"/>
          <p:nvPr/>
        </p:nvSpPr>
        <p:spPr>
          <a:xfrm>
            <a:off x="701233" y="2700733"/>
            <a:ext cx="1632000" cy="670200"/>
          </a:xfrm>
          <a:prstGeom prst="rect">
            <a:avLst/>
          </a:prstGeom>
          <a:noFill/>
          <a:ln cap="flat" cmpd="sng" w="19050">
            <a:solidFill>
              <a:srgbClr val="F4CCCC"/>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CC0000"/>
                </a:solidFill>
                <a:latin typeface="Roboto"/>
                <a:ea typeface="Roboto"/>
                <a:cs typeface="Roboto"/>
                <a:sym typeface="Roboto"/>
              </a:rPr>
              <a:t>Septal Nuclei</a:t>
            </a:r>
            <a:endParaRPr sz="1200">
              <a:solidFill>
                <a:srgbClr val="CC0000"/>
              </a:solidFill>
              <a:latin typeface="Roboto"/>
              <a:ea typeface="Roboto"/>
              <a:cs typeface="Roboto"/>
              <a:sym typeface="Roboto"/>
            </a:endParaRPr>
          </a:p>
        </p:txBody>
      </p:sp>
      <p:sp>
        <p:nvSpPr>
          <p:cNvPr id="333" name="Google Shape;333;p57"/>
          <p:cNvSpPr txBox="1"/>
          <p:nvPr/>
        </p:nvSpPr>
        <p:spPr>
          <a:xfrm>
            <a:off x="4881304" y="2700733"/>
            <a:ext cx="1632000" cy="670200"/>
          </a:xfrm>
          <a:prstGeom prst="rect">
            <a:avLst/>
          </a:prstGeom>
          <a:noFill/>
          <a:ln cap="flat" cmpd="sng" w="19050">
            <a:solidFill>
              <a:srgbClr val="F4CCCC"/>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CC0000"/>
                </a:solidFill>
                <a:latin typeface="Roboto"/>
                <a:ea typeface="Roboto"/>
                <a:cs typeface="Roboto"/>
                <a:sym typeface="Roboto"/>
              </a:rPr>
              <a:t>Thalamus</a:t>
            </a:r>
            <a:endParaRPr sz="1200">
              <a:solidFill>
                <a:srgbClr val="CC0000"/>
              </a:solidFill>
              <a:latin typeface="Roboto"/>
              <a:ea typeface="Roboto"/>
              <a:cs typeface="Roboto"/>
              <a:sym typeface="Roboto"/>
            </a:endParaRPr>
          </a:p>
        </p:txBody>
      </p:sp>
      <p:cxnSp>
        <p:nvCxnSpPr>
          <p:cNvPr id="334" name="Google Shape;334;p57"/>
          <p:cNvCxnSpPr>
            <a:stCxn id="332" idx="0"/>
            <a:endCxn id="330" idx="2"/>
          </p:cNvCxnSpPr>
          <p:nvPr/>
        </p:nvCxnSpPr>
        <p:spPr>
          <a:xfrm rot="-5400000">
            <a:off x="1718533" y="2092033"/>
            <a:ext cx="407400" cy="810000"/>
          </a:xfrm>
          <a:prstGeom prst="bentConnector3">
            <a:avLst>
              <a:gd fmla="val 49996" name="adj1"/>
            </a:avLst>
          </a:prstGeom>
          <a:noFill/>
          <a:ln cap="flat" cmpd="sng" w="9525">
            <a:solidFill>
              <a:srgbClr val="761E86"/>
            </a:solidFill>
            <a:prstDash val="solid"/>
            <a:round/>
            <a:headEnd len="med" w="med" type="diamond"/>
            <a:tailEnd len="med" w="med" type="diamond"/>
          </a:ln>
        </p:spPr>
      </p:cxnSp>
      <p:cxnSp>
        <p:nvCxnSpPr>
          <p:cNvPr id="335" name="Google Shape;335;p57"/>
          <p:cNvCxnSpPr>
            <a:stCxn id="331" idx="0"/>
            <a:endCxn id="328" idx="2"/>
          </p:cNvCxnSpPr>
          <p:nvPr/>
        </p:nvCxnSpPr>
        <p:spPr>
          <a:xfrm rot="-5400000">
            <a:off x="3934411" y="1966183"/>
            <a:ext cx="407400" cy="1061700"/>
          </a:xfrm>
          <a:prstGeom prst="bentConnector3">
            <a:avLst>
              <a:gd fmla="val 49996" name="adj1"/>
            </a:avLst>
          </a:prstGeom>
          <a:noFill/>
          <a:ln cap="flat" cmpd="sng" w="9525">
            <a:solidFill>
              <a:srgbClr val="761E86"/>
            </a:solidFill>
            <a:prstDash val="solid"/>
            <a:round/>
            <a:headEnd len="med" w="med" type="diamond"/>
            <a:tailEnd len="med" w="med" type="diamond"/>
          </a:ln>
        </p:spPr>
      </p:cxnSp>
      <p:cxnSp>
        <p:nvCxnSpPr>
          <p:cNvPr id="336" name="Google Shape;336;p57"/>
          <p:cNvCxnSpPr>
            <a:stCxn id="333" idx="0"/>
            <a:endCxn id="328" idx="2"/>
          </p:cNvCxnSpPr>
          <p:nvPr/>
        </p:nvCxnSpPr>
        <p:spPr>
          <a:xfrm flipH="1" rot="5400000">
            <a:off x="4979404" y="1982833"/>
            <a:ext cx="407400" cy="1028400"/>
          </a:xfrm>
          <a:prstGeom prst="bentConnector3">
            <a:avLst>
              <a:gd fmla="val 49996" name="adj1"/>
            </a:avLst>
          </a:prstGeom>
          <a:noFill/>
          <a:ln cap="flat" cmpd="sng" w="9525">
            <a:solidFill>
              <a:srgbClr val="761E86"/>
            </a:solidFill>
            <a:prstDash val="solid"/>
            <a:round/>
            <a:headEnd len="med" w="med" type="diamond"/>
            <a:tailEnd len="med" w="med" type="diamond"/>
          </a:ln>
        </p:spPr>
      </p:cxnSp>
      <p:sp>
        <p:nvSpPr>
          <p:cNvPr id="337" name="Google Shape;337;p57"/>
          <p:cNvSpPr txBox="1"/>
          <p:nvPr/>
        </p:nvSpPr>
        <p:spPr>
          <a:xfrm>
            <a:off x="465250" y="3702074"/>
            <a:ext cx="1521300" cy="933600"/>
          </a:xfrm>
          <a:prstGeom prst="rect">
            <a:avLst/>
          </a:prstGeom>
          <a:noFill/>
          <a:ln cap="flat" cmpd="sng" w="19050">
            <a:solidFill>
              <a:srgbClr val="C9DAF8"/>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6FA8DC"/>
                </a:solidFill>
                <a:latin typeface="Roboto"/>
                <a:ea typeface="Roboto"/>
                <a:cs typeface="Roboto"/>
                <a:sym typeface="Roboto"/>
              </a:rPr>
              <a:t>Hypothalamus</a:t>
            </a:r>
            <a:endParaRPr sz="1200">
              <a:solidFill>
                <a:srgbClr val="6FA8DC"/>
              </a:solidFill>
              <a:latin typeface="Roboto"/>
              <a:ea typeface="Roboto"/>
              <a:cs typeface="Roboto"/>
              <a:sym typeface="Roboto"/>
            </a:endParaRPr>
          </a:p>
          <a:p>
            <a:pPr indent="0" lvl="0" marL="0" rtl="0" algn="ctr">
              <a:spcBef>
                <a:spcPts val="0"/>
              </a:spcBef>
              <a:spcAft>
                <a:spcPts val="0"/>
              </a:spcAft>
              <a:buNone/>
            </a:pPr>
            <a:r>
              <a:rPr lang="en-GB" sz="1200">
                <a:solidFill>
                  <a:srgbClr val="6FA8DC"/>
                </a:solidFill>
                <a:latin typeface="Roboto"/>
                <a:ea typeface="Roboto"/>
                <a:cs typeface="Roboto"/>
                <a:sym typeface="Roboto"/>
              </a:rPr>
              <a:t>Limbic system</a:t>
            </a:r>
            <a:endParaRPr sz="1200">
              <a:solidFill>
                <a:srgbClr val="6FA8DC"/>
              </a:solidFill>
              <a:latin typeface="Roboto"/>
              <a:ea typeface="Roboto"/>
              <a:cs typeface="Roboto"/>
              <a:sym typeface="Roboto"/>
            </a:endParaRPr>
          </a:p>
          <a:p>
            <a:pPr indent="0" lvl="0" marL="0" rtl="0" algn="ctr">
              <a:spcBef>
                <a:spcPts val="0"/>
              </a:spcBef>
              <a:spcAft>
                <a:spcPts val="0"/>
              </a:spcAft>
              <a:buNone/>
            </a:pPr>
            <a:r>
              <a:rPr lang="en-GB" sz="1200">
                <a:solidFill>
                  <a:srgbClr val="6FA8DC"/>
                </a:solidFill>
                <a:latin typeface="Roboto"/>
                <a:ea typeface="Roboto"/>
                <a:cs typeface="Roboto"/>
                <a:sym typeface="Roboto"/>
              </a:rPr>
              <a:t>(primitive parts)</a:t>
            </a:r>
            <a:endParaRPr sz="1200">
              <a:solidFill>
                <a:srgbClr val="6FA8DC"/>
              </a:solidFill>
              <a:latin typeface="Roboto"/>
              <a:ea typeface="Roboto"/>
              <a:cs typeface="Roboto"/>
              <a:sym typeface="Roboto"/>
            </a:endParaRPr>
          </a:p>
          <a:p>
            <a:pPr indent="0" lvl="0" marL="0" rtl="0" algn="ctr">
              <a:spcBef>
                <a:spcPts val="0"/>
              </a:spcBef>
              <a:spcAft>
                <a:spcPts val="0"/>
              </a:spcAft>
              <a:buNone/>
            </a:pPr>
            <a:r>
              <a:rPr lang="en-GB" sz="1000">
                <a:solidFill>
                  <a:srgbClr val="FF0000"/>
                </a:solidFill>
                <a:latin typeface="Roboto"/>
                <a:ea typeface="Roboto"/>
                <a:cs typeface="Roboto"/>
                <a:sym typeface="Roboto"/>
              </a:rPr>
              <a:t>Primitive olfactory system</a:t>
            </a:r>
            <a:endParaRPr sz="1000">
              <a:solidFill>
                <a:srgbClr val="FF0000"/>
              </a:solidFill>
              <a:latin typeface="Roboto"/>
              <a:ea typeface="Roboto"/>
              <a:cs typeface="Roboto"/>
              <a:sym typeface="Roboto"/>
            </a:endParaRPr>
          </a:p>
        </p:txBody>
      </p:sp>
      <p:sp>
        <p:nvSpPr>
          <p:cNvPr id="338" name="Google Shape;338;p57"/>
          <p:cNvSpPr txBox="1"/>
          <p:nvPr/>
        </p:nvSpPr>
        <p:spPr>
          <a:xfrm>
            <a:off x="3647567" y="3702074"/>
            <a:ext cx="1521300" cy="780300"/>
          </a:xfrm>
          <a:prstGeom prst="rect">
            <a:avLst/>
          </a:prstGeom>
          <a:noFill/>
          <a:ln cap="flat" cmpd="sng" w="19050">
            <a:solidFill>
              <a:srgbClr val="C9DAF8"/>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6FA8DC"/>
                </a:solidFill>
                <a:latin typeface="Roboto"/>
                <a:ea typeface="Roboto"/>
                <a:cs typeface="Roboto"/>
                <a:sym typeface="Roboto"/>
              </a:rPr>
              <a:t>Limbic System</a:t>
            </a:r>
            <a:endParaRPr sz="1200">
              <a:solidFill>
                <a:srgbClr val="6FA8DC"/>
              </a:solidFill>
              <a:latin typeface="Roboto"/>
              <a:ea typeface="Roboto"/>
              <a:cs typeface="Roboto"/>
              <a:sym typeface="Roboto"/>
            </a:endParaRPr>
          </a:p>
          <a:p>
            <a:pPr indent="0" lvl="0" marL="0" rtl="0" algn="ctr">
              <a:spcBef>
                <a:spcPts val="0"/>
              </a:spcBef>
              <a:spcAft>
                <a:spcPts val="0"/>
              </a:spcAft>
              <a:buNone/>
            </a:pPr>
            <a:r>
              <a:rPr lang="en-GB" sz="1200">
                <a:solidFill>
                  <a:srgbClr val="6FA8DC"/>
                </a:solidFill>
                <a:latin typeface="Roboto"/>
                <a:ea typeface="Roboto"/>
                <a:cs typeface="Roboto"/>
                <a:sym typeface="Roboto"/>
              </a:rPr>
              <a:t>(hippocampus)</a:t>
            </a:r>
            <a:endParaRPr sz="1200">
              <a:solidFill>
                <a:srgbClr val="6FA8DC"/>
              </a:solidFill>
              <a:latin typeface="Roboto"/>
              <a:ea typeface="Roboto"/>
              <a:cs typeface="Roboto"/>
              <a:sym typeface="Roboto"/>
            </a:endParaRPr>
          </a:p>
          <a:p>
            <a:pPr indent="0" lvl="0" marL="0" rtl="0" algn="ctr">
              <a:spcBef>
                <a:spcPts val="0"/>
              </a:spcBef>
              <a:spcAft>
                <a:spcPts val="0"/>
              </a:spcAft>
              <a:buNone/>
            </a:pPr>
            <a:r>
              <a:rPr lang="en-GB" sz="1000">
                <a:solidFill>
                  <a:srgbClr val="FF0000"/>
                </a:solidFill>
                <a:latin typeface="Roboto"/>
                <a:ea typeface="Roboto"/>
                <a:cs typeface="Roboto"/>
                <a:sym typeface="Roboto"/>
              </a:rPr>
              <a:t>(Less old olfactory system)</a:t>
            </a:r>
            <a:endParaRPr sz="1000">
              <a:solidFill>
                <a:srgbClr val="FF0000"/>
              </a:solidFill>
              <a:latin typeface="Roboto"/>
              <a:ea typeface="Roboto"/>
              <a:cs typeface="Roboto"/>
              <a:sym typeface="Roboto"/>
            </a:endParaRPr>
          </a:p>
        </p:txBody>
      </p:sp>
      <p:sp>
        <p:nvSpPr>
          <p:cNvPr id="339" name="Google Shape;339;p57"/>
          <p:cNvSpPr txBox="1"/>
          <p:nvPr/>
        </p:nvSpPr>
        <p:spPr>
          <a:xfrm>
            <a:off x="5408799" y="3702075"/>
            <a:ext cx="1373100" cy="780300"/>
          </a:xfrm>
          <a:prstGeom prst="rect">
            <a:avLst/>
          </a:prstGeom>
          <a:noFill/>
          <a:ln cap="flat" cmpd="sng" w="19050">
            <a:solidFill>
              <a:srgbClr val="C9DAF8"/>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6FA8DC"/>
                </a:solidFill>
                <a:latin typeface="Roboto"/>
                <a:ea typeface="Roboto"/>
                <a:cs typeface="Roboto"/>
                <a:sym typeface="Roboto"/>
              </a:rPr>
              <a:t>Orbitofrontal Cortex</a:t>
            </a:r>
            <a:endParaRPr sz="1200">
              <a:solidFill>
                <a:srgbClr val="6FA8DC"/>
              </a:solidFill>
              <a:latin typeface="Roboto"/>
              <a:ea typeface="Roboto"/>
              <a:cs typeface="Roboto"/>
              <a:sym typeface="Roboto"/>
            </a:endParaRPr>
          </a:p>
          <a:p>
            <a:pPr indent="0" lvl="0" marL="0" rtl="0" algn="ctr">
              <a:spcBef>
                <a:spcPts val="0"/>
              </a:spcBef>
              <a:spcAft>
                <a:spcPts val="0"/>
              </a:spcAft>
              <a:buNone/>
            </a:pPr>
            <a:r>
              <a:rPr lang="en-GB" sz="1000">
                <a:solidFill>
                  <a:srgbClr val="FF0000"/>
                </a:solidFill>
                <a:latin typeface="Roboto"/>
                <a:ea typeface="Roboto"/>
                <a:cs typeface="Roboto"/>
                <a:sym typeface="Roboto"/>
              </a:rPr>
              <a:t>(Newer system)</a:t>
            </a:r>
            <a:endParaRPr sz="1000">
              <a:solidFill>
                <a:srgbClr val="FF0000"/>
              </a:solidFill>
              <a:latin typeface="Roboto"/>
              <a:ea typeface="Roboto"/>
              <a:cs typeface="Roboto"/>
              <a:sym typeface="Roboto"/>
            </a:endParaRPr>
          </a:p>
        </p:txBody>
      </p:sp>
      <p:cxnSp>
        <p:nvCxnSpPr>
          <p:cNvPr id="340" name="Google Shape;340;p57"/>
          <p:cNvCxnSpPr>
            <a:stCxn id="337" idx="0"/>
            <a:endCxn id="332" idx="2"/>
          </p:cNvCxnSpPr>
          <p:nvPr/>
        </p:nvCxnSpPr>
        <p:spPr>
          <a:xfrm rot="-5400000">
            <a:off x="1205950" y="3390824"/>
            <a:ext cx="331200" cy="291300"/>
          </a:xfrm>
          <a:prstGeom prst="bentConnector3">
            <a:avLst>
              <a:gd fmla="val 49996" name="adj1"/>
            </a:avLst>
          </a:prstGeom>
          <a:noFill/>
          <a:ln cap="flat" cmpd="sng" w="9525">
            <a:solidFill>
              <a:srgbClr val="7F2090"/>
            </a:solidFill>
            <a:prstDash val="solid"/>
            <a:round/>
            <a:headEnd len="med" w="med" type="diamond"/>
            <a:tailEnd len="med" w="med" type="diamond"/>
          </a:ln>
        </p:spPr>
      </p:cxnSp>
      <p:cxnSp>
        <p:nvCxnSpPr>
          <p:cNvPr id="341" name="Google Shape;341;p57"/>
          <p:cNvCxnSpPr>
            <a:stCxn id="338" idx="0"/>
            <a:endCxn id="331" idx="2"/>
          </p:cNvCxnSpPr>
          <p:nvPr/>
        </p:nvCxnSpPr>
        <p:spPr>
          <a:xfrm flipH="1" rot="5400000">
            <a:off x="3842117" y="3135974"/>
            <a:ext cx="331200" cy="801000"/>
          </a:xfrm>
          <a:prstGeom prst="bentConnector3">
            <a:avLst>
              <a:gd fmla="val 49996" name="adj1"/>
            </a:avLst>
          </a:prstGeom>
          <a:noFill/>
          <a:ln cap="flat" cmpd="sng" w="9525">
            <a:solidFill>
              <a:srgbClr val="7F2090"/>
            </a:solidFill>
            <a:prstDash val="solid"/>
            <a:round/>
            <a:headEnd len="med" w="med" type="diamond"/>
            <a:tailEnd len="med" w="med" type="diamond"/>
          </a:ln>
        </p:spPr>
      </p:cxnSp>
      <p:cxnSp>
        <p:nvCxnSpPr>
          <p:cNvPr id="342" name="Google Shape;342;p57"/>
          <p:cNvCxnSpPr>
            <a:stCxn id="339" idx="0"/>
            <a:endCxn id="333" idx="2"/>
          </p:cNvCxnSpPr>
          <p:nvPr/>
        </p:nvCxnSpPr>
        <p:spPr>
          <a:xfrm flipH="1" rot="5400000">
            <a:off x="5730699" y="3337425"/>
            <a:ext cx="331200" cy="398100"/>
          </a:xfrm>
          <a:prstGeom prst="bentConnector3">
            <a:avLst>
              <a:gd fmla="val 49996" name="adj1"/>
            </a:avLst>
          </a:prstGeom>
          <a:noFill/>
          <a:ln cap="flat" cmpd="sng" w="9525">
            <a:solidFill>
              <a:srgbClr val="7F2090"/>
            </a:solidFill>
            <a:prstDash val="solid"/>
            <a:round/>
            <a:headEnd len="med" w="med" type="diamond"/>
            <a:tailEnd len="med" w="med" type="diamond"/>
          </a:ln>
        </p:spPr>
      </p:cxnSp>
      <p:pic>
        <p:nvPicPr>
          <p:cNvPr id="343" name="Google Shape;343;p57"/>
          <p:cNvPicPr preferRelativeResize="0"/>
          <p:nvPr/>
        </p:nvPicPr>
        <p:blipFill>
          <a:blip r:embed="rId3">
            <a:alphaModFix/>
          </a:blip>
          <a:stretch>
            <a:fillRect/>
          </a:stretch>
        </p:blipFill>
        <p:spPr>
          <a:xfrm>
            <a:off x="1605212" y="6978339"/>
            <a:ext cx="3647574" cy="2914994"/>
          </a:xfrm>
          <a:prstGeom prst="rect">
            <a:avLst/>
          </a:prstGeom>
          <a:noFill/>
          <a:ln>
            <a:noFill/>
          </a:ln>
        </p:spPr>
      </p:pic>
      <p:sp>
        <p:nvSpPr>
          <p:cNvPr id="344" name="Google Shape;344;p57"/>
          <p:cNvSpPr txBox="1"/>
          <p:nvPr/>
        </p:nvSpPr>
        <p:spPr>
          <a:xfrm>
            <a:off x="465250" y="5084424"/>
            <a:ext cx="1521300" cy="1072500"/>
          </a:xfrm>
          <a:prstGeom prst="rect">
            <a:avLst/>
          </a:prstGeom>
          <a:noFill/>
          <a:ln cap="flat" cmpd="sng" w="19050">
            <a:solidFill>
              <a:schemeClr val="dk2"/>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latin typeface="Cairo"/>
                <a:ea typeface="Cairo"/>
                <a:cs typeface="Cairo"/>
                <a:sym typeface="Cairo"/>
              </a:rPr>
              <a:t>Primitive reflexes, such as licking the lips, salivation, and other feeding responses caused by the smell of food or by basic emotional drives associated with smell.</a:t>
            </a:r>
            <a:endParaRPr sz="900">
              <a:solidFill>
                <a:schemeClr val="dk2"/>
              </a:solidFill>
              <a:latin typeface="Cairo"/>
              <a:ea typeface="Cairo"/>
              <a:cs typeface="Cairo"/>
              <a:sym typeface="Cairo"/>
            </a:endParaRPr>
          </a:p>
        </p:txBody>
      </p:sp>
      <p:sp>
        <p:nvSpPr>
          <p:cNvPr id="345" name="Google Shape;345;p57"/>
          <p:cNvSpPr txBox="1"/>
          <p:nvPr/>
        </p:nvSpPr>
        <p:spPr>
          <a:xfrm>
            <a:off x="2199000" y="6000550"/>
            <a:ext cx="4582800" cy="837600"/>
          </a:xfrm>
          <a:prstGeom prst="rect">
            <a:avLst/>
          </a:prstGeom>
          <a:noFill/>
          <a:ln cap="flat" cmpd="sng" w="19050">
            <a:solidFill>
              <a:schemeClr val="dk2"/>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latin typeface="Cairo"/>
                <a:ea typeface="Cairo"/>
                <a:cs typeface="Cairo"/>
                <a:sym typeface="Cairo"/>
              </a:rPr>
              <a:t>An  important  feature  of  the  lateral  olfactory  area  is that many signal pathways from this area also feed directly into an  older  part  of  the  cerebral  cortex called the  paleo-</a:t>
            </a:r>
            <a:br>
              <a:rPr lang="en-GB" sz="900">
                <a:solidFill>
                  <a:schemeClr val="dk2"/>
                </a:solidFill>
                <a:latin typeface="Cairo"/>
                <a:ea typeface="Cairo"/>
                <a:cs typeface="Cairo"/>
                <a:sym typeface="Cairo"/>
              </a:rPr>
            </a:br>
            <a:r>
              <a:rPr lang="en-GB" sz="900">
                <a:solidFill>
                  <a:schemeClr val="dk2"/>
                </a:solidFill>
                <a:latin typeface="Cairo"/>
                <a:ea typeface="Cairo"/>
                <a:cs typeface="Cairo"/>
                <a:sym typeface="Cairo"/>
              </a:rPr>
              <a:t>cortex  in  the  anteromedial  portion  of  the  temporal  lobe. </a:t>
            </a:r>
            <a:r>
              <a:rPr b="1" lang="en-GB" sz="900">
                <a:solidFill>
                  <a:srgbClr val="A6A6A6"/>
                </a:solidFill>
                <a:latin typeface="Cairo"/>
                <a:ea typeface="Cairo"/>
                <a:cs typeface="Cairo"/>
                <a:sym typeface="Cairo"/>
              </a:rPr>
              <a:t>this  area  is  the  only  area  of  the  entire  cerebral  cortex where sensory signals pass directly to the cortex </a:t>
            </a:r>
            <a:r>
              <a:rPr b="1" lang="en-GB" sz="900" u="sng">
                <a:solidFill>
                  <a:srgbClr val="A6A6A6"/>
                </a:solidFill>
                <a:latin typeface="Cairo"/>
                <a:ea typeface="Cairo"/>
                <a:cs typeface="Cairo"/>
                <a:sym typeface="Cairo"/>
              </a:rPr>
              <a:t>without passing first through the thalamus.</a:t>
            </a:r>
            <a:br>
              <a:rPr b="1" lang="en-GB" sz="900" u="sng">
                <a:solidFill>
                  <a:srgbClr val="A6A6A6"/>
                </a:solidFill>
                <a:latin typeface="Cairo"/>
                <a:ea typeface="Cairo"/>
                <a:cs typeface="Cairo"/>
                <a:sym typeface="Cairo"/>
              </a:rPr>
            </a:br>
            <a:endParaRPr b="1" sz="900" u="sng">
              <a:solidFill>
                <a:srgbClr val="A6A6A6"/>
              </a:solidFill>
              <a:latin typeface="Cairo"/>
              <a:ea typeface="Cairo"/>
              <a:cs typeface="Cairo"/>
              <a:sym typeface="Cairo"/>
            </a:endParaRPr>
          </a:p>
        </p:txBody>
      </p:sp>
      <p:sp>
        <p:nvSpPr>
          <p:cNvPr id="346" name="Google Shape;346;p57"/>
          <p:cNvSpPr txBox="1"/>
          <p:nvPr/>
        </p:nvSpPr>
        <p:spPr>
          <a:xfrm>
            <a:off x="5433250" y="4860225"/>
            <a:ext cx="1324200" cy="407400"/>
          </a:xfrm>
          <a:prstGeom prst="rect">
            <a:avLst/>
          </a:prstGeom>
          <a:noFill/>
          <a:ln cap="flat" cmpd="sng" w="19050">
            <a:solidFill>
              <a:schemeClr val="dk2"/>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latin typeface="Cairo"/>
                <a:ea typeface="Cairo"/>
                <a:cs typeface="Cairo"/>
                <a:sym typeface="Cairo"/>
              </a:rPr>
              <a:t>helps in the conscious analysis of odor.</a:t>
            </a:r>
            <a:br>
              <a:rPr lang="en-GB" sz="900">
                <a:solidFill>
                  <a:schemeClr val="dk2"/>
                </a:solidFill>
                <a:latin typeface="Cairo"/>
                <a:ea typeface="Cairo"/>
                <a:cs typeface="Cairo"/>
                <a:sym typeface="Cairo"/>
              </a:rPr>
            </a:br>
            <a:endParaRPr sz="900">
              <a:solidFill>
                <a:schemeClr val="dk2"/>
              </a:solidFill>
              <a:latin typeface="Cairo"/>
              <a:ea typeface="Cairo"/>
              <a:cs typeface="Cairo"/>
              <a:sym typeface="Cairo"/>
            </a:endParaRPr>
          </a:p>
        </p:txBody>
      </p:sp>
      <p:sp>
        <p:nvSpPr>
          <p:cNvPr id="347" name="Google Shape;347;p57"/>
          <p:cNvSpPr txBox="1"/>
          <p:nvPr/>
        </p:nvSpPr>
        <p:spPr>
          <a:xfrm>
            <a:off x="3647575" y="4860225"/>
            <a:ext cx="1521300" cy="670200"/>
          </a:xfrm>
          <a:prstGeom prst="rect">
            <a:avLst/>
          </a:prstGeom>
          <a:noFill/>
          <a:ln cap="flat" cmpd="sng" w="19050">
            <a:solidFill>
              <a:schemeClr val="dk2"/>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latin typeface="Cairo"/>
                <a:ea typeface="Cairo"/>
                <a:cs typeface="Cairo"/>
                <a:sym typeface="Cairo"/>
              </a:rPr>
              <a:t>important for learning to like or dislike certain foods depending on one’s experiences  with  them.</a:t>
            </a:r>
            <a:endParaRPr sz="900">
              <a:solidFill>
                <a:schemeClr val="dk2"/>
              </a:solidFill>
              <a:latin typeface="Cairo"/>
              <a:ea typeface="Cairo"/>
              <a:cs typeface="Cairo"/>
              <a:sym typeface="Cairo"/>
            </a:endParaRPr>
          </a:p>
        </p:txBody>
      </p:sp>
      <p:cxnSp>
        <p:nvCxnSpPr>
          <p:cNvPr id="348" name="Google Shape;348;p57"/>
          <p:cNvCxnSpPr/>
          <p:nvPr/>
        </p:nvCxnSpPr>
        <p:spPr>
          <a:xfrm rot="5400000">
            <a:off x="1063900" y="4860050"/>
            <a:ext cx="324000" cy="0"/>
          </a:xfrm>
          <a:prstGeom prst="straightConnector1">
            <a:avLst/>
          </a:prstGeom>
          <a:noFill/>
          <a:ln cap="flat" cmpd="sng" w="19050">
            <a:solidFill>
              <a:schemeClr val="dk2"/>
            </a:solidFill>
            <a:prstDash val="solid"/>
            <a:round/>
            <a:headEnd len="med" w="med" type="none"/>
            <a:tailEnd len="med" w="med" type="triangle"/>
          </a:ln>
        </p:spPr>
      </p:cxnSp>
      <p:cxnSp>
        <p:nvCxnSpPr>
          <p:cNvPr id="349" name="Google Shape;349;p57"/>
          <p:cNvCxnSpPr/>
          <p:nvPr/>
        </p:nvCxnSpPr>
        <p:spPr>
          <a:xfrm rot="5400000">
            <a:off x="4246225" y="4671300"/>
            <a:ext cx="324000" cy="0"/>
          </a:xfrm>
          <a:prstGeom prst="straightConnector1">
            <a:avLst/>
          </a:prstGeom>
          <a:noFill/>
          <a:ln cap="flat" cmpd="sng" w="19050">
            <a:solidFill>
              <a:schemeClr val="dk2"/>
            </a:solidFill>
            <a:prstDash val="solid"/>
            <a:round/>
            <a:headEnd len="med" w="med" type="none"/>
            <a:tailEnd len="med" w="med" type="triangle"/>
          </a:ln>
        </p:spPr>
      </p:cxnSp>
      <p:cxnSp>
        <p:nvCxnSpPr>
          <p:cNvPr id="350" name="Google Shape;350;p57"/>
          <p:cNvCxnSpPr/>
          <p:nvPr/>
        </p:nvCxnSpPr>
        <p:spPr>
          <a:xfrm rot="5400000">
            <a:off x="5933350" y="4671300"/>
            <a:ext cx="324000" cy="0"/>
          </a:xfrm>
          <a:prstGeom prst="straightConnector1">
            <a:avLst/>
          </a:prstGeom>
          <a:noFill/>
          <a:ln cap="flat" cmpd="sng" w="19050">
            <a:solidFill>
              <a:schemeClr val="dk2"/>
            </a:solidFill>
            <a:prstDash val="solid"/>
            <a:round/>
            <a:headEnd len="med" w="med" type="none"/>
            <a:tailEnd len="med" w="med" type="triangle"/>
          </a:ln>
        </p:spPr>
      </p:cxnSp>
      <p:cxnSp>
        <p:nvCxnSpPr>
          <p:cNvPr id="351" name="Google Shape;351;p57"/>
          <p:cNvCxnSpPr/>
          <p:nvPr/>
        </p:nvCxnSpPr>
        <p:spPr>
          <a:xfrm rot="5400000">
            <a:off x="4246225" y="5765488"/>
            <a:ext cx="3240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8"/>
          <p:cNvSpPr txBox="1"/>
          <p:nvPr/>
        </p:nvSpPr>
        <p:spPr>
          <a:xfrm>
            <a:off x="2129700" y="645125"/>
            <a:ext cx="25986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45818E"/>
                </a:solidFill>
                <a:highlight>
                  <a:srgbClr val="D0E0E3"/>
                </a:highlight>
                <a:latin typeface="Josefin Sans"/>
                <a:ea typeface="Josefin Sans"/>
                <a:cs typeface="Josefin Sans"/>
                <a:sym typeface="Josefin Sans"/>
              </a:rPr>
              <a:t>Pathophysiology</a:t>
            </a:r>
            <a:endParaRPr sz="24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45818E"/>
              </a:solidFill>
              <a:highlight>
                <a:srgbClr val="D0E0E3"/>
              </a:highlight>
              <a:latin typeface="Josefin Sans"/>
              <a:ea typeface="Josefin Sans"/>
              <a:cs typeface="Josefin Sans"/>
              <a:sym typeface="Josefin Sans"/>
            </a:endParaRPr>
          </a:p>
        </p:txBody>
      </p:sp>
      <p:graphicFrame>
        <p:nvGraphicFramePr>
          <p:cNvPr id="357" name="Google Shape;357;p58"/>
          <p:cNvGraphicFramePr/>
          <p:nvPr/>
        </p:nvGraphicFramePr>
        <p:xfrm>
          <a:off x="203488" y="1655975"/>
          <a:ext cx="3000000" cy="3000000"/>
        </p:xfrm>
        <a:graphic>
          <a:graphicData uri="http://schemas.openxmlformats.org/drawingml/2006/table">
            <a:tbl>
              <a:tblPr>
                <a:noFill/>
                <a:tableStyleId>{612010D1-3358-428A-93A3-025B20B8673D}</a:tableStyleId>
              </a:tblPr>
              <a:tblGrid>
                <a:gridCol w="1051725"/>
                <a:gridCol w="1746275"/>
                <a:gridCol w="1746275"/>
                <a:gridCol w="1746275"/>
              </a:tblGrid>
              <a:tr h="381000">
                <a:tc>
                  <a:txBody>
                    <a:bodyPr>
                      <a:noAutofit/>
                    </a:bodyPr>
                    <a:lstStyle/>
                    <a:p>
                      <a:pPr indent="0" lvl="0" marL="0" rtl="0" algn="l">
                        <a:spcBef>
                          <a:spcPts val="0"/>
                        </a:spcBef>
                        <a:spcAft>
                          <a:spcPts val="0"/>
                        </a:spcAft>
                        <a:buNone/>
                      </a:pPr>
                      <a:r>
                        <a:rPr b="1" lang="en-GB" sz="1600">
                          <a:solidFill>
                            <a:srgbClr val="A64D79"/>
                          </a:solidFill>
                          <a:latin typeface="Josefin Sans"/>
                          <a:ea typeface="Josefin Sans"/>
                          <a:cs typeface="Josefin Sans"/>
                          <a:sym typeface="Josefin Sans"/>
                        </a:rPr>
                        <a:t>Disorder</a:t>
                      </a:r>
                      <a:endParaRPr b="1" sz="1600">
                        <a:solidFill>
                          <a:srgbClr val="A64D79"/>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EAD1DC"/>
                    </a:solidFill>
                  </a:tcPr>
                </a:tc>
                <a:tc gridSpan="3">
                  <a:txBody>
                    <a:bodyPr>
                      <a:noAutofit/>
                    </a:bodyPr>
                    <a:lstStyle/>
                    <a:p>
                      <a:pPr indent="0" lvl="0" marL="0" rtl="0" algn="l">
                        <a:spcBef>
                          <a:spcPts val="0"/>
                        </a:spcBef>
                        <a:spcAft>
                          <a:spcPts val="0"/>
                        </a:spcAft>
                        <a:buNone/>
                      </a:pPr>
                      <a:r>
                        <a:rPr b="1" lang="en-GB" sz="1600">
                          <a:solidFill>
                            <a:srgbClr val="A64D79"/>
                          </a:solidFill>
                          <a:latin typeface="Josefin Sans"/>
                          <a:ea typeface="Josefin Sans"/>
                          <a:cs typeface="Josefin Sans"/>
                          <a:sym typeface="Josefin Sans"/>
                        </a:rPr>
                        <a:t>Description</a:t>
                      </a:r>
                      <a:endParaRPr b="1" sz="1600">
                        <a:solidFill>
                          <a:srgbClr val="A64D79"/>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EAD1DC"/>
                    </a:solidFill>
                  </a:tcPr>
                </a:tc>
                <a:tc hMerge="1"/>
                <a:tc hMerge="1"/>
              </a:tr>
              <a:tr h="381000">
                <a:tc>
                  <a:txBody>
                    <a:bodyPr>
                      <a:noAutofit/>
                    </a:bodyPr>
                    <a:lstStyle/>
                    <a:p>
                      <a:pPr indent="0" lvl="0" marL="0" rtl="0" algn="l">
                        <a:spcBef>
                          <a:spcPts val="0"/>
                        </a:spcBef>
                        <a:spcAft>
                          <a:spcPts val="0"/>
                        </a:spcAft>
                        <a:buClr>
                          <a:schemeClr val="dk1"/>
                        </a:buClr>
                        <a:buSzPts val="1100"/>
                        <a:buFont typeface="Arial"/>
                        <a:buNone/>
                      </a:pPr>
                      <a:r>
                        <a:rPr b="1" lang="en-GB" sz="1600">
                          <a:solidFill>
                            <a:srgbClr val="6AA84F"/>
                          </a:solidFill>
                          <a:latin typeface="Economica"/>
                          <a:ea typeface="Economica"/>
                          <a:cs typeface="Economica"/>
                          <a:sym typeface="Economica"/>
                        </a:rPr>
                        <a:t> Anosmia</a:t>
                      </a:r>
                      <a:endParaRPr b="1" sz="1600">
                        <a:solidFill>
                          <a:srgbClr val="6AA84F"/>
                        </a:solidFill>
                        <a:latin typeface="Economica"/>
                        <a:ea typeface="Economica"/>
                        <a:cs typeface="Economica"/>
                        <a:sym typeface="Economica"/>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D9EAD3">
                        <a:alpha val="9620"/>
                      </a:srgbClr>
                    </a:solidFill>
                  </a:tcPr>
                </a:tc>
                <a:tc gridSpan="3">
                  <a:txBody>
                    <a:bodyPr>
                      <a:noAutofit/>
                    </a:bodyPr>
                    <a:lstStyle/>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 loss of smell sensation</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Due to damage to olfactory Epithelium</a:t>
                      </a:r>
                      <a:endParaRPr>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c hMerge="1"/>
                <a:tc hMerge="1"/>
              </a:tr>
              <a:tr h="678575">
                <a:tc rowSpan="3">
                  <a:txBody>
                    <a:bodyPr>
                      <a:noAutofit/>
                    </a:bodyPr>
                    <a:lstStyle/>
                    <a:p>
                      <a:pPr indent="0" lvl="0" marL="0" rtl="0" algn="l">
                        <a:spcBef>
                          <a:spcPts val="0"/>
                        </a:spcBef>
                        <a:spcAft>
                          <a:spcPts val="0"/>
                        </a:spcAft>
                        <a:buNone/>
                      </a:pPr>
                      <a:r>
                        <a:rPr b="1" lang="en-GB" sz="1600">
                          <a:solidFill>
                            <a:srgbClr val="6AA84F"/>
                          </a:solidFill>
                          <a:latin typeface="Economica"/>
                          <a:ea typeface="Economica"/>
                          <a:cs typeface="Economica"/>
                          <a:sym typeface="Economica"/>
                        </a:rPr>
                        <a:t>D</a:t>
                      </a:r>
                      <a:r>
                        <a:rPr b="1" lang="en-GB" sz="1600">
                          <a:solidFill>
                            <a:srgbClr val="6AA84F"/>
                          </a:solidFill>
                          <a:latin typeface="Economica"/>
                          <a:ea typeface="Economica"/>
                          <a:cs typeface="Economica"/>
                          <a:sym typeface="Economica"/>
                        </a:rPr>
                        <a:t>ysosmia</a:t>
                      </a:r>
                      <a:endParaRPr b="1" sz="1600">
                        <a:solidFill>
                          <a:srgbClr val="6AA84F"/>
                        </a:solidFill>
                        <a:latin typeface="Economica"/>
                        <a:ea typeface="Economica"/>
                        <a:cs typeface="Economica"/>
                        <a:sym typeface="Economica"/>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D9EAD3">
                        <a:alpha val="9620"/>
                      </a:srgbClr>
                    </a:solidFill>
                  </a:tcPr>
                </a:tc>
                <a:tc gridSpan="3">
                  <a:txBody>
                    <a:bodyPr>
                      <a:noAutofit/>
                    </a:bodyPr>
                    <a:lstStyle/>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Distorted</a:t>
                      </a:r>
                      <a:r>
                        <a:rPr lang="en-GB">
                          <a:solidFill>
                            <a:schemeClr val="dk1"/>
                          </a:solidFill>
                          <a:latin typeface="Cairo"/>
                          <a:ea typeface="Cairo"/>
                          <a:cs typeface="Cairo"/>
                          <a:sym typeface="Cairo"/>
                        </a:rPr>
                        <a:t> sense of smell</a:t>
                      </a:r>
                      <a:endParaRPr>
                        <a:solidFill>
                          <a:schemeClr val="dk1"/>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c hMerge="1"/>
                <a:tc hMerge="1"/>
              </a:tr>
              <a:tr h="381000">
                <a:tc vMerge="1"/>
                <a:tc>
                  <a:txBody>
                    <a:bodyPr>
                      <a:noAutofit/>
                    </a:bodyPr>
                    <a:lstStyle/>
                    <a:p>
                      <a:pPr indent="0" lvl="0" marL="0" rtl="0" algn="ctr">
                        <a:spcBef>
                          <a:spcPts val="0"/>
                        </a:spcBef>
                        <a:spcAft>
                          <a:spcPts val="0"/>
                        </a:spcAft>
                        <a:buClr>
                          <a:schemeClr val="dk1"/>
                        </a:buClr>
                        <a:buSzPts val="1100"/>
                        <a:buFont typeface="Arial"/>
                        <a:buNone/>
                      </a:pPr>
                      <a:r>
                        <a:rPr b="1" lang="en-GB" sz="1600">
                          <a:latin typeface="Josefin Sans"/>
                          <a:ea typeface="Josefin Sans"/>
                          <a:cs typeface="Josefin Sans"/>
                          <a:sym typeface="Josefin Sans"/>
                        </a:rPr>
                        <a:t>Parosmia </a:t>
                      </a:r>
                      <a:endParaRPr>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B6D7A8"/>
                    </a:solidFill>
                  </a:tcPr>
                </a:tc>
                <a:tc>
                  <a:txBody>
                    <a:bodyPr>
                      <a:noAutofit/>
                    </a:bodyPr>
                    <a:lstStyle/>
                    <a:p>
                      <a:pPr indent="-228600" lvl="0" marL="457200" rtl="0" algn="ctr">
                        <a:spcBef>
                          <a:spcPts val="0"/>
                        </a:spcBef>
                        <a:spcAft>
                          <a:spcPts val="0"/>
                        </a:spcAft>
                        <a:buNone/>
                      </a:pPr>
                      <a:r>
                        <a:rPr b="1" lang="en-GB">
                          <a:latin typeface="Josefin Sans"/>
                          <a:ea typeface="Josefin Sans"/>
                          <a:cs typeface="Josefin Sans"/>
                          <a:sym typeface="Josefin Sans"/>
                        </a:rPr>
                        <a:t>Phantosmia</a:t>
                      </a:r>
                      <a:endParaRPr b="1">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EA9999"/>
                    </a:solidFill>
                  </a:tcPr>
                </a:tc>
                <a:tc>
                  <a:txBody>
                    <a:bodyPr>
                      <a:noAutofit/>
                    </a:bodyPr>
                    <a:lstStyle/>
                    <a:p>
                      <a:pPr indent="-228600" lvl="0" marL="457200" rtl="0" algn="ctr">
                        <a:spcBef>
                          <a:spcPts val="0"/>
                        </a:spcBef>
                        <a:spcAft>
                          <a:spcPts val="0"/>
                        </a:spcAft>
                        <a:buNone/>
                      </a:pPr>
                      <a:r>
                        <a:rPr b="1" lang="en-GB">
                          <a:latin typeface="Josefin Sans"/>
                          <a:ea typeface="Josefin Sans"/>
                          <a:cs typeface="Josefin Sans"/>
                          <a:sym typeface="Josefin Sans"/>
                        </a:rPr>
                        <a:t> Agnosia</a:t>
                      </a:r>
                      <a:endParaRPr b="1">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F9CB9C"/>
                    </a:solidFill>
                  </a:tcPr>
                </a:tc>
              </a:tr>
              <a:tr h="381000">
                <a:tc vMerge="1"/>
                <a:tc>
                  <a:txBody>
                    <a:bodyPr>
                      <a:noAutofit/>
                    </a:bodyPr>
                    <a:lstStyle/>
                    <a:p>
                      <a:pPr indent="0" lvl="0" marL="0" rtl="0" algn="l">
                        <a:spcBef>
                          <a:spcPts val="0"/>
                        </a:spcBef>
                        <a:spcAft>
                          <a:spcPts val="0"/>
                        </a:spcAft>
                        <a:buNone/>
                      </a:pPr>
                      <a:r>
                        <a:rPr lang="en-GB">
                          <a:solidFill>
                            <a:schemeClr val="dk1"/>
                          </a:solidFill>
                          <a:latin typeface="Cairo"/>
                          <a:ea typeface="Cairo"/>
                          <a:cs typeface="Cairo"/>
                          <a:sym typeface="Cairo"/>
                        </a:rPr>
                        <a:t>Alteration in smell sensation</a:t>
                      </a:r>
                      <a:endParaRPr>
                        <a:solidFill>
                          <a:schemeClr val="dk1"/>
                        </a:solidFill>
                        <a:latin typeface="Cairo"/>
                        <a:ea typeface="Cairo"/>
                        <a:cs typeface="Cairo"/>
                        <a:sym typeface="Cairo"/>
                      </a:endParaRPr>
                    </a:p>
                    <a:p>
                      <a:pPr indent="-228600" lvl="0" marL="45720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c>
                  <a:txBody>
                    <a:bodyPr>
                      <a:noAutofit/>
                    </a:bodyPr>
                    <a:lstStyle/>
                    <a:p>
                      <a:pPr indent="0" lvl="0" marL="0" rtl="0" algn="l">
                        <a:spcBef>
                          <a:spcPts val="0"/>
                        </a:spcBef>
                        <a:spcAft>
                          <a:spcPts val="0"/>
                        </a:spcAft>
                        <a:buNone/>
                      </a:pPr>
                      <a:r>
                        <a:rPr lang="en-GB">
                          <a:solidFill>
                            <a:schemeClr val="dk1"/>
                          </a:solidFill>
                          <a:latin typeface="Cairo"/>
                          <a:ea typeface="Cairo"/>
                          <a:cs typeface="Cairo"/>
                          <a:sym typeface="Cairo"/>
                        </a:rPr>
                        <a:t>Perception o</a:t>
                      </a:r>
                      <a:r>
                        <a:rPr lang="en-GB">
                          <a:solidFill>
                            <a:schemeClr val="dk1"/>
                          </a:solidFill>
                          <a:latin typeface="Cairo"/>
                          <a:ea typeface="Cairo"/>
                          <a:cs typeface="Cairo"/>
                          <a:sym typeface="Cairo"/>
                        </a:rPr>
                        <a:t>f </a:t>
                      </a:r>
                      <a:r>
                        <a:rPr lang="en-GB">
                          <a:solidFill>
                            <a:schemeClr val="dk1"/>
                          </a:solidFill>
                          <a:latin typeface="Cairo"/>
                          <a:ea typeface="Cairo"/>
                          <a:cs typeface="Cairo"/>
                          <a:sym typeface="Cairo"/>
                        </a:rPr>
                        <a:t>smell without an odor present</a:t>
                      </a:r>
                      <a:endParaRPr>
                        <a:solidFill>
                          <a:schemeClr val="dk1"/>
                        </a:solidFill>
                        <a:latin typeface="Cairo"/>
                        <a:ea typeface="Cairo"/>
                        <a:cs typeface="Cairo"/>
                        <a:sym typeface="Cairo"/>
                      </a:endParaRPr>
                    </a:p>
                    <a:p>
                      <a:pPr indent="-228600" lvl="0" marL="45720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Cairo"/>
                          <a:ea typeface="Cairo"/>
                          <a:cs typeface="Cairo"/>
                          <a:sym typeface="Cairo"/>
                        </a:rPr>
                        <a:t>Inability to classify or contrast odors, although able to detect odors</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r>
              <a:tr h="1144975">
                <a:tc rowSpan="3">
                  <a:txBody>
                    <a:bodyPr>
                      <a:noAutofit/>
                    </a:bodyPr>
                    <a:lstStyle/>
                    <a:p>
                      <a:pPr indent="0" lvl="0" marL="0" rtl="0" algn="l">
                        <a:spcBef>
                          <a:spcPts val="0"/>
                        </a:spcBef>
                        <a:spcAft>
                          <a:spcPts val="0"/>
                        </a:spcAft>
                        <a:buNone/>
                      </a:pPr>
                      <a:r>
                        <a:rPr b="1" lang="en-GB" sz="1600">
                          <a:solidFill>
                            <a:srgbClr val="6AA84F"/>
                          </a:solidFill>
                          <a:latin typeface="Economica"/>
                          <a:ea typeface="Economica"/>
                          <a:cs typeface="Economica"/>
                          <a:sym typeface="Economica"/>
                        </a:rPr>
                        <a:t>Hyperosmia</a:t>
                      </a:r>
                      <a:endParaRPr b="1" sz="1600">
                        <a:solidFill>
                          <a:srgbClr val="6AA84F"/>
                        </a:solidFill>
                        <a:latin typeface="Economica"/>
                        <a:ea typeface="Economica"/>
                        <a:cs typeface="Economica"/>
                        <a:sym typeface="Economica"/>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D9EAD3">
                        <a:alpha val="9620"/>
                      </a:srgbClr>
                    </a:solidFill>
                  </a:tcPr>
                </a:tc>
                <a:tc gridSpan="3" rowSpan="3">
                  <a:txBody>
                    <a:bodyPr>
                      <a:noAutofit/>
                    </a:bodyPr>
                    <a:lstStyle/>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increase in smell</a:t>
                      </a:r>
                      <a:br>
                        <a:rPr lang="en-GB">
                          <a:solidFill>
                            <a:schemeClr val="dk1"/>
                          </a:solidFill>
                          <a:latin typeface="Cairo"/>
                          <a:ea typeface="Cairo"/>
                          <a:cs typeface="Cairo"/>
                          <a:sym typeface="Cairo"/>
                        </a:rPr>
                      </a:br>
                      <a:r>
                        <a:rPr lang="en-GB">
                          <a:solidFill>
                            <a:schemeClr val="dk1"/>
                          </a:solidFill>
                          <a:latin typeface="Cairo"/>
                          <a:ea typeface="Cairo"/>
                          <a:cs typeface="Cairo"/>
                          <a:sym typeface="Cairo"/>
                        </a:rPr>
                        <a:t>Sensation</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Adrenal insufficiency</a:t>
                      </a:r>
                      <a:endParaRPr>
                        <a:solidFill>
                          <a:schemeClr val="dk1"/>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c rowSpan="3" hMerge="1"/>
                <a:tc rowSpan="3" hMerge="1"/>
              </a:tr>
              <a:tr h="100000">
                <a:tc vMerge="1"/>
                <a:tc gridSpan="3" vMerge="1"/>
                <a:tc hMerge="1" vMerge="1"/>
                <a:tc hMerge="1" vMerge="1"/>
              </a:tr>
              <a:tr h="100000">
                <a:tc vMerge="1"/>
                <a:tc gridSpan="3" vMerge="1"/>
                <a:tc hMerge="1" vMerge="1"/>
                <a:tc hMerge="1" vMerge="1"/>
              </a:tr>
              <a:tr h="381000">
                <a:tc>
                  <a:txBody>
                    <a:bodyPr>
                      <a:noAutofit/>
                    </a:bodyPr>
                    <a:lstStyle/>
                    <a:p>
                      <a:pPr indent="0" lvl="0" marL="0" rtl="0" algn="l">
                        <a:spcBef>
                          <a:spcPts val="0"/>
                        </a:spcBef>
                        <a:spcAft>
                          <a:spcPts val="0"/>
                        </a:spcAft>
                        <a:buClr>
                          <a:schemeClr val="dk1"/>
                        </a:buClr>
                        <a:buSzPts val="1100"/>
                        <a:buFont typeface="Arial"/>
                        <a:buNone/>
                      </a:pPr>
                      <a:r>
                        <a:rPr b="1" lang="en-GB" sz="1600">
                          <a:solidFill>
                            <a:srgbClr val="6AA84F"/>
                          </a:solidFill>
                          <a:latin typeface="Economica"/>
                          <a:ea typeface="Economica"/>
                          <a:cs typeface="Economica"/>
                          <a:sym typeface="Economica"/>
                        </a:rPr>
                        <a:t>Hyposomia</a:t>
                      </a:r>
                      <a:endParaRPr b="1" sz="1600">
                        <a:solidFill>
                          <a:srgbClr val="6AA84F"/>
                        </a:solidFill>
                        <a:latin typeface="Economica"/>
                        <a:ea typeface="Economica"/>
                        <a:cs typeface="Economica"/>
                        <a:sym typeface="Economica"/>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D9EAD3">
                        <a:alpha val="9620"/>
                      </a:srgbClr>
                    </a:solidFill>
                  </a:tcPr>
                </a:tc>
                <a:tc gridSpan="3">
                  <a:txBody>
                    <a:bodyPr>
                      <a:noAutofit/>
                    </a:bodyPr>
                    <a:lstStyle/>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decreased smell</a:t>
                      </a:r>
                      <a:br>
                        <a:rPr lang="en-GB">
                          <a:solidFill>
                            <a:schemeClr val="dk1"/>
                          </a:solidFill>
                          <a:latin typeface="Cairo"/>
                          <a:ea typeface="Cairo"/>
                          <a:cs typeface="Cairo"/>
                          <a:sym typeface="Cairo"/>
                        </a:rPr>
                      </a:br>
                      <a:r>
                        <a:rPr lang="en-GB">
                          <a:solidFill>
                            <a:schemeClr val="dk1"/>
                          </a:solidFill>
                          <a:latin typeface="Cairo"/>
                          <a:ea typeface="Cairo"/>
                          <a:cs typeface="Cairo"/>
                          <a:sym typeface="Cairo"/>
                        </a:rPr>
                        <a:t>Sensation</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 Vitamin A deficiency</a:t>
                      </a:r>
                      <a:endParaRPr>
                        <a:solidFill>
                          <a:schemeClr val="dk1"/>
                        </a:solidFill>
                        <a:latin typeface="Cairo"/>
                        <a:ea typeface="Cairo"/>
                        <a:cs typeface="Cairo"/>
                        <a:sym typeface="Cairo"/>
                      </a:endParaRPr>
                    </a:p>
                    <a:p>
                      <a:pPr indent="-228600" lvl="0" marL="45720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tcPr>
                </a:tc>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Google Shape;362;p59"/>
          <p:cNvPicPr preferRelativeResize="0"/>
          <p:nvPr/>
        </p:nvPicPr>
        <p:blipFill>
          <a:blip r:embed="rId3">
            <a:alphaModFix/>
          </a:blip>
          <a:stretch>
            <a:fillRect/>
          </a:stretch>
        </p:blipFill>
        <p:spPr>
          <a:xfrm>
            <a:off x="451062" y="3573074"/>
            <a:ext cx="5955876" cy="3134300"/>
          </a:xfrm>
          <a:prstGeom prst="rect">
            <a:avLst/>
          </a:prstGeom>
          <a:noFill/>
          <a:ln>
            <a:noFill/>
          </a:ln>
        </p:spPr>
      </p:pic>
      <p:sp>
        <p:nvSpPr>
          <p:cNvPr id="363" name="Google Shape;363;p59"/>
          <p:cNvSpPr txBox="1"/>
          <p:nvPr/>
        </p:nvSpPr>
        <p:spPr>
          <a:xfrm>
            <a:off x="0" y="512775"/>
            <a:ext cx="2846100" cy="27777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Cairo"/>
              <a:buChar char="➔"/>
            </a:pPr>
            <a:r>
              <a:rPr b="1" lang="en-GB">
                <a:solidFill>
                  <a:srgbClr val="85200C"/>
                </a:solidFill>
                <a:highlight>
                  <a:srgbClr val="E6B8AF"/>
                </a:highlight>
                <a:latin typeface="Cairo"/>
                <a:ea typeface="Cairo"/>
                <a:cs typeface="Cairo"/>
                <a:sym typeface="Cairo"/>
              </a:rPr>
              <a:t>Taste</a:t>
            </a:r>
            <a:r>
              <a:rPr b="1" lang="en-GB">
                <a:solidFill>
                  <a:srgbClr val="85200C"/>
                </a:solidFill>
                <a:latin typeface="Cairo"/>
                <a:ea typeface="Cairo"/>
                <a:cs typeface="Cairo"/>
                <a:sym typeface="Cairo"/>
              </a:rPr>
              <a:t> </a:t>
            </a:r>
            <a:r>
              <a:rPr lang="en-GB">
                <a:latin typeface="Cairo"/>
                <a:ea typeface="Cairo"/>
                <a:cs typeface="Cairo"/>
                <a:sym typeface="Cairo"/>
              </a:rPr>
              <a:t>is the sensation produced when a substance in the mouth reacts chemically with taste receptors.</a:t>
            </a:r>
            <a:endParaRPr>
              <a:latin typeface="Cairo"/>
              <a:ea typeface="Cairo"/>
              <a:cs typeface="Cairo"/>
              <a:sym typeface="Cairo"/>
            </a:endParaRPr>
          </a:p>
          <a:p>
            <a:pPr indent="-317500" lvl="0" marL="457200" rtl="0" algn="just">
              <a:lnSpc>
                <a:spcPct val="115000"/>
              </a:lnSpc>
              <a:spcBef>
                <a:spcPts val="0"/>
              </a:spcBef>
              <a:spcAft>
                <a:spcPts val="0"/>
              </a:spcAft>
              <a:buSzPts val="1400"/>
              <a:buFont typeface="Cairo"/>
              <a:buChar char="➔"/>
            </a:pPr>
            <a:r>
              <a:rPr lang="en-GB">
                <a:solidFill>
                  <a:srgbClr val="0000FF"/>
                </a:solidFill>
                <a:latin typeface="Cairo"/>
                <a:ea typeface="Cairo"/>
                <a:cs typeface="Cairo"/>
                <a:sym typeface="Cairo"/>
              </a:rPr>
              <a:t>Taste buds</a:t>
            </a:r>
            <a:r>
              <a:rPr lang="en-GB">
                <a:latin typeface="Cairo"/>
                <a:ea typeface="Cairo"/>
                <a:cs typeface="Cairo"/>
                <a:sym typeface="Cairo"/>
              </a:rPr>
              <a:t> are specialized receptors widely scattered throughout the oral cavity:</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Tongue</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Soft palate</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Inner surface of cheeks</a:t>
            </a:r>
            <a:endParaRPr>
              <a:latin typeface="Dosis"/>
              <a:ea typeface="Dosis"/>
              <a:cs typeface="Dosis"/>
              <a:sym typeface="Dosis"/>
            </a:endParaRPr>
          </a:p>
        </p:txBody>
      </p:sp>
      <p:sp>
        <p:nvSpPr>
          <p:cNvPr id="364" name="Google Shape;364;p59"/>
          <p:cNvSpPr txBox="1"/>
          <p:nvPr/>
        </p:nvSpPr>
        <p:spPr>
          <a:xfrm>
            <a:off x="2979325" y="412925"/>
            <a:ext cx="3644700" cy="313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None/>
            </a:pPr>
            <a:r>
              <a:rPr b="1" lang="en-GB" sz="1600">
                <a:solidFill>
                  <a:srgbClr val="45818E"/>
                </a:solidFill>
                <a:highlight>
                  <a:srgbClr val="D0E0E3"/>
                </a:highlight>
                <a:latin typeface="Josefin Sans"/>
                <a:ea typeface="Josefin Sans"/>
                <a:cs typeface="Josefin Sans"/>
                <a:sym typeface="Josefin Sans"/>
              </a:rPr>
              <a:t>Types of Papillae:</a:t>
            </a:r>
            <a:endParaRPr b="1" sz="1600">
              <a:solidFill>
                <a:srgbClr val="45818E"/>
              </a:solidFill>
              <a:highlight>
                <a:srgbClr val="D0E0E3"/>
              </a:highlight>
              <a:latin typeface="Josefin Sans"/>
              <a:ea typeface="Josefin Sans"/>
              <a:cs typeface="Josefin Sans"/>
              <a:sym typeface="Josefin Sans"/>
            </a:endParaRPr>
          </a:p>
          <a:p>
            <a:pPr indent="-317500" lvl="0" marL="457200" rtl="0" algn="l">
              <a:lnSpc>
                <a:spcPct val="115000"/>
              </a:lnSpc>
              <a:spcBef>
                <a:spcPts val="700"/>
              </a:spcBef>
              <a:spcAft>
                <a:spcPts val="0"/>
              </a:spcAft>
              <a:buSzPts val="1400"/>
              <a:buFont typeface="Cairo"/>
              <a:buChar char="➔"/>
            </a:pPr>
            <a:r>
              <a:rPr lang="en-GB">
                <a:latin typeface="Cairo"/>
                <a:ea typeface="Cairo"/>
                <a:cs typeface="Cairo"/>
                <a:sym typeface="Cairo"/>
              </a:rPr>
              <a:t>The tongue is covered with 3 types of projections called papillae:</a:t>
            </a:r>
            <a:endParaRPr>
              <a:latin typeface="Cairo"/>
              <a:ea typeface="Cairo"/>
              <a:cs typeface="Cairo"/>
              <a:sym typeface="Cairo"/>
            </a:endParaRPr>
          </a:p>
          <a:p>
            <a:pPr indent="-317500" lvl="1" marL="914400" rtl="0" algn="l">
              <a:lnSpc>
                <a:spcPct val="115000"/>
              </a:lnSpc>
              <a:spcBef>
                <a:spcPts val="0"/>
              </a:spcBef>
              <a:spcAft>
                <a:spcPts val="0"/>
              </a:spcAft>
              <a:buSzPts val="1400"/>
              <a:buChar char="◆"/>
            </a:pPr>
            <a:r>
              <a:rPr b="1" lang="en-GB">
                <a:solidFill>
                  <a:srgbClr val="CC4125"/>
                </a:solidFill>
                <a:latin typeface="Cairo"/>
                <a:ea typeface="Cairo"/>
                <a:cs typeface="Cairo"/>
                <a:sym typeface="Cairo"/>
              </a:rPr>
              <a:t>Filiform:</a:t>
            </a:r>
            <a:r>
              <a:rPr lang="en-GB">
                <a:latin typeface="Cairo"/>
                <a:ea typeface="Cairo"/>
                <a:cs typeface="Cairo"/>
                <a:sym typeface="Cairo"/>
              </a:rPr>
              <a:t> Sharp – no taste buds</a:t>
            </a:r>
            <a:endParaRPr>
              <a:latin typeface="Cairo"/>
              <a:ea typeface="Cairo"/>
              <a:cs typeface="Cairo"/>
              <a:sym typeface="Cairo"/>
            </a:endParaRPr>
          </a:p>
          <a:p>
            <a:pPr indent="-317500" lvl="1" marL="914400" rtl="0" algn="l">
              <a:lnSpc>
                <a:spcPct val="115000"/>
              </a:lnSpc>
              <a:spcBef>
                <a:spcPts val="0"/>
              </a:spcBef>
              <a:spcAft>
                <a:spcPts val="0"/>
              </a:spcAft>
              <a:buSzPts val="1400"/>
              <a:buChar char="◆"/>
            </a:pPr>
            <a:r>
              <a:rPr b="1" lang="en-GB">
                <a:solidFill>
                  <a:schemeClr val="accent5"/>
                </a:solidFill>
                <a:latin typeface="Cairo"/>
                <a:ea typeface="Cairo"/>
                <a:cs typeface="Cairo"/>
                <a:sym typeface="Cairo"/>
              </a:rPr>
              <a:t>Fungiform</a:t>
            </a:r>
            <a:r>
              <a:rPr lang="en-GB">
                <a:solidFill>
                  <a:schemeClr val="accent5"/>
                </a:solidFill>
                <a:latin typeface="Cairo"/>
                <a:ea typeface="Cairo"/>
                <a:cs typeface="Cairo"/>
                <a:sym typeface="Cairo"/>
              </a:rPr>
              <a:t>:</a:t>
            </a:r>
            <a:r>
              <a:rPr lang="en-GB">
                <a:latin typeface="Cairo"/>
                <a:ea typeface="Cairo"/>
                <a:cs typeface="Cairo"/>
                <a:sym typeface="Cairo"/>
              </a:rPr>
              <a:t> Rounded with moderate number of taste buds</a:t>
            </a:r>
            <a:endParaRPr>
              <a:latin typeface="Cairo"/>
              <a:ea typeface="Cairo"/>
              <a:cs typeface="Cairo"/>
              <a:sym typeface="Cairo"/>
            </a:endParaRPr>
          </a:p>
          <a:p>
            <a:pPr indent="-317500" lvl="1" marL="914400" rtl="0" algn="l">
              <a:lnSpc>
                <a:spcPct val="115000"/>
              </a:lnSpc>
              <a:spcBef>
                <a:spcPts val="0"/>
              </a:spcBef>
              <a:spcAft>
                <a:spcPts val="0"/>
              </a:spcAft>
              <a:buSzPts val="1400"/>
              <a:buChar char="◆"/>
            </a:pPr>
            <a:r>
              <a:rPr b="1" lang="en-GB">
                <a:solidFill>
                  <a:srgbClr val="9900FF"/>
                </a:solidFill>
                <a:latin typeface="Cairo"/>
                <a:ea typeface="Cairo"/>
                <a:cs typeface="Cairo"/>
                <a:sym typeface="Cairo"/>
              </a:rPr>
              <a:t>Circumvallate</a:t>
            </a:r>
            <a:r>
              <a:rPr b="1" lang="en-GB">
                <a:solidFill>
                  <a:srgbClr val="8E7CC3"/>
                </a:solidFill>
                <a:latin typeface="Cairo"/>
                <a:ea typeface="Cairo"/>
                <a:cs typeface="Cairo"/>
                <a:sym typeface="Cairo"/>
              </a:rPr>
              <a:t>:</a:t>
            </a:r>
            <a:r>
              <a:rPr lang="en-GB">
                <a:latin typeface="Cairo"/>
                <a:ea typeface="Cairo"/>
                <a:cs typeface="Cairo"/>
                <a:sym typeface="Cairo"/>
              </a:rPr>
              <a:t> Large papillae with numerous number of  taste buds</a:t>
            </a:r>
            <a:endParaRPr>
              <a:latin typeface="Cairo"/>
              <a:ea typeface="Cairo"/>
              <a:cs typeface="Cairo"/>
              <a:sym typeface="Cairo"/>
            </a:endParaRPr>
          </a:p>
          <a:p>
            <a:pPr indent="-317500" lvl="1" marL="914400" rtl="0" algn="l">
              <a:lnSpc>
                <a:spcPct val="115000"/>
              </a:lnSpc>
              <a:spcBef>
                <a:spcPts val="0"/>
              </a:spcBef>
              <a:spcAft>
                <a:spcPts val="0"/>
              </a:spcAft>
              <a:buClr>
                <a:srgbClr val="C9DAF8"/>
              </a:buClr>
              <a:buSzPts val="1400"/>
              <a:buFont typeface="Cairo"/>
              <a:buChar char="◆"/>
            </a:pPr>
            <a:r>
              <a:rPr b="1" lang="en-GB">
                <a:solidFill>
                  <a:srgbClr val="C9DAF8"/>
                </a:solidFill>
                <a:latin typeface="Cairo"/>
                <a:ea typeface="Cairo"/>
                <a:cs typeface="Cairo"/>
                <a:sym typeface="Cairo"/>
              </a:rPr>
              <a:t>Foliate</a:t>
            </a:r>
            <a:r>
              <a:rPr lang="en-GB">
                <a:solidFill>
                  <a:srgbClr val="C9DAF8"/>
                </a:solidFill>
                <a:latin typeface="Cairo"/>
                <a:ea typeface="Cairo"/>
                <a:cs typeface="Cairo"/>
                <a:sym typeface="Cairo"/>
              </a:rPr>
              <a:t>:  located in the folds along the lateral surfaces of the tongue.</a:t>
            </a:r>
            <a:endParaRPr>
              <a:solidFill>
                <a:srgbClr val="C9DAF8"/>
              </a:solidFill>
              <a:latin typeface="Cairo"/>
              <a:ea typeface="Cairo"/>
              <a:cs typeface="Cairo"/>
              <a:sym typeface="Cairo"/>
            </a:endParaRPr>
          </a:p>
          <a:p>
            <a:pPr indent="-317500" lvl="0" marL="457200" rtl="0" algn="l">
              <a:lnSpc>
                <a:spcPct val="115000"/>
              </a:lnSpc>
              <a:spcBef>
                <a:spcPts val="0"/>
              </a:spcBef>
              <a:spcAft>
                <a:spcPts val="0"/>
              </a:spcAft>
              <a:buClr>
                <a:srgbClr val="FF0000"/>
              </a:buClr>
              <a:buSzPts val="1400"/>
              <a:buFont typeface="Dosis"/>
              <a:buChar char="★"/>
            </a:pPr>
            <a:r>
              <a:rPr lang="en-GB">
                <a:solidFill>
                  <a:srgbClr val="FF0000"/>
                </a:solidFill>
                <a:latin typeface="Dosis"/>
                <a:ea typeface="Dosis"/>
                <a:cs typeface="Dosis"/>
                <a:sym typeface="Dosis"/>
              </a:rPr>
              <a:t>No taste buds on the mid dorsum of the tongue</a:t>
            </a:r>
            <a:endParaRPr>
              <a:solidFill>
                <a:srgbClr val="FF0000"/>
              </a:solidFill>
              <a:latin typeface="Dosis"/>
              <a:ea typeface="Dosis"/>
              <a:cs typeface="Dosis"/>
              <a:sym typeface="Dosis"/>
            </a:endParaRPr>
          </a:p>
          <a:p>
            <a:pPr indent="0" lvl="0" marL="0" rtl="0" algn="l">
              <a:spcBef>
                <a:spcPts val="0"/>
              </a:spcBef>
              <a:spcAft>
                <a:spcPts val="0"/>
              </a:spcAft>
              <a:buNone/>
            </a:pPr>
            <a:r>
              <a:t/>
            </a:r>
            <a:endParaRPr/>
          </a:p>
        </p:txBody>
      </p:sp>
      <p:sp>
        <p:nvSpPr>
          <p:cNvPr id="365" name="Google Shape;365;p59"/>
          <p:cNvSpPr txBox="1"/>
          <p:nvPr/>
        </p:nvSpPr>
        <p:spPr>
          <a:xfrm>
            <a:off x="116300" y="6626550"/>
            <a:ext cx="6741600" cy="27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45818E"/>
                </a:solidFill>
                <a:highlight>
                  <a:srgbClr val="D0E0E3"/>
                </a:highlight>
                <a:latin typeface="Josefin Sans"/>
                <a:ea typeface="Josefin Sans"/>
                <a:cs typeface="Josefin Sans"/>
                <a:sym typeface="Josefin Sans"/>
              </a:rPr>
              <a:t>Structure of taste buds:</a:t>
            </a:r>
            <a:endParaRPr b="1" sz="1600">
              <a:solidFill>
                <a:srgbClr val="45818E"/>
              </a:solidFill>
              <a:highlight>
                <a:srgbClr val="D0E0E3"/>
              </a:highlight>
              <a:latin typeface="Josefin Sans"/>
              <a:ea typeface="Josefin Sans"/>
              <a:cs typeface="Josefin Sans"/>
              <a:sym typeface="Josefin Sans"/>
            </a:endParaRPr>
          </a:p>
          <a:p>
            <a:pPr indent="-317500" lvl="0" marL="457200" rtl="0" algn="l">
              <a:lnSpc>
                <a:spcPct val="115000"/>
              </a:lnSpc>
              <a:spcBef>
                <a:spcPts val="1400"/>
              </a:spcBef>
              <a:spcAft>
                <a:spcPts val="0"/>
              </a:spcAft>
              <a:buSzPts val="1400"/>
              <a:buFont typeface="Cairo"/>
              <a:buChar char="➔"/>
            </a:pPr>
            <a:r>
              <a:rPr lang="en-GB">
                <a:solidFill>
                  <a:srgbClr val="FF6600"/>
                </a:solidFill>
                <a:latin typeface="Cairo"/>
                <a:ea typeface="Cairo"/>
                <a:cs typeface="Cairo"/>
                <a:sym typeface="Cairo"/>
              </a:rPr>
              <a:t>Gustatory</a:t>
            </a:r>
            <a:r>
              <a:rPr lang="en-GB">
                <a:solidFill>
                  <a:srgbClr val="C9DAF8"/>
                </a:solidFill>
                <a:latin typeface="Cairo"/>
                <a:ea typeface="Cairo"/>
                <a:cs typeface="Cairo"/>
                <a:sym typeface="Cairo"/>
              </a:rPr>
              <a:t> </a:t>
            </a:r>
            <a:r>
              <a:rPr lang="en-GB" sz="1200">
                <a:solidFill>
                  <a:srgbClr val="C9DAF8"/>
                </a:solidFill>
                <a:latin typeface="Cairo"/>
                <a:ea typeface="Cairo"/>
                <a:cs typeface="Cairo"/>
                <a:sym typeface="Cairo"/>
              </a:rPr>
              <a:t>“Taste”</a:t>
            </a:r>
            <a:r>
              <a:rPr lang="en-GB">
                <a:solidFill>
                  <a:srgbClr val="C9DAF8"/>
                </a:solidFill>
                <a:latin typeface="Cairo"/>
                <a:ea typeface="Cairo"/>
                <a:cs typeface="Cairo"/>
                <a:sym typeface="Cairo"/>
              </a:rPr>
              <a:t> </a:t>
            </a:r>
            <a:r>
              <a:rPr lang="en-GB">
                <a:solidFill>
                  <a:srgbClr val="FF6600"/>
                </a:solidFill>
                <a:latin typeface="Cairo"/>
                <a:ea typeface="Cairo"/>
                <a:cs typeface="Cairo"/>
                <a:sym typeface="Cairo"/>
              </a:rPr>
              <a:t>cells</a:t>
            </a:r>
            <a:r>
              <a:rPr lang="en-GB">
                <a:latin typeface="Cairo"/>
                <a:ea typeface="Cairo"/>
                <a:cs typeface="Cairo"/>
                <a:sym typeface="Cairo"/>
              </a:rPr>
              <a:t> with long microvilli (</a:t>
            </a:r>
            <a:r>
              <a:rPr lang="en-GB">
                <a:solidFill>
                  <a:srgbClr val="B45F06"/>
                </a:solidFill>
                <a:latin typeface="Cairo"/>
                <a:ea typeface="Cairo"/>
                <a:cs typeface="Cairo"/>
                <a:sym typeface="Cairo"/>
              </a:rPr>
              <a:t>gustatory hair cells</a:t>
            </a:r>
            <a:r>
              <a:rPr lang="en-GB">
                <a:latin typeface="Cairo"/>
                <a:ea typeface="Cairo"/>
                <a:cs typeface="Cairo"/>
                <a:sym typeface="Cairo"/>
              </a:rPr>
              <a:t>).</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Cairo"/>
              <a:buChar char="◆"/>
            </a:pPr>
            <a:r>
              <a:rPr lang="en-GB">
                <a:latin typeface="Cairo"/>
                <a:ea typeface="Cairo"/>
                <a:cs typeface="Cairo"/>
                <a:sym typeface="Cairo"/>
              </a:rPr>
              <a:t>They are receptor cells with cilia projected through taste pore between the </a:t>
            </a:r>
            <a:r>
              <a:rPr lang="en-GB">
                <a:solidFill>
                  <a:srgbClr val="FF00FF"/>
                </a:solidFill>
                <a:latin typeface="Cairo"/>
                <a:ea typeface="Cairo"/>
                <a:cs typeface="Cairo"/>
                <a:sym typeface="Cairo"/>
              </a:rPr>
              <a:t>supporting cells</a:t>
            </a:r>
            <a:r>
              <a:rPr lang="en-GB">
                <a:latin typeface="Cairo"/>
                <a:ea typeface="Cairo"/>
                <a:cs typeface="Cairo"/>
                <a:sym typeface="Cairo"/>
              </a:rPr>
              <a:t>.</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GB">
                <a:latin typeface="Cairo"/>
                <a:ea typeface="Cairo"/>
                <a:cs typeface="Cairo"/>
                <a:sym typeface="Cairo"/>
              </a:rPr>
              <a:t>Hairs are stimulated by chemicals dissolved with saliva and transmit impulses to the brain.</a:t>
            </a:r>
            <a:endParaRPr>
              <a:latin typeface="Cairo"/>
              <a:ea typeface="Cairo"/>
              <a:cs typeface="Cairo"/>
              <a:sym typeface="Cairo"/>
            </a:endParaRPr>
          </a:p>
          <a:p>
            <a:pPr indent="-317500" lvl="0" marL="457200" rtl="0" algn="just">
              <a:lnSpc>
                <a:spcPct val="115000"/>
              </a:lnSpc>
              <a:spcBef>
                <a:spcPts val="0"/>
              </a:spcBef>
              <a:spcAft>
                <a:spcPts val="0"/>
              </a:spcAft>
              <a:buSzPts val="1400"/>
              <a:buFont typeface="Cairo"/>
              <a:buChar char="➔"/>
            </a:pPr>
            <a:r>
              <a:rPr lang="en-GB">
                <a:latin typeface="Cairo"/>
                <a:ea typeface="Cairo"/>
                <a:cs typeface="Cairo"/>
                <a:sym typeface="Cairo"/>
              </a:rPr>
              <a:t>Impulses are carried to the gustatory complex by cranial nerves as taste buds are found in different areas:</a:t>
            </a:r>
            <a:endParaRPr>
              <a:latin typeface="Cairo"/>
              <a:ea typeface="Cairo"/>
              <a:cs typeface="Cairo"/>
              <a:sym typeface="Cairo"/>
            </a:endParaRPr>
          </a:p>
          <a:p>
            <a:pPr indent="-317500" lvl="1" marL="914400" rtl="0" algn="just">
              <a:lnSpc>
                <a:spcPct val="115000"/>
              </a:lnSpc>
              <a:spcBef>
                <a:spcPts val="0"/>
              </a:spcBef>
              <a:spcAft>
                <a:spcPts val="0"/>
              </a:spcAft>
              <a:buSzPts val="1400"/>
              <a:buFont typeface="Dosis"/>
              <a:buChar char="◆"/>
            </a:pPr>
            <a:r>
              <a:rPr lang="en-GB">
                <a:latin typeface="Dosis"/>
                <a:ea typeface="Dosis"/>
                <a:cs typeface="Dosis"/>
                <a:sym typeface="Dosis"/>
              </a:rPr>
              <a:t>Facial nerve (VII)</a:t>
            </a:r>
            <a:endParaRPr>
              <a:latin typeface="Dosis"/>
              <a:ea typeface="Dosis"/>
              <a:cs typeface="Dosis"/>
              <a:sym typeface="Dosis"/>
            </a:endParaRPr>
          </a:p>
          <a:p>
            <a:pPr indent="-317500" lvl="1" marL="914400" rtl="0" algn="just">
              <a:lnSpc>
                <a:spcPct val="115000"/>
              </a:lnSpc>
              <a:spcBef>
                <a:spcPts val="0"/>
              </a:spcBef>
              <a:spcAft>
                <a:spcPts val="0"/>
              </a:spcAft>
              <a:buSzPts val="1400"/>
              <a:buFont typeface="Dosis"/>
              <a:buChar char="◆"/>
            </a:pPr>
            <a:r>
              <a:rPr lang="en-GB">
                <a:latin typeface="Dosis"/>
                <a:ea typeface="Dosis"/>
                <a:cs typeface="Dosis"/>
                <a:sym typeface="Dosis"/>
              </a:rPr>
              <a:t>Glossopharyngeal nerve (IX) </a:t>
            </a:r>
            <a:endParaRPr>
              <a:latin typeface="Dosis"/>
              <a:ea typeface="Dosis"/>
              <a:cs typeface="Dosis"/>
              <a:sym typeface="Dosis"/>
            </a:endParaRPr>
          </a:p>
          <a:p>
            <a:pPr indent="-317500" lvl="1" marL="914400" rtl="0" algn="just">
              <a:lnSpc>
                <a:spcPct val="115000"/>
              </a:lnSpc>
              <a:spcBef>
                <a:spcPts val="0"/>
              </a:spcBef>
              <a:spcAft>
                <a:spcPts val="0"/>
              </a:spcAft>
              <a:buSzPts val="1400"/>
              <a:buFont typeface="Dosis"/>
              <a:buChar char="◆"/>
            </a:pPr>
            <a:r>
              <a:rPr lang="en-GB">
                <a:latin typeface="Dosis"/>
                <a:ea typeface="Dosis"/>
                <a:cs typeface="Dosis"/>
                <a:sym typeface="Dosis"/>
              </a:rPr>
              <a:t>Vagus nerve (X) </a:t>
            </a:r>
            <a:endParaRPr>
              <a:latin typeface="Dosis"/>
              <a:ea typeface="Dosis"/>
              <a:cs typeface="Dosis"/>
              <a:sym typeface="Dosis"/>
            </a:endParaRPr>
          </a:p>
        </p:txBody>
      </p:sp>
      <p:cxnSp>
        <p:nvCxnSpPr>
          <p:cNvPr id="366" name="Google Shape;366;p59"/>
          <p:cNvCxnSpPr/>
          <p:nvPr/>
        </p:nvCxnSpPr>
        <p:spPr>
          <a:xfrm>
            <a:off x="2946013" y="412925"/>
            <a:ext cx="33300" cy="2905800"/>
          </a:xfrm>
          <a:prstGeom prst="straightConnector1">
            <a:avLst/>
          </a:prstGeom>
          <a:noFill/>
          <a:ln cap="flat" cmpd="sng" w="19050">
            <a:solidFill>
              <a:srgbClr val="2C5072"/>
            </a:solidFill>
            <a:prstDash val="dashDot"/>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60"/>
          <p:cNvSpPr txBox="1"/>
          <p:nvPr/>
        </p:nvSpPr>
        <p:spPr>
          <a:xfrm>
            <a:off x="130250" y="438000"/>
            <a:ext cx="2866800" cy="20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45818E"/>
                </a:solidFill>
                <a:highlight>
                  <a:srgbClr val="D0E0E3"/>
                </a:highlight>
                <a:latin typeface="Josefin Sans"/>
                <a:ea typeface="Josefin Sans"/>
                <a:cs typeface="Josefin Sans"/>
                <a:sym typeface="Josefin Sans"/>
              </a:rPr>
              <a:t>Distribution of taste buds:</a:t>
            </a:r>
            <a:endParaRPr b="1" sz="1600">
              <a:solidFill>
                <a:srgbClr val="45818E"/>
              </a:solidFill>
              <a:highlight>
                <a:srgbClr val="D0E0E3"/>
              </a:highlight>
              <a:latin typeface="Josefin Sans"/>
              <a:ea typeface="Josefin Sans"/>
              <a:cs typeface="Josefin Sans"/>
              <a:sym typeface="Josefin Sans"/>
            </a:endParaRPr>
          </a:p>
          <a:p>
            <a:pPr indent="-317500" lvl="0" marL="457200" rtl="0" algn="l">
              <a:lnSpc>
                <a:spcPct val="115000"/>
              </a:lnSpc>
              <a:spcBef>
                <a:spcPts val="700"/>
              </a:spcBef>
              <a:spcAft>
                <a:spcPts val="0"/>
              </a:spcAft>
              <a:buSzPts val="1400"/>
              <a:buFont typeface="Cairo"/>
              <a:buChar char="➔"/>
            </a:pPr>
            <a:r>
              <a:rPr lang="en-GB">
                <a:latin typeface="Cairo"/>
                <a:ea typeface="Cairo"/>
                <a:cs typeface="Cairo"/>
                <a:sym typeface="Cairo"/>
              </a:rPr>
              <a:t>Distribution of taste buds on the  tongue is not uniform:</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Sweet - tongue tip</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Sour - tongue margins</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Bitter  - back of tongue</a:t>
            </a:r>
            <a:endParaRPr>
              <a:latin typeface="Dosis"/>
              <a:ea typeface="Dosis"/>
              <a:cs typeface="Dosis"/>
              <a:sym typeface="Dosis"/>
            </a:endParaRPr>
          </a:p>
          <a:p>
            <a:pPr indent="-317500" lvl="1" marL="914400" rtl="0" algn="l">
              <a:spcBef>
                <a:spcPts val="0"/>
              </a:spcBef>
              <a:spcAft>
                <a:spcPts val="0"/>
              </a:spcAft>
              <a:buSzPts val="1400"/>
              <a:buFont typeface="Dosis"/>
              <a:buChar char="◆"/>
            </a:pPr>
            <a:r>
              <a:rPr lang="en-GB">
                <a:latin typeface="Dosis"/>
                <a:ea typeface="Dosis"/>
                <a:cs typeface="Dosis"/>
                <a:sym typeface="Dosis"/>
              </a:rPr>
              <a:t>Salty - widely distributed</a:t>
            </a:r>
            <a:endParaRPr>
              <a:latin typeface="Dosis"/>
              <a:ea typeface="Dosis"/>
              <a:cs typeface="Dosis"/>
              <a:sym typeface="Dosis"/>
            </a:endParaRPr>
          </a:p>
        </p:txBody>
      </p:sp>
      <p:sp>
        <p:nvSpPr>
          <p:cNvPr id="372" name="Google Shape;372;p60"/>
          <p:cNvSpPr txBox="1"/>
          <p:nvPr/>
        </p:nvSpPr>
        <p:spPr>
          <a:xfrm>
            <a:off x="130250" y="2285450"/>
            <a:ext cx="2866800" cy="44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45818E"/>
                </a:solidFill>
                <a:highlight>
                  <a:srgbClr val="D0E0E3"/>
                </a:highlight>
                <a:latin typeface="Josefin Sans"/>
                <a:ea typeface="Josefin Sans"/>
                <a:cs typeface="Josefin Sans"/>
                <a:sym typeface="Josefin Sans"/>
              </a:rPr>
              <a:t>Taste sensations:</a:t>
            </a:r>
            <a:endParaRPr b="1" sz="1600">
              <a:solidFill>
                <a:srgbClr val="45818E"/>
              </a:solidFill>
              <a:highlight>
                <a:srgbClr val="D0E0E3"/>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GB">
                <a:latin typeface="Cairo"/>
                <a:ea typeface="Cairo"/>
                <a:cs typeface="Cairo"/>
                <a:sym typeface="Cairo"/>
              </a:rPr>
              <a:t>5 established tastes:</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AutoNum type="arabicPeriod"/>
            </a:pPr>
            <a:r>
              <a:rPr lang="en-GB" u="sng">
                <a:solidFill>
                  <a:srgbClr val="1155CC"/>
                </a:solidFill>
                <a:latin typeface="Cairo"/>
                <a:ea typeface="Cairo"/>
                <a:cs typeface="Cairo"/>
                <a:sym typeface="Cairo"/>
              </a:rPr>
              <a:t>Sweet</a:t>
            </a:r>
            <a:r>
              <a:rPr b="1" lang="en-GB">
                <a:solidFill>
                  <a:srgbClr val="1155CC"/>
                </a:solidFill>
                <a:latin typeface="Cairo"/>
                <a:ea typeface="Cairo"/>
                <a:cs typeface="Cairo"/>
                <a:sym typeface="Cairo"/>
              </a:rPr>
              <a:t> </a:t>
            </a:r>
            <a:r>
              <a:rPr lang="en-GB">
                <a:latin typeface="Cairo"/>
                <a:ea typeface="Cairo"/>
                <a:cs typeface="Cairo"/>
                <a:sym typeface="Cairo"/>
              </a:rPr>
              <a:t>receptors respond to:</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Sugars</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Saccharine</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Some amino acids</a:t>
            </a:r>
            <a:endParaRPr>
              <a:latin typeface="Dosis"/>
              <a:ea typeface="Dosis"/>
              <a:cs typeface="Dosis"/>
              <a:sym typeface="Dosis"/>
            </a:endParaRPr>
          </a:p>
          <a:p>
            <a:pPr indent="-317500" lvl="0" marL="457200" rtl="0" algn="l">
              <a:lnSpc>
                <a:spcPct val="115000"/>
              </a:lnSpc>
              <a:spcBef>
                <a:spcPts val="0"/>
              </a:spcBef>
              <a:spcAft>
                <a:spcPts val="0"/>
              </a:spcAft>
              <a:buSzPts val="1400"/>
              <a:buFont typeface="Cairo"/>
              <a:buAutoNum type="arabicPeriod"/>
            </a:pPr>
            <a:r>
              <a:rPr lang="en-GB" u="sng">
                <a:solidFill>
                  <a:schemeClr val="accent5"/>
                </a:solidFill>
                <a:latin typeface="Cairo"/>
                <a:ea typeface="Cairo"/>
                <a:cs typeface="Cairo"/>
                <a:sym typeface="Cairo"/>
              </a:rPr>
              <a:t>Sour</a:t>
            </a:r>
            <a:r>
              <a:rPr b="1" lang="en-GB">
                <a:solidFill>
                  <a:schemeClr val="accent5"/>
                </a:solidFill>
                <a:latin typeface="Cairo"/>
                <a:ea typeface="Cairo"/>
                <a:cs typeface="Cairo"/>
                <a:sym typeface="Cairo"/>
              </a:rPr>
              <a:t> </a:t>
            </a:r>
            <a:r>
              <a:rPr lang="en-GB">
                <a:latin typeface="Cairo"/>
                <a:ea typeface="Cairo"/>
                <a:cs typeface="Cairo"/>
                <a:sym typeface="Cairo"/>
              </a:rPr>
              <a:t>receptors</a:t>
            </a:r>
            <a:r>
              <a:rPr lang="en-GB">
                <a:solidFill>
                  <a:schemeClr val="dk1"/>
                </a:solidFill>
                <a:latin typeface="Cairo"/>
                <a:ea typeface="Cairo"/>
                <a:cs typeface="Cairo"/>
                <a:sym typeface="Cairo"/>
              </a:rPr>
              <a:t> respond to:</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H+ ions</a:t>
            </a:r>
            <a:endParaRPr>
              <a:latin typeface="Dosis"/>
              <a:ea typeface="Dosis"/>
              <a:cs typeface="Dosis"/>
              <a:sym typeface="Dosis"/>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Acids</a:t>
            </a:r>
            <a:endParaRPr>
              <a:latin typeface="Dosis"/>
              <a:ea typeface="Dosis"/>
              <a:cs typeface="Dosis"/>
              <a:sym typeface="Dosis"/>
            </a:endParaRPr>
          </a:p>
          <a:p>
            <a:pPr indent="-317500" lvl="0" marL="457200" rtl="0" algn="l">
              <a:lnSpc>
                <a:spcPct val="115000"/>
              </a:lnSpc>
              <a:spcBef>
                <a:spcPts val="0"/>
              </a:spcBef>
              <a:spcAft>
                <a:spcPts val="0"/>
              </a:spcAft>
              <a:buSzPts val="1400"/>
              <a:buFont typeface="Cairo"/>
              <a:buAutoNum type="arabicPeriod"/>
            </a:pPr>
            <a:r>
              <a:rPr lang="en-GB" u="sng">
                <a:solidFill>
                  <a:schemeClr val="lt2"/>
                </a:solidFill>
                <a:latin typeface="Cairo"/>
                <a:ea typeface="Cairo"/>
                <a:cs typeface="Cairo"/>
                <a:sym typeface="Cairo"/>
              </a:rPr>
              <a:t>Bitter</a:t>
            </a:r>
            <a:r>
              <a:rPr b="1" lang="en-GB">
                <a:solidFill>
                  <a:schemeClr val="lt2"/>
                </a:solidFill>
                <a:latin typeface="Cairo"/>
                <a:ea typeface="Cairo"/>
                <a:cs typeface="Cairo"/>
                <a:sym typeface="Cairo"/>
              </a:rPr>
              <a:t> </a:t>
            </a:r>
            <a:r>
              <a:rPr lang="en-GB">
                <a:latin typeface="Cairo"/>
                <a:ea typeface="Cairo"/>
                <a:cs typeface="Cairo"/>
                <a:sym typeface="Cairo"/>
              </a:rPr>
              <a:t>receptors</a:t>
            </a:r>
            <a:r>
              <a:rPr lang="en-GB">
                <a:solidFill>
                  <a:schemeClr val="dk1"/>
                </a:solidFill>
                <a:latin typeface="Cairo"/>
                <a:ea typeface="Cairo"/>
                <a:cs typeface="Cairo"/>
                <a:sym typeface="Cairo"/>
              </a:rPr>
              <a:t> respond to:</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Alkaloids</a:t>
            </a:r>
            <a:endParaRPr>
              <a:latin typeface="Dosis"/>
              <a:ea typeface="Dosis"/>
              <a:cs typeface="Dosis"/>
              <a:sym typeface="Dosis"/>
            </a:endParaRPr>
          </a:p>
          <a:p>
            <a:pPr indent="-317500" lvl="0" marL="457200" rtl="0" algn="l">
              <a:lnSpc>
                <a:spcPct val="115000"/>
              </a:lnSpc>
              <a:spcBef>
                <a:spcPts val="0"/>
              </a:spcBef>
              <a:spcAft>
                <a:spcPts val="0"/>
              </a:spcAft>
              <a:buSzPts val="1400"/>
              <a:buFont typeface="Cairo"/>
              <a:buAutoNum type="arabicPeriod"/>
            </a:pPr>
            <a:r>
              <a:rPr lang="en-GB" u="sng">
                <a:solidFill>
                  <a:srgbClr val="C27BA0"/>
                </a:solidFill>
                <a:latin typeface="Cairo"/>
                <a:ea typeface="Cairo"/>
                <a:cs typeface="Cairo"/>
                <a:sym typeface="Cairo"/>
              </a:rPr>
              <a:t>Salty</a:t>
            </a:r>
            <a:r>
              <a:rPr b="1" lang="en-GB">
                <a:solidFill>
                  <a:srgbClr val="C27BA0"/>
                </a:solidFill>
                <a:latin typeface="Cairo"/>
                <a:ea typeface="Cairo"/>
                <a:cs typeface="Cairo"/>
                <a:sym typeface="Cairo"/>
              </a:rPr>
              <a:t> </a:t>
            </a:r>
            <a:r>
              <a:rPr lang="en-GB">
                <a:latin typeface="Cairo"/>
                <a:ea typeface="Cairo"/>
                <a:cs typeface="Cairo"/>
                <a:sym typeface="Cairo"/>
              </a:rPr>
              <a:t>receptors</a:t>
            </a:r>
            <a:r>
              <a:rPr lang="en-GB">
                <a:solidFill>
                  <a:schemeClr val="dk1"/>
                </a:solidFill>
                <a:latin typeface="Cairo"/>
                <a:ea typeface="Cairo"/>
                <a:cs typeface="Cairo"/>
                <a:sym typeface="Cairo"/>
              </a:rPr>
              <a:t> respond to:</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Dosis"/>
              <a:buAutoNum type="alphaLcPeriod"/>
            </a:pPr>
            <a:r>
              <a:rPr lang="en-GB">
                <a:latin typeface="Dosis"/>
                <a:ea typeface="Dosis"/>
                <a:cs typeface="Dosis"/>
                <a:sym typeface="Dosis"/>
              </a:rPr>
              <a:t>Salt, ions, metal</a:t>
            </a:r>
            <a:endParaRPr>
              <a:latin typeface="Dosis"/>
              <a:ea typeface="Dosis"/>
              <a:cs typeface="Dosis"/>
              <a:sym typeface="Dosis"/>
            </a:endParaRPr>
          </a:p>
          <a:p>
            <a:pPr indent="-317500" lvl="0" marL="457200" rtl="0" algn="l">
              <a:lnSpc>
                <a:spcPct val="115000"/>
              </a:lnSpc>
              <a:spcBef>
                <a:spcPts val="0"/>
              </a:spcBef>
              <a:spcAft>
                <a:spcPts val="0"/>
              </a:spcAft>
              <a:buSzPts val="1400"/>
              <a:buFont typeface="Cairo"/>
              <a:buAutoNum type="arabicPeriod"/>
            </a:pPr>
            <a:r>
              <a:rPr lang="en-GB" u="sng">
                <a:solidFill>
                  <a:srgbClr val="FF6600"/>
                </a:solidFill>
                <a:latin typeface="Cairo"/>
                <a:ea typeface="Cairo"/>
                <a:cs typeface="Cairo"/>
                <a:sym typeface="Cairo"/>
              </a:rPr>
              <a:t>Umami</a:t>
            </a:r>
            <a:r>
              <a:rPr lang="en-GB" u="sng">
                <a:solidFill>
                  <a:srgbClr val="FF6600"/>
                </a:solidFill>
                <a:latin typeface="Cairo"/>
                <a:ea typeface="Cairo"/>
                <a:cs typeface="Cairo"/>
                <a:sym typeface="Cairo"/>
              </a:rPr>
              <a:t> </a:t>
            </a:r>
            <a:r>
              <a:rPr lang="en-GB">
                <a:solidFill>
                  <a:schemeClr val="dk1"/>
                </a:solidFill>
                <a:latin typeface="Cairo"/>
                <a:ea typeface="Cairo"/>
                <a:cs typeface="Cairo"/>
                <a:sym typeface="Cairo"/>
              </a:rPr>
              <a:t>receptors respond to:</a:t>
            </a:r>
            <a:endParaRPr b="1">
              <a:latin typeface="Cairo"/>
              <a:ea typeface="Cairo"/>
              <a:cs typeface="Cairo"/>
              <a:sym typeface="Cairo"/>
            </a:endParaRPr>
          </a:p>
          <a:p>
            <a:pPr indent="-317500" lvl="1" marL="914400" rtl="0" algn="l">
              <a:lnSpc>
                <a:spcPct val="115000"/>
              </a:lnSpc>
              <a:spcBef>
                <a:spcPts val="0"/>
              </a:spcBef>
              <a:spcAft>
                <a:spcPts val="0"/>
              </a:spcAft>
              <a:buSzPts val="1400"/>
              <a:buFont typeface="Dosis"/>
              <a:buAutoNum type="alphaLcPeriod"/>
            </a:pPr>
            <a:r>
              <a:rPr lang="en-GB">
                <a:solidFill>
                  <a:srgbClr val="FF0000"/>
                </a:solidFill>
                <a:latin typeface="Dosis"/>
                <a:ea typeface="Dosis"/>
                <a:cs typeface="Dosis"/>
                <a:sym typeface="Dosis"/>
              </a:rPr>
              <a:t>Glutamate </a:t>
            </a:r>
            <a:r>
              <a:rPr lang="en-GB">
                <a:latin typeface="Dosis"/>
                <a:ea typeface="Dosis"/>
                <a:cs typeface="Dosis"/>
                <a:sym typeface="Dosis"/>
              </a:rPr>
              <a:t>- “beef taste” of  steak</a:t>
            </a:r>
            <a:endParaRPr>
              <a:latin typeface="Dosis"/>
              <a:ea typeface="Dosis"/>
              <a:cs typeface="Dosis"/>
              <a:sym typeface="Dosis"/>
            </a:endParaRPr>
          </a:p>
        </p:txBody>
      </p:sp>
      <p:sp>
        <p:nvSpPr>
          <p:cNvPr id="373" name="Google Shape;373;p60"/>
          <p:cNvSpPr txBox="1"/>
          <p:nvPr/>
        </p:nvSpPr>
        <p:spPr>
          <a:xfrm>
            <a:off x="130250" y="6228175"/>
            <a:ext cx="3081900" cy="214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700"/>
              </a:spcBef>
              <a:spcAft>
                <a:spcPts val="0"/>
              </a:spcAft>
              <a:buSzPts val="1400"/>
              <a:buFont typeface="Cairo"/>
              <a:buChar char="❖"/>
            </a:pPr>
            <a:r>
              <a:rPr lang="en-GB">
                <a:latin typeface="Cairo"/>
                <a:ea typeface="Cairo"/>
                <a:cs typeface="Cairo"/>
                <a:sym typeface="Cairo"/>
              </a:rPr>
              <a:t>Molecules dissolve in the saliva </a:t>
            </a:r>
            <a:r>
              <a:rPr b="1" lang="en-GB">
                <a:solidFill>
                  <a:srgbClr val="C27BA0"/>
                </a:solidFill>
                <a:latin typeface="Cairo"/>
                <a:ea typeface="Cairo"/>
                <a:cs typeface="Cairo"/>
                <a:sym typeface="Cairo"/>
              </a:rPr>
              <a:t>» </a:t>
            </a:r>
            <a:r>
              <a:rPr lang="en-GB">
                <a:latin typeface="Cairo"/>
                <a:ea typeface="Cairo"/>
                <a:cs typeface="Cairo"/>
                <a:sym typeface="Cairo"/>
              </a:rPr>
              <a:t>attach to receptors on cillia of gustatory cells </a:t>
            </a:r>
            <a:r>
              <a:rPr b="1" lang="en-GB">
                <a:solidFill>
                  <a:srgbClr val="C27BA0"/>
                </a:solidFill>
                <a:latin typeface="Cairo"/>
                <a:ea typeface="Cairo"/>
                <a:cs typeface="Cairo"/>
                <a:sym typeface="Cairo"/>
              </a:rPr>
              <a:t>» </a:t>
            </a:r>
            <a:r>
              <a:rPr lang="en-GB">
                <a:latin typeface="Cairo"/>
                <a:ea typeface="Cairo"/>
                <a:cs typeface="Cairo"/>
                <a:sym typeface="Cairo"/>
              </a:rPr>
              <a:t> </a:t>
            </a:r>
            <a:r>
              <a:rPr lang="en-GB">
                <a:solidFill>
                  <a:srgbClr val="CC0000"/>
                </a:solidFill>
                <a:latin typeface="Cairo"/>
                <a:ea typeface="Cairo"/>
                <a:cs typeface="Cairo"/>
                <a:sym typeface="Cairo"/>
              </a:rPr>
              <a:t>receptors potential</a:t>
            </a:r>
            <a:r>
              <a:rPr lang="en-GB">
                <a:latin typeface="Cairo"/>
                <a:ea typeface="Cairo"/>
                <a:cs typeface="Cairo"/>
                <a:sym typeface="Cairo"/>
              </a:rPr>
              <a:t> </a:t>
            </a:r>
            <a:r>
              <a:rPr b="1" lang="en-GB">
                <a:solidFill>
                  <a:srgbClr val="C27BA0"/>
                </a:solidFill>
                <a:latin typeface="Cairo"/>
                <a:ea typeface="Cairo"/>
                <a:cs typeface="Cairo"/>
                <a:sym typeface="Cairo"/>
              </a:rPr>
              <a:t>»</a:t>
            </a:r>
            <a:r>
              <a:rPr lang="en-GB">
                <a:solidFill>
                  <a:srgbClr val="0000FF"/>
                </a:solidFill>
                <a:latin typeface="Cairo"/>
                <a:ea typeface="Cairo"/>
                <a:cs typeface="Cairo"/>
                <a:sym typeface="Cairo"/>
              </a:rPr>
              <a:t> action potential.</a:t>
            </a:r>
            <a:endParaRPr>
              <a:solidFill>
                <a:srgbClr val="0000FF"/>
              </a:solidFill>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GB">
                <a:latin typeface="Cairo"/>
                <a:ea typeface="Cairo"/>
                <a:cs typeface="Cairo"/>
                <a:sym typeface="Cairo"/>
              </a:rPr>
              <a:t>Combination between molecules and receptors are weak        </a:t>
            </a:r>
            <a:r>
              <a:rPr lang="en-GB">
                <a:latin typeface="Dosis"/>
                <a:ea typeface="Dosis"/>
                <a:cs typeface="Dosis"/>
                <a:sym typeface="Dosis"/>
              </a:rPr>
              <a:t>(since taste can be easily abolished by washing mouth with water)</a:t>
            </a:r>
            <a:r>
              <a:rPr lang="en-GB">
                <a:latin typeface="Cairo"/>
                <a:ea typeface="Cairo"/>
                <a:cs typeface="Cairo"/>
                <a:sym typeface="Cairo"/>
              </a:rPr>
              <a:t>.</a:t>
            </a:r>
            <a:endParaRPr>
              <a:latin typeface="Cairo"/>
              <a:ea typeface="Cairo"/>
              <a:cs typeface="Cairo"/>
              <a:sym typeface="Cairo"/>
            </a:endParaRPr>
          </a:p>
        </p:txBody>
      </p:sp>
      <p:sp>
        <p:nvSpPr>
          <p:cNvPr id="374" name="Google Shape;374;p60"/>
          <p:cNvSpPr txBox="1"/>
          <p:nvPr/>
        </p:nvSpPr>
        <p:spPr>
          <a:xfrm>
            <a:off x="133200" y="8275075"/>
            <a:ext cx="3542400" cy="1533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700"/>
              </a:spcBef>
              <a:spcAft>
                <a:spcPts val="0"/>
              </a:spcAft>
              <a:buSzPts val="1400"/>
              <a:buFont typeface="Cairo"/>
              <a:buChar char="★"/>
            </a:pPr>
            <a:r>
              <a:rPr lang="en-GB">
                <a:latin typeface="Cairo"/>
                <a:ea typeface="Cairo"/>
                <a:cs typeface="Cairo"/>
                <a:sym typeface="Cairo"/>
              </a:rPr>
              <a:t>When stimulated produce nerve impulse to specific brain area through:</a:t>
            </a:r>
            <a:endParaRPr>
              <a:latin typeface="Cairo"/>
              <a:ea typeface="Cairo"/>
              <a:cs typeface="Cairo"/>
              <a:sym typeface="Cairo"/>
            </a:endParaRPr>
          </a:p>
          <a:p>
            <a:pPr indent="-304800" lvl="1" marL="914400" rtl="0" algn="l">
              <a:lnSpc>
                <a:spcPct val="115000"/>
              </a:lnSpc>
              <a:spcBef>
                <a:spcPts val="0"/>
              </a:spcBef>
              <a:spcAft>
                <a:spcPts val="0"/>
              </a:spcAft>
              <a:buSzPts val="1200"/>
              <a:buFont typeface="Cairo"/>
              <a:buChar char="○"/>
            </a:pPr>
            <a:r>
              <a:rPr lang="en-GB" sz="1200">
                <a:latin typeface="Cairo"/>
                <a:ea typeface="Cairo"/>
                <a:cs typeface="Cairo"/>
                <a:sym typeface="Cairo"/>
              </a:rPr>
              <a:t>Anterior 2/3 of the tongue </a:t>
            </a:r>
            <a:r>
              <a:rPr lang="en-GB" sz="1200">
                <a:solidFill>
                  <a:schemeClr val="dk1"/>
                </a:solidFill>
                <a:latin typeface="Cairo"/>
                <a:ea typeface="Cairo"/>
                <a:cs typeface="Cairo"/>
                <a:sym typeface="Cairo"/>
              </a:rPr>
              <a:t>»</a:t>
            </a:r>
            <a:r>
              <a:rPr b="1" lang="en-GB" sz="1200">
                <a:solidFill>
                  <a:srgbClr val="0000FF"/>
                </a:solidFill>
                <a:latin typeface="Cairo"/>
                <a:ea typeface="Cairo"/>
                <a:cs typeface="Cairo"/>
                <a:sym typeface="Cairo"/>
              </a:rPr>
              <a:t> VII</a:t>
            </a:r>
            <a:endParaRPr b="1" sz="1200">
              <a:solidFill>
                <a:srgbClr val="0000FF"/>
              </a:solidFill>
              <a:latin typeface="Cairo"/>
              <a:ea typeface="Cairo"/>
              <a:cs typeface="Cairo"/>
              <a:sym typeface="Cairo"/>
            </a:endParaRPr>
          </a:p>
          <a:p>
            <a:pPr indent="-304800" lvl="1" marL="914400" rtl="0" algn="l">
              <a:lnSpc>
                <a:spcPct val="115000"/>
              </a:lnSpc>
              <a:spcBef>
                <a:spcPts val="0"/>
              </a:spcBef>
              <a:spcAft>
                <a:spcPts val="0"/>
              </a:spcAft>
              <a:buSzPts val="1200"/>
              <a:buFont typeface="Cairo"/>
              <a:buChar char="○"/>
            </a:pPr>
            <a:r>
              <a:rPr lang="en-GB" sz="1200">
                <a:latin typeface="Cairo"/>
                <a:ea typeface="Cairo"/>
                <a:cs typeface="Cairo"/>
                <a:sym typeface="Cairo"/>
              </a:rPr>
              <a:t>Posterior 1/3 of the tongue </a:t>
            </a:r>
            <a:r>
              <a:rPr lang="en-GB" sz="1200">
                <a:solidFill>
                  <a:schemeClr val="dk1"/>
                </a:solidFill>
                <a:latin typeface="Cairo"/>
                <a:ea typeface="Cairo"/>
                <a:cs typeface="Cairo"/>
                <a:sym typeface="Cairo"/>
              </a:rPr>
              <a:t>» </a:t>
            </a:r>
            <a:r>
              <a:rPr b="1" lang="en-GB" sz="1200">
                <a:solidFill>
                  <a:schemeClr val="accent5"/>
                </a:solidFill>
                <a:latin typeface="Cairo"/>
                <a:ea typeface="Cairo"/>
                <a:cs typeface="Cairo"/>
                <a:sym typeface="Cairo"/>
              </a:rPr>
              <a:t>IX</a:t>
            </a:r>
            <a:endParaRPr b="1" sz="1200">
              <a:solidFill>
                <a:schemeClr val="accent5"/>
              </a:solidFill>
              <a:latin typeface="Cairo"/>
              <a:ea typeface="Cairo"/>
              <a:cs typeface="Cairo"/>
              <a:sym typeface="Cairo"/>
            </a:endParaRPr>
          </a:p>
          <a:p>
            <a:pPr indent="-304800" lvl="1" marL="914400" rtl="0" algn="l">
              <a:lnSpc>
                <a:spcPct val="115000"/>
              </a:lnSpc>
              <a:spcBef>
                <a:spcPts val="0"/>
              </a:spcBef>
              <a:spcAft>
                <a:spcPts val="0"/>
              </a:spcAft>
              <a:buSzPts val="1200"/>
              <a:buFont typeface="Cairo"/>
              <a:buChar char="○"/>
            </a:pPr>
            <a:r>
              <a:rPr lang="en-GB" sz="1200">
                <a:latin typeface="Cairo"/>
                <a:ea typeface="Cairo"/>
                <a:cs typeface="Cairo"/>
                <a:sym typeface="Cairo"/>
              </a:rPr>
              <a:t>Palate, pharynx, epiglottis </a:t>
            </a:r>
            <a:r>
              <a:rPr lang="en-GB" sz="1200">
                <a:solidFill>
                  <a:schemeClr val="dk1"/>
                </a:solidFill>
                <a:latin typeface="Cairo"/>
                <a:ea typeface="Cairo"/>
                <a:cs typeface="Cairo"/>
                <a:sym typeface="Cairo"/>
              </a:rPr>
              <a:t>»</a:t>
            </a:r>
            <a:r>
              <a:rPr lang="en-GB" sz="1200">
                <a:latin typeface="Cairo"/>
                <a:ea typeface="Cairo"/>
                <a:cs typeface="Cairo"/>
                <a:sym typeface="Cairo"/>
              </a:rPr>
              <a:t>  </a:t>
            </a:r>
            <a:r>
              <a:rPr b="1" lang="en-GB" sz="1200">
                <a:solidFill>
                  <a:srgbClr val="FF6600"/>
                </a:solidFill>
                <a:latin typeface="Cairo"/>
                <a:ea typeface="Cairo"/>
                <a:cs typeface="Cairo"/>
                <a:sym typeface="Cairo"/>
              </a:rPr>
              <a:t>X</a:t>
            </a:r>
            <a:endParaRPr b="1" sz="1200">
              <a:solidFill>
                <a:srgbClr val="FF6600"/>
              </a:solidFill>
              <a:latin typeface="Cairo"/>
              <a:ea typeface="Cairo"/>
              <a:cs typeface="Cairo"/>
              <a:sym typeface="Cairo"/>
            </a:endParaRPr>
          </a:p>
          <a:p>
            <a:pPr indent="0" lvl="0" marL="0" rtl="0" algn="l">
              <a:spcBef>
                <a:spcPts val="0"/>
              </a:spcBef>
              <a:spcAft>
                <a:spcPts val="0"/>
              </a:spcAft>
              <a:buNone/>
            </a:pPr>
            <a:r>
              <a:t/>
            </a:r>
            <a:endParaRPr/>
          </a:p>
        </p:txBody>
      </p:sp>
      <p:sp>
        <p:nvSpPr>
          <p:cNvPr id="375" name="Google Shape;375;p60"/>
          <p:cNvSpPr txBox="1"/>
          <p:nvPr/>
        </p:nvSpPr>
        <p:spPr>
          <a:xfrm>
            <a:off x="3609975" y="5959425"/>
            <a:ext cx="3248100" cy="38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45818E"/>
                </a:solidFill>
                <a:highlight>
                  <a:srgbClr val="D0E0E3"/>
                </a:highlight>
                <a:latin typeface="Josefin Sans"/>
                <a:ea typeface="Josefin Sans"/>
                <a:cs typeface="Josefin Sans"/>
                <a:sym typeface="Josefin Sans"/>
              </a:rPr>
              <a:t>Taste pathway:</a:t>
            </a:r>
            <a:endParaRPr b="1" sz="1600">
              <a:solidFill>
                <a:srgbClr val="45818E"/>
              </a:solidFill>
              <a:highlight>
                <a:srgbClr val="D0E0E3"/>
              </a:highlight>
              <a:latin typeface="Josefin Sans"/>
              <a:ea typeface="Josefin Sans"/>
              <a:cs typeface="Josefin Sans"/>
              <a:sym typeface="Josefin Sans"/>
            </a:endParaRPr>
          </a:p>
          <a:p>
            <a:pPr indent="-317500" lvl="0" marL="457200" rtl="0" algn="l">
              <a:lnSpc>
                <a:spcPct val="115000"/>
              </a:lnSpc>
              <a:spcBef>
                <a:spcPts val="700"/>
              </a:spcBef>
              <a:spcAft>
                <a:spcPts val="0"/>
              </a:spcAft>
              <a:buClr>
                <a:srgbClr val="CC0000"/>
              </a:buClr>
              <a:buSzPts val="1400"/>
              <a:buFont typeface="Cairo"/>
              <a:buChar char="➔"/>
            </a:pPr>
            <a:r>
              <a:rPr i="1" lang="en-GB">
                <a:solidFill>
                  <a:srgbClr val="CC0000"/>
                </a:solidFill>
                <a:latin typeface="Cairo"/>
                <a:ea typeface="Cairo"/>
                <a:cs typeface="Cairo"/>
                <a:sym typeface="Cairo"/>
              </a:rPr>
              <a:t>First order neuron:</a:t>
            </a:r>
            <a:endParaRPr i="1">
              <a:solidFill>
                <a:srgbClr val="CC0000"/>
              </a:solidFill>
              <a:latin typeface="Cairo"/>
              <a:ea typeface="Cairo"/>
              <a:cs typeface="Cairo"/>
              <a:sym typeface="Cairo"/>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Taste fibres from the three cranial nerves form </a:t>
            </a:r>
            <a:r>
              <a:rPr lang="en-GB">
                <a:solidFill>
                  <a:srgbClr val="3D85C6"/>
                </a:solidFill>
                <a:highlight>
                  <a:srgbClr val="C9DAF8"/>
                </a:highlight>
                <a:latin typeface="Dosis"/>
                <a:ea typeface="Dosis"/>
                <a:cs typeface="Dosis"/>
                <a:sym typeface="Dosis"/>
              </a:rPr>
              <a:t>“</a:t>
            </a:r>
            <a:r>
              <a:rPr i="1" lang="en-GB">
                <a:solidFill>
                  <a:srgbClr val="3D85C6"/>
                </a:solidFill>
                <a:highlight>
                  <a:srgbClr val="C9DAF8"/>
                </a:highlight>
                <a:latin typeface="Dosis"/>
                <a:ea typeface="Dosis"/>
                <a:cs typeface="Dosis"/>
                <a:sym typeface="Dosis"/>
              </a:rPr>
              <a:t>tractus solitarius</a:t>
            </a:r>
            <a:r>
              <a:rPr lang="en-GB">
                <a:solidFill>
                  <a:srgbClr val="3D85C6"/>
                </a:solidFill>
                <a:highlight>
                  <a:srgbClr val="C9DAF8"/>
                </a:highlight>
                <a:latin typeface="Dosis"/>
                <a:ea typeface="Dosis"/>
                <a:cs typeface="Dosis"/>
                <a:sym typeface="Dosis"/>
              </a:rPr>
              <a:t> “</a:t>
            </a:r>
            <a:r>
              <a:rPr lang="en-GB">
                <a:latin typeface="Dosis"/>
                <a:ea typeface="Dosis"/>
                <a:cs typeface="Dosis"/>
                <a:sym typeface="Dosis"/>
              </a:rPr>
              <a:t> end in the </a:t>
            </a:r>
            <a:r>
              <a:rPr lang="en-GB">
                <a:solidFill>
                  <a:srgbClr val="CC4125"/>
                </a:solidFill>
                <a:highlight>
                  <a:srgbClr val="E6B8AF"/>
                </a:highlight>
                <a:latin typeface="Dosis"/>
                <a:ea typeface="Dosis"/>
                <a:cs typeface="Dosis"/>
                <a:sym typeface="Dosis"/>
              </a:rPr>
              <a:t>nucleus of </a:t>
            </a:r>
            <a:r>
              <a:rPr i="1" lang="en-GB">
                <a:solidFill>
                  <a:srgbClr val="CC4125"/>
                </a:solidFill>
                <a:highlight>
                  <a:srgbClr val="E6B8AF"/>
                </a:highlight>
                <a:latin typeface="Dosis"/>
                <a:ea typeface="Dosis"/>
                <a:cs typeface="Dosis"/>
                <a:sym typeface="Dosis"/>
              </a:rPr>
              <a:t>tractus solitarius</a:t>
            </a:r>
            <a:r>
              <a:rPr lang="en-GB">
                <a:latin typeface="Dosis"/>
                <a:ea typeface="Dosis"/>
                <a:cs typeface="Dosis"/>
                <a:sym typeface="Dosis"/>
              </a:rPr>
              <a:t> </a:t>
            </a:r>
            <a:r>
              <a:rPr b="1" lang="en-GB">
                <a:solidFill>
                  <a:srgbClr val="C9DAF8"/>
                </a:solidFill>
                <a:latin typeface="Dosis"/>
                <a:ea typeface="Dosis"/>
                <a:cs typeface="Dosis"/>
                <a:sym typeface="Dosis"/>
              </a:rPr>
              <a:t>“TS”</a:t>
            </a:r>
            <a:r>
              <a:rPr lang="en-GB">
                <a:latin typeface="Dosis"/>
                <a:ea typeface="Dosis"/>
                <a:cs typeface="Dosis"/>
                <a:sym typeface="Dosis"/>
              </a:rPr>
              <a:t>(medulla).</a:t>
            </a:r>
            <a:endParaRPr>
              <a:latin typeface="Dosis"/>
              <a:ea typeface="Dosis"/>
              <a:cs typeface="Dosis"/>
              <a:sym typeface="Dosis"/>
            </a:endParaRPr>
          </a:p>
          <a:p>
            <a:pPr indent="-317500" lvl="0" marL="457200" rtl="0" algn="l">
              <a:lnSpc>
                <a:spcPct val="115000"/>
              </a:lnSpc>
              <a:spcBef>
                <a:spcPts val="0"/>
              </a:spcBef>
              <a:spcAft>
                <a:spcPts val="0"/>
              </a:spcAft>
              <a:buClr>
                <a:schemeClr val="accent5"/>
              </a:buClr>
              <a:buSzPts val="1400"/>
              <a:buFont typeface="Cairo"/>
              <a:buChar char="➔"/>
            </a:pPr>
            <a:r>
              <a:rPr i="1" lang="en-GB">
                <a:solidFill>
                  <a:schemeClr val="accent5"/>
                </a:solidFill>
                <a:latin typeface="Cairo"/>
                <a:ea typeface="Cairo"/>
                <a:cs typeface="Cairo"/>
                <a:sym typeface="Cairo"/>
              </a:rPr>
              <a:t>Second order neuron:</a:t>
            </a:r>
            <a:endParaRPr i="1">
              <a:solidFill>
                <a:schemeClr val="accent5"/>
              </a:solidFill>
              <a:latin typeface="Cairo"/>
              <a:ea typeface="Cairo"/>
              <a:cs typeface="Cairo"/>
              <a:sym typeface="Cairo"/>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From </a:t>
            </a:r>
            <a:r>
              <a:rPr i="1" lang="en-GB">
                <a:latin typeface="Dosis"/>
                <a:ea typeface="Dosis"/>
                <a:cs typeface="Dosis"/>
                <a:sym typeface="Dosis"/>
              </a:rPr>
              <a:t>TS</a:t>
            </a:r>
            <a:r>
              <a:rPr lang="en-GB">
                <a:latin typeface="Dosis"/>
                <a:ea typeface="Dosis"/>
                <a:cs typeface="Dosis"/>
                <a:sym typeface="Dosis"/>
              </a:rPr>
              <a:t> cross the midline to ascend in the</a:t>
            </a:r>
            <a:r>
              <a:rPr lang="en-GB">
                <a:solidFill>
                  <a:srgbClr val="674EA7"/>
                </a:solidFill>
                <a:highlight>
                  <a:srgbClr val="D9D2E9"/>
                </a:highlight>
                <a:latin typeface="Dosis"/>
                <a:ea typeface="Dosis"/>
                <a:cs typeface="Dosis"/>
                <a:sym typeface="Dosis"/>
              </a:rPr>
              <a:t> medial lemniscus</a:t>
            </a:r>
            <a:r>
              <a:rPr lang="en-GB">
                <a:latin typeface="Dosis"/>
                <a:ea typeface="Dosis"/>
                <a:cs typeface="Dosis"/>
                <a:sym typeface="Dosis"/>
              </a:rPr>
              <a:t> to </a:t>
            </a:r>
            <a:r>
              <a:rPr b="1" lang="en-GB" sz="1200">
                <a:solidFill>
                  <a:srgbClr val="C9DAF8"/>
                </a:solidFill>
                <a:latin typeface="Dosis"/>
                <a:ea typeface="Dosis"/>
                <a:cs typeface="Dosis"/>
                <a:sym typeface="Dosis"/>
              </a:rPr>
              <a:t>the ventral posterior medial nucleus</a:t>
            </a:r>
            <a:r>
              <a:rPr lang="en-GB">
                <a:latin typeface="Dosis"/>
                <a:ea typeface="Dosis"/>
                <a:cs typeface="Dosis"/>
                <a:sym typeface="Dosis"/>
              </a:rPr>
              <a:t> of the </a:t>
            </a:r>
            <a:r>
              <a:rPr lang="en-GB">
                <a:solidFill>
                  <a:srgbClr val="6AA84F"/>
                </a:solidFill>
                <a:highlight>
                  <a:srgbClr val="D9EAD3"/>
                </a:highlight>
                <a:latin typeface="Dosis"/>
                <a:ea typeface="Dosis"/>
                <a:cs typeface="Dosis"/>
                <a:sym typeface="Dosis"/>
              </a:rPr>
              <a:t>thalamus.</a:t>
            </a:r>
            <a:endParaRPr>
              <a:solidFill>
                <a:srgbClr val="6AA84F"/>
              </a:solidFill>
              <a:highlight>
                <a:srgbClr val="D9EAD3"/>
              </a:highlight>
              <a:latin typeface="Dosis"/>
              <a:ea typeface="Dosis"/>
              <a:cs typeface="Dosis"/>
              <a:sym typeface="Dosis"/>
            </a:endParaRPr>
          </a:p>
          <a:p>
            <a:pPr indent="-317500" lvl="0" marL="457200" rtl="0" algn="l">
              <a:lnSpc>
                <a:spcPct val="115000"/>
              </a:lnSpc>
              <a:spcBef>
                <a:spcPts val="0"/>
              </a:spcBef>
              <a:spcAft>
                <a:spcPts val="0"/>
              </a:spcAft>
              <a:buClr>
                <a:srgbClr val="A64D79"/>
              </a:buClr>
              <a:buSzPts val="1400"/>
              <a:buFont typeface="Cairo"/>
              <a:buChar char="➔"/>
            </a:pPr>
            <a:r>
              <a:rPr i="1" lang="en-GB">
                <a:solidFill>
                  <a:srgbClr val="A64D79"/>
                </a:solidFill>
                <a:latin typeface="Cairo"/>
                <a:ea typeface="Cairo"/>
                <a:cs typeface="Cairo"/>
                <a:sym typeface="Cairo"/>
              </a:rPr>
              <a:t>Third order neuron:</a:t>
            </a:r>
            <a:endParaRPr i="1">
              <a:solidFill>
                <a:srgbClr val="A64D79"/>
              </a:solidFill>
              <a:latin typeface="Cairo"/>
              <a:ea typeface="Cairo"/>
              <a:cs typeface="Cairo"/>
              <a:sym typeface="Cairo"/>
            </a:endParaRPr>
          </a:p>
          <a:p>
            <a:pPr indent="-317500" lvl="1" marL="914400" rtl="0" algn="l">
              <a:lnSpc>
                <a:spcPct val="115000"/>
              </a:lnSpc>
              <a:spcBef>
                <a:spcPts val="0"/>
              </a:spcBef>
              <a:spcAft>
                <a:spcPts val="0"/>
              </a:spcAft>
              <a:buSzPts val="1400"/>
              <a:buFont typeface="Dosis"/>
              <a:buChar char="◆"/>
            </a:pPr>
            <a:r>
              <a:rPr lang="en-GB">
                <a:latin typeface="Dosis"/>
                <a:ea typeface="Dosis"/>
                <a:cs typeface="Dosis"/>
                <a:sym typeface="Dosis"/>
              </a:rPr>
              <a:t>From thalamus project the </a:t>
            </a:r>
            <a:r>
              <a:rPr lang="en-GB">
                <a:solidFill>
                  <a:srgbClr val="A64D79"/>
                </a:solidFill>
                <a:highlight>
                  <a:srgbClr val="EAD1DC"/>
                </a:highlight>
                <a:latin typeface="Dosis"/>
                <a:ea typeface="Dosis"/>
                <a:cs typeface="Dosis"/>
                <a:sym typeface="Dosis"/>
              </a:rPr>
              <a:t>cerebral cortex</a:t>
            </a:r>
            <a:r>
              <a:rPr lang="en-GB">
                <a:latin typeface="Dosis"/>
                <a:ea typeface="Dosis"/>
                <a:cs typeface="Dosis"/>
                <a:sym typeface="Dosis"/>
              </a:rPr>
              <a:t> through </a:t>
            </a:r>
            <a:r>
              <a:rPr lang="en-GB">
                <a:solidFill>
                  <a:srgbClr val="F1C232"/>
                </a:solidFill>
                <a:highlight>
                  <a:srgbClr val="FFF2CC"/>
                </a:highlight>
                <a:latin typeface="Dosis"/>
                <a:ea typeface="Dosis"/>
                <a:cs typeface="Dosis"/>
                <a:sym typeface="Dosis"/>
              </a:rPr>
              <a:t>thalamic radiation.</a:t>
            </a:r>
            <a:endParaRPr>
              <a:solidFill>
                <a:srgbClr val="F1C232"/>
              </a:solidFill>
              <a:highlight>
                <a:srgbClr val="FFF2CC"/>
              </a:highlight>
              <a:latin typeface="Dosis"/>
              <a:ea typeface="Dosis"/>
              <a:cs typeface="Dosis"/>
              <a:sym typeface="Dosis"/>
            </a:endParaRPr>
          </a:p>
        </p:txBody>
      </p:sp>
      <p:cxnSp>
        <p:nvCxnSpPr>
          <p:cNvPr id="376" name="Google Shape;376;p60"/>
          <p:cNvCxnSpPr/>
          <p:nvPr/>
        </p:nvCxnSpPr>
        <p:spPr>
          <a:xfrm>
            <a:off x="3609975" y="6198875"/>
            <a:ext cx="18300" cy="3653700"/>
          </a:xfrm>
          <a:prstGeom prst="straightConnector1">
            <a:avLst/>
          </a:prstGeom>
          <a:noFill/>
          <a:ln cap="flat" cmpd="sng" w="19050">
            <a:solidFill>
              <a:srgbClr val="2C5072"/>
            </a:solidFill>
            <a:prstDash val="dashDot"/>
            <a:round/>
            <a:headEnd len="med" w="med" type="none"/>
            <a:tailEnd len="med" w="med" type="none"/>
          </a:ln>
        </p:spPr>
      </p:cxnSp>
      <p:sp>
        <p:nvSpPr>
          <p:cNvPr id="377" name="Google Shape;377;p60"/>
          <p:cNvSpPr txBox="1"/>
          <p:nvPr/>
        </p:nvSpPr>
        <p:spPr>
          <a:xfrm>
            <a:off x="2997050" y="5579750"/>
            <a:ext cx="36447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C9DAF8"/>
                </a:solidFill>
              </a:rPr>
              <a:t> Umami, a Japanese word meaning “</a:t>
            </a:r>
            <a:r>
              <a:rPr b="1" lang="en-GB" sz="1200">
                <a:solidFill>
                  <a:srgbClr val="C9DAF8"/>
                </a:solidFill>
              </a:rPr>
              <a:t>delicious</a:t>
            </a:r>
            <a:r>
              <a:rPr lang="en-GB" sz="1200">
                <a:solidFill>
                  <a:srgbClr val="C9DAF8"/>
                </a:solidFill>
              </a:rPr>
              <a:t>,”</a:t>
            </a:r>
            <a:endParaRPr sz="1200">
              <a:solidFill>
                <a:srgbClr val="C9DAF8"/>
              </a:solidFill>
            </a:endParaRPr>
          </a:p>
        </p:txBody>
      </p:sp>
      <p:pic>
        <p:nvPicPr>
          <p:cNvPr descr="Created by Ronald Sahyouni.&#10;&#10;Watch the next lesson: https://www.khanacademy.org/test-prep/mcat/processing-the-environment/sleep-and-consciousness/v/sleep-and-consciousness?utm_source=YT&amp;utm_medium=Desc&amp;utm_campaign=mcat&#10;&#10;Missed the previous lesson? https://www.khanacademy.org/test-prep/mcat/processing-the-environment/taste-gustation-and-smell-olfaction/v/olfaction-structure-and-function?utm_source=YT&amp;utm_medium=Desc&amp;utm_campaign=mcat&#10;&#10;MCAT on Khan Academy: Go ahead and practice some passage-based questions!&#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MCAT channel: https://www.youtube.com/channel/UCDkK5wqSuwDlJ3_nl3rgdiQ?sub_confirmation=1&#10;Subscribe to Khan Academy: https://www.youtube.com/subscription_center?add_user=khanacademy" id="378" name="Google Shape;378;p60" title="Gustation - structure and function | Processing the Environment | MCAT | Khan Academy">
            <a:hlinkClick r:id="rId3"/>
          </p:cNvPr>
          <p:cNvPicPr preferRelativeResize="0"/>
          <p:nvPr/>
        </p:nvPicPr>
        <p:blipFill>
          <a:blip r:embed="rId4">
            <a:alphaModFix/>
          </a:blip>
          <a:stretch>
            <a:fillRect/>
          </a:stretch>
        </p:blipFill>
        <p:spPr>
          <a:xfrm>
            <a:off x="5596549" y="481650"/>
            <a:ext cx="886650" cy="664975"/>
          </a:xfrm>
          <a:prstGeom prst="rect">
            <a:avLst/>
          </a:prstGeom>
          <a:noFill/>
          <a:ln>
            <a:noFill/>
          </a:ln>
        </p:spPr>
      </p:pic>
      <p:pic>
        <p:nvPicPr>
          <p:cNvPr id="379" name="Google Shape;379;p60"/>
          <p:cNvPicPr preferRelativeResize="0"/>
          <p:nvPr/>
        </p:nvPicPr>
        <p:blipFill>
          <a:blip r:embed="rId5">
            <a:alphaModFix/>
          </a:blip>
          <a:stretch>
            <a:fillRect/>
          </a:stretch>
        </p:blipFill>
        <p:spPr>
          <a:xfrm>
            <a:off x="2926814" y="1554248"/>
            <a:ext cx="3644699" cy="33972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61"/>
          <p:cNvSpPr txBox="1"/>
          <p:nvPr/>
        </p:nvSpPr>
        <p:spPr>
          <a:xfrm>
            <a:off x="328050" y="7074800"/>
            <a:ext cx="6201900" cy="267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None/>
            </a:pPr>
            <a:r>
              <a:rPr b="1" lang="en-GB" sz="1800">
                <a:solidFill>
                  <a:srgbClr val="134F5C"/>
                </a:solidFill>
                <a:highlight>
                  <a:srgbClr val="D0E0E3"/>
                </a:highlight>
                <a:latin typeface="Josefin Sans"/>
                <a:ea typeface="Josefin Sans"/>
                <a:cs typeface="Josefin Sans"/>
                <a:sym typeface="Josefin Sans"/>
              </a:rPr>
              <a:t>Pathophysiology</a:t>
            </a:r>
            <a:r>
              <a:rPr lang="en-GB" sz="1800">
                <a:solidFill>
                  <a:srgbClr val="2C5072"/>
                </a:solidFill>
                <a:latin typeface="Economica"/>
                <a:ea typeface="Economica"/>
                <a:cs typeface="Economica"/>
                <a:sym typeface="Economica"/>
              </a:rPr>
              <a:t>:</a:t>
            </a:r>
            <a:endParaRPr sz="1800">
              <a:solidFill>
                <a:srgbClr val="2C5072"/>
              </a:solidFill>
              <a:latin typeface="Economica"/>
              <a:ea typeface="Economica"/>
              <a:cs typeface="Economica"/>
              <a:sym typeface="Economica"/>
            </a:endParaRPr>
          </a:p>
          <a:p>
            <a:pPr indent="-317500" lvl="0" marL="457200" rtl="0" algn="l">
              <a:lnSpc>
                <a:spcPct val="115000"/>
              </a:lnSpc>
              <a:spcBef>
                <a:spcPts val="700"/>
              </a:spcBef>
              <a:spcAft>
                <a:spcPts val="0"/>
              </a:spcAft>
              <a:buSzPts val="1400"/>
              <a:buFont typeface="Cairo"/>
              <a:buChar char="➔"/>
            </a:pPr>
            <a:r>
              <a:rPr lang="en-GB">
                <a:latin typeface="Cairo"/>
                <a:ea typeface="Cairo"/>
                <a:cs typeface="Cairo"/>
                <a:sym typeface="Cairo"/>
              </a:rPr>
              <a:t>Ageusia (complete loss of taste).</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b="1" lang="en-GB">
                <a:latin typeface="Cairo"/>
                <a:ea typeface="Cairo"/>
                <a:cs typeface="Cairo"/>
                <a:sym typeface="Cairo"/>
              </a:rPr>
              <a:t>D</a:t>
            </a:r>
            <a:r>
              <a:rPr lang="en-GB">
                <a:latin typeface="Cairo"/>
                <a:ea typeface="Cairo"/>
                <a:cs typeface="Cairo"/>
                <a:sym typeface="Cairo"/>
              </a:rPr>
              <a:t>ysgeusia (</a:t>
            </a:r>
            <a:r>
              <a:rPr b="1" lang="en-GB">
                <a:latin typeface="Cairo"/>
                <a:ea typeface="Cairo"/>
                <a:cs typeface="Cairo"/>
                <a:sym typeface="Cairo"/>
              </a:rPr>
              <a:t>d</a:t>
            </a:r>
            <a:r>
              <a:rPr lang="en-GB">
                <a:latin typeface="Cairo"/>
                <a:ea typeface="Cairo"/>
                <a:cs typeface="Cairo"/>
                <a:sym typeface="Cairo"/>
              </a:rPr>
              <a:t>isturbed taste).</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Cairo"/>
              <a:buChar char="◆"/>
            </a:pPr>
            <a:r>
              <a:rPr lang="en-GB">
                <a:latin typeface="Cairo"/>
                <a:ea typeface="Cairo"/>
                <a:cs typeface="Cairo"/>
                <a:sym typeface="Cairo"/>
              </a:rPr>
              <a:t>Caused by a  damage to </a:t>
            </a:r>
            <a:r>
              <a:rPr lang="en-GB">
                <a:solidFill>
                  <a:schemeClr val="dk1"/>
                </a:solidFill>
                <a:latin typeface="Cairo"/>
                <a:ea typeface="Cairo"/>
                <a:cs typeface="Cairo"/>
                <a:sym typeface="Cairo"/>
              </a:rPr>
              <a:t>cranial nerves </a:t>
            </a:r>
            <a:r>
              <a:rPr lang="en-GB">
                <a:latin typeface="Cairo"/>
                <a:ea typeface="Cairo"/>
                <a:cs typeface="Cairo"/>
                <a:sym typeface="Cairo"/>
              </a:rPr>
              <a:t>VII, IX, X.</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GB">
                <a:latin typeface="Cairo"/>
                <a:ea typeface="Cairo"/>
                <a:cs typeface="Cairo"/>
                <a:sym typeface="Cairo"/>
              </a:rPr>
              <a:t>Hypergeusia</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Cairo"/>
              <a:buChar char="◆"/>
            </a:pPr>
            <a:r>
              <a:rPr lang="en-GB">
                <a:latin typeface="Cairo"/>
                <a:ea typeface="Cairo"/>
                <a:cs typeface="Cairo"/>
                <a:sym typeface="Cairo"/>
              </a:rPr>
              <a:t> Caused by </a:t>
            </a:r>
            <a:r>
              <a:rPr lang="en-GB">
                <a:solidFill>
                  <a:srgbClr val="55B787"/>
                </a:solidFill>
                <a:latin typeface="Cairo"/>
                <a:ea typeface="Cairo"/>
                <a:cs typeface="Cairo"/>
                <a:sym typeface="Cairo"/>
              </a:rPr>
              <a:t>adrenal insufficiency</a:t>
            </a:r>
            <a:endParaRPr>
              <a:solidFill>
                <a:srgbClr val="55B787"/>
              </a:solidFill>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GB">
                <a:latin typeface="Cairo"/>
                <a:ea typeface="Cairo"/>
                <a:cs typeface="Cairo"/>
                <a:sym typeface="Cairo"/>
              </a:rPr>
              <a:t>Hypogeusia</a:t>
            </a:r>
            <a:endParaRPr>
              <a:latin typeface="Cairo"/>
              <a:ea typeface="Cairo"/>
              <a:cs typeface="Cairo"/>
              <a:sym typeface="Cairo"/>
            </a:endParaRPr>
          </a:p>
          <a:p>
            <a:pPr indent="-317500" lvl="1" marL="914400" rtl="0" algn="l">
              <a:lnSpc>
                <a:spcPct val="115000"/>
              </a:lnSpc>
              <a:spcBef>
                <a:spcPts val="0"/>
              </a:spcBef>
              <a:spcAft>
                <a:spcPts val="0"/>
              </a:spcAft>
              <a:buSzPts val="1400"/>
              <a:buFont typeface="Cairo"/>
              <a:buChar char="◆"/>
            </a:pPr>
            <a:r>
              <a:rPr lang="en-GB">
                <a:latin typeface="Cairo"/>
                <a:ea typeface="Cairo"/>
                <a:cs typeface="Cairo"/>
                <a:sym typeface="Cairo"/>
              </a:rPr>
              <a:t>Many diseases can produce hypogeusia. In addition, drugs such as </a:t>
            </a:r>
            <a:r>
              <a:rPr lang="en-GB">
                <a:solidFill>
                  <a:schemeClr val="accent5"/>
                </a:solidFill>
                <a:highlight>
                  <a:srgbClr val="D9EAD3"/>
                </a:highlight>
                <a:latin typeface="Cairo"/>
                <a:ea typeface="Cairo"/>
                <a:cs typeface="Cairo"/>
                <a:sym typeface="Cairo"/>
              </a:rPr>
              <a:t>captopril and penicillamine</a:t>
            </a:r>
            <a:r>
              <a:rPr lang="en-GB">
                <a:latin typeface="Cairo"/>
                <a:ea typeface="Cairo"/>
                <a:cs typeface="Cairo"/>
                <a:sym typeface="Cairo"/>
              </a:rPr>
              <a:t>—which contain</a:t>
            </a:r>
            <a:r>
              <a:rPr lang="en-GB">
                <a:highlight>
                  <a:srgbClr val="FCE5CD"/>
                </a:highlight>
                <a:latin typeface="Cairo"/>
                <a:ea typeface="Cairo"/>
                <a:cs typeface="Cairo"/>
                <a:sym typeface="Cairo"/>
              </a:rPr>
              <a:t> </a:t>
            </a:r>
            <a:r>
              <a:rPr lang="en-GB">
                <a:solidFill>
                  <a:srgbClr val="FF6600"/>
                </a:solidFill>
                <a:highlight>
                  <a:srgbClr val="FCE5CD"/>
                </a:highlight>
                <a:latin typeface="Cairo"/>
                <a:ea typeface="Cairo"/>
                <a:cs typeface="Cairo"/>
                <a:sym typeface="Cairo"/>
              </a:rPr>
              <a:t>sulfhydryl groups</a:t>
            </a:r>
            <a:r>
              <a:rPr lang="en-GB">
                <a:latin typeface="Cairo"/>
                <a:ea typeface="Cairo"/>
                <a:cs typeface="Cairo"/>
                <a:sym typeface="Cairo"/>
              </a:rPr>
              <a:t>—cause temporary loss of taste sensation.</a:t>
            </a:r>
            <a:endParaRPr>
              <a:latin typeface="Cairo"/>
              <a:ea typeface="Cairo"/>
              <a:cs typeface="Cairo"/>
              <a:sym typeface="Cairo"/>
            </a:endParaRPr>
          </a:p>
        </p:txBody>
      </p:sp>
      <p:pic>
        <p:nvPicPr>
          <p:cNvPr id="385" name="Google Shape;385;p61"/>
          <p:cNvPicPr preferRelativeResize="0"/>
          <p:nvPr/>
        </p:nvPicPr>
        <p:blipFill>
          <a:blip r:embed="rId3">
            <a:alphaModFix/>
          </a:blip>
          <a:stretch>
            <a:fillRect/>
          </a:stretch>
        </p:blipFill>
        <p:spPr>
          <a:xfrm>
            <a:off x="187725" y="383800"/>
            <a:ext cx="6253812" cy="6846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