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y="5143500" cx="9144000"/>
  <p:notesSz cx="6858000" cy="9144000"/>
  <p:embeddedFontLst>
    <p:embeddedFont>
      <p:font typeface="Muli"/>
      <p:regular r:id="rId30"/>
      <p:bold r:id="rId31"/>
      <p:italic r:id="rId32"/>
      <p:boldItalic r:id="rId33"/>
    </p:embeddedFont>
    <p:embeddedFont>
      <p:font typeface="Caveat"/>
      <p:regular r:id="rId34"/>
      <p:bold r:id="rId35"/>
    </p:embeddedFont>
    <p:embeddedFont>
      <p:font typeface="Cabin"/>
      <p:regular r:id="rId36"/>
      <p:bold r:id="rId37"/>
      <p:italic r:id="rId38"/>
      <p:boldItalic r:id="rId39"/>
    </p:embeddedFont>
    <p:embeddedFont>
      <p:font typeface="Corbel"/>
      <p:regular r:id="rId40"/>
      <p:bold r:id="rId41"/>
      <p:italic r:id="rId42"/>
      <p:boldItalic r:id="rId43"/>
    </p:embeddedFont>
    <p:embeddedFont>
      <p:font typeface="Arial Black"/>
      <p:regular r:id="rId44"/>
    </p:embeddedFont>
    <p:embeddedFont>
      <p:font typeface="Oswald"/>
      <p:regular r:id="rId45"/>
      <p:bold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2FD9ED4-8780-437C-AE57-028C7C9AC226}">
  <a:tblStyle styleId="{22FD9ED4-8780-437C-AE57-028C7C9AC2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60964A4-95D7-4145-9693-13B5A8D118E1}" styleName="Table_1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5F9FD"/>
          </a:solidFill>
        </a:fill>
      </a:tcStyle>
    </a:wholeTbl>
    <a:band1H>
      <a:tcTxStyle/>
      <a:tcStyle>
        <a:fill>
          <a:solidFill>
            <a:srgbClr val="EBF4FB"/>
          </a:solidFill>
        </a:fill>
      </a:tcStyle>
    </a:band1H>
    <a:band2H>
      <a:tcTxStyle/>
    </a:band2H>
    <a:band1V>
      <a:tcTxStyle/>
      <a:tcStyle>
        <a:fill>
          <a:solidFill>
            <a:srgbClr val="EBF4FB"/>
          </a:solidFill>
        </a:fill>
      </a:tcStyle>
    </a:band1V>
    <a:band2V>
      <a:tcTxStyle/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C4C9277D-D359-47CE-A24A-3E588C4C849F}" styleName="Table_2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F2FA"/>
          </a:solidFill>
        </a:fill>
      </a:tcStyle>
    </a:wholeTbl>
    <a:band1H>
      <a:tcTxStyle/>
      <a:tcStyle>
        <a:fill>
          <a:solidFill>
            <a:srgbClr val="D5E5F5"/>
          </a:solidFill>
        </a:fill>
      </a:tcStyle>
    </a:band1H>
    <a:band2H>
      <a:tcTxStyle/>
    </a:band2H>
    <a:band1V>
      <a:tcTxStyle/>
      <a:tcStyle>
        <a:fill>
          <a:solidFill>
            <a:srgbClr val="D5E5F5"/>
          </a:solidFill>
        </a:fill>
      </a:tcStyle>
    </a:band1V>
    <a:band2V>
      <a:tcTxStyle/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4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4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4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4"/>
          </a:solidFill>
        </a:fill>
      </a:tcStyle>
    </a:firstRow>
    <a:neCell>
      <a:tcTxStyle/>
    </a:neCell>
    <a:nwCell>
      <a:tcTxStyle/>
    </a:nwCell>
  </a:tblStyle>
  <a:tblStyle styleId="{62AF0F86-F022-4993-990C-DA6629CDBF84}" styleName="Table_3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BF2FA"/>
          </a:solidFill>
        </a:fill>
      </a:tcStyle>
    </a:band1H>
    <a:band2H>
      <a:tcTxStyle/>
    </a:band2H>
    <a:band1V>
      <a:tcTxStyle/>
      <a:tcStyle>
        <a:fill>
          <a:solidFill>
            <a:srgbClr val="EBF2FA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rbel-regular.fntdata"/><Relationship Id="rId20" Type="http://schemas.openxmlformats.org/officeDocument/2006/relationships/slide" Target="slides/slide12.xml"/><Relationship Id="rId42" Type="http://schemas.openxmlformats.org/officeDocument/2006/relationships/font" Target="fonts/Corbel-italic.fntdata"/><Relationship Id="rId41" Type="http://schemas.openxmlformats.org/officeDocument/2006/relationships/font" Target="fonts/Corbel-bold.fntdata"/><Relationship Id="rId22" Type="http://schemas.openxmlformats.org/officeDocument/2006/relationships/slide" Target="slides/slide14.xml"/><Relationship Id="rId44" Type="http://schemas.openxmlformats.org/officeDocument/2006/relationships/font" Target="fonts/ArialBlack-regular.fntdata"/><Relationship Id="rId21" Type="http://schemas.openxmlformats.org/officeDocument/2006/relationships/slide" Target="slides/slide13.xml"/><Relationship Id="rId43" Type="http://schemas.openxmlformats.org/officeDocument/2006/relationships/font" Target="fonts/Corbel-boldItalic.fntdata"/><Relationship Id="rId24" Type="http://schemas.openxmlformats.org/officeDocument/2006/relationships/slide" Target="slides/slide16.xml"/><Relationship Id="rId46" Type="http://schemas.openxmlformats.org/officeDocument/2006/relationships/font" Target="fonts/Oswald-bold.fntdata"/><Relationship Id="rId23" Type="http://schemas.openxmlformats.org/officeDocument/2006/relationships/slide" Target="slides/slide15.xml"/><Relationship Id="rId45" Type="http://schemas.openxmlformats.org/officeDocument/2006/relationships/font" Target="fonts/Oswald-regular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Muli-bold.fntdata"/><Relationship Id="rId30" Type="http://schemas.openxmlformats.org/officeDocument/2006/relationships/font" Target="fonts/Muli-regular.fntdata"/><Relationship Id="rId11" Type="http://schemas.openxmlformats.org/officeDocument/2006/relationships/slide" Target="slides/slide3.xml"/><Relationship Id="rId33" Type="http://schemas.openxmlformats.org/officeDocument/2006/relationships/font" Target="fonts/Muli-boldItalic.fntdata"/><Relationship Id="rId10" Type="http://schemas.openxmlformats.org/officeDocument/2006/relationships/slide" Target="slides/slide2.xml"/><Relationship Id="rId32" Type="http://schemas.openxmlformats.org/officeDocument/2006/relationships/font" Target="fonts/Muli-italic.fntdata"/><Relationship Id="rId13" Type="http://schemas.openxmlformats.org/officeDocument/2006/relationships/slide" Target="slides/slide5.xml"/><Relationship Id="rId35" Type="http://schemas.openxmlformats.org/officeDocument/2006/relationships/font" Target="fonts/Caveat-bold.fntdata"/><Relationship Id="rId12" Type="http://schemas.openxmlformats.org/officeDocument/2006/relationships/slide" Target="slides/slide4.xml"/><Relationship Id="rId34" Type="http://schemas.openxmlformats.org/officeDocument/2006/relationships/font" Target="fonts/Caveat-regular.fntdata"/><Relationship Id="rId15" Type="http://schemas.openxmlformats.org/officeDocument/2006/relationships/slide" Target="slides/slide7.xml"/><Relationship Id="rId37" Type="http://schemas.openxmlformats.org/officeDocument/2006/relationships/font" Target="fonts/Cabin-bold.fntdata"/><Relationship Id="rId14" Type="http://schemas.openxmlformats.org/officeDocument/2006/relationships/slide" Target="slides/slide6.xml"/><Relationship Id="rId36" Type="http://schemas.openxmlformats.org/officeDocument/2006/relationships/font" Target="fonts/Cabin-regular.fntdata"/><Relationship Id="rId17" Type="http://schemas.openxmlformats.org/officeDocument/2006/relationships/slide" Target="slides/slide9.xml"/><Relationship Id="rId39" Type="http://schemas.openxmlformats.org/officeDocument/2006/relationships/font" Target="fonts/Cabin-boldItalic.fntdata"/><Relationship Id="rId16" Type="http://schemas.openxmlformats.org/officeDocument/2006/relationships/slide" Target="slides/slide8.xml"/><Relationship Id="rId38" Type="http://schemas.openxmlformats.org/officeDocument/2006/relationships/font" Target="fonts/Cabin-italic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3c4d6ae1a_2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43c4d6ae1a_2_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43c4d6ae1a_2_7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3c4d6ae1a_2_2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43c4d6ae1a_2_2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43c4d6ae1a_2_2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43c4d6ae1a_2_2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43c4d6ae1a_2_2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3c4d6ae1a_2_2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43c4d6ae1a_2_2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43c4d6ae1a_2_2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43c4d6ae1a_2_2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43c4d6ae1a_2_2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43c4d6ae1a_2_2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43c4d6ae1a_2_2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43c4d6ae1a_2_2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43c4d6ae1a_2_3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g43c4d6ae1a_2_30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في صورة بسلايدز الدكتورة بلا عنوان:/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43c4d6ae1a_2_30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43c4d6ae1a_2_30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g43c4d6ae1a_2_3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43c4d6ae1a_2_3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g43c4d6ae1a_2_3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adc9ae93fe33d6c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g3adc9ae93fe33d6c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3c4d6ae1a_2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43c4d6ae1a_2_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43c4d6ae1a_2_9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43c4d6ae1a_2_3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g43c4d6ae1a_2_3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g43c4d6ae1a_2_3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d7924d262da8b89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g2d7924d262da8b89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3c4d6ae1a_2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43c4d6ae1a_2_1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43c4d6ae1a_2_10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8f683563e2689a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358f683563e2689a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358f683563e2689a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3c4d6ae1a_2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43c4d6ae1a_2_1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43c4d6ae1a_2_1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3c4d6ae1a_2_1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43c4d6ae1a_2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3c4d6ae1a_2_1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43c4d6ae1a_2_1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43c4d6ae1a_2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g43c4d6ae1a_2_1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 are important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43c4d6ae1a_2_18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44cfa81753cc2f46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g44cfa81753cc2f46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 editing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44cfa81753cc2f46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orbel"/>
              <a:buNone/>
              <a:defRPr b="0" i="0" sz="33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857250" y="1543050"/>
            <a:ext cx="7404653" cy="30289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1150" lvl="0" marL="45720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Char char="•"/>
              <a:defRPr b="0" i="0" sz="1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048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9845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921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921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921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921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921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921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2961861" y="4667871"/>
            <a:ext cx="35383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997147" y="4667871"/>
            <a:ext cx="127966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 txBox="1"/>
          <p:nvPr>
            <p:ph type="ctrTitle"/>
          </p:nvPr>
        </p:nvSpPr>
        <p:spPr>
          <a:xfrm>
            <a:off x="832485" y="661782"/>
            <a:ext cx="747522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orbel"/>
              <a:buNone/>
              <a:defRPr b="1" i="0" sz="5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1282148" y="2902225"/>
            <a:ext cx="6575895" cy="10411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1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None/>
              <a:defRPr b="0" i="0" sz="17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None/>
              <a:defRPr b="0" i="0" sz="1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None/>
              <a:defRPr b="0" i="0" sz="1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1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0" type="dt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2961861" y="4667871"/>
            <a:ext cx="35383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6997147" y="4667871"/>
            <a:ext cx="127966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0" name="Google Shape;70;p15"/>
          <p:cNvCxnSpPr/>
          <p:nvPr/>
        </p:nvCxnSpPr>
        <p:spPr>
          <a:xfrm>
            <a:off x="1483995" y="2800350"/>
            <a:ext cx="6172201" cy="0"/>
          </a:xfrm>
          <a:prstGeom prst="straightConnector1">
            <a:avLst/>
          </a:prstGeom>
          <a:noFill/>
          <a:ln cap="flat" cmpd="sng" w="10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829818" y="880181"/>
            <a:ext cx="747522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orbel"/>
              <a:buNone/>
              <a:defRPr b="0" i="0" sz="5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1282446" y="3115890"/>
            <a:ext cx="6576822" cy="102285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1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None/>
              <a:defRPr b="0" i="0" sz="1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 b="0" i="0" sz="14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orbel"/>
              <a:buNone/>
              <a:defRPr b="0" i="0" sz="11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orbel"/>
              <a:buNone/>
              <a:defRPr b="0" i="0" sz="11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orbel"/>
              <a:buNone/>
              <a:defRPr b="0" i="0" sz="11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orbel"/>
              <a:buNone/>
              <a:defRPr b="0" i="0" sz="11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orbel"/>
              <a:buNone/>
              <a:defRPr b="0" i="0" sz="11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800"/>
              <a:buFont typeface="Corbel"/>
              <a:buNone/>
              <a:defRPr b="0" i="0" sz="11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2961861" y="4667871"/>
            <a:ext cx="35383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997147" y="4667871"/>
            <a:ext cx="127966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7" name="Google Shape;77;p16"/>
          <p:cNvCxnSpPr/>
          <p:nvPr/>
        </p:nvCxnSpPr>
        <p:spPr>
          <a:xfrm>
            <a:off x="1485900" y="3015306"/>
            <a:ext cx="6172201" cy="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orbel"/>
              <a:buNone/>
              <a:defRPr b="0" i="0" sz="33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857250" y="1543049"/>
            <a:ext cx="356616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1150" lvl="0" marL="45720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Char char="•"/>
              <a:defRPr b="0" i="0" sz="1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048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9845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921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921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921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921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921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921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2" type="body"/>
          </p:nvPr>
        </p:nvSpPr>
        <p:spPr>
          <a:xfrm>
            <a:off x="4700709" y="1543050"/>
            <a:ext cx="356616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1150" lvl="0" marL="45720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Char char="•"/>
              <a:defRPr b="0" i="0" sz="1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048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9845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921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921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921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921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921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921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11" type="ftr"/>
          </p:nvPr>
        </p:nvSpPr>
        <p:spPr>
          <a:xfrm>
            <a:off x="2961861" y="4667871"/>
            <a:ext cx="35383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6997147" y="4667871"/>
            <a:ext cx="127966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orbel"/>
              <a:buNone/>
              <a:defRPr b="0" i="0" sz="33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857250" y="1501133"/>
            <a:ext cx="3566160" cy="582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indent="-228600" lvl="0" marL="4572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b="1" i="0" sz="18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1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 b="1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2" type="body"/>
          </p:nvPr>
        </p:nvSpPr>
        <p:spPr>
          <a:xfrm>
            <a:off x="857250" y="2041112"/>
            <a:ext cx="3566160" cy="25374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1150" lvl="0" marL="45720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Char char="•"/>
              <a:defRPr b="0" i="0" sz="1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048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9845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921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921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921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921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921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921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3" type="body"/>
          </p:nvPr>
        </p:nvSpPr>
        <p:spPr>
          <a:xfrm>
            <a:off x="4701880" y="1499274"/>
            <a:ext cx="3566160" cy="582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indent="-228600" lvl="0" marL="4572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b="1" i="0" sz="18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1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 b="1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4" type="body"/>
          </p:nvPr>
        </p:nvSpPr>
        <p:spPr>
          <a:xfrm>
            <a:off x="4701880" y="2039492"/>
            <a:ext cx="3566160" cy="25374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1150" lvl="0" marL="45720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Char char="•"/>
              <a:defRPr b="0" i="0" sz="1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048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9845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921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921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921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921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921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921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10" type="dt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11" type="ftr"/>
          </p:nvPr>
        </p:nvSpPr>
        <p:spPr>
          <a:xfrm>
            <a:off x="2961861" y="4667871"/>
            <a:ext cx="35383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6997147" y="4667871"/>
            <a:ext cx="127966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orbel"/>
              <a:buNone/>
              <a:defRPr b="0" i="0" sz="33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6" name="Google Shape;96;p19"/>
          <p:cNvSpPr txBox="1"/>
          <p:nvPr>
            <p:ph idx="10" type="dt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11" type="ftr"/>
          </p:nvPr>
        </p:nvSpPr>
        <p:spPr>
          <a:xfrm>
            <a:off x="2961861" y="4667871"/>
            <a:ext cx="35383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6997147" y="4667871"/>
            <a:ext cx="127966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idx="10" type="dt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1" name="Google Shape;101;p20"/>
          <p:cNvSpPr txBox="1"/>
          <p:nvPr>
            <p:ph idx="11" type="ftr"/>
          </p:nvPr>
        </p:nvSpPr>
        <p:spPr>
          <a:xfrm>
            <a:off x="2961861" y="4667871"/>
            <a:ext cx="35383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6997147" y="4667871"/>
            <a:ext cx="127966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857250" y="822960"/>
            <a:ext cx="2948940" cy="130302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b="0" i="0" sz="3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4389119" y="822960"/>
            <a:ext cx="3909060" cy="3497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49250" lvl="0" marL="45720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orbel"/>
              <a:buChar char="•"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3655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orbel"/>
              <a:buChar char="•"/>
              <a:defRPr b="0" i="0" sz="21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1750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Char char="•"/>
              <a:defRPr b="0" i="0" sz="18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048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048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048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048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048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048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6" name="Google Shape;106;p21"/>
          <p:cNvSpPr txBox="1"/>
          <p:nvPr>
            <p:ph idx="2" type="body"/>
          </p:nvPr>
        </p:nvSpPr>
        <p:spPr>
          <a:xfrm>
            <a:off x="857250" y="2125980"/>
            <a:ext cx="2948940" cy="2263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0" i="0" sz="13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Corbe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Corbel"/>
              <a:buNone/>
              <a:defRPr b="0" i="0" sz="8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7" name="Google Shape;107;p21"/>
          <p:cNvSpPr txBox="1"/>
          <p:nvPr>
            <p:ph idx="10" type="dt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8" name="Google Shape;108;p21"/>
          <p:cNvSpPr txBox="1"/>
          <p:nvPr>
            <p:ph idx="11" type="ftr"/>
          </p:nvPr>
        </p:nvSpPr>
        <p:spPr>
          <a:xfrm>
            <a:off x="2961861" y="4667871"/>
            <a:ext cx="35383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6997147" y="4667871"/>
            <a:ext cx="127966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857250" y="822960"/>
            <a:ext cx="2948940" cy="130302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b="0" i="0" sz="3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2" name="Google Shape;112;p22"/>
          <p:cNvSpPr/>
          <p:nvPr>
            <p:ph idx="2" type="pic"/>
          </p:nvPr>
        </p:nvSpPr>
        <p:spPr>
          <a:xfrm>
            <a:off x="4059936" y="802385"/>
            <a:ext cx="4574286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05725" spcFirstLastPara="1" rIns="68575" wrap="square" tIns="137150"/>
          <a:lstStyle>
            <a:lvl1pPr lvl="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orbel"/>
              <a:buNone/>
              <a:defRPr b="0" i="0" sz="21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orbel"/>
              <a:buNone/>
              <a:defRPr b="0" i="0" sz="21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b="0" i="0" sz="18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857250" y="2125980"/>
            <a:ext cx="2948940" cy="21602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0" i="0" sz="13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Corbe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Corbel"/>
              <a:buNone/>
              <a:defRPr b="0" i="0" sz="8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4" name="Google Shape;114;p22"/>
          <p:cNvSpPr txBox="1"/>
          <p:nvPr>
            <p:ph idx="10" type="dt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5" name="Google Shape;115;p22"/>
          <p:cNvSpPr txBox="1"/>
          <p:nvPr>
            <p:ph idx="11" type="ftr"/>
          </p:nvPr>
        </p:nvSpPr>
        <p:spPr>
          <a:xfrm>
            <a:off x="2961861" y="4667871"/>
            <a:ext cx="35383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6" name="Google Shape;116;p22"/>
          <p:cNvSpPr txBox="1"/>
          <p:nvPr>
            <p:ph idx="12" type="sldNum"/>
          </p:nvPr>
        </p:nvSpPr>
        <p:spPr>
          <a:xfrm>
            <a:off x="6997147" y="4667871"/>
            <a:ext cx="127966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orbel"/>
              <a:buNone/>
              <a:defRPr b="0" i="0" sz="33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 rot="5400000">
            <a:off x="3045102" y="-644802"/>
            <a:ext cx="3028950" cy="740465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1150" lvl="0" marL="45720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Char char="•"/>
              <a:defRPr b="0" i="0" sz="1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048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9845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921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921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921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921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921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921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0" name="Google Shape;120;p23"/>
          <p:cNvSpPr txBox="1"/>
          <p:nvPr>
            <p:ph idx="10" type="dt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1" name="Google Shape;121;p23"/>
          <p:cNvSpPr txBox="1"/>
          <p:nvPr>
            <p:ph idx="11" type="ftr"/>
          </p:nvPr>
        </p:nvSpPr>
        <p:spPr>
          <a:xfrm>
            <a:off x="2961861" y="4667871"/>
            <a:ext cx="35383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2" name="Google Shape;122;p23"/>
          <p:cNvSpPr txBox="1"/>
          <p:nvPr>
            <p:ph idx="12" type="sldNum"/>
          </p:nvPr>
        </p:nvSpPr>
        <p:spPr>
          <a:xfrm>
            <a:off x="6997147" y="4667871"/>
            <a:ext cx="127966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 rot="5400000">
            <a:off x="5386387" y="1728788"/>
            <a:ext cx="4057650" cy="1743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orbel"/>
              <a:buNone/>
              <a:defRPr b="0" i="0" sz="33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 rot="5400000">
            <a:off x="1614487" y="-185737"/>
            <a:ext cx="4057650" cy="55721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1150" lvl="0" marL="45720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Char char="•"/>
              <a:defRPr b="0" i="0" sz="1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048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9845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921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921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921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921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921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921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6" name="Google Shape;126;p24"/>
          <p:cNvSpPr txBox="1"/>
          <p:nvPr>
            <p:ph idx="10" type="dt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7" name="Google Shape;127;p24"/>
          <p:cNvSpPr txBox="1"/>
          <p:nvPr>
            <p:ph idx="11" type="ftr"/>
          </p:nvPr>
        </p:nvSpPr>
        <p:spPr>
          <a:xfrm>
            <a:off x="2961861" y="4667871"/>
            <a:ext cx="35383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6997147" y="4667871"/>
            <a:ext cx="127966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857250" y="457200"/>
            <a:ext cx="74067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857250" y="1543050"/>
            <a:ext cx="7404600" cy="30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1150" lvl="0" marL="45720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Char char="•"/>
              <a:defRPr b="0" i="0" sz="1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6"/>
          <p:cNvSpPr txBox="1"/>
          <p:nvPr>
            <p:ph idx="10" type="dt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6"/>
          <p:cNvSpPr txBox="1"/>
          <p:nvPr>
            <p:ph idx="11" type="ftr"/>
          </p:nvPr>
        </p:nvSpPr>
        <p:spPr>
          <a:xfrm>
            <a:off x="2961861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6"/>
          <p:cNvSpPr txBox="1"/>
          <p:nvPr>
            <p:ph idx="12" type="sldNum"/>
          </p:nvPr>
        </p:nvSpPr>
        <p:spPr>
          <a:xfrm>
            <a:off x="6997147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/>
          <p:nvPr/>
        </p:nvSpPr>
        <p:spPr>
          <a:xfrm>
            <a:off x="173355" y="182880"/>
            <a:ext cx="8793600" cy="478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7"/>
          <p:cNvSpPr txBox="1"/>
          <p:nvPr>
            <p:ph type="ctrTitle"/>
          </p:nvPr>
        </p:nvSpPr>
        <p:spPr>
          <a:xfrm>
            <a:off x="832485" y="661782"/>
            <a:ext cx="74751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b="1" i="0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45" name="Google Shape;145;p27"/>
          <p:cNvSpPr txBox="1"/>
          <p:nvPr>
            <p:ph idx="1" type="subTitle"/>
          </p:nvPr>
        </p:nvSpPr>
        <p:spPr>
          <a:xfrm>
            <a:off x="1282148" y="2902225"/>
            <a:ext cx="65760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1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None/>
              <a:defRPr b="0" i="0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None/>
              <a:defRPr b="0" i="0" sz="1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None/>
              <a:defRPr b="0" i="0" sz="1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27"/>
          <p:cNvSpPr txBox="1"/>
          <p:nvPr>
            <p:ph idx="10" type="dt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7"/>
          <p:cNvSpPr txBox="1"/>
          <p:nvPr>
            <p:ph idx="11" type="ftr"/>
          </p:nvPr>
        </p:nvSpPr>
        <p:spPr>
          <a:xfrm>
            <a:off x="2961861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7"/>
          <p:cNvSpPr txBox="1"/>
          <p:nvPr>
            <p:ph idx="12" type="sldNum"/>
          </p:nvPr>
        </p:nvSpPr>
        <p:spPr>
          <a:xfrm>
            <a:off x="6997147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49" name="Google Shape;149;p27"/>
          <p:cNvCxnSpPr/>
          <p:nvPr/>
        </p:nvCxnSpPr>
        <p:spPr>
          <a:xfrm>
            <a:off x="1483995" y="2800350"/>
            <a:ext cx="6172200" cy="0"/>
          </a:xfrm>
          <a:prstGeom prst="straightConnector1">
            <a:avLst/>
          </a:prstGeom>
          <a:noFill/>
          <a:ln cap="flat" cmpd="sng" w="10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829818" y="880181"/>
            <a:ext cx="74751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b="0" i="0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1282446" y="3115890"/>
            <a:ext cx="6576900" cy="10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1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None/>
              <a:defRPr b="0" i="0" sz="1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orbe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orbe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orbe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orbe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orbe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800"/>
              <a:buFont typeface="Corbe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8"/>
          <p:cNvSpPr txBox="1"/>
          <p:nvPr>
            <p:ph idx="10" type="dt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28"/>
          <p:cNvSpPr txBox="1"/>
          <p:nvPr>
            <p:ph idx="11" type="ftr"/>
          </p:nvPr>
        </p:nvSpPr>
        <p:spPr>
          <a:xfrm>
            <a:off x="2961861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8"/>
          <p:cNvSpPr txBox="1"/>
          <p:nvPr>
            <p:ph idx="12" type="sldNum"/>
          </p:nvPr>
        </p:nvSpPr>
        <p:spPr>
          <a:xfrm>
            <a:off x="6997147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6" name="Google Shape;156;p28"/>
          <p:cNvCxnSpPr/>
          <p:nvPr/>
        </p:nvCxnSpPr>
        <p:spPr>
          <a:xfrm>
            <a:off x="1485900" y="3015306"/>
            <a:ext cx="6172200" cy="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857250" y="457200"/>
            <a:ext cx="74067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857250" y="1543049"/>
            <a:ext cx="35661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1150" lvl="0" marL="45720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Char char="•"/>
              <a:defRPr b="0" i="0" sz="1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29"/>
          <p:cNvSpPr txBox="1"/>
          <p:nvPr>
            <p:ph idx="2" type="body"/>
          </p:nvPr>
        </p:nvSpPr>
        <p:spPr>
          <a:xfrm>
            <a:off x="4700709" y="1543050"/>
            <a:ext cx="35661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1150" lvl="0" marL="45720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Char char="•"/>
              <a:defRPr b="0" i="0" sz="1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29"/>
          <p:cNvSpPr txBox="1"/>
          <p:nvPr>
            <p:ph idx="10" type="dt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9"/>
          <p:cNvSpPr txBox="1"/>
          <p:nvPr>
            <p:ph idx="11" type="ftr"/>
          </p:nvPr>
        </p:nvSpPr>
        <p:spPr>
          <a:xfrm>
            <a:off x="2961861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9"/>
          <p:cNvSpPr txBox="1"/>
          <p:nvPr>
            <p:ph idx="12" type="sldNum"/>
          </p:nvPr>
        </p:nvSpPr>
        <p:spPr>
          <a:xfrm>
            <a:off x="6997147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857250" y="457200"/>
            <a:ext cx="74067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857250" y="1501133"/>
            <a:ext cx="35661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indent="-228600" lvl="0" marL="4572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b="1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 b="1" i="0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30"/>
          <p:cNvSpPr txBox="1"/>
          <p:nvPr>
            <p:ph idx="2" type="body"/>
          </p:nvPr>
        </p:nvSpPr>
        <p:spPr>
          <a:xfrm>
            <a:off x="857250" y="2041112"/>
            <a:ext cx="3566100" cy="25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1150" lvl="0" marL="45720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Char char="•"/>
              <a:defRPr b="0" i="0" sz="1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30"/>
          <p:cNvSpPr txBox="1"/>
          <p:nvPr>
            <p:ph idx="3" type="body"/>
          </p:nvPr>
        </p:nvSpPr>
        <p:spPr>
          <a:xfrm>
            <a:off x="4701880" y="1499274"/>
            <a:ext cx="35661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indent="-228600" lvl="0" marL="4572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b="1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 b="1" i="0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00"/>
              <a:buFont typeface="Corbel"/>
              <a:buNone/>
              <a:defRPr b="1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30"/>
          <p:cNvSpPr txBox="1"/>
          <p:nvPr>
            <p:ph idx="4" type="body"/>
          </p:nvPr>
        </p:nvSpPr>
        <p:spPr>
          <a:xfrm>
            <a:off x="4701880" y="2039492"/>
            <a:ext cx="3566100" cy="25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1150" lvl="0" marL="45720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Char char="•"/>
              <a:defRPr b="0" i="0" sz="1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30"/>
          <p:cNvSpPr txBox="1"/>
          <p:nvPr>
            <p:ph idx="10" type="dt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30"/>
          <p:cNvSpPr txBox="1"/>
          <p:nvPr>
            <p:ph idx="11" type="ftr"/>
          </p:nvPr>
        </p:nvSpPr>
        <p:spPr>
          <a:xfrm>
            <a:off x="2961861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30"/>
          <p:cNvSpPr txBox="1"/>
          <p:nvPr>
            <p:ph idx="12" type="sldNum"/>
          </p:nvPr>
        </p:nvSpPr>
        <p:spPr>
          <a:xfrm>
            <a:off x="6997147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857250" y="457200"/>
            <a:ext cx="74067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75" name="Google Shape;175;p31"/>
          <p:cNvSpPr txBox="1"/>
          <p:nvPr>
            <p:ph idx="10" type="dt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1"/>
          <p:cNvSpPr txBox="1"/>
          <p:nvPr>
            <p:ph idx="11" type="ftr"/>
          </p:nvPr>
        </p:nvSpPr>
        <p:spPr>
          <a:xfrm>
            <a:off x="2961861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31"/>
          <p:cNvSpPr txBox="1"/>
          <p:nvPr>
            <p:ph idx="12" type="sldNum"/>
          </p:nvPr>
        </p:nvSpPr>
        <p:spPr>
          <a:xfrm>
            <a:off x="6997147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idx="10" type="dt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32"/>
          <p:cNvSpPr txBox="1"/>
          <p:nvPr>
            <p:ph idx="11" type="ftr"/>
          </p:nvPr>
        </p:nvSpPr>
        <p:spPr>
          <a:xfrm>
            <a:off x="2961861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32"/>
          <p:cNvSpPr txBox="1"/>
          <p:nvPr>
            <p:ph idx="12" type="sldNum"/>
          </p:nvPr>
        </p:nvSpPr>
        <p:spPr>
          <a:xfrm>
            <a:off x="6997147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857250" y="822960"/>
            <a:ext cx="2949000" cy="130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84" name="Google Shape;184;p33"/>
          <p:cNvSpPr txBox="1"/>
          <p:nvPr>
            <p:ph idx="1" type="body"/>
          </p:nvPr>
        </p:nvSpPr>
        <p:spPr>
          <a:xfrm>
            <a:off x="4389119" y="822960"/>
            <a:ext cx="3909000" cy="3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49250" lvl="0" marL="45720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orbel"/>
              <a:buChar char="•"/>
              <a:defRPr b="0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655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orbel"/>
              <a:buChar char="•"/>
              <a:defRPr b="0" i="0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Char char="•"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33"/>
          <p:cNvSpPr txBox="1"/>
          <p:nvPr>
            <p:ph idx="2" type="body"/>
          </p:nvPr>
        </p:nvSpPr>
        <p:spPr>
          <a:xfrm>
            <a:off x="857250" y="2125980"/>
            <a:ext cx="29490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Corbel"/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Corbel"/>
              <a:buNone/>
              <a:defRPr b="0" i="0" sz="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33"/>
          <p:cNvSpPr txBox="1"/>
          <p:nvPr>
            <p:ph idx="10" type="dt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33"/>
          <p:cNvSpPr txBox="1"/>
          <p:nvPr>
            <p:ph idx="11" type="ftr"/>
          </p:nvPr>
        </p:nvSpPr>
        <p:spPr>
          <a:xfrm>
            <a:off x="2961861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33"/>
          <p:cNvSpPr txBox="1"/>
          <p:nvPr>
            <p:ph idx="12" type="sldNum"/>
          </p:nvPr>
        </p:nvSpPr>
        <p:spPr>
          <a:xfrm>
            <a:off x="6997147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857250" y="822960"/>
            <a:ext cx="2949000" cy="130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91" name="Google Shape;191;p34"/>
          <p:cNvSpPr/>
          <p:nvPr>
            <p:ph idx="2" type="pic"/>
          </p:nvPr>
        </p:nvSpPr>
        <p:spPr>
          <a:xfrm>
            <a:off x="4059936" y="802385"/>
            <a:ext cx="4574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05725" spcFirstLastPara="1" rIns="68575" wrap="square" tIns="137150"/>
          <a:lstStyle>
            <a:lvl1pPr lvl="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orbel"/>
              <a:buNone/>
              <a:defRPr b="0" i="0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orbel"/>
              <a:buNone/>
              <a:defRPr b="0" i="0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34"/>
          <p:cNvSpPr txBox="1"/>
          <p:nvPr>
            <p:ph idx="1" type="body"/>
          </p:nvPr>
        </p:nvSpPr>
        <p:spPr>
          <a:xfrm>
            <a:off x="857250" y="2125980"/>
            <a:ext cx="29490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Corbel"/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Corbel"/>
              <a:buNone/>
              <a:defRPr b="0" i="0" sz="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500"/>
              <a:buFont typeface="Corbel"/>
              <a:buNone/>
              <a:defRPr b="0" i="0" sz="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34"/>
          <p:cNvSpPr txBox="1"/>
          <p:nvPr>
            <p:ph idx="10" type="dt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34"/>
          <p:cNvSpPr txBox="1"/>
          <p:nvPr>
            <p:ph idx="11" type="ftr"/>
          </p:nvPr>
        </p:nvSpPr>
        <p:spPr>
          <a:xfrm>
            <a:off x="2961861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12" type="sldNum"/>
          </p:nvPr>
        </p:nvSpPr>
        <p:spPr>
          <a:xfrm>
            <a:off x="6997147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type="title"/>
          </p:nvPr>
        </p:nvSpPr>
        <p:spPr>
          <a:xfrm>
            <a:off x="857250" y="457200"/>
            <a:ext cx="74067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98" name="Google Shape;198;p35"/>
          <p:cNvSpPr txBox="1"/>
          <p:nvPr>
            <p:ph idx="1" type="body"/>
          </p:nvPr>
        </p:nvSpPr>
        <p:spPr>
          <a:xfrm rot="5400000">
            <a:off x="3045203" y="-644850"/>
            <a:ext cx="3028800" cy="74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1150" lvl="0" marL="45720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Char char="•"/>
              <a:defRPr b="0" i="0" sz="1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35"/>
          <p:cNvSpPr txBox="1"/>
          <p:nvPr>
            <p:ph idx="10" type="dt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35"/>
          <p:cNvSpPr txBox="1"/>
          <p:nvPr>
            <p:ph idx="11" type="ftr"/>
          </p:nvPr>
        </p:nvSpPr>
        <p:spPr>
          <a:xfrm>
            <a:off x="2961861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35"/>
          <p:cNvSpPr txBox="1"/>
          <p:nvPr>
            <p:ph idx="12" type="sldNum"/>
          </p:nvPr>
        </p:nvSpPr>
        <p:spPr>
          <a:xfrm>
            <a:off x="6997147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 rot="5400000">
            <a:off x="5386350" y="1728900"/>
            <a:ext cx="40578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04" name="Google Shape;204;p36"/>
          <p:cNvSpPr txBox="1"/>
          <p:nvPr>
            <p:ph idx="1" type="body"/>
          </p:nvPr>
        </p:nvSpPr>
        <p:spPr>
          <a:xfrm rot="5400000">
            <a:off x="1614375" y="-185700"/>
            <a:ext cx="4057800" cy="55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1150" lvl="0" marL="45720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Char char="•"/>
              <a:defRPr b="0" i="0" sz="1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6"/>
          <p:cNvSpPr txBox="1"/>
          <p:nvPr>
            <p:ph idx="10" type="dt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36"/>
          <p:cNvSpPr txBox="1"/>
          <p:nvPr>
            <p:ph idx="11" type="ftr"/>
          </p:nvPr>
        </p:nvSpPr>
        <p:spPr>
          <a:xfrm>
            <a:off x="2961861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36"/>
          <p:cNvSpPr txBox="1"/>
          <p:nvPr>
            <p:ph idx="12" type="sldNum"/>
          </p:nvPr>
        </p:nvSpPr>
        <p:spPr>
          <a:xfrm>
            <a:off x="6997147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orbel"/>
              <a:buNone/>
              <a:defRPr b="0" i="0" sz="33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857250" y="1543050"/>
            <a:ext cx="7404653" cy="30289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1150" lvl="0" marL="45720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Char char="•"/>
              <a:defRPr b="0" i="0" sz="1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048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9845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921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921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921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921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921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921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2961861" y="4667871"/>
            <a:ext cx="35383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6997147" y="4667871"/>
            <a:ext cx="127966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/>
          <p:nvPr/>
        </p:nvSpPr>
        <p:spPr>
          <a:xfrm>
            <a:off x="173355" y="182880"/>
            <a:ext cx="8793600" cy="478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5"/>
          <p:cNvSpPr txBox="1"/>
          <p:nvPr>
            <p:ph type="title"/>
          </p:nvPr>
        </p:nvSpPr>
        <p:spPr>
          <a:xfrm>
            <a:off x="857250" y="457200"/>
            <a:ext cx="74067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857250" y="1543050"/>
            <a:ext cx="7404600" cy="30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1150" lvl="0" marL="45720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Char char="•"/>
              <a:defRPr b="0" i="0" sz="1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1" algn="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5"/>
          <p:cNvSpPr txBox="1"/>
          <p:nvPr>
            <p:ph idx="10" type="dt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25"/>
          <p:cNvSpPr txBox="1"/>
          <p:nvPr>
            <p:ph idx="11" type="ftr"/>
          </p:nvPr>
        </p:nvSpPr>
        <p:spPr>
          <a:xfrm>
            <a:off x="2961861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5"/>
          <p:cNvSpPr txBox="1"/>
          <p:nvPr>
            <p:ph idx="12" type="sldNum"/>
          </p:nvPr>
        </p:nvSpPr>
        <p:spPr>
          <a:xfrm>
            <a:off x="6997147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0u9d96b-Tyc&amp;t=18s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hyperlink" Target="https://goo.gl/forms/6kp6Y7JC6Elm1TND3" TargetMode="External"/><Relationship Id="rId5" Type="http://schemas.openxmlformats.org/officeDocument/2006/relationships/image" Target="../media/image15.png"/><Relationship Id="rId6" Type="http://schemas.openxmlformats.org/officeDocument/2006/relationships/hyperlink" Target="https://goo.gl/forms/e6A3vefrjUKHG4kY2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youtu.be/PURvJV2SMso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tu.be/_s1lzxHRO4U?t=35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/>
        </p:nvSpPr>
        <p:spPr>
          <a:xfrm>
            <a:off x="144675" y="4422298"/>
            <a:ext cx="1595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000"/>
              <a:buFont typeface="Cabin"/>
              <a:buChar char="•"/>
            </a:pPr>
            <a:r>
              <a:rPr b="1" i="0" lang="en-GB" sz="1000" u="none" cap="none" strike="noStrike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Important</a:t>
            </a:r>
            <a:endParaRPr sz="11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Cabin"/>
              <a:buChar char="•"/>
            </a:pPr>
            <a:r>
              <a:rPr b="1"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Notes</a:t>
            </a:r>
            <a:endParaRPr sz="11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000"/>
              <a:buFont typeface="Cabin"/>
              <a:buChar char="•"/>
            </a:pPr>
            <a:r>
              <a:rPr b="1" i="0" lang="en-GB" sz="1000" u="none" cap="none" strike="noStrike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Boys’ slides only</a:t>
            </a:r>
            <a:endParaRPr sz="11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14" name="Google Shape;21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132" y="222289"/>
            <a:ext cx="1231438" cy="1100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0383" y="294126"/>
            <a:ext cx="5100638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7"/>
          <p:cNvSpPr txBox="1"/>
          <p:nvPr>
            <p:ph type="title"/>
          </p:nvPr>
        </p:nvSpPr>
        <p:spPr>
          <a:xfrm>
            <a:off x="1560600" y="3781850"/>
            <a:ext cx="1356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AFE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6AAFE1"/>
                </a:solidFill>
                <a:latin typeface="Oswald"/>
                <a:ea typeface="Oswald"/>
                <a:cs typeface="Oswald"/>
                <a:sym typeface="Oswald"/>
              </a:rPr>
              <a:t>Objectives</a:t>
            </a:r>
            <a:endParaRPr sz="11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7" name="Google Shape;217;p37"/>
          <p:cNvSpPr txBox="1"/>
          <p:nvPr>
            <p:ph idx="1" type="body"/>
          </p:nvPr>
        </p:nvSpPr>
        <p:spPr>
          <a:xfrm>
            <a:off x="1755474" y="4193675"/>
            <a:ext cx="6450749" cy="7953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38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Corbel"/>
              <a:buNone/>
            </a:pPr>
            <a:r>
              <a:rPr i="0" lang="en-GB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Appreciate that Schizophrenia is a serious, brain illness that needs early intervention and comprehensive management approach.</a:t>
            </a:r>
            <a:endParaRPr i="0" sz="9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381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Corbel"/>
              <a:buNone/>
            </a:pPr>
            <a:r>
              <a:rPr i="0" lang="en-GB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Enhance knowledge of schizophrenia including epidemiology, etiology, diagnosis and management. 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381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Corbel"/>
              <a:buNone/>
            </a:pPr>
            <a:r>
              <a:rPr i="0" lang="en-GB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Acquire preliminary skills to evaluate and intervene adequately to manage schizophrenia patients.</a:t>
            </a:r>
            <a:endParaRPr i="0" sz="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8" name="Google Shape;218;p37"/>
          <p:cNvSpPr txBox="1"/>
          <p:nvPr/>
        </p:nvSpPr>
        <p:spPr>
          <a:xfrm>
            <a:off x="1000771" y="3094476"/>
            <a:ext cx="7243526" cy="530915"/>
          </a:xfrm>
          <a:prstGeom prst="rect">
            <a:avLst/>
          </a:prstGeom>
          <a:gradFill>
            <a:gsLst>
              <a:gs pos="0">
                <a:schemeClr val="accent3"/>
              </a:gs>
              <a:gs pos="90000">
                <a:srgbClr val="72B5E6"/>
              </a:gs>
              <a:gs pos="100000">
                <a:srgbClr val="5EA4D8"/>
              </a:gs>
            </a:gsLst>
            <a:path path="circle">
              <a:fillToRect b="50%" l="50%" r="50%" t="50%"/>
            </a:path>
            <a:tileRect/>
          </a:gradFill>
          <a:ln cap="flat" cmpd="sng" w="100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Schizophrenia</a:t>
            </a:r>
            <a:endParaRPr b="1" i="0" sz="1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A close up of a sign&#10;&#10;Description generated with very high confidence" id="219" name="Google Shape;219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33945" y="222312"/>
            <a:ext cx="1066463" cy="132718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7"/>
          <p:cNvSpPr/>
          <p:nvPr/>
        </p:nvSpPr>
        <p:spPr>
          <a:xfrm>
            <a:off x="8206223" y="4774231"/>
            <a:ext cx="160953" cy="146957"/>
          </a:xfrm>
          <a:prstGeom prst="rect">
            <a:avLst/>
          </a:prstGeom>
          <a:solidFill>
            <a:srgbClr val="002060"/>
          </a:solidFill>
          <a:ln cap="flat" cmpd="sng" w="190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1" name="Google Shape;221;p37"/>
          <p:cNvSpPr/>
          <p:nvPr/>
        </p:nvSpPr>
        <p:spPr>
          <a:xfrm>
            <a:off x="8679134" y="4774231"/>
            <a:ext cx="160953" cy="146957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2" name="Google Shape;222;p37"/>
          <p:cNvSpPr/>
          <p:nvPr/>
        </p:nvSpPr>
        <p:spPr>
          <a:xfrm>
            <a:off x="8442679" y="4774231"/>
            <a:ext cx="160953" cy="146957"/>
          </a:xfrm>
          <a:prstGeom prst="rect">
            <a:avLst/>
          </a:prstGeom>
          <a:solidFill>
            <a:srgbClr val="206EA7"/>
          </a:solidFill>
          <a:ln cap="flat" cmpd="sng" w="19050">
            <a:solidFill>
              <a:srgbClr val="206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3" name="Google Shape;223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8482" y="1401700"/>
            <a:ext cx="1043769" cy="104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6"/>
          <p:cNvSpPr txBox="1"/>
          <p:nvPr/>
        </p:nvSpPr>
        <p:spPr>
          <a:xfrm>
            <a:off x="461900" y="2535087"/>
            <a:ext cx="8217101" cy="114218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101600" lvl="0" marL="1778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4" name="Google Shape;364;p46"/>
          <p:cNvSpPr txBox="1"/>
          <p:nvPr/>
        </p:nvSpPr>
        <p:spPr>
          <a:xfrm>
            <a:off x="435225" y="2535073"/>
            <a:ext cx="82170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4. Psychosocial Factors</a:t>
            </a:r>
            <a:endParaRPr b="1"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 In family dynamics studies, no well-controlled evidence indicates specific family pattern plays a causative role in the development of schizophrenia. </a:t>
            </a:r>
            <a:endParaRPr sz="14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 </a:t>
            </a:r>
            <a:r>
              <a:rPr lang="en-GB" sz="14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High Expressed Emotion family : increase risk of relapse.</a:t>
            </a: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لانها تضغط على المريض فبتالي تزيد من احتمالية الانتكاسة</a:t>
            </a:r>
            <a:endParaRPr sz="14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65" name="Google Shape;365;p46"/>
          <p:cNvSpPr txBox="1"/>
          <p:nvPr/>
        </p:nvSpPr>
        <p:spPr>
          <a:xfrm>
            <a:off x="461900" y="3780456"/>
            <a:ext cx="8217101" cy="100455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101600" lvl="0" marL="1778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6" name="Google Shape;366;p46"/>
          <p:cNvSpPr txBox="1"/>
          <p:nvPr/>
        </p:nvSpPr>
        <p:spPr>
          <a:xfrm>
            <a:off x="498827" y="3780455"/>
            <a:ext cx="8143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5. Stress-Diathesis Model</a:t>
            </a:r>
            <a:r>
              <a:rPr b="1" lang="en-GB" sz="1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1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الشخص ممكن يكون عنده قابلية للفصام لكن الأعراض خاملة, وبسبب التوتر تبدأ تظهر أعراض الفصام </a:t>
            </a:r>
            <a:endParaRPr sz="11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 </a:t>
            </a: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Integrates biological, psychosocial and environmental factors in the etiology of schizophrenia.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</a:t>
            </a: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Symptoms of schizophrenia develop when a person has  a specific vulnerability that is acted on by  a stressful influence. </a:t>
            </a:r>
            <a:endParaRPr sz="1100"/>
          </a:p>
        </p:txBody>
      </p:sp>
      <p:sp>
        <p:nvSpPr>
          <p:cNvPr id="367" name="Google Shape;367;p46"/>
          <p:cNvSpPr txBox="1"/>
          <p:nvPr/>
        </p:nvSpPr>
        <p:spPr>
          <a:xfrm>
            <a:off x="461711" y="1051030"/>
            <a:ext cx="8217101" cy="136246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101600" lvl="0" marL="1778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8" name="Google Shape;368;p46"/>
          <p:cNvSpPr txBox="1"/>
          <p:nvPr/>
        </p:nvSpPr>
        <p:spPr>
          <a:xfrm>
            <a:off x="461712" y="1022934"/>
            <a:ext cx="8143245" cy="13849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3. </a:t>
            </a:r>
            <a:r>
              <a:rPr b="1" lang="en-GB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Neuroimaging and  Neuropathology </a:t>
            </a:r>
            <a:br>
              <a:rPr lang="en-GB" sz="800">
                <a:solidFill>
                  <a:srgbClr val="B7B7B7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GB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</a:t>
            </a: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Cerebral ventricular enlargement. 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 Sulcal enlargement and cerebellar atrophy. </a:t>
            </a:r>
            <a:endParaRPr sz="14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◦decreased thalamus size.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 Abnormalities have been reported in the brain particularly in the </a:t>
            </a:r>
            <a:r>
              <a:rPr lang="en-GB" sz="14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limbic system</a:t>
            </a: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basal ganglia and cerebellum. Either in </a:t>
            </a:r>
            <a:r>
              <a:rPr b="1"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structures</a:t>
            </a: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or </a:t>
            </a:r>
            <a:r>
              <a:rPr b="1"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connections</a:t>
            </a: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sz="14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9" name="Google Shape;369;p46"/>
          <p:cNvSpPr txBox="1"/>
          <p:nvPr/>
        </p:nvSpPr>
        <p:spPr>
          <a:xfrm>
            <a:off x="4317225" y="1051025"/>
            <a:ext cx="4525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هذي الاعراض ممكن اشوفها بأمراض اخرى زي ال Dementia فبتالي هي تعتبر نظرية وليست سبب دقيق 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370" name="Google Shape;370;p46"/>
          <p:cNvSpPr txBox="1"/>
          <p:nvPr/>
        </p:nvSpPr>
        <p:spPr>
          <a:xfrm>
            <a:off x="461900" y="271399"/>
            <a:ext cx="8243700" cy="51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22860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Etiology </a:t>
            </a:r>
            <a:r>
              <a:rPr lang="en-GB" sz="13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The exact etiology is </a:t>
            </a:r>
            <a:r>
              <a:rPr lang="en-GB" sz="13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UNKNOWN </a:t>
            </a:r>
            <a:endParaRPr sz="13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7"/>
          <p:cNvSpPr txBox="1"/>
          <p:nvPr/>
        </p:nvSpPr>
        <p:spPr>
          <a:xfrm>
            <a:off x="435222" y="316984"/>
            <a:ext cx="8217101" cy="4696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Clinical Course</a:t>
            </a:r>
            <a:endParaRPr b="1" sz="11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7" name="Google Shape;377;p47"/>
          <p:cNvSpPr txBox="1"/>
          <p:nvPr/>
        </p:nvSpPr>
        <p:spPr>
          <a:xfrm>
            <a:off x="435225" y="941500"/>
            <a:ext cx="4403400" cy="968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101600" lvl="0" marL="1778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8" name="Google Shape;378;p47"/>
          <p:cNvSpPr txBox="1"/>
          <p:nvPr/>
        </p:nvSpPr>
        <p:spPr>
          <a:xfrm>
            <a:off x="435275" y="1016725"/>
            <a:ext cx="44034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bin"/>
              <a:buChar char="-"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Acute exacerbation with increased residual impairment </a:t>
            </a:r>
            <a:r>
              <a:rPr lang="en-GB" sz="11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most common</a:t>
            </a:r>
            <a:endParaRPr sz="1100">
              <a:solidFill>
                <a:srgbClr val="6AA84F"/>
              </a:solidFill>
            </a:endParaRPr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bin"/>
              <a:buChar char="-"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Full recovery: very rare </a:t>
            </a:r>
            <a:endParaRPr sz="13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bin"/>
              <a:buChar char="-"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Longitudinal course: downhill </a:t>
            </a:r>
            <a:endParaRPr sz="13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379" name="Google Shape;379;p47"/>
          <p:cNvGraphicFramePr/>
          <p:nvPr/>
        </p:nvGraphicFramePr>
        <p:xfrm>
          <a:off x="435272" y="2064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{760964A4-95D7-4145-9693-13B5A8D118E1}</a:tableStyleId>
              </a:tblPr>
              <a:tblGrid>
                <a:gridCol w="1230650"/>
                <a:gridCol w="3172750"/>
              </a:tblGrid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Cabin"/>
                          <a:ea typeface="Cabin"/>
                          <a:cs typeface="Cabin"/>
                          <a:sym typeface="Cabin"/>
                        </a:rPr>
                        <a:t>Stage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rbel"/>
                        <a:buNone/>
                      </a:pPr>
                      <a:r>
                        <a:rPr lang="en-GB" sz="1200" u="none" cap="none" strike="noStrike">
                          <a:latin typeface="Cabin"/>
                          <a:ea typeface="Cabin"/>
                          <a:cs typeface="Cabin"/>
                          <a:sym typeface="Cabin"/>
                        </a:rPr>
                        <a:t>Typical features 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Cabin"/>
                          <a:ea typeface="Cabin"/>
                          <a:cs typeface="Cabin"/>
                          <a:sym typeface="Cabin"/>
                        </a:rPr>
                        <a:t>Prodromal phase</a:t>
                      </a:r>
                      <a:endParaRPr sz="10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6AA84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خامل</a:t>
                      </a:r>
                      <a:endParaRPr sz="1000">
                        <a:solidFill>
                          <a:srgbClr val="6AA84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Cabin"/>
                          <a:ea typeface="Cabin"/>
                          <a:cs typeface="Cabin"/>
                          <a:sym typeface="Cabin"/>
                        </a:rPr>
                        <a:t>Insidious onset occurs over months or years; subtle behavior changes include social withdrawal, work impairment, blunting of emotion, avolltion, and odd ideas and behavior. </a:t>
                      </a:r>
                      <a:endParaRPr sz="10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Cabin"/>
                          <a:ea typeface="Cabin"/>
                          <a:cs typeface="Cabin"/>
                          <a:sym typeface="Cabin"/>
                        </a:rPr>
                        <a:t>Active phase </a:t>
                      </a:r>
                      <a:endParaRPr sz="10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Cabin"/>
                          <a:ea typeface="Cabin"/>
                          <a:cs typeface="Cabin"/>
                          <a:sym typeface="Cabin"/>
                        </a:rPr>
                        <a:t>Psychotic symptoms develop, including hallucinations, delusions, or disorganized speech and behavior. These symptoms eventually lead to medical intervention</a:t>
                      </a:r>
                      <a:endParaRPr sz="10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Cabin"/>
                          <a:ea typeface="Cabin"/>
                          <a:cs typeface="Cabin"/>
                          <a:sym typeface="Cabin"/>
                        </a:rPr>
                        <a:t>Residual phase </a:t>
                      </a:r>
                      <a:endParaRPr sz="10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Cabin"/>
                          <a:ea typeface="Cabin"/>
                          <a:cs typeface="Cabin"/>
                          <a:sym typeface="Cabin"/>
                        </a:rPr>
                        <a:t>Active-phase symptoms are absent or no longer prominent. There is often role impairment, negative symptoms, or attenuated positive symptoms. Acute-phase symptoms may reemerge during the residual phase ("acute exacerbation"). </a:t>
                      </a:r>
                      <a:endParaRPr sz="10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graphicFrame>
        <p:nvGraphicFramePr>
          <p:cNvPr id="380" name="Google Shape;380;p47"/>
          <p:cNvGraphicFramePr/>
          <p:nvPr/>
        </p:nvGraphicFramePr>
        <p:xfrm>
          <a:off x="5072874" y="9232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{760964A4-95D7-4145-9693-13B5A8D118E1}</a:tableStyleId>
              </a:tblPr>
              <a:tblGrid>
                <a:gridCol w="1326750"/>
                <a:gridCol w="1059500"/>
                <a:gridCol w="1193150"/>
              </a:tblGrid>
              <a:tr h="347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Feature</a:t>
                      </a:r>
                      <a:endParaRPr sz="11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Good outcome</a:t>
                      </a:r>
                      <a:endParaRPr sz="11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abin"/>
                        <a:buNone/>
                      </a:pPr>
                      <a:r>
                        <a:rPr lang="en-GB" sz="1100" u="none" cap="none" strike="noStrike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Poor outcome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</a:tr>
              <a:tr h="253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Onset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Acute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Insidious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</a:tr>
              <a:tr h="17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Duration of prodrome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Short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bin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Since childhood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</a:tr>
              <a:tr h="17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Age at onset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Late </a:t>
                      </a:r>
                      <a:r>
                        <a:rPr lang="en-GB" sz="800">
                          <a:latin typeface="Cabin"/>
                          <a:ea typeface="Cabin"/>
                          <a:cs typeface="Cabin"/>
                          <a:sym typeface="Cabin"/>
                        </a:rPr>
                        <a:t>20s</a:t>
                      </a: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to 30s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Early teens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</a:tr>
              <a:tr h="17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Mood symptoms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Present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Absent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</a:tr>
              <a:tr h="175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800">
                          <a:latin typeface="Cabin"/>
                          <a:ea typeface="Cabin"/>
                          <a:cs typeface="Cabin"/>
                          <a:sym typeface="Cabin"/>
                        </a:rPr>
                        <a:t>Psychotic or negative Symptoms 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800">
                          <a:latin typeface="Cabin"/>
                          <a:ea typeface="Cabin"/>
                          <a:cs typeface="Cabin"/>
                          <a:sym typeface="Cabin"/>
                        </a:rPr>
                        <a:t>Mild to moderate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800">
                          <a:latin typeface="Cabin"/>
                          <a:ea typeface="Cabin"/>
                          <a:cs typeface="Cabin"/>
                          <a:sym typeface="Cabin"/>
                        </a:rPr>
                        <a:t>Severe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</a:tr>
              <a:tr h="17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6AA84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lang="en-GB" sz="600">
                          <a:solidFill>
                            <a:srgbClr val="6AA84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الأفكار</a:t>
                      </a:r>
                      <a:r>
                        <a:rPr lang="en-GB" sz="600">
                          <a:solidFill>
                            <a:srgbClr val="6AA84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lang="en-GB" sz="600">
                          <a:solidFill>
                            <a:srgbClr val="6AA84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الوسواسية</a:t>
                      </a:r>
                      <a:r>
                        <a:rPr lang="en-GB" sz="800"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Obsessions</a:t>
                      </a:r>
                      <a:endParaRPr sz="8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6AA84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الأفعال</a:t>
                      </a:r>
                      <a:r>
                        <a:rPr lang="en-GB" sz="600">
                          <a:solidFill>
                            <a:srgbClr val="6AA84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القهرية</a:t>
                      </a:r>
                      <a:r>
                        <a:rPr lang="en-GB" sz="800">
                          <a:solidFill>
                            <a:srgbClr val="6AA84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compulsions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Absent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Present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</a:tr>
              <a:tr h="286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Gender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Female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bin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Male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</a:tr>
              <a:tr h="17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Premorbid functioning 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6AA84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الأداء الوظيفي قبل المرض</a:t>
                      </a:r>
                      <a:endParaRPr sz="800" u="none" cap="none" strike="noStrike">
                        <a:solidFill>
                          <a:srgbClr val="6AA84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Good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Poor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</a:tr>
              <a:tr h="17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Marital status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Married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bin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Never married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</a:tr>
              <a:tr h="17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Psychosexual functioning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Good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bin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Poor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</a:tr>
              <a:tr h="17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Neurological functioning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Normal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bin"/>
                        <a:buNone/>
                      </a:pPr>
                      <a:r>
                        <a:rPr lang="en-GB" sz="800">
                          <a:latin typeface="Cabin"/>
                          <a:ea typeface="Cabin"/>
                          <a:cs typeface="Cabin"/>
                          <a:sym typeface="Cabin"/>
                        </a:rPr>
                        <a:t>+</a:t>
                      </a: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Soft signs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</a:tr>
              <a:tr h="286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Structural brain abnormalities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None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bin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Present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orbe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</a:tr>
              <a:tr h="286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Intelligence level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High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bin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Low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</a:tr>
              <a:tr h="286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Family history of schizophrenia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Negative</a:t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bin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Positive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8"/>
          <p:cNvSpPr txBox="1"/>
          <p:nvPr/>
        </p:nvSpPr>
        <p:spPr>
          <a:xfrm>
            <a:off x="353875" y="911825"/>
            <a:ext cx="8374500" cy="383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101600" lvl="0" marL="1778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6" name="Google Shape;386;p48"/>
          <p:cNvSpPr txBox="1"/>
          <p:nvPr/>
        </p:nvSpPr>
        <p:spPr>
          <a:xfrm>
            <a:off x="364150" y="911825"/>
            <a:ext cx="8291700" cy="3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DSM-5 Diagnostic Criteria for Schizophrenia: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  </a:t>
            </a:r>
            <a:r>
              <a:rPr lang="en-GB" sz="11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≥ two characteristic symptoms for </a:t>
            </a:r>
            <a:r>
              <a:rPr b="1" lang="en-GB" sz="11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one month,</a:t>
            </a: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at least one of them is (1),(2) or (3). 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اثنتان من </a:t>
            </a:r>
            <a:r>
              <a:rPr lang="en-GB" sz="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الأعراض</a:t>
            </a:r>
            <a:r>
              <a:rPr lang="en-GB" sz="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التالية</a:t>
            </a:r>
            <a:r>
              <a:rPr lang="en-GB" sz="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تكون موجودة  لمدة لا تقل عن شهر كامل </a:t>
            </a:r>
            <a:r>
              <a:rPr lang="en-GB" sz="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ولكن</a:t>
            </a:r>
            <a:r>
              <a:rPr lang="en-GB" sz="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اللخبطه والخلل الوظيفي تكون </a:t>
            </a:r>
            <a:r>
              <a:rPr lang="en-GB" sz="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موجودة</a:t>
            </a:r>
            <a:r>
              <a:rPr lang="en-GB" sz="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في فترة لا تقل عن ستة </a:t>
            </a:r>
            <a:r>
              <a:rPr lang="en-GB" sz="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أشهر</a:t>
            </a:r>
            <a:r>
              <a:rPr lang="en-GB" sz="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زي ما بنشوف بالنقطة سي </a:t>
            </a:r>
            <a:endParaRPr sz="8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1- Delusions.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2- Hallucinations. 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3- Disorganized speech (frequent derailment or incoherence). 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4- Grossly disorganized or catatonic behavior. 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5- Negative symptoms ( diminished emotional expression or lack of drive (avolition)). 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</a:t>
            </a: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  <a:r>
              <a:rPr lang="en-GB" sz="11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Social, Occupation or self-care dysfunction.</a:t>
            </a:r>
            <a:endParaRPr sz="11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1"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</a:t>
            </a: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  <a:r>
              <a:rPr lang="en-GB" sz="11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Duration of at least 6 months of disturbance (include at least one month of active symptoms that meet Criterion A; in addition of periods of prodromal and residual symptoms). </a:t>
            </a:r>
            <a:endParaRPr sz="11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</a:t>
            </a: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 Schizoaffective &amp; mood disorder exclusion. 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</a:t>
            </a: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 The disturbance is </a:t>
            </a:r>
            <a:r>
              <a:rPr b="1"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not </a:t>
            </a: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due to Substance or another medical condition. 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</a:t>
            </a: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 If there is history of </a:t>
            </a:r>
            <a:r>
              <a:rPr b="1" lang="en-GB" sz="11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autism </a:t>
            </a: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spectrum disorder or a communication disorder of childhood onset, </a:t>
            </a:r>
            <a:r>
              <a:rPr b="1" lang="en-GB" sz="11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schizophrenia diagnosis is made only if delusion or hallucinations plus other criteria are present. </a:t>
            </a:r>
            <a:endParaRPr b="1" sz="11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87" name="Google Shape;387;p48"/>
          <p:cNvSpPr txBox="1"/>
          <p:nvPr/>
        </p:nvSpPr>
        <p:spPr>
          <a:xfrm>
            <a:off x="353875" y="362850"/>
            <a:ext cx="8374500" cy="46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Diagnosis </a:t>
            </a:r>
            <a:endParaRPr sz="1100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8" name="Google Shape;388;p48"/>
          <p:cNvSpPr txBox="1"/>
          <p:nvPr/>
        </p:nvSpPr>
        <p:spPr>
          <a:xfrm>
            <a:off x="364150" y="4187823"/>
            <a:ext cx="82917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76200" marR="0" rtl="1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9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F. لو المريض أصلا عنده توحد ما نقدر نحكم بظهور 2 من الأعراض الي فوق بأنه مصاب بالفصام لازم يكون عنده  delusion or </a:t>
            </a:r>
            <a:r>
              <a:rPr lang="en-GB" sz="9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hallucinations</a:t>
            </a:r>
            <a:r>
              <a:rPr lang="en-GB" sz="9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مع وجود أعراض أخرى </a:t>
            </a:r>
            <a:endParaRPr sz="9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9"/>
          <p:cNvSpPr txBox="1"/>
          <p:nvPr/>
        </p:nvSpPr>
        <p:spPr>
          <a:xfrm>
            <a:off x="420025" y="910450"/>
            <a:ext cx="8304000" cy="290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101600" lvl="0" marL="1778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4" name="Google Shape;394;p49"/>
          <p:cNvSpPr txBox="1"/>
          <p:nvPr/>
        </p:nvSpPr>
        <p:spPr>
          <a:xfrm>
            <a:off x="836990" y="1734046"/>
            <a:ext cx="36744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rbel"/>
              <a:buNone/>
            </a:pPr>
            <a:r>
              <a:t/>
            </a:r>
            <a:endParaRPr b="1" sz="2900">
              <a:solidFill>
                <a:srgbClr val="C7EA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9"/>
          <p:cNvSpPr txBox="1"/>
          <p:nvPr/>
        </p:nvSpPr>
        <p:spPr>
          <a:xfrm>
            <a:off x="496001" y="2735226"/>
            <a:ext cx="8304000" cy="1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1. Thought content ( delusions) </a:t>
            </a:r>
            <a:endParaRPr sz="13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2. Form of thought ( looseness of association) </a:t>
            </a:r>
            <a:endParaRPr sz="13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3. Thought process ( thought blocking, poverty of thought content, poor abstraction, perseveration </a:t>
            </a:r>
            <a:r>
              <a:rPr lang="en-GB" sz="13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They answering different questions with same answer,</a:t>
            </a: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). </a:t>
            </a:r>
            <a:endParaRPr sz="13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6" name="Google Shape;396;p49"/>
          <p:cNvSpPr/>
          <p:nvPr/>
        </p:nvSpPr>
        <p:spPr>
          <a:xfrm>
            <a:off x="420000" y="1072933"/>
            <a:ext cx="8256300" cy="1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 Appearance</a:t>
            </a:r>
            <a:r>
              <a:rPr lang="en-GB" sz="13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Unkempt dressing</a:t>
            </a:r>
            <a:r>
              <a:rPr lang="en-GB" sz="1300">
                <a:solidFill>
                  <a:srgbClr val="B7B7B7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&amp; behavior</a:t>
            </a:r>
            <a:r>
              <a:rPr lang="en-GB" sz="13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3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as aggressive behaviour </a:t>
            </a: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 variable presentations).</a:t>
            </a:r>
            <a:endParaRPr sz="13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 Mood, feelings &amp; affect ( reduced emotional </a:t>
            </a:r>
            <a:r>
              <a:rPr lang="en-GB" sz="1300">
                <a:latin typeface="Cabin"/>
                <a:ea typeface="Cabin"/>
                <a:cs typeface="Cabin"/>
                <a:sym typeface="Cabin"/>
              </a:rPr>
              <a:t>r</a:t>
            </a: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esponsiveness, inappropriate emotion). </a:t>
            </a:r>
            <a:endParaRPr sz="13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 Perceptual disturbances  ( hallucinations, illusions ). </a:t>
            </a:r>
            <a:endParaRPr sz="13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 Impulsiveness, violence, suicide &amp; homicide</a:t>
            </a:r>
            <a:endParaRPr sz="13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 </a:t>
            </a: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Cognitive functioning </a:t>
            </a:r>
            <a:r>
              <a:rPr lang="en-GB" sz="13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الوظائف المعرفية</a:t>
            </a:r>
            <a:r>
              <a:rPr lang="en-GB" sz="13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30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Mechanism: Abnormality in Ach, 5HT, Dopamine, Abnormal connectivity or neurodegeneration</a:t>
            </a:r>
            <a:endParaRPr sz="1300">
              <a:solidFill>
                <a:srgbClr val="B7B7B7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 </a:t>
            </a:r>
            <a:r>
              <a:rPr lang="en-GB" sz="13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Poor insight and judgment.</a:t>
            </a:r>
            <a:endParaRPr sz="13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 Thought:</a:t>
            </a:r>
            <a:endParaRPr sz="13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97" name="Google Shape;397;p49"/>
          <p:cNvSpPr txBox="1"/>
          <p:nvPr/>
        </p:nvSpPr>
        <p:spPr>
          <a:xfrm>
            <a:off x="419995" y="242225"/>
            <a:ext cx="8304000" cy="46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Mental Status Exami</a:t>
            </a:r>
            <a:r>
              <a:rPr b="1" lang="en-GB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n</a:t>
            </a:r>
            <a:r>
              <a:rPr b="1" lang="en-GB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ation (MSE)</a:t>
            </a:r>
            <a:endParaRPr b="1" sz="27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98" name="Google Shape;398;p4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8250" y="2380183"/>
            <a:ext cx="355050" cy="3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9"/>
          <p:cNvSpPr txBox="1"/>
          <p:nvPr/>
        </p:nvSpPr>
        <p:spPr>
          <a:xfrm>
            <a:off x="7989500" y="2322958"/>
            <a:ext cx="13797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perseveration</a:t>
            </a:r>
            <a:r>
              <a:rPr lang="en-GB" sz="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8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01:24</a:t>
            </a:r>
            <a:endParaRPr sz="8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0"/>
          <p:cNvSpPr txBox="1"/>
          <p:nvPr/>
        </p:nvSpPr>
        <p:spPr>
          <a:xfrm>
            <a:off x="414900" y="2623624"/>
            <a:ext cx="8314200" cy="46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Other Psychotic Disorder</a:t>
            </a:r>
            <a:endParaRPr sz="2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05" name="Google Shape;405;p50"/>
          <p:cNvSpPr txBox="1"/>
          <p:nvPr/>
        </p:nvSpPr>
        <p:spPr>
          <a:xfrm>
            <a:off x="6335704" y="1408575"/>
            <a:ext cx="2808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6" name="Google Shape;406;p50"/>
          <p:cNvSpPr/>
          <p:nvPr/>
        </p:nvSpPr>
        <p:spPr>
          <a:xfrm>
            <a:off x="1369081" y="4152670"/>
            <a:ext cx="1971300" cy="542400"/>
          </a:xfrm>
          <a:prstGeom prst="homePlate">
            <a:avLst>
              <a:gd fmla="val 0" name="adj"/>
            </a:avLst>
          </a:prstGeom>
          <a:solidFill>
            <a:srgbClr val="178FA7">
              <a:alpha val="0"/>
            </a:srgbClr>
          </a:solidFill>
          <a:ln cap="flat" cmpd="sng" w="100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Schizophreniform disorder; </a:t>
            </a:r>
            <a:endParaRPr b="1"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1-6 month of disturbance</a:t>
            </a: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11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07" name="Google Shape;407;p50"/>
          <p:cNvSpPr/>
          <p:nvPr/>
        </p:nvSpPr>
        <p:spPr>
          <a:xfrm>
            <a:off x="1369081" y="3224175"/>
            <a:ext cx="1971300" cy="542400"/>
          </a:xfrm>
          <a:prstGeom prst="homePlate">
            <a:avLst>
              <a:gd fmla="val 0" name="adj"/>
            </a:avLst>
          </a:prstGeom>
          <a:solidFill>
            <a:srgbClr val="178FA7">
              <a:alpha val="0"/>
            </a:srgbClr>
          </a:solidFill>
          <a:ln cap="flat" cmpd="sng" w="100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Brief psychotic disorder:  </a:t>
            </a:r>
            <a:endParaRPr b="1"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&lt; 1 month of disturbance 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08" name="Google Shape;408;p50"/>
          <p:cNvSpPr/>
          <p:nvPr/>
        </p:nvSpPr>
        <p:spPr>
          <a:xfrm>
            <a:off x="3408200" y="3224175"/>
            <a:ext cx="3259500" cy="1470900"/>
          </a:xfrm>
          <a:prstGeom prst="homePlate">
            <a:avLst>
              <a:gd fmla="val 0" name="adj"/>
            </a:avLst>
          </a:prstGeom>
          <a:solidFill>
            <a:srgbClr val="178FA7">
              <a:alpha val="0"/>
            </a:srgbClr>
          </a:solidFill>
          <a:ln cap="flat" cmpd="sng" w="100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Schizoaffective disorder: </a:t>
            </a:r>
            <a:endParaRPr b="1"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 uninterrupted period of illness during which there is a major mood episode (major depressive or manic) concurrent with Criterion A of schizophrenia. 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There is Delusions or hallucinations for 2 or more weeks in the absence of a major mood episode during the illness course.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409" name="Google Shape;409;p50"/>
          <p:cNvGraphicFramePr/>
          <p:nvPr/>
        </p:nvGraphicFramePr>
        <p:xfrm>
          <a:off x="420036" y="17373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{C4C9277D-D359-47CE-A24A-3E588C4C849F}</a:tableStyleId>
              </a:tblPr>
              <a:tblGrid>
                <a:gridCol w="2155075"/>
                <a:gridCol w="2049625"/>
                <a:gridCol w="2049625"/>
                <a:gridCol w="2049600"/>
              </a:tblGrid>
              <a:tr h="278125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bin"/>
                          <a:ea typeface="Cabin"/>
                          <a:cs typeface="Cabin"/>
                          <a:sym typeface="Cabin"/>
                        </a:rPr>
                        <a:t>Secondary psychiatric disorders: </a:t>
                      </a:r>
                      <a:endParaRPr sz="14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  <a:tc hMerge="1"/>
              </a:tr>
              <a:tr h="278125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rgbClr val="CC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Substance-induced disorders </a:t>
                      </a:r>
                      <a:endParaRPr sz="1100" u="none" cap="none" strike="noStrike">
                        <a:solidFill>
                          <a:srgbClr val="CC000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  <a:tc hMerge="1"/>
              </a:tr>
              <a:tr h="278125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bin"/>
                          <a:ea typeface="Cabin"/>
                          <a:cs typeface="Cabin"/>
                          <a:sym typeface="Cabin"/>
                        </a:rPr>
                        <a:t>Psychotic disorders due to another medical disorder : </a:t>
                      </a:r>
                      <a:r>
                        <a:rPr lang="en-GB" sz="1000" u="none" cap="none" strike="noStrike">
                          <a:latin typeface="Cabin"/>
                          <a:ea typeface="Cabin"/>
                          <a:cs typeface="Cabin"/>
                          <a:sym typeface="Cabin"/>
                        </a:rPr>
                        <a:t>CNS diseases, </a:t>
                      </a:r>
                      <a:r>
                        <a:rPr lang="en-GB" sz="1000">
                          <a:latin typeface="Cabin"/>
                          <a:ea typeface="Cabin"/>
                          <a:cs typeface="Cabin"/>
                          <a:sym typeface="Cabin"/>
                        </a:rPr>
                        <a:t>Epilepsy  (complex partial), Trauma and Others </a:t>
                      </a:r>
                      <a:r>
                        <a:rPr lang="en-GB" sz="800">
                          <a:solidFill>
                            <a:srgbClr val="6AA84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Such Autoimmune disease Like SLE</a:t>
                      </a:r>
                      <a:endParaRPr sz="1100">
                        <a:solidFill>
                          <a:srgbClr val="6AA84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410" name="Google Shape;410;p50"/>
          <p:cNvSpPr txBox="1"/>
          <p:nvPr/>
        </p:nvSpPr>
        <p:spPr>
          <a:xfrm>
            <a:off x="420000" y="270171"/>
            <a:ext cx="8304000" cy="46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Differential diagnosis</a:t>
            </a:r>
            <a:endParaRPr b="1" sz="110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411" name="Google Shape;411;p50"/>
          <p:cNvGraphicFramePr/>
          <p:nvPr/>
        </p:nvGraphicFramePr>
        <p:xfrm>
          <a:off x="420036" y="82296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{C4C9277D-D359-47CE-A24A-3E588C4C849F}</a:tableStyleId>
              </a:tblPr>
              <a:tblGrid>
                <a:gridCol w="1199275"/>
                <a:gridCol w="1015600"/>
                <a:gridCol w="803875"/>
                <a:gridCol w="1133200"/>
                <a:gridCol w="897550"/>
                <a:gridCol w="1697975"/>
                <a:gridCol w="715875"/>
                <a:gridCol w="840575"/>
              </a:tblGrid>
              <a:tr h="250050">
                <a:tc gridSpan="8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rbel"/>
                        <a:buNone/>
                      </a:pPr>
                      <a:r>
                        <a:rPr lang="en-GB" sz="1400" u="none" cap="none" strike="noStrike">
                          <a:latin typeface="Cabin"/>
                          <a:ea typeface="Cabin"/>
                          <a:cs typeface="Cabin"/>
                          <a:sym typeface="Cabin"/>
                        </a:rPr>
                        <a:t>Primary Psychiatric disorders:</a:t>
                      </a:r>
                      <a:endParaRPr sz="14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84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rbel"/>
                        <a:buNone/>
                      </a:pPr>
                      <a:r>
                        <a:rPr lang="en-GB" sz="1100" u="none" cap="none" strike="noStrike">
                          <a:latin typeface="Cabin"/>
                          <a:ea typeface="Cabin"/>
                          <a:cs typeface="Cabin"/>
                          <a:sym typeface="Cabin"/>
                        </a:rPr>
                        <a:t>Schizophreniform disorder </a:t>
                      </a:r>
                      <a:endParaRPr sz="11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rbel"/>
                        <a:buNone/>
                      </a:pPr>
                      <a:r>
                        <a:rPr lang="en-GB" sz="1100" u="none" cap="none" strike="noStrike">
                          <a:latin typeface="Cabin"/>
                          <a:ea typeface="Cabin"/>
                          <a:cs typeface="Cabin"/>
                          <a:sym typeface="Cabin"/>
                        </a:rPr>
                        <a:t>Brief psychotic disorder</a:t>
                      </a:r>
                      <a:endParaRPr sz="11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rbel"/>
                        <a:buNone/>
                      </a:pPr>
                      <a:r>
                        <a:rPr lang="en-GB" sz="1100" u="none" cap="none" strike="noStrike">
                          <a:latin typeface="Cabin"/>
                          <a:ea typeface="Cabin"/>
                          <a:cs typeface="Cabin"/>
                          <a:sym typeface="Cabin"/>
                        </a:rPr>
                        <a:t>Delusional disorder </a:t>
                      </a:r>
                      <a:endParaRPr sz="11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rbel"/>
                        <a:buNone/>
                      </a:pPr>
                      <a:r>
                        <a:rPr lang="en-GB" sz="1100" u="none" cap="none" strike="noStrike">
                          <a:latin typeface="Cabin"/>
                          <a:ea typeface="Cabin"/>
                          <a:cs typeface="Cabin"/>
                          <a:sym typeface="Cabin"/>
                        </a:rPr>
                        <a:t>Schizoaffective disorder </a:t>
                      </a:r>
                      <a:endParaRPr sz="11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rbel"/>
                        <a:buNone/>
                      </a:pPr>
                      <a:r>
                        <a:rPr lang="en-GB" sz="1100" u="none" cap="none" strike="noStrike">
                          <a:latin typeface="Cabin"/>
                          <a:ea typeface="Cabin"/>
                          <a:cs typeface="Cabin"/>
                          <a:sym typeface="Cabin"/>
                        </a:rPr>
                        <a:t>Mood disorders </a:t>
                      </a:r>
                      <a:endParaRPr sz="11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rbel"/>
                        <a:buNone/>
                      </a:pPr>
                      <a:r>
                        <a:rPr lang="en-GB" sz="1100" u="none" cap="none" strike="noStrike">
                          <a:latin typeface="Cabin"/>
                          <a:ea typeface="Cabin"/>
                          <a:cs typeface="Cabin"/>
                          <a:sym typeface="Cabin"/>
                        </a:rPr>
                        <a:t>Personality disorders </a:t>
                      </a:r>
                      <a:r>
                        <a:rPr lang="en-GB" sz="1000" u="none" cap="none" strike="noStrike">
                          <a:latin typeface="Cabin"/>
                          <a:ea typeface="Cabin"/>
                          <a:cs typeface="Cabin"/>
                          <a:sym typeface="Cabin"/>
                        </a:rPr>
                        <a:t>(schizoid, schizotypal and borderline personality</a:t>
                      </a:r>
                      <a:r>
                        <a:rPr lang="en-GB" sz="1000">
                          <a:latin typeface="Cabin"/>
                          <a:ea typeface="Cabin"/>
                          <a:cs typeface="Cabin"/>
                          <a:sym typeface="Cabin"/>
                        </a:rPr>
                        <a:t>)</a:t>
                      </a:r>
                      <a:r>
                        <a:rPr lang="en-GB" sz="1000" u="none" cap="none" strike="noStrike"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endParaRPr sz="10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rbel"/>
                        <a:buNone/>
                      </a:pPr>
                      <a:r>
                        <a:rPr lang="en-GB" sz="1100" u="none" cap="none" strike="noStrike">
                          <a:latin typeface="Cabin"/>
                          <a:ea typeface="Cabin"/>
                          <a:cs typeface="Cabin"/>
                          <a:sym typeface="Cabin"/>
                        </a:rPr>
                        <a:t>Factitious disorder</a:t>
                      </a:r>
                      <a:endParaRPr sz="11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rbel"/>
                        <a:buNone/>
                      </a:pPr>
                      <a:r>
                        <a:rPr lang="en-GB" sz="1100" u="none" cap="none" strike="noStrike">
                          <a:latin typeface="Cabin"/>
                          <a:ea typeface="Cabin"/>
                          <a:cs typeface="Cabin"/>
                          <a:sym typeface="Cabin"/>
                        </a:rPr>
                        <a:t>Malingering </a:t>
                      </a:r>
                      <a:endParaRPr sz="11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412" name="Google Shape;412;p50"/>
          <p:cNvSpPr/>
          <p:nvPr/>
        </p:nvSpPr>
        <p:spPr>
          <a:xfrm>
            <a:off x="417450" y="3224175"/>
            <a:ext cx="883800" cy="1470900"/>
          </a:xfrm>
          <a:prstGeom prst="homePlate">
            <a:avLst>
              <a:gd fmla="val 0" name="adj"/>
            </a:avLst>
          </a:prstGeom>
          <a:solidFill>
            <a:srgbClr val="178FA7">
              <a:alpha val="0"/>
            </a:srgbClr>
          </a:solidFill>
          <a:ln cap="flat" cmpd="sng" w="100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Delusional disorder </a:t>
            </a:r>
            <a:endParaRPr b="1"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(delusion only &gt;1m) 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13" name="Google Shape;413;p50"/>
          <p:cNvCxnSpPr/>
          <p:nvPr/>
        </p:nvCxnSpPr>
        <p:spPr>
          <a:xfrm>
            <a:off x="2354723" y="3766563"/>
            <a:ext cx="0" cy="38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14" name="Google Shape;414;p50"/>
          <p:cNvSpPr/>
          <p:nvPr/>
        </p:nvSpPr>
        <p:spPr>
          <a:xfrm>
            <a:off x="6735525" y="3224175"/>
            <a:ext cx="1971300" cy="1470900"/>
          </a:xfrm>
          <a:prstGeom prst="homePlate">
            <a:avLst>
              <a:gd fmla="val 0" name="adj"/>
            </a:avLst>
          </a:prstGeom>
          <a:solidFill>
            <a:srgbClr val="178FA7">
              <a:alpha val="0"/>
            </a:srgbClr>
          </a:solidFill>
          <a:ln cap="flat" cmpd="sng" w="10000">
            <a:solidFill>
              <a:srgbClr val="999999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Extra explanation</a:t>
            </a:r>
            <a:endParaRPr sz="6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ايش الفرق بين </a:t>
            </a:r>
            <a:r>
              <a:rPr lang="en-GB" sz="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Schizophreniform disorder و Schizoaffective disorder</a:t>
            </a:r>
            <a:r>
              <a:rPr lang="en-GB" sz="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 ؟ </a:t>
            </a:r>
            <a:endParaRPr sz="6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Schizoaffective disorder </a:t>
            </a:r>
            <a:r>
              <a:rPr lang="en-GB" sz="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راح يكون المريض عنده اعراض </a:t>
            </a:r>
            <a:r>
              <a:rPr lang="en-GB" sz="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تغيير</a:t>
            </a:r>
            <a:r>
              <a:rPr lang="en-GB" sz="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 المزاج(mood disorders) </a:t>
            </a:r>
            <a:r>
              <a:rPr lang="en-GB" sz="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أما</a:t>
            </a:r>
            <a:r>
              <a:rPr lang="en-GB" sz="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 اكتئاب او هوس (mania) </a:t>
            </a:r>
            <a:endParaRPr sz="6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طبعًا مريض </a:t>
            </a:r>
            <a:r>
              <a:rPr lang="en-GB" sz="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Schizophreniform disorder </a:t>
            </a:r>
            <a:r>
              <a:rPr lang="en-GB" sz="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 ممكن جدًا انه يعاني من </a:t>
            </a:r>
            <a:r>
              <a:rPr lang="en-GB" sz="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أعراض</a:t>
            </a:r>
            <a:r>
              <a:rPr lang="en-GB" sz="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تغيير</a:t>
            </a:r>
            <a:r>
              <a:rPr lang="en-GB" sz="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 المزاج لكن اول شي ما تكون واضحة عليه ثاني شي مدتها ما تكون طويلة </a:t>
            </a:r>
            <a:endParaRPr sz="6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اما  </a:t>
            </a:r>
            <a:r>
              <a:rPr lang="en-GB" sz="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Schizoaffective disorder patient يكون</a:t>
            </a:r>
            <a:r>
              <a:rPr lang="en-GB" sz="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 يعاني منها نص او اكثر مدة مرضه وتكون جدًا واضحة على شخصيته</a:t>
            </a:r>
            <a:endParaRPr sz="6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1"/>
          <p:cNvSpPr txBox="1"/>
          <p:nvPr/>
        </p:nvSpPr>
        <p:spPr>
          <a:xfrm>
            <a:off x="414893" y="242236"/>
            <a:ext cx="8364600" cy="46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Treatment</a:t>
            </a:r>
            <a:endParaRPr b="1" sz="11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20" name="Google Shape;420;p51"/>
          <p:cNvSpPr/>
          <p:nvPr/>
        </p:nvSpPr>
        <p:spPr>
          <a:xfrm flipH="1" rot="5400000">
            <a:off x="4119821" y="-1837349"/>
            <a:ext cx="459000" cy="6716757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C7E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rbe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1" name="Google Shape;421;p51"/>
          <p:cNvSpPr txBox="1"/>
          <p:nvPr/>
        </p:nvSpPr>
        <p:spPr>
          <a:xfrm>
            <a:off x="1212825" y="1319114"/>
            <a:ext cx="6416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When the </a:t>
            </a: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illness is new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to rule out alternative diagnoses and to stabilize the dosage of antipsychotic medication.</a:t>
            </a:r>
            <a:endParaRPr b="1"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422" name="Google Shape;422;p51"/>
          <p:cNvGrpSpPr/>
          <p:nvPr/>
        </p:nvGrpSpPr>
        <p:grpSpPr>
          <a:xfrm>
            <a:off x="726830" y="1278029"/>
            <a:ext cx="486000" cy="486000"/>
            <a:chOff x="2195736" y="1356240"/>
            <a:chExt cx="648000" cy="648000"/>
          </a:xfrm>
        </p:grpSpPr>
        <p:sp>
          <p:nvSpPr>
            <p:cNvPr id="423" name="Google Shape;423;p51"/>
            <p:cNvSpPr/>
            <p:nvPr/>
          </p:nvSpPr>
          <p:spPr>
            <a:xfrm flipH="1" rot="-5400000">
              <a:off x="2195736" y="1356240"/>
              <a:ext cx="648000" cy="648000"/>
            </a:xfrm>
            <a:prstGeom prst="ellipse">
              <a:avLst/>
            </a:prstGeom>
            <a:solidFill>
              <a:srgbClr val="FFFFFF"/>
            </a:solidFill>
            <a:ln cap="flat" cmpd="sng" w="25400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24" name="Google Shape;424;p51"/>
            <p:cNvSpPr/>
            <p:nvPr/>
          </p:nvSpPr>
          <p:spPr>
            <a:xfrm flipH="1" rot="-5400000">
              <a:off x="2248988" y="1410988"/>
              <a:ext cx="540000" cy="540000"/>
            </a:xfrm>
            <a:prstGeom prst="ellipse">
              <a:avLst/>
            </a:prstGeom>
            <a:solidFill>
              <a:srgbClr val="3F3F3F"/>
            </a:solidFill>
            <a:ln cap="flat" cmpd="sng" w="9525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25" name="Google Shape;425;p51"/>
            <p:cNvSpPr/>
            <p:nvPr/>
          </p:nvSpPr>
          <p:spPr>
            <a:xfrm>
              <a:off x="2260570" y="1453387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" name="Google Shape;426;p51"/>
          <p:cNvSpPr/>
          <p:nvPr/>
        </p:nvSpPr>
        <p:spPr>
          <a:xfrm flipH="1" rot="5400000">
            <a:off x="4119821" y="-1237048"/>
            <a:ext cx="459000" cy="6716755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C7E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rbe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7" name="Google Shape;427;p51"/>
          <p:cNvSpPr txBox="1"/>
          <p:nvPr/>
        </p:nvSpPr>
        <p:spPr>
          <a:xfrm>
            <a:off x="1212825" y="1993154"/>
            <a:ext cx="75393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For special medical procedures such as electroconvulsive therapy”ECT”.</a:t>
            </a:r>
            <a:r>
              <a:rPr lang="en-GB" sz="1200">
                <a:solidFill>
                  <a:srgbClr val="666666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7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We use it in severe and </a:t>
            </a:r>
            <a:r>
              <a:rPr lang="en-GB" sz="7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suicidal cases mainly </a:t>
            </a:r>
            <a:endParaRPr b="1" sz="7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428" name="Google Shape;428;p51"/>
          <p:cNvGrpSpPr/>
          <p:nvPr/>
        </p:nvGrpSpPr>
        <p:grpSpPr>
          <a:xfrm>
            <a:off x="726830" y="1878329"/>
            <a:ext cx="486000" cy="486000"/>
            <a:chOff x="2195736" y="2156640"/>
            <a:chExt cx="648000" cy="648000"/>
          </a:xfrm>
        </p:grpSpPr>
        <p:sp>
          <p:nvSpPr>
            <p:cNvPr id="429" name="Google Shape;429;p51"/>
            <p:cNvSpPr/>
            <p:nvPr/>
          </p:nvSpPr>
          <p:spPr>
            <a:xfrm flipH="1" rot="-5400000">
              <a:off x="2195736" y="2156640"/>
              <a:ext cx="648000" cy="648000"/>
            </a:xfrm>
            <a:prstGeom prst="ellipse">
              <a:avLst/>
            </a:prstGeom>
            <a:solidFill>
              <a:srgbClr val="FFFFFF"/>
            </a:solidFill>
            <a:ln cap="flat" cmpd="sng" w="25400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30" name="Google Shape;430;p51"/>
            <p:cNvSpPr/>
            <p:nvPr/>
          </p:nvSpPr>
          <p:spPr>
            <a:xfrm flipH="1" rot="-5400000">
              <a:off x="2248988" y="2211388"/>
              <a:ext cx="540000" cy="540000"/>
            </a:xfrm>
            <a:prstGeom prst="ellipse">
              <a:avLst/>
            </a:prstGeom>
            <a:solidFill>
              <a:srgbClr val="3F3F3F"/>
            </a:solidFill>
            <a:ln cap="flat" cmpd="sng" w="9525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31" name="Google Shape;431;p51"/>
            <p:cNvSpPr/>
            <p:nvPr/>
          </p:nvSpPr>
          <p:spPr>
            <a:xfrm>
              <a:off x="2260570" y="2253787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2" name="Google Shape;432;p51"/>
          <p:cNvSpPr/>
          <p:nvPr/>
        </p:nvSpPr>
        <p:spPr>
          <a:xfrm flipH="1" rot="5400000">
            <a:off x="4119821" y="-636748"/>
            <a:ext cx="459000" cy="6716755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C7E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rbe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3" name="Google Shape;433;p51"/>
          <p:cNvSpPr txBox="1"/>
          <p:nvPr/>
        </p:nvSpPr>
        <p:spPr>
          <a:xfrm>
            <a:off x="1212825" y="2594696"/>
            <a:ext cx="62571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When </a:t>
            </a: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aggressive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or assaultive behavior presents a danger to the patient or others.</a:t>
            </a:r>
            <a:endParaRPr b="1"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434" name="Google Shape;434;p51"/>
          <p:cNvGrpSpPr/>
          <p:nvPr/>
        </p:nvGrpSpPr>
        <p:grpSpPr>
          <a:xfrm>
            <a:off x="726830" y="2478629"/>
            <a:ext cx="486000" cy="486000"/>
            <a:chOff x="2195736" y="2957040"/>
            <a:chExt cx="648000" cy="648000"/>
          </a:xfrm>
        </p:grpSpPr>
        <p:sp>
          <p:nvSpPr>
            <p:cNvPr id="435" name="Google Shape;435;p51"/>
            <p:cNvSpPr/>
            <p:nvPr/>
          </p:nvSpPr>
          <p:spPr>
            <a:xfrm flipH="1" rot="-5400000">
              <a:off x="2195736" y="2957040"/>
              <a:ext cx="648000" cy="648000"/>
            </a:xfrm>
            <a:prstGeom prst="ellipse">
              <a:avLst/>
            </a:prstGeom>
            <a:solidFill>
              <a:srgbClr val="FFFFFF"/>
            </a:solidFill>
            <a:ln cap="flat" cmpd="sng" w="25400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36" name="Google Shape;436;p51"/>
            <p:cNvSpPr/>
            <p:nvPr/>
          </p:nvSpPr>
          <p:spPr>
            <a:xfrm flipH="1" rot="-5400000">
              <a:off x="2248988" y="3011788"/>
              <a:ext cx="540000" cy="540000"/>
            </a:xfrm>
            <a:prstGeom prst="ellipse">
              <a:avLst/>
            </a:prstGeom>
            <a:solidFill>
              <a:srgbClr val="3F3F3F"/>
            </a:solidFill>
            <a:ln cap="flat" cmpd="sng" w="9525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37" name="Google Shape;437;p51"/>
            <p:cNvSpPr/>
            <p:nvPr/>
          </p:nvSpPr>
          <p:spPr>
            <a:xfrm>
              <a:off x="2260570" y="3054187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8" name="Google Shape;438;p51"/>
          <p:cNvSpPr/>
          <p:nvPr/>
        </p:nvSpPr>
        <p:spPr>
          <a:xfrm flipH="1" rot="5400000">
            <a:off x="4119820" y="-36448"/>
            <a:ext cx="459000" cy="6716754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C7E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rbe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9" name="Google Shape;439;p51"/>
          <p:cNvSpPr txBox="1"/>
          <p:nvPr/>
        </p:nvSpPr>
        <p:spPr>
          <a:xfrm>
            <a:off x="1212826" y="3201331"/>
            <a:ext cx="62571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When the patient becomes </a:t>
            </a: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suicidal.</a:t>
            </a:r>
            <a:endParaRPr b="1"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440" name="Google Shape;440;p51"/>
          <p:cNvGrpSpPr/>
          <p:nvPr/>
        </p:nvGrpSpPr>
        <p:grpSpPr>
          <a:xfrm>
            <a:off x="726830" y="3078928"/>
            <a:ext cx="486000" cy="486000"/>
            <a:chOff x="2195736" y="3757440"/>
            <a:chExt cx="648000" cy="648000"/>
          </a:xfrm>
        </p:grpSpPr>
        <p:sp>
          <p:nvSpPr>
            <p:cNvPr id="441" name="Google Shape;441;p51"/>
            <p:cNvSpPr/>
            <p:nvPr/>
          </p:nvSpPr>
          <p:spPr>
            <a:xfrm flipH="1" rot="-5400000">
              <a:off x="2195736" y="3757440"/>
              <a:ext cx="648000" cy="648000"/>
            </a:xfrm>
            <a:prstGeom prst="ellipse">
              <a:avLst/>
            </a:prstGeom>
            <a:solidFill>
              <a:srgbClr val="FFFFFF"/>
            </a:solidFill>
            <a:ln cap="flat" cmpd="sng" w="25400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42" name="Google Shape;442;p51"/>
            <p:cNvSpPr/>
            <p:nvPr/>
          </p:nvSpPr>
          <p:spPr>
            <a:xfrm flipH="1" rot="-5400000">
              <a:off x="2248988" y="3812188"/>
              <a:ext cx="540000" cy="540000"/>
            </a:xfrm>
            <a:prstGeom prst="ellipse">
              <a:avLst/>
            </a:prstGeom>
            <a:solidFill>
              <a:srgbClr val="3F3F3F"/>
            </a:solidFill>
            <a:ln cap="flat" cmpd="sng" w="9525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43" name="Google Shape;443;p51"/>
            <p:cNvSpPr/>
            <p:nvPr/>
          </p:nvSpPr>
          <p:spPr>
            <a:xfrm>
              <a:off x="2260570" y="3854587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4" name="Google Shape;444;p51"/>
          <p:cNvSpPr txBox="1"/>
          <p:nvPr/>
        </p:nvSpPr>
        <p:spPr>
          <a:xfrm>
            <a:off x="5782050" y="977935"/>
            <a:ext cx="46917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45" name="Google Shape;445;p51"/>
          <p:cNvSpPr/>
          <p:nvPr/>
        </p:nvSpPr>
        <p:spPr>
          <a:xfrm flipH="1" rot="5400000">
            <a:off x="4119818" y="576522"/>
            <a:ext cx="459000" cy="6716752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C7E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rbe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6" name="Google Shape;446;p51"/>
          <p:cNvSpPr txBox="1"/>
          <p:nvPr/>
        </p:nvSpPr>
        <p:spPr>
          <a:xfrm>
            <a:off x="1212825" y="3801256"/>
            <a:ext cx="67167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When the patient is </a:t>
            </a: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unable to properly care for himself or herself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(e.g, refuses to eat or take fluids).</a:t>
            </a:r>
            <a:endParaRPr b="1"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447" name="Google Shape;447;p51"/>
          <p:cNvGrpSpPr/>
          <p:nvPr/>
        </p:nvGrpSpPr>
        <p:grpSpPr>
          <a:xfrm>
            <a:off x="726829" y="3691898"/>
            <a:ext cx="486000" cy="486000"/>
            <a:chOff x="2195736" y="2957040"/>
            <a:chExt cx="648000" cy="648000"/>
          </a:xfrm>
        </p:grpSpPr>
        <p:sp>
          <p:nvSpPr>
            <p:cNvPr id="448" name="Google Shape;448;p51"/>
            <p:cNvSpPr/>
            <p:nvPr/>
          </p:nvSpPr>
          <p:spPr>
            <a:xfrm flipH="1" rot="-5400000">
              <a:off x="2195736" y="2957040"/>
              <a:ext cx="648000" cy="648000"/>
            </a:xfrm>
            <a:prstGeom prst="ellipse">
              <a:avLst/>
            </a:prstGeom>
            <a:solidFill>
              <a:srgbClr val="FFFFFF"/>
            </a:solidFill>
            <a:ln cap="flat" cmpd="sng" w="25400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49" name="Google Shape;449;p51"/>
            <p:cNvSpPr/>
            <p:nvPr/>
          </p:nvSpPr>
          <p:spPr>
            <a:xfrm flipH="1" rot="-5400000">
              <a:off x="2248988" y="3011788"/>
              <a:ext cx="540000" cy="540000"/>
            </a:xfrm>
            <a:prstGeom prst="ellipse">
              <a:avLst/>
            </a:prstGeom>
            <a:solidFill>
              <a:srgbClr val="3F3F3F"/>
            </a:solidFill>
            <a:ln cap="flat" cmpd="sng" w="9525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50" name="Google Shape;450;p51"/>
            <p:cNvSpPr/>
            <p:nvPr/>
          </p:nvSpPr>
          <p:spPr>
            <a:xfrm>
              <a:off x="2260570" y="3054187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1" name="Google Shape;451;p51"/>
          <p:cNvSpPr/>
          <p:nvPr/>
        </p:nvSpPr>
        <p:spPr>
          <a:xfrm flipH="1" rot="5400000">
            <a:off x="4119818" y="1176823"/>
            <a:ext cx="459000" cy="6716751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C7E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rbe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52" name="Google Shape;452;p51"/>
          <p:cNvSpPr txBox="1"/>
          <p:nvPr/>
        </p:nvSpPr>
        <p:spPr>
          <a:xfrm>
            <a:off x="1212825" y="4318400"/>
            <a:ext cx="634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When </a:t>
            </a: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medication side effects become disabling or potentially life threatening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(e.g, neuroleptic malignant syndrome).</a:t>
            </a:r>
            <a:endParaRPr b="1"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453" name="Google Shape;453;p51"/>
          <p:cNvGrpSpPr/>
          <p:nvPr/>
        </p:nvGrpSpPr>
        <p:grpSpPr>
          <a:xfrm>
            <a:off x="726829" y="4292197"/>
            <a:ext cx="486000" cy="486000"/>
            <a:chOff x="2195736" y="3757440"/>
            <a:chExt cx="648000" cy="648000"/>
          </a:xfrm>
        </p:grpSpPr>
        <p:sp>
          <p:nvSpPr>
            <p:cNvPr id="454" name="Google Shape;454;p51"/>
            <p:cNvSpPr/>
            <p:nvPr/>
          </p:nvSpPr>
          <p:spPr>
            <a:xfrm flipH="1" rot="-5400000">
              <a:off x="2195736" y="3757440"/>
              <a:ext cx="648000" cy="648000"/>
            </a:xfrm>
            <a:prstGeom prst="ellipse">
              <a:avLst/>
            </a:prstGeom>
            <a:solidFill>
              <a:srgbClr val="FFFFFF"/>
            </a:solidFill>
            <a:ln cap="flat" cmpd="sng" w="25400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55" name="Google Shape;455;p51"/>
            <p:cNvSpPr/>
            <p:nvPr/>
          </p:nvSpPr>
          <p:spPr>
            <a:xfrm flipH="1" rot="-5400000">
              <a:off x="2248988" y="3812188"/>
              <a:ext cx="540000" cy="540000"/>
            </a:xfrm>
            <a:prstGeom prst="ellipse">
              <a:avLst/>
            </a:prstGeom>
            <a:solidFill>
              <a:srgbClr val="3F3F3F"/>
            </a:solidFill>
            <a:ln cap="flat" cmpd="sng" w="9525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56" name="Google Shape;456;p51"/>
            <p:cNvSpPr/>
            <p:nvPr/>
          </p:nvSpPr>
          <p:spPr>
            <a:xfrm>
              <a:off x="2260570" y="3854587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06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51"/>
          <p:cNvSpPr txBox="1"/>
          <p:nvPr/>
        </p:nvSpPr>
        <p:spPr>
          <a:xfrm>
            <a:off x="691725" y="905546"/>
            <a:ext cx="46917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500">
                <a:latin typeface="Cabin"/>
                <a:ea typeface="Cabin"/>
                <a:cs typeface="Cabin"/>
                <a:sym typeface="Cabin"/>
              </a:rPr>
              <a:t>Reasons to hospitalize patients with schizophrenia: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3" name="Google Shape;463;p52"/>
          <p:cNvGraphicFramePr/>
          <p:nvPr/>
        </p:nvGraphicFramePr>
        <p:xfrm>
          <a:off x="414900" y="88274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{62AF0F86-F022-4993-990C-DA6629CDBF84}</a:tableStyleId>
              </a:tblPr>
              <a:tblGrid>
                <a:gridCol w="4182300"/>
                <a:gridCol w="4182300"/>
              </a:tblGrid>
              <a:tr h="288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Psychosocial Interventions </a:t>
                      </a:r>
                      <a:endParaRPr sz="1500" u="none" cap="none" strike="noStrike"/>
                    </a:p>
                  </a:txBody>
                  <a:tcPr marT="34300" marB="34300" marR="68600" marL="68600">
                    <a:lnR cap="flat" cmpd="sng" w="9525">
                      <a:solidFill>
                        <a:srgbClr val="206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/>
                        <a:t>Biological Therapy </a:t>
                      </a:r>
                      <a:endParaRPr sz="1500" u="none" cap="none" strike="noStrike"/>
                    </a:p>
                  </a:txBody>
                  <a:tcPr marT="34300" marB="34300" marR="68600" marL="68600">
                    <a:lnL cap="flat" cmpd="sng" w="9525">
                      <a:solidFill>
                        <a:srgbClr val="206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345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◦ </a:t>
                      </a:r>
                      <a:r>
                        <a:rPr b="1" lang="en-GB" sz="1200" u="none" cap="none" strike="noStrike"/>
                        <a:t>Assertive community treatment (ACT) programs:</a:t>
                      </a:r>
                      <a:r>
                        <a:rPr lang="en-GB" sz="1200" u="none" cap="none" strike="noStrike"/>
                        <a:t> careful monitoring of patients through mobile mental health teams. 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◦ </a:t>
                      </a:r>
                      <a:r>
                        <a:rPr b="1" lang="en-GB" sz="1200" u="none" cap="none" strike="noStrike"/>
                        <a:t>Family </a:t>
                      </a:r>
                      <a:r>
                        <a:rPr b="1" lang="en-GB" sz="1200"/>
                        <a:t>oriented</a:t>
                      </a:r>
                      <a:r>
                        <a:rPr b="1" lang="en-GB" sz="1200"/>
                        <a:t> </a:t>
                      </a:r>
                      <a:r>
                        <a:rPr b="1" lang="en-GB" sz="1200" u="none" cap="none" strike="noStrike"/>
                        <a:t>therapy. </a:t>
                      </a:r>
                      <a:endParaRPr b="1"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◦ </a:t>
                      </a:r>
                      <a:r>
                        <a:rPr b="1" lang="en-GB" sz="1200" u="none" cap="none" strike="noStrike"/>
                        <a:t>Cognitive rehabilitation</a:t>
                      </a:r>
                      <a:r>
                        <a:rPr lang="en-GB" sz="1200" u="none" cap="none" strike="noStrike"/>
                        <a:t> involves the remediation of abnormal thought processes known to occur in schizophrenia, using methods pioneered in the treatment of brain-injured persons. 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◦ </a:t>
                      </a:r>
                      <a:r>
                        <a:rPr b="1" lang="en-GB" sz="1200" u="none" cap="none" strike="noStrike"/>
                        <a:t>Social skills training (SST) </a:t>
                      </a:r>
                      <a:r>
                        <a:rPr lang="en-GB" sz="1200" u="none" cap="none" strike="noStrike"/>
                        <a:t>aims to help patients develop more appropriate behavior. 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◦ </a:t>
                      </a:r>
                      <a:r>
                        <a:rPr b="1" lang="en-GB" sz="1200" u="none" cap="none" strike="noStrike"/>
                        <a:t>Psychosocial rehabilitation</a:t>
                      </a:r>
                      <a:r>
                        <a:rPr lang="en-GB" sz="1200" u="none" cap="none" strike="noStrike"/>
                        <a:t> serves to integrate the patient back into his or her community rather than segregating the patient in separate facilities. 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◦ </a:t>
                      </a:r>
                      <a:r>
                        <a:rPr b="1" lang="en-GB" sz="1200" u="none" cap="none" strike="noStrike"/>
                        <a:t>Vocational rehabilitation </a:t>
                      </a:r>
                      <a:r>
                        <a:rPr lang="en-GB" sz="1200" u="none" cap="none" strike="noStrike"/>
                        <a:t>may help a patient obtain supported employment, competitive work in integrated settings, and more formal job training programs.</a:t>
                      </a:r>
                      <a:endParaRPr sz="1200" u="none" cap="none" strike="noStrike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◦</a:t>
                      </a:r>
                      <a:r>
                        <a:rPr b="1" lang="en-GB" sz="1200"/>
                        <a:t>Individual psychotherapy</a:t>
                      </a:r>
                      <a:r>
                        <a:rPr lang="en-GB" sz="1200"/>
                        <a:t> 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200"/>
                        <a:t>◦</a:t>
                      </a:r>
                      <a:r>
                        <a:rPr b="1" lang="en-GB" sz="1200"/>
                        <a:t>Group therapy individual psychotherapy</a:t>
                      </a:r>
                      <a:r>
                        <a:rPr b="1" lang="en-GB" sz="1200"/>
                        <a:t> </a:t>
                      </a:r>
                      <a:endParaRPr b="1" sz="1200"/>
                    </a:p>
                  </a:txBody>
                  <a:tcPr marT="34300" marB="34300" marR="68600" marL="68600">
                    <a:lnR cap="flat" cmpd="sng" w="9525">
                      <a:solidFill>
                        <a:srgbClr val="206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CC0000"/>
                          </a:solidFill>
                        </a:rPr>
                        <a:t>Antipsychotic medications are the mainstay of the treatment of schizophrenia.</a:t>
                      </a:r>
                      <a:endParaRPr sz="1100">
                        <a:solidFill>
                          <a:srgbClr val="CC00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 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Generally, they are remarkably safe.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 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Two major classes: 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-Conventional, (1st generation) e.g. </a:t>
                      </a:r>
                      <a:r>
                        <a:rPr b="1" lang="en-GB" sz="1200" u="none" cap="none" strike="noStrike"/>
                        <a:t>haloperidol</a:t>
                      </a:r>
                      <a:r>
                        <a:rPr lang="en-GB" sz="1200" u="none" cap="none" strike="noStrike"/>
                        <a:t>, chlorpromazine.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-Atypical, 2nd generation (Serotonin-dopamine receptor antagonists) (e.g. </a:t>
                      </a:r>
                      <a:r>
                        <a:rPr b="1" lang="en-GB" sz="1200" u="none" cap="none" strike="noStrike"/>
                        <a:t>Risperidone, clozapine, olanzapine</a:t>
                      </a:r>
                      <a:r>
                        <a:rPr lang="en-GB" sz="1200" u="none" cap="none" strike="noStrike"/>
                        <a:t>).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 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/>
                        <a:t>Depot forms</a:t>
                      </a:r>
                      <a:r>
                        <a:rPr lang="en-GB" sz="1200" u="none" cap="none" strike="noStrike">
                          <a:solidFill>
                            <a:srgbClr val="6AA84F"/>
                          </a:solidFill>
                        </a:rPr>
                        <a:t> </a:t>
                      </a:r>
                      <a:r>
                        <a:rPr lang="en-GB" sz="800" u="none" cap="none" strike="noStrike">
                          <a:solidFill>
                            <a:srgbClr val="6AA84F"/>
                          </a:solidFill>
                        </a:rPr>
                        <a:t>which is given by injection</a:t>
                      </a:r>
                      <a:r>
                        <a:rPr lang="en-GB" sz="1200" u="none" cap="none" strike="noStrike"/>
                        <a:t> of antipsychotics eg. Risperidone Consta is indicated for poorly compliant patients.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rbel"/>
                        <a:buNone/>
                      </a:pPr>
                      <a:r>
                        <a:rPr b="1" lang="en-GB" sz="1200" u="none" cap="none" strike="noStrike"/>
                        <a:t>Electroconvulsive therapy (ECT) for catatonic or poorly responding patients to medications </a:t>
                      </a:r>
                      <a:endParaRPr b="1" sz="1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 u="none" cap="none" strike="noStrike"/>
                        <a:t> </a:t>
                      </a:r>
                      <a:endParaRPr b="1"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206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sp>
        <p:nvSpPr>
          <p:cNvPr id="464" name="Google Shape;464;p52"/>
          <p:cNvSpPr txBox="1"/>
          <p:nvPr/>
        </p:nvSpPr>
        <p:spPr>
          <a:xfrm>
            <a:off x="414893" y="242236"/>
            <a:ext cx="8364600" cy="46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Treatment</a:t>
            </a:r>
            <a:endParaRPr b="1" sz="11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65" name="Google Shape;465;p52"/>
          <p:cNvSpPr txBox="1"/>
          <p:nvPr/>
        </p:nvSpPr>
        <p:spPr>
          <a:xfrm>
            <a:off x="2621475" y="4290001"/>
            <a:ext cx="2222700" cy="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</a:rPr>
              <a:t>Doctor said: know the names only ;)</a:t>
            </a:r>
            <a:endParaRPr sz="900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3"/>
          <p:cNvSpPr txBox="1"/>
          <p:nvPr/>
        </p:nvSpPr>
        <p:spPr>
          <a:xfrm>
            <a:off x="388650" y="242175"/>
            <a:ext cx="8347200" cy="46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Side Effects of Antipsychotics</a:t>
            </a:r>
            <a:endParaRPr b="1" sz="2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71" name="Google Shape;471;p53"/>
          <p:cNvSpPr txBox="1"/>
          <p:nvPr/>
        </p:nvSpPr>
        <p:spPr>
          <a:xfrm>
            <a:off x="5469501" y="1179979"/>
            <a:ext cx="337530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2" name="Google Shape;472;p53"/>
          <p:cNvSpPr txBox="1"/>
          <p:nvPr/>
        </p:nvSpPr>
        <p:spPr>
          <a:xfrm>
            <a:off x="408050" y="3989150"/>
            <a:ext cx="8334300" cy="696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101600" lvl="0" marL="1778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73" name="Google Shape;473;p53"/>
          <p:cNvPicPr preferRelativeResize="0"/>
          <p:nvPr/>
        </p:nvPicPr>
        <p:blipFill rotWithShape="1">
          <a:blip r:embed="rId3">
            <a:alphaModFix/>
          </a:blip>
          <a:srcRect b="31009" l="43962" r="9139" t="24760"/>
          <a:stretch/>
        </p:blipFill>
        <p:spPr>
          <a:xfrm>
            <a:off x="554375" y="871671"/>
            <a:ext cx="3714926" cy="29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53"/>
          <p:cNvSpPr txBox="1"/>
          <p:nvPr/>
        </p:nvSpPr>
        <p:spPr>
          <a:xfrm>
            <a:off x="408050" y="4139401"/>
            <a:ext cx="79689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Char char="-"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High Potency typical antipsychotics: Neurological side effects </a:t>
            </a:r>
            <a:endParaRPr sz="1100"/>
          </a:p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Char char="-"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Low Potency typical and atypical antipsychotics: many other side effects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75" name="Google Shape;475;p53"/>
          <p:cNvPicPr preferRelativeResize="0"/>
          <p:nvPr/>
        </p:nvPicPr>
        <p:blipFill rotWithShape="1">
          <a:blip r:embed="rId4">
            <a:alphaModFix/>
          </a:blip>
          <a:srcRect b="26200" l="42206" r="8869" t="22356"/>
          <a:stretch/>
        </p:blipFill>
        <p:spPr>
          <a:xfrm>
            <a:off x="4874700" y="883304"/>
            <a:ext cx="3714926" cy="2989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4"/>
          <p:cNvSpPr txBox="1"/>
          <p:nvPr/>
        </p:nvSpPr>
        <p:spPr>
          <a:xfrm>
            <a:off x="505163" y="281248"/>
            <a:ext cx="7953866" cy="4726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Summary</a:t>
            </a:r>
            <a:endParaRPr b="1" sz="11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81" name="Google Shape;481;p54"/>
          <p:cNvSpPr txBox="1"/>
          <p:nvPr/>
        </p:nvSpPr>
        <p:spPr>
          <a:xfrm>
            <a:off x="505163" y="818761"/>
            <a:ext cx="7953866" cy="39736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101600" lvl="0" marL="1778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82" name="Google Shape;48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979" y="1023581"/>
            <a:ext cx="7311984" cy="3638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5"/>
          <p:cNvSpPr txBox="1"/>
          <p:nvPr/>
        </p:nvSpPr>
        <p:spPr>
          <a:xfrm>
            <a:off x="505175" y="281250"/>
            <a:ext cx="8158800" cy="472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Quick Revision </a:t>
            </a:r>
            <a:endParaRPr b="1" sz="11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88" name="Google Shape;488;p55"/>
          <p:cNvSpPr txBox="1"/>
          <p:nvPr/>
        </p:nvSpPr>
        <p:spPr>
          <a:xfrm>
            <a:off x="505175" y="793350"/>
            <a:ext cx="7953900" cy="24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abin"/>
                <a:ea typeface="Cabin"/>
                <a:cs typeface="Cabin"/>
                <a:sym typeface="Cabin"/>
              </a:rPr>
              <a:t>Schizophrenia is defined by a group of characteristic symptoms continuous for </a:t>
            </a:r>
            <a:r>
              <a:rPr lang="en-GB" sz="11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at least 6 months.</a:t>
            </a:r>
            <a:endParaRPr sz="11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100">
                <a:latin typeface="Cabin"/>
                <a:ea typeface="Cabin"/>
                <a:cs typeface="Cabin"/>
                <a:sym typeface="Cabin"/>
              </a:rPr>
              <a:t>Worldwide prevalence of schizophrenia is about </a:t>
            </a:r>
            <a:r>
              <a:rPr lang="en-GB" sz="11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0.5%–1%.</a:t>
            </a:r>
            <a:endParaRPr sz="11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abin"/>
                <a:ea typeface="Cabin"/>
                <a:cs typeface="Cabin"/>
                <a:sym typeface="Cabin"/>
              </a:rPr>
              <a:t>Risk factors 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abin"/>
                <a:ea typeface="Cabin"/>
                <a:cs typeface="Cabin"/>
                <a:sym typeface="Cabin"/>
              </a:rPr>
              <a:t>1- </a:t>
            </a:r>
            <a:r>
              <a:rPr lang="en-GB" sz="1100">
                <a:latin typeface="Cabin"/>
                <a:ea typeface="Cabin"/>
                <a:cs typeface="Cabin"/>
                <a:sym typeface="Cabin"/>
              </a:rPr>
              <a:t>genetics</a:t>
            </a:r>
            <a:r>
              <a:rPr lang="en-GB" sz="1100"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1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“please memorise the numbers”</a:t>
            </a:r>
            <a:endParaRPr sz="11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abin"/>
                <a:ea typeface="Cabin"/>
                <a:cs typeface="Cabin"/>
                <a:sym typeface="Cabin"/>
              </a:rPr>
              <a:t>2-</a:t>
            </a:r>
            <a:r>
              <a:rPr lang="en-GB" sz="1100">
                <a:latin typeface="Cabin"/>
                <a:ea typeface="Cabin"/>
                <a:cs typeface="Cabin"/>
                <a:sym typeface="Cabin"/>
              </a:rPr>
              <a:t> Neurobiology: brain area involved in schizophrenia: the </a:t>
            </a:r>
            <a:r>
              <a:rPr lang="en-GB" sz="11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limbic system,</a:t>
            </a:r>
            <a:r>
              <a:rPr lang="en-GB" sz="1100">
                <a:latin typeface="Cabin"/>
                <a:ea typeface="Cabin"/>
                <a:cs typeface="Cabin"/>
                <a:sym typeface="Cabin"/>
              </a:rPr>
              <a:t> The frontal cortex, Cerebellum, and the Basal ganglia.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abin"/>
                <a:ea typeface="Cabin"/>
                <a:cs typeface="Cabin"/>
                <a:sym typeface="Cabin"/>
              </a:rPr>
              <a:t>3- Neuroimaging and  Neuropathology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100">
                <a:latin typeface="Cabin"/>
                <a:ea typeface="Cabin"/>
                <a:cs typeface="Cabin"/>
                <a:sym typeface="Cabin"/>
              </a:rPr>
              <a:t>4- Psychosocial Factors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abin"/>
                <a:ea typeface="Cabin"/>
                <a:cs typeface="Cabin"/>
                <a:sym typeface="Cabin"/>
              </a:rPr>
              <a:t>5- Stress-Diathesis Model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Diagnostic Criteria </a:t>
            </a:r>
            <a:endParaRPr b="1"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 </a:t>
            </a:r>
            <a:r>
              <a:rPr lang="en-GB" sz="11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≥ two characteristic symptoms for </a:t>
            </a:r>
            <a:r>
              <a:rPr b="1" lang="en-GB" sz="11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one month</a:t>
            </a:r>
            <a:endParaRPr b="1" sz="11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1- Delusions. 2- Hallucinations.  3- Disorganized speech 4- Grossly disorganized or catatonic behavior.  5- Negative symptoms 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</a:t>
            </a:r>
            <a:r>
              <a:rPr lang="en-GB" sz="11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Social, Occupation or self-care dysfunction.</a:t>
            </a:r>
            <a:endParaRPr sz="11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</a:t>
            </a:r>
            <a:r>
              <a:rPr lang="en-GB" sz="11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Duration of at least 6 months of disturbance 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The disturbance is </a:t>
            </a:r>
            <a:r>
              <a:rPr b="1"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not </a:t>
            </a: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due to Substance or another medical condition. 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If there is history of </a:t>
            </a:r>
            <a:r>
              <a:rPr b="1" lang="en-GB" sz="11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autism schizophrenia diagnosis is made only if delusion or hallucinations plus other criteria are present. </a:t>
            </a:r>
            <a:endParaRPr b="1"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100"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489" name="Google Shape;489;p55"/>
          <p:cNvGraphicFramePr/>
          <p:nvPr/>
        </p:nvGraphicFramePr>
        <p:xfrm>
          <a:off x="505175" y="3467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{22FD9ED4-8780-437C-AE57-028C7C9AC226}</a:tableStyleId>
              </a:tblPr>
              <a:tblGrid>
                <a:gridCol w="1852900"/>
                <a:gridCol w="3632800"/>
              </a:tblGrid>
              <a:tr h="298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M</a:t>
                      </a:r>
                      <a:r>
                        <a:rPr b="1" lang="en-GB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alfunctioning Brain Area</a:t>
                      </a:r>
                      <a:endParaRPr b="1"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Related Symptoms</a:t>
                      </a:r>
                      <a:endParaRPr b="1"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</a:tr>
              <a:tr h="232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rgbClr val="99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</a:t>
                      </a:r>
                      <a:r>
                        <a:rPr lang="en-GB" sz="800">
                          <a:solidFill>
                            <a:srgbClr val="99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esolimbic</a:t>
                      </a:r>
                      <a:endParaRPr sz="800">
                        <a:solidFill>
                          <a:srgbClr val="99000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latin typeface="Cabin"/>
                          <a:ea typeface="Cabin"/>
                          <a:cs typeface="Cabin"/>
                          <a:sym typeface="Cabin"/>
                        </a:rPr>
                        <a:t>Positive symptoms:</a:t>
                      </a:r>
                      <a:r>
                        <a:rPr lang="en-GB" sz="800"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lang="en-GB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delusion &amp; hallucinations.</a:t>
                      </a:r>
                      <a:endParaRPr sz="8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</a:tr>
              <a:tr h="491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abin"/>
                          <a:ea typeface="Cabin"/>
                          <a:cs typeface="Cabin"/>
                          <a:sym typeface="Cabin"/>
                        </a:rPr>
                        <a:t>-</a:t>
                      </a:r>
                      <a:r>
                        <a:rPr lang="en-GB" sz="800">
                          <a:solidFill>
                            <a:srgbClr val="99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</a:t>
                      </a:r>
                      <a:r>
                        <a:rPr lang="en-GB" sz="800">
                          <a:solidFill>
                            <a:srgbClr val="99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esocortical</a:t>
                      </a:r>
                      <a:r>
                        <a:rPr lang="en-GB" sz="800">
                          <a:latin typeface="Cabin"/>
                          <a:ea typeface="Cabin"/>
                          <a:cs typeface="Cabin"/>
                          <a:sym typeface="Cabin"/>
                        </a:rPr>
                        <a:t>/ prefrontal cortex </a:t>
                      </a:r>
                      <a:endParaRPr sz="8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abin"/>
                          <a:ea typeface="Cabin"/>
                          <a:cs typeface="Cabin"/>
                          <a:sym typeface="Cabin"/>
                        </a:rPr>
                        <a:t>-Nucleus accumbens reward circuits</a:t>
                      </a:r>
                      <a:endParaRPr sz="8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latin typeface="Cabin"/>
                          <a:ea typeface="Cabin"/>
                          <a:cs typeface="Cabin"/>
                          <a:sym typeface="Cabin"/>
                        </a:rPr>
                        <a:t>Negative symptoms :</a:t>
                      </a:r>
                      <a:endParaRPr b="1" sz="8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>
                          <a:latin typeface="Cabin"/>
                          <a:ea typeface="Cabin"/>
                          <a:cs typeface="Cabin"/>
                          <a:sym typeface="Cabin"/>
                        </a:rPr>
                        <a:t>Volition, Diminished emotional expression, Alogia, Anhedonia  Social withdrawal.</a:t>
                      </a:r>
                      <a:endParaRPr sz="8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</a:tr>
              <a:tr h="266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abin"/>
                          <a:ea typeface="Cabin"/>
                          <a:cs typeface="Cabin"/>
                          <a:sym typeface="Cabin"/>
                        </a:rPr>
                        <a:t>Amygdala + O</a:t>
                      </a:r>
                      <a:r>
                        <a:rPr lang="en-GB" sz="800">
                          <a:latin typeface="Cabin"/>
                          <a:ea typeface="Cabin"/>
                          <a:cs typeface="Cabin"/>
                          <a:sym typeface="Cabin"/>
                        </a:rPr>
                        <a:t>rbitofrontal</a:t>
                      </a:r>
                      <a:endParaRPr sz="8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abin"/>
                          <a:ea typeface="Cabin"/>
                          <a:cs typeface="Cabin"/>
                          <a:sym typeface="Cabin"/>
                        </a:rPr>
                        <a:t>Aggressive symptoms</a:t>
                      </a:r>
                      <a:endParaRPr sz="8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90" name="Google Shape;490;p55"/>
          <p:cNvSpPr txBox="1"/>
          <p:nvPr/>
        </p:nvSpPr>
        <p:spPr>
          <a:xfrm>
            <a:off x="5978000" y="3467950"/>
            <a:ext cx="2774400" cy="24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Management</a:t>
            </a:r>
            <a:r>
              <a:rPr b="1"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and treatment:</a:t>
            </a:r>
            <a:endParaRPr b="1"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Hospitalization</a:t>
            </a:r>
            <a:r>
              <a:rPr lang="en-GB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 newly diagnosed, </a:t>
            </a:r>
            <a:r>
              <a:rPr lang="en-GB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aggressive or suicidal patients.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Biological therapy:</a:t>
            </a:r>
            <a:r>
              <a:rPr lang="en-GB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0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Antipsychotic medications are the mainstay of the treatment of schizophrenia.</a:t>
            </a:r>
            <a:endParaRPr sz="10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Psychological therapy:</a:t>
            </a:r>
            <a:r>
              <a:rPr lang="en-GB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Family oriented therapies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Electroconvulsive therapy (ECT)</a:t>
            </a:r>
            <a:r>
              <a:rPr lang="en-GB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for catatonic or poorly responding patients to medications 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/>
        </p:nvSpPr>
        <p:spPr>
          <a:xfrm>
            <a:off x="412950" y="931000"/>
            <a:ext cx="8150100" cy="3477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101600" lvl="0" marL="1778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0" name="Google Shape;230;p38"/>
          <p:cNvSpPr txBox="1"/>
          <p:nvPr/>
        </p:nvSpPr>
        <p:spPr>
          <a:xfrm>
            <a:off x="412950" y="1358625"/>
            <a:ext cx="8150100" cy="27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C4587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Mr. Schi is a 28 year-old single male who was brought to Emergency room by his family because of gradual changes in his behavior started 9 months ago. Since then, he became agitated; eat only canned food but not cooked food made by his family, afraid of being poisoned. He talks to himself and stares occasionally on the roof of his room. 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C4587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 had two brief psychiatric hospitalizations in last 3 years that were precipitated by anger at his neighbor and voices commenting about his behavior. 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His personal history indicated that he was a healthy child, but his parents reported that he was a bed wetter and seemed slower to develop than his brothers and sisters. 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Schi smokes tobacco frequently to calm himself. During his early adolescence he used to smokes Hash heavily plus occasional use of amphetamine. He stopped both Hash and Amphetamine use 5 years ago.</a:t>
            </a:r>
            <a:endParaRPr sz="14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1" name="Google Shape;231;p38"/>
          <p:cNvSpPr txBox="1"/>
          <p:nvPr/>
        </p:nvSpPr>
        <p:spPr>
          <a:xfrm>
            <a:off x="412942" y="263475"/>
            <a:ext cx="8150100" cy="51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Introduction </a:t>
            </a:r>
            <a:endParaRPr sz="27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2" name="Google Shape;232;p38"/>
          <p:cNvSpPr/>
          <p:nvPr/>
        </p:nvSpPr>
        <p:spPr>
          <a:xfrm>
            <a:off x="7461817" y="4670467"/>
            <a:ext cx="1125823" cy="222813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Boys’ slides</a:t>
            </a:r>
            <a:endParaRPr sz="1100"/>
          </a:p>
        </p:txBody>
      </p:sp>
      <p:sp>
        <p:nvSpPr>
          <p:cNvPr id="233" name="Google Shape;233;p38"/>
          <p:cNvSpPr txBox="1"/>
          <p:nvPr/>
        </p:nvSpPr>
        <p:spPr>
          <a:xfrm>
            <a:off x="412950" y="930992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100">
                <a:latin typeface="Oswald"/>
                <a:ea typeface="Oswald"/>
                <a:cs typeface="Oswald"/>
                <a:sym typeface="Oswald"/>
              </a:rPr>
              <a:t>Case of Mr. Schi</a:t>
            </a:r>
            <a:endParaRPr sz="2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6"/>
          <p:cNvSpPr txBox="1"/>
          <p:nvPr/>
        </p:nvSpPr>
        <p:spPr>
          <a:xfrm>
            <a:off x="405250" y="281250"/>
            <a:ext cx="8333400" cy="47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MCQs</a:t>
            </a:r>
            <a:endParaRPr b="1" sz="11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97" name="Google Shape;497;p56"/>
          <p:cNvSpPr txBox="1"/>
          <p:nvPr/>
        </p:nvSpPr>
        <p:spPr>
          <a:xfrm>
            <a:off x="405275" y="818750"/>
            <a:ext cx="8333400" cy="3837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101600" lvl="0" marL="1778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8" name="Google Shape;498;p56"/>
          <p:cNvSpPr txBox="1"/>
          <p:nvPr/>
        </p:nvSpPr>
        <p:spPr>
          <a:xfrm>
            <a:off x="405275" y="818750"/>
            <a:ext cx="4520100" cy="3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Positive symptoms of schizophrenia?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Depression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Alogia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Hallucinations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Executive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The main etiology of schizophrenia: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Epilepsy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Children who have one parent with schizophrenia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Non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children of two schizophrenic parents have about ___ chance to developing schizophrenia.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10%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17%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6% 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46%  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When the patient is poorly responding to the medication, we usually use: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Depot forms 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Electroconvulsive therapy (ECT)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Hospitalize the patient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Social skills training (SST)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56"/>
          <p:cNvSpPr txBox="1"/>
          <p:nvPr/>
        </p:nvSpPr>
        <p:spPr>
          <a:xfrm>
            <a:off x="4831775" y="874075"/>
            <a:ext cx="3906900" cy="3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aggressive symptoms on the patient due to malfunctioning of: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Mesolimbic system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Dorsolateral prefrontal cortex 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Orbitofrontal &amp; amygdala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Nucleus accumbens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6) Which one is involved in pathophysiology of </a:t>
            </a:r>
            <a:r>
              <a:rPr b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schizophrenia</a:t>
            </a:r>
            <a:r>
              <a:rPr b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Limbic system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Spinal cord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Medulla oblongata 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Glial cells </a:t>
            </a:r>
            <a:b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7) What is the mainstay treatment of schizophrenia?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ECT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Hospitalization 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Antipsychotic medication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Antidepressants medication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which of the following features is associated with poor outcome in schizophrenia?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Female patient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Early teens patients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Acute onset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Mood symptoms presentation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56"/>
          <p:cNvSpPr txBox="1"/>
          <p:nvPr/>
        </p:nvSpPr>
        <p:spPr>
          <a:xfrm flipH="1" rot="10800000">
            <a:off x="405250" y="4711375"/>
            <a:ext cx="8333400" cy="229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en-GB" sz="900">
                <a:solidFill>
                  <a:srgbClr val="D9D9D9"/>
                </a:solidFill>
                <a:latin typeface="Muli"/>
                <a:ea typeface="Muli"/>
                <a:cs typeface="Muli"/>
                <a:sym typeface="Muli"/>
              </a:rPr>
              <a:t>1- C               2- D               3- D               4- B               5- C               6- A              7- C</a:t>
            </a:r>
            <a:r>
              <a:rPr lang="en-GB" sz="900">
                <a:solidFill>
                  <a:srgbClr val="D9D9D9"/>
                </a:solidFill>
                <a:latin typeface="Muli"/>
                <a:ea typeface="Muli"/>
                <a:cs typeface="Muli"/>
                <a:sym typeface="Muli"/>
              </a:rPr>
              <a:t>              8-B</a:t>
            </a:r>
            <a:r>
              <a:rPr lang="en-GB" sz="900">
                <a:solidFill>
                  <a:srgbClr val="D9D9D9"/>
                </a:solidFill>
                <a:latin typeface="Muli"/>
                <a:ea typeface="Muli"/>
                <a:cs typeface="Muli"/>
                <a:sym typeface="Muli"/>
              </a:rPr>
              <a:t>       </a:t>
            </a:r>
            <a:endParaRPr sz="900">
              <a:solidFill>
                <a:srgbClr val="D9D9D9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01" name="Google Shape;501;p56"/>
          <p:cNvCxnSpPr/>
          <p:nvPr/>
        </p:nvCxnSpPr>
        <p:spPr>
          <a:xfrm>
            <a:off x="4831772" y="818753"/>
            <a:ext cx="2100" cy="3756600"/>
          </a:xfrm>
          <a:prstGeom prst="straightConnector1">
            <a:avLst/>
          </a:prstGeom>
          <a:noFill/>
          <a:ln cap="flat" cmpd="sng" w="10000">
            <a:solidFill>
              <a:schemeClr val="dk1"/>
            </a:solidFill>
            <a:prstDash val="dash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57"/>
          <p:cNvGrpSpPr/>
          <p:nvPr/>
        </p:nvGrpSpPr>
        <p:grpSpPr>
          <a:xfrm>
            <a:off x="812668" y="194233"/>
            <a:ext cx="649007" cy="817642"/>
            <a:chOff x="971600" y="1889523"/>
            <a:chExt cx="1944300" cy="2698487"/>
          </a:xfrm>
        </p:grpSpPr>
        <p:sp>
          <p:nvSpPr>
            <p:cNvPr id="507" name="Google Shape;507;p57"/>
            <p:cNvSpPr/>
            <p:nvPr/>
          </p:nvSpPr>
          <p:spPr>
            <a:xfrm>
              <a:off x="971600" y="2211710"/>
              <a:ext cx="1944300" cy="2376300"/>
            </a:xfrm>
            <a:prstGeom prst="roundRect">
              <a:avLst>
                <a:gd fmla="val 6906" name="adj"/>
              </a:avLst>
            </a:prstGeom>
            <a:solidFill>
              <a:srgbClr val="FFFFFF"/>
            </a:solidFill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57"/>
            <p:cNvSpPr/>
            <p:nvPr/>
          </p:nvSpPr>
          <p:spPr>
            <a:xfrm>
              <a:off x="1547664" y="2067694"/>
              <a:ext cx="792000" cy="28800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57"/>
            <p:cNvSpPr/>
            <p:nvPr/>
          </p:nvSpPr>
          <p:spPr>
            <a:xfrm>
              <a:off x="1715108" y="1889523"/>
              <a:ext cx="457200" cy="457200"/>
            </a:xfrm>
            <a:prstGeom prst="blockArc">
              <a:avLst>
                <a:gd fmla="val 10800000" name="adj1"/>
                <a:gd fmla="val 21388723" name="adj2"/>
                <a:gd fmla="val 19282" name="adj3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0" name="Google Shape;510;p57"/>
          <p:cNvGrpSpPr/>
          <p:nvPr/>
        </p:nvGrpSpPr>
        <p:grpSpPr>
          <a:xfrm>
            <a:off x="946785" y="430461"/>
            <a:ext cx="483450" cy="379411"/>
            <a:chOff x="1295692" y="2737470"/>
            <a:chExt cx="1276605" cy="1008000"/>
          </a:xfrm>
        </p:grpSpPr>
        <p:sp>
          <p:nvSpPr>
            <p:cNvPr id="511" name="Google Shape;511;p57"/>
            <p:cNvSpPr/>
            <p:nvPr/>
          </p:nvSpPr>
          <p:spPr>
            <a:xfrm>
              <a:off x="1295692" y="2737470"/>
              <a:ext cx="1008000" cy="10080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63500">
              <a:solidFill>
                <a:srgbClr val="DCEC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57"/>
            <p:cNvSpPr/>
            <p:nvPr/>
          </p:nvSpPr>
          <p:spPr>
            <a:xfrm>
              <a:off x="1363281" y="2737470"/>
              <a:ext cx="1209017" cy="921072"/>
            </a:xfrm>
            <a:custGeom>
              <a:rect b="b" l="l" r="r" t="t"/>
              <a:pathLst>
                <a:path extrusionOk="0" h="1261742" w="1656187">
                  <a:moveTo>
                    <a:pt x="620560" y="689829"/>
                  </a:moveTo>
                  <a:cubicBezTo>
                    <a:pt x="849304" y="447627"/>
                    <a:pt x="1565461" y="-73861"/>
                    <a:pt x="1656187" y="8786"/>
                  </a:cubicBezTo>
                  <a:lnTo>
                    <a:pt x="597485" y="1256633"/>
                  </a:lnTo>
                  <a:lnTo>
                    <a:pt x="595970" y="1261742"/>
                  </a:lnTo>
                  <a:lnTo>
                    <a:pt x="594592" y="1259526"/>
                  </a:lnTo>
                  <a:lnTo>
                    <a:pt x="592378" y="1261740"/>
                  </a:lnTo>
                  <a:cubicBezTo>
                    <a:pt x="592347" y="1259765"/>
                    <a:pt x="592315" y="1257790"/>
                    <a:pt x="592284" y="1255815"/>
                  </a:cubicBezTo>
                  <a:lnTo>
                    <a:pt x="0" y="303491"/>
                  </a:lnTo>
                  <a:cubicBezTo>
                    <a:pt x="154708" y="256097"/>
                    <a:pt x="411981" y="504322"/>
                    <a:pt x="620560" y="689829"/>
                  </a:cubicBezTo>
                  <a:close/>
                </a:path>
              </a:pathLst>
            </a:custGeom>
            <a:solidFill>
              <a:srgbClr val="E8F2FA"/>
            </a:solidFill>
            <a:ln cap="flat" cmpd="sng" w="38100">
              <a:solidFill>
                <a:srgbClr val="DCEC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3" name="Google Shape;513;p57"/>
          <p:cNvSpPr/>
          <p:nvPr/>
        </p:nvSpPr>
        <p:spPr>
          <a:xfrm flipH="1" rot="5400000">
            <a:off x="5207975" y="1594150"/>
            <a:ext cx="1531800" cy="402510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DCEC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14" name="Google Shape;514;p57"/>
          <p:cNvSpPr/>
          <p:nvPr/>
        </p:nvSpPr>
        <p:spPr>
          <a:xfrm flipH="1" rot="5400000">
            <a:off x="5532576" y="-113653"/>
            <a:ext cx="882600" cy="402510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DCEC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15" name="Google Shape;515;p57"/>
          <p:cNvSpPr txBox="1"/>
          <p:nvPr/>
        </p:nvSpPr>
        <p:spPr>
          <a:xfrm>
            <a:off x="413276" y="4407075"/>
            <a:ext cx="3372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Reference: Girls’ &amp; Boys’ Slides</a:t>
            </a:r>
            <a:endParaRPr b="1" sz="1400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516" name="Google Shape;516;p57"/>
          <p:cNvSpPr/>
          <p:nvPr/>
        </p:nvSpPr>
        <p:spPr>
          <a:xfrm>
            <a:off x="1490290" y="472304"/>
            <a:ext cx="531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Thank you for checking our work</a:t>
            </a:r>
            <a:endParaRPr sz="27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17" name="Google Shape;517;p57"/>
          <p:cNvSpPr/>
          <p:nvPr/>
        </p:nvSpPr>
        <p:spPr>
          <a:xfrm>
            <a:off x="4913307" y="1410469"/>
            <a:ext cx="27186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Leaders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57"/>
          <p:cNvSpPr/>
          <p:nvPr/>
        </p:nvSpPr>
        <p:spPr>
          <a:xfrm>
            <a:off x="4933799" y="2891531"/>
            <a:ext cx="2949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Members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57"/>
          <p:cNvSpPr txBox="1"/>
          <p:nvPr/>
        </p:nvSpPr>
        <p:spPr>
          <a:xfrm>
            <a:off x="4129932" y="1898914"/>
            <a:ext cx="169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Abdulaziz Aljohani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57"/>
          <p:cNvSpPr/>
          <p:nvPr/>
        </p:nvSpPr>
        <p:spPr>
          <a:xfrm>
            <a:off x="0" y="4786605"/>
            <a:ext cx="9144000" cy="357000"/>
          </a:xfrm>
          <a:prstGeom prst="round1Rect">
            <a:avLst>
              <a:gd fmla="val 16667" name="adj"/>
            </a:avLst>
          </a:prstGeom>
          <a:solidFill>
            <a:srgbClr val="ABD2EE"/>
          </a:solidFill>
          <a:ln cap="flat" cmpd="sng" w="19050">
            <a:solidFill>
              <a:srgbClr val="DCEC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1" name="Google Shape;521;p57"/>
          <p:cNvCxnSpPr/>
          <p:nvPr/>
        </p:nvCxnSpPr>
        <p:spPr>
          <a:xfrm>
            <a:off x="1490289" y="1091682"/>
            <a:ext cx="6942300" cy="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2" name="Google Shape;522;p57"/>
          <p:cNvSpPr/>
          <p:nvPr/>
        </p:nvSpPr>
        <p:spPr>
          <a:xfrm>
            <a:off x="492600" y="2035747"/>
            <a:ext cx="3239100" cy="1531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  <p:sp>
        <p:nvSpPr>
          <p:cNvPr id="523" name="Google Shape;523;p57"/>
          <p:cNvSpPr/>
          <p:nvPr/>
        </p:nvSpPr>
        <p:spPr>
          <a:xfrm flipH="1" rot="-5400000">
            <a:off x="596145" y="2100502"/>
            <a:ext cx="405000" cy="405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24" name="Google Shape;524;p57"/>
          <p:cNvSpPr/>
          <p:nvPr/>
        </p:nvSpPr>
        <p:spPr>
          <a:xfrm flipH="1" rot="-5400000">
            <a:off x="601890" y="2592605"/>
            <a:ext cx="405000" cy="405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25" name="Google Shape;525;p57"/>
          <p:cNvSpPr/>
          <p:nvPr/>
        </p:nvSpPr>
        <p:spPr>
          <a:xfrm>
            <a:off x="667639" y="2648476"/>
            <a:ext cx="267300" cy="268090"/>
          </a:xfrm>
          <a:custGeom>
            <a:rect b="b" l="l" r="r" t="t"/>
            <a:pathLst>
              <a:path extrusionOk="0" h="3249575" w="3240001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6AAFE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generated with high confidence" id="526" name="Google Shape;52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491" y="2112157"/>
            <a:ext cx="418518" cy="418518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57"/>
          <p:cNvSpPr/>
          <p:nvPr/>
        </p:nvSpPr>
        <p:spPr>
          <a:xfrm>
            <a:off x="963725" y="2648481"/>
            <a:ext cx="25842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medicineteam437@gmail.com</a:t>
            </a:r>
            <a:endParaRPr b="1" sz="1900"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 sz="19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endParaRPr b="1" sz="19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28" name="Google Shape;528;p57"/>
          <p:cNvSpPr/>
          <p:nvPr/>
        </p:nvSpPr>
        <p:spPr>
          <a:xfrm>
            <a:off x="963727" y="2164550"/>
            <a:ext cx="169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@medicine437</a:t>
            </a:r>
            <a:endParaRPr b="1" sz="19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29" name="Google Shape;529;p57"/>
          <p:cNvSpPr/>
          <p:nvPr/>
        </p:nvSpPr>
        <p:spPr>
          <a:xfrm>
            <a:off x="6222665" y="1898925"/>
            <a:ext cx="16944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Laila Alsabbagh </a:t>
            </a:r>
            <a:br>
              <a:rPr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5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911" y="3059527"/>
            <a:ext cx="483276" cy="483297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7"/>
          <p:cNvSpPr/>
          <p:nvPr/>
        </p:nvSpPr>
        <p:spPr>
          <a:xfrm>
            <a:off x="492600" y="1723825"/>
            <a:ext cx="32391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aveat"/>
                <a:ea typeface="Caveat"/>
                <a:cs typeface="Caveat"/>
                <a:sym typeface="Caveat"/>
              </a:rPr>
              <a:t>Contact us:</a:t>
            </a:r>
            <a:endParaRPr b="1" sz="18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32" name="Google Shape;532;p57"/>
          <p:cNvSpPr/>
          <p:nvPr/>
        </p:nvSpPr>
        <p:spPr>
          <a:xfrm>
            <a:off x="5222625" y="3341250"/>
            <a:ext cx="16944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Shahad Alj</a:t>
            </a:r>
            <a:r>
              <a:rPr lang="en-GB">
                <a:solidFill>
                  <a:srgbClr val="222222"/>
                </a:solidFill>
              </a:rPr>
              <a:t>e</a:t>
            </a:r>
            <a:r>
              <a:rPr lang="en-GB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breen</a:t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222222"/>
              </a:solidFill>
            </a:endParaRPr>
          </a:p>
        </p:txBody>
      </p:sp>
      <p:sp>
        <p:nvSpPr>
          <p:cNvPr id="533" name="Google Shape;533;p57"/>
          <p:cNvSpPr/>
          <p:nvPr/>
        </p:nvSpPr>
        <p:spPr>
          <a:xfrm>
            <a:off x="1001141" y="3185816"/>
            <a:ext cx="25842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Waiting for Your </a:t>
            </a:r>
            <a:r>
              <a:rPr b="1" lang="en-GB" sz="1900" u="sng">
                <a:solidFill>
                  <a:srgbClr val="A3CEED"/>
                </a:solidFill>
                <a:latin typeface="Caveat"/>
                <a:ea typeface="Caveat"/>
                <a:cs typeface="Caveat"/>
                <a:sym typeface="Caveat"/>
                <a:hlinkClick r:id="rId6"/>
              </a:rPr>
              <a:t>feedback</a:t>
            </a:r>
            <a:endParaRPr b="1" sz="19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/>
          <p:nvPr/>
        </p:nvSpPr>
        <p:spPr>
          <a:xfrm>
            <a:off x="334150" y="798600"/>
            <a:ext cx="8364600" cy="241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101600" lvl="0" marL="1778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0" name="Google Shape;240;p39"/>
          <p:cNvSpPr txBox="1"/>
          <p:nvPr/>
        </p:nvSpPr>
        <p:spPr>
          <a:xfrm>
            <a:off x="344725" y="1456175"/>
            <a:ext cx="8364600" cy="19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C4587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psychotic disorders </a:t>
            </a:r>
            <a:endParaRPr b="1" sz="15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are mental illnesses characterized by </a:t>
            </a:r>
            <a:r>
              <a:rPr lang="en-GB" sz="13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gross impairment in reality testing 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ما يفرق بين الحقيقة وما يتوهمه</a:t>
            </a:r>
            <a:r>
              <a:rPr lang="en-GB" sz="13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and </a:t>
            </a:r>
            <a:r>
              <a:rPr lang="en-GB" sz="13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personal functioning.</a:t>
            </a:r>
            <a:endParaRPr sz="13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Its symptoms include dysfunctions in nearly every capacity of which the human brain is capable—perception, inferential thinking, language, memory, and executive functions. </a:t>
            </a:r>
            <a:endParaRPr sz="13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It is not split personality</a:t>
            </a: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ليس إنفصام الشخصية 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وإنما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الفصام</a:t>
            </a:r>
            <a:endParaRPr sz="10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illness is called “schizo” (fragmented or split apart) “phrenia” (mind)</a:t>
            </a:r>
            <a:endParaRPr sz="13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 DSM-V*: psychotic spectrum </a:t>
            </a:r>
            <a:endParaRPr sz="1300">
              <a:solidFill>
                <a:srgbClr val="B7B7B7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C45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1" name="Google Shape;241;p39"/>
          <p:cNvSpPr txBox="1"/>
          <p:nvPr/>
        </p:nvSpPr>
        <p:spPr>
          <a:xfrm>
            <a:off x="344774" y="283836"/>
            <a:ext cx="8364490" cy="4696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Schizophrenia</a:t>
            </a:r>
            <a:endParaRPr b="1" sz="2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2" name="Google Shape;242;p39"/>
          <p:cNvSpPr/>
          <p:nvPr/>
        </p:nvSpPr>
        <p:spPr>
          <a:xfrm>
            <a:off x="344725" y="919550"/>
            <a:ext cx="8364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Is</a:t>
            </a: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defined by a group of characteristic symptoms, such as hallucinations, delusions, or negative symptoms: </a:t>
            </a:r>
            <a:endParaRPr sz="13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(i.e., affective flattening 1 , alogia 2, avolition 3 ); deterioration in social, occupational, or interpersonal relationships; and continuous signs of the disturbance </a:t>
            </a:r>
            <a:r>
              <a:rPr lang="en-GB" sz="13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for at least 6 months.</a:t>
            </a:r>
            <a:endParaRPr sz="13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3" name="Google Shape;243;p39"/>
          <p:cNvSpPr txBox="1"/>
          <p:nvPr/>
        </p:nvSpPr>
        <p:spPr>
          <a:xfrm>
            <a:off x="344725" y="3299250"/>
            <a:ext cx="8364600" cy="115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1016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   Positive symptoms: presence of thing should not be present هي شي ظاهر انا اقدر اشوفه زي الهلاوس                                                                                               Negative symptoms: 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absent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of things should be present. Such as:</a:t>
            </a:r>
            <a:b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1) affective flattening بمعنى انه </a:t>
            </a:r>
            <a:r>
              <a:rPr b="1"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ما 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يظهر تفاعل </a:t>
            </a:r>
            <a:b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2) alogia  </a:t>
            </a:r>
            <a:r>
              <a:rPr b="1"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يفتقر 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الى الكلمات او ما يسمى بالحديث التلقائي، زي لما تسأله متى بدأ معك يقول من زمان ما يعطي تفاصيل اكثر 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وايضا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لو ما 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سألته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ما رح يتكلم   </a:t>
            </a:r>
            <a:b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3) avolition </a:t>
            </a:r>
            <a:r>
              <a:rPr b="1"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يفقد 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المبادرة في الشيء، مثلا لو يجلس اسبوع ما تروش ما عنده مشكله</a:t>
            </a:r>
            <a:endParaRPr sz="10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4" name="Google Shape;244;p39"/>
          <p:cNvSpPr txBox="1"/>
          <p:nvPr/>
        </p:nvSpPr>
        <p:spPr>
          <a:xfrm>
            <a:off x="2162650" y="4543200"/>
            <a:ext cx="4707600" cy="262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76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*DSM-V it is the 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reference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that 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psychiatrist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use to diagnosis</a:t>
            </a:r>
            <a:endParaRPr sz="10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45" name="Google Shape;245;p3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775" y="4543200"/>
            <a:ext cx="420900" cy="4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9"/>
          <p:cNvSpPr txBox="1"/>
          <p:nvPr/>
        </p:nvSpPr>
        <p:spPr>
          <a:xfrm>
            <a:off x="638525" y="4701900"/>
            <a:ext cx="6372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08:14</a:t>
            </a:r>
            <a:endParaRPr sz="10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 txBox="1"/>
          <p:nvPr/>
        </p:nvSpPr>
        <p:spPr>
          <a:xfrm>
            <a:off x="326850" y="1301975"/>
            <a:ext cx="8364600" cy="1547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101600" lvl="0" marL="1778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3" name="Google Shape;253;p40"/>
          <p:cNvSpPr txBox="1"/>
          <p:nvPr/>
        </p:nvSpPr>
        <p:spPr>
          <a:xfrm>
            <a:off x="386200" y="1395100"/>
            <a:ext cx="2901000" cy="14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  Schizotypal personality disorder </a:t>
            </a:r>
            <a:r>
              <a:rPr lang="en-GB" sz="13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  <a:endParaRPr sz="1300">
              <a:solidFill>
                <a:srgbClr val="6AA84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  Delusional disorder </a:t>
            </a:r>
            <a:r>
              <a:rPr lang="en-GB" sz="13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2</a:t>
            </a:r>
            <a:endParaRPr sz="1300">
              <a:solidFill>
                <a:srgbClr val="6AA84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  Brief psychotic disorder </a:t>
            </a:r>
            <a:r>
              <a:rPr lang="en-GB" sz="13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3</a:t>
            </a:r>
            <a:endParaRPr sz="1300">
              <a:solidFill>
                <a:srgbClr val="6AA84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  Schizophreniform disorder </a:t>
            </a:r>
            <a:r>
              <a:rPr lang="en-GB" sz="13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4</a:t>
            </a:r>
            <a:endParaRPr sz="1300">
              <a:solidFill>
                <a:srgbClr val="6AA84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  Schizophrenia </a:t>
            </a:r>
            <a:r>
              <a:rPr lang="en-GB" sz="13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5</a:t>
            </a:r>
            <a:endParaRPr sz="1300">
              <a:solidFill>
                <a:srgbClr val="6AA84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  Schizoaffective disorder </a:t>
            </a:r>
            <a:r>
              <a:rPr lang="en-GB" sz="13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6</a:t>
            </a:r>
            <a:endParaRPr sz="13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rgbClr val="B7B7B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4" name="Google Shape;254;p40"/>
          <p:cNvSpPr txBox="1"/>
          <p:nvPr/>
        </p:nvSpPr>
        <p:spPr>
          <a:xfrm>
            <a:off x="344774" y="283836"/>
            <a:ext cx="8364600" cy="46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Schizophrenia</a:t>
            </a:r>
            <a:endParaRPr b="1" sz="2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5" name="Google Shape;255;p40"/>
          <p:cNvSpPr/>
          <p:nvPr/>
        </p:nvSpPr>
        <p:spPr>
          <a:xfrm>
            <a:off x="3287200" y="1352200"/>
            <a:ext cx="5404200" cy="15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  Substance/medication-induced psychotic disorder</a:t>
            </a:r>
            <a:r>
              <a:rPr lang="en-GB" sz="13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7</a:t>
            </a:r>
            <a:endParaRPr sz="13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  Psychotic disorder due to another medical condition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  Catatonia associated with another mental disorder (catatonia specifier) </a:t>
            </a:r>
            <a:r>
              <a:rPr lang="en-GB" sz="13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8</a:t>
            </a:r>
            <a:endParaRPr sz="1300">
              <a:solidFill>
                <a:srgbClr val="6AA84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  Catatonic disorder due to another medical condition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  Unspecified catatonia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  Other specified schizophrenia spectrum and other psychotic disorder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  Unspecified schizophrenia spectrum and other psychotic disorder</a:t>
            </a:r>
            <a:b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endParaRPr sz="1300"/>
          </a:p>
        </p:txBody>
      </p:sp>
      <p:sp>
        <p:nvSpPr>
          <p:cNvPr id="256" name="Google Shape;256;p40"/>
          <p:cNvSpPr/>
          <p:nvPr/>
        </p:nvSpPr>
        <p:spPr>
          <a:xfrm>
            <a:off x="344775" y="889188"/>
            <a:ext cx="5145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DSM-5 schizophrenia spectrum and other psychotic disorders:</a:t>
            </a:r>
            <a:endParaRPr sz="1100"/>
          </a:p>
        </p:txBody>
      </p:sp>
      <p:sp>
        <p:nvSpPr>
          <p:cNvPr id="257" name="Google Shape;257;p40"/>
          <p:cNvSpPr txBox="1"/>
          <p:nvPr/>
        </p:nvSpPr>
        <p:spPr>
          <a:xfrm>
            <a:off x="344775" y="2942500"/>
            <a:ext cx="8364600" cy="1547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هو ‏اضطراب الشخصية يكون المريض خيالي بس ما فيه ‏خلل وظيفي وما يسمع هلاوس 1 </a:t>
            </a:r>
            <a:b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ما يسمع هلاوس وايضا مافي خلل وظيفي بس يكون شكاك وغالبًا عندهم غيرة مَرَضية 2</a:t>
            </a:r>
            <a:endParaRPr sz="10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3 Brief psychotic disorder( it mostly happened with 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severe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stress ) they 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usually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recover and the prognosis is good</a:t>
            </a:r>
            <a:b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4- لو طالت مدة المرض رقم 3 اكثر من ٣ أشهر بتطور لهذا المرض</a:t>
            </a:r>
            <a:endParaRPr sz="10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5  Schizophrenia : 6 months or more of 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Schizophreniform disorder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  </a:t>
            </a:r>
            <a:endParaRPr sz="10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Brief psychotic disorder, Schizophreniform disorder, Schizophrenia are the same disease but the difference is the duration</a:t>
            </a:r>
            <a:endParaRPr sz="10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6 It’s mean that the patient has schizophrenia and mood symptoms </a:t>
            </a:r>
            <a:b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غالبا تكون مع متعاطين الامفيتامينات7    </a:t>
            </a:r>
            <a:b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8 Catatonia بمعنى التخشب أي كل العضلات متخشبة </a:t>
            </a:r>
            <a:b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</a:br>
            <a:endParaRPr sz="10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</a:br>
            <a:endParaRPr sz="10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58" name="Google Shape;258;p4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767" y="4547466"/>
            <a:ext cx="355050" cy="32926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0"/>
          <p:cNvSpPr txBox="1"/>
          <p:nvPr/>
        </p:nvSpPr>
        <p:spPr>
          <a:xfrm>
            <a:off x="596017" y="4494398"/>
            <a:ext cx="13797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catatonia</a:t>
            </a:r>
            <a:endParaRPr sz="8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03:31</a:t>
            </a:r>
            <a:endParaRPr sz="8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/>
        </p:nvSpPr>
        <p:spPr>
          <a:xfrm>
            <a:off x="353864" y="897085"/>
            <a:ext cx="8364600" cy="387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101600" lvl="0" marL="1778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6" name="Google Shape;266;p41"/>
          <p:cNvSpPr txBox="1"/>
          <p:nvPr/>
        </p:nvSpPr>
        <p:spPr>
          <a:xfrm>
            <a:off x="438975" y="973494"/>
            <a:ext cx="7938600" cy="19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bin"/>
              <a:buNone/>
            </a:pPr>
            <a:r>
              <a:rPr lang="en-GB" sz="1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  </a:t>
            </a:r>
            <a:r>
              <a:rPr lang="en-GB" sz="1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Worldwide prevalence of schizophrenia is about </a:t>
            </a:r>
            <a:r>
              <a:rPr lang="en-GB" sz="15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0.5%–1%.</a:t>
            </a:r>
            <a:r>
              <a:rPr lang="en-GB" sz="1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50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(0.6 – 1.9 %).</a:t>
            </a:r>
            <a:endParaRPr sz="1500">
              <a:solidFill>
                <a:srgbClr val="0070C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bin"/>
              <a:buNone/>
            </a:pPr>
            <a:r>
              <a:rPr lang="en-GB" sz="1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  Age at first psychotic episode is typically 18–25 years for men</a:t>
            </a:r>
            <a:r>
              <a:rPr lang="en-GB" sz="1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and 21–30 years for women.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bin"/>
              <a:buNone/>
            </a:pPr>
            <a:r>
              <a:rPr lang="en-GB" sz="1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  Peak age of onset are 10-25 years for men and 25-35 years for women.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bin"/>
              <a:buNone/>
            </a:pPr>
            <a:r>
              <a:rPr lang="en-GB" sz="1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  About one-third attempt suicide.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bin"/>
              <a:buNone/>
            </a:pPr>
            <a:r>
              <a:rPr lang="en-GB" sz="1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  Annual incidence of 0.5 – 5.0 per 10,000.</a:t>
            </a:r>
            <a:endParaRPr sz="15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6AAFE1"/>
              </a:buClr>
              <a:buSzPts val="1500"/>
              <a:buFont typeface="Cabin"/>
              <a:buNone/>
            </a:pPr>
            <a:r>
              <a:rPr lang="en-GB" sz="150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◦ Found in all societies and countries with equal prevalence &amp; incidence worldwide.</a:t>
            </a:r>
            <a:br>
              <a:rPr lang="en-GB" sz="150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</a:br>
            <a:endParaRPr sz="1100">
              <a:solidFill>
                <a:srgbClr val="0070C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7" name="Google Shape;267;p41"/>
          <p:cNvSpPr txBox="1"/>
          <p:nvPr/>
        </p:nvSpPr>
        <p:spPr>
          <a:xfrm>
            <a:off x="353801" y="283814"/>
            <a:ext cx="8364600" cy="46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Epidemiology </a:t>
            </a:r>
            <a:endParaRPr b="1" sz="270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68" name="Google Shape;268;p41"/>
          <p:cNvGraphicFramePr/>
          <p:nvPr/>
        </p:nvGraphicFramePr>
        <p:xfrm>
          <a:off x="508957" y="27053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{22FD9ED4-8780-437C-AE57-028C7C9AC226}</a:tableStyleId>
              </a:tblPr>
              <a:tblGrid>
                <a:gridCol w="1504225"/>
                <a:gridCol w="1213175"/>
                <a:gridCol w="2070625"/>
                <a:gridCol w="1604075"/>
                <a:gridCol w="1662175"/>
              </a:tblGrid>
              <a:tr h="549950"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Functional Impairments</a:t>
                      </a:r>
                      <a:endParaRPr>
                        <a:solidFill>
                          <a:srgbClr val="0070C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Work/School - Interpersonal relationships -  self care - activities of daily living </a:t>
                      </a:r>
                      <a:endParaRPr sz="1100">
                        <a:solidFill>
                          <a:srgbClr val="0070C0"/>
                        </a:solidFill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</a:tr>
              <a:tr h="354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Positive symptoms</a:t>
                      </a:r>
                      <a:endParaRPr>
                        <a:solidFill>
                          <a:srgbClr val="0070C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disorganization</a:t>
                      </a:r>
                      <a:endParaRPr>
                        <a:solidFill>
                          <a:srgbClr val="0070C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Cognitive deficits</a:t>
                      </a:r>
                      <a:endParaRPr>
                        <a:solidFill>
                          <a:srgbClr val="0070C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Mood symptoms</a:t>
                      </a:r>
                      <a:endParaRPr>
                        <a:solidFill>
                          <a:srgbClr val="0070C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Negative symptoms</a:t>
                      </a:r>
                      <a:endParaRPr>
                        <a:solidFill>
                          <a:srgbClr val="0070C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021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Delusions</a:t>
                      </a:r>
                      <a:endParaRPr sz="1100">
                        <a:solidFill>
                          <a:srgbClr val="0070C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hallucinations</a:t>
                      </a:r>
                      <a:endParaRPr sz="1100">
                        <a:solidFill>
                          <a:srgbClr val="0070C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070C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Speech</a:t>
                      </a:r>
                      <a:endParaRPr sz="1100">
                        <a:solidFill>
                          <a:srgbClr val="0070C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behavior</a:t>
                      </a:r>
                      <a:endParaRPr sz="1100">
                        <a:solidFill>
                          <a:srgbClr val="0070C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070C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Attention</a:t>
                      </a:r>
                      <a:endParaRPr sz="1100">
                        <a:solidFill>
                          <a:srgbClr val="0070C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Learning and Memory</a:t>
                      </a:r>
                      <a:endParaRPr sz="1100">
                        <a:solidFill>
                          <a:srgbClr val="0070C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Verbal fluency</a:t>
                      </a:r>
                      <a:endParaRPr sz="1100">
                        <a:solidFill>
                          <a:srgbClr val="0070C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Executive</a:t>
                      </a:r>
                      <a:endParaRPr sz="1100">
                        <a:solidFill>
                          <a:srgbClr val="0070C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Function “abstraction”</a:t>
                      </a:r>
                      <a:endParaRPr sz="1100">
                        <a:solidFill>
                          <a:srgbClr val="0070C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Depression/ Anxiety</a:t>
                      </a:r>
                      <a:endParaRPr sz="1100">
                        <a:solidFill>
                          <a:srgbClr val="0070C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Aggression/ Hostility</a:t>
                      </a:r>
                      <a:endParaRPr sz="1100">
                        <a:solidFill>
                          <a:srgbClr val="0070C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suicidality</a:t>
                      </a:r>
                      <a:endParaRPr>
                        <a:solidFill>
                          <a:srgbClr val="0070C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</a:t>
                      </a:r>
                      <a:r>
                        <a:rPr lang="en-GB" sz="11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nhedonia</a:t>
                      </a:r>
                      <a:r>
                        <a:rPr lang="en-GB" sz="1100">
                          <a:solidFill>
                            <a:srgbClr val="6AA84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انعدام اللذة</a:t>
                      </a:r>
                      <a:endParaRPr sz="1100">
                        <a:solidFill>
                          <a:srgbClr val="6AA84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Affective flattening </a:t>
                      </a:r>
                      <a:endParaRPr sz="1100">
                        <a:solidFill>
                          <a:srgbClr val="0070C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Avolition </a:t>
                      </a:r>
                      <a:r>
                        <a:rPr lang="en-GB" sz="1100">
                          <a:solidFill>
                            <a:srgbClr val="6AA84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عدم الرغبة </a:t>
                      </a:r>
                      <a:endParaRPr sz="1100">
                        <a:solidFill>
                          <a:srgbClr val="6AA84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Social withdrawal</a:t>
                      </a:r>
                      <a:endParaRPr sz="1100">
                        <a:solidFill>
                          <a:srgbClr val="0070C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Alogia </a:t>
                      </a:r>
                      <a:r>
                        <a:rPr lang="en-GB" sz="1100">
                          <a:solidFill>
                            <a:srgbClr val="6AA84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قلة الكلام</a:t>
                      </a:r>
                      <a:endParaRPr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"/>
          <p:cNvSpPr/>
          <p:nvPr/>
        </p:nvSpPr>
        <p:spPr>
          <a:xfrm flipH="1" rot="5400000">
            <a:off x="2099971" y="-496076"/>
            <a:ext cx="600000" cy="375660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C7E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rbe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42"/>
          <p:cNvGrpSpPr/>
          <p:nvPr/>
        </p:nvGrpSpPr>
        <p:grpSpPr>
          <a:xfrm>
            <a:off x="280666" y="1135117"/>
            <a:ext cx="486000" cy="486000"/>
            <a:chOff x="522784" y="1851704"/>
            <a:chExt cx="648000" cy="648000"/>
          </a:xfrm>
        </p:grpSpPr>
        <p:sp>
          <p:nvSpPr>
            <p:cNvPr id="275" name="Google Shape;275;p42"/>
            <p:cNvSpPr/>
            <p:nvPr/>
          </p:nvSpPr>
          <p:spPr>
            <a:xfrm flipH="1" rot="-5400000">
              <a:off x="522784" y="1851704"/>
              <a:ext cx="648000" cy="648000"/>
            </a:xfrm>
            <a:prstGeom prst="ellipse">
              <a:avLst/>
            </a:prstGeom>
            <a:solidFill>
              <a:srgbClr val="FFFFFF"/>
            </a:solidFill>
            <a:ln cap="flat" cmpd="sng" w="25400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2"/>
            <p:cNvSpPr/>
            <p:nvPr/>
          </p:nvSpPr>
          <p:spPr>
            <a:xfrm flipH="1" rot="-5400000">
              <a:off x="576036" y="1906452"/>
              <a:ext cx="540000" cy="540000"/>
            </a:xfrm>
            <a:prstGeom prst="ellipse">
              <a:avLst/>
            </a:prstGeom>
            <a:solidFill>
              <a:srgbClr val="3F3F3F"/>
            </a:solidFill>
            <a:ln cap="flat" cmpd="sng" w="9525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2"/>
            <p:cNvSpPr/>
            <p:nvPr/>
          </p:nvSpPr>
          <p:spPr>
            <a:xfrm>
              <a:off x="587618" y="1944872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42"/>
          <p:cNvSpPr/>
          <p:nvPr/>
        </p:nvSpPr>
        <p:spPr>
          <a:xfrm flipH="1" rot="5400000">
            <a:off x="1804021" y="496472"/>
            <a:ext cx="1188600" cy="375990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C7E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rbe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9" name="Google Shape;279;p42"/>
          <p:cNvGrpSpPr/>
          <p:nvPr/>
        </p:nvGrpSpPr>
        <p:grpSpPr>
          <a:xfrm>
            <a:off x="259210" y="2141367"/>
            <a:ext cx="486000" cy="486000"/>
            <a:chOff x="522784" y="1851704"/>
            <a:chExt cx="648000" cy="648000"/>
          </a:xfrm>
        </p:grpSpPr>
        <p:sp>
          <p:nvSpPr>
            <p:cNvPr id="280" name="Google Shape;280;p42"/>
            <p:cNvSpPr/>
            <p:nvPr/>
          </p:nvSpPr>
          <p:spPr>
            <a:xfrm flipH="1" rot="-5400000">
              <a:off x="522784" y="1851704"/>
              <a:ext cx="648000" cy="648000"/>
            </a:xfrm>
            <a:prstGeom prst="ellipse">
              <a:avLst/>
            </a:prstGeom>
            <a:solidFill>
              <a:srgbClr val="FFFFFF"/>
            </a:solidFill>
            <a:ln cap="flat" cmpd="sng" w="25400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2"/>
            <p:cNvSpPr/>
            <p:nvPr/>
          </p:nvSpPr>
          <p:spPr>
            <a:xfrm flipH="1" rot="-5400000">
              <a:off x="576036" y="1906452"/>
              <a:ext cx="540000" cy="540000"/>
            </a:xfrm>
            <a:prstGeom prst="ellipse">
              <a:avLst/>
            </a:prstGeom>
            <a:solidFill>
              <a:srgbClr val="3F3F3F"/>
            </a:solidFill>
            <a:ln cap="flat" cmpd="sng" w="9525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2"/>
            <p:cNvSpPr/>
            <p:nvPr/>
          </p:nvSpPr>
          <p:spPr>
            <a:xfrm>
              <a:off x="587618" y="1944872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42"/>
          <p:cNvSpPr/>
          <p:nvPr/>
        </p:nvSpPr>
        <p:spPr>
          <a:xfrm flipH="1" rot="5400000">
            <a:off x="2043870" y="1545083"/>
            <a:ext cx="699300" cy="376950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C7E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rbe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" name="Google Shape;284;p42"/>
          <p:cNvGrpSpPr/>
          <p:nvPr/>
        </p:nvGrpSpPr>
        <p:grpSpPr>
          <a:xfrm>
            <a:off x="254741" y="3163534"/>
            <a:ext cx="486000" cy="486000"/>
            <a:chOff x="522784" y="1851704"/>
            <a:chExt cx="648000" cy="648000"/>
          </a:xfrm>
        </p:grpSpPr>
        <p:sp>
          <p:nvSpPr>
            <p:cNvPr id="285" name="Google Shape;285;p42"/>
            <p:cNvSpPr/>
            <p:nvPr/>
          </p:nvSpPr>
          <p:spPr>
            <a:xfrm flipH="1" rot="-5400000">
              <a:off x="522784" y="1851704"/>
              <a:ext cx="648000" cy="648000"/>
            </a:xfrm>
            <a:prstGeom prst="ellipse">
              <a:avLst/>
            </a:prstGeom>
            <a:solidFill>
              <a:srgbClr val="FFFFFF"/>
            </a:solidFill>
            <a:ln cap="flat" cmpd="sng" w="25400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2"/>
            <p:cNvSpPr/>
            <p:nvPr/>
          </p:nvSpPr>
          <p:spPr>
            <a:xfrm flipH="1" rot="-5400000">
              <a:off x="576036" y="1906452"/>
              <a:ext cx="540000" cy="540000"/>
            </a:xfrm>
            <a:prstGeom prst="ellipse">
              <a:avLst/>
            </a:prstGeom>
            <a:solidFill>
              <a:srgbClr val="3F3F3F"/>
            </a:solidFill>
            <a:ln cap="flat" cmpd="sng" w="9525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2"/>
            <p:cNvSpPr/>
            <p:nvPr/>
          </p:nvSpPr>
          <p:spPr>
            <a:xfrm>
              <a:off x="587618" y="1944872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288;p42"/>
          <p:cNvSpPr/>
          <p:nvPr/>
        </p:nvSpPr>
        <p:spPr>
          <a:xfrm flipH="1" rot="5400000">
            <a:off x="1934075" y="2483225"/>
            <a:ext cx="918900" cy="376950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C7E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rbe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89" name="Google Shape;289;p42"/>
          <p:cNvGrpSpPr/>
          <p:nvPr/>
        </p:nvGrpSpPr>
        <p:grpSpPr>
          <a:xfrm>
            <a:off x="269479" y="4001699"/>
            <a:ext cx="486000" cy="486000"/>
            <a:chOff x="522784" y="1851704"/>
            <a:chExt cx="648000" cy="648000"/>
          </a:xfrm>
        </p:grpSpPr>
        <p:sp>
          <p:nvSpPr>
            <p:cNvPr id="290" name="Google Shape;290;p42"/>
            <p:cNvSpPr/>
            <p:nvPr/>
          </p:nvSpPr>
          <p:spPr>
            <a:xfrm flipH="1" rot="-5400000">
              <a:off x="522784" y="1851704"/>
              <a:ext cx="648000" cy="648000"/>
            </a:xfrm>
            <a:prstGeom prst="ellipse">
              <a:avLst/>
            </a:prstGeom>
            <a:solidFill>
              <a:srgbClr val="FFFFFF"/>
            </a:solidFill>
            <a:ln cap="flat" cmpd="sng" w="25400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2"/>
            <p:cNvSpPr/>
            <p:nvPr/>
          </p:nvSpPr>
          <p:spPr>
            <a:xfrm flipH="1" rot="-5400000">
              <a:off x="576036" y="1906452"/>
              <a:ext cx="540000" cy="540000"/>
            </a:xfrm>
            <a:prstGeom prst="ellipse">
              <a:avLst/>
            </a:prstGeom>
            <a:solidFill>
              <a:srgbClr val="3F3F3F"/>
            </a:solidFill>
            <a:ln cap="flat" cmpd="sng" w="9525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2"/>
            <p:cNvSpPr/>
            <p:nvPr/>
          </p:nvSpPr>
          <p:spPr>
            <a:xfrm>
              <a:off x="587618" y="1944872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Google Shape;293;p42"/>
          <p:cNvSpPr/>
          <p:nvPr/>
        </p:nvSpPr>
        <p:spPr>
          <a:xfrm flipH="1" rot="5400000">
            <a:off x="6305576" y="-643357"/>
            <a:ext cx="639814" cy="4093717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C7E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rbe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94" name="Google Shape;294;p42"/>
          <p:cNvGrpSpPr/>
          <p:nvPr/>
        </p:nvGrpSpPr>
        <p:grpSpPr>
          <a:xfrm>
            <a:off x="4335623" y="1177445"/>
            <a:ext cx="486000" cy="486000"/>
            <a:chOff x="522784" y="1851704"/>
            <a:chExt cx="648000" cy="648000"/>
          </a:xfrm>
        </p:grpSpPr>
        <p:sp>
          <p:nvSpPr>
            <p:cNvPr id="295" name="Google Shape;295;p42"/>
            <p:cNvSpPr/>
            <p:nvPr/>
          </p:nvSpPr>
          <p:spPr>
            <a:xfrm flipH="1" rot="-5400000">
              <a:off x="522784" y="1851704"/>
              <a:ext cx="648000" cy="648000"/>
            </a:xfrm>
            <a:prstGeom prst="ellipse">
              <a:avLst/>
            </a:prstGeom>
            <a:solidFill>
              <a:srgbClr val="FFFFFF"/>
            </a:solidFill>
            <a:ln cap="flat" cmpd="sng" w="25400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2"/>
            <p:cNvSpPr/>
            <p:nvPr/>
          </p:nvSpPr>
          <p:spPr>
            <a:xfrm flipH="1" rot="-5400000">
              <a:off x="576036" y="1906452"/>
              <a:ext cx="540000" cy="540000"/>
            </a:xfrm>
            <a:prstGeom prst="ellipse">
              <a:avLst/>
            </a:prstGeom>
            <a:solidFill>
              <a:srgbClr val="3F3F3F"/>
            </a:solidFill>
            <a:ln cap="flat" cmpd="sng" w="9525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2"/>
            <p:cNvSpPr/>
            <p:nvPr/>
          </p:nvSpPr>
          <p:spPr>
            <a:xfrm>
              <a:off x="587618" y="1944872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8" name="Google Shape;298;p42"/>
          <p:cNvSpPr txBox="1"/>
          <p:nvPr/>
        </p:nvSpPr>
        <p:spPr>
          <a:xfrm>
            <a:off x="801125" y="1139825"/>
            <a:ext cx="3350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Psychotic symptoms</a:t>
            </a:r>
            <a:r>
              <a:rPr b="1"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b="1" lang="en-GB" sz="9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Positive symptoms</a:t>
            </a:r>
            <a:endParaRPr sz="900">
              <a:solidFill>
                <a:srgbClr val="6AA84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1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delusion &amp; hallucinations.</a:t>
            </a:r>
            <a:endParaRPr sz="11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9" name="Google Shape;299;p42"/>
          <p:cNvSpPr txBox="1"/>
          <p:nvPr/>
        </p:nvSpPr>
        <p:spPr>
          <a:xfrm>
            <a:off x="702625" y="1771350"/>
            <a:ext cx="3575700" cy="12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Negative dimension </a:t>
            </a:r>
            <a:endParaRPr sz="1100">
              <a:solidFill>
                <a:srgbClr val="CC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-The absence of something that should be present, such as </a:t>
            </a:r>
            <a:r>
              <a:rPr b="1" lang="en-GB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volition</a:t>
            </a:r>
            <a:r>
              <a:rPr lang="en-GB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[lack of motivation].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-Diminished emotional expression </a:t>
            </a:r>
            <a:r>
              <a:rPr b="1" lang="en-GB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(affective flattening or blunting)</a:t>
            </a:r>
            <a:r>
              <a:rPr lang="en-GB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-Alogia</a:t>
            </a:r>
            <a:r>
              <a:rPr lang="en-GB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is characterized by a diminution in the amount of spontaneous speech.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-Anhedonia</a:t>
            </a:r>
            <a:r>
              <a:rPr lang="en-GB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is the inability to experience pleasure.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-Social withdrawal.</a:t>
            </a:r>
            <a:endParaRPr sz="1100"/>
          </a:p>
        </p:txBody>
      </p:sp>
      <p:sp>
        <p:nvSpPr>
          <p:cNvPr id="300" name="Google Shape;300;p42"/>
          <p:cNvSpPr txBox="1"/>
          <p:nvPr/>
        </p:nvSpPr>
        <p:spPr>
          <a:xfrm>
            <a:off x="739625" y="3109150"/>
            <a:ext cx="35757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disorganized dimension </a:t>
            </a:r>
            <a:r>
              <a:rPr lang="en-GB" sz="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تصرفات غريبه ومالها</a:t>
            </a:r>
            <a:r>
              <a:rPr b="1" lang="en-GB" sz="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معنى</a:t>
            </a:r>
            <a:endParaRPr sz="800">
              <a:solidFill>
                <a:srgbClr val="6AA84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ncludes disorganized speech and behavior and inappropriate affect. 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1" name="Google Shape;301;p42"/>
          <p:cNvSpPr txBox="1"/>
          <p:nvPr/>
        </p:nvSpPr>
        <p:spPr>
          <a:xfrm>
            <a:off x="746875" y="3874200"/>
            <a:ext cx="35757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Cognitive deficits </a:t>
            </a:r>
            <a:r>
              <a:rPr lang="en-GB" sz="800">
                <a:solidFill>
                  <a:srgbClr val="B7B7B7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مشاكل في الوظائف المعرفية</a:t>
            </a:r>
            <a:r>
              <a:rPr lang="en-GB" sz="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بالتخطيط، الانتباه، الذاكرة</a:t>
            </a:r>
            <a:endParaRPr sz="800">
              <a:solidFill>
                <a:srgbClr val="6AA84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Attentio</a:t>
            </a: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n, </a:t>
            </a: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Learning and Memory</a:t>
            </a: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Verbal fluency. 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الكلام يكون غير مفهوم مافيه تسلسل</a:t>
            </a:r>
            <a:endParaRPr sz="10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Executive Function “abstraction”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2" name="Google Shape;302;p42"/>
          <p:cNvSpPr txBox="1"/>
          <p:nvPr/>
        </p:nvSpPr>
        <p:spPr>
          <a:xfrm>
            <a:off x="4820500" y="1139825"/>
            <a:ext cx="3851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Mood symptoms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Depression , Anxiety , Suicidal behavior, Hostility , Aggression.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3" name="Google Shape;303;p42"/>
          <p:cNvSpPr/>
          <p:nvPr/>
        </p:nvSpPr>
        <p:spPr>
          <a:xfrm flipH="1" rot="5400000">
            <a:off x="5101600" y="1257200"/>
            <a:ext cx="3047700" cy="409380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C7E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rbe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42"/>
          <p:cNvGrpSpPr/>
          <p:nvPr/>
        </p:nvGrpSpPr>
        <p:grpSpPr>
          <a:xfrm>
            <a:off x="4350113" y="2455734"/>
            <a:ext cx="486000" cy="486000"/>
            <a:chOff x="522784" y="1851704"/>
            <a:chExt cx="648000" cy="648000"/>
          </a:xfrm>
        </p:grpSpPr>
        <p:sp>
          <p:nvSpPr>
            <p:cNvPr id="305" name="Google Shape;305;p42"/>
            <p:cNvSpPr/>
            <p:nvPr/>
          </p:nvSpPr>
          <p:spPr>
            <a:xfrm flipH="1" rot="-5400000">
              <a:off x="522784" y="1851704"/>
              <a:ext cx="648000" cy="648000"/>
            </a:xfrm>
            <a:prstGeom prst="ellipse">
              <a:avLst/>
            </a:prstGeom>
            <a:solidFill>
              <a:srgbClr val="FFFFFF"/>
            </a:solidFill>
            <a:ln cap="flat" cmpd="sng" w="25400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2"/>
            <p:cNvSpPr/>
            <p:nvPr/>
          </p:nvSpPr>
          <p:spPr>
            <a:xfrm flipH="1" rot="-5400000">
              <a:off x="576036" y="1906452"/>
              <a:ext cx="540000" cy="540000"/>
            </a:xfrm>
            <a:prstGeom prst="ellipse">
              <a:avLst/>
            </a:prstGeom>
            <a:solidFill>
              <a:srgbClr val="3F3F3F"/>
            </a:solidFill>
            <a:ln cap="flat" cmpd="sng" w="9525">
              <a:solidFill>
                <a:srgbClr val="C7E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orbe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2"/>
            <p:cNvSpPr/>
            <p:nvPr/>
          </p:nvSpPr>
          <p:spPr>
            <a:xfrm>
              <a:off x="561235" y="1952027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06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p42"/>
          <p:cNvSpPr txBox="1"/>
          <p:nvPr/>
        </p:nvSpPr>
        <p:spPr>
          <a:xfrm>
            <a:off x="4801650" y="1786025"/>
            <a:ext cx="3902700" cy="29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Other Symptoms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◦Lack insight; they do not believe they are ill and reject the idea that they need treatment.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◦Non localizing neurological soft signs such as abnormalities in stereognosis, balance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◦Inactive sex drive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◦Substance abuse is common and includes </a:t>
            </a:r>
            <a:r>
              <a:rPr lang="en-GB" sz="11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alcohol and other drugs </a:t>
            </a:r>
            <a:r>
              <a:rPr lang="en-GB" sz="7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As nicotine (cigarettes)</a:t>
            </a:r>
            <a:r>
              <a:rPr lang="en-GB" sz="700">
                <a:solidFill>
                  <a:srgbClr val="B7B7B7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It is thought that many schizophrenic patients abuse substances in an attempt to lift their mood, boost their level of motivation, or reduce their medication side effects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◦Patient's history &amp; mental status examination are essential for diagnosis.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◦Premorbid history includes schizoid or schizotypal personalities, few friends &amp; exclusion of social activities.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◦Prodromal features include obsessive compulsive behaviors , attenuated positive psychotic features.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9" name="Google Shape;309;p42"/>
          <p:cNvSpPr txBox="1"/>
          <p:nvPr/>
        </p:nvSpPr>
        <p:spPr>
          <a:xfrm>
            <a:off x="326366" y="295940"/>
            <a:ext cx="8364490" cy="4696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Clinical features: </a:t>
            </a:r>
            <a:endParaRPr b="1" sz="27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750" y="1018203"/>
            <a:ext cx="4595003" cy="248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3"/>
          <p:cNvSpPr txBox="1"/>
          <p:nvPr/>
        </p:nvSpPr>
        <p:spPr>
          <a:xfrm>
            <a:off x="326366" y="295940"/>
            <a:ext cx="8364490" cy="4696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Clinical features: </a:t>
            </a:r>
            <a:endParaRPr b="1" sz="2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6" name="Google Shape;316;p43"/>
          <p:cNvSpPr/>
          <p:nvPr/>
        </p:nvSpPr>
        <p:spPr>
          <a:xfrm>
            <a:off x="3938750" y="3635750"/>
            <a:ext cx="4752000" cy="609000"/>
          </a:xfrm>
          <a:prstGeom prst="rect">
            <a:avLst/>
          </a:prstGeom>
          <a:solidFill>
            <a:srgbClr val="3F3F3F">
              <a:alpha val="8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No single clinical sign or symptom is pathognomonic for schizophrenia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Picture of schizophrenia includes positive and negative symptoms. </a:t>
            </a:r>
            <a:endParaRPr sz="11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17" name="Google Shape;317;p43"/>
          <p:cNvSpPr txBox="1"/>
          <p:nvPr/>
        </p:nvSpPr>
        <p:spPr>
          <a:xfrm>
            <a:off x="461900" y="894075"/>
            <a:ext cx="3371100" cy="3642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101600" lvl="0" marL="1778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8" name="Google Shape;318;p43"/>
          <p:cNvSpPr txBox="1"/>
          <p:nvPr/>
        </p:nvSpPr>
        <p:spPr>
          <a:xfrm>
            <a:off x="461900" y="894065"/>
            <a:ext cx="3371233" cy="33932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-Patient's history &amp; mental status examination are essential for diagnosis. </a:t>
            </a:r>
            <a:endParaRPr sz="14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-Premorbid history includes schizoid or schizotypal personalities, few friends &amp; exclusion of social activities. </a:t>
            </a:r>
            <a:endParaRPr sz="14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-Prodromal features include obsessive compulsive behaviors , attenuated positive psychotic features. </a:t>
            </a:r>
            <a:endParaRPr sz="14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Picture of schizophrenia includes positive and negative symptoms. </a:t>
            </a:r>
            <a:endParaRPr sz="14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Positive symptoms like: delusions &amp; hallucinations. </a:t>
            </a:r>
            <a:endParaRPr sz="14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Negative symptoms like: affective flattening or blunting, poverty of speech, poor grooming, lack of motivation, and social withdrawal. </a:t>
            </a:r>
            <a:endParaRPr sz="1400">
              <a:solidFill>
                <a:srgbClr val="C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19" name="Google Shape;319;p43"/>
          <p:cNvSpPr/>
          <p:nvPr/>
        </p:nvSpPr>
        <p:spPr>
          <a:xfrm>
            <a:off x="2707185" y="4313559"/>
            <a:ext cx="1125900" cy="222900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Boys’ slides</a:t>
            </a:r>
            <a:endParaRPr sz="1100"/>
          </a:p>
        </p:txBody>
      </p:sp>
      <p:sp>
        <p:nvSpPr>
          <p:cNvPr id="320" name="Google Shape;320;p43"/>
          <p:cNvSpPr/>
          <p:nvPr/>
        </p:nvSpPr>
        <p:spPr>
          <a:xfrm>
            <a:off x="3896600" y="1762050"/>
            <a:ext cx="675300" cy="170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3"/>
          <p:cNvSpPr/>
          <p:nvPr/>
        </p:nvSpPr>
        <p:spPr>
          <a:xfrm>
            <a:off x="6753120" y="1499600"/>
            <a:ext cx="966600" cy="319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3"/>
          <p:cNvSpPr txBox="1"/>
          <p:nvPr/>
        </p:nvSpPr>
        <p:spPr>
          <a:xfrm>
            <a:off x="7486650" y="1829488"/>
            <a:ext cx="12573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</a:rPr>
              <a:t>                             </a:t>
            </a:r>
            <a:r>
              <a:rPr lang="en-GB" sz="700">
                <a:solidFill>
                  <a:srgbClr val="6AA84F"/>
                </a:solidFill>
              </a:rPr>
              <a:t>*</a:t>
            </a:r>
            <a:endParaRPr sz="7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</a:rPr>
              <a:t>Don’t have motivation</a:t>
            </a:r>
            <a:endParaRPr sz="800">
              <a:solidFill>
                <a:srgbClr val="6AA84F"/>
              </a:solidFill>
            </a:endParaRPr>
          </a:p>
        </p:txBody>
      </p:sp>
      <p:sp>
        <p:nvSpPr>
          <p:cNvPr id="323" name="Google Shape;323;p43"/>
          <p:cNvSpPr/>
          <p:nvPr/>
        </p:nvSpPr>
        <p:spPr>
          <a:xfrm>
            <a:off x="5122725" y="1935250"/>
            <a:ext cx="612900" cy="319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3"/>
          <p:cNvSpPr/>
          <p:nvPr/>
        </p:nvSpPr>
        <p:spPr>
          <a:xfrm>
            <a:off x="6397350" y="2005450"/>
            <a:ext cx="642600" cy="275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4"/>
          <p:cNvSpPr txBox="1"/>
          <p:nvPr/>
        </p:nvSpPr>
        <p:spPr>
          <a:xfrm>
            <a:off x="460950" y="974525"/>
            <a:ext cx="8217000" cy="3897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101600" lvl="0" marL="1778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1" name="Google Shape;331;p44"/>
          <p:cNvSpPr txBox="1"/>
          <p:nvPr/>
        </p:nvSpPr>
        <p:spPr>
          <a:xfrm>
            <a:off x="461900" y="271399"/>
            <a:ext cx="8243778" cy="519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22860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Etiology </a:t>
            </a:r>
            <a:r>
              <a:rPr lang="en-GB" sz="13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The exact etiology is </a:t>
            </a:r>
            <a:r>
              <a:rPr lang="en-GB" sz="13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UNKNOWN </a:t>
            </a:r>
            <a:endParaRPr sz="13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32" name="Google Shape;332;p44"/>
          <p:cNvSpPr txBox="1"/>
          <p:nvPr/>
        </p:nvSpPr>
        <p:spPr>
          <a:xfrm>
            <a:off x="461900" y="2628113"/>
            <a:ext cx="6966300" cy="21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1. Genetics</a:t>
            </a:r>
            <a:endParaRPr sz="1100">
              <a:solidFill>
                <a:srgbClr val="CC0000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 A wide range of genetic studies strongly suggest a  genetic component to the inheritance </a:t>
            </a:r>
            <a:endParaRPr sz="13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of schizophrenia that outweights the environmental influence.       </a:t>
            </a:r>
            <a:endParaRPr sz="13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 These include: family studies, twin studies and chromosomal studies. </a:t>
            </a:r>
            <a:endParaRPr sz="13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 </a:t>
            </a:r>
            <a:r>
              <a:rPr lang="en-GB" sz="13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siblings of schizophrenic patients have about a </a:t>
            </a:r>
            <a:r>
              <a:rPr b="1" lang="en-GB" sz="13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10%</a:t>
            </a:r>
            <a:r>
              <a:rPr lang="en-GB" sz="13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 chance of developing schizophrenia. </a:t>
            </a:r>
            <a:endParaRPr sz="1300">
              <a:solidFill>
                <a:srgbClr val="CC0000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</a:t>
            </a:r>
            <a:r>
              <a:rPr lang="en-GB" sz="13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 children who have one parent with schizophrenia have a 5%–6% chance. </a:t>
            </a:r>
            <a:endParaRPr sz="1300">
              <a:solidFill>
                <a:srgbClr val="CC0000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◦</a:t>
            </a:r>
            <a:r>
              <a:rPr lang="en-GB" sz="13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 17% for persons with one sibling and one parent with schizophrenia. </a:t>
            </a:r>
            <a:endParaRPr sz="1300">
              <a:solidFill>
                <a:srgbClr val="CC0000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◦</a:t>
            </a: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 </a:t>
            </a:r>
            <a:r>
              <a:rPr b="1" lang="en-GB" sz="13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46%</a:t>
            </a:r>
            <a:r>
              <a:rPr b="1" lang="en-GB" sz="13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اعلى نسبة</a:t>
            </a:r>
            <a:r>
              <a:rPr lang="en-GB" sz="13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b="1"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for the children of </a:t>
            </a:r>
            <a:r>
              <a:rPr b="1" lang="en-GB" sz="13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two schizophrenic parents.</a:t>
            </a:r>
            <a:endParaRPr b="1" sz="1300">
              <a:solidFill>
                <a:srgbClr val="CC0000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◦</a:t>
            </a: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 </a:t>
            </a:r>
            <a:r>
              <a:rPr b="1" lang="en-GB" sz="13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monozygotic twins—an average of 46%</a:t>
            </a: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0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اعلى نسبة</a:t>
            </a: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compared with </a:t>
            </a:r>
            <a:r>
              <a:rPr lang="en-GB" sz="13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14% concordance in dizygotic </a:t>
            </a: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twins. </a:t>
            </a:r>
            <a:endParaRPr sz="13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33" name="Google Shape;333;p44"/>
          <p:cNvSpPr txBox="1"/>
          <p:nvPr/>
        </p:nvSpPr>
        <p:spPr>
          <a:xfrm>
            <a:off x="460949" y="2375550"/>
            <a:ext cx="1609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Risk factors: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34" name="Google Shape;334;p44"/>
          <p:cNvSpPr txBox="1"/>
          <p:nvPr/>
        </p:nvSpPr>
        <p:spPr>
          <a:xfrm>
            <a:off x="461900" y="1026326"/>
            <a:ext cx="6722700" cy="1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206EA7"/>
                </a:solidFill>
                <a:latin typeface="Cabin"/>
                <a:ea typeface="Cabin"/>
                <a:cs typeface="Cabin"/>
                <a:sym typeface="Cabin"/>
              </a:rPr>
              <a:t>Schizophrenia is mostly caused by various possible combinations of many different genes (which are involved in neurodevelopment, neuronal connectivity and synaptogenesis and excessive pruning of neuronal connections ) plus stressors from the environment conspiring to cause abnormal neurodevelopment.  </a:t>
            </a:r>
            <a:endParaRPr sz="1300">
              <a:solidFill>
                <a:srgbClr val="206EA7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206EA7"/>
                </a:solidFill>
                <a:latin typeface="Cabin"/>
                <a:ea typeface="Cabin"/>
                <a:cs typeface="Cabin"/>
                <a:sym typeface="Cabin"/>
              </a:rPr>
              <a:t>There is also abnormal neurotransmission at glutamate synapses, possibly involving  hypofunctional NMDA receptors . 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35" name="Google Shape;335;p44"/>
          <p:cNvPicPr preferRelativeResize="0"/>
          <p:nvPr/>
        </p:nvPicPr>
        <p:blipFill rotWithShape="1">
          <a:blip r:embed="rId3">
            <a:alphaModFix/>
          </a:blip>
          <a:srcRect b="11822" l="60126" r="8348" t="21641"/>
          <a:stretch/>
        </p:blipFill>
        <p:spPr>
          <a:xfrm>
            <a:off x="7184589" y="1026332"/>
            <a:ext cx="1419656" cy="168458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4"/>
          <p:cNvSpPr txBox="1"/>
          <p:nvPr/>
        </p:nvSpPr>
        <p:spPr>
          <a:xfrm>
            <a:off x="1635675" y="2418322"/>
            <a:ext cx="6722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6AA84F"/>
                </a:solidFill>
                <a:latin typeface="Corbel"/>
                <a:ea typeface="Corbel"/>
                <a:cs typeface="Corbel"/>
                <a:sym typeface="Corbel"/>
              </a:rPr>
              <a:t>Primary illness</a:t>
            </a:r>
            <a:endParaRPr sz="1300">
              <a:solidFill>
                <a:srgbClr val="6AA84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37" name="Google Shape;33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4600" y="3301450"/>
            <a:ext cx="1419650" cy="146667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4"/>
          <p:cNvSpPr/>
          <p:nvPr/>
        </p:nvSpPr>
        <p:spPr>
          <a:xfrm>
            <a:off x="7428250" y="3632650"/>
            <a:ext cx="603900" cy="74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4"/>
          <p:cNvSpPr/>
          <p:nvPr/>
        </p:nvSpPr>
        <p:spPr>
          <a:xfrm>
            <a:off x="7788025" y="4042225"/>
            <a:ext cx="244200" cy="74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4"/>
          <p:cNvSpPr txBox="1"/>
          <p:nvPr/>
        </p:nvSpPr>
        <p:spPr>
          <a:xfrm>
            <a:off x="1214817" y="4510628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بالصورة  </a:t>
            </a:r>
            <a:r>
              <a:rPr lang="en-GB" sz="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النسبة قريبة للستين لكن الدكتورة أكدت لنا أن النسبة حسب النسخة الجديدة للكتاب هي ٤٦٪؜ </a:t>
            </a:r>
            <a:endParaRPr sz="8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5"/>
          <p:cNvSpPr txBox="1"/>
          <p:nvPr/>
        </p:nvSpPr>
        <p:spPr>
          <a:xfrm>
            <a:off x="461900" y="881846"/>
            <a:ext cx="8217000" cy="3979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101600" lvl="0" marL="1778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7" name="Google Shape;347;p45"/>
          <p:cNvSpPr/>
          <p:nvPr/>
        </p:nvSpPr>
        <p:spPr>
          <a:xfrm>
            <a:off x="6681550" y="1926220"/>
            <a:ext cx="1913700" cy="2327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91A4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8" name="Google Shape;348;p45"/>
          <p:cNvSpPr/>
          <p:nvPr/>
        </p:nvSpPr>
        <p:spPr>
          <a:xfrm>
            <a:off x="2608654" y="1926228"/>
            <a:ext cx="1913700" cy="2327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91A4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9" name="Google Shape;349;p45"/>
          <p:cNvSpPr/>
          <p:nvPr/>
        </p:nvSpPr>
        <p:spPr>
          <a:xfrm>
            <a:off x="572225" y="1926228"/>
            <a:ext cx="1913700" cy="2327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91A4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0" name="Google Shape;350;p45"/>
          <p:cNvSpPr txBox="1"/>
          <p:nvPr/>
        </p:nvSpPr>
        <p:spPr>
          <a:xfrm>
            <a:off x="461900" y="881897"/>
            <a:ext cx="82170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2. Neurobiology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Certain areas of the brain are involved in the pathophysiology of schizophrenia: 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The limbic system, The frontal cortex, Cerebellum, and the Basal ganglia.</a:t>
            </a:r>
            <a:endParaRPr b="1" sz="1100">
              <a:solidFill>
                <a:srgbClr val="CC0000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C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51" name="Google Shape;351;p45"/>
          <p:cNvSpPr txBox="1"/>
          <p:nvPr/>
        </p:nvSpPr>
        <p:spPr>
          <a:xfrm>
            <a:off x="615700" y="2106658"/>
            <a:ext cx="1870200" cy="14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a- Dopamine Hypothesis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Too much dopaminergic activity. </a:t>
            </a:r>
            <a:endParaRPr sz="11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Whether it is: 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↑ release of dopamine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↑ dopamine receptors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hypersensitivity of dopamine receptors to dopamine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combinations is not known 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52" name="Google Shape;352;p45"/>
          <p:cNvSpPr txBox="1"/>
          <p:nvPr/>
        </p:nvSpPr>
        <p:spPr>
          <a:xfrm>
            <a:off x="2608650" y="2138820"/>
            <a:ext cx="1973700" cy="12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b- Other Neurotransmitters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-Serotonin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-Norepinephrine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-GABA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-Glutamate (hypofunction in NMDA receptors)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-Neuropeptides 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53" name="Google Shape;353;p45"/>
          <p:cNvSpPr txBox="1"/>
          <p:nvPr/>
        </p:nvSpPr>
        <p:spPr>
          <a:xfrm>
            <a:off x="6681550" y="2021200"/>
            <a:ext cx="1973700" cy="19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d- Psych neuroendocrinology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-Abnormal dexamethasone-suppression test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-↓ LH/FSH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-A blunted release of prolactin and growth hormone on stimulation. 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54" name="Google Shape;35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6925" y="905550"/>
            <a:ext cx="1241976" cy="80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5"/>
          <p:cNvPicPr preferRelativeResize="0"/>
          <p:nvPr/>
        </p:nvPicPr>
        <p:blipFill rotWithShape="1">
          <a:blip r:embed="rId4">
            <a:alphaModFix/>
          </a:blip>
          <a:srcRect b="25251" l="58094" r="5055" t="24246"/>
          <a:stretch/>
        </p:blipFill>
        <p:spPr>
          <a:xfrm>
            <a:off x="6498450" y="927984"/>
            <a:ext cx="893149" cy="76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5"/>
          <p:cNvSpPr txBox="1"/>
          <p:nvPr/>
        </p:nvSpPr>
        <p:spPr>
          <a:xfrm>
            <a:off x="461900" y="271399"/>
            <a:ext cx="8243700" cy="51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22860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Etiology </a:t>
            </a:r>
            <a:r>
              <a:rPr lang="en-GB" sz="13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The exact etiology is </a:t>
            </a:r>
            <a:r>
              <a:rPr lang="en-GB" sz="13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UNKNOWN </a:t>
            </a:r>
            <a:endParaRPr sz="13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57" name="Google Shape;357;p45"/>
          <p:cNvSpPr/>
          <p:nvPr/>
        </p:nvSpPr>
        <p:spPr>
          <a:xfrm>
            <a:off x="4645104" y="1926230"/>
            <a:ext cx="1913700" cy="2327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91A4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8" name="Google Shape;358;p45"/>
          <p:cNvSpPr txBox="1"/>
          <p:nvPr/>
        </p:nvSpPr>
        <p:spPr>
          <a:xfrm>
            <a:off x="4581950" y="2057545"/>
            <a:ext cx="2040000" cy="21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C- </a:t>
            </a: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Psychoneuroimmunology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↓ T-cell interlukeukin-2 &amp; 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lymphocytes.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Abnormal cellular and humoral 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reactivity to neurons and 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presence of antibrain 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antibodies. 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These changes are due to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neurotoxic virus 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or endogenous autoimmune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disorder.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sis">
  <a:themeElements>
    <a:clrScheme name="Custom 37">
      <a:dk1>
        <a:srgbClr val="000000"/>
      </a:dk1>
      <a:lt1>
        <a:srgbClr val="FFFFFF"/>
      </a:lt1>
      <a:dk2>
        <a:srgbClr val="A3CEED"/>
      </a:dk2>
      <a:lt2>
        <a:srgbClr val="DFE3E5"/>
      </a:lt2>
      <a:accent1>
        <a:srgbClr val="C7E1F4"/>
      </a:accent1>
      <a:accent2>
        <a:srgbClr val="A3CEED"/>
      </a:accent2>
      <a:accent3>
        <a:srgbClr val="75B5E4"/>
      </a:accent3>
      <a:accent4>
        <a:srgbClr val="75B5E4"/>
      </a:accent4>
      <a:accent5>
        <a:srgbClr val="A4DEF4"/>
      </a:accent5>
      <a:accent6>
        <a:srgbClr val="62A39F"/>
      </a:accent6>
      <a:hlink>
        <a:srgbClr val="A3CEED"/>
      </a:hlink>
      <a:folHlink>
        <a:srgbClr val="75B5E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asis">
  <a:themeElements>
    <a:clrScheme name="Custom 37">
      <a:dk1>
        <a:srgbClr val="000000"/>
      </a:dk1>
      <a:lt1>
        <a:srgbClr val="FFFFFF"/>
      </a:lt1>
      <a:dk2>
        <a:srgbClr val="A3CEED"/>
      </a:dk2>
      <a:lt2>
        <a:srgbClr val="DFE3E5"/>
      </a:lt2>
      <a:accent1>
        <a:srgbClr val="C7E1F4"/>
      </a:accent1>
      <a:accent2>
        <a:srgbClr val="A3CEED"/>
      </a:accent2>
      <a:accent3>
        <a:srgbClr val="75B5E4"/>
      </a:accent3>
      <a:accent4>
        <a:srgbClr val="75B5E4"/>
      </a:accent4>
      <a:accent5>
        <a:srgbClr val="A4DEF4"/>
      </a:accent5>
      <a:accent6>
        <a:srgbClr val="62A39F"/>
      </a:accent6>
      <a:hlink>
        <a:srgbClr val="A3CEED"/>
      </a:hlink>
      <a:folHlink>
        <a:srgbClr val="75B5E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