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Lemonada"/>
      <p:regular r:id="rId27"/>
      <p:bold r:id="rId28"/>
    </p:embeddedFont>
    <p:embeddedFont>
      <p:font typeface="Aref Ruqaa"/>
      <p:regular r:id="rId29"/>
      <p:bold r:id="rId30"/>
    </p:embeddedFont>
    <p:embeddedFont>
      <p:font typeface="Merriweather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85BB9A5-79B4-4FB2-A635-1E3298C87445}">
  <a:tblStyle styleId="{885BB9A5-79B4-4FB2-A635-1E3298C8744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Lemonada-bold.fntdata"/><Relationship Id="rId27" Type="http://schemas.openxmlformats.org/officeDocument/2006/relationships/font" Target="fonts/Lemonad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ArefRuqaa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erriweather-regular.fntdata"/><Relationship Id="rId30" Type="http://schemas.openxmlformats.org/officeDocument/2006/relationships/font" Target="fonts/ArefRuqaa-bold.fntdata"/><Relationship Id="rId11" Type="http://schemas.openxmlformats.org/officeDocument/2006/relationships/slide" Target="slides/slide5.xml"/><Relationship Id="rId33" Type="http://schemas.openxmlformats.org/officeDocument/2006/relationships/font" Target="fonts/Merriweather-italic.fntdata"/><Relationship Id="rId10" Type="http://schemas.openxmlformats.org/officeDocument/2006/relationships/slide" Target="slides/slide4.xml"/><Relationship Id="rId32" Type="http://schemas.openxmlformats.org/officeDocument/2006/relationships/font" Target="fonts/Merriweather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Merriweather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1ea0ebbc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1ea0ebbc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0c65ca73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0c65ca73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0c65ca73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40c65ca73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1ea0ebafa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1ea0ebafa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0c65ca73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40c65ca73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0c65ca73c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40c65ca73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0eec3e88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0eec3e88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41ea0ebafa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41ea0ebaf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41ea0ebafa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41ea0ebafa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4262e5f5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4262e5f5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1ee590b5f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1ee590b5f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40b784a68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40b784a68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0b784a68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0b784a6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0c1ad6df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0c1ad6df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0c65ca7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0c65ca7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1d32591e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1d32591e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1d32591e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1d32591e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1d32591e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1d32591e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1d32591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1d32591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11.jp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25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14.jpg"/><Relationship Id="rId5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42.png"/><Relationship Id="rId5" Type="http://schemas.openxmlformats.org/officeDocument/2006/relationships/image" Target="../media/image27.png"/><Relationship Id="rId6" Type="http://schemas.openxmlformats.org/officeDocument/2006/relationships/image" Target="../media/image30.png"/><Relationship Id="rId7" Type="http://schemas.openxmlformats.org/officeDocument/2006/relationships/image" Target="../media/image32.png"/><Relationship Id="rId8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62.png"/><Relationship Id="rId11" Type="http://schemas.openxmlformats.org/officeDocument/2006/relationships/hyperlink" Target="http://www.stritch.luc.edu/lumen/MedEd/Radio/curriculum/Neurology/Hydrocephalus_2013.htm" TargetMode="External"/><Relationship Id="rId10" Type="http://schemas.openxmlformats.org/officeDocument/2006/relationships/hyperlink" Target="http://www.stritch.luc.edu/lumen/MedEd/Radio/curriculum/Neurology/Hydrocephalus_2013.htm" TargetMode="External"/><Relationship Id="rId12" Type="http://schemas.openxmlformats.org/officeDocument/2006/relationships/image" Target="../media/image41.jpg"/><Relationship Id="rId9" Type="http://schemas.openxmlformats.org/officeDocument/2006/relationships/hyperlink" Target="http://www.stritch.luc.edu/lumen/MedEd/Radio/curriculum/Neurology/Hydrocephalus_2013.htm" TargetMode="External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6.png"/><Relationship Id="rId8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14.jpg"/><Relationship Id="rId5" Type="http://schemas.openxmlformats.org/officeDocument/2006/relationships/image" Target="../media/image56.png"/><Relationship Id="rId6" Type="http://schemas.openxmlformats.org/officeDocument/2006/relationships/image" Target="../media/image35.png"/><Relationship Id="rId7" Type="http://schemas.openxmlformats.org/officeDocument/2006/relationships/image" Target="../media/image52.png"/><Relationship Id="rId8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48.png"/><Relationship Id="rId9" Type="http://schemas.openxmlformats.org/officeDocument/2006/relationships/image" Target="../media/image14.jpg"/><Relationship Id="rId5" Type="http://schemas.openxmlformats.org/officeDocument/2006/relationships/image" Target="../media/image50.png"/><Relationship Id="rId6" Type="http://schemas.openxmlformats.org/officeDocument/2006/relationships/image" Target="../media/image55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5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Relationship Id="rId4" Type="http://schemas.openxmlformats.org/officeDocument/2006/relationships/image" Target="../media/image60.png"/><Relationship Id="rId5" Type="http://schemas.openxmlformats.org/officeDocument/2006/relationships/image" Target="../media/image49.png"/><Relationship Id="rId6" Type="http://schemas.openxmlformats.org/officeDocument/2006/relationships/image" Target="../media/image59.png"/><Relationship Id="rId7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Relationship Id="rId4" Type="http://schemas.openxmlformats.org/officeDocument/2006/relationships/image" Target="../media/image53.png"/><Relationship Id="rId5" Type="http://schemas.openxmlformats.org/officeDocument/2006/relationships/image" Target="../media/image51.png"/><Relationship Id="rId6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16.png"/><Relationship Id="rId5" Type="http://schemas.openxmlformats.org/officeDocument/2006/relationships/image" Target="../media/image61.png"/><Relationship Id="rId6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19.pn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4576" y="719475"/>
            <a:ext cx="2295400" cy="4362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973425" y="1707600"/>
            <a:ext cx="4895700" cy="18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Aref Ruqaa"/>
                <a:ea typeface="Aref Ruqaa"/>
                <a:cs typeface="Aref Ruqaa"/>
                <a:sym typeface="Aref Ruqaa"/>
              </a:rPr>
              <a:t>Team 437</a:t>
            </a:r>
            <a:br>
              <a:rPr lang="ar">
                <a:latin typeface="Aref Ruqaa"/>
                <a:ea typeface="Aref Ruqaa"/>
                <a:cs typeface="Aref Ruqaa"/>
                <a:sym typeface="Aref Ruqaa"/>
              </a:rPr>
            </a:br>
            <a:r>
              <a:rPr lang="ar" sz="7200">
                <a:latin typeface="Aref Ruqaa"/>
                <a:ea typeface="Aref Ruqaa"/>
                <a:cs typeface="Aref Ruqaa"/>
                <a:sym typeface="Aref Ruqaa"/>
              </a:rPr>
              <a:t>Radiology</a:t>
            </a:r>
            <a:endParaRPr sz="7200">
              <a:latin typeface="Aref Ruqaa"/>
              <a:ea typeface="Aref Ruqaa"/>
              <a:cs typeface="Aref Ruqaa"/>
              <a:sym typeface="Aref Ruqaa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"/>
            <a:ext cx="1664349" cy="6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344425" y="689925"/>
            <a:ext cx="6314700" cy="8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2200">
                <a:latin typeface="Lemonada"/>
                <a:ea typeface="Lemonada"/>
                <a:cs typeface="Lemonada"/>
                <a:sym typeface="Lemonada"/>
              </a:rPr>
              <a:t>Radiology of the </a:t>
            </a:r>
            <a:r>
              <a:rPr lang="ar" sz="2200">
                <a:latin typeface="Lemonada"/>
                <a:ea typeface="Lemonada"/>
                <a:cs typeface="Lemonada"/>
                <a:sym typeface="Lemonada"/>
              </a:rPr>
              <a:t>Brainstem</a:t>
            </a:r>
            <a:r>
              <a:rPr lang="ar" sz="2200">
                <a:latin typeface="Lemonada"/>
                <a:ea typeface="Lemonada"/>
                <a:cs typeface="Lemonada"/>
                <a:sym typeface="Lemonada"/>
              </a:rPr>
              <a:t> and Cerebellum</a:t>
            </a:r>
            <a:br>
              <a:rPr lang="ar" sz="2200">
                <a:latin typeface="Lemonada"/>
                <a:ea typeface="Lemonada"/>
                <a:cs typeface="Lemonada"/>
                <a:sym typeface="Lemonada"/>
              </a:rPr>
            </a:br>
            <a:r>
              <a:rPr lang="ar" sz="2200">
                <a:latin typeface="Lemonada"/>
                <a:ea typeface="Lemonada"/>
                <a:cs typeface="Lemonada"/>
                <a:sym typeface="Lemonada"/>
              </a:rPr>
              <a:t>                </a:t>
            </a:r>
            <a:r>
              <a:rPr lang="ar" sz="2200">
                <a:latin typeface="Lemonada"/>
                <a:ea typeface="Lemonada"/>
                <a:cs typeface="Lemonada"/>
                <a:sym typeface="Lemonada"/>
              </a:rPr>
              <a:t> </a:t>
            </a:r>
            <a:endParaRPr sz="2200">
              <a:latin typeface="Lemonada"/>
              <a:ea typeface="Lemonada"/>
              <a:cs typeface="Lemonada"/>
              <a:sym typeface="Lemonada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2853700" y="3037875"/>
            <a:ext cx="24213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434343"/>
                </a:solidFill>
                <a:latin typeface="Impact"/>
                <a:ea typeface="Impact"/>
                <a:cs typeface="Impact"/>
                <a:sym typeface="Impact"/>
              </a:rPr>
              <a:t>Neuropsychiatry Block</a:t>
            </a:r>
            <a:endParaRPr>
              <a:solidFill>
                <a:srgbClr val="43434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3353100" y="1495425"/>
            <a:ext cx="22953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rPr>
              <a:t>Second Lecture</a:t>
            </a:r>
            <a:endParaRPr sz="1800"/>
          </a:p>
        </p:txBody>
      </p:sp>
      <p:sp>
        <p:nvSpPr>
          <p:cNvPr id="61" name="Google Shape;61;p13"/>
          <p:cNvSpPr txBox="1"/>
          <p:nvPr/>
        </p:nvSpPr>
        <p:spPr>
          <a:xfrm>
            <a:off x="97450" y="3555675"/>
            <a:ext cx="4603200" cy="15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Lecture objectives: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mbria"/>
                <a:ea typeface="Cambria"/>
                <a:cs typeface="Cambria"/>
                <a:sym typeface="Cambria"/>
              </a:rPr>
              <a:t>1- Identify radiological anatomy of brainstem and cerebellum. 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mbria"/>
                <a:ea typeface="Cambria"/>
                <a:cs typeface="Cambria"/>
                <a:sym typeface="Cambria"/>
              </a:rPr>
              <a:t>2- compare CT and MRI imaging of brainstem and cerebellum.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mbria"/>
                <a:ea typeface="Cambria"/>
                <a:cs typeface="Cambria"/>
                <a:sym typeface="Cambria"/>
              </a:rPr>
              <a:t>3- Recognize the imaging findings in common diseases involving brain stem and cerebellum.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" name="Google Shape;62;p13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" name="Google Shape;63;p13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" name="Google Shape;64;p13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" name="Google Shape;65;p13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6" name="Google Shape;6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47605"/>
            <a:ext cx="996362" cy="93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9750" y="647605"/>
            <a:ext cx="931743" cy="9364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97450" y="1751444"/>
            <a:ext cx="16635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Aref Ruqaa"/>
                <a:ea typeface="Aref Ruqaa"/>
                <a:cs typeface="Aref Ruqaa"/>
                <a:sym typeface="Aref Ruqaa"/>
              </a:rPr>
              <a:t>Color index</a:t>
            </a:r>
            <a:br>
              <a:rPr b="1" lang="ar">
                <a:latin typeface="Cambria"/>
                <a:ea typeface="Cambria"/>
                <a:cs typeface="Cambria"/>
                <a:sym typeface="Cambria"/>
              </a:rPr>
            </a:br>
            <a:r>
              <a:rPr b="1" lang="ar" sz="11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Important</a:t>
            </a:r>
            <a:endParaRPr b="1" sz="11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Doctor’s note</a:t>
            </a:r>
            <a:br>
              <a:rPr b="1" lang="ar" sz="1100">
                <a:latin typeface="Cambria"/>
                <a:ea typeface="Cambria"/>
                <a:cs typeface="Cambria"/>
                <a:sym typeface="Cambria"/>
              </a:rPr>
            </a:br>
            <a:r>
              <a:rPr b="1" lang="ar" sz="1100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Extra explanation</a:t>
            </a:r>
            <a:br>
              <a:rPr b="1" lang="ar">
                <a:latin typeface="Cambria"/>
                <a:ea typeface="Cambria"/>
                <a:cs typeface="Cambria"/>
                <a:sym typeface="Cambria"/>
              </a:rPr>
            </a:br>
            <a:br>
              <a:rPr b="1" lang="ar">
                <a:latin typeface="Cambria"/>
                <a:ea typeface="Cambria"/>
                <a:cs typeface="Cambria"/>
                <a:sym typeface="Cambria"/>
              </a:rPr>
            </a:b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3"/>
          <p:cNvSpPr/>
          <p:nvPr/>
        </p:nvSpPr>
        <p:spPr>
          <a:xfrm>
            <a:off x="56950" y="1795417"/>
            <a:ext cx="1744500" cy="936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2"/>
          <p:cNvSpPr txBox="1"/>
          <p:nvPr/>
        </p:nvSpPr>
        <p:spPr>
          <a:xfrm>
            <a:off x="0" y="399863"/>
            <a:ext cx="9144000" cy="44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radiological features: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                                                                                               CT +                            MRI axial T2WI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MRI imaging of the medulla gives superior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images to CT due to lack of bony artifact.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The ventral median fissure is seen anteriorly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with the pyramid laterally.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The 4th ventricle is seen posteriorly</a:t>
            </a:r>
            <a:r>
              <a:rPr b="1" lang="ar"/>
              <a:t>. </a:t>
            </a:r>
            <a:endParaRPr b="1"/>
          </a:p>
        </p:txBody>
      </p:sp>
      <p:pic>
        <p:nvPicPr>
          <p:cNvPr id="235" name="Google Shape;2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3663" y="1798113"/>
            <a:ext cx="2124075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6025" y="1832200"/>
            <a:ext cx="2266950" cy="2162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22"/>
          <p:cNvCxnSpPr/>
          <p:nvPr/>
        </p:nvCxnSpPr>
        <p:spPr>
          <a:xfrm flipH="1" rot="10800000">
            <a:off x="7114275" y="3272650"/>
            <a:ext cx="599700" cy="1199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" name="Google Shape;238;p22"/>
          <p:cNvSpPr txBox="1"/>
          <p:nvPr/>
        </p:nvSpPr>
        <p:spPr>
          <a:xfrm>
            <a:off x="6176300" y="4373175"/>
            <a:ext cx="1350300" cy="4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Medulla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39" name="Google Shape;239;p22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" name="Google Shape;240;p22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1" name="Google Shape;241;p22"/>
          <p:cNvSpPr txBox="1"/>
          <p:nvPr/>
        </p:nvSpPr>
        <p:spPr>
          <a:xfrm>
            <a:off x="0" y="0"/>
            <a:ext cx="38436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Medulla Oblongata:</a:t>
            </a:r>
            <a:endParaRPr b="1" sz="2400" u="sng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42" name="Google Shape;242;p22"/>
          <p:cNvCxnSpPr/>
          <p:nvPr/>
        </p:nvCxnSpPr>
        <p:spPr>
          <a:xfrm rot="10800000">
            <a:off x="5227100" y="3382350"/>
            <a:ext cx="949200" cy="1097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3" name="Google Shape;243;p22"/>
          <p:cNvCxnSpPr/>
          <p:nvPr/>
        </p:nvCxnSpPr>
        <p:spPr>
          <a:xfrm flipH="1" rot="10800000">
            <a:off x="89700" y="3127575"/>
            <a:ext cx="600" cy="195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4" name="Google Shape;244;p22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 txBox="1"/>
          <p:nvPr/>
        </p:nvSpPr>
        <p:spPr>
          <a:xfrm>
            <a:off x="198938" y="2422413"/>
            <a:ext cx="5409300" cy="15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On axial CT &amp; MRI the cerebellum is separated from the Pons by the 4</a:t>
            </a:r>
            <a:r>
              <a:rPr b="1" baseline="30000" lang="ar">
                <a:latin typeface="Cambria"/>
                <a:ea typeface="Cambria"/>
                <a:cs typeface="Cambria"/>
                <a:sym typeface="Cambria"/>
              </a:rPr>
              <a:t>th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 ventricle and is connected to the Pons on each side by  the middle </a:t>
            </a:r>
            <a:r>
              <a:rPr b="1" lang="ar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cerebellar peduncle, it is bounded anteriorly by petrous temporal bone.</a:t>
            </a:r>
            <a:br>
              <a:rPr b="1" lang="ar">
                <a:latin typeface="Cambria"/>
                <a:ea typeface="Cambria"/>
                <a:cs typeface="Cambria"/>
                <a:sym typeface="Cambria"/>
              </a:rPr>
            </a:b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251" name="Google Shape;2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8375" y="2201100"/>
            <a:ext cx="1905050" cy="12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3"/>
          <p:cNvSpPr txBox="1"/>
          <p:nvPr/>
        </p:nvSpPr>
        <p:spPr>
          <a:xfrm>
            <a:off x="7536375" y="2566200"/>
            <a:ext cx="1347300" cy="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etrous bone</a:t>
            </a:r>
            <a:r>
              <a:rPr lang="ar"/>
              <a:t> </a:t>
            </a:r>
            <a:endParaRPr/>
          </a:p>
        </p:txBody>
      </p:sp>
      <p:sp>
        <p:nvSpPr>
          <p:cNvPr id="253" name="Google Shape;253;p23"/>
          <p:cNvSpPr txBox="1"/>
          <p:nvPr/>
        </p:nvSpPr>
        <p:spPr>
          <a:xfrm>
            <a:off x="7490675" y="2947875"/>
            <a:ext cx="13473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erebellum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54" name="Google Shape;25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8375" y="3626725"/>
            <a:ext cx="1821000" cy="14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3"/>
          <p:cNvSpPr txBox="1"/>
          <p:nvPr/>
        </p:nvSpPr>
        <p:spPr>
          <a:xfrm>
            <a:off x="7490675" y="3879938"/>
            <a:ext cx="12267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entorium</a:t>
            </a:r>
            <a:r>
              <a:rPr lang="ar"/>
              <a:t> </a:t>
            </a:r>
            <a:endParaRPr/>
          </a:p>
        </p:txBody>
      </p:sp>
      <p:sp>
        <p:nvSpPr>
          <p:cNvPr id="256" name="Google Shape;256;p23"/>
          <p:cNvSpPr txBox="1"/>
          <p:nvPr/>
        </p:nvSpPr>
        <p:spPr>
          <a:xfrm>
            <a:off x="7364825" y="4382425"/>
            <a:ext cx="1697700" cy="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Middle cerebellar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peduncle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7" name="Google Shape;257;p23"/>
          <p:cNvSpPr txBox="1"/>
          <p:nvPr/>
        </p:nvSpPr>
        <p:spPr>
          <a:xfrm>
            <a:off x="198950" y="3728400"/>
            <a:ext cx="51780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-On higher slices it is separated from the temporal and occipital lobes anterolaterally by tentorial margins, tentorium can be seen on contrast enhanced studies owing to the contained superior petrosal sinus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58" name="Google Shape;258;p23"/>
          <p:cNvSpPr txBox="1"/>
          <p:nvPr/>
        </p:nvSpPr>
        <p:spPr>
          <a:xfrm>
            <a:off x="118800" y="529500"/>
            <a:ext cx="6705000" cy="14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-Cerebellum is connected to the brainstem by three pairs of 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cerebellar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 peduncles: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Cambria"/>
              <a:buChar char="●"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Superior..........connected to the midbrain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●"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Middle.............connected to the pons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●"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Inferior...........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...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connected to medulla oblongata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59" name="Google Shape;259;p23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23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23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23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23"/>
          <p:cNvSpPr txBox="1"/>
          <p:nvPr/>
        </p:nvSpPr>
        <p:spPr>
          <a:xfrm>
            <a:off x="89700" y="1935100"/>
            <a:ext cx="3349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ar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Radiological Features:</a:t>
            </a:r>
            <a:endParaRPr b="1" sz="2400"/>
          </a:p>
        </p:txBody>
      </p:sp>
      <p:sp>
        <p:nvSpPr>
          <p:cNvPr id="264" name="Google Shape;264;p23"/>
          <p:cNvSpPr txBox="1"/>
          <p:nvPr/>
        </p:nvSpPr>
        <p:spPr>
          <a:xfrm>
            <a:off x="6310875" y="1816950"/>
            <a:ext cx="4791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CT+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5" name="Google Shape;265;p23"/>
          <p:cNvSpPr txBox="1"/>
          <p:nvPr/>
        </p:nvSpPr>
        <p:spPr>
          <a:xfrm>
            <a:off x="0" y="0"/>
            <a:ext cx="38436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Cerebellum</a:t>
            </a: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:</a:t>
            </a:r>
            <a:endParaRPr b="1" sz="2400" u="sng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9125" y="409350"/>
            <a:ext cx="1594525" cy="132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4"/>
          <p:cNvSpPr txBox="1"/>
          <p:nvPr/>
        </p:nvSpPr>
        <p:spPr>
          <a:xfrm>
            <a:off x="263600" y="845600"/>
            <a:ext cx="3891300" cy="13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Two cerebellar hemisphere with midline vermis.</a:t>
            </a:r>
            <a:br>
              <a:rPr b="1" lang="ar">
                <a:latin typeface="Cambria"/>
                <a:ea typeface="Cambria"/>
                <a:cs typeface="Cambria"/>
                <a:sym typeface="Cambria"/>
              </a:rPr>
            </a:br>
            <a:br>
              <a:rPr b="1" lang="ar">
                <a:latin typeface="Cambria"/>
                <a:ea typeface="Cambria"/>
                <a:cs typeface="Cambria"/>
                <a:sym typeface="Cambria"/>
              </a:rPr>
            </a:br>
            <a:r>
              <a:rPr b="1" lang="ar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-Flocculus is a small ventral portion of the hemisphere.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3" name="Google Shape;273;p24"/>
          <p:cNvSpPr txBox="1"/>
          <p:nvPr/>
        </p:nvSpPr>
        <p:spPr>
          <a:xfrm>
            <a:off x="5003300" y="83600"/>
            <a:ext cx="23328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MRI Axial T2 WI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4" name="Google Shape;274;p24"/>
          <p:cNvSpPr txBox="1"/>
          <p:nvPr/>
        </p:nvSpPr>
        <p:spPr>
          <a:xfrm>
            <a:off x="6973650" y="943550"/>
            <a:ext cx="11472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flocculus</a:t>
            </a:r>
            <a:r>
              <a:rPr lang="ar"/>
              <a:t> </a:t>
            </a:r>
            <a:endParaRPr/>
          </a:p>
        </p:txBody>
      </p:sp>
      <p:sp>
        <p:nvSpPr>
          <p:cNvPr id="275" name="Google Shape;275;p24"/>
          <p:cNvSpPr txBox="1"/>
          <p:nvPr/>
        </p:nvSpPr>
        <p:spPr>
          <a:xfrm>
            <a:off x="6864200" y="1255850"/>
            <a:ext cx="15234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Merriweather"/>
                <a:ea typeface="Merriweather"/>
                <a:cs typeface="Merriweather"/>
                <a:sym typeface="Merriweather"/>
              </a:rPr>
              <a:t>vermis </a:t>
            </a:r>
            <a:endParaRPr b="1" sz="12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267925" y="2248000"/>
            <a:ext cx="43257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Tonsils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 are the most anterior inferior part of the 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 hemi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spheres 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 that lie close to the midline.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77" name="Google Shape;27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5950" y="2058350"/>
            <a:ext cx="1523375" cy="13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3175" y="2058350"/>
            <a:ext cx="1250075" cy="132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4"/>
          <p:cNvSpPr/>
          <p:nvPr/>
        </p:nvSpPr>
        <p:spPr>
          <a:xfrm rot="1706879">
            <a:off x="7232883" y="3031390"/>
            <a:ext cx="498152" cy="89402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4"/>
          <p:cNvSpPr txBox="1"/>
          <p:nvPr/>
        </p:nvSpPr>
        <p:spPr>
          <a:xfrm>
            <a:off x="7722250" y="3045750"/>
            <a:ext cx="7005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tonsil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1" name="Google Shape;281;p24"/>
          <p:cNvSpPr/>
          <p:nvPr/>
        </p:nvSpPr>
        <p:spPr>
          <a:xfrm rot="2836434">
            <a:off x="5474407" y="3209394"/>
            <a:ext cx="465148" cy="45004"/>
          </a:xfrm>
          <a:prstGeom prst="leftArrow">
            <a:avLst>
              <a:gd fmla="val 36169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4"/>
          <p:cNvSpPr txBox="1"/>
          <p:nvPr/>
        </p:nvSpPr>
        <p:spPr>
          <a:xfrm>
            <a:off x="5721200" y="3297525"/>
            <a:ext cx="7005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tonsil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3" name="Google Shape;283;p24"/>
          <p:cNvSpPr txBox="1"/>
          <p:nvPr/>
        </p:nvSpPr>
        <p:spPr>
          <a:xfrm>
            <a:off x="5110800" y="1773525"/>
            <a:ext cx="9177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xial CT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84" name="Google Shape;28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4825" y="3795775"/>
            <a:ext cx="1653575" cy="120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4"/>
          <p:cNvSpPr txBox="1"/>
          <p:nvPr/>
        </p:nvSpPr>
        <p:spPr>
          <a:xfrm>
            <a:off x="267938" y="3235050"/>
            <a:ext cx="51156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The superior vermis can be seen between occipital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lobes on section through the thalamus.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86" name="Google Shape;286;p24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24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8" name="Google Shape;288;p24"/>
          <p:cNvSpPr txBox="1"/>
          <p:nvPr/>
        </p:nvSpPr>
        <p:spPr>
          <a:xfrm>
            <a:off x="7040600" y="4417350"/>
            <a:ext cx="14913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Superior vermis</a:t>
            </a:r>
            <a:r>
              <a:rPr lang="ar"/>
              <a:t> </a:t>
            </a:r>
            <a:endParaRPr/>
          </a:p>
        </p:txBody>
      </p:sp>
      <p:cxnSp>
        <p:nvCxnSpPr>
          <p:cNvPr id="289" name="Google Shape;289;p24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24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1" name="Google Shape;291;p24"/>
          <p:cNvSpPr txBox="1"/>
          <p:nvPr/>
        </p:nvSpPr>
        <p:spPr>
          <a:xfrm>
            <a:off x="5910825" y="3551800"/>
            <a:ext cx="8307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CT+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2" name="Google Shape;292;p24"/>
          <p:cNvSpPr txBox="1"/>
          <p:nvPr/>
        </p:nvSpPr>
        <p:spPr>
          <a:xfrm>
            <a:off x="6136250" y="1760000"/>
            <a:ext cx="15945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MRI Sagittal T1 WI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3" name="Google Shape;293;p24"/>
          <p:cNvSpPr txBox="1"/>
          <p:nvPr/>
        </p:nvSpPr>
        <p:spPr>
          <a:xfrm>
            <a:off x="0" y="0"/>
            <a:ext cx="38436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Cerebellum:</a:t>
            </a:r>
            <a:endParaRPr b="1" sz="2400" u="sng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50" y="770100"/>
            <a:ext cx="8070100" cy="420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" name="Google Shape;299;p25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25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1" name="Google Shape;3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25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25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4" name="Google Shape;304;p25"/>
          <p:cNvSpPr txBox="1"/>
          <p:nvPr/>
        </p:nvSpPr>
        <p:spPr>
          <a:xfrm>
            <a:off x="3474371" y="4417575"/>
            <a:ext cx="34782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-The cerebellar vermis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has 3 Fissures and 9 Lobules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5" name="Google Shape;305;p25"/>
          <p:cNvSpPr txBox="1"/>
          <p:nvPr/>
        </p:nvSpPr>
        <p:spPr>
          <a:xfrm>
            <a:off x="0" y="0"/>
            <a:ext cx="38436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Cerebellar Vermis</a:t>
            </a: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:</a:t>
            </a:r>
            <a:endParaRPr b="1" sz="2400" u="sng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6" name="Google Shape;306;p25"/>
          <p:cNvSpPr/>
          <p:nvPr/>
        </p:nvSpPr>
        <p:spPr>
          <a:xfrm>
            <a:off x="7390250" y="976200"/>
            <a:ext cx="618000" cy="287100"/>
          </a:xfrm>
          <a:prstGeom prst="ellipse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5"/>
          <p:cNvSpPr/>
          <p:nvPr/>
        </p:nvSpPr>
        <p:spPr>
          <a:xfrm>
            <a:off x="8008250" y="1932800"/>
            <a:ext cx="660000" cy="321900"/>
          </a:xfrm>
          <a:prstGeom prst="ellipse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5"/>
          <p:cNvSpPr txBox="1"/>
          <p:nvPr/>
        </p:nvSpPr>
        <p:spPr>
          <a:xfrm>
            <a:off x="4009875" y="3881625"/>
            <a:ext cx="29427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Cerebellar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vermis is only visible through the midline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09" name="Google Shape;30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2025" y="3668050"/>
            <a:ext cx="2431975" cy="1475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5"/>
          <p:cNvSpPr txBox="1"/>
          <p:nvPr/>
        </p:nvSpPr>
        <p:spPr>
          <a:xfrm>
            <a:off x="4876175" y="238800"/>
            <a:ext cx="28455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5"/>
          <p:cNvSpPr txBox="1"/>
          <p:nvPr/>
        </p:nvSpPr>
        <p:spPr>
          <a:xfrm>
            <a:off x="4355075" y="239625"/>
            <a:ext cx="34782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-Most important fissures are the Primary and Horizontal fissures.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 txBox="1"/>
          <p:nvPr/>
        </p:nvSpPr>
        <p:spPr>
          <a:xfrm>
            <a:off x="37850" y="718700"/>
            <a:ext cx="59631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1-Acute infarction due to basilar artery thrombosis</a:t>
            </a:r>
            <a:endParaRPr b="1"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317" name="Google Shape;3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0538" y="1730900"/>
            <a:ext cx="1934375" cy="12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463" y="1698712"/>
            <a:ext cx="1760475" cy="12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3563" y="1698712"/>
            <a:ext cx="1934375" cy="124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26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26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2" name="Google Shape;322;p26"/>
          <p:cNvSpPr txBox="1"/>
          <p:nvPr/>
        </p:nvSpPr>
        <p:spPr>
          <a:xfrm>
            <a:off x="2631800" y="1366600"/>
            <a:ext cx="4578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CT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*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3" name="Google Shape;323;p26"/>
          <p:cNvSpPr txBox="1"/>
          <p:nvPr/>
        </p:nvSpPr>
        <p:spPr>
          <a:xfrm>
            <a:off x="4441413" y="1342988"/>
            <a:ext cx="16548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MRI axial flair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4" name="Google Shape;324;p26"/>
          <p:cNvSpPr txBox="1"/>
          <p:nvPr/>
        </p:nvSpPr>
        <p:spPr>
          <a:xfrm>
            <a:off x="6692750" y="1378688"/>
            <a:ext cx="14760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MRI axial T2 WI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25" name="Google Shape;32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7675" y="3440700"/>
            <a:ext cx="1934375" cy="143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3440700"/>
            <a:ext cx="1799425" cy="143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6"/>
          <p:cNvSpPr txBox="1"/>
          <p:nvPr/>
        </p:nvSpPr>
        <p:spPr>
          <a:xfrm>
            <a:off x="3638100" y="3011525"/>
            <a:ext cx="16965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Diffusion sequence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28" name="Google Shape;32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26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26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1" name="Google Shape;331;p26"/>
          <p:cNvSpPr txBox="1"/>
          <p:nvPr/>
        </p:nvSpPr>
        <p:spPr>
          <a:xfrm>
            <a:off x="6692750" y="3440650"/>
            <a:ext cx="2167800" cy="9753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-Diffusion-  Weighted MRI is very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sensitive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in detecting infractions very early, that’s why it’s </a:t>
            </a:r>
            <a:r>
              <a:rPr b="1" lang="ar" sz="1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very important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in such cases.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</a:rPr>
              <a:t> </a:t>
            </a:r>
            <a:endParaRPr/>
          </a:p>
        </p:txBody>
      </p:sp>
      <p:sp>
        <p:nvSpPr>
          <p:cNvPr id="332" name="Google Shape;332;p26"/>
          <p:cNvSpPr txBox="1"/>
          <p:nvPr/>
        </p:nvSpPr>
        <p:spPr>
          <a:xfrm>
            <a:off x="0" y="0"/>
            <a:ext cx="48441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 u="sng">
                <a:latin typeface="Cambria"/>
                <a:ea typeface="Cambria"/>
                <a:cs typeface="Cambria"/>
                <a:sym typeface="Cambria"/>
              </a:rPr>
              <a:t>Common diseases of brainstem and cerebellum:</a:t>
            </a:r>
            <a:endParaRPr b="1" sz="1800" u="sng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3" name="Google Shape;333;p26"/>
          <p:cNvSpPr/>
          <p:nvPr/>
        </p:nvSpPr>
        <p:spPr>
          <a:xfrm>
            <a:off x="2669400" y="4082575"/>
            <a:ext cx="741600" cy="8211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6"/>
          <p:cNvSpPr/>
          <p:nvPr/>
        </p:nvSpPr>
        <p:spPr>
          <a:xfrm>
            <a:off x="4844100" y="4186525"/>
            <a:ext cx="741600" cy="613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6"/>
          <p:cNvSpPr txBox="1"/>
          <p:nvPr/>
        </p:nvSpPr>
        <p:spPr>
          <a:xfrm>
            <a:off x="242100" y="1695125"/>
            <a:ext cx="16965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*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Normally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vessels don’t appear bright,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The bright appearance indicates a thrombus</a:t>
            </a:r>
            <a:r>
              <a:rPr lang="ar" sz="1200">
                <a:solidFill>
                  <a:srgbClr val="6AA84F"/>
                </a:solidFill>
              </a:rPr>
              <a:t> </a:t>
            </a:r>
            <a:endParaRPr sz="1200">
              <a:solidFill>
                <a:srgbClr val="6AA84F"/>
              </a:solidFill>
            </a:endParaRPr>
          </a:p>
        </p:txBody>
      </p:sp>
      <p:sp>
        <p:nvSpPr>
          <p:cNvPr id="336" name="Google Shape;336;p26"/>
          <p:cNvSpPr txBox="1"/>
          <p:nvPr/>
        </p:nvSpPr>
        <p:spPr>
          <a:xfrm>
            <a:off x="238187" y="3797038"/>
            <a:ext cx="15927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The infarcted tissue appears  very white</a:t>
            </a:r>
            <a:r>
              <a:rPr lang="ar"/>
              <a:t> </a:t>
            </a:r>
            <a:endParaRPr/>
          </a:p>
        </p:txBody>
      </p:sp>
      <p:sp>
        <p:nvSpPr>
          <p:cNvPr id="337" name="Google Shape;337;p26"/>
          <p:cNvSpPr txBox="1"/>
          <p:nvPr/>
        </p:nvSpPr>
        <p:spPr>
          <a:xfrm>
            <a:off x="5080525" y="739100"/>
            <a:ext cx="25602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-MRI is better in detecting infarctions than CT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38" name="Google Shape;338;p26"/>
          <p:cNvCxnSpPr>
            <a:stCxn id="327" idx="3"/>
            <a:endCxn id="331" idx="0"/>
          </p:cNvCxnSpPr>
          <p:nvPr/>
        </p:nvCxnSpPr>
        <p:spPr>
          <a:xfrm>
            <a:off x="5334600" y="3206375"/>
            <a:ext cx="2442000" cy="2343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3" name="Google Shape;343;p27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27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5" name="Google Shape;345;p27"/>
          <p:cNvSpPr txBox="1"/>
          <p:nvPr/>
        </p:nvSpPr>
        <p:spPr>
          <a:xfrm>
            <a:off x="450250" y="69525"/>
            <a:ext cx="22683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600">
                <a:latin typeface="Times New Roman"/>
                <a:ea typeface="Times New Roman"/>
                <a:cs typeface="Times New Roman"/>
                <a:sym typeface="Times New Roman"/>
              </a:rPr>
              <a:t>2. Brainstem Glioma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133" y="961663"/>
            <a:ext cx="1738154" cy="126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1600" y="963075"/>
            <a:ext cx="1738150" cy="1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0262" y="3314700"/>
            <a:ext cx="1599037" cy="15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0125" y="3311487"/>
            <a:ext cx="1681100" cy="15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6425" y="3311475"/>
            <a:ext cx="2010600" cy="15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7"/>
          <p:cNvSpPr txBox="1"/>
          <p:nvPr/>
        </p:nvSpPr>
        <p:spPr>
          <a:xfrm>
            <a:off x="450250" y="2546613"/>
            <a:ext cx="22683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6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lang="ar" sz="1600">
                <a:latin typeface="Times New Roman"/>
                <a:ea typeface="Times New Roman"/>
                <a:cs typeface="Times New Roman"/>
                <a:sym typeface="Times New Roman"/>
              </a:rPr>
              <a:t>. Medulloblastoma 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" name="Google Shape;353;p27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4" name="Google Shape;354;p27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5" name="Google Shape;355;p27"/>
          <p:cNvSpPr txBox="1"/>
          <p:nvPr/>
        </p:nvSpPr>
        <p:spPr>
          <a:xfrm>
            <a:off x="1754613" y="683729"/>
            <a:ext cx="14868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Sagittal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MRI T1 WI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6" name="Google Shape;356;p27"/>
          <p:cNvSpPr txBox="1"/>
          <p:nvPr/>
        </p:nvSpPr>
        <p:spPr>
          <a:xfrm>
            <a:off x="3828600" y="683725"/>
            <a:ext cx="14868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axial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MRI T2 WI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7" name="Google Shape;357;p27"/>
          <p:cNvSpPr txBox="1"/>
          <p:nvPr/>
        </p:nvSpPr>
        <p:spPr>
          <a:xfrm>
            <a:off x="5476224" y="683725"/>
            <a:ext cx="22683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axial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MRI T1 WI contrast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8" name="Google Shape;358;p27"/>
          <p:cNvSpPr txBox="1"/>
          <p:nvPr/>
        </p:nvSpPr>
        <p:spPr>
          <a:xfrm>
            <a:off x="151675" y="4526875"/>
            <a:ext cx="1295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Common in pediatric patients</a:t>
            </a:r>
            <a:endParaRPr b="1" sz="1200">
              <a:solidFill>
                <a:srgbClr val="6AA84F"/>
              </a:solidFill>
            </a:endParaRPr>
          </a:p>
        </p:txBody>
      </p:sp>
      <p:sp>
        <p:nvSpPr>
          <p:cNvPr id="359" name="Google Shape;359;p27"/>
          <p:cNvSpPr txBox="1"/>
          <p:nvPr/>
        </p:nvSpPr>
        <p:spPr>
          <a:xfrm>
            <a:off x="1342025" y="2985050"/>
            <a:ext cx="22113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Sagittal MRI T1WI contrast</a:t>
            </a:r>
            <a:r>
              <a:rPr lang="ar"/>
              <a:t> </a:t>
            </a:r>
            <a:endParaRPr/>
          </a:p>
        </p:txBody>
      </p:sp>
      <p:sp>
        <p:nvSpPr>
          <p:cNvPr id="360" name="Google Shape;360;p27"/>
          <p:cNvSpPr txBox="1"/>
          <p:nvPr/>
        </p:nvSpPr>
        <p:spPr>
          <a:xfrm>
            <a:off x="3787275" y="3002521"/>
            <a:ext cx="14868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Axial MRI T2 WI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1" name="Google Shape;361;p27"/>
          <p:cNvSpPr/>
          <p:nvPr/>
        </p:nvSpPr>
        <p:spPr>
          <a:xfrm flipH="1" rot="10800000">
            <a:off x="2659125" y="1564725"/>
            <a:ext cx="446400" cy="429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7"/>
          <p:cNvSpPr txBox="1"/>
          <p:nvPr/>
        </p:nvSpPr>
        <p:spPr>
          <a:xfrm>
            <a:off x="2391600" y="160600"/>
            <a:ext cx="53754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-The </a:t>
            </a:r>
            <a:r>
              <a:rPr b="1" lang="ar" sz="1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Tumor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is arising from the posterior part of the </a:t>
            </a:r>
            <a:r>
              <a:rPr b="1" lang="ar" sz="1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Medulla Oblongata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 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 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the mass is compressing the 4th ventricle</a:t>
            </a:r>
            <a:r>
              <a:rPr lang="ar"/>
              <a:t> </a:t>
            </a:r>
            <a:endParaRPr/>
          </a:p>
        </p:txBody>
      </p:sp>
      <p:sp>
        <p:nvSpPr>
          <p:cNvPr id="363" name="Google Shape;363;p27"/>
          <p:cNvSpPr/>
          <p:nvPr/>
        </p:nvSpPr>
        <p:spPr>
          <a:xfrm flipH="1" rot="10800000">
            <a:off x="2167250" y="1214725"/>
            <a:ext cx="739800" cy="322200"/>
          </a:xfrm>
          <a:prstGeom prst="ellipse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4" name="Google Shape;364;p27"/>
          <p:cNvCxnSpPr/>
          <p:nvPr/>
        </p:nvCxnSpPr>
        <p:spPr>
          <a:xfrm>
            <a:off x="1190625" y="1276350"/>
            <a:ext cx="994800" cy="64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5" name="Google Shape;365;p27"/>
          <p:cNvSpPr txBox="1"/>
          <p:nvPr/>
        </p:nvSpPr>
        <p:spPr>
          <a:xfrm>
            <a:off x="25" y="520725"/>
            <a:ext cx="1486800" cy="11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Obstruction of the 4th ventricle leads to </a:t>
            </a:r>
            <a:r>
              <a:rPr b="1" lang="ar" sz="12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9"/>
              </a:rPr>
              <a:t>hydrocephalu</a:t>
            </a:r>
            <a:r>
              <a:rPr b="1" lang="ar" sz="12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10"/>
              </a:rPr>
              <a:t>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b="1" lang="ar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11"/>
              </a:rPr>
              <a:t> </a:t>
            </a:r>
            <a:endParaRPr b="1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6" name="Google Shape;366;p27"/>
          <p:cNvSpPr txBox="1"/>
          <p:nvPr/>
        </p:nvSpPr>
        <p:spPr>
          <a:xfrm>
            <a:off x="118800" y="3374075"/>
            <a:ext cx="1486800" cy="10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-B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ecause the 4th ventricle is obstructed the  lateral ventricle is dilated </a:t>
            </a:r>
            <a:r>
              <a:rPr lang="ar">
                <a:solidFill>
                  <a:srgbClr val="93C47D"/>
                </a:solidFill>
              </a:rPr>
              <a:t> 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367" name="Google Shape;367;p27"/>
          <p:cNvSpPr/>
          <p:nvPr/>
        </p:nvSpPr>
        <p:spPr>
          <a:xfrm flipH="1" rot="10800000">
            <a:off x="2049300" y="3551325"/>
            <a:ext cx="627300" cy="458700"/>
          </a:xfrm>
          <a:prstGeom prst="ellipse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7"/>
          <p:cNvSpPr/>
          <p:nvPr/>
        </p:nvSpPr>
        <p:spPr>
          <a:xfrm flipH="1" rot="10800000">
            <a:off x="2371250" y="3990900"/>
            <a:ext cx="331800" cy="400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7"/>
          <p:cNvSpPr txBox="1"/>
          <p:nvPr/>
        </p:nvSpPr>
        <p:spPr>
          <a:xfrm>
            <a:off x="5692275" y="3002525"/>
            <a:ext cx="20991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Axial MRI T1 WI contrast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70" name="Google Shape;370;p27"/>
          <p:cNvCxnSpPr/>
          <p:nvPr/>
        </p:nvCxnSpPr>
        <p:spPr>
          <a:xfrm flipH="1" rot="-5400000">
            <a:off x="2673550" y="3720875"/>
            <a:ext cx="706500" cy="706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1" name="Google Shape;371;p27"/>
          <p:cNvCxnSpPr>
            <a:stCxn id="367" idx="3"/>
          </p:cNvCxnSpPr>
          <p:nvPr/>
        </p:nvCxnSpPr>
        <p:spPr>
          <a:xfrm rot="10800000">
            <a:off x="289566" y="3036500"/>
            <a:ext cx="1851600" cy="5820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2" name="Google Shape;372;p27"/>
          <p:cNvCxnSpPr/>
          <p:nvPr/>
        </p:nvCxnSpPr>
        <p:spPr>
          <a:xfrm rot="10800000">
            <a:off x="285700" y="1400200"/>
            <a:ext cx="11100" cy="16437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3" name="Google Shape;373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71949" y="966275"/>
            <a:ext cx="1738149" cy="126805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7"/>
          <p:cNvSpPr txBox="1"/>
          <p:nvPr/>
        </p:nvSpPr>
        <p:spPr>
          <a:xfrm>
            <a:off x="2278125" y="2585925"/>
            <a:ext cx="45228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-The </a:t>
            </a:r>
            <a:r>
              <a:rPr b="1" lang="ar" sz="1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Tumor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is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arising from the </a:t>
            </a:r>
            <a:r>
              <a:rPr b="1" lang="ar" sz="1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Cerebellum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and part of the 4th Ventricle.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9" name="Google Shape;379;p28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28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1" name="Google Shape;381;p28"/>
          <p:cNvSpPr txBox="1"/>
          <p:nvPr>
            <p:ph type="title"/>
          </p:nvPr>
        </p:nvSpPr>
        <p:spPr>
          <a:xfrm>
            <a:off x="235500" y="2807225"/>
            <a:ext cx="222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Hemangioblastoma</a:t>
            </a:r>
            <a:r>
              <a:rPr b="1" lang="ar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382" name="Google Shape;3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362" y="3459582"/>
            <a:ext cx="2049630" cy="145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556" y="3443825"/>
            <a:ext cx="2049630" cy="14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5561" y="3443825"/>
            <a:ext cx="1872265" cy="148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8"/>
          <p:cNvSpPr txBox="1"/>
          <p:nvPr/>
        </p:nvSpPr>
        <p:spPr>
          <a:xfrm>
            <a:off x="225925" y="188775"/>
            <a:ext cx="1829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3-Ependymoma</a:t>
            </a:r>
            <a:endParaRPr b="1"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86" name="Google Shape;38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1275" y="1057275"/>
            <a:ext cx="1654525" cy="15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8"/>
          <p:cNvPicPr preferRelativeResize="0"/>
          <p:nvPr/>
        </p:nvPicPr>
        <p:blipFill rotWithShape="1">
          <a:blip r:embed="rId7">
            <a:alphaModFix/>
          </a:blip>
          <a:srcRect b="0" l="10540" r="-10540" t="0"/>
          <a:stretch/>
        </p:blipFill>
        <p:spPr>
          <a:xfrm>
            <a:off x="6629075" y="1057275"/>
            <a:ext cx="1740975" cy="15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6032" y="1057275"/>
            <a:ext cx="1754793" cy="16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28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28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28"/>
          <p:cNvSpPr txBox="1"/>
          <p:nvPr/>
        </p:nvSpPr>
        <p:spPr>
          <a:xfrm>
            <a:off x="2335800" y="751125"/>
            <a:ext cx="23796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Sagittal MRI T1 WI contrast 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3" name="Google Shape;393;p28"/>
          <p:cNvSpPr txBox="1"/>
          <p:nvPr/>
        </p:nvSpPr>
        <p:spPr>
          <a:xfrm>
            <a:off x="4440400" y="701325"/>
            <a:ext cx="20919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axial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MRI T1 WI contrast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4" name="Google Shape;394;p28"/>
          <p:cNvSpPr txBox="1"/>
          <p:nvPr/>
        </p:nvSpPr>
        <p:spPr>
          <a:xfrm>
            <a:off x="6345400" y="701325"/>
            <a:ext cx="23565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Coronal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 MRI T1 WI contrast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5" name="Google Shape;395;p28"/>
          <p:cNvSpPr txBox="1"/>
          <p:nvPr/>
        </p:nvSpPr>
        <p:spPr>
          <a:xfrm>
            <a:off x="2874813" y="3144575"/>
            <a:ext cx="20919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Sagittal MRI T1 WI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6" name="Google Shape;396;p28"/>
          <p:cNvSpPr txBox="1"/>
          <p:nvPr/>
        </p:nvSpPr>
        <p:spPr>
          <a:xfrm>
            <a:off x="4863100" y="3144575"/>
            <a:ext cx="20919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xial  MRI T2 WI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7" name="Google Shape;397;p28"/>
          <p:cNvSpPr txBox="1"/>
          <p:nvPr/>
        </p:nvSpPr>
        <p:spPr>
          <a:xfrm>
            <a:off x="6729638" y="3130200"/>
            <a:ext cx="23565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oronal   MRI T1 WI contrast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8" name="Google Shape;398;p28"/>
          <p:cNvSpPr txBox="1"/>
          <p:nvPr/>
        </p:nvSpPr>
        <p:spPr>
          <a:xfrm>
            <a:off x="2243150" y="276675"/>
            <a:ext cx="58245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Within the </a:t>
            </a:r>
            <a:r>
              <a:rPr b="1" lang="ar" sz="1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4th ventricle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, the tumor extends through the outlet foramina beyond the 4th ventricle into the foramen of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magendie “characteristic for Ependymoma”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9" name="Google Shape;399;p28"/>
          <p:cNvSpPr txBox="1"/>
          <p:nvPr/>
        </p:nvSpPr>
        <p:spPr>
          <a:xfrm>
            <a:off x="-494340" y="3279375"/>
            <a:ext cx="23565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 -Vascular tumor</a:t>
            </a:r>
            <a:r>
              <a:rPr b="1" lang="ar" sz="1200">
                <a:solidFill>
                  <a:srgbClr val="6AA84F"/>
                </a:solidFill>
              </a:rPr>
              <a:t>.</a:t>
            </a:r>
            <a:endParaRPr/>
          </a:p>
        </p:txBody>
      </p:sp>
      <p:sp>
        <p:nvSpPr>
          <p:cNvPr id="400" name="Google Shape;400;p28"/>
          <p:cNvSpPr txBox="1"/>
          <p:nvPr/>
        </p:nvSpPr>
        <p:spPr>
          <a:xfrm>
            <a:off x="235500" y="3629075"/>
            <a:ext cx="2091900" cy="19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-T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he mass is bright on T1 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-Not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within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the 4th      ventricle 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-The mass is within the 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cerebellar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hemispheres</a:t>
            </a:r>
            <a:r>
              <a:rPr b="1" lang="ar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b="1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1" name="Google Shape;401;p28"/>
          <p:cNvSpPr/>
          <p:nvPr/>
        </p:nvSpPr>
        <p:spPr>
          <a:xfrm>
            <a:off x="3639600" y="4065725"/>
            <a:ext cx="437100" cy="448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8"/>
          <p:cNvSpPr/>
          <p:nvPr/>
        </p:nvSpPr>
        <p:spPr>
          <a:xfrm>
            <a:off x="5714650" y="4218100"/>
            <a:ext cx="437100" cy="448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8"/>
          <p:cNvSpPr/>
          <p:nvPr/>
        </p:nvSpPr>
        <p:spPr>
          <a:xfrm>
            <a:off x="7750575" y="4082575"/>
            <a:ext cx="308700" cy="279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8"/>
          <p:cNvSpPr/>
          <p:nvPr/>
        </p:nvSpPr>
        <p:spPr>
          <a:xfrm>
            <a:off x="7581900" y="4162425"/>
            <a:ext cx="150300" cy="1431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8"/>
          <p:cNvSpPr/>
          <p:nvPr/>
        </p:nvSpPr>
        <p:spPr>
          <a:xfrm>
            <a:off x="7505700" y="4238625"/>
            <a:ext cx="150300" cy="1431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8"/>
          <p:cNvSpPr txBox="1"/>
          <p:nvPr/>
        </p:nvSpPr>
        <p:spPr>
          <a:xfrm>
            <a:off x="6695850" y="2694875"/>
            <a:ext cx="23796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Multiple small other lesions appear only with contrast 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07" name="Google Shape;407;p28"/>
          <p:cNvCxnSpPr/>
          <p:nvPr/>
        </p:nvCxnSpPr>
        <p:spPr>
          <a:xfrm flipH="1" rot="5400000">
            <a:off x="6985950" y="3643725"/>
            <a:ext cx="1038300" cy="151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8" name="Google Shape;408;p28"/>
          <p:cNvSpPr/>
          <p:nvPr/>
        </p:nvSpPr>
        <p:spPr>
          <a:xfrm>
            <a:off x="3523550" y="1785475"/>
            <a:ext cx="275100" cy="572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8"/>
          <p:cNvSpPr/>
          <p:nvPr/>
        </p:nvSpPr>
        <p:spPr>
          <a:xfrm>
            <a:off x="5094413" y="1991200"/>
            <a:ext cx="620400" cy="333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"/>
          <p:cNvSpPr txBox="1"/>
          <p:nvPr>
            <p:ph idx="4294967295" type="title"/>
          </p:nvPr>
        </p:nvSpPr>
        <p:spPr>
          <a:xfrm>
            <a:off x="158450" y="215000"/>
            <a:ext cx="23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5. Cavernous Angioma</a:t>
            </a:r>
            <a:endParaRPr b="1" sz="16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415" name="Google Shape;4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825" y="1085725"/>
            <a:ext cx="1909325" cy="16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4225" y="1085725"/>
            <a:ext cx="2103950" cy="16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8275" y="1085725"/>
            <a:ext cx="1869025" cy="16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0825" y="1085725"/>
            <a:ext cx="1791000" cy="16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9"/>
          <p:cNvSpPr txBox="1"/>
          <p:nvPr/>
        </p:nvSpPr>
        <p:spPr>
          <a:xfrm>
            <a:off x="233225" y="3035425"/>
            <a:ext cx="26835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6.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 Cerebellar tuberculosis 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20" name="Google Shape;42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2025" y="3418825"/>
            <a:ext cx="1960214" cy="157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9422" y="3418825"/>
            <a:ext cx="1898078" cy="157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9"/>
          <p:cNvSpPr txBox="1"/>
          <p:nvPr/>
        </p:nvSpPr>
        <p:spPr>
          <a:xfrm>
            <a:off x="915700" y="723400"/>
            <a:ext cx="3897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CT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3" name="Google Shape;423;p29"/>
          <p:cNvSpPr txBox="1"/>
          <p:nvPr/>
        </p:nvSpPr>
        <p:spPr>
          <a:xfrm>
            <a:off x="2825488" y="748450"/>
            <a:ext cx="15933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Sagittal MRI T1 WI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4" name="Google Shape;424;p29"/>
          <p:cNvSpPr txBox="1"/>
          <p:nvPr/>
        </p:nvSpPr>
        <p:spPr>
          <a:xfrm>
            <a:off x="5035288" y="748450"/>
            <a:ext cx="15933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Axial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MRI T2 WI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5" name="Google Shape;425;p29"/>
          <p:cNvSpPr txBox="1"/>
          <p:nvPr/>
        </p:nvSpPr>
        <p:spPr>
          <a:xfrm>
            <a:off x="7016488" y="748450"/>
            <a:ext cx="15933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xial  MRI SWI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*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6" name="Google Shape;426;p29"/>
          <p:cNvSpPr txBox="1"/>
          <p:nvPr/>
        </p:nvSpPr>
        <p:spPr>
          <a:xfrm>
            <a:off x="2825488" y="3110650"/>
            <a:ext cx="15933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xial  MRI T2 WI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7" name="Google Shape;427;p29"/>
          <p:cNvSpPr txBox="1"/>
          <p:nvPr/>
        </p:nvSpPr>
        <p:spPr>
          <a:xfrm>
            <a:off x="4826929" y="3110650"/>
            <a:ext cx="21039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xial  MRI T1 Contrast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28" name="Google Shape;428;p29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9" name="Google Shape;429;p29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0" name="Google Shape;43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29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2" name="Google Shape;432;p29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3" name="Google Shape;433;p29"/>
          <p:cNvSpPr txBox="1"/>
          <p:nvPr/>
        </p:nvSpPr>
        <p:spPr>
          <a:xfrm>
            <a:off x="5075775" y="57863"/>
            <a:ext cx="32634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*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MRI SWI: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Good to detect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hemorrhage and calcification</a:t>
            </a:r>
            <a:r>
              <a:rPr b="1" lang="ar" sz="1200">
                <a:solidFill>
                  <a:srgbClr val="6AA84F"/>
                </a:solidFill>
              </a:rPr>
              <a:t> </a:t>
            </a:r>
            <a:endParaRPr b="1" sz="1200">
              <a:solidFill>
                <a:srgbClr val="6AA84F"/>
              </a:solidFill>
            </a:endParaRPr>
          </a:p>
        </p:txBody>
      </p:sp>
      <p:sp>
        <p:nvSpPr>
          <p:cNvPr id="434" name="Google Shape;434;p29"/>
          <p:cNvSpPr txBox="1"/>
          <p:nvPr/>
        </p:nvSpPr>
        <p:spPr>
          <a:xfrm>
            <a:off x="2486625" y="167526"/>
            <a:ext cx="33069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 Cavernous Angioma is a Vascular malformation, here we can see it in the central part of </a:t>
            </a:r>
            <a:r>
              <a:rPr b="1" lang="ar" sz="1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Pons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5" name="Google Shape;435;p29"/>
          <p:cNvSpPr/>
          <p:nvPr/>
        </p:nvSpPr>
        <p:spPr>
          <a:xfrm>
            <a:off x="3578625" y="2087325"/>
            <a:ext cx="198600" cy="213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9"/>
          <p:cNvSpPr txBox="1"/>
          <p:nvPr/>
        </p:nvSpPr>
        <p:spPr>
          <a:xfrm>
            <a:off x="382000" y="490575"/>
            <a:ext cx="14571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-B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enign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tumor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7" name="Google Shape;437;p29"/>
          <p:cNvSpPr txBox="1"/>
          <p:nvPr/>
        </p:nvSpPr>
        <p:spPr>
          <a:xfrm>
            <a:off x="233225" y="3798350"/>
            <a:ext cx="25335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-Affecting the </a:t>
            </a:r>
            <a:r>
              <a:rPr b="1" lang="ar" sz="1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Left side of Cerebellum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8" name="Google Shape;438;p29"/>
          <p:cNvSpPr/>
          <p:nvPr/>
        </p:nvSpPr>
        <p:spPr>
          <a:xfrm>
            <a:off x="3512400" y="4383125"/>
            <a:ext cx="471000" cy="456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9"/>
          <p:cNvSpPr/>
          <p:nvPr/>
        </p:nvSpPr>
        <p:spPr>
          <a:xfrm>
            <a:off x="5482975" y="4344200"/>
            <a:ext cx="737400" cy="572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9"/>
          <p:cNvSpPr txBox="1"/>
          <p:nvPr/>
        </p:nvSpPr>
        <p:spPr>
          <a:xfrm>
            <a:off x="233225" y="4277763"/>
            <a:ext cx="16704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-Extensive edema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1" name="Google Shape;441;p29"/>
          <p:cNvSpPr txBox="1"/>
          <p:nvPr/>
        </p:nvSpPr>
        <p:spPr>
          <a:xfrm>
            <a:off x="6747288" y="3782925"/>
            <a:ext cx="21039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-T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iny nodules around the mass indicate an infection 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825" y="1935175"/>
            <a:ext cx="2268475" cy="26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375" y="1969288"/>
            <a:ext cx="2209850" cy="25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0"/>
          <p:cNvSpPr txBox="1"/>
          <p:nvPr/>
        </p:nvSpPr>
        <p:spPr>
          <a:xfrm>
            <a:off x="161850" y="714075"/>
            <a:ext cx="4888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7. TB meningitis with multiple tuberculomas</a:t>
            </a:r>
            <a:r>
              <a:rPr lang="ar"/>
              <a:t> </a:t>
            </a:r>
            <a:endParaRPr/>
          </a:p>
        </p:txBody>
      </p:sp>
      <p:sp>
        <p:nvSpPr>
          <p:cNvPr id="449" name="Google Shape;449;p30"/>
          <p:cNvSpPr txBox="1"/>
          <p:nvPr/>
        </p:nvSpPr>
        <p:spPr>
          <a:xfrm>
            <a:off x="1928116" y="1595563"/>
            <a:ext cx="21039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xial  MRI T1 Contrast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50" name="Google Shape;450;p30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30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52" name="Google Shape;45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30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4" name="Google Shape;454;p30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5" name="Google Shape;455;p30"/>
          <p:cNvSpPr txBox="1"/>
          <p:nvPr/>
        </p:nvSpPr>
        <p:spPr>
          <a:xfrm>
            <a:off x="1295400" y="1121650"/>
            <a:ext cx="26214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-Affecting the</a:t>
            </a:r>
            <a:r>
              <a:rPr b="1" lang="ar" sz="1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left side of the Pons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6" name="Google Shape;456;p30"/>
          <p:cNvSpPr txBox="1"/>
          <p:nvPr/>
        </p:nvSpPr>
        <p:spPr>
          <a:xfrm>
            <a:off x="200675" y="2562700"/>
            <a:ext cx="15633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Thickening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of the Dura in</a:t>
            </a:r>
            <a:r>
              <a:rPr lang="ar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7" name="Google Shape;457;p30"/>
          <p:cNvSpPr/>
          <p:nvPr/>
        </p:nvSpPr>
        <p:spPr>
          <a:xfrm>
            <a:off x="2702975" y="3198450"/>
            <a:ext cx="426900" cy="102900"/>
          </a:xfrm>
          <a:prstGeom prst="ellipse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8" name="Google Shape;458;p30"/>
          <p:cNvCxnSpPr>
            <a:stCxn id="457" idx="2"/>
            <a:endCxn id="456" idx="3"/>
          </p:cNvCxnSpPr>
          <p:nvPr/>
        </p:nvCxnSpPr>
        <p:spPr>
          <a:xfrm rot="10800000">
            <a:off x="1763975" y="2868300"/>
            <a:ext cx="939000" cy="3816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9" name="Google Shape;459;p30"/>
          <p:cNvSpPr txBox="1"/>
          <p:nvPr/>
        </p:nvSpPr>
        <p:spPr>
          <a:xfrm>
            <a:off x="5375600" y="1647475"/>
            <a:ext cx="14031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Coronal MRI</a:t>
            </a:r>
            <a:r>
              <a:rPr b="1" lang="ar"/>
              <a:t> 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1"/>
          <p:cNvSpPr txBox="1"/>
          <p:nvPr>
            <p:ph type="title"/>
          </p:nvPr>
        </p:nvSpPr>
        <p:spPr>
          <a:xfrm>
            <a:off x="89038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2400" u="sng">
                <a:latin typeface="Cambria"/>
                <a:ea typeface="Cambria"/>
                <a:cs typeface="Cambria"/>
                <a:sym typeface="Cambria"/>
              </a:rPr>
              <a:t>MCQs</a:t>
            </a:r>
            <a:r>
              <a:rPr lang="ar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5" name="Google Shape;4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00" y="1429112"/>
            <a:ext cx="3301602" cy="126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651" y="1282000"/>
            <a:ext cx="3956349" cy="13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286" y="3585775"/>
            <a:ext cx="3444625" cy="11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0100" y="2973975"/>
            <a:ext cx="2255000" cy="1970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9" name="Google Shape;469;p31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0" name="Google Shape;470;p31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1" name="Google Shape;471;p31"/>
          <p:cNvSpPr txBox="1"/>
          <p:nvPr/>
        </p:nvSpPr>
        <p:spPr>
          <a:xfrm>
            <a:off x="89050" y="4710975"/>
            <a:ext cx="20892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300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1 B.   2 C.    3 C.   4 C.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72" name="Google Shape;472;p31"/>
          <p:cNvSpPr txBox="1"/>
          <p:nvPr/>
        </p:nvSpPr>
        <p:spPr>
          <a:xfrm>
            <a:off x="346588" y="572700"/>
            <a:ext cx="3192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Q1:The MRI is showing Medulloblastoma.. from which part is it is arising from ?</a:t>
            </a:r>
            <a:endParaRPr sz="9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A)) pons      B)) cerebellum.      C))medulla     D))midbrain</a:t>
            </a:r>
            <a:endParaRPr/>
          </a:p>
        </p:txBody>
      </p:sp>
      <p:sp>
        <p:nvSpPr>
          <p:cNvPr id="473" name="Google Shape;473;p31"/>
          <p:cNvSpPr txBox="1"/>
          <p:nvPr/>
        </p:nvSpPr>
        <p:spPr>
          <a:xfrm>
            <a:off x="5001375" y="392450"/>
            <a:ext cx="32538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Q2: the MRI in the second picture is showing Brain stem glioma .. from which part is it arising from ?</a:t>
            </a:r>
            <a:b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A)) pons      B)) cerebellum.      C))medulla     D))midbrain</a:t>
            </a:r>
            <a:endParaRPr/>
          </a:p>
        </p:txBody>
      </p:sp>
      <p:sp>
        <p:nvSpPr>
          <p:cNvPr id="474" name="Google Shape;474;p31"/>
          <p:cNvSpPr txBox="1"/>
          <p:nvPr/>
        </p:nvSpPr>
        <p:spPr>
          <a:xfrm>
            <a:off x="189800" y="2776913"/>
            <a:ext cx="35376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Q3: the MRI in the picture is showing Cerebellar tuberculosis .. from which part is it arising from ?</a:t>
            </a:r>
            <a:b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b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A))right cerebellar     B))middle cerebellar   C))left cerebellar</a:t>
            </a:r>
            <a:endParaRPr/>
          </a:p>
        </p:txBody>
      </p:sp>
      <p:sp>
        <p:nvSpPr>
          <p:cNvPr id="475" name="Google Shape;475;p31"/>
          <p:cNvSpPr txBox="1"/>
          <p:nvPr/>
        </p:nvSpPr>
        <p:spPr>
          <a:xfrm>
            <a:off x="4374550" y="2892725"/>
            <a:ext cx="2736600" cy="8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Q4 : the arrow of number 1 is showing .. </a:t>
            </a:r>
            <a:endParaRPr sz="9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A))lateral ventricle    B)) inferior colliculus   C))superior colliculus</a:t>
            </a:r>
            <a:endParaRPr/>
          </a:p>
        </p:txBody>
      </p:sp>
      <p:pic>
        <p:nvPicPr>
          <p:cNvPr id="476" name="Google Shape;47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p31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8" name="Google Shape;478;p31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9" name="Google Shape;479;p31"/>
          <p:cNvCxnSpPr/>
          <p:nvPr/>
        </p:nvCxnSpPr>
        <p:spPr>
          <a:xfrm flipH="1">
            <a:off x="4324450" y="222475"/>
            <a:ext cx="50100" cy="487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0" name="Google Shape;480;p31"/>
          <p:cNvCxnSpPr/>
          <p:nvPr/>
        </p:nvCxnSpPr>
        <p:spPr>
          <a:xfrm rot="10800000">
            <a:off x="161200" y="2825450"/>
            <a:ext cx="8852100" cy="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1058325" y="-19050"/>
            <a:ext cx="6134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   </a:t>
            </a:r>
            <a:r>
              <a:rPr b="1" lang="ar" sz="2400" u="sng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Extra information </a:t>
            </a:r>
            <a:endParaRPr b="1" sz="2400" u="sng">
              <a:solidFill>
                <a:srgbClr val="9999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76" name="Google Shape;76;p14"/>
          <p:cNvGraphicFramePr/>
          <p:nvPr/>
        </p:nvGraphicFramePr>
        <p:xfrm>
          <a:off x="4687363" y="1007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{885BB9A5-79B4-4FB2-A635-1E3298C87445}</a:tableStyleId>
              </a:tblPr>
              <a:tblGrid>
                <a:gridCol w="1134650"/>
                <a:gridCol w="1005725"/>
                <a:gridCol w="1005725"/>
                <a:gridCol w="1005725"/>
              </a:tblGrid>
              <a:tr h="420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Tissue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T1-Weighted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T2-Weighted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Flair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6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/>
                        <a:t>CSF</a:t>
                      </a:r>
                      <a:endParaRPr b="1"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Dark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Bright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Dark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6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/>
                        <a:t>white matter</a:t>
                      </a:r>
                      <a:endParaRPr b="1"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Light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Dark Gray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Dark Gray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6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cortex</a:t>
                      </a:r>
                      <a:endParaRPr b="1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Gray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Light Gray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Light Gray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95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Inflammation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(infection, demyelination)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Dark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Bright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Bright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7" name="Google Shape;77;p14"/>
          <p:cNvSpPr txBox="1"/>
          <p:nvPr/>
        </p:nvSpPr>
        <p:spPr>
          <a:xfrm>
            <a:off x="372525" y="454825"/>
            <a:ext cx="876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2400" u="sng">
                <a:latin typeface="Cambria"/>
                <a:ea typeface="Cambria"/>
                <a:cs typeface="Cambria"/>
                <a:sym typeface="Cambria"/>
              </a:rPr>
              <a:t>MRI:</a:t>
            </a:r>
            <a:endParaRPr sz="2400" u="sng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372525" y="2476100"/>
            <a:ext cx="4256700" cy="10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how to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differentiate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between T1 and T2 sequences? 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general, T1- and T2-weighted images can be easily differentiated by looking at the CSF, CSF is dark on T1-weighted imaging and bright on T2-weighted imaging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375" y="1069775"/>
            <a:ext cx="3510300" cy="133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5">
            <a:alphaModFix/>
          </a:blip>
          <a:srcRect b="15561" l="0" r="0" t="0"/>
          <a:stretch/>
        </p:blipFill>
        <p:spPr>
          <a:xfrm>
            <a:off x="4714623" y="4027487"/>
            <a:ext cx="358285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372525" y="3208130"/>
            <a:ext cx="42567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how to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differentiate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between a CT scan and MRI ?</a:t>
            </a:r>
            <a:r>
              <a:rPr lang="ar"/>
              <a:t> </a:t>
            </a:r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4611176" y="3616169"/>
            <a:ext cx="18774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Anatomical planes :</a:t>
            </a:r>
            <a:r>
              <a:rPr lang="ar"/>
              <a:t> </a:t>
            </a:r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4687375" y="658478"/>
            <a:ext cx="35103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The differences between MRI sequences :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4475" y="1069775"/>
            <a:ext cx="1066701" cy="133627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/>
          <p:nvPr/>
        </p:nvSpPr>
        <p:spPr>
          <a:xfrm>
            <a:off x="362375" y="3449675"/>
            <a:ext cx="3455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Cambria"/>
                <a:ea typeface="Cambria"/>
                <a:cs typeface="Cambria"/>
                <a:sym typeface="Cambria"/>
              </a:rPr>
              <a:t>We can use the </a:t>
            </a:r>
            <a:r>
              <a:rPr lang="ar" sz="1200">
                <a:latin typeface="Cambria"/>
                <a:ea typeface="Cambria"/>
                <a:cs typeface="Cambria"/>
                <a:sym typeface="Cambria"/>
              </a:rPr>
              <a:t>appearance of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bone</a:t>
            </a:r>
            <a:r>
              <a:rPr lang="ar" sz="1200">
                <a:latin typeface="Cambria"/>
                <a:ea typeface="Cambria"/>
                <a:cs typeface="Cambria"/>
                <a:sym typeface="Cambria"/>
              </a:rPr>
              <a:t> as a reference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CT scan</a:t>
            </a:r>
            <a:r>
              <a:rPr lang="ar" sz="1200">
                <a:latin typeface="Cambria"/>
                <a:ea typeface="Cambria"/>
                <a:cs typeface="Cambria"/>
                <a:sym typeface="Cambria"/>
              </a:rPr>
              <a:t> : bright ,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MRI</a:t>
            </a:r>
            <a:r>
              <a:rPr lang="ar" sz="1200">
                <a:latin typeface="Cambria"/>
                <a:ea typeface="Cambria"/>
                <a:cs typeface="Cambria"/>
                <a:sym typeface="Cambria"/>
              </a:rPr>
              <a:t> : dark 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296325" y="3826925"/>
            <a:ext cx="4391100" cy="10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Some terms that are used in describing abnormalities :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             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In MRI :                             In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CT scan: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     hypointense</a:t>
            </a:r>
            <a:r>
              <a:rPr b="1" lang="ar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dark            hypodense /dark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    hyperintense</a:t>
            </a:r>
            <a:r>
              <a:rPr b="1" lang="ar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bright        hyperdense/bright </a:t>
            </a:r>
            <a:endParaRPr b="1" sz="12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7" name="Google Shape;87;p14"/>
          <p:cNvCxnSpPr/>
          <p:nvPr/>
        </p:nvCxnSpPr>
        <p:spPr>
          <a:xfrm>
            <a:off x="6288650" y="126084"/>
            <a:ext cx="2736600" cy="4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p14"/>
          <p:cNvCxnSpPr/>
          <p:nvPr/>
        </p:nvCxnSpPr>
        <p:spPr>
          <a:xfrm flipH="1">
            <a:off x="8996150" y="130881"/>
            <a:ext cx="29100" cy="1969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" name="Google Shape;89;p14"/>
          <p:cNvCxnSpPr/>
          <p:nvPr/>
        </p:nvCxnSpPr>
        <p:spPr>
          <a:xfrm flipH="1" rot="10800000">
            <a:off x="89700" y="3105710"/>
            <a:ext cx="29100" cy="1969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" name="Google Shape;90;p14"/>
          <p:cNvCxnSpPr/>
          <p:nvPr/>
        </p:nvCxnSpPr>
        <p:spPr>
          <a:xfrm rot="10800000">
            <a:off x="89700" y="5074907"/>
            <a:ext cx="2736600" cy="4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81638" y="510900"/>
            <a:ext cx="2295400" cy="436290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2"/>
          <p:cNvSpPr txBox="1"/>
          <p:nvPr/>
        </p:nvSpPr>
        <p:spPr>
          <a:xfrm>
            <a:off x="2326650" y="457650"/>
            <a:ext cx="6114000" cy="15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3000">
                <a:latin typeface="Aref Ruqaa"/>
                <a:ea typeface="Aref Ruqaa"/>
                <a:cs typeface="Aref Ruqaa"/>
                <a:sym typeface="Aref Ruqaa"/>
              </a:rPr>
              <a:t>Thank you for checking our work</a:t>
            </a:r>
            <a:endParaRPr sz="3000"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487" name="Google Shape;487;p32"/>
          <p:cNvSpPr txBox="1"/>
          <p:nvPr/>
        </p:nvSpPr>
        <p:spPr>
          <a:xfrm>
            <a:off x="4216850" y="1191575"/>
            <a:ext cx="22308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2400">
                <a:latin typeface="Cambria"/>
                <a:ea typeface="Cambria"/>
                <a:cs typeface="Cambria"/>
                <a:sym typeface="Cambria"/>
              </a:rPr>
              <a:t>Team Leaders: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8" name="Google Shape;488;p32"/>
          <p:cNvSpPr txBox="1"/>
          <p:nvPr/>
        </p:nvSpPr>
        <p:spPr>
          <a:xfrm>
            <a:off x="4216850" y="2202375"/>
            <a:ext cx="26643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2400">
                <a:latin typeface="Cambria"/>
                <a:ea typeface="Cambria"/>
                <a:cs typeface="Cambria"/>
                <a:sym typeface="Cambria"/>
              </a:rPr>
              <a:t>Team members: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9" name="Google Shape;489;p32"/>
          <p:cNvSpPr txBox="1"/>
          <p:nvPr/>
        </p:nvSpPr>
        <p:spPr>
          <a:xfrm>
            <a:off x="3429450" y="1694000"/>
            <a:ext cx="44511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Faisal Alqusaiyer</a:t>
            </a:r>
            <a:r>
              <a:rPr lang="ar"/>
              <a:t>            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Aljoharah Alshunaifi</a:t>
            </a:r>
            <a:endParaRPr b="1"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0" name="Google Shape;490;p32"/>
          <p:cNvSpPr txBox="1"/>
          <p:nvPr/>
        </p:nvSpPr>
        <p:spPr>
          <a:xfrm>
            <a:off x="3287300" y="2764275"/>
            <a:ext cx="5285400" cy="1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Afnan Almustafa                      Adel alzahrani</a:t>
            </a:r>
            <a:br>
              <a:rPr b="1" lang="ar" sz="1600">
                <a:latin typeface="Cambria"/>
                <a:ea typeface="Cambria"/>
                <a:cs typeface="Cambria"/>
                <a:sym typeface="Cambria"/>
              </a:rPr>
            </a:b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                                                                                                                         </a:t>
            </a:r>
            <a:br>
              <a:rPr b="1" lang="ar" sz="1600">
                <a:latin typeface="Cambria"/>
                <a:ea typeface="Cambria"/>
                <a:cs typeface="Cambria"/>
                <a:sym typeface="Cambria"/>
              </a:rPr>
            </a:b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Rawan Alrehaili                       Abdullah alsergani</a:t>
            </a:r>
            <a:br>
              <a:rPr b="1" lang="ar" sz="1600">
                <a:latin typeface="Cambria"/>
                <a:ea typeface="Cambria"/>
                <a:cs typeface="Cambria"/>
                <a:sym typeface="Cambria"/>
              </a:rPr>
            </a:b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                                                                                  </a:t>
            </a:r>
            <a:br>
              <a:rPr b="1" lang="ar" sz="1600">
                <a:latin typeface="Cambria"/>
                <a:ea typeface="Cambria"/>
                <a:cs typeface="Cambria"/>
                <a:sym typeface="Cambria"/>
              </a:rPr>
            </a:b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Abeer Alabduljabbar              Abdulmalik alsharhan </a:t>
            </a:r>
            <a:r>
              <a:rPr b="1" lang="ar" sz="1200"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b="1" lang="ar" sz="1200">
                <a:solidFill>
                  <a:srgbClr val="45818E"/>
                </a:solidFill>
                <a:latin typeface="Cambria"/>
                <a:ea typeface="Cambria"/>
                <a:cs typeface="Cambria"/>
                <a:sym typeface="Cambria"/>
              </a:rPr>
              <a:t>                                              </a:t>
            </a:r>
            <a:endParaRPr b="1" sz="1200">
              <a:solidFill>
                <a:srgbClr val="45818E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1" name="Google Shape;491;p32"/>
          <p:cNvSpPr txBox="1"/>
          <p:nvPr/>
        </p:nvSpPr>
        <p:spPr>
          <a:xfrm>
            <a:off x="3355700" y="4264150"/>
            <a:ext cx="4410300" cy="12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mbria"/>
                <a:ea typeface="Cambria"/>
                <a:cs typeface="Cambria"/>
                <a:sym typeface="Cambria"/>
              </a:rPr>
              <a:t>Contact us on: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mbria"/>
                <a:ea typeface="Cambria"/>
                <a:cs typeface="Cambria"/>
                <a:sym typeface="Cambria"/>
              </a:rPr>
              <a:t>@Radiology437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mbria"/>
                <a:ea typeface="Cambria"/>
                <a:cs typeface="Cambria"/>
                <a:sym typeface="Cambria"/>
              </a:rPr>
              <a:t>                        Radiology437@gmail.com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92" name="Google Shape;49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9292" y="4573976"/>
            <a:ext cx="195858" cy="1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7475" y="4812058"/>
            <a:ext cx="283875" cy="18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5" name="Google Shape;495;p32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6" name="Google Shape;496;p32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7" name="Google Shape;497;p32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8" name="Google Shape;498;p32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/>
          <p:nvPr/>
        </p:nvSpPr>
        <p:spPr>
          <a:xfrm>
            <a:off x="213675" y="346013"/>
            <a:ext cx="5006100" cy="42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The</a:t>
            </a: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 three major divisions of the brain: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1- Prosencephalon: Forebrain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     Diencephalon: thalamus , hypothalamus 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     Telencephalon: cerebrum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2- Mesencephalon: Midbrain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3- Rhombencephalon: Hindbrain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      Metencephalon: Pons and Cerebellum 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      Myelencephalon: Medulla O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blongata</a:t>
            </a:r>
            <a:r>
              <a:rPr b="1" lang="ar"/>
              <a:t>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97" name="Google Shape;97;p15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" name="Google Shape;98;p15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" name="Google Shape;99;p15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Google Shape;100;p15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" name="Google Shape;101;p15"/>
          <p:cNvSpPr txBox="1"/>
          <p:nvPr/>
        </p:nvSpPr>
        <p:spPr>
          <a:xfrm>
            <a:off x="213675" y="216025"/>
            <a:ext cx="33264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Brain divisions:</a:t>
            </a:r>
            <a:endParaRPr b="1" sz="2400" u="sng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7754" y="1332225"/>
            <a:ext cx="4520321" cy="35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317525" y="1403013"/>
            <a:ext cx="8860800" cy="3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-Three parts from superior to inferior: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1-Midbrain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2-Pons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3-Medulla oblongata</a:t>
            </a: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 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 -It connects cerebral hemisphere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with spinal cord</a:t>
            </a:r>
            <a:r>
              <a:rPr b="1" lang="ar" sz="1800"/>
              <a:t>.</a:t>
            </a:r>
            <a:endParaRPr b="1" sz="1800"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850" y="886375"/>
            <a:ext cx="3552900" cy="3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6697225" y="2330400"/>
            <a:ext cx="4524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0000"/>
                </a:solidFill>
              </a:rPr>
              <a:t>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6659050" y="2634725"/>
            <a:ext cx="316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0000"/>
                </a:solidFill>
              </a:rPr>
              <a:t>2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6863275" y="2981525"/>
            <a:ext cx="4524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0000"/>
                </a:solidFill>
              </a:rPr>
              <a:t>3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113" name="Google Shape;113;p16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6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" name="Google Shape;115;p16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" name="Google Shape;116;p16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" name="Google Shape;117;p16"/>
          <p:cNvSpPr txBox="1"/>
          <p:nvPr/>
        </p:nvSpPr>
        <p:spPr>
          <a:xfrm>
            <a:off x="317525" y="1120200"/>
            <a:ext cx="28068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Brain stem:</a:t>
            </a:r>
            <a:endParaRPr b="1" sz="2400" u="sng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4869850" y="485275"/>
            <a:ext cx="2165400" cy="4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MRI T1WI* </a:t>
            </a:r>
            <a:endParaRPr b="1"/>
          </a:p>
        </p:txBody>
      </p:sp>
      <p:sp>
        <p:nvSpPr>
          <p:cNvPr id="119" name="Google Shape;119;p16"/>
          <p:cNvSpPr txBox="1"/>
          <p:nvPr/>
        </p:nvSpPr>
        <p:spPr>
          <a:xfrm>
            <a:off x="4791350" y="4531725"/>
            <a:ext cx="35529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999999"/>
                </a:solidFill>
              </a:rPr>
              <a:t>*</a:t>
            </a:r>
            <a:r>
              <a:rPr lang="ar">
                <a:solidFill>
                  <a:srgbClr val="999999"/>
                </a:solidFill>
              </a:rPr>
              <a:t>MRI T1 </a:t>
            </a:r>
            <a:r>
              <a:rPr lang="ar">
                <a:solidFill>
                  <a:srgbClr val="999999"/>
                </a:solidFill>
              </a:rPr>
              <a:t>Weighted:</a:t>
            </a:r>
            <a:r>
              <a:rPr lang="ar">
                <a:solidFill>
                  <a:srgbClr val="999999"/>
                </a:solidFill>
              </a:rPr>
              <a:t> the CSF is dark.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194850" y="325063"/>
            <a:ext cx="9099000" cy="24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Radiological features of the midbrain:</a:t>
            </a:r>
            <a:br>
              <a:rPr b="1" lang="ar" sz="1800">
                <a:latin typeface="Cambria"/>
                <a:ea typeface="Cambria"/>
                <a:cs typeface="Cambria"/>
                <a:sym typeface="Cambria"/>
              </a:rPr>
            </a:b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-At the level of circle of willis.</a:t>
            </a:r>
            <a:r>
              <a:rPr b="1" lang="ar" sz="1200">
                <a:solidFill>
                  <a:srgbClr val="38761D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The major blood supply to brain)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-Anteriorly two cerebral peduncles separated by interpeduncular fossa.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-posteriorly four rounded prominences (superior and inferior Colliculi).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*</a:t>
            </a:r>
            <a:endParaRPr b="1" sz="18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                                                                    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725" y="2897125"/>
            <a:ext cx="2286000" cy="21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6675" y="2999587"/>
            <a:ext cx="2438400" cy="2026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17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17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7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7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" name="Google Shape;132;p17"/>
          <p:cNvSpPr txBox="1"/>
          <p:nvPr/>
        </p:nvSpPr>
        <p:spPr>
          <a:xfrm>
            <a:off x="0" y="0"/>
            <a:ext cx="20205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Midbrain:</a:t>
            </a:r>
            <a:endParaRPr b="1" sz="2400" u="sng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2020500" y="2527400"/>
            <a:ext cx="7557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CT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5797850" y="2247950"/>
            <a:ext cx="1779900" cy="7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  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MRI T2WI</a:t>
            </a:r>
            <a:br>
              <a:rPr b="1" lang="ar">
                <a:latin typeface="Cambria"/>
                <a:ea typeface="Cambria"/>
                <a:cs typeface="Cambria"/>
                <a:sym typeface="Cambria"/>
              </a:rPr>
            </a:br>
            <a:r>
              <a:rPr lang="ar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(CSF appears white, so it’s T2)</a:t>
            </a:r>
            <a:endParaRPr>
              <a:solidFill>
                <a:srgbClr val="9999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7364100" y="3945400"/>
            <a:ext cx="19296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*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Together they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are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called the  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Quadrigeminal</a:t>
            </a: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 plate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3974650" y="4192450"/>
            <a:ext cx="987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Midbrain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7" name="Google Shape;137;p17"/>
          <p:cNvCxnSpPr>
            <a:stCxn id="136" idx="3"/>
          </p:cNvCxnSpPr>
          <p:nvPr/>
        </p:nvCxnSpPr>
        <p:spPr>
          <a:xfrm flipH="1" rot="10800000">
            <a:off x="4961950" y="4130650"/>
            <a:ext cx="1734600" cy="250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8" name="Google Shape;138;p17"/>
          <p:cNvCxnSpPr>
            <a:stCxn id="136" idx="1"/>
          </p:cNvCxnSpPr>
          <p:nvPr/>
        </p:nvCxnSpPr>
        <p:spPr>
          <a:xfrm rot="10800000">
            <a:off x="2393050" y="4200250"/>
            <a:ext cx="1581600" cy="181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39" name="Google Shape;13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0925" y="2834644"/>
            <a:ext cx="1209546" cy="13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88100" y="568100"/>
            <a:ext cx="3415500" cy="13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1- Superior colliculus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2- Inferior colliculus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3- Cerebral peduncle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4- Interpeduncular cistern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/>
              <a:t>                                                           </a:t>
            </a:r>
            <a:endParaRPr b="1" sz="1800"/>
          </a:p>
        </p:txBody>
      </p:sp>
      <p:pic>
        <p:nvPicPr>
          <p:cNvPr id="146" name="Google Shape;14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925" y="2154463"/>
            <a:ext cx="8597649" cy="204786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/>
        </p:nvSpPr>
        <p:spPr>
          <a:xfrm>
            <a:off x="0" y="0"/>
            <a:ext cx="20205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Midbrain:</a:t>
            </a:r>
            <a:endParaRPr b="1" sz="2400" u="sng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1059050" y="4254125"/>
            <a:ext cx="11721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MRI T1WI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5098000" y="4254125"/>
            <a:ext cx="11721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MRI T2WI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0" name="Google Shape;150;p18"/>
          <p:cNvSpPr txBox="1"/>
          <p:nvPr/>
        </p:nvSpPr>
        <p:spPr>
          <a:xfrm>
            <a:off x="1059050" y="4605050"/>
            <a:ext cx="18660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latin typeface="Cambria"/>
                <a:ea typeface="Cambria"/>
                <a:cs typeface="Cambria"/>
                <a:sym typeface="Cambria"/>
              </a:rPr>
              <a:t>Sagittal 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5242550" y="4559250"/>
            <a:ext cx="7716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latin typeface="Cambria"/>
                <a:ea typeface="Cambria"/>
                <a:cs typeface="Cambria"/>
                <a:sym typeface="Cambria"/>
              </a:rPr>
              <a:t>Axial 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2" name="Google Shape;152;p18"/>
          <p:cNvCxnSpPr/>
          <p:nvPr/>
        </p:nvCxnSpPr>
        <p:spPr>
          <a:xfrm flipH="1">
            <a:off x="6124425" y="4327650"/>
            <a:ext cx="2670600" cy="553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18"/>
          <p:cNvCxnSpPr/>
          <p:nvPr/>
        </p:nvCxnSpPr>
        <p:spPr>
          <a:xfrm rot="10800000">
            <a:off x="2826299" y="4335150"/>
            <a:ext cx="2253900" cy="538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4" name="Google Shape;154;p18"/>
          <p:cNvSpPr txBox="1"/>
          <p:nvPr/>
        </p:nvSpPr>
        <p:spPr>
          <a:xfrm>
            <a:off x="5978175" y="529800"/>
            <a:ext cx="29631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-MRI views: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T1: Dark fluid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T2: White or Bright fluid</a:t>
            </a:r>
            <a:endParaRPr b="1" sz="1200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5" name="Google Shape;155;p18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18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18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18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9" name="Google Shape;15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875" y="4335138"/>
            <a:ext cx="598250" cy="6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/>
        </p:nvSpPr>
        <p:spPr>
          <a:xfrm>
            <a:off x="27725" y="23100"/>
            <a:ext cx="9116400" cy="45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Midbrain:</a:t>
            </a:r>
            <a:endParaRPr b="1" sz="2400" u="sng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nternal features:</a:t>
            </a: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-Substantia nigra separates crus cerebri ventrally from tegmentum posterior</a:t>
            </a: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ly*</a:t>
            </a: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 </a:t>
            </a:r>
            <a:br>
              <a:rPr b="1" lang="ar" sz="1600">
                <a:latin typeface="Cambria"/>
                <a:ea typeface="Cambria"/>
                <a:cs typeface="Cambria"/>
                <a:sym typeface="Cambria"/>
              </a:rPr>
            </a:br>
            <a:r>
              <a:rPr b="1" lang="ar" sz="1600">
                <a:latin typeface="Cambria"/>
                <a:ea typeface="Cambria"/>
                <a:cs typeface="Cambria"/>
                <a:sym typeface="Cambria"/>
              </a:rPr>
              <a:t>-Red nuclei are dorsal to substantia nigra at the level of superior colliculi.</a:t>
            </a:r>
            <a:endParaRPr b="1"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/>
              <a:t> 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</p:txBody>
      </p:sp>
      <p:pic>
        <p:nvPicPr>
          <p:cNvPr id="166" name="Google Shape;16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675" y="2368138"/>
            <a:ext cx="8318925" cy="23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/>
          <p:nvPr/>
        </p:nvSpPr>
        <p:spPr>
          <a:xfrm>
            <a:off x="7945300" y="3482975"/>
            <a:ext cx="717300" cy="416400"/>
          </a:xfrm>
          <a:prstGeom prst="flowChartConnector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7945300" y="3951525"/>
            <a:ext cx="717300" cy="416400"/>
          </a:xfrm>
          <a:prstGeom prst="flowChartConnector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9" name="Google Shape;169;p19"/>
          <p:cNvCxnSpPr/>
          <p:nvPr/>
        </p:nvCxnSpPr>
        <p:spPr>
          <a:xfrm flipH="1">
            <a:off x="7066050" y="3521525"/>
            <a:ext cx="169800" cy="1620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19"/>
          <p:cNvCxnSpPr/>
          <p:nvPr/>
        </p:nvCxnSpPr>
        <p:spPr>
          <a:xfrm rot="-5400000">
            <a:off x="7010250" y="3486875"/>
            <a:ext cx="169800" cy="1620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1" name="Google Shape;171;p19"/>
          <p:cNvSpPr txBox="1"/>
          <p:nvPr/>
        </p:nvSpPr>
        <p:spPr>
          <a:xfrm>
            <a:off x="6852150" y="3367475"/>
            <a:ext cx="3240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/>
              <a:t>*</a:t>
            </a:r>
            <a:endParaRPr b="1" sz="1800"/>
          </a:p>
        </p:txBody>
      </p:sp>
      <p:cxnSp>
        <p:nvCxnSpPr>
          <p:cNvPr id="172" name="Google Shape;172;p19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19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19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19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6" name="Google Shape;176;p19"/>
          <p:cNvSpPr/>
          <p:nvPr/>
        </p:nvSpPr>
        <p:spPr>
          <a:xfrm>
            <a:off x="1827325" y="3236375"/>
            <a:ext cx="471000" cy="352200"/>
          </a:xfrm>
          <a:prstGeom prst="flowChartConnector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7" name="Google Shape;177;p19"/>
          <p:cNvCxnSpPr>
            <a:endCxn id="176" idx="1"/>
          </p:cNvCxnSpPr>
          <p:nvPr/>
        </p:nvCxnSpPr>
        <p:spPr>
          <a:xfrm>
            <a:off x="809701" y="1643653"/>
            <a:ext cx="1086600" cy="16443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19"/>
          <p:cNvSpPr txBox="1"/>
          <p:nvPr/>
        </p:nvSpPr>
        <p:spPr>
          <a:xfrm>
            <a:off x="700900" y="1797100"/>
            <a:ext cx="79617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6AA84F"/>
                </a:solidFill>
              </a:rPr>
              <a:t>-Both of </a:t>
            </a:r>
            <a:r>
              <a:rPr lang="ar">
                <a:solidFill>
                  <a:srgbClr val="6AA84F"/>
                </a:solidFill>
              </a:rPr>
              <a:t>Red nuclei and substantia nigra appear dark in MRI T2 because they contain iron.</a:t>
            </a:r>
            <a:endParaRPr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/>
        </p:nvSpPr>
        <p:spPr>
          <a:xfrm>
            <a:off x="310125" y="223638"/>
            <a:ext cx="9116400" cy="45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800">
                <a:latin typeface="Cambria"/>
                <a:ea typeface="Cambria"/>
                <a:cs typeface="Cambria"/>
                <a:sym typeface="Cambria"/>
              </a:rPr>
              <a:t>Radiological features:</a:t>
            </a:r>
            <a:br>
              <a:rPr b="1" lang="ar" sz="1800">
                <a:latin typeface="Cambria"/>
                <a:ea typeface="Cambria"/>
                <a:cs typeface="Cambria"/>
                <a:sym typeface="Cambria"/>
              </a:rPr>
            </a:br>
            <a:endParaRPr b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-The bulbous anterior part consists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mainly of fibers continuous on each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side with middle cerebellar peduncle.</a:t>
            </a:r>
            <a:br>
              <a:rPr b="1" lang="ar">
                <a:latin typeface="Cambria"/>
                <a:ea typeface="Cambria"/>
                <a:cs typeface="Cambria"/>
                <a:sym typeface="Cambria"/>
              </a:rPr>
            </a:b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-Basilar artery lies in groove anteriorly.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-Posterior surface of the pons forms 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        the upper part of the floor of the 4th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         ventricle.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-Bony anterior relation: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clivus centrally and petrous temporal 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bones laterally.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185" name="Google Shape;1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3088" y="193100"/>
            <a:ext cx="1828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5888" y="2746575"/>
            <a:ext cx="1952625" cy="2190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20"/>
          <p:cNvCxnSpPr/>
          <p:nvPr/>
        </p:nvCxnSpPr>
        <p:spPr>
          <a:xfrm flipH="1">
            <a:off x="6682725" y="1269800"/>
            <a:ext cx="861600" cy="139500"/>
          </a:xfrm>
          <a:prstGeom prst="straightConnector1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88" name="Google Shape;188;p20"/>
          <p:cNvSpPr txBox="1"/>
          <p:nvPr/>
        </p:nvSpPr>
        <p:spPr>
          <a:xfrm>
            <a:off x="7555825" y="193100"/>
            <a:ext cx="1483500" cy="15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Petrous bone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89" name="Google Shape;189;p20"/>
          <p:cNvSpPr txBox="1"/>
          <p:nvPr/>
        </p:nvSpPr>
        <p:spPr>
          <a:xfrm>
            <a:off x="89700" y="52400"/>
            <a:ext cx="20205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Pons</a:t>
            </a: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:</a:t>
            </a:r>
            <a:endParaRPr b="1" sz="2400" u="sng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0" name="Google Shape;19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6337" y="1355425"/>
            <a:ext cx="1575375" cy="1457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20"/>
          <p:cNvCxnSpPr/>
          <p:nvPr/>
        </p:nvCxnSpPr>
        <p:spPr>
          <a:xfrm>
            <a:off x="7744839" y="1385355"/>
            <a:ext cx="462600" cy="809700"/>
          </a:xfrm>
          <a:prstGeom prst="straightConnector1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92" name="Google Shape;192;p20"/>
          <p:cNvSpPr/>
          <p:nvPr/>
        </p:nvSpPr>
        <p:spPr>
          <a:xfrm>
            <a:off x="8378925" y="2033575"/>
            <a:ext cx="592800" cy="416400"/>
          </a:xfrm>
          <a:prstGeom prst="flowChartConnector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"/>
          <p:cNvSpPr txBox="1"/>
          <p:nvPr/>
        </p:nvSpPr>
        <p:spPr>
          <a:xfrm>
            <a:off x="7463925" y="3544675"/>
            <a:ext cx="14409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Basilar Artery</a:t>
            </a:r>
            <a:endParaRPr/>
          </a:p>
        </p:txBody>
      </p:sp>
      <p:sp>
        <p:nvSpPr>
          <p:cNvPr id="194" name="Google Shape;194;p20"/>
          <p:cNvSpPr txBox="1"/>
          <p:nvPr/>
        </p:nvSpPr>
        <p:spPr>
          <a:xfrm>
            <a:off x="7395325" y="193100"/>
            <a:ext cx="7788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CT+</a:t>
            </a:r>
            <a:endParaRPr b="1"/>
          </a:p>
        </p:txBody>
      </p:sp>
      <p:cxnSp>
        <p:nvCxnSpPr>
          <p:cNvPr id="195" name="Google Shape;195;p20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20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0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20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75" y="114300"/>
            <a:ext cx="659925" cy="6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/>
          <p:nvPr/>
        </p:nvSpPr>
        <p:spPr>
          <a:xfrm>
            <a:off x="89700" y="2860600"/>
            <a:ext cx="8993100" cy="19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pic>
        <p:nvPicPr>
          <p:cNvPr id="205" name="Google Shape;2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3125" y="1841338"/>
            <a:ext cx="2819400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4050" y="1877912"/>
            <a:ext cx="2819400" cy="31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 txBox="1"/>
          <p:nvPr/>
        </p:nvSpPr>
        <p:spPr>
          <a:xfrm>
            <a:off x="89700" y="468575"/>
            <a:ext cx="2819400" cy="13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ar">
                <a:solidFill>
                  <a:srgbClr val="FF0000"/>
                </a:solidFill>
              </a:rPr>
            </a:br>
            <a:r>
              <a:rPr b="1" lang="ar">
                <a:solidFill>
                  <a:srgbClr val="FF0000"/>
                </a:solidFill>
              </a:rPr>
              <a:t>P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 P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ons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1- 4th ventricle</a:t>
            </a:r>
            <a:r>
              <a:rPr b="1" lang="ar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*</a:t>
            </a:r>
            <a:r>
              <a:rPr b="1" lang="ar">
                <a:latin typeface="Cambria"/>
                <a:ea typeface="Cambria"/>
                <a:cs typeface="Cambria"/>
                <a:sym typeface="Cambria"/>
              </a:rPr>
              <a:t> 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2- Basilar artery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Cambria"/>
                <a:ea typeface="Cambria"/>
                <a:cs typeface="Cambria"/>
                <a:sym typeface="Cambria"/>
              </a:rPr>
              <a:t>3- Middle cerebellar peduncle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7361850" y="3374750"/>
            <a:ext cx="4845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0000"/>
                </a:solidFill>
              </a:rPr>
              <a:t>P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3308725" y="3305575"/>
            <a:ext cx="3882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0000"/>
                </a:solidFill>
              </a:rPr>
              <a:t>P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210" name="Google Shape;210;p21"/>
          <p:cNvCxnSpPr>
            <a:stCxn id="211" idx="6"/>
          </p:cNvCxnSpPr>
          <p:nvPr/>
        </p:nvCxnSpPr>
        <p:spPr>
          <a:xfrm flipH="1" rot="10800000">
            <a:off x="5604850" y="3647375"/>
            <a:ext cx="2109300" cy="84090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2" name="Google Shape;212;p21"/>
          <p:cNvCxnSpPr>
            <a:stCxn id="211" idx="2"/>
            <a:endCxn id="213" idx="5"/>
          </p:cNvCxnSpPr>
          <p:nvPr/>
        </p:nvCxnSpPr>
        <p:spPr>
          <a:xfrm rot="10800000">
            <a:off x="3618250" y="3952175"/>
            <a:ext cx="1598400" cy="53610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1" name="Google Shape;211;p21"/>
          <p:cNvSpPr/>
          <p:nvPr/>
        </p:nvSpPr>
        <p:spPr>
          <a:xfrm>
            <a:off x="5216650" y="4356575"/>
            <a:ext cx="388200" cy="2634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mbria"/>
                <a:ea typeface="Cambria"/>
                <a:cs typeface="Cambria"/>
                <a:sym typeface="Cambria"/>
              </a:rPr>
              <a:t>1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4" name="Google Shape;214;p21"/>
          <p:cNvCxnSpPr>
            <a:endCxn id="215" idx="6"/>
          </p:cNvCxnSpPr>
          <p:nvPr/>
        </p:nvCxnSpPr>
        <p:spPr>
          <a:xfrm flipH="1">
            <a:off x="3534325" y="2504000"/>
            <a:ext cx="1599300" cy="73770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6" name="Google Shape;216;p21"/>
          <p:cNvSpPr/>
          <p:nvPr/>
        </p:nvSpPr>
        <p:spPr>
          <a:xfrm>
            <a:off x="5106925" y="2308350"/>
            <a:ext cx="346500" cy="2634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mbria"/>
                <a:ea typeface="Cambria"/>
                <a:cs typeface="Cambria"/>
                <a:sym typeface="Cambria"/>
              </a:rPr>
              <a:t>2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7" name="Google Shape;217;p21"/>
          <p:cNvCxnSpPr>
            <a:stCxn id="218" idx="6"/>
          </p:cNvCxnSpPr>
          <p:nvPr/>
        </p:nvCxnSpPr>
        <p:spPr>
          <a:xfrm flipH="1" rot="10800000">
            <a:off x="1606450" y="3661900"/>
            <a:ext cx="1648500" cy="20130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8" name="Google Shape;218;p21"/>
          <p:cNvSpPr/>
          <p:nvPr/>
        </p:nvSpPr>
        <p:spPr>
          <a:xfrm>
            <a:off x="1273750" y="3731500"/>
            <a:ext cx="332700" cy="2634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mbria"/>
                <a:ea typeface="Cambria"/>
                <a:cs typeface="Cambria"/>
                <a:sym typeface="Cambria"/>
              </a:rPr>
              <a:t>3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9" name="Google Shape;219;p21"/>
          <p:cNvCxnSpPr>
            <a:stCxn id="208" idx="3"/>
          </p:cNvCxnSpPr>
          <p:nvPr/>
        </p:nvCxnSpPr>
        <p:spPr>
          <a:xfrm>
            <a:off x="7846350" y="3570500"/>
            <a:ext cx="600" cy="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0" name="Google Shape;220;p21"/>
          <p:cNvSpPr/>
          <p:nvPr/>
        </p:nvSpPr>
        <p:spPr>
          <a:xfrm>
            <a:off x="7684600" y="3497800"/>
            <a:ext cx="117600" cy="2337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1"/>
          <p:cNvSpPr/>
          <p:nvPr/>
        </p:nvSpPr>
        <p:spPr>
          <a:xfrm>
            <a:off x="3387325" y="3141050"/>
            <a:ext cx="147000" cy="20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1"/>
          <p:cNvSpPr/>
          <p:nvPr/>
        </p:nvSpPr>
        <p:spPr>
          <a:xfrm>
            <a:off x="3322525" y="3703900"/>
            <a:ext cx="346500" cy="2910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1"/>
          <p:cNvSpPr txBox="1"/>
          <p:nvPr/>
        </p:nvSpPr>
        <p:spPr>
          <a:xfrm>
            <a:off x="2820725" y="1473350"/>
            <a:ext cx="15984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mbria"/>
                <a:ea typeface="Cambria"/>
                <a:cs typeface="Cambria"/>
                <a:sym typeface="Cambria"/>
              </a:rPr>
              <a:t>MRI Axial T2WI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2" name="Google Shape;222;p21"/>
          <p:cNvSpPr txBox="1"/>
          <p:nvPr/>
        </p:nvSpPr>
        <p:spPr>
          <a:xfrm>
            <a:off x="6628700" y="1473350"/>
            <a:ext cx="20205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Cambria"/>
                <a:ea typeface="Cambria"/>
                <a:cs typeface="Cambria"/>
                <a:sym typeface="Cambria"/>
              </a:rPr>
              <a:t>MRI Sagittal T1WI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23" name="Google Shape;223;p21"/>
          <p:cNvCxnSpPr/>
          <p:nvPr/>
        </p:nvCxnSpPr>
        <p:spPr>
          <a:xfrm flipH="1" rot="10800000">
            <a:off x="89700" y="3107475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21"/>
          <p:cNvCxnSpPr/>
          <p:nvPr/>
        </p:nvCxnSpPr>
        <p:spPr>
          <a:xfrm rot="10800000">
            <a:off x="89700" y="5077575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21"/>
          <p:cNvCxnSpPr/>
          <p:nvPr/>
        </p:nvCxnSpPr>
        <p:spPr>
          <a:xfrm>
            <a:off x="6288650" y="126150"/>
            <a:ext cx="2736600" cy="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21"/>
          <p:cNvCxnSpPr/>
          <p:nvPr/>
        </p:nvCxnSpPr>
        <p:spPr>
          <a:xfrm flipH="1">
            <a:off x="8996150" y="130950"/>
            <a:ext cx="29100" cy="19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7" name="Google Shape;227;p21"/>
          <p:cNvSpPr txBox="1"/>
          <p:nvPr/>
        </p:nvSpPr>
        <p:spPr>
          <a:xfrm>
            <a:off x="3669025" y="534100"/>
            <a:ext cx="39294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*W</a:t>
            </a:r>
            <a:r>
              <a:rPr lang="ar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hite because there’s fluid and T2WI makes fluid appear whitish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8" name="Google Shape;228;p21"/>
          <p:cNvSpPr txBox="1"/>
          <p:nvPr/>
        </p:nvSpPr>
        <p:spPr>
          <a:xfrm>
            <a:off x="89700" y="52400"/>
            <a:ext cx="20205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400" u="sng">
                <a:latin typeface="Cambria"/>
                <a:ea typeface="Cambria"/>
                <a:cs typeface="Cambria"/>
                <a:sym typeface="Cambria"/>
              </a:rPr>
              <a:t>Pons:</a:t>
            </a:r>
            <a:endParaRPr b="1" sz="2400" u="sng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