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0800" cx="9144000"/>
  <p:notesSz cx="6858000" cy="9144000"/>
  <p:embeddedFontLst>
    <p:embeddedFont>
      <p:font typeface="Lemonada"/>
      <p:regular r:id="rId25"/>
      <p:bold r:id="rId26"/>
    </p:embeddedFont>
    <p:embeddedFont>
      <p:font typeface="Aref Ruq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A3D4BC5-D137-4199-96F0-D637BB0E7B3C}">
  <a:tblStyle styleId="{BA3D4BC5-D137-4199-96F0-D637BB0E7B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334912B-50EF-4477-AA74-B944E58E5B6D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9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emonada-bold.fntdata"/><Relationship Id="rId25" Type="http://schemas.openxmlformats.org/officeDocument/2006/relationships/font" Target="fonts/Lemonada-regular.fntdata"/><Relationship Id="rId28" Type="http://schemas.openxmlformats.org/officeDocument/2006/relationships/font" Target="fonts/ArefRuqaa-bold.fntdata"/><Relationship Id="rId27" Type="http://schemas.openxmlformats.org/officeDocument/2006/relationships/font" Target="fonts/ArefRuq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20ef30272_4_0:notes"/>
          <p:cNvSpPr/>
          <p:nvPr>
            <p:ph idx="2" type="sldImg"/>
          </p:nvPr>
        </p:nvSpPr>
        <p:spPr>
          <a:xfrm>
            <a:off x="379699" y="685800"/>
            <a:ext cx="6099277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20ef30272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0e1d8cfc0_0_0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0e1d8cf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1ea5817ee_0_17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1ea5817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0e1d8cfc0_0_17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0e1d8cfc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0eeee37b4_0_64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0eeee37b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0e1d8cfc0_0_33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0e1d8cfc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1e1ae48a4_0_0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1e1ae48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0e1d8cfc0_0_45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0e1d8cfc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0e1d8cfc0_0_57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0e1d8cfc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1ee4b41a4_35_0:notes"/>
          <p:cNvSpPr/>
          <p:nvPr>
            <p:ph idx="2" type="sldImg"/>
          </p:nvPr>
        </p:nvSpPr>
        <p:spPr>
          <a:xfrm>
            <a:off x="379699" y="685800"/>
            <a:ext cx="609920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1ee4b41a4_3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1ee4b41a4_1_0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1ee4b41a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0c1ad6df0_0_20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0c1ad6d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c65ca73c_0_0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c65ca7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0c65ca73c_0_4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0c65ca73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c65ca73c_0_8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c65ca7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0c65ca73c_0_16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0c65ca7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0c65ca73c_0_12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0c65ca7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f1c4bb36d_2_15:notes"/>
          <p:cNvSpPr/>
          <p:nvPr>
            <p:ph idx="2" type="sldImg"/>
          </p:nvPr>
        </p:nvSpPr>
        <p:spPr>
          <a:xfrm>
            <a:off x="379574" y="685800"/>
            <a:ext cx="609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f1c4bb36d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184"/>
            <a:ext cx="8520300" cy="205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2637"/>
            <a:ext cx="852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5544"/>
            <a:ext cx="8520300" cy="196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0570"/>
            <a:ext cx="8520300" cy="12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49721"/>
            <a:ext cx="85203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4791"/>
            <a:ext cx="8520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1870"/>
            <a:ext cx="8520300" cy="341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4791"/>
            <a:ext cx="8520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1870"/>
            <a:ext cx="3999900" cy="341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1870"/>
            <a:ext cx="3999900" cy="341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4791"/>
            <a:ext cx="8520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308"/>
            <a:ext cx="2808000" cy="75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8871"/>
            <a:ext cx="2808000" cy="317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49914"/>
            <a:ext cx="6367500" cy="4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2528"/>
            <a:ext cx="4045200" cy="148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1604"/>
            <a:ext cx="40452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3695"/>
            <a:ext cx="3836700" cy="36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28354"/>
            <a:ext cx="5998800" cy="6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4791"/>
            <a:ext cx="8520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1870"/>
            <a:ext cx="8520300" cy="3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0769"/>
            <a:ext cx="5487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6.png"/><Relationship Id="rId5" Type="http://schemas.openxmlformats.org/officeDocument/2006/relationships/image" Target="../media/image11.jpg"/><Relationship Id="rId6" Type="http://schemas.openxmlformats.org/officeDocument/2006/relationships/image" Target="../media/image2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5.jp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2.jpg"/><Relationship Id="rId8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51.png"/><Relationship Id="rId5" Type="http://schemas.openxmlformats.org/officeDocument/2006/relationships/image" Target="../media/image25.png"/><Relationship Id="rId6" Type="http://schemas.openxmlformats.org/officeDocument/2006/relationships/image" Target="../media/image28.jpg"/><Relationship Id="rId7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9.jpg"/><Relationship Id="rId9" Type="http://schemas.openxmlformats.org/officeDocument/2006/relationships/image" Target="../media/image32.jpg"/><Relationship Id="rId5" Type="http://schemas.openxmlformats.org/officeDocument/2006/relationships/image" Target="../media/image31.jpg"/><Relationship Id="rId6" Type="http://schemas.openxmlformats.org/officeDocument/2006/relationships/image" Target="../media/image30.jpg"/><Relationship Id="rId7" Type="http://schemas.openxmlformats.org/officeDocument/2006/relationships/image" Target="../media/image27.jpg"/><Relationship Id="rId8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34.png"/><Relationship Id="rId11" Type="http://schemas.openxmlformats.org/officeDocument/2006/relationships/hyperlink" Target="https://www.mayoclinic.org/diseases-conditions/spina-bifida/symptoms-causes/syc-20377860" TargetMode="External"/><Relationship Id="rId10" Type="http://schemas.openxmlformats.org/officeDocument/2006/relationships/image" Target="../media/image46.png"/><Relationship Id="rId9" Type="http://schemas.openxmlformats.org/officeDocument/2006/relationships/image" Target="../media/image35.jpg"/><Relationship Id="rId5" Type="http://schemas.openxmlformats.org/officeDocument/2006/relationships/image" Target="../media/image36.png"/><Relationship Id="rId6" Type="http://schemas.openxmlformats.org/officeDocument/2006/relationships/image" Target="../media/image19.png"/><Relationship Id="rId7" Type="http://schemas.openxmlformats.org/officeDocument/2006/relationships/image" Target="../media/image33.jpg"/><Relationship Id="rId8" Type="http://schemas.openxmlformats.org/officeDocument/2006/relationships/image" Target="../media/image4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hyperlink" Target="https://radiopaedia.org/articles/demyelinating-disease" TargetMode="External"/><Relationship Id="rId5" Type="http://schemas.openxmlformats.org/officeDocument/2006/relationships/image" Target="../media/image41.jpg"/><Relationship Id="rId6" Type="http://schemas.openxmlformats.org/officeDocument/2006/relationships/image" Target="../media/image20.png"/><Relationship Id="rId7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44.jpg"/><Relationship Id="rId5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43.png"/><Relationship Id="rId5" Type="http://schemas.openxmlformats.org/officeDocument/2006/relationships/image" Target="../media/image47.jpg"/><Relationship Id="rId6" Type="http://schemas.openxmlformats.org/officeDocument/2006/relationships/image" Target="../media/image50.png"/><Relationship Id="rId7" Type="http://schemas.openxmlformats.org/officeDocument/2006/relationships/image" Target="../media/image40.png"/><Relationship Id="rId8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jpg"/><Relationship Id="rId4" Type="http://schemas.openxmlformats.org/officeDocument/2006/relationships/hyperlink" Target="https://radiopaedia.org/articles/demyelinating-disease" TargetMode="External"/><Relationship Id="rId5" Type="http://schemas.openxmlformats.org/officeDocument/2006/relationships/hyperlink" Target="https://radiopaedia.org/articles/demyelinating-disease" TargetMode="External"/><Relationship Id="rId6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jpg"/><Relationship Id="rId4" Type="http://schemas.openxmlformats.org/officeDocument/2006/relationships/image" Target="../media/image48.png"/><Relationship Id="rId5" Type="http://schemas.openxmlformats.org/officeDocument/2006/relationships/image" Target="../media/image39.png"/><Relationship Id="rId6" Type="http://schemas.openxmlformats.org/officeDocument/2006/relationships/image" Target="../media/image5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3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576" y="719097"/>
            <a:ext cx="2292990" cy="435832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973425" y="1706704"/>
            <a:ext cx="4895700" cy="1814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Aref Ruqaa"/>
                <a:ea typeface="Aref Ruqaa"/>
                <a:cs typeface="Aref Ruqaa"/>
                <a:sym typeface="Aref Ruqaa"/>
              </a:rPr>
              <a:t>Team 437</a:t>
            </a:r>
            <a:br>
              <a:rPr lang="ar">
                <a:latin typeface="Aref Ruqaa"/>
                <a:ea typeface="Aref Ruqaa"/>
                <a:cs typeface="Aref Ruqaa"/>
                <a:sym typeface="Aref Ruqaa"/>
              </a:rPr>
            </a:br>
            <a:r>
              <a:rPr lang="ar" sz="7200">
                <a:latin typeface="Aref Ruqaa"/>
                <a:ea typeface="Aref Ruqaa"/>
                <a:cs typeface="Aref Ruqaa"/>
                <a:sym typeface="Aref Ruqaa"/>
              </a:rPr>
              <a:t>Radiology</a:t>
            </a:r>
            <a:endParaRPr sz="7200">
              <a:latin typeface="Aref Ruqaa"/>
              <a:ea typeface="Aref Ruqaa"/>
              <a:cs typeface="Aref Ruqaa"/>
              <a:sym typeface="Aref Ruq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1662602" cy="63870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8800" y="770275"/>
            <a:ext cx="70239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800">
                <a:latin typeface="Lemonada"/>
                <a:ea typeface="Lemonada"/>
                <a:cs typeface="Lemonada"/>
                <a:sym typeface="Lemonada"/>
              </a:rPr>
              <a:t>       </a:t>
            </a:r>
            <a:r>
              <a:rPr lang="ar" sz="2400">
                <a:latin typeface="Lemonada"/>
                <a:ea typeface="Lemonada"/>
                <a:cs typeface="Lemonada"/>
                <a:sym typeface="Lemonada"/>
              </a:rPr>
              <a:t>            </a:t>
            </a:r>
            <a:r>
              <a:rPr lang="ar" sz="2400">
                <a:latin typeface="Lemonada"/>
                <a:ea typeface="Lemonada"/>
                <a:cs typeface="Lemonada"/>
                <a:sym typeface="Lemonada"/>
              </a:rPr>
              <a:t>Radiology of the Spinal Cord</a:t>
            </a:r>
            <a:br>
              <a:rPr lang="ar" sz="1800">
                <a:latin typeface="Lemonada"/>
                <a:ea typeface="Lemonada"/>
                <a:cs typeface="Lemonada"/>
                <a:sym typeface="Lemonada"/>
              </a:rPr>
            </a:br>
            <a:r>
              <a:rPr lang="ar" sz="1800">
                <a:latin typeface="Lemonada"/>
                <a:ea typeface="Lemonada"/>
                <a:cs typeface="Lemonada"/>
                <a:sym typeface="Lemonada"/>
              </a:rPr>
              <a:t>                </a:t>
            </a:r>
            <a:r>
              <a:rPr lang="ar" sz="1800">
                <a:latin typeface="Lemonada"/>
                <a:ea typeface="Lemonada"/>
                <a:cs typeface="Lemonada"/>
                <a:sym typeface="Lemonada"/>
              </a:rPr>
              <a:t> </a:t>
            </a:r>
            <a:endParaRPr sz="1800">
              <a:latin typeface="Lemonada"/>
              <a:ea typeface="Lemonada"/>
              <a:cs typeface="Lemonada"/>
              <a:sym typeface="Lemonad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853700" y="3036280"/>
            <a:ext cx="2421300" cy="4704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Neuropsychiatry Block</a:t>
            </a:r>
            <a:endParaRPr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64000" y="1267859"/>
            <a:ext cx="3376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rPr>
              <a:t>First</a:t>
            </a:r>
            <a:r>
              <a:rPr lang="ar" sz="1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rPr>
              <a:t> Lecture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97450" y="3558309"/>
            <a:ext cx="6730500" cy="1521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Cambria"/>
                <a:ea typeface="Cambria"/>
                <a:cs typeface="Cambria"/>
                <a:sym typeface="Cambria"/>
              </a:rPr>
              <a:t>Lecture objectives: </a:t>
            </a:r>
            <a:endParaRPr b="1"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 1- Anatomy of spinal cord 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 2- Anatomy of vertebral column.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 3-Identify,and distinguish between common types of radiographic Images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 4- You should also be able to recognize some radiological presentation of spinal cord diseases.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5175" y="114240"/>
            <a:ext cx="659233" cy="6592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3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3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47265"/>
            <a:ext cx="995838" cy="9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750" y="647265"/>
            <a:ext cx="931254" cy="93593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56950" y="1794475"/>
            <a:ext cx="1744500" cy="936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97450" y="1750525"/>
            <a:ext cx="16635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Aref Ruqaa"/>
                <a:ea typeface="Aref Ruqaa"/>
                <a:cs typeface="Aref Ruqaa"/>
                <a:sym typeface="Aref Ruqaa"/>
              </a:rPr>
              <a:t>Color index</a:t>
            </a:r>
            <a:br>
              <a:rPr b="1" lang="ar">
                <a:latin typeface="Cambria"/>
                <a:ea typeface="Cambria"/>
                <a:cs typeface="Cambria"/>
                <a:sym typeface="Cambria"/>
              </a:rPr>
            </a:br>
            <a:r>
              <a:rPr b="1" lang="ar" sz="11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Important</a:t>
            </a:r>
            <a:endParaRPr b="1" sz="11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Doctor’s note</a:t>
            </a:r>
            <a:br>
              <a:rPr b="1" lang="ar" sz="1100">
                <a:latin typeface="Cambria"/>
                <a:ea typeface="Cambria"/>
                <a:cs typeface="Cambria"/>
                <a:sym typeface="Cambria"/>
              </a:rPr>
            </a:br>
            <a:r>
              <a:rPr b="1" lang="ar" sz="11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Extra explanation</a:t>
            </a:r>
            <a:br>
              <a:rPr b="1" lang="ar">
                <a:latin typeface="Cambria"/>
                <a:ea typeface="Cambria"/>
                <a:cs typeface="Cambria"/>
                <a:sym typeface="Cambria"/>
              </a:rPr>
            </a:br>
            <a:br>
              <a:rPr b="1" lang="ar">
                <a:latin typeface="Cambria"/>
                <a:ea typeface="Cambria"/>
                <a:cs typeface="Cambria"/>
                <a:sym typeface="Cambria"/>
              </a:rPr>
            </a:b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0" y="-23400"/>
            <a:ext cx="49854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400" u="sng">
                <a:latin typeface="Cambria"/>
                <a:ea typeface="Cambria"/>
                <a:cs typeface="Cambria"/>
                <a:sym typeface="Cambria"/>
              </a:rPr>
              <a:t>Abnormalities Of Spinal Cord:</a:t>
            </a:r>
            <a:endParaRPr b="1" sz="2400" u="sng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19450" r="-19449" t="0"/>
          <a:stretch/>
        </p:blipFill>
        <p:spPr>
          <a:xfrm>
            <a:off x="1681025" y="601500"/>
            <a:ext cx="337520" cy="3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1866152" y="580263"/>
            <a:ext cx="1038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latin typeface="Cambria"/>
                <a:ea typeface="Cambria"/>
                <a:cs typeface="Cambria"/>
                <a:sym typeface="Cambria"/>
              </a:rPr>
              <a:t>Trauma</a:t>
            </a:r>
            <a:r>
              <a:rPr lang="ar" sz="18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8450" y="654006"/>
            <a:ext cx="364800" cy="3487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6670275" y="595375"/>
            <a:ext cx="9138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latin typeface="Cambria"/>
                <a:ea typeface="Cambria"/>
                <a:cs typeface="Cambria"/>
                <a:sym typeface="Cambria"/>
              </a:rPr>
              <a:t>Tumors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335713" y="628800"/>
            <a:ext cx="323850" cy="3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4659550" y="610550"/>
            <a:ext cx="1578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latin typeface="Cambria"/>
                <a:ea typeface="Cambria"/>
                <a:cs typeface="Cambria"/>
                <a:sym typeface="Cambria"/>
              </a:rPr>
              <a:t>demyelination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9362" y="627792"/>
            <a:ext cx="339100" cy="33920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 flipH="1">
            <a:off x="3099238" y="579601"/>
            <a:ext cx="12543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latin typeface="Cambria"/>
                <a:ea typeface="Cambria"/>
                <a:cs typeface="Cambria"/>
                <a:sym typeface="Cambria"/>
              </a:rPr>
              <a:t>Congenital</a:t>
            </a:r>
            <a:r>
              <a:rPr lang="ar" sz="18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75" y="1152625"/>
            <a:ext cx="339100" cy="3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411588" y="1074025"/>
            <a:ext cx="12048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Trauma</a:t>
            </a:r>
            <a:r>
              <a:rPr lang="ar" sz="18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8" name="Google Shape;188;p22"/>
          <p:cNvCxnSpPr/>
          <p:nvPr/>
        </p:nvCxnSpPr>
        <p:spPr>
          <a:xfrm>
            <a:off x="1404200" y="1034950"/>
            <a:ext cx="6273000" cy="3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2"/>
          <p:cNvSpPr txBox="1"/>
          <p:nvPr/>
        </p:nvSpPr>
        <p:spPr>
          <a:xfrm>
            <a:off x="113425" y="1244900"/>
            <a:ext cx="85749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latin typeface="Cambria"/>
                <a:ea typeface="Cambria"/>
                <a:cs typeface="Cambria"/>
                <a:sym typeface="Cambria"/>
              </a:rPr>
              <a:t>Usually the first series of images to be ordered by the physician                </a:t>
            </a:r>
            <a:r>
              <a:rPr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Plain Radiographs</a:t>
            </a: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="1" i="1"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x-rays</a:t>
            </a:r>
            <a:r>
              <a:rPr b="1"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latin typeface="Cambria"/>
                <a:ea typeface="Cambria"/>
                <a:cs typeface="Cambria"/>
                <a:sym typeface="Cambria"/>
              </a:rPr>
              <a:t>If 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fractures</a:t>
            </a:r>
            <a:r>
              <a:rPr lang="ar">
                <a:latin typeface="Cambria"/>
                <a:ea typeface="Cambria"/>
                <a:cs typeface="Cambria"/>
                <a:sym typeface="Cambria"/>
              </a:rPr>
              <a:t>, or other 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bony defects </a:t>
            </a:r>
            <a:r>
              <a:rPr lang="ar">
                <a:latin typeface="Cambria"/>
                <a:ea typeface="Cambria"/>
                <a:cs typeface="Cambria"/>
                <a:sym typeface="Cambria"/>
              </a:rPr>
              <a:t>are suspected</a:t>
            </a:r>
            <a:r>
              <a:rPr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          </a:t>
            </a:r>
            <a:r>
              <a:rPr b="1"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CT images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ar">
                <a:latin typeface="Cambria"/>
                <a:ea typeface="Cambria"/>
                <a:cs typeface="Cambria"/>
                <a:sym typeface="Cambria"/>
              </a:rPr>
              <a:t>can provide very detailed information.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latin typeface="Cambria"/>
                <a:ea typeface="Cambria"/>
                <a:cs typeface="Cambria"/>
                <a:sym typeface="Cambria"/>
              </a:rPr>
              <a:t>When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 soft tissue injury</a:t>
            </a:r>
            <a:r>
              <a:rPr lang="ar">
                <a:latin typeface="Cambria"/>
                <a:ea typeface="Cambria"/>
                <a:cs typeface="Cambria"/>
                <a:sym typeface="Cambria"/>
              </a:rPr>
              <a:t> is suspected 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                </a:t>
            </a:r>
            <a:r>
              <a:rPr b="1"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MRI </a:t>
            </a:r>
            <a:r>
              <a:rPr lang="ar">
                <a:latin typeface="Cambria"/>
                <a:ea typeface="Cambria"/>
                <a:cs typeface="Cambria"/>
                <a:sym typeface="Cambria"/>
              </a:rPr>
              <a:t>is usually the imaging technology of choice.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5100" y="2974250"/>
            <a:ext cx="2331200" cy="17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2575" y="2951550"/>
            <a:ext cx="2331200" cy="17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282775" y="3203825"/>
            <a:ext cx="23313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1- </a:t>
            </a:r>
            <a:r>
              <a:rPr b="1" lang="ar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Anterior vertebral line</a:t>
            </a:r>
            <a:endParaRPr b="1"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2- </a:t>
            </a:r>
            <a:r>
              <a:rPr b="1" lang="ar" sz="1200">
                <a:solidFill>
                  <a:srgbClr val="7F6000"/>
                </a:solidFill>
                <a:latin typeface="Cambria"/>
                <a:ea typeface="Cambria"/>
                <a:cs typeface="Cambria"/>
                <a:sym typeface="Cambria"/>
              </a:rPr>
              <a:t>Posterior vertebral line</a:t>
            </a:r>
            <a:endParaRPr b="1"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3- </a:t>
            </a:r>
            <a:r>
              <a:rPr b="1" lang="ar" sz="1200">
                <a:solidFill>
                  <a:srgbClr val="38761D"/>
                </a:solidFill>
                <a:latin typeface="Cambria"/>
                <a:ea typeface="Cambria"/>
                <a:cs typeface="Cambria"/>
                <a:sym typeface="Cambria"/>
              </a:rPr>
              <a:t>Spinolaminar line</a:t>
            </a:r>
            <a:endParaRPr b="1"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4- </a:t>
            </a:r>
            <a:r>
              <a:rPr b="1" lang="ar" sz="12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Posterior spinous line</a:t>
            </a:r>
            <a:endParaRPr b="1" sz="12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3" name="Google Shape;193;p22"/>
          <p:cNvSpPr txBox="1"/>
          <p:nvPr/>
        </p:nvSpPr>
        <p:spPr>
          <a:xfrm>
            <a:off x="3641100" y="4740050"/>
            <a:ext cx="41127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Any mal</a:t>
            </a:r>
            <a:r>
              <a:rPr b="1"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alignment</a:t>
            </a:r>
            <a:r>
              <a:rPr b="1"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should be </a:t>
            </a:r>
            <a:r>
              <a:rPr b="1"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considered as an </a:t>
            </a:r>
            <a:r>
              <a:rPr b="1"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evidence of injury</a:t>
            </a:r>
            <a:r>
              <a:rPr b="1" lang="ar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ar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89375" y="2528800"/>
            <a:ext cx="54780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Accesses</a:t>
            </a: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 for parallel lines (imaginary lines)</a:t>
            </a:r>
            <a:r>
              <a:rPr b="1" lang="ar" sz="1200">
                <a:latin typeface="Cambria"/>
                <a:ea typeface="Cambria"/>
                <a:cs typeface="Cambria"/>
                <a:sym typeface="Cambria"/>
              </a:rPr>
              <a:t>:</a:t>
            </a:r>
            <a:endParaRPr b="1"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95" name="Google Shape;195;p22"/>
          <p:cNvCxnSpPr/>
          <p:nvPr/>
        </p:nvCxnSpPr>
        <p:spPr>
          <a:xfrm>
            <a:off x="3988750" y="1944526"/>
            <a:ext cx="561900" cy="11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22"/>
          <p:cNvCxnSpPr/>
          <p:nvPr/>
        </p:nvCxnSpPr>
        <p:spPr>
          <a:xfrm>
            <a:off x="5016575" y="1581383"/>
            <a:ext cx="563400" cy="4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2"/>
          <p:cNvCxnSpPr/>
          <p:nvPr/>
        </p:nvCxnSpPr>
        <p:spPr>
          <a:xfrm flipH="1" rot="10800000">
            <a:off x="3069200" y="2333743"/>
            <a:ext cx="582300" cy="2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22"/>
          <p:cNvSpPr txBox="1"/>
          <p:nvPr/>
        </p:nvSpPr>
        <p:spPr>
          <a:xfrm>
            <a:off x="-1811600" y="1684550"/>
            <a:ext cx="1857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4508750" y="2526550"/>
            <a:ext cx="9138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Important</a:t>
            </a:r>
            <a:r>
              <a:rPr b="1" lang="ar" sz="1200">
                <a:solidFill>
                  <a:srgbClr val="6AA84F"/>
                </a:solidFill>
              </a:rPr>
              <a:t> </a:t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2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2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2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2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/>
        </p:nvSpPr>
        <p:spPr>
          <a:xfrm>
            <a:off x="106675" y="-1100"/>
            <a:ext cx="3341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Mechanism Of Injury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144100" y="651525"/>
            <a:ext cx="2307000" cy="1694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Hyperextension:</a:t>
            </a:r>
            <a:r>
              <a:rPr lang="ar" sz="1200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200">
              <a:solidFill>
                <a:srgbClr val="66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 sudden backward acceleration of the skull creating extreme extension of cervical spines ,a common example is like hanging, or when the head hits the  </a:t>
            </a: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dashboard of the car </a:t>
            </a: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in a car accidents.</a:t>
            </a:r>
            <a:r>
              <a:rPr lang="ar" sz="1200"/>
              <a:t> </a:t>
            </a:r>
            <a:endParaRPr sz="1200"/>
          </a:p>
        </p:txBody>
      </p:sp>
      <p:sp>
        <p:nvSpPr>
          <p:cNvPr id="211" name="Google Shape;211;p23"/>
          <p:cNvSpPr txBox="1"/>
          <p:nvPr/>
        </p:nvSpPr>
        <p:spPr>
          <a:xfrm>
            <a:off x="6780625" y="902475"/>
            <a:ext cx="2144400" cy="952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Hyperflexion: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excessive flexion of the neck like when diving in shallow water ,could cause </a:t>
            </a: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paraplegia</a:t>
            </a:r>
            <a:r>
              <a:rPr lang="ar" sz="1200"/>
              <a:t> </a:t>
            </a:r>
            <a:endParaRPr sz="1200"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575" y="761450"/>
            <a:ext cx="2886150" cy="17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144101" y="2504725"/>
            <a:ext cx="24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Compression Fracture 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 b="40055" l="67186" r="16145" t="33214"/>
          <a:stretch/>
        </p:blipFill>
        <p:spPr>
          <a:xfrm>
            <a:off x="5171775" y="3023900"/>
            <a:ext cx="1899225" cy="146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5">
            <a:alphaModFix/>
          </a:blip>
          <a:srcRect b="20686" l="67189" r="15415" t="36510"/>
          <a:stretch/>
        </p:blipFill>
        <p:spPr>
          <a:xfrm>
            <a:off x="2440604" y="3023900"/>
            <a:ext cx="1899222" cy="14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5200" y="3023900"/>
            <a:ext cx="1609825" cy="1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2277700" y="4520688"/>
            <a:ext cx="21444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Normal open mouth view</a:t>
            </a:r>
            <a:br>
              <a:rPr lang="ar"/>
            </a:br>
            <a:endParaRPr/>
          </a:p>
        </p:txBody>
      </p:sp>
      <p:sp>
        <p:nvSpPr>
          <p:cNvPr id="218" name="Google Shape;218;p23"/>
          <p:cNvSpPr txBox="1"/>
          <p:nvPr/>
        </p:nvSpPr>
        <p:spPr>
          <a:xfrm>
            <a:off x="5008199" y="4457875"/>
            <a:ext cx="23070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Lateral mass splitting, 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displacement  more than 2ml</a:t>
            </a:r>
            <a:r>
              <a:rPr lang="ar"/>
              <a:t> </a:t>
            </a:r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2853600" y="2523450"/>
            <a:ext cx="34368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ar" sz="1000">
                <a:latin typeface="Cambria"/>
                <a:ea typeface="Cambria"/>
                <a:cs typeface="Cambria"/>
                <a:sym typeface="Cambria"/>
              </a:rPr>
              <a:t>Type of imaging in All pictures listed below is X-ray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 flipH="1">
            <a:off x="251575" y="3056050"/>
            <a:ext cx="1899300" cy="1306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When you get a caudally directed force on your head (like when something heavy falls on yours head).</a:t>
            </a:r>
            <a:br>
              <a:rPr lang="ar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21" name="Google Shape;221;p23"/>
          <p:cNvCxnSpPr>
            <a:endCxn id="211" idx="1"/>
          </p:cNvCxnSpPr>
          <p:nvPr/>
        </p:nvCxnSpPr>
        <p:spPr>
          <a:xfrm flipH="1" rot="10800000">
            <a:off x="6048325" y="1378725"/>
            <a:ext cx="732300" cy="430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3"/>
          <p:cNvCxnSpPr>
            <a:endCxn id="210" idx="3"/>
          </p:cNvCxnSpPr>
          <p:nvPr/>
        </p:nvCxnSpPr>
        <p:spPr>
          <a:xfrm rot="10800000">
            <a:off x="2451100" y="1498725"/>
            <a:ext cx="901800" cy="124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3"/>
          <p:cNvCxnSpPr/>
          <p:nvPr/>
        </p:nvCxnSpPr>
        <p:spPr>
          <a:xfrm>
            <a:off x="76875" y="2512125"/>
            <a:ext cx="8979600" cy="5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4" name="Google Shape;22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3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3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3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3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23"/>
          <p:cNvSpPr txBox="1"/>
          <p:nvPr/>
        </p:nvSpPr>
        <p:spPr>
          <a:xfrm>
            <a:off x="89692" y="257225"/>
            <a:ext cx="4921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For trauma there is several mechanism of injury Here is some examples: 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 rotWithShape="1">
          <a:blip r:embed="rId4">
            <a:alphaModFix/>
          </a:blip>
          <a:srcRect b="6472" l="0" r="0" t="0"/>
          <a:stretch/>
        </p:blipFill>
        <p:spPr>
          <a:xfrm>
            <a:off x="6076975" y="1517886"/>
            <a:ext cx="2125875" cy="1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73925" y="423725"/>
            <a:ext cx="4671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Hangman's Fracture (result of hyperextension)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8750" y="1477175"/>
            <a:ext cx="2074475" cy="11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7875" y="1481250"/>
            <a:ext cx="2238550" cy="11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172700" y="2950025"/>
            <a:ext cx="14877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Hyperflexion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0" name="Google Shape;24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6675" y="3367400"/>
            <a:ext cx="2125875" cy="11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4850" y="3378175"/>
            <a:ext cx="1914525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4701863" y="688438"/>
            <a:ext cx="3584100" cy="694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 fracture which involves the pars </a:t>
            </a: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interarticularis</a:t>
            </a: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of C2 on both sides, and a dislocation of C2 , its a result of hyperextension and distraction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1375425" y="2581938"/>
            <a:ext cx="1590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Normal lateral view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2887700" y="4544950"/>
            <a:ext cx="35241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 tear drop fracture in the anterior margin</a:t>
            </a:r>
            <a:b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of the vertebral body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1402675" y="4539625"/>
            <a:ext cx="14877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Normal lateral view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2640175" y="-86075"/>
            <a:ext cx="34368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ar" sz="1000">
                <a:latin typeface="Cambria"/>
                <a:ea typeface="Cambria"/>
                <a:cs typeface="Cambria"/>
                <a:sym typeface="Cambria"/>
              </a:rPr>
              <a:t>Type of imaging in All pictures listed below is X-ray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7" name="Google Shape;2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975" y="3359250"/>
            <a:ext cx="2074475" cy="1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6288650" y="4429300"/>
            <a:ext cx="21642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*The distance between spinal processes is wide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49" name="Google Shape;249;p24"/>
          <p:cNvCxnSpPr/>
          <p:nvPr/>
        </p:nvCxnSpPr>
        <p:spPr>
          <a:xfrm flipH="1">
            <a:off x="7927377" y="3923628"/>
            <a:ext cx="67500" cy="284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4"/>
          <p:cNvCxnSpPr/>
          <p:nvPr/>
        </p:nvCxnSpPr>
        <p:spPr>
          <a:xfrm>
            <a:off x="98050" y="2902575"/>
            <a:ext cx="8818200" cy="6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4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4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4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4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24"/>
          <p:cNvSpPr txBox="1"/>
          <p:nvPr/>
        </p:nvSpPr>
        <p:spPr>
          <a:xfrm flipH="1">
            <a:off x="7927275" y="3945676"/>
            <a:ext cx="1707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6AA84F"/>
                </a:solidFill>
              </a:rPr>
              <a:t>*</a:t>
            </a:r>
            <a:endParaRPr b="1">
              <a:solidFill>
                <a:srgbClr val="6AA84F"/>
              </a:solidFill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78600" y="773825"/>
            <a:ext cx="875500" cy="8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125" y="1742475"/>
            <a:ext cx="2612475" cy="8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1125" y="982300"/>
            <a:ext cx="2612475" cy="7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581" y="66923"/>
            <a:ext cx="330600" cy="330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/>
        </p:nvSpPr>
        <p:spPr>
          <a:xfrm>
            <a:off x="418800" y="-19550"/>
            <a:ext cx="2198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Congenital defects</a:t>
            </a:r>
            <a:r>
              <a:rPr lang="ar" sz="1800">
                <a:latin typeface="Cambria"/>
                <a:ea typeface="Cambria"/>
                <a:cs typeface="Cambria"/>
                <a:sym typeface="Cambria"/>
              </a:rPr>
              <a:t> 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236425" y="339050"/>
            <a:ext cx="14781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Spina bifida</a:t>
            </a:r>
            <a:r>
              <a:rPr lang="ar" sz="24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7" name="Google Shape;26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375" y="982300"/>
            <a:ext cx="1478100" cy="15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197226" y="993525"/>
            <a:ext cx="1917674" cy="155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20200" y="987649"/>
            <a:ext cx="1917676" cy="155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>
            <p:ph type="title"/>
          </p:nvPr>
        </p:nvSpPr>
        <p:spPr>
          <a:xfrm>
            <a:off x="323258" y="2947408"/>
            <a:ext cx="2389500" cy="2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Syringomyelia</a:t>
            </a:r>
            <a:endParaRPr b="1"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1" name="Google Shape;27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1512" y="3339249"/>
            <a:ext cx="6584013" cy="144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/>
        </p:nvSpPr>
        <p:spPr>
          <a:xfrm>
            <a:off x="1673199" y="452500"/>
            <a:ext cx="6455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-I</a:t>
            </a: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ts when a pregnant mother has deficiency of folic acid then the babies neural tube gets defected. for more </a:t>
            </a:r>
            <a:r>
              <a:rPr lang="ar" sz="12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11"/>
              </a:rPr>
              <a:t>information about the disease </a:t>
            </a:r>
            <a:r>
              <a:rPr lang="ar" sz="1200" u="sng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 u="sng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 flipH="1">
            <a:off x="2286600" y="1098158"/>
            <a:ext cx="330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25"/>
          <p:cNvSpPr txBox="1"/>
          <p:nvPr/>
        </p:nvSpPr>
        <p:spPr>
          <a:xfrm>
            <a:off x="4312945" y="1166860"/>
            <a:ext cx="5181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 flipH="1">
            <a:off x="561675" y="1098150"/>
            <a:ext cx="330600" cy="2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-36325" y="2639009"/>
            <a:ext cx="23895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a)Spina bifida occulta.,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CT scan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2047100" y="2496200"/>
            <a:ext cx="19176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b)    meningocele, 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    MRI T1 WI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4155363" y="2521426"/>
            <a:ext cx="21453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c)  meningomyelocele 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    MRI T2 WI</a:t>
            </a:r>
            <a:r>
              <a:rPr lang="ar">
                <a:solidFill>
                  <a:srgbClr val="999999"/>
                </a:solidFill>
              </a:rPr>
              <a:t>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79" name="Google Shape;279;p25"/>
          <p:cNvSpPr/>
          <p:nvPr/>
        </p:nvSpPr>
        <p:spPr>
          <a:xfrm rot="5640614">
            <a:off x="2403990" y="1848998"/>
            <a:ext cx="763570" cy="590054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5"/>
          <p:cNvSpPr/>
          <p:nvPr/>
        </p:nvSpPr>
        <p:spPr>
          <a:xfrm>
            <a:off x="5290450" y="1742550"/>
            <a:ext cx="642000" cy="610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2325996" y="4761261"/>
            <a:ext cx="51501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ar" sz="12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it is the development of a fluid-filled cyst within the spinal cord.</a:t>
            </a:r>
            <a:endParaRPr sz="12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2" name="Google Shape;282;p25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5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5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5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0" y="704263"/>
            <a:ext cx="5226900" cy="16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Multiple sclerosis (MS) is a relatively commonly acquired chronic relapsing</a:t>
            </a:r>
            <a:r>
              <a:rPr b="1" lang="ar"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4"/>
              </a:rPr>
              <a:t> demyelinating disease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 involving the CNS.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Characteristically disseminated not only in space but also in time</a:t>
            </a:r>
            <a:r>
              <a:rPr b="1" lang="ar"/>
              <a:t>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92" name="Google Shape;29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3850" y="506350"/>
            <a:ext cx="3120950" cy="18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/>
        </p:nvSpPr>
        <p:spPr>
          <a:xfrm>
            <a:off x="89700" y="453738"/>
            <a:ext cx="3172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Multiple Sclerosis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4" name="Google Shape;29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409" y="155329"/>
            <a:ext cx="286757" cy="2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/>
          <p:cNvSpPr txBox="1"/>
          <p:nvPr/>
        </p:nvSpPr>
        <p:spPr>
          <a:xfrm>
            <a:off x="230500" y="78217"/>
            <a:ext cx="21561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demyelination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469350" y="3105700"/>
            <a:ext cx="4459500" cy="16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/>
              <a:t>i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nflamed cord of uncertain cause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   Viral infections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   Immune reactions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   Idiopathic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Myelopathy progressing over hours to weeks.</a:t>
            </a:r>
            <a:endParaRPr b="1" sz="1800"/>
          </a:p>
        </p:txBody>
      </p:sp>
      <p:sp>
        <p:nvSpPr>
          <p:cNvPr id="297" name="Google Shape;297;p26"/>
          <p:cNvSpPr txBox="1"/>
          <p:nvPr/>
        </p:nvSpPr>
        <p:spPr>
          <a:xfrm>
            <a:off x="115492" y="2688132"/>
            <a:ext cx="3120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Transverse Myelitis</a:t>
            </a:r>
            <a:endParaRPr b="1" sz="1800"/>
          </a:p>
        </p:txBody>
      </p:sp>
      <p:pic>
        <p:nvPicPr>
          <p:cNvPr id="298" name="Google Shape;29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3850" y="2759825"/>
            <a:ext cx="3120950" cy="18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6"/>
          <p:cNvSpPr txBox="1"/>
          <p:nvPr/>
        </p:nvSpPr>
        <p:spPr>
          <a:xfrm>
            <a:off x="2255855" y="2753075"/>
            <a:ext cx="46323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-Spinal cord is swollen.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00" name="Google Shape;300;p26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26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26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6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/>
          <p:nvPr/>
        </p:nvSpPr>
        <p:spPr>
          <a:xfrm>
            <a:off x="2155051" y="154125"/>
            <a:ext cx="47532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Multiple Sclerosis</a:t>
            </a:r>
            <a:r>
              <a:rPr b="1" lang="ar" sz="2400"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b="1" lang="ar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VS    </a:t>
            </a:r>
            <a:r>
              <a:rPr b="1" lang="a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Transverse Myelitis</a:t>
            </a:r>
            <a:r>
              <a:rPr b="1" lang="ar" sz="2400">
                <a:latin typeface="Cambria"/>
                <a:ea typeface="Cambria"/>
                <a:cs typeface="Cambria"/>
                <a:sym typeface="Cambria"/>
              </a:rPr>
              <a:t>  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09" name="Google Shape;309;p27"/>
          <p:cNvGraphicFramePr/>
          <p:nvPr/>
        </p:nvGraphicFramePr>
        <p:xfrm>
          <a:off x="1415319" y="7741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{0334912B-50EF-4477-AA74-B944E58E5B6D}</a:tableStyleId>
              </a:tblPr>
              <a:tblGrid>
                <a:gridCol w="2901875"/>
                <a:gridCol w="2901875"/>
              </a:tblGrid>
              <a:tr h="208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Multiple sclerosis lesions in spinal cord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Transverse myelitis lesions in spinal cord </a:t>
                      </a:r>
                      <a:endParaRPr b="1"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</a:t>
                      </a: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ore likely multiple, focal and peripherally located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/>
                        <a:t>-</a:t>
                      </a:r>
                      <a:endParaRPr sz="800"/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</a:t>
                      </a: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Don’t cover the entire section on axial images.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Extend over &gt;3 vertebral body heights on axial images.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</a:t>
                      </a: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ften &lt; 2 vertebral body heights on sagittal images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Often &gt; 4 vertebral body heights on sagittal images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/>
                        <a:t>        </a:t>
                      </a: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Usually associated with brain lesions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/>
                        <a:t>                               </a:t>
                      </a: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brain lesions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8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/>
                        <a:t>       </a:t>
                      </a: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 disseminated in time and space</a:t>
                      </a:r>
                      <a:r>
                        <a:rPr lang="ar" sz="800"/>
                        <a:t>.</a:t>
                      </a:r>
                      <a:endParaRPr sz="800"/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/>
                        <a:t>-</a:t>
                      </a:r>
                      <a:endParaRPr sz="800"/>
                    </a:p>
                  </a:txBody>
                  <a:tcPr marT="51400" marB="51400" marR="121900" marL="121900">
                    <a:lnL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10" name="Google Shape;3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935" y="3569125"/>
            <a:ext cx="2901875" cy="14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325" y="3569125"/>
            <a:ext cx="2814700" cy="14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27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27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7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27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/>
          <p:nvPr/>
        </p:nvSpPr>
        <p:spPr>
          <a:xfrm>
            <a:off x="793566" y="588273"/>
            <a:ext cx="27306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Classification of TUMORS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2" name="Google Shape;3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50" y="239576"/>
            <a:ext cx="364800" cy="34870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731774" y="239575"/>
            <a:ext cx="127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Tumors</a:t>
            </a:r>
            <a:r>
              <a:rPr lang="ar" sz="16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1747500" y="844374"/>
            <a:ext cx="54981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Intramedullary lesions: </a:t>
            </a:r>
            <a:r>
              <a:rPr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its location is determined within the cord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1747500" y="1340575"/>
            <a:ext cx="56913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Extramedullary lesions: </a:t>
            </a:r>
            <a:r>
              <a:rPr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May be related to nerve roots and may extend into the foramen (e.g. schwannomas and neurofibromas) or may have a broad dural attachment (e.g. meningiomas).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1356675" y="2263800"/>
            <a:ext cx="14916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Astrocyto</a:t>
            </a:r>
            <a:r>
              <a:rPr b="1" lang="ar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</a:t>
            </a:r>
            <a:br>
              <a:rPr b="1" lang="ar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7" name="Google Shape;3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750" y="2746313"/>
            <a:ext cx="2868250" cy="16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1475" y="2746325"/>
            <a:ext cx="1313400" cy="16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0300" y="2746325"/>
            <a:ext cx="1491600" cy="16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7325" y="2741925"/>
            <a:ext cx="1406450" cy="16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 txBox="1"/>
          <p:nvPr/>
        </p:nvSpPr>
        <p:spPr>
          <a:xfrm>
            <a:off x="5464690" y="2319288"/>
            <a:ext cx="23046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Ependymoma</a:t>
            </a:r>
            <a:endParaRPr b="1"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8"/>
          <p:cNvSpPr txBox="1"/>
          <p:nvPr/>
        </p:nvSpPr>
        <p:spPr>
          <a:xfrm>
            <a:off x="1161576" y="4253500"/>
            <a:ext cx="28683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-Intramedullary tumor</a:t>
            </a:r>
            <a:r>
              <a:rPr b="1" lang="ar" sz="1200">
                <a:solidFill>
                  <a:srgbClr val="6AA84F"/>
                </a:solidFill>
              </a:rPr>
              <a:t> </a:t>
            </a:r>
            <a:endParaRPr/>
          </a:p>
        </p:txBody>
      </p:sp>
      <p:sp>
        <p:nvSpPr>
          <p:cNvPr id="333" name="Google Shape;333;p28"/>
          <p:cNvSpPr txBox="1"/>
          <p:nvPr/>
        </p:nvSpPr>
        <p:spPr>
          <a:xfrm>
            <a:off x="5709575" y="4518474"/>
            <a:ext cx="3000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-There’s a chance of</a:t>
            </a: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 bleeding</a:t>
            </a:r>
            <a:r>
              <a:rPr b="1" lang="ar" sz="1200">
                <a:solidFill>
                  <a:srgbClr val="6AA84F"/>
                </a:solidFill>
              </a:rPr>
              <a:t> </a:t>
            </a:r>
            <a:endParaRPr/>
          </a:p>
        </p:txBody>
      </p:sp>
      <p:pic>
        <p:nvPicPr>
          <p:cNvPr id="334" name="Google Shape;33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28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28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28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28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28"/>
          <p:cNvSpPr txBox="1"/>
          <p:nvPr/>
        </p:nvSpPr>
        <p:spPr>
          <a:xfrm>
            <a:off x="5709576" y="4253500"/>
            <a:ext cx="28683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Intramedullary tumor</a:t>
            </a:r>
            <a:r>
              <a:rPr b="1" lang="ar" sz="1200">
                <a:solidFill>
                  <a:srgbClr val="6AA84F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81221"/>
            <a:ext cx="108738" cy="10873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9"/>
          <p:cNvSpPr txBox="1"/>
          <p:nvPr/>
        </p:nvSpPr>
        <p:spPr>
          <a:xfrm flipH="1">
            <a:off x="0" y="0"/>
            <a:ext cx="15261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 u="sng">
                <a:latin typeface="Cambria"/>
                <a:ea typeface="Cambria"/>
                <a:cs typeface="Cambria"/>
                <a:sym typeface="Cambria"/>
              </a:rPr>
              <a:t>MCQs:</a:t>
            </a:r>
            <a:endParaRPr b="1" sz="2400" u="sng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700225" y="607800"/>
            <a:ext cx="65037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1-</a:t>
            </a: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Technology that can </a:t>
            </a: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Obtain 2-D images (can be processed to 3-D images).</a:t>
            </a:r>
            <a:endParaRPr b="1"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A- X-RAY                                                              B-MRI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C- CT SCAN                                                         D- ULTRASound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700225" y="1320613"/>
            <a:ext cx="8858400" cy="15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200">
                <a:latin typeface="Cambria"/>
                <a:ea typeface="Cambria"/>
                <a:cs typeface="Cambria"/>
                <a:sym typeface="Cambria"/>
              </a:rPr>
              <a:t>2-</a:t>
            </a:r>
            <a:r>
              <a:rPr b="1" lang="ar" sz="1200">
                <a:latin typeface="Cambria"/>
                <a:ea typeface="Cambria"/>
                <a:cs typeface="Cambria"/>
                <a:sym typeface="Cambria"/>
              </a:rPr>
              <a:t>is a relatively common acquired chronic relapsing</a:t>
            </a:r>
            <a:r>
              <a:rPr b="1" lang="ar" sz="1200"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4"/>
              </a:rPr>
              <a:t> </a:t>
            </a:r>
            <a:r>
              <a:rPr b="1" lang="ar" sz="1200" u="sng">
                <a:latin typeface="Cambria"/>
                <a:ea typeface="Cambria"/>
                <a:cs typeface="Cambria"/>
                <a:sym typeface="Cambria"/>
                <a:hlinkClick r:id="rId5"/>
              </a:rPr>
              <a:t>demyelinating disease</a:t>
            </a:r>
            <a:r>
              <a:rPr b="1" lang="ar" sz="1200">
                <a:latin typeface="Cambria"/>
                <a:ea typeface="Cambria"/>
                <a:cs typeface="Cambria"/>
                <a:sym typeface="Cambria"/>
              </a:rPr>
              <a:t> involving the CNS</a:t>
            </a:r>
            <a:endParaRPr b="1"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A-Multiple Sclerosis                                         B-Ependymoma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>
                <a:latin typeface="Cambria"/>
                <a:ea typeface="Cambria"/>
                <a:cs typeface="Cambria"/>
                <a:sym typeface="Cambria"/>
              </a:rPr>
              <a:t>C-Astrocytoma                                                  D-Transverse Myelitis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700225" y="2542850"/>
            <a:ext cx="55014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-inflamed cord of uncertain cause</a:t>
            </a:r>
            <a:endParaRPr b="1"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A-Multiple Sclerosis                                          B-Ependymoma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C-Astrocytoma                                                   D-Transverse Myelitis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"/>
          <p:cNvSpPr txBox="1"/>
          <p:nvPr/>
        </p:nvSpPr>
        <p:spPr>
          <a:xfrm>
            <a:off x="1109000" y="3703850"/>
            <a:ext cx="65037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4-</a:t>
            </a:r>
            <a:r>
              <a:rPr b="1"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soft tissue injury is suspected, ___is usually the imaging Modality of choice</a:t>
            </a: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A- MRI                                                                     B- XRAY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C- CT SCAN                                                           D- ULTRASOUND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8363100" y="3918038"/>
            <a:ext cx="7809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Answers: </a:t>
            </a:r>
            <a:endParaRPr sz="10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1- C </a:t>
            </a:r>
            <a:endParaRPr sz="10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2- A</a:t>
            </a:r>
            <a:endParaRPr sz="10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3- D</a:t>
            </a:r>
            <a:endParaRPr sz="10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4- A</a:t>
            </a:r>
            <a:endParaRPr sz="1000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1" name="Google Shape;35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29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29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9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9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2843" y="510632"/>
            <a:ext cx="2294195" cy="436061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0"/>
          <p:cNvSpPr txBox="1"/>
          <p:nvPr/>
        </p:nvSpPr>
        <p:spPr>
          <a:xfrm>
            <a:off x="2326650" y="457410"/>
            <a:ext cx="6114000" cy="15663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>
                <a:latin typeface="Aref Ruqaa"/>
                <a:ea typeface="Aref Ruqaa"/>
                <a:cs typeface="Aref Ruqaa"/>
                <a:sym typeface="Aref Ruqaa"/>
              </a:rPr>
              <a:t>Thank you for checking our work</a:t>
            </a:r>
            <a:endParaRPr sz="3000">
              <a:latin typeface="Aref Ruqaa"/>
              <a:ea typeface="Aref Ruqaa"/>
              <a:cs typeface="Aref Ruqaa"/>
              <a:sym typeface="Aref Ruqaa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4216850" y="1190950"/>
            <a:ext cx="2230800" cy="552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latin typeface="Cambria"/>
                <a:ea typeface="Cambria"/>
                <a:cs typeface="Cambria"/>
                <a:sym typeface="Cambria"/>
              </a:rPr>
              <a:t>Team Leaders: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3" name="Google Shape;363;p30"/>
          <p:cNvSpPr txBox="1"/>
          <p:nvPr/>
        </p:nvSpPr>
        <p:spPr>
          <a:xfrm>
            <a:off x="4216850" y="2201219"/>
            <a:ext cx="2664300" cy="431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400">
                <a:latin typeface="Cambria"/>
                <a:ea typeface="Cambria"/>
                <a:cs typeface="Cambria"/>
                <a:sym typeface="Cambria"/>
              </a:rPr>
              <a:t>Team members: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4" name="Google Shape;364;p30"/>
          <p:cNvSpPr txBox="1"/>
          <p:nvPr/>
        </p:nvSpPr>
        <p:spPr>
          <a:xfrm>
            <a:off x="3429450" y="1693111"/>
            <a:ext cx="4451100" cy="6257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Faisal Alqusaiyer</a:t>
            </a:r>
            <a:r>
              <a:rPr lang="ar"/>
              <a:t>            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Aljoharah Alshunaifi</a:t>
            </a:r>
            <a:endParaRPr b="1"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3287300" y="2762824"/>
            <a:ext cx="52854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Afnan Almustafa                      Adel alzahrani</a:t>
            </a:r>
            <a:br>
              <a:rPr b="1" lang="ar" sz="1600">
                <a:latin typeface="Cambria"/>
                <a:ea typeface="Cambria"/>
                <a:cs typeface="Cambria"/>
                <a:sym typeface="Cambria"/>
              </a:rPr>
            </a:b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                                   </a:t>
            </a:r>
            <a:br>
              <a:rPr b="1" lang="ar" sz="1600">
                <a:latin typeface="Cambria"/>
                <a:ea typeface="Cambria"/>
                <a:cs typeface="Cambria"/>
                <a:sym typeface="Cambria"/>
              </a:rPr>
            </a:b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Rawan Alrehaili                       Abdullah alsergani</a:t>
            </a:r>
            <a:br>
              <a:rPr b="1" lang="ar" sz="1600">
                <a:latin typeface="Cambria"/>
                <a:ea typeface="Cambria"/>
                <a:cs typeface="Cambria"/>
                <a:sym typeface="Cambria"/>
              </a:rPr>
            </a:b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</a:t>
            </a:r>
            <a:br>
              <a:rPr b="1" lang="ar" sz="1600">
                <a:latin typeface="Cambria"/>
                <a:ea typeface="Cambria"/>
                <a:cs typeface="Cambria"/>
                <a:sym typeface="Cambria"/>
              </a:rPr>
            </a:br>
            <a:r>
              <a:rPr b="1" lang="ar" sz="1600">
                <a:latin typeface="Cambria"/>
                <a:ea typeface="Cambria"/>
                <a:cs typeface="Cambria"/>
                <a:sym typeface="Cambria"/>
              </a:rPr>
              <a:t>Abeer Alabduljabbar            Saad alhaddab</a:t>
            </a:r>
            <a:r>
              <a:rPr b="1" lang="ar" sz="1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lang="ar" sz="1200">
                <a:solidFill>
                  <a:srgbClr val="45818E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</a:t>
            </a:r>
            <a:endParaRPr b="1" sz="1200">
              <a:solidFill>
                <a:srgbClr val="45818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" name="Google Shape;366;p30"/>
          <p:cNvSpPr txBox="1"/>
          <p:nvPr/>
        </p:nvSpPr>
        <p:spPr>
          <a:xfrm>
            <a:off x="3355700" y="4261912"/>
            <a:ext cx="4410300" cy="12833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ambria"/>
                <a:ea typeface="Cambria"/>
                <a:cs typeface="Cambria"/>
                <a:sym typeface="Cambria"/>
              </a:rPr>
              <a:t>Contact us on: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ambria"/>
                <a:ea typeface="Cambria"/>
                <a:cs typeface="Cambria"/>
                <a:sym typeface="Cambria"/>
              </a:rPr>
              <a:t>@Radiology437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ambria"/>
                <a:ea typeface="Cambria"/>
                <a:cs typeface="Cambria"/>
                <a:sym typeface="Cambria"/>
              </a:rPr>
              <a:t>                        Radiology437@gmail.com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7" name="Google Shape;3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292" y="4571575"/>
            <a:ext cx="195858" cy="18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475" y="4809532"/>
            <a:ext cx="283726" cy="18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30"/>
          <p:cNvCxnSpPr/>
          <p:nvPr/>
        </p:nvCxnSpPr>
        <p:spPr>
          <a:xfrm flipH="1" rot="10800000">
            <a:off x="89700" y="3105844"/>
            <a:ext cx="29100" cy="196906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30"/>
          <p:cNvCxnSpPr/>
          <p:nvPr/>
        </p:nvCxnSpPr>
        <p:spPr>
          <a:xfrm rot="10800000">
            <a:off x="89700" y="5074910"/>
            <a:ext cx="2736600" cy="479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30"/>
          <p:cNvCxnSpPr/>
          <p:nvPr/>
        </p:nvCxnSpPr>
        <p:spPr>
          <a:xfrm>
            <a:off x="6288650" y="126084"/>
            <a:ext cx="2736600" cy="479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30"/>
          <p:cNvCxnSpPr/>
          <p:nvPr/>
        </p:nvCxnSpPr>
        <p:spPr>
          <a:xfrm flipH="1">
            <a:off x="8996150" y="130881"/>
            <a:ext cx="29100" cy="196906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4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4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4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4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-397825" y="114250"/>
            <a:ext cx="2736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 u="sng">
                <a:latin typeface="Cambria"/>
                <a:ea typeface="Cambria"/>
                <a:cs typeface="Cambria"/>
                <a:sym typeface="Cambria"/>
              </a:rPr>
              <a:t>X-RAYS:</a:t>
            </a:r>
            <a:r>
              <a:rPr b="1" lang="ar" sz="2400" u="sng"/>
              <a:t> </a:t>
            </a:r>
            <a:endParaRPr b="1" sz="2400" u="sng"/>
          </a:p>
        </p:txBody>
      </p:sp>
      <p:sp>
        <p:nvSpPr>
          <p:cNvPr id="85" name="Google Shape;85;p15"/>
          <p:cNvSpPr txBox="1"/>
          <p:nvPr/>
        </p:nvSpPr>
        <p:spPr>
          <a:xfrm>
            <a:off x="118800" y="961625"/>
            <a:ext cx="8722800" cy="4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Often the first diagnostic imaging test</a:t>
            </a:r>
            <a:br>
              <a:rPr b="1" lang="ar" sz="1800">
                <a:latin typeface="Cambria"/>
                <a:ea typeface="Cambria"/>
                <a:cs typeface="Cambria"/>
                <a:sym typeface="Cambria"/>
              </a:rPr>
            </a:b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-Small dose of radiation to visualize the bony parts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ar" sz="1800"/>
            </a:br>
            <a:r>
              <a:rPr b="1" lang="ar" sz="1800"/>
              <a:t>-</a:t>
            </a: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X-ray can detect: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Spinal alignment and curvature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Spinal instability-with flexion and extension views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Congenital (birth) defects of spinal column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Fracture caused by trauma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Moderate osteoporosis (loss of calcium from the bone)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Infections</a:t>
            </a: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 Not always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Tumors</a:t>
            </a: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 Not always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625" y="961633"/>
            <a:ext cx="2530300" cy="274700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234225" y="585338"/>
            <a:ext cx="32865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Characteristics: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6608275" y="3708650"/>
            <a:ext cx="23970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Cambria"/>
                <a:ea typeface="Cambria"/>
                <a:cs typeface="Cambria"/>
                <a:sym typeface="Cambria"/>
              </a:rPr>
              <a:t>-X-ray image of a person who suffers from </a:t>
            </a:r>
            <a:r>
              <a:rPr lang="ar">
                <a:latin typeface="Cambria"/>
                <a:ea typeface="Cambria"/>
                <a:cs typeface="Cambria"/>
                <a:sym typeface="Cambria"/>
              </a:rPr>
              <a:t>Scoliosis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5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302775" y="319688"/>
            <a:ext cx="8627700" cy="4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        </a:t>
            </a: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75" y="1548675"/>
            <a:ext cx="1912500" cy="31694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600" y="1541675"/>
            <a:ext cx="2024325" cy="3113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3525" y="1548675"/>
            <a:ext cx="2024325" cy="3113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6"/>
          <p:cNvSpPr txBox="1"/>
          <p:nvPr/>
        </p:nvSpPr>
        <p:spPr>
          <a:xfrm>
            <a:off x="373203" y="928150"/>
            <a:ext cx="21696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ateral view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826300" y="928150"/>
            <a:ext cx="34260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nteroposterior (frontal view)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188250" y="928141"/>
            <a:ext cx="23133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Op</a:t>
            </a: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en mouth view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7639350" y="2570400"/>
            <a:ext cx="862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C1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6517225" y="2616200"/>
            <a:ext cx="862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C1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7131725" y="2838125"/>
            <a:ext cx="862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C2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6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6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6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6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25" y="1049961"/>
            <a:ext cx="2907825" cy="323072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7"/>
          <p:cNvSpPr txBox="1"/>
          <p:nvPr/>
        </p:nvSpPr>
        <p:spPr>
          <a:xfrm>
            <a:off x="3567750" y="1049949"/>
            <a:ext cx="55146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Cambria"/>
                <a:ea typeface="Cambria"/>
                <a:cs typeface="Cambria"/>
                <a:sym typeface="Cambria"/>
              </a:rPr>
              <a:t>Is this film an adequate</a:t>
            </a:r>
            <a:r>
              <a:rPr b="1" lang="ar" sz="800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(acceptable)</a:t>
            </a:r>
            <a:r>
              <a:rPr b="1" lang="ar" sz="2400">
                <a:latin typeface="Cambria"/>
                <a:ea typeface="Cambria"/>
                <a:cs typeface="Cambria"/>
                <a:sym typeface="Cambria"/>
              </a:rPr>
              <a:t> lateral film?</a:t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Cambria"/>
                <a:ea typeface="Cambria"/>
                <a:cs typeface="Cambria"/>
                <a:sym typeface="Cambria"/>
              </a:rPr>
              <a:t>It’s not an adequate film because the 7th cervical vertebra is not seen in the image</a:t>
            </a:r>
            <a:r>
              <a:rPr b="1" lang="ar" sz="1800"/>
              <a:t>.</a:t>
            </a:r>
            <a:endParaRPr b="1" sz="1800"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7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7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7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64375" y="80107"/>
            <a:ext cx="6142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 u="sng">
                <a:latin typeface="Cambria"/>
                <a:ea typeface="Cambria"/>
                <a:cs typeface="Cambria"/>
                <a:sym typeface="Cambria"/>
              </a:rPr>
              <a:t>Computerized Tomography (CT SCAN):</a:t>
            </a:r>
            <a:endParaRPr b="1" sz="2400" u="sng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06950" y="795403"/>
            <a:ext cx="83301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Uses radiation 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Obtain 2-D images (can be processed to 3-D images)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-Entire spine can be imaged within a few minutes 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-Detailed information regarding bony structures 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-Limited information about spinal cord &amp; soft tissues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50" y="2644513"/>
            <a:ext cx="2617550" cy="196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450" y="2644525"/>
            <a:ext cx="2539789" cy="19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575" y="2635576"/>
            <a:ext cx="2129900" cy="19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8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8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8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8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0" y="-28091"/>
            <a:ext cx="61134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 u="sng">
                <a:latin typeface="Cambria"/>
                <a:ea typeface="Cambria"/>
                <a:cs typeface="Cambria"/>
                <a:sym typeface="Cambria"/>
              </a:rPr>
              <a:t>Magnetic Resonance Imaging (MRI):</a:t>
            </a:r>
            <a:endParaRPr b="1" sz="2400" u="sng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87775" y="850275"/>
            <a:ext cx="63048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Gold standard of imaging for spinal cord disorders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-No radiation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-Can identify abnormalities of bone, soft tissues and spinal cord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-Claustrophobic</a:t>
            </a:r>
            <a:r>
              <a:rPr lang="ar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(fear of small places) </a:t>
            </a:r>
            <a:r>
              <a:rPr b="1" lang="ar">
                <a:latin typeface="Cambria"/>
                <a:ea typeface="Cambria"/>
                <a:cs typeface="Cambria"/>
                <a:sym typeface="Cambria"/>
              </a:rPr>
              <a:t>patients, uncooperative and children may need sedation or general anesthesia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Cambria"/>
                <a:ea typeface="Cambria"/>
                <a:cs typeface="Cambria"/>
                <a:sym typeface="Cambria"/>
              </a:rPr>
              <a:t>-Contraindications include implanted devices  e.g. cardiac pacemakers and electromagnetic devices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375" y="252175"/>
            <a:ext cx="2330000" cy="22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800" y="2625225"/>
            <a:ext cx="2330000" cy="231963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6395375" y="283525"/>
            <a:ext cx="1272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T1 Weighted</a:t>
            </a:r>
            <a:endParaRPr i="1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441800" y="2682025"/>
            <a:ext cx="1380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T2 Weighted</a:t>
            </a:r>
            <a:endParaRPr i="1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87775" y="3928488"/>
            <a:ext cx="55287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00FF00"/>
                </a:solidFill>
              </a:rPr>
              <a:t>*</a:t>
            </a:r>
            <a:r>
              <a:rPr lang="ar" sz="1200">
                <a:solidFill>
                  <a:srgbClr val="999999"/>
                </a:solidFill>
              </a:rPr>
              <a:t>Cerebrospinal fluid appears white when taken by the T2 MRI method, while the T1 method makes the CSF appear darker.</a:t>
            </a:r>
            <a:endParaRPr sz="1200">
              <a:solidFill>
                <a:srgbClr val="999999"/>
              </a:solidFill>
            </a:endParaRPr>
          </a:p>
        </p:txBody>
      </p:sp>
      <p:cxnSp>
        <p:nvCxnSpPr>
          <p:cNvPr id="149" name="Google Shape;149;p19"/>
          <p:cNvCxnSpPr/>
          <p:nvPr/>
        </p:nvCxnSpPr>
        <p:spPr>
          <a:xfrm rot="10800000">
            <a:off x="7977975" y="3370500"/>
            <a:ext cx="383100" cy="194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19"/>
          <p:cNvSpPr txBox="1"/>
          <p:nvPr/>
        </p:nvSpPr>
        <p:spPr>
          <a:xfrm>
            <a:off x="8298025" y="3438600"/>
            <a:ext cx="640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00FF00"/>
                </a:solidFill>
              </a:rPr>
              <a:t>*</a:t>
            </a:r>
            <a:r>
              <a:rPr b="1" lang="ar">
                <a:solidFill>
                  <a:srgbClr val="00FF00"/>
                </a:solidFill>
              </a:rPr>
              <a:t>CSF</a:t>
            </a:r>
            <a:endParaRPr b="1">
              <a:solidFill>
                <a:srgbClr val="00FF00"/>
              </a:solidFill>
            </a:endParaRPr>
          </a:p>
        </p:txBody>
      </p:sp>
      <p:cxnSp>
        <p:nvCxnSpPr>
          <p:cNvPr id="151" name="Google Shape;151;p19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9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19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9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475" y="575712"/>
            <a:ext cx="5715551" cy="41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0" y="145791"/>
            <a:ext cx="323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-It’s MRI T2, because the fluid is white</a:t>
            </a:r>
            <a:r>
              <a:rPr b="1" lang="ar" sz="1200">
                <a:solidFill>
                  <a:srgbClr val="6AA84F"/>
                </a:solidFill>
              </a:rPr>
              <a:t> 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 rot="2695513">
            <a:off x="1791769" y="986368"/>
            <a:ext cx="1625357" cy="149765"/>
          </a:xfrm>
          <a:prstGeom prst="rightArrow">
            <a:avLst>
              <a:gd fmla="val 0" name="adj1"/>
              <a:gd fmla="val 102070" name="adj2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175" y="114240"/>
            <a:ext cx="659579" cy="65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0"/>
          <p:cNvCxnSpPr/>
          <p:nvPr/>
        </p:nvCxnSpPr>
        <p:spPr>
          <a:xfrm>
            <a:off x="6288650" y="126084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0"/>
          <p:cNvCxnSpPr/>
          <p:nvPr/>
        </p:nvCxnSpPr>
        <p:spPr>
          <a:xfrm flipH="1">
            <a:off x="8996150" y="130881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0"/>
          <p:cNvCxnSpPr/>
          <p:nvPr/>
        </p:nvCxnSpPr>
        <p:spPr>
          <a:xfrm flipH="1" rot="10800000">
            <a:off x="89700" y="3105710"/>
            <a:ext cx="29100" cy="19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0"/>
          <p:cNvCxnSpPr/>
          <p:nvPr/>
        </p:nvCxnSpPr>
        <p:spPr>
          <a:xfrm rot="10800000">
            <a:off x="89700" y="5074907"/>
            <a:ext cx="27366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1"/>
          <p:cNvGraphicFramePr/>
          <p:nvPr/>
        </p:nvGraphicFramePr>
        <p:xfrm>
          <a:off x="62" y="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{BA3D4BC5-D137-4199-96F0-D637BB0E7B3C}</a:tableStyleId>
              </a:tblPr>
              <a:tblGrid>
                <a:gridCol w="799525"/>
                <a:gridCol w="2884325"/>
                <a:gridCol w="2698075"/>
                <a:gridCol w="2762050"/>
              </a:tblGrid>
              <a:tr h="498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Indications  </a:t>
                      </a:r>
                      <a:r>
                        <a:rPr lang="ar" sz="1900">
                          <a:solidFill>
                            <a:srgbClr val="99999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(Usage)</a:t>
                      </a:r>
                      <a:endParaRPr sz="1900">
                        <a:solidFill>
                          <a:srgbClr val="99999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Advantages</a:t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Disadvantages</a:t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4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X-ray</a:t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Trauma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Intraoperative </a:t>
                      </a: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localization </a:t>
                      </a:r>
                      <a:r>
                        <a:rPr lang="ar" sz="1400">
                          <a:solidFill>
                            <a:srgbClr val="99999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(in the middle of a surgery)</a:t>
                      </a:r>
                      <a:endParaRPr sz="1400">
                        <a:solidFill>
                          <a:srgbClr val="99999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Inexpensive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Widely available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Quick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Portable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Radiation exposure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mbria"/>
                        <a:buChar char="●"/>
                      </a:pP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Difficulty in interpretation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mbria"/>
                        <a:buChar char="●"/>
                      </a:pPr>
                      <a:r>
                        <a:rPr lang="ar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High rate of false-positive findings</a:t>
                      </a:r>
                      <a:endParaRPr sz="1200">
                        <a:solidFill>
                          <a:srgbClr val="434343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8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CT</a:t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Trauma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Visualization of bony structures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</a:t>
                      </a: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idely available 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Q</a:t>
                      </a: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uick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Less useful at visualizing soft tissue structures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Radiation exposure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Expensive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35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9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MRI</a:t>
                      </a:r>
                      <a:endParaRPr b="1" sz="19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Patients</a:t>
                      </a: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with “red flags”case</a:t>
                      </a:r>
                      <a:r>
                        <a:rPr lang="ar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radiculopathy</a:t>
                      </a:r>
                      <a:endParaRPr>
                        <a:solidFill>
                          <a:srgbClr val="434343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Tumor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Myelopathy</a:t>
                      </a:r>
                      <a:r>
                        <a:rPr lang="ar" sz="1400">
                          <a:solidFill>
                            <a:srgbClr val="99999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(injury to spinal cord)</a:t>
                      </a:r>
                      <a:endParaRPr sz="1400">
                        <a:solidFill>
                          <a:srgbClr val="999999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Visualization of soft tissue structures (</a:t>
                      </a:r>
                      <a:r>
                        <a:rPr lang="ar" sz="1400">
                          <a:solidFill>
                            <a:srgbClr val="43434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relationship </a:t>
                      </a:r>
                      <a:br>
                        <a:rPr lang="ar" sz="1400">
                          <a:solidFill>
                            <a:srgbClr val="43434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ar" sz="1400">
                          <a:solidFill>
                            <a:srgbClr val="43434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 discs to nerves</a:t>
                      </a: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)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radiation exposure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Contraindications: presence of </a:t>
                      </a: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Ferromagnetic</a:t>
                      </a: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implants. cardiac pacemakers, intracranial clips, Claustrophobia</a:t>
                      </a:r>
                      <a:r>
                        <a:rPr lang="ar" sz="1400">
                          <a:solidFill>
                            <a:srgbClr val="43434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(fear of small spac</a:t>
                      </a:r>
                      <a:r>
                        <a:rPr lang="ar">
                          <a:solidFill>
                            <a:srgbClr val="434343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es</a:t>
                      </a:r>
                      <a:endParaRPr sz="1400">
                        <a:solidFill>
                          <a:srgbClr val="434343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 sz="1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Not widely available 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ambria"/>
                        <a:buChar char="●"/>
                      </a:pPr>
                      <a:r>
                        <a:rPr lang="ar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Expensive</a:t>
                      </a:r>
                      <a:endParaRPr sz="1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91400" marB="91400" marR="91450" marL="91450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2" name="Google Shape;172;p21"/>
          <p:cNvSpPr txBox="1"/>
          <p:nvPr/>
        </p:nvSpPr>
        <p:spPr>
          <a:xfrm>
            <a:off x="759935" y="4428736"/>
            <a:ext cx="27657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-Red flag case = patient with dangerous symptoms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