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4" r:id="rId2"/>
    <p:sldId id="302" r:id="rId3"/>
    <p:sldId id="256" r:id="rId4"/>
    <p:sldId id="258" r:id="rId5"/>
    <p:sldId id="260" r:id="rId6"/>
    <p:sldId id="261" r:id="rId7"/>
    <p:sldId id="262" r:id="rId8"/>
    <p:sldId id="263" r:id="rId9"/>
    <p:sldId id="266" r:id="rId10"/>
    <p:sldId id="305" r:id="rId11"/>
    <p:sldId id="295" r:id="rId12"/>
    <p:sldId id="268" r:id="rId13"/>
    <p:sldId id="269" r:id="rId14"/>
    <p:sldId id="308" r:id="rId15"/>
    <p:sldId id="284" r:id="rId16"/>
    <p:sldId id="285" r:id="rId17"/>
    <p:sldId id="303" r:id="rId18"/>
    <p:sldId id="274" r:id="rId19"/>
    <p:sldId id="288" r:id="rId20"/>
    <p:sldId id="290" r:id="rId21"/>
    <p:sldId id="291" r:id="rId22"/>
    <p:sldId id="292" r:id="rId23"/>
    <p:sldId id="298" r:id="rId24"/>
    <p:sldId id="293" r:id="rId25"/>
    <p:sldId id="294" r:id="rId26"/>
    <p:sldId id="275" r:id="rId27"/>
    <p:sldId id="296" r:id="rId28"/>
    <p:sldId id="300" r:id="rId29"/>
    <p:sldId id="301" r:id="rId30"/>
    <p:sldId id="309" r:id="rId31"/>
  </p:sldIdLst>
  <p:sldSz cx="9144000" cy="6858000" type="screen4x3"/>
  <p:notesSz cx="7010400" cy="9296400"/>
  <p:embeddedFontLst>
    <p:embeddedFont>
      <p:font typeface="Franklin Gothic Medium" panose="020B060302010202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91719B8-17AB-45DC-8D15-294183C49D8C}">
          <p14:sldIdLst>
            <p14:sldId id="304"/>
            <p14:sldId id="302"/>
            <p14:sldId id="256"/>
            <p14:sldId id="258"/>
            <p14:sldId id="260"/>
            <p14:sldId id="261"/>
            <p14:sldId id="262"/>
            <p14:sldId id="263"/>
            <p14:sldId id="266"/>
            <p14:sldId id="305"/>
            <p14:sldId id="295"/>
            <p14:sldId id="268"/>
            <p14:sldId id="269"/>
            <p14:sldId id="308"/>
            <p14:sldId id="284"/>
            <p14:sldId id="285"/>
            <p14:sldId id="303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  <p14:sldId id="309"/>
          </p14:sldIdLst>
        </p14:section>
        <p14:section name="مقطع بدون عنوان" id="{7067E57A-B194-477A-B7E4-37FCDB898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/>
    <p:restoredTop sz="94660"/>
  </p:normalViewPr>
  <p:slideViewPr>
    <p:cSldViewPr>
      <p:cViewPr varScale="1">
        <p:scale>
          <a:sx n="59" d="100"/>
          <a:sy n="59" d="100"/>
        </p:scale>
        <p:origin x="43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6E3A9-AFD3-4D40-A77E-0C4B5551CEB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5D3C-8A8E-41B1-8A67-111763B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256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23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7256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23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77" tIns="46589" rIns="93177" bIns="46589"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824" tIns="46913" rIns="93824" bIns="46913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81838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24" tIns="46913" rIns="93824" bIns="46913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279067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3824" tIns="46913" rIns="93824" bIns="46913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46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4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4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6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1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9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61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ar-SA" smtClean="0"/>
              <a:pPr/>
              <a:t>05/03/1440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0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5696" y="836712"/>
            <a:ext cx="5472608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ANAEMIA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616" y="3933056"/>
            <a:ext cx="698477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i="1" dirty="0" smtClean="0">
                <a:solidFill>
                  <a:srgbClr val="C00000"/>
                </a:solidFill>
              </a:rPr>
              <a:t>DR. FATMA AL-QAHTANI</a:t>
            </a: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</a:rPr>
              <a:t>Head of </a:t>
            </a:r>
            <a:r>
              <a:rPr lang="en-US" sz="2400" b="1" dirty="0" err="1" smtClean="0">
                <a:solidFill>
                  <a:srgbClr val="002060"/>
                </a:solidFill>
              </a:rPr>
              <a:t>Haematology</a:t>
            </a:r>
            <a:r>
              <a:rPr lang="en-US" sz="2400" b="1" dirty="0" smtClean="0">
                <a:solidFill>
                  <a:srgbClr val="002060"/>
                </a:solidFill>
              </a:rPr>
              <a:t> Unit</a:t>
            </a: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</a:rPr>
              <a:t>Associate </a:t>
            </a:r>
            <a:r>
              <a:rPr lang="en-US" sz="2400" b="1" dirty="0" smtClean="0">
                <a:solidFill>
                  <a:srgbClr val="002060"/>
                </a:solidFill>
              </a:rPr>
              <a:t>Professor &amp; Consultant </a:t>
            </a:r>
            <a:r>
              <a:rPr lang="en-US" sz="2400" b="1" dirty="0" err="1" smtClean="0">
                <a:solidFill>
                  <a:srgbClr val="002060"/>
                </a:solidFill>
              </a:rPr>
              <a:t>Hematopathologists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Pallor </a:t>
            </a:r>
            <a:endParaRPr lang="ar-SA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Cardiac failure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قوس كبير أيمن 2"/>
          <p:cNvSpPr/>
          <p:nvPr/>
        </p:nvSpPr>
        <p:spPr>
          <a:xfrm>
            <a:off x="3203848" y="1556792"/>
            <a:ext cx="288032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63888" y="1988840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328498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779912" y="2996952"/>
            <a:ext cx="283096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188640"/>
            <a:ext cx="381642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08720"/>
            <a:ext cx="3312368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1-General features of anemia</a:t>
            </a:r>
            <a:endParaRPr lang="ar-S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1560" y="4869160"/>
            <a:ext cx="7848872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Specific </a:t>
            </a:r>
            <a:r>
              <a:rPr lang="en-US" sz="2000" dirty="0">
                <a:solidFill>
                  <a:schemeClr val="tx1"/>
                </a:solidFill>
              </a:rPr>
              <a:t>signs are associated with particular types of anemia 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Spoon </a:t>
            </a:r>
            <a:r>
              <a:rPr lang="en-US" sz="2000" dirty="0">
                <a:solidFill>
                  <a:schemeClr val="tx1"/>
                </a:solidFill>
              </a:rPr>
              <a:t>nail with iron deficiency,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eg </a:t>
            </a:r>
            <a:r>
              <a:rPr lang="en-US" sz="2000" dirty="0">
                <a:solidFill>
                  <a:schemeClr val="tx1"/>
                </a:solidFill>
              </a:rPr>
              <a:t>ulcers with sickle cell anemia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aundice </a:t>
            </a:r>
            <a:r>
              <a:rPr lang="en-US" sz="2000" dirty="0">
                <a:solidFill>
                  <a:schemeClr val="tx1"/>
                </a:solidFill>
              </a:rPr>
              <a:t>with hemolytic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bone deformities in thalassemia major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630412" y="4365104"/>
            <a:ext cx="2717452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/>
              <a:t>2</a:t>
            </a:r>
            <a:r>
              <a:rPr lang="en-US" sz="2000" b="1" dirty="0" smtClean="0"/>
              <a:t>-Specific features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251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6208"/>
            <a:ext cx="6073338" cy="56760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ight Brace 2"/>
          <p:cNvSpPr/>
          <p:nvPr/>
        </p:nvSpPr>
        <p:spPr>
          <a:xfrm>
            <a:off x="6732240" y="260648"/>
            <a:ext cx="332374" cy="5838141"/>
          </a:xfrm>
          <a:prstGeom prst="rightBrace">
            <a:avLst>
              <a:gd name="adj1" fmla="val 8333"/>
              <a:gd name="adj2" fmla="val 506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51770" y="2852936"/>
            <a:ext cx="1384983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The total body iron in a 70-kg man is about 4 g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3429000"/>
            <a:ext cx="1094653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200" dirty="0" smtClean="0">
                <a:solidFill>
                  <a:schemeClr val="tx1"/>
                </a:solidFill>
              </a:rPr>
              <a:t>Bone marrow erythroblasts (150mg)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iron </a:t>
            </a:r>
            <a:r>
              <a:rPr lang="en-US" b="1" dirty="0" err="1" smtClean="0">
                <a:solidFill>
                  <a:schemeClr val="tx1"/>
                </a:solidFill>
              </a:rPr>
              <a:t>def.,pregnancy</a:t>
            </a:r>
            <a:r>
              <a:rPr lang="en-US" b="1" dirty="0" smtClean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iron stores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high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Iron overload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Low absorption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More Iron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Heam</a:t>
            </a:r>
            <a:r>
              <a:rPr lang="en-US" sz="2000" b="1" dirty="0" smtClean="0">
                <a:solidFill>
                  <a:schemeClr val="tx1"/>
                </a:solidFill>
              </a:rPr>
              <a:t>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More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Balance between dietary enhancers &amp; Inhibitory factors:</a:t>
            </a:r>
            <a:endParaRPr lang="en-US" sz="22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Meat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haem</a:t>
            </a:r>
            <a:r>
              <a:rPr lang="en-US" b="1" dirty="0" smtClean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Sugar (</a:t>
            </a:r>
            <a:r>
              <a:rPr lang="en-US" b="1" dirty="0" err="1" smtClean="0">
                <a:solidFill>
                  <a:schemeClr val="tx1"/>
                </a:solidFill>
              </a:rPr>
              <a:t>Solubilizing</a:t>
            </a:r>
            <a:r>
              <a:rPr lang="en-US" b="1" dirty="0" smtClean="0">
                <a:solidFill>
                  <a:schemeClr val="tx1"/>
                </a:solidFill>
              </a:rPr>
              <a:t> agent 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Acids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High fiber foods        (</a:t>
            </a:r>
            <a:r>
              <a:rPr lang="en-US" b="1" dirty="0" err="1" smtClean="0">
                <a:solidFill>
                  <a:schemeClr val="tx1"/>
                </a:solidFill>
              </a:rPr>
              <a:t>phytate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 smtClean="0">
                <a:solidFill>
                  <a:schemeClr val="tx1"/>
                </a:solidFill>
              </a:rPr>
              <a:t>polyphenoles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Anti -Acids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Ferrous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4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</a:t>
            </a:r>
            <a:r>
              <a:rPr lang="en-US" sz="2000" b="1" dirty="0" smtClean="0">
                <a:solidFill>
                  <a:schemeClr val="tx1"/>
                </a:solidFill>
              </a:rPr>
              <a:t>Bleeding: </a:t>
            </a:r>
            <a:r>
              <a:rPr lang="en-US" sz="2000" b="1" dirty="0">
                <a:solidFill>
                  <a:schemeClr val="tx1"/>
                </a:solidFill>
              </a:rPr>
              <a:t>peptic ulcer, </a:t>
            </a:r>
            <a:r>
              <a:rPr lang="en-US" sz="2000" b="1" dirty="0" smtClean="0">
                <a:solidFill>
                  <a:schemeClr val="tx1"/>
                </a:solidFill>
              </a:rPr>
              <a:t>esophageal varices , </a:t>
            </a:r>
            <a:r>
              <a:rPr lang="en-US" sz="2000" b="1" dirty="0">
                <a:solidFill>
                  <a:schemeClr val="tx1"/>
                </a:solidFill>
              </a:rPr>
              <a:t>hookworm </a:t>
            </a:r>
            <a:r>
              <a:rPr lang="en-US" sz="2000" b="1" dirty="0" smtClean="0">
                <a:solidFill>
                  <a:schemeClr val="tx1"/>
                </a:solidFill>
              </a:rPr>
              <a:t>&amp; </a:t>
            </a:r>
            <a:r>
              <a:rPr lang="en-US" sz="2000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Uterine bleeding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Immaturity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Growth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</a:t>
            </a:r>
            <a:r>
              <a:rPr lang="en-US" sz="2000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Enteropathy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4-Poor </a:t>
            </a:r>
            <a:r>
              <a:rPr lang="en-US" sz="2400" b="1" u="sng" dirty="0">
                <a:solidFill>
                  <a:prstClr val="black"/>
                </a:solidFill>
              </a:rPr>
              <a:t>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 smtClean="0">
                <a:solidFill>
                  <a:srgbClr val="FF0000"/>
                </a:solidFill>
              </a:rPr>
              <a:t>Hemoglobin??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ar-SA" sz="3200" b="1" kern="0" dirty="0" smtClean="0">
                <a:solidFill>
                  <a:schemeClr val="tx1"/>
                </a:solidFill>
              </a:rPr>
              <a:t>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and reduction of iron absorption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inflammations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erythropoiesis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1268760"/>
            <a:ext cx="70567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tx1"/>
                </a:solidFill>
              </a:rPr>
              <a:t>??</a:t>
            </a:r>
            <a:endParaRPr lang="en-US" sz="19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1098</Words>
  <Application>Microsoft Office PowerPoint</Application>
  <PresentationFormat>On-screen Show (4:3)</PresentationFormat>
  <Paragraphs>368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Franklin Gothic Medium</vt:lpstr>
      <vt:lpstr>Calibri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Fatima Al-Qahtani</cp:lastModifiedBy>
  <cp:revision>217</cp:revision>
  <cp:lastPrinted>2015-11-08T12:15:10Z</cp:lastPrinted>
  <dcterms:created xsi:type="dcterms:W3CDTF">2013-12-05T17:48:18Z</dcterms:created>
  <dcterms:modified xsi:type="dcterms:W3CDTF">2018-11-13T10:11:00Z</dcterms:modified>
</cp:coreProperties>
</file>