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4" r:id="rId2"/>
    <p:sldId id="302" r:id="rId3"/>
    <p:sldId id="256" r:id="rId4"/>
    <p:sldId id="258" r:id="rId5"/>
    <p:sldId id="260" r:id="rId6"/>
    <p:sldId id="261" r:id="rId7"/>
    <p:sldId id="262" r:id="rId8"/>
    <p:sldId id="263" r:id="rId9"/>
    <p:sldId id="266" r:id="rId10"/>
    <p:sldId id="305" r:id="rId11"/>
    <p:sldId id="295" r:id="rId12"/>
    <p:sldId id="268" r:id="rId13"/>
    <p:sldId id="269" r:id="rId14"/>
    <p:sldId id="308" r:id="rId15"/>
    <p:sldId id="284" r:id="rId16"/>
    <p:sldId id="285" r:id="rId17"/>
    <p:sldId id="303" r:id="rId18"/>
    <p:sldId id="274" r:id="rId19"/>
    <p:sldId id="288" r:id="rId20"/>
    <p:sldId id="290" r:id="rId21"/>
    <p:sldId id="291" r:id="rId22"/>
    <p:sldId id="292" r:id="rId23"/>
    <p:sldId id="298" r:id="rId24"/>
    <p:sldId id="293" r:id="rId25"/>
    <p:sldId id="294" r:id="rId26"/>
    <p:sldId id="275" r:id="rId27"/>
    <p:sldId id="296" r:id="rId28"/>
    <p:sldId id="300" r:id="rId29"/>
    <p:sldId id="301" r:id="rId30"/>
    <p:sldId id="309" r:id="rId31"/>
  </p:sldIdLst>
  <p:sldSz cx="9144000" cy="6858000" type="screen4x3"/>
  <p:notesSz cx="7010400" cy="9296400"/>
  <p:embeddedFontLst>
    <p:embeddedFont>
      <p:font typeface="Franklin Gothic Medium" panose="020B0603020102020204" pitchFamily="34" charset="0"/>
      <p:regular r:id="rId34"/>
      <p:italic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</p:embeddedFontLst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مقطع افتراضي" id="{791719B8-17AB-45DC-8D15-294183C49D8C}">
          <p14:sldIdLst>
            <p14:sldId id="304"/>
            <p14:sldId id="302"/>
            <p14:sldId id="256"/>
            <p14:sldId id="258"/>
            <p14:sldId id="260"/>
            <p14:sldId id="261"/>
            <p14:sldId id="262"/>
            <p14:sldId id="263"/>
            <p14:sldId id="266"/>
            <p14:sldId id="305"/>
            <p14:sldId id="295"/>
            <p14:sldId id="268"/>
            <p14:sldId id="269"/>
            <p14:sldId id="308"/>
            <p14:sldId id="284"/>
            <p14:sldId id="285"/>
            <p14:sldId id="303"/>
            <p14:sldId id="274"/>
            <p14:sldId id="288"/>
            <p14:sldId id="290"/>
            <p14:sldId id="291"/>
            <p14:sldId id="292"/>
            <p14:sldId id="298"/>
            <p14:sldId id="293"/>
            <p14:sldId id="294"/>
            <p14:sldId id="275"/>
            <p14:sldId id="296"/>
            <p14:sldId id="300"/>
            <p14:sldId id="301"/>
            <p14:sldId id="309"/>
          </p14:sldIdLst>
        </p14:section>
        <p14:section name="مقطع بدون عنوان" id="{7067E57A-B194-477A-B7E4-37FCDB8987FD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نمط فاتح 3 - تمييز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5BE263C-DBD7-4A20-BB59-AAB30ACAA65A}" styleName="نمط متوسط 3 - تمييز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1E4AEA4-8DFA-4A89-87EB-49C32662AFE0}" styleName="نمط متوسط 2 - تميي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84380"/>
    <p:restoredTop sz="94660"/>
  </p:normalViewPr>
  <p:slideViewPr>
    <p:cSldViewPr>
      <p:cViewPr varScale="1">
        <p:scale>
          <a:sx n="59" d="100"/>
          <a:sy n="59" d="100"/>
        </p:scale>
        <p:origin x="432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4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6E3A9-AFD3-4D40-A77E-0C4B5551CEB3}" type="datetimeFigureOut">
              <a:rPr lang="en-US" smtClean="0"/>
              <a:t>11/13/2018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D85D3C-8A8E-41B1-8A67-111763BEE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33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97256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623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1"/>
          <a:lstStyle>
            <a:lvl1pPr algn="l">
              <a:defRPr sz="1200"/>
            </a:lvl1pPr>
          </a:lstStyle>
          <a:p>
            <a:fld id="{EF1064EA-D680-4C67-B32C-6D9CCA903EFC}" type="datetimeFigureOut">
              <a:rPr lang="ar-SA" smtClean="0"/>
              <a:pPr/>
              <a:t>05/03/1440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97256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623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1" anchor="b"/>
          <a:lstStyle>
            <a:lvl1pPr algn="l">
              <a:defRPr sz="1200"/>
            </a:lvl1pPr>
          </a:lstStyle>
          <a:p>
            <a:fld id="{78156815-F063-4968-B243-0DEBAC2566BE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07417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1031"/>
          <p:cNvSpPr txBox="1">
            <a:spLocks noGrp="1" noChangeArrowheads="1"/>
          </p:cNvSpPr>
          <p:nvPr/>
        </p:nvSpPr>
        <p:spPr bwMode="auto">
          <a:xfrm>
            <a:off x="3972560" y="8831581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93177" tIns="46589" rIns="93177" bIns="46589" anchor="b"/>
          <a:lstStyle>
            <a:lvl1pPr>
              <a:defRPr sz="2400">
                <a:solidFill>
                  <a:schemeClr val="tx1"/>
                </a:solidFill>
                <a:latin typeface="Batang" pitchFamily="18" charset="-127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atang" pitchFamily="18" charset="-127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5pPr>
            <a:lvl6pPr marL="25146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6pPr>
            <a:lvl7pPr marL="29718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7pPr>
            <a:lvl8pPr marL="34290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8pPr>
            <a:lvl9pPr marL="38862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9pPr>
          </a:lstStyle>
          <a:p>
            <a:pPr rtl="0" fontAlgn="base">
              <a:spcBef>
                <a:spcPct val="0"/>
              </a:spcBef>
              <a:spcAft>
                <a:spcPct val="0"/>
              </a:spcAft>
            </a:pPr>
            <a:fld id="{71AB38AC-097B-4128-A3ED-487B50248D79}" type="slidenum">
              <a:rPr lang="ar-SA" altLang="ar-SA" sz="1200">
                <a:solidFill>
                  <a:prstClr val="black"/>
                </a:solidFill>
                <a:latin typeface="Arial" pitchFamily="34" charset="0"/>
              </a:rPr>
              <a:pPr rtl="0"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ar-SA" sz="12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193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4275" y="698500"/>
            <a:ext cx="4643438" cy="3482975"/>
          </a:xfrm>
          <a:ln w="12700"/>
        </p:spPr>
      </p:sp>
      <p:sp>
        <p:nvSpPr>
          <p:cNvPr id="193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93824" tIns="46913" rIns="93824" bIns="46913"/>
          <a:lstStyle/>
          <a:p>
            <a:endParaRPr lang="ar-SA" altLang="ar-SA" smtClean="0"/>
          </a:p>
        </p:txBody>
      </p:sp>
    </p:spTree>
    <p:extLst>
      <p:ext uri="{BB962C8B-B14F-4D97-AF65-F5344CB8AC3E}">
        <p14:creationId xmlns:p14="http://schemas.microsoft.com/office/powerpoint/2010/main" val="8183839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4275" y="698500"/>
            <a:ext cx="4643438" cy="3482975"/>
          </a:xfrm>
          <a:ln w="12700"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75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3824" tIns="46913" rIns="93824" bIns="46913"/>
          <a:lstStyle/>
          <a:p>
            <a:endParaRPr lang="ar-SA" altLang="ar-SA" smtClean="0"/>
          </a:p>
        </p:txBody>
      </p:sp>
    </p:spTree>
    <p:extLst>
      <p:ext uri="{BB962C8B-B14F-4D97-AF65-F5344CB8AC3E}">
        <p14:creationId xmlns:p14="http://schemas.microsoft.com/office/powerpoint/2010/main" val="27906785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4275" y="698500"/>
            <a:ext cx="4643438" cy="3482975"/>
          </a:xfrm>
          <a:ln w="12700"/>
        </p:spPr>
      </p:sp>
      <p:sp>
        <p:nvSpPr>
          <p:cNvPr id="2508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 lIns="93824" tIns="46913" rIns="93824" bIns="46913"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81465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B8462-8044-46F3-BF0B-9F5FFEA5B143}" type="datetimeFigureOut">
              <a:rPr lang="ar-SA" smtClean="0"/>
              <a:pPr/>
              <a:t>05/03/1440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CF2A8-82CA-499C-BAD3-88C8C0A976E2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46473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B8462-8044-46F3-BF0B-9F5FFEA5B143}" type="datetimeFigureOut">
              <a:rPr lang="ar-SA" smtClean="0"/>
              <a:pPr/>
              <a:t>05/03/1440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CF2A8-82CA-499C-BAD3-88C8C0A976E2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61855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B8462-8044-46F3-BF0B-9F5FFEA5B143}" type="datetimeFigureOut">
              <a:rPr lang="ar-SA" smtClean="0"/>
              <a:pPr/>
              <a:t>05/03/1440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CF2A8-82CA-499C-BAD3-88C8C0A976E2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930096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447800"/>
            <a:ext cx="7772400" cy="46482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D5E3411-2D54-469D-846F-E3A6BE63F35A}" type="datetime1">
              <a:rPr lang="en-US"/>
              <a:pPr>
                <a:defRPr/>
              </a:pPr>
              <a:t>11/13/2018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Leukaemias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AE1A7E-687E-4E69-B2F5-D8EF846D9A2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B8462-8044-46F3-BF0B-9F5FFEA5B143}" type="datetimeFigureOut">
              <a:rPr lang="ar-SA" smtClean="0"/>
              <a:pPr/>
              <a:t>05/03/1440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CF2A8-82CA-499C-BAD3-88C8C0A976E2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3716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B8462-8044-46F3-BF0B-9F5FFEA5B143}" type="datetimeFigureOut">
              <a:rPr lang="ar-SA" smtClean="0"/>
              <a:pPr/>
              <a:t>05/03/1440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CF2A8-82CA-499C-BAD3-88C8C0A976E2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16418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B8462-8044-46F3-BF0B-9F5FFEA5B143}" type="datetimeFigureOut">
              <a:rPr lang="ar-SA" smtClean="0"/>
              <a:pPr/>
              <a:t>05/03/1440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CF2A8-82CA-499C-BAD3-88C8C0A976E2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6508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B8462-8044-46F3-BF0B-9F5FFEA5B143}" type="datetimeFigureOut">
              <a:rPr lang="ar-SA" smtClean="0"/>
              <a:pPr/>
              <a:t>05/03/1440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CF2A8-82CA-499C-BAD3-88C8C0A976E2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11659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B8462-8044-46F3-BF0B-9F5FFEA5B143}" type="datetimeFigureOut">
              <a:rPr lang="ar-SA" smtClean="0"/>
              <a:pPr/>
              <a:t>05/03/1440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CF2A8-82CA-499C-BAD3-88C8C0A976E2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39818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B8462-8044-46F3-BF0B-9F5FFEA5B143}" type="datetimeFigureOut">
              <a:rPr lang="ar-SA" smtClean="0"/>
              <a:pPr/>
              <a:t>05/03/1440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CF2A8-82CA-499C-BAD3-88C8C0A976E2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01113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B8462-8044-46F3-BF0B-9F5FFEA5B143}" type="datetimeFigureOut">
              <a:rPr lang="ar-SA" smtClean="0"/>
              <a:pPr/>
              <a:t>05/03/1440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CF2A8-82CA-499C-BAD3-88C8C0A976E2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33980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B8462-8044-46F3-BF0B-9F5FFEA5B143}" type="datetimeFigureOut">
              <a:rPr lang="ar-SA" smtClean="0"/>
              <a:pPr/>
              <a:t>05/03/1440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CF2A8-82CA-499C-BAD3-88C8C0A976E2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51617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5B8462-8044-46F3-BF0B-9F5FFEA5B143}" type="datetimeFigureOut">
              <a:rPr lang="ar-SA" smtClean="0"/>
              <a:pPr/>
              <a:t>05/03/1440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CCF2A8-82CA-499C-BAD3-88C8C0A976E2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09038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7.png"/><Relationship Id="rId7" Type="http://schemas.openxmlformats.org/officeDocument/2006/relationships/image" Target="../media/image11.em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image" Target="../media/image8.png"/><Relationship Id="rId9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835696" y="836712"/>
            <a:ext cx="5472608" cy="20162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solidFill>
                  <a:srgbClr val="FF0000"/>
                </a:solidFill>
              </a:rPr>
              <a:t>ANAEMIA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115616" y="3933056"/>
            <a:ext cx="6984776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 sz="2800" b="1" i="1" dirty="0" smtClean="0">
                <a:solidFill>
                  <a:srgbClr val="C00000"/>
                </a:solidFill>
              </a:rPr>
              <a:t>DR. FATMA AL-QAHTANI</a:t>
            </a:r>
          </a:p>
          <a:p>
            <a:pPr algn="ctr" rtl="0"/>
            <a:r>
              <a:rPr lang="en-US" sz="2400" b="1" dirty="0" smtClean="0">
                <a:solidFill>
                  <a:srgbClr val="002060"/>
                </a:solidFill>
              </a:rPr>
              <a:t>Head of </a:t>
            </a:r>
            <a:r>
              <a:rPr lang="en-US" sz="2400" b="1" dirty="0" err="1" smtClean="0">
                <a:solidFill>
                  <a:srgbClr val="002060"/>
                </a:solidFill>
              </a:rPr>
              <a:t>Haematology</a:t>
            </a:r>
            <a:r>
              <a:rPr lang="en-US" sz="2400" b="1" dirty="0" smtClean="0">
                <a:solidFill>
                  <a:srgbClr val="002060"/>
                </a:solidFill>
              </a:rPr>
              <a:t> Unit</a:t>
            </a:r>
          </a:p>
          <a:p>
            <a:pPr algn="ctr" rtl="0"/>
            <a:r>
              <a:rPr lang="en-US" sz="2400" b="1" dirty="0" smtClean="0">
                <a:solidFill>
                  <a:srgbClr val="002060"/>
                </a:solidFill>
              </a:rPr>
              <a:t>Associate </a:t>
            </a:r>
            <a:r>
              <a:rPr lang="en-US" sz="2400" b="1" dirty="0" smtClean="0">
                <a:solidFill>
                  <a:srgbClr val="002060"/>
                </a:solidFill>
              </a:rPr>
              <a:t>Professor &amp; Consultant </a:t>
            </a:r>
            <a:r>
              <a:rPr lang="en-US" sz="2400" b="1" dirty="0" err="1" smtClean="0">
                <a:solidFill>
                  <a:srgbClr val="002060"/>
                </a:solidFill>
              </a:rPr>
              <a:t>Hematopathologists</a:t>
            </a:r>
            <a:endParaRPr lang="en-US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539552" y="1412776"/>
            <a:ext cx="7977112" cy="280831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Weakness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Headache 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Pallor </a:t>
            </a:r>
            <a:endParaRPr lang="ar-SA" sz="2000" dirty="0" smtClean="0">
              <a:solidFill>
                <a:schemeClr val="tx1"/>
              </a:solidFill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Lethargy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Dizziness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Palpitation (tachycardia)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Angina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Cardiac failure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3" name="قوس كبير أيمن 2"/>
          <p:cNvSpPr/>
          <p:nvPr/>
        </p:nvSpPr>
        <p:spPr>
          <a:xfrm>
            <a:off x="3203848" y="1556792"/>
            <a:ext cx="288032" cy="144016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3563888" y="1988840"/>
            <a:ext cx="309634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Related to anemia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139952" y="3284984"/>
            <a:ext cx="309634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Related to compensatory mechanism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6" name="قوس كبير أيمن 5"/>
          <p:cNvSpPr/>
          <p:nvPr/>
        </p:nvSpPr>
        <p:spPr>
          <a:xfrm>
            <a:off x="3779912" y="2996952"/>
            <a:ext cx="283096" cy="108012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6"/>
          <p:cNvSpPr/>
          <p:nvPr/>
        </p:nvSpPr>
        <p:spPr>
          <a:xfrm>
            <a:off x="2632720" y="188640"/>
            <a:ext cx="3816424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Clinical Features</a:t>
            </a:r>
            <a:endParaRPr lang="ar-SA" sz="3200" b="1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1560" y="908720"/>
            <a:ext cx="3312368" cy="504056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b="1" dirty="0" smtClean="0"/>
              <a:t>1-General features of anemia</a:t>
            </a:r>
            <a:endParaRPr lang="ar-SA" sz="2000" b="1" dirty="0"/>
          </a:p>
        </p:txBody>
      </p:sp>
      <p:sp>
        <p:nvSpPr>
          <p:cNvPr id="9" name="Rounded Rectangle 8"/>
          <p:cNvSpPr/>
          <p:nvPr/>
        </p:nvSpPr>
        <p:spPr>
          <a:xfrm>
            <a:off x="611560" y="4869160"/>
            <a:ext cx="7848872" cy="187220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/>
            <a:r>
              <a:rPr lang="en-US" sz="2000" dirty="0" smtClean="0">
                <a:solidFill>
                  <a:schemeClr val="tx1"/>
                </a:solidFill>
              </a:rPr>
              <a:t>Specific </a:t>
            </a:r>
            <a:r>
              <a:rPr lang="en-US" sz="2000" dirty="0">
                <a:solidFill>
                  <a:schemeClr val="tx1"/>
                </a:solidFill>
              </a:rPr>
              <a:t>signs are associated with particular types of anemia </a:t>
            </a:r>
            <a:r>
              <a:rPr lang="en-US" sz="2000" dirty="0" smtClean="0">
                <a:solidFill>
                  <a:schemeClr val="tx1"/>
                </a:solidFill>
              </a:rPr>
              <a:t>:</a:t>
            </a:r>
          </a:p>
          <a:p>
            <a:pPr marL="342900" indent="-342900" algn="l" rtl="0">
              <a:buFont typeface="Wingdings" pitchFamily="2" charset="2"/>
              <a:buChar char="v"/>
            </a:pPr>
            <a:r>
              <a:rPr lang="en-US" sz="2000" dirty="0" smtClean="0">
                <a:solidFill>
                  <a:schemeClr val="tx1"/>
                </a:solidFill>
              </a:rPr>
              <a:t>Spoon </a:t>
            </a:r>
            <a:r>
              <a:rPr lang="en-US" sz="2000" dirty="0">
                <a:solidFill>
                  <a:schemeClr val="tx1"/>
                </a:solidFill>
              </a:rPr>
              <a:t>nail with iron deficiency, </a:t>
            </a:r>
            <a:endParaRPr lang="en-US" sz="2000" dirty="0" smtClean="0">
              <a:solidFill>
                <a:schemeClr val="tx1"/>
              </a:solidFill>
            </a:endParaRPr>
          </a:p>
          <a:p>
            <a:pPr marL="342900" indent="-342900" algn="l" rtl="0">
              <a:buFont typeface="Wingdings" pitchFamily="2" charset="2"/>
              <a:buChar char="v"/>
            </a:pPr>
            <a:r>
              <a:rPr lang="en-US" sz="2000" dirty="0">
                <a:solidFill>
                  <a:schemeClr val="tx1"/>
                </a:solidFill>
              </a:rPr>
              <a:t>L</a:t>
            </a:r>
            <a:r>
              <a:rPr lang="en-US" sz="2000" dirty="0" smtClean="0">
                <a:solidFill>
                  <a:schemeClr val="tx1"/>
                </a:solidFill>
              </a:rPr>
              <a:t>eg </a:t>
            </a:r>
            <a:r>
              <a:rPr lang="en-US" sz="2000" dirty="0">
                <a:solidFill>
                  <a:schemeClr val="tx1"/>
                </a:solidFill>
              </a:rPr>
              <a:t>ulcers with sickle cell anemia </a:t>
            </a:r>
            <a:endParaRPr lang="en-US" sz="2000" dirty="0" smtClean="0">
              <a:solidFill>
                <a:schemeClr val="tx1"/>
              </a:solidFill>
            </a:endParaRPr>
          </a:p>
          <a:p>
            <a:pPr marL="342900" indent="-342900" algn="l" rtl="0">
              <a:buFont typeface="Wingdings" pitchFamily="2" charset="2"/>
              <a:buChar char="v"/>
            </a:pPr>
            <a:r>
              <a:rPr lang="en-US" sz="2000" dirty="0">
                <a:solidFill>
                  <a:schemeClr val="tx1"/>
                </a:solidFill>
              </a:rPr>
              <a:t>J</a:t>
            </a:r>
            <a:r>
              <a:rPr lang="en-US" sz="2000" dirty="0" smtClean="0">
                <a:solidFill>
                  <a:schemeClr val="tx1"/>
                </a:solidFill>
              </a:rPr>
              <a:t>aundice </a:t>
            </a:r>
            <a:r>
              <a:rPr lang="en-US" sz="2000" dirty="0">
                <a:solidFill>
                  <a:schemeClr val="tx1"/>
                </a:solidFill>
              </a:rPr>
              <a:t>with hemolytic anemia </a:t>
            </a:r>
          </a:p>
          <a:p>
            <a:pPr marL="342900" indent="-342900" algn="l" rtl="0">
              <a:buFont typeface="Wingdings" pitchFamily="2" charset="2"/>
              <a:buChar char="v"/>
            </a:pP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bone deformities in thalassemia major</a:t>
            </a:r>
            <a:endParaRPr lang="ar-SA" sz="2000" dirty="0"/>
          </a:p>
        </p:txBody>
      </p:sp>
      <p:sp>
        <p:nvSpPr>
          <p:cNvPr id="10" name="Rectangle 9"/>
          <p:cNvSpPr/>
          <p:nvPr/>
        </p:nvSpPr>
        <p:spPr>
          <a:xfrm>
            <a:off x="630412" y="4365104"/>
            <a:ext cx="2717452" cy="504056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/>
            <a:r>
              <a:rPr lang="en-US" sz="2000" b="1" dirty="0"/>
              <a:t>2</a:t>
            </a:r>
            <a:r>
              <a:rPr lang="en-US" sz="2000" b="1" dirty="0" smtClean="0"/>
              <a:t>-Specific features</a:t>
            </a:r>
            <a:endParaRPr lang="ar-SA" sz="2000" b="1" dirty="0"/>
          </a:p>
        </p:txBody>
      </p:sp>
    </p:spTree>
    <p:extLst>
      <p:ext uri="{BB962C8B-B14F-4D97-AF65-F5344CB8AC3E}">
        <p14:creationId xmlns:p14="http://schemas.microsoft.com/office/powerpoint/2010/main" val="125120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611560" y="1988840"/>
            <a:ext cx="7920880" cy="30963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8000" b="1" dirty="0" smtClean="0">
                <a:solidFill>
                  <a:schemeClr val="tx1"/>
                </a:solidFill>
              </a:rPr>
              <a:t>Classification of Anemia</a:t>
            </a:r>
            <a:endParaRPr lang="ar-SA" sz="8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60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شكل بيضاوي 10"/>
          <p:cNvSpPr/>
          <p:nvPr/>
        </p:nvSpPr>
        <p:spPr>
          <a:xfrm>
            <a:off x="395536" y="5301208"/>
            <a:ext cx="2376264" cy="122413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>
                <a:solidFill>
                  <a:schemeClr val="tx1"/>
                </a:solidFill>
              </a:rPr>
              <a:t>H</a:t>
            </a:r>
            <a:r>
              <a:rPr lang="en-US" b="1" dirty="0" smtClean="0">
                <a:solidFill>
                  <a:schemeClr val="tx1"/>
                </a:solidFill>
              </a:rPr>
              <a:t>ypochromic microcytic anemia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30" name="سهم للأسفل 29"/>
          <p:cNvSpPr/>
          <p:nvPr/>
        </p:nvSpPr>
        <p:spPr>
          <a:xfrm flipH="1">
            <a:off x="4067944" y="2716808"/>
            <a:ext cx="45719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7" name="مستطيل مستدير الزوايا 36"/>
          <p:cNvSpPr/>
          <p:nvPr/>
        </p:nvSpPr>
        <p:spPr>
          <a:xfrm>
            <a:off x="132470" y="260648"/>
            <a:ext cx="2902396" cy="504857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8" name="مستطيل مستدير الزوايا 37"/>
          <p:cNvSpPr/>
          <p:nvPr/>
        </p:nvSpPr>
        <p:spPr>
          <a:xfrm>
            <a:off x="359532" y="404664"/>
            <a:ext cx="2196244" cy="504056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 </a:t>
            </a:r>
            <a:r>
              <a:rPr lang="en-US" sz="2400" b="1" dirty="0" smtClean="0"/>
              <a:t>Hemoglobin</a:t>
            </a:r>
            <a:endParaRPr lang="ar-SA" sz="2400" b="1" dirty="0"/>
          </a:p>
        </p:txBody>
      </p:sp>
      <p:sp>
        <p:nvSpPr>
          <p:cNvPr id="41" name="مستطيل مستدير الزوايا 40"/>
          <p:cNvSpPr/>
          <p:nvPr/>
        </p:nvSpPr>
        <p:spPr>
          <a:xfrm>
            <a:off x="443980" y="1268760"/>
            <a:ext cx="1355712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 err="1" smtClean="0">
                <a:solidFill>
                  <a:schemeClr val="tx1"/>
                </a:solidFill>
              </a:rPr>
              <a:t>Prophyrin</a:t>
            </a:r>
            <a:r>
              <a:rPr lang="en-US" b="1" dirty="0" smtClean="0">
                <a:solidFill>
                  <a:schemeClr val="tx1"/>
                </a:solidFill>
              </a:rPr>
              <a:t>  </a:t>
            </a:r>
            <a:r>
              <a:rPr lang="en-US" b="1" dirty="0" smtClean="0"/>
              <a:t> </a:t>
            </a:r>
            <a:endParaRPr lang="ar-SA" b="1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971600" y="1700808"/>
            <a:ext cx="1152128" cy="40948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 smtClean="0">
                <a:solidFill>
                  <a:schemeClr val="tx1"/>
                </a:solidFill>
              </a:rPr>
              <a:t>Iron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43" name="مستطيل مستدير الزوايا 42"/>
          <p:cNvSpPr/>
          <p:nvPr/>
        </p:nvSpPr>
        <p:spPr>
          <a:xfrm>
            <a:off x="1331640" y="2135618"/>
            <a:ext cx="1656184" cy="41996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 smtClean="0">
                <a:solidFill>
                  <a:schemeClr val="tx1"/>
                </a:solidFill>
              </a:rPr>
              <a:t>Globin chain 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44" name="مستطيل 43"/>
          <p:cNvSpPr/>
          <p:nvPr/>
        </p:nvSpPr>
        <p:spPr>
          <a:xfrm>
            <a:off x="1619672" y="3501008"/>
            <a:ext cx="1368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 smtClean="0">
                <a:solidFill>
                  <a:schemeClr val="tx1"/>
                </a:solidFill>
              </a:rPr>
              <a:t>Thalassemia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1133618" y="3933056"/>
            <a:ext cx="142215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 smtClean="0">
                <a:solidFill>
                  <a:schemeClr val="tx1"/>
                </a:solidFill>
              </a:rPr>
              <a:t>Iron def. anemia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443980" y="4509120"/>
            <a:ext cx="1332148" cy="5175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 err="1" smtClean="0">
                <a:solidFill>
                  <a:schemeClr val="tx1"/>
                </a:solidFill>
              </a:rPr>
              <a:t>Sidroblastic</a:t>
            </a:r>
            <a:r>
              <a:rPr lang="en-US" b="1" dirty="0" smtClean="0">
                <a:solidFill>
                  <a:schemeClr val="tx1"/>
                </a:solidFill>
              </a:rPr>
              <a:t> anemia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48" name="مستطيل مستدير الزوايا 47"/>
          <p:cNvSpPr/>
          <p:nvPr/>
        </p:nvSpPr>
        <p:spPr>
          <a:xfrm>
            <a:off x="3198912" y="260648"/>
            <a:ext cx="1710556" cy="49765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9" name="مخطط انسيابي: معالجة 48"/>
          <p:cNvSpPr/>
          <p:nvPr/>
        </p:nvSpPr>
        <p:spPr>
          <a:xfrm>
            <a:off x="3419872" y="476672"/>
            <a:ext cx="1188132" cy="432048"/>
          </a:xfrm>
          <a:prstGeom prst="flowChartProcess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2400" b="1" dirty="0" smtClean="0"/>
              <a:t>DNA</a:t>
            </a:r>
            <a:endParaRPr lang="ar-SA" sz="2400" b="1" dirty="0"/>
          </a:p>
        </p:txBody>
      </p:sp>
      <p:sp>
        <p:nvSpPr>
          <p:cNvPr id="50" name="مخطط انسيابي: معالجة 49"/>
          <p:cNvSpPr/>
          <p:nvPr/>
        </p:nvSpPr>
        <p:spPr>
          <a:xfrm>
            <a:off x="3383868" y="1268760"/>
            <a:ext cx="1332148" cy="698320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b="1" dirty="0" smtClean="0">
                <a:solidFill>
                  <a:schemeClr val="tx1"/>
                </a:solidFill>
              </a:rPr>
              <a:t>DNA synthesis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51" name="مخطط انسيابي: معالجة 50"/>
          <p:cNvSpPr/>
          <p:nvPr/>
        </p:nvSpPr>
        <p:spPr>
          <a:xfrm>
            <a:off x="3292872" y="3548292"/>
            <a:ext cx="1512168" cy="139287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/>
            <a:r>
              <a:rPr lang="en-US" b="1" dirty="0" err="1" smtClean="0">
                <a:solidFill>
                  <a:schemeClr val="tx1"/>
                </a:solidFill>
              </a:rPr>
              <a:t>Megaloblastic</a:t>
            </a:r>
            <a:r>
              <a:rPr lang="en-US" b="1" dirty="0" smtClean="0">
                <a:solidFill>
                  <a:schemeClr val="tx1"/>
                </a:solidFill>
              </a:rPr>
              <a:t> anemia:</a:t>
            </a:r>
          </a:p>
          <a:p>
            <a:pPr algn="l" rtl="0"/>
            <a:r>
              <a:rPr lang="en-US" b="1" dirty="0" smtClean="0">
                <a:solidFill>
                  <a:schemeClr val="tx1"/>
                </a:solidFill>
              </a:rPr>
              <a:t>  -B12 def.</a:t>
            </a:r>
          </a:p>
          <a:p>
            <a:pPr algn="l" rtl="0"/>
            <a:r>
              <a:rPr lang="en-US" b="1" dirty="0" smtClean="0">
                <a:solidFill>
                  <a:schemeClr val="tx1"/>
                </a:solidFill>
              </a:rPr>
              <a:t>  -Folate def</a:t>
            </a:r>
            <a:r>
              <a:rPr lang="en-US" dirty="0" smtClean="0">
                <a:solidFill>
                  <a:schemeClr val="tx1"/>
                </a:solidFill>
              </a:rPr>
              <a:t>. </a:t>
            </a:r>
          </a:p>
          <a:p>
            <a:pPr algn="l" rtl="0"/>
            <a:r>
              <a:rPr lang="en-US" b="1" dirty="0" smtClean="0">
                <a:solidFill>
                  <a:schemeClr val="tx1"/>
                </a:solidFill>
              </a:rPr>
              <a:t>MDS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52" name="شكل بيضاوي 51"/>
          <p:cNvSpPr/>
          <p:nvPr/>
        </p:nvSpPr>
        <p:spPr>
          <a:xfrm>
            <a:off x="3178882" y="5229200"/>
            <a:ext cx="1753158" cy="92809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Macrocytic anemia 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53" name="سهم للأسفل 52"/>
          <p:cNvSpPr/>
          <p:nvPr/>
        </p:nvSpPr>
        <p:spPr>
          <a:xfrm>
            <a:off x="683568" y="1700808"/>
            <a:ext cx="45719" cy="2736304"/>
          </a:xfrm>
          <a:prstGeom prst="down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4" name="سهم للأسفل 53"/>
          <p:cNvSpPr/>
          <p:nvPr/>
        </p:nvSpPr>
        <p:spPr>
          <a:xfrm>
            <a:off x="1259632" y="2110296"/>
            <a:ext cx="45719" cy="1750752"/>
          </a:xfrm>
          <a:prstGeom prst="down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5" name="سهم للأسفل 54"/>
          <p:cNvSpPr/>
          <p:nvPr/>
        </p:nvSpPr>
        <p:spPr>
          <a:xfrm>
            <a:off x="2339752" y="2555586"/>
            <a:ext cx="45719" cy="873414"/>
          </a:xfrm>
          <a:prstGeom prst="down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6" name="مستطيل مستدير الزوايا 55"/>
          <p:cNvSpPr/>
          <p:nvPr/>
        </p:nvSpPr>
        <p:spPr>
          <a:xfrm rot="19931892">
            <a:off x="539552" y="2636912"/>
            <a:ext cx="360040" cy="4571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7" name="مستطيل مستدير الزوايا 56"/>
          <p:cNvSpPr/>
          <p:nvPr/>
        </p:nvSpPr>
        <p:spPr>
          <a:xfrm rot="19931892">
            <a:off x="2182591" y="3066997"/>
            <a:ext cx="360040" cy="4571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8" name="مستطيل مستدير الزوايا 57"/>
          <p:cNvSpPr/>
          <p:nvPr/>
        </p:nvSpPr>
        <p:spPr>
          <a:xfrm rot="19931892">
            <a:off x="1079612" y="2888853"/>
            <a:ext cx="360040" cy="4571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9" name="سهم للأسفل 58"/>
          <p:cNvSpPr/>
          <p:nvPr/>
        </p:nvSpPr>
        <p:spPr>
          <a:xfrm>
            <a:off x="4013938" y="1992784"/>
            <a:ext cx="45719" cy="1508224"/>
          </a:xfrm>
          <a:prstGeom prst="down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0" name="مستطيل مستدير الزوايا 59"/>
          <p:cNvSpPr/>
          <p:nvPr/>
        </p:nvSpPr>
        <p:spPr>
          <a:xfrm rot="19931892">
            <a:off x="3851921" y="2949369"/>
            <a:ext cx="360040" cy="4571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1" name="مستطيل مستدير الزوايا 60"/>
          <p:cNvSpPr/>
          <p:nvPr/>
        </p:nvSpPr>
        <p:spPr>
          <a:xfrm>
            <a:off x="5004049" y="260648"/>
            <a:ext cx="4032448" cy="504857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2" name="مستطيل 61"/>
          <p:cNvSpPr/>
          <p:nvPr/>
        </p:nvSpPr>
        <p:spPr>
          <a:xfrm>
            <a:off x="6084168" y="453734"/>
            <a:ext cx="1944216" cy="454986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2400" b="1" dirty="0" smtClean="0"/>
              <a:t>RBC count</a:t>
            </a:r>
            <a:r>
              <a:rPr lang="en-US" dirty="0" smtClean="0"/>
              <a:t> </a:t>
            </a:r>
            <a:endParaRPr lang="ar-SA" dirty="0"/>
          </a:p>
        </p:txBody>
      </p:sp>
      <p:sp>
        <p:nvSpPr>
          <p:cNvPr id="64" name="مستطيل مستدير الزوايا 63"/>
          <p:cNvSpPr/>
          <p:nvPr/>
        </p:nvSpPr>
        <p:spPr>
          <a:xfrm>
            <a:off x="5742130" y="1700808"/>
            <a:ext cx="1782198" cy="40948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 smtClean="0">
                <a:solidFill>
                  <a:schemeClr val="tx1"/>
                </a:solidFill>
              </a:rPr>
              <a:t>Hemolysis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65" name="مستطيل مستدير الزوايا 64"/>
          <p:cNvSpPr/>
          <p:nvPr/>
        </p:nvSpPr>
        <p:spPr>
          <a:xfrm>
            <a:off x="6732240" y="2110296"/>
            <a:ext cx="2195736" cy="445289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RBC production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66" name="مخطط انسيابي: معالجة 65"/>
          <p:cNvSpPr/>
          <p:nvPr/>
        </p:nvSpPr>
        <p:spPr>
          <a:xfrm>
            <a:off x="5076056" y="2996952"/>
            <a:ext cx="998612" cy="481496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1600" b="1" dirty="0" smtClean="0">
                <a:solidFill>
                  <a:schemeClr val="tx1"/>
                </a:solidFill>
              </a:rPr>
              <a:t>Acute bleeding</a:t>
            </a:r>
            <a:endParaRPr lang="ar-SA" sz="1600" b="1" dirty="0">
              <a:solidFill>
                <a:schemeClr val="tx1"/>
              </a:solidFill>
            </a:endParaRPr>
          </a:p>
        </p:txBody>
      </p:sp>
      <p:sp>
        <p:nvSpPr>
          <p:cNvPr id="67" name="مستطيل 66"/>
          <p:cNvSpPr/>
          <p:nvPr/>
        </p:nvSpPr>
        <p:spPr>
          <a:xfrm>
            <a:off x="5220072" y="3501008"/>
            <a:ext cx="1728192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 dirty="0"/>
          </a:p>
          <a:p>
            <a:pPr algn="l"/>
            <a:r>
              <a:rPr lang="en-US" sz="1600" b="1" dirty="0" smtClean="0">
                <a:solidFill>
                  <a:schemeClr val="tx1"/>
                </a:solidFill>
              </a:rPr>
              <a:t>Autoimmune</a:t>
            </a:r>
          </a:p>
          <a:p>
            <a:pPr algn="l"/>
            <a:r>
              <a:rPr lang="en-US" sz="1600" b="1" dirty="0" err="1" smtClean="0">
                <a:solidFill>
                  <a:schemeClr val="tx1"/>
                </a:solidFill>
              </a:rPr>
              <a:t>Enzymopathy</a:t>
            </a:r>
            <a:endParaRPr lang="en-US" sz="1600" b="1" dirty="0" smtClean="0">
              <a:solidFill>
                <a:schemeClr val="tx1"/>
              </a:solidFill>
            </a:endParaRPr>
          </a:p>
          <a:p>
            <a:pPr algn="l"/>
            <a:r>
              <a:rPr lang="en-US" sz="1600" b="1" dirty="0" err="1" smtClean="0">
                <a:solidFill>
                  <a:schemeClr val="tx1"/>
                </a:solidFill>
              </a:rPr>
              <a:t>Membranopathy</a:t>
            </a:r>
            <a:endParaRPr lang="en-US" sz="1600" b="1" dirty="0" smtClean="0">
              <a:solidFill>
                <a:schemeClr val="tx1"/>
              </a:solidFill>
            </a:endParaRPr>
          </a:p>
          <a:p>
            <a:pPr algn="l" rtl="0"/>
            <a:r>
              <a:rPr lang="en-US" sz="1600" b="1" dirty="0" smtClean="0">
                <a:solidFill>
                  <a:schemeClr val="tx1"/>
                </a:solidFill>
              </a:rPr>
              <a:t>Mechanical</a:t>
            </a:r>
          </a:p>
          <a:p>
            <a:pPr algn="l" rtl="0"/>
            <a:r>
              <a:rPr lang="en-US" sz="1600" b="1" dirty="0" smtClean="0">
                <a:solidFill>
                  <a:schemeClr val="tx1"/>
                </a:solidFill>
              </a:rPr>
              <a:t>Sickle cell anemia</a:t>
            </a:r>
          </a:p>
          <a:p>
            <a:pPr algn="ctr"/>
            <a:r>
              <a:rPr lang="en-US" dirty="0" smtClean="0"/>
              <a:t> </a:t>
            </a:r>
            <a:endParaRPr lang="ar-SA" dirty="0"/>
          </a:p>
        </p:txBody>
      </p:sp>
      <p:sp>
        <p:nvSpPr>
          <p:cNvPr id="68" name="مخطط انسيابي: معالجة 67"/>
          <p:cNvSpPr/>
          <p:nvPr/>
        </p:nvSpPr>
        <p:spPr>
          <a:xfrm>
            <a:off x="7020272" y="3501008"/>
            <a:ext cx="1835696" cy="1525612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chemeClr val="tx1"/>
              </a:solidFill>
            </a:endParaRPr>
          </a:p>
          <a:p>
            <a:pPr algn="l" rtl="0"/>
            <a:r>
              <a:rPr lang="en-US" sz="1600" b="1" u="sng" dirty="0" smtClean="0">
                <a:solidFill>
                  <a:schemeClr val="tx1"/>
                </a:solidFill>
              </a:rPr>
              <a:t>BM failure:</a:t>
            </a:r>
          </a:p>
          <a:p>
            <a:pPr algn="l" rtl="0"/>
            <a:r>
              <a:rPr lang="en-US" sz="1600" b="1" dirty="0" smtClean="0">
                <a:solidFill>
                  <a:schemeClr val="tx1"/>
                </a:solidFill>
              </a:rPr>
              <a:t>-Chemotherapy</a:t>
            </a:r>
          </a:p>
          <a:p>
            <a:pPr algn="l" rtl="0"/>
            <a:r>
              <a:rPr lang="en-US" sz="1600" b="1" dirty="0" smtClean="0">
                <a:solidFill>
                  <a:schemeClr val="tx1"/>
                </a:solidFill>
              </a:rPr>
              <a:t>-Aplastic anemia</a:t>
            </a:r>
          </a:p>
          <a:p>
            <a:pPr algn="l" rtl="0"/>
            <a:r>
              <a:rPr lang="en-US" sz="1600" b="1" dirty="0" smtClean="0">
                <a:solidFill>
                  <a:schemeClr val="tx1"/>
                </a:solidFill>
              </a:rPr>
              <a:t>-Malignancy</a:t>
            </a:r>
          </a:p>
          <a:p>
            <a:pPr algn="l" rtl="0"/>
            <a:r>
              <a:rPr lang="en-US" sz="1600" b="1" u="sng" dirty="0" smtClean="0">
                <a:solidFill>
                  <a:schemeClr val="tx1"/>
                </a:solidFill>
              </a:rPr>
              <a:t>Anemia of chronic disease</a:t>
            </a:r>
          </a:p>
          <a:p>
            <a:pPr algn="l"/>
            <a:endParaRPr lang="ar-SA" sz="1600" dirty="0">
              <a:solidFill>
                <a:schemeClr val="tx1"/>
              </a:solidFill>
            </a:endParaRPr>
          </a:p>
        </p:txBody>
      </p:sp>
      <p:sp>
        <p:nvSpPr>
          <p:cNvPr id="69" name="مستطيل مستدير الزوايا 68"/>
          <p:cNvSpPr/>
          <p:nvPr/>
        </p:nvSpPr>
        <p:spPr>
          <a:xfrm>
            <a:off x="5076056" y="1268760"/>
            <a:ext cx="1332148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 smtClean="0">
                <a:solidFill>
                  <a:schemeClr val="tx1"/>
                </a:solidFill>
              </a:rPr>
              <a:t>Blood loss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70" name="سهم للأسفل 69"/>
          <p:cNvSpPr/>
          <p:nvPr/>
        </p:nvSpPr>
        <p:spPr>
          <a:xfrm>
            <a:off x="5436096" y="1700808"/>
            <a:ext cx="45719" cy="1254100"/>
          </a:xfrm>
          <a:prstGeom prst="down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1" name="سهم للأسفل 70"/>
          <p:cNvSpPr/>
          <p:nvPr/>
        </p:nvSpPr>
        <p:spPr>
          <a:xfrm flipH="1">
            <a:off x="6408204" y="2134795"/>
            <a:ext cx="54006" cy="1294205"/>
          </a:xfrm>
          <a:prstGeom prst="down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2" name="شكل بيضاوي 71"/>
          <p:cNvSpPr/>
          <p:nvPr/>
        </p:nvSpPr>
        <p:spPr>
          <a:xfrm>
            <a:off x="5796136" y="5301208"/>
            <a:ext cx="2376264" cy="122413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 smtClean="0">
                <a:solidFill>
                  <a:schemeClr val="tx1"/>
                </a:solidFill>
              </a:rPr>
              <a:t>Normocytic normochromic anemia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73" name="سهم للأسفل 72"/>
          <p:cNvSpPr/>
          <p:nvPr/>
        </p:nvSpPr>
        <p:spPr>
          <a:xfrm flipH="1">
            <a:off x="7532614" y="2546939"/>
            <a:ext cx="45719" cy="882061"/>
          </a:xfrm>
          <a:prstGeom prst="down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9732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323528" y="2060848"/>
            <a:ext cx="8352928" cy="381642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>
              <a:lnSpc>
                <a:spcPct val="150000"/>
              </a:lnSpc>
            </a:pPr>
            <a:endParaRPr lang="en-US" sz="2400" b="1" dirty="0">
              <a:solidFill>
                <a:schemeClr val="tx1"/>
              </a:solidFill>
            </a:endParaRPr>
          </a:p>
          <a:p>
            <a:pPr marL="342900" indent="-342900" algn="l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Iron is among the abundant minerals on earth (6%).</a:t>
            </a:r>
          </a:p>
          <a:p>
            <a:pPr marL="342900" indent="-342900" algn="l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/>
                </a:solidFill>
              </a:rPr>
              <a:t>Iron deficiency is the most common </a:t>
            </a:r>
            <a:r>
              <a:rPr lang="en-US" sz="2400" b="1" dirty="0" smtClean="0">
                <a:solidFill>
                  <a:schemeClr val="tx1"/>
                </a:solidFill>
              </a:rPr>
              <a:t> disorder( 24%).</a:t>
            </a:r>
            <a:endParaRPr lang="en-US" sz="2400" b="1" dirty="0">
              <a:solidFill>
                <a:schemeClr val="tx1"/>
              </a:solidFill>
            </a:endParaRPr>
          </a:p>
          <a:p>
            <a:pPr marL="342900" indent="-342900" algn="l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Limited absorption ability :</a:t>
            </a:r>
          </a:p>
          <a:p>
            <a:pPr algn="l" rtl="0"/>
            <a:r>
              <a:rPr lang="en-US" sz="2400" b="1" dirty="0" smtClean="0">
                <a:solidFill>
                  <a:schemeClr val="tx1"/>
                </a:solidFill>
              </a:rPr>
              <a:t>               1-</a:t>
            </a:r>
            <a:r>
              <a:rPr lang="en-US" sz="2000" b="1" dirty="0" smtClean="0">
                <a:solidFill>
                  <a:schemeClr val="tx1"/>
                </a:solidFill>
              </a:rPr>
              <a:t>Only </a:t>
            </a:r>
            <a:r>
              <a:rPr lang="en-US" sz="2000" b="1" dirty="0">
                <a:solidFill>
                  <a:schemeClr val="tx1"/>
                </a:solidFill>
              </a:rPr>
              <a:t>5-10% of taken iron will be absorbed</a:t>
            </a:r>
          </a:p>
          <a:p>
            <a:pPr algn="l" rtl="0"/>
            <a:r>
              <a:rPr lang="en-US" sz="2000" b="1" dirty="0" smtClean="0">
                <a:solidFill>
                  <a:schemeClr val="tx1"/>
                </a:solidFill>
              </a:rPr>
              <a:t>                  2- Inorganic </a:t>
            </a:r>
            <a:r>
              <a:rPr lang="en-US" sz="2000" b="1" dirty="0">
                <a:solidFill>
                  <a:schemeClr val="tx1"/>
                </a:solidFill>
              </a:rPr>
              <a:t>iron </a:t>
            </a:r>
            <a:r>
              <a:rPr lang="en-US" sz="2000" b="1" dirty="0" smtClean="0">
                <a:solidFill>
                  <a:schemeClr val="tx1"/>
                </a:solidFill>
              </a:rPr>
              <a:t>can not be absorbed easily.</a:t>
            </a:r>
            <a:endParaRPr lang="en-US" sz="2400" b="1" dirty="0" smtClean="0">
              <a:solidFill>
                <a:schemeClr val="tx1"/>
              </a:solidFill>
            </a:endParaRPr>
          </a:p>
          <a:p>
            <a:pPr marL="342900" indent="-342900" algn="l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/>
                </a:solidFill>
              </a:rPr>
              <a:t>E</a:t>
            </a:r>
            <a:r>
              <a:rPr lang="en-US" sz="2400" b="1" dirty="0" smtClean="0">
                <a:solidFill>
                  <a:schemeClr val="tx1"/>
                </a:solidFill>
              </a:rPr>
              <a:t>xcess loss due to hemorrhage   </a:t>
            </a:r>
          </a:p>
          <a:p>
            <a:pPr algn="l" rtl="0"/>
            <a:endParaRPr lang="en-US" sz="2400" b="1" dirty="0" smtClean="0">
              <a:solidFill>
                <a:schemeClr val="tx1"/>
              </a:solidFill>
            </a:endParaRPr>
          </a:p>
          <a:p>
            <a:pPr algn="l" rtl="0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1907704" y="548680"/>
            <a:ext cx="5472608" cy="93610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3200" b="1" dirty="0" smtClean="0">
                <a:solidFill>
                  <a:schemeClr val="tx1"/>
                </a:solidFill>
              </a:rPr>
              <a:t>Iron Deficiency Anemia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7740352" y="2636912"/>
            <a:ext cx="72008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6000" b="1" dirty="0">
                <a:solidFill>
                  <a:schemeClr val="tx1"/>
                </a:solidFill>
              </a:rPr>
              <a:t>!</a:t>
            </a:r>
            <a:endParaRPr lang="ar-SA" sz="6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619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356208"/>
            <a:ext cx="6073338" cy="567606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3" name="Right Brace 2"/>
          <p:cNvSpPr/>
          <p:nvPr/>
        </p:nvSpPr>
        <p:spPr>
          <a:xfrm>
            <a:off x="6732240" y="260648"/>
            <a:ext cx="332374" cy="5838141"/>
          </a:xfrm>
          <a:prstGeom prst="rightBrace">
            <a:avLst>
              <a:gd name="adj1" fmla="val 8333"/>
              <a:gd name="adj2" fmla="val 50696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151770" y="2852936"/>
            <a:ext cx="1384983" cy="7920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en-US" sz="1400" dirty="0">
                <a:solidFill>
                  <a:schemeClr val="tx1"/>
                </a:solidFill>
              </a:rPr>
              <a:t>The total body iron in a 70-kg man is about 4 g </a:t>
            </a:r>
          </a:p>
        </p:txBody>
      </p:sp>
      <p:sp>
        <p:nvSpPr>
          <p:cNvPr id="5" name="Rectangle 4"/>
          <p:cNvSpPr/>
          <p:nvPr/>
        </p:nvSpPr>
        <p:spPr>
          <a:xfrm>
            <a:off x="1979712" y="3429000"/>
            <a:ext cx="1094653" cy="64807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en-US" sz="1200" dirty="0" smtClean="0">
                <a:solidFill>
                  <a:schemeClr val="tx1"/>
                </a:solidFill>
              </a:rPr>
              <a:t>Bone marrow erythroblasts (150mg)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50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ch03f0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0961"/>
            <a:ext cx="4952628" cy="4012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884" y="836712"/>
            <a:ext cx="2448272" cy="1666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شكل بيضاوي 2"/>
          <p:cNvSpPr/>
          <p:nvPr/>
        </p:nvSpPr>
        <p:spPr>
          <a:xfrm>
            <a:off x="7084156" y="2054461"/>
            <a:ext cx="354608" cy="412747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6721400" y="1694421"/>
            <a:ext cx="1080120" cy="36004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 smtClean="0">
                <a:solidFill>
                  <a:schemeClr val="tx1"/>
                </a:solidFill>
              </a:rPr>
              <a:t>Hepcidin</a:t>
            </a:r>
            <a:endParaRPr lang="ar-SA" dirty="0">
              <a:solidFill>
                <a:schemeClr val="tx1"/>
              </a:solidFill>
            </a:endParaRPr>
          </a:p>
        </p:txBody>
      </p:sp>
      <p:cxnSp>
        <p:nvCxnSpPr>
          <p:cNvPr id="12" name="رابط مستقيم 11"/>
          <p:cNvCxnSpPr/>
          <p:nvPr/>
        </p:nvCxnSpPr>
        <p:spPr>
          <a:xfrm flipH="1">
            <a:off x="3059832" y="2260834"/>
            <a:ext cx="40243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رابط كسهم مستقيم 15"/>
          <p:cNvCxnSpPr/>
          <p:nvPr/>
        </p:nvCxnSpPr>
        <p:spPr>
          <a:xfrm flipH="1">
            <a:off x="2555776" y="2260834"/>
            <a:ext cx="504056" cy="5361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808" y="4509120"/>
            <a:ext cx="1927688" cy="165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رابط كسهم مستقيم 18"/>
          <p:cNvCxnSpPr/>
          <p:nvPr/>
        </p:nvCxnSpPr>
        <p:spPr>
          <a:xfrm>
            <a:off x="7236296" y="2479288"/>
            <a:ext cx="25165" cy="26219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مستطيل 19"/>
          <p:cNvSpPr/>
          <p:nvPr/>
        </p:nvSpPr>
        <p:spPr>
          <a:xfrm>
            <a:off x="7236296" y="6237312"/>
            <a:ext cx="18722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BM macrophage</a:t>
            </a:r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7910339" y="5124263"/>
            <a:ext cx="190053" cy="176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4" name="Picture 2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7463" y="5013176"/>
            <a:ext cx="188913" cy="17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5" name="Picture 2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3447" y="5373216"/>
            <a:ext cx="188913" cy="17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6" name="Picture 2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5455" y="5197003"/>
            <a:ext cx="188913" cy="17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7" name="Picture 2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998" y="5024221"/>
            <a:ext cx="188913" cy="17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9" name="Picture 3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808" y="5089202"/>
            <a:ext cx="406400" cy="30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0" name="Picture 3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437" y="5589240"/>
            <a:ext cx="523875" cy="34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قوس ممتلئ 24"/>
          <p:cNvSpPr/>
          <p:nvPr/>
        </p:nvSpPr>
        <p:spPr>
          <a:xfrm rot="5400000">
            <a:off x="7119868" y="5544820"/>
            <a:ext cx="232854" cy="432049"/>
          </a:xfrm>
          <a:prstGeom prst="blockArc">
            <a:avLst>
              <a:gd name="adj1" fmla="val 10800000"/>
              <a:gd name="adj2" fmla="val 360524"/>
              <a:gd name="adj3" fmla="val 18159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pic>
        <p:nvPicPr>
          <p:cNvPr id="2081" name="Picture 3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6542" y="5557043"/>
            <a:ext cx="188913" cy="17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2" name="Picture 3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149080"/>
            <a:ext cx="792088" cy="203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4" name="Picture 3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070" y="5133290"/>
            <a:ext cx="180020" cy="167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5" name="Picture 3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5281322"/>
            <a:ext cx="175714" cy="163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90" name="شكل بيضاوي 2089"/>
          <p:cNvSpPr/>
          <p:nvPr/>
        </p:nvSpPr>
        <p:spPr>
          <a:xfrm>
            <a:off x="3779912" y="2054461"/>
            <a:ext cx="720080" cy="394411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/>
            <a:r>
              <a:rPr lang="en-US" sz="1600" b="1" dirty="0" smtClean="0">
                <a:solidFill>
                  <a:schemeClr val="tx1"/>
                </a:solidFill>
              </a:rPr>
              <a:t>- </a:t>
            </a:r>
            <a:r>
              <a:rPr lang="en-US" sz="1600" b="1" dirty="0" err="1" smtClean="0">
                <a:solidFill>
                  <a:schemeClr val="tx1"/>
                </a:solidFill>
              </a:rPr>
              <a:t>ve</a:t>
            </a:r>
            <a:endParaRPr lang="ar-SA" sz="1600" b="1" dirty="0">
              <a:solidFill>
                <a:schemeClr val="tx1"/>
              </a:solidFill>
            </a:endParaRPr>
          </a:p>
        </p:txBody>
      </p:sp>
      <p:pic>
        <p:nvPicPr>
          <p:cNvPr id="2091" name="Picture 3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202" y="4331643"/>
            <a:ext cx="7445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92" name="مخطط انسيابي: معالجة 2091"/>
          <p:cNvSpPr/>
          <p:nvPr/>
        </p:nvSpPr>
        <p:spPr>
          <a:xfrm>
            <a:off x="5508104" y="188640"/>
            <a:ext cx="567792" cy="1008112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/>
            <a:r>
              <a:rPr lang="en-US" b="1" dirty="0" smtClean="0">
                <a:solidFill>
                  <a:schemeClr val="tx1"/>
                </a:solidFill>
              </a:rPr>
              <a:t>IL6</a:t>
            </a:r>
          </a:p>
          <a:p>
            <a:pPr algn="l" rtl="0"/>
            <a:r>
              <a:rPr lang="en-US" b="1" dirty="0" smtClean="0">
                <a:solidFill>
                  <a:schemeClr val="tx1"/>
                </a:solidFill>
              </a:rPr>
              <a:t>Tfr2</a:t>
            </a:r>
          </a:p>
        </p:txBody>
      </p:sp>
      <p:cxnSp>
        <p:nvCxnSpPr>
          <p:cNvPr id="2094" name="رابط كسهم مستقيم 2093"/>
          <p:cNvCxnSpPr/>
          <p:nvPr/>
        </p:nvCxnSpPr>
        <p:spPr>
          <a:xfrm>
            <a:off x="6075896" y="1196752"/>
            <a:ext cx="656344" cy="49766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شكل بيضاوي 79"/>
          <p:cNvSpPr/>
          <p:nvPr/>
        </p:nvSpPr>
        <p:spPr>
          <a:xfrm>
            <a:off x="5648474" y="1319838"/>
            <a:ext cx="720080" cy="25149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/>
            <a:r>
              <a:rPr lang="en-US" sz="1600" b="1" dirty="0" smtClean="0">
                <a:solidFill>
                  <a:schemeClr val="tx1"/>
                </a:solidFill>
              </a:rPr>
              <a:t>+</a:t>
            </a:r>
            <a:r>
              <a:rPr lang="en-US" sz="1600" b="1" dirty="0" err="1" smtClean="0">
                <a:solidFill>
                  <a:schemeClr val="tx1"/>
                </a:solidFill>
              </a:rPr>
              <a:t>ve</a:t>
            </a:r>
            <a:endParaRPr lang="ar-SA" sz="1600" b="1" dirty="0">
              <a:solidFill>
                <a:schemeClr val="tx1"/>
              </a:solidFill>
            </a:endParaRPr>
          </a:p>
        </p:txBody>
      </p:sp>
      <p:sp>
        <p:nvSpPr>
          <p:cNvPr id="2096" name="مخطط انسيابي: معالجة 2095"/>
          <p:cNvSpPr/>
          <p:nvPr/>
        </p:nvSpPr>
        <p:spPr>
          <a:xfrm>
            <a:off x="7910338" y="188640"/>
            <a:ext cx="1126157" cy="360040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1600" b="1" dirty="0" smtClean="0">
                <a:solidFill>
                  <a:schemeClr val="tx1"/>
                </a:solidFill>
              </a:rPr>
              <a:t>Hypoxia</a:t>
            </a:r>
            <a:endParaRPr lang="ar-SA" sz="1600" b="1" dirty="0">
              <a:solidFill>
                <a:schemeClr val="tx1"/>
              </a:solidFill>
            </a:endParaRPr>
          </a:p>
        </p:txBody>
      </p:sp>
      <p:cxnSp>
        <p:nvCxnSpPr>
          <p:cNvPr id="2098" name="رابط كسهم مستقيم 2097"/>
          <p:cNvCxnSpPr/>
          <p:nvPr/>
        </p:nvCxnSpPr>
        <p:spPr>
          <a:xfrm flipH="1">
            <a:off x="7812360" y="548680"/>
            <a:ext cx="936104" cy="132576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6" name="Picture 3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0133" y="692696"/>
            <a:ext cx="7445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100" name="رابط كسهم مستقيم 2099"/>
          <p:cNvCxnSpPr/>
          <p:nvPr/>
        </p:nvCxnSpPr>
        <p:spPr>
          <a:xfrm flipH="1">
            <a:off x="2195737" y="5363273"/>
            <a:ext cx="4445147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03" name="شكل بيضاوي 2102"/>
          <p:cNvSpPr/>
          <p:nvPr/>
        </p:nvSpPr>
        <p:spPr>
          <a:xfrm>
            <a:off x="3275856" y="5373216"/>
            <a:ext cx="2055252" cy="74766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1600" b="1" dirty="0" smtClean="0">
                <a:solidFill>
                  <a:schemeClr val="tx1"/>
                </a:solidFill>
              </a:rPr>
              <a:t>Iron for </a:t>
            </a:r>
            <a:r>
              <a:rPr lang="en-US" sz="1600" b="1" dirty="0" err="1" smtClean="0">
                <a:solidFill>
                  <a:schemeClr val="tx1"/>
                </a:solidFill>
              </a:rPr>
              <a:t>erythropoeisis</a:t>
            </a:r>
            <a:endParaRPr lang="ar-SA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78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810617"/>
              </p:ext>
            </p:extLst>
          </p:nvPr>
        </p:nvGraphicFramePr>
        <p:xfrm>
          <a:off x="395536" y="1700808"/>
          <a:ext cx="8496944" cy="4608514"/>
        </p:xfrm>
        <a:graphic>
          <a:graphicData uri="http://schemas.openxmlformats.org/drawingml/2006/table">
            <a:tbl>
              <a:tblPr rtl="1" firstRow="1" bandRow="1">
                <a:tableStyleId>{21E4AEA4-8DFA-4A89-87EB-49C32662AFE0}</a:tableStyleId>
              </a:tblPr>
              <a:tblGrid>
                <a:gridCol w="4248472"/>
                <a:gridCol w="4248472"/>
              </a:tblGrid>
              <a:tr h="854351">
                <a:tc>
                  <a:txBody>
                    <a:bodyPr/>
                    <a:lstStyle/>
                    <a:p>
                      <a:pPr algn="l" rtl="0"/>
                      <a:r>
                        <a:rPr lang="en-US" sz="2400" b="1" dirty="0" smtClean="0"/>
                        <a:t>Factor reducing absorption </a:t>
                      </a:r>
                      <a:endParaRPr lang="ar-SA" sz="24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b="1" dirty="0" smtClean="0"/>
                        <a:t>Factors favoring absorption</a:t>
                      </a:r>
                      <a:endParaRPr lang="ar-SA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536309">
                <a:tc>
                  <a:txBody>
                    <a:bodyPr/>
                    <a:lstStyle/>
                    <a:p>
                      <a:pPr algn="l" rtl="0"/>
                      <a:r>
                        <a:rPr lang="en-US" sz="2000" b="1" dirty="0" smtClean="0"/>
                        <a:t>Inorganic</a:t>
                      </a:r>
                      <a:r>
                        <a:rPr lang="en-US" sz="2000" b="1" baseline="0" dirty="0" smtClean="0"/>
                        <a:t> iron </a:t>
                      </a:r>
                      <a:endParaRPr lang="ar-SA" sz="20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b="1" dirty="0" err="1" smtClean="0"/>
                        <a:t>Haem</a:t>
                      </a:r>
                      <a:r>
                        <a:rPr lang="en-US" sz="2000" b="1" dirty="0" smtClean="0"/>
                        <a:t> iron</a:t>
                      </a:r>
                      <a:endParaRPr lang="ar-SA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36309">
                <a:tc>
                  <a:txBody>
                    <a:bodyPr/>
                    <a:lstStyle/>
                    <a:p>
                      <a:pPr algn="l" rtl="0"/>
                      <a:r>
                        <a:rPr lang="en-US" sz="2000" b="1" dirty="0" smtClean="0"/>
                        <a:t>Ferric iron Fe+++</a:t>
                      </a:r>
                      <a:endParaRPr lang="ar-SA" sz="20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b="1" dirty="0" smtClean="0"/>
                        <a:t>Ferrous Iron</a:t>
                      </a:r>
                      <a:r>
                        <a:rPr lang="en-US" sz="2000" b="1" baseline="0" dirty="0" smtClean="0"/>
                        <a:t> (Fe++)</a:t>
                      </a:r>
                      <a:endParaRPr lang="ar-SA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36309">
                <a:tc>
                  <a:txBody>
                    <a:bodyPr/>
                    <a:lstStyle/>
                    <a:p>
                      <a:pPr algn="l" rtl="0"/>
                      <a:r>
                        <a:rPr lang="en-US" sz="2000" b="1" dirty="0" err="1" smtClean="0"/>
                        <a:t>Alkalines</a:t>
                      </a:r>
                      <a:endParaRPr lang="ar-SA" sz="20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b="1" dirty="0" smtClean="0"/>
                        <a:t>Acid </a:t>
                      </a:r>
                      <a:endParaRPr lang="ar-SA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36309">
                <a:tc>
                  <a:txBody>
                    <a:bodyPr/>
                    <a:lstStyle/>
                    <a:p>
                      <a:pPr algn="l" rtl="0"/>
                      <a:r>
                        <a:rPr lang="en-US" sz="2000" b="1" dirty="0" smtClean="0"/>
                        <a:t>Iron</a:t>
                      </a:r>
                      <a:r>
                        <a:rPr lang="en-US" sz="2000" b="1" baseline="0" dirty="0" smtClean="0"/>
                        <a:t> overload </a:t>
                      </a:r>
                      <a:endParaRPr lang="ar-SA" sz="20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b="1" dirty="0" smtClean="0"/>
                        <a:t>Iron</a:t>
                      </a:r>
                      <a:r>
                        <a:rPr lang="en-US" sz="2000" b="1" baseline="0" dirty="0" smtClean="0"/>
                        <a:t> </a:t>
                      </a:r>
                      <a:r>
                        <a:rPr lang="en-US" sz="2000" b="1" baseline="0" dirty="0" err="1" smtClean="0"/>
                        <a:t>def</a:t>
                      </a:r>
                      <a:endParaRPr lang="ar-SA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36309">
                <a:tc>
                  <a:txBody>
                    <a:bodyPr/>
                    <a:lstStyle/>
                    <a:p>
                      <a:pPr algn="l" rtl="0"/>
                      <a:r>
                        <a:rPr lang="en-US" sz="2000" b="1" dirty="0" smtClean="0"/>
                        <a:t>Tea</a:t>
                      </a:r>
                      <a:endParaRPr lang="ar-SA" sz="20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b="1" dirty="0" smtClean="0"/>
                        <a:t>Pregnancy</a:t>
                      </a:r>
                      <a:endParaRPr lang="ar-SA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36309">
                <a:tc>
                  <a:txBody>
                    <a:bodyPr/>
                    <a:lstStyle/>
                    <a:p>
                      <a:pPr algn="l" rtl="0"/>
                      <a:r>
                        <a:rPr lang="en-US" sz="2000" b="1" dirty="0" smtClean="0"/>
                        <a:t>Increased </a:t>
                      </a:r>
                      <a:r>
                        <a:rPr lang="en-US" sz="2000" b="1" dirty="0" err="1" smtClean="0"/>
                        <a:t>hepcidin</a:t>
                      </a:r>
                      <a:endParaRPr lang="ar-SA" sz="20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b="1" dirty="0" smtClean="0"/>
                        <a:t>Hemochromatosis</a:t>
                      </a:r>
                      <a:endParaRPr lang="ar-SA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36309">
                <a:tc>
                  <a:txBody>
                    <a:bodyPr/>
                    <a:lstStyle/>
                    <a:p>
                      <a:pPr algn="l" rtl="0"/>
                      <a:r>
                        <a:rPr lang="en-US" sz="2000" b="1" dirty="0" smtClean="0"/>
                        <a:t>Precipitating</a:t>
                      </a:r>
                      <a:r>
                        <a:rPr lang="en-US" sz="2000" b="1" baseline="0" dirty="0" smtClean="0"/>
                        <a:t> agent(phenol)</a:t>
                      </a:r>
                      <a:endParaRPr lang="ar-SA" sz="20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b="1" dirty="0" smtClean="0"/>
                        <a:t>Solubilizing</a:t>
                      </a:r>
                      <a:r>
                        <a:rPr lang="en-US" sz="2000" b="1" baseline="0" dirty="0" smtClean="0"/>
                        <a:t> agent (Sugar)</a:t>
                      </a:r>
                      <a:endParaRPr lang="ar-SA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3" name="مستطيل 2"/>
          <p:cNvSpPr/>
          <p:nvPr/>
        </p:nvSpPr>
        <p:spPr>
          <a:xfrm>
            <a:off x="2627784" y="332656"/>
            <a:ext cx="4608512" cy="8640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3200" b="1" dirty="0" smtClean="0">
                <a:solidFill>
                  <a:schemeClr val="tx1"/>
                </a:solidFill>
              </a:rPr>
              <a:t>Iron Absorption</a:t>
            </a:r>
            <a:endParaRPr lang="ar-SA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09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395536" y="980728"/>
            <a:ext cx="8424936" cy="18722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u="sng" dirty="0" smtClean="0">
                <a:solidFill>
                  <a:schemeClr val="tx1"/>
                </a:solidFill>
              </a:rPr>
              <a:t>1-Body Iron status:</a:t>
            </a:r>
          </a:p>
          <a:p>
            <a:pPr algn="l" rtl="0"/>
            <a:r>
              <a:rPr lang="en-US" sz="2400" b="1" dirty="0" smtClean="0">
                <a:solidFill>
                  <a:schemeClr val="tx1"/>
                </a:solidFill>
              </a:rPr>
              <a:t> </a:t>
            </a:r>
          </a:p>
          <a:p>
            <a:pPr algn="l" rtl="0">
              <a:buFont typeface="Arial" pitchFamily="34" charset="0"/>
              <a:buChar char="•"/>
            </a:pPr>
            <a:endParaRPr lang="en-US" dirty="0" smtClean="0">
              <a:solidFill>
                <a:schemeClr val="tx1"/>
              </a:solidFill>
            </a:endParaRPr>
          </a:p>
          <a:p>
            <a:pPr algn="l" rtl="0">
              <a:buFont typeface="Arial" pitchFamily="34" charset="0"/>
              <a:buChar char="•"/>
            </a:pPr>
            <a:endParaRPr lang="en-US" dirty="0" smtClean="0">
              <a:solidFill>
                <a:schemeClr val="tx1"/>
              </a:solidFill>
            </a:endParaRPr>
          </a:p>
          <a:p>
            <a:pPr algn="l" rtl="0">
              <a:buFont typeface="Arial" pitchFamily="34" charset="0"/>
              <a:buChar char="•"/>
            </a:pPr>
            <a:endParaRPr lang="en-US" dirty="0" smtClean="0">
              <a:solidFill>
                <a:schemeClr val="tx1"/>
              </a:solidFill>
            </a:endParaRPr>
          </a:p>
          <a:p>
            <a:pPr algn="l" rtl="0">
              <a:buFont typeface="Arial" pitchFamily="34" charset="0"/>
              <a:buChar char="•"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827584" y="1484784"/>
            <a:ext cx="2664296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en-US" sz="2000" b="1" dirty="0" smtClean="0">
                <a:solidFill>
                  <a:schemeClr val="tx1"/>
                </a:solidFill>
              </a:rPr>
              <a:t>Increased demands</a:t>
            </a:r>
          </a:p>
          <a:p>
            <a:pPr algn="l" rtl="0"/>
            <a:r>
              <a:rPr lang="en-US" sz="1600" b="1" dirty="0" smtClean="0">
                <a:solidFill>
                  <a:schemeClr val="tx1"/>
                </a:solidFill>
              </a:rPr>
              <a:t>(</a:t>
            </a:r>
            <a:r>
              <a:rPr lang="en-US" b="1" dirty="0" smtClean="0">
                <a:solidFill>
                  <a:schemeClr val="tx1"/>
                </a:solidFill>
              </a:rPr>
              <a:t>iron </a:t>
            </a:r>
            <a:r>
              <a:rPr lang="en-US" b="1" dirty="0" err="1" smtClean="0">
                <a:solidFill>
                  <a:schemeClr val="tx1"/>
                </a:solidFill>
              </a:rPr>
              <a:t>def.,pregnancy</a:t>
            </a:r>
            <a:r>
              <a:rPr lang="en-US" b="1" dirty="0" smtClean="0">
                <a:solidFill>
                  <a:schemeClr val="tx1"/>
                </a:solidFill>
              </a:rPr>
              <a:t>..)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3491880" y="1772816"/>
            <a:ext cx="504056" cy="117727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>
            <a:off x="4067944" y="1484784"/>
            <a:ext cx="1872208" cy="64807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Low iron stores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372200" y="1556792"/>
            <a:ext cx="2232248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en-US" sz="2000" b="1" dirty="0" smtClean="0">
                <a:solidFill>
                  <a:schemeClr val="tx1"/>
                </a:solidFill>
              </a:rPr>
              <a:t> high absorption 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9" name="Right Arrow 18"/>
          <p:cNvSpPr/>
          <p:nvPr/>
        </p:nvSpPr>
        <p:spPr>
          <a:xfrm>
            <a:off x="5940152" y="1772816"/>
            <a:ext cx="360040" cy="144017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>
            <a:off x="827584" y="2348880"/>
            <a:ext cx="2448272" cy="43204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 sz="2000" b="1" dirty="0" smtClean="0">
                <a:solidFill>
                  <a:schemeClr val="tx1"/>
                </a:solidFill>
              </a:rPr>
              <a:t>Iron overload 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21" name="Right Arrow 20"/>
          <p:cNvSpPr/>
          <p:nvPr/>
        </p:nvSpPr>
        <p:spPr>
          <a:xfrm flipV="1">
            <a:off x="3275856" y="2492896"/>
            <a:ext cx="792088" cy="109343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>
            <a:off x="4067944" y="2348880"/>
            <a:ext cx="1872208" cy="43204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Full iron stores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3" name="Right Arrow 22"/>
          <p:cNvSpPr/>
          <p:nvPr/>
        </p:nvSpPr>
        <p:spPr>
          <a:xfrm>
            <a:off x="5940152" y="2492896"/>
            <a:ext cx="360040" cy="117727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>
            <a:off x="6372200" y="2348880"/>
            <a:ext cx="2232248" cy="43204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en-US" sz="2000" b="1" dirty="0" smtClean="0">
                <a:solidFill>
                  <a:schemeClr val="tx1"/>
                </a:solidFill>
              </a:rPr>
              <a:t>Low absorption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323528" y="2924944"/>
            <a:ext cx="8568952" cy="158417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en-US" sz="2400" b="1" u="sng" dirty="0" smtClean="0">
                <a:solidFill>
                  <a:schemeClr val="tx1"/>
                </a:solidFill>
              </a:rPr>
              <a:t>2- Content and form of dietary iron</a:t>
            </a:r>
          </a:p>
          <a:p>
            <a:pPr algn="l" rtl="0"/>
            <a:endParaRPr lang="en-US" sz="2000" b="1" u="sng" dirty="0" smtClean="0">
              <a:solidFill>
                <a:schemeClr val="tx1"/>
              </a:solidFill>
            </a:endParaRPr>
          </a:p>
          <a:p>
            <a:pPr algn="l" rtl="0"/>
            <a:endParaRPr lang="en-US" sz="2400" b="1" dirty="0" smtClean="0">
              <a:solidFill>
                <a:schemeClr val="tx1"/>
              </a:solidFill>
            </a:endParaRPr>
          </a:p>
          <a:p>
            <a:pPr algn="l" rtl="0"/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331640" y="3429000"/>
            <a:ext cx="1728192" cy="2880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More Iron 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331640" y="3789040"/>
            <a:ext cx="1728192" cy="2880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 sz="2000" b="1" dirty="0" err="1" smtClean="0">
                <a:solidFill>
                  <a:schemeClr val="tx1"/>
                </a:solidFill>
              </a:rPr>
              <a:t>Heam</a:t>
            </a:r>
            <a:r>
              <a:rPr lang="en-US" sz="2000" b="1" dirty="0" smtClean="0">
                <a:solidFill>
                  <a:schemeClr val="tx1"/>
                </a:solidFill>
              </a:rPr>
              <a:t> Iron  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28" name="Right Arrow 27"/>
          <p:cNvSpPr/>
          <p:nvPr/>
        </p:nvSpPr>
        <p:spPr>
          <a:xfrm>
            <a:off x="3059832" y="3645024"/>
            <a:ext cx="2160240" cy="72008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Arrow 28"/>
          <p:cNvSpPr/>
          <p:nvPr/>
        </p:nvSpPr>
        <p:spPr>
          <a:xfrm>
            <a:off x="3059832" y="4005064"/>
            <a:ext cx="2160240" cy="72008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5292080" y="3429000"/>
            <a:ext cx="1872208" cy="1008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 sz="2000" b="1" dirty="0" smtClean="0">
                <a:solidFill>
                  <a:schemeClr val="tx1"/>
                </a:solidFill>
              </a:rPr>
              <a:t>More absorption 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323528" y="4581128"/>
            <a:ext cx="8568952" cy="216024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en-US" sz="2200" b="1" u="sng" dirty="0" smtClean="0">
                <a:solidFill>
                  <a:schemeClr val="tx1"/>
                </a:solidFill>
              </a:rPr>
              <a:t>3- </a:t>
            </a:r>
            <a:r>
              <a:rPr lang="en-US" sz="2400" b="1" u="sng" dirty="0" smtClean="0">
                <a:solidFill>
                  <a:schemeClr val="tx1"/>
                </a:solidFill>
              </a:rPr>
              <a:t>Balance between dietary enhancers &amp; Inhibitory factors:</a:t>
            </a:r>
            <a:endParaRPr lang="en-US" sz="2200" b="1" u="sng" dirty="0" smtClean="0">
              <a:solidFill>
                <a:schemeClr val="tx1"/>
              </a:solidFill>
            </a:endParaRPr>
          </a:p>
          <a:p>
            <a:pPr algn="l" rtl="0"/>
            <a:endParaRPr lang="en-US" sz="2000" b="1" u="sng" dirty="0" smtClean="0">
              <a:solidFill>
                <a:schemeClr val="tx1"/>
              </a:solidFill>
            </a:endParaRPr>
          </a:p>
          <a:p>
            <a:pPr algn="l" rtl="0"/>
            <a:endParaRPr lang="en-US" sz="2000" b="1" dirty="0" smtClean="0">
              <a:solidFill>
                <a:schemeClr val="tx1"/>
              </a:solidFill>
            </a:endParaRPr>
          </a:p>
          <a:p>
            <a:pPr algn="l" rtl="0"/>
            <a:endParaRPr lang="en-US" sz="2000" b="1" dirty="0" smtClean="0">
              <a:solidFill>
                <a:schemeClr val="tx1"/>
              </a:solidFill>
            </a:endParaRPr>
          </a:p>
          <a:p>
            <a:pPr algn="l" rtl="0"/>
            <a:endParaRPr lang="en-US" sz="2000" b="1" dirty="0" smtClean="0">
              <a:solidFill>
                <a:schemeClr val="tx1"/>
              </a:solidFill>
            </a:endParaRPr>
          </a:p>
          <a:p>
            <a:pPr algn="l" rtl="0"/>
            <a:endParaRPr lang="en-US" sz="2000" b="1" dirty="0" smtClean="0">
              <a:solidFill>
                <a:schemeClr val="tx1"/>
              </a:solidFill>
            </a:endParaRPr>
          </a:p>
          <a:p>
            <a:pPr algn="l" rtl="0"/>
            <a:endParaRPr lang="en-US" sz="2000" b="1" dirty="0" smtClean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755576" y="5301208"/>
            <a:ext cx="3168352" cy="12241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b="1" dirty="0" smtClean="0"/>
          </a:p>
          <a:p>
            <a:pPr algn="l"/>
            <a:r>
              <a:rPr lang="en-US" b="1" dirty="0" smtClean="0">
                <a:solidFill>
                  <a:schemeClr val="tx1"/>
                </a:solidFill>
              </a:rPr>
              <a:t>Meat                  (</a:t>
            </a:r>
            <a:r>
              <a:rPr lang="en-US" b="1" dirty="0" err="1" smtClean="0">
                <a:solidFill>
                  <a:schemeClr val="tx1"/>
                </a:solidFill>
              </a:rPr>
              <a:t>haem</a:t>
            </a:r>
            <a:r>
              <a:rPr lang="en-US" b="1" dirty="0" smtClean="0">
                <a:solidFill>
                  <a:schemeClr val="tx1"/>
                </a:solidFill>
              </a:rPr>
              <a:t> iron)</a:t>
            </a:r>
          </a:p>
          <a:p>
            <a:pPr algn="l" rtl="0"/>
            <a:r>
              <a:rPr lang="en-US" b="1" dirty="0" smtClean="0">
                <a:solidFill>
                  <a:schemeClr val="tx1"/>
                </a:solidFill>
              </a:rPr>
              <a:t> Fruit                (Vitamin C)</a:t>
            </a:r>
          </a:p>
          <a:p>
            <a:pPr algn="l" rtl="0"/>
            <a:r>
              <a:rPr lang="en-US" b="1" dirty="0" smtClean="0">
                <a:solidFill>
                  <a:schemeClr val="tx1"/>
                </a:solidFill>
              </a:rPr>
              <a:t>Sugar (</a:t>
            </a:r>
            <a:r>
              <a:rPr lang="en-US" b="1" dirty="0" err="1" smtClean="0">
                <a:solidFill>
                  <a:schemeClr val="tx1"/>
                </a:solidFill>
              </a:rPr>
              <a:t>Solubilizing</a:t>
            </a:r>
            <a:r>
              <a:rPr lang="en-US" b="1" dirty="0" smtClean="0">
                <a:solidFill>
                  <a:schemeClr val="tx1"/>
                </a:solidFill>
              </a:rPr>
              <a:t> agent )</a:t>
            </a:r>
          </a:p>
          <a:p>
            <a:pPr algn="l" rtl="0"/>
            <a:r>
              <a:rPr lang="en-US" b="1" dirty="0" smtClean="0">
                <a:solidFill>
                  <a:schemeClr val="tx1"/>
                </a:solidFill>
              </a:rPr>
              <a:t>Acids</a:t>
            </a:r>
          </a:p>
          <a:p>
            <a:pPr algn="l" rtl="0"/>
            <a:endParaRPr lang="en-US" b="1" dirty="0"/>
          </a:p>
        </p:txBody>
      </p:sp>
      <p:sp>
        <p:nvSpPr>
          <p:cNvPr id="33" name="Rectangle 32"/>
          <p:cNvSpPr/>
          <p:nvPr/>
        </p:nvSpPr>
        <p:spPr>
          <a:xfrm>
            <a:off x="4283968" y="5373216"/>
            <a:ext cx="4032448" cy="12961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en-US" b="1" dirty="0" smtClean="0">
                <a:solidFill>
                  <a:schemeClr val="tx1"/>
                </a:solidFill>
              </a:rPr>
              <a:t>Dairy foods                 (calcium)</a:t>
            </a:r>
          </a:p>
          <a:p>
            <a:pPr algn="l" rtl="0"/>
            <a:r>
              <a:rPr lang="en-US" b="1" dirty="0" smtClean="0">
                <a:solidFill>
                  <a:schemeClr val="tx1"/>
                </a:solidFill>
              </a:rPr>
              <a:t> High fiber foods        (</a:t>
            </a:r>
            <a:r>
              <a:rPr lang="en-US" b="1" dirty="0" err="1" smtClean="0">
                <a:solidFill>
                  <a:schemeClr val="tx1"/>
                </a:solidFill>
              </a:rPr>
              <a:t>phytate</a:t>
            </a:r>
            <a:r>
              <a:rPr lang="en-US" b="1" dirty="0" smtClean="0">
                <a:solidFill>
                  <a:schemeClr val="tx1"/>
                </a:solidFill>
              </a:rPr>
              <a:t>)</a:t>
            </a:r>
          </a:p>
          <a:p>
            <a:pPr algn="l" rtl="0"/>
            <a:r>
              <a:rPr lang="en-US" b="1" dirty="0" smtClean="0">
                <a:solidFill>
                  <a:schemeClr val="tx1"/>
                </a:solidFill>
              </a:rPr>
              <a:t> Coffee &amp;tea               (</a:t>
            </a:r>
            <a:r>
              <a:rPr lang="en-US" b="1" dirty="0" err="1" smtClean="0">
                <a:solidFill>
                  <a:schemeClr val="tx1"/>
                </a:solidFill>
              </a:rPr>
              <a:t>polyphenoles</a:t>
            </a:r>
            <a:r>
              <a:rPr lang="en-US" b="1" dirty="0" smtClean="0">
                <a:solidFill>
                  <a:schemeClr val="tx1"/>
                </a:solidFill>
              </a:rPr>
              <a:t>)</a:t>
            </a:r>
          </a:p>
          <a:p>
            <a:pPr algn="l" rtl="0"/>
            <a:r>
              <a:rPr lang="en-US" b="1" dirty="0" smtClean="0">
                <a:solidFill>
                  <a:schemeClr val="tx1"/>
                </a:solidFill>
              </a:rPr>
              <a:t>Anti -Acids 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827584" y="5013176"/>
            <a:ext cx="1512168" cy="36004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2000" b="1" dirty="0" smtClean="0">
                <a:solidFill>
                  <a:schemeClr val="tx1"/>
                </a:solidFill>
              </a:rPr>
              <a:t>Enhancers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4355976" y="5085184"/>
            <a:ext cx="1296144" cy="36004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en-US" sz="2000" b="1" dirty="0" smtClean="0">
                <a:solidFill>
                  <a:schemeClr val="tx1"/>
                </a:solidFill>
              </a:rPr>
              <a:t>Inhibitors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37" name="مستطيل 2"/>
          <p:cNvSpPr/>
          <p:nvPr/>
        </p:nvSpPr>
        <p:spPr>
          <a:xfrm>
            <a:off x="2771800" y="188640"/>
            <a:ext cx="4032448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3200" b="1" dirty="0" smtClean="0">
                <a:solidFill>
                  <a:schemeClr val="tx1"/>
                </a:solidFill>
              </a:rPr>
              <a:t>Iron Absorption</a:t>
            </a:r>
            <a:endParaRPr lang="ar-SA" sz="3200" b="1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331640" y="4149080"/>
            <a:ext cx="1728192" cy="2880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 sz="2000" b="1" dirty="0" smtClean="0">
                <a:solidFill>
                  <a:schemeClr val="tx1"/>
                </a:solidFill>
              </a:rPr>
              <a:t>Ferrous Iron  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39" name="Right Arrow 38"/>
          <p:cNvSpPr/>
          <p:nvPr/>
        </p:nvSpPr>
        <p:spPr>
          <a:xfrm>
            <a:off x="3059832" y="4293096"/>
            <a:ext cx="2160240" cy="72008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78880" y="1340768"/>
            <a:ext cx="8496944" cy="511256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/>
            <a:endParaRPr lang="en-US" sz="2400" b="1" u="sng" dirty="0" smtClean="0">
              <a:solidFill>
                <a:schemeClr val="tx1"/>
              </a:solidFill>
            </a:endParaRPr>
          </a:p>
          <a:p>
            <a:pPr algn="l" rtl="0"/>
            <a:endParaRPr lang="en-US" sz="2400" b="1" u="sng" dirty="0">
              <a:solidFill>
                <a:schemeClr val="tx1"/>
              </a:solidFill>
            </a:endParaRPr>
          </a:p>
          <a:p>
            <a:pPr algn="l" rtl="0"/>
            <a:endParaRPr lang="en-US" sz="2400" b="1" u="sng" dirty="0" smtClean="0">
              <a:solidFill>
                <a:schemeClr val="tx1"/>
              </a:solidFill>
            </a:endParaRPr>
          </a:p>
          <a:p>
            <a:pPr algn="l" rtl="0"/>
            <a:endParaRPr lang="en-US" sz="2400" b="1" u="sng" dirty="0">
              <a:solidFill>
                <a:schemeClr val="tx1"/>
              </a:solidFill>
            </a:endParaRPr>
          </a:p>
          <a:p>
            <a:pPr algn="l" rtl="0"/>
            <a:endParaRPr lang="en-US" sz="2400" b="1" u="sng" dirty="0" smtClean="0">
              <a:solidFill>
                <a:schemeClr val="tx1"/>
              </a:solidFill>
            </a:endParaRPr>
          </a:p>
          <a:p>
            <a:pPr algn="l" rtl="0"/>
            <a:r>
              <a:rPr lang="en-US" sz="2400" b="1" u="sng" dirty="0" smtClean="0">
                <a:solidFill>
                  <a:schemeClr val="tx1"/>
                </a:solidFill>
              </a:rPr>
              <a:t>1-Chronic </a:t>
            </a:r>
            <a:r>
              <a:rPr lang="en-US" sz="2400" b="1" u="sng" dirty="0">
                <a:solidFill>
                  <a:schemeClr val="tx1"/>
                </a:solidFill>
              </a:rPr>
              <a:t>blood loss: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1"/>
                </a:solidFill>
              </a:rPr>
              <a:t>GIT </a:t>
            </a:r>
            <a:r>
              <a:rPr lang="en-US" sz="2000" b="1" dirty="0" smtClean="0">
                <a:solidFill>
                  <a:schemeClr val="tx1"/>
                </a:solidFill>
              </a:rPr>
              <a:t>Bleeding: </a:t>
            </a:r>
            <a:r>
              <a:rPr lang="en-US" sz="2000" b="1" dirty="0">
                <a:solidFill>
                  <a:schemeClr val="tx1"/>
                </a:solidFill>
              </a:rPr>
              <a:t>peptic ulcer, </a:t>
            </a:r>
            <a:r>
              <a:rPr lang="en-US" sz="2000" b="1" dirty="0" smtClean="0">
                <a:solidFill>
                  <a:schemeClr val="tx1"/>
                </a:solidFill>
              </a:rPr>
              <a:t>esophageal varices , </a:t>
            </a:r>
            <a:r>
              <a:rPr lang="en-US" sz="2000" b="1" dirty="0">
                <a:solidFill>
                  <a:schemeClr val="tx1"/>
                </a:solidFill>
              </a:rPr>
              <a:t>hookworm </a:t>
            </a:r>
            <a:r>
              <a:rPr lang="en-US" sz="2000" b="1" dirty="0" smtClean="0">
                <a:solidFill>
                  <a:schemeClr val="tx1"/>
                </a:solidFill>
              </a:rPr>
              <a:t>&amp; </a:t>
            </a:r>
            <a:r>
              <a:rPr lang="en-US" sz="2000" b="1" dirty="0">
                <a:solidFill>
                  <a:schemeClr val="tx1"/>
                </a:solidFill>
              </a:rPr>
              <a:t>cancer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tx1"/>
                </a:solidFill>
              </a:rPr>
              <a:t>Uterine bleeding</a:t>
            </a:r>
            <a:endParaRPr lang="en-US" sz="2000" b="1" dirty="0">
              <a:solidFill>
                <a:schemeClr val="tx1"/>
              </a:solidFill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tx1"/>
                </a:solidFill>
              </a:rPr>
              <a:t>Hematuria</a:t>
            </a:r>
          </a:p>
          <a:p>
            <a:pPr lvl="0" algn="l" rtl="0"/>
            <a:r>
              <a:rPr lang="en-US" sz="2000" b="1" dirty="0" smtClean="0">
                <a:solidFill>
                  <a:schemeClr val="tx1"/>
                </a:solidFill>
              </a:rPr>
              <a:t>2- </a:t>
            </a:r>
            <a:r>
              <a:rPr lang="en-US" sz="2400" b="1" u="sng" dirty="0">
                <a:solidFill>
                  <a:prstClr val="black"/>
                </a:solidFill>
              </a:rPr>
              <a:t>Increased demands:</a:t>
            </a:r>
          </a:p>
          <a:p>
            <a:pPr marL="342900" lvl="0" indent="-342900" algn="l" rtl="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prstClr val="black"/>
                </a:solidFill>
              </a:rPr>
              <a:t>Immaturity</a:t>
            </a:r>
            <a:endParaRPr lang="en-US" sz="2000" b="1" dirty="0">
              <a:solidFill>
                <a:prstClr val="black"/>
              </a:solidFill>
            </a:endParaRPr>
          </a:p>
          <a:p>
            <a:pPr marL="342900" lvl="0" indent="-342900" algn="l" rtl="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prstClr val="black"/>
                </a:solidFill>
              </a:rPr>
              <a:t>Growth</a:t>
            </a:r>
            <a:endParaRPr lang="en-US" sz="2000" b="1" dirty="0">
              <a:solidFill>
                <a:prstClr val="black"/>
              </a:solidFill>
            </a:endParaRPr>
          </a:p>
          <a:p>
            <a:pPr marL="342900" lvl="0" indent="-342900" algn="l" rtl="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prstClr val="black"/>
                </a:solidFill>
              </a:rPr>
              <a:t>Pregnancy</a:t>
            </a:r>
          </a:p>
          <a:p>
            <a:pPr marL="342900" lvl="0" indent="-342900" algn="l" rtl="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prstClr val="black"/>
                </a:solidFill>
              </a:rPr>
              <a:t>EPO </a:t>
            </a:r>
            <a:r>
              <a:rPr lang="en-US" sz="2000" b="1" dirty="0" smtClean="0">
                <a:solidFill>
                  <a:prstClr val="black"/>
                </a:solidFill>
              </a:rPr>
              <a:t>therapy</a:t>
            </a:r>
          </a:p>
          <a:p>
            <a:pPr lvl="0" algn="l" rtl="0"/>
            <a:r>
              <a:rPr lang="en-US" sz="2400" b="1" u="sng" dirty="0" smtClean="0">
                <a:solidFill>
                  <a:prstClr val="black"/>
                </a:solidFill>
              </a:rPr>
              <a:t>3-Malabsorption</a:t>
            </a:r>
            <a:r>
              <a:rPr lang="en-US" sz="2400" b="1" dirty="0">
                <a:solidFill>
                  <a:prstClr val="black"/>
                </a:solidFill>
              </a:rPr>
              <a:t>: </a:t>
            </a:r>
            <a:endParaRPr lang="en-US" sz="2400" b="1" dirty="0" smtClean="0">
              <a:solidFill>
                <a:prstClr val="black"/>
              </a:solidFill>
            </a:endParaRPr>
          </a:p>
          <a:p>
            <a:pPr marL="342900" lvl="0" indent="-342900" algn="l" rtl="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prstClr val="black"/>
                </a:solidFill>
              </a:rPr>
              <a:t> </a:t>
            </a:r>
            <a:r>
              <a:rPr lang="en-US" sz="2000" b="1" dirty="0" smtClean="0">
                <a:solidFill>
                  <a:prstClr val="black"/>
                </a:solidFill>
              </a:rPr>
              <a:t>Enteropathy </a:t>
            </a:r>
          </a:p>
          <a:p>
            <a:pPr marL="342900" lvl="0" indent="-342900" algn="l" rtl="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prstClr val="black"/>
                </a:solidFill>
              </a:rPr>
              <a:t> Gastrectomy</a:t>
            </a:r>
            <a:endParaRPr lang="en-US" sz="2000" b="1" dirty="0">
              <a:solidFill>
                <a:prstClr val="black"/>
              </a:solidFill>
            </a:endParaRPr>
          </a:p>
          <a:p>
            <a:pPr lvl="0" algn="l" rtl="0"/>
            <a:r>
              <a:rPr lang="en-US" sz="2400" b="1" u="sng" dirty="0" smtClean="0">
                <a:solidFill>
                  <a:prstClr val="black"/>
                </a:solidFill>
              </a:rPr>
              <a:t>4-Poor </a:t>
            </a:r>
            <a:r>
              <a:rPr lang="en-US" sz="2400" b="1" u="sng" dirty="0">
                <a:solidFill>
                  <a:prstClr val="black"/>
                </a:solidFill>
              </a:rPr>
              <a:t>diet</a:t>
            </a:r>
            <a:r>
              <a:rPr lang="en-US" sz="2400" b="1" dirty="0">
                <a:solidFill>
                  <a:prstClr val="black"/>
                </a:solidFill>
              </a:rPr>
              <a:t>: </a:t>
            </a:r>
            <a:r>
              <a:rPr lang="en-US" sz="2000" b="1" dirty="0">
                <a:solidFill>
                  <a:prstClr val="black"/>
                </a:solidFill>
              </a:rPr>
              <a:t>Rare as the only cause (rule out other causes</a:t>
            </a:r>
            <a:r>
              <a:rPr lang="en-US" sz="2000" b="1" dirty="0" smtClean="0">
                <a:solidFill>
                  <a:prstClr val="black"/>
                </a:solidFill>
              </a:rPr>
              <a:t>)</a:t>
            </a:r>
          </a:p>
          <a:p>
            <a:pPr lvl="0" algn="l" rtl="0"/>
            <a:endParaRPr lang="en-US" sz="2000" b="1" dirty="0">
              <a:solidFill>
                <a:prstClr val="black"/>
              </a:solidFill>
            </a:endParaRPr>
          </a:p>
          <a:p>
            <a:pPr lvl="0" algn="l" rtl="0"/>
            <a:endParaRPr lang="en-US" sz="2000" b="1" dirty="0" smtClean="0">
              <a:solidFill>
                <a:prstClr val="black"/>
              </a:solidFill>
            </a:endParaRPr>
          </a:p>
          <a:p>
            <a:pPr lvl="0" algn="l" rtl="0"/>
            <a:endParaRPr lang="en-US" sz="2000" b="1" dirty="0">
              <a:solidFill>
                <a:prstClr val="black"/>
              </a:solidFill>
            </a:endParaRPr>
          </a:p>
          <a:p>
            <a:pPr lvl="0" algn="l" rtl="0"/>
            <a:endParaRPr lang="en-US" sz="2000" b="1" dirty="0">
              <a:solidFill>
                <a:prstClr val="black"/>
              </a:solidFill>
            </a:endParaRPr>
          </a:p>
          <a:p>
            <a:pPr algn="l" rtl="0"/>
            <a:endParaRPr lang="en-US" sz="2000" b="1" dirty="0">
              <a:solidFill>
                <a:schemeClr val="tx1"/>
              </a:solidFill>
            </a:endParaRPr>
          </a:p>
          <a:p>
            <a:pPr algn="l" rtl="0"/>
            <a:endParaRPr lang="ar-SA" sz="2000" b="1" dirty="0">
              <a:solidFill>
                <a:schemeClr val="tx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699792" y="404664"/>
            <a:ext cx="3456384" cy="64807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3200" b="1" dirty="0" smtClean="0">
                <a:solidFill>
                  <a:schemeClr val="tx1"/>
                </a:solidFill>
              </a:rPr>
              <a:t>Causes of IDA</a:t>
            </a:r>
            <a:endParaRPr lang="ar-SA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07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8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376372"/>
              </p:ext>
            </p:extLst>
          </p:nvPr>
        </p:nvGraphicFramePr>
        <p:xfrm>
          <a:off x="251519" y="1844824"/>
          <a:ext cx="8208913" cy="3727109"/>
        </p:xfrm>
        <a:graphic>
          <a:graphicData uri="http://schemas.openxmlformats.org/drawingml/2006/table">
            <a:tbl>
              <a:tblPr rtl="1"/>
              <a:tblGrid>
                <a:gridCol w="1491820"/>
                <a:gridCol w="1663652"/>
                <a:gridCol w="1663652"/>
                <a:gridCol w="1577736"/>
                <a:gridCol w="1812053"/>
              </a:tblGrid>
              <a:tr h="1153139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70000"/>
                        <a:defRPr sz="24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5pPr>
                      <a:lvl6pPr marL="25146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6pPr>
                      <a:lvl7pPr marL="29718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7pPr>
                      <a:lvl8pPr marL="34290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8pPr>
                      <a:lvl9pPr marL="38862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ar-S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ar-S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Iron def. </a:t>
                      </a:r>
                      <a:r>
                        <a:rPr kumimoji="0" lang="en-US" altLang="ar-S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anemia </a:t>
                      </a:r>
                      <a:endParaRPr kumimoji="0" lang="ar-SA" alt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70000"/>
                        <a:defRPr sz="24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5pPr>
                      <a:lvl6pPr marL="25146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6pPr>
                      <a:lvl7pPr marL="29718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7pPr>
                      <a:lvl8pPr marL="34290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8pPr>
                      <a:lvl9pPr marL="38862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ar-S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ar-S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Latent</a:t>
                      </a:r>
                      <a:endParaRPr kumimoji="0" lang="ar-SA" alt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70000"/>
                        <a:defRPr sz="24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5pPr>
                      <a:lvl6pPr marL="25146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6pPr>
                      <a:lvl7pPr marL="29718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7pPr>
                      <a:lvl8pPr marL="34290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8pPr>
                      <a:lvl9pPr marL="38862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ar-S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ar-S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Pre-latent</a:t>
                      </a:r>
                      <a:endParaRPr kumimoji="0" lang="ar-SA" alt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70000"/>
                        <a:defRPr sz="24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5pPr>
                      <a:lvl6pPr marL="25146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6pPr>
                      <a:lvl7pPr marL="29718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7pPr>
                      <a:lvl8pPr marL="34290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8pPr>
                      <a:lvl9pPr marL="38862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ar-S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ar-S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Normal</a:t>
                      </a:r>
                      <a:endParaRPr kumimoji="0" lang="ar-SA" alt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70000"/>
                        <a:defRPr sz="24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5pPr>
                      <a:lvl6pPr marL="25146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6pPr>
                      <a:lvl7pPr marL="29718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7pPr>
                      <a:lvl8pPr marL="34290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8pPr>
                      <a:lvl9pPr marL="38862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ar-SA" alt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85799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70000"/>
                        <a:defRPr sz="24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5pPr>
                      <a:lvl6pPr marL="25146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6pPr>
                      <a:lvl7pPr marL="29718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7pPr>
                      <a:lvl8pPr marL="34290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8pPr>
                      <a:lvl9pPr marL="38862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ar-S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Low</a:t>
                      </a:r>
                      <a:endParaRPr kumimoji="0" lang="ar-SA" alt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70000"/>
                        <a:defRPr sz="24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5pPr>
                      <a:lvl6pPr marL="25146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6pPr>
                      <a:lvl7pPr marL="29718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7pPr>
                      <a:lvl8pPr marL="34290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8pPr>
                      <a:lvl9pPr marL="38862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ar-S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Low</a:t>
                      </a:r>
                      <a:endParaRPr kumimoji="0" lang="ar-SA" alt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70000"/>
                        <a:defRPr sz="24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5pPr>
                      <a:lvl6pPr marL="25146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6pPr>
                      <a:lvl7pPr marL="29718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7pPr>
                      <a:lvl8pPr marL="34290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8pPr>
                      <a:lvl9pPr marL="38862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ar-S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Low</a:t>
                      </a:r>
                      <a:endParaRPr kumimoji="0" lang="ar-SA" alt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70000"/>
                        <a:defRPr sz="24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5pPr>
                      <a:lvl6pPr marL="25146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6pPr>
                      <a:lvl7pPr marL="29718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7pPr>
                      <a:lvl8pPr marL="34290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8pPr>
                      <a:lvl9pPr marL="38862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ar-S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Normal        </a:t>
                      </a:r>
                      <a:endParaRPr kumimoji="0" lang="ar-SA" alt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70000"/>
                        <a:defRPr sz="24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5pPr>
                      <a:lvl6pPr marL="25146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6pPr>
                      <a:lvl7pPr marL="29718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7pPr>
                      <a:lvl8pPr marL="34290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8pPr>
                      <a:lvl9pPr marL="38862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ar-S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Stores</a:t>
                      </a:r>
                      <a:endParaRPr kumimoji="0" lang="ar-SA" alt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85799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70000"/>
                        <a:defRPr sz="24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5pPr>
                      <a:lvl6pPr marL="25146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6pPr>
                      <a:lvl7pPr marL="29718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7pPr>
                      <a:lvl8pPr marL="34290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8pPr>
                      <a:lvl9pPr marL="38862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ar-S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Low</a:t>
                      </a:r>
                      <a:endParaRPr kumimoji="0" lang="ar-SA" alt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70000"/>
                        <a:defRPr sz="24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5pPr>
                      <a:lvl6pPr marL="25146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6pPr>
                      <a:lvl7pPr marL="29718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7pPr>
                      <a:lvl8pPr marL="34290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8pPr>
                      <a:lvl9pPr marL="38862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ar-S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Low</a:t>
                      </a:r>
                      <a:endParaRPr kumimoji="0" lang="ar-SA" alt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70000"/>
                        <a:defRPr sz="24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5pPr>
                      <a:lvl6pPr marL="25146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6pPr>
                      <a:lvl7pPr marL="29718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7pPr>
                      <a:lvl8pPr marL="34290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8pPr>
                      <a:lvl9pPr marL="38862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ar-S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Normal      </a:t>
                      </a:r>
                      <a:endParaRPr kumimoji="0" lang="ar-SA" alt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70000"/>
                        <a:defRPr sz="24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5pPr>
                      <a:lvl6pPr marL="25146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6pPr>
                      <a:lvl7pPr marL="29718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7pPr>
                      <a:lvl8pPr marL="34290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8pPr>
                      <a:lvl9pPr marL="38862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ar-S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Normal     </a:t>
                      </a:r>
                      <a:endParaRPr kumimoji="0" lang="ar-SA" alt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70000"/>
                        <a:defRPr sz="24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5pPr>
                      <a:lvl6pPr marL="25146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6pPr>
                      <a:lvl7pPr marL="29718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7pPr>
                      <a:lvl8pPr marL="34290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8pPr>
                      <a:lvl9pPr marL="38862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ar-S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MCV/MCH</a:t>
                      </a:r>
                      <a:endParaRPr kumimoji="0" lang="ar-SA" alt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85799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70000"/>
                        <a:defRPr sz="24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5pPr>
                      <a:lvl6pPr marL="25146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6pPr>
                      <a:lvl7pPr marL="29718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7pPr>
                      <a:lvl8pPr marL="34290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8pPr>
                      <a:lvl9pPr marL="38862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ar-S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Low         </a:t>
                      </a:r>
                      <a:endParaRPr kumimoji="0" lang="ar-SA" alt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70000"/>
                        <a:defRPr sz="24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5pPr>
                      <a:lvl6pPr marL="25146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6pPr>
                      <a:lvl7pPr marL="29718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7pPr>
                      <a:lvl8pPr marL="34290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8pPr>
                      <a:lvl9pPr marL="38862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ar-S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Normal      </a:t>
                      </a:r>
                      <a:endParaRPr kumimoji="0" lang="ar-SA" alt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70000"/>
                        <a:defRPr sz="24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5pPr>
                      <a:lvl6pPr marL="25146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6pPr>
                      <a:lvl7pPr marL="29718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7pPr>
                      <a:lvl8pPr marL="34290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8pPr>
                      <a:lvl9pPr marL="38862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ar-S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Normal</a:t>
                      </a:r>
                      <a:endParaRPr kumimoji="0" lang="ar-SA" alt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70000"/>
                        <a:defRPr sz="24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5pPr>
                      <a:lvl6pPr marL="25146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6pPr>
                      <a:lvl7pPr marL="29718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7pPr>
                      <a:lvl8pPr marL="34290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8pPr>
                      <a:lvl9pPr marL="38862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ar-S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Normal</a:t>
                      </a:r>
                      <a:endParaRPr kumimoji="0" lang="ar-SA" alt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SzPct val="70000"/>
                        <a:defRPr sz="24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SzPct val="70000"/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5pPr>
                      <a:lvl6pPr marL="25146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6pPr>
                      <a:lvl7pPr marL="29718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7pPr>
                      <a:lvl8pPr marL="34290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8pPr>
                      <a:lvl9pPr marL="3886200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Garamond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ar-S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Hemoglobin</a:t>
                      </a:r>
                      <a:endParaRPr kumimoji="0" lang="ar-SA" alt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مستطيل 2"/>
          <p:cNvSpPr/>
          <p:nvPr/>
        </p:nvSpPr>
        <p:spPr>
          <a:xfrm>
            <a:off x="1691680" y="476672"/>
            <a:ext cx="5472608" cy="7200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altLang="ar-SA" sz="3200" kern="0" dirty="0">
                <a:solidFill>
                  <a:schemeClr val="tx1"/>
                </a:solidFill>
                <a:latin typeface="Franklin Gothic Medium"/>
              </a:rPr>
              <a:t>Development of IDA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7" name="نجمة مكونة من 7 نقاط 6"/>
          <p:cNvSpPr/>
          <p:nvPr/>
        </p:nvSpPr>
        <p:spPr>
          <a:xfrm>
            <a:off x="7092280" y="5325616"/>
            <a:ext cx="1584176" cy="1343744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/>
            <a:r>
              <a:rPr lang="en-US" sz="1600" b="1" dirty="0" smtClean="0">
                <a:solidFill>
                  <a:schemeClr val="tx1"/>
                </a:solidFill>
              </a:rPr>
              <a:t>Signs of anemia</a:t>
            </a:r>
            <a:endParaRPr lang="ar-SA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286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755576" y="1988840"/>
            <a:ext cx="7416824" cy="2736304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 sz="8800" b="1" dirty="0" smtClean="0">
                <a:solidFill>
                  <a:srgbClr val="FF0000"/>
                </a:solidFill>
              </a:rPr>
              <a:t>Hemoglobin??</a:t>
            </a:r>
            <a:endParaRPr lang="en-US" sz="8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D5088194-AEB6-4784-ABD0-63061D7E716C}" type="slidenum">
              <a:rPr lang="ar-SA">
                <a:solidFill>
                  <a:srgbClr val="FFFFFF"/>
                </a:solidFill>
              </a:rPr>
              <a:pPr>
                <a:defRPr/>
              </a:pPr>
              <a:t>20</a:t>
            </a:fld>
            <a:endParaRPr lang="en-US">
              <a:solidFill>
                <a:srgbClr val="FFFFFF"/>
              </a:solidFill>
            </a:endParaRPr>
          </a:p>
        </p:txBody>
      </p:sp>
      <p:pic>
        <p:nvPicPr>
          <p:cNvPr id="236549" name="Picture 5" descr="ch03f0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836712"/>
            <a:ext cx="48006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6551" name="Picture 7" descr="Figur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836712"/>
            <a:ext cx="3886200" cy="35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مستطيل مستدير الزوايا 1"/>
          <p:cNvSpPr/>
          <p:nvPr/>
        </p:nvSpPr>
        <p:spPr>
          <a:xfrm>
            <a:off x="228600" y="4725144"/>
            <a:ext cx="8591872" cy="194421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457200" lvl="0" indent="-457200" algn="l" rtl="0">
              <a:lnSpc>
                <a:spcPct val="80000"/>
              </a:lnSpc>
              <a:spcBef>
                <a:spcPct val="50000"/>
              </a:spcBef>
              <a:buClr>
                <a:srgbClr val="1F497D"/>
              </a:buClr>
              <a:buSzPct val="110000"/>
            </a:pPr>
            <a:r>
              <a:rPr lang="en-US" altLang="ar-SA" sz="2000" b="1" dirty="0">
                <a:solidFill>
                  <a:prstClr val="black"/>
                </a:solidFill>
                <a:cs typeface="Arial" pitchFamily="34" charset="0"/>
              </a:rPr>
              <a:t>Beside symptoms and signs of anaemia +/- bleeding patients </a:t>
            </a:r>
            <a:r>
              <a:rPr lang="en-US" altLang="ar-SA" sz="2000" b="1" dirty="0" smtClean="0">
                <a:solidFill>
                  <a:prstClr val="black"/>
                </a:solidFill>
                <a:cs typeface="Arial" pitchFamily="34" charset="0"/>
              </a:rPr>
              <a:t>present </a:t>
            </a:r>
            <a:r>
              <a:rPr lang="en-US" altLang="ar-SA" sz="2000" b="1" dirty="0">
                <a:solidFill>
                  <a:prstClr val="black"/>
                </a:solidFill>
                <a:cs typeface="Arial" pitchFamily="34" charset="0"/>
              </a:rPr>
              <a:t>with:</a:t>
            </a:r>
          </a:p>
          <a:p>
            <a:pPr lvl="0" algn="l" rtl="0">
              <a:lnSpc>
                <a:spcPct val="80000"/>
              </a:lnSpc>
              <a:spcBef>
                <a:spcPct val="50000"/>
              </a:spcBef>
              <a:buClr>
                <a:srgbClr val="1F497D"/>
              </a:buClr>
              <a:buSzPct val="110000"/>
            </a:pPr>
            <a:r>
              <a:rPr lang="en-US" altLang="ar-SA" sz="2000" b="1" dirty="0" smtClean="0">
                <a:solidFill>
                  <a:prstClr val="black"/>
                </a:solidFill>
                <a:cs typeface="Arial" pitchFamily="34" charset="0"/>
              </a:rPr>
              <a:t>(a): </a:t>
            </a:r>
            <a:r>
              <a:rPr lang="en-US" altLang="ar-SA" sz="2000" b="1" dirty="0" err="1" smtClean="0">
                <a:solidFill>
                  <a:prstClr val="black"/>
                </a:solidFill>
                <a:cs typeface="Arial" pitchFamily="34" charset="0"/>
              </a:rPr>
              <a:t>Koilonychia</a:t>
            </a:r>
            <a:r>
              <a:rPr lang="en-US" altLang="ar-SA" sz="2000" b="1" dirty="0" smtClean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altLang="ar-SA" sz="2000" b="1" dirty="0">
                <a:solidFill>
                  <a:prstClr val="black"/>
                </a:solidFill>
                <a:cs typeface="Arial" pitchFamily="34" charset="0"/>
              </a:rPr>
              <a:t>(spoon-shaped nails)</a:t>
            </a:r>
          </a:p>
          <a:p>
            <a:pPr lvl="0" algn="l" rtl="0">
              <a:lnSpc>
                <a:spcPct val="80000"/>
              </a:lnSpc>
              <a:spcBef>
                <a:spcPct val="50000"/>
              </a:spcBef>
              <a:buClr>
                <a:srgbClr val="1F497D"/>
              </a:buClr>
              <a:buSzPct val="110000"/>
            </a:pPr>
            <a:r>
              <a:rPr lang="en-US" altLang="ar-SA" sz="2000" b="1" dirty="0" smtClean="0">
                <a:solidFill>
                  <a:prstClr val="black"/>
                </a:solidFill>
                <a:cs typeface="Arial" pitchFamily="34" charset="0"/>
              </a:rPr>
              <a:t>(b): Angular </a:t>
            </a:r>
            <a:r>
              <a:rPr lang="en-US" altLang="ar-SA" sz="2000" b="1" dirty="0">
                <a:solidFill>
                  <a:prstClr val="black"/>
                </a:solidFill>
                <a:cs typeface="Arial" pitchFamily="34" charset="0"/>
              </a:rPr>
              <a:t>stomatitis and/or </a:t>
            </a:r>
            <a:r>
              <a:rPr lang="en-US" altLang="ar-SA" sz="2000" b="1" dirty="0" err="1">
                <a:solidFill>
                  <a:prstClr val="black"/>
                </a:solidFill>
                <a:cs typeface="Arial" pitchFamily="34" charset="0"/>
              </a:rPr>
              <a:t>glossitis</a:t>
            </a:r>
            <a:r>
              <a:rPr lang="en-US" altLang="ar-SA" sz="2000" b="1" dirty="0">
                <a:solidFill>
                  <a:prstClr val="black"/>
                </a:solidFill>
                <a:cs typeface="Arial" pitchFamily="34" charset="0"/>
              </a:rPr>
              <a:t> </a:t>
            </a:r>
          </a:p>
          <a:p>
            <a:pPr lvl="0" algn="l" rtl="0">
              <a:lnSpc>
                <a:spcPct val="80000"/>
              </a:lnSpc>
              <a:spcBef>
                <a:spcPct val="50000"/>
              </a:spcBef>
              <a:buClr>
                <a:srgbClr val="1F497D"/>
              </a:buClr>
              <a:buSzPct val="110000"/>
            </a:pPr>
            <a:r>
              <a:rPr lang="en-US" altLang="ar-SA" sz="2000" b="1" dirty="0" smtClean="0">
                <a:solidFill>
                  <a:prstClr val="black"/>
                </a:solidFill>
                <a:cs typeface="Arial" pitchFamily="34" charset="0"/>
              </a:rPr>
              <a:t>(c): Dysphagia </a:t>
            </a:r>
            <a:r>
              <a:rPr lang="en-US" altLang="ar-SA" sz="2000" b="1" dirty="0">
                <a:solidFill>
                  <a:prstClr val="black"/>
                </a:solidFill>
                <a:cs typeface="Arial" pitchFamily="34" charset="0"/>
              </a:rPr>
              <a:t>due to pharyngeal web </a:t>
            </a:r>
            <a:r>
              <a:rPr lang="en-US" altLang="ar-SA" sz="2000" b="1" dirty="0" smtClean="0">
                <a:solidFill>
                  <a:prstClr val="black"/>
                </a:solidFill>
                <a:cs typeface="Arial" pitchFamily="34" charset="0"/>
              </a:rPr>
              <a:t>(Plummer-Vinson </a:t>
            </a:r>
            <a:r>
              <a:rPr lang="en-US" altLang="ar-SA" sz="2000" b="1" dirty="0">
                <a:solidFill>
                  <a:prstClr val="black"/>
                </a:solidFill>
                <a:cs typeface="Arial" pitchFamily="34" charset="0"/>
              </a:rPr>
              <a:t>syndrome)</a:t>
            </a:r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1763688" y="116632"/>
            <a:ext cx="5544616" cy="57606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altLang="ar-SA" sz="3200" b="1" kern="0" dirty="0">
                <a:solidFill>
                  <a:schemeClr val="tx1"/>
                </a:solidFill>
              </a:rPr>
              <a:t>Signs and </a:t>
            </a:r>
            <a:r>
              <a:rPr lang="en-US" altLang="ar-SA" sz="3200" b="1" kern="0" dirty="0" smtClean="0">
                <a:solidFill>
                  <a:schemeClr val="tx1"/>
                </a:solidFill>
              </a:rPr>
              <a:t>symptoms of IDA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28600" y="2492896"/>
            <a:ext cx="598984" cy="2107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a</a:t>
            </a:r>
            <a:endParaRPr lang="ar-SA" sz="2400" b="1" dirty="0">
              <a:solidFill>
                <a:schemeClr val="tx1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628900" y="4402088"/>
            <a:ext cx="598984" cy="2107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c</a:t>
            </a:r>
            <a:endParaRPr lang="ar-SA" sz="2400" b="1" dirty="0">
              <a:solidFill>
                <a:schemeClr val="tx1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84584" y="4405784"/>
            <a:ext cx="598984" cy="2107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b</a:t>
            </a:r>
            <a:endParaRPr lang="ar-SA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710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7" descr="ch03f08"/>
          <p:cNvPicPr>
            <a:picLocks noChangeAspect="1" noChangeArrowheads="1"/>
          </p:cNvPicPr>
          <p:nvPr/>
        </p:nvPicPr>
        <p:blipFill>
          <a:blip r:embed="rId2" cstate="print">
            <a:lum bright="-2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340768"/>
            <a:ext cx="4320481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مستدير الزوايا 2"/>
          <p:cNvSpPr/>
          <p:nvPr/>
        </p:nvSpPr>
        <p:spPr>
          <a:xfrm>
            <a:off x="1835696" y="260648"/>
            <a:ext cx="4752528" cy="72008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3200" b="1" dirty="0" smtClean="0">
                <a:solidFill>
                  <a:schemeClr val="tx1"/>
                </a:solidFill>
              </a:rPr>
              <a:t>Investigation</a:t>
            </a:r>
            <a:endParaRPr lang="ar-SA" sz="3200" b="1" dirty="0">
              <a:solidFill>
                <a:schemeClr val="tx1"/>
              </a:solidFill>
            </a:endParaRPr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395536" y="5301208"/>
            <a:ext cx="8136904" cy="136815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/>
            <a:r>
              <a:rPr lang="en-US" sz="2400" b="1" dirty="0" smtClean="0">
                <a:solidFill>
                  <a:schemeClr val="tx1"/>
                </a:solidFill>
              </a:rPr>
              <a:t>Microcytic hypochromic anemia with: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400" b="1" dirty="0" err="1" smtClean="0">
                <a:solidFill>
                  <a:schemeClr val="tx1"/>
                </a:solidFill>
              </a:rPr>
              <a:t>Anisocytosis</a:t>
            </a:r>
            <a:r>
              <a:rPr lang="en-US" sz="2400" b="1" dirty="0" smtClean="0">
                <a:solidFill>
                  <a:schemeClr val="tx1"/>
                </a:solidFill>
              </a:rPr>
              <a:t>( variation in size)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400" b="1" dirty="0" err="1" smtClean="0">
                <a:solidFill>
                  <a:schemeClr val="tx1"/>
                </a:solidFill>
              </a:rPr>
              <a:t>Pokiliocytosis</a:t>
            </a:r>
            <a:r>
              <a:rPr lang="en-US" sz="2400" b="1" dirty="0" smtClean="0">
                <a:solidFill>
                  <a:schemeClr val="tx1"/>
                </a:solidFill>
              </a:rPr>
              <a:t> (variation in shape</a:t>
            </a:r>
            <a:r>
              <a:rPr lang="en-US" sz="2400" dirty="0" smtClean="0">
                <a:solidFill>
                  <a:schemeClr val="tx1"/>
                </a:solidFill>
              </a:rPr>
              <a:t>)</a:t>
            </a:r>
            <a:endParaRPr lang="ar-SA" sz="2400" dirty="0">
              <a:solidFill>
                <a:schemeClr val="tx1"/>
              </a:solidFill>
            </a:endParaRPr>
          </a:p>
        </p:txBody>
      </p:sp>
      <p:pic>
        <p:nvPicPr>
          <p:cNvPr id="5" name="Picture 4" descr="RBC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858" y="1340768"/>
            <a:ext cx="4558158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مستطيل مستدير الزوايا 5"/>
          <p:cNvSpPr/>
          <p:nvPr/>
        </p:nvSpPr>
        <p:spPr>
          <a:xfrm>
            <a:off x="251520" y="1484784"/>
            <a:ext cx="1008112" cy="36004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1600" b="1" dirty="0" smtClean="0">
                <a:solidFill>
                  <a:schemeClr val="tx1"/>
                </a:solidFill>
              </a:rPr>
              <a:t>normal</a:t>
            </a:r>
            <a:endParaRPr lang="ar-SA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4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2806948" y="188640"/>
            <a:ext cx="2917180" cy="7200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3200" b="1" dirty="0" smtClean="0">
                <a:solidFill>
                  <a:schemeClr val="tx1"/>
                </a:solidFill>
              </a:rPr>
              <a:t>Iron Studies</a:t>
            </a:r>
            <a:endParaRPr lang="ar-SA" sz="3200" b="1" dirty="0">
              <a:solidFill>
                <a:schemeClr val="tx1"/>
              </a:solidFill>
            </a:endParaRPr>
          </a:p>
        </p:txBody>
      </p:sp>
      <p:sp>
        <p:nvSpPr>
          <p:cNvPr id="22" name="مستطيل مستدير الزوايا 21"/>
          <p:cNvSpPr/>
          <p:nvPr/>
        </p:nvSpPr>
        <p:spPr>
          <a:xfrm>
            <a:off x="611560" y="1772816"/>
            <a:ext cx="3672408" cy="424847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3" name="مستطيل 22"/>
          <p:cNvSpPr/>
          <p:nvPr/>
        </p:nvSpPr>
        <p:spPr>
          <a:xfrm>
            <a:off x="1909192" y="3068960"/>
            <a:ext cx="8626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 smtClean="0">
                <a:solidFill>
                  <a:schemeClr val="tx1"/>
                </a:solidFill>
              </a:rPr>
              <a:t>TIBC*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1115616" y="4725144"/>
            <a:ext cx="165618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</a:rPr>
              <a:t>Serum Iron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</a:rPr>
              <a:t>Serum ferritin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</a:rPr>
              <a:t>Transferrin saturation </a:t>
            </a:r>
            <a:endParaRPr lang="ar-SA" sz="1600" b="1" dirty="0">
              <a:solidFill>
                <a:schemeClr val="tx1"/>
              </a:solidFill>
            </a:endParaRPr>
          </a:p>
        </p:txBody>
      </p:sp>
      <p:sp>
        <p:nvSpPr>
          <p:cNvPr id="25" name="مستطيل 24"/>
          <p:cNvSpPr/>
          <p:nvPr/>
        </p:nvSpPr>
        <p:spPr>
          <a:xfrm>
            <a:off x="3203848" y="2204864"/>
            <a:ext cx="576064" cy="367240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6" name="مستطيل 25"/>
          <p:cNvSpPr/>
          <p:nvPr/>
        </p:nvSpPr>
        <p:spPr>
          <a:xfrm>
            <a:off x="3203848" y="4365104"/>
            <a:ext cx="576064" cy="1512168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" name="قوس كبير أيسر 26"/>
          <p:cNvSpPr/>
          <p:nvPr/>
        </p:nvSpPr>
        <p:spPr>
          <a:xfrm>
            <a:off x="2771800" y="4437112"/>
            <a:ext cx="360040" cy="1368152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8" name="قوس كبير أيسر 27"/>
          <p:cNvSpPr/>
          <p:nvPr/>
        </p:nvSpPr>
        <p:spPr>
          <a:xfrm>
            <a:off x="2771800" y="2276872"/>
            <a:ext cx="360040" cy="2088232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0" name="مستطيل مستدير الزوايا 29"/>
          <p:cNvSpPr/>
          <p:nvPr/>
        </p:nvSpPr>
        <p:spPr>
          <a:xfrm>
            <a:off x="4427984" y="1772816"/>
            <a:ext cx="4032448" cy="424847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1" name="مستطيل 30"/>
          <p:cNvSpPr/>
          <p:nvPr/>
        </p:nvSpPr>
        <p:spPr>
          <a:xfrm>
            <a:off x="4932040" y="2204864"/>
            <a:ext cx="576064" cy="367240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2" name="مستطيل 31"/>
          <p:cNvSpPr/>
          <p:nvPr/>
        </p:nvSpPr>
        <p:spPr>
          <a:xfrm>
            <a:off x="4932040" y="5229200"/>
            <a:ext cx="576064" cy="648196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3" name="قوس كبير أيمن 32"/>
          <p:cNvSpPr/>
          <p:nvPr/>
        </p:nvSpPr>
        <p:spPr>
          <a:xfrm>
            <a:off x="5580112" y="2312876"/>
            <a:ext cx="234026" cy="2844316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4" name="مستطيل 33"/>
          <p:cNvSpPr/>
          <p:nvPr/>
        </p:nvSpPr>
        <p:spPr>
          <a:xfrm>
            <a:off x="5864696" y="4869160"/>
            <a:ext cx="2091680" cy="11161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</a:rPr>
              <a:t>Low serum iron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</a:rPr>
              <a:t>Low serum ferritin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</a:rPr>
              <a:t>Low transferrin saturation  </a:t>
            </a:r>
            <a:endParaRPr lang="ar-SA" sz="1600" b="1" dirty="0">
              <a:solidFill>
                <a:schemeClr val="tx1"/>
              </a:solidFill>
            </a:endParaRPr>
          </a:p>
        </p:txBody>
      </p:sp>
      <p:sp>
        <p:nvSpPr>
          <p:cNvPr id="35" name="مستطيل 34"/>
          <p:cNvSpPr/>
          <p:nvPr/>
        </p:nvSpPr>
        <p:spPr>
          <a:xfrm>
            <a:off x="5868144" y="3501008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/>
            <a:r>
              <a:rPr lang="en-US" dirty="0" smtClean="0"/>
              <a:t> </a:t>
            </a:r>
            <a:r>
              <a:rPr lang="en-US" b="1" dirty="0" smtClean="0">
                <a:solidFill>
                  <a:schemeClr val="tx1"/>
                </a:solidFill>
              </a:rPr>
              <a:t>high TIBC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36" name="قوس كبير أيمن 35"/>
          <p:cNvSpPr/>
          <p:nvPr/>
        </p:nvSpPr>
        <p:spPr>
          <a:xfrm>
            <a:off x="5580112" y="5229200"/>
            <a:ext cx="248580" cy="648196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7" name="مستطيل 36"/>
          <p:cNvSpPr/>
          <p:nvPr/>
        </p:nvSpPr>
        <p:spPr>
          <a:xfrm>
            <a:off x="1835696" y="1268760"/>
            <a:ext cx="1296144" cy="504056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/>
              <a:t>Normal</a:t>
            </a:r>
            <a:endParaRPr lang="ar-SA" b="1" dirty="0"/>
          </a:p>
        </p:txBody>
      </p:sp>
      <p:sp>
        <p:nvSpPr>
          <p:cNvPr id="38" name="مستطيل 37"/>
          <p:cNvSpPr/>
          <p:nvPr/>
        </p:nvSpPr>
        <p:spPr>
          <a:xfrm>
            <a:off x="5796136" y="1268760"/>
            <a:ext cx="1296144" cy="504056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/>
              <a:t>IDA</a:t>
            </a:r>
            <a:endParaRPr lang="ar-SA" b="1" dirty="0"/>
          </a:p>
        </p:txBody>
      </p:sp>
      <p:sp>
        <p:nvSpPr>
          <p:cNvPr id="39" name="مستطيل 38"/>
          <p:cNvSpPr/>
          <p:nvPr/>
        </p:nvSpPr>
        <p:spPr>
          <a:xfrm>
            <a:off x="611560" y="6165304"/>
            <a:ext cx="4824536" cy="50405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/>
            <a:r>
              <a:rPr lang="en-US" sz="1600" b="1" dirty="0" smtClean="0">
                <a:solidFill>
                  <a:schemeClr val="tx1"/>
                </a:solidFill>
              </a:rPr>
              <a:t>TIBC : total iron binding capacity of transferrin </a:t>
            </a:r>
            <a:endParaRPr lang="ar-SA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23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2806948" y="188640"/>
            <a:ext cx="2917180" cy="7200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3200" b="1" dirty="0" smtClean="0">
                <a:solidFill>
                  <a:schemeClr val="tx1"/>
                </a:solidFill>
              </a:rPr>
              <a:t>Iron Studies</a:t>
            </a:r>
            <a:endParaRPr lang="ar-SA" sz="3200" b="1" dirty="0">
              <a:solidFill>
                <a:schemeClr val="tx1"/>
              </a:solidFill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1403648" y="2564904"/>
            <a:ext cx="13666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 smtClean="0">
                <a:solidFill>
                  <a:schemeClr val="tx1"/>
                </a:solidFill>
              </a:rPr>
              <a:t> Low TIBC*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467544" y="4005064"/>
            <a:ext cx="223224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</a:rPr>
              <a:t>High Serum Iron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</a:rPr>
              <a:t>High Serum ferritin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</a:rPr>
              <a:t>High </a:t>
            </a:r>
            <a:r>
              <a:rPr lang="en-US" sz="1600" b="1" dirty="0" err="1" smtClean="0">
                <a:solidFill>
                  <a:schemeClr val="tx1"/>
                </a:solidFill>
              </a:rPr>
              <a:t>Transferrin</a:t>
            </a:r>
            <a:r>
              <a:rPr lang="en-US" sz="1600" b="1" dirty="0" smtClean="0">
                <a:solidFill>
                  <a:schemeClr val="tx1"/>
                </a:solidFill>
              </a:rPr>
              <a:t> saturation </a:t>
            </a:r>
            <a:endParaRPr lang="ar-SA" sz="1600" b="1" dirty="0">
              <a:solidFill>
                <a:schemeClr val="tx1"/>
              </a:solidFill>
            </a:endParaRPr>
          </a:p>
        </p:txBody>
      </p:sp>
      <p:sp>
        <p:nvSpPr>
          <p:cNvPr id="27" name="قوس كبير أيسر 26"/>
          <p:cNvSpPr/>
          <p:nvPr/>
        </p:nvSpPr>
        <p:spPr>
          <a:xfrm>
            <a:off x="2843808" y="3573016"/>
            <a:ext cx="288032" cy="223224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8" name="قوس كبير أيسر 27"/>
          <p:cNvSpPr/>
          <p:nvPr/>
        </p:nvSpPr>
        <p:spPr>
          <a:xfrm>
            <a:off x="2843808" y="2204864"/>
            <a:ext cx="288032" cy="108012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1" name="مستطيل 30"/>
          <p:cNvSpPr/>
          <p:nvPr/>
        </p:nvSpPr>
        <p:spPr>
          <a:xfrm>
            <a:off x="5292080" y="2204864"/>
            <a:ext cx="576064" cy="367240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2" name="مستطيل 31"/>
          <p:cNvSpPr/>
          <p:nvPr/>
        </p:nvSpPr>
        <p:spPr>
          <a:xfrm>
            <a:off x="5292080" y="5229200"/>
            <a:ext cx="576064" cy="648196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3" name="قوس كبير أيمن 32"/>
          <p:cNvSpPr/>
          <p:nvPr/>
        </p:nvSpPr>
        <p:spPr>
          <a:xfrm>
            <a:off x="5940152" y="2240868"/>
            <a:ext cx="234026" cy="2844316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4" name="مستطيل 33"/>
          <p:cNvSpPr/>
          <p:nvPr/>
        </p:nvSpPr>
        <p:spPr>
          <a:xfrm>
            <a:off x="6296744" y="4725144"/>
            <a:ext cx="2091680" cy="11161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</a:rPr>
              <a:t>Low serum iron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</a:rPr>
              <a:t>Low serum ferritin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</a:rPr>
              <a:t>Low transferrin saturation  </a:t>
            </a:r>
            <a:endParaRPr lang="ar-SA" sz="1600" b="1" dirty="0">
              <a:solidFill>
                <a:schemeClr val="tx1"/>
              </a:solidFill>
            </a:endParaRPr>
          </a:p>
        </p:txBody>
      </p:sp>
      <p:sp>
        <p:nvSpPr>
          <p:cNvPr id="35" name="مستطيل 34"/>
          <p:cNvSpPr/>
          <p:nvPr/>
        </p:nvSpPr>
        <p:spPr>
          <a:xfrm>
            <a:off x="6228184" y="3501008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/>
            <a:r>
              <a:rPr lang="en-US" dirty="0" smtClean="0"/>
              <a:t> </a:t>
            </a:r>
            <a:r>
              <a:rPr lang="en-US" b="1" dirty="0" smtClean="0">
                <a:solidFill>
                  <a:schemeClr val="tx1"/>
                </a:solidFill>
              </a:rPr>
              <a:t>high TIBC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36" name="قوس كبير أيمن 35"/>
          <p:cNvSpPr/>
          <p:nvPr/>
        </p:nvSpPr>
        <p:spPr>
          <a:xfrm>
            <a:off x="6012160" y="5229076"/>
            <a:ext cx="248580" cy="648196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7" name="مستطيل 36"/>
          <p:cNvSpPr/>
          <p:nvPr/>
        </p:nvSpPr>
        <p:spPr>
          <a:xfrm>
            <a:off x="1763688" y="1628800"/>
            <a:ext cx="1440160" cy="504056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endParaRPr lang="en-US" b="1" dirty="0" smtClean="0"/>
          </a:p>
          <a:p>
            <a:pPr algn="ctr" rtl="0"/>
            <a:r>
              <a:rPr lang="en-US" b="1" dirty="0" err="1" smtClean="0"/>
              <a:t>Thalassemia</a:t>
            </a:r>
            <a:endParaRPr lang="en-US" b="1" dirty="0" smtClean="0"/>
          </a:p>
          <a:p>
            <a:pPr algn="ctr" rtl="0"/>
            <a:endParaRPr lang="ar-SA" b="1" dirty="0"/>
          </a:p>
        </p:txBody>
      </p:sp>
      <p:sp>
        <p:nvSpPr>
          <p:cNvPr id="38" name="مستطيل 37"/>
          <p:cNvSpPr/>
          <p:nvPr/>
        </p:nvSpPr>
        <p:spPr>
          <a:xfrm>
            <a:off x="5868144" y="1700808"/>
            <a:ext cx="720080" cy="504056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/>
              <a:t>IDA</a:t>
            </a:r>
            <a:endParaRPr lang="ar-SA" b="1" dirty="0"/>
          </a:p>
        </p:txBody>
      </p:sp>
      <p:sp>
        <p:nvSpPr>
          <p:cNvPr id="20" name="مستطيل 30"/>
          <p:cNvSpPr/>
          <p:nvPr/>
        </p:nvSpPr>
        <p:spPr>
          <a:xfrm>
            <a:off x="4283968" y="2204864"/>
            <a:ext cx="576064" cy="367240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1" name="مستطيل 25"/>
          <p:cNvSpPr/>
          <p:nvPr/>
        </p:nvSpPr>
        <p:spPr>
          <a:xfrm>
            <a:off x="4283968" y="4365104"/>
            <a:ext cx="576064" cy="1512168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9" name="مستطيل 37"/>
          <p:cNvSpPr/>
          <p:nvPr/>
        </p:nvSpPr>
        <p:spPr>
          <a:xfrm>
            <a:off x="4067944" y="1700808"/>
            <a:ext cx="1008112" cy="504056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/>
              <a:t>Normal </a:t>
            </a:r>
            <a:endParaRPr lang="ar-SA" b="1" dirty="0"/>
          </a:p>
        </p:txBody>
      </p:sp>
      <p:sp>
        <p:nvSpPr>
          <p:cNvPr id="41" name="مستطيل 24"/>
          <p:cNvSpPr/>
          <p:nvPr/>
        </p:nvSpPr>
        <p:spPr>
          <a:xfrm>
            <a:off x="3203848" y="2132856"/>
            <a:ext cx="576064" cy="367240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2" name="مستطيل 25"/>
          <p:cNvSpPr/>
          <p:nvPr/>
        </p:nvSpPr>
        <p:spPr>
          <a:xfrm>
            <a:off x="3203848" y="3429000"/>
            <a:ext cx="576064" cy="2448272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42623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9" descr="ch03f10"/>
          <p:cNvPicPr>
            <a:picLocks noChangeAspect="1" noChangeArrowheads="1"/>
          </p:cNvPicPr>
          <p:nvPr/>
        </p:nvPicPr>
        <p:blipFill>
          <a:blip r:embed="rId2" cstate="print">
            <a:lum bright="-2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32" y="2045568"/>
            <a:ext cx="8740148" cy="3903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179512" y="1412776"/>
            <a:ext cx="8640960" cy="6480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/>
            <a:r>
              <a:rPr lang="en-US" sz="2000" b="1" dirty="0" smtClean="0">
                <a:solidFill>
                  <a:schemeClr val="tx1"/>
                </a:solidFill>
              </a:rPr>
              <a:t> BM Iron </a:t>
            </a:r>
            <a:r>
              <a:rPr lang="en-US" sz="2000" b="1" dirty="0">
                <a:solidFill>
                  <a:schemeClr val="tx1"/>
                </a:solidFill>
              </a:rPr>
              <a:t>stain (Perl’s stain</a:t>
            </a:r>
            <a:r>
              <a:rPr lang="en-US" sz="2000" b="1" dirty="0" smtClean="0">
                <a:solidFill>
                  <a:schemeClr val="tx1"/>
                </a:solidFill>
              </a:rPr>
              <a:t>): The gold standard but invasive procedure </a:t>
            </a:r>
            <a:endParaRPr lang="ar-SA" sz="2000" b="1" dirty="0">
              <a:solidFill>
                <a:schemeClr val="tx1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467544" y="5949280"/>
            <a:ext cx="2088232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 smtClean="0">
                <a:solidFill>
                  <a:schemeClr val="tx1"/>
                </a:solidFill>
              </a:rPr>
              <a:t>Normal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860032" y="5949280"/>
            <a:ext cx="3960440" cy="7200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 smtClean="0">
                <a:solidFill>
                  <a:schemeClr val="tx1"/>
                </a:solidFill>
              </a:rPr>
              <a:t>IDA: reduced or absent  iron stores</a:t>
            </a:r>
          </a:p>
          <a:p>
            <a:pPr algn="ctr" rtl="0"/>
            <a:r>
              <a:rPr lang="en-US" b="1" dirty="0" smtClean="0">
                <a:solidFill>
                  <a:schemeClr val="tx1"/>
                </a:solidFill>
              </a:rPr>
              <a:t>(hemosiderin)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907556" y="260648"/>
            <a:ext cx="3096344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3200" b="1" dirty="0" smtClean="0">
                <a:solidFill>
                  <a:schemeClr val="tx1"/>
                </a:solidFill>
              </a:rPr>
              <a:t>Investigation</a:t>
            </a:r>
            <a:endParaRPr lang="ar-SA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06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2339752" y="404664"/>
            <a:ext cx="4104456" cy="8640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3200" b="1" dirty="0" smtClean="0">
                <a:solidFill>
                  <a:schemeClr val="tx1"/>
                </a:solidFill>
              </a:rPr>
              <a:t>Treatment of IDA</a:t>
            </a:r>
            <a:endParaRPr lang="ar-SA" sz="3200" b="1" dirty="0">
              <a:solidFill>
                <a:schemeClr val="tx1"/>
              </a:solidFill>
            </a:endParaRPr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95536" y="1700808"/>
            <a:ext cx="8352928" cy="39604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342900" indent="-342900" algn="l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Treat the underlying cause</a:t>
            </a:r>
          </a:p>
          <a:p>
            <a:pPr marL="342900" indent="-342900" algn="l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Iron replacement therapy:</a:t>
            </a:r>
          </a:p>
          <a:p>
            <a:pPr algn="l" rtl="0">
              <a:lnSpc>
                <a:spcPct val="150000"/>
              </a:lnSpc>
            </a:pPr>
            <a:r>
              <a:rPr lang="en-US" sz="2400" b="1" dirty="0" smtClean="0">
                <a:solidFill>
                  <a:schemeClr val="tx1"/>
                </a:solidFill>
              </a:rPr>
              <a:t>  Oral :( Ferrous </a:t>
            </a:r>
            <a:r>
              <a:rPr lang="en-US" sz="2400" b="1" dirty="0" err="1" smtClean="0">
                <a:solidFill>
                  <a:schemeClr val="tx1"/>
                </a:solidFill>
              </a:rPr>
              <a:t>Sulphate</a:t>
            </a:r>
            <a:r>
              <a:rPr lang="en-US" sz="2400" b="1" dirty="0" smtClean="0">
                <a:solidFill>
                  <a:schemeClr val="tx1"/>
                </a:solidFill>
              </a:rPr>
              <a:t>  OD for 6 months)</a:t>
            </a:r>
          </a:p>
          <a:p>
            <a:pPr algn="l" rtl="0">
              <a:lnSpc>
                <a:spcPct val="150000"/>
              </a:lnSpc>
            </a:pPr>
            <a:r>
              <a:rPr lang="en-US" sz="2400" b="1" dirty="0" smtClean="0">
                <a:solidFill>
                  <a:schemeClr val="tx1"/>
                </a:solidFill>
              </a:rPr>
              <a:t>Intravenous:( Ferric sucrose  OD for 6 months)</a:t>
            </a:r>
          </a:p>
          <a:p>
            <a:pPr algn="l" rtl="0">
              <a:lnSpc>
                <a:spcPct val="150000"/>
              </a:lnSpc>
            </a:pPr>
            <a:endParaRPr lang="en-US" sz="2400" b="1" dirty="0">
              <a:solidFill>
                <a:schemeClr val="tx1"/>
              </a:solidFill>
            </a:endParaRPr>
          </a:p>
          <a:p>
            <a:pPr algn="l" rtl="0">
              <a:lnSpc>
                <a:spcPct val="150000"/>
              </a:lnSpc>
            </a:pPr>
            <a:endParaRPr lang="en-US" sz="2400" b="1" dirty="0" smtClean="0">
              <a:solidFill>
                <a:schemeClr val="tx1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697572" y="4509120"/>
            <a:ext cx="5258804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2000" b="1" dirty="0" err="1" smtClean="0">
                <a:solidFill>
                  <a:schemeClr val="tx1"/>
                </a:solidFill>
              </a:rPr>
              <a:t>Hb</a:t>
            </a:r>
            <a:r>
              <a:rPr lang="en-US" sz="2000" b="1" dirty="0" smtClean="0">
                <a:solidFill>
                  <a:schemeClr val="tx1"/>
                </a:solidFill>
              </a:rPr>
              <a:t> should rise 2g/</a:t>
            </a:r>
            <a:r>
              <a:rPr lang="en-US" sz="2000" b="1" dirty="0" err="1" smtClean="0">
                <a:solidFill>
                  <a:schemeClr val="tx1"/>
                </a:solidFill>
              </a:rPr>
              <a:t>dL</a:t>
            </a:r>
            <a:r>
              <a:rPr lang="en-US" sz="2000" b="1" dirty="0" smtClean="0">
                <a:solidFill>
                  <a:schemeClr val="tx1"/>
                </a:solidFill>
              </a:rPr>
              <a:t> every 3 weeks</a:t>
            </a:r>
            <a:endParaRPr lang="ar-SA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90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2123728" y="476672"/>
            <a:ext cx="4320480" cy="7200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altLang="ar-SA" sz="3200" b="1" dirty="0">
                <a:solidFill>
                  <a:schemeClr val="tx1"/>
                </a:solidFill>
              </a:rPr>
              <a:t>PREVENTION OF IDA</a:t>
            </a:r>
            <a:endParaRPr lang="ar-SA" sz="3200" dirty="0">
              <a:solidFill>
                <a:schemeClr val="tx1"/>
              </a:solidFill>
            </a:endParaRPr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683568" y="1628800"/>
            <a:ext cx="7920880" cy="367240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400" b="1" u="sng" dirty="0">
                <a:solidFill>
                  <a:schemeClr val="tx1"/>
                </a:solidFill>
              </a:rPr>
              <a:t>Dietary modification</a:t>
            </a:r>
          </a:p>
          <a:p>
            <a:pPr marL="342900" indent="-342900" algn="l" rtl="0"/>
            <a:r>
              <a:rPr lang="en-US" sz="2400" b="1" dirty="0" smtClean="0">
                <a:solidFill>
                  <a:schemeClr val="tx1"/>
                </a:solidFill>
              </a:rPr>
              <a:t>           </a:t>
            </a:r>
            <a:r>
              <a:rPr lang="en-US" sz="2400" dirty="0" smtClean="0">
                <a:solidFill>
                  <a:schemeClr val="tx1"/>
                </a:solidFill>
              </a:rPr>
              <a:t>Meat is better source than vegetables. </a:t>
            </a:r>
          </a:p>
          <a:p>
            <a:pPr marL="342900" indent="-342900" algn="l" rtl="0"/>
            <a:endParaRPr lang="en-US" sz="2400" b="1" dirty="0">
              <a:solidFill>
                <a:schemeClr val="tx1"/>
              </a:solidFill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400" b="1" u="sng" dirty="0">
                <a:solidFill>
                  <a:schemeClr val="tx1"/>
                </a:solidFill>
              </a:rPr>
              <a:t>Food </a:t>
            </a:r>
            <a:r>
              <a:rPr lang="en-US" sz="2400" b="1" u="sng" dirty="0" smtClean="0">
                <a:solidFill>
                  <a:schemeClr val="tx1"/>
                </a:solidFill>
              </a:rPr>
              <a:t>fortification (with ferrous </a:t>
            </a:r>
            <a:r>
              <a:rPr lang="en-US" sz="2400" b="1" u="sng" dirty="0" err="1" smtClean="0">
                <a:solidFill>
                  <a:schemeClr val="tx1"/>
                </a:solidFill>
              </a:rPr>
              <a:t>sulphate</a:t>
            </a:r>
            <a:r>
              <a:rPr lang="en-US" sz="2400" b="1" u="sng" dirty="0" smtClean="0">
                <a:solidFill>
                  <a:schemeClr val="tx1"/>
                </a:solidFill>
              </a:rPr>
              <a:t>)</a:t>
            </a:r>
            <a:endParaRPr lang="en-US" sz="2400" b="1" u="sng" dirty="0">
              <a:solidFill>
                <a:schemeClr val="tx1"/>
              </a:solidFill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altLang="ar-SA" sz="2400" dirty="0" smtClean="0">
                <a:solidFill>
                  <a:schemeClr val="tx1"/>
                </a:solidFill>
              </a:rPr>
              <a:t>GIT disturbances ,staining of teeth &amp; metallic taste.</a:t>
            </a:r>
          </a:p>
          <a:p>
            <a:pPr marL="342900" indent="-342900" algn="l" rtl="0"/>
            <a:endParaRPr lang="en-US" sz="2400" b="1" dirty="0">
              <a:solidFill>
                <a:schemeClr val="tx1"/>
              </a:solidFill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400" b="1" u="sng" dirty="0">
                <a:solidFill>
                  <a:schemeClr val="tx1"/>
                </a:solidFill>
              </a:rPr>
              <a:t>Iron </a:t>
            </a:r>
            <a:r>
              <a:rPr lang="en-US" sz="2400" b="1" u="sng" dirty="0" smtClean="0">
                <a:solidFill>
                  <a:schemeClr val="tx1"/>
                </a:solidFill>
              </a:rPr>
              <a:t>supplementation:</a:t>
            </a:r>
          </a:p>
          <a:p>
            <a:pPr marL="342900" indent="-342900" algn="l" rtl="0"/>
            <a:r>
              <a:rPr lang="en-US" sz="2000" b="1" dirty="0" smtClean="0">
                <a:solidFill>
                  <a:schemeClr val="tx1"/>
                </a:solidFill>
              </a:rPr>
              <a:t>              </a:t>
            </a:r>
            <a:r>
              <a:rPr lang="en-US" sz="2400" dirty="0" smtClean="0">
                <a:solidFill>
                  <a:schemeClr val="tx1"/>
                </a:solidFill>
              </a:rPr>
              <a:t>For high risk groups.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92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19672" y="404664"/>
            <a:ext cx="5904656" cy="93610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 sz="3200" b="1" dirty="0" smtClean="0">
                <a:solidFill>
                  <a:schemeClr val="tx1"/>
                </a:solidFill>
              </a:rPr>
              <a:t>Anemia of chronic disease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467544" y="1484784"/>
            <a:ext cx="8280920" cy="489654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en-US" sz="2400" b="1" dirty="0" smtClean="0">
              <a:solidFill>
                <a:schemeClr val="tx1"/>
              </a:solidFill>
            </a:endParaRPr>
          </a:p>
          <a:p>
            <a:pPr lvl="1" algn="l" rtl="0">
              <a:spcBef>
                <a:spcPct val="50000"/>
              </a:spcBef>
              <a:buClr>
                <a:schemeClr val="tx2"/>
              </a:buClr>
              <a:buSzPct val="110000"/>
              <a:buFontTx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Normochromic normocytic  (usually) anemia caused by decreased  release of iron from iron stores and reduction of iron absorption due to raised serum Hepcidin .</a:t>
            </a:r>
          </a:p>
          <a:p>
            <a:pPr lvl="1" algn="l" rtl="0">
              <a:spcBef>
                <a:spcPct val="50000"/>
              </a:spcBef>
              <a:buClr>
                <a:schemeClr val="tx2"/>
              </a:buClr>
              <a:buSzPct val="110000"/>
              <a:buFontTx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Associated with </a:t>
            </a:r>
          </a:p>
          <a:p>
            <a:pPr lvl="1" algn="l" rtl="0">
              <a:spcBef>
                <a:spcPct val="50000"/>
              </a:spcBef>
              <a:buClr>
                <a:schemeClr val="tx2"/>
              </a:buClr>
              <a:buSzPct val="110000"/>
            </a:pPr>
            <a:r>
              <a:rPr lang="en-US" sz="2400" b="1" dirty="0" smtClean="0">
                <a:solidFill>
                  <a:schemeClr val="tx1"/>
                </a:solidFill>
              </a:rPr>
              <a:t>   - Chronic infection including HIV, malaria </a:t>
            </a:r>
          </a:p>
          <a:p>
            <a:pPr lvl="1" algn="l" rtl="0">
              <a:spcBef>
                <a:spcPct val="50000"/>
              </a:spcBef>
              <a:buClr>
                <a:schemeClr val="tx2"/>
              </a:buClr>
              <a:buSzPct val="110000"/>
            </a:pPr>
            <a:r>
              <a:rPr lang="en-US" sz="2400" b="1" dirty="0" smtClean="0">
                <a:solidFill>
                  <a:schemeClr val="tx1"/>
                </a:solidFill>
              </a:rPr>
              <a:t>   - Chronic inflammations</a:t>
            </a:r>
          </a:p>
          <a:p>
            <a:pPr lvl="1" algn="l" rtl="0">
              <a:spcBef>
                <a:spcPct val="50000"/>
              </a:spcBef>
              <a:buClr>
                <a:schemeClr val="tx2"/>
              </a:buClr>
              <a:buSzPct val="110000"/>
            </a:pPr>
            <a:r>
              <a:rPr lang="en-US" sz="2400" b="1" dirty="0" smtClean="0">
                <a:solidFill>
                  <a:schemeClr val="tx1"/>
                </a:solidFill>
              </a:rPr>
              <a:t>   -Tissue necrosis</a:t>
            </a:r>
          </a:p>
          <a:p>
            <a:pPr lvl="1" algn="l" rtl="0">
              <a:spcBef>
                <a:spcPct val="50000"/>
              </a:spcBef>
              <a:buClr>
                <a:schemeClr val="tx2"/>
              </a:buClr>
              <a:buSzPct val="110000"/>
            </a:pPr>
            <a:r>
              <a:rPr lang="en-US" sz="2400" b="1" dirty="0" smtClean="0">
                <a:solidFill>
                  <a:schemeClr val="tx1"/>
                </a:solidFill>
              </a:rPr>
              <a:t>    -Malignancy</a:t>
            </a:r>
          </a:p>
          <a:p>
            <a:pPr algn="l" rtl="0"/>
            <a:endParaRPr lang="en-US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ch03f0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0961"/>
            <a:ext cx="4464496" cy="4012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330503"/>
            <a:ext cx="2716956" cy="1666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شكل بيضاوي 2"/>
          <p:cNvSpPr/>
          <p:nvPr/>
        </p:nvSpPr>
        <p:spPr>
          <a:xfrm>
            <a:off x="6876256" y="2512197"/>
            <a:ext cx="562508" cy="412747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7452320" y="2492896"/>
            <a:ext cx="1440160" cy="36004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2000" b="1" dirty="0" smtClean="0">
                <a:solidFill>
                  <a:schemeClr val="tx1"/>
                </a:solidFill>
              </a:rPr>
              <a:t>Hepcidin</a:t>
            </a:r>
            <a:endParaRPr lang="ar-SA" sz="2000" b="1" dirty="0">
              <a:solidFill>
                <a:schemeClr val="tx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808" y="4509120"/>
            <a:ext cx="1927688" cy="165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مستطيل 19"/>
          <p:cNvSpPr/>
          <p:nvPr/>
        </p:nvSpPr>
        <p:spPr>
          <a:xfrm>
            <a:off x="7236296" y="6237312"/>
            <a:ext cx="18722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BM macrophage</a:t>
            </a:r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7910339" y="5124263"/>
            <a:ext cx="190053" cy="176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4" name="Picture 2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7463" y="5013176"/>
            <a:ext cx="188913" cy="17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5" name="Picture 2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3447" y="5373216"/>
            <a:ext cx="188913" cy="17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6" name="Picture 2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5455" y="5197003"/>
            <a:ext cx="188913" cy="17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7" name="Picture 2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998" y="5024221"/>
            <a:ext cx="188913" cy="17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9" name="Picture 3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808" y="5089202"/>
            <a:ext cx="406400" cy="30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1" name="Picture 3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6542" y="5557043"/>
            <a:ext cx="188913" cy="17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2" name="Picture 3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149080"/>
            <a:ext cx="792088" cy="203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4" name="Picture 3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4869160"/>
            <a:ext cx="180020" cy="167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5" name="Picture 3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4869160"/>
            <a:ext cx="175714" cy="163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92" name="مخطط انسيابي: معالجة 2091"/>
          <p:cNvSpPr/>
          <p:nvPr/>
        </p:nvSpPr>
        <p:spPr>
          <a:xfrm>
            <a:off x="7020272" y="116632"/>
            <a:ext cx="576064" cy="720080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/>
            <a:endParaRPr lang="en-US" b="1" dirty="0" smtClean="0">
              <a:solidFill>
                <a:schemeClr val="tx1"/>
              </a:solidFill>
            </a:endParaRPr>
          </a:p>
          <a:p>
            <a:pPr algn="ctr" rtl="0"/>
            <a:r>
              <a:rPr lang="en-US" sz="1600" b="1" dirty="0" smtClean="0">
                <a:solidFill>
                  <a:schemeClr val="tx1"/>
                </a:solidFill>
              </a:rPr>
              <a:t>IL-6</a:t>
            </a:r>
          </a:p>
          <a:p>
            <a:pPr algn="ctr" rtl="0"/>
            <a:r>
              <a:rPr lang="en-US" sz="1600" b="1" dirty="0" smtClean="0">
                <a:solidFill>
                  <a:schemeClr val="tx1"/>
                </a:solidFill>
              </a:rPr>
              <a:t>IL-1</a:t>
            </a:r>
          </a:p>
          <a:p>
            <a:pPr algn="ctr" rtl="0"/>
            <a:r>
              <a:rPr lang="en-US" sz="1600" b="1" dirty="0" smtClean="0">
                <a:solidFill>
                  <a:schemeClr val="tx1"/>
                </a:solidFill>
              </a:rPr>
              <a:t>TNF</a:t>
            </a:r>
          </a:p>
          <a:p>
            <a:pPr algn="l" rtl="0"/>
            <a:endParaRPr lang="en-US" b="1" dirty="0" smtClean="0">
              <a:solidFill>
                <a:schemeClr val="tx1"/>
              </a:solidFill>
            </a:endParaRPr>
          </a:p>
        </p:txBody>
      </p:sp>
      <p:cxnSp>
        <p:nvCxnSpPr>
          <p:cNvPr id="2100" name="رابط كسهم مستقيم 2099"/>
          <p:cNvCxnSpPr/>
          <p:nvPr/>
        </p:nvCxnSpPr>
        <p:spPr>
          <a:xfrm flipH="1">
            <a:off x="2267744" y="5229200"/>
            <a:ext cx="4680520" cy="7200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03" name="شكل بيضاوي 2102"/>
          <p:cNvSpPr/>
          <p:nvPr/>
        </p:nvSpPr>
        <p:spPr>
          <a:xfrm>
            <a:off x="3275856" y="5373216"/>
            <a:ext cx="2055252" cy="74766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1600" b="1" dirty="0" smtClean="0">
                <a:solidFill>
                  <a:schemeClr val="tx1"/>
                </a:solidFill>
              </a:rPr>
              <a:t> no Iron for erythropoiesis</a:t>
            </a:r>
            <a:endParaRPr lang="ar-SA" sz="1600" b="1" dirty="0">
              <a:solidFill>
                <a:schemeClr val="tx1"/>
              </a:solidFill>
            </a:endParaRPr>
          </a:p>
        </p:txBody>
      </p:sp>
      <p:sp>
        <p:nvSpPr>
          <p:cNvPr id="34" name="Down Arrow 33"/>
          <p:cNvSpPr/>
          <p:nvPr/>
        </p:nvSpPr>
        <p:spPr>
          <a:xfrm>
            <a:off x="7236296" y="836712"/>
            <a:ext cx="45719" cy="1656184"/>
          </a:xfrm>
          <a:prstGeom prst="downArrow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شكل بيضاوي 79"/>
          <p:cNvSpPr/>
          <p:nvPr/>
        </p:nvSpPr>
        <p:spPr>
          <a:xfrm>
            <a:off x="6876256" y="1124744"/>
            <a:ext cx="720080" cy="25149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/>
            <a:r>
              <a:rPr lang="en-US" sz="1600" b="1" dirty="0" smtClean="0">
                <a:solidFill>
                  <a:schemeClr val="tx1"/>
                </a:solidFill>
              </a:rPr>
              <a:t>+</a:t>
            </a:r>
            <a:r>
              <a:rPr lang="en-US" sz="1600" b="1" dirty="0" err="1" smtClean="0">
                <a:solidFill>
                  <a:schemeClr val="tx1"/>
                </a:solidFill>
              </a:rPr>
              <a:t>ve</a:t>
            </a:r>
            <a:endParaRPr lang="ar-SA" sz="1600" b="1" dirty="0">
              <a:solidFill>
                <a:schemeClr val="tx1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644008" y="188640"/>
            <a:ext cx="144016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en-US" sz="1600" b="1" dirty="0" smtClean="0">
                <a:solidFill>
                  <a:schemeClr val="tx1"/>
                </a:solidFill>
              </a:rPr>
              <a:t>Tuberculosis</a:t>
            </a:r>
          </a:p>
          <a:p>
            <a:pPr algn="l" rtl="0"/>
            <a:r>
              <a:rPr lang="en-US" sz="1600" b="1" dirty="0" smtClean="0">
                <a:solidFill>
                  <a:schemeClr val="tx1"/>
                </a:solidFill>
              </a:rPr>
              <a:t>SLE</a:t>
            </a:r>
          </a:p>
          <a:p>
            <a:pPr algn="l" rtl="0"/>
            <a:r>
              <a:rPr lang="en-US" sz="1600" b="1" dirty="0" smtClean="0">
                <a:solidFill>
                  <a:schemeClr val="tx1"/>
                </a:solidFill>
              </a:rPr>
              <a:t>Carcinoma </a:t>
            </a:r>
          </a:p>
          <a:p>
            <a:pPr algn="l" rtl="0"/>
            <a:r>
              <a:rPr lang="en-US" sz="1600" b="1" dirty="0" smtClean="0">
                <a:solidFill>
                  <a:schemeClr val="tx1"/>
                </a:solidFill>
              </a:rPr>
              <a:t>Lymphoma</a:t>
            </a:r>
            <a:endParaRPr lang="en-US" b="1" dirty="0" smtClean="0">
              <a:solidFill>
                <a:schemeClr val="tx1"/>
              </a:solidFill>
            </a:endParaRPr>
          </a:p>
        </p:txBody>
      </p:sp>
      <p:sp>
        <p:nvSpPr>
          <p:cNvPr id="39" name="Right Arrow 38"/>
          <p:cNvSpPr/>
          <p:nvPr/>
        </p:nvSpPr>
        <p:spPr>
          <a:xfrm>
            <a:off x="6084168" y="620688"/>
            <a:ext cx="936104" cy="72008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Left Arrow 40"/>
          <p:cNvSpPr/>
          <p:nvPr/>
        </p:nvSpPr>
        <p:spPr>
          <a:xfrm flipV="1">
            <a:off x="2339752" y="2708920"/>
            <a:ext cx="4536504" cy="72008"/>
          </a:xfrm>
          <a:prstGeom prst="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شكل بيضاوي 2089"/>
          <p:cNvSpPr/>
          <p:nvPr/>
        </p:nvSpPr>
        <p:spPr>
          <a:xfrm>
            <a:off x="4644008" y="2636912"/>
            <a:ext cx="720080" cy="394411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/>
            <a:r>
              <a:rPr lang="en-US" sz="1600" b="1" dirty="0" smtClean="0">
                <a:solidFill>
                  <a:schemeClr val="tx1"/>
                </a:solidFill>
              </a:rPr>
              <a:t>- </a:t>
            </a:r>
            <a:r>
              <a:rPr lang="en-US" sz="1600" b="1" dirty="0" err="1" smtClean="0">
                <a:solidFill>
                  <a:schemeClr val="tx1"/>
                </a:solidFill>
              </a:rPr>
              <a:t>ve</a:t>
            </a:r>
            <a:endParaRPr lang="ar-SA" sz="1600" b="1" dirty="0">
              <a:solidFill>
                <a:schemeClr val="tx1"/>
              </a:solidFill>
            </a:endParaRPr>
          </a:p>
        </p:txBody>
      </p:sp>
      <p:sp>
        <p:nvSpPr>
          <p:cNvPr id="43" name="Down Arrow 42"/>
          <p:cNvSpPr/>
          <p:nvPr/>
        </p:nvSpPr>
        <p:spPr>
          <a:xfrm flipH="1">
            <a:off x="7282015" y="2924944"/>
            <a:ext cx="45719" cy="216024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" name="Picture 3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202" y="4331643"/>
            <a:ext cx="7445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3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2752" y="5021560"/>
            <a:ext cx="180020" cy="167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3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4797152"/>
            <a:ext cx="180020" cy="167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3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5013176"/>
            <a:ext cx="180020" cy="167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3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448" y="5085184"/>
            <a:ext cx="180020" cy="167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" name="Picture 3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661248"/>
            <a:ext cx="180020" cy="167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" name="Picture 3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448" y="5373216"/>
            <a:ext cx="180020" cy="167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" name="Picture 3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838847"/>
            <a:ext cx="216024" cy="201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" name="Picture 3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4653136"/>
            <a:ext cx="180020" cy="167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" name="Picture 3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445224"/>
            <a:ext cx="180020" cy="167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" name="Picture 3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877272"/>
            <a:ext cx="180020" cy="167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3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5805264"/>
            <a:ext cx="180020" cy="167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078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AAF42-4625-4423-97FC-3BDEC1DB6D99}" type="slidenum">
              <a:rPr lang="ar-SA"/>
              <a:pPr>
                <a:defRPr/>
              </a:pPr>
              <a:t>29</a:t>
            </a:fld>
            <a:endParaRPr lang="en-US"/>
          </a:p>
        </p:txBody>
      </p:sp>
      <p:sp>
        <p:nvSpPr>
          <p:cNvPr id="249860" name="Rectangle 4"/>
          <p:cNvSpPr>
            <a:spLocks noChangeArrowheads="1"/>
          </p:cNvSpPr>
          <p:nvPr/>
        </p:nvSpPr>
        <p:spPr bwMode="auto">
          <a:xfrm>
            <a:off x="467544" y="1628800"/>
            <a:ext cx="79248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buClr>
                <a:schemeClr val="tx2"/>
              </a:buClr>
              <a:buSzPct val="110000"/>
              <a:buFontTx/>
              <a:buChar char="•"/>
            </a:pPr>
            <a:endParaRPr lang="en-US" b="1" dirty="0">
              <a:latin typeface="Arial" charset="0"/>
              <a:cs typeface="Arial" charset="0"/>
            </a:endParaRPr>
          </a:p>
        </p:txBody>
      </p:sp>
      <p:sp>
        <p:nvSpPr>
          <p:cNvPr id="249863" name="AutoShape 7"/>
          <p:cNvSpPr>
            <a:spLocks noChangeArrowheads="1"/>
          </p:cNvSpPr>
          <p:nvPr/>
        </p:nvSpPr>
        <p:spPr bwMode="auto">
          <a:xfrm>
            <a:off x="2483768" y="5473640"/>
            <a:ext cx="3949204" cy="1123712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wrap="square" anchor="ctr">
            <a:spAutoFit/>
          </a:bodyPr>
          <a:lstStyle/>
          <a:p>
            <a:pPr algn="l" rtl="0"/>
            <a:r>
              <a:rPr lang="en-US" sz="2400" b="1" u="sng" dirty="0">
                <a:solidFill>
                  <a:srgbClr val="000000"/>
                </a:solidFill>
                <a:latin typeface="Arial" charset="0"/>
              </a:rPr>
              <a:t>Management:</a:t>
            </a:r>
          </a:p>
          <a:p>
            <a:pPr algn="l" rtl="0"/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Treat the underlying cause</a:t>
            </a:r>
          </a:p>
          <a:p>
            <a:pPr algn="l" rtl="0"/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Iron replacement +/- EPO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23528" y="1484784"/>
            <a:ext cx="8352928" cy="194421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l" rtl="0">
              <a:buClr>
                <a:schemeClr val="tx2"/>
              </a:buClr>
              <a:buSzPct val="110000"/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  <a:cs typeface="Arial" charset="0"/>
              </a:rPr>
              <a:t>Normocytic normochromic or mildly microcytic anaemia</a:t>
            </a:r>
          </a:p>
          <a:p>
            <a:pPr marL="342900" indent="-342900" algn="l" rtl="0">
              <a:buClr>
                <a:schemeClr val="tx2"/>
              </a:buClr>
              <a:buSzPct val="110000"/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  <a:cs typeface="Arial" charset="0"/>
              </a:rPr>
              <a:t>Low serum iron and TIBC</a:t>
            </a:r>
          </a:p>
          <a:p>
            <a:pPr marL="342900" indent="-342900" algn="l" rtl="0">
              <a:buClr>
                <a:schemeClr val="tx2"/>
              </a:buClr>
              <a:buSzPct val="110000"/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  <a:cs typeface="Arial" charset="0"/>
              </a:rPr>
              <a:t>Normal or high serum ferritin ( acute phase reactant)</a:t>
            </a:r>
          </a:p>
          <a:p>
            <a:pPr marL="342900" indent="-342900" algn="l" rtl="0">
              <a:buClr>
                <a:schemeClr val="tx2"/>
              </a:buClr>
              <a:buSzPct val="110000"/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  <a:cs typeface="Arial" charset="0"/>
              </a:rPr>
              <a:t>High haemosiderin in macrophages but low in normoblasts </a:t>
            </a:r>
            <a:endParaRPr lang="en-US" sz="2400" b="1" dirty="0">
              <a:solidFill>
                <a:schemeClr val="tx1"/>
              </a:solidFill>
              <a:cs typeface="Arial" charset="0"/>
            </a:endParaRPr>
          </a:p>
        </p:txBody>
      </p:sp>
      <p:pic>
        <p:nvPicPr>
          <p:cNvPr id="2050" name="Picture 2" descr="https://encrypted-tbn3.gstatic.com/images?q=tbn:ANd9GcSdA_jVWEOlW2RyMbpBUuT7Wa12sWLo_dNrGRz2dZL5Tk1ZCRStR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3429000"/>
            <a:ext cx="3168352" cy="2016224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429000"/>
            <a:ext cx="288032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2051720" y="404664"/>
            <a:ext cx="4896544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Work-up and treatment</a:t>
            </a:r>
            <a:endParaRPr lang="en-US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مستطيل 24"/>
          <p:cNvSpPr/>
          <p:nvPr/>
        </p:nvSpPr>
        <p:spPr>
          <a:xfrm>
            <a:off x="288427" y="1026468"/>
            <a:ext cx="8172908" cy="547260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2" name="على شكل حرف L 31"/>
          <p:cNvSpPr/>
          <p:nvPr/>
        </p:nvSpPr>
        <p:spPr>
          <a:xfrm>
            <a:off x="3923928" y="1772816"/>
            <a:ext cx="1944216" cy="2016224"/>
          </a:xfrm>
          <a:prstGeom prst="corner">
            <a:avLst>
              <a:gd name="adj1" fmla="val 18917"/>
              <a:gd name="adj2" fmla="val 1991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3" name="على شكل حرف L 32"/>
          <p:cNvSpPr/>
          <p:nvPr/>
        </p:nvSpPr>
        <p:spPr>
          <a:xfrm rot="10800000">
            <a:off x="1893616" y="3861048"/>
            <a:ext cx="1958303" cy="1944216"/>
          </a:xfrm>
          <a:prstGeom prst="corner">
            <a:avLst>
              <a:gd name="adj1" fmla="val 18917"/>
              <a:gd name="adj2" fmla="val 1991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4" name="على شكل حرف L 33"/>
          <p:cNvSpPr/>
          <p:nvPr/>
        </p:nvSpPr>
        <p:spPr>
          <a:xfrm rot="16200000">
            <a:off x="1893618" y="1844824"/>
            <a:ext cx="1944216" cy="1944216"/>
          </a:xfrm>
          <a:prstGeom prst="corner">
            <a:avLst>
              <a:gd name="adj1" fmla="val 18917"/>
              <a:gd name="adj2" fmla="val 1991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5" name="على شكل حرف L 34"/>
          <p:cNvSpPr/>
          <p:nvPr/>
        </p:nvSpPr>
        <p:spPr>
          <a:xfrm rot="5400000">
            <a:off x="3959932" y="3825044"/>
            <a:ext cx="1872208" cy="1944216"/>
          </a:xfrm>
          <a:prstGeom prst="corner">
            <a:avLst>
              <a:gd name="adj1" fmla="val 18917"/>
              <a:gd name="adj2" fmla="val 1991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6" name="شكل بيضاوي 35"/>
          <p:cNvSpPr/>
          <p:nvPr/>
        </p:nvSpPr>
        <p:spPr>
          <a:xfrm>
            <a:off x="3923928" y="1268760"/>
            <a:ext cx="504056" cy="223224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l-GR" sz="2000" b="1" dirty="0" smtClean="0"/>
              <a:t>α</a:t>
            </a:r>
            <a:endParaRPr lang="ar-SA" sz="2000" b="1" dirty="0"/>
          </a:p>
        </p:txBody>
      </p:sp>
      <p:sp>
        <p:nvSpPr>
          <p:cNvPr id="37" name="شكل بيضاوي 36"/>
          <p:cNvSpPr/>
          <p:nvPr/>
        </p:nvSpPr>
        <p:spPr>
          <a:xfrm rot="16200000">
            <a:off x="2194609" y="2422015"/>
            <a:ext cx="504056" cy="222999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8" name="شكل بيضاوي 37"/>
          <p:cNvSpPr/>
          <p:nvPr/>
        </p:nvSpPr>
        <p:spPr>
          <a:xfrm rot="16200000">
            <a:off x="5004048" y="2492896"/>
            <a:ext cx="504056" cy="208823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9" name="شكل بيضاوي 38"/>
          <p:cNvSpPr/>
          <p:nvPr/>
        </p:nvSpPr>
        <p:spPr>
          <a:xfrm>
            <a:off x="3297772" y="1270068"/>
            <a:ext cx="504056" cy="215893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l-GR" b="1" dirty="0" smtClean="0"/>
              <a:t>β</a:t>
            </a:r>
            <a:endParaRPr lang="ar-SA" b="1" dirty="0"/>
          </a:p>
        </p:txBody>
      </p:sp>
      <p:sp>
        <p:nvSpPr>
          <p:cNvPr id="40" name="شكل بيضاوي 39"/>
          <p:cNvSpPr/>
          <p:nvPr/>
        </p:nvSpPr>
        <p:spPr>
          <a:xfrm>
            <a:off x="3923928" y="4077072"/>
            <a:ext cx="504056" cy="208823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l-GR" b="1" dirty="0" smtClean="0"/>
              <a:t>β</a:t>
            </a:r>
            <a:endParaRPr lang="ar-SA" b="1" dirty="0"/>
          </a:p>
        </p:txBody>
      </p:sp>
      <p:sp>
        <p:nvSpPr>
          <p:cNvPr id="41" name="شكل بيضاوي 40"/>
          <p:cNvSpPr/>
          <p:nvPr/>
        </p:nvSpPr>
        <p:spPr>
          <a:xfrm rot="5400000">
            <a:off x="2188692" y="3003996"/>
            <a:ext cx="504056" cy="221816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b="1" dirty="0"/>
          </a:p>
        </p:txBody>
      </p:sp>
      <p:sp>
        <p:nvSpPr>
          <p:cNvPr id="42" name="شكل بيضاوي 41"/>
          <p:cNvSpPr/>
          <p:nvPr/>
        </p:nvSpPr>
        <p:spPr>
          <a:xfrm rot="5400000">
            <a:off x="5076056" y="2996952"/>
            <a:ext cx="504056" cy="223224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3" name="شكل بيضاوي 42"/>
          <p:cNvSpPr/>
          <p:nvPr/>
        </p:nvSpPr>
        <p:spPr>
          <a:xfrm>
            <a:off x="3347864" y="4057870"/>
            <a:ext cx="504056" cy="210743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l-GR" b="1" dirty="0" smtClean="0"/>
              <a:t>α</a:t>
            </a:r>
            <a:endParaRPr lang="ar-SA" b="1" dirty="0"/>
          </a:p>
        </p:txBody>
      </p:sp>
      <p:sp>
        <p:nvSpPr>
          <p:cNvPr id="44" name="شكل بيضاوي 43"/>
          <p:cNvSpPr/>
          <p:nvPr/>
        </p:nvSpPr>
        <p:spPr>
          <a:xfrm>
            <a:off x="4374881" y="2218677"/>
            <a:ext cx="1080120" cy="106767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5" name="مستطيل 44"/>
          <p:cNvSpPr/>
          <p:nvPr/>
        </p:nvSpPr>
        <p:spPr>
          <a:xfrm>
            <a:off x="4608004" y="2564904"/>
            <a:ext cx="576064" cy="3780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Fe⁺⁺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46" name="شكل بيضاوي 45"/>
          <p:cNvSpPr/>
          <p:nvPr/>
        </p:nvSpPr>
        <p:spPr>
          <a:xfrm>
            <a:off x="4427984" y="4305538"/>
            <a:ext cx="1080120" cy="106767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7" name="شكل بيضاوي 46"/>
          <p:cNvSpPr/>
          <p:nvPr/>
        </p:nvSpPr>
        <p:spPr>
          <a:xfrm>
            <a:off x="2240733" y="2217306"/>
            <a:ext cx="1080120" cy="106767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8" name="شكل بيضاوي 47"/>
          <p:cNvSpPr/>
          <p:nvPr/>
        </p:nvSpPr>
        <p:spPr>
          <a:xfrm>
            <a:off x="2267744" y="4347102"/>
            <a:ext cx="1080120" cy="106767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9" name="مستطيل 48"/>
          <p:cNvSpPr/>
          <p:nvPr/>
        </p:nvSpPr>
        <p:spPr>
          <a:xfrm>
            <a:off x="2572532" y="4659634"/>
            <a:ext cx="576064" cy="3780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Fe⁺⁺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50" name="مستطيل 49"/>
          <p:cNvSpPr/>
          <p:nvPr/>
        </p:nvSpPr>
        <p:spPr>
          <a:xfrm>
            <a:off x="2483768" y="2590853"/>
            <a:ext cx="576064" cy="3780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Fe⁺⁺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51" name="مستطيل 50"/>
          <p:cNvSpPr/>
          <p:nvPr/>
        </p:nvSpPr>
        <p:spPr>
          <a:xfrm>
            <a:off x="4680012" y="4608131"/>
            <a:ext cx="576064" cy="3780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Fe⁺⁺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53" name="مستطيل 52"/>
          <p:cNvSpPr/>
          <p:nvPr/>
        </p:nvSpPr>
        <p:spPr>
          <a:xfrm>
            <a:off x="6300192" y="1340767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Globin chain</a:t>
            </a:r>
            <a:endParaRPr lang="ar-SA" dirty="0">
              <a:solidFill>
                <a:schemeClr val="tx1"/>
              </a:solidFill>
            </a:endParaRPr>
          </a:p>
        </p:txBody>
      </p:sp>
      <p:cxnSp>
        <p:nvCxnSpPr>
          <p:cNvPr id="55" name="رابط كسهم مستقيم 54"/>
          <p:cNvCxnSpPr/>
          <p:nvPr/>
        </p:nvCxnSpPr>
        <p:spPr>
          <a:xfrm flipH="1">
            <a:off x="4427984" y="1630108"/>
            <a:ext cx="187220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مستطيل 56"/>
          <p:cNvSpPr/>
          <p:nvPr/>
        </p:nvSpPr>
        <p:spPr>
          <a:xfrm>
            <a:off x="6804248" y="2564904"/>
            <a:ext cx="1224136" cy="49161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Haem</a:t>
            </a:r>
            <a:endParaRPr lang="ar-SA" dirty="0">
              <a:solidFill>
                <a:schemeClr val="tx1"/>
              </a:solidFill>
            </a:endParaRPr>
          </a:p>
        </p:txBody>
      </p:sp>
      <p:cxnSp>
        <p:nvCxnSpPr>
          <p:cNvPr id="59" name="رابط كسهم مستقيم 58"/>
          <p:cNvCxnSpPr/>
          <p:nvPr/>
        </p:nvCxnSpPr>
        <p:spPr>
          <a:xfrm flipH="1">
            <a:off x="5796136" y="2821945"/>
            <a:ext cx="1008112" cy="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مستطيل 59"/>
          <p:cNvSpPr/>
          <p:nvPr/>
        </p:nvSpPr>
        <p:spPr>
          <a:xfrm>
            <a:off x="6444208" y="4473770"/>
            <a:ext cx="1656184" cy="46739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 err="1" smtClean="0">
                <a:solidFill>
                  <a:schemeClr val="tx1"/>
                </a:solidFill>
              </a:rPr>
              <a:t>Prophyrin</a:t>
            </a:r>
            <a:r>
              <a:rPr lang="en-US" dirty="0" smtClean="0">
                <a:solidFill>
                  <a:schemeClr val="tx1"/>
                </a:solidFill>
              </a:rPr>
              <a:t> ring </a:t>
            </a:r>
            <a:endParaRPr lang="ar-SA" dirty="0">
              <a:solidFill>
                <a:schemeClr val="tx1"/>
              </a:solidFill>
            </a:endParaRPr>
          </a:p>
        </p:txBody>
      </p:sp>
      <p:cxnSp>
        <p:nvCxnSpPr>
          <p:cNvPr id="70" name="رابط كسهم مستقيم 69"/>
          <p:cNvCxnSpPr/>
          <p:nvPr/>
        </p:nvCxnSpPr>
        <p:spPr>
          <a:xfrm flipH="1">
            <a:off x="5508104" y="4725144"/>
            <a:ext cx="936104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مستطيل 70"/>
          <p:cNvSpPr/>
          <p:nvPr/>
        </p:nvSpPr>
        <p:spPr>
          <a:xfrm>
            <a:off x="395536" y="4581128"/>
            <a:ext cx="1282054" cy="4812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 smtClean="0">
                <a:solidFill>
                  <a:schemeClr val="tx1"/>
                </a:solidFill>
              </a:rPr>
              <a:t>Iron atom</a:t>
            </a:r>
            <a:endParaRPr lang="ar-SA" dirty="0">
              <a:solidFill>
                <a:schemeClr val="tx1"/>
              </a:solidFill>
            </a:endParaRPr>
          </a:p>
        </p:txBody>
      </p:sp>
      <p:cxnSp>
        <p:nvCxnSpPr>
          <p:cNvPr id="73" name="رابط كسهم مستقيم 72"/>
          <p:cNvCxnSpPr>
            <a:endCxn id="49" idx="1"/>
          </p:cNvCxnSpPr>
          <p:nvPr/>
        </p:nvCxnSpPr>
        <p:spPr>
          <a:xfrm>
            <a:off x="1622338" y="4848655"/>
            <a:ext cx="950194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قوس كبير أيمن 82"/>
          <p:cNvSpPr/>
          <p:nvPr/>
        </p:nvSpPr>
        <p:spPr>
          <a:xfrm>
            <a:off x="5436096" y="2348880"/>
            <a:ext cx="299464" cy="91440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6" name="سحابة 85"/>
          <p:cNvSpPr/>
          <p:nvPr/>
        </p:nvSpPr>
        <p:spPr>
          <a:xfrm>
            <a:off x="1596828" y="2133510"/>
            <a:ext cx="769047" cy="50274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O2</a:t>
            </a:r>
            <a:endParaRPr lang="ar-SA" dirty="0"/>
          </a:p>
        </p:txBody>
      </p:sp>
      <p:sp>
        <p:nvSpPr>
          <p:cNvPr id="87" name="سحابة 86"/>
          <p:cNvSpPr/>
          <p:nvPr/>
        </p:nvSpPr>
        <p:spPr>
          <a:xfrm>
            <a:off x="4932040" y="1846132"/>
            <a:ext cx="769047" cy="502748"/>
          </a:xfrm>
          <a:prstGeom prst="cloud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O2</a:t>
            </a:r>
            <a:endParaRPr lang="ar-SA" dirty="0"/>
          </a:p>
        </p:txBody>
      </p:sp>
      <p:sp>
        <p:nvSpPr>
          <p:cNvPr id="88" name="سحابة 87"/>
          <p:cNvSpPr/>
          <p:nvPr/>
        </p:nvSpPr>
        <p:spPr>
          <a:xfrm>
            <a:off x="5364088" y="4939633"/>
            <a:ext cx="769047" cy="502748"/>
          </a:xfrm>
          <a:prstGeom prst="cloud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O2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89" name="سحابة 88"/>
          <p:cNvSpPr/>
          <p:nvPr/>
        </p:nvSpPr>
        <p:spPr>
          <a:xfrm>
            <a:off x="1858737" y="5301208"/>
            <a:ext cx="769047" cy="50274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O2</a:t>
            </a:r>
            <a:endParaRPr lang="ar-SA" dirty="0"/>
          </a:p>
        </p:txBody>
      </p:sp>
      <p:sp>
        <p:nvSpPr>
          <p:cNvPr id="2" name="مستطيل 1"/>
          <p:cNvSpPr/>
          <p:nvPr/>
        </p:nvSpPr>
        <p:spPr>
          <a:xfrm>
            <a:off x="2097435" y="188640"/>
            <a:ext cx="4438285" cy="64807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3200" b="1" dirty="0" smtClean="0">
                <a:solidFill>
                  <a:schemeClr val="tx1"/>
                </a:solidFill>
              </a:rPr>
              <a:t>Hemoglobin structure</a:t>
            </a:r>
            <a:endParaRPr lang="ar-SA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68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03648" y="1268760"/>
            <a:ext cx="7056784" cy="4176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900" b="1" dirty="0" smtClean="0">
                <a:solidFill>
                  <a:schemeClr val="tx1"/>
                </a:solidFill>
              </a:rPr>
              <a:t>??</a:t>
            </a:r>
            <a:endParaRPr lang="en-US" sz="199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56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2591780" y="261982"/>
            <a:ext cx="3564396" cy="64807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Hemoglobin</a:t>
            </a:r>
            <a:r>
              <a:rPr lang="en-US" dirty="0" smtClean="0"/>
              <a:t> </a:t>
            </a:r>
            <a:endParaRPr lang="ar-SA" dirty="0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58812" y="1268760"/>
            <a:ext cx="8533668" cy="187220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Hemoglobin is the protein molecule in RBC that </a:t>
            </a:r>
            <a:r>
              <a:rPr lang="en-US" sz="2400" b="1" u="sng" dirty="0" smtClean="0">
                <a:solidFill>
                  <a:schemeClr val="tx1"/>
                </a:solidFill>
              </a:rPr>
              <a:t>carries O2 </a:t>
            </a:r>
            <a:r>
              <a:rPr lang="en-US" sz="2400" b="1" dirty="0" smtClean="0">
                <a:solidFill>
                  <a:schemeClr val="tx1"/>
                </a:solidFill>
              </a:rPr>
              <a:t>from the lungs to the body's tissues and returns carbon CO2 from the tissues back to the lungs.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Hemoglobin  </a:t>
            </a:r>
            <a:r>
              <a:rPr lang="en-US" sz="2400" b="1" u="sng" dirty="0" smtClean="0">
                <a:solidFill>
                  <a:schemeClr val="tx1"/>
                </a:solidFill>
              </a:rPr>
              <a:t>maintains the shape </a:t>
            </a:r>
            <a:r>
              <a:rPr lang="en-US" sz="2400" b="1" dirty="0" smtClean="0">
                <a:solidFill>
                  <a:schemeClr val="tx1"/>
                </a:solidFill>
              </a:rPr>
              <a:t>of RBC also.</a:t>
            </a:r>
            <a:endParaRPr lang="ar-SA" sz="2400" b="1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212976"/>
            <a:ext cx="4680520" cy="364502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78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56" y="1068388"/>
            <a:ext cx="8964487" cy="54006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</p:pic>
      <p:sp>
        <p:nvSpPr>
          <p:cNvPr id="2" name="مستطيل 1"/>
          <p:cNvSpPr/>
          <p:nvPr/>
        </p:nvSpPr>
        <p:spPr>
          <a:xfrm>
            <a:off x="1547664" y="4581128"/>
            <a:ext cx="1440160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251520" y="4437112"/>
            <a:ext cx="8496944" cy="180020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159224" y="3768688"/>
            <a:ext cx="2756592" cy="1008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/>
            <a:r>
              <a:rPr lang="en-US" b="1" u="sng" dirty="0" smtClean="0">
                <a:solidFill>
                  <a:schemeClr val="tx1"/>
                </a:solidFill>
              </a:rPr>
              <a:t>Hematopoietic stem cell</a:t>
            </a:r>
            <a:r>
              <a:rPr lang="en-US" b="1" dirty="0" smtClean="0">
                <a:solidFill>
                  <a:schemeClr val="tx1"/>
                </a:solidFill>
              </a:rPr>
              <a:t>:</a:t>
            </a:r>
          </a:p>
          <a:p>
            <a:pPr algn="l" rtl="0"/>
            <a:r>
              <a:rPr lang="en-US" b="1" dirty="0" smtClean="0">
                <a:solidFill>
                  <a:schemeClr val="tx1"/>
                </a:solidFill>
              </a:rPr>
              <a:t>1- Self renewal</a:t>
            </a:r>
          </a:p>
          <a:p>
            <a:pPr algn="l" rtl="0"/>
            <a:r>
              <a:rPr lang="en-US" b="1" dirty="0" smtClean="0">
                <a:solidFill>
                  <a:schemeClr val="tx1"/>
                </a:solidFill>
              </a:rPr>
              <a:t>2- Cell differentiation 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915816" y="260648"/>
            <a:ext cx="3816424" cy="7200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Hematopoiesis</a:t>
            </a:r>
            <a:endParaRPr lang="ar-SA" sz="3200" b="1" dirty="0">
              <a:solidFill>
                <a:schemeClr val="tx1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273819" y="3723090"/>
            <a:ext cx="1370189" cy="281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2000" dirty="0" smtClean="0">
                <a:solidFill>
                  <a:schemeClr val="tx1"/>
                </a:solidFill>
              </a:rPr>
              <a:t>Myeloid SC</a:t>
            </a:r>
            <a:endParaRPr lang="ar-SA" sz="2000" dirty="0">
              <a:solidFill>
                <a:schemeClr val="tx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996597" y="3723090"/>
            <a:ext cx="23551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2000" dirty="0" smtClean="0">
                <a:solidFill>
                  <a:schemeClr val="tx1"/>
                </a:solidFill>
              </a:rPr>
              <a:t>Erythroid Precursors </a:t>
            </a:r>
            <a:endParaRPr lang="ar-SA" sz="2000" dirty="0">
              <a:solidFill>
                <a:schemeClr val="tx1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51520" y="5013176"/>
            <a:ext cx="1800200" cy="9361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/>
            <a:r>
              <a:rPr lang="en-US" b="1" dirty="0" smtClean="0">
                <a:solidFill>
                  <a:schemeClr val="tx1"/>
                </a:solidFill>
              </a:rPr>
              <a:t>Transcriptional </a:t>
            </a:r>
          </a:p>
          <a:p>
            <a:pPr algn="l" rtl="0"/>
            <a:r>
              <a:rPr lang="en-US" b="1" dirty="0" smtClean="0">
                <a:solidFill>
                  <a:schemeClr val="tx1"/>
                </a:solidFill>
              </a:rPr>
              <a:t>Factor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5328084" y="4869160"/>
            <a:ext cx="1692188" cy="10801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/>
            <a:r>
              <a:rPr lang="en-US" b="1" dirty="0" smtClean="0">
                <a:solidFill>
                  <a:schemeClr val="tx1"/>
                </a:solidFill>
              </a:rPr>
              <a:t>Erythropoietin </a:t>
            </a:r>
          </a:p>
          <a:p>
            <a:pPr algn="l" rtl="0"/>
            <a:r>
              <a:rPr lang="en-US" b="1" dirty="0" smtClean="0">
                <a:solidFill>
                  <a:schemeClr val="tx1"/>
                </a:solidFill>
              </a:rPr>
              <a:t>GATA1</a:t>
            </a:r>
          </a:p>
          <a:p>
            <a:pPr algn="ctr"/>
            <a:endParaRPr lang="ar-SA" dirty="0"/>
          </a:p>
        </p:txBody>
      </p:sp>
      <p:sp>
        <p:nvSpPr>
          <p:cNvPr id="10" name="سهم إلى اليمين 9"/>
          <p:cNvSpPr/>
          <p:nvPr/>
        </p:nvSpPr>
        <p:spPr>
          <a:xfrm>
            <a:off x="2051720" y="5399505"/>
            <a:ext cx="3168352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1285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A34564BC-853B-4031-8B00-B9F0416CBB70}" type="slidenum">
              <a:rPr lang="ar-SA">
                <a:solidFill>
                  <a:srgbClr val="FFFFFF"/>
                </a:solidFill>
              </a:rPr>
              <a:pPr>
                <a:defRPr/>
              </a:pPr>
              <a:t>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92517" name="عنصر نائب لرقم الشريحة 7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atang" pitchFamily="18" charset="-127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atang" pitchFamily="18" charset="-127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5pPr>
            <a:lvl6pPr marL="25146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6pPr>
            <a:lvl7pPr marL="29718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7pPr>
            <a:lvl8pPr marL="34290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8pPr>
            <a:lvl9pPr marL="38862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9pPr>
          </a:lstStyle>
          <a:p>
            <a:pPr rtl="0" eaLnBrk="0" fontAlgn="base" hangingPunct="0">
              <a:spcBef>
                <a:spcPct val="0"/>
              </a:spcBef>
              <a:spcAft>
                <a:spcPct val="0"/>
              </a:spcAft>
            </a:pPr>
            <a:fld id="{872AE415-9007-4F96-8E02-4FFCA6F46CC9}" type="slidenum">
              <a:rPr lang="ar-SA" altLang="ar-SA" sz="14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pPr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ar-SA" sz="14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8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46502"/>
            <a:ext cx="8712968" cy="1650650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5004048" y="4837218"/>
            <a:ext cx="1245588" cy="46399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/>
            <a:r>
              <a:rPr lang="en-US" sz="1600" b="1" dirty="0" smtClean="0">
                <a:solidFill>
                  <a:schemeClr val="tx1"/>
                </a:solidFill>
              </a:rPr>
              <a:t>Late</a:t>
            </a:r>
          </a:p>
          <a:p>
            <a:pPr algn="l" rtl="0"/>
            <a:r>
              <a:rPr lang="en-US" sz="1600" b="1" dirty="0" smtClean="0">
                <a:solidFill>
                  <a:schemeClr val="tx1"/>
                </a:solidFill>
              </a:rPr>
              <a:t> Normoblast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6300192" y="4838402"/>
            <a:ext cx="1331168" cy="46280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/>
            <a:r>
              <a:rPr lang="en-US" sz="1600" b="1" dirty="0" smtClean="0">
                <a:solidFill>
                  <a:schemeClr val="tx1"/>
                </a:solidFill>
              </a:rPr>
              <a:t>Reticulocyte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7631360" y="4838402"/>
            <a:ext cx="1261120" cy="46280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1600" b="1" dirty="0" smtClean="0">
                <a:solidFill>
                  <a:schemeClr val="tx1"/>
                </a:solidFill>
              </a:rPr>
              <a:t>Erythrocyte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907704" y="4804594"/>
            <a:ext cx="1368152" cy="49661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/>
            <a:r>
              <a:rPr lang="en-US" sz="1600" b="1" dirty="0" smtClean="0">
                <a:solidFill>
                  <a:schemeClr val="tx1"/>
                </a:solidFill>
              </a:rPr>
              <a:t>Basophilic</a:t>
            </a:r>
          </a:p>
          <a:p>
            <a:pPr algn="l" rtl="0"/>
            <a:r>
              <a:rPr lang="en-US" sz="1600" b="1" dirty="0" smtClean="0">
                <a:solidFill>
                  <a:schemeClr val="tx1"/>
                </a:solidFill>
              </a:rPr>
              <a:t>Normoblast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179512" y="4805778"/>
            <a:ext cx="1440160" cy="4954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1600" b="1" dirty="0" smtClean="0">
                <a:solidFill>
                  <a:schemeClr val="tx1"/>
                </a:solidFill>
              </a:rPr>
              <a:t>Erythroblast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419872" y="4805778"/>
            <a:ext cx="1512168" cy="4954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/>
            <a:r>
              <a:rPr lang="en-US" sz="1600" b="1" dirty="0" smtClean="0">
                <a:solidFill>
                  <a:schemeClr val="tx1"/>
                </a:solidFill>
              </a:rPr>
              <a:t>Intermediate</a:t>
            </a:r>
          </a:p>
          <a:p>
            <a:pPr algn="l" rtl="0"/>
            <a:r>
              <a:rPr lang="en-US" sz="1600" b="1" dirty="0" smtClean="0">
                <a:solidFill>
                  <a:schemeClr val="tx1"/>
                </a:solidFill>
              </a:rPr>
              <a:t>Normoblast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79512" y="5301208"/>
            <a:ext cx="8712968" cy="5760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395536" y="5326360"/>
            <a:ext cx="864096" cy="406896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b="1" dirty="0" smtClean="0"/>
              <a:t>+</a:t>
            </a:r>
            <a:endParaRPr lang="ar-SA" sz="3200" b="1" dirty="0"/>
          </a:p>
        </p:txBody>
      </p:sp>
      <p:sp>
        <p:nvSpPr>
          <p:cNvPr id="26" name="مستطيل 25"/>
          <p:cNvSpPr/>
          <p:nvPr/>
        </p:nvSpPr>
        <p:spPr>
          <a:xfrm>
            <a:off x="2123727" y="5313784"/>
            <a:ext cx="914943" cy="419472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b="1" dirty="0" smtClean="0"/>
              <a:t>++</a:t>
            </a:r>
            <a:endParaRPr lang="ar-SA" sz="3200" b="1" dirty="0"/>
          </a:p>
        </p:txBody>
      </p:sp>
      <p:sp>
        <p:nvSpPr>
          <p:cNvPr id="27" name="مستطيل 26"/>
          <p:cNvSpPr/>
          <p:nvPr/>
        </p:nvSpPr>
        <p:spPr>
          <a:xfrm>
            <a:off x="3743661" y="5301208"/>
            <a:ext cx="972355" cy="406896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b="1" dirty="0" smtClean="0"/>
              <a:t>+++</a:t>
            </a:r>
            <a:endParaRPr lang="ar-SA" sz="3200" b="1" dirty="0"/>
          </a:p>
        </p:txBody>
      </p:sp>
      <p:sp>
        <p:nvSpPr>
          <p:cNvPr id="28" name="مستطيل 27"/>
          <p:cNvSpPr/>
          <p:nvPr/>
        </p:nvSpPr>
        <p:spPr>
          <a:xfrm>
            <a:off x="5220072" y="5301208"/>
            <a:ext cx="1008112" cy="406896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b="1" dirty="0" smtClean="0"/>
              <a:t>++</a:t>
            </a:r>
            <a:endParaRPr lang="ar-SA" sz="2800" b="1" dirty="0"/>
          </a:p>
        </p:txBody>
      </p:sp>
      <p:sp>
        <p:nvSpPr>
          <p:cNvPr id="29" name="مستطيل 28"/>
          <p:cNvSpPr/>
          <p:nvPr/>
        </p:nvSpPr>
        <p:spPr>
          <a:xfrm>
            <a:off x="6588224" y="5301208"/>
            <a:ext cx="952500" cy="406896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b="1" dirty="0" smtClean="0"/>
              <a:t>+</a:t>
            </a:r>
            <a:endParaRPr lang="ar-SA" sz="2800" b="1" dirty="0"/>
          </a:p>
        </p:txBody>
      </p:sp>
      <p:sp>
        <p:nvSpPr>
          <p:cNvPr id="30" name="مستطيل 29"/>
          <p:cNvSpPr/>
          <p:nvPr/>
        </p:nvSpPr>
        <p:spPr>
          <a:xfrm>
            <a:off x="7956376" y="5301208"/>
            <a:ext cx="798652" cy="432048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b="1" dirty="0"/>
              <a:t>-</a:t>
            </a:r>
            <a:endParaRPr lang="ar-SA" sz="3200" b="1" dirty="0"/>
          </a:p>
        </p:txBody>
      </p:sp>
      <p:sp>
        <p:nvSpPr>
          <p:cNvPr id="9" name="شكل بيضاوي 8"/>
          <p:cNvSpPr/>
          <p:nvPr/>
        </p:nvSpPr>
        <p:spPr>
          <a:xfrm>
            <a:off x="3455876" y="5853608"/>
            <a:ext cx="2628292" cy="815752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Synthesis of Hemoglobin</a:t>
            </a:r>
            <a:endParaRPr lang="ar-SA" sz="2400" dirty="0">
              <a:solidFill>
                <a:schemeClr val="tx1"/>
              </a:solidFill>
            </a:endParaRPr>
          </a:p>
        </p:txBody>
      </p:sp>
      <p:sp>
        <p:nvSpPr>
          <p:cNvPr id="18" name="مستطيل 17"/>
          <p:cNvSpPr/>
          <p:nvPr/>
        </p:nvSpPr>
        <p:spPr>
          <a:xfrm flipH="1">
            <a:off x="2812357" y="255907"/>
            <a:ext cx="3849834" cy="6206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3600" b="1" dirty="0" smtClean="0">
                <a:solidFill>
                  <a:schemeClr val="tx1"/>
                </a:solidFill>
              </a:rPr>
              <a:t>Erythropoiesis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179512" y="1196752"/>
            <a:ext cx="8857478" cy="16561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/>
            <a:r>
              <a:rPr lang="en-US" sz="2400" b="1" dirty="0">
                <a:solidFill>
                  <a:schemeClr val="tx1"/>
                </a:solidFill>
              </a:rPr>
              <a:t>The “Bone Marrow” is the major site  with the need of:</a:t>
            </a:r>
          </a:p>
          <a:p>
            <a:pPr algn="l" rtl="0"/>
            <a:r>
              <a:rPr lang="en-US" sz="2400" b="1" dirty="0">
                <a:solidFill>
                  <a:schemeClr val="tx1"/>
                </a:solidFill>
              </a:rPr>
              <a:t>Folic acid – Iron “Ferrous” – </a:t>
            </a:r>
            <a:r>
              <a:rPr lang="en-US" sz="2400" b="1" dirty="0" err="1">
                <a:solidFill>
                  <a:schemeClr val="tx1"/>
                </a:solidFill>
              </a:rPr>
              <a:t>Vit</a:t>
            </a:r>
            <a:r>
              <a:rPr lang="en-US" sz="2400" b="1" dirty="0">
                <a:solidFill>
                  <a:schemeClr val="tx1"/>
                </a:solidFill>
              </a:rPr>
              <a:t> B12 – Erythropoietin -Amino acids</a:t>
            </a:r>
          </a:p>
          <a:p>
            <a:pPr algn="l" rtl="0"/>
            <a:r>
              <a:rPr lang="en-US" sz="2400" b="1" dirty="0" smtClean="0">
                <a:solidFill>
                  <a:schemeClr val="tx1"/>
                </a:solidFill>
              </a:rPr>
              <a:t>minerals </a:t>
            </a:r>
            <a:r>
              <a:rPr lang="en-US" sz="2400" b="1" dirty="0">
                <a:solidFill>
                  <a:schemeClr val="tx1"/>
                </a:solidFill>
              </a:rPr>
              <a:t>- other regulatory factors </a:t>
            </a:r>
            <a:endParaRPr lang="ar-SA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2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جدول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2473972"/>
              </p:ext>
            </p:extLst>
          </p:nvPr>
        </p:nvGraphicFramePr>
        <p:xfrm>
          <a:off x="451120" y="1035580"/>
          <a:ext cx="6326470" cy="2753460"/>
        </p:xfrm>
        <a:graphic>
          <a:graphicData uri="http://schemas.openxmlformats.org/drawingml/2006/table">
            <a:tbl>
              <a:tblPr rtl="1" firstRow="1" bandRow="1">
                <a:tableStyleId>{85BE263C-DBD7-4A20-BB59-AAB30ACAA65A}</a:tableStyleId>
              </a:tblPr>
              <a:tblGrid>
                <a:gridCol w="1450789"/>
                <a:gridCol w="1527667"/>
                <a:gridCol w="3348014"/>
              </a:tblGrid>
              <a:tr h="422676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Female</a:t>
                      </a:r>
                      <a:endParaRPr lang="ar-SA" sz="2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Male</a:t>
                      </a:r>
                      <a:endParaRPr lang="ar-SA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Indices</a:t>
                      </a:r>
                      <a:endParaRPr lang="ar-SA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22676">
                <a:tc>
                  <a:txBody>
                    <a:bodyPr/>
                    <a:lstStyle/>
                    <a:p>
                      <a:pPr algn="l" rtl="0"/>
                      <a:r>
                        <a:rPr lang="en-US" sz="1800" b="1" dirty="0" smtClean="0"/>
                        <a:t>11.5-15.5</a:t>
                      </a:r>
                      <a:endParaRPr lang="ar-SA" sz="18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800" b="1" dirty="0" smtClean="0"/>
                        <a:t>13.5-17.5</a:t>
                      </a:r>
                      <a:endParaRPr lang="ar-SA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/>
                        <a:t>Hemoglobin(g/</a:t>
                      </a:r>
                      <a:r>
                        <a:rPr lang="en-US" sz="1800" b="1" dirty="0" err="1" smtClean="0"/>
                        <a:t>dL</a:t>
                      </a:r>
                      <a:r>
                        <a:rPr lang="en-US" sz="1800" b="1" dirty="0" smtClean="0"/>
                        <a:t>)</a:t>
                      </a:r>
                      <a:endParaRPr lang="ar-SA" sz="1800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676">
                <a:tc>
                  <a:txBody>
                    <a:bodyPr/>
                    <a:lstStyle/>
                    <a:p>
                      <a:pPr algn="l" rtl="0"/>
                      <a:r>
                        <a:rPr lang="en-US" sz="1800" b="1" dirty="0" smtClean="0"/>
                        <a:t>36-48</a:t>
                      </a:r>
                      <a:endParaRPr lang="ar-SA" sz="18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800" b="1" dirty="0" smtClean="0"/>
                        <a:t>40-52</a:t>
                      </a:r>
                      <a:endParaRPr lang="ar-SA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800" b="1" dirty="0" smtClean="0"/>
                        <a:t>Hematocrit (PCV) (%)</a:t>
                      </a:r>
                      <a:endParaRPr lang="ar-SA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676">
                <a:tc>
                  <a:txBody>
                    <a:bodyPr/>
                    <a:lstStyle/>
                    <a:p>
                      <a:pPr algn="l" rtl="0"/>
                      <a:r>
                        <a:rPr lang="en-US" sz="1800" b="1" dirty="0" smtClean="0"/>
                        <a:t>3.9-5.6</a:t>
                      </a:r>
                      <a:endParaRPr lang="ar-SA" sz="18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800" b="1" dirty="0" smtClean="0"/>
                        <a:t>4.5-6.5</a:t>
                      </a:r>
                      <a:endParaRPr lang="ar-SA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800" b="1" dirty="0" smtClean="0"/>
                        <a:t>Red</a:t>
                      </a:r>
                      <a:r>
                        <a:rPr lang="en-US" sz="1800" b="1" baseline="0" dirty="0" smtClean="0"/>
                        <a:t> Cell Count (×10¹²)</a:t>
                      </a:r>
                      <a:endParaRPr lang="ar-SA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676">
                <a:tc gridSpan="2">
                  <a:txBody>
                    <a:bodyPr/>
                    <a:lstStyle/>
                    <a:p>
                      <a:pPr algn="ctr" rtl="0"/>
                      <a:r>
                        <a:rPr lang="en-US" sz="1800" b="1" dirty="0" smtClean="0"/>
                        <a:t>80-95</a:t>
                      </a:r>
                      <a:endParaRPr lang="ar-SA" sz="18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800" b="1" dirty="0" smtClean="0"/>
                        <a:t>Mean Cell Volume (MCV)</a:t>
                      </a:r>
                      <a:r>
                        <a:rPr lang="en-US" sz="1800" b="1" baseline="0" dirty="0" smtClean="0"/>
                        <a:t> (</a:t>
                      </a:r>
                      <a:r>
                        <a:rPr lang="en-US" sz="1800" b="1" baseline="0" dirty="0" err="1" smtClean="0"/>
                        <a:t>fL</a:t>
                      </a:r>
                      <a:r>
                        <a:rPr lang="en-US" sz="1800" b="1" baseline="0" dirty="0" smtClean="0"/>
                        <a:t>)</a:t>
                      </a:r>
                      <a:endParaRPr lang="ar-SA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676">
                <a:tc gridSpan="2">
                  <a:txBody>
                    <a:bodyPr/>
                    <a:lstStyle/>
                    <a:p>
                      <a:pPr algn="ctr" rtl="1"/>
                      <a:r>
                        <a:rPr lang="en-US" sz="1800" b="1" dirty="0" smtClean="0"/>
                        <a:t>30-35</a:t>
                      </a:r>
                      <a:endParaRPr lang="ar-SA" sz="18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800" b="1" dirty="0" smtClean="0"/>
                        <a:t>Mean Cell</a:t>
                      </a:r>
                      <a:r>
                        <a:rPr lang="en-US" sz="1800" b="1" baseline="0" dirty="0" smtClean="0"/>
                        <a:t> Hemoglobin (MCH) (</a:t>
                      </a:r>
                      <a:r>
                        <a:rPr lang="en-US" sz="1800" b="1" baseline="0" dirty="0" err="1" smtClean="0"/>
                        <a:t>pg</a:t>
                      </a:r>
                      <a:r>
                        <a:rPr lang="en-US" sz="1800" b="1" baseline="0" dirty="0" smtClean="0"/>
                        <a:t>)</a:t>
                      </a:r>
                      <a:endParaRPr lang="ar-SA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96" name="مستطيل مستدير الزوايا 95"/>
          <p:cNvSpPr/>
          <p:nvPr/>
        </p:nvSpPr>
        <p:spPr>
          <a:xfrm rot="16200000">
            <a:off x="6382588" y="4303483"/>
            <a:ext cx="2448273" cy="228347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7" name="Oval 16"/>
          <p:cNvSpPr>
            <a:spLocks noChangeArrowheads="1"/>
          </p:cNvSpPr>
          <p:nvPr/>
        </p:nvSpPr>
        <p:spPr bwMode="auto">
          <a:xfrm>
            <a:off x="6665366" y="5454104"/>
            <a:ext cx="642938" cy="711200"/>
          </a:xfrm>
          <a:prstGeom prst="ellipse">
            <a:avLst/>
          </a:prstGeom>
          <a:solidFill>
            <a:srgbClr val="C80429"/>
          </a:solidFill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98" name="Oval 17"/>
          <p:cNvSpPr>
            <a:spLocks noChangeArrowheads="1"/>
          </p:cNvSpPr>
          <p:nvPr/>
        </p:nvSpPr>
        <p:spPr bwMode="auto">
          <a:xfrm>
            <a:off x="6810383" y="5650016"/>
            <a:ext cx="320675" cy="2992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txBody>
          <a:bodyPr wrap="none" anchor="ctr"/>
          <a:lstStyle/>
          <a:p>
            <a:endParaRPr lang="ar-SA"/>
          </a:p>
        </p:txBody>
      </p:sp>
      <p:sp>
        <p:nvSpPr>
          <p:cNvPr id="100" name="Oval 9"/>
          <p:cNvSpPr>
            <a:spLocks noChangeArrowheads="1"/>
          </p:cNvSpPr>
          <p:nvPr/>
        </p:nvSpPr>
        <p:spPr bwMode="auto">
          <a:xfrm>
            <a:off x="7817494" y="4241080"/>
            <a:ext cx="642938" cy="700088"/>
          </a:xfrm>
          <a:prstGeom prst="ellipse">
            <a:avLst/>
          </a:prstGeom>
          <a:solidFill>
            <a:srgbClr val="C80429"/>
          </a:solidFill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101" name="Oval 10"/>
          <p:cNvSpPr>
            <a:spLocks noChangeArrowheads="1"/>
          </p:cNvSpPr>
          <p:nvPr/>
        </p:nvSpPr>
        <p:spPr bwMode="auto">
          <a:xfrm>
            <a:off x="7921475" y="4365104"/>
            <a:ext cx="434975" cy="45007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txBody>
          <a:bodyPr wrap="none" anchor="ctr"/>
          <a:lstStyle/>
          <a:p>
            <a:endParaRPr lang="ar-SA"/>
          </a:p>
        </p:txBody>
      </p:sp>
      <p:sp>
        <p:nvSpPr>
          <p:cNvPr id="102" name="مستطيل مستدير الزوايا 101"/>
          <p:cNvSpPr/>
          <p:nvPr/>
        </p:nvSpPr>
        <p:spPr>
          <a:xfrm rot="16200000">
            <a:off x="3300298" y="3741473"/>
            <a:ext cx="2399387" cy="34563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3" name="Oval 3"/>
          <p:cNvSpPr>
            <a:spLocks noChangeArrowheads="1"/>
          </p:cNvSpPr>
          <p:nvPr/>
        </p:nvSpPr>
        <p:spPr bwMode="auto">
          <a:xfrm>
            <a:off x="3059832" y="5497276"/>
            <a:ext cx="864096" cy="740036"/>
          </a:xfrm>
          <a:prstGeom prst="ellipse">
            <a:avLst/>
          </a:prstGeom>
          <a:solidFill>
            <a:srgbClr val="C80429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104" name="Oval 3"/>
          <p:cNvSpPr>
            <a:spLocks noChangeArrowheads="1"/>
          </p:cNvSpPr>
          <p:nvPr/>
        </p:nvSpPr>
        <p:spPr bwMode="auto">
          <a:xfrm>
            <a:off x="3974206" y="4888101"/>
            <a:ext cx="669802" cy="629131"/>
          </a:xfrm>
          <a:prstGeom prst="ellipse">
            <a:avLst/>
          </a:prstGeom>
          <a:solidFill>
            <a:srgbClr val="C80429"/>
          </a:solidFill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105" name="Oval 3"/>
          <p:cNvSpPr>
            <a:spLocks noChangeArrowheads="1"/>
          </p:cNvSpPr>
          <p:nvPr/>
        </p:nvSpPr>
        <p:spPr bwMode="auto">
          <a:xfrm>
            <a:off x="4644008" y="4307015"/>
            <a:ext cx="381769" cy="418129"/>
          </a:xfrm>
          <a:prstGeom prst="ellipse">
            <a:avLst/>
          </a:prstGeom>
          <a:solidFill>
            <a:srgbClr val="C80429"/>
          </a:solidFill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149" name="مستطيل مستدير الزوايا 148"/>
          <p:cNvSpPr/>
          <p:nvPr/>
        </p:nvSpPr>
        <p:spPr>
          <a:xfrm>
            <a:off x="611560" y="4269972"/>
            <a:ext cx="1810702" cy="23993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grpSp>
        <p:nvGrpSpPr>
          <p:cNvPr id="150" name="Group 3"/>
          <p:cNvGrpSpPr>
            <a:grpSpLocks/>
          </p:cNvGrpSpPr>
          <p:nvPr/>
        </p:nvGrpSpPr>
        <p:grpSpPr bwMode="auto">
          <a:xfrm>
            <a:off x="827584" y="4365104"/>
            <a:ext cx="1371600" cy="2183363"/>
            <a:chOff x="288" y="2016"/>
            <a:chExt cx="1200" cy="528"/>
          </a:xfrm>
        </p:grpSpPr>
        <p:sp>
          <p:nvSpPr>
            <p:cNvPr id="151" name="Rectangle 4"/>
            <p:cNvSpPr>
              <a:spLocks noChangeArrowheads="1"/>
            </p:cNvSpPr>
            <p:nvPr/>
          </p:nvSpPr>
          <p:spPr bwMode="auto">
            <a:xfrm>
              <a:off x="288" y="2016"/>
              <a:ext cx="336" cy="528"/>
            </a:xfrm>
            <a:prstGeom prst="rect">
              <a:avLst/>
            </a:prstGeom>
            <a:solidFill>
              <a:srgbClr val="C80429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152" name="Rectangle 5"/>
            <p:cNvSpPr>
              <a:spLocks noChangeArrowheads="1"/>
            </p:cNvSpPr>
            <p:nvPr/>
          </p:nvSpPr>
          <p:spPr bwMode="auto">
            <a:xfrm>
              <a:off x="720" y="2016"/>
              <a:ext cx="336" cy="528"/>
            </a:xfrm>
            <a:prstGeom prst="rect">
              <a:avLst/>
            </a:prstGeom>
            <a:solidFill>
              <a:srgbClr val="F7596C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153" name="Rectangle 6"/>
            <p:cNvSpPr>
              <a:spLocks noChangeArrowheads="1"/>
            </p:cNvSpPr>
            <p:nvPr/>
          </p:nvSpPr>
          <p:spPr bwMode="auto">
            <a:xfrm>
              <a:off x="1152" y="2016"/>
              <a:ext cx="336" cy="528"/>
            </a:xfrm>
            <a:prstGeom prst="rect">
              <a:avLst/>
            </a:prstGeom>
            <a:solidFill>
              <a:srgbClr val="FBA3AD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sp>
        <p:nvSpPr>
          <p:cNvPr id="213" name="مستطيل 212"/>
          <p:cNvSpPr/>
          <p:nvPr/>
        </p:nvSpPr>
        <p:spPr>
          <a:xfrm>
            <a:off x="1043608" y="3974163"/>
            <a:ext cx="1111016" cy="2841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err="1" smtClean="0">
                <a:solidFill>
                  <a:schemeClr val="tx1"/>
                </a:solidFill>
              </a:rPr>
              <a:t>Hb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215" name="مستطيل 214"/>
          <p:cNvSpPr/>
          <p:nvPr/>
        </p:nvSpPr>
        <p:spPr>
          <a:xfrm>
            <a:off x="3779912" y="6165304"/>
            <a:ext cx="1368946" cy="2451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 smtClean="0">
                <a:solidFill>
                  <a:schemeClr val="tx1"/>
                </a:solidFill>
              </a:rPr>
              <a:t>Macrocytic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216" name="مستطيل 215"/>
          <p:cNvSpPr/>
          <p:nvPr/>
        </p:nvSpPr>
        <p:spPr>
          <a:xfrm>
            <a:off x="4427984" y="5506000"/>
            <a:ext cx="1323369" cy="2992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 smtClean="0">
                <a:solidFill>
                  <a:schemeClr val="tx1"/>
                </a:solidFill>
              </a:rPr>
              <a:t>Normocytic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217" name="مستطيل 216"/>
          <p:cNvSpPr/>
          <p:nvPr/>
        </p:nvSpPr>
        <p:spPr>
          <a:xfrm>
            <a:off x="4932040" y="4726203"/>
            <a:ext cx="1224136" cy="28697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 smtClean="0">
                <a:solidFill>
                  <a:schemeClr val="tx1"/>
                </a:solidFill>
              </a:rPr>
              <a:t>Microcytic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218" name="مستطيل 217"/>
          <p:cNvSpPr/>
          <p:nvPr/>
        </p:nvSpPr>
        <p:spPr>
          <a:xfrm>
            <a:off x="3923928" y="4030118"/>
            <a:ext cx="1152128" cy="23844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MCV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219" name="مستطيل 218"/>
          <p:cNvSpPr/>
          <p:nvPr/>
        </p:nvSpPr>
        <p:spPr>
          <a:xfrm>
            <a:off x="6732240" y="6195628"/>
            <a:ext cx="1898867" cy="3297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 smtClean="0">
                <a:solidFill>
                  <a:schemeClr val="tx1"/>
                </a:solidFill>
              </a:rPr>
              <a:t>Normochromic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220" name="مستطيل 219"/>
          <p:cNvSpPr/>
          <p:nvPr/>
        </p:nvSpPr>
        <p:spPr>
          <a:xfrm>
            <a:off x="7164288" y="4983385"/>
            <a:ext cx="1512168" cy="31782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 smtClean="0">
                <a:solidFill>
                  <a:schemeClr val="tx1"/>
                </a:solidFill>
              </a:rPr>
              <a:t>Hypochromic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221" name="مستطيل 220"/>
          <p:cNvSpPr/>
          <p:nvPr/>
        </p:nvSpPr>
        <p:spPr>
          <a:xfrm>
            <a:off x="7020272" y="3982645"/>
            <a:ext cx="1152128" cy="23844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MCH</a:t>
            </a:r>
            <a:endParaRPr lang="ar-SA" b="1" dirty="0">
              <a:solidFill>
                <a:schemeClr val="tx1"/>
              </a:solidFill>
            </a:endParaRPr>
          </a:p>
        </p:txBody>
      </p:sp>
      <p:pic>
        <p:nvPicPr>
          <p:cNvPr id="224" name="Picture 5" descr="blood plasma"/>
          <p:cNvPicPr preferRelativeResize="0">
            <a:picLocks noChangeAspect="1" noChangeArrowheads="1"/>
          </p:cNvPicPr>
          <p:nvPr/>
        </p:nvPicPr>
        <p:blipFill>
          <a:blip r:embed="rId2" cstate="print">
            <a:lum bright="-2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838" y="1196752"/>
            <a:ext cx="1835214" cy="25971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7" name="مستطيل 226"/>
          <p:cNvSpPr/>
          <p:nvPr/>
        </p:nvSpPr>
        <p:spPr>
          <a:xfrm>
            <a:off x="2267744" y="188640"/>
            <a:ext cx="3820482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3200" b="1" dirty="0" smtClean="0">
                <a:solidFill>
                  <a:schemeClr val="tx1"/>
                </a:solidFill>
              </a:rPr>
              <a:t>Normal Ranges</a:t>
            </a:r>
            <a:endParaRPr lang="ar-SA" sz="3200" b="1" dirty="0">
              <a:solidFill>
                <a:schemeClr val="tx1"/>
              </a:solidFill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7524328" y="836712"/>
            <a:ext cx="74972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 smtClean="0">
                <a:solidFill>
                  <a:schemeClr val="tx1"/>
                </a:solidFill>
              </a:rPr>
              <a:t>HCT</a:t>
            </a:r>
            <a:endParaRPr lang="ar-SA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58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467544" y="1844824"/>
            <a:ext cx="8280920" cy="3600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457200" lvl="0" indent="-4572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•"/>
            </a:pPr>
            <a:r>
              <a:rPr kumimoji="0" lang="en-US" altLang="ar-SA" sz="2400" b="1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</a:rPr>
              <a:t>An</a:t>
            </a:r>
            <a:r>
              <a:rPr kumimoji="0" lang="en-US" altLang="ar-SA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</a:rPr>
              <a:t> (without) -</a:t>
            </a:r>
            <a:r>
              <a:rPr kumimoji="0" lang="en-US" altLang="ar-SA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</a:rPr>
              <a:t>a</a:t>
            </a:r>
            <a:r>
              <a:rPr kumimoji="0" lang="en-US" altLang="ar-SA" sz="2400" b="1" i="1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</a:rPr>
              <a:t>emia</a:t>
            </a:r>
            <a:r>
              <a:rPr kumimoji="0" lang="en-US" altLang="ar-SA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</a:rPr>
              <a:t> (blood) </a:t>
            </a:r>
          </a:p>
          <a:p>
            <a:pPr marL="342900" lvl="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altLang="ar-SA" sz="2400" b="1" kern="0" dirty="0" smtClean="0">
                <a:solidFill>
                  <a:schemeClr val="tx1"/>
                </a:solidFill>
                <a:latin typeface="Arial" pitchFamily="34" charset="0"/>
              </a:rPr>
              <a:t>Reduction of </a:t>
            </a:r>
            <a:r>
              <a:rPr lang="en-US" altLang="ar-SA" sz="2400" b="1" kern="0" dirty="0" err="1" smtClean="0">
                <a:solidFill>
                  <a:schemeClr val="tx1"/>
                </a:solidFill>
                <a:latin typeface="Arial" pitchFamily="34" charset="0"/>
              </a:rPr>
              <a:t>Hb</a:t>
            </a:r>
            <a:r>
              <a:rPr lang="en-US" altLang="ar-SA" sz="2400" b="1" kern="0" dirty="0" smtClean="0">
                <a:solidFill>
                  <a:schemeClr val="tx1"/>
                </a:solidFill>
                <a:latin typeface="Arial" pitchFamily="34" charset="0"/>
              </a:rPr>
              <a:t> concentration below the normal range for the age and gender</a:t>
            </a:r>
          </a:p>
          <a:p>
            <a:pPr marL="342900" lvl="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altLang="ar-SA" sz="2400" b="1" kern="0" dirty="0" smtClean="0">
                <a:solidFill>
                  <a:schemeClr val="tx1"/>
                </a:solidFill>
                <a:latin typeface="Arial" pitchFamily="34" charset="0"/>
              </a:rPr>
              <a:t>Leading to decreased O2 carrying capacity of blood  and thus O2 availability to tissues (hypoxia)</a:t>
            </a:r>
          </a:p>
          <a:p>
            <a:pPr lvl="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</a:pPr>
            <a:endParaRPr kumimoji="0" lang="en-US" altLang="ar-SA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2267744" y="404664"/>
            <a:ext cx="3528392" cy="7920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400" b="1" dirty="0" smtClean="0">
                <a:solidFill>
                  <a:schemeClr val="tx1"/>
                </a:solidFill>
              </a:rPr>
              <a:t>ANEMIA</a:t>
            </a:r>
            <a:endParaRPr lang="ar-SA" sz="4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956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2339752" y="332656"/>
            <a:ext cx="3816424" cy="7200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Clinical Features</a:t>
            </a:r>
            <a:endParaRPr lang="ar-SA" sz="3200" b="1" dirty="0">
              <a:solidFill>
                <a:schemeClr val="tx1"/>
              </a:solidFill>
            </a:endParaRPr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23528" y="1412776"/>
            <a:ext cx="8352928" cy="518457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>
              <a:lnSpc>
                <a:spcPct val="150000"/>
              </a:lnSpc>
            </a:pPr>
            <a:endParaRPr lang="en-US" sz="2400" b="1" dirty="0" smtClean="0">
              <a:solidFill>
                <a:schemeClr val="tx1"/>
              </a:solidFill>
            </a:endParaRPr>
          </a:p>
          <a:p>
            <a:pPr algn="l" rtl="0">
              <a:lnSpc>
                <a:spcPct val="150000"/>
              </a:lnSpc>
            </a:pPr>
            <a:endParaRPr lang="en-US" sz="2400" b="1" dirty="0">
              <a:solidFill>
                <a:schemeClr val="tx1"/>
              </a:solidFill>
            </a:endParaRPr>
          </a:p>
          <a:p>
            <a:pPr algn="l" rtl="0">
              <a:lnSpc>
                <a:spcPct val="150000"/>
              </a:lnSpc>
            </a:pPr>
            <a:r>
              <a:rPr lang="en-US" sz="2400" b="1" dirty="0" smtClean="0">
                <a:solidFill>
                  <a:schemeClr val="tx1"/>
                </a:solidFill>
              </a:rPr>
              <a:t>Presence or absence of clinical feature depends on:</a:t>
            </a:r>
          </a:p>
          <a:p>
            <a:pPr algn="l" rtl="0">
              <a:lnSpc>
                <a:spcPct val="150000"/>
              </a:lnSpc>
            </a:pPr>
            <a:r>
              <a:rPr lang="en-US" sz="2400" b="1" u="sng" dirty="0" smtClean="0">
                <a:solidFill>
                  <a:schemeClr val="tx1"/>
                </a:solidFill>
              </a:rPr>
              <a:t>1-Speed of onset</a:t>
            </a:r>
            <a:r>
              <a:rPr lang="en-US" sz="2400" b="1" u="sng" dirty="0" smtClean="0"/>
              <a:t> </a:t>
            </a:r>
            <a:r>
              <a:rPr lang="en-US" sz="2400" b="1" u="sng" dirty="0" smtClean="0">
                <a:solidFill>
                  <a:schemeClr val="tx1"/>
                </a:solidFill>
              </a:rPr>
              <a:t>:</a:t>
            </a:r>
          </a:p>
          <a:p>
            <a:pPr algn="l" rtl="0"/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</a:rPr>
              <a:t>Rapidly progressive anemia causes more symptoms than slow onset anemia due to lack of compensatory mechanisms: </a:t>
            </a:r>
          </a:p>
          <a:p>
            <a:pPr algn="l" rtl="0"/>
            <a:r>
              <a:rPr lang="en-US" sz="2000" b="1" dirty="0" smtClean="0">
                <a:solidFill>
                  <a:schemeClr val="tx1"/>
                </a:solidFill>
              </a:rPr>
              <a:t>(cardiovascular system, BM  &amp;O2 dissociation curve</a:t>
            </a:r>
          </a:p>
          <a:p>
            <a:pPr algn="l" rtl="0"/>
            <a:endParaRPr lang="en-US" sz="2000" b="1" dirty="0" smtClean="0">
              <a:solidFill>
                <a:schemeClr val="tx1"/>
              </a:solidFill>
            </a:endParaRPr>
          </a:p>
          <a:p>
            <a:pPr algn="l" rtl="0"/>
            <a:r>
              <a:rPr lang="en-US" sz="2400" b="1" u="sng" dirty="0" smtClean="0">
                <a:solidFill>
                  <a:schemeClr val="tx1"/>
                </a:solidFill>
              </a:rPr>
              <a:t>2-Severity: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</a:rPr>
              <a:t>Mild anemia </a:t>
            </a:r>
            <a:r>
              <a:rPr lang="en-US" sz="2000" b="1" dirty="0">
                <a:solidFill>
                  <a:schemeClr val="tx1"/>
                </a:solidFill>
              </a:rPr>
              <a:t>:</a:t>
            </a:r>
            <a:r>
              <a:rPr lang="en-US" sz="2000" b="1" dirty="0" smtClean="0">
                <a:solidFill>
                  <a:schemeClr val="tx1"/>
                </a:solidFill>
              </a:rPr>
              <a:t>no symptoms usually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tx1"/>
                </a:solidFill>
              </a:rPr>
              <a:t>  Symptoms appear if </a:t>
            </a:r>
            <a:r>
              <a:rPr lang="en-US" sz="2000" b="1" dirty="0" err="1" smtClean="0">
                <a:solidFill>
                  <a:schemeClr val="tx1"/>
                </a:solidFill>
              </a:rPr>
              <a:t>Hb</a:t>
            </a:r>
            <a:r>
              <a:rPr lang="en-US" sz="2000" b="1" dirty="0" smtClean="0">
                <a:solidFill>
                  <a:schemeClr val="tx1"/>
                </a:solidFill>
              </a:rPr>
              <a:t> less than 9g/</a:t>
            </a:r>
            <a:r>
              <a:rPr lang="en-US" sz="2000" b="1" dirty="0" err="1" smtClean="0">
                <a:solidFill>
                  <a:schemeClr val="tx1"/>
                </a:solidFill>
              </a:rPr>
              <a:t>dL</a:t>
            </a:r>
            <a:endParaRPr lang="en-US" sz="2000" b="1" dirty="0" smtClean="0">
              <a:solidFill>
                <a:schemeClr val="tx1"/>
              </a:solidFill>
            </a:endParaRPr>
          </a:p>
          <a:p>
            <a:pPr algn="l" rtl="0"/>
            <a:endParaRPr lang="en-US" sz="2400" b="1" dirty="0" smtClean="0">
              <a:solidFill>
                <a:schemeClr val="tx1"/>
              </a:solidFill>
            </a:endParaRPr>
          </a:p>
          <a:p>
            <a:pPr algn="l" rtl="0"/>
            <a:r>
              <a:rPr lang="en-US" sz="2400" b="1" dirty="0" smtClean="0">
                <a:solidFill>
                  <a:schemeClr val="tx1"/>
                </a:solidFill>
              </a:rPr>
              <a:t>3- </a:t>
            </a:r>
            <a:r>
              <a:rPr lang="en-US" sz="2400" b="1" u="sng" dirty="0" smtClean="0">
                <a:solidFill>
                  <a:schemeClr val="tx1"/>
                </a:solidFill>
              </a:rPr>
              <a:t>Age: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tx1"/>
                </a:solidFill>
              </a:rPr>
              <a:t>Elderly tolerate anemia less than young patients</a:t>
            </a:r>
          </a:p>
          <a:p>
            <a:pPr algn="l" rtl="0"/>
            <a:endParaRPr lang="en-US" sz="2400" b="1" dirty="0">
              <a:solidFill>
                <a:schemeClr val="tx1"/>
              </a:solidFill>
            </a:endParaRPr>
          </a:p>
          <a:p>
            <a:pPr algn="l" rtl="0"/>
            <a:endParaRPr lang="en-US" sz="2400" b="1" dirty="0" smtClean="0">
              <a:solidFill>
                <a:schemeClr val="tx1"/>
              </a:solidFill>
            </a:endParaRPr>
          </a:p>
          <a:p>
            <a:pPr algn="l" rtl="0"/>
            <a:r>
              <a:rPr lang="en-US" dirty="0" smtClean="0">
                <a:solidFill>
                  <a:schemeClr val="tx1"/>
                </a:solidFill>
              </a:rPr>
              <a:t>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9914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6448</TotalTime>
  <Words>1098</Words>
  <Application>Microsoft Office PowerPoint</Application>
  <PresentationFormat>On-screen Show (4:3)</PresentationFormat>
  <Paragraphs>368</Paragraphs>
  <Slides>30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Times New Roman</vt:lpstr>
      <vt:lpstr>Franklin Gothic Medium</vt:lpstr>
      <vt:lpstr>Calibri</vt:lpstr>
      <vt:lpstr>Wingdings</vt:lpstr>
      <vt:lpstr>نسق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DELL</dc:creator>
  <cp:lastModifiedBy>Fatima Al-Qahtani</cp:lastModifiedBy>
  <cp:revision>217</cp:revision>
  <cp:lastPrinted>2015-11-08T12:15:10Z</cp:lastPrinted>
  <dcterms:created xsi:type="dcterms:W3CDTF">2013-12-05T17:48:18Z</dcterms:created>
  <dcterms:modified xsi:type="dcterms:W3CDTF">2018-11-13T10:11:00Z</dcterms:modified>
</cp:coreProperties>
</file>