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257" r:id="rId3"/>
    <p:sldId id="271" r:id="rId4"/>
    <p:sldId id="273" r:id="rId5"/>
    <p:sldId id="300" r:id="rId6"/>
    <p:sldId id="304" r:id="rId7"/>
    <p:sldId id="303" r:id="rId8"/>
    <p:sldId id="276" r:id="rId9"/>
    <p:sldId id="272" r:id="rId10"/>
    <p:sldId id="278" r:id="rId11"/>
    <p:sldId id="279" r:id="rId12"/>
    <p:sldId id="280" r:id="rId13"/>
    <p:sldId id="285" r:id="rId14"/>
    <p:sldId id="287" r:id="rId15"/>
    <p:sldId id="288" r:id="rId16"/>
    <p:sldId id="289" r:id="rId17"/>
    <p:sldId id="286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9D9D9"/>
    <a:srgbClr val="006600"/>
    <a:srgbClr val="33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323" autoAdjust="0"/>
  </p:normalViewPr>
  <p:slideViewPr>
    <p:cSldViewPr>
      <p:cViewPr varScale="1">
        <p:scale>
          <a:sx n="90" d="100"/>
          <a:sy n="90" d="100"/>
        </p:scale>
        <p:origin x="768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07AA-C42C-4F6C-9A5B-EC4362DCCF02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9-8D87-479A-B360-FF1670060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51964D-1747-489F-B201-FFB03E075BB6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4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D626-8824-4D74-B50D-52A82DBCE8F3}" type="slidenum">
              <a:rPr lang="ar-SA"/>
              <a:pPr/>
              <a:t>23</a:t>
            </a:fld>
            <a:endParaRPr lang="en-CA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65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8397-2A15-4BBA-BBD2-A874B61051BC}" type="slidenum">
              <a:rPr lang="ar-SA"/>
              <a:pPr/>
              <a:t>25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1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13C8-B396-427C-8A90-E521A6C1D6C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en.wikipedia.org/wiki/File:Burkitt_lymphoma,_touch_prep,_Wright_stain.jpg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49876" y="473676"/>
            <a:ext cx="8094306" cy="1447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LYMPHOPROLIFERATIVE DISORDERS</a:t>
            </a:r>
            <a:endParaRPr lang="ar-SA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Subtitle 2"/>
          <p:cNvSpPr txBox="1">
            <a:spLocks/>
          </p:cNvSpPr>
          <p:nvPr/>
        </p:nvSpPr>
        <p:spPr bwMode="auto">
          <a:xfrm>
            <a:off x="607140" y="3003971"/>
            <a:ext cx="7886700" cy="3625429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371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FF00"/>
                </a:solidFill>
                <a:ea typeface="Majalla UI"/>
                <a:cs typeface="Majalla UI"/>
              </a:rPr>
              <a:t>BY: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FFFF00"/>
              </a:solidFill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FF00"/>
                </a:solidFill>
                <a:ea typeface="Majalla UI"/>
                <a:cs typeface="Majalla UI"/>
              </a:rPr>
              <a:t>DR. FATMA AL-QAHTANI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FF00"/>
                </a:solidFill>
                <a:ea typeface="Majalla UI"/>
                <a:cs typeface="Majalla UI"/>
              </a:rPr>
              <a:t>CONSULTANT HAEMATOLOGIST 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FF00"/>
                </a:solidFill>
                <a:ea typeface="Majalla UI"/>
                <a:cs typeface="Majalla UI"/>
              </a:rPr>
              <a:t>HEAD OF HAEMATOLOGY DIVISION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FF00"/>
                </a:solidFill>
                <a:ea typeface="Majalla UI"/>
                <a:cs typeface="Majalla UI"/>
              </a:rPr>
              <a:t>DEPARTMENT OF PATHOLOGY</a:t>
            </a:r>
          </a:p>
        </p:txBody>
      </p:sp>
    </p:spTree>
    <p:extLst>
      <p:ext uri="{BB962C8B-B14F-4D97-AF65-F5344CB8AC3E}">
        <p14:creationId xmlns:p14="http://schemas.microsoft.com/office/powerpoint/2010/main" val="47279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618247" y="4438111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j-lt"/>
              </a:rPr>
              <a:t>CD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>
                <a:latin typeface="+mj-lt"/>
              </a:rPr>
              <a:t> ,</a:t>
            </a: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CD23</a:t>
            </a:r>
            <a:r>
              <a:rPr lang="en-US" sz="1400" dirty="0">
                <a:latin typeface="+mj-lt"/>
              </a:rPr>
              <a:t> ,</a:t>
            </a:r>
            <a:r>
              <a:rPr lang="en-US" sz="1400" dirty="0" err="1">
                <a:latin typeface="+mj-lt"/>
              </a:rPr>
              <a:t>IgM</a:t>
            </a:r>
            <a:r>
              <a:rPr lang="en-US" sz="1400" dirty="0">
                <a:latin typeface="+mj-lt"/>
              </a:rPr>
              <a:t> or </a:t>
            </a:r>
            <a:r>
              <a:rPr lang="en-US" sz="1400" dirty="0" err="1">
                <a:latin typeface="+mj-lt"/>
              </a:rPr>
              <a:t>IgD</a:t>
            </a:r>
            <a:endParaRPr lang="en-US" sz="14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497" y="428972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CD 19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371600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CD20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Surface </a:t>
            </a:r>
            <a:r>
              <a:rPr lang="en-US" dirty="0" err="1">
                <a:solidFill>
                  <a:schemeClr val="tx1"/>
                </a:solidFill>
              </a:rPr>
              <a:t>immunoglobin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CD38 ,</a:t>
            </a:r>
            <a:r>
              <a:rPr lang="en-US" sz="1400" dirty="0"/>
              <a:t>CD138, CD56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solidFill>
                  <a:schemeClr val="tx1"/>
                </a:solidFill>
              </a:rPr>
              <a:t>IgG</a:t>
            </a:r>
            <a:r>
              <a:rPr lang="en-US" sz="1400" dirty="0">
                <a:solidFill>
                  <a:schemeClr val="tx1"/>
                </a:solidFill>
              </a:rPr>
              <a:t> or IgA</a:t>
            </a:r>
            <a:r>
              <a:rPr lang="en-US" sz="1400" dirty="0"/>
              <a:t> or </a:t>
            </a:r>
            <a:r>
              <a:rPr lang="en-US" sz="1400" dirty="0" err="1"/>
              <a:t>IgE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t(11;14)</a:t>
            </a:r>
          </a:p>
          <a:p>
            <a:r>
              <a:rPr lang="en-US" sz="1400" b="1" dirty="0" err="1">
                <a:solidFill>
                  <a:schemeClr val="tx1"/>
                </a:solidFill>
              </a:rPr>
              <a:t>Cyklin</a:t>
            </a:r>
            <a:r>
              <a:rPr lang="en-US" sz="1400" b="1" dirty="0">
                <a:solidFill>
                  <a:schemeClr val="tx1"/>
                </a:solidFill>
              </a:rPr>
              <a:t> D</a:t>
            </a:r>
            <a:endParaRPr lang="ar-SA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Mantle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ctr" rtl="0"/>
            <a:r>
              <a:rPr lang="en-US" dirty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ctr" rtl="0"/>
            <a:r>
              <a:rPr lang="en-US" dirty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t(8;14)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C-</a:t>
            </a:r>
            <a:r>
              <a:rPr lang="en-US" sz="1400" b="1" dirty="0" err="1">
                <a:solidFill>
                  <a:schemeClr val="tx1"/>
                </a:solidFill>
              </a:rPr>
              <a:t>myc</a:t>
            </a:r>
            <a:endParaRPr lang="ar-SA" sz="1400" b="1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err="1">
                <a:solidFill>
                  <a:srgbClr val="FF0000"/>
                </a:solidFill>
              </a:rPr>
              <a:t>Burkitt</a:t>
            </a:r>
            <a:r>
              <a:rPr lang="en-US" sz="1400" b="1" dirty="0">
                <a:solidFill>
                  <a:srgbClr val="FF0000"/>
                </a:solidFill>
              </a:rPr>
              <a:t>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t(3;14)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BCL-6</a:t>
            </a:r>
            <a:endParaRPr lang="ar-SA" sz="1400" b="1" dirty="0"/>
          </a:p>
        </p:txBody>
      </p:sp>
      <p:sp>
        <p:nvSpPr>
          <p:cNvPr id="122" name="Rectangle 121"/>
          <p:cNvSpPr/>
          <p:nvPr/>
        </p:nvSpPr>
        <p:spPr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DLBCL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Follicular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t(14;18)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BCL-2</a:t>
            </a:r>
            <a:endParaRPr lang="ar-SA" sz="1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518" name="Straight Arrow Connector 148517"/>
          <p:cNvCxnSpPr/>
          <p:nvPr/>
        </p:nvCxnSpPr>
        <p:spPr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Multiple myeloma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6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4" grpId="0" animBg="1"/>
      <p:bldP spid="20" grpId="0" animBg="1"/>
      <p:bldP spid="105" grpId="0" animBg="1"/>
      <p:bldP spid="115" grpId="0" animBg="1"/>
      <p:bldP spid="119" grpId="0" animBg="1"/>
      <p:bldP spid="121" grpId="0" animBg="1"/>
      <p:bldP spid="122" grpId="0" animBg="1"/>
      <p:bldP spid="124" grpId="0" animBg="1"/>
      <p:bldP spid="126" grpId="0" animBg="1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003300"/>
                </a:solidFill>
              </a:rPr>
              <a:t>Chronic </a:t>
            </a:r>
            <a:r>
              <a:rPr lang="en-US" sz="2800" b="1">
                <a:solidFill>
                  <a:srgbClr val="003300"/>
                </a:solidFill>
              </a:rPr>
              <a:t>Lymphocytic Leukemia </a:t>
            </a: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Malignant </a:t>
            </a:r>
            <a:r>
              <a:rPr lang="en-US" sz="2400" b="1" dirty="0" err="1">
                <a:solidFill>
                  <a:schemeClr val="tx1"/>
                </a:solidFill>
              </a:rPr>
              <a:t>neoplasim</a:t>
            </a:r>
            <a:r>
              <a:rPr lang="en-US" sz="2400" b="1" dirty="0">
                <a:solidFill>
                  <a:schemeClr val="tx1"/>
                </a:solidFill>
              </a:rPr>
              <a:t> characterized by an increased number of small, mature lymphocytes in the blood (&gt;5,000 ) and bone marrow (± spleen and lymph node)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The most common adult leukemia (~25% of adult </a:t>
            </a:r>
            <a:r>
              <a:rPr lang="en-US" sz="2400" b="1" dirty="0" err="1">
                <a:solidFill>
                  <a:schemeClr val="tx1"/>
                </a:solidFill>
              </a:rPr>
              <a:t>leukemias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The median age  is ~55 to 65 years. ( rare &lt; 40 years).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1.5 to 2 times more common in men than women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Features of CLL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62000"/>
            <a:ext cx="8686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 40% of patients are asymptomatic at diagnosis.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Moderate lymphadenopathy and splenomegaly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Lymphocytosis (&gt;5,000):</a:t>
            </a:r>
          </a:p>
          <a:p>
            <a:r>
              <a:rPr lang="en-US" sz="2400" dirty="0">
                <a:solidFill>
                  <a:srgbClr val="003300"/>
                </a:solidFill>
              </a:rPr>
              <a:t>• </a:t>
            </a:r>
            <a:r>
              <a:rPr lang="en-US" sz="2000" b="1" dirty="0">
                <a:solidFill>
                  <a:srgbClr val="003300"/>
                </a:solidFill>
              </a:rPr>
              <a:t>Small mature-appearing lymphocytes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Condensed (“soccer ball”) nuclear chromatin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Numerous “smudge cells”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Predisposition to infection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Autoimmune phenomena (autoimmune hemolytic anemia)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Transformation to large cell lymphoma (Richter’s syndrome)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0640" r="20267" b="9840"/>
          <a:stretch/>
        </p:blipFill>
        <p:spPr bwMode="auto">
          <a:xfrm>
            <a:off x="381000" y="4133088"/>
            <a:ext cx="3886200" cy="2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pathpedia.com/education/eatlas/histopathology/blood_cells/chronic_lymphocytic_leukemia_(cll)_b-cell/chronic-lymphocytic-leukemia-%5b3-bl021-3%5d.jpeg?Width=600&amp;Height=450&amp;Format=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6053" r="20384" b="6805"/>
          <a:stretch/>
        </p:blipFill>
        <p:spPr bwMode="auto">
          <a:xfrm rot="10800000">
            <a:off x="6352032" y="1694688"/>
            <a:ext cx="2197921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2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2154" b="2189"/>
          <a:stretch/>
        </p:blipFill>
        <p:spPr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CLL Staging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/>
          <a:stretch/>
        </p:blipFill>
        <p:spPr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>
                <a:solidFill>
                  <a:srgbClr val="003300"/>
                </a:solidFill>
              </a:rPr>
              <a:t>Rai</a:t>
            </a:r>
            <a:r>
              <a:rPr lang="en-US" sz="2400" b="1" dirty="0">
                <a:solidFill>
                  <a:srgbClr val="003300"/>
                </a:solidFill>
              </a:rPr>
              <a:t> Staging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3300"/>
                </a:solidFill>
              </a:rPr>
              <a:t>Prognosis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2286000"/>
            <a:ext cx="1295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003300"/>
                </a:solidFill>
              </a:rPr>
              <a:t>Watch &amp;wait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3962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3300"/>
                </a:solidFill>
              </a:rPr>
              <a:t>± </a:t>
            </a:r>
            <a:r>
              <a:rPr lang="en-US" sz="2000" b="1" dirty="0">
                <a:solidFill>
                  <a:srgbClr val="003300"/>
                </a:solidFill>
              </a:rPr>
              <a:t>chemo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715000"/>
            <a:ext cx="121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003300"/>
                </a:solidFill>
              </a:rPr>
              <a:t>FCR</a:t>
            </a:r>
            <a:endParaRPr lang="ar-SA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>
                <a:solidFill>
                  <a:schemeClr val="tx1"/>
                </a:solidFill>
              </a:rPr>
              <a:t> High-grade non-Hodgkin's B-cell lymphoma which is rapidly growing and highly aggressive with extremely short doubling time (24 hrs)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Types of Burkitt's lymphoma</a:t>
            </a:r>
          </a:p>
          <a:p>
            <a:endParaRPr lang="en-US" sz="2400" b="1" u="sng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1-Endemic</a:t>
            </a:r>
            <a:r>
              <a:rPr lang="en-US" sz="2400" dirty="0">
                <a:solidFill>
                  <a:schemeClr val="tx1"/>
                </a:solidFill>
              </a:rPr>
              <a:t>: associated with chronic malaria and EBV In equatorial Africa . It particularly affects the jaw, other facial bone and breast.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>
                <a:solidFill>
                  <a:schemeClr val="tx1"/>
                </a:solidFill>
              </a:rPr>
              <a:t>Sporadic</a:t>
            </a:r>
            <a:r>
              <a:rPr lang="en-US" sz="2400" dirty="0">
                <a:solidFill>
                  <a:schemeClr val="tx1"/>
                </a:solidFill>
              </a:rPr>
              <a:t>: occurs throughout the world and affects GIT.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>
                <a:solidFill>
                  <a:schemeClr val="tx1"/>
                </a:solidFill>
              </a:rPr>
              <a:t>Immunodeficiency-associated</a:t>
            </a:r>
            <a:r>
              <a:rPr lang="en-US" sz="2400" dirty="0">
                <a:solidFill>
                  <a:schemeClr val="tx1"/>
                </a:solidFill>
              </a:rPr>
              <a:t>: associated with HIV infection or the use of immunosuppressive drugs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Burkitt's lymphoma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611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thpedia.com/education/eatlas/histopathology/lymph_node/burkitt_lymphoma/burkitt-lymphoma-%5b1-ln071-1%5d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0" t="26540" r="34975" b="10494"/>
          <a:stretch/>
        </p:blipFill>
        <p:spPr bwMode="auto">
          <a:xfrm>
            <a:off x="4431453" y="1143000"/>
            <a:ext cx="463634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rkitt lymphoma, touch prep, Wright s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Morphology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BMA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Biobsy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Homogenous  medium size cells with round nuclei and deeply basophilic and vacuolated cytoplasm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257800"/>
            <a:ext cx="4343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Diffuse infiltration with "starry sky”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(Macrophages engulfing the apoptotic cells) </a:t>
            </a:r>
          </a:p>
        </p:txBody>
      </p:sp>
    </p:spTree>
    <p:extLst>
      <p:ext uri="{BB962C8B-B14F-4D97-AF65-F5344CB8AC3E}">
        <p14:creationId xmlns:p14="http://schemas.microsoft.com/office/powerpoint/2010/main" val="7332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07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Highly associated with t(8;14):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Translocation of the c-MYC proto-oncogene at chromosome  8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to immunoglobulin gene at chromosome 14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The c-MYC  is nuclear transcription factor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Burkitt’s lymphoma is the </a:t>
            </a:r>
            <a:r>
              <a:rPr lang="en-US" sz="2400" b="1" u="sng" dirty="0">
                <a:solidFill>
                  <a:schemeClr val="tx1"/>
                </a:solidFill>
              </a:rPr>
              <a:t>fastest growing tumor </a:t>
            </a:r>
            <a:r>
              <a:rPr lang="en-US" sz="2400" dirty="0">
                <a:solidFill>
                  <a:schemeClr val="tx1"/>
                </a:solidFill>
              </a:rPr>
              <a:t>in humans.</a:t>
            </a:r>
          </a:p>
        </p:txBody>
      </p:sp>
      <p:pic>
        <p:nvPicPr>
          <p:cNvPr id="33794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3342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Genetics of BL</a:t>
            </a:r>
          </a:p>
        </p:txBody>
      </p:sp>
    </p:spTree>
    <p:extLst>
      <p:ext uri="{BB962C8B-B14F-4D97-AF65-F5344CB8AC3E}">
        <p14:creationId xmlns:p14="http://schemas.microsoft.com/office/powerpoint/2010/main" val="302224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6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152400" y="1295400"/>
            <a:ext cx="3429000" cy="47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5714"/>
          <a:stretch/>
        </p:blipFill>
        <p:spPr bwMode="auto">
          <a:xfrm>
            <a:off x="5562600" y="1447800"/>
            <a:ext cx="3259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After 25 D</a:t>
            </a:r>
          </a:p>
          <a:p>
            <a:r>
              <a:rPr lang="en-US" dirty="0">
                <a:solidFill>
                  <a:schemeClr val="tx1"/>
                </a:solidFill>
              </a:rPr>
              <a:t>of intensive chemotherapy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Clinical Presentation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Cure rate: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90% at  early phase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70%  at advance disease </a:t>
            </a:r>
          </a:p>
        </p:txBody>
      </p:sp>
    </p:spTree>
    <p:extLst>
      <p:ext uri="{BB962C8B-B14F-4D97-AF65-F5344CB8AC3E}">
        <p14:creationId xmlns:p14="http://schemas.microsoft.com/office/powerpoint/2010/main" val="1170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229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FL is malignant proliferation of germinal center B cells </a:t>
            </a:r>
            <a:r>
              <a:rPr lang="en-US" sz="2000" b="1" dirty="0" err="1">
                <a:solidFill>
                  <a:schemeClr val="tx1"/>
                </a:solidFill>
              </a:rPr>
              <a:t>centrocyte</a:t>
            </a:r>
            <a:r>
              <a:rPr lang="en-US" sz="2000" b="1" dirty="0">
                <a:solidFill>
                  <a:schemeClr val="tx1"/>
                </a:solidFill>
              </a:rPr>
              <a:t> which has at least a partially follicular pattern.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Due to overexpression o f Bcl2 caused by t(14;18) .</a:t>
            </a:r>
          </a:p>
          <a:p>
            <a:pPr marL="285750" indent="-285750"/>
            <a:r>
              <a:rPr lang="en-US" sz="2000" b="1" dirty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Most common type of “indolent” lymphoma (25% 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Presented 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Lymphadenopathy (100%)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splenomegaly (80%)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BM involvement (60%)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blood involvement (40%).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Indolent but  incurable (some exceptions)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4572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Follicular lymphoma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Immunophenotyping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Positive for CD10,CD20 and Bcl2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Negative for CD5 ( in most cases)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pathpedia.com/education/eatlas/histology/lymph_node/normal-lymph-node-histology-%5b26-ln01-bcl2%5d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 l="3846" t="12821" r="15384" b="5128"/>
          <a:stretch>
            <a:fillRect/>
          </a:stretch>
        </p:blipFill>
        <p:spPr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id="29700" name="Picture 4" descr="http://www.pathpedia.com/education/eatlas/histology/lymph_node/normal-lymph-node-histology-%5b24-ln01-cd10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 l="10125" t="10750" r="19750" b="4000"/>
          <a:stretch>
            <a:fillRect/>
          </a:stretch>
        </p:blipFill>
        <p:spPr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id="29702" name="Picture 6" descr="http://www.pathpedia.com/education/eatlas/histopathology/lymph_node/follicular_lymphoma/follicular-lymphoma-%5b13-ln021-bcl2%5djune.jpeg?Width=600&amp;Height=450&amp;Format=4"/>
          <p:cNvPicPr>
            <a:picLocks noChangeAspect="1" noChangeArrowheads="1"/>
          </p:cNvPicPr>
          <p:nvPr/>
        </p:nvPicPr>
        <p:blipFill>
          <a:blip r:embed="rId4" cstate="print"/>
          <a:srcRect l="6667" t="8889" r="21334" b="12889"/>
          <a:stretch>
            <a:fillRect/>
          </a:stretch>
        </p:blipFill>
        <p:spPr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id="7" name="Picture 2" descr="http://www.pathpedia.com/education/eatlas/histopathology/lymph_node/follicular_lymphoma/image_name_%E2%80%93_follicular-lymphoma-%5b3-ln013-1%5d-3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381000" y="1040990"/>
            <a:ext cx="6019800" cy="4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CD10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BCL2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CD5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151202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Lymphoproliferative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="1" i="0" dirty="0">
                <a:solidFill>
                  <a:schemeClr val="tx1"/>
                </a:solidFill>
                <a:latin typeface="+mj-lt"/>
              </a:rPr>
              <a:t>everal clinical  conditions in which </a:t>
            </a:r>
            <a:r>
              <a:rPr lang="en-US" sz="2000" b="1" i="0" u="none" strike="noStrike" dirty="0">
                <a:solidFill>
                  <a:schemeClr val="tx1"/>
                </a:solidFill>
                <a:latin typeface="+mj-lt"/>
              </a:rPr>
              <a:t>lymphocytes</a:t>
            </a:r>
            <a:r>
              <a:rPr lang="en-US" sz="2000" b="1" i="0" dirty="0">
                <a:solidFill>
                  <a:schemeClr val="tx1"/>
                </a:solidFill>
                <a:latin typeface="+mj-lt"/>
              </a:rPr>
              <a:t> are produced in excessive quantities ( </a:t>
            </a:r>
            <a:r>
              <a:rPr lang="en-US" sz="2000" b="1" i="0" dirty="0" err="1">
                <a:solidFill>
                  <a:schemeClr val="tx1"/>
                </a:solidFill>
                <a:latin typeface="+mj-lt"/>
              </a:rPr>
              <a:t>Lymphocytosis</a:t>
            </a:r>
            <a:r>
              <a:rPr lang="en-US" sz="2000" b="1" i="0" dirty="0">
                <a:solidFill>
                  <a:schemeClr val="tx1"/>
                </a:solidFill>
                <a:latin typeface="+mj-lt"/>
              </a:rPr>
              <a:t>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Lymphoma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Malignant  lymphoid mass involving the lymphoid tissues (± other tissues </a:t>
            </a:r>
            <a:r>
              <a:rPr lang="en-US" sz="2000" dirty="0" err="1">
                <a:solidFill>
                  <a:schemeClr val="tx1"/>
                </a:solidFill>
              </a:rPr>
              <a:t>e.g</a:t>
            </a:r>
            <a:r>
              <a:rPr lang="en-US" sz="2000" dirty="0">
                <a:solidFill>
                  <a:schemeClr val="tx1"/>
                </a:solidFill>
              </a:rPr>
              <a:t> : skin ,GIT ,CNS …)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Lymphoid leukemia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Malignant  proliferation of lymphoid cells in Bone marrow and peripheral blood (± other tissues </a:t>
            </a:r>
            <a:r>
              <a:rPr lang="en-US" dirty="0" err="1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 : lymph nods ,spleen , skin ,GIT ,CNS …)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Definition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pathpedia.com/education/eatlas/histopathology/lymph_node/follicular_lymphoma/image_name_%E2%80%93_follicular-lymphoma-%5b8-ln069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16051" r="4889"/>
          <a:stretch/>
        </p:blipFill>
        <p:spPr bwMode="auto">
          <a:xfrm>
            <a:off x="2819400" y="2133600"/>
            <a:ext cx="2667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hpedia.com/education/eatlas/histopathology/lymph_node/follicular_lymphoma/follicular-lymphoma-%5b9-ln060-1%5d-9.jpeg?Width=600&amp;Height=450&amp;Format=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11882" r="5158" b="22128"/>
          <a:stretch/>
        </p:blipFill>
        <p:spPr bwMode="auto">
          <a:xfrm>
            <a:off x="5638800" y="2152650"/>
            <a:ext cx="288963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hematologyoutlines.com/images/Follicular-lymphoma-high-pow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6392" r="68884" b="32331"/>
          <a:stretch/>
        </p:blipFill>
        <p:spPr bwMode="auto">
          <a:xfrm>
            <a:off x="228600" y="2133600"/>
            <a:ext cx="25146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Median survival is around 10 years.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Transformation to aggressive lymphoma (DLBCL) can occur.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Low grade FL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 FL in transformation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Aggressive transformation (DLBCL)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Watch and weight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(most often)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Chemotherapy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Aggressive Chemotherapy(± SCT)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72843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Malignant  B  neoplasm characterized by a triad of abnormalities: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Accumulation of plasma cells in the bone marrow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•Lytic  Bone lesions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Production of a monoclonal immunoglobulin (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) or 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 fragments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296232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Pathogenesis of MM</a:t>
            </a:r>
          </a:p>
        </p:txBody>
      </p:sp>
    </p:spTree>
    <p:extLst>
      <p:ext uri="{BB962C8B-B14F-4D97-AF65-F5344CB8AC3E}">
        <p14:creationId xmlns:p14="http://schemas.microsoft.com/office/powerpoint/2010/main" val="354819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r>
              <a:rPr lang="en-GB" b="1" dirty="0"/>
              <a:t>Hodgkin lymphoma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Thomas Hodgkin</a:t>
            </a:r>
          </a:p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(1798-1866)</a:t>
            </a:r>
          </a:p>
        </p:txBody>
      </p:sp>
    </p:spTree>
    <p:extLst>
      <p:ext uri="{BB962C8B-B14F-4D97-AF65-F5344CB8AC3E}">
        <p14:creationId xmlns:p14="http://schemas.microsoft.com/office/powerpoint/2010/main" val="210656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cs typeface="Arial" pitchFamily="34" charset="0"/>
              </a:rPr>
              <a:t>Classical Hodgkin Lymphoma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Indolent malignant lymphoma  characterized by :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 1- presence of few large </a:t>
            </a:r>
            <a:r>
              <a:rPr lang="en-US" sz="2000" b="1" dirty="0" err="1">
                <a:solidFill>
                  <a:schemeClr val="tx1"/>
                </a:solidFill>
              </a:rPr>
              <a:t>binucleated</a:t>
            </a:r>
            <a:r>
              <a:rPr lang="en-US" sz="2000" b="1" dirty="0">
                <a:solidFill>
                  <a:schemeClr val="tx1"/>
                </a:solidFill>
              </a:rPr>
              <a:t> cells (Reed-Sternberg ) surrounded by reactive cells (lymphocytes, plasma cells ,</a:t>
            </a:r>
            <a:r>
              <a:rPr lang="en-US" sz="2000" b="1" dirty="0" err="1">
                <a:solidFill>
                  <a:schemeClr val="tx1"/>
                </a:solidFill>
              </a:rPr>
              <a:t>eosinophils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2- Involving  cervical lymph nodes in young adults (most often )  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webpathology.com/slides-13/slides/LymphNode_HodgkinsLymphoma_NS_ReedSternber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410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dgo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6851" r="12017" b="29592"/>
          <a:stretch/>
        </p:blipFill>
        <p:spPr bwMode="auto">
          <a:xfrm>
            <a:off x="5105400" y="3135351"/>
            <a:ext cx="3657600" cy="3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5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transforming</a:t>
            </a:r>
          </a:p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chemeClr val="tx2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/>
              <a:t>inflammatory</a:t>
            </a:r>
          </a:p>
          <a:p>
            <a:pPr algn="ctr" eaLnBrk="0" hangingPunct="0"/>
            <a:r>
              <a:rPr kumimoji="1" lang="en-GB" sz="3200"/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Rounded Rectangle 43"/>
          <p:cNvSpPr/>
          <p:nvPr/>
        </p:nvSpPr>
        <p:spPr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possible model of pathogenesis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tatic.fishersci.com/images/F110468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" y="1763586"/>
            <a:ext cx="4021861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bloodjournal.org/content/bloodjournal/96/9/3133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3587"/>
            <a:ext cx="4043855" cy="4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CD 30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CD 15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Diagnosis of Hodgkin Lymphoma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8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914400"/>
            <a:ext cx="8642774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6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371600"/>
            <a:ext cx="80772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Lymphoproliferative disorders</a:t>
            </a:r>
          </a:p>
        </p:txBody>
      </p:sp>
      <p:sp>
        <p:nvSpPr>
          <p:cNvPr id="3" name="Oval 2"/>
          <p:cNvSpPr/>
          <p:nvPr/>
        </p:nvSpPr>
        <p:spPr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Autoimmune </a:t>
            </a:r>
          </a:p>
        </p:txBody>
      </p:sp>
      <p:sp>
        <p:nvSpPr>
          <p:cNvPr id="4" name="Oval 3"/>
          <p:cNvSpPr/>
          <p:nvPr/>
        </p:nvSpPr>
        <p:spPr>
          <a:xfrm>
            <a:off x="3733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Infection </a:t>
            </a:r>
          </a:p>
        </p:txBody>
      </p:sp>
      <p:sp>
        <p:nvSpPr>
          <p:cNvPr id="5" name="Oval 4"/>
          <p:cNvSpPr/>
          <p:nvPr/>
        </p:nvSpPr>
        <p:spPr>
          <a:xfrm>
            <a:off x="6400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Malignant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1- 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(Pertussis ,brucellosis 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3-Immune : SLE ,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4- Other conditions:, </a:t>
            </a:r>
            <a:r>
              <a:rPr lang="en-US" sz="2000" b="1" dirty="0" err="1">
                <a:solidFill>
                  <a:schemeClr val="tx1"/>
                </a:solidFill>
              </a:rPr>
              <a:t>splenectomy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dermatitis 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5- 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6-Other 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Mantle cell lymphoma ,Hodgkin lymphoma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8440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2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>
                <a:solidFill>
                  <a:schemeClr val="tx1"/>
                </a:solidFill>
              </a:rPr>
              <a:t>An acute, infectious disease, caused by Epstein-Barr virus and characterized 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fever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swollen lymph nodes (painful)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Sore throat,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atypical  lymphocyte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Affect young people ( usually)</a:t>
            </a:r>
          </a:p>
        </p:txBody>
      </p:sp>
      <p:pic>
        <p:nvPicPr>
          <p:cNvPr id="19458" name="Picture 2" descr="http://3.bp.blogspot.com/_jRgGstwXxTo/R-s0hEFd6EI/AAAAAAAAFEA/CCIHiBbJTYw/s400/HEME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27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c/cf/Lymphadanop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0162"/>
            <a:ext cx="3699477" cy="2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ioweb.uwlax.edu/bio203/s2009/weisser_mich/tonsil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8765"/>
            <a:ext cx="3771900" cy="29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600200"/>
            <a:ext cx="8077200" cy="2209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Malignant </a:t>
            </a:r>
            <a:r>
              <a:rPr lang="en-US" sz="4000" b="1" dirty="0" err="1">
                <a:solidFill>
                  <a:schemeClr val="bg1"/>
                </a:solidFill>
              </a:rPr>
              <a:t>Lymphoproliferative</a:t>
            </a:r>
            <a:r>
              <a:rPr lang="en-US" sz="4000" b="1" dirty="0">
                <a:solidFill>
                  <a:schemeClr val="bg1"/>
                </a:solidFill>
              </a:rPr>
              <a:t> Disorders</a:t>
            </a:r>
          </a:p>
        </p:txBody>
      </p:sp>
    </p:spTree>
    <p:extLst>
      <p:ext uri="{BB962C8B-B14F-4D97-AF65-F5344CB8AC3E}">
        <p14:creationId xmlns:p14="http://schemas.microsoft.com/office/powerpoint/2010/main" val="261831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5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47666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47670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47465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47468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stem cell</a:t>
              </a: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4747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47486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1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492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4749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0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2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3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4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5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6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4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8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0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2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0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35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47539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47542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4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5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6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7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8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9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0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1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2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0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1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2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3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7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2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7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2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3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95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47599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0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47602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3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07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47611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12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2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47615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4761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47621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4762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1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47627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0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4763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3" name="Group 176"/>
                  <p:cNvGrpSpPr>
                    <a:grpSpLocks/>
                  </p:cNvGrpSpPr>
                  <p:nvPr/>
                </p:nvGrpSpPr>
                <p:grpSpPr bwMode="auto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4763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4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6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4763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763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47629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47632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4763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476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0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476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1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476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64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47652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53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54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47656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progenitor</a:t>
              </a:r>
            </a:p>
          </p:txBody>
        </p:sp>
        <p:sp>
          <p:nvSpPr>
            <p:cNvPr id="147657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58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45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4764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47674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gamma/>
                  <a:tint val="0"/>
                  <a:invGamma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1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47676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77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78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</a:rPr>
              <a:t>progenitor</a:t>
            </a:r>
          </a:p>
        </p:txBody>
      </p:sp>
      <p:grpSp>
        <p:nvGrpSpPr>
          <p:cNvPr id="147661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47680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1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2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4768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5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47668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47687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8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89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3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47691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2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3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47695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6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7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679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4769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2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4770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5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47712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18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21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2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3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86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47728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30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T-lymphocytes</a:t>
            </a:r>
          </a:p>
        </p:txBody>
      </p:sp>
      <p:sp>
        <p:nvSpPr>
          <p:cNvPr id="147731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47733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734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47739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/>
            <a:r>
              <a:rPr lang="en-US" sz="800" kern="10">
                <a:ln w="317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Malignant </a:t>
            </a:r>
            <a:r>
              <a:rPr lang="en-US" sz="2800" b="1" dirty="0" err="1">
                <a:solidFill>
                  <a:schemeClr val="tx1"/>
                </a:solidFill>
              </a:rPr>
              <a:t>Lymphoproliferative</a:t>
            </a:r>
            <a:r>
              <a:rPr lang="en-US" sz="2800" b="1" dirty="0">
                <a:solidFill>
                  <a:schemeClr val="tx1"/>
                </a:solidFill>
              </a:rPr>
              <a:t> disorders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le 3"/>
          <p:cNvSpPr/>
          <p:nvPr/>
        </p:nvSpPr>
        <p:spPr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Immature</a:t>
            </a:r>
            <a:r>
              <a:rPr lang="en-US" sz="2400" b="1" dirty="0"/>
              <a:t> </a:t>
            </a:r>
            <a:endParaRPr lang="ar-SA" sz="24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ALL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Mature</a:t>
            </a:r>
            <a:r>
              <a:rPr lang="en-US" sz="2400" b="1" dirty="0"/>
              <a:t> </a:t>
            </a:r>
            <a:endParaRPr lang="ar-SA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Lymphoid leukemia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Lymphoma 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CLL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Hairy cell leukemia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T-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prolymphocytic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leukemia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Leukemic phase of lymphoma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Hodgkin lymphoma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Non Hodgkin lymphoma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003300"/>
                </a:solidFill>
              </a:rPr>
              <a:t>Adult T leukemia lymphoma </a:t>
            </a:r>
          </a:p>
          <a:p>
            <a:r>
              <a:rPr lang="en-US" dirty="0" err="1">
                <a:solidFill>
                  <a:srgbClr val="003300"/>
                </a:solidFill>
              </a:rPr>
              <a:t>Sezary</a:t>
            </a:r>
            <a:r>
              <a:rPr lang="en-US" dirty="0">
                <a:solidFill>
                  <a:srgbClr val="003300"/>
                </a:solidFill>
              </a:rPr>
              <a:t> syndrome </a:t>
            </a:r>
          </a:p>
          <a:p>
            <a:r>
              <a:rPr lang="en-US" dirty="0">
                <a:solidFill>
                  <a:srgbClr val="003300"/>
                </a:solidFill>
              </a:rPr>
              <a:t>Large anaplastic T lymphoma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err="1">
                <a:solidFill>
                  <a:srgbClr val="003300"/>
                </a:solidFill>
              </a:rPr>
              <a:t>Burkitt</a:t>
            </a:r>
            <a:r>
              <a:rPr lang="en-US" dirty="0">
                <a:solidFill>
                  <a:srgbClr val="003300"/>
                </a:solidFill>
              </a:rPr>
              <a:t> lymphoma  </a:t>
            </a:r>
          </a:p>
          <a:p>
            <a:r>
              <a:rPr lang="en-US" dirty="0">
                <a:solidFill>
                  <a:srgbClr val="003300"/>
                </a:solidFill>
              </a:rPr>
              <a:t>Diffuse large B lymphoma </a:t>
            </a:r>
          </a:p>
          <a:p>
            <a:r>
              <a:rPr lang="en-US" dirty="0">
                <a:solidFill>
                  <a:srgbClr val="003300"/>
                </a:solidFill>
              </a:rPr>
              <a:t>Follicular lymphoma </a:t>
            </a:r>
          </a:p>
          <a:p>
            <a:r>
              <a:rPr lang="en-US" dirty="0">
                <a:solidFill>
                  <a:srgbClr val="003300"/>
                </a:solidFill>
              </a:rPr>
              <a:t>Multiple myeloma 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90%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10%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Down Arrow 29"/>
          <p:cNvSpPr/>
          <p:nvPr/>
        </p:nvSpPr>
        <p:spPr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49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lymphoid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progenitor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progenitor-B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pre-B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plasma cell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Mature naïve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B-cell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255498" y="4426639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305316" y="2605445"/>
            <a:ext cx="1157677" cy="627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cs typeface="+mj-cs"/>
              </a:rPr>
              <a:t>CD5,CD23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Arial" pitchFamily="34" charset="0"/>
                <a:cs typeface="+mj-cs"/>
              </a:rPr>
              <a:t>IgM</a:t>
            </a:r>
            <a:r>
              <a:rPr lang="en-US" sz="1600" dirty="0">
                <a:latin typeface="Arial" pitchFamily="34" charset="0"/>
                <a:cs typeface="+mj-cs"/>
              </a:rPr>
              <a:t> or </a:t>
            </a:r>
            <a:r>
              <a:rPr lang="en-US" sz="1600" dirty="0" err="1">
                <a:latin typeface="Arial" pitchFamily="34" charset="0"/>
                <a:cs typeface="+mj-cs"/>
              </a:rPr>
              <a:t>IgD</a:t>
            </a:r>
            <a:endParaRPr lang="en-US" sz="1600" dirty="0">
              <a:latin typeface="Arial" pitchFamily="34" charset="0"/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CD 19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24000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CD20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352819" y="116632"/>
            <a:ext cx="655536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Surface </a:t>
            </a:r>
            <a:r>
              <a:rPr lang="en-US" dirty="0" err="1">
                <a:solidFill>
                  <a:schemeClr val="tx1"/>
                </a:solidFill>
              </a:rPr>
              <a:t>immunoglobin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CD38 ,</a:t>
            </a:r>
            <a:r>
              <a:rPr lang="en-US" sz="1400" dirty="0"/>
              <a:t>CD138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solidFill>
                  <a:schemeClr val="tx1"/>
                </a:solidFill>
              </a:rPr>
              <a:t>IgG</a:t>
            </a:r>
            <a:r>
              <a:rPr lang="en-US" sz="1400" dirty="0">
                <a:solidFill>
                  <a:schemeClr val="tx1"/>
                </a:solidFill>
              </a:rPr>
              <a:t> or IgA</a:t>
            </a:r>
            <a:r>
              <a:rPr lang="en-US" sz="1400" dirty="0"/>
              <a:t> ,</a:t>
            </a:r>
            <a:r>
              <a:rPr lang="en-US" sz="1400" dirty="0" err="1"/>
              <a:t>IgE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Germinal center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Mantle zone</a:t>
            </a: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GC 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/>
              <a:t>Centroblast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/>
              <a:t>Centrocyte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ctr" rtl="0"/>
            <a:r>
              <a:rPr lang="en-US" dirty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ctr" rtl="0"/>
            <a:r>
              <a:rPr lang="en-US" dirty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7044</TotalTime>
  <Words>954</Words>
  <Application>Microsoft Office PowerPoint</Application>
  <PresentationFormat>On-screen Show (4:3)</PresentationFormat>
  <Paragraphs>256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Bradley Hand ITC</vt:lpstr>
      <vt:lpstr>Calibri</vt:lpstr>
      <vt:lpstr>Times New Roman</vt:lpstr>
      <vt:lpstr>Wingdings</vt:lpstr>
      <vt:lpstr>Wingdings 2</vt:lpstr>
      <vt:lpstr>Office Theme</vt:lpstr>
      <vt:lpstr>LYMPHOPROLIFERATIVE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Dana Al-Kadi</cp:lastModifiedBy>
  <cp:revision>406</cp:revision>
  <dcterms:created xsi:type="dcterms:W3CDTF">2014-12-16T08:12:30Z</dcterms:created>
  <dcterms:modified xsi:type="dcterms:W3CDTF">2018-12-17T07:27:41Z</dcterms:modified>
</cp:coreProperties>
</file>