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74" r:id="rId1"/>
  </p:sldMasterIdLst>
  <p:sldIdLst>
    <p:sldId id="256" r:id="rId2"/>
    <p:sldId id="268" r:id="rId3"/>
    <p:sldId id="258" r:id="rId4"/>
    <p:sldId id="259" r:id="rId5"/>
    <p:sldId id="260" r:id="rId6"/>
    <p:sldId id="269" r:id="rId7"/>
    <p:sldId id="262" r:id="rId8"/>
    <p:sldId id="264" r:id="rId9"/>
    <p:sldId id="270" r:id="rId10"/>
    <p:sldId id="271" r:id="rId11"/>
    <p:sldId id="285" r:id="rId12"/>
    <p:sldId id="272" r:id="rId13"/>
    <p:sldId id="273" r:id="rId14"/>
    <p:sldId id="274" r:id="rId15"/>
    <p:sldId id="286" r:id="rId16"/>
    <p:sldId id="276" r:id="rId17"/>
    <p:sldId id="287" r:id="rId18"/>
    <p:sldId id="278" r:id="rId19"/>
    <p:sldId id="288" r:id="rId20"/>
    <p:sldId id="290" r:id="rId21"/>
    <p:sldId id="289" r:id="rId22"/>
    <p:sldId id="282" r:id="rId23"/>
    <p:sldId id="292" r:id="rId24"/>
    <p:sldId id="303" r:id="rId25"/>
    <p:sldId id="304" r:id="rId26"/>
    <p:sldId id="305" r:id="rId27"/>
    <p:sldId id="306" r:id="rId28"/>
    <p:sldId id="307" r:id="rId29"/>
    <p:sldId id="309" r:id="rId30"/>
    <p:sldId id="308" r:id="rId31"/>
    <p:sldId id="310" r:id="rId32"/>
    <p:sldId id="312" r:id="rId33"/>
    <p:sldId id="314" r:id="rId34"/>
    <p:sldId id="313" r:id="rId35"/>
    <p:sldId id="300" r:id="rId36"/>
    <p:sldId id="301" r:id="rId37"/>
    <p:sldId id="302" r:id="rId38"/>
    <p:sldId id="316" r:id="rId39"/>
    <p:sldId id="319" r:id="rId40"/>
    <p:sldId id="320" r:id="rId41"/>
    <p:sldId id="326" r:id="rId42"/>
    <p:sldId id="325" r:id="rId43"/>
    <p:sldId id="327" r:id="rId44"/>
    <p:sldId id="324" r:id="rId45"/>
    <p:sldId id="328" r:id="rId46"/>
    <p:sldId id="321"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16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8" d="100"/>
          <a:sy n="68" d="100"/>
        </p:scale>
        <p:origin x="55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69362B7F-1406-4527-80D0-1398DA1B1833}" type="datetimeFigureOut">
              <a:rPr lang="en-US" smtClean="0"/>
              <a:t>12/17/2018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4CEE21-25F1-4729-BB4E-AC6D15508835}" type="slidenum">
              <a:rPr lang="en-US" smtClean="0"/>
              <a:t>‹#›</a:t>
            </a:fld>
            <a:endParaRPr lang="en-US"/>
          </a:p>
        </p:txBody>
      </p:sp>
    </p:spTree>
    <p:extLst>
      <p:ext uri="{BB962C8B-B14F-4D97-AF65-F5344CB8AC3E}">
        <p14:creationId xmlns:p14="http://schemas.microsoft.com/office/powerpoint/2010/main" val="177663559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362B7F-1406-4527-80D0-1398DA1B1833}" type="datetimeFigureOut">
              <a:rPr lang="en-US" smtClean="0"/>
              <a:t>12/17/2018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4CEE21-25F1-4729-BB4E-AC6D15508835}" type="slidenum">
              <a:rPr lang="en-US" smtClean="0"/>
              <a:t>‹#›</a:t>
            </a:fld>
            <a:endParaRPr lang="en-US"/>
          </a:p>
        </p:txBody>
      </p:sp>
    </p:spTree>
    <p:extLst>
      <p:ext uri="{BB962C8B-B14F-4D97-AF65-F5344CB8AC3E}">
        <p14:creationId xmlns:p14="http://schemas.microsoft.com/office/powerpoint/2010/main" val="932603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362B7F-1406-4527-80D0-1398DA1B1833}" type="datetimeFigureOut">
              <a:rPr lang="en-US" smtClean="0"/>
              <a:t>12/17/2018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4CEE21-25F1-4729-BB4E-AC6D15508835}" type="slidenum">
              <a:rPr lang="en-US" smtClean="0"/>
              <a:t>‹#›</a:t>
            </a:fld>
            <a:endParaRPr lang="en-US"/>
          </a:p>
        </p:txBody>
      </p:sp>
    </p:spTree>
    <p:extLst>
      <p:ext uri="{BB962C8B-B14F-4D97-AF65-F5344CB8AC3E}">
        <p14:creationId xmlns:p14="http://schemas.microsoft.com/office/powerpoint/2010/main" val="190864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362B7F-1406-4527-80D0-1398DA1B1833}" type="datetimeFigureOut">
              <a:rPr lang="en-US" smtClean="0"/>
              <a:t>12/17/2018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4CEE21-25F1-4729-BB4E-AC6D15508835}" type="slidenum">
              <a:rPr lang="en-US" smtClean="0"/>
              <a:t>‹#›</a:t>
            </a:fld>
            <a:endParaRPr lang="en-US"/>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7602134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362B7F-1406-4527-80D0-1398DA1B1833}" type="datetimeFigureOut">
              <a:rPr lang="en-US" smtClean="0"/>
              <a:t>12/17/2018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4CEE21-25F1-4729-BB4E-AC6D15508835}" type="slidenum">
              <a:rPr lang="en-US" smtClean="0"/>
              <a:t>‹#›</a:t>
            </a:fld>
            <a:endParaRPr lang="en-US"/>
          </a:p>
        </p:txBody>
      </p:sp>
    </p:spTree>
    <p:extLst>
      <p:ext uri="{BB962C8B-B14F-4D97-AF65-F5344CB8AC3E}">
        <p14:creationId xmlns:p14="http://schemas.microsoft.com/office/powerpoint/2010/main" val="19287967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9362B7F-1406-4527-80D0-1398DA1B1833}" type="datetimeFigureOut">
              <a:rPr lang="en-US" smtClean="0"/>
              <a:t>12/17/2018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4CEE21-25F1-4729-BB4E-AC6D15508835}" type="slidenum">
              <a:rPr lang="en-US" smtClean="0"/>
              <a:t>‹#›</a:t>
            </a:fld>
            <a:endParaRPr lang="en-US"/>
          </a:p>
        </p:txBody>
      </p:sp>
    </p:spTree>
    <p:extLst>
      <p:ext uri="{BB962C8B-B14F-4D97-AF65-F5344CB8AC3E}">
        <p14:creationId xmlns:p14="http://schemas.microsoft.com/office/powerpoint/2010/main" val="33784361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9362B7F-1406-4527-80D0-1398DA1B1833}" type="datetimeFigureOut">
              <a:rPr lang="en-US" smtClean="0"/>
              <a:t>12/17/2018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4CEE21-25F1-4729-BB4E-AC6D15508835}" type="slidenum">
              <a:rPr lang="en-US" smtClean="0"/>
              <a:t>‹#›</a:t>
            </a:fld>
            <a:endParaRPr lang="en-US"/>
          </a:p>
        </p:txBody>
      </p:sp>
    </p:spTree>
    <p:extLst>
      <p:ext uri="{BB962C8B-B14F-4D97-AF65-F5344CB8AC3E}">
        <p14:creationId xmlns:p14="http://schemas.microsoft.com/office/powerpoint/2010/main" val="39628940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362B7F-1406-4527-80D0-1398DA1B1833}" type="datetimeFigureOut">
              <a:rPr lang="en-US" smtClean="0"/>
              <a:t>12/17/2018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4CEE21-25F1-4729-BB4E-AC6D15508835}" type="slidenum">
              <a:rPr lang="en-US" smtClean="0"/>
              <a:t>‹#›</a:t>
            </a:fld>
            <a:endParaRPr lang="en-US"/>
          </a:p>
        </p:txBody>
      </p:sp>
    </p:spTree>
    <p:extLst>
      <p:ext uri="{BB962C8B-B14F-4D97-AF65-F5344CB8AC3E}">
        <p14:creationId xmlns:p14="http://schemas.microsoft.com/office/powerpoint/2010/main" val="39011880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362B7F-1406-4527-80D0-1398DA1B1833}" type="datetimeFigureOut">
              <a:rPr lang="en-US" smtClean="0"/>
              <a:t>12/17/2018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4CEE21-25F1-4729-BB4E-AC6D15508835}" type="slidenum">
              <a:rPr lang="en-US" smtClean="0"/>
              <a:t>‹#›</a:t>
            </a:fld>
            <a:endParaRPr lang="en-US"/>
          </a:p>
        </p:txBody>
      </p:sp>
    </p:spTree>
    <p:extLst>
      <p:ext uri="{BB962C8B-B14F-4D97-AF65-F5344CB8AC3E}">
        <p14:creationId xmlns:p14="http://schemas.microsoft.com/office/powerpoint/2010/main" val="2595843541"/>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362B7F-1406-4527-80D0-1398DA1B1833}" type="datetimeFigureOut">
              <a:rPr lang="en-US" smtClean="0"/>
              <a:t>12/17/2018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4CEE21-25F1-4729-BB4E-AC6D15508835}" type="slidenum">
              <a:rPr lang="en-US" smtClean="0"/>
              <a:t>‹#›</a:t>
            </a:fld>
            <a:endParaRPr lang="en-US"/>
          </a:p>
        </p:txBody>
      </p:sp>
    </p:spTree>
    <p:extLst>
      <p:ext uri="{BB962C8B-B14F-4D97-AF65-F5344CB8AC3E}">
        <p14:creationId xmlns:p14="http://schemas.microsoft.com/office/powerpoint/2010/main" val="3725990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9362B7F-1406-4527-80D0-1398DA1B1833}" type="datetimeFigureOut">
              <a:rPr lang="en-US" smtClean="0"/>
              <a:t>12/17/2018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4CEE21-25F1-4729-BB4E-AC6D15508835}" type="slidenum">
              <a:rPr lang="en-US" smtClean="0"/>
              <a:t>‹#›</a:t>
            </a:fld>
            <a:endParaRPr lang="en-US"/>
          </a:p>
        </p:txBody>
      </p:sp>
    </p:spTree>
    <p:extLst>
      <p:ext uri="{BB962C8B-B14F-4D97-AF65-F5344CB8AC3E}">
        <p14:creationId xmlns:p14="http://schemas.microsoft.com/office/powerpoint/2010/main" val="1567784787"/>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362B7F-1406-4527-80D0-1398DA1B1833}" type="datetimeFigureOut">
              <a:rPr lang="en-US" smtClean="0"/>
              <a:t>12/17/2018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4CEE21-25F1-4729-BB4E-AC6D15508835}" type="slidenum">
              <a:rPr lang="en-US" smtClean="0"/>
              <a:t>‹#›</a:t>
            </a:fld>
            <a:endParaRPr lang="en-US"/>
          </a:p>
        </p:txBody>
      </p:sp>
    </p:spTree>
    <p:extLst>
      <p:ext uri="{BB962C8B-B14F-4D97-AF65-F5344CB8AC3E}">
        <p14:creationId xmlns:p14="http://schemas.microsoft.com/office/powerpoint/2010/main" val="361828993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9362B7F-1406-4527-80D0-1398DA1B1833}" type="datetimeFigureOut">
              <a:rPr lang="en-US" smtClean="0"/>
              <a:t>12/17/2018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4CEE21-25F1-4729-BB4E-AC6D15508835}" type="slidenum">
              <a:rPr lang="en-US" smtClean="0"/>
              <a:t>‹#›</a:t>
            </a:fld>
            <a:endParaRPr lang="en-US"/>
          </a:p>
        </p:txBody>
      </p:sp>
    </p:spTree>
    <p:extLst>
      <p:ext uri="{BB962C8B-B14F-4D97-AF65-F5344CB8AC3E}">
        <p14:creationId xmlns:p14="http://schemas.microsoft.com/office/powerpoint/2010/main" val="177869614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9362B7F-1406-4527-80D0-1398DA1B1833}" type="datetimeFigureOut">
              <a:rPr lang="en-US" smtClean="0"/>
              <a:t>12/17/2018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4CEE21-25F1-4729-BB4E-AC6D15508835}" type="slidenum">
              <a:rPr lang="en-US" smtClean="0"/>
              <a:t>‹#›</a:t>
            </a:fld>
            <a:endParaRPr lang="en-US"/>
          </a:p>
        </p:txBody>
      </p:sp>
    </p:spTree>
    <p:extLst>
      <p:ext uri="{BB962C8B-B14F-4D97-AF65-F5344CB8AC3E}">
        <p14:creationId xmlns:p14="http://schemas.microsoft.com/office/powerpoint/2010/main" val="172324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362B7F-1406-4527-80D0-1398DA1B1833}" type="datetimeFigureOut">
              <a:rPr lang="en-US" smtClean="0"/>
              <a:t>12/17/2018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4CEE21-25F1-4729-BB4E-AC6D15508835}" type="slidenum">
              <a:rPr lang="en-US" smtClean="0"/>
              <a:t>‹#›</a:t>
            </a:fld>
            <a:endParaRPr lang="en-US"/>
          </a:p>
        </p:txBody>
      </p:sp>
    </p:spTree>
    <p:extLst>
      <p:ext uri="{BB962C8B-B14F-4D97-AF65-F5344CB8AC3E}">
        <p14:creationId xmlns:p14="http://schemas.microsoft.com/office/powerpoint/2010/main" val="2736484536"/>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362B7F-1406-4527-80D0-1398DA1B1833}" type="datetimeFigureOut">
              <a:rPr lang="en-US" smtClean="0"/>
              <a:t>12/17/2018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4CEE21-25F1-4729-BB4E-AC6D15508835}" type="slidenum">
              <a:rPr lang="en-US" smtClean="0"/>
              <a:t>‹#›</a:t>
            </a:fld>
            <a:endParaRPr lang="en-US"/>
          </a:p>
        </p:txBody>
      </p:sp>
    </p:spTree>
    <p:extLst>
      <p:ext uri="{BB962C8B-B14F-4D97-AF65-F5344CB8AC3E}">
        <p14:creationId xmlns:p14="http://schemas.microsoft.com/office/powerpoint/2010/main" val="123672510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362B7F-1406-4527-80D0-1398DA1B1833}" type="datetimeFigureOut">
              <a:rPr lang="en-US" smtClean="0"/>
              <a:t>12/17/2018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4CEE21-25F1-4729-BB4E-AC6D15508835}" type="slidenum">
              <a:rPr lang="en-US" smtClean="0"/>
              <a:t>‹#›</a:t>
            </a:fld>
            <a:endParaRPr lang="en-US"/>
          </a:p>
        </p:txBody>
      </p:sp>
    </p:spTree>
    <p:extLst>
      <p:ext uri="{BB962C8B-B14F-4D97-AF65-F5344CB8AC3E}">
        <p14:creationId xmlns:p14="http://schemas.microsoft.com/office/powerpoint/2010/main" val="2252154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9362B7F-1406-4527-80D0-1398DA1B1833}" type="datetimeFigureOut">
              <a:rPr lang="en-US" smtClean="0"/>
              <a:t>12/17/2018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974CEE21-25F1-4729-BB4E-AC6D15508835}" type="slidenum">
              <a:rPr lang="en-US" smtClean="0"/>
              <a:t>‹#›</a:t>
            </a:fld>
            <a:endParaRPr lang="en-US"/>
          </a:p>
        </p:txBody>
      </p:sp>
    </p:spTree>
    <p:extLst>
      <p:ext uri="{BB962C8B-B14F-4D97-AF65-F5344CB8AC3E}">
        <p14:creationId xmlns:p14="http://schemas.microsoft.com/office/powerpoint/2010/main" val="3916041338"/>
      </p:ext>
    </p:extLst>
  </p:cSld>
  <p:clrMap bg1="dk1" tx1="lt1" bg2="dk2" tx2="lt2" accent1="accent1" accent2="accent2" accent3="accent3" accent4="accent4" accent5="accent5" accent6="accent6" hlink="hlink" folHlink="folHlink"/>
  <p:sldLayoutIdLst>
    <p:sldLayoutId id="2147484275" r:id="rId1"/>
    <p:sldLayoutId id="2147484276" r:id="rId2"/>
    <p:sldLayoutId id="2147484277" r:id="rId3"/>
    <p:sldLayoutId id="2147484278" r:id="rId4"/>
    <p:sldLayoutId id="2147484279" r:id="rId5"/>
    <p:sldLayoutId id="2147484280" r:id="rId6"/>
    <p:sldLayoutId id="2147484281" r:id="rId7"/>
    <p:sldLayoutId id="2147484282" r:id="rId8"/>
    <p:sldLayoutId id="2147484283" r:id="rId9"/>
    <p:sldLayoutId id="2147484284" r:id="rId10"/>
    <p:sldLayoutId id="2147484285" r:id="rId11"/>
    <p:sldLayoutId id="2147484286" r:id="rId12"/>
    <p:sldLayoutId id="2147484287" r:id="rId13"/>
    <p:sldLayoutId id="2147484288" r:id="rId14"/>
    <p:sldLayoutId id="2147484289" r:id="rId15"/>
    <p:sldLayoutId id="2147484290" r:id="rId16"/>
    <p:sldLayoutId id="2147484291"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50625" y="933064"/>
            <a:ext cx="10058400" cy="1625001"/>
          </a:xfrm>
          <a:solidFill>
            <a:srgbClr val="000099"/>
          </a:solidFill>
        </p:spPr>
        <p:txBody>
          <a:bodyPr>
            <a:normAutofit/>
          </a:bodyPr>
          <a:lstStyle/>
          <a:p>
            <a:pPr algn="ctr"/>
            <a:r>
              <a:rPr lang="en-US" sz="1800" b="1" dirty="0">
                <a:solidFill>
                  <a:srgbClr val="FFFF00"/>
                </a:solidFill>
                <a:latin typeface="Times New Roman" panose="02020603050405020304" pitchFamily="18" charset="0"/>
                <a:cs typeface="Times New Roman" panose="02020603050405020304" pitchFamily="18" charset="0"/>
              </a:rPr>
              <a:t/>
            </a:r>
            <a:br>
              <a:rPr lang="en-US" sz="1800" b="1" dirty="0">
                <a:solidFill>
                  <a:srgbClr val="FFFF00"/>
                </a:solidFill>
                <a:latin typeface="Times New Roman" panose="02020603050405020304" pitchFamily="18" charset="0"/>
                <a:cs typeface="Times New Roman" panose="02020603050405020304" pitchFamily="18" charset="0"/>
              </a:rPr>
            </a:br>
            <a:r>
              <a:rPr lang="en-US" sz="7200" b="1" dirty="0">
                <a:solidFill>
                  <a:srgbClr val="FFFF00"/>
                </a:solidFill>
                <a:latin typeface="Times New Roman" panose="02020603050405020304" pitchFamily="18" charset="0"/>
                <a:cs typeface="Times New Roman" panose="02020603050405020304" pitchFamily="18" charset="0"/>
              </a:rPr>
              <a:t>HEMOLYTIC ANEMIAS</a:t>
            </a:r>
          </a:p>
        </p:txBody>
      </p:sp>
      <p:sp>
        <p:nvSpPr>
          <p:cNvPr id="4" name="Subtitle 2"/>
          <p:cNvSpPr txBox="1">
            <a:spLocks/>
          </p:cNvSpPr>
          <p:nvPr/>
        </p:nvSpPr>
        <p:spPr bwMode="auto">
          <a:xfrm>
            <a:off x="225778" y="3078867"/>
            <a:ext cx="11661422" cy="3446111"/>
          </a:xfrm>
          <a:prstGeom prst="rect">
            <a:avLst/>
          </a:prstGeom>
          <a:solidFill>
            <a:srgbClr val="00B0F0"/>
          </a:solidFill>
          <a:ln>
            <a:noFill/>
          </a:ln>
          <a:extLst/>
        </p:spPr>
        <p:txBody>
          <a:bodyPr vert="horz" wrap="square" lIns="0" tIns="45720" rIns="18288" bIns="45720" numCol="1" anchor="t" anchorCtr="0" compatLnSpc="1">
            <a:prstTxWarp prst="textNoShape">
              <a:avLst/>
            </a:prstTxWarp>
          </a:bodyPr>
          <a:lstStyle>
            <a:lvl1pPr marL="0" marR="45720" indent="0" algn="r" rtl="0" eaLnBrk="0" fontAlgn="base" hangingPunct="0">
              <a:spcBef>
                <a:spcPct val="20000"/>
              </a:spcBef>
              <a:spcAft>
                <a:spcPct val="0"/>
              </a:spcAft>
              <a:buClr>
                <a:srgbClr val="0BD0D9"/>
              </a:buClr>
              <a:buSzPct val="95000"/>
              <a:buFont typeface="Wingdings 2" panose="05020102010507070707" pitchFamily="18" charset="2"/>
              <a:buNone/>
              <a:defRPr sz="2600" kern="1200">
                <a:solidFill>
                  <a:schemeClr val="tx1"/>
                </a:solidFill>
                <a:latin typeface="+mn-lt"/>
                <a:ea typeface="Majalla UI"/>
                <a:cs typeface="+mn-cs"/>
              </a:defRPr>
            </a:lvl1pPr>
            <a:lvl2pPr marL="457200" indent="0" algn="ctr" rtl="0" eaLnBrk="0" fontAlgn="base" hangingPunct="0">
              <a:spcBef>
                <a:spcPct val="20000"/>
              </a:spcBef>
              <a:spcAft>
                <a:spcPct val="0"/>
              </a:spcAft>
              <a:buClr>
                <a:schemeClr val="accent1"/>
              </a:buClr>
              <a:buSzPct val="85000"/>
              <a:buFont typeface="Wingdings 2" panose="05020102010507070707" pitchFamily="18" charset="2"/>
              <a:buNone/>
              <a:defRPr sz="2400" kern="1200">
                <a:solidFill>
                  <a:schemeClr val="tx1"/>
                </a:solidFill>
                <a:latin typeface="+mn-lt"/>
                <a:ea typeface="Majalla UI"/>
                <a:cs typeface="+mn-cs"/>
              </a:defRPr>
            </a:lvl2pPr>
            <a:lvl3pPr marL="914400" indent="0" algn="ctr" rtl="0" eaLnBrk="0" fontAlgn="base" hangingPunct="0">
              <a:spcBef>
                <a:spcPct val="20000"/>
              </a:spcBef>
              <a:spcAft>
                <a:spcPct val="0"/>
              </a:spcAft>
              <a:buClr>
                <a:schemeClr val="accent2"/>
              </a:buClr>
              <a:buSzPct val="70000"/>
              <a:buFont typeface="Wingdings 2" panose="05020102010507070707" pitchFamily="18" charset="2"/>
              <a:buNone/>
              <a:defRPr sz="2100" kern="1200">
                <a:solidFill>
                  <a:schemeClr val="tx1"/>
                </a:solidFill>
                <a:latin typeface="+mn-lt"/>
                <a:ea typeface="Majalla UI"/>
                <a:cs typeface="+mn-cs"/>
              </a:defRPr>
            </a:lvl3pPr>
            <a:lvl4pPr marL="1371600" indent="0" algn="ctr" rtl="0" eaLnBrk="0" fontAlgn="base" hangingPunct="0">
              <a:spcBef>
                <a:spcPct val="20000"/>
              </a:spcBef>
              <a:spcAft>
                <a:spcPct val="0"/>
              </a:spcAft>
              <a:buClr>
                <a:srgbClr val="0BD0D9"/>
              </a:buClr>
              <a:buSzPct val="65000"/>
              <a:buFont typeface="Wingdings 2" panose="05020102010507070707" pitchFamily="18" charset="2"/>
              <a:buNone/>
              <a:defRPr sz="2000" kern="1200">
                <a:solidFill>
                  <a:schemeClr val="tx1"/>
                </a:solidFill>
                <a:latin typeface="+mn-lt"/>
                <a:ea typeface="Majalla UI"/>
                <a:cs typeface="+mn-cs"/>
              </a:defRPr>
            </a:lvl4pPr>
            <a:lvl5pPr marL="1828800" indent="0" algn="ctr" rtl="0" eaLnBrk="0" fontAlgn="base" hangingPunct="0">
              <a:spcBef>
                <a:spcPct val="20000"/>
              </a:spcBef>
              <a:spcAft>
                <a:spcPct val="0"/>
              </a:spcAft>
              <a:buClr>
                <a:srgbClr val="10CF9B"/>
              </a:buClr>
              <a:buSzPct val="65000"/>
              <a:buFont typeface="Wingdings 2" panose="05020102010507070707" pitchFamily="18" charset="2"/>
              <a:buNone/>
              <a:defRPr sz="2000" kern="1200">
                <a:solidFill>
                  <a:schemeClr val="tx1"/>
                </a:solidFill>
                <a:latin typeface="+mn-lt"/>
                <a:ea typeface="Majalla UI"/>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lvl="0" algn="ctr"/>
            <a:endParaRPr lang="en-US" altLang="en-US" sz="1050" dirty="0">
              <a:solidFill>
                <a:srgbClr val="FFFF00"/>
              </a:solidFill>
              <a:latin typeface="Times New Roman" panose="02020603050405020304" pitchFamily="18" charset="0"/>
              <a:cs typeface="Times New Roman" panose="02020603050405020304" pitchFamily="18" charset="0"/>
            </a:endParaRPr>
          </a:p>
          <a:p>
            <a:pPr lvl="0" algn="ctr"/>
            <a:r>
              <a:rPr lang="en-US" altLang="en-US" sz="5400" b="1" dirty="0">
                <a:ln>
                  <a:solidFill>
                    <a:srgbClr val="FF0000"/>
                  </a:solidFill>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Dr. </a:t>
            </a:r>
            <a:r>
              <a:rPr lang="en-US" altLang="en-US" sz="5400" b="1" dirty="0" err="1" smtClean="0">
                <a:ln>
                  <a:solidFill>
                    <a:srgbClr val="FF0000"/>
                  </a:solidFill>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Fatma</a:t>
            </a:r>
            <a:r>
              <a:rPr lang="en-US" altLang="en-US" sz="5400" b="1" dirty="0" smtClean="0">
                <a:ln>
                  <a:solidFill>
                    <a:srgbClr val="FF0000"/>
                  </a:solidFill>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 Al-</a:t>
            </a:r>
            <a:r>
              <a:rPr lang="en-US" altLang="en-US" sz="5400" b="1" dirty="0" err="1" smtClean="0">
                <a:ln>
                  <a:solidFill>
                    <a:srgbClr val="FF0000"/>
                  </a:solidFill>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Qahtani</a:t>
            </a:r>
            <a:endParaRPr lang="en-US" altLang="en-US" sz="5400" b="1" dirty="0" smtClean="0">
              <a:ln>
                <a:solidFill>
                  <a:srgbClr val="FF0000"/>
                </a:solidFill>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lgn="ctr"/>
            <a:r>
              <a:rPr lang="en-US" altLang="en-US" sz="2800" b="1" dirty="0" smtClean="0">
                <a:solidFill>
                  <a:srgbClr val="FFFF00"/>
                </a:solidFill>
                <a:latin typeface="Times New Roman" panose="02020603050405020304" pitchFamily="18" charset="0"/>
                <a:cs typeface="Times New Roman" panose="02020603050405020304" pitchFamily="18" charset="0"/>
              </a:rPr>
              <a:t>ASSOCIATE PROFESSOR</a:t>
            </a:r>
          </a:p>
          <a:p>
            <a:pPr lvl="0" algn="ctr"/>
            <a:r>
              <a:rPr lang="en-US" altLang="en-US" sz="2800" b="1" dirty="0" smtClean="0">
                <a:solidFill>
                  <a:srgbClr val="FFFF00"/>
                </a:solidFill>
                <a:latin typeface="Times New Roman" panose="02020603050405020304" pitchFamily="18" charset="0"/>
                <a:cs typeface="Times New Roman" panose="02020603050405020304" pitchFamily="18" charset="0"/>
              </a:rPr>
              <a:t>CONSULTANT </a:t>
            </a:r>
            <a:r>
              <a:rPr lang="en-US" altLang="en-US" sz="2800" b="1" dirty="0">
                <a:solidFill>
                  <a:srgbClr val="FFFF00"/>
                </a:solidFill>
                <a:latin typeface="Times New Roman" panose="02020603050405020304" pitchFamily="18" charset="0"/>
                <a:cs typeface="Times New Roman" panose="02020603050405020304" pitchFamily="18" charset="0"/>
              </a:rPr>
              <a:t>HAEMATOLOGIST </a:t>
            </a:r>
          </a:p>
          <a:p>
            <a:pPr marR="0" algn="ctr" eaLnBrk="1" hangingPunct="1"/>
            <a:r>
              <a:rPr lang="en-US" altLang="en-US" sz="2800" b="1" dirty="0">
                <a:solidFill>
                  <a:srgbClr val="FFFF00"/>
                </a:solidFill>
                <a:latin typeface="Times New Roman" panose="02020603050405020304" pitchFamily="18" charset="0"/>
                <a:cs typeface="Times New Roman" panose="02020603050405020304" pitchFamily="18" charset="0"/>
              </a:rPr>
              <a:t>DEPARTMENT OF PATHOLOGY</a:t>
            </a:r>
          </a:p>
        </p:txBody>
      </p:sp>
    </p:spTree>
    <p:extLst>
      <p:ext uri="{BB962C8B-B14F-4D97-AF65-F5344CB8AC3E}">
        <p14:creationId xmlns:p14="http://schemas.microsoft.com/office/powerpoint/2010/main" val="1698282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0267" y="1998133"/>
            <a:ext cx="11322755" cy="4583289"/>
          </a:xfrm>
          <a:solidFill>
            <a:schemeClr val="tx1">
              <a:lumMod val="75000"/>
            </a:schemeClr>
          </a:solidFill>
        </p:spPr>
        <p:txBody>
          <a:bodyPr>
            <a:noAutofit/>
          </a:bodyPr>
          <a:lstStyle/>
          <a:p>
            <a:pPr algn="just">
              <a:spcBef>
                <a:spcPts val="600"/>
              </a:spcBef>
            </a:pPr>
            <a:r>
              <a:rPr lang="en-US" sz="3200" dirty="0">
                <a:solidFill>
                  <a:srgbClr val="000099"/>
                </a:solidFill>
                <a:latin typeface="Times New Roman" panose="02020603050405020304" pitchFamily="18" charset="0"/>
                <a:cs typeface="Times New Roman" panose="02020603050405020304" pitchFamily="18" charset="0"/>
              </a:rPr>
              <a:t>Classified simply as either I] </a:t>
            </a:r>
            <a:r>
              <a:rPr lang="en-US" sz="3200" b="1" dirty="0">
                <a:solidFill>
                  <a:srgbClr val="000099"/>
                </a:solidFill>
                <a:latin typeface="Times New Roman" panose="02020603050405020304" pitchFamily="18" charset="0"/>
                <a:cs typeface="Times New Roman" panose="02020603050405020304" pitchFamily="18" charset="0"/>
              </a:rPr>
              <a:t>congenital or II] acquired</a:t>
            </a:r>
            <a:r>
              <a:rPr lang="en-US" sz="3200" dirty="0">
                <a:solidFill>
                  <a:srgbClr val="000099"/>
                </a:solidFill>
                <a:latin typeface="Times New Roman" panose="02020603050405020304" pitchFamily="18" charset="0"/>
                <a:cs typeface="Times New Roman" panose="02020603050405020304" pitchFamily="18" charset="0"/>
              </a:rPr>
              <a:t>. </a:t>
            </a:r>
          </a:p>
          <a:p>
            <a:pPr algn="just">
              <a:spcBef>
                <a:spcPts val="600"/>
              </a:spcBef>
            </a:pPr>
            <a:r>
              <a:rPr lang="en-US" sz="3200" dirty="0">
                <a:solidFill>
                  <a:srgbClr val="000099"/>
                </a:solidFill>
                <a:latin typeface="Times New Roman" panose="02020603050405020304" pitchFamily="18" charset="0"/>
                <a:cs typeface="Times New Roman" panose="02020603050405020304" pitchFamily="18" charset="0"/>
              </a:rPr>
              <a:t>With the </a:t>
            </a:r>
            <a:r>
              <a:rPr lang="en-US" sz="3200" b="1" dirty="0">
                <a:solidFill>
                  <a:srgbClr val="000099"/>
                </a:solidFill>
                <a:latin typeface="Times New Roman" panose="02020603050405020304" pitchFamily="18" charset="0"/>
                <a:cs typeface="Times New Roman" panose="02020603050405020304" pitchFamily="18" charset="0"/>
              </a:rPr>
              <a:t>congenital causes</a:t>
            </a:r>
            <a:r>
              <a:rPr lang="en-US" sz="3200" dirty="0">
                <a:solidFill>
                  <a:srgbClr val="000099"/>
                </a:solidFill>
                <a:latin typeface="Times New Roman" panose="02020603050405020304" pitchFamily="18" charset="0"/>
                <a:cs typeface="Times New Roman" panose="02020603050405020304" pitchFamily="18" charset="0"/>
              </a:rPr>
              <a:t>, the underlying defect is typically </a:t>
            </a:r>
            <a:r>
              <a:rPr lang="en-US" sz="3200" u="sng" dirty="0">
                <a:solidFill>
                  <a:srgbClr val="000099"/>
                </a:solidFill>
                <a:highlight>
                  <a:srgbClr val="FFFF00"/>
                </a:highlight>
                <a:latin typeface="Times New Roman" panose="02020603050405020304" pitchFamily="18" charset="0"/>
                <a:cs typeface="Times New Roman" panose="02020603050405020304" pitchFamily="18" charset="0"/>
              </a:rPr>
              <a:t>intrinsic</a:t>
            </a:r>
            <a:r>
              <a:rPr lang="en-US" sz="3200" dirty="0">
                <a:solidFill>
                  <a:srgbClr val="000099"/>
                </a:solidFill>
                <a:latin typeface="Times New Roman" panose="02020603050405020304" pitchFamily="18" charset="0"/>
                <a:cs typeface="Times New Roman" panose="02020603050405020304" pitchFamily="18" charset="0"/>
              </a:rPr>
              <a:t> to the red cell itself, affecting the red cell </a:t>
            </a:r>
          </a:p>
          <a:p>
            <a:pPr lvl="1" algn="just">
              <a:spcBef>
                <a:spcPts val="600"/>
              </a:spcBef>
              <a:buFont typeface="Courier New" panose="02070309020205020404" pitchFamily="49" charset="0"/>
              <a:buChar char="o"/>
            </a:pPr>
            <a:r>
              <a:rPr lang="en-US" sz="2800" b="1" dirty="0">
                <a:solidFill>
                  <a:srgbClr val="000099"/>
                </a:solidFill>
                <a:latin typeface="Times New Roman" panose="02020603050405020304" pitchFamily="18" charset="0"/>
                <a:cs typeface="Times New Roman" panose="02020603050405020304" pitchFamily="18" charset="0"/>
              </a:rPr>
              <a:t>A) membrane, </a:t>
            </a:r>
          </a:p>
          <a:p>
            <a:pPr lvl="1" algn="just">
              <a:spcBef>
                <a:spcPts val="600"/>
              </a:spcBef>
              <a:buFont typeface="Courier New" panose="02070309020205020404" pitchFamily="49" charset="0"/>
              <a:buChar char="o"/>
            </a:pPr>
            <a:r>
              <a:rPr lang="en-US" sz="2800" b="1" dirty="0">
                <a:solidFill>
                  <a:srgbClr val="000099"/>
                </a:solidFill>
                <a:latin typeface="Times New Roman" panose="02020603050405020304" pitchFamily="18" charset="0"/>
                <a:cs typeface="Times New Roman" panose="02020603050405020304" pitchFamily="18" charset="0"/>
              </a:rPr>
              <a:t>B) its enzymes or, </a:t>
            </a:r>
          </a:p>
          <a:p>
            <a:pPr lvl="1" algn="just">
              <a:spcBef>
                <a:spcPts val="600"/>
              </a:spcBef>
              <a:buFont typeface="Courier New" panose="02070309020205020404" pitchFamily="49" charset="0"/>
              <a:buChar char="o"/>
            </a:pPr>
            <a:r>
              <a:rPr lang="en-US" sz="2800" b="1" dirty="0">
                <a:solidFill>
                  <a:srgbClr val="000099"/>
                </a:solidFill>
                <a:latin typeface="Times New Roman" panose="02020603050405020304" pitchFamily="18" charset="0"/>
                <a:cs typeface="Times New Roman" panose="02020603050405020304" pitchFamily="18" charset="0"/>
              </a:rPr>
              <a:t>C) its hemoglobin. </a:t>
            </a:r>
          </a:p>
          <a:p>
            <a:pPr algn="just">
              <a:spcBef>
                <a:spcPts val="600"/>
              </a:spcBef>
            </a:pPr>
            <a:r>
              <a:rPr lang="en-US" sz="3200" b="1" dirty="0">
                <a:solidFill>
                  <a:srgbClr val="000099"/>
                </a:solidFill>
                <a:latin typeface="Times New Roman" panose="02020603050405020304" pitchFamily="18" charset="0"/>
                <a:cs typeface="Times New Roman" panose="02020603050405020304" pitchFamily="18" charset="0"/>
              </a:rPr>
              <a:t>Acquired causes</a:t>
            </a:r>
            <a:r>
              <a:rPr lang="en-US" sz="3200" dirty="0">
                <a:solidFill>
                  <a:srgbClr val="000099"/>
                </a:solidFill>
                <a:latin typeface="Times New Roman" panose="02020603050405020304" pitchFamily="18" charset="0"/>
                <a:cs typeface="Times New Roman" panose="02020603050405020304" pitchFamily="18" charset="0"/>
              </a:rPr>
              <a:t>, are typically due to defects </a:t>
            </a:r>
            <a:r>
              <a:rPr lang="en-US" sz="3200" u="sng" dirty="0">
                <a:solidFill>
                  <a:srgbClr val="000099"/>
                </a:solidFill>
                <a:highlight>
                  <a:srgbClr val="FFFF00"/>
                </a:highlight>
                <a:latin typeface="Times New Roman" panose="02020603050405020304" pitchFamily="18" charset="0"/>
                <a:cs typeface="Times New Roman" panose="02020603050405020304" pitchFamily="18" charset="0"/>
              </a:rPr>
              <a:t>extrinsic</a:t>
            </a:r>
            <a:r>
              <a:rPr lang="en-US" sz="3200" dirty="0">
                <a:solidFill>
                  <a:srgbClr val="000099"/>
                </a:solidFill>
                <a:latin typeface="Times New Roman" panose="02020603050405020304" pitchFamily="18" charset="0"/>
                <a:cs typeface="Times New Roman" panose="02020603050405020304" pitchFamily="18" charset="0"/>
              </a:rPr>
              <a:t>, outside the red cell (except PNH), and can be divided into those with an </a:t>
            </a:r>
            <a:r>
              <a:rPr lang="en-US" sz="3200" b="1" dirty="0">
                <a:solidFill>
                  <a:srgbClr val="000099"/>
                </a:solidFill>
                <a:latin typeface="Times New Roman" panose="02020603050405020304" pitchFamily="18" charset="0"/>
                <a:cs typeface="Times New Roman" panose="02020603050405020304" pitchFamily="18" charset="0"/>
              </a:rPr>
              <a:t>immune basis </a:t>
            </a:r>
            <a:r>
              <a:rPr lang="en-US" sz="3200" dirty="0">
                <a:solidFill>
                  <a:srgbClr val="000099"/>
                </a:solidFill>
                <a:latin typeface="Times New Roman" panose="02020603050405020304" pitchFamily="18" charset="0"/>
                <a:cs typeface="Times New Roman" panose="02020603050405020304" pitchFamily="18" charset="0"/>
              </a:rPr>
              <a:t>and those </a:t>
            </a:r>
            <a:r>
              <a:rPr lang="en-US" sz="3200" b="1" dirty="0">
                <a:solidFill>
                  <a:srgbClr val="000099"/>
                </a:solidFill>
                <a:latin typeface="Times New Roman" panose="02020603050405020304" pitchFamily="18" charset="0"/>
                <a:cs typeface="Times New Roman" panose="02020603050405020304" pitchFamily="18" charset="0"/>
              </a:rPr>
              <a:t>without</a:t>
            </a:r>
            <a:r>
              <a:rPr lang="en-US" sz="3200" dirty="0">
                <a:solidFill>
                  <a:srgbClr val="000099"/>
                </a:solidFill>
                <a:latin typeface="Times New Roman" panose="02020603050405020304" pitchFamily="18" charset="0"/>
                <a:cs typeface="Times New Roman" panose="02020603050405020304" pitchFamily="18" charset="0"/>
              </a:rPr>
              <a:t>.</a:t>
            </a:r>
          </a:p>
        </p:txBody>
      </p:sp>
      <p:sp>
        <p:nvSpPr>
          <p:cNvPr id="4" name="Title 1"/>
          <p:cNvSpPr>
            <a:spLocks noGrp="1"/>
          </p:cNvSpPr>
          <p:nvPr>
            <p:ph type="title"/>
          </p:nvPr>
        </p:nvSpPr>
        <p:spPr>
          <a:xfrm>
            <a:off x="838200" y="635720"/>
            <a:ext cx="10515600" cy="1080192"/>
          </a:xfrm>
          <a:solidFill>
            <a:srgbClr val="000099"/>
          </a:solidFill>
        </p:spPr>
        <p:txBody>
          <a:bodyPr>
            <a:noAutofit/>
          </a:bodyPr>
          <a:lstStyle/>
          <a:p>
            <a:pPr algn="ctr"/>
            <a:r>
              <a:rPr lang="en-US" sz="4000" b="1" dirty="0">
                <a:solidFill>
                  <a:srgbClr val="FFFF00"/>
                </a:solidFill>
                <a:latin typeface="Times New Roman" panose="02020603050405020304" pitchFamily="18" charset="0"/>
                <a:cs typeface="Times New Roman" panose="02020603050405020304" pitchFamily="18" charset="0"/>
              </a:rPr>
              <a:t>Classification of  Hemolytic Anemias </a:t>
            </a:r>
          </a:p>
        </p:txBody>
      </p:sp>
    </p:spTree>
    <p:extLst>
      <p:ext uri="{BB962C8B-B14F-4D97-AF65-F5344CB8AC3E}">
        <p14:creationId xmlns:p14="http://schemas.microsoft.com/office/powerpoint/2010/main" val="363265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arn(inVertical)">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2791" y="517713"/>
            <a:ext cx="9966960" cy="5769457"/>
          </a:xfrm>
        </p:spPr>
      </p:pic>
    </p:spTree>
    <p:extLst>
      <p:ext uri="{BB962C8B-B14F-4D97-AF65-F5344CB8AC3E}">
        <p14:creationId xmlns:p14="http://schemas.microsoft.com/office/powerpoint/2010/main" val="1458658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2844" y="1958956"/>
            <a:ext cx="10890956" cy="4598363"/>
          </a:xfrm>
          <a:solidFill>
            <a:schemeClr val="tx1">
              <a:lumMod val="75000"/>
            </a:schemeClr>
          </a:solidFill>
        </p:spPr>
        <p:txBody>
          <a:bodyPr>
            <a:noAutofit/>
          </a:bodyPr>
          <a:lstStyle/>
          <a:p>
            <a:pPr algn="just">
              <a:spcBef>
                <a:spcPts val="0"/>
              </a:spcBef>
              <a:spcAft>
                <a:spcPts val="400"/>
              </a:spcAft>
            </a:pPr>
            <a:r>
              <a:rPr lang="en-US" dirty="0">
                <a:solidFill>
                  <a:srgbClr val="000099"/>
                </a:solidFill>
                <a:latin typeface="Times New Roman" panose="02020603050405020304" pitchFamily="18" charset="0"/>
                <a:cs typeface="Times New Roman" panose="02020603050405020304" pitchFamily="18" charset="0"/>
              </a:rPr>
              <a:t>The red cells undergo significant deformations while traversing the circulation. Thus, flexible red cell cytoskeleton is essential. </a:t>
            </a:r>
          </a:p>
          <a:p>
            <a:pPr algn="just">
              <a:spcBef>
                <a:spcPts val="0"/>
              </a:spcBef>
              <a:spcAft>
                <a:spcPts val="400"/>
              </a:spcAft>
            </a:pPr>
            <a:endParaRPr lang="en-US" dirty="0">
              <a:solidFill>
                <a:srgbClr val="000099"/>
              </a:solidFill>
              <a:latin typeface="Times New Roman" panose="02020603050405020304" pitchFamily="18" charset="0"/>
              <a:cs typeface="Times New Roman" panose="02020603050405020304" pitchFamily="18" charset="0"/>
            </a:endParaRPr>
          </a:p>
          <a:p>
            <a:pPr algn="just">
              <a:spcBef>
                <a:spcPts val="0"/>
              </a:spcBef>
              <a:spcAft>
                <a:spcPts val="400"/>
              </a:spcAft>
            </a:pPr>
            <a:r>
              <a:rPr lang="en-US" dirty="0">
                <a:solidFill>
                  <a:srgbClr val="000099"/>
                </a:solidFill>
                <a:latin typeface="Times New Roman" panose="02020603050405020304" pitchFamily="18" charset="0"/>
                <a:cs typeface="Times New Roman" panose="02020603050405020304" pitchFamily="18" charset="0"/>
              </a:rPr>
              <a:t>Key components of the cytoskeleton include </a:t>
            </a:r>
            <a:r>
              <a:rPr lang="el-GR" b="1" dirty="0">
                <a:solidFill>
                  <a:srgbClr val="000099"/>
                </a:solidFill>
                <a:latin typeface="Times New Roman" panose="02020603050405020304" pitchFamily="18" charset="0"/>
                <a:cs typeface="Times New Roman" panose="02020603050405020304" pitchFamily="18" charset="0"/>
              </a:rPr>
              <a:t>α</a:t>
            </a:r>
            <a:r>
              <a:rPr lang="en-US" b="1" dirty="0">
                <a:solidFill>
                  <a:srgbClr val="000099"/>
                </a:solidFill>
                <a:latin typeface="Times New Roman" panose="02020603050405020304" pitchFamily="18" charset="0"/>
                <a:cs typeface="Times New Roman" panose="02020603050405020304" pitchFamily="18" charset="0"/>
              </a:rPr>
              <a:t> and </a:t>
            </a:r>
            <a:r>
              <a:rPr lang="el-GR" b="1" dirty="0">
                <a:solidFill>
                  <a:srgbClr val="000099"/>
                </a:solidFill>
                <a:latin typeface="Times New Roman" panose="02020603050405020304" pitchFamily="18" charset="0"/>
                <a:cs typeface="Times New Roman" panose="02020603050405020304" pitchFamily="18" charset="0"/>
              </a:rPr>
              <a:t>β</a:t>
            </a:r>
            <a:r>
              <a:rPr lang="en-US" b="1" dirty="0">
                <a:solidFill>
                  <a:srgbClr val="000099"/>
                </a:solidFill>
                <a:latin typeface="Times New Roman" panose="02020603050405020304" pitchFamily="18" charset="0"/>
                <a:cs typeface="Times New Roman" panose="02020603050405020304" pitchFamily="18" charset="0"/>
              </a:rPr>
              <a:t> spectrins, actin and protein 4.1</a:t>
            </a:r>
            <a:r>
              <a:rPr lang="en-US" dirty="0">
                <a:solidFill>
                  <a:srgbClr val="000099"/>
                </a:solidFill>
                <a:latin typeface="Times New Roman" panose="02020603050405020304" pitchFamily="18" charset="0"/>
                <a:cs typeface="Times New Roman" panose="02020603050405020304" pitchFamily="18" charset="0"/>
              </a:rPr>
              <a:t>, while connections linking the cytoskeleton to the overlying red cell phospholipid bilayer include </a:t>
            </a:r>
            <a:r>
              <a:rPr lang="en-US" b="1" dirty="0">
                <a:solidFill>
                  <a:srgbClr val="000099"/>
                </a:solidFill>
                <a:latin typeface="Times New Roman" panose="02020603050405020304" pitchFamily="18" charset="0"/>
                <a:cs typeface="Times New Roman" panose="02020603050405020304" pitchFamily="18" charset="0"/>
              </a:rPr>
              <a:t>band 3</a:t>
            </a:r>
            <a:r>
              <a:rPr lang="en-US" dirty="0">
                <a:solidFill>
                  <a:srgbClr val="000099"/>
                </a:solidFill>
                <a:latin typeface="Times New Roman" panose="02020603050405020304" pitchFamily="18" charset="0"/>
                <a:cs typeface="Times New Roman" panose="02020603050405020304" pitchFamily="18" charset="0"/>
              </a:rPr>
              <a:t>, Rh-associated glycoprotein and glycophorin C (see Figure). </a:t>
            </a:r>
          </a:p>
          <a:p>
            <a:pPr algn="just">
              <a:spcBef>
                <a:spcPts val="0"/>
              </a:spcBef>
              <a:spcAft>
                <a:spcPts val="400"/>
              </a:spcAft>
            </a:pPr>
            <a:endParaRPr lang="en-US" dirty="0">
              <a:solidFill>
                <a:srgbClr val="000099"/>
              </a:solidFill>
              <a:latin typeface="Times New Roman" panose="02020603050405020304" pitchFamily="18" charset="0"/>
              <a:cs typeface="Times New Roman" panose="02020603050405020304" pitchFamily="18" charset="0"/>
            </a:endParaRPr>
          </a:p>
          <a:p>
            <a:pPr algn="just">
              <a:spcBef>
                <a:spcPts val="0"/>
              </a:spcBef>
              <a:spcAft>
                <a:spcPts val="400"/>
              </a:spcAft>
            </a:pPr>
            <a:r>
              <a:rPr lang="en-US" dirty="0">
                <a:solidFill>
                  <a:srgbClr val="000099"/>
                </a:solidFill>
                <a:latin typeface="Times New Roman" panose="02020603050405020304" pitchFamily="18" charset="0"/>
                <a:cs typeface="Times New Roman" panose="02020603050405020304" pitchFamily="18" charset="0"/>
              </a:rPr>
              <a:t>Defects in any of these proteins can jeopardize the </a:t>
            </a:r>
            <a:r>
              <a:rPr lang="en-US" b="1" dirty="0">
                <a:solidFill>
                  <a:srgbClr val="000099"/>
                </a:solidFill>
                <a:latin typeface="Times New Roman" panose="02020603050405020304" pitchFamily="18" charset="0"/>
                <a:cs typeface="Times New Roman" panose="02020603050405020304" pitchFamily="18" charset="0"/>
              </a:rPr>
              <a:t>integrity of the red cell and shorten its lifespan.</a:t>
            </a:r>
          </a:p>
        </p:txBody>
      </p:sp>
      <p:sp>
        <p:nvSpPr>
          <p:cNvPr id="4" name="Title 1"/>
          <p:cNvSpPr>
            <a:spLocks noGrp="1"/>
          </p:cNvSpPr>
          <p:nvPr>
            <p:ph type="title"/>
          </p:nvPr>
        </p:nvSpPr>
        <p:spPr>
          <a:xfrm>
            <a:off x="838200" y="307917"/>
            <a:ext cx="10515600" cy="1371599"/>
          </a:xfrm>
          <a:solidFill>
            <a:srgbClr val="000099"/>
          </a:solidFill>
        </p:spPr>
        <p:txBody>
          <a:bodyPr>
            <a:noAutofit/>
          </a:bodyPr>
          <a:lstStyle/>
          <a:p>
            <a:pPr algn="ctr"/>
            <a:r>
              <a:rPr lang="en-US" sz="4000" b="1" dirty="0">
                <a:solidFill>
                  <a:srgbClr val="FFFF00"/>
                </a:solidFill>
                <a:latin typeface="Times New Roman" panose="02020603050405020304" pitchFamily="18" charset="0"/>
                <a:cs typeface="Times New Roman" panose="02020603050405020304" pitchFamily="18" charset="0"/>
              </a:rPr>
              <a:t>1] Congenital Hemolytic Anemias</a:t>
            </a:r>
            <a:br>
              <a:rPr lang="en-US" sz="4000" b="1" dirty="0">
                <a:solidFill>
                  <a:srgbClr val="FFFF00"/>
                </a:solidFill>
                <a:latin typeface="Times New Roman" panose="02020603050405020304" pitchFamily="18" charset="0"/>
                <a:cs typeface="Times New Roman" panose="02020603050405020304" pitchFamily="18" charset="0"/>
              </a:rPr>
            </a:br>
            <a:r>
              <a:rPr lang="en-US" sz="1400" b="1" dirty="0">
                <a:solidFill>
                  <a:srgbClr val="FFFF00"/>
                </a:solidFill>
                <a:latin typeface="Times New Roman" panose="02020603050405020304" pitchFamily="18" charset="0"/>
                <a:cs typeface="Times New Roman" panose="02020603050405020304" pitchFamily="18" charset="0"/>
              </a:rPr>
              <a:t/>
            </a:r>
            <a:br>
              <a:rPr lang="en-US" sz="1400" b="1" dirty="0">
                <a:solidFill>
                  <a:srgbClr val="FFFF00"/>
                </a:solidFill>
                <a:latin typeface="Times New Roman" panose="02020603050405020304" pitchFamily="18" charset="0"/>
                <a:cs typeface="Times New Roman" panose="02020603050405020304" pitchFamily="18" charset="0"/>
              </a:rPr>
            </a:br>
            <a:r>
              <a:rPr lang="en-US" sz="2800" b="1" dirty="0">
                <a:solidFill>
                  <a:srgbClr val="FFFF00"/>
                </a:solidFill>
                <a:latin typeface="Times New Roman" panose="02020603050405020304" pitchFamily="18" charset="0"/>
                <a:cs typeface="Times New Roman" panose="02020603050405020304" pitchFamily="18" charset="0"/>
              </a:rPr>
              <a:t>A) Red Cell Membrane “</a:t>
            </a:r>
            <a:r>
              <a:rPr lang="en-US" sz="3600" b="1" dirty="0">
                <a:solidFill>
                  <a:srgbClr val="FFFF00"/>
                </a:solidFill>
                <a:latin typeface="Times New Roman" panose="02020603050405020304" pitchFamily="18" charset="0"/>
                <a:cs typeface="Times New Roman" panose="02020603050405020304" pitchFamily="18" charset="0"/>
              </a:rPr>
              <a:t>Membranopathy</a:t>
            </a:r>
            <a:r>
              <a:rPr lang="en-US" sz="2800" b="1" dirty="0">
                <a:solidFill>
                  <a:srgbClr val="FFFF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786843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200" y="1004711"/>
            <a:ext cx="11785600" cy="5694663"/>
          </a:xfrm>
          <a:solidFill>
            <a:schemeClr val="tx1">
              <a:lumMod val="75000"/>
            </a:schemeClr>
          </a:solidFill>
        </p:spPr>
        <p:txBody>
          <a:bodyPr>
            <a:noAutofit/>
          </a:bodyPr>
          <a:lstStyle/>
          <a:p>
            <a:pPr algn="just">
              <a:spcBef>
                <a:spcPts val="0"/>
              </a:spcBef>
              <a:spcAft>
                <a:spcPts val="400"/>
              </a:spcAft>
              <a:buFont typeface="Wingdings" panose="05000000000000000000" pitchFamily="2" charset="2"/>
              <a:buChar char="§"/>
            </a:pPr>
            <a:r>
              <a:rPr lang="en-US" dirty="0">
                <a:solidFill>
                  <a:srgbClr val="000099"/>
                </a:solidFill>
                <a:latin typeface="Times New Roman" panose="02020603050405020304" pitchFamily="18" charset="0"/>
                <a:cs typeface="Times New Roman" panose="02020603050405020304" pitchFamily="18" charset="0"/>
              </a:rPr>
              <a:t>The </a:t>
            </a:r>
            <a:r>
              <a:rPr lang="en-US" b="1" dirty="0">
                <a:solidFill>
                  <a:srgbClr val="000099"/>
                </a:solidFill>
                <a:latin typeface="Times New Roman" panose="02020603050405020304" pitchFamily="18" charset="0"/>
                <a:cs typeface="Times New Roman" panose="02020603050405020304" pitchFamily="18" charset="0"/>
              </a:rPr>
              <a:t>most common </a:t>
            </a:r>
            <a:r>
              <a:rPr lang="en-US" dirty="0">
                <a:solidFill>
                  <a:srgbClr val="000099"/>
                </a:solidFill>
                <a:latin typeface="Times New Roman" panose="02020603050405020304" pitchFamily="18" charset="0"/>
                <a:cs typeface="Times New Roman" panose="02020603050405020304" pitchFamily="18" charset="0"/>
              </a:rPr>
              <a:t>membranopathy is hereditary spherocytosis (HS) with ~ 60% related to </a:t>
            </a:r>
            <a:r>
              <a:rPr lang="en-US" b="1" dirty="0">
                <a:solidFill>
                  <a:srgbClr val="000099"/>
                </a:solidFill>
                <a:latin typeface="Times New Roman" panose="02020603050405020304" pitchFamily="18" charset="0"/>
                <a:cs typeface="Times New Roman" panose="02020603050405020304" pitchFamily="18" charset="0"/>
              </a:rPr>
              <a:t>Ankyrin gene. </a:t>
            </a:r>
            <a:r>
              <a:rPr lang="en-US" dirty="0">
                <a:solidFill>
                  <a:srgbClr val="000099"/>
                </a:solidFill>
                <a:latin typeface="Times New Roman" panose="02020603050405020304" pitchFamily="18" charset="0"/>
                <a:cs typeface="Times New Roman" panose="02020603050405020304" pitchFamily="18" charset="0"/>
              </a:rPr>
              <a:t>Loss of Ankyrin then leads to secondary reductions in </a:t>
            </a:r>
            <a:r>
              <a:rPr lang="en-US" b="1" dirty="0">
                <a:solidFill>
                  <a:srgbClr val="000099"/>
                </a:solidFill>
                <a:latin typeface="Times New Roman" panose="02020603050405020304" pitchFamily="18" charset="0"/>
                <a:cs typeface="Times New Roman" panose="02020603050405020304" pitchFamily="18" charset="0"/>
              </a:rPr>
              <a:t>spectrin and protein 4.1 </a:t>
            </a:r>
            <a:r>
              <a:rPr lang="en-US" dirty="0">
                <a:solidFill>
                  <a:srgbClr val="000099"/>
                </a:solidFill>
                <a:latin typeface="Times New Roman" panose="02020603050405020304" pitchFamily="18" charset="0"/>
                <a:cs typeface="Times New Roman" panose="02020603050405020304" pitchFamily="18" charset="0"/>
              </a:rPr>
              <a:t>leading to </a:t>
            </a:r>
            <a:r>
              <a:rPr lang="en-US" b="1" dirty="0">
                <a:solidFill>
                  <a:srgbClr val="000099"/>
                </a:solidFill>
                <a:latin typeface="Times New Roman" panose="02020603050405020304" pitchFamily="18" charset="0"/>
                <a:cs typeface="Times New Roman" panose="02020603050405020304" pitchFamily="18" charset="0"/>
              </a:rPr>
              <a:t>a spheroid shape, </a:t>
            </a:r>
            <a:r>
              <a:rPr lang="en-US" b="1" dirty="0">
                <a:solidFill>
                  <a:srgbClr val="000099"/>
                </a:solidFill>
                <a:highlight>
                  <a:srgbClr val="FFFF00"/>
                </a:highlight>
                <a:latin typeface="Times New Roman" panose="02020603050405020304" pitchFamily="18" charset="0"/>
                <a:cs typeface="Times New Roman" panose="02020603050405020304" pitchFamily="18" charset="0"/>
              </a:rPr>
              <a:t>vertical</a:t>
            </a:r>
            <a:r>
              <a:rPr lang="en-US" b="1" dirty="0">
                <a:solidFill>
                  <a:srgbClr val="000099"/>
                </a:solidFill>
                <a:latin typeface="Times New Roman" panose="02020603050405020304" pitchFamily="18" charset="0"/>
                <a:cs typeface="Times New Roman" panose="02020603050405020304" pitchFamily="18" charset="0"/>
              </a:rPr>
              <a:t>.</a:t>
            </a:r>
          </a:p>
          <a:p>
            <a:pPr algn="just">
              <a:spcBef>
                <a:spcPts val="0"/>
              </a:spcBef>
              <a:spcAft>
                <a:spcPts val="400"/>
              </a:spcAft>
              <a:buFont typeface="Wingdings" panose="05000000000000000000" pitchFamily="2" charset="2"/>
              <a:buChar char="§"/>
            </a:pPr>
            <a:endParaRPr lang="en-US" dirty="0">
              <a:solidFill>
                <a:srgbClr val="000099"/>
              </a:solidFill>
              <a:latin typeface="Times New Roman" panose="02020603050405020304" pitchFamily="18" charset="0"/>
              <a:cs typeface="Times New Roman" panose="02020603050405020304" pitchFamily="18" charset="0"/>
            </a:endParaRPr>
          </a:p>
          <a:p>
            <a:pPr algn="just">
              <a:spcBef>
                <a:spcPts val="0"/>
              </a:spcBef>
              <a:spcAft>
                <a:spcPts val="400"/>
              </a:spcAft>
              <a:buFont typeface="Wingdings" panose="05000000000000000000" pitchFamily="2" charset="2"/>
              <a:buChar char="§"/>
            </a:pPr>
            <a:r>
              <a:rPr lang="en-US" dirty="0">
                <a:solidFill>
                  <a:srgbClr val="000099"/>
                </a:solidFill>
                <a:latin typeface="Times New Roman" panose="02020603050405020304" pitchFamily="18" charset="0"/>
                <a:cs typeface="Times New Roman" panose="02020603050405020304" pitchFamily="18" charset="0"/>
              </a:rPr>
              <a:t>Destroyed by splenic macrophages, </a:t>
            </a:r>
            <a:r>
              <a:rPr lang="en-US" b="1" dirty="0">
                <a:solidFill>
                  <a:srgbClr val="000099"/>
                </a:solidFill>
                <a:latin typeface="Times New Roman" panose="02020603050405020304" pitchFamily="18" charset="0"/>
                <a:cs typeface="Times New Roman" panose="02020603050405020304" pitchFamily="18" charset="0"/>
              </a:rPr>
              <a:t>extravascular hemolysis, </a:t>
            </a:r>
            <a:r>
              <a:rPr lang="en-US" dirty="0">
                <a:solidFill>
                  <a:srgbClr val="000099"/>
                </a:solidFill>
                <a:latin typeface="Times New Roman" panose="02020603050405020304" pitchFamily="18" charset="0"/>
                <a:cs typeface="Times New Roman" panose="02020603050405020304" pitchFamily="18" charset="0"/>
              </a:rPr>
              <a:t>with 20% of all HS have mild disease. The majority of patients have </a:t>
            </a:r>
            <a:r>
              <a:rPr lang="en-US" b="1" dirty="0">
                <a:solidFill>
                  <a:srgbClr val="000099"/>
                </a:solidFill>
                <a:latin typeface="Times New Roman" panose="02020603050405020304" pitchFamily="18" charset="0"/>
                <a:cs typeface="Times New Roman" panose="02020603050405020304" pitchFamily="18" charset="0"/>
              </a:rPr>
              <a:t>moderate disease characterized by a Hb concentration of 8-11g/dl</a:t>
            </a:r>
            <a:r>
              <a:rPr lang="en-US" dirty="0">
                <a:solidFill>
                  <a:srgbClr val="000099"/>
                </a:solidFill>
                <a:latin typeface="Times New Roman" panose="02020603050405020304" pitchFamily="18" charset="0"/>
                <a:cs typeface="Times New Roman" panose="02020603050405020304" pitchFamily="18" charset="0"/>
              </a:rPr>
              <a:t>, while a </a:t>
            </a:r>
            <a:r>
              <a:rPr lang="en-US" b="1" dirty="0">
                <a:solidFill>
                  <a:srgbClr val="000099"/>
                </a:solidFill>
                <a:latin typeface="Times New Roman" panose="02020603050405020304" pitchFamily="18" charset="0"/>
                <a:cs typeface="Times New Roman" panose="02020603050405020304" pitchFamily="18" charset="0"/>
              </a:rPr>
              <a:t>small percentage have severe disease </a:t>
            </a:r>
            <a:r>
              <a:rPr lang="en-US" dirty="0">
                <a:solidFill>
                  <a:srgbClr val="000099"/>
                </a:solidFill>
                <a:latin typeface="Times New Roman" panose="02020603050405020304" pitchFamily="18" charset="0"/>
                <a:cs typeface="Times New Roman" panose="02020603050405020304" pitchFamily="18" charset="0"/>
              </a:rPr>
              <a:t>requiring intermittent or even regular transfusions</a:t>
            </a:r>
          </a:p>
          <a:p>
            <a:pPr lvl="0" algn="just">
              <a:spcBef>
                <a:spcPts val="0"/>
              </a:spcBef>
              <a:spcAft>
                <a:spcPts val="400"/>
              </a:spcAft>
              <a:buFont typeface="Wingdings" panose="05000000000000000000" pitchFamily="2" charset="2"/>
              <a:buChar char="§"/>
            </a:pPr>
            <a:endParaRPr lang="en-US" dirty="0">
              <a:solidFill>
                <a:srgbClr val="000099"/>
              </a:solidFill>
              <a:latin typeface="Times New Roman" panose="02020603050405020304" pitchFamily="18" charset="0"/>
              <a:cs typeface="Times New Roman" panose="02020603050405020304" pitchFamily="18" charset="0"/>
            </a:endParaRPr>
          </a:p>
          <a:p>
            <a:pPr lvl="0" algn="just">
              <a:spcBef>
                <a:spcPts val="0"/>
              </a:spcBef>
              <a:spcAft>
                <a:spcPts val="400"/>
              </a:spcAft>
              <a:buFont typeface="Wingdings" panose="05000000000000000000" pitchFamily="2" charset="2"/>
              <a:buChar char="§"/>
            </a:pPr>
            <a:r>
              <a:rPr lang="en-US" dirty="0">
                <a:solidFill>
                  <a:srgbClr val="000099"/>
                </a:solidFill>
                <a:latin typeface="Times New Roman" panose="02020603050405020304" pitchFamily="18" charset="0"/>
                <a:cs typeface="Times New Roman" panose="02020603050405020304" pitchFamily="18" charset="0"/>
              </a:rPr>
              <a:t>Complications of the chronic hemolysis in HS include the development of </a:t>
            </a:r>
            <a:r>
              <a:rPr lang="en-US" b="1" dirty="0">
                <a:solidFill>
                  <a:srgbClr val="000099"/>
                </a:solidFill>
                <a:latin typeface="Times New Roman" panose="02020603050405020304" pitchFamily="18" charset="0"/>
                <a:cs typeface="Times New Roman" panose="02020603050405020304" pitchFamily="18" charset="0"/>
              </a:rPr>
              <a:t>pigment gallstones. Aplastic crises </a:t>
            </a:r>
            <a:r>
              <a:rPr lang="en-US" dirty="0">
                <a:solidFill>
                  <a:srgbClr val="000099"/>
                </a:solidFill>
                <a:latin typeface="Times New Roman" panose="02020603050405020304" pitchFamily="18" charset="0"/>
                <a:cs typeface="Times New Roman" panose="02020603050405020304" pitchFamily="18" charset="0"/>
              </a:rPr>
              <a:t>may occur secondary </a:t>
            </a:r>
            <a:r>
              <a:rPr lang="en-US" b="1" dirty="0">
                <a:solidFill>
                  <a:srgbClr val="000099"/>
                </a:solidFill>
                <a:latin typeface="Times New Roman" panose="02020603050405020304" pitchFamily="18" charset="0"/>
                <a:cs typeface="Times New Roman" panose="02020603050405020304" pitchFamily="18" charset="0"/>
              </a:rPr>
              <a:t>to parvovirus B19. Megaloblastic anemia is </a:t>
            </a:r>
            <a:r>
              <a:rPr lang="en-US" dirty="0">
                <a:solidFill>
                  <a:srgbClr val="000099"/>
                </a:solidFill>
                <a:latin typeface="Times New Roman" panose="02020603050405020304" pitchFamily="18" charset="0"/>
                <a:cs typeface="Times New Roman" panose="02020603050405020304" pitchFamily="18" charset="0"/>
              </a:rPr>
              <a:t>occasionally found.</a:t>
            </a:r>
          </a:p>
          <a:p>
            <a:pPr algn="just">
              <a:spcBef>
                <a:spcPts val="0"/>
              </a:spcBef>
              <a:spcAft>
                <a:spcPts val="400"/>
              </a:spcAft>
              <a:buFont typeface="Wingdings" panose="05000000000000000000" pitchFamily="2" charset="2"/>
              <a:buChar char="§"/>
            </a:pPr>
            <a:endParaRPr lang="en-US" sz="2000" dirty="0">
              <a:solidFill>
                <a:srgbClr val="000099"/>
              </a:solidFill>
              <a:latin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838200" y="158626"/>
            <a:ext cx="10515600" cy="755773"/>
          </a:xfrm>
          <a:solidFill>
            <a:srgbClr val="000099"/>
          </a:solidFill>
        </p:spPr>
        <p:txBody>
          <a:bodyPr>
            <a:noAutofit/>
          </a:bodyPr>
          <a:lstStyle/>
          <a:p>
            <a:pPr algn="ctr"/>
            <a:r>
              <a:rPr lang="en-US" sz="4000" b="1" dirty="0">
                <a:solidFill>
                  <a:srgbClr val="FFFF00"/>
                </a:solidFill>
                <a:latin typeface="Times New Roman" panose="02020603050405020304" pitchFamily="18" charset="0"/>
                <a:cs typeface="Times New Roman" panose="02020603050405020304" pitchFamily="18" charset="0"/>
              </a:rPr>
              <a:t>Hereditary spherocytosis (HS)</a:t>
            </a:r>
          </a:p>
        </p:txBody>
      </p:sp>
    </p:spTree>
    <p:extLst>
      <p:ext uri="{BB962C8B-B14F-4D97-AF65-F5344CB8AC3E}">
        <p14:creationId xmlns:p14="http://schemas.microsoft.com/office/powerpoint/2010/main" val="401188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heel(1)">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1454" y="618653"/>
            <a:ext cx="10018629" cy="5577840"/>
          </a:xfrm>
        </p:spPr>
      </p:pic>
    </p:spTree>
    <p:extLst>
      <p:ext uri="{BB962C8B-B14F-4D97-AF65-F5344CB8AC3E}">
        <p14:creationId xmlns:p14="http://schemas.microsoft.com/office/powerpoint/2010/main" val="14115101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0621" y="1128889"/>
            <a:ext cx="11830756" cy="5621869"/>
          </a:xfrm>
          <a:solidFill>
            <a:schemeClr val="tx1">
              <a:lumMod val="75000"/>
            </a:schemeClr>
          </a:solidFill>
        </p:spPr>
        <p:txBody>
          <a:bodyPr>
            <a:noAutofit/>
          </a:bodyPr>
          <a:lstStyle/>
          <a:p>
            <a:pPr marL="0" indent="0" algn="just">
              <a:spcBef>
                <a:spcPts val="0"/>
              </a:spcBef>
              <a:spcAft>
                <a:spcPts val="400"/>
              </a:spcAft>
              <a:buNone/>
            </a:pPr>
            <a:r>
              <a:rPr lang="en-US" sz="2500" b="1" dirty="0">
                <a:solidFill>
                  <a:srgbClr val="FF0000"/>
                </a:solidFill>
                <a:latin typeface="Times New Roman" panose="02020603050405020304" pitchFamily="18" charset="0"/>
                <a:cs typeface="Times New Roman" panose="02020603050405020304" pitchFamily="18" charset="0"/>
              </a:rPr>
              <a:t>The Diagnosis of HS:</a:t>
            </a:r>
            <a:endParaRPr lang="en-US" sz="2500" dirty="0">
              <a:solidFill>
                <a:srgbClr val="000099"/>
              </a:solidFill>
              <a:latin typeface="Times New Roman" panose="02020603050405020304" pitchFamily="18" charset="0"/>
              <a:cs typeface="Times New Roman" panose="02020603050405020304" pitchFamily="18" charset="0"/>
            </a:endParaRPr>
          </a:p>
          <a:p>
            <a:pPr algn="just">
              <a:spcBef>
                <a:spcPts val="0"/>
              </a:spcBef>
              <a:spcAft>
                <a:spcPts val="400"/>
              </a:spcAft>
            </a:pPr>
            <a:r>
              <a:rPr lang="en-US" sz="2500" b="1" dirty="0">
                <a:solidFill>
                  <a:srgbClr val="000099"/>
                </a:solidFill>
                <a:latin typeface="Times New Roman" panose="02020603050405020304" pitchFamily="18" charset="0"/>
                <a:cs typeface="Times New Roman" panose="02020603050405020304" pitchFamily="18" charset="0"/>
              </a:rPr>
              <a:t>Family history</a:t>
            </a:r>
            <a:r>
              <a:rPr lang="en-US" sz="2500" dirty="0">
                <a:solidFill>
                  <a:srgbClr val="000099"/>
                </a:solidFill>
                <a:latin typeface="Times New Roman" panose="02020603050405020304" pitchFamily="18" charset="0"/>
                <a:cs typeface="Times New Roman" panose="02020603050405020304" pitchFamily="18" charset="0"/>
              </a:rPr>
              <a:t>, mild jaundice, pallor and splenomegaly.</a:t>
            </a:r>
          </a:p>
          <a:p>
            <a:pPr algn="just">
              <a:spcBef>
                <a:spcPts val="0"/>
              </a:spcBef>
              <a:spcAft>
                <a:spcPts val="400"/>
              </a:spcAft>
            </a:pPr>
            <a:r>
              <a:rPr lang="en-US" sz="2500" dirty="0">
                <a:solidFill>
                  <a:srgbClr val="000099"/>
                </a:solidFill>
                <a:latin typeface="Times New Roman" panose="02020603050405020304" pitchFamily="18" charset="0"/>
                <a:cs typeface="Times New Roman" panose="02020603050405020304" pitchFamily="18" charset="0"/>
              </a:rPr>
              <a:t>Laboratory findings (anemia, reticulocytosis and elevated plasma bilirubin). </a:t>
            </a:r>
          </a:p>
          <a:p>
            <a:pPr algn="just">
              <a:spcBef>
                <a:spcPts val="0"/>
              </a:spcBef>
              <a:spcAft>
                <a:spcPts val="400"/>
              </a:spcAft>
            </a:pPr>
            <a:r>
              <a:rPr lang="en-US" sz="2500" dirty="0">
                <a:solidFill>
                  <a:srgbClr val="000099"/>
                </a:solidFill>
                <a:latin typeface="Times New Roman" panose="02020603050405020304" pitchFamily="18" charset="0"/>
                <a:cs typeface="Times New Roman" panose="02020603050405020304" pitchFamily="18" charset="0"/>
              </a:rPr>
              <a:t>Presence of </a:t>
            </a:r>
            <a:r>
              <a:rPr lang="en-US" sz="2500" b="1" dirty="0">
                <a:solidFill>
                  <a:srgbClr val="000099"/>
                </a:solidFill>
                <a:latin typeface="Times New Roman" panose="02020603050405020304" pitchFamily="18" charset="0"/>
                <a:cs typeface="Times New Roman" panose="02020603050405020304" pitchFamily="18" charset="0"/>
              </a:rPr>
              <a:t>spherocytes</a:t>
            </a:r>
            <a:r>
              <a:rPr lang="en-US" sz="2500" dirty="0">
                <a:solidFill>
                  <a:srgbClr val="000099"/>
                </a:solidFill>
                <a:latin typeface="Times New Roman" panose="02020603050405020304" pitchFamily="18" charset="0"/>
                <a:cs typeface="Times New Roman" panose="02020603050405020304" pitchFamily="18" charset="0"/>
              </a:rPr>
              <a:t> on the peripheral blood film.</a:t>
            </a:r>
          </a:p>
          <a:p>
            <a:pPr algn="just">
              <a:spcBef>
                <a:spcPts val="0"/>
              </a:spcBef>
              <a:spcAft>
                <a:spcPts val="400"/>
              </a:spcAft>
            </a:pPr>
            <a:r>
              <a:rPr lang="en-US" sz="2500" dirty="0">
                <a:solidFill>
                  <a:srgbClr val="000099"/>
                </a:solidFill>
                <a:latin typeface="Times New Roman" panose="02020603050405020304" pitchFamily="18" charset="0"/>
                <a:cs typeface="Times New Roman" panose="02020603050405020304" pitchFamily="18" charset="0"/>
              </a:rPr>
              <a:t>Special Tests: The eosin-5-maleamide (</a:t>
            </a:r>
            <a:r>
              <a:rPr lang="en-US" sz="2500" b="1" dirty="0">
                <a:solidFill>
                  <a:srgbClr val="000099"/>
                </a:solidFill>
                <a:latin typeface="Times New Roman" panose="02020603050405020304" pitchFamily="18" charset="0"/>
                <a:cs typeface="Times New Roman" panose="02020603050405020304" pitchFamily="18" charset="0"/>
              </a:rPr>
              <a:t>EMA</a:t>
            </a:r>
            <a:r>
              <a:rPr lang="en-US" sz="2500" dirty="0">
                <a:solidFill>
                  <a:srgbClr val="000099"/>
                </a:solidFill>
                <a:latin typeface="Times New Roman" panose="02020603050405020304" pitchFamily="18" charset="0"/>
                <a:cs typeface="Times New Roman" panose="02020603050405020304" pitchFamily="18" charset="0"/>
              </a:rPr>
              <a:t>) binding test (definitive evidence) by </a:t>
            </a:r>
            <a:r>
              <a:rPr lang="en-US" sz="2500" b="1" dirty="0">
                <a:solidFill>
                  <a:srgbClr val="000099"/>
                </a:solidFill>
                <a:latin typeface="Times New Roman" panose="02020603050405020304" pitchFamily="18" charset="0"/>
                <a:cs typeface="Times New Roman" panose="02020603050405020304" pitchFamily="18" charset="0"/>
              </a:rPr>
              <a:t>flow cytometry</a:t>
            </a:r>
            <a:r>
              <a:rPr lang="en-US" sz="2500" dirty="0">
                <a:solidFill>
                  <a:srgbClr val="000099"/>
                </a:solidFill>
                <a:latin typeface="Times New Roman" panose="02020603050405020304" pitchFamily="18" charset="0"/>
                <a:cs typeface="Times New Roman" panose="02020603050405020304" pitchFamily="18" charset="0"/>
              </a:rPr>
              <a:t>. The red cell membrane proteins’ genes, by </a:t>
            </a:r>
            <a:r>
              <a:rPr lang="en-US" sz="2500" b="1" dirty="0">
                <a:solidFill>
                  <a:srgbClr val="000099"/>
                </a:solidFill>
                <a:latin typeface="Times New Roman" panose="02020603050405020304" pitchFamily="18" charset="0"/>
                <a:cs typeface="Times New Roman" panose="02020603050405020304" pitchFamily="18" charset="0"/>
              </a:rPr>
              <a:t>molecular testing</a:t>
            </a:r>
            <a:r>
              <a:rPr lang="en-US" sz="2500" dirty="0">
                <a:solidFill>
                  <a:srgbClr val="000099"/>
                </a:solidFill>
                <a:latin typeface="Times New Roman" panose="02020603050405020304" pitchFamily="18" charset="0"/>
                <a:cs typeface="Times New Roman" panose="02020603050405020304" pitchFamily="18" charset="0"/>
              </a:rPr>
              <a:t>. </a:t>
            </a:r>
            <a:r>
              <a:rPr lang="en-US" sz="2500" b="1" dirty="0">
                <a:solidFill>
                  <a:srgbClr val="000099"/>
                </a:solidFill>
                <a:latin typeface="Times New Roman" panose="02020603050405020304" pitchFamily="18" charset="0"/>
                <a:cs typeface="Times New Roman" panose="02020603050405020304" pitchFamily="18" charset="0"/>
              </a:rPr>
              <a:t>Protein electrophoresis</a:t>
            </a:r>
            <a:r>
              <a:rPr lang="en-US" sz="2500" dirty="0">
                <a:solidFill>
                  <a:srgbClr val="000099"/>
                </a:solidFill>
                <a:latin typeface="Times New Roman" panose="02020603050405020304" pitchFamily="18" charset="0"/>
                <a:cs typeface="Times New Roman" panose="02020603050405020304" pitchFamily="18" charset="0"/>
              </a:rPr>
              <a:t> on a denaturing polyacrylamide gel.</a:t>
            </a:r>
          </a:p>
          <a:p>
            <a:pPr marL="0" lvl="0" indent="0" algn="just">
              <a:spcBef>
                <a:spcPts val="0"/>
              </a:spcBef>
              <a:spcAft>
                <a:spcPts val="400"/>
              </a:spcAft>
              <a:buNone/>
            </a:pPr>
            <a:endParaRPr lang="en-US" sz="1200" b="1" dirty="0">
              <a:solidFill>
                <a:srgbClr val="FF0000"/>
              </a:solidFill>
              <a:latin typeface="Times New Roman" panose="02020603050405020304" pitchFamily="18" charset="0"/>
              <a:cs typeface="Times New Roman" panose="02020603050405020304" pitchFamily="18" charset="0"/>
            </a:endParaRPr>
          </a:p>
          <a:p>
            <a:pPr marL="0" lvl="0" indent="0" algn="just">
              <a:spcBef>
                <a:spcPts val="0"/>
              </a:spcBef>
              <a:spcAft>
                <a:spcPts val="400"/>
              </a:spcAft>
              <a:buNone/>
            </a:pPr>
            <a:r>
              <a:rPr lang="en-US" sz="2500" b="1" dirty="0">
                <a:solidFill>
                  <a:srgbClr val="FF0000"/>
                </a:solidFill>
                <a:latin typeface="Times New Roman" panose="02020603050405020304" pitchFamily="18" charset="0"/>
                <a:cs typeface="Times New Roman" panose="02020603050405020304" pitchFamily="18" charset="0"/>
              </a:rPr>
              <a:t>Some Treatment of Significant HS:</a:t>
            </a:r>
          </a:p>
          <a:p>
            <a:pPr lvl="0" algn="just">
              <a:spcBef>
                <a:spcPts val="0"/>
              </a:spcBef>
              <a:spcAft>
                <a:spcPts val="400"/>
              </a:spcAft>
            </a:pPr>
            <a:r>
              <a:rPr lang="en-US" sz="2500" b="1" dirty="0">
                <a:solidFill>
                  <a:srgbClr val="000099"/>
                </a:solidFill>
                <a:latin typeface="Times New Roman" panose="02020603050405020304" pitchFamily="18" charset="0"/>
                <a:cs typeface="Times New Roman" panose="02020603050405020304" pitchFamily="18" charset="0"/>
              </a:rPr>
              <a:t>Folic acid </a:t>
            </a:r>
            <a:r>
              <a:rPr lang="en-US" sz="2500" dirty="0">
                <a:solidFill>
                  <a:srgbClr val="000099"/>
                </a:solidFill>
                <a:latin typeface="Times New Roman" panose="02020603050405020304" pitchFamily="18" charset="0"/>
                <a:cs typeface="Times New Roman" panose="02020603050405020304" pitchFamily="18" charset="0"/>
              </a:rPr>
              <a:t>supplementation.</a:t>
            </a:r>
          </a:p>
          <a:p>
            <a:pPr lvl="0" algn="just">
              <a:spcBef>
                <a:spcPts val="0"/>
              </a:spcBef>
              <a:spcAft>
                <a:spcPts val="400"/>
              </a:spcAft>
            </a:pPr>
            <a:r>
              <a:rPr lang="en-US" sz="2500" b="1" dirty="0">
                <a:solidFill>
                  <a:srgbClr val="000099"/>
                </a:solidFill>
                <a:latin typeface="Times New Roman" panose="02020603050405020304" pitchFamily="18" charset="0"/>
                <a:cs typeface="Times New Roman" panose="02020603050405020304" pitchFamily="18" charset="0"/>
              </a:rPr>
              <a:t>Splenectomy</a:t>
            </a:r>
            <a:r>
              <a:rPr lang="en-US" sz="2500" dirty="0">
                <a:solidFill>
                  <a:srgbClr val="000099"/>
                </a:solidFill>
                <a:latin typeface="Times New Roman" panose="02020603050405020304" pitchFamily="18" charset="0"/>
                <a:cs typeface="Times New Roman" panose="02020603050405020304" pitchFamily="18" charset="0"/>
              </a:rPr>
              <a:t> (children with severe disease), which increases the risk of significant infection, encapsulated organisms. This risk is especially marked in children under the age of 5. Administration of pneumococcal and meningococcal vaccine and </a:t>
            </a:r>
            <a:r>
              <a:rPr lang="en-US" sz="2500" i="1" dirty="0" err="1">
                <a:solidFill>
                  <a:srgbClr val="000099"/>
                </a:solidFill>
                <a:latin typeface="Times New Roman" panose="02020603050405020304" pitchFamily="18" charset="0"/>
                <a:cs typeface="Times New Roman" panose="02020603050405020304" pitchFamily="18" charset="0"/>
              </a:rPr>
              <a:t>Haemophilus</a:t>
            </a:r>
            <a:r>
              <a:rPr lang="en-US" sz="2500" i="1" dirty="0">
                <a:solidFill>
                  <a:srgbClr val="000099"/>
                </a:solidFill>
                <a:latin typeface="Times New Roman" panose="02020603050405020304" pitchFamily="18" charset="0"/>
                <a:cs typeface="Times New Roman" panose="02020603050405020304" pitchFamily="18" charset="0"/>
              </a:rPr>
              <a:t> influenzae </a:t>
            </a:r>
            <a:r>
              <a:rPr lang="en-US" sz="2500" dirty="0">
                <a:solidFill>
                  <a:srgbClr val="000099"/>
                </a:solidFill>
                <a:latin typeface="Times New Roman" panose="02020603050405020304" pitchFamily="18" charset="0"/>
                <a:cs typeface="Times New Roman" panose="02020603050405020304" pitchFamily="18" charset="0"/>
              </a:rPr>
              <a:t>type b vaccine (splenectomy preoperative preparation). Prophylactic penicillin V is advised lifelong (post splenectomy).</a:t>
            </a:r>
          </a:p>
          <a:p>
            <a:pPr algn="just">
              <a:spcBef>
                <a:spcPts val="0"/>
              </a:spcBef>
              <a:spcAft>
                <a:spcPts val="400"/>
              </a:spcAft>
            </a:pPr>
            <a:endParaRPr lang="en-US" dirty="0">
              <a:solidFill>
                <a:srgbClr val="000099"/>
              </a:solidFill>
              <a:latin typeface="Times New Roman" panose="02020603050405020304" pitchFamily="18" charset="0"/>
              <a:cs typeface="Times New Roman" panose="02020603050405020304" pitchFamily="18" charset="0"/>
            </a:endParaRPr>
          </a:p>
          <a:p>
            <a:pPr marL="0" indent="0" algn="just">
              <a:spcBef>
                <a:spcPts val="0"/>
              </a:spcBef>
              <a:spcAft>
                <a:spcPts val="400"/>
              </a:spcAft>
              <a:buNone/>
            </a:pPr>
            <a:endParaRPr lang="en-US" dirty="0">
              <a:solidFill>
                <a:srgbClr val="000099"/>
              </a:solidFill>
              <a:latin typeface="Times New Roman" panose="02020603050405020304" pitchFamily="18" charset="0"/>
              <a:cs typeface="Times New Roman" panose="02020603050405020304" pitchFamily="18" charset="0"/>
            </a:endParaRPr>
          </a:p>
          <a:p>
            <a:pPr algn="just">
              <a:spcBef>
                <a:spcPts val="0"/>
              </a:spcBef>
              <a:spcAft>
                <a:spcPts val="400"/>
              </a:spcAft>
            </a:pPr>
            <a:endParaRPr lang="en-US" dirty="0">
              <a:solidFill>
                <a:srgbClr val="000099"/>
              </a:solidFill>
              <a:latin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757766" y="107241"/>
            <a:ext cx="10676467" cy="852311"/>
          </a:xfrm>
          <a:solidFill>
            <a:srgbClr val="000099"/>
          </a:solidFill>
        </p:spPr>
        <p:txBody>
          <a:bodyPr>
            <a:noAutofit/>
          </a:bodyPr>
          <a:lstStyle/>
          <a:p>
            <a:pPr algn="ctr"/>
            <a:r>
              <a:rPr lang="en-US" sz="2800" b="1" dirty="0">
                <a:solidFill>
                  <a:srgbClr val="FFFF00"/>
                </a:solidFill>
                <a:latin typeface="Times New Roman" panose="02020603050405020304" pitchFamily="18" charset="0"/>
                <a:cs typeface="Times New Roman" panose="02020603050405020304" pitchFamily="18" charset="0"/>
              </a:rPr>
              <a:t>Hereditary spherocytosis (HS): </a:t>
            </a:r>
            <a:r>
              <a:rPr lang="en-US" sz="2600" b="1" dirty="0">
                <a:solidFill>
                  <a:srgbClr val="FFFF00"/>
                </a:solidFill>
                <a:latin typeface="Times New Roman" panose="02020603050405020304" pitchFamily="18" charset="0"/>
                <a:cs typeface="Times New Roman" panose="02020603050405020304" pitchFamily="18" charset="0"/>
              </a:rPr>
              <a:t>Diagnosis and management</a:t>
            </a:r>
          </a:p>
        </p:txBody>
      </p:sp>
    </p:spTree>
    <p:extLst>
      <p:ext uri="{BB962C8B-B14F-4D97-AF65-F5344CB8AC3E}">
        <p14:creationId xmlns:p14="http://schemas.microsoft.com/office/powerpoint/2010/main" val="2096651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anim calcmode="lin" valueType="num">
                                      <p:cBhvr additive="base">
                                        <p:cTn id="1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anim calcmode="lin" valueType="num">
                                      <p:cBhvr additive="base">
                                        <p:cTn id="1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9886" y="566046"/>
            <a:ext cx="5747154" cy="5669280"/>
          </a:xfrm>
          <a:prstGeom prst="rect">
            <a:avLst/>
          </a:prstGeom>
        </p:spPr>
      </p:pic>
    </p:spTree>
    <p:extLst>
      <p:ext uri="{BB962C8B-B14F-4D97-AF65-F5344CB8AC3E}">
        <p14:creationId xmlns:p14="http://schemas.microsoft.com/office/powerpoint/2010/main" val="843786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7377" y="1604050"/>
            <a:ext cx="11593689" cy="4834059"/>
          </a:xfrm>
          <a:solidFill>
            <a:schemeClr val="tx1">
              <a:lumMod val="75000"/>
            </a:schemeClr>
          </a:solidFill>
        </p:spPr>
        <p:txBody>
          <a:bodyPr>
            <a:noAutofit/>
          </a:bodyPr>
          <a:lstStyle/>
          <a:p>
            <a:pPr algn="just">
              <a:spcBef>
                <a:spcPts val="0"/>
              </a:spcBef>
              <a:spcAft>
                <a:spcPts val="400"/>
              </a:spcAft>
              <a:buFont typeface="Wingdings" panose="05000000000000000000" pitchFamily="2" charset="2"/>
              <a:buChar char="§"/>
            </a:pPr>
            <a:r>
              <a:rPr lang="en-US" dirty="0">
                <a:solidFill>
                  <a:srgbClr val="000099"/>
                </a:solidFill>
                <a:latin typeface="Times New Roman" panose="02020603050405020304" pitchFamily="18" charset="0"/>
                <a:cs typeface="Times New Roman" panose="02020603050405020304" pitchFamily="18" charset="0"/>
              </a:rPr>
              <a:t>Hereditary elliptocytosis (HE) is also a relatively common condition, with many cases showing defects in </a:t>
            </a:r>
            <a:r>
              <a:rPr lang="el-GR" dirty="0">
                <a:solidFill>
                  <a:srgbClr val="000099"/>
                </a:solidFill>
                <a:latin typeface="Times New Roman" panose="02020603050405020304" pitchFamily="18" charset="0"/>
                <a:cs typeface="Times New Roman" panose="02020603050405020304" pitchFamily="18" charset="0"/>
              </a:rPr>
              <a:t>α</a:t>
            </a:r>
            <a:r>
              <a:rPr lang="en-US" dirty="0">
                <a:solidFill>
                  <a:srgbClr val="000099"/>
                </a:solidFill>
                <a:latin typeface="Times New Roman" panose="02020603050405020304" pitchFamily="18" charset="0"/>
                <a:cs typeface="Times New Roman" panose="02020603050405020304" pitchFamily="18" charset="0"/>
              </a:rPr>
              <a:t> spectrin, </a:t>
            </a:r>
            <a:r>
              <a:rPr lang="en-US" b="1" dirty="0">
                <a:solidFill>
                  <a:srgbClr val="000099"/>
                </a:solidFill>
                <a:highlight>
                  <a:srgbClr val="FFFF00"/>
                </a:highlight>
                <a:latin typeface="Times New Roman" panose="02020603050405020304" pitchFamily="18" charset="0"/>
                <a:cs typeface="Times New Roman" panose="02020603050405020304" pitchFamily="18" charset="0"/>
              </a:rPr>
              <a:t>horizontal interaction</a:t>
            </a:r>
            <a:r>
              <a:rPr lang="en-US" dirty="0">
                <a:solidFill>
                  <a:srgbClr val="000099"/>
                </a:solidFill>
                <a:latin typeface="Times New Roman" panose="02020603050405020304" pitchFamily="18" charset="0"/>
                <a:cs typeface="Times New Roman" panose="02020603050405020304" pitchFamily="18" charset="0"/>
              </a:rPr>
              <a:t>.</a:t>
            </a:r>
          </a:p>
          <a:p>
            <a:pPr algn="just">
              <a:spcBef>
                <a:spcPts val="0"/>
              </a:spcBef>
              <a:spcAft>
                <a:spcPts val="400"/>
              </a:spcAft>
              <a:buFont typeface="Wingdings" panose="05000000000000000000" pitchFamily="2" charset="2"/>
              <a:buChar char="§"/>
            </a:pPr>
            <a:r>
              <a:rPr lang="en-US" dirty="0">
                <a:solidFill>
                  <a:srgbClr val="000099"/>
                </a:solidFill>
                <a:latin typeface="Times New Roman" panose="02020603050405020304" pitchFamily="18" charset="0"/>
                <a:cs typeface="Times New Roman" panose="02020603050405020304" pitchFamily="18" charset="0"/>
              </a:rPr>
              <a:t>Most patients are clinically asymptomatic, some will have a chronic symptomatic hemolytic anemia.</a:t>
            </a:r>
          </a:p>
          <a:p>
            <a:pPr algn="just">
              <a:spcBef>
                <a:spcPts val="0"/>
              </a:spcBef>
              <a:spcAft>
                <a:spcPts val="400"/>
              </a:spcAft>
              <a:buFont typeface="Wingdings" panose="05000000000000000000" pitchFamily="2" charset="2"/>
              <a:buChar char="§"/>
            </a:pPr>
            <a:r>
              <a:rPr lang="en-US" dirty="0">
                <a:solidFill>
                  <a:srgbClr val="000099"/>
                </a:solidFill>
                <a:latin typeface="Times New Roman" panose="02020603050405020304" pitchFamily="18" charset="0"/>
                <a:cs typeface="Times New Roman" panose="02020603050405020304" pitchFamily="18" charset="0"/>
              </a:rPr>
              <a:t>All show the very characteristic elongated red cell shape on peripheral blood films (Figure).</a:t>
            </a:r>
          </a:p>
          <a:p>
            <a:pPr algn="just">
              <a:spcBef>
                <a:spcPts val="0"/>
              </a:spcBef>
              <a:spcAft>
                <a:spcPts val="400"/>
              </a:spcAft>
              <a:buFont typeface="Wingdings" panose="05000000000000000000" pitchFamily="2" charset="2"/>
              <a:buChar char="§"/>
            </a:pPr>
            <a:endParaRPr lang="en-US" dirty="0">
              <a:solidFill>
                <a:srgbClr val="000099"/>
              </a:solidFill>
              <a:latin typeface="Times New Roman" panose="02020603050405020304" pitchFamily="18" charset="0"/>
              <a:cs typeface="Times New Roman" panose="02020603050405020304" pitchFamily="18" charset="0"/>
            </a:endParaRPr>
          </a:p>
          <a:p>
            <a:pPr algn="just">
              <a:spcBef>
                <a:spcPts val="0"/>
              </a:spcBef>
              <a:spcAft>
                <a:spcPts val="400"/>
              </a:spcAft>
              <a:buFont typeface="Wingdings" panose="05000000000000000000" pitchFamily="2" charset="2"/>
              <a:buChar char="§"/>
            </a:pPr>
            <a:r>
              <a:rPr lang="en-US" dirty="0">
                <a:solidFill>
                  <a:srgbClr val="000099"/>
                </a:solidFill>
                <a:latin typeface="Times New Roman" panose="02020603050405020304" pitchFamily="18" charset="0"/>
                <a:cs typeface="Times New Roman" panose="02020603050405020304" pitchFamily="18" charset="0"/>
              </a:rPr>
              <a:t>Severe disturbance of the multimerization of spectrin with a severe hemolytic anemia from infancy and a bizarre peripheral blood morphology, including microspherocytes and poikilocytes. Such patients are described as having </a:t>
            </a:r>
            <a:r>
              <a:rPr lang="en-US" b="1" dirty="0">
                <a:solidFill>
                  <a:srgbClr val="000099"/>
                </a:solidFill>
                <a:highlight>
                  <a:srgbClr val="FFFF00"/>
                </a:highlight>
                <a:latin typeface="Times New Roman" panose="02020603050405020304" pitchFamily="18" charset="0"/>
                <a:cs typeface="Times New Roman" panose="02020603050405020304" pitchFamily="18" charset="0"/>
              </a:rPr>
              <a:t>hereditary pyropoikilocytosis</a:t>
            </a:r>
            <a:r>
              <a:rPr lang="en-US" dirty="0">
                <a:solidFill>
                  <a:srgbClr val="000099"/>
                </a:solidFill>
                <a:latin typeface="Times New Roman" panose="02020603050405020304" pitchFamily="18" charset="0"/>
                <a:cs typeface="Times New Roman" panose="02020603050405020304" pitchFamily="18" charset="0"/>
              </a:rPr>
              <a:t>.</a:t>
            </a:r>
          </a:p>
        </p:txBody>
      </p:sp>
      <p:sp>
        <p:nvSpPr>
          <p:cNvPr id="4" name="Title 1"/>
          <p:cNvSpPr>
            <a:spLocks noGrp="1"/>
          </p:cNvSpPr>
          <p:nvPr>
            <p:ph type="title"/>
          </p:nvPr>
        </p:nvSpPr>
        <p:spPr>
          <a:xfrm>
            <a:off x="838200" y="191911"/>
            <a:ext cx="10515600" cy="1174044"/>
          </a:xfrm>
          <a:solidFill>
            <a:srgbClr val="000099"/>
          </a:solidFill>
        </p:spPr>
        <p:txBody>
          <a:bodyPr>
            <a:noAutofit/>
          </a:bodyPr>
          <a:lstStyle/>
          <a:p>
            <a:pPr algn="ctr"/>
            <a:r>
              <a:rPr lang="en-US" sz="3600" b="1" dirty="0">
                <a:solidFill>
                  <a:srgbClr val="FFFF00"/>
                </a:solidFill>
                <a:latin typeface="Times New Roman" panose="02020603050405020304" pitchFamily="18" charset="0"/>
                <a:cs typeface="Times New Roman" panose="02020603050405020304" pitchFamily="18" charset="0"/>
              </a:rPr>
              <a:t>Hereditary Elliptocytosis (HE) and Hereditary Pyropoikilocytosis (HPP)</a:t>
            </a:r>
          </a:p>
        </p:txBody>
      </p:sp>
    </p:spTree>
    <p:extLst>
      <p:ext uri="{BB962C8B-B14F-4D97-AF65-F5344CB8AC3E}">
        <p14:creationId xmlns:p14="http://schemas.microsoft.com/office/powerpoint/2010/main" val="1621863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wipe(down)">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6372" y="552606"/>
            <a:ext cx="6561522" cy="5852160"/>
          </a:xfrm>
          <a:prstGeom prst="rect">
            <a:avLst/>
          </a:prstGeom>
        </p:spPr>
      </p:pic>
    </p:spTree>
    <p:extLst>
      <p:ext uri="{BB962C8B-B14F-4D97-AF65-F5344CB8AC3E}">
        <p14:creationId xmlns:p14="http://schemas.microsoft.com/office/powerpoint/2010/main" val="4075532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2044" y="2027834"/>
            <a:ext cx="11367912" cy="4102033"/>
          </a:xfrm>
          <a:solidFill>
            <a:schemeClr val="tx1">
              <a:lumMod val="75000"/>
            </a:schemeClr>
          </a:solidFill>
        </p:spPr>
        <p:txBody>
          <a:bodyPr>
            <a:noAutofit/>
          </a:bodyPr>
          <a:lstStyle/>
          <a:p>
            <a:pPr algn="just">
              <a:spcBef>
                <a:spcPts val="0"/>
              </a:spcBef>
              <a:spcAft>
                <a:spcPts val="1000"/>
              </a:spcAft>
              <a:buFont typeface="Wingdings" panose="05000000000000000000" pitchFamily="2" charset="2"/>
              <a:buChar char="q"/>
            </a:pPr>
            <a:r>
              <a:rPr lang="en-US" sz="3200" dirty="0">
                <a:solidFill>
                  <a:srgbClr val="000099"/>
                </a:solidFill>
                <a:latin typeface="Times New Roman" panose="02020603050405020304" pitchFamily="18" charset="0"/>
                <a:cs typeface="Times New Roman" panose="02020603050405020304" pitchFamily="18" charset="0"/>
              </a:rPr>
              <a:t>Hemolytic anemias may also result from congenital abnormalities of the </a:t>
            </a:r>
            <a:r>
              <a:rPr lang="en-US" sz="3200" b="1" dirty="0">
                <a:solidFill>
                  <a:srgbClr val="000099"/>
                </a:solidFill>
                <a:latin typeface="Times New Roman" panose="02020603050405020304" pitchFamily="18" charset="0"/>
                <a:cs typeface="Times New Roman" panose="02020603050405020304" pitchFamily="18" charset="0"/>
              </a:rPr>
              <a:t>enzymes required for energy</a:t>
            </a:r>
            <a:r>
              <a:rPr lang="en-US" sz="3200" dirty="0">
                <a:solidFill>
                  <a:srgbClr val="000099"/>
                </a:solidFill>
                <a:latin typeface="Times New Roman" panose="02020603050405020304" pitchFamily="18" charset="0"/>
                <a:cs typeface="Times New Roman" panose="02020603050405020304" pitchFamily="18" charset="0"/>
              </a:rPr>
              <a:t> transfer in glucose </a:t>
            </a:r>
            <a:r>
              <a:rPr lang="en-US" sz="3200" b="1" dirty="0">
                <a:solidFill>
                  <a:srgbClr val="000099"/>
                </a:solidFill>
                <a:latin typeface="Times New Roman" panose="02020603050405020304" pitchFamily="18" charset="0"/>
                <a:cs typeface="Times New Roman" panose="02020603050405020304" pitchFamily="18" charset="0"/>
              </a:rPr>
              <a:t>metabolism</a:t>
            </a:r>
            <a:r>
              <a:rPr lang="en-US" sz="3200" dirty="0">
                <a:solidFill>
                  <a:srgbClr val="000099"/>
                </a:solidFill>
                <a:latin typeface="Times New Roman" panose="02020603050405020304" pitchFamily="18" charset="0"/>
                <a:cs typeface="Times New Roman" panose="02020603050405020304" pitchFamily="18" charset="0"/>
              </a:rPr>
              <a:t>.</a:t>
            </a:r>
          </a:p>
          <a:p>
            <a:pPr algn="just">
              <a:spcBef>
                <a:spcPts val="0"/>
              </a:spcBef>
              <a:spcAft>
                <a:spcPts val="1000"/>
              </a:spcAft>
              <a:buFont typeface="Wingdings" panose="05000000000000000000" pitchFamily="2" charset="2"/>
              <a:buChar char="q"/>
            </a:pPr>
            <a:endParaRPr lang="en-US" sz="3200" dirty="0">
              <a:solidFill>
                <a:srgbClr val="000099"/>
              </a:solidFill>
              <a:latin typeface="Times New Roman" panose="02020603050405020304" pitchFamily="18" charset="0"/>
              <a:cs typeface="Times New Roman" panose="02020603050405020304" pitchFamily="18" charset="0"/>
            </a:endParaRPr>
          </a:p>
          <a:p>
            <a:pPr algn="just">
              <a:spcBef>
                <a:spcPts val="0"/>
              </a:spcBef>
              <a:spcAft>
                <a:spcPts val="1000"/>
              </a:spcAft>
              <a:buFont typeface="Wingdings" panose="05000000000000000000" pitchFamily="2" charset="2"/>
              <a:buChar char="q"/>
            </a:pPr>
            <a:r>
              <a:rPr lang="en-US" sz="3200" dirty="0">
                <a:solidFill>
                  <a:srgbClr val="000099"/>
                </a:solidFill>
                <a:latin typeface="Times New Roman" panose="02020603050405020304" pitchFamily="18" charset="0"/>
                <a:cs typeface="Times New Roman" panose="02020603050405020304" pitchFamily="18" charset="0"/>
              </a:rPr>
              <a:t> The red cell needs a continuous supply of energy for the maintenance of membrane flexibility and cell shape, the regulation of sodium and potassium pumps, and the maintenance of Hb in the reduced ferrous form which protects from an </a:t>
            </a:r>
            <a:r>
              <a:rPr lang="en-US" sz="3200" b="1" dirty="0">
                <a:solidFill>
                  <a:srgbClr val="000099"/>
                </a:solidFill>
                <a:latin typeface="Times New Roman" panose="02020603050405020304" pitchFamily="18" charset="0"/>
                <a:cs typeface="Times New Roman" panose="02020603050405020304" pitchFamily="18" charset="0"/>
              </a:rPr>
              <a:t>oxidative stress</a:t>
            </a:r>
            <a:r>
              <a:rPr lang="en-US" sz="3200" dirty="0">
                <a:solidFill>
                  <a:srgbClr val="000099"/>
                </a:solidFill>
                <a:latin typeface="Times New Roman" panose="02020603050405020304" pitchFamily="18" charset="0"/>
                <a:cs typeface="Times New Roman" panose="02020603050405020304" pitchFamily="18" charset="0"/>
              </a:rPr>
              <a:t>.</a:t>
            </a:r>
          </a:p>
        </p:txBody>
      </p:sp>
      <p:sp>
        <p:nvSpPr>
          <p:cNvPr id="5" name="Title 1">
            <a:extLst>
              <a:ext uri="{FF2B5EF4-FFF2-40B4-BE49-F238E27FC236}">
                <a16:creationId xmlns:a16="http://schemas.microsoft.com/office/drawing/2014/main" xmlns="" id="{8B0AF02A-E4CF-4D94-B28E-7B339BDBDE8D}"/>
              </a:ext>
            </a:extLst>
          </p:cNvPr>
          <p:cNvSpPr txBox="1">
            <a:spLocks/>
          </p:cNvSpPr>
          <p:nvPr/>
        </p:nvSpPr>
        <p:spPr>
          <a:xfrm>
            <a:off x="838200" y="280012"/>
            <a:ext cx="10515600" cy="1371599"/>
          </a:xfrm>
          <a:prstGeom prst="rect">
            <a:avLst/>
          </a:prstGeom>
          <a:solidFill>
            <a:srgbClr val="000099"/>
          </a:solidFill>
        </p:spPr>
        <p:txBody>
          <a:bodyPr vert="horz" lIns="91440" tIns="45720" rIns="91440" bIns="45720" rtlCol="0" anchor="ctr">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n-US" sz="4000" b="1" dirty="0">
                <a:solidFill>
                  <a:srgbClr val="FFFF00"/>
                </a:solidFill>
                <a:latin typeface="Times New Roman" panose="02020603050405020304" pitchFamily="18" charset="0"/>
                <a:cs typeface="Times New Roman" panose="02020603050405020304" pitchFamily="18" charset="0"/>
              </a:rPr>
              <a:t>I] Congenital Hemolytic Anemias</a:t>
            </a:r>
            <a:br>
              <a:rPr lang="en-US" sz="4000" b="1" dirty="0">
                <a:solidFill>
                  <a:srgbClr val="FFFF00"/>
                </a:solidFill>
                <a:latin typeface="Times New Roman" panose="02020603050405020304" pitchFamily="18" charset="0"/>
                <a:cs typeface="Times New Roman" panose="02020603050405020304" pitchFamily="18" charset="0"/>
              </a:rPr>
            </a:br>
            <a:r>
              <a:rPr lang="en-US" sz="1400" b="1" dirty="0">
                <a:solidFill>
                  <a:srgbClr val="FFFF00"/>
                </a:solidFill>
                <a:latin typeface="Times New Roman" panose="02020603050405020304" pitchFamily="18" charset="0"/>
                <a:cs typeface="Times New Roman" panose="02020603050405020304" pitchFamily="18" charset="0"/>
              </a:rPr>
              <a:t/>
            </a:r>
            <a:br>
              <a:rPr lang="en-US" sz="1400" b="1" dirty="0">
                <a:solidFill>
                  <a:srgbClr val="FFFF00"/>
                </a:solidFill>
                <a:latin typeface="Times New Roman" panose="02020603050405020304" pitchFamily="18" charset="0"/>
                <a:cs typeface="Times New Roman" panose="02020603050405020304" pitchFamily="18" charset="0"/>
              </a:rPr>
            </a:br>
            <a:r>
              <a:rPr lang="en-US" sz="2800" b="1" dirty="0">
                <a:solidFill>
                  <a:srgbClr val="FFFF00"/>
                </a:solidFill>
                <a:latin typeface="Times New Roman" panose="02020603050405020304" pitchFamily="18" charset="0"/>
                <a:cs typeface="Times New Roman" panose="02020603050405020304" pitchFamily="18" charset="0"/>
              </a:rPr>
              <a:t>2) Red Cell Enzyme “</a:t>
            </a:r>
            <a:r>
              <a:rPr lang="en-US" sz="3600" b="1" dirty="0">
                <a:solidFill>
                  <a:srgbClr val="FFFF00"/>
                </a:solidFill>
                <a:latin typeface="Times New Roman" panose="02020603050405020304" pitchFamily="18" charset="0"/>
                <a:cs typeface="Times New Roman" panose="02020603050405020304" pitchFamily="18" charset="0"/>
              </a:rPr>
              <a:t>Enzymopathy</a:t>
            </a:r>
            <a:r>
              <a:rPr lang="en-US" sz="2800" b="1" dirty="0">
                <a:solidFill>
                  <a:srgbClr val="FFFF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828153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82728"/>
            <a:ext cx="10972800" cy="809882"/>
          </a:xfrm>
          <a:solidFill>
            <a:srgbClr val="000099"/>
          </a:solidFill>
        </p:spPr>
        <p:txBody>
          <a:bodyPr>
            <a:normAutofit/>
          </a:bodyPr>
          <a:lstStyle/>
          <a:p>
            <a:pPr algn="ctr"/>
            <a:r>
              <a:rPr lang="en-US" sz="50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LEARNING OBJECTIVES</a:t>
            </a:r>
          </a:p>
        </p:txBody>
      </p:sp>
      <p:sp>
        <p:nvSpPr>
          <p:cNvPr id="3" name="Content Placeholder 2"/>
          <p:cNvSpPr>
            <a:spLocks noGrp="1"/>
          </p:cNvSpPr>
          <p:nvPr>
            <p:ph idx="1"/>
          </p:nvPr>
        </p:nvSpPr>
        <p:spPr>
          <a:xfrm>
            <a:off x="372533" y="1444472"/>
            <a:ext cx="11446934" cy="5130800"/>
          </a:xfrm>
          <a:solidFill>
            <a:schemeClr val="tx1">
              <a:lumMod val="75000"/>
            </a:schemeClr>
          </a:solidFill>
        </p:spPr>
        <p:txBody>
          <a:bodyPr>
            <a:normAutofit/>
          </a:bodyPr>
          <a:lstStyle/>
          <a:p>
            <a:pPr algn="justLow">
              <a:buFont typeface="Wingdings" panose="05000000000000000000" pitchFamily="2" charset="2"/>
              <a:buChar char="Ø"/>
            </a:pPr>
            <a:r>
              <a:rPr lang="en-US" dirty="0">
                <a:solidFill>
                  <a:srgbClr val="000099"/>
                </a:solidFill>
                <a:latin typeface="Times New Roman" panose="02020603050405020304" pitchFamily="18" charset="0"/>
                <a:cs typeface="Times New Roman" panose="02020603050405020304" pitchFamily="18" charset="0"/>
              </a:rPr>
              <a:t>To be able to define haemolysis and hemolytic anemia.</a:t>
            </a:r>
          </a:p>
          <a:p>
            <a:pPr algn="justLow">
              <a:buFont typeface="Wingdings" panose="05000000000000000000" pitchFamily="2" charset="2"/>
              <a:buChar char="Ø"/>
            </a:pPr>
            <a:r>
              <a:rPr lang="en-US" dirty="0">
                <a:solidFill>
                  <a:srgbClr val="FF0000"/>
                </a:solidFill>
                <a:latin typeface="Times New Roman" panose="02020603050405020304" pitchFamily="18" charset="0"/>
                <a:cs typeface="Times New Roman" panose="02020603050405020304" pitchFamily="18" charset="0"/>
              </a:rPr>
              <a:t>To be able to classify hemolytic anemias into congenital and acquired types, and to know the etiological factors in each division.</a:t>
            </a:r>
          </a:p>
          <a:p>
            <a:pPr algn="justLow">
              <a:buFont typeface="Wingdings" panose="05000000000000000000" pitchFamily="2" charset="2"/>
              <a:buChar char="Ø"/>
            </a:pPr>
            <a:r>
              <a:rPr lang="en-US" dirty="0">
                <a:solidFill>
                  <a:srgbClr val="000099"/>
                </a:solidFill>
                <a:latin typeface="Times New Roman" panose="02020603050405020304" pitchFamily="18" charset="0"/>
                <a:cs typeface="Times New Roman" panose="02020603050405020304" pitchFamily="18" charset="0"/>
              </a:rPr>
              <a:t>To understand the difference between intravascular and extravascular  haemolysis, and to recognize the laboratory features of each.</a:t>
            </a:r>
          </a:p>
          <a:p>
            <a:pPr algn="justLow">
              <a:buFont typeface="Wingdings" panose="05000000000000000000" pitchFamily="2" charset="2"/>
              <a:buChar char="Ø"/>
            </a:pPr>
            <a:r>
              <a:rPr lang="en-US" dirty="0">
                <a:solidFill>
                  <a:srgbClr val="FF0000"/>
                </a:solidFill>
                <a:latin typeface="Times New Roman" panose="02020603050405020304" pitchFamily="18" charset="0"/>
                <a:cs typeface="Times New Roman" panose="02020603050405020304" pitchFamily="18" charset="0"/>
              </a:rPr>
              <a:t>To appreciate some major examples of congenital disorders resulting in hemolysis like HS and G6PD deficiency.</a:t>
            </a:r>
          </a:p>
          <a:p>
            <a:pPr algn="justLow">
              <a:buFont typeface="Wingdings" panose="05000000000000000000" pitchFamily="2" charset="2"/>
              <a:buChar char="Ø"/>
            </a:pPr>
            <a:r>
              <a:rPr lang="en-US" dirty="0">
                <a:solidFill>
                  <a:srgbClr val="000099"/>
                </a:solidFill>
                <a:latin typeface="Times New Roman" panose="02020603050405020304" pitchFamily="18" charset="0"/>
                <a:cs typeface="Times New Roman" panose="02020603050405020304" pitchFamily="18" charset="0"/>
              </a:rPr>
              <a:t>To understand the role of autoantibodies in the production of hemolytic anemias and to know the types of disease with which they are associated</a:t>
            </a:r>
          </a:p>
          <a:p>
            <a:pPr algn="justLow">
              <a:buFont typeface="Wingdings" panose="05000000000000000000" pitchFamily="2" charset="2"/>
              <a:buChar char="Ø"/>
            </a:pPr>
            <a:r>
              <a:rPr lang="en-US" dirty="0">
                <a:solidFill>
                  <a:srgbClr val="FF0000"/>
                </a:solidFill>
                <a:latin typeface="Times New Roman" panose="02020603050405020304" pitchFamily="18" charset="0"/>
                <a:cs typeface="Times New Roman" panose="02020603050405020304" pitchFamily="18" charset="0"/>
              </a:rPr>
              <a:t>To understand some causes of non-immune acquired hemolytic anemias.</a:t>
            </a:r>
          </a:p>
        </p:txBody>
      </p:sp>
    </p:spTree>
    <p:extLst>
      <p:ext uri="{BB962C8B-B14F-4D97-AF65-F5344CB8AC3E}">
        <p14:creationId xmlns:p14="http://schemas.microsoft.com/office/powerpoint/2010/main" val="3365611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8042" y="218954"/>
            <a:ext cx="3749040" cy="6445360"/>
          </a:xfrm>
          <a:prstGeom prst="rect">
            <a:avLst/>
          </a:prstGeom>
        </p:spPr>
      </p:pic>
    </p:spTree>
    <p:extLst>
      <p:ext uri="{BB962C8B-B14F-4D97-AF65-F5344CB8AC3E}">
        <p14:creationId xmlns:p14="http://schemas.microsoft.com/office/powerpoint/2010/main" val="9627711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5777" y="1027121"/>
            <a:ext cx="11740445" cy="5554877"/>
          </a:xfrm>
          <a:solidFill>
            <a:schemeClr val="tx1">
              <a:lumMod val="75000"/>
            </a:schemeClr>
          </a:solidFill>
        </p:spPr>
        <p:txBody>
          <a:bodyPr>
            <a:noAutofit/>
          </a:bodyPr>
          <a:lstStyle/>
          <a:p>
            <a:pPr algn="just">
              <a:spcBef>
                <a:spcPts val="0"/>
              </a:spcBef>
              <a:spcAft>
                <a:spcPts val="1000"/>
              </a:spcAft>
              <a:buFont typeface="Wingdings" panose="05000000000000000000" pitchFamily="2" charset="2"/>
              <a:buChar char="ü"/>
            </a:pPr>
            <a:r>
              <a:rPr lang="en-US" dirty="0">
                <a:solidFill>
                  <a:srgbClr val="000099"/>
                </a:solidFill>
                <a:latin typeface="Times New Roman" panose="02020603050405020304" pitchFamily="18" charset="0"/>
                <a:cs typeface="Times New Roman" panose="02020603050405020304" pitchFamily="18" charset="0"/>
              </a:rPr>
              <a:t>Deficiency of </a:t>
            </a:r>
            <a:r>
              <a:rPr lang="en-US" b="1" dirty="0">
                <a:solidFill>
                  <a:srgbClr val="000099"/>
                </a:solidFill>
                <a:latin typeface="Times New Roman" panose="02020603050405020304" pitchFamily="18" charset="0"/>
                <a:cs typeface="Times New Roman" panose="02020603050405020304" pitchFamily="18" charset="0"/>
              </a:rPr>
              <a:t>glucose-6-phosphate dehydrogenase (G6PD)</a:t>
            </a:r>
            <a:r>
              <a:rPr lang="en-US" dirty="0">
                <a:solidFill>
                  <a:srgbClr val="000099"/>
                </a:solidFill>
                <a:latin typeface="Times New Roman" panose="02020603050405020304" pitchFamily="18" charset="0"/>
                <a:cs typeface="Times New Roman" panose="02020603050405020304" pitchFamily="18" charset="0"/>
              </a:rPr>
              <a:t>, the first enzyme of the </a:t>
            </a:r>
            <a:r>
              <a:rPr lang="en-US" b="1" dirty="0">
                <a:solidFill>
                  <a:srgbClr val="000099"/>
                </a:solidFill>
                <a:latin typeface="Times New Roman" panose="02020603050405020304" pitchFamily="18" charset="0"/>
                <a:cs typeface="Times New Roman" panose="02020603050405020304" pitchFamily="18" charset="0"/>
              </a:rPr>
              <a:t>hexose monophosphate/pentose-phosphate shunt</a:t>
            </a:r>
            <a:r>
              <a:rPr lang="en-US" dirty="0">
                <a:solidFill>
                  <a:srgbClr val="000099"/>
                </a:solidFill>
                <a:latin typeface="Times New Roman" panose="02020603050405020304" pitchFamily="18" charset="0"/>
                <a:cs typeface="Times New Roman" panose="02020603050405020304" pitchFamily="18" charset="0"/>
              </a:rPr>
              <a:t>, will prevent the normal generation of </a:t>
            </a:r>
            <a:r>
              <a:rPr lang="en-US" b="1" dirty="0">
                <a:solidFill>
                  <a:srgbClr val="000099"/>
                </a:solidFill>
                <a:latin typeface="Times New Roman" panose="02020603050405020304" pitchFamily="18" charset="0"/>
                <a:cs typeface="Times New Roman" panose="02020603050405020304" pitchFamily="18" charset="0"/>
              </a:rPr>
              <a:t>NADPH</a:t>
            </a:r>
            <a:r>
              <a:rPr lang="en-US" dirty="0">
                <a:solidFill>
                  <a:srgbClr val="000099"/>
                </a:solidFill>
                <a:latin typeface="Times New Roman" panose="02020603050405020304" pitchFamily="18" charset="0"/>
                <a:cs typeface="Times New Roman" panose="02020603050405020304" pitchFamily="18" charset="0"/>
              </a:rPr>
              <a:t>, with subsequent erythrocyte sensitivity to oxidative stress. Various mutations in the G6PD gene on </a:t>
            </a:r>
            <a:r>
              <a:rPr lang="en-US" b="1" dirty="0">
                <a:solidFill>
                  <a:srgbClr val="000099"/>
                </a:solidFill>
                <a:latin typeface="Times New Roman" panose="02020603050405020304" pitchFamily="18" charset="0"/>
                <a:cs typeface="Times New Roman" panose="02020603050405020304" pitchFamily="18" charset="0"/>
              </a:rPr>
              <a:t>the X chromosome </a:t>
            </a:r>
            <a:r>
              <a:rPr lang="en-US" dirty="0">
                <a:solidFill>
                  <a:srgbClr val="000099"/>
                </a:solidFill>
                <a:latin typeface="Times New Roman" panose="02020603050405020304" pitchFamily="18" charset="0"/>
                <a:cs typeface="Times New Roman" panose="02020603050405020304" pitchFamily="18" charset="0"/>
              </a:rPr>
              <a:t>results in this disorders with </a:t>
            </a:r>
            <a:r>
              <a:rPr lang="en-US" b="1" dirty="0">
                <a:solidFill>
                  <a:srgbClr val="000099"/>
                </a:solidFill>
                <a:latin typeface="Times New Roman" panose="02020603050405020304" pitchFamily="18" charset="0"/>
                <a:cs typeface="Times New Roman" panose="02020603050405020304" pitchFamily="18" charset="0"/>
              </a:rPr>
              <a:t>a male predominance</a:t>
            </a:r>
            <a:r>
              <a:rPr lang="en-US" dirty="0">
                <a:solidFill>
                  <a:srgbClr val="000099"/>
                </a:solidFill>
                <a:latin typeface="Times New Roman" panose="02020603050405020304" pitchFamily="18" charset="0"/>
                <a:cs typeface="Times New Roman" panose="02020603050405020304" pitchFamily="18" charset="0"/>
              </a:rPr>
              <a:t>.</a:t>
            </a:r>
          </a:p>
          <a:p>
            <a:pPr algn="just">
              <a:spcBef>
                <a:spcPts val="0"/>
              </a:spcBef>
              <a:spcAft>
                <a:spcPts val="1000"/>
              </a:spcAft>
              <a:buFont typeface="Wingdings" panose="05000000000000000000" pitchFamily="2" charset="2"/>
              <a:buChar char="ü"/>
            </a:pPr>
            <a:endParaRPr lang="en-US" sz="1400" dirty="0">
              <a:solidFill>
                <a:srgbClr val="000099"/>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en-US" dirty="0">
                <a:solidFill>
                  <a:srgbClr val="000099"/>
                </a:solidFill>
                <a:latin typeface="Times New Roman" panose="02020603050405020304" pitchFamily="18" charset="0"/>
                <a:cs typeface="Times New Roman" panose="02020603050405020304" pitchFamily="18" charset="0"/>
              </a:rPr>
              <a:t>When the red cell is exposed to </a:t>
            </a:r>
            <a:r>
              <a:rPr lang="en-US" b="1" dirty="0">
                <a:solidFill>
                  <a:srgbClr val="000099"/>
                </a:solidFill>
                <a:latin typeface="Times New Roman" panose="02020603050405020304" pitchFamily="18" charset="0"/>
                <a:cs typeface="Times New Roman" panose="02020603050405020304" pitchFamily="18" charset="0"/>
              </a:rPr>
              <a:t>oxidants, e.g. some medications</a:t>
            </a:r>
            <a:r>
              <a:rPr lang="en-US" dirty="0">
                <a:solidFill>
                  <a:srgbClr val="000099"/>
                </a:solidFill>
                <a:latin typeface="Times New Roman" panose="02020603050405020304" pitchFamily="18" charset="0"/>
                <a:cs typeface="Times New Roman" panose="02020603050405020304" pitchFamily="18" charset="0"/>
              </a:rPr>
              <a:t>, Hb is converted to methemoglobin and denatured. Denatured Hb then precipitates forming inclusions in the red cell (termed </a:t>
            </a:r>
            <a:r>
              <a:rPr lang="en-US" b="1" dirty="0">
                <a:solidFill>
                  <a:srgbClr val="000099"/>
                </a:solidFill>
                <a:latin typeface="Times New Roman" panose="02020603050405020304" pitchFamily="18" charset="0"/>
                <a:cs typeface="Times New Roman" panose="02020603050405020304" pitchFamily="18" charset="0"/>
              </a:rPr>
              <a:t>Heinz bodies </a:t>
            </a:r>
            <a:r>
              <a:rPr lang="en-US" dirty="0">
                <a:solidFill>
                  <a:srgbClr val="000099"/>
                </a:solidFill>
                <a:latin typeface="Times New Roman" panose="02020603050405020304" pitchFamily="18" charset="0"/>
                <a:cs typeface="Times New Roman" panose="02020603050405020304" pitchFamily="18" charset="0"/>
              </a:rPr>
              <a:t>and detected by supravital staining, as in Figure). Splenic macrophages, </a:t>
            </a:r>
            <a:r>
              <a:rPr lang="en-US" u="sng" dirty="0">
                <a:solidFill>
                  <a:srgbClr val="000099"/>
                </a:solidFill>
                <a:latin typeface="Times New Roman" panose="02020603050405020304" pitchFamily="18" charset="0"/>
                <a:cs typeface="Times New Roman" panose="02020603050405020304" pitchFamily="18" charset="0"/>
              </a:rPr>
              <a:t>extra</a:t>
            </a:r>
            <a:r>
              <a:rPr lang="en-US" dirty="0">
                <a:solidFill>
                  <a:srgbClr val="000099"/>
                </a:solidFill>
                <a:latin typeface="Times New Roman" panose="02020603050405020304" pitchFamily="18" charset="0"/>
                <a:cs typeface="Times New Roman" panose="02020603050405020304" pitchFamily="18" charset="0"/>
              </a:rPr>
              <a:t>, remove Heinz bodies; the resulting inclusion-free cells display unstained areas at their periphery (‘</a:t>
            </a:r>
            <a:r>
              <a:rPr lang="en-US" b="1" dirty="0">
                <a:solidFill>
                  <a:srgbClr val="000099"/>
                </a:solidFill>
                <a:latin typeface="Times New Roman" panose="02020603050405020304" pitchFamily="18" charset="0"/>
                <a:cs typeface="Times New Roman" panose="02020603050405020304" pitchFamily="18" charset="0"/>
              </a:rPr>
              <a:t>bite’ cells</a:t>
            </a:r>
            <a:r>
              <a:rPr lang="en-US" dirty="0">
                <a:solidFill>
                  <a:srgbClr val="000099"/>
                </a:solidFill>
                <a:latin typeface="Times New Roman" panose="02020603050405020304" pitchFamily="18" charset="0"/>
                <a:cs typeface="Times New Roman" panose="02020603050405020304" pitchFamily="18" charset="0"/>
              </a:rPr>
              <a:t>, seen in Figure). </a:t>
            </a:r>
            <a:r>
              <a:rPr lang="en-US" b="1" dirty="0">
                <a:solidFill>
                  <a:srgbClr val="000099"/>
                </a:solidFill>
                <a:latin typeface="Times New Roman" panose="02020603050405020304" pitchFamily="18" charset="0"/>
                <a:cs typeface="Times New Roman" panose="02020603050405020304" pitchFamily="18" charset="0"/>
              </a:rPr>
              <a:t>Screening tests and assays </a:t>
            </a:r>
            <a:r>
              <a:rPr lang="en-US" dirty="0">
                <a:solidFill>
                  <a:srgbClr val="000099"/>
                </a:solidFill>
                <a:latin typeface="Times New Roman" panose="02020603050405020304" pitchFamily="18" charset="0"/>
                <a:cs typeface="Times New Roman" panose="02020603050405020304" pitchFamily="18" charset="0"/>
              </a:rPr>
              <a:t>for detecting G6PD deficiency are available.</a:t>
            </a:r>
          </a:p>
          <a:p>
            <a:pPr algn="just">
              <a:spcBef>
                <a:spcPts val="0"/>
              </a:spcBef>
              <a:spcAft>
                <a:spcPts val="1000"/>
              </a:spcAft>
              <a:buFont typeface="Wingdings" panose="05000000000000000000" pitchFamily="2" charset="2"/>
              <a:buChar char="ü"/>
            </a:pPr>
            <a:endParaRPr lang="en-US" dirty="0">
              <a:solidFill>
                <a:srgbClr val="000099"/>
              </a:solidFill>
              <a:latin typeface="Times New Roman" panose="02020603050405020304" pitchFamily="18" charset="0"/>
              <a:cs typeface="Times New Roman" panose="02020603050405020304" pitchFamily="18" charset="0"/>
            </a:endParaRPr>
          </a:p>
          <a:p>
            <a:pPr algn="just">
              <a:spcBef>
                <a:spcPts val="0"/>
              </a:spcBef>
              <a:spcAft>
                <a:spcPts val="400"/>
              </a:spcAft>
              <a:buFont typeface="Wingdings" panose="05000000000000000000" pitchFamily="2" charset="2"/>
              <a:buChar char="ü"/>
            </a:pPr>
            <a:endParaRPr lang="en-US" dirty="0">
              <a:solidFill>
                <a:srgbClr val="000099"/>
              </a:solidFill>
              <a:latin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639233" y="132133"/>
            <a:ext cx="10913533" cy="703244"/>
          </a:xfrm>
          <a:solidFill>
            <a:srgbClr val="000099"/>
          </a:solidFill>
        </p:spPr>
        <p:txBody>
          <a:bodyPr>
            <a:noAutofit/>
          </a:bodyPr>
          <a:lstStyle/>
          <a:p>
            <a:pPr algn="ctr"/>
            <a:r>
              <a:rPr lang="en-US" sz="4000" b="1" dirty="0">
                <a:solidFill>
                  <a:srgbClr val="FFFF00"/>
                </a:solidFill>
                <a:latin typeface="Times New Roman" panose="02020603050405020304" pitchFamily="18" charset="0"/>
                <a:cs typeface="Times New Roman" panose="02020603050405020304" pitchFamily="18" charset="0"/>
              </a:rPr>
              <a:t>Glucose-6-Phosphate Dehydrogenase Deficiency</a:t>
            </a:r>
          </a:p>
        </p:txBody>
      </p:sp>
    </p:spTree>
    <p:extLst>
      <p:ext uri="{BB962C8B-B14F-4D97-AF65-F5344CB8AC3E}">
        <p14:creationId xmlns:p14="http://schemas.microsoft.com/office/powerpoint/2010/main" val="2076118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625" y="1233074"/>
            <a:ext cx="5286955" cy="4391851"/>
          </a:xfrm>
          <a:prstGeom prst="rect">
            <a:avLst/>
          </a:prstGeom>
        </p:spPr>
      </p:pic>
      <p:pic>
        <p:nvPicPr>
          <p:cNvPr id="3" name="Picture 3">
            <a:extLst>
              <a:ext uri="{FF2B5EF4-FFF2-40B4-BE49-F238E27FC236}">
                <a16:creationId xmlns:a16="http://schemas.microsoft.com/office/drawing/2014/main" xmlns="" id="{18184E4D-DF71-4E92-9BC3-28EBCF5937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1422" y="1233074"/>
            <a:ext cx="5286955" cy="4829060"/>
          </a:xfrm>
          <a:prstGeom prst="rect">
            <a:avLst/>
          </a:prstGeom>
        </p:spPr>
      </p:pic>
    </p:spTree>
    <p:extLst>
      <p:ext uri="{BB962C8B-B14F-4D97-AF65-F5344CB8AC3E}">
        <p14:creationId xmlns:p14="http://schemas.microsoft.com/office/powerpoint/2010/main" val="27054264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2222" y="1474042"/>
            <a:ext cx="11650133" cy="5154298"/>
          </a:xfrm>
          <a:solidFill>
            <a:schemeClr val="tx1">
              <a:lumMod val="75000"/>
            </a:schemeClr>
          </a:solidFill>
        </p:spPr>
        <p:txBody>
          <a:bodyPr>
            <a:noAutofit/>
          </a:bodyPr>
          <a:lstStyle/>
          <a:p>
            <a:pPr algn="just">
              <a:buFont typeface="Wingdings" panose="05000000000000000000" pitchFamily="2" charset="2"/>
              <a:buChar char="ü"/>
            </a:pPr>
            <a:r>
              <a:rPr lang="en-US" dirty="0">
                <a:solidFill>
                  <a:srgbClr val="000099"/>
                </a:solidFill>
                <a:latin typeface="Times New Roman" panose="02020603050405020304" pitchFamily="18" charset="0"/>
                <a:cs typeface="Times New Roman" panose="02020603050405020304" pitchFamily="18" charset="0"/>
              </a:rPr>
              <a:t>Hemolysis begins 1-3 days post exposure to the oxidative stressor, with anemia being maximal about 7-10 days after exposure. Patient may report dark urine due to </a:t>
            </a:r>
            <a:r>
              <a:rPr lang="en-US" b="1" dirty="0">
                <a:solidFill>
                  <a:srgbClr val="000099"/>
                </a:solidFill>
                <a:latin typeface="Times New Roman" panose="02020603050405020304" pitchFamily="18" charset="0"/>
                <a:cs typeface="Times New Roman" panose="02020603050405020304" pitchFamily="18" charset="0"/>
              </a:rPr>
              <a:t>hemoglobinuria</a:t>
            </a:r>
            <a:r>
              <a:rPr lang="en-US" dirty="0">
                <a:solidFill>
                  <a:srgbClr val="000099"/>
                </a:solidFill>
                <a:latin typeface="Times New Roman" panose="02020603050405020304" pitchFamily="18" charset="0"/>
                <a:cs typeface="Times New Roman" panose="02020603050405020304" pitchFamily="18" charset="0"/>
              </a:rPr>
              <a:t>, </a:t>
            </a:r>
            <a:r>
              <a:rPr lang="en-US" b="1" u="sng" dirty="0">
                <a:solidFill>
                  <a:srgbClr val="000099"/>
                </a:solidFill>
                <a:latin typeface="Times New Roman" panose="02020603050405020304" pitchFamily="18" charset="0"/>
                <a:cs typeface="Times New Roman" panose="02020603050405020304" pitchFamily="18" charset="0"/>
              </a:rPr>
              <a:t>intravascular</a:t>
            </a:r>
            <a:r>
              <a:rPr lang="en-US" dirty="0">
                <a:solidFill>
                  <a:srgbClr val="000099"/>
                </a:solidFill>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ü"/>
            </a:pPr>
            <a:r>
              <a:rPr lang="en-US" b="1" i="1" dirty="0">
                <a:solidFill>
                  <a:srgbClr val="000099"/>
                </a:solidFill>
                <a:highlight>
                  <a:srgbClr val="FFFF00"/>
                </a:highlight>
                <a:latin typeface="Times New Roman" panose="02020603050405020304" pitchFamily="18" charset="0"/>
                <a:cs typeface="Times New Roman" panose="02020603050405020304" pitchFamily="18" charset="0"/>
              </a:rPr>
              <a:t>Favism: </a:t>
            </a:r>
            <a:r>
              <a:rPr lang="en-US" dirty="0">
                <a:solidFill>
                  <a:srgbClr val="000099"/>
                </a:solidFill>
                <a:latin typeface="Times New Roman" panose="02020603050405020304" pitchFamily="18" charset="0"/>
                <a:cs typeface="Times New Roman" panose="02020603050405020304" pitchFamily="18" charset="0"/>
              </a:rPr>
              <a:t>a syndrome in which an acute hemolytic anemia occurs after the ingestion of the broad </a:t>
            </a:r>
            <a:r>
              <a:rPr lang="en-US" b="1" dirty="0">
                <a:solidFill>
                  <a:srgbClr val="000099"/>
                </a:solidFill>
                <a:latin typeface="Times New Roman" panose="02020603050405020304" pitchFamily="18" charset="0"/>
                <a:cs typeface="Times New Roman" panose="02020603050405020304" pitchFamily="18" charset="0"/>
              </a:rPr>
              <a:t>bean (</a:t>
            </a:r>
            <a:r>
              <a:rPr lang="en-US" b="1" i="1" dirty="0" err="1">
                <a:solidFill>
                  <a:srgbClr val="000099"/>
                </a:solidFill>
                <a:latin typeface="Times New Roman" panose="02020603050405020304" pitchFamily="18" charset="0"/>
                <a:cs typeface="Times New Roman" panose="02020603050405020304" pitchFamily="18" charset="0"/>
              </a:rPr>
              <a:t>Vicia</a:t>
            </a:r>
            <a:r>
              <a:rPr lang="en-US" b="1" i="1" dirty="0">
                <a:solidFill>
                  <a:srgbClr val="000099"/>
                </a:solidFill>
                <a:latin typeface="Times New Roman" panose="02020603050405020304" pitchFamily="18" charset="0"/>
                <a:cs typeface="Times New Roman" panose="02020603050405020304" pitchFamily="18" charset="0"/>
              </a:rPr>
              <a:t> fava)</a:t>
            </a:r>
            <a:r>
              <a:rPr lang="en-US" dirty="0">
                <a:solidFill>
                  <a:srgbClr val="000099"/>
                </a:solidFill>
                <a:latin typeface="Times New Roman" panose="02020603050405020304" pitchFamily="18" charset="0"/>
                <a:cs typeface="Times New Roman" panose="02020603050405020304" pitchFamily="18" charset="0"/>
              </a:rPr>
              <a:t> in individuals with a deficiency of G6PD (commonly of the </a:t>
            </a:r>
            <a:r>
              <a:rPr lang="en-US" b="1" dirty="0">
                <a:solidFill>
                  <a:srgbClr val="000099"/>
                </a:solidFill>
                <a:latin typeface="Times New Roman" panose="02020603050405020304" pitchFamily="18" charset="0"/>
                <a:cs typeface="Times New Roman" panose="02020603050405020304" pitchFamily="18" charset="0"/>
              </a:rPr>
              <a:t>Mediterranean type</a:t>
            </a:r>
            <a:r>
              <a:rPr lang="en-US" dirty="0">
                <a:solidFill>
                  <a:srgbClr val="000099"/>
                </a:solidFill>
                <a:latin typeface="Times New Roman" panose="02020603050405020304" pitchFamily="18" charset="0"/>
                <a:cs typeface="Times New Roman" panose="02020603050405020304" pitchFamily="18" charset="0"/>
              </a:rPr>
              <a:t>), usually affects children; severe anemia develops rapidly and is often accompanied by hemoglobinuria.</a:t>
            </a:r>
          </a:p>
          <a:p>
            <a:pPr algn="just">
              <a:buFont typeface="Wingdings" panose="05000000000000000000" pitchFamily="2" charset="2"/>
              <a:buChar char="ü"/>
            </a:pPr>
            <a:endParaRPr lang="en-US" b="1" i="1" dirty="0">
              <a:solidFill>
                <a:srgbClr val="000099"/>
              </a:solidFill>
              <a:latin typeface="Times New Roman" panose="02020603050405020304" pitchFamily="18" charset="0"/>
              <a:cs typeface="Times New Roman" panose="02020603050405020304" pitchFamily="18" charset="0"/>
            </a:endParaRPr>
          </a:p>
          <a:p>
            <a:pPr algn="just">
              <a:spcBef>
                <a:spcPts val="0"/>
              </a:spcBef>
              <a:spcAft>
                <a:spcPts val="1000"/>
              </a:spcAft>
              <a:buFont typeface="Wingdings" panose="05000000000000000000" pitchFamily="2" charset="2"/>
              <a:buChar char="Ø"/>
            </a:pPr>
            <a:r>
              <a:rPr lang="en-US" dirty="0">
                <a:solidFill>
                  <a:srgbClr val="000099"/>
                </a:solidFill>
                <a:latin typeface="Times New Roman" panose="02020603050405020304" pitchFamily="18" charset="0"/>
                <a:cs typeface="Times New Roman" panose="02020603050405020304" pitchFamily="18" charset="0"/>
              </a:rPr>
              <a:t>Treatment generally focuses on the </a:t>
            </a:r>
            <a:r>
              <a:rPr lang="en-US" b="1" dirty="0">
                <a:solidFill>
                  <a:srgbClr val="000099"/>
                </a:solidFill>
                <a:latin typeface="Times New Roman" panose="02020603050405020304" pitchFamily="18" charset="0"/>
                <a:cs typeface="Times New Roman" panose="02020603050405020304" pitchFamily="18" charset="0"/>
              </a:rPr>
              <a:t>avoidance of oxidative precipitants </a:t>
            </a:r>
            <a:r>
              <a:rPr lang="en-US" dirty="0">
                <a:solidFill>
                  <a:srgbClr val="000099"/>
                </a:solidFill>
                <a:latin typeface="Times New Roman" panose="02020603050405020304" pitchFamily="18" charset="0"/>
                <a:cs typeface="Times New Roman" panose="02020603050405020304" pitchFamily="18" charset="0"/>
              </a:rPr>
              <a:t>to hemolysis. In many cases, hemolysis is </a:t>
            </a:r>
            <a:r>
              <a:rPr lang="en-US" b="1" dirty="0">
                <a:solidFill>
                  <a:srgbClr val="000099"/>
                </a:solidFill>
                <a:latin typeface="Times New Roman" panose="02020603050405020304" pitchFamily="18" charset="0"/>
                <a:cs typeface="Times New Roman" panose="02020603050405020304" pitchFamily="18" charset="0"/>
              </a:rPr>
              <a:t>self limiting</a:t>
            </a:r>
            <a:r>
              <a:rPr lang="en-US" dirty="0">
                <a:solidFill>
                  <a:srgbClr val="000099"/>
                </a:solidFill>
                <a:latin typeface="Times New Roman" panose="02020603050405020304" pitchFamily="18" charset="0"/>
                <a:cs typeface="Times New Roman" panose="02020603050405020304" pitchFamily="18" charset="0"/>
              </a:rPr>
              <a:t>. In children, </a:t>
            </a:r>
            <a:r>
              <a:rPr lang="en-US" b="1" dirty="0">
                <a:solidFill>
                  <a:srgbClr val="000099"/>
                </a:solidFill>
                <a:latin typeface="Times New Roman" panose="02020603050405020304" pitchFamily="18" charset="0"/>
                <a:cs typeface="Times New Roman" panose="02020603050405020304" pitchFamily="18" charset="0"/>
              </a:rPr>
              <a:t>rehydration</a:t>
            </a:r>
            <a:r>
              <a:rPr lang="en-US" dirty="0">
                <a:solidFill>
                  <a:srgbClr val="000099"/>
                </a:solidFill>
                <a:latin typeface="Times New Roman" panose="02020603050405020304" pitchFamily="18" charset="0"/>
                <a:cs typeface="Times New Roman" panose="02020603050405020304" pitchFamily="18" charset="0"/>
              </a:rPr>
              <a:t> is needed to avoid acute kidney injury. Packed </a:t>
            </a:r>
            <a:r>
              <a:rPr lang="en-US" b="1" dirty="0">
                <a:solidFill>
                  <a:srgbClr val="000099"/>
                </a:solidFill>
                <a:latin typeface="Times New Roman" panose="02020603050405020304" pitchFamily="18" charset="0"/>
                <a:cs typeface="Times New Roman" panose="02020603050405020304" pitchFamily="18" charset="0"/>
              </a:rPr>
              <a:t>red cell transfusion </a:t>
            </a:r>
            <a:r>
              <a:rPr lang="en-US" dirty="0">
                <a:solidFill>
                  <a:srgbClr val="000099"/>
                </a:solidFill>
                <a:latin typeface="Times New Roman" panose="02020603050405020304" pitchFamily="18" charset="0"/>
                <a:cs typeface="Times New Roman" panose="02020603050405020304" pitchFamily="18" charset="0"/>
              </a:rPr>
              <a:t>may be required in cases of severe hemolysis.</a:t>
            </a:r>
          </a:p>
          <a:p>
            <a:pPr algn="just">
              <a:buFont typeface="Wingdings" panose="05000000000000000000" pitchFamily="2" charset="2"/>
              <a:buChar char="ü"/>
            </a:pPr>
            <a:endParaRPr lang="en-US" b="1" i="1" dirty="0">
              <a:solidFill>
                <a:srgbClr val="000099"/>
              </a:solidFill>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xmlns="" id="{B2EB0936-5984-4E24-A368-B3A28475C1F1}"/>
              </a:ext>
            </a:extLst>
          </p:cNvPr>
          <p:cNvSpPr>
            <a:spLocks noGrp="1"/>
          </p:cNvSpPr>
          <p:nvPr>
            <p:ph type="title"/>
          </p:nvPr>
        </p:nvSpPr>
        <p:spPr>
          <a:xfrm>
            <a:off x="282222" y="139348"/>
            <a:ext cx="11650134" cy="1012119"/>
          </a:xfrm>
          <a:solidFill>
            <a:srgbClr val="000099"/>
          </a:solidFill>
        </p:spPr>
        <p:txBody>
          <a:bodyPr>
            <a:noAutofit/>
          </a:bodyPr>
          <a:lstStyle/>
          <a:p>
            <a:pPr algn="ctr"/>
            <a:r>
              <a:rPr lang="en-US" sz="4000" b="1" dirty="0">
                <a:solidFill>
                  <a:srgbClr val="FFFF00"/>
                </a:solidFill>
                <a:latin typeface="Times New Roman" panose="02020603050405020304" pitchFamily="18" charset="0"/>
                <a:cs typeface="Times New Roman" panose="02020603050405020304" pitchFamily="18" charset="0"/>
              </a:rPr>
              <a:t>Glucose-6-Phosphate Dehydrogenase Deficiency</a:t>
            </a:r>
          </a:p>
        </p:txBody>
      </p:sp>
    </p:spTree>
    <p:extLst>
      <p:ext uri="{BB962C8B-B14F-4D97-AF65-F5344CB8AC3E}">
        <p14:creationId xmlns:p14="http://schemas.microsoft.com/office/powerpoint/2010/main" val="1896859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38200" y="251932"/>
            <a:ext cx="10515600" cy="1622024"/>
          </a:xfrm>
          <a:prstGeom prst="rect">
            <a:avLst/>
          </a:prstGeom>
          <a:solidFill>
            <a:srgbClr val="000099"/>
          </a:solidFill>
        </p:spPr>
        <p:txBody>
          <a:bodyPr vert="horz" lIns="91440" tIns="45720" rIns="91440" bIns="45720" rtlCol="0" anchor="ctr">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n-US" sz="4000" b="1" dirty="0">
                <a:solidFill>
                  <a:srgbClr val="FFFF00"/>
                </a:solidFill>
                <a:latin typeface="Times New Roman" panose="02020603050405020304" pitchFamily="18" charset="0"/>
                <a:cs typeface="Times New Roman" panose="02020603050405020304" pitchFamily="18" charset="0"/>
              </a:rPr>
              <a:t>I] Congenital Hemolytic Anemias</a:t>
            </a:r>
            <a:br>
              <a:rPr lang="en-US" sz="4000" b="1" dirty="0">
                <a:solidFill>
                  <a:srgbClr val="FFFF00"/>
                </a:solidFill>
                <a:latin typeface="Times New Roman" panose="02020603050405020304" pitchFamily="18" charset="0"/>
                <a:cs typeface="Times New Roman" panose="02020603050405020304" pitchFamily="18" charset="0"/>
              </a:rPr>
            </a:br>
            <a:r>
              <a:rPr lang="en-US" sz="1400" b="1" dirty="0">
                <a:solidFill>
                  <a:srgbClr val="FFFF00"/>
                </a:solidFill>
                <a:latin typeface="Times New Roman" panose="02020603050405020304" pitchFamily="18" charset="0"/>
                <a:cs typeface="Times New Roman" panose="02020603050405020304" pitchFamily="18" charset="0"/>
              </a:rPr>
              <a:t/>
            </a:r>
            <a:br>
              <a:rPr lang="en-US" sz="1400" b="1" dirty="0">
                <a:solidFill>
                  <a:srgbClr val="FFFF00"/>
                </a:solidFill>
                <a:latin typeface="Times New Roman" panose="02020603050405020304" pitchFamily="18" charset="0"/>
                <a:cs typeface="Times New Roman" panose="02020603050405020304" pitchFamily="18" charset="0"/>
              </a:rPr>
            </a:br>
            <a:r>
              <a:rPr lang="en-US" sz="2800" b="1" dirty="0">
                <a:solidFill>
                  <a:srgbClr val="FFFF00"/>
                </a:solidFill>
                <a:latin typeface="Times New Roman" panose="02020603050405020304" pitchFamily="18" charset="0"/>
                <a:cs typeface="Times New Roman" panose="02020603050405020304" pitchFamily="18" charset="0"/>
              </a:rPr>
              <a:t>2) Red Cell Enzyme “</a:t>
            </a:r>
            <a:r>
              <a:rPr lang="en-US" sz="3600" b="1" dirty="0">
                <a:solidFill>
                  <a:srgbClr val="FFFF00"/>
                </a:solidFill>
                <a:latin typeface="Times New Roman" panose="02020603050405020304" pitchFamily="18" charset="0"/>
                <a:cs typeface="Times New Roman" panose="02020603050405020304" pitchFamily="18" charset="0"/>
              </a:rPr>
              <a:t>Enzymopathy</a:t>
            </a:r>
            <a:r>
              <a:rPr lang="en-US" sz="2800" b="1" dirty="0">
                <a:solidFill>
                  <a:srgbClr val="FFFF00"/>
                </a:solidFill>
                <a:latin typeface="Times New Roman" panose="02020603050405020304" pitchFamily="18" charset="0"/>
                <a:cs typeface="Times New Roman" panose="02020603050405020304" pitchFamily="18" charset="0"/>
              </a:rPr>
              <a:t>”</a:t>
            </a:r>
          </a:p>
        </p:txBody>
      </p:sp>
      <p:sp>
        <p:nvSpPr>
          <p:cNvPr id="6" name="Content Placeholder 2"/>
          <p:cNvSpPr txBox="1">
            <a:spLocks/>
          </p:cNvSpPr>
          <p:nvPr/>
        </p:nvSpPr>
        <p:spPr>
          <a:xfrm>
            <a:off x="979100" y="2266244"/>
            <a:ext cx="10233800" cy="2325511"/>
          </a:xfrm>
          <a:prstGeom prst="rect">
            <a:avLst/>
          </a:prstGeom>
          <a:solidFill>
            <a:schemeClr val="tx1">
              <a:lumMod val="75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0"/>
              </a:spcBef>
              <a:spcAft>
                <a:spcPts val="1000"/>
              </a:spcAft>
              <a:buFont typeface="Wingdings" panose="05000000000000000000" pitchFamily="2" charset="2"/>
              <a:buChar char="v"/>
            </a:pPr>
            <a:r>
              <a:rPr lang="en-US" b="1" dirty="0">
                <a:solidFill>
                  <a:srgbClr val="000099"/>
                </a:solidFill>
                <a:latin typeface="Times New Roman" panose="02020603050405020304" pitchFamily="18" charset="0"/>
                <a:cs typeface="Times New Roman" panose="02020603050405020304" pitchFamily="18" charset="0"/>
              </a:rPr>
              <a:t>Pyruvate kinase deficiency </a:t>
            </a:r>
            <a:r>
              <a:rPr lang="en-US" dirty="0">
                <a:solidFill>
                  <a:srgbClr val="000099"/>
                </a:solidFill>
                <a:latin typeface="Times New Roman" panose="02020603050405020304" pitchFamily="18" charset="0"/>
                <a:cs typeface="Times New Roman" panose="02020603050405020304" pitchFamily="18" charset="0"/>
              </a:rPr>
              <a:t>is another relatively common example.</a:t>
            </a:r>
          </a:p>
          <a:p>
            <a:pPr algn="just">
              <a:spcBef>
                <a:spcPts val="0"/>
              </a:spcBef>
              <a:spcAft>
                <a:spcPts val="1000"/>
              </a:spcAft>
              <a:buFont typeface="Wingdings" panose="05000000000000000000" pitchFamily="2" charset="2"/>
              <a:buChar char="v"/>
            </a:pPr>
            <a:r>
              <a:rPr lang="en-US" dirty="0">
                <a:solidFill>
                  <a:srgbClr val="000099"/>
                </a:solidFill>
                <a:latin typeface="Times New Roman" panose="02020603050405020304" pitchFamily="18" charset="0"/>
                <a:cs typeface="Times New Roman" panose="02020603050405020304" pitchFamily="18" charset="0"/>
              </a:rPr>
              <a:t>There is usually a </a:t>
            </a:r>
            <a:r>
              <a:rPr lang="en-US" b="1" dirty="0">
                <a:solidFill>
                  <a:srgbClr val="000099"/>
                </a:solidFill>
                <a:latin typeface="Times New Roman" panose="02020603050405020304" pitchFamily="18" charset="0"/>
                <a:cs typeface="Times New Roman" panose="02020603050405020304" pitchFamily="18" charset="0"/>
              </a:rPr>
              <a:t>chronic hemolytic anemia </a:t>
            </a:r>
            <a:r>
              <a:rPr lang="en-US" dirty="0">
                <a:solidFill>
                  <a:srgbClr val="000099"/>
                </a:solidFill>
                <a:latin typeface="Times New Roman" panose="02020603050405020304" pitchFamily="18" charset="0"/>
                <a:cs typeface="Times New Roman" panose="02020603050405020304" pitchFamily="18" charset="0"/>
              </a:rPr>
              <a:t>and some patients may benefit from </a:t>
            </a:r>
            <a:r>
              <a:rPr lang="en-US" b="1" dirty="0">
                <a:solidFill>
                  <a:srgbClr val="000099"/>
                </a:solidFill>
                <a:latin typeface="Times New Roman" panose="02020603050405020304" pitchFamily="18" charset="0"/>
                <a:cs typeface="Times New Roman" panose="02020603050405020304" pitchFamily="18" charset="0"/>
              </a:rPr>
              <a:t>splenectomy</a:t>
            </a:r>
            <a:r>
              <a:rPr lang="en-US" dirty="0">
                <a:solidFill>
                  <a:srgbClr val="000099"/>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1950043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989" y="2065866"/>
            <a:ext cx="11128022" cy="4136553"/>
          </a:xfrm>
          <a:solidFill>
            <a:schemeClr val="tx1">
              <a:lumMod val="75000"/>
            </a:schemeClr>
          </a:solidFill>
        </p:spPr>
        <p:txBody>
          <a:bodyPr>
            <a:noAutofit/>
          </a:bodyPr>
          <a:lstStyle/>
          <a:p>
            <a:pPr algn="just">
              <a:spcBef>
                <a:spcPts val="0"/>
              </a:spcBef>
              <a:spcAft>
                <a:spcPts val="1000"/>
              </a:spcAft>
              <a:buFont typeface="Wingdings" panose="05000000000000000000" pitchFamily="2" charset="2"/>
              <a:buChar char="Ø"/>
            </a:pPr>
            <a:r>
              <a:rPr lang="en-US" sz="3200" dirty="0">
                <a:solidFill>
                  <a:srgbClr val="000099"/>
                </a:solidFill>
                <a:latin typeface="Times New Roman" panose="02020603050405020304" pitchFamily="18" charset="0"/>
                <a:cs typeface="Times New Roman" panose="02020603050405020304" pitchFamily="18" charset="0"/>
              </a:rPr>
              <a:t>Defects in the structure of Hb. Structural variants of the globin chains may affect the lifespan of the red cell, with sickle cell anemia being the best-described example.</a:t>
            </a:r>
          </a:p>
          <a:p>
            <a:pPr algn="just">
              <a:spcBef>
                <a:spcPts val="0"/>
              </a:spcBef>
              <a:spcAft>
                <a:spcPts val="1000"/>
              </a:spcAft>
              <a:buFont typeface="Wingdings" panose="05000000000000000000" pitchFamily="2" charset="2"/>
              <a:buChar char="Ø"/>
            </a:pPr>
            <a:endParaRPr lang="en-US" sz="3200" dirty="0">
              <a:solidFill>
                <a:srgbClr val="000099"/>
              </a:solidFill>
              <a:latin typeface="Times New Roman" panose="02020603050405020304" pitchFamily="18" charset="0"/>
              <a:cs typeface="Times New Roman" panose="02020603050405020304" pitchFamily="18" charset="0"/>
            </a:endParaRPr>
          </a:p>
          <a:p>
            <a:pPr algn="just">
              <a:spcBef>
                <a:spcPts val="0"/>
              </a:spcBef>
              <a:spcAft>
                <a:spcPts val="1000"/>
              </a:spcAft>
              <a:buFont typeface="Wingdings" panose="05000000000000000000" pitchFamily="2" charset="2"/>
              <a:buChar char="Ø"/>
            </a:pPr>
            <a:r>
              <a:rPr lang="en-US" sz="3200" dirty="0">
                <a:solidFill>
                  <a:srgbClr val="000099"/>
                </a:solidFill>
                <a:latin typeface="Times New Roman" panose="02020603050405020304" pitchFamily="18" charset="0"/>
                <a:cs typeface="Times New Roman" panose="02020603050405020304" pitchFamily="18" charset="0"/>
              </a:rPr>
              <a:t>A tendency of the </a:t>
            </a:r>
            <a:r>
              <a:rPr lang="en-US" sz="3200" dirty="0" err="1">
                <a:solidFill>
                  <a:srgbClr val="000099"/>
                </a:solidFill>
                <a:latin typeface="Times New Roman" panose="02020603050405020304" pitchFamily="18" charset="0"/>
                <a:cs typeface="Times New Roman" panose="02020603050405020304" pitchFamily="18" charset="0"/>
              </a:rPr>
              <a:t>HbS</a:t>
            </a:r>
            <a:r>
              <a:rPr lang="en-US" sz="3200" dirty="0">
                <a:solidFill>
                  <a:srgbClr val="000099"/>
                </a:solidFill>
                <a:latin typeface="Times New Roman" panose="02020603050405020304" pitchFamily="18" charset="0"/>
                <a:cs typeface="Times New Roman" panose="02020603050405020304" pitchFamily="18" charset="0"/>
              </a:rPr>
              <a:t> variant to polymerize under conditions of low oxygen tension leads to distortion of the erythrocyte in the well-recognized sickle shape.</a:t>
            </a:r>
          </a:p>
        </p:txBody>
      </p:sp>
      <p:sp>
        <p:nvSpPr>
          <p:cNvPr id="5" name="Title 1">
            <a:extLst>
              <a:ext uri="{FF2B5EF4-FFF2-40B4-BE49-F238E27FC236}">
                <a16:creationId xmlns:a16="http://schemas.microsoft.com/office/drawing/2014/main" xmlns="" id="{3A6C8578-4698-4E7D-84E5-53FE0B6DF1D0}"/>
              </a:ext>
            </a:extLst>
          </p:cNvPr>
          <p:cNvSpPr txBox="1">
            <a:spLocks/>
          </p:cNvSpPr>
          <p:nvPr/>
        </p:nvSpPr>
        <p:spPr>
          <a:xfrm>
            <a:off x="680156" y="342106"/>
            <a:ext cx="10515600" cy="1371599"/>
          </a:xfrm>
          <a:prstGeom prst="rect">
            <a:avLst/>
          </a:prstGeom>
          <a:solidFill>
            <a:srgbClr val="000099"/>
          </a:solidFill>
        </p:spPr>
        <p:txBody>
          <a:bodyPr vert="horz" lIns="91440" tIns="45720" rIns="91440" bIns="45720" rtlCol="0" anchor="ctr">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n-US" sz="4000" b="1" dirty="0">
                <a:solidFill>
                  <a:srgbClr val="FFFF00"/>
                </a:solidFill>
                <a:latin typeface="Times New Roman" panose="02020603050405020304" pitchFamily="18" charset="0"/>
                <a:cs typeface="Times New Roman" panose="02020603050405020304" pitchFamily="18" charset="0"/>
              </a:rPr>
              <a:t>I] Congenital Hemolytic Anemias</a:t>
            </a:r>
            <a:br>
              <a:rPr lang="en-US" sz="4000" b="1" dirty="0">
                <a:solidFill>
                  <a:srgbClr val="FFFF00"/>
                </a:solidFill>
                <a:latin typeface="Times New Roman" panose="02020603050405020304" pitchFamily="18" charset="0"/>
                <a:cs typeface="Times New Roman" panose="02020603050405020304" pitchFamily="18" charset="0"/>
              </a:rPr>
            </a:br>
            <a:r>
              <a:rPr lang="en-US" sz="1400" b="1" dirty="0">
                <a:solidFill>
                  <a:srgbClr val="FFFF00"/>
                </a:solidFill>
                <a:latin typeface="Times New Roman" panose="02020603050405020304" pitchFamily="18" charset="0"/>
                <a:cs typeface="Times New Roman" panose="02020603050405020304" pitchFamily="18" charset="0"/>
              </a:rPr>
              <a:t/>
            </a:r>
            <a:br>
              <a:rPr lang="en-US" sz="1400" b="1" dirty="0">
                <a:solidFill>
                  <a:srgbClr val="FFFF00"/>
                </a:solidFill>
                <a:latin typeface="Times New Roman" panose="02020603050405020304" pitchFamily="18" charset="0"/>
                <a:cs typeface="Times New Roman" panose="02020603050405020304" pitchFamily="18" charset="0"/>
              </a:rPr>
            </a:br>
            <a:r>
              <a:rPr lang="en-US" sz="2800" b="1" dirty="0">
                <a:solidFill>
                  <a:srgbClr val="FFFF00"/>
                </a:solidFill>
                <a:latin typeface="Times New Roman" panose="02020603050405020304" pitchFamily="18" charset="0"/>
                <a:cs typeface="Times New Roman" panose="02020603050405020304" pitchFamily="18" charset="0"/>
              </a:rPr>
              <a:t>3) Red Cell Hemoglobin “</a:t>
            </a:r>
            <a:r>
              <a:rPr lang="en-US" sz="3600" b="1" dirty="0">
                <a:solidFill>
                  <a:srgbClr val="FFFF00"/>
                </a:solidFill>
                <a:latin typeface="Times New Roman" panose="02020603050405020304" pitchFamily="18" charset="0"/>
                <a:cs typeface="Times New Roman" panose="02020603050405020304" pitchFamily="18" charset="0"/>
              </a:rPr>
              <a:t>Hemoglobinopathy</a:t>
            </a:r>
            <a:r>
              <a:rPr lang="en-US" sz="2800" b="1" dirty="0">
                <a:solidFill>
                  <a:srgbClr val="FFFF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2474568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1867" y="2266473"/>
            <a:ext cx="11187289" cy="1673344"/>
          </a:xfrm>
          <a:solidFill>
            <a:schemeClr val="tx1">
              <a:lumMod val="75000"/>
            </a:schemeClr>
          </a:solidFill>
        </p:spPr>
        <p:txBody>
          <a:bodyPr>
            <a:noAutofit/>
          </a:bodyPr>
          <a:lstStyle/>
          <a:p>
            <a:pPr algn="just">
              <a:spcBef>
                <a:spcPts val="0"/>
              </a:spcBef>
              <a:spcAft>
                <a:spcPts val="400"/>
              </a:spcAft>
            </a:pPr>
            <a:r>
              <a:rPr lang="en-US" sz="3600" dirty="0">
                <a:solidFill>
                  <a:srgbClr val="000099"/>
                </a:solidFill>
                <a:latin typeface="Times New Roman" panose="02020603050405020304" pitchFamily="18" charset="0"/>
                <a:cs typeface="Times New Roman" panose="02020603050405020304" pitchFamily="18" charset="0"/>
              </a:rPr>
              <a:t>In the acquired hemolytic anemias, red cells may be destroyed either by </a:t>
            </a:r>
            <a:r>
              <a:rPr lang="en-US" sz="3600" dirty="0">
                <a:solidFill>
                  <a:srgbClr val="000099"/>
                </a:solidFill>
                <a:highlight>
                  <a:srgbClr val="FFFF00"/>
                </a:highlight>
                <a:latin typeface="Times New Roman" panose="02020603050405020304" pitchFamily="18" charset="0"/>
                <a:cs typeface="Times New Roman" panose="02020603050405020304" pitchFamily="18" charset="0"/>
              </a:rPr>
              <a:t>immunological</a:t>
            </a:r>
            <a:r>
              <a:rPr lang="en-US" sz="3600" dirty="0">
                <a:solidFill>
                  <a:srgbClr val="000099"/>
                </a:solidFill>
                <a:latin typeface="Times New Roman" panose="02020603050405020304" pitchFamily="18" charset="0"/>
                <a:cs typeface="Times New Roman" panose="02020603050405020304" pitchFamily="18" charset="0"/>
              </a:rPr>
              <a:t> or by </a:t>
            </a:r>
            <a:r>
              <a:rPr lang="en-US" sz="3600" dirty="0">
                <a:solidFill>
                  <a:srgbClr val="000099"/>
                </a:solidFill>
                <a:highlight>
                  <a:srgbClr val="FFFF00"/>
                </a:highlight>
                <a:latin typeface="Times New Roman" panose="02020603050405020304" pitchFamily="18" charset="0"/>
                <a:cs typeface="Times New Roman" panose="02020603050405020304" pitchFamily="18" charset="0"/>
              </a:rPr>
              <a:t>non-immunological mechanisms.</a:t>
            </a:r>
          </a:p>
        </p:txBody>
      </p:sp>
      <p:sp>
        <p:nvSpPr>
          <p:cNvPr id="5" name="Title 1">
            <a:extLst>
              <a:ext uri="{FF2B5EF4-FFF2-40B4-BE49-F238E27FC236}">
                <a16:creationId xmlns:a16="http://schemas.microsoft.com/office/drawing/2014/main" xmlns="" id="{0DF1ABEA-7B91-49C0-95A4-62CC34002809}"/>
              </a:ext>
            </a:extLst>
          </p:cNvPr>
          <p:cNvSpPr txBox="1">
            <a:spLocks/>
          </p:cNvSpPr>
          <p:nvPr/>
        </p:nvSpPr>
        <p:spPr>
          <a:xfrm>
            <a:off x="838200" y="369716"/>
            <a:ext cx="10515600" cy="1371599"/>
          </a:xfrm>
          <a:prstGeom prst="rect">
            <a:avLst/>
          </a:prstGeom>
          <a:solidFill>
            <a:srgbClr val="000099"/>
          </a:solidFill>
        </p:spPr>
        <p:txBody>
          <a:bodyPr vert="horz" lIns="91440" tIns="45720" rIns="91440" bIns="45720" rtlCol="0" anchor="ctr">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n-US" sz="4000" b="1" dirty="0">
                <a:solidFill>
                  <a:srgbClr val="FFFF00"/>
                </a:solidFill>
                <a:latin typeface="Times New Roman" panose="02020603050405020304" pitchFamily="18" charset="0"/>
                <a:cs typeface="Times New Roman" panose="02020603050405020304" pitchFamily="18" charset="0"/>
              </a:rPr>
              <a:t>II] Acquired Hemolytic Anemias</a:t>
            </a:r>
            <a:br>
              <a:rPr lang="en-US" sz="4000" b="1" dirty="0">
                <a:solidFill>
                  <a:srgbClr val="FFFF00"/>
                </a:solidFill>
                <a:latin typeface="Times New Roman" panose="02020603050405020304" pitchFamily="18" charset="0"/>
                <a:cs typeface="Times New Roman" panose="02020603050405020304" pitchFamily="18" charset="0"/>
              </a:rPr>
            </a:br>
            <a:r>
              <a:rPr lang="en-US" sz="1400" b="1" dirty="0">
                <a:solidFill>
                  <a:srgbClr val="FFFF00"/>
                </a:solidFill>
                <a:latin typeface="Times New Roman" panose="02020603050405020304" pitchFamily="18" charset="0"/>
                <a:cs typeface="Times New Roman" panose="02020603050405020304" pitchFamily="18" charset="0"/>
              </a:rPr>
              <a:t/>
            </a:r>
            <a:br>
              <a:rPr lang="en-US" sz="1400" b="1" dirty="0">
                <a:solidFill>
                  <a:srgbClr val="FFFF00"/>
                </a:solidFill>
                <a:latin typeface="Times New Roman" panose="02020603050405020304" pitchFamily="18" charset="0"/>
                <a:cs typeface="Times New Roman" panose="02020603050405020304" pitchFamily="18" charset="0"/>
              </a:rPr>
            </a:br>
            <a:endParaRPr lang="en-US" sz="28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47427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8355" y="1930400"/>
            <a:ext cx="11695289" cy="4792132"/>
          </a:xfrm>
          <a:solidFill>
            <a:schemeClr val="tx1">
              <a:lumMod val="75000"/>
            </a:schemeClr>
          </a:solidFill>
        </p:spPr>
        <p:txBody>
          <a:bodyPr>
            <a:noAutofit/>
          </a:bodyPr>
          <a:lstStyle/>
          <a:p>
            <a:pPr algn="just">
              <a:spcBef>
                <a:spcPts val="0"/>
              </a:spcBef>
              <a:spcAft>
                <a:spcPts val="1000"/>
              </a:spcAft>
              <a:buFont typeface="Wingdings" panose="05000000000000000000" pitchFamily="2" charset="2"/>
              <a:buChar char="Ø"/>
            </a:pPr>
            <a:r>
              <a:rPr lang="en-US" sz="2400" dirty="0">
                <a:solidFill>
                  <a:srgbClr val="000099"/>
                </a:solidFill>
                <a:latin typeface="Times New Roman" panose="02020603050405020304" pitchFamily="18" charset="0"/>
                <a:cs typeface="Times New Roman" panose="02020603050405020304" pitchFamily="18" charset="0"/>
              </a:rPr>
              <a:t> Antigens on the surface of red cells react with antibodies and might complement activation. </a:t>
            </a:r>
            <a:endParaRPr lang="ar-SA" sz="2400" dirty="0">
              <a:solidFill>
                <a:srgbClr val="000099"/>
              </a:solidFill>
              <a:latin typeface="Times New Roman" panose="02020603050405020304" pitchFamily="18" charset="0"/>
              <a:cs typeface="Times New Roman" panose="02020603050405020304" pitchFamily="18" charset="0"/>
            </a:endParaRPr>
          </a:p>
          <a:p>
            <a:pPr algn="just">
              <a:spcBef>
                <a:spcPts val="0"/>
              </a:spcBef>
              <a:spcAft>
                <a:spcPts val="1000"/>
              </a:spcAft>
              <a:buFont typeface="Wingdings" panose="05000000000000000000" pitchFamily="2" charset="2"/>
              <a:buChar char="Ø"/>
            </a:pPr>
            <a:r>
              <a:rPr lang="en-US" sz="2400" dirty="0">
                <a:solidFill>
                  <a:srgbClr val="000099"/>
                </a:solidFill>
                <a:latin typeface="Times New Roman" panose="02020603050405020304" pitchFamily="18" charset="0"/>
                <a:cs typeface="Times New Roman" panose="02020603050405020304" pitchFamily="18" charset="0"/>
              </a:rPr>
              <a:t>IgG-coated red cells interact with the Fc receptors on macrophages in the spleen, and are then either completely or partially phagocytosed (</a:t>
            </a:r>
            <a:r>
              <a:rPr lang="en-US" sz="2400" u="sng" dirty="0">
                <a:solidFill>
                  <a:srgbClr val="000099"/>
                </a:solidFill>
                <a:latin typeface="Times New Roman" panose="02020603050405020304" pitchFamily="18" charset="0"/>
                <a:cs typeface="Times New Roman" panose="02020603050405020304" pitchFamily="18" charset="0"/>
              </a:rPr>
              <a:t>extra</a:t>
            </a:r>
            <a:r>
              <a:rPr lang="en-US" sz="2400" dirty="0">
                <a:solidFill>
                  <a:srgbClr val="000099"/>
                </a:solidFill>
                <a:latin typeface="Times New Roman" panose="02020603050405020304" pitchFamily="18" charset="0"/>
                <a:cs typeface="Times New Roman" panose="02020603050405020304" pitchFamily="18" charset="0"/>
              </a:rPr>
              <a:t>). When the phagocytosis is partial, the damaged cell will return to the circulation as a </a:t>
            </a:r>
            <a:r>
              <a:rPr lang="en-US" sz="2400" b="1" dirty="0">
                <a:solidFill>
                  <a:srgbClr val="000099"/>
                </a:solidFill>
                <a:latin typeface="Times New Roman" panose="02020603050405020304" pitchFamily="18" charset="0"/>
                <a:cs typeface="Times New Roman" panose="02020603050405020304" pitchFamily="18" charset="0"/>
              </a:rPr>
              <a:t>spherocyte</a:t>
            </a:r>
            <a:r>
              <a:rPr lang="en-US" sz="2400" dirty="0">
                <a:solidFill>
                  <a:srgbClr val="000099"/>
                </a:solidFill>
                <a:latin typeface="Times New Roman" panose="02020603050405020304" pitchFamily="18" charset="0"/>
                <a:cs typeface="Times New Roman" panose="02020603050405020304" pitchFamily="18" charset="0"/>
              </a:rPr>
              <a:t>. Sometimes, membrane attack complex (C5-C9), complement, leading to </a:t>
            </a:r>
            <a:r>
              <a:rPr lang="en-US" sz="2400" u="sng" dirty="0">
                <a:solidFill>
                  <a:srgbClr val="000099"/>
                </a:solidFill>
                <a:latin typeface="Times New Roman" panose="02020603050405020304" pitchFamily="18" charset="0"/>
                <a:cs typeface="Times New Roman" panose="02020603050405020304" pitchFamily="18" charset="0"/>
              </a:rPr>
              <a:t>intravascular</a:t>
            </a:r>
            <a:r>
              <a:rPr lang="en-US" sz="2400" dirty="0">
                <a:solidFill>
                  <a:srgbClr val="000099"/>
                </a:solidFill>
                <a:latin typeface="Times New Roman" panose="02020603050405020304" pitchFamily="18" charset="0"/>
                <a:cs typeface="Times New Roman" panose="02020603050405020304" pitchFamily="18" charset="0"/>
              </a:rPr>
              <a:t> hemolysis.</a:t>
            </a:r>
          </a:p>
          <a:p>
            <a:pPr algn="just">
              <a:spcBef>
                <a:spcPts val="0"/>
              </a:spcBef>
              <a:spcAft>
                <a:spcPts val="1000"/>
              </a:spcAft>
              <a:buFont typeface="Wingdings" panose="05000000000000000000" pitchFamily="2" charset="2"/>
              <a:buChar char="Ø"/>
            </a:pPr>
            <a:endParaRPr lang="en-US" sz="2400" dirty="0">
              <a:solidFill>
                <a:srgbClr val="000099"/>
              </a:solidFill>
              <a:latin typeface="Times New Roman" panose="02020603050405020304" pitchFamily="18" charset="0"/>
              <a:cs typeface="Times New Roman" panose="02020603050405020304" pitchFamily="18" charset="0"/>
            </a:endParaRPr>
          </a:p>
          <a:p>
            <a:pPr algn="just">
              <a:spcBef>
                <a:spcPts val="0"/>
              </a:spcBef>
              <a:spcAft>
                <a:spcPts val="1000"/>
              </a:spcAft>
              <a:buFont typeface="Wingdings" panose="05000000000000000000" pitchFamily="2" charset="2"/>
              <a:buChar char="Ø"/>
            </a:pPr>
            <a:r>
              <a:rPr lang="en-US" sz="2400" dirty="0">
                <a:solidFill>
                  <a:srgbClr val="000099"/>
                </a:solidFill>
                <a:latin typeface="Times New Roman" panose="02020603050405020304" pitchFamily="18" charset="0"/>
                <a:cs typeface="Times New Roman" panose="02020603050405020304" pitchFamily="18" charset="0"/>
              </a:rPr>
              <a:t>The immune hemolytic anemias </a:t>
            </a:r>
            <a:r>
              <a:rPr lang="en-US" sz="2400" u="sng" dirty="0">
                <a:solidFill>
                  <a:srgbClr val="000099"/>
                </a:solidFill>
                <a:latin typeface="Times New Roman" panose="02020603050405020304" pitchFamily="18" charset="0"/>
                <a:cs typeface="Times New Roman" panose="02020603050405020304" pitchFamily="18" charset="0"/>
              </a:rPr>
              <a:t>may be </a:t>
            </a:r>
            <a:r>
              <a:rPr lang="en-US" sz="2400" dirty="0">
                <a:solidFill>
                  <a:srgbClr val="000099"/>
                </a:solidFill>
                <a:latin typeface="Times New Roman" panose="02020603050405020304" pitchFamily="18" charset="0"/>
                <a:cs typeface="Times New Roman" panose="02020603050405020304" pitchFamily="18" charset="0"/>
              </a:rPr>
              <a:t>due to </a:t>
            </a:r>
            <a:r>
              <a:rPr lang="en-US" sz="2400" b="1" dirty="0">
                <a:solidFill>
                  <a:srgbClr val="000099"/>
                </a:solidFill>
                <a:highlight>
                  <a:srgbClr val="FFFF00"/>
                </a:highlight>
                <a:latin typeface="Times New Roman" panose="02020603050405020304" pitchFamily="18" charset="0"/>
                <a:cs typeface="Times New Roman" panose="02020603050405020304" pitchFamily="18" charset="0"/>
              </a:rPr>
              <a:t>autoantibodies</a:t>
            </a:r>
            <a:r>
              <a:rPr lang="en-US" sz="2400" dirty="0">
                <a:solidFill>
                  <a:srgbClr val="000099"/>
                </a:solidFill>
                <a:latin typeface="Times New Roman" panose="02020603050405020304" pitchFamily="18" charset="0"/>
                <a:cs typeface="Times New Roman" panose="02020603050405020304" pitchFamily="18" charset="0"/>
              </a:rPr>
              <a:t>; that is, antibodies formed against one or more antigenic constituents of the individual’s own tissues. These include </a:t>
            </a:r>
            <a:r>
              <a:rPr lang="en-US" sz="2400" b="1" dirty="0">
                <a:solidFill>
                  <a:srgbClr val="000099"/>
                </a:solidFill>
                <a:latin typeface="Times New Roman" panose="02020603050405020304" pitchFamily="18" charset="0"/>
                <a:cs typeface="Times New Roman" panose="02020603050405020304" pitchFamily="18" charset="0"/>
              </a:rPr>
              <a:t>autoimmune hemolytic anemia</a:t>
            </a:r>
            <a:r>
              <a:rPr lang="en-US" sz="2400" dirty="0">
                <a:solidFill>
                  <a:srgbClr val="000099"/>
                </a:solidFill>
                <a:latin typeface="Times New Roman" panose="02020603050405020304" pitchFamily="18" charset="0"/>
                <a:cs typeface="Times New Roman" panose="02020603050405020304" pitchFamily="18" charset="0"/>
              </a:rPr>
              <a:t> (AIHA) and </a:t>
            </a:r>
            <a:r>
              <a:rPr lang="en-US" sz="2400" u="sng" dirty="0">
                <a:solidFill>
                  <a:srgbClr val="000099"/>
                </a:solidFill>
                <a:latin typeface="Times New Roman" panose="02020603050405020304" pitchFamily="18" charset="0"/>
                <a:cs typeface="Times New Roman" panose="02020603050405020304" pitchFamily="18" charset="0"/>
              </a:rPr>
              <a:t>some</a:t>
            </a:r>
            <a:r>
              <a:rPr lang="en-US" sz="2400" dirty="0">
                <a:solidFill>
                  <a:srgbClr val="000099"/>
                </a:solidFill>
                <a:latin typeface="Times New Roman" panose="02020603050405020304" pitchFamily="18" charset="0"/>
                <a:cs typeface="Times New Roman" panose="02020603050405020304" pitchFamily="18" charset="0"/>
              </a:rPr>
              <a:t> </a:t>
            </a:r>
            <a:r>
              <a:rPr lang="en-US" sz="2400" b="1" dirty="0">
                <a:solidFill>
                  <a:srgbClr val="000099"/>
                </a:solidFill>
                <a:latin typeface="Times New Roman" panose="02020603050405020304" pitchFamily="18" charset="0"/>
                <a:cs typeface="Times New Roman" panose="02020603050405020304" pitchFamily="18" charset="0"/>
              </a:rPr>
              <a:t>drug-related</a:t>
            </a:r>
            <a:r>
              <a:rPr lang="en-US" sz="2400" dirty="0">
                <a:solidFill>
                  <a:srgbClr val="000099"/>
                </a:solidFill>
                <a:latin typeface="Times New Roman" panose="02020603050405020304" pitchFamily="18" charset="0"/>
                <a:cs typeface="Times New Roman" panose="02020603050405020304" pitchFamily="18" charset="0"/>
              </a:rPr>
              <a:t> hemolytic anemias. </a:t>
            </a:r>
          </a:p>
          <a:p>
            <a:pPr algn="just">
              <a:spcBef>
                <a:spcPts val="0"/>
              </a:spcBef>
              <a:spcAft>
                <a:spcPts val="1000"/>
              </a:spcAft>
              <a:buFont typeface="Wingdings" panose="05000000000000000000" pitchFamily="2" charset="2"/>
              <a:buChar char="Ø"/>
            </a:pPr>
            <a:r>
              <a:rPr lang="en-US" sz="2400" dirty="0">
                <a:solidFill>
                  <a:srgbClr val="000099"/>
                </a:solidFill>
                <a:latin typeface="Times New Roman" panose="02020603050405020304" pitchFamily="18" charset="0"/>
                <a:cs typeface="Times New Roman" panose="02020603050405020304" pitchFamily="18" charset="0"/>
              </a:rPr>
              <a:t>It is also possible to develop </a:t>
            </a:r>
            <a:r>
              <a:rPr lang="en-US" sz="2400" b="1" dirty="0">
                <a:solidFill>
                  <a:srgbClr val="000099"/>
                </a:solidFill>
                <a:highlight>
                  <a:srgbClr val="FFFF00"/>
                </a:highlight>
                <a:latin typeface="Times New Roman" panose="02020603050405020304" pitchFamily="18" charset="0"/>
                <a:cs typeface="Times New Roman" panose="02020603050405020304" pitchFamily="18" charset="0"/>
              </a:rPr>
              <a:t>alloimmune hemolytic anemia</a:t>
            </a:r>
            <a:r>
              <a:rPr lang="en-US" sz="2400" dirty="0">
                <a:solidFill>
                  <a:srgbClr val="000099"/>
                </a:solidFill>
                <a:latin typeface="Times New Roman" panose="02020603050405020304" pitchFamily="18" charset="0"/>
                <a:cs typeface="Times New Roman" panose="02020603050405020304" pitchFamily="18" charset="0"/>
              </a:rPr>
              <a:t>, consequent on the production of antibodies against red cells from another individual, as in </a:t>
            </a:r>
            <a:r>
              <a:rPr lang="en-US" sz="2400" b="1" dirty="0">
                <a:solidFill>
                  <a:srgbClr val="000099"/>
                </a:solidFill>
                <a:latin typeface="Times New Roman" panose="02020603050405020304" pitchFamily="18" charset="0"/>
                <a:cs typeface="Times New Roman" panose="02020603050405020304" pitchFamily="18" charset="0"/>
              </a:rPr>
              <a:t>hemolytic transfusion reactions </a:t>
            </a:r>
            <a:r>
              <a:rPr lang="en-US" sz="2400" dirty="0">
                <a:solidFill>
                  <a:srgbClr val="000099"/>
                </a:solidFill>
                <a:latin typeface="Times New Roman" panose="02020603050405020304" pitchFamily="18" charset="0"/>
                <a:cs typeface="Times New Roman" panose="02020603050405020304" pitchFamily="18" charset="0"/>
              </a:rPr>
              <a:t>and </a:t>
            </a:r>
            <a:r>
              <a:rPr lang="en-US" sz="2400" b="1" dirty="0">
                <a:solidFill>
                  <a:srgbClr val="000099"/>
                </a:solidFill>
                <a:latin typeface="Times New Roman" panose="02020603050405020304" pitchFamily="18" charset="0"/>
                <a:cs typeface="Times New Roman" panose="02020603050405020304" pitchFamily="18" charset="0"/>
              </a:rPr>
              <a:t>hemolytic disease of the newborn</a:t>
            </a:r>
            <a:r>
              <a:rPr lang="en-US" sz="2400" dirty="0">
                <a:solidFill>
                  <a:srgbClr val="000099"/>
                </a:solidFill>
                <a:latin typeface="Times New Roman" panose="02020603050405020304" pitchFamily="18" charset="0"/>
                <a:cs typeface="Times New Roman" panose="02020603050405020304" pitchFamily="18" charset="0"/>
              </a:rPr>
              <a:t>.</a:t>
            </a:r>
          </a:p>
        </p:txBody>
      </p:sp>
      <p:sp>
        <p:nvSpPr>
          <p:cNvPr id="5" name="Title 1">
            <a:extLst>
              <a:ext uri="{FF2B5EF4-FFF2-40B4-BE49-F238E27FC236}">
                <a16:creationId xmlns:a16="http://schemas.microsoft.com/office/drawing/2014/main" xmlns="" id="{6564DA12-61FE-484D-AEF7-6D982DC6A7A5}"/>
              </a:ext>
            </a:extLst>
          </p:cNvPr>
          <p:cNvSpPr txBox="1">
            <a:spLocks/>
          </p:cNvSpPr>
          <p:nvPr/>
        </p:nvSpPr>
        <p:spPr>
          <a:xfrm>
            <a:off x="838199" y="135468"/>
            <a:ext cx="10515600" cy="1371599"/>
          </a:xfrm>
          <a:prstGeom prst="rect">
            <a:avLst/>
          </a:prstGeom>
          <a:solidFill>
            <a:srgbClr val="000099"/>
          </a:solidFill>
        </p:spPr>
        <p:txBody>
          <a:bodyPr vert="horz" lIns="91440" tIns="45720" rIns="91440" bIns="45720" rtlCol="0" anchor="ctr">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n-US" sz="4000" b="1" dirty="0">
                <a:solidFill>
                  <a:srgbClr val="FFFF00"/>
                </a:solidFill>
                <a:latin typeface="Times New Roman" panose="02020603050405020304" pitchFamily="18" charset="0"/>
                <a:cs typeface="Times New Roman" panose="02020603050405020304" pitchFamily="18" charset="0"/>
              </a:rPr>
              <a:t>II] Acquired Hemolytic Anemias</a:t>
            </a:r>
          </a:p>
          <a:p>
            <a:pPr algn="ctr"/>
            <a:r>
              <a:rPr lang="en-US" sz="3600" b="1" dirty="0">
                <a:solidFill>
                  <a:srgbClr val="FFFF00"/>
                </a:solidFill>
                <a:latin typeface="Times New Roman" panose="02020603050405020304" pitchFamily="18" charset="0"/>
                <a:cs typeface="Times New Roman" panose="02020603050405020304" pitchFamily="18" charset="0"/>
              </a:rPr>
              <a:t>A) Immunological Causes</a:t>
            </a:r>
            <a:endParaRPr lang="en-US" sz="24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436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9099" y="2623240"/>
            <a:ext cx="10233800" cy="2727693"/>
          </a:xfrm>
          <a:solidFill>
            <a:schemeClr val="tx1">
              <a:lumMod val="75000"/>
            </a:schemeClr>
          </a:solidFill>
        </p:spPr>
        <p:txBody>
          <a:bodyPr>
            <a:noAutofit/>
          </a:bodyPr>
          <a:lstStyle/>
          <a:p>
            <a:pPr marL="0" indent="0" algn="just">
              <a:spcBef>
                <a:spcPts val="0"/>
              </a:spcBef>
              <a:spcAft>
                <a:spcPts val="2400"/>
              </a:spcAft>
              <a:buNone/>
            </a:pPr>
            <a:r>
              <a:rPr lang="en-US" sz="3200" b="1" dirty="0">
                <a:solidFill>
                  <a:srgbClr val="FF0000"/>
                </a:solidFill>
                <a:latin typeface="Times New Roman" panose="02020603050405020304" pitchFamily="18" charset="0"/>
                <a:cs typeface="Times New Roman" panose="02020603050405020304" pitchFamily="18" charset="0"/>
              </a:rPr>
              <a:t>‘Warm’</a:t>
            </a:r>
            <a:r>
              <a:rPr lang="en-US" sz="3200" b="1" dirty="0">
                <a:solidFill>
                  <a:srgbClr val="000099"/>
                </a:solidFill>
                <a:latin typeface="Times New Roman" panose="02020603050405020304" pitchFamily="18" charset="0"/>
                <a:cs typeface="Times New Roman" panose="02020603050405020304" pitchFamily="18" charset="0"/>
              </a:rPr>
              <a:t> </a:t>
            </a:r>
            <a:r>
              <a:rPr lang="en-US" sz="3200" dirty="0">
                <a:solidFill>
                  <a:srgbClr val="000099"/>
                </a:solidFill>
                <a:latin typeface="Times New Roman" panose="02020603050405020304" pitchFamily="18" charset="0"/>
                <a:cs typeface="Times New Roman" panose="02020603050405020304" pitchFamily="18" charset="0"/>
              </a:rPr>
              <a:t>autoantibodies react best with the red cell antigen at </a:t>
            </a:r>
            <a:r>
              <a:rPr lang="en-US" sz="3200" b="1" dirty="0">
                <a:solidFill>
                  <a:srgbClr val="000099"/>
                </a:solidFill>
                <a:latin typeface="Times New Roman" panose="02020603050405020304" pitchFamily="18" charset="0"/>
                <a:cs typeface="Times New Roman" panose="02020603050405020304" pitchFamily="18" charset="0"/>
              </a:rPr>
              <a:t>37</a:t>
            </a:r>
            <a:r>
              <a:rPr lang="en-US" sz="3200" b="1" baseline="30000" dirty="0">
                <a:solidFill>
                  <a:srgbClr val="000099"/>
                </a:solidFill>
                <a:latin typeface="Times New Roman" panose="02020603050405020304" pitchFamily="18" charset="0"/>
                <a:cs typeface="Times New Roman" panose="02020603050405020304" pitchFamily="18" charset="0"/>
              </a:rPr>
              <a:t>º</a:t>
            </a:r>
            <a:r>
              <a:rPr lang="en-US" sz="3200" b="1" dirty="0">
                <a:solidFill>
                  <a:srgbClr val="000099"/>
                </a:solidFill>
                <a:latin typeface="Times New Roman" panose="02020603050405020304" pitchFamily="18" charset="0"/>
                <a:cs typeface="Times New Roman" panose="02020603050405020304" pitchFamily="18" charset="0"/>
              </a:rPr>
              <a:t>C </a:t>
            </a:r>
            <a:r>
              <a:rPr lang="en-US" sz="3200" dirty="0">
                <a:solidFill>
                  <a:srgbClr val="000099"/>
                </a:solidFill>
                <a:latin typeface="Times New Roman" panose="02020603050405020304" pitchFamily="18" charset="0"/>
                <a:cs typeface="Times New Roman" panose="02020603050405020304" pitchFamily="18" charset="0"/>
              </a:rPr>
              <a:t>and are usually of </a:t>
            </a:r>
            <a:r>
              <a:rPr lang="en-US" sz="3200" b="1" dirty="0">
                <a:solidFill>
                  <a:srgbClr val="000099"/>
                </a:solidFill>
                <a:latin typeface="Times New Roman" panose="02020603050405020304" pitchFamily="18" charset="0"/>
                <a:cs typeface="Times New Roman" panose="02020603050405020304" pitchFamily="18" charset="0"/>
              </a:rPr>
              <a:t>IgG</a:t>
            </a:r>
            <a:r>
              <a:rPr lang="en-US" sz="3200" dirty="0">
                <a:solidFill>
                  <a:srgbClr val="000099"/>
                </a:solidFill>
                <a:latin typeface="Times New Roman" panose="02020603050405020304" pitchFamily="18" charset="0"/>
                <a:cs typeface="Times New Roman" panose="02020603050405020304" pitchFamily="18" charset="0"/>
              </a:rPr>
              <a:t> subtype.</a:t>
            </a:r>
          </a:p>
          <a:p>
            <a:pPr marL="0" indent="0" algn="just">
              <a:spcBef>
                <a:spcPts val="0"/>
              </a:spcBef>
              <a:spcAft>
                <a:spcPts val="1000"/>
              </a:spcAft>
              <a:buNone/>
            </a:pPr>
            <a:r>
              <a:rPr lang="en-US" sz="3200" b="1" dirty="0">
                <a:solidFill>
                  <a:srgbClr val="FF0000"/>
                </a:solidFill>
                <a:latin typeface="Times New Roman" panose="02020603050405020304" pitchFamily="18" charset="0"/>
                <a:cs typeface="Times New Roman" panose="02020603050405020304" pitchFamily="18" charset="0"/>
              </a:rPr>
              <a:t>‘Cold’</a:t>
            </a:r>
            <a:r>
              <a:rPr lang="en-US" sz="3200" b="1" dirty="0">
                <a:solidFill>
                  <a:srgbClr val="000099"/>
                </a:solidFill>
                <a:latin typeface="Times New Roman" panose="02020603050405020304" pitchFamily="18" charset="0"/>
                <a:cs typeface="Times New Roman" panose="02020603050405020304" pitchFamily="18" charset="0"/>
              </a:rPr>
              <a:t> </a:t>
            </a:r>
            <a:r>
              <a:rPr lang="en-US" sz="3200" dirty="0">
                <a:solidFill>
                  <a:srgbClr val="000099"/>
                </a:solidFill>
                <a:latin typeface="Times New Roman" panose="02020603050405020304" pitchFamily="18" charset="0"/>
                <a:cs typeface="Times New Roman" panose="02020603050405020304" pitchFamily="18" charset="0"/>
              </a:rPr>
              <a:t>antibodies react best at temperatures </a:t>
            </a:r>
            <a:r>
              <a:rPr lang="en-US" sz="3200" b="1" dirty="0">
                <a:solidFill>
                  <a:srgbClr val="000099"/>
                </a:solidFill>
                <a:latin typeface="Times New Roman" panose="02020603050405020304" pitchFamily="18" charset="0"/>
                <a:cs typeface="Times New Roman" panose="02020603050405020304" pitchFamily="18" charset="0"/>
              </a:rPr>
              <a:t>below 32ºC </a:t>
            </a:r>
            <a:r>
              <a:rPr lang="en-US" sz="3200" dirty="0">
                <a:solidFill>
                  <a:srgbClr val="000099"/>
                </a:solidFill>
                <a:latin typeface="Times New Roman" panose="02020603050405020304" pitchFamily="18" charset="0"/>
                <a:cs typeface="Times New Roman" panose="02020603050405020304" pitchFamily="18" charset="0"/>
              </a:rPr>
              <a:t>(usually below 15ºC) and, since they are usually of </a:t>
            </a:r>
            <a:r>
              <a:rPr lang="en-US" sz="3200" b="1" dirty="0">
                <a:solidFill>
                  <a:srgbClr val="000099"/>
                </a:solidFill>
                <a:latin typeface="Times New Roman" panose="02020603050405020304" pitchFamily="18" charset="0"/>
                <a:cs typeface="Times New Roman" panose="02020603050405020304" pitchFamily="18" charset="0"/>
              </a:rPr>
              <a:t>IgM</a:t>
            </a:r>
            <a:r>
              <a:rPr lang="en-US" sz="3200" dirty="0">
                <a:solidFill>
                  <a:srgbClr val="000099"/>
                </a:solidFill>
                <a:latin typeface="Times New Roman" panose="02020603050405020304" pitchFamily="18" charset="0"/>
                <a:cs typeface="Times New Roman" panose="02020603050405020304" pitchFamily="18" charset="0"/>
              </a:rPr>
              <a:t> subtype, are capable of agglutinating red cells.</a:t>
            </a:r>
            <a:endParaRPr lang="en-US" sz="3200" dirty="0">
              <a:solidFill>
                <a:srgbClr val="FF0000"/>
              </a:solidFill>
              <a:latin typeface="Times New Roman" panose="02020603050405020304" pitchFamily="18" charset="0"/>
              <a:cs typeface="Times New Roman" panose="02020603050405020304" pitchFamily="18" charset="0"/>
            </a:endParaRPr>
          </a:p>
          <a:p>
            <a:pPr marL="0" indent="0" algn="just">
              <a:spcBef>
                <a:spcPts val="0"/>
              </a:spcBef>
              <a:spcAft>
                <a:spcPts val="1000"/>
              </a:spcAft>
              <a:buNone/>
            </a:pPr>
            <a:endParaRPr lang="en-US" sz="3200" baseline="30000" dirty="0">
              <a:solidFill>
                <a:srgbClr val="000099"/>
              </a:solidFill>
              <a:latin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838199" y="1507067"/>
            <a:ext cx="10515600" cy="634476"/>
          </a:xfrm>
          <a:solidFill>
            <a:srgbClr val="000099"/>
          </a:solidFill>
        </p:spPr>
        <p:txBody>
          <a:bodyPr>
            <a:noAutofit/>
          </a:bodyPr>
          <a:lstStyle/>
          <a:p>
            <a:pPr algn="ctr"/>
            <a:r>
              <a:rPr lang="en-US" sz="3600" b="1" dirty="0">
                <a:solidFill>
                  <a:schemeClr val="tx1">
                    <a:lumMod val="95000"/>
                  </a:schemeClr>
                </a:solidFill>
                <a:latin typeface="Times New Roman" panose="02020603050405020304" pitchFamily="18" charset="0"/>
                <a:cs typeface="Times New Roman" panose="02020603050405020304" pitchFamily="18" charset="0"/>
              </a:rPr>
              <a:t>Autoimmune Hemolytic Anemias</a:t>
            </a:r>
          </a:p>
        </p:txBody>
      </p:sp>
      <p:sp>
        <p:nvSpPr>
          <p:cNvPr id="5" name="Title 1">
            <a:extLst>
              <a:ext uri="{FF2B5EF4-FFF2-40B4-BE49-F238E27FC236}">
                <a16:creationId xmlns:a16="http://schemas.microsoft.com/office/drawing/2014/main" xmlns="" id="{4BFF6394-2275-4D8F-B101-CD7E34CFB240}"/>
              </a:ext>
            </a:extLst>
          </p:cNvPr>
          <p:cNvSpPr txBox="1">
            <a:spLocks/>
          </p:cNvSpPr>
          <p:nvPr/>
        </p:nvSpPr>
        <p:spPr>
          <a:xfrm>
            <a:off x="838199" y="135468"/>
            <a:ext cx="10515600" cy="1371599"/>
          </a:xfrm>
          <a:prstGeom prst="rect">
            <a:avLst/>
          </a:prstGeom>
          <a:solidFill>
            <a:srgbClr val="000099"/>
          </a:solidFill>
        </p:spPr>
        <p:txBody>
          <a:bodyPr vert="horz" lIns="91440" tIns="45720" rIns="91440" bIns="45720" rtlCol="0" anchor="ctr">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n-US" sz="4000" b="1" dirty="0">
                <a:solidFill>
                  <a:srgbClr val="FFFF00"/>
                </a:solidFill>
                <a:latin typeface="Times New Roman" panose="02020603050405020304" pitchFamily="18" charset="0"/>
                <a:cs typeface="Times New Roman" panose="02020603050405020304" pitchFamily="18" charset="0"/>
              </a:rPr>
              <a:t>II] Acquired Hemolytic Anemias</a:t>
            </a:r>
          </a:p>
          <a:p>
            <a:pPr algn="ctr"/>
            <a:r>
              <a:rPr lang="en-US" sz="3600" b="1" dirty="0">
                <a:solidFill>
                  <a:srgbClr val="FFFF00"/>
                </a:solidFill>
                <a:latin typeface="Times New Roman" panose="02020603050405020304" pitchFamily="18" charset="0"/>
                <a:cs typeface="Times New Roman" panose="02020603050405020304" pitchFamily="18" charset="0"/>
              </a:rPr>
              <a:t>A) Immunological Causes</a:t>
            </a:r>
            <a:endParaRPr lang="en-US" sz="24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39324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5511" y="514671"/>
            <a:ext cx="7161410" cy="6183659"/>
          </a:xfrm>
          <a:prstGeom prst="rect">
            <a:avLst/>
          </a:prstGeom>
        </p:spPr>
      </p:pic>
    </p:spTree>
    <p:extLst>
      <p:ext uri="{BB962C8B-B14F-4D97-AF65-F5344CB8AC3E}">
        <p14:creationId xmlns:p14="http://schemas.microsoft.com/office/powerpoint/2010/main" val="389718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0521"/>
            <a:ext cx="10515600" cy="754549"/>
          </a:xfrm>
          <a:solidFill>
            <a:srgbClr val="000099"/>
          </a:solidFill>
        </p:spPr>
        <p:txBody>
          <a:bodyPr>
            <a:normAutofit/>
          </a:bodyPr>
          <a:lstStyle/>
          <a:p>
            <a:pPr algn="ctr"/>
            <a:r>
              <a:rPr lang="en-US" sz="4400" b="1" dirty="0">
                <a:solidFill>
                  <a:srgbClr val="FFFF00"/>
                </a:solidFill>
                <a:latin typeface="Times New Roman" panose="02020603050405020304" pitchFamily="18" charset="0"/>
                <a:cs typeface="Times New Roman" panose="02020603050405020304" pitchFamily="18" charset="0"/>
              </a:rPr>
              <a:t>HEMOLYTIC ANAEMIAS</a:t>
            </a:r>
          </a:p>
        </p:txBody>
      </p:sp>
      <p:sp>
        <p:nvSpPr>
          <p:cNvPr id="3" name="Content Placeholder 2"/>
          <p:cNvSpPr>
            <a:spLocks noGrp="1"/>
          </p:cNvSpPr>
          <p:nvPr>
            <p:ph idx="1"/>
          </p:nvPr>
        </p:nvSpPr>
        <p:spPr>
          <a:xfrm>
            <a:off x="722489" y="1032495"/>
            <a:ext cx="11017955" cy="5666886"/>
          </a:xfrm>
          <a:solidFill>
            <a:schemeClr val="tx1">
              <a:lumMod val="75000"/>
            </a:schemeClr>
          </a:solidFill>
        </p:spPr>
        <p:txBody>
          <a:bodyPr>
            <a:noAutofit/>
          </a:bodyPr>
          <a:lstStyle/>
          <a:p>
            <a:pPr marL="0" indent="0">
              <a:lnSpc>
                <a:spcPct val="100000"/>
              </a:lnSpc>
              <a:spcBef>
                <a:spcPts val="0"/>
              </a:spcBef>
              <a:buNone/>
            </a:pPr>
            <a:r>
              <a:rPr lang="en-US" b="1" i="1" dirty="0">
                <a:solidFill>
                  <a:srgbClr val="000099"/>
                </a:solidFill>
                <a:highlight>
                  <a:srgbClr val="FFFF00"/>
                </a:highlight>
                <a:latin typeface="Times New Roman" panose="02020603050405020304" pitchFamily="18" charset="0"/>
                <a:cs typeface="Times New Roman" panose="02020603050405020304" pitchFamily="18" charset="0"/>
              </a:rPr>
              <a:t>Hemolysis</a:t>
            </a:r>
            <a:r>
              <a:rPr lang="en-US" sz="2600" b="1" i="1" dirty="0">
                <a:solidFill>
                  <a:srgbClr val="000099"/>
                </a:solidFill>
                <a:latin typeface="Times New Roman" panose="02020603050405020304" pitchFamily="18" charset="0"/>
                <a:cs typeface="Times New Roman" panose="02020603050405020304" pitchFamily="18" charset="0"/>
              </a:rPr>
              <a:t>:	</a:t>
            </a:r>
            <a:r>
              <a:rPr lang="en-US" sz="2600" dirty="0">
                <a:solidFill>
                  <a:srgbClr val="000099"/>
                </a:solidFill>
                <a:latin typeface="Times New Roman" panose="02020603050405020304" pitchFamily="18" charset="0"/>
                <a:cs typeface="Times New Roman" panose="02020603050405020304" pitchFamily="18" charset="0"/>
              </a:rPr>
              <a:t>is a state with a short of the lifespan of a mature red blood cell.</a:t>
            </a:r>
          </a:p>
          <a:p>
            <a:pPr marL="0" indent="0">
              <a:lnSpc>
                <a:spcPct val="100000"/>
              </a:lnSpc>
              <a:spcBef>
                <a:spcPts val="0"/>
              </a:spcBef>
              <a:buNone/>
            </a:pPr>
            <a:endParaRPr lang="en-US" sz="2600" b="1" i="1" dirty="0">
              <a:solidFill>
                <a:srgbClr val="000099"/>
              </a:solidFill>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en-US" sz="2600" b="1" dirty="0">
                <a:solidFill>
                  <a:srgbClr val="000099"/>
                </a:solidFill>
                <a:latin typeface="Times New Roman" panose="02020603050405020304" pitchFamily="18" charset="0"/>
                <a:cs typeface="Times New Roman" panose="02020603050405020304" pitchFamily="18" charset="0"/>
              </a:rPr>
              <a:t>- IF hemolysis is not marked and can be compensated; </a:t>
            </a:r>
            <a:r>
              <a:rPr lang="en-US" sz="2600" b="1" i="1" dirty="0">
                <a:solidFill>
                  <a:srgbClr val="000099"/>
                </a:solidFill>
                <a:latin typeface="Times New Roman" panose="02020603050405020304" pitchFamily="18" charset="0"/>
                <a:cs typeface="Times New Roman" panose="02020603050405020304" pitchFamily="18" charset="0"/>
              </a:rPr>
              <a:t> </a:t>
            </a:r>
          </a:p>
          <a:p>
            <a:pPr marL="0" indent="0">
              <a:lnSpc>
                <a:spcPct val="100000"/>
              </a:lnSpc>
              <a:spcBef>
                <a:spcPts val="0"/>
              </a:spcBef>
              <a:buNone/>
            </a:pPr>
            <a:r>
              <a:rPr lang="en-US" sz="2600" b="1" i="1" dirty="0">
                <a:solidFill>
                  <a:srgbClr val="000099"/>
                </a:solidFill>
                <a:latin typeface="Times New Roman" panose="02020603050405020304" pitchFamily="18" charset="0"/>
                <a:cs typeface="Times New Roman" panose="02020603050405020304" pitchFamily="18" charset="0"/>
              </a:rPr>
              <a:t>		</a:t>
            </a:r>
            <a:r>
              <a:rPr lang="en-US" sz="2600" dirty="0">
                <a:solidFill>
                  <a:srgbClr val="000099"/>
                </a:solidFill>
                <a:latin typeface="Times New Roman" panose="02020603050405020304" pitchFamily="18" charset="0"/>
                <a:cs typeface="Times New Roman" panose="02020603050405020304" pitchFamily="18" charset="0"/>
              </a:rPr>
              <a:t>-  increased red cell output from the marrow.</a:t>
            </a:r>
          </a:p>
          <a:p>
            <a:pPr marL="0" indent="0">
              <a:lnSpc>
                <a:spcPct val="100000"/>
              </a:lnSpc>
              <a:spcBef>
                <a:spcPts val="0"/>
              </a:spcBef>
              <a:buNone/>
            </a:pPr>
            <a:r>
              <a:rPr lang="en-US" sz="2600" b="1" i="1" dirty="0">
                <a:solidFill>
                  <a:srgbClr val="000099"/>
                </a:solidFill>
                <a:latin typeface="Times New Roman" panose="02020603050405020304" pitchFamily="18" charset="0"/>
                <a:cs typeface="Times New Roman" panose="02020603050405020304" pitchFamily="18" charset="0"/>
              </a:rPr>
              <a:t>		</a:t>
            </a:r>
            <a:r>
              <a:rPr lang="en-US" sz="2600" dirty="0">
                <a:solidFill>
                  <a:srgbClr val="000099"/>
                </a:solidFill>
                <a:latin typeface="Times New Roman" panose="02020603050405020304" pitchFamily="18" charset="0"/>
                <a:cs typeface="Times New Roman" panose="02020603050405020304" pitchFamily="18" charset="0"/>
              </a:rPr>
              <a:t>-  stimulated by erythropoietin.</a:t>
            </a:r>
          </a:p>
          <a:p>
            <a:pPr marL="0" indent="0">
              <a:lnSpc>
                <a:spcPct val="100000"/>
              </a:lnSpc>
              <a:spcBef>
                <a:spcPts val="0"/>
              </a:spcBef>
              <a:buNone/>
            </a:pPr>
            <a:r>
              <a:rPr lang="en-US" sz="2600" b="1" i="1" dirty="0">
                <a:solidFill>
                  <a:srgbClr val="000099"/>
                </a:solidFill>
                <a:latin typeface="Times New Roman" panose="02020603050405020304" pitchFamily="18" charset="0"/>
                <a:cs typeface="Times New Roman" panose="02020603050405020304" pitchFamily="18" charset="0"/>
              </a:rPr>
              <a:t>		</a:t>
            </a:r>
            <a:r>
              <a:rPr lang="en-US" sz="2600" dirty="0">
                <a:solidFill>
                  <a:srgbClr val="000099"/>
                </a:solidFill>
                <a:latin typeface="Times New Roman" panose="02020603050405020304" pitchFamily="18" charset="0"/>
                <a:cs typeface="Times New Roman" panose="02020603050405020304" pitchFamily="18" charset="0"/>
              </a:rPr>
              <a:t>-  will be sufficient.</a:t>
            </a:r>
          </a:p>
          <a:p>
            <a:pPr marL="0" indent="0">
              <a:lnSpc>
                <a:spcPct val="100000"/>
              </a:lnSpc>
              <a:spcBef>
                <a:spcPts val="0"/>
              </a:spcBef>
              <a:buNone/>
            </a:pPr>
            <a:endParaRPr lang="en-US" sz="2600" dirty="0">
              <a:solidFill>
                <a:srgbClr val="000099"/>
              </a:solidFill>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en-US" sz="2600" b="1" dirty="0">
                <a:solidFill>
                  <a:srgbClr val="000099"/>
                </a:solidFill>
                <a:latin typeface="Times New Roman" panose="02020603050405020304" pitchFamily="18" charset="0"/>
                <a:cs typeface="Times New Roman" panose="02020603050405020304" pitchFamily="18" charset="0"/>
              </a:rPr>
              <a:t>- IF hemolysis is marked and can not be compensated; </a:t>
            </a:r>
            <a:r>
              <a:rPr lang="en-US" sz="2600" b="1" i="1" dirty="0">
                <a:solidFill>
                  <a:srgbClr val="000099"/>
                </a:solidFill>
                <a:latin typeface="Times New Roman" panose="02020603050405020304" pitchFamily="18" charset="0"/>
                <a:cs typeface="Times New Roman" panose="02020603050405020304" pitchFamily="18" charset="0"/>
              </a:rPr>
              <a:t> </a:t>
            </a:r>
            <a:endParaRPr lang="en-US" sz="2600" dirty="0">
              <a:solidFill>
                <a:srgbClr val="000099"/>
              </a:solidFill>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en-US" sz="2600" b="1" i="1" dirty="0">
                <a:solidFill>
                  <a:srgbClr val="000099"/>
                </a:solidFill>
                <a:latin typeface="Times New Roman" panose="02020603050405020304" pitchFamily="18" charset="0"/>
                <a:cs typeface="Times New Roman" panose="02020603050405020304" pitchFamily="18" charset="0"/>
              </a:rPr>
              <a:t>		</a:t>
            </a:r>
            <a:r>
              <a:rPr lang="en-US" sz="2600" dirty="0">
                <a:solidFill>
                  <a:srgbClr val="000099"/>
                </a:solidFill>
                <a:latin typeface="Times New Roman" panose="02020603050405020304" pitchFamily="18" charset="0"/>
                <a:cs typeface="Times New Roman" panose="02020603050405020304" pitchFamily="18" charset="0"/>
              </a:rPr>
              <a:t>-  more marked reductions in red cell lifespan. </a:t>
            </a:r>
          </a:p>
          <a:p>
            <a:pPr marL="0" indent="0">
              <a:lnSpc>
                <a:spcPct val="100000"/>
              </a:lnSpc>
              <a:spcBef>
                <a:spcPts val="0"/>
              </a:spcBef>
              <a:buNone/>
            </a:pPr>
            <a:r>
              <a:rPr lang="en-US" sz="2600" dirty="0">
                <a:solidFill>
                  <a:srgbClr val="000099"/>
                </a:solidFill>
                <a:latin typeface="Times New Roman" panose="02020603050405020304" pitchFamily="18" charset="0"/>
                <a:cs typeface="Times New Roman" panose="02020603050405020304" pitchFamily="18" charset="0"/>
              </a:rPr>
              <a:t>		- say to 5-10 days from the usual 120 days.</a:t>
            </a:r>
          </a:p>
          <a:p>
            <a:pPr marL="0" indent="0">
              <a:lnSpc>
                <a:spcPct val="100000"/>
              </a:lnSpc>
              <a:spcBef>
                <a:spcPts val="0"/>
              </a:spcBef>
              <a:buNone/>
            </a:pPr>
            <a:r>
              <a:rPr lang="en-US" sz="2600" dirty="0">
                <a:solidFill>
                  <a:srgbClr val="000099"/>
                </a:solidFill>
                <a:latin typeface="Times New Roman" panose="02020603050405020304" pitchFamily="18" charset="0"/>
                <a:cs typeface="Times New Roman" panose="02020603050405020304" pitchFamily="18" charset="0"/>
              </a:rPr>
              <a:t>		-  will result in </a:t>
            </a:r>
            <a:r>
              <a:rPr lang="en-US" sz="2600" b="1" i="1" dirty="0">
                <a:solidFill>
                  <a:srgbClr val="000099"/>
                </a:solidFill>
                <a:latin typeface="Times New Roman" panose="02020603050405020304" pitchFamily="18" charset="0"/>
                <a:cs typeface="Times New Roman" panose="02020603050405020304" pitchFamily="18" charset="0"/>
              </a:rPr>
              <a:t>hemolytic anemia.</a:t>
            </a:r>
          </a:p>
          <a:p>
            <a:pPr marL="0" indent="0">
              <a:lnSpc>
                <a:spcPct val="100000"/>
              </a:lnSpc>
              <a:spcBef>
                <a:spcPts val="0"/>
              </a:spcBef>
              <a:buNone/>
            </a:pPr>
            <a:r>
              <a:rPr lang="en-US" sz="2600" b="1" i="1" dirty="0">
                <a:solidFill>
                  <a:srgbClr val="000099"/>
                </a:solidFill>
                <a:latin typeface="Times New Roman" panose="02020603050405020304" pitchFamily="18" charset="0"/>
                <a:cs typeface="Times New Roman" panose="02020603050405020304" pitchFamily="18" charset="0"/>
              </a:rPr>
              <a:t>		</a:t>
            </a:r>
          </a:p>
          <a:p>
            <a:pPr marL="0" indent="0">
              <a:lnSpc>
                <a:spcPct val="100000"/>
              </a:lnSpc>
              <a:spcBef>
                <a:spcPts val="0"/>
              </a:spcBef>
              <a:buNone/>
            </a:pPr>
            <a:r>
              <a:rPr lang="en-US" sz="2600" b="1" i="1" dirty="0">
                <a:solidFill>
                  <a:srgbClr val="000099"/>
                </a:solidFill>
                <a:highlight>
                  <a:srgbClr val="FFFF00"/>
                </a:highlight>
                <a:latin typeface="Times New Roman" panose="02020603050405020304" pitchFamily="18" charset="0"/>
                <a:cs typeface="Times New Roman" panose="02020603050405020304" pitchFamily="18" charset="0"/>
              </a:rPr>
              <a:t>Hemolytic anemia: </a:t>
            </a:r>
            <a:r>
              <a:rPr lang="en-US" sz="2600" dirty="0">
                <a:solidFill>
                  <a:srgbClr val="000099"/>
                </a:solidFill>
                <a:latin typeface="Times New Roman" panose="02020603050405020304" pitchFamily="18" charset="0"/>
                <a:cs typeface="Times New Roman" panose="02020603050405020304" pitchFamily="18" charset="0"/>
              </a:rPr>
              <a:t>is a shorten in life span of RBC that can not be overcome by ability of bone marrow production.</a:t>
            </a:r>
          </a:p>
          <a:p>
            <a:pPr marL="0" indent="0">
              <a:lnSpc>
                <a:spcPct val="100000"/>
              </a:lnSpc>
              <a:spcBef>
                <a:spcPts val="0"/>
              </a:spcBef>
              <a:buNone/>
            </a:pPr>
            <a:endParaRPr lang="en-US" sz="2600" b="1" i="1" dirty="0">
              <a:solidFill>
                <a:srgbClr val="0000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6534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wipe(down)">
                                      <p:cBhvr>
                                        <p:cTn id="10" dur="500"/>
                                        <p:tgtEl>
                                          <p:spTgt spid="3">
                                            <p:txEl>
                                              <p:pRg st="3" end="3"/>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wipe(down)">
                                      <p:cBhvr>
                                        <p:cTn id="13" dur="500"/>
                                        <p:tgtEl>
                                          <p:spTgt spid="3">
                                            <p:txEl>
                                              <p:pRg st="4" end="4"/>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wipe(down)">
                                      <p:cBhvr>
                                        <p:cTn id="16" dur="500"/>
                                        <p:tgtEl>
                                          <p:spTgt spid="3">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 calcmode="lin" valueType="num">
                                      <p:cBhvr additive="base">
                                        <p:cTn id="2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additive="base">
                                        <p:cTn id="2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 calcmode="lin" valueType="num">
                                      <p:cBhvr additive="base">
                                        <p:cTn id="2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anim calcmode="lin" valueType="num">
                                      <p:cBhvr additive="base">
                                        <p:cTn id="3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643" y="1302255"/>
            <a:ext cx="11672713" cy="4985656"/>
          </a:xfrm>
          <a:solidFill>
            <a:schemeClr val="tx1">
              <a:lumMod val="75000"/>
            </a:schemeClr>
          </a:solidFill>
        </p:spPr>
        <p:txBody>
          <a:bodyPr lIns="91440">
            <a:noAutofit/>
          </a:bodyPr>
          <a:lstStyle/>
          <a:p>
            <a:pPr algn="just">
              <a:spcBef>
                <a:spcPts val="0"/>
              </a:spcBef>
              <a:spcAft>
                <a:spcPts val="1000"/>
              </a:spcAft>
              <a:buFont typeface="Wingdings" panose="05000000000000000000" pitchFamily="2" charset="2"/>
              <a:buChar char="Ø"/>
            </a:pPr>
            <a:r>
              <a:rPr lang="en-US" sz="2400" dirty="0">
                <a:solidFill>
                  <a:srgbClr val="000099"/>
                </a:solidFill>
                <a:latin typeface="Times New Roman" panose="02020603050405020304" pitchFamily="18" charset="0"/>
                <a:cs typeface="Times New Roman" panose="02020603050405020304" pitchFamily="18" charset="0"/>
              </a:rPr>
              <a:t>In </a:t>
            </a:r>
            <a:r>
              <a:rPr lang="en-US" sz="2400" b="1" dirty="0">
                <a:solidFill>
                  <a:srgbClr val="000099"/>
                </a:solidFill>
                <a:latin typeface="Times New Roman" panose="02020603050405020304" pitchFamily="18" charset="0"/>
                <a:cs typeface="Times New Roman" panose="02020603050405020304" pitchFamily="18" charset="0"/>
              </a:rPr>
              <a:t>idiopathic warm AIHA</a:t>
            </a:r>
            <a:r>
              <a:rPr lang="en-US" sz="2400" dirty="0">
                <a:solidFill>
                  <a:srgbClr val="000099"/>
                </a:solidFill>
                <a:latin typeface="Times New Roman" panose="02020603050405020304" pitchFamily="18" charset="0"/>
                <a:cs typeface="Times New Roman" panose="02020603050405020304" pitchFamily="18" charset="0"/>
              </a:rPr>
              <a:t>, hemolysis dominates the clinical picture and no evidence can be found of any other disease. In </a:t>
            </a:r>
            <a:r>
              <a:rPr lang="en-US" sz="2400" b="1" dirty="0">
                <a:solidFill>
                  <a:srgbClr val="000099"/>
                </a:solidFill>
                <a:latin typeface="Times New Roman" panose="02020603050405020304" pitchFamily="18" charset="0"/>
                <a:cs typeface="Times New Roman" panose="02020603050405020304" pitchFamily="18" charset="0"/>
              </a:rPr>
              <a:t>secondary AIHA</a:t>
            </a:r>
            <a:r>
              <a:rPr lang="en-US" sz="2400" dirty="0">
                <a:solidFill>
                  <a:srgbClr val="000099"/>
                </a:solidFill>
                <a:latin typeface="Times New Roman" panose="02020603050405020304" pitchFamily="18" charset="0"/>
                <a:cs typeface="Times New Roman" panose="02020603050405020304" pitchFamily="18" charset="0"/>
              </a:rPr>
              <a:t>, the hemolysis linked with a primary disease like; </a:t>
            </a:r>
            <a:r>
              <a:rPr lang="en-US" sz="2400" u="sng" dirty="0">
                <a:solidFill>
                  <a:srgbClr val="000099"/>
                </a:solidFill>
                <a:latin typeface="Times New Roman" panose="02020603050405020304" pitchFamily="18" charset="0"/>
                <a:cs typeface="Times New Roman" panose="02020603050405020304" pitchFamily="18" charset="0"/>
              </a:rPr>
              <a:t>chronic lymphocytic leukemia (CLL)</a:t>
            </a:r>
            <a:r>
              <a:rPr lang="en-US" sz="2400" dirty="0">
                <a:solidFill>
                  <a:srgbClr val="000099"/>
                </a:solidFill>
                <a:latin typeface="Times New Roman" panose="02020603050405020304" pitchFamily="18" charset="0"/>
                <a:cs typeface="Times New Roman" panose="02020603050405020304" pitchFamily="18" charset="0"/>
              </a:rPr>
              <a:t> or </a:t>
            </a:r>
            <a:r>
              <a:rPr lang="en-US" sz="2400" u="sng" dirty="0">
                <a:solidFill>
                  <a:srgbClr val="000099"/>
                </a:solidFill>
                <a:latin typeface="Times New Roman" panose="02020603050405020304" pitchFamily="18" charset="0"/>
                <a:cs typeface="Times New Roman" panose="02020603050405020304" pitchFamily="18" charset="0"/>
              </a:rPr>
              <a:t>systemic lupus erythematosus </a:t>
            </a:r>
            <a:r>
              <a:rPr lang="en-US" sz="2400" dirty="0">
                <a:solidFill>
                  <a:srgbClr val="000099"/>
                </a:solidFill>
                <a:latin typeface="Times New Roman" panose="02020603050405020304" pitchFamily="18" charset="0"/>
                <a:cs typeface="Times New Roman" panose="02020603050405020304" pitchFamily="18" charset="0"/>
              </a:rPr>
              <a:t>(SLE). </a:t>
            </a:r>
          </a:p>
          <a:p>
            <a:pPr algn="just">
              <a:spcBef>
                <a:spcPts val="0"/>
              </a:spcBef>
              <a:spcAft>
                <a:spcPts val="1000"/>
              </a:spcAft>
              <a:buFont typeface="Wingdings" panose="05000000000000000000" pitchFamily="2" charset="2"/>
              <a:buChar char="Ø"/>
            </a:pPr>
            <a:endParaRPr lang="en-US" sz="700" dirty="0">
              <a:solidFill>
                <a:srgbClr val="000099"/>
              </a:solidFill>
              <a:latin typeface="Times New Roman" panose="02020603050405020304" pitchFamily="18" charset="0"/>
              <a:cs typeface="Times New Roman" panose="02020603050405020304" pitchFamily="18" charset="0"/>
            </a:endParaRPr>
          </a:p>
          <a:p>
            <a:pPr algn="just">
              <a:spcBef>
                <a:spcPts val="0"/>
              </a:spcBef>
              <a:spcAft>
                <a:spcPts val="1000"/>
              </a:spcAft>
              <a:buFont typeface="Wingdings" panose="05000000000000000000" pitchFamily="2" charset="2"/>
              <a:buChar char="Ø"/>
            </a:pPr>
            <a:r>
              <a:rPr lang="en-US" sz="2400" dirty="0">
                <a:solidFill>
                  <a:srgbClr val="000099"/>
                </a:solidFill>
                <a:latin typeface="Times New Roman" panose="02020603050405020304" pitchFamily="18" charset="0"/>
                <a:cs typeface="Times New Roman" panose="02020603050405020304" pitchFamily="18" charset="0"/>
              </a:rPr>
              <a:t>The antibody-coated red cells undergo partial or complete phagocytosis in the spleen and by the Kupffer cells of the liver. There may be partial activation of the complement cascade.</a:t>
            </a:r>
          </a:p>
          <a:p>
            <a:pPr algn="just">
              <a:spcBef>
                <a:spcPts val="0"/>
              </a:spcBef>
              <a:spcAft>
                <a:spcPts val="1000"/>
              </a:spcAft>
              <a:buFont typeface="Wingdings" panose="05000000000000000000" pitchFamily="2" charset="2"/>
              <a:buChar char="Ø"/>
            </a:pPr>
            <a:endParaRPr lang="en-US" sz="700" dirty="0">
              <a:solidFill>
                <a:srgbClr val="000099"/>
              </a:solidFill>
              <a:latin typeface="Times New Roman" panose="02020603050405020304" pitchFamily="18" charset="0"/>
              <a:cs typeface="Times New Roman" panose="02020603050405020304" pitchFamily="18" charset="0"/>
            </a:endParaRPr>
          </a:p>
          <a:p>
            <a:pPr algn="just">
              <a:spcBef>
                <a:spcPts val="0"/>
              </a:spcBef>
              <a:spcAft>
                <a:spcPts val="1000"/>
              </a:spcAft>
              <a:buFont typeface="Wingdings" panose="05000000000000000000" pitchFamily="2" charset="2"/>
              <a:buChar char="Ø"/>
            </a:pPr>
            <a:r>
              <a:rPr lang="en-US" sz="2400" dirty="0">
                <a:solidFill>
                  <a:srgbClr val="000099"/>
                </a:solidFill>
                <a:latin typeface="Times New Roman" panose="02020603050405020304" pitchFamily="18" charset="0"/>
                <a:cs typeface="Times New Roman" panose="02020603050405020304" pitchFamily="18" charset="0"/>
              </a:rPr>
              <a:t>Findings like; anemia, spherocytosis, reticulocytosis and rare nucleated red cells in the peripheral blood. The critical diagnostic investigation is the direct antiglobulin test (DAT).</a:t>
            </a:r>
          </a:p>
          <a:p>
            <a:pPr algn="just">
              <a:spcBef>
                <a:spcPts val="0"/>
              </a:spcBef>
              <a:spcAft>
                <a:spcPts val="1000"/>
              </a:spcAft>
              <a:buFont typeface="Wingdings" panose="05000000000000000000" pitchFamily="2" charset="2"/>
              <a:buChar char="Ø"/>
            </a:pPr>
            <a:endParaRPr lang="en-US" sz="700" dirty="0">
              <a:solidFill>
                <a:srgbClr val="000099"/>
              </a:solidFill>
              <a:latin typeface="Times New Roman" panose="02020603050405020304" pitchFamily="18" charset="0"/>
              <a:cs typeface="Times New Roman" panose="02020603050405020304" pitchFamily="18" charset="0"/>
            </a:endParaRPr>
          </a:p>
          <a:p>
            <a:pPr lvl="0" algn="just">
              <a:spcBef>
                <a:spcPts val="0"/>
              </a:spcBef>
              <a:spcAft>
                <a:spcPts val="1000"/>
              </a:spcAft>
              <a:buFont typeface="Wingdings" panose="05000000000000000000" pitchFamily="2" charset="2"/>
              <a:buChar char="Ø"/>
            </a:pPr>
            <a:r>
              <a:rPr lang="en-US" sz="2400" dirty="0">
                <a:solidFill>
                  <a:srgbClr val="000099"/>
                </a:solidFill>
                <a:latin typeface="Times New Roman" panose="02020603050405020304" pitchFamily="18" charset="0"/>
                <a:cs typeface="Times New Roman" panose="02020603050405020304" pitchFamily="18" charset="0"/>
              </a:rPr>
              <a:t>Hemolysis can be limited by treatment with </a:t>
            </a:r>
            <a:r>
              <a:rPr lang="en-US" sz="2400" b="1" dirty="0">
                <a:solidFill>
                  <a:srgbClr val="000099"/>
                </a:solidFill>
                <a:latin typeface="Times New Roman" panose="02020603050405020304" pitchFamily="18" charset="0"/>
                <a:cs typeface="Times New Roman" panose="02020603050405020304" pitchFamily="18" charset="0"/>
              </a:rPr>
              <a:t>prednisolone</a:t>
            </a:r>
            <a:r>
              <a:rPr lang="en-US" sz="2400" dirty="0">
                <a:solidFill>
                  <a:srgbClr val="000099"/>
                </a:solidFill>
                <a:latin typeface="Times New Roman" panose="02020603050405020304" pitchFamily="18" charset="0"/>
                <a:cs typeface="Times New Roman" panose="02020603050405020304" pitchFamily="18" charset="0"/>
              </a:rPr>
              <a:t>. If reduction in hemolysis is not maintained when the dose of steroids is lowered, </a:t>
            </a:r>
            <a:r>
              <a:rPr lang="en-US" sz="2400" b="1" dirty="0">
                <a:solidFill>
                  <a:srgbClr val="000099"/>
                </a:solidFill>
                <a:latin typeface="Times New Roman" panose="02020603050405020304" pitchFamily="18" charset="0"/>
                <a:cs typeface="Times New Roman" panose="02020603050405020304" pitchFamily="18" charset="0"/>
              </a:rPr>
              <a:t>splenectomy</a:t>
            </a:r>
            <a:r>
              <a:rPr lang="en-US" sz="2400" dirty="0">
                <a:solidFill>
                  <a:srgbClr val="000099"/>
                </a:solidFill>
                <a:latin typeface="Times New Roman" panose="02020603050405020304" pitchFamily="18" charset="0"/>
                <a:cs typeface="Times New Roman" panose="02020603050405020304" pitchFamily="18" charset="0"/>
              </a:rPr>
              <a:t> or alternative immunosuppressive therapy should be considered. The </a:t>
            </a:r>
            <a:r>
              <a:rPr lang="en-US" sz="2400" b="1" dirty="0">
                <a:solidFill>
                  <a:srgbClr val="000099"/>
                </a:solidFill>
                <a:latin typeface="Times New Roman" panose="02020603050405020304" pitchFamily="18" charset="0"/>
                <a:cs typeface="Times New Roman" panose="02020603050405020304" pitchFamily="18" charset="0"/>
              </a:rPr>
              <a:t>anti-CD20</a:t>
            </a:r>
            <a:r>
              <a:rPr lang="en-US" sz="2400" dirty="0">
                <a:solidFill>
                  <a:srgbClr val="000099"/>
                </a:solidFill>
                <a:latin typeface="Times New Roman" panose="02020603050405020304" pitchFamily="18" charset="0"/>
                <a:cs typeface="Times New Roman" panose="02020603050405020304" pitchFamily="18" charset="0"/>
              </a:rPr>
              <a:t> monoclonal antibody </a:t>
            </a:r>
            <a:r>
              <a:rPr lang="en-US" sz="2400" b="1" dirty="0">
                <a:solidFill>
                  <a:srgbClr val="000099"/>
                </a:solidFill>
                <a:latin typeface="Times New Roman" panose="02020603050405020304" pitchFamily="18" charset="0"/>
                <a:cs typeface="Times New Roman" panose="02020603050405020304" pitchFamily="18" charset="0"/>
              </a:rPr>
              <a:t>rituximab</a:t>
            </a:r>
            <a:r>
              <a:rPr lang="en-US" sz="2400" dirty="0">
                <a:solidFill>
                  <a:srgbClr val="000099"/>
                </a:solidFill>
                <a:latin typeface="Times New Roman" panose="02020603050405020304" pitchFamily="18" charset="0"/>
                <a:cs typeface="Times New Roman" panose="02020603050405020304" pitchFamily="18" charset="0"/>
              </a:rPr>
              <a:t>, as well as  </a:t>
            </a:r>
            <a:r>
              <a:rPr lang="en-US" sz="2400" u="sng" dirty="0">
                <a:solidFill>
                  <a:srgbClr val="000099"/>
                </a:solidFill>
                <a:latin typeface="Times New Roman" panose="02020603050405020304" pitchFamily="18" charset="0"/>
                <a:cs typeface="Times New Roman" panose="02020603050405020304" pitchFamily="18" charset="0"/>
              </a:rPr>
              <a:t>immunosuppressants</a:t>
            </a:r>
            <a:r>
              <a:rPr lang="en-US" sz="2400" dirty="0">
                <a:solidFill>
                  <a:srgbClr val="000099"/>
                </a:solidFill>
                <a:latin typeface="Times New Roman" panose="02020603050405020304" pitchFamily="18" charset="0"/>
                <a:cs typeface="Times New Roman" panose="02020603050405020304" pitchFamily="18" charset="0"/>
              </a:rPr>
              <a:t> such as </a:t>
            </a:r>
            <a:r>
              <a:rPr lang="en-US" sz="2400" b="1" dirty="0">
                <a:solidFill>
                  <a:srgbClr val="000099"/>
                </a:solidFill>
                <a:latin typeface="Times New Roman" panose="02020603050405020304" pitchFamily="18" charset="0"/>
                <a:cs typeface="Times New Roman" panose="02020603050405020304" pitchFamily="18" charset="0"/>
              </a:rPr>
              <a:t>azathioprine</a:t>
            </a:r>
            <a:r>
              <a:rPr lang="en-US" sz="2400" dirty="0">
                <a:solidFill>
                  <a:srgbClr val="000099"/>
                </a:solidFill>
                <a:latin typeface="Times New Roman" panose="02020603050405020304" pitchFamily="18" charset="0"/>
                <a:cs typeface="Times New Roman" panose="02020603050405020304" pitchFamily="18" charset="0"/>
              </a:rPr>
              <a:t> or </a:t>
            </a:r>
            <a:r>
              <a:rPr lang="en-US" sz="2400" b="1" dirty="0">
                <a:solidFill>
                  <a:srgbClr val="000099"/>
                </a:solidFill>
                <a:latin typeface="Times New Roman" panose="02020603050405020304" pitchFamily="18" charset="0"/>
                <a:cs typeface="Times New Roman" panose="02020603050405020304" pitchFamily="18" charset="0"/>
              </a:rPr>
              <a:t>cyclophosphamide</a:t>
            </a:r>
            <a:r>
              <a:rPr lang="en-US" sz="2400" dirty="0">
                <a:solidFill>
                  <a:srgbClr val="000099"/>
                </a:solidFill>
                <a:latin typeface="Times New Roman" panose="02020603050405020304" pitchFamily="18" charset="0"/>
                <a:cs typeface="Times New Roman" panose="02020603050405020304" pitchFamily="18" charset="0"/>
              </a:rPr>
              <a:t>.</a:t>
            </a:r>
          </a:p>
          <a:p>
            <a:pPr algn="just">
              <a:spcBef>
                <a:spcPts val="0"/>
              </a:spcBef>
              <a:spcAft>
                <a:spcPts val="1000"/>
              </a:spcAft>
              <a:buFont typeface="Wingdings" panose="05000000000000000000" pitchFamily="2" charset="2"/>
              <a:buChar char="Ø"/>
            </a:pPr>
            <a:endParaRPr lang="en-US" sz="2400" dirty="0">
              <a:solidFill>
                <a:srgbClr val="000099"/>
              </a:solidFill>
              <a:latin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838200" y="191756"/>
            <a:ext cx="10515600" cy="745221"/>
          </a:xfrm>
          <a:solidFill>
            <a:srgbClr val="000099"/>
          </a:solidFill>
        </p:spPr>
        <p:txBody>
          <a:bodyPr>
            <a:noAutofit/>
          </a:bodyPr>
          <a:lstStyle/>
          <a:p>
            <a:pPr algn="ctr"/>
            <a:r>
              <a:rPr lang="en-US" sz="4000" b="1" dirty="0">
                <a:solidFill>
                  <a:srgbClr val="FFFF00"/>
                </a:solidFill>
                <a:latin typeface="Times New Roman" panose="02020603050405020304" pitchFamily="18" charset="0"/>
                <a:cs typeface="Times New Roman" panose="02020603050405020304" pitchFamily="18" charset="0"/>
              </a:rPr>
              <a:t>Warm AIHA</a:t>
            </a:r>
          </a:p>
        </p:txBody>
      </p:sp>
    </p:spTree>
    <p:extLst>
      <p:ext uri="{BB962C8B-B14F-4D97-AF65-F5344CB8AC3E}">
        <p14:creationId xmlns:p14="http://schemas.microsoft.com/office/powerpoint/2010/main" val="38699876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6762" y="543712"/>
            <a:ext cx="6750504" cy="5760720"/>
          </a:xfrm>
          <a:prstGeom prst="rect">
            <a:avLst/>
          </a:prstGeom>
        </p:spPr>
      </p:pic>
    </p:spTree>
    <p:extLst>
      <p:ext uri="{BB962C8B-B14F-4D97-AF65-F5344CB8AC3E}">
        <p14:creationId xmlns:p14="http://schemas.microsoft.com/office/powerpoint/2010/main" val="7852210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0266" y="1245986"/>
            <a:ext cx="11311467" cy="5098370"/>
          </a:xfrm>
          <a:solidFill>
            <a:schemeClr val="tx1">
              <a:lumMod val="75000"/>
            </a:schemeClr>
          </a:solidFill>
        </p:spPr>
        <p:txBody>
          <a:bodyPr lIns="91440">
            <a:noAutofit/>
          </a:bodyPr>
          <a:lstStyle/>
          <a:p>
            <a:pPr algn="just">
              <a:spcBef>
                <a:spcPts val="0"/>
              </a:spcBef>
              <a:spcAft>
                <a:spcPts val="1000"/>
              </a:spcAft>
            </a:pPr>
            <a:r>
              <a:rPr lang="en-US" sz="2400" dirty="0">
                <a:solidFill>
                  <a:srgbClr val="000099"/>
                </a:solidFill>
                <a:latin typeface="Times New Roman" panose="02020603050405020304" pitchFamily="18" charset="0"/>
                <a:cs typeface="Times New Roman" panose="02020603050405020304" pitchFamily="18" charset="0"/>
              </a:rPr>
              <a:t>Cold antibodies bind to the red cell surface in the </a:t>
            </a:r>
            <a:r>
              <a:rPr lang="en-US" sz="2400" u="sng" dirty="0">
                <a:solidFill>
                  <a:srgbClr val="000099"/>
                </a:solidFill>
                <a:latin typeface="Times New Roman" panose="02020603050405020304" pitchFamily="18" charset="0"/>
                <a:cs typeface="Times New Roman" panose="02020603050405020304" pitchFamily="18" charset="0"/>
              </a:rPr>
              <a:t>cooler superficial </a:t>
            </a:r>
            <a:r>
              <a:rPr lang="en-US" sz="2400" dirty="0">
                <a:solidFill>
                  <a:srgbClr val="000099"/>
                </a:solidFill>
                <a:latin typeface="Times New Roman" panose="02020603050405020304" pitchFamily="18" charset="0"/>
                <a:cs typeface="Times New Roman" panose="02020603050405020304" pitchFamily="18" charset="0"/>
              </a:rPr>
              <a:t>blood vessels of the peripheries. IgM subtype, </a:t>
            </a:r>
            <a:r>
              <a:rPr lang="en-US" sz="2400" b="1" dirty="0">
                <a:solidFill>
                  <a:srgbClr val="000099"/>
                </a:solidFill>
                <a:latin typeface="Times New Roman" panose="02020603050405020304" pitchFamily="18" charset="0"/>
                <a:cs typeface="Times New Roman" panose="02020603050405020304" pitchFamily="18" charset="0"/>
              </a:rPr>
              <a:t>pentameric</a:t>
            </a:r>
            <a:r>
              <a:rPr lang="en-US" sz="2400" dirty="0">
                <a:solidFill>
                  <a:srgbClr val="000099"/>
                </a:solidFill>
                <a:latin typeface="Times New Roman" panose="02020603050405020304" pitchFamily="18" charset="0"/>
                <a:cs typeface="Times New Roman" panose="02020603050405020304" pitchFamily="18" charset="0"/>
              </a:rPr>
              <a:t> structure, permits direct agglutination of red cells coated with antibody; they are therefore sometimes termed </a:t>
            </a:r>
            <a:r>
              <a:rPr lang="en-US" sz="2400" b="1" dirty="0">
                <a:solidFill>
                  <a:srgbClr val="000099"/>
                </a:solidFill>
                <a:highlight>
                  <a:srgbClr val="FFFF00"/>
                </a:highlight>
                <a:latin typeface="Times New Roman" panose="02020603050405020304" pitchFamily="18" charset="0"/>
                <a:cs typeface="Times New Roman" panose="02020603050405020304" pitchFamily="18" charset="0"/>
              </a:rPr>
              <a:t>cold agglutinins</a:t>
            </a:r>
            <a:r>
              <a:rPr lang="en-US" sz="2400" dirty="0">
                <a:solidFill>
                  <a:srgbClr val="000099"/>
                </a:solidFill>
                <a:latin typeface="Times New Roman" panose="02020603050405020304" pitchFamily="18" charset="0"/>
                <a:cs typeface="Times New Roman" panose="02020603050405020304" pitchFamily="18" charset="0"/>
              </a:rPr>
              <a:t>. </a:t>
            </a:r>
          </a:p>
          <a:p>
            <a:pPr algn="just">
              <a:spcBef>
                <a:spcPts val="0"/>
              </a:spcBef>
              <a:spcAft>
                <a:spcPts val="1000"/>
              </a:spcAft>
            </a:pPr>
            <a:r>
              <a:rPr lang="en-US" sz="2400" dirty="0">
                <a:solidFill>
                  <a:srgbClr val="000099"/>
                </a:solidFill>
                <a:latin typeface="Times New Roman" panose="02020603050405020304" pitchFamily="18" charset="0"/>
                <a:cs typeface="Times New Roman" panose="02020603050405020304" pitchFamily="18" charset="0"/>
              </a:rPr>
              <a:t>Symptoms due to cold AIHA are worse during cold weather. Exposure to cold provokes acrocyanosis. The direct activation of the complement system leads to red cells lysis and, consequently, to hemoglobinemia and hemoglobinuria (</a:t>
            </a:r>
            <a:r>
              <a:rPr lang="en-US" sz="2400" u="sng" dirty="0">
                <a:solidFill>
                  <a:srgbClr val="000099"/>
                </a:solidFill>
                <a:latin typeface="Times New Roman" panose="02020603050405020304" pitchFamily="18" charset="0"/>
                <a:cs typeface="Times New Roman" panose="02020603050405020304" pitchFamily="18" charset="0"/>
              </a:rPr>
              <a:t>intra</a:t>
            </a:r>
            <a:r>
              <a:rPr lang="en-US" sz="2400" dirty="0">
                <a:solidFill>
                  <a:srgbClr val="000099"/>
                </a:solidFill>
                <a:latin typeface="Times New Roman" panose="02020603050405020304" pitchFamily="18" charset="0"/>
                <a:cs typeface="Times New Roman" panose="02020603050405020304" pitchFamily="18" charset="0"/>
              </a:rPr>
              <a:t>).</a:t>
            </a:r>
            <a:endParaRPr lang="en-US" sz="1000" dirty="0">
              <a:solidFill>
                <a:srgbClr val="000099"/>
              </a:solidFill>
              <a:latin typeface="Times New Roman" panose="02020603050405020304" pitchFamily="18" charset="0"/>
              <a:cs typeface="Times New Roman" panose="02020603050405020304" pitchFamily="18" charset="0"/>
            </a:endParaRPr>
          </a:p>
          <a:p>
            <a:pPr lvl="0" algn="just">
              <a:spcBef>
                <a:spcPts val="0"/>
              </a:spcBef>
              <a:spcAft>
                <a:spcPts val="1000"/>
              </a:spcAft>
            </a:pPr>
            <a:r>
              <a:rPr lang="en-US" sz="2400" dirty="0">
                <a:solidFill>
                  <a:srgbClr val="000099"/>
                </a:solidFill>
                <a:latin typeface="Times New Roman" panose="02020603050405020304" pitchFamily="18" charset="0"/>
                <a:cs typeface="Times New Roman" panose="02020603050405020304" pitchFamily="18" charset="0"/>
              </a:rPr>
              <a:t>Chronic idiopathic CHAD is managed initially simply by </a:t>
            </a:r>
            <a:r>
              <a:rPr lang="en-US" sz="2400" b="1" dirty="0">
                <a:solidFill>
                  <a:srgbClr val="000099"/>
                </a:solidFill>
                <a:latin typeface="Times New Roman" panose="02020603050405020304" pitchFamily="18" charset="0"/>
                <a:cs typeface="Times New Roman" panose="02020603050405020304" pitchFamily="18" charset="0"/>
              </a:rPr>
              <a:t>keeping the patient warm</a:t>
            </a:r>
            <a:r>
              <a:rPr lang="en-US" sz="2400" dirty="0">
                <a:solidFill>
                  <a:srgbClr val="000099"/>
                </a:solidFill>
                <a:latin typeface="Times New Roman" panose="02020603050405020304" pitchFamily="18" charset="0"/>
                <a:cs typeface="Times New Roman" panose="02020603050405020304" pitchFamily="18" charset="0"/>
              </a:rPr>
              <a:t>. Treatment with </a:t>
            </a:r>
            <a:r>
              <a:rPr lang="en-US" sz="2400" b="1" dirty="0">
                <a:solidFill>
                  <a:srgbClr val="000099"/>
                </a:solidFill>
                <a:latin typeface="Times New Roman" panose="02020603050405020304" pitchFamily="18" charset="0"/>
                <a:cs typeface="Times New Roman" panose="02020603050405020304" pitchFamily="18" charset="0"/>
              </a:rPr>
              <a:t>rituximab</a:t>
            </a:r>
            <a:r>
              <a:rPr lang="en-US" sz="2400" dirty="0">
                <a:solidFill>
                  <a:srgbClr val="000099"/>
                </a:solidFill>
                <a:latin typeface="Times New Roman" panose="02020603050405020304" pitchFamily="18" charset="0"/>
                <a:cs typeface="Times New Roman" panose="02020603050405020304" pitchFamily="18" charset="0"/>
              </a:rPr>
              <a:t> may be effective.</a:t>
            </a:r>
          </a:p>
          <a:p>
            <a:pPr lvl="0" algn="just">
              <a:spcBef>
                <a:spcPts val="0"/>
              </a:spcBef>
              <a:spcAft>
                <a:spcPts val="1000"/>
              </a:spcAft>
            </a:pPr>
            <a:endParaRPr lang="en-US" sz="800" dirty="0">
              <a:solidFill>
                <a:srgbClr val="000099"/>
              </a:solidFill>
              <a:latin typeface="Times New Roman" panose="02020603050405020304" pitchFamily="18" charset="0"/>
              <a:cs typeface="Times New Roman" panose="02020603050405020304" pitchFamily="18" charset="0"/>
            </a:endParaRPr>
          </a:p>
          <a:p>
            <a:pPr lvl="0" algn="just">
              <a:spcBef>
                <a:spcPts val="0"/>
              </a:spcBef>
              <a:spcAft>
                <a:spcPts val="1000"/>
              </a:spcAft>
            </a:pPr>
            <a:r>
              <a:rPr lang="en-US" sz="2400" b="1" dirty="0">
                <a:solidFill>
                  <a:srgbClr val="000099"/>
                </a:solidFill>
                <a:latin typeface="Times New Roman" panose="02020603050405020304" pitchFamily="18" charset="0"/>
                <a:cs typeface="Times New Roman" panose="02020603050405020304" pitchFamily="18" charset="0"/>
              </a:rPr>
              <a:t>Other causes of hemolytic anemia with an immune </a:t>
            </a:r>
            <a:r>
              <a:rPr lang="en-US" sz="2400" dirty="0">
                <a:solidFill>
                  <a:srgbClr val="000099"/>
                </a:solidFill>
                <a:latin typeface="Times New Roman" panose="02020603050405020304" pitchFamily="18" charset="0"/>
                <a:cs typeface="Times New Roman" panose="02020603050405020304" pitchFamily="18" charset="0"/>
              </a:rPr>
              <a:t>element include: </a:t>
            </a:r>
          </a:p>
          <a:p>
            <a:pPr lvl="1" algn="just">
              <a:spcBef>
                <a:spcPts val="0"/>
              </a:spcBef>
              <a:spcAft>
                <a:spcPts val="1000"/>
              </a:spcAft>
              <a:buFont typeface="Wingdings" panose="05000000000000000000" pitchFamily="2" charset="2"/>
              <a:buChar char="ü"/>
            </a:pPr>
            <a:r>
              <a:rPr lang="en-US" dirty="0">
                <a:solidFill>
                  <a:srgbClr val="000099"/>
                </a:solidFill>
                <a:latin typeface="Times New Roman" panose="02020603050405020304" pitchFamily="18" charset="0"/>
                <a:cs typeface="Times New Roman" panose="02020603050405020304" pitchFamily="18" charset="0"/>
              </a:rPr>
              <a:t>1) Paroxysmal nocturnal hemoglobinuria (PNH); </a:t>
            </a:r>
          </a:p>
          <a:p>
            <a:pPr lvl="1" algn="just">
              <a:spcBef>
                <a:spcPts val="0"/>
              </a:spcBef>
              <a:spcAft>
                <a:spcPts val="1000"/>
              </a:spcAft>
              <a:buFont typeface="Wingdings" panose="05000000000000000000" pitchFamily="2" charset="2"/>
              <a:buChar char="ü"/>
            </a:pPr>
            <a:r>
              <a:rPr lang="en-US" dirty="0">
                <a:solidFill>
                  <a:srgbClr val="000099"/>
                </a:solidFill>
                <a:latin typeface="Times New Roman" panose="02020603050405020304" pitchFamily="18" charset="0"/>
                <a:cs typeface="Times New Roman" panose="02020603050405020304" pitchFamily="18" charset="0"/>
              </a:rPr>
              <a:t>2) </a:t>
            </a:r>
            <a:r>
              <a:rPr lang="en-US" dirty="0">
                <a:solidFill>
                  <a:srgbClr val="000099"/>
                </a:solidFill>
                <a:highlight>
                  <a:srgbClr val="FFFF00"/>
                </a:highlight>
                <a:latin typeface="Times New Roman" panose="02020603050405020304" pitchFamily="18" charset="0"/>
                <a:cs typeface="Times New Roman" panose="02020603050405020304" pitchFamily="18" charset="0"/>
              </a:rPr>
              <a:t>Paroxysmal cold hemoglobinuria</a:t>
            </a:r>
            <a:r>
              <a:rPr lang="en-US" dirty="0">
                <a:solidFill>
                  <a:srgbClr val="000099"/>
                </a:solidFill>
                <a:latin typeface="Times New Roman" panose="02020603050405020304" pitchFamily="18" charset="0"/>
                <a:cs typeface="Times New Roman" panose="02020603050405020304" pitchFamily="18" charset="0"/>
              </a:rPr>
              <a:t>; </a:t>
            </a:r>
          </a:p>
          <a:p>
            <a:pPr lvl="1" algn="just">
              <a:spcBef>
                <a:spcPts val="0"/>
              </a:spcBef>
              <a:spcAft>
                <a:spcPts val="1000"/>
              </a:spcAft>
              <a:buFont typeface="Wingdings" panose="05000000000000000000" pitchFamily="2" charset="2"/>
              <a:buChar char="ü"/>
            </a:pPr>
            <a:r>
              <a:rPr lang="en-US" dirty="0">
                <a:solidFill>
                  <a:srgbClr val="000099"/>
                </a:solidFill>
                <a:latin typeface="Times New Roman" panose="02020603050405020304" pitchFamily="18" charset="0"/>
                <a:cs typeface="Times New Roman" panose="02020603050405020304" pitchFamily="18" charset="0"/>
              </a:rPr>
              <a:t>3) Drug-related hemolytic anemias.</a:t>
            </a:r>
          </a:p>
          <a:p>
            <a:pPr algn="just">
              <a:spcBef>
                <a:spcPts val="0"/>
              </a:spcBef>
              <a:spcAft>
                <a:spcPts val="1000"/>
              </a:spcAft>
            </a:pPr>
            <a:endParaRPr lang="en-US" sz="2400" dirty="0">
              <a:solidFill>
                <a:srgbClr val="000099"/>
              </a:solidFill>
              <a:latin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838200" y="228396"/>
            <a:ext cx="10515600" cy="844048"/>
          </a:xfrm>
          <a:solidFill>
            <a:srgbClr val="000099"/>
          </a:solidFill>
        </p:spPr>
        <p:txBody>
          <a:bodyPr>
            <a:noAutofit/>
          </a:bodyPr>
          <a:lstStyle/>
          <a:p>
            <a:pPr algn="ctr"/>
            <a:r>
              <a:rPr lang="en-US" sz="4000" b="1" dirty="0">
                <a:solidFill>
                  <a:srgbClr val="FFFF00"/>
                </a:solidFill>
                <a:latin typeface="Times New Roman" panose="02020603050405020304" pitchFamily="18" charset="0"/>
                <a:cs typeface="Times New Roman" panose="02020603050405020304" pitchFamily="18" charset="0"/>
              </a:rPr>
              <a:t>Cold Hemagglutinin Disease (CHAD)</a:t>
            </a:r>
          </a:p>
        </p:txBody>
      </p:sp>
    </p:spTree>
    <p:extLst>
      <p:ext uri="{BB962C8B-B14F-4D97-AF65-F5344CB8AC3E}">
        <p14:creationId xmlns:p14="http://schemas.microsoft.com/office/powerpoint/2010/main" val="40289053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0892" y="496133"/>
            <a:ext cx="7249585" cy="5760720"/>
          </a:xfrm>
          <a:prstGeom prst="rect">
            <a:avLst/>
          </a:prstGeom>
        </p:spPr>
      </p:pic>
    </p:spTree>
    <p:extLst>
      <p:ext uri="{BB962C8B-B14F-4D97-AF65-F5344CB8AC3E}">
        <p14:creationId xmlns:p14="http://schemas.microsoft.com/office/powerpoint/2010/main" val="21439589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359379"/>
            <a:ext cx="10515600" cy="3793066"/>
          </a:xfrm>
          <a:solidFill>
            <a:schemeClr val="tx1">
              <a:lumMod val="75000"/>
            </a:schemeClr>
          </a:solidFill>
        </p:spPr>
        <p:txBody>
          <a:bodyPr lIns="91440">
            <a:noAutofit/>
          </a:bodyPr>
          <a:lstStyle/>
          <a:p>
            <a:pPr algn="just">
              <a:spcBef>
                <a:spcPts val="0"/>
              </a:spcBef>
              <a:spcAft>
                <a:spcPts val="1000"/>
              </a:spcAft>
            </a:pPr>
            <a:r>
              <a:rPr lang="en-US" dirty="0">
                <a:solidFill>
                  <a:srgbClr val="000099"/>
                </a:solidFill>
                <a:latin typeface="Times New Roman" panose="02020603050405020304" pitchFamily="18" charset="0"/>
                <a:cs typeface="Times New Roman" panose="02020603050405020304" pitchFamily="18" charset="0"/>
              </a:rPr>
              <a:t>Several of the mechanical causes of acquired non-immune hemolytic anemia are </a:t>
            </a:r>
            <a:r>
              <a:rPr lang="en-US" b="1" dirty="0">
                <a:solidFill>
                  <a:srgbClr val="000099"/>
                </a:solidFill>
                <a:latin typeface="Times New Roman" panose="02020603050405020304" pitchFamily="18" charset="0"/>
                <a:cs typeface="Times New Roman" panose="02020603050405020304" pitchFamily="18" charset="0"/>
              </a:rPr>
              <a:t>summarized in Table</a:t>
            </a:r>
            <a:r>
              <a:rPr lang="en-US" dirty="0">
                <a:solidFill>
                  <a:srgbClr val="000099"/>
                </a:solidFill>
                <a:latin typeface="Times New Roman" panose="02020603050405020304" pitchFamily="18" charset="0"/>
                <a:cs typeface="Times New Roman" panose="02020603050405020304" pitchFamily="18" charset="0"/>
              </a:rPr>
              <a:t>. Red cells are mechanically damaged when they impact upon abnormal surfaces. </a:t>
            </a:r>
          </a:p>
          <a:p>
            <a:pPr algn="just">
              <a:spcBef>
                <a:spcPts val="0"/>
              </a:spcBef>
              <a:spcAft>
                <a:spcPts val="1000"/>
              </a:spcAft>
            </a:pPr>
            <a:endParaRPr lang="en-US" sz="1200" dirty="0">
              <a:solidFill>
                <a:srgbClr val="000099"/>
              </a:solidFill>
              <a:latin typeface="Times New Roman" panose="02020603050405020304" pitchFamily="18" charset="0"/>
              <a:cs typeface="Times New Roman" panose="02020603050405020304" pitchFamily="18" charset="0"/>
            </a:endParaRPr>
          </a:p>
          <a:p>
            <a:pPr algn="just">
              <a:spcBef>
                <a:spcPts val="0"/>
              </a:spcBef>
              <a:spcAft>
                <a:spcPts val="1000"/>
              </a:spcAft>
            </a:pPr>
            <a:r>
              <a:rPr lang="en-US" dirty="0">
                <a:solidFill>
                  <a:srgbClr val="000099"/>
                </a:solidFill>
                <a:latin typeface="Times New Roman" panose="02020603050405020304" pitchFamily="18" charset="0"/>
                <a:cs typeface="Times New Roman" panose="02020603050405020304" pitchFamily="18" charset="0"/>
              </a:rPr>
              <a:t>In </a:t>
            </a:r>
            <a:r>
              <a:rPr lang="en-US" u="sng" dirty="0">
                <a:solidFill>
                  <a:srgbClr val="000099"/>
                </a:solidFill>
                <a:latin typeface="Times New Roman" panose="02020603050405020304" pitchFamily="18" charset="0"/>
                <a:cs typeface="Times New Roman" panose="02020603050405020304" pitchFamily="18" charset="0"/>
              </a:rPr>
              <a:t>disseminated intravascular coagulation </a:t>
            </a:r>
            <a:r>
              <a:rPr lang="en-US" dirty="0">
                <a:solidFill>
                  <a:srgbClr val="000099"/>
                </a:solidFill>
                <a:latin typeface="Times New Roman" panose="02020603050405020304" pitchFamily="18" charset="0"/>
                <a:cs typeface="Times New Roman" panose="02020603050405020304" pitchFamily="18" charset="0"/>
              </a:rPr>
              <a:t>(DIC) inappropriate activation of the coagulation cascade produces fibrin strands which are thought to cause mechanical destruction of red cells. Such damage usually results in the presence of </a:t>
            </a:r>
            <a:r>
              <a:rPr lang="en-US" b="1" dirty="0">
                <a:solidFill>
                  <a:srgbClr val="000099"/>
                </a:solidFill>
                <a:latin typeface="Times New Roman" panose="02020603050405020304" pitchFamily="18" charset="0"/>
                <a:cs typeface="Times New Roman" panose="02020603050405020304" pitchFamily="18" charset="0"/>
              </a:rPr>
              <a:t>red cell fragments (</a:t>
            </a:r>
            <a:r>
              <a:rPr lang="en-US" b="1" dirty="0">
                <a:solidFill>
                  <a:srgbClr val="000099"/>
                </a:solidFill>
                <a:highlight>
                  <a:srgbClr val="FFFF00"/>
                </a:highlight>
                <a:latin typeface="Times New Roman" panose="02020603050405020304" pitchFamily="18" charset="0"/>
                <a:cs typeface="Times New Roman" panose="02020603050405020304" pitchFamily="18" charset="0"/>
              </a:rPr>
              <a:t>schistocytes</a:t>
            </a:r>
            <a:r>
              <a:rPr lang="en-US" b="1" dirty="0">
                <a:solidFill>
                  <a:srgbClr val="000099"/>
                </a:solidFill>
                <a:latin typeface="Times New Roman" panose="02020603050405020304" pitchFamily="18" charset="0"/>
                <a:cs typeface="Times New Roman" panose="02020603050405020304" pitchFamily="18" charset="0"/>
              </a:rPr>
              <a:t>) </a:t>
            </a:r>
            <a:r>
              <a:rPr lang="en-US" dirty="0">
                <a:solidFill>
                  <a:srgbClr val="000099"/>
                </a:solidFill>
                <a:latin typeface="Times New Roman" panose="02020603050405020304" pitchFamily="18" charset="0"/>
                <a:cs typeface="Times New Roman" panose="02020603050405020304" pitchFamily="18" charset="0"/>
              </a:rPr>
              <a:t>in the blood film.</a:t>
            </a:r>
          </a:p>
        </p:txBody>
      </p:sp>
      <p:sp>
        <p:nvSpPr>
          <p:cNvPr id="4" name="Title 1"/>
          <p:cNvSpPr>
            <a:spLocks noGrp="1"/>
          </p:cNvSpPr>
          <p:nvPr>
            <p:ph type="title"/>
          </p:nvPr>
        </p:nvSpPr>
        <p:spPr>
          <a:xfrm>
            <a:off x="838200" y="236582"/>
            <a:ext cx="10515600" cy="1738974"/>
          </a:xfrm>
          <a:solidFill>
            <a:srgbClr val="000099"/>
          </a:solidFill>
        </p:spPr>
        <p:txBody>
          <a:bodyPr>
            <a:noAutofit/>
          </a:bodyPr>
          <a:lstStyle/>
          <a:p>
            <a:pPr algn="ctr"/>
            <a:r>
              <a:rPr lang="en-US" sz="3600" b="1" dirty="0">
                <a:solidFill>
                  <a:srgbClr val="FFFF00"/>
                </a:solidFill>
                <a:latin typeface="Times New Roman" panose="02020603050405020304" pitchFamily="18" charset="0"/>
                <a:cs typeface="Times New Roman" panose="02020603050405020304" pitchFamily="18" charset="0"/>
              </a:rPr>
              <a:t>II] Acquired Hemolytic Anemias</a:t>
            </a:r>
            <a:r>
              <a:rPr lang="en-US" sz="2000" b="1" dirty="0">
                <a:solidFill>
                  <a:srgbClr val="FFFF00"/>
                </a:solidFill>
                <a:latin typeface="Times New Roman" panose="02020603050405020304" pitchFamily="18" charset="0"/>
                <a:cs typeface="Times New Roman" panose="02020603050405020304" pitchFamily="18" charset="0"/>
              </a:rPr>
              <a:t/>
            </a:r>
            <a:br>
              <a:rPr lang="en-US" sz="2000" b="1" dirty="0">
                <a:solidFill>
                  <a:srgbClr val="FFFF00"/>
                </a:solidFill>
                <a:latin typeface="Times New Roman" panose="02020603050405020304" pitchFamily="18" charset="0"/>
                <a:cs typeface="Times New Roman" panose="02020603050405020304" pitchFamily="18" charset="0"/>
              </a:rPr>
            </a:br>
            <a:r>
              <a:rPr lang="en-US" sz="3600" b="1" dirty="0">
                <a:solidFill>
                  <a:srgbClr val="FFFF00"/>
                </a:solidFill>
                <a:latin typeface="Times New Roman" panose="02020603050405020304" pitchFamily="18" charset="0"/>
                <a:cs typeface="Times New Roman" panose="02020603050405020304" pitchFamily="18" charset="0"/>
              </a:rPr>
              <a:t>B) Non-immune hemolytic anemias</a:t>
            </a:r>
            <a:br>
              <a:rPr lang="en-US" sz="3600" b="1" dirty="0">
                <a:solidFill>
                  <a:srgbClr val="FFFF00"/>
                </a:solidFill>
                <a:latin typeface="Times New Roman" panose="02020603050405020304" pitchFamily="18" charset="0"/>
                <a:cs typeface="Times New Roman" panose="02020603050405020304" pitchFamily="18" charset="0"/>
              </a:rPr>
            </a:br>
            <a:r>
              <a:rPr lang="en-US" sz="500" b="1" dirty="0">
                <a:solidFill>
                  <a:srgbClr val="FFFF00"/>
                </a:solidFill>
                <a:latin typeface="Times New Roman" panose="02020603050405020304" pitchFamily="18" charset="0"/>
                <a:cs typeface="Times New Roman" panose="02020603050405020304" pitchFamily="18" charset="0"/>
              </a:rPr>
              <a:t/>
            </a:r>
            <a:br>
              <a:rPr lang="en-US" sz="500" b="1" dirty="0">
                <a:solidFill>
                  <a:srgbClr val="FFFF00"/>
                </a:solidFill>
                <a:latin typeface="Times New Roman" panose="02020603050405020304" pitchFamily="18" charset="0"/>
                <a:cs typeface="Times New Roman" panose="02020603050405020304" pitchFamily="18" charset="0"/>
              </a:rPr>
            </a:br>
            <a:r>
              <a:rPr lang="en-US" sz="3600" b="1" dirty="0">
                <a:solidFill>
                  <a:schemeClr val="tx1">
                    <a:lumMod val="95000"/>
                  </a:schemeClr>
                </a:solidFill>
                <a:latin typeface="Times New Roman" panose="02020603050405020304" pitchFamily="18" charset="0"/>
                <a:cs typeface="Times New Roman" panose="02020603050405020304" pitchFamily="18" charset="0"/>
              </a:rPr>
              <a:t>Mechanical Damage to Red Cells</a:t>
            </a:r>
          </a:p>
        </p:txBody>
      </p:sp>
    </p:spTree>
    <p:extLst>
      <p:ext uri="{BB962C8B-B14F-4D97-AF65-F5344CB8AC3E}">
        <p14:creationId xmlns:p14="http://schemas.microsoft.com/office/powerpoint/2010/main" val="4519886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4756" y="198096"/>
            <a:ext cx="5655733" cy="6492240"/>
          </a:xfrm>
          <a:prstGeom prst="rect">
            <a:avLst/>
          </a:prstGeom>
        </p:spPr>
      </p:pic>
    </p:spTree>
    <p:extLst>
      <p:ext uri="{BB962C8B-B14F-4D97-AF65-F5344CB8AC3E}">
        <p14:creationId xmlns:p14="http://schemas.microsoft.com/office/powerpoint/2010/main" val="16096299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5742" y="535057"/>
            <a:ext cx="6586523" cy="5760720"/>
          </a:xfrm>
          <a:prstGeom prst="rect">
            <a:avLst/>
          </a:prstGeom>
        </p:spPr>
      </p:pic>
    </p:spTree>
    <p:extLst>
      <p:ext uri="{BB962C8B-B14F-4D97-AF65-F5344CB8AC3E}">
        <p14:creationId xmlns:p14="http://schemas.microsoft.com/office/powerpoint/2010/main" val="4461539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5306" y="539209"/>
            <a:ext cx="6475970" cy="5760720"/>
          </a:xfrm>
          <a:prstGeom prst="rect">
            <a:avLst/>
          </a:prstGeom>
        </p:spPr>
      </p:pic>
    </p:spTree>
    <p:extLst>
      <p:ext uri="{BB962C8B-B14F-4D97-AF65-F5344CB8AC3E}">
        <p14:creationId xmlns:p14="http://schemas.microsoft.com/office/powerpoint/2010/main" val="12582421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9054" y="604891"/>
            <a:ext cx="5831403" cy="5760720"/>
          </a:xfrm>
        </p:spPr>
      </p:pic>
    </p:spTree>
    <p:extLst>
      <p:ext uri="{BB962C8B-B14F-4D97-AF65-F5344CB8AC3E}">
        <p14:creationId xmlns:p14="http://schemas.microsoft.com/office/powerpoint/2010/main" val="13478068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537411"/>
            <a:ext cx="10515600" cy="2876096"/>
          </a:xfrm>
          <a:solidFill>
            <a:schemeClr val="tx1">
              <a:lumMod val="75000"/>
            </a:schemeClr>
          </a:solidFill>
        </p:spPr>
        <p:txBody>
          <a:bodyPr lIns="91440">
            <a:noAutofit/>
          </a:bodyPr>
          <a:lstStyle/>
          <a:p>
            <a:pPr algn="just">
              <a:spcBef>
                <a:spcPts val="0"/>
              </a:spcBef>
              <a:spcAft>
                <a:spcPts val="1000"/>
              </a:spcAft>
            </a:pPr>
            <a:r>
              <a:rPr lang="en-US" sz="3200" dirty="0">
                <a:solidFill>
                  <a:srgbClr val="000099"/>
                </a:solidFill>
                <a:latin typeface="Times New Roman" panose="02020603050405020304" pitchFamily="18" charset="0"/>
                <a:cs typeface="Times New Roman" panose="02020603050405020304" pitchFamily="18" charset="0"/>
              </a:rPr>
              <a:t>While </a:t>
            </a:r>
            <a:r>
              <a:rPr lang="en-US" sz="3200" b="1" dirty="0">
                <a:solidFill>
                  <a:srgbClr val="000099"/>
                </a:solidFill>
                <a:latin typeface="Times New Roman" panose="02020603050405020304" pitchFamily="18" charset="0"/>
                <a:cs typeface="Times New Roman" panose="02020603050405020304" pitchFamily="18" charset="0"/>
              </a:rPr>
              <a:t>immune</a:t>
            </a:r>
            <a:r>
              <a:rPr lang="en-US" sz="3200" dirty="0">
                <a:solidFill>
                  <a:srgbClr val="000099"/>
                </a:solidFill>
                <a:latin typeface="Times New Roman" panose="02020603050405020304" pitchFamily="18" charset="0"/>
                <a:cs typeface="Times New Roman" panose="02020603050405020304" pitchFamily="18" charset="0"/>
              </a:rPr>
              <a:t> mechanisms of drug-induced haemolysis are well described, there are also </a:t>
            </a:r>
            <a:r>
              <a:rPr lang="en-US" sz="3200" b="1" dirty="0">
                <a:solidFill>
                  <a:srgbClr val="000099"/>
                </a:solidFill>
                <a:latin typeface="Times New Roman" panose="02020603050405020304" pitchFamily="18" charset="0"/>
                <a:cs typeface="Times New Roman" panose="02020603050405020304" pitchFamily="18" charset="0"/>
              </a:rPr>
              <a:t>non-immune mechanisms </a:t>
            </a:r>
            <a:r>
              <a:rPr lang="en-US" sz="3200" dirty="0">
                <a:solidFill>
                  <a:srgbClr val="000099"/>
                </a:solidFill>
                <a:latin typeface="Times New Roman" panose="02020603050405020304" pitchFamily="18" charset="0"/>
                <a:cs typeface="Times New Roman" panose="02020603050405020304" pitchFamily="18" charset="0"/>
              </a:rPr>
              <a:t>by which the red cell lifespan may be shortened. Chemicals, such as </a:t>
            </a:r>
            <a:r>
              <a:rPr lang="en-US" sz="3200" u="sng" dirty="0">
                <a:solidFill>
                  <a:srgbClr val="000099"/>
                </a:solidFill>
                <a:latin typeface="Times New Roman" panose="02020603050405020304" pitchFamily="18" charset="0"/>
                <a:cs typeface="Times New Roman" panose="02020603050405020304" pitchFamily="18" charset="0"/>
              </a:rPr>
              <a:t>benzene, toluene and saponin</a:t>
            </a:r>
            <a:r>
              <a:rPr lang="en-US" sz="3200" dirty="0">
                <a:solidFill>
                  <a:srgbClr val="000099"/>
                </a:solidFill>
                <a:latin typeface="Times New Roman" panose="02020603050405020304" pitchFamily="18" charset="0"/>
                <a:cs typeface="Times New Roman" panose="02020603050405020304" pitchFamily="18" charset="0"/>
              </a:rPr>
              <a:t>, which are </a:t>
            </a:r>
            <a:r>
              <a:rPr lang="en-US" sz="3200" b="1" dirty="0">
                <a:solidFill>
                  <a:srgbClr val="000099"/>
                </a:solidFill>
                <a:latin typeface="Times New Roman" panose="02020603050405020304" pitchFamily="18" charset="0"/>
                <a:cs typeface="Times New Roman" panose="02020603050405020304" pitchFamily="18" charset="0"/>
              </a:rPr>
              <a:t>fat solvents</a:t>
            </a:r>
            <a:r>
              <a:rPr lang="en-US" sz="3200" dirty="0">
                <a:solidFill>
                  <a:srgbClr val="000099"/>
                </a:solidFill>
                <a:latin typeface="Times New Roman" panose="02020603050405020304" pitchFamily="18" charset="0"/>
                <a:cs typeface="Times New Roman" panose="02020603050405020304" pitchFamily="18" charset="0"/>
              </a:rPr>
              <a:t>, act on the red cell membrane directly and disrupt its lipid components, inducing hemolysis.</a:t>
            </a:r>
          </a:p>
        </p:txBody>
      </p:sp>
      <p:sp>
        <p:nvSpPr>
          <p:cNvPr id="5" name="Title 1">
            <a:extLst>
              <a:ext uri="{FF2B5EF4-FFF2-40B4-BE49-F238E27FC236}">
                <a16:creationId xmlns:a16="http://schemas.microsoft.com/office/drawing/2014/main" xmlns="" id="{8E3EA24B-8ED5-40BD-914E-7F00B015212F}"/>
              </a:ext>
            </a:extLst>
          </p:cNvPr>
          <p:cNvSpPr txBox="1">
            <a:spLocks/>
          </p:cNvSpPr>
          <p:nvPr/>
        </p:nvSpPr>
        <p:spPr>
          <a:xfrm>
            <a:off x="838200" y="335369"/>
            <a:ext cx="10515600" cy="1738974"/>
          </a:xfrm>
          <a:prstGeom prst="rect">
            <a:avLst/>
          </a:prstGeom>
          <a:solidFill>
            <a:srgbClr val="000099"/>
          </a:solidFill>
        </p:spPr>
        <p:txBody>
          <a:bodyPr vert="horz" lIns="91440" tIns="45720" rIns="91440" bIns="45720" rtlCol="0" anchor="ctr">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n-US" sz="3600" b="1" dirty="0">
                <a:solidFill>
                  <a:srgbClr val="FFFF00"/>
                </a:solidFill>
                <a:latin typeface="Times New Roman" panose="02020603050405020304" pitchFamily="18" charset="0"/>
                <a:cs typeface="Times New Roman" panose="02020603050405020304" pitchFamily="18" charset="0"/>
              </a:rPr>
              <a:t>II] Acquired Hemolytic Anemias</a:t>
            </a:r>
            <a:r>
              <a:rPr lang="en-US" sz="2000" b="1" dirty="0">
                <a:solidFill>
                  <a:srgbClr val="FFFF00"/>
                </a:solidFill>
                <a:latin typeface="Times New Roman" panose="02020603050405020304" pitchFamily="18" charset="0"/>
                <a:cs typeface="Times New Roman" panose="02020603050405020304" pitchFamily="18" charset="0"/>
              </a:rPr>
              <a:t/>
            </a:r>
            <a:br>
              <a:rPr lang="en-US" sz="2000" b="1" dirty="0">
                <a:solidFill>
                  <a:srgbClr val="FFFF00"/>
                </a:solidFill>
                <a:latin typeface="Times New Roman" panose="02020603050405020304" pitchFamily="18" charset="0"/>
                <a:cs typeface="Times New Roman" panose="02020603050405020304" pitchFamily="18" charset="0"/>
              </a:rPr>
            </a:br>
            <a:r>
              <a:rPr lang="en-US" sz="3600" b="1" dirty="0">
                <a:solidFill>
                  <a:srgbClr val="FFFF00"/>
                </a:solidFill>
                <a:latin typeface="Times New Roman" panose="02020603050405020304" pitchFamily="18" charset="0"/>
                <a:cs typeface="Times New Roman" panose="02020603050405020304" pitchFamily="18" charset="0"/>
              </a:rPr>
              <a:t>B) Non-immune hemolytic anemias</a:t>
            </a:r>
            <a:br>
              <a:rPr lang="en-US" sz="3600" b="1" dirty="0">
                <a:solidFill>
                  <a:srgbClr val="FFFF00"/>
                </a:solidFill>
                <a:latin typeface="Times New Roman" panose="02020603050405020304" pitchFamily="18" charset="0"/>
                <a:cs typeface="Times New Roman" panose="02020603050405020304" pitchFamily="18" charset="0"/>
              </a:rPr>
            </a:br>
            <a:r>
              <a:rPr lang="en-US" sz="500" b="1" dirty="0">
                <a:solidFill>
                  <a:srgbClr val="FFFF00"/>
                </a:solidFill>
                <a:latin typeface="Times New Roman" panose="02020603050405020304" pitchFamily="18" charset="0"/>
                <a:cs typeface="Times New Roman" panose="02020603050405020304" pitchFamily="18" charset="0"/>
              </a:rPr>
              <a:t/>
            </a:r>
            <a:br>
              <a:rPr lang="en-US" sz="500" b="1" dirty="0">
                <a:solidFill>
                  <a:srgbClr val="FFFF00"/>
                </a:solidFill>
                <a:latin typeface="Times New Roman" panose="02020603050405020304" pitchFamily="18" charset="0"/>
                <a:cs typeface="Times New Roman" panose="02020603050405020304" pitchFamily="18" charset="0"/>
              </a:rPr>
            </a:br>
            <a:r>
              <a:rPr lang="en-US" sz="3600" b="1" dirty="0">
                <a:solidFill>
                  <a:schemeClr val="tx1">
                    <a:lumMod val="95000"/>
                  </a:schemeClr>
                </a:solidFill>
                <a:latin typeface="Times New Roman" panose="02020603050405020304" pitchFamily="18" charset="0"/>
                <a:cs typeface="Times New Roman" panose="02020603050405020304" pitchFamily="18" charset="0"/>
              </a:rPr>
              <a:t>Some Drugs</a:t>
            </a:r>
          </a:p>
        </p:txBody>
      </p:sp>
    </p:spTree>
    <p:extLst>
      <p:ext uri="{BB962C8B-B14F-4D97-AF65-F5344CB8AC3E}">
        <p14:creationId xmlns:p14="http://schemas.microsoft.com/office/powerpoint/2010/main" val="1959961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303389" y="1640001"/>
            <a:ext cx="11401778" cy="4851110"/>
          </a:xfrm>
          <a:solidFill>
            <a:schemeClr val="tx1">
              <a:lumMod val="75000"/>
            </a:schemeClr>
          </a:solidFill>
        </p:spPr>
        <p:txBody>
          <a:bodyPr>
            <a:noAutofit/>
          </a:bodyPr>
          <a:lstStyle/>
          <a:p>
            <a:pPr algn="just">
              <a:lnSpc>
                <a:spcPct val="100000"/>
              </a:lnSpc>
              <a:spcBef>
                <a:spcPts val="0"/>
              </a:spcBef>
            </a:pPr>
            <a:r>
              <a:rPr lang="en-US" dirty="0">
                <a:solidFill>
                  <a:srgbClr val="000099"/>
                </a:solidFill>
                <a:latin typeface="Times New Roman" panose="02020603050405020304" pitchFamily="18" charset="0"/>
                <a:cs typeface="Times New Roman" panose="02020603050405020304" pitchFamily="18" charset="0"/>
              </a:rPr>
              <a:t>In the majority of hemolytic anemias, the macrophages in the spleen, liver and bone marrow remove red cells from the circulation by phagocytosis. This is termed </a:t>
            </a:r>
            <a:r>
              <a:rPr lang="en-US" b="1" dirty="0">
                <a:solidFill>
                  <a:srgbClr val="000099"/>
                </a:solidFill>
                <a:highlight>
                  <a:srgbClr val="FFFF00"/>
                </a:highlight>
                <a:latin typeface="Times New Roman" panose="02020603050405020304" pitchFamily="18" charset="0"/>
                <a:cs typeface="Times New Roman" panose="02020603050405020304" pitchFamily="18" charset="0"/>
              </a:rPr>
              <a:t>extravascular haemolysis</a:t>
            </a:r>
            <a:r>
              <a:rPr lang="en-US" dirty="0">
                <a:solidFill>
                  <a:srgbClr val="000099"/>
                </a:solidFill>
                <a:highlight>
                  <a:srgbClr val="FFFF00"/>
                </a:highlight>
                <a:latin typeface="Times New Roman" panose="02020603050405020304" pitchFamily="18" charset="0"/>
                <a:cs typeface="Times New Roman" panose="02020603050405020304" pitchFamily="18" charset="0"/>
              </a:rPr>
              <a:t>. </a:t>
            </a:r>
          </a:p>
          <a:p>
            <a:pPr algn="just">
              <a:lnSpc>
                <a:spcPct val="100000"/>
              </a:lnSpc>
              <a:spcBef>
                <a:spcPts val="0"/>
              </a:spcBef>
            </a:pPr>
            <a:endParaRPr lang="en-US" dirty="0">
              <a:solidFill>
                <a:srgbClr val="000099"/>
              </a:solidFill>
              <a:latin typeface="Times New Roman" panose="02020603050405020304" pitchFamily="18" charset="0"/>
              <a:cs typeface="Times New Roman" panose="02020603050405020304" pitchFamily="18" charset="0"/>
            </a:endParaRPr>
          </a:p>
          <a:p>
            <a:pPr algn="just">
              <a:lnSpc>
                <a:spcPct val="100000"/>
              </a:lnSpc>
              <a:spcBef>
                <a:spcPts val="0"/>
              </a:spcBef>
            </a:pPr>
            <a:r>
              <a:rPr lang="en-US" dirty="0">
                <a:solidFill>
                  <a:srgbClr val="000099"/>
                </a:solidFill>
                <a:latin typeface="Times New Roman" panose="02020603050405020304" pitchFamily="18" charset="0"/>
                <a:cs typeface="Times New Roman" panose="02020603050405020304" pitchFamily="18" charset="0"/>
              </a:rPr>
              <a:t>By contrast, in </a:t>
            </a:r>
            <a:r>
              <a:rPr lang="en-US" b="1" dirty="0">
                <a:solidFill>
                  <a:srgbClr val="000099"/>
                </a:solidFill>
                <a:highlight>
                  <a:srgbClr val="FFFF00"/>
                </a:highlight>
                <a:latin typeface="Times New Roman" panose="02020603050405020304" pitchFamily="18" charset="0"/>
                <a:cs typeface="Times New Roman" panose="02020603050405020304" pitchFamily="18" charset="0"/>
              </a:rPr>
              <a:t>intravascular haemolysis</a:t>
            </a:r>
            <a:r>
              <a:rPr lang="en-US" dirty="0">
                <a:solidFill>
                  <a:srgbClr val="000099"/>
                </a:solidFill>
                <a:latin typeface="Times New Roman" panose="02020603050405020304" pitchFamily="18" charset="0"/>
                <a:cs typeface="Times New Roman" panose="02020603050405020304" pitchFamily="18" charset="0"/>
              </a:rPr>
              <a:t>, the red cells are caused to rupture and release their hemoglobin (Hb) directly into the circulation. </a:t>
            </a:r>
          </a:p>
          <a:p>
            <a:pPr algn="just">
              <a:lnSpc>
                <a:spcPct val="100000"/>
              </a:lnSpc>
              <a:spcBef>
                <a:spcPts val="0"/>
              </a:spcBef>
            </a:pPr>
            <a:endParaRPr lang="en-US" dirty="0">
              <a:solidFill>
                <a:srgbClr val="000099"/>
              </a:solidFill>
              <a:latin typeface="Times New Roman" panose="02020603050405020304" pitchFamily="18" charset="0"/>
              <a:cs typeface="Times New Roman" panose="02020603050405020304" pitchFamily="18" charset="0"/>
            </a:endParaRPr>
          </a:p>
          <a:p>
            <a:pPr algn="just">
              <a:lnSpc>
                <a:spcPct val="100000"/>
              </a:lnSpc>
              <a:spcBef>
                <a:spcPts val="0"/>
              </a:spcBef>
            </a:pPr>
            <a:r>
              <a:rPr lang="en-US" dirty="0">
                <a:solidFill>
                  <a:srgbClr val="000099"/>
                </a:solidFill>
                <a:latin typeface="Times New Roman" panose="02020603050405020304" pitchFamily="18" charset="0"/>
                <a:cs typeface="Times New Roman" panose="02020603050405020304" pitchFamily="18" charset="0"/>
              </a:rPr>
              <a:t>The intra/extravascular site of red cell destruction may give clues to the underlying etiology of the haemolysis.</a:t>
            </a:r>
            <a:r>
              <a:rPr lang="en-US" b="1" i="1" dirty="0">
                <a:solidFill>
                  <a:srgbClr val="000099"/>
                </a:solidFill>
                <a:latin typeface="Times New Roman" panose="02020603050405020304" pitchFamily="18" charset="0"/>
                <a:cs typeface="Times New Roman" panose="02020603050405020304" pitchFamily="18" charset="0"/>
              </a:rPr>
              <a:t>		</a:t>
            </a:r>
          </a:p>
        </p:txBody>
      </p:sp>
      <p:sp>
        <p:nvSpPr>
          <p:cNvPr id="3" name="Title 1">
            <a:extLst>
              <a:ext uri="{FF2B5EF4-FFF2-40B4-BE49-F238E27FC236}">
                <a16:creationId xmlns:a16="http://schemas.microsoft.com/office/drawing/2014/main" xmlns="" id="{494EA787-CDA0-45FA-BD09-3DDE8DD6B7E5}"/>
              </a:ext>
            </a:extLst>
          </p:cNvPr>
          <p:cNvSpPr>
            <a:spLocks noGrp="1"/>
          </p:cNvSpPr>
          <p:nvPr>
            <p:ph type="title"/>
          </p:nvPr>
        </p:nvSpPr>
        <p:spPr>
          <a:xfrm>
            <a:off x="746478" y="489187"/>
            <a:ext cx="10515600" cy="754549"/>
          </a:xfrm>
          <a:solidFill>
            <a:srgbClr val="000099"/>
          </a:solidFill>
        </p:spPr>
        <p:txBody>
          <a:bodyPr>
            <a:normAutofit fontScale="90000"/>
          </a:bodyPr>
          <a:lstStyle/>
          <a:p>
            <a:r>
              <a:rPr lang="en-US" sz="4400" b="1" dirty="0">
                <a:solidFill>
                  <a:srgbClr val="FFFF00"/>
                </a:solidFill>
                <a:latin typeface="Times New Roman" panose="02020603050405020304" pitchFamily="18" charset="0"/>
                <a:cs typeface="Times New Roman" panose="02020603050405020304" pitchFamily="18" charset="0"/>
              </a:rPr>
              <a:t>INTRA vs. EXTRAVASCULAR HEMOLYSIS</a:t>
            </a:r>
          </a:p>
        </p:txBody>
      </p:sp>
    </p:spTree>
    <p:extLst>
      <p:ext uri="{BB962C8B-B14F-4D97-AF65-F5344CB8AC3E}">
        <p14:creationId xmlns:p14="http://schemas.microsoft.com/office/powerpoint/2010/main" val="3153580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wheel(1)">
                                      <p:cBhvr>
                                        <p:cTn id="7" dur="2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4311" y="1816115"/>
            <a:ext cx="11503378" cy="4121840"/>
          </a:xfrm>
          <a:solidFill>
            <a:schemeClr val="tx1">
              <a:lumMod val="75000"/>
            </a:schemeClr>
          </a:solidFill>
        </p:spPr>
        <p:txBody>
          <a:bodyPr lIns="91440">
            <a:noAutofit/>
          </a:bodyPr>
          <a:lstStyle/>
          <a:p>
            <a:pPr algn="just">
              <a:spcBef>
                <a:spcPts val="0"/>
              </a:spcBef>
              <a:spcAft>
                <a:spcPts val="1000"/>
              </a:spcAft>
              <a:buFont typeface="Wingdings" panose="05000000000000000000" pitchFamily="2" charset="2"/>
              <a:buChar char="v"/>
            </a:pPr>
            <a:r>
              <a:rPr lang="en-US" sz="3600" b="1" dirty="0">
                <a:solidFill>
                  <a:srgbClr val="000099"/>
                </a:solidFill>
                <a:highlight>
                  <a:srgbClr val="FFFF00"/>
                </a:highlight>
                <a:latin typeface="Times New Roman" panose="02020603050405020304" pitchFamily="18" charset="0"/>
                <a:cs typeface="Times New Roman" panose="02020603050405020304" pitchFamily="18" charset="0"/>
              </a:rPr>
              <a:t>Hypersplenism</a:t>
            </a:r>
            <a:r>
              <a:rPr lang="en-US" sz="3600" dirty="0">
                <a:solidFill>
                  <a:srgbClr val="000099"/>
                </a:solidFill>
                <a:latin typeface="Times New Roman" panose="02020603050405020304" pitchFamily="18" charset="0"/>
                <a:cs typeface="Times New Roman" panose="02020603050405020304" pitchFamily="18" charset="0"/>
              </a:rPr>
              <a:t> results in the reduction in the lifespan of red cells, granulocytes and platelets that may be found in patients with splenomegaly due to any cause. </a:t>
            </a:r>
          </a:p>
          <a:p>
            <a:pPr algn="just">
              <a:spcBef>
                <a:spcPts val="0"/>
              </a:spcBef>
              <a:spcAft>
                <a:spcPts val="1000"/>
              </a:spcAft>
              <a:buFont typeface="Wingdings" panose="05000000000000000000" pitchFamily="2" charset="2"/>
              <a:buChar char="v"/>
            </a:pPr>
            <a:endParaRPr lang="en-US" sz="3600" dirty="0">
              <a:solidFill>
                <a:srgbClr val="000099"/>
              </a:solidFill>
              <a:latin typeface="Times New Roman" panose="02020603050405020304" pitchFamily="18" charset="0"/>
              <a:cs typeface="Times New Roman" panose="02020603050405020304" pitchFamily="18" charset="0"/>
            </a:endParaRPr>
          </a:p>
          <a:p>
            <a:pPr algn="just">
              <a:spcBef>
                <a:spcPts val="0"/>
              </a:spcBef>
              <a:spcAft>
                <a:spcPts val="1000"/>
              </a:spcAft>
              <a:buFont typeface="Wingdings" panose="05000000000000000000" pitchFamily="2" charset="2"/>
              <a:buChar char="v"/>
            </a:pPr>
            <a:r>
              <a:rPr lang="en-US" sz="3600" dirty="0">
                <a:solidFill>
                  <a:srgbClr val="000099"/>
                </a:solidFill>
                <a:latin typeface="Times New Roman" panose="02020603050405020304" pitchFamily="18" charset="0"/>
                <a:cs typeface="Times New Roman" panose="02020603050405020304" pitchFamily="18" charset="0"/>
              </a:rPr>
              <a:t>The cytopenias found in patients with enlarged spleens are also partly caused by </a:t>
            </a:r>
            <a:r>
              <a:rPr lang="en-US" sz="3600" b="1" u="sng" dirty="0">
                <a:solidFill>
                  <a:srgbClr val="000099"/>
                </a:solidFill>
                <a:latin typeface="Times New Roman" panose="02020603050405020304" pitchFamily="18" charset="0"/>
                <a:cs typeface="Times New Roman" panose="02020603050405020304" pitchFamily="18" charset="0"/>
              </a:rPr>
              <a:t>increased pooling </a:t>
            </a:r>
            <a:r>
              <a:rPr lang="en-US" sz="3600" dirty="0">
                <a:solidFill>
                  <a:srgbClr val="000099"/>
                </a:solidFill>
                <a:latin typeface="Times New Roman" panose="02020603050405020304" pitchFamily="18" charset="0"/>
                <a:cs typeface="Times New Roman" panose="02020603050405020304" pitchFamily="18" charset="0"/>
              </a:rPr>
              <a:t>of blood cells within the spleen and might be treated with a </a:t>
            </a:r>
            <a:r>
              <a:rPr lang="en-US" sz="3600" b="1" dirty="0">
                <a:solidFill>
                  <a:srgbClr val="000099"/>
                </a:solidFill>
                <a:latin typeface="Times New Roman" panose="02020603050405020304" pitchFamily="18" charset="0"/>
                <a:cs typeface="Times New Roman" panose="02020603050405020304" pitchFamily="18" charset="0"/>
              </a:rPr>
              <a:t>splenectomy</a:t>
            </a:r>
            <a:r>
              <a:rPr lang="en-US" sz="3600" dirty="0">
                <a:solidFill>
                  <a:srgbClr val="000099"/>
                </a:solidFill>
                <a:latin typeface="Times New Roman" panose="02020603050405020304" pitchFamily="18" charset="0"/>
                <a:cs typeface="Times New Roman" panose="02020603050405020304" pitchFamily="18" charset="0"/>
              </a:rPr>
              <a:t>.</a:t>
            </a:r>
          </a:p>
        </p:txBody>
      </p:sp>
      <p:sp>
        <p:nvSpPr>
          <p:cNvPr id="4" name="Title 1"/>
          <p:cNvSpPr>
            <a:spLocks noGrp="1"/>
          </p:cNvSpPr>
          <p:nvPr>
            <p:ph type="title"/>
          </p:nvPr>
        </p:nvSpPr>
        <p:spPr>
          <a:xfrm>
            <a:off x="838200" y="439028"/>
            <a:ext cx="10515600" cy="926927"/>
          </a:xfrm>
          <a:solidFill>
            <a:srgbClr val="000099"/>
          </a:solidFill>
        </p:spPr>
        <p:txBody>
          <a:bodyPr>
            <a:noAutofit/>
          </a:bodyPr>
          <a:lstStyle/>
          <a:p>
            <a:pPr algn="ctr">
              <a:lnSpc>
                <a:spcPct val="100000"/>
              </a:lnSpc>
            </a:pPr>
            <a:r>
              <a:rPr lang="en-US" sz="4800" b="1" dirty="0">
                <a:solidFill>
                  <a:srgbClr val="FFFF00"/>
                </a:solidFill>
                <a:latin typeface="Times New Roman" panose="02020603050405020304" pitchFamily="18" charset="0"/>
                <a:cs typeface="Times New Roman" panose="02020603050405020304" pitchFamily="18" charset="0"/>
              </a:rPr>
              <a:t>Hypersplenism</a:t>
            </a:r>
            <a:endParaRPr lang="en-US" sz="40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51046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en-US" sz="3200" b="1" dirty="0">
                <a:solidFill>
                  <a:schemeClr val="accent5"/>
                </a:solidFill>
              </a:rPr>
              <a:t>Q1) Which ONE of the following is TRUE about glucose-6-phosphate dehydrogenase (G6PD) deficiency?</a:t>
            </a:r>
            <a:endParaRPr lang="ar-SA" sz="3200" dirty="0">
              <a:solidFill>
                <a:schemeClr val="accent5"/>
              </a:solidFill>
            </a:endParaRPr>
          </a:p>
        </p:txBody>
      </p:sp>
      <p:sp>
        <p:nvSpPr>
          <p:cNvPr id="3" name="عنصر نائب للمحتوى 2"/>
          <p:cNvSpPr>
            <a:spLocks noGrp="1"/>
          </p:cNvSpPr>
          <p:nvPr>
            <p:ph idx="1"/>
          </p:nvPr>
        </p:nvSpPr>
        <p:spPr>
          <a:xfrm>
            <a:off x="838200" y="1842403"/>
            <a:ext cx="10849578" cy="4351338"/>
          </a:xfrm>
        </p:spPr>
        <p:txBody>
          <a:bodyPr/>
          <a:lstStyle/>
          <a:p>
            <a:pPr algn="l" rtl="0"/>
            <a:endParaRPr lang="en-US" sz="1200" b="1" dirty="0">
              <a:solidFill>
                <a:srgbClr val="FF0000"/>
              </a:solidFill>
            </a:endParaRPr>
          </a:p>
          <a:p>
            <a:r>
              <a:rPr lang="en-US" dirty="0"/>
              <a:t>A) It is NOT a cause of neonatal jaundice.</a:t>
            </a:r>
            <a:endParaRPr lang="ar-SA" dirty="0"/>
          </a:p>
          <a:p>
            <a:pPr algn="l" rtl="0"/>
            <a:r>
              <a:rPr lang="en-US" dirty="0"/>
              <a:t>B) It protects against malaria.</a:t>
            </a:r>
          </a:p>
          <a:p>
            <a:pPr algn="l" rtl="0"/>
            <a:r>
              <a:rPr lang="en-US" dirty="0"/>
              <a:t>C) It commonly presents as a chronic hemolytic anemia.</a:t>
            </a:r>
          </a:p>
          <a:p>
            <a:pPr algn="l" rtl="0"/>
            <a:r>
              <a:rPr lang="en-US" dirty="0"/>
              <a:t>D) Carrier females have approximately 10% G6PD levels.</a:t>
            </a:r>
          </a:p>
        </p:txBody>
      </p:sp>
    </p:spTree>
    <p:extLst>
      <p:ext uri="{BB962C8B-B14F-4D97-AF65-F5344CB8AC3E}">
        <p14:creationId xmlns:p14="http://schemas.microsoft.com/office/powerpoint/2010/main" val="24365753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solidFill>
                  <a:schemeClr val="accent5"/>
                </a:solidFill>
              </a:rPr>
              <a:t>Q2) Spherocytosis in the blood film is a feature of which ONE of the following?</a:t>
            </a:r>
          </a:p>
        </p:txBody>
      </p:sp>
      <p:sp>
        <p:nvSpPr>
          <p:cNvPr id="3" name="Content Placeholder 2"/>
          <p:cNvSpPr>
            <a:spLocks noGrp="1"/>
          </p:cNvSpPr>
          <p:nvPr>
            <p:ph idx="1"/>
          </p:nvPr>
        </p:nvSpPr>
        <p:spPr/>
        <p:txBody>
          <a:bodyPr/>
          <a:lstStyle/>
          <a:p>
            <a:endParaRPr lang="en-US" dirty="0"/>
          </a:p>
          <a:p>
            <a:r>
              <a:rPr lang="en-US" dirty="0"/>
              <a:t>A) Thalassemia major.</a:t>
            </a:r>
          </a:p>
          <a:p>
            <a:r>
              <a:rPr lang="en-US" dirty="0"/>
              <a:t>B)  Reticulocytosis.</a:t>
            </a:r>
          </a:p>
          <a:p>
            <a:r>
              <a:rPr lang="en-US" dirty="0"/>
              <a:t>C) Glucose‐6‐phosphate dehydrogenase (G6PD) deficiency. </a:t>
            </a:r>
          </a:p>
          <a:p>
            <a:r>
              <a:rPr lang="en-US" dirty="0"/>
              <a:t>D) Autoimmune hemolytic anemia.</a:t>
            </a:r>
          </a:p>
          <a:p>
            <a:endParaRPr lang="en-US" dirty="0"/>
          </a:p>
        </p:txBody>
      </p:sp>
    </p:spTree>
    <p:extLst>
      <p:ext uri="{BB962C8B-B14F-4D97-AF65-F5344CB8AC3E}">
        <p14:creationId xmlns:p14="http://schemas.microsoft.com/office/powerpoint/2010/main" val="33312776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en-US" sz="3600" b="1" dirty="0">
                <a:solidFill>
                  <a:schemeClr val="accent5"/>
                </a:solidFill>
              </a:rPr>
              <a:t>Q3) Which ONE of the following is an only cause of intravascular hemolysis?</a:t>
            </a:r>
            <a:endParaRPr lang="ar-SA" sz="3600" b="1" dirty="0">
              <a:solidFill>
                <a:schemeClr val="accent5"/>
              </a:solidFill>
            </a:endParaRPr>
          </a:p>
        </p:txBody>
      </p:sp>
      <p:sp>
        <p:nvSpPr>
          <p:cNvPr id="3" name="عنصر نائب للمحتوى 2"/>
          <p:cNvSpPr>
            <a:spLocks noGrp="1"/>
          </p:cNvSpPr>
          <p:nvPr>
            <p:ph idx="1"/>
          </p:nvPr>
        </p:nvSpPr>
        <p:spPr/>
        <p:txBody>
          <a:bodyPr/>
          <a:lstStyle/>
          <a:p>
            <a:pPr algn="l" rtl="0"/>
            <a:endParaRPr lang="en-US" dirty="0"/>
          </a:p>
          <a:p>
            <a:pPr algn="l" rtl="0"/>
            <a:r>
              <a:rPr lang="en-US" dirty="0"/>
              <a:t>A) Glucose‐6‐phosphate dehydrogenase (G6PD) deficiency.</a:t>
            </a:r>
          </a:p>
          <a:p>
            <a:pPr algn="l" rtl="0"/>
            <a:r>
              <a:rPr lang="en-US" dirty="0"/>
              <a:t>B) Rhesus incompatibility.</a:t>
            </a:r>
          </a:p>
          <a:p>
            <a:pPr algn="l" rtl="0"/>
            <a:r>
              <a:rPr lang="en-US" dirty="0"/>
              <a:t>C) Red cell fragmentation syndrome.</a:t>
            </a:r>
          </a:p>
          <a:p>
            <a:pPr algn="l" rtl="0"/>
            <a:r>
              <a:rPr lang="en-US" dirty="0"/>
              <a:t>D) Hereditary spherocytosis.</a:t>
            </a:r>
            <a:endParaRPr lang="ar-SA" dirty="0"/>
          </a:p>
        </p:txBody>
      </p:sp>
    </p:spTree>
    <p:extLst>
      <p:ext uri="{BB962C8B-B14F-4D97-AF65-F5344CB8AC3E}">
        <p14:creationId xmlns:p14="http://schemas.microsoft.com/office/powerpoint/2010/main" val="9770124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892246" cy="1325563"/>
          </a:xfrm>
        </p:spPr>
        <p:txBody>
          <a:bodyPr>
            <a:normAutofit/>
          </a:bodyPr>
          <a:lstStyle/>
          <a:p>
            <a:r>
              <a:rPr lang="en-US" sz="3600" b="1" dirty="0">
                <a:solidFill>
                  <a:schemeClr val="accent5"/>
                </a:solidFill>
              </a:rPr>
              <a:t>Q4) Which ONE of these statements is TRUE regarding hereditary spherocytosis?</a:t>
            </a:r>
          </a:p>
        </p:txBody>
      </p:sp>
      <p:sp>
        <p:nvSpPr>
          <p:cNvPr id="3" name="Content Placeholder 2"/>
          <p:cNvSpPr>
            <a:spLocks noGrp="1"/>
          </p:cNvSpPr>
          <p:nvPr>
            <p:ph idx="1"/>
          </p:nvPr>
        </p:nvSpPr>
        <p:spPr/>
        <p:txBody>
          <a:bodyPr/>
          <a:lstStyle/>
          <a:p>
            <a:endParaRPr lang="en-US" dirty="0"/>
          </a:p>
          <a:p>
            <a:r>
              <a:rPr lang="en-US" dirty="0"/>
              <a:t>A) It is caused by an inherited defect in hemoglobin.</a:t>
            </a:r>
          </a:p>
          <a:p>
            <a:r>
              <a:rPr lang="en-US" dirty="0"/>
              <a:t>B) It is more common in males. </a:t>
            </a:r>
          </a:p>
          <a:p>
            <a:r>
              <a:rPr lang="en-US" dirty="0"/>
              <a:t>C) It can be treated by splenectomy. </a:t>
            </a:r>
          </a:p>
          <a:p>
            <a:r>
              <a:rPr lang="en-US" dirty="0"/>
              <a:t>D) It is more frequent in southern Europe</a:t>
            </a:r>
          </a:p>
        </p:txBody>
      </p:sp>
    </p:spTree>
    <p:extLst>
      <p:ext uri="{BB962C8B-B14F-4D97-AF65-F5344CB8AC3E}">
        <p14:creationId xmlns:p14="http://schemas.microsoft.com/office/powerpoint/2010/main" val="18364553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en-US" sz="3600" b="1" dirty="0">
                <a:solidFill>
                  <a:schemeClr val="accent5"/>
                </a:solidFill>
              </a:rPr>
              <a:t>Q5) Which ONE of the following is TRUE about autoimmune hemolytic anemia?</a:t>
            </a:r>
          </a:p>
        </p:txBody>
      </p:sp>
      <p:sp>
        <p:nvSpPr>
          <p:cNvPr id="3" name="عنصر نائب للمحتوى 2"/>
          <p:cNvSpPr>
            <a:spLocks noGrp="1"/>
          </p:cNvSpPr>
          <p:nvPr>
            <p:ph idx="1"/>
          </p:nvPr>
        </p:nvSpPr>
        <p:spPr/>
        <p:txBody>
          <a:bodyPr>
            <a:normAutofit/>
          </a:bodyPr>
          <a:lstStyle/>
          <a:p>
            <a:pPr algn="l" rtl="0"/>
            <a:endParaRPr lang="en-US" dirty="0"/>
          </a:p>
          <a:p>
            <a:pPr algn="l" rtl="0"/>
            <a:r>
              <a:rPr lang="en-US" dirty="0"/>
              <a:t>A) It is associated with pernicious anemia. </a:t>
            </a:r>
          </a:p>
          <a:p>
            <a:pPr algn="l" rtl="0"/>
            <a:r>
              <a:rPr lang="en-US" dirty="0"/>
              <a:t>B) Hemolytic anemia is minimal.</a:t>
            </a:r>
          </a:p>
          <a:p>
            <a:pPr algn="l" rtl="0"/>
            <a:r>
              <a:rPr lang="en-US" dirty="0"/>
              <a:t>C) It may complicate B‐cell chronic lymphocytic leukemia. </a:t>
            </a:r>
          </a:p>
          <a:p>
            <a:pPr algn="l" rtl="0"/>
            <a:r>
              <a:rPr lang="en-US" dirty="0"/>
              <a:t>D) It is associated with a positive indirect antiglobulin test.</a:t>
            </a:r>
            <a:endParaRPr lang="ar-SA" dirty="0">
              <a:solidFill>
                <a:srgbClr val="FF0000"/>
              </a:solidFill>
            </a:endParaRPr>
          </a:p>
        </p:txBody>
      </p:sp>
    </p:spTree>
    <p:extLst>
      <p:ext uri="{BB962C8B-B14F-4D97-AF65-F5344CB8AC3E}">
        <p14:creationId xmlns:p14="http://schemas.microsoft.com/office/powerpoint/2010/main" val="22357513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0269" y="2766915"/>
            <a:ext cx="10972800" cy="1143000"/>
          </a:xfrm>
          <a:solidFill>
            <a:srgbClr val="002060"/>
          </a:solidFill>
        </p:spPr>
        <p:txBody>
          <a:bodyPr/>
          <a:lstStyle/>
          <a:p>
            <a:pPr algn="ctr"/>
            <a:r>
              <a:rPr lang="en-US" sz="7200" b="1" i="1" dirty="0">
                <a:solidFill>
                  <a:srgbClr val="FFFF00"/>
                </a:solidFill>
                <a:latin typeface="Times New Roman" panose="02020603050405020304" pitchFamily="18" charset="0"/>
                <a:cs typeface="Times New Roman" panose="02020603050405020304" pitchFamily="18" charset="0"/>
              </a:rPr>
              <a:t>Thank You!!!</a:t>
            </a:r>
          </a:p>
        </p:txBody>
      </p:sp>
    </p:spTree>
    <p:extLst>
      <p:ext uri="{BB962C8B-B14F-4D97-AF65-F5344CB8AC3E}">
        <p14:creationId xmlns:p14="http://schemas.microsoft.com/office/powerpoint/2010/main" val="1173939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4133" y="1275113"/>
            <a:ext cx="11221156" cy="5293638"/>
          </a:xfrm>
          <a:solidFill>
            <a:schemeClr val="tx1">
              <a:lumMod val="75000"/>
            </a:schemeClr>
          </a:solidFill>
        </p:spPr>
        <p:txBody>
          <a:bodyPr>
            <a:normAutofit/>
          </a:bodyPr>
          <a:lstStyle/>
          <a:p>
            <a:pPr algn="just">
              <a:spcBef>
                <a:spcPts val="200"/>
              </a:spcBef>
            </a:pPr>
            <a:r>
              <a:rPr lang="en-US" sz="2600" dirty="0">
                <a:solidFill>
                  <a:srgbClr val="000099"/>
                </a:solidFill>
                <a:latin typeface="Times New Roman" panose="02020603050405020304" pitchFamily="18" charset="0"/>
                <a:cs typeface="Times New Roman" panose="02020603050405020304" pitchFamily="18" charset="0"/>
              </a:rPr>
              <a:t>A rise in the </a:t>
            </a:r>
            <a:r>
              <a:rPr lang="en-US" sz="2600" b="1" dirty="0">
                <a:solidFill>
                  <a:srgbClr val="000099"/>
                </a:solidFill>
                <a:latin typeface="Times New Roman" panose="02020603050405020304" pitchFamily="18" charset="0"/>
                <a:cs typeface="Times New Roman" panose="02020603050405020304" pitchFamily="18" charset="0"/>
              </a:rPr>
              <a:t>unconjugated bilirubin </a:t>
            </a:r>
            <a:r>
              <a:rPr lang="en-US" sz="2600" dirty="0">
                <a:solidFill>
                  <a:srgbClr val="000099"/>
                </a:solidFill>
                <a:latin typeface="Times New Roman" panose="02020603050405020304" pitchFamily="18" charset="0"/>
                <a:cs typeface="Times New Roman" panose="02020603050405020304" pitchFamily="18" charset="0"/>
              </a:rPr>
              <a:t>concentration in the plasma.</a:t>
            </a:r>
          </a:p>
          <a:p>
            <a:pPr algn="just">
              <a:spcBef>
                <a:spcPts val="200"/>
              </a:spcBef>
            </a:pPr>
            <a:endParaRPr lang="en-US" sz="1200" b="1" dirty="0">
              <a:solidFill>
                <a:srgbClr val="000099"/>
              </a:solidFill>
              <a:latin typeface="Times New Roman" panose="02020603050405020304" pitchFamily="18" charset="0"/>
              <a:cs typeface="Times New Roman" panose="02020603050405020304" pitchFamily="18" charset="0"/>
            </a:endParaRPr>
          </a:p>
          <a:p>
            <a:pPr algn="just">
              <a:spcBef>
                <a:spcPts val="200"/>
              </a:spcBef>
            </a:pPr>
            <a:r>
              <a:rPr lang="en-US" sz="2600" b="1" dirty="0">
                <a:solidFill>
                  <a:srgbClr val="000099"/>
                </a:solidFill>
                <a:latin typeface="Times New Roman" panose="02020603050405020304" pitchFamily="18" charset="0"/>
                <a:cs typeface="Times New Roman" panose="02020603050405020304" pitchFamily="18" charset="0"/>
              </a:rPr>
              <a:t>Lactate dehydrogenase</a:t>
            </a:r>
            <a:r>
              <a:rPr lang="en-US" sz="2600" dirty="0">
                <a:solidFill>
                  <a:srgbClr val="000099"/>
                </a:solidFill>
                <a:latin typeface="Times New Roman" panose="02020603050405020304" pitchFamily="18" charset="0"/>
                <a:cs typeface="Times New Roman" panose="02020603050405020304" pitchFamily="18" charset="0"/>
              </a:rPr>
              <a:t>, an enzyme present in red cells, more with </a:t>
            </a:r>
            <a:r>
              <a:rPr lang="en-US" sz="2600" u="sng" dirty="0">
                <a:solidFill>
                  <a:srgbClr val="000099"/>
                </a:solidFill>
                <a:latin typeface="Times New Roman" panose="02020603050405020304" pitchFamily="18" charset="0"/>
                <a:cs typeface="Times New Roman" panose="02020603050405020304" pitchFamily="18" charset="0"/>
              </a:rPr>
              <a:t>intra</a:t>
            </a:r>
            <a:r>
              <a:rPr lang="en-US" sz="2600" dirty="0">
                <a:solidFill>
                  <a:srgbClr val="000099"/>
                </a:solidFill>
                <a:latin typeface="Times New Roman" panose="02020603050405020304" pitchFamily="18" charset="0"/>
                <a:cs typeface="Times New Roman" panose="02020603050405020304" pitchFamily="18" charset="0"/>
              </a:rPr>
              <a:t>,.</a:t>
            </a:r>
          </a:p>
          <a:p>
            <a:pPr algn="just">
              <a:spcBef>
                <a:spcPts val="200"/>
              </a:spcBef>
            </a:pPr>
            <a:endParaRPr lang="en-US" sz="1200" dirty="0">
              <a:solidFill>
                <a:srgbClr val="000099"/>
              </a:solidFill>
              <a:latin typeface="Times New Roman" panose="02020603050405020304" pitchFamily="18" charset="0"/>
              <a:cs typeface="Times New Roman" panose="02020603050405020304" pitchFamily="18" charset="0"/>
            </a:endParaRPr>
          </a:p>
          <a:p>
            <a:pPr algn="just">
              <a:spcBef>
                <a:spcPts val="200"/>
              </a:spcBef>
            </a:pPr>
            <a:r>
              <a:rPr lang="en-US" sz="2600" dirty="0">
                <a:solidFill>
                  <a:srgbClr val="000099"/>
                </a:solidFill>
                <a:latin typeface="Times New Roman" panose="02020603050405020304" pitchFamily="18" charset="0"/>
                <a:cs typeface="Times New Roman" panose="02020603050405020304" pitchFamily="18" charset="0"/>
              </a:rPr>
              <a:t>Reduction of serum </a:t>
            </a:r>
            <a:r>
              <a:rPr lang="en-US" sz="2600" b="1" dirty="0">
                <a:solidFill>
                  <a:srgbClr val="000099"/>
                </a:solidFill>
                <a:highlight>
                  <a:srgbClr val="FFFF00"/>
                </a:highlight>
                <a:latin typeface="Times New Roman" panose="02020603050405020304" pitchFamily="18" charset="0"/>
                <a:cs typeface="Times New Roman" panose="02020603050405020304" pitchFamily="18" charset="0"/>
              </a:rPr>
              <a:t>haptoglobin</a:t>
            </a:r>
            <a:r>
              <a:rPr lang="en-US" sz="2600" b="1" dirty="0">
                <a:solidFill>
                  <a:srgbClr val="000099"/>
                </a:solidFill>
                <a:latin typeface="Times New Roman" panose="02020603050405020304" pitchFamily="18" charset="0"/>
                <a:cs typeface="Times New Roman" panose="02020603050405020304" pitchFamily="18" charset="0"/>
              </a:rPr>
              <a:t>, </a:t>
            </a:r>
            <a:r>
              <a:rPr lang="en-US" sz="2600" dirty="0">
                <a:solidFill>
                  <a:srgbClr val="000099"/>
                </a:solidFill>
                <a:latin typeface="Times New Roman" panose="02020603050405020304" pitchFamily="18" charset="0"/>
                <a:cs typeface="Times New Roman" panose="02020603050405020304" pitchFamily="18" charset="0"/>
              </a:rPr>
              <a:t>molecule binds to free Hb, </a:t>
            </a:r>
            <a:r>
              <a:rPr lang="en-US" sz="2600" u="sng" dirty="0">
                <a:solidFill>
                  <a:srgbClr val="000099"/>
                </a:solidFill>
                <a:latin typeface="Times New Roman" panose="02020603050405020304" pitchFamily="18" charset="0"/>
                <a:cs typeface="Times New Roman" panose="02020603050405020304" pitchFamily="18" charset="0"/>
              </a:rPr>
              <a:t>intra</a:t>
            </a:r>
            <a:r>
              <a:rPr lang="en-US" sz="2600" b="1" dirty="0">
                <a:solidFill>
                  <a:srgbClr val="000099"/>
                </a:solidFill>
                <a:latin typeface="Times New Roman" panose="02020603050405020304" pitchFamily="18" charset="0"/>
                <a:cs typeface="Times New Roman" panose="02020603050405020304" pitchFamily="18" charset="0"/>
              </a:rPr>
              <a:t>,</a:t>
            </a:r>
            <a:r>
              <a:rPr lang="en-US" sz="2600" dirty="0">
                <a:solidFill>
                  <a:srgbClr val="000099"/>
                </a:solidFill>
                <a:latin typeface="Times New Roman" panose="02020603050405020304" pitchFamily="18" charset="0"/>
                <a:cs typeface="Times New Roman" panose="02020603050405020304" pitchFamily="18" charset="0"/>
              </a:rPr>
              <a:t>.</a:t>
            </a:r>
          </a:p>
          <a:p>
            <a:pPr algn="just">
              <a:spcBef>
                <a:spcPts val="200"/>
              </a:spcBef>
            </a:pPr>
            <a:endParaRPr lang="en-US" sz="1200" dirty="0">
              <a:solidFill>
                <a:srgbClr val="000099"/>
              </a:solidFill>
              <a:latin typeface="Times New Roman" panose="02020603050405020304" pitchFamily="18" charset="0"/>
              <a:cs typeface="Times New Roman" panose="02020603050405020304" pitchFamily="18" charset="0"/>
            </a:endParaRPr>
          </a:p>
          <a:p>
            <a:pPr algn="just">
              <a:spcBef>
                <a:spcPts val="200"/>
              </a:spcBef>
            </a:pPr>
            <a:r>
              <a:rPr lang="en-US" sz="2600" dirty="0">
                <a:solidFill>
                  <a:srgbClr val="000099"/>
                </a:solidFill>
                <a:latin typeface="Times New Roman" panose="02020603050405020304" pitchFamily="18" charset="0"/>
                <a:cs typeface="Times New Roman" panose="02020603050405020304" pitchFamily="18" charset="0"/>
              </a:rPr>
              <a:t>Free hem can bind to albumin to form </a:t>
            </a:r>
            <a:r>
              <a:rPr lang="en-US" sz="2600" b="1" dirty="0" err="1">
                <a:solidFill>
                  <a:srgbClr val="000099"/>
                </a:solidFill>
                <a:highlight>
                  <a:srgbClr val="FFFF00"/>
                </a:highlight>
                <a:latin typeface="Times New Roman" panose="02020603050405020304" pitchFamily="18" charset="0"/>
                <a:cs typeface="Times New Roman" panose="02020603050405020304" pitchFamily="18" charset="0"/>
              </a:rPr>
              <a:t>methemalbumin</a:t>
            </a:r>
            <a:r>
              <a:rPr lang="en-US" sz="2600" dirty="0">
                <a:solidFill>
                  <a:srgbClr val="000099"/>
                </a:solidFill>
                <a:latin typeface="Times New Roman" panose="02020603050405020304" pitchFamily="18" charset="0"/>
                <a:cs typeface="Times New Roman" panose="02020603050405020304" pitchFamily="18" charset="0"/>
              </a:rPr>
              <a:t>.</a:t>
            </a:r>
          </a:p>
          <a:p>
            <a:pPr algn="just">
              <a:spcBef>
                <a:spcPts val="200"/>
              </a:spcBef>
            </a:pPr>
            <a:endParaRPr lang="en-US" sz="1200" dirty="0">
              <a:solidFill>
                <a:srgbClr val="000099"/>
              </a:solidFill>
              <a:latin typeface="Times New Roman" panose="02020603050405020304" pitchFamily="18" charset="0"/>
              <a:cs typeface="Times New Roman" panose="02020603050405020304" pitchFamily="18" charset="0"/>
            </a:endParaRPr>
          </a:p>
          <a:p>
            <a:pPr algn="just">
              <a:spcBef>
                <a:spcPts val="200"/>
              </a:spcBef>
            </a:pPr>
            <a:r>
              <a:rPr lang="en-US" sz="2600" dirty="0">
                <a:solidFill>
                  <a:srgbClr val="000099"/>
                </a:solidFill>
                <a:latin typeface="Times New Roman" panose="02020603050405020304" pitchFamily="18" charset="0"/>
                <a:cs typeface="Times New Roman" panose="02020603050405020304" pitchFamily="18" charset="0"/>
              </a:rPr>
              <a:t>Free Hb in the urine: </a:t>
            </a:r>
            <a:r>
              <a:rPr lang="en-US" sz="2600" b="1" dirty="0">
                <a:solidFill>
                  <a:srgbClr val="000099"/>
                </a:solidFill>
                <a:highlight>
                  <a:srgbClr val="FFFF00"/>
                </a:highlight>
                <a:latin typeface="Times New Roman" panose="02020603050405020304" pitchFamily="18" charset="0"/>
                <a:cs typeface="Times New Roman" panose="02020603050405020304" pitchFamily="18" charset="0"/>
              </a:rPr>
              <a:t>hemoglobinuria</a:t>
            </a:r>
            <a:r>
              <a:rPr lang="en-US" sz="2600" b="1" dirty="0">
                <a:solidFill>
                  <a:srgbClr val="000099"/>
                </a:solidFill>
                <a:latin typeface="Times New Roman" panose="02020603050405020304" pitchFamily="18" charset="0"/>
                <a:cs typeface="Times New Roman" panose="02020603050405020304" pitchFamily="18" charset="0"/>
              </a:rPr>
              <a:t>, </a:t>
            </a:r>
            <a:r>
              <a:rPr lang="en-US" sz="2600" u="sng" dirty="0">
                <a:solidFill>
                  <a:srgbClr val="000099"/>
                </a:solidFill>
                <a:latin typeface="Times New Roman" panose="02020603050405020304" pitchFamily="18" charset="0"/>
                <a:cs typeface="Times New Roman" panose="02020603050405020304" pitchFamily="18" charset="0"/>
              </a:rPr>
              <a:t>intra,</a:t>
            </a:r>
            <a:r>
              <a:rPr lang="en-US" sz="2600" dirty="0">
                <a:solidFill>
                  <a:srgbClr val="000099"/>
                </a:solidFill>
                <a:latin typeface="Times New Roman" panose="02020603050405020304" pitchFamily="18" charset="0"/>
                <a:cs typeface="Times New Roman" panose="02020603050405020304" pitchFamily="18" charset="0"/>
              </a:rPr>
              <a:t> (note the difference from hematuria, which describes the presence of intact red cells in the urine).</a:t>
            </a:r>
          </a:p>
          <a:p>
            <a:pPr algn="just">
              <a:spcBef>
                <a:spcPts val="200"/>
              </a:spcBef>
            </a:pPr>
            <a:endParaRPr lang="en-US" sz="1200" dirty="0">
              <a:solidFill>
                <a:srgbClr val="000099"/>
              </a:solidFill>
              <a:latin typeface="Times New Roman" panose="02020603050405020304" pitchFamily="18" charset="0"/>
              <a:cs typeface="Times New Roman" panose="02020603050405020304" pitchFamily="18" charset="0"/>
            </a:endParaRPr>
          </a:p>
          <a:p>
            <a:pPr algn="just">
              <a:spcBef>
                <a:spcPts val="200"/>
              </a:spcBef>
            </a:pPr>
            <a:r>
              <a:rPr lang="en-US" sz="2600" dirty="0">
                <a:solidFill>
                  <a:srgbClr val="000099"/>
                </a:solidFill>
                <a:latin typeface="Times New Roman" panose="02020603050405020304" pitchFamily="18" charset="0"/>
                <a:cs typeface="Times New Roman" panose="02020603050405020304" pitchFamily="18" charset="0"/>
              </a:rPr>
              <a:t>Increased </a:t>
            </a:r>
            <a:r>
              <a:rPr lang="en-US" sz="2600" b="1" dirty="0">
                <a:solidFill>
                  <a:srgbClr val="000099"/>
                </a:solidFill>
                <a:latin typeface="Times New Roman" panose="02020603050405020304" pitchFamily="18" charset="0"/>
                <a:cs typeface="Times New Roman" panose="02020603050405020304" pitchFamily="18" charset="0"/>
              </a:rPr>
              <a:t>reticulocyte count</a:t>
            </a:r>
            <a:r>
              <a:rPr lang="en-US" sz="2600" dirty="0">
                <a:solidFill>
                  <a:srgbClr val="000099"/>
                </a:solidFill>
                <a:latin typeface="Times New Roman" panose="02020603050405020304" pitchFamily="18" charset="0"/>
                <a:cs typeface="Times New Roman" panose="02020603050405020304" pitchFamily="18" charset="0"/>
              </a:rPr>
              <a:t>. The number of reticulocytes in the blood is  </a:t>
            </a:r>
            <a:r>
              <a:rPr lang="en-US" sz="2600" u="sng" dirty="0">
                <a:solidFill>
                  <a:srgbClr val="000099"/>
                </a:solidFill>
                <a:latin typeface="Times New Roman" panose="02020603050405020304" pitchFamily="18" charset="0"/>
                <a:cs typeface="Times New Roman" panose="02020603050405020304" pitchFamily="18" charset="0"/>
              </a:rPr>
              <a:t>expressed either as</a:t>
            </a:r>
            <a:r>
              <a:rPr lang="en-US" sz="2600" dirty="0">
                <a:solidFill>
                  <a:srgbClr val="000099"/>
                </a:solidFill>
                <a:latin typeface="Times New Roman" panose="02020603050405020304" pitchFamily="18" charset="0"/>
                <a:cs typeface="Times New Roman" panose="02020603050405020304" pitchFamily="18" charset="0"/>
              </a:rPr>
              <a:t> a </a:t>
            </a:r>
            <a:r>
              <a:rPr lang="en-US" sz="2600" b="1" dirty="0">
                <a:solidFill>
                  <a:srgbClr val="000099"/>
                </a:solidFill>
                <a:latin typeface="Times New Roman" panose="02020603050405020304" pitchFamily="18" charset="0"/>
                <a:cs typeface="Times New Roman" panose="02020603050405020304" pitchFamily="18" charset="0"/>
              </a:rPr>
              <a:t>percentage</a:t>
            </a:r>
            <a:r>
              <a:rPr lang="en-US" sz="2600" dirty="0">
                <a:solidFill>
                  <a:srgbClr val="000099"/>
                </a:solidFill>
                <a:latin typeface="Times New Roman" panose="02020603050405020304" pitchFamily="18" charset="0"/>
                <a:cs typeface="Times New Roman" panose="02020603050405020304" pitchFamily="18" charset="0"/>
              </a:rPr>
              <a:t> of the total number of red cells </a:t>
            </a:r>
            <a:r>
              <a:rPr lang="en-US" sz="2600" b="1" dirty="0">
                <a:solidFill>
                  <a:srgbClr val="000099"/>
                </a:solidFill>
                <a:latin typeface="Times New Roman" panose="02020603050405020304" pitchFamily="18" charset="0"/>
                <a:cs typeface="Times New Roman" panose="02020603050405020304" pitchFamily="18" charset="0"/>
              </a:rPr>
              <a:t>or as an absolute number </a:t>
            </a:r>
            <a:r>
              <a:rPr lang="en-US" sz="2600" dirty="0">
                <a:solidFill>
                  <a:srgbClr val="000099"/>
                </a:solidFill>
                <a:latin typeface="Times New Roman" panose="02020603050405020304" pitchFamily="18" charset="0"/>
                <a:cs typeface="Times New Roman" panose="02020603050405020304" pitchFamily="18" charset="0"/>
              </a:rPr>
              <a:t>per liter of blood; in normal adults, the percentage is in the range of </a:t>
            </a:r>
            <a:r>
              <a:rPr lang="en-US" sz="2600" b="1" dirty="0">
                <a:solidFill>
                  <a:srgbClr val="000099"/>
                </a:solidFill>
                <a:latin typeface="Times New Roman" panose="02020603050405020304" pitchFamily="18" charset="0"/>
                <a:cs typeface="Times New Roman" panose="02020603050405020304" pitchFamily="18" charset="0"/>
              </a:rPr>
              <a:t>0.5-3.0%</a:t>
            </a:r>
            <a:r>
              <a:rPr lang="en-US" sz="2600" dirty="0">
                <a:solidFill>
                  <a:srgbClr val="000099"/>
                </a:solidFill>
                <a:latin typeface="Times New Roman" panose="02020603050405020304" pitchFamily="18" charset="0"/>
                <a:cs typeface="Times New Roman" panose="02020603050405020304" pitchFamily="18" charset="0"/>
              </a:rPr>
              <a:t> and the absolute count is </a:t>
            </a:r>
            <a:r>
              <a:rPr lang="en-US" sz="2600" b="1" dirty="0">
                <a:solidFill>
                  <a:srgbClr val="000099"/>
                </a:solidFill>
                <a:latin typeface="Times New Roman" panose="02020603050405020304" pitchFamily="18" charset="0"/>
                <a:cs typeface="Times New Roman" panose="02020603050405020304" pitchFamily="18" charset="0"/>
              </a:rPr>
              <a:t>20-100x10</a:t>
            </a:r>
            <a:r>
              <a:rPr lang="en-US" sz="2600" b="1" baseline="30000" dirty="0">
                <a:solidFill>
                  <a:srgbClr val="000099"/>
                </a:solidFill>
                <a:latin typeface="Times New Roman" panose="02020603050405020304" pitchFamily="18" charset="0"/>
                <a:cs typeface="Times New Roman" panose="02020603050405020304" pitchFamily="18" charset="0"/>
              </a:rPr>
              <a:t>9</a:t>
            </a:r>
            <a:r>
              <a:rPr lang="en-US" sz="2600" b="1" dirty="0">
                <a:solidFill>
                  <a:srgbClr val="000099"/>
                </a:solidFill>
                <a:latin typeface="Times New Roman" panose="02020603050405020304" pitchFamily="18" charset="0"/>
                <a:cs typeface="Times New Roman" panose="02020603050405020304" pitchFamily="18" charset="0"/>
              </a:rPr>
              <a:t>/L</a:t>
            </a:r>
            <a:r>
              <a:rPr lang="en-US" sz="2600" dirty="0">
                <a:solidFill>
                  <a:srgbClr val="000099"/>
                </a:solidFill>
                <a:latin typeface="Times New Roman" panose="02020603050405020304" pitchFamily="18" charset="0"/>
                <a:cs typeface="Times New Roman" panose="02020603050405020304" pitchFamily="18" charset="0"/>
              </a:rPr>
              <a:t>. Increase in the absolute reticulocyte count is an indication of increased </a:t>
            </a:r>
            <a:r>
              <a:rPr lang="en-US" sz="2600" b="1" dirty="0">
                <a:solidFill>
                  <a:srgbClr val="000099"/>
                </a:solidFill>
                <a:latin typeface="Times New Roman" panose="02020603050405020304" pitchFamily="18" charset="0"/>
                <a:cs typeface="Times New Roman" panose="02020603050405020304" pitchFamily="18" charset="0"/>
              </a:rPr>
              <a:t>erythropoietic activity</a:t>
            </a:r>
            <a:r>
              <a:rPr lang="en-US" sz="2600" dirty="0">
                <a:solidFill>
                  <a:srgbClr val="000099"/>
                </a:solidFill>
                <a:latin typeface="Times New Roman" panose="02020603050405020304" pitchFamily="18" charset="0"/>
                <a:cs typeface="Times New Roman" panose="02020603050405020304" pitchFamily="18" charset="0"/>
              </a:rPr>
              <a:t>.</a:t>
            </a:r>
          </a:p>
          <a:p>
            <a:pPr algn="just">
              <a:spcBef>
                <a:spcPts val="200"/>
              </a:spcBef>
            </a:pPr>
            <a:endParaRPr lang="en-US" sz="2600" dirty="0">
              <a:solidFill>
                <a:srgbClr val="000099"/>
              </a:solidFill>
              <a:latin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838200" y="289249"/>
            <a:ext cx="10515600" cy="763878"/>
          </a:xfrm>
          <a:solidFill>
            <a:srgbClr val="000099"/>
          </a:solidFill>
        </p:spPr>
        <p:txBody>
          <a:bodyPr>
            <a:normAutofit/>
          </a:bodyPr>
          <a:lstStyle/>
          <a:p>
            <a:pPr algn="ctr"/>
            <a:r>
              <a:rPr lang="en-US" sz="3600" b="1" dirty="0">
                <a:solidFill>
                  <a:srgbClr val="FFFF00"/>
                </a:solidFill>
                <a:latin typeface="Times New Roman" panose="02020603050405020304" pitchFamily="18" charset="0"/>
                <a:cs typeface="Times New Roman" panose="02020603050405020304" pitchFamily="18" charset="0"/>
              </a:rPr>
              <a:t>Laboratory Evidence of Hemolysis </a:t>
            </a:r>
          </a:p>
        </p:txBody>
      </p:sp>
    </p:spTree>
    <p:extLst>
      <p:ext uri="{BB962C8B-B14F-4D97-AF65-F5344CB8AC3E}">
        <p14:creationId xmlns:p14="http://schemas.microsoft.com/office/powerpoint/2010/main" val="2323792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circle(in)">
                                      <p:cBhvr>
                                        <p:cTn id="19" dur="2000"/>
                                        <p:tgtEl>
                                          <p:spTgt spid="3">
                                            <p:txEl>
                                              <p:pRg st="6" end="6"/>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circle(in)">
                                      <p:cBhvr>
                                        <p:cTn id="22" dur="2000"/>
                                        <p:tgtEl>
                                          <p:spTgt spid="3">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4443" y="1209796"/>
            <a:ext cx="11029245" cy="5013719"/>
          </a:xfrm>
          <a:solidFill>
            <a:schemeClr val="tx1">
              <a:lumMod val="75000"/>
            </a:schemeClr>
          </a:solidFill>
        </p:spPr>
        <p:txBody>
          <a:bodyPr>
            <a:normAutofit/>
          </a:bodyPr>
          <a:lstStyle/>
          <a:p>
            <a:pPr algn="just">
              <a:spcBef>
                <a:spcPts val="200"/>
              </a:spcBef>
            </a:pPr>
            <a:r>
              <a:rPr lang="en-US" sz="2600" dirty="0">
                <a:solidFill>
                  <a:srgbClr val="000099"/>
                </a:solidFill>
                <a:latin typeface="Times New Roman" panose="02020603050405020304" pitchFamily="18" charset="0"/>
                <a:cs typeface="Times New Roman" panose="02020603050405020304" pitchFamily="18" charset="0"/>
              </a:rPr>
              <a:t>As haemolysis will also increase the marrow’s demand for folic acid, </a:t>
            </a:r>
            <a:r>
              <a:rPr lang="en-US" sz="2600" b="1" dirty="0">
                <a:solidFill>
                  <a:srgbClr val="000099"/>
                </a:solidFill>
                <a:highlight>
                  <a:srgbClr val="FFFF00"/>
                </a:highlight>
                <a:latin typeface="Times New Roman" panose="02020603050405020304" pitchFamily="18" charset="0"/>
                <a:cs typeface="Times New Roman" panose="02020603050405020304" pitchFamily="18" charset="0"/>
              </a:rPr>
              <a:t>macrocytosis</a:t>
            </a:r>
            <a:r>
              <a:rPr lang="en-US" sz="2600" b="1" dirty="0">
                <a:solidFill>
                  <a:srgbClr val="000099"/>
                </a:solidFill>
                <a:latin typeface="Times New Roman" panose="02020603050405020304" pitchFamily="18" charset="0"/>
                <a:cs typeface="Times New Roman" panose="02020603050405020304" pitchFamily="18" charset="0"/>
              </a:rPr>
              <a:t>, </a:t>
            </a:r>
            <a:r>
              <a:rPr lang="en-US" sz="2600" dirty="0">
                <a:solidFill>
                  <a:srgbClr val="000099"/>
                </a:solidFill>
                <a:latin typeface="Times New Roman" panose="02020603050405020304" pitchFamily="18" charset="0"/>
                <a:cs typeface="Times New Roman" panose="02020603050405020304" pitchFamily="18" charset="0"/>
              </a:rPr>
              <a:t>high MCV</a:t>
            </a:r>
            <a:r>
              <a:rPr lang="en-US" sz="2600" b="1" dirty="0">
                <a:solidFill>
                  <a:srgbClr val="000099"/>
                </a:solidFill>
                <a:latin typeface="Times New Roman" panose="02020603050405020304" pitchFamily="18" charset="0"/>
                <a:cs typeface="Times New Roman" panose="02020603050405020304" pitchFamily="18" charset="0"/>
              </a:rPr>
              <a:t>,</a:t>
            </a:r>
            <a:r>
              <a:rPr lang="en-US" sz="2600" dirty="0">
                <a:solidFill>
                  <a:srgbClr val="000099"/>
                </a:solidFill>
                <a:latin typeface="Times New Roman" panose="02020603050405020304" pitchFamily="18" charset="0"/>
                <a:cs typeface="Times New Roman" panose="02020603050405020304" pitchFamily="18" charset="0"/>
              </a:rPr>
              <a:t> may also develop secondary to folate deficiency.</a:t>
            </a:r>
          </a:p>
          <a:p>
            <a:pPr algn="just">
              <a:spcBef>
                <a:spcPts val="200"/>
              </a:spcBef>
            </a:pPr>
            <a:endParaRPr lang="en-US" sz="1100" dirty="0">
              <a:solidFill>
                <a:srgbClr val="000099"/>
              </a:solidFill>
              <a:latin typeface="Times New Roman" panose="02020603050405020304" pitchFamily="18" charset="0"/>
              <a:cs typeface="Times New Roman" panose="02020603050405020304" pitchFamily="18" charset="0"/>
            </a:endParaRPr>
          </a:p>
          <a:p>
            <a:pPr algn="just">
              <a:spcBef>
                <a:spcPts val="200"/>
              </a:spcBef>
            </a:pPr>
            <a:r>
              <a:rPr lang="en-US" sz="2600" b="1" dirty="0">
                <a:solidFill>
                  <a:srgbClr val="000099"/>
                </a:solidFill>
                <a:highlight>
                  <a:srgbClr val="FFFF00"/>
                </a:highlight>
                <a:latin typeface="Times New Roman" panose="02020603050405020304" pitchFamily="18" charset="0"/>
                <a:cs typeface="Times New Roman" panose="02020603050405020304" pitchFamily="18" charset="0"/>
              </a:rPr>
              <a:t>Polychromasia</a:t>
            </a:r>
            <a:r>
              <a:rPr lang="en-US" sz="2600" b="1" dirty="0">
                <a:solidFill>
                  <a:srgbClr val="000099"/>
                </a:solidFill>
                <a:latin typeface="Times New Roman" panose="02020603050405020304" pitchFamily="18" charset="0"/>
                <a:cs typeface="Times New Roman" panose="02020603050405020304" pitchFamily="18" charset="0"/>
              </a:rPr>
              <a:t>, a </a:t>
            </a:r>
            <a:r>
              <a:rPr lang="en-US" sz="2600" dirty="0">
                <a:solidFill>
                  <a:srgbClr val="000099"/>
                </a:solidFill>
                <a:latin typeface="Times New Roman" panose="02020603050405020304" pitchFamily="18" charset="0"/>
                <a:cs typeface="Times New Roman" panose="02020603050405020304" pitchFamily="18" charset="0"/>
              </a:rPr>
              <a:t>bluish discoloration of RBC, due to reticulocytosis.</a:t>
            </a:r>
          </a:p>
          <a:p>
            <a:pPr algn="just">
              <a:spcBef>
                <a:spcPts val="200"/>
              </a:spcBef>
            </a:pPr>
            <a:endParaRPr lang="en-US" sz="1100" dirty="0">
              <a:solidFill>
                <a:srgbClr val="000099"/>
              </a:solidFill>
              <a:latin typeface="Times New Roman" panose="02020603050405020304" pitchFamily="18" charset="0"/>
              <a:cs typeface="Times New Roman" panose="02020603050405020304" pitchFamily="18" charset="0"/>
            </a:endParaRPr>
          </a:p>
          <a:p>
            <a:pPr algn="just">
              <a:spcBef>
                <a:spcPts val="200"/>
              </a:spcBef>
            </a:pPr>
            <a:r>
              <a:rPr lang="en-US" sz="2600" dirty="0">
                <a:solidFill>
                  <a:srgbClr val="000099"/>
                </a:solidFill>
                <a:latin typeface="Times New Roman" panose="02020603050405020304" pitchFamily="18" charset="0"/>
                <a:cs typeface="Times New Roman" panose="02020603050405020304" pitchFamily="18" charset="0"/>
              </a:rPr>
              <a:t>Generally </a:t>
            </a:r>
            <a:r>
              <a:rPr lang="en-US" sz="2600" b="1" dirty="0">
                <a:solidFill>
                  <a:srgbClr val="000099"/>
                </a:solidFill>
                <a:latin typeface="Times New Roman" panose="02020603050405020304" pitchFamily="18" charset="0"/>
                <a:cs typeface="Times New Roman" panose="02020603050405020304" pitchFamily="18" charset="0"/>
              </a:rPr>
              <a:t>extravascular haemolysis </a:t>
            </a:r>
            <a:r>
              <a:rPr lang="en-US" sz="2600" dirty="0">
                <a:solidFill>
                  <a:srgbClr val="000099"/>
                </a:solidFill>
                <a:latin typeface="Times New Roman" panose="02020603050405020304" pitchFamily="18" charset="0"/>
                <a:cs typeface="Times New Roman" panose="02020603050405020304" pitchFamily="18" charset="0"/>
              </a:rPr>
              <a:t>is associated with spherocytosis on the peripheral blood film. </a:t>
            </a:r>
            <a:r>
              <a:rPr lang="en-US" sz="2600" b="1" dirty="0">
                <a:solidFill>
                  <a:srgbClr val="000099"/>
                </a:solidFill>
                <a:latin typeface="Times New Roman" panose="02020603050405020304" pitchFamily="18" charset="0"/>
                <a:cs typeface="Times New Roman" panose="02020603050405020304" pitchFamily="18" charset="0"/>
              </a:rPr>
              <a:t>Intravascular haemolysis </a:t>
            </a:r>
            <a:r>
              <a:rPr lang="en-US" sz="2600" dirty="0">
                <a:solidFill>
                  <a:srgbClr val="000099"/>
                </a:solidFill>
                <a:latin typeface="Times New Roman" panose="02020603050405020304" pitchFamily="18" charset="0"/>
                <a:cs typeface="Times New Roman" panose="02020603050405020304" pitchFamily="18" charset="0"/>
              </a:rPr>
              <a:t>is characterized by red cell fragmentation (</a:t>
            </a:r>
            <a:r>
              <a:rPr lang="en-US" sz="2600" b="1" dirty="0">
                <a:solidFill>
                  <a:srgbClr val="000099"/>
                </a:solidFill>
                <a:highlight>
                  <a:srgbClr val="FFFF00"/>
                </a:highlight>
                <a:latin typeface="Times New Roman" panose="02020603050405020304" pitchFamily="18" charset="0"/>
                <a:cs typeface="Times New Roman" panose="02020603050405020304" pitchFamily="18" charset="0"/>
              </a:rPr>
              <a:t>schistocytes</a:t>
            </a:r>
            <a:r>
              <a:rPr lang="en-US" sz="2600" dirty="0">
                <a:solidFill>
                  <a:srgbClr val="000099"/>
                </a:solidFill>
                <a:latin typeface="Times New Roman" panose="02020603050405020304" pitchFamily="18" charset="0"/>
                <a:cs typeface="Times New Roman" panose="02020603050405020304" pitchFamily="18" charset="0"/>
              </a:rPr>
              <a:t>).</a:t>
            </a:r>
          </a:p>
          <a:p>
            <a:pPr algn="just">
              <a:spcBef>
                <a:spcPts val="200"/>
              </a:spcBef>
            </a:pPr>
            <a:endParaRPr lang="en-US" sz="1200" dirty="0">
              <a:solidFill>
                <a:srgbClr val="000099"/>
              </a:solidFill>
              <a:latin typeface="Times New Roman" panose="02020603050405020304" pitchFamily="18" charset="0"/>
              <a:cs typeface="Times New Roman" panose="02020603050405020304" pitchFamily="18" charset="0"/>
            </a:endParaRPr>
          </a:p>
          <a:p>
            <a:pPr algn="just">
              <a:spcBef>
                <a:spcPts val="200"/>
              </a:spcBef>
            </a:pPr>
            <a:r>
              <a:rPr lang="en-US" sz="2600" dirty="0">
                <a:solidFill>
                  <a:srgbClr val="000099"/>
                </a:solidFill>
                <a:latin typeface="Times New Roman" panose="02020603050405020304" pitchFamily="18" charset="0"/>
                <a:cs typeface="Times New Roman" panose="02020603050405020304" pitchFamily="18" charset="0"/>
              </a:rPr>
              <a:t>If examination of the bone marrow is undertaken, there will be evidence of increased </a:t>
            </a:r>
            <a:r>
              <a:rPr lang="en-US" sz="2600" b="1" dirty="0">
                <a:solidFill>
                  <a:srgbClr val="000099"/>
                </a:solidFill>
                <a:latin typeface="Times New Roman" panose="02020603050405020304" pitchFamily="18" charset="0"/>
                <a:cs typeface="Times New Roman" panose="02020603050405020304" pitchFamily="18" charset="0"/>
              </a:rPr>
              <a:t>erythropoiesis</a:t>
            </a:r>
            <a:r>
              <a:rPr lang="en-US" sz="2600" dirty="0">
                <a:solidFill>
                  <a:srgbClr val="000099"/>
                </a:solidFill>
                <a:latin typeface="Times New Roman" panose="02020603050405020304" pitchFamily="18" charset="0"/>
                <a:cs typeface="Times New Roman" panose="02020603050405020304" pitchFamily="18" charset="0"/>
              </a:rPr>
              <a:t>. Marrows showing </a:t>
            </a:r>
            <a:r>
              <a:rPr lang="en-US" sz="2600" b="1" dirty="0">
                <a:solidFill>
                  <a:srgbClr val="000099"/>
                </a:solidFill>
                <a:latin typeface="Times New Roman" panose="02020603050405020304" pitchFamily="18" charset="0"/>
                <a:cs typeface="Times New Roman" panose="02020603050405020304" pitchFamily="18" charset="0"/>
              </a:rPr>
              <a:t>erythroid hyperplasia </a:t>
            </a:r>
            <a:r>
              <a:rPr lang="en-US" sz="2600" dirty="0">
                <a:solidFill>
                  <a:srgbClr val="000099"/>
                </a:solidFill>
                <a:latin typeface="Times New Roman" panose="02020603050405020304" pitchFamily="18" charset="0"/>
                <a:cs typeface="Times New Roman" panose="02020603050405020304" pitchFamily="18" charset="0"/>
              </a:rPr>
              <a:t>are also hypercellular, due to the replacement of fat cells by </a:t>
            </a:r>
            <a:r>
              <a:rPr lang="en-US" sz="2600" b="1" dirty="0">
                <a:solidFill>
                  <a:srgbClr val="000099"/>
                </a:solidFill>
                <a:latin typeface="Times New Roman" panose="02020603050405020304" pitchFamily="18" charset="0"/>
                <a:cs typeface="Times New Roman" panose="02020603050405020304" pitchFamily="18" charset="0"/>
              </a:rPr>
              <a:t>erythroid precursors</a:t>
            </a:r>
            <a:r>
              <a:rPr lang="en-US" sz="2600" dirty="0">
                <a:solidFill>
                  <a:srgbClr val="000099"/>
                </a:solidFill>
                <a:latin typeface="Times New Roman" panose="02020603050405020304" pitchFamily="18" charset="0"/>
                <a:cs typeface="Times New Roman" panose="02020603050405020304" pitchFamily="18" charset="0"/>
              </a:rPr>
              <a:t>. (Figure).</a:t>
            </a:r>
          </a:p>
          <a:p>
            <a:pPr algn="just"/>
            <a:endParaRPr lang="en-US" sz="2600" dirty="0">
              <a:solidFill>
                <a:srgbClr val="000099"/>
              </a:solidFill>
              <a:latin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838200" y="365126"/>
            <a:ext cx="10515600" cy="696030"/>
          </a:xfrm>
          <a:solidFill>
            <a:srgbClr val="000099"/>
          </a:solidFill>
        </p:spPr>
        <p:txBody>
          <a:bodyPr>
            <a:normAutofit/>
          </a:bodyPr>
          <a:lstStyle/>
          <a:p>
            <a:pPr algn="ctr"/>
            <a:r>
              <a:rPr lang="en-US" sz="3200" b="1" dirty="0">
                <a:solidFill>
                  <a:srgbClr val="FFFF00"/>
                </a:solidFill>
                <a:latin typeface="Times New Roman" panose="02020603050405020304" pitchFamily="18" charset="0"/>
                <a:cs typeface="Times New Roman" panose="02020603050405020304" pitchFamily="18" charset="0"/>
              </a:rPr>
              <a:t>Laboratory Evidence of Hemolysis; </a:t>
            </a:r>
            <a:r>
              <a:rPr lang="en-US" sz="3200" b="1" i="1" dirty="0">
                <a:solidFill>
                  <a:srgbClr val="FFFF00"/>
                </a:solidFill>
                <a:latin typeface="Times New Roman" panose="02020603050405020304" pitchFamily="18" charset="0"/>
                <a:cs typeface="Times New Roman" panose="02020603050405020304" pitchFamily="18" charset="0"/>
              </a:rPr>
              <a:t>cont’d…</a:t>
            </a:r>
          </a:p>
        </p:txBody>
      </p:sp>
    </p:spTree>
    <p:extLst>
      <p:ext uri="{BB962C8B-B14F-4D97-AF65-F5344CB8AC3E}">
        <p14:creationId xmlns:p14="http://schemas.microsoft.com/office/powerpoint/2010/main" val="2538033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arn(inVertic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wipe(down)">
                                      <p:cBhvr>
                                        <p:cTn id="1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7518" y="989277"/>
            <a:ext cx="9994332" cy="4663440"/>
          </a:xfrm>
          <a:prstGeom prst="rect">
            <a:avLst/>
          </a:prstGeom>
        </p:spPr>
      </p:pic>
    </p:spTree>
    <p:extLst>
      <p:ext uri="{BB962C8B-B14F-4D97-AF65-F5344CB8AC3E}">
        <p14:creationId xmlns:p14="http://schemas.microsoft.com/office/powerpoint/2010/main" val="3260815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583" y="1243961"/>
            <a:ext cx="10719652" cy="3931920"/>
          </a:xfrm>
          <a:prstGeom prst="rect">
            <a:avLst/>
          </a:prstGeom>
        </p:spPr>
      </p:pic>
    </p:spTree>
    <p:extLst>
      <p:ext uri="{BB962C8B-B14F-4D97-AF65-F5344CB8AC3E}">
        <p14:creationId xmlns:p14="http://schemas.microsoft.com/office/powerpoint/2010/main" val="987402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7378" y="1508386"/>
            <a:ext cx="11334044" cy="4644058"/>
          </a:xfrm>
          <a:solidFill>
            <a:schemeClr val="tx1">
              <a:lumMod val="75000"/>
            </a:schemeClr>
          </a:solidFill>
        </p:spPr>
        <p:txBody>
          <a:bodyPr>
            <a:noAutofit/>
          </a:bodyPr>
          <a:lstStyle/>
          <a:p>
            <a:pPr algn="just">
              <a:spcBef>
                <a:spcPts val="200"/>
              </a:spcBef>
              <a:buFont typeface="Wingdings" panose="05000000000000000000" pitchFamily="2" charset="2"/>
              <a:buChar char="§"/>
            </a:pPr>
            <a:r>
              <a:rPr lang="en-US" b="1" dirty="0">
                <a:solidFill>
                  <a:srgbClr val="000099"/>
                </a:solidFill>
                <a:latin typeface="Times New Roman" panose="02020603050405020304" pitchFamily="18" charset="0"/>
                <a:cs typeface="Times New Roman" panose="02020603050405020304" pitchFamily="18" charset="0"/>
              </a:rPr>
              <a:t>Pallor</a:t>
            </a:r>
            <a:r>
              <a:rPr lang="en-US" dirty="0">
                <a:solidFill>
                  <a:srgbClr val="000099"/>
                </a:solidFill>
                <a:latin typeface="Times New Roman" panose="02020603050405020304" pitchFamily="18" charset="0"/>
                <a:cs typeface="Times New Roman" panose="02020603050405020304" pitchFamily="18" charset="0"/>
              </a:rPr>
              <a:t>, and </a:t>
            </a:r>
            <a:r>
              <a:rPr lang="en-US" b="1" dirty="0">
                <a:solidFill>
                  <a:srgbClr val="000099"/>
                </a:solidFill>
                <a:latin typeface="Times New Roman" panose="02020603050405020304" pitchFamily="18" charset="0"/>
                <a:cs typeface="Times New Roman" panose="02020603050405020304" pitchFamily="18" charset="0"/>
              </a:rPr>
              <a:t>jaundice</a:t>
            </a:r>
            <a:r>
              <a:rPr lang="en-US" dirty="0">
                <a:solidFill>
                  <a:srgbClr val="000099"/>
                </a:solidFill>
                <a:latin typeface="Times New Roman" panose="02020603050405020304" pitchFamily="18" charset="0"/>
                <a:cs typeface="Times New Roman" panose="02020603050405020304" pitchFamily="18" charset="0"/>
              </a:rPr>
              <a:t> secondary to the elevated </a:t>
            </a:r>
            <a:r>
              <a:rPr lang="en-US" b="1" dirty="0">
                <a:solidFill>
                  <a:srgbClr val="000099"/>
                </a:solidFill>
                <a:latin typeface="Times New Roman" panose="02020603050405020304" pitchFamily="18" charset="0"/>
                <a:cs typeface="Times New Roman" panose="02020603050405020304" pitchFamily="18" charset="0"/>
              </a:rPr>
              <a:t>bilirubin</a:t>
            </a:r>
            <a:r>
              <a:rPr lang="en-US" dirty="0">
                <a:solidFill>
                  <a:srgbClr val="000099"/>
                </a:solidFill>
                <a:latin typeface="Times New Roman" panose="02020603050405020304" pitchFamily="18" charset="0"/>
                <a:cs typeface="Times New Roman" panose="02020603050405020304" pitchFamily="18" charset="0"/>
              </a:rPr>
              <a:t> levels. </a:t>
            </a:r>
          </a:p>
          <a:p>
            <a:pPr algn="just">
              <a:spcBef>
                <a:spcPts val="200"/>
              </a:spcBef>
              <a:buFont typeface="Wingdings" panose="05000000000000000000" pitchFamily="2" charset="2"/>
              <a:buChar char="§"/>
            </a:pPr>
            <a:r>
              <a:rPr lang="en-US" b="1" dirty="0">
                <a:solidFill>
                  <a:srgbClr val="000099"/>
                </a:solidFill>
                <a:latin typeface="Times New Roman" panose="02020603050405020304" pitchFamily="18" charset="0"/>
                <a:cs typeface="Times New Roman" panose="02020603050405020304" pitchFamily="18" charset="0"/>
              </a:rPr>
              <a:t>Splenomegaly</a:t>
            </a:r>
            <a:r>
              <a:rPr lang="en-US" dirty="0">
                <a:solidFill>
                  <a:srgbClr val="000099"/>
                </a:solidFill>
                <a:latin typeface="Times New Roman" panose="02020603050405020304" pitchFamily="18" charset="0"/>
                <a:cs typeface="Times New Roman" panose="02020603050405020304" pitchFamily="18" charset="0"/>
              </a:rPr>
              <a:t> may be seen.</a:t>
            </a:r>
          </a:p>
          <a:p>
            <a:pPr algn="just">
              <a:spcBef>
                <a:spcPts val="200"/>
              </a:spcBef>
              <a:buFont typeface="Wingdings" panose="05000000000000000000" pitchFamily="2" charset="2"/>
              <a:buChar char="§"/>
            </a:pPr>
            <a:endParaRPr lang="en-US" sz="1200" dirty="0">
              <a:solidFill>
                <a:srgbClr val="000099"/>
              </a:solidFill>
              <a:latin typeface="Times New Roman" panose="02020603050405020304" pitchFamily="18" charset="0"/>
              <a:cs typeface="Times New Roman" panose="02020603050405020304" pitchFamily="18" charset="0"/>
            </a:endParaRPr>
          </a:p>
          <a:p>
            <a:pPr algn="just">
              <a:spcBef>
                <a:spcPts val="200"/>
              </a:spcBef>
              <a:buFont typeface="Wingdings" panose="05000000000000000000" pitchFamily="2" charset="2"/>
              <a:buChar char="§"/>
            </a:pPr>
            <a:endParaRPr lang="en-US" sz="1200" dirty="0">
              <a:solidFill>
                <a:srgbClr val="000099"/>
              </a:solidFill>
              <a:latin typeface="Times New Roman" panose="02020603050405020304" pitchFamily="18" charset="0"/>
              <a:cs typeface="Times New Roman" panose="02020603050405020304" pitchFamily="18" charset="0"/>
            </a:endParaRPr>
          </a:p>
          <a:p>
            <a:pPr algn="just">
              <a:spcBef>
                <a:spcPts val="200"/>
              </a:spcBef>
              <a:buFont typeface="Wingdings" panose="05000000000000000000" pitchFamily="2" charset="2"/>
              <a:buChar char="§"/>
            </a:pPr>
            <a:r>
              <a:rPr lang="en-US" dirty="0">
                <a:solidFill>
                  <a:srgbClr val="000099"/>
                </a:solidFill>
                <a:latin typeface="Times New Roman" panose="02020603050405020304" pitchFamily="18" charset="0"/>
                <a:cs typeface="Times New Roman" panose="02020603050405020304" pitchFamily="18" charset="0"/>
              </a:rPr>
              <a:t>Long-term complications of chronic hemolysis; expansion of erythropoiesis in the marrow cavities, thinning of cortical bone, </a:t>
            </a:r>
            <a:r>
              <a:rPr lang="en-US" b="1" dirty="0">
                <a:solidFill>
                  <a:srgbClr val="000099"/>
                </a:solidFill>
                <a:latin typeface="Times New Roman" panose="02020603050405020304" pitchFamily="18" charset="0"/>
                <a:cs typeface="Times New Roman" panose="02020603050405020304" pitchFamily="18" charset="0"/>
              </a:rPr>
              <a:t>bone deformities </a:t>
            </a:r>
            <a:r>
              <a:rPr lang="en-US" dirty="0">
                <a:solidFill>
                  <a:srgbClr val="000099"/>
                </a:solidFill>
                <a:latin typeface="Times New Roman" panose="02020603050405020304" pitchFamily="18" charset="0"/>
                <a:cs typeface="Times New Roman" panose="02020603050405020304" pitchFamily="18" charset="0"/>
              </a:rPr>
              <a:t>(e.g. frontal and parietal bossing) and, very occasionally, pathological fractures.</a:t>
            </a:r>
          </a:p>
          <a:p>
            <a:pPr algn="just">
              <a:spcBef>
                <a:spcPts val="200"/>
              </a:spcBef>
              <a:buFont typeface="Wingdings" panose="05000000000000000000" pitchFamily="2" charset="2"/>
              <a:buChar char="§"/>
            </a:pPr>
            <a:endParaRPr lang="en-US" sz="2000" dirty="0">
              <a:solidFill>
                <a:srgbClr val="000099"/>
              </a:solidFill>
              <a:latin typeface="Times New Roman" panose="02020603050405020304" pitchFamily="18" charset="0"/>
              <a:cs typeface="Times New Roman" panose="02020603050405020304" pitchFamily="18" charset="0"/>
            </a:endParaRPr>
          </a:p>
          <a:p>
            <a:pPr algn="just">
              <a:spcBef>
                <a:spcPts val="200"/>
              </a:spcBef>
              <a:buFont typeface="Wingdings" panose="05000000000000000000" pitchFamily="2" charset="2"/>
              <a:buChar char="§"/>
            </a:pPr>
            <a:endParaRPr lang="en-US" sz="2000" dirty="0">
              <a:solidFill>
                <a:srgbClr val="000099"/>
              </a:solidFill>
              <a:latin typeface="Times New Roman" panose="02020603050405020304" pitchFamily="18" charset="0"/>
              <a:cs typeface="Times New Roman" panose="02020603050405020304" pitchFamily="18" charset="0"/>
            </a:endParaRPr>
          </a:p>
          <a:p>
            <a:pPr algn="just">
              <a:spcBef>
                <a:spcPts val="200"/>
              </a:spcBef>
              <a:buFont typeface="Wingdings" panose="05000000000000000000" pitchFamily="2" charset="2"/>
              <a:buChar char="§"/>
            </a:pPr>
            <a:r>
              <a:rPr lang="en-US" b="1" dirty="0">
                <a:solidFill>
                  <a:srgbClr val="000099"/>
                </a:solidFill>
                <a:latin typeface="Times New Roman" panose="02020603050405020304" pitchFamily="18" charset="0"/>
                <a:cs typeface="Times New Roman" panose="02020603050405020304" pitchFamily="18" charset="0"/>
              </a:rPr>
              <a:t>Pigment gallstones </a:t>
            </a:r>
            <a:r>
              <a:rPr lang="en-US" dirty="0">
                <a:solidFill>
                  <a:srgbClr val="000099"/>
                </a:solidFill>
                <a:latin typeface="Times New Roman" panose="02020603050405020304" pitchFamily="18" charset="0"/>
                <a:cs typeface="Times New Roman" panose="02020603050405020304" pitchFamily="18" charset="0"/>
              </a:rPr>
              <a:t>are seen commonly.</a:t>
            </a:r>
          </a:p>
          <a:p>
            <a:pPr algn="just">
              <a:spcBef>
                <a:spcPts val="200"/>
              </a:spcBef>
              <a:buFont typeface="Wingdings" panose="05000000000000000000" pitchFamily="2" charset="2"/>
              <a:buChar char="§"/>
            </a:pPr>
            <a:r>
              <a:rPr lang="en-US" dirty="0">
                <a:solidFill>
                  <a:srgbClr val="000099"/>
                </a:solidFill>
                <a:latin typeface="Times New Roman" panose="02020603050405020304" pitchFamily="18" charset="0"/>
                <a:cs typeface="Times New Roman" panose="02020603050405020304" pitchFamily="18" charset="0"/>
              </a:rPr>
              <a:t>Risk of episodes of </a:t>
            </a:r>
            <a:r>
              <a:rPr lang="en-US" b="1" dirty="0">
                <a:solidFill>
                  <a:srgbClr val="000099"/>
                </a:solidFill>
                <a:latin typeface="Times New Roman" panose="02020603050405020304" pitchFamily="18" charset="0"/>
                <a:cs typeface="Times New Roman" panose="02020603050405020304" pitchFamily="18" charset="0"/>
              </a:rPr>
              <a:t>pure red cell aplasia </a:t>
            </a:r>
            <a:r>
              <a:rPr lang="en-US" dirty="0">
                <a:solidFill>
                  <a:srgbClr val="000099"/>
                </a:solidFill>
                <a:latin typeface="Times New Roman" panose="02020603050405020304" pitchFamily="18" charset="0"/>
                <a:cs typeface="Times New Roman" panose="02020603050405020304" pitchFamily="18" charset="0"/>
              </a:rPr>
              <a:t>especially with </a:t>
            </a:r>
            <a:r>
              <a:rPr lang="en-US" b="1" dirty="0">
                <a:solidFill>
                  <a:srgbClr val="000099"/>
                </a:solidFill>
                <a:latin typeface="Times New Roman" panose="02020603050405020304" pitchFamily="18" charset="0"/>
                <a:cs typeface="Times New Roman" panose="02020603050405020304" pitchFamily="18" charset="0"/>
              </a:rPr>
              <a:t>parvovirus B19.</a:t>
            </a:r>
          </a:p>
        </p:txBody>
      </p:sp>
      <p:sp>
        <p:nvSpPr>
          <p:cNvPr id="4" name="Title 1"/>
          <p:cNvSpPr>
            <a:spLocks noGrp="1"/>
          </p:cNvSpPr>
          <p:nvPr>
            <p:ph type="title"/>
          </p:nvPr>
        </p:nvSpPr>
        <p:spPr>
          <a:xfrm>
            <a:off x="838200" y="393119"/>
            <a:ext cx="10515600" cy="763878"/>
          </a:xfrm>
          <a:solidFill>
            <a:srgbClr val="000099"/>
          </a:solidFill>
        </p:spPr>
        <p:txBody>
          <a:bodyPr>
            <a:normAutofit/>
          </a:bodyPr>
          <a:lstStyle/>
          <a:p>
            <a:pPr algn="ctr"/>
            <a:r>
              <a:rPr lang="en-US" sz="4000" b="1" dirty="0">
                <a:solidFill>
                  <a:srgbClr val="FFFF00"/>
                </a:solidFill>
                <a:latin typeface="Times New Roman" panose="02020603050405020304" pitchFamily="18" charset="0"/>
                <a:cs typeface="Times New Roman" panose="02020603050405020304" pitchFamily="18" charset="0"/>
              </a:rPr>
              <a:t>Clinical features of hemolysis</a:t>
            </a:r>
          </a:p>
        </p:txBody>
      </p:sp>
    </p:spTree>
    <p:extLst>
      <p:ext uri="{BB962C8B-B14F-4D97-AF65-F5344CB8AC3E}">
        <p14:creationId xmlns:p14="http://schemas.microsoft.com/office/powerpoint/2010/main" val="3938620008"/>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
  <TotalTime>2541</TotalTime>
  <Words>2373</Words>
  <Application>Microsoft Office PowerPoint</Application>
  <PresentationFormat>ملء الشاشة</PresentationFormat>
  <Paragraphs>191</Paragraphs>
  <Slides>46</Slides>
  <Notes>0</Notes>
  <HiddenSlides>0</HiddenSlides>
  <MMClips>0</MMClips>
  <ScaleCrop>false</ScaleCrop>
  <HeadingPairs>
    <vt:vector size="6" baseType="variant">
      <vt:variant>
        <vt:lpstr>الخطوط المستخدمة</vt:lpstr>
      </vt:variant>
      <vt:variant>
        <vt:i4>8</vt:i4>
      </vt:variant>
      <vt:variant>
        <vt:lpstr>نسق</vt:lpstr>
      </vt:variant>
      <vt:variant>
        <vt:i4>1</vt:i4>
      </vt:variant>
      <vt:variant>
        <vt:lpstr>عناوين الشرائح</vt:lpstr>
      </vt:variant>
      <vt:variant>
        <vt:i4>46</vt:i4>
      </vt:variant>
    </vt:vector>
  </HeadingPairs>
  <TitlesOfParts>
    <vt:vector size="55" baseType="lpstr">
      <vt:lpstr>Arial</vt:lpstr>
      <vt:lpstr>Corbel</vt:lpstr>
      <vt:lpstr>Courier New</vt:lpstr>
      <vt:lpstr>Majalla UI</vt:lpstr>
      <vt:lpstr>Tahoma</vt:lpstr>
      <vt:lpstr>Times New Roman</vt:lpstr>
      <vt:lpstr>Wingdings</vt:lpstr>
      <vt:lpstr>Wingdings 2</vt:lpstr>
      <vt:lpstr>Depth</vt:lpstr>
      <vt:lpstr> HEMOLYTIC ANEMIAS</vt:lpstr>
      <vt:lpstr>LEARNING OBJECTIVES</vt:lpstr>
      <vt:lpstr>HEMOLYTIC ANAEMIAS</vt:lpstr>
      <vt:lpstr>INTRA vs. EXTRAVASCULAR HEMOLYSIS</vt:lpstr>
      <vt:lpstr>Laboratory Evidence of Hemolysis </vt:lpstr>
      <vt:lpstr>Laboratory Evidence of Hemolysis; cont’d…</vt:lpstr>
      <vt:lpstr>عرض تقديمي في PowerPoint</vt:lpstr>
      <vt:lpstr>عرض تقديمي في PowerPoint</vt:lpstr>
      <vt:lpstr>Clinical features of hemolysis</vt:lpstr>
      <vt:lpstr>Classification of  Hemolytic Anemias </vt:lpstr>
      <vt:lpstr>عرض تقديمي في PowerPoint</vt:lpstr>
      <vt:lpstr>1] Congenital Hemolytic Anemias  A) Red Cell Membrane “Membranopathy”</vt:lpstr>
      <vt:lpstr>Hereditary spherocytosis (HS)</vt:lpstr>
      <vt:lpstr>عرض تقديمي في PowerPoint</vt:lpstr>
      <vt:lpstr>Hereditary spherocytosis (HS): Diagnosis and management</vt:lpstr>
      <vt:lpstr>عرض تقديمي في PowerPoint</vt:lpstr>
      <vt:lpstr>Hereditary Elliptocytosis (HE) and Hereditary Pyropoikilocytosis (HPP)</vt:lpstr>
      <vt:lpstr>عرض تقديمي في PowerPoint</vt:lpstr>
      <vt:lpstr>عرض تقديمي في PowerPoint</vt:lpstr>
      <vt:lpstr>عرض تقديمي في PowerPoint</vt:lpstr>
      <vt:lpstr>Glucose-6-Phosphate Dehydrogenase Deficiency</vt:lpstr>
      <vt:lpstr>عرض تقديمي في PowerPoint</vt:lpstr>
      <vt:lpstr>Glucose-6-Phosphate Dehydrogenase Deficiency</vt:lpstr>
      <vt:lpstr>عرض تقديمي في PowerPoint</vt:lpstr>
      <vt:lpstr>عرض تقديمي في PowerPoint</vt:lpstr>
      <vt:lpstr>عرض تقديمي في PowerPoint</vt:lpstr>
      <vt:lpstr>عرض تقديمي في PowerPoint</vt:lpstr>
      <vt:lpstr>Autoimmune Hemolytic Anemias</vt:lpstr>
      <vt:lpstr>عرض تقديمي في PowerPoint</vt:lpstr>
      <vt:lpstr>Warm AIHA</vt:lpstr>
      <vt:lpstr>عرض تقديمي في PowerPoint</vt:lpstr>
      <vt:lpstr>Cold Hemagglutinin Disease (CHAD)</vt:lpstr>
      <vt:lpstr>عرض تقديمي في PowerPoint</vt:lpstr>
      <vt:lpstr>II] Acquired Hemolytic Anemias B) Non-immune hemolytic anemias  Mechanical Damage to Red Cells</vt:lpstr>
      <vt:lpstr>عرض تقديمي في PowerPoint</vt:lpstr>
      <vt:lpstr>عرض تقديمي في PowerPoint</vt:lpstr>
      <vt:lpstr>عرض تقديمي في PowerPoint</vt:lpstr>
      <vt:lpstr>عرض تقديمي في PowerPoint</vt:lpstr>
      <vt:lpstr>عرض تقديمي في PowerPoint</vt:lpstr>
      <vt:lpstr>Hypersplenism</vt:lpstr>
      <vt:lpstr>Q1) Which ONE of the following is TRUE about glucose-6-phosphate dehydrogenase (G6PD) deficiency?</vt:lpstr>
      <vt:lpstr>Q2) Spherocytosis in the blood film is a feature of which ONE of the following?</vt:lpstr>
      <vt:lpstr>Q3) Which ONE of the following is an only cause of intravascular hemolysis?</vt:lpstr>
      <vt:lpstr>Q4) Which ONE of these statements is TRUE regarding hereditary spherocytosis?</vt:lpstr>
      <vt:lpstr>Q5) Which ONE of the following is TRUE about autoimmune hemolytic anemia?</vt:lpstr>
      <vt:lpstr>Thank You!!!</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HAEMOLYTIC ANAEMIAS</dc:title>
  <dc:creator>Chieny O. Genuino</dc:creator>
  <cp:lastModifiedBy>ksu</cp:lastModifiedBy>
  <cp:revision>102</cp:revision>
  <dcterms:created xsi:type="dcterms:W3CDTF">2016-04-24T08:09:12Z</dcterms:created>
  <dcterms:modified xsi:type="dcterms:W3CDTF">2018-12-17T10:04:30Z</dcterms:modified>
</cp:coreProperties>
</file>