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notesSlides/notesSlide1.xml" ContentType="application/vnd.openxmlformats-officedocument.presentationml.notesSlide+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notesSlides/notesSlide2.xml" ContentType="application/vnd.openxmlformats-officedocument.presentationml.notesSlide+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docProps/core.xml" ContentType="application/vnd.openxmlformats-package.core-properties+xml"/>
  <Override PartName="/docProps/app.xml" ContentType="application/vnd.openxmlformats-officedocument.extended-properties+xml"/>
  <Override PartName="/ppt/ink/ink23.xml" ContentType="application/inkml+xml"/>
  <Override PartName="/ppt/ink/ink75.xml" ContentType="application/inkml+xml"/>
  <Override PartName="/ppt/ink/ink76.xml" ContentType="application/inkml+xml"/>
  <Override PartName="/ppt/ink/ink77.xml" ContentType="application/inkml+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53" r:id="rId1"/>
  </p:sldMasterIdLst>
  <p:notesMasterIdLst>
    <p:notesMasterId r:id="rId46"/>
  </p:notesMasterIdLst>
  <p:sldIdLst>
    <p:sldId id="258" r:id="rId2"/>
    <p:sldId id="259" r:id="rId3"/>
    <p:sldId id="334" r:id="rId4"/>
    <p:sldId id="335" r:id="rId5"/>
    <p:sldId id="338" r:id="rId6"/>
    <p:sldId id="349" r:id="rId7"/>
    <p:sldId id="352" r:id="rId8"/>
    <p:sldId id="356" r:id="rId9"/>
    <p:sldId id="353" r:id="rId10"/>
    <p:sldId id="350" r:id="rId11"/>
    <p:sldId id="351" r:id="rId12"/>
    <p:sldId id="355" r:id="rId13"/>
    <p:sldId id="357" r:id="rId14"/>
    <p:sldId id="276" r:id="rId15"/>
    <p:sldId id="346" r:id="rId16"/>
    <p:sldId id="337" r:id="rId17"/>
    <p:sldId id="277" r:id="rId18"/>
    <p:sldId id="278" r:id="rId19"/>
    <p:sldId id="354" r:id="rId20"/>
    <p:sldId id="281" r:id="rId21"/>
    <p:sldId id="361" r:id="rId22"/>
    <p:sldId id="374" r:id="rId23"/>
    <p:sldId id="279" r:id="rId24"/>
    <p:sldId id="280" r:id="rId25"/>
    <p:sldId id="289" r:id="rId26"/>
    <p:sldId id="282" r:id="rId27"/>
    <p:sldId id="283" r:id="rId28"/>
    <p:sldId id="284" r:id="rId29"/>
    <p:sldId id="331" r:id="rId30"/>
    <p:sldId id="358" r:id="rId31"/>
    <p:sldId id="293" r:id="rId32"/>
    <p:sldId id="370" r:id="rId33"/>
    <p:sldId id="372" r:id="rId34"/>
    <p:sldId id="326" r:id="rId35"/>
    <p:sldId id="327" r:id="rId36"/>
    <p:sldId id="328" r:id="rId37"/>
    <p:sldId id="359" r:id="rId38"/>
    <p:sldId id="360" r:id="rId39"/>
    <p:sldId id="373" r:id="rId40"/>
    <p:sldId id="375" r:id="rId41"/>
    <p:sldId id="376" r:id="rId42"/>
    <p:sldId id="377" r:id="rId43"/>
    <p:sldId id="378" r:id="rId44"/>
    <p:sldId id="329" r:id="rId4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D313"/>
    <a:srgbClr val="19332F"/>
    <a:srgbClr val="39736B"/>
    <a:srgbClr val="18464F"/>
    <a:srgbClr val="E6F7A7"/>
    <a:srgbClr val="20382E"/>
    <a:srgbClr val="27BB39"/>
    <a:srgbClr val="44D8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57"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16:34.80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3017 87,'-6'-8,"-15"-3,-23 0,-15 3,-12 2,-11 2,-24 8,-6 4,4 0,7-2,15 0,9 28,5 18,3-1,1-8,-8-12,-9-11,-9-9,-1-6,3-5,-8-1,7-1,13-1,7 1,11 1,9 0,7 19,-1 7,1-1,3-5,1-5,-3-5,-8-5,-7-2,-5-2,1-1,18-19,5-6,-4 2,0 4,2 6,7-1,4 8,20-25,12-15,12-4,4 12,0 18,-10 27,-12 17,-4 12,-2-13,3-16,-30-28,-14 2,-10 17,5 3,38-5,28-2,26-5,19-2,7 3,-1 2,3 4,-3 1,0 3,-3 0,2 2,-4-1,-3 1,-6-1,3 1,0-1,-3 0,-2 0,4 0,0 0,-2 0,-2 0,5 0,-1 0,-1 0,4 0,12 0,1 0,-2 0,-1 0,3 0,3 0,-3 0,0-19,-5-6,1 1,-4 5,-17 24,-9 12,-3 2,6-1,5-5,1-4,2-3,5-3,2-2,-1-1,-2-14,-2-3,4 0,1 4,5 3,-13 11,-1 4,0 2,6-1,2-1,-14 30,-12 2,-3-4,-4-2,14-38,2-23,-3-1,-6 11,-20 28,-2 13,4 2,9-2,8-5,8-12,-2-18,-4-1,1 2,8 3,12-3,-1-11,-14 4,-18 12,-22 26,-23 22,-22 5,-16-5,-6-10,-3-10,7-8,9-7,11-3,8-3,12-7,7-2,1 0,-1 3,-1 1,-15 21,-12 9,-2-1,8-10,7-8,5-4,8 4,4 7,0 2,-1-2,3-9,1-5,3-8,0-9,3-1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31:20.741"/>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3704 0,'0'7,"-7"1,-13 0,-18-2,-19-1,-20-2,-15-2,-12 0,1-1,5 0,12-1,15 1,7 0,8-1,8 1,-2 0,-3 0,0 0,3 0,-3 0,-4 0,-5 0,-24 6,-3 3,-18 5,-3 1,4-3,8-3,2-3,5-2,5-3,5 0,3-2,3 1,8-1,8 1,3-1,4 1,5 0,-3 0,2 0,-10 0,-8 0,-5 0,-3 0,4 0,3 0,5 0,8 0,0 6,-3 2,2 0,4-1,4-3,-2-1,1-1,8-2</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31:25.98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3518 1,'-31'13,"-17"3,-50 6,-15-1,-31-4,-30 2,9-3,14-4,7-4,-34 2,0 1,-19-3,18-2,19-2,20-2,14-1,15-1,16 0,10-1,13 1,14 0,9-1,8 1,4 0,-5 0,-7 0,-14 0,-15 0,-7 0,-1 0,7 0,11 0,11 0,9-6,0-3,8 2</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31:28.66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2494 154,'-6'-7,"-34"-20,-16-6,-11 3,-13 6,-42 8,-8 6,6 5,12 3,6 2,9 1,8 1,0-1,9 0,6 0,3-1,7 1,2-1,6 0,5 0,6 0,4-1,2 1,-4 0,-7 0,-2 0,2 0,-3 0,1 0,3 0,4 7,-3 1,0 0,2-2,3-1,2-2,-4-2,-1 0,1-1,9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31:31.46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884 39,'-7'-6,"-13"-2,-18 0,-19 1,-14 3,-7 1,-2 2,5 0,-2 1,-2 0,1 1,7-1,10 0,8 0,14 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25:03.044"/>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3550 1,'-32'31,"-41"42,-52 46,-48 46,-40 27,-20 12,-8-4,5-11,-13 7,-9 32,22 15,25 3,18 11,16-1,13-7,35-33,14-9,20-28,14-6,2-8,2-13,8-20,15-26,17-31</inkml:trace>
  <inkml:trace contextRef="#ctx0" brushRef="#br0" timeOffset="1081.848">899 369,'7'0,"13"18,17 20,9 27,26 73,3 30,12 44,11 29,20 37,8 20,9 11,-1-4,2-17,-15-44,-10-7,-12-20,-3-14,7-12,11-5,11-11,-16-22,5 1,-4 5,-9-12,-21-25,-11-20,-19-28</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3:26:49.586"/>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7151 253,'-6'0,"-9"6,-13 3,-10-1,-3-2,-8-1,-8-2,-1-2,-2 0,2-1,5-1,5 1,-2 0,-11-1,-7 1,0 0,1 0,-2 0,5 0,8 0,-13 0,0 0,-2 0,6 0,8 0,0 0,4 0,5 0,4 0,4 0,1 0,-4 0,-8 0,-1 0,2 0,3 0,-3 0,1 0,-17-6,-2-3,-10 2,-3 0,-1 3,8 1,10 1,-4 2,5 0,-6 0,-11 0,-3 1,-1-1,-17-12,2-5,-1-5,5 1,5 4,6 5,4 4,4 4,2 3,1 1,-6 0,-2 1,-18-6,-12-3,1 1,7 1,8 1,14 3,15 0,11 2,10-1,0-5,-5-2,-7 1,-6 1,2 1,4 3,0 0,3 2,5 0,-9-6,0-2,-3 0,-9 2,-7 2,5 1,8 1,2 2,6 0,5 6,6 3,-2 6,-6 0,-6 3,-6 0,-4 2,4-1,5-5,2-5,4-3,5-3,-9-2,-12 5,-7 1,-9 0,-3-1,8-2,11-2,5-1,7 0,33-1,33-7,33-1,29-1,22-3,19-8,4-5,-5 1,-15 4,-11 6,-8 6,-10 3,-10 3,-2 2,2 1,4 0,-1 0,-6 0,2 0,-3-1,-3 0,-5 0,-2 7,-10 13,-9 24,-22 9,-23 9,-26-6,-19-13,-3-14,4-11,0-9,6-6,-13-4,-12-1,-11-1,-7 0,1 2,11-1,3 1,10 1,12 0,10-6,10-3,5 2,42-25,39-5,25 2,14 8,7 2,19-7,-1 1,-1-5,2-4,2 5,-5 9,-8 8,0 14,-4 8,1 2,11 8,-6 0,-7-2,-6 4,-17 11,-20 14,-24 6,-28 7,-19-5,-12-4,-6-11,-2-10,-12-10,-8-7,-7-5,-3-2,6-2,19 0,32 0,25 0,17 1,11 0,12-5,17-9,10-7,5-1,2 4,-1 6,-7 4,-11 4,-2 3,-6 2,1 0,-3 1,2 0,5 0,-2 0,-4-1,-5 0,2 0,-1 0,-3 0,4 0,-1 0,3 0,1 0,8 0,2 0,-5 0,-6 0,-5 0,2 0,-1 0,-3 0,10 0,2 0,4 0,-3 0,-4 0,1 0,-3 0,-4 0,-4 0,4 0,5 0,1 0,-3 0,-4 0,2 0,0 0,10 6,1 3,-3-1,7-2,-1-2,2-1,-5-1,1-2,8 7,6 1,-5-1,-1-1,-6-1,-8-3,0 0,-4-2,-3 0,-5 0,3 0,7-1,0 1,-2 0,2 0,-1 0,3 0,4 0,5 0,-2 0,1 0,-4 0,-6 0,7 0,-1 0,3 0,-4 0,-4 0,-7 0,3 0,-2 0,16-7,4-1,-4 0,-6 2,-7 1,1 2,-3 2,-3 0,-3 1,-10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0:31.721"/>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75,'13'0,"9"0,15 0,13 0,11 0,7 0,11 0,4 0,1 0,-7 0,-11 0,2 0,2 0,-5 0,0 0,1 0,1 0,34 0,6 0,3 0,-11 0,-15 0,-11 0,-4 0,11-7,4-1,-5 0,-11 2,-4 1,-6 2,-8 2,20 0,4 1,2 1,-6-1,4-6,-4-2,-8 0,-8 2,-7 1,-5 3,-10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0:39.503"/>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0 149,'7'0,"7"0,9 0,12-6,13-2,5 0,5 1,31-3,38-2,3 3,-2 2,-3 2,-4 3,-5 1,29 0,-5 2,-19-1,-24 1,-16-1,-16 0,-12 1,-10-1,-5 0,-3 0,5 0,2 0,1 0,-2 0,-1 0,-1 0,-1 0,5 0,9 0,13 0,9 0,10 0,4 0,-1 0,-3 0,-2 0,2 0,1 0,-9 0,-4 0,-9 0,-2 0,-5 0,13-7,1-1,0 0,-4 2,-8 1,-7 2,0 2,-2 0,-4 1,16-6,11-2,-2 1,-6 1,-1 1,1 3,-4 0,-7 2,2 0,-4 0,-3 0,-4 0,-4 1,5-1,1 0,-2 0,-8 6,-4 15,-7 4</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0:44.222"/>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0 260,'13'0,"10"0,20 0,21 0,19 0,14 0,72 0,13 0,-5 0,-14 0,15-13,-10-4,-21 2,-10 2,-17 4,-21 3,-23 3,-4-17,-9-5,-8 2,-2 4,16 0,8 3,-2 4,-2 4,-6 3,-10 3,0 2,1 0,4 1,-2 0,-6 0,8-7,-1-2,-5 0,1 2,-3 1,-5 3,3 0,-2 1,-4 1,-2 1,3-1,0 0,-1 1,9-1,9 0,-1 0,-4 0,-7 0,1 0,10 0,7 0,-2 0,-7 0,-7 0,-6 0,-6 0,-3 0,4 0,1 0,-1 0,-1 0,-2 0,-1 0,5 0,2 0,-2 0,-1 0,-2 0,-1 0,4 0,8 0,1 0,-2 0,-4 0,-3 0,-3 0,4 0,-6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0:52.543"/>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76,'13'0,"9"0,9 0,4 0,9 0,29 0,14 0,4 0,19 0,-3 0,-14 0,2-6,-2-3,-4 1,1 2,-2 1,-4 3,-3 0,16 2,-3 0,-4 0,-6 0,-10 0,-5 1,-9-1,11-6,0-2,-6 0,-2 1,-5 3,-6 1,-6 1,-4 2,-4 0,-1 0,-1 0,0 1,-1-1,1 0,0 0,1 0,-1 0,-5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16:36.55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1 337,'31'-12,"23"-11,40-14,10 0,-6 5,11-9,-6 1,-9 7,-13 4,-15 0,-18 6</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0:55.599"/>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0,'6'0,"9"0,7 0,7 0,5 0,2 0,2 0,7 0,1 0,0 0,-1 0,3 0,13 0,8 0,-1 0,-6 0,-1 0,-4 0,0 0,-4 0,-3 0,-5 0,3 0,-1 0,4 0,0 0,-2 0,-4 0,10 0,7 0,0 0,-4 0,0 0,-3 0,1 0,-2 0,-5 0,-3 0,-5 0,-1 0,-3 0,-1 0,1 0,-2 0,-5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1:01.247"/>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39,'6'0,"9"0,7 0,7 0,17 0,20 0,48 0,11 0,4 0,-3 0,4 0,-2 0,2 0,-2 0,-4 0,-5 0,-3 0,-3 0,-2 0,-7 0,-2 0,-7 0,-6 0,-7 0,-10 0,-11 0,-10 0,-7 0,-6 0,24-6,6-2,-2 0,1 1,7 3,4 1,1 2,0 0,-2 1,0 0,-2 1,6-1,1 0,6 0,25 0,0 1,-13-1,-11 0,-15 0,-13 0,-11 0,-1 0,-3 0,-3 0,3 0,1 0,-1 0,-3 0,4 0,0 0,-1 0,4 0,30 0,9 0,-5 0,-4 0,-3 0,3 0,21 0,5 0,-3 0,-7 0,19 0,-5 0,-15 0,-16 0,-10 0,-11 0,-8 0,-7 0,-4 0,-2 0,-2 0,0 0,0 6,6 8,3 9,7 0,0-5,-2-4,-3-5,-3-4,-9-3</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1:05.886"/>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0,'6'0,"9"0,8 0,5 0,6 0,9 0,3 0,0 0,5 0,0 0,-2 0,-4 0,4 0,-1 0,-2 0,3 0,13 0,14 0,45 0,7 0,14 0,-11 0,-16 0,-21 0,-13 0,-9 0,-10 0,10 0,-2 0,-6 0,-8 0,-7 0,-5 0,-5 0,-2 0,-1 0,-1 0,-6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3:27:20.429"/>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1473,'37'0,"0"0,0 0,0 0,-1 0,1 74,0 36,37-73,-74 0,36 36,1-73,74-37,-111 1,73-75,-36 38,331-369,-147 111,37 73,-1-73,-73 146,-184 185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1:26.062"/>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82,'19'0,"12"0,14 7,5 1,1 0,28 5,21-1,-1-1,-5 3,25 6,6-1,12 3,-11-2,-14-5,24 1,-5-2,13 4,-12-3,-10-3,-12-3,-14-4,-9-2,-8-3,-4 0,-3 0,-1-1,31 6,24 3,-4 0,-16-2,-20-2,-18-1,-15-1,-10-2,-5 0,-4 0,5 0,2-1,1 1,-1 0,-1 0,-1 0,-1 0,-1 0,0 0,0 0,0 0,-1 0,1 0,-1 0,7 0,3 0,-2 0,-1 0,-1 0,-3 0,0 0,4 0,3 0,-2 0,-1 0,-2-13,-2-3,-1-6,-6-6,-10-3,-8-4,-7-1,-10-2,-18-6,-11 4,-6 9,-10 10,-3 8,2 6,-4 5,1 3,2 0,5 1,-22 0,-12-1,1 0,1 0,2-1,6 0,10 0,8 0,6 0,6 0,2 0,-5 0,-2 0,1 0,1 0,2 0,-5 0,-8 0,-7 0,-5 0,-5 0,-28 0,-4 0,10 0,14 0,8 0,-4 0,0 0,4 0,3 0,7 0,0 0,4 0,6 0,-2 0,-3 0,-13 0,-25 0,-3 0,2 0,11 0,7 0,10 0,10 0,8 0,1 0,0 0,4 0,1 0,3 0,1 0,-5 0,-8 0,-2 0,2 0,4 0,3 0,3 0,2 0,8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1:28.984"/>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39,'13'-6,"10"-2,7 0,12 1,42 3,13 1,8 1,0 2,-6 0,-7 0,-1 0,29 7,5 2,-5-1,-11-2,-11-1,-10-2,18 5,3 0,14 7,-7-1,-11-2,-10-3,-4-3,15 3,-4 1,-8-2,-13-2,-14-2,-6-2,-7-1,-7 0,-4-2,2 1,0 0,-7-1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1:35.252"/>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1 264,'6'-6,"21"-2,19 0,13 1,22 3,85-5,27-1,24-5,-12 0,-29 3,-24 3,-27 3,-22 3,-15 2,-11 1,-12 0,-4 1,-7 0,-6-1,1 0,-1 1,-2-1,2-6,20-15,3-4,28-3,9 2,30 6,5 6,-4 6,-7 4,0 3,2 1,28 1,0 1,-16-1,-20 0,-13-1,-6 1,-9-1,16 0,-5 0,-9 0,-14 0,-10 0,13 0,-1 0,-11 0,-11 0,-11 0,-8 6,-6 2,-4 0,10 23,-21 26,-21 3,-24-9,-28-13,-18-13,-5-11,-2-8,4-4,2-3,-1-2,-14 1,-6-1,0 2,1 0,4 0,3 1,2 0,2 0,-5 0,-2 0,1 0,2 0,7 0,11 0,2 0,-1 0,4 0,5 0,-8 0,0 0,3 0,6 0,-1 0,1 0,3 0,-3 0,1 0,2 0,4 0,-11 0,-2 0,3 0,3 0,-2 0,-4 0,-12 0,-7 0,3 0,8 0,2 0,5 0,7 0,4 0,-1 0,7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1:38.570"/>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40,'6'0,"9"0,8 0,5 0,6 0,15 0,5 0,0 0,-2 0,1 0,12 0,12 0,13 0,41 0,4 0,-8 0,-7 0,-12 0,-4 0,-2 0,-6 0,-6 0,-7 0,-4 0,-3 0,-9 0,-2 0,5 7,-2 1,-6 0,-8-2,-7-1,-5-2,9-14,3-6,-3 2,-3 2,16 3,8 4,6 3,1 1,6 2,2 1,29-1,8 1,-11 0,-13-1,-10 0,-8 1,1-1,-8 0,-4 0,-7 0,-3 0,-5-1,0 1,-3 0,-4 0,2 0,-1 0,-4 0,-2 0,3 0,0 0,-1 0,-3 0,4 0,0 0,-1 0,-3 0,-2 0,-1 0,4 0,-5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1:57.677"/>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39,'6'0,"15"0,10 0,5 0,4 0,1 0,0 0,-1 0,-1 0,5 0,2 0,-1 0,23-7,13-1,5 0,13 2,20 1,29 2,19 2,14 0,6 1,47 0,-10 1,-18 5,-32 3,-38-1,-37-1,-36 3,-21 2,13-9,4-4,3-3,5 0,3 1,27 0,4 2,-3-1,-6 2,-6 0,1 0,-1 0,-3 0,-4 0,-2 0,-8 0,-9 1,-3-1,-4 0,-6 0,-4 0,3 0,1 0,10 0,2 0,3 0,-2 0,-5 0,0 0,22-7,18-1,4 0,-9 2,-12 1,-14 2,-5 2,-6 0,-13 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2:03.776"/>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0 149,'6'0,"15"-6,10-2,6 0,3 1,19 3,20 1,7 1,9 2,32-6,0-2,-8 0,12-4,-3-1,-10 2,-14 4,-11 2,22-4,-3-1,-7 2,-9 2,-8 2,-8 1,-3 2,3 1,38 0,12 1,-4-1,-11 0,-12 1,-12-1,-8 0,-12 0,-12 0,-4 0,2 0,-3 0,-4 0,-5 0,-3 0,-3 0,-1 0,-2 0,0 0,0 0,6 0,3 0,-1 6,-1 3,-1-1,-3-2,0-2,-2-1,0-1,-1-2,-5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16:37.827"/>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0 353,'13'0,"16"-7,22-7,34-15,9-8,0-5,4-7,-9-1,-14 7,0-1,-13 6</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2:13.282"/>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1 116,'12'0,"11"0,14 0,13 0,10 0,15 0,24 0,3 0,-10 0,-14 0,-9 0,-8 0,-10 0,-6 0,-6 0,-2 0,5 0,8 0,1 0,-1 0,3 0,11 0,33 0,24 6,-2 2,-2 0,-8-1,20 3,-5 1,-17-1,-21-3,-19-3,-7-1,-9-2,-6-1,-5 0,3 0,8-1,7 1,-1-1,4 1,3 0,-2 0,-7 0,-11 0,-8 0,-3-6,-2-2,7 0,4 1,6 3,8 1,45 1,23 2,10 0,-5 0,-7 0,-4 1,-4-1,-2 0,-2 0,-1 0,-6 0,-8 0,-8 0,13-6,-5-2,-5 0,0-5,-3-6,-3 0,16-3,-4 2,-5 5,-12 4,-1 5,-7 3,-9 2,-10 1,6 1,5 0,-1 0,-6-1,-5 1,-6-1,-4 0,4 0,0 0,-1 0,-2 0,-2 0,-1 0,-2 0,7 0,-6 6,-1 3,-9 5,-1 1,-7-3</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2:17.352"/>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0,'7'0,"13"0,11 0,6 0,9 0,10 0,7 0,6 0,3 0,3 0,6 0,9 0,8 0,12 0,6 0,3 0,30 7,3 1,-12 0,-17-2,-18-1,-19-2,-7-2,-3 0,-2-1,-2-1,0 1,0 0,0-1,7 1,21 0,7 0,-4 0,-5 0,-14 0,-9 0,-10 0,-11 0,-8 0,1 0,-1 0,-3 0,-1 0,-3 0,-1 0,-1 0,-1 0,1 0,-1 0,1 0,-1 0,1 0,-1 0,1 0,0 0,0 0,0 0,0 0,6 0,2 0,0 0,-2 0,-8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2:49.656"/>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9 76,'-7'0,"5"0,15 0,12 0,13 0,8 0,1 0,6 0,-1 0,-2 0,-3 0,2 0,18 0,5 0,-5 0,-7 0,-1 0,-5 0,2 0,-3 0,14 0,3 0,1 0,-4 0,-8 0,-8 0,0 0,17-7,3-1,-5 0,-1 2,-5 1,-6 2,-7 2,2 0,11 1,8 1,11-1,11 0,3 1,4-1,23 0,4 0,-7 0,-11 0,-4 0,5 0,-9 0,-9 0,-13 0,-13 0,-5 0,6-6,-1-3,1 1,-4 2,-6 1,0 3,-2 0,2 1,-2 1,-3 1,-4-1,-4 0,-1 1,-3-1,0 0,-1 0,0 0,0 0,0 0,1 0,0 0,-1 0,1 0,6 0,2 0,0 0,-8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3:04.957"/>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0,'6'0,"8"0,9 0,6 0,11 0,4 0,8 0,14 0,20 0,21 0,17 0,13 0,14 0,0 0,19 0,-14 0,-27 0,-23 0,-17 0,-17 0,-15 0,-4 0,-6 0,3 0,30 0,20 0,5 0,-2 0,0 0,2 0,7 0,54 0,11 0,25 7,-14 1,-28 0,3 5,-20-1,-21-1,-20-3,-14-3,-16-2,-14-2,-10 0,-8-2,-3 1,-3-1,0 1,-7-1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3:10.949"/>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42,'13'6,"3"9,7 1,10 5,38 10,14 1,3 1,51 1,7-5,-2-8,-7-7,-1-6,-6-4,-6-4,-4 0,-12-2,-10 1,-10-1,-14 1,-13 1,-10-1,-8 1,-6 0,-26 0,-23 0,-15 0,-9 0,-11 1,-4-1,1 0,2 0,4 0,-29-13,-9-4,-20-5,0 1,11 4,15 5,8 4,9 4,2 3,5-5,-2-2,2 1,-2 1,1 3,-2 0,-5 2,2 1,4 0,0 0,1 0,-8-5,19-4,22 2,21 0,17 3,5-5,-1-7,8-7,5 0,3 4,2 6,12 4,16 5,53 2,12 2,-3 0,-7 1,-4 0,22 6,-2 2,-17-1,-24-1,-16-2,-3-2,-8-2,-11 0,-8-1,-2-1,-2 1,-3 0,-4-1,-1 1,4 0,1 0,-1 0,30-6,8-3,10 1,1 2,-3 1,15 3,-4 0,-13 1,-10 1,-4 1,-10-1,-2 0,0 1,-3-1,-7 0,1 0,-2 0,-3 0,-5 0,4 0,19 0,4 0,-3 0,-1 0,1 0,-4 0,-8 0,-5 0,-7 0,-3 0,-2 0,-2 0,-7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3:18.103"/>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1 113,'6'0,"8"0,9 0,6 0,11 0,4 0,2 0,5 0,0 0,-2 0,3 0,30 0,14 0,-3 0,-5 0,-5 0,-4 0,-3 0,4 0,-5 0,-2 0,-8 0,-3 0,-5 0,-6 0,-5 0,1 0,0 0,-3 0,17 0,11 0,-2 0,-5 0,-8 0,-8 0,-5 0,-4 0,-3 0,5 0,26-7,9-1,-3 0,-2 2,0 1,6 2,3 2,-1 0,18 1,5 0,-3 1,-5-1,-8 0,2 1,-3-1,-9 0,-6 0,-1 0,-2 0,-4 0,10-6,0-3,-6 1,-10 2,-7 1,0 3,16-6,9-1,-2 1,0 2,-8 2,-2 1,-5 2,-7 0,-6 2,2-1,-8 13,-10 10,-10 8,-9-2</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3:32.526"/>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39,'6'0,"8"0,9 0,12 0,7 0,8 0,3 0,-2 0,-4 0,4 0,-2 0,17-6,3-2,2 0,-4 1,-8 3,-7 1,-1 1,5 2,4 0,-1 0,2 0,9 1,5-1,21 0,7 0,-1 0,-6 0,-7 0,-6 0,2 0,12 0,-5 0,-12 0,-13 0,-11 0,-10 0,-6 0,-3 0,-3 0,1 0,-1 0,1 0,0 0,1 0,1 0,-1 0,1 0,0 0,-6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3:40.203"/>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1 113,'6'0,"9"0,13 0,10 0,3 0,2 0,5 0,2 0,4 0,6 0,5 0,4 0,34-6,5-3,-2 2,-7 0,-2 3,2 1,21-5,3-1,-7 1,-10 2,-12 2,-2 1,27-4,-1-2,-14 1,-18 2,-12 2,-11 2,-11 0,11 2,7 0,11 0,4 1,-7-1,-3 0,-9 1,4-1,2 0,-5 0,-7 0,-8 0,-7 0,-4 0,-3 0,4 0,2 0,-1 0,-1 0,-2 0,-1 0,-7 6,3 2,2 0,-5-1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3:58.279"/>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0,'13'0,"9"0,9 0,10 0,6 0,0 0,5 0,0 0,-3 0,-3 0,9 0,8 0,30 0,7 0,-9 0,-6 0,-6 0,-3 0,4 0,7 0,1 0,-2 0,29 0,1 0,-7 0,-16 0,-17 0,-9 0,-10 0,-2 0,8 0,19 0,21 0,23 0,22 0,11 0,-3 0,-9 0,-11 0,3 0,-16 0,-23 0,-22 0,-11 0,-12 0,-8 0,-6 0,2 0,0 0,0 0,-2 0,-2 0,0 0,-2 0,6 0,2 0,0 0,-2 0,-2 0,-2 0,0 0,-2 0,6 0,2 0,-1 0,-1 0,-2 0,-8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4:02.399"/>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0 113,'6'0,"15"0,10 0,25-6,15-3,2 1,7 2,-3 1,-10 3,-2 0,-7 2,-6-1,-7 2,2-1,0 0,-3 1,5-1,-1 0,-2 0,-2 0,10 0,8 0,6 0,23 0,3 0,-10 0,-5 0,-11 0,-10 0,-9 0,-6 0,-5 0,5 0,6 0,15 0,8 0,5 0,1 0,1 0,-1 0,-2 0,0 0,5 0,1 0,0 0,-8 0,-11 0,-3 0,-6 0,-5 0,1 0,11 0,1 0,-3 0,-6 0,0 0,-1 0,-5 0,3 0,6 0,11 0,20 0,8 0,-1 0,-2 0,13-6,-4-2,-14 0,-15 1,-13 3,2-5,-4-1,-4 1,0 3,-1 1,-5 3,4 1,-2 1,-3 0,-2 0,-3 1,4-1,1 0,-1 0,-8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16:39.14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0 337,'13'0,"10"-6,20-9,9-1,8-4,6-6,5-4,-3-3,11-9,5-3,-6 6,-9 3,-17 8</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4:19.906"/>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0,'6'0,"15"0,10 0,18 0,8 0,6 0,-2 0,-4 0,-6 0,-5 0,-4 0,-4 0,-1 0,-1 0,0 0,12 0,5 0,-1 0,-3 0,-3 0,2 0,0 0,-2 0,-2 0,-3 0,4 0,1 0,-1 0,-3 0,-1 0,-8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4:24.725"/>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1,'6'0,"8"0,9 6,6 2,11 6,10 1,5-2,4-4,-2-3,-3-3,-6-1,9-2,6 0,12-1,12 1,10-1,0 1,-3-1,-5 1,-11 0,-1 0,-7 0,-9 0,-8 0,-8 0,-4 0,2 0,7 0,8 0,37 0,16 0,0 0,-5 0,-8 0,-9 0,12 7,-4 1,-14 0,-13-2,-7-1,-8-2,0-2,27 0,13-1,3-1,-10 1,-12 0,-8-1,16 1,7 0,-6 0,-12 0,-5 0,-8 0,-2 0,15 0,7 0,2 0,7 0,-7 0,-9 0,-13 0,-9 0,-7 0,-5 0,-3 0,-1 0,-1 0,1-6,7-3,2 2,0 0,-7 3</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4:31.354"/>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0,'6'0,"9"0,14 0,8 0,4 0,8 0,8 0,7 0,11 0,12 0,16 0,15 0,51 0,9 0,-1 7,-18 1,-24 6,-28 1,-20-3,-18-2,-9-4,-8-3,-7-1,2-2,-1 0,-2-1,4 0,6 1,44-1,12 1,19-6,-1-3,-9 1,-19 2,-14 1,-15 3,-13 0,-11 2,0-1,-3 2,-1-1,3 0,7 1,7-1,6 0,-2 0,-6 0,0 0,-4 0,2 0,3 0,5 0,10 0,-2 0,-6 0,-8 0,-8 0,-6 0,2 0,-1 0,-2 0,-1 0,-8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4:34.241"/>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41,'0'6,"6"2,15 0,10-2,12-1,12-2,27-2,6 0,-5-1,-11 0,-5-1,23-12,4-3,28-1,7 5,0 2,-3 5,-5 2,-3 1,-4 2,-2 1,-1 0,-1-1,0 1,-7-1,-14 1,-10-1,-12 0,-5 0,-7 0,-6 0,-5 0,2 0,-1 0,-1 0,-2 0,-2 0,-1 0,-2 0,0 0,0 0,-1 0,7 0,2 0,12 0,2 0,-1 0,-6 0,-5 0,-3 0,-5 0,-1 6,-1 2,-8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4:47.903"/>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0,'6'0,"15"0,23 0,34 0,17 0,5 0,-2 0,-5 0,0 0,3 0,42 0,10 0,-8 0,-9 0,-8 0,-6 0,21 0,-7 0,-13 0,-8 0,15 6,-1 3,-9-1,-19-2,-18-1,-11-3,-9 0,-10-1,1-1,3-1,13 1,7 0,-2-1,-1 1,-5 0,-2 0,-4 0,-7 0,2 0,3 0,5 0,-1 0,-5 0,0 0,-2 0,-4 0,2 6,-2 3,-2-1,3-2,-1-2,-2-1,-3-1,-3-2,-2 0,-1 0,-1 0,-1-1,1 1,5 0,3 0,-1 0,-1 0,5 0,-6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04:50.372"/>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1,'6'0,"8"0,15 0,15 0,12 0,9 0,6 0,23 0,7 0,-1 0,2 0,2 0,39 0,9 0,9 6,-16 2,-21 0,-18-1,-16-3,-3-1,-4-1,-4-2,-10 0,-3 0,-6 0,-2-1,-4 1,1 0,-2 0,-4 0,-5 0,-2 0,3 0,1 0,4 0,1 6,-2 2,-4 0,-9-1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23:58.006"/>
    </inkml:context>
    <inkml:brush xml:id="br0">
      <inkml:brushProperty name="width" value="0.05" units="cm"/>
      <inkml:brushProperty name="height" value="0.05" units="cm"/>
      <inkml:brushProperty name="color" value="#E71224"/>
      <inkml:brushProperty name="ignorePressure" value="1"/>
    </inkml:brush>
  </inkml:definitions>
  <inkml:trace contextRef="#ctx0" brushRef="#br0">2811 0,'0'13,"-19"41,-31 55,-39 67,-53 58,-41 34,-39 8,-20 2,1-9,9-19,20-21,20-12,18 2,26-25,13 5,24-24,5-12,21-21,6-2,16-20,13 1,15-19</inkml:trace>
  <inkml:trace contextRef="#ctx0" brushRef="#br0" timeOffset="1742.7245">418 552,'6'0,"15"0,16 13,33 66,36 95,0 31,1 30,-12-18,-3-16,-10-9,-2-7,12-10,14 3,47 66,2 3,7 16,-18-30,-15-18,-22-45,-25-38,-12-24,-13-24,-3-13,-10-6,-8-9,-2-7,-8-11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02.157"/>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53,'12'0,"17"0,10 0,4 0,2 0,-2 0,0 0,-3 0,5 0,2 0,-2 0,-2 0,-2 0,-2 0,-1 0,-1 0,0 0,6 0,1 0,1 0,-2 0,-2 0,5-6,0-3,0 1,-3 2,-2 1,-2-4,-7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04.261"/>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0,'6'0,"15"0,16 0,8 0,3 0,-1 0,-2 0,-2 0,-2 0,-3 0,0 0,-1 0,-1 0,1 0,5 0,3 0,-1 0,6 0,-7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11.70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2107 343,'-19'25,"-24"15,-19 0,-10 0,-31-1,-10-7,-24-2,-13-1,0 1,6 3,10-6,20-6,24-8,21-5,16-4,5-3,-3-2,2 0,2-1,4-5,8-9,11-7,9-12,7-14,5-3,3 0,2 2,0 5,0 2,-1-3,-25-19,-21-5,-9 10,-21 2,-3 11,17 14,63 43,38 27,36 32,13 10,-4-1,-9-15,-6-18,-7-16,-3-13,-6-10,-4-6,0-2,-1-1,-3-1,10 2,1 0,4 0,-3 2,-4-1,-6 1,-4 0,2 0,1 1,-3-1,-1 0,-3 0,-1 0,-2 0,0 0,0 0,-1 0,0 0,1 0,-1 0,1 0,0-6,-7-9,-7-7,-15-7,-15 1,-18 7,-18 5,-14 7,-10 4,0 3,6 2,0 1,-8 0,-18-6,1-2,-5 0,-6 1,-4 8,-4 9,2 4,8 5,13 6,7-3,-1 3,-7 2,4 2,10 4,16 1,30-5,25-8,18-7,19-7,27-4,15-3,7-2,0-6,-8-3,-5 1,-10 1,-9 3,-1 2,-5 1,3 1,4 1,-1 1,-4-1,-4 1,-5-1,-3 0,-1 0,4 0,7 0,9 0,31 0,6 0,-6 0,-6 0,-11 0,-12 0,-10 0,-1-6,-16-2,-25 0,-21 1,-21 3,-18 1,-37 2,-16 0,-3 1,-3 0,6 1,8-1,7 0,6 0,6 1,2-1,-4 0,-1 0,0 0,1 0,8 0,4 0,6 0,8-7,0-1,3 0,-2 2,1 1,2 2,5 2,2 0,3 1,8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16:41.77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0 149,'0'-6,"19"-9,12-1,27-4,21 0,16 5,12 4,5 5,-3 2,17-3,-7-2,-17 2,-13 2,-10 1,-5 2,3 1,8 0,39 2,5-1,-14 0,-19 1,-8-1,-12 0,-14 0,-10 0,-1 0,-4 0,3 0,-1 0,-2 0,3 0,5 0,7 0,23 0,11 0,0 0,-3 0,-4 0,-12 0,-6 0,-9 6,-9 3,-7-1,-11-2</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28.51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0,'37'13,"19"3,13 0,6-3,48-4,21-3,-2-3,-11-2,-17-1,-14-1,-12 1,-9-1,2 0,-8 1,-9 0,-9 0,10 0,8 0,3 0,-5 0,5 0,-5 0,-8 0,-9 0,-7 0,1 0,-1 0,-3 0,4 0,0 0,-2 0,4 0,-7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37.11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39,'12'-6,"18"-2,8 0,12 1,3 3,4 1,7 1,3 2,4 0,8 0,16 0,-2 1,-11-1,-6 0,-11 0,-9 0,-8 1,-7-1,4-1,11 1,10 0,37 0,7 0,-2 0,-1 0,0 0,1 0,1 0,0 0,1 0,-13 0,3 0,-9 0,-15 0,-13 0,-11 0,-9 0,-5 0,-2 0,-2 0,6 0,3 0,38 0,11 0,8 0,1 0,1 0,-4 0,1 0,-5 0,-12 0,-7 0,2 0,26 7,8 1,-3 0,-13-2,-17-1,-15-2,-12-2,-8 0,-6-1,4 0,1-1,-1 1,6 0,14-1,8 1,12 0,10 0,9 0,7 0,3 0,-5 0,-7 0,-14 0,-9 0,-11 0,-10 0,-8 0,-5 0,-4 0,-2 0,0 0,6 0,2 0,7 0,7 0,7 0,4 0,10 0,4 0,1 0,-2 0,-1 0,-3 0,-1 0,-1 0,-1 0,-7 0,-9 0,-7 0,-6 0,-6 0,-1 0,-3 0,0 0,1 0,-1 7,7 1,3 0,5-2,2-1,-9-2</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39.577"/>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1,'13'0,"10"0,7 0,31 0,29 0,18 0,10 0,-3 0,-2 0,-2 0,-6 0,-16 0,-10 0,-12 0,-6 0,-5 0,-8 0,2 0,-2 0,-3 0,-3 0,-2 0,-1 0,-2 0,0 0,5 0,3 0,-1 0,-1 0,4 0,-5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44.501"/>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76,'13'0,"10"0,7 0,6 0,14 0,19 0,46 6,11 2,-4 0,-3-1,2-3,6-1,25-2,31 0,84-7,47-9,-11-2,-39 3,-45 2,-47 5,-34 2,-29 3,6-5,-11-1,-17 1,-11 1,-11 2,-12 2,-7 1,0 0,24 2,12-1,-1 0,-8 0,-5 1,-6-1,-9 0,-6 0,1 0,-2 0,-1 0,-3 0,-3 0,6 0,7 0,7 0,0 0,2 0,-2 0,-6 0,1 0,4 0,11 0,25 0,2 0,-8 0,-7 0,-5 0,-2 0,-2 0,6 0,2 0,1 0,-2 0,-8 0,-10 0,-8 0,-8 0,-5 0,-3 0,5 0,8 0,1 0,5 0,5 0,-1 0,-5 0,-5 0,1 0,-2 0,-3 0,-2 0,-4 0,-1 0,4 0,15 0,3 6,-3 3,2-1,3 4,3 1,-3-2,-6 3,-7-1,-5-2,-11-3</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49.45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0 151,'0'-6,"7"-3,7 1,27-4,13-1,10 2,6 3,4 3,-5 2,0 2,-7 1,-8 0,-6 1,1-1,17-6,11-8,3-2,2 2,-8 3,-3 4,-8 2,-8 3,-1 2,3 0,10 0,1 1,0 0,-4-1,-1 0,-5 1,1-1,-5 0,-4 0,-4 0,-5 0,-8 12,-11 11,-33 26,-22 5,-10 0,-6-4,0-9,3-13,-5-10,-5-9,-12-6,-7-3,2-2,9 0,1 0,6 0,7 1,-14 0,-2 1,-3 0,-8 0,-3 0,5 0,10 0,3 0,5 0,7 0,6 0,3-6,-9-9,-4-1,3-11,-4-1,2-1,4-3,3-2,4 6,8 6</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53.895"/>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1087 39,'-6'-6,"-9"-3,-7 1,-13 2,-20 2,-12 1,-8 1,-9 2,-10 6,-7 2,0 7,6 0,0-2,9-4,8-3,22-2,35 4,32 0,20 6,13 0,3-2,2-3,-3-4,4-1,0-3,4-1,-2 0,-2-1,-4 1,-4-1,-2 1,4 0,1-1,6 1,-1 0,-1 0,-3 0,-10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6:32:58.575"/>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54,'6'0,"15"7,10 7,6 2,9-1,3-4,0-4,-3-3,10 5,14 0,8-2,-16 12,-31 1,-26-2,-22-4,-19-5,-23-3,-7-3,-6-3,-2-6,-1-10,11-13,49-15,33-1,19 9,16 9,6 11,-2 6,9 0,6 7,-10 17,-15 19,-16 10,-13 3,-9 1,-7-2,-3-8</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7:07:41.61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3198 0,'-6'0,"-15"0,-16 0,-21 0,-19 0,-15 0,-18 0,-20 0,-33 0,-32 0,-27 0,-50 0,14 0,45 0,46 0,46 0,30 0,12 0,7 0,3 0,1 0,-7 0,-3 0,-1 0,1 0,7 0,3 0,1 0,5 0,7 0,20 0,27 0,22 0,15 0,14 0,7 0,14 0,1 0,-3 0,-6 0,-1 0,10 0,19 0,89 0,58 7,3 1,-19 0,-35-2,-34-1,-30-2,-29-2,-22 0,-17-1,-9-1,0 1,7 0,8-1,7 1,5 0,5 0,-4 0,-6 0,-9 0,-6 0,-11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7:07:46.07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2743 77,'-12'0,"-11"0,-7 0,-12 0,-17 0,-17 0,-15 0,-29 0,-7 0,12 0,19 0,14 0,14 0,13 0,2 0,5 0,-8 0,-8 0,-11 0,-18 0,-19 0,-8 0,-3 0,0 0,10 0,10 0,11 0,2 0,10 0,13 0,11 0,9 0,6 0,-2-6,-7-2,-1 0,15 1,25 3,22 1,14 1,17 2,6 0,2 0,-2 0,4 1,6-1,4 0,0 0,0 0,3 0,9 0,11 0,9 0,15 0,12 0,12 0,2 0,-4 0,33 0,-6 0,2 0,-13 0,-21 0,-24 0,-23 0,-20 0,-12 0,-9 0,2 0,-12 0,-18 0,-15 0,-52 7,-22 1,-17 0,-10-2,-13-1,-60-2,-14-2,-22-7,11-2,29 0,12-5,22 0,28 2,21 3,20 2,16 3,11 2,7 1,-2 0,-1 1,-6-1,5 1</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7:08:01.90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0,'6'0,"33"0,36 0,29 0,17 0,6 0,6 0,12 0,107 0,29 0,41 7,-14 1,-35 0,-39-2,-34-1,-26-2,-11-2,-9 0,-5-1,-3 0,-7-1,-16 1,10 6,-12 2,-14 0,-19-2,-18-1,-14-3,-12 0,-5-1,1 5,2 8,-1 2,-1-2,-1-3,-1-4,0-3,5-2,2-1,0-1,-2-1,-2 0,-1 1,-21-1,-50 7,-27 2,-16 0,-14-2,-11-1,-7 4,-11 1,-10-2,-9-1,-13-3,1-1,6-2,9-1,8 0,13 0,0-1,14 1,3 0,7-1,5 1,4 0,3 0,2 0,1 0,-5 0,-28 0,-8 0,3 0,7 0,10 0,-18 0,5 0,14 0,10 0,7 0,-2 0,-1 0,0 0,2 0,1 0,8 0,-5 0,-7 0,-3 0,6 0,10 0,4 0,6 0,7 0,5 0,11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16:44.41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38,'7'0,"7"0,21 0,17 0,6 0,-1 0,15 0,14 0,5 0,6 0,-2 0,-3 0,-6 0,-4 0,-5 0,-1 0,-3 0,0 0,-6 0,-9 0,-2 0,-3 0,-6 0,-3 0,-4 0,-2 0,5 0,2 0,-1 0,4 0,1 0,-2 0,-9-7,-10-7,-11-3</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17:08:03.78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89,'6'0,"9"0,7 0,7 0,5 0,8 0,11 0,7 0,14 0,25-6,2-3,2 1,9 2,11 1,9 3,19 0,67 2,1-1,-17 2,-25-1,-23 0,-19 1,-20-1,-17 0,6-6,-3-9,-11-1,-21 2</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31:54.481"/>
    </inkml:context>
    <inkml:brush xml:id="br0">
      <inkml:brushProperty name="width" value="0.3" units="cm"/>
      <inkml:brushProperty name="height" value="0.6" units="cm"/>
      <inkml:brushProperty name="color" value="#FF2500"/>
      <inkml:brushProperty name="tip" value="rectangle"/>
      <inkml:brushProperty name="rasterOp" value="maskPen"/>
      <inkml:brushProperty name="ignorePressure" value="1"/>
    </inkml:brush>
  </inkml:definitions>
  <inkml:trace contextRef="#ctx0" brushRef="#br0">5539 161,'-6'0,"-15"0,-22 0,-48-13,-21-11,-16-2,-50-2,-6 3,21 5,27 8,29 4,27 4,21 3,14 2,2 0,-3 8,-8 2,0-1,-3-1,1-4,4-1,5-2,-2-1,0-2,-3 1,-6 0,-11-1,-13 1,-49 0,-9-1,8 1,13 0,15 0,12 0,15 0,15 0,12 0,2 0,-4 0,-6 0,2 0,3 0,5 0,-8 0,-27 0,-17 0,-4 0,9 0,8 0,13 0,6 0,9 0,1 0,5 0,-1 0,2 0,4 0,-3 0,1 0,4 0,-4 0,0 0,-3 0,1 0,3 0,-3 0,1 0,-3 0,-11 0,-1 0,5 0,6 0,0 0,3 0,-2 0,-10 0,-2 0,6 0,12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16:50.445"/>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4436 38,'-12'0,"-24"0,-23 0,-22 0,-21 0,-25 0,-9 0,-1 0,-2 0,4 0,13 0,13 0,-4 0,9 0,11 0,8 0,6 0,11 0,10 0,9 0,0 0,2 0,-3 0,0 0,-3 0,0 0,4 0,-3 0,1 0,3 0,4 0,-4 0,-11 0,-4 0,4 0,6 0,-2 0,-15 0,-9 0,-4 0,-6 0,6 0,11 0,10 0,5 0,-2 0,-2 0,-4 0,-3 0,-3 0,-2 0,6 0,7 0,-10 0,-7 0,-2 0,6 0,9 0,9 0,8 0,5-7,-2-7,6-3</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32:14.43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32:15.788"/>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1,'74'0,"-74"0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7T09:32:16.429"/>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111 185,'-37'0,"37"0</inkml:trace>
  <inkml:trace contextRef="#ctx0" brushRef="#br0" timeOffset="750.2658">74 148,'0'-74,"-74"1,74 73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16:53.716"/>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923 39,'-6'-6,"-9"-2,-7 0,-7 1,-11 3,-4 1,-2 2,-5 0,-7 1,-12 0,-37 1,-8-1,10 0,10 0,15 1,40-1,64 6,35 2,19 0,16-1,4-3,-3-1,-3-2,-7 0,-4-1,-3 0,-3-1,4 1,9 0,7 0,6-1,12 1,11 0,3 0,-1 0,-9 0,-6 0,-3 0,-8 0,-7 0,-8 0,19 0,-1 0,-6 0,-14 0,-13 0,-8 0,-7 0,0 0,2 0,-2 0,3 0,-3 0,-5 0,-4 0,-3 0,-4 0,5 0,1 0,-7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1-26T22:16:56.43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2327 38,'-6'0,"-9"0,-14 0,-14 0,-13 0,-9 0,-13 0,-11 0,-54 0,-8 0,3 0,7 0,3 0,0 0,-40-6,-1-2,23 0,25 2,30 1,24 2,14 2,11 0,2 1,-3 0,7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2230D33A-4554-4161-8352-8EB0B3EA3E67}" type="datetimeFigureOut">
              <a:rPr lang="ar-SA" smtClean="0"/>
              <a:t>10/03/1440</a:t>
            </a:fld>
            <a:endParaRPr lang="ar-SA"/>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C47ADC39-D1BB-45D0-8901-CB5903F9C16F}" type="slidenum">
              <a:rPr lang="ar-SA" smtClean="0"/>
              <a:t>‹#›</a:t>
            </a:fld>
            <a:endParaRPr lang="ar-SA"/>
          </a:p>
        </p:txBody>
      </p:sp>
    </p:spTree>
    <p:extLst>
      <p:ext uri="{BB962C8B-B14F-4D97-AF65-F5344CB8AC3E}">
        <p14:creationId xmlns:p14="http://schemas.microsoft.com/office/powerpoint/2010/main" val="343904820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xmlns="" id="{D05ECD5A-2467-4439-800C-7C6752AE3956}"/>
              </a:ext>
            </a:extLst>
          </p:cNvPr>
          <p:cNvSpPr>
            <a:spLocks noGrp="1" noRot="1" noChangeAspect="1" noTextEdit="1"/>
          </p:cNvSpPr>
          <p:nvPr>
            <p:ph type="sldImg"/>
          </p:nvPr>
        </p:nvSpPr>
        <p:spPr>
          <a:ln/>
        </p:spPr>
      </p:sp>
      <p:sp>
        <p:nvSpPr>
          <p:cNvPr id="97283" name="Notes Placeholder 2">
            <a:extLst>
              <a:ext uri="{FF2B5EF4-FFF2-40B4-BE49-F238E27FC236}">
                <a16:creationId xmlns:a16="http://schemas.microsoft.com/office/drawing/2014/main" xmlns="" id="{272F4CE2-8CAE-47CD-BD6A-ACE69F6D8C3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97284" name="Slide Number Placeholder 3">
            <a:extLst>
              <a:ext uri="{FF2B5EF4-FFF2-40B4-BE49-F238E27FC236}">
                <a16:creationId xmlns:a16="http://schemas.microsoft.com/office/drawing/2014/main" xmlns="" id="{42F2C0BD-5DF4-44B2-B124-0EB12396B1D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l">
              <a:spcBef>
                <a:spcPct val="0"/>
              </a:spcBef>
            </a:pPr>
            <a:fld id="{D4C4A479-281F-4E88-8A9C-D0840AC294E3}" type="slidenum">
              <a:rPr lang="ar-SA" altLang="en-US" smtClean="0"/>
              <a:pPr algn="l">
                <a:spcBef>
                  <a:spcPct val="0"/>
                </a:spcBef>
              </a:pPr>
              <a:t>15</a:t>
            </a:fld>
            <a:endParaRPr lang="en-US" altLang="en-US"/>
          </a:p>
        </p:txBody>
      </p:sp>
    </p:spTree>
    <p:extLst>
      <p:ext uri="{BB962C8B-B14F-4D97-AF65-F5344CB8AC3E}">
        <p14:creationId xmlns:p14="http://schemas.microsoft.com/office/powerpoint/2010/main" val="3853105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xmlns="" id="{1B3ECF9E-8EF2-4C76-B972-75B9C553AC56}"/>
              </a:ext>
            </a:extLst>
          </p:cNvPr>
          <p:cNvSpPr>
            <a:spLocks noGrp="1" noRot="1" noChangeAspect="1" noTextEdit="1"/>
          </p:cNvSpPr>
          <p:nvPr>
            <p:ph type="sldImg"/>
          </p:nvPr>
        </p:nvSpPr>
        <p:spPr>
          <a:ln/>
        </p:spPr>
      </p:sp>
      <p:sp>
        <p:nvSpPr>
          <p:cNvPr id="102403" name="Notes Placeholder 2">
            <a:extLst>
              <a:ext uri="{FF2B5EF4-FFF2-40B4-BE49-F238E27FC236}">
                <a16:creationId xmlns:a16="http://schemas.microsoft.com/office/drawing/2014/main" xmlns="" id="{B32B6F37-13AD-4612-86E5-58EF7E1DB6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102404" name="Slide Number Placeholder 3">
            <a:extLst>
              <a:ext uri="{FF2B5EF4-FFF2-40B4-BE49-F238E27FC236}">
                <a16:creationId xmlns:a16="http://schemas.microsoft.com/office/drawing/2014/main" xmlns="" id="{158C14B0-10DF-455B-A97E-1A75F480BED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l">
              <a:spcBef>
                <a:spcPct val="0"/>
              </a:spcBef>
            </a:pPr>
            <a:fld id="{6A8F8E2D-2BE8-49E3-9D05-CA4A70323FE9}" type="slidenum">
              <a:rPr lang="ar-SA" altLang="en-US" smtClean="0"/>
              <a:pPr algn="l">
                <a:spcBef>
                  <a:spcPct val="0"/>
                </a:spcBef>
              </a:pPr>
              <a:t>19</a:t>
            </a:fld>
            <a:endParaRPr lang="en-US" altLang="en-US"/>
          </a:p>
        </p:txBody>
      </p:sp>
    </p:spTree>
    <p:extLst>
      <p:ext uri="{BB962C8B-B14F-4D97-AF65-F5344CB8AC3E}">
        <p14:creationId xmlns:p14="http://schemas.microsoft.com/office/powerpoint/2010/main" val="2407200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ar-SA"/>
              <a:t>انقر لتحرير نمط عنوان الشكل الرئيسي</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a:t>انقر لتحرير نمط العنوان الفرعي للشكل الرئيسي</a:t>
            </a:r>
            <a:endParaRPr lang="en-US" dirty="0"/>
          </a:p>
        </p:txBody>
      </p:sp>
      <p:sp>
        <p:nvSpPr>
          <p:cNvPr id="4"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498242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صورة بانورامية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ar-SA"/>
              <a:t>انقر لتحرير نمط عنوان الشكل الرئيسي</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a:t>انقر فوق الأيقونة لإضافة صورة</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5" name="Date Placeholder 4"/>
          <p:cNvSpPr>
            <a:spLocks noGrp="1"/>
          </p:cNvSpPr>
          <p:nvPr>
            <p:ph type="dt" sz="half" idx="10"/>
          </p:nvPr>
        </p:nvSpPr>
        <p:spPr/>
        <p:txBody>
          <a:bodyPr/>
          <a:lstStyle/>
          <a:p>
            <a:fld id="{38753E41-135D-4604-84C2-A914F0E18E11}"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3058636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العنوان والتسمية ال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ar-SA"/>
              <a:t>انقر لتحرير نمط عنوان الشكل الرئيسي</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4"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11321861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اقتباس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ar-SA"/>
              <a:t>انقر لتحرير نمط عنوان الشكل الرئيسي</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4"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778799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بطاقة اسم">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ar-SA"/>
              <a:t>انقر لتحرير نمط عنوان الشكل الرئيسي</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حرر أنماط نص الشكل الرئيسي</a:t>
            </a:r>
          </a:p>
        </p:txBody>
      </p:sp>
      <p:sp>
        <p:nvSpPr>
          <p:cNvPr id="4"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2005594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أعمد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ar-SA"/>
              <a:t>انقر لتحرير نمط عنوان الشكل الرئيسي</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حرر أنماط نص الشكل الرئيسي</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حرر أنماط نص الشكل الرئيسي</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حرر أنماط نص الشكل الرئيسي</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18319746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أعمدة صو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ar-SA"/>
              <a:t>انقر لتحرير نمط عنوان الشكل الرئيسي</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حرر أنماط نص الشكل الرئيسي</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a:t>انقر فوق الأيقونة لإضافة صورة</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حرر أنماط نص الشكل الرئيسي</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a:t>انقر فوق الأيقونة لإضافة صورة</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حرر أنماط نص الشكل الرئيسي</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a:t>انقر فوق الأيقونة لإضافة صورة</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878453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عنوان الشكل الرئيسي</a:t>
            </a:r>
            <a:endParaRPr lang="en-US" dirty="0"/>
          </a:p>
        </p:txBody>
      </p:sp>
      <p:sp>
        <p:nvSpPr>
          <p:cNvPr id="3" name="Vertical Text Placeholder 2"/>
          <p:cNvSpPr>
            <a:spLocks noGrp="1"/>
          </p:cNvSpPr>
          <p:nvPr>
            <p:ph type="body" orient="vert" idx="1"/>
          </p:nvPr>
        </p:nvSpPr>
        <p:spPr/>
        <p:txBody>
          <a:bodyPr vert="eaVert" anchor="t" anchorCtr="0"/>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17627107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ar-SA"/>
              <a:t>انقر لتحرير نمط عنوان الشكل الرئيسي</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4012379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عنوان الشكل الرئيسي</a:t>
            </a:r>
            <a:endParaRPr lang="en-US" dirty="0"/>
          </a:p>
        </p:txBody>
      </p:sp>
      <p:sp>
        <p:nvSpPr>
          <p:cNvPr id="3" name="Content Placeholder 2"/>
          <p:cNvSpPr>
            <a:spLocks noGrp="1"/>
          </p:cNvSpPr>
          <p:nvPr>
            <p:ph idx="1"/>
          </p:nvPr>
        </p:nvSpPr>
        <p:spPr/>
        <p:txBody>
          <a:bodyPr/>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3517400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ar-SA"/>
              <a:t>انقر لتحرير نمط عنوان الشكل الرئيسي</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حرر أنماط نص الشكل الرئيسي</a:t>
            </a:r>
          </a:p>
        </p:txBody>
      </p:sp>
      <p:sp>
        <p:nvSpPr>
          <p:cNvPr id="4" name="Date Placeholder 3"/>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1155770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ا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عنوان الشكل الرئيسي</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5" name="Date Placeholder 4"/>
          <p:cNvSpPr>
            <a:spLocks noGrp="1"/>
          </p:cNvSpPr>
          <p:nvPr>
            <p:ph type="dt" sz="half" idx="10"/>
          </p:nvPr>
        </p:nvSpPr>
        <p:spPr/>
        <p:txBody>
          <a:bodyPr/>
          <a:lstStyle/>
          <a:p>
            <a:fld id="{38753E41-135D-4604-84C2-A914F0E18E11}"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3203441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a:t>انقر لتحرير نمط عنوان الشكل الرئيسي</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حرر أنماط نص الشكل الرئيسي</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حرر أنماط نص الشكل الرئيسي</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7" name="Date Placeholder 6"/>
          <p:cNvSpPr>
            <a:spLocks noGrp="1"/>
          </p:cNvSpPr>
          <p:nvPr>
            <p:ph type="dt" sz="half" idx="10"/>
          </p:nvPr>
        </p:nvSpPr>
        <p:spPr/>
        <p:txBody>
          <a:bodyPr/>
          <a:lstStyle/>
          <a:p>
            <a:fld id="{38753E41-135D-4604-84C2-A914F0E18E11}" type="datetimeFigureOut">
              <a:rPr lang="en-US" smtClean="0"/>
              <a:t>11/18/2018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3476006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عنوان الشكل الرئيسي</a:t>
            </a:r>
            <a:endParaRPr lang="en-US" dirty="0"/>
          </a:p>
        </p:txBody>
      </p:sp>
      <p:sp>
        <p:nvSpPr>
          <p:cNvPr id="7" name="Date Placeholder 2"/>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3489517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3420686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ar-SA"/>
              <a:t>انقر لتحرير نمط عنوان الشكل الرئيسي</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7" name="Date Placeholder 4"/>
          <p:cNvSpPr>
            <a:spLocks noGrp="1"/>
          </p:cNvSpPr>
          <p:nvPr>
            <p:ph type="dt" sz="half" idx="10"/>
          </p:nvPr>
        </p:nvSpPr>
        <p:spPr/>
        <p:txBody>
          <a:bodyPr/>
          <a:lstStyle/>
          <a:p>
            <a:fld id="{38753E41-135D-4604-84C2-A914F0E18E11}" type="datetimeFigureOut">
              <a:rPr lang="en-US" smtClean="0"/>
              <a:t>11/18/2018</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3848036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ar-SA"/>
              <a:t>انقر لتحرير نمط عنوان الشكل الرئيسي</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a:t>انقر فوق الأيقونة لإضافة صورة</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حرر أنماط نص الشكل الرئيسي</a:t>
            </a:r>
          </a:p>
        </p:txBody>
      </p:sp>
      <p:sp>
        <p:nvSpPr>
          <p:cNvPr id="5" name="Date Placeholder 4"/>
          <p:cNvSpPr>
            <a:spLocks noGrp="1"/>
          </p:cNvSpPr>
          <p:nvPr>
            <p:ph type="dt" sz="half" idx="10"/>
          </p:nvPr>
        </p:nvSpPr>
        <p:spPr/>
        <p:txBody>
          <a:bodyPr/>
          <a:lstStyle/>
          <a:p>
            <a:fld id="{38753E41-135D-4604-84C2-A914F0E18E11}"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F08D37-2DE3-4DC8-A28C-8AB48121AB1C}" type="slidenum">
              <a:rPr lang="en-US" smtClean="0"/>
              <a:t>‹#›</a:t>
            </a:fld>
            <a:endParaRPr lang="en-US"/>
          </a:p>
        </p:txBody>
      </p:sp>
    </p:spTree>
    <p:extLst>
      <p:ext uri="{BB962C8B-B14F-4D97-AF65-F5344CB8AC3E}">
        <p14:creationId xmlns:p14="http://schemas.microsoft.com/office/powerpoint/2010/main" val="277815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ar-SA"/>
              <a:t>انقر لتحرير نمط عنوان الشكل الرئيسي</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ar-SA"/>
              <a:t>حرر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38753E41-135D-4604-84C2-A914F0E18E11}" type="datetimeFigureOut">
              <a:rPr lang="en-US" smtClean="0"/>
              <a:t>11/18/2018</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CF08D37-2DE3-4DC8-A28C-8AB48121AB1C}" type="slidenum">
              <a:rPr lang="en-US" smtClean="0"/>
              <a:t>‹#›</a:t>
            </a:fld>
            <a:endParaRPr lang="en-US"/>
          </a:p>
        </p:txBody>
      </p:sp>
    </p:spTree>
    <p:extLst>
      <p:ext uri="{BB962C8B-B14F-4D97-AF65-F5344CB8AC3E}">
        <p14:creationId xmlns:p14="http://schemas.microsoft.com/office/powerpoint/2010/main" val="4274286972"/>
      </p:ext>
    </p:extLst>
  </p:cSld>
  <p:clrMap bg1="dk1" tx1="lt1" bg2="dk2" tx2="lt2" accent1="accent1" accent2="accent2" accent3="accent3" accent4="accent4" accent5="accent5" accent6="accent6" hlink="hlink" folHlink="folHlink"/>
  <p:sldLayoutIdLst>
    <p:sldLayoutId id="2147485054" r:id="rId1"/>
    <p:sldLayoutId id="2147485055" r:id="rId2"/>
    <p:sldLayoutId id="2147485056" r:id="rId3"/>
    <p:sldLayoutId id="2147485057" r:id="rId4"/>
    <p:sldLayoutId id="2147485058" r:id="rId5"/>
    <p:sldLayoutId id="2147485059" r:id="rId6"/>
    <p:sldLayoutId id="2147485060" r:id="rId7"/>
    <p:sldLayoutId id="2147485061" r:id="rId8"/>
    <p:sldLayoutId id="2147485062" r:id="rId9"/>
    <p:sldLayoutId id="2147485063" r:id="rId10"/>
    <p:sldLayoutId id="2147485064" r:id="rId11"/>
    <p:sldLayoutId id="2147485065" r:id="rId12"/>
    <p:sldLayoutId id="2147485066" r:id="rId13"/>
    <p:sldLayoutId id="2147485067" r:id="rId14"/>
    <p:sldLayoutId id="2147485068" r:id="rId15"/>
    <p:sldLayoutId id="2147485069" r:id="rId16"/>
    <p:sldLayoutId id="2147485070"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6" Type="http://schemas.openxmlformats.org/officeDocument/2006/relationships/customXml" Target="../ink/ink26.xml"/><Relationship Id="rId21" Type="http://schemas.openxmlformats.org/officeDocument/2006/relationships/image" Target="../media/image57.png"/><Relationship Id="rId34" Type="http://schemas.openxmlformats.org/officeDocument/2006/relationships/customXml" Target="../ink/ink30.xml"/><Relationship Id="rId42" Type="http://schemas.openxmlformats.org/officeDocument/2006/relationships/customXml" Target="../ink/ink34.xml"/><Relationship Id="rId47" Type="http://schemas.openxmlformats.org/officeDocument/2006/relationships/image" Target="../media/image70.png"/><Relationship Id="rId50" Type="http://schemas.openxmlformats.org/officeDocument/2006/relationships/customXml" Target="../ink/ink38.xml"/><Relationship Id="rId55" Type="http://schemas.openxmlformats.org/officeDocument/2006/relationships/image" Target="../media/image74.png"/><Relationship Id="rId63" Type="http://schemas.openxmlformats.org/officeDocument/2006/relationships/image" Target="../media/image78.png"/><Relationship Id="rId7" Type="http://schemas.openxmlformats.org/officeDocument/2006/relationships/image" Target="../media/image36.PNG"/><Relationship Id="rId2" Type="http://schemas.openxmlformats.org/officeDocument/2006/relationships/image" Target="../media/image16.PNG"/><Relationship Id="rId16" Type="http://schemas.openxmlformats.org/officeDocument/2006/relationships/customXml" Target="../ink/ink20.xml"/><Relationship Id="rId29" Type="http://schemas.openxmlformats.org/officeDocument/2006/relationships/image" Target="../media/image61.png"/><Relationship Id="rId11" Type="http://schemas.openxmlformats.org/officeDocument/2006/relationships/image" Target="../media/image52.png"/><Relationship Id="rId24" Type="http://schemas.openxmlformats.org/officeDocument/2006/relationships/customXml" Target="../ink/ink25.xml"/><Relationship Id="rId32" Type="http://schemas.openxmlformats.org/officeDocument/2006/relationships/customXml" Target="../ink/ink29.xml"/><Relationship Id="rId37" Type="http://schemas.openxmlformats.org/officeDocument/2006/relationships/image" Target="../media/image65.png"/><Relationship Id="rId40" Type="http://schemas.openxmlformats.org/officeDocument/2006/relationships/customXml" Target="../ink/ink33.xml"/><Relationship Id="rId45" Type="http://schemas.openxmlformats.org/officeDocument/2006/relationships/image" Target="../media/image69.png"/><Relationship Id="rId53" Type="http://schemas.openxmlformats.org/officeDocument/2006/relationships/image" Target="../media/image73.png"/><Relationship Id="rId58" Type="http://schemas.openxmlformats.org/officeDocument/2006/relationships/customXml" Target="../ink/ink42.xml"/><Relationship Id="rId5" Type="http://schemas.openxmlformats.org/officeDocument/2006/relationships/image" Target="../media/image34.PNG"/><Relationship Id="rId61" Type="http://schemas.openxmlformats.org/officeDocument/2006/relationships/image" Target="../media/image77.png"/><Relationship Id="rId19" Type="http://schemas.openxmlformats.org/officeDocument/2006/relationships/image" Target="../media/image56.png"/><Relationship Id="rId14" Type="http://schemas.openxmlformats.org/officeDocument/2006/relationships/customXml" Target="../ink/ink19.xml"/><Relationship Id="rId22" Type="http://schemas.openxmlformats.org/officeDocument/2006/relationships/customXml" Target="../ink/ink24.xml"/><Relationship Id="rId27" Type="http://schemas.openxmlformats.org/officeDocument/2006/relationships/image" Target="../media/image60.png"/><Relationship Id="rId30" Type="http://schemas.openxmlformats.org/officeDocument/2006/relationships/customXml" Target="../ink/ink28.xml"/><Relationship Id="rId35" Type="http://schemas.openxmlformats.org/officeDocument/2006/relationships/image" Target="../media/image64.png"/><Relationship Id="rId43" Type="http://schemas.openxmlformats.org/officeDocument/2006/relationships/image" Target="../media/image68.png"/><Relationship Id="rId48" Type="http://schemas.openxmlformats.org/officeDocument/2006/relationships/customXml" Target="../ink/ink37.xml"/><Relationship Id="rId56" Type="http://schemas.openxmlformats.org/officeDocument/2006/relationships/customXml" Target="../ink/ink41.xml"/><Relationship Id="rId64" Type="http://schemas.openxmlformats.org/officeDocument/2006/relationships/customXml" Target="../ink/ink45.xml"/><Relationship Id="rId8" Type="http://schemas.openxmlformats.org/officeDocument/2006/relationships/customXml" Target="../ink/ink16.xml"/><Relationship Id="rId51" Type="http://schemas.openxmlformats.org/officeDocument/2006/relationships/image" Target="../media/image72.png"/><Relationship Id="rId3" Type="http://schemas.openxmlformats.org/officeDocument/2006/relationships/image" Target="../media/image30.PNG"/><Relationship Id="rId12" Type="http://schemas.openxmlformats.org/officeDocument/2006/relationships/customXml" Target="../ink/ink18.xml"/><Relationship Id="rId17" Type="http://schemas.openxmlformats.org/officeDocument/2006/relationships/image" Target="../media/image55.png"/><Relationship Id="rId25" Type="http://schemas.openxmlformats.org/officeDocument/2006/relationships/image" Target="../media/image59.png"/><Relationship Id="rId33" Type="http://schemas.openxmlformats.org/officeDocument/2006/relationships/image" Target="../media/image63.png"/><Relationship Id="rId38" Type="http://schemas.openxmlformats.org/officeDocument/2006/relationships/customXml" Target="../ink/ink32.xml"/><Relationship Id="rId46" Type="http://schemas.openxmlformats.org/officeDocument/2006/relationships/customXml" Target="../ink/ink36.xml"/><Relationship Id="rId59" Type="http://schemas.openxmlformats.org/officeDocument/2006/relationships/image" Target="../media/image76.png"/><Relationship Id="rId20" Type="http://schemas.openxmlformats.org/officeDocument/2006/relationships/customXml" Target="../ink/ink22.xml"/><Relationship Id="rId41" Type="http://schemas.openxmlformats.org/officeDocument/2006/relationships/image" Target="../media/image67.png"/><Relationship Id="rId54" Type="http://schemas.openxmlformats.org/officeDocument/2006/relationships/customXml" Target="../ink/ink40.xml"/><Relationship Id="rId62" Type="http://schemas.openxmlformats.org/officeDocument/2006/relationships/customXml" Target="../ink/ink44.xml"/><Relationship Id="rId1" Type="http://schemas.openxmlformats.org/officeDocument/2006/relationships/slideLayout" Target="../slideLayouts/slideLayout2.xml"/><Relationship Id="rId6" Type="http://schemas.openxmlformats.org/officeDocument/2006/relationships/image" Target="../media/image35.PNG"/><Relationship Id="rId15" Type="http://schemas.openxmlformats.org/officeDocument/2006/relationships/image" Target="../media/image54.png"/><Relationship Id="rId23" Type="http://schemas.openxmlformats.org/officeDocument/2006/relationships/image" Target="../media/image58.png"/><Relationship Id="rId28" Type="http://schemas.openxmlformats.org/officeDocument/2006/relationships/customXml" Target="../ink/ink27.xml"/><Relationship Id="rId36" Type="http://schemas.openxmlformats.org/officeDocument/2006/relationships/customXml" Target="../ink/ink31.xml"/><Relationship Id="rId49" Type="http://schemas.openxmlformats.org/officeDocument/2006/relationships/image" Target="../media/image71.png"/><Relationship Id="rId57" Type="http://schemas.openxmlformats.org/officeDocument/2006/relationships/image" Target="../media/image75.png"/><Relationship Id="rId10" Type="http://schemas.openxmlformats.org/officeDocument/2006/relationships/customXml" Target="../ink/ink17.xml"/><Relationship Id="rId31" Type="http://schemas.openxmlformats.org/officeDocument/2006/relationships/image" Target="../media/image62.png"/><Relationship Id="rId44" Type="http://schemas.openxmlformats.org/officeDocument/2006/relationships/customXml" Target="../ink/ink35.xml"/><Relationship Id="rId52" Type="http://schemas.openxmlformats.org/officeDocument/2006/relationships/customXml" Target="../ink/ink39.xml"/><Relationship Id="rId60" Type="http://schemas.openxmlformats.org/officeDocument/2006/relationships/customXml" Target="../ink/ink43.xml"/><Relationship Id="rId65" Type="http://schemas.openxmlformats.org/officeDocument/2006/relationships/image" Target="../media/image79.png"/><Relationship Id="rId4" Type="http://schemas.openxmlformats.org/officeDocument/2006/relationships/image" Target="../media/image33.PNG"/><Relationship Id="rId9" Type="http://schemas.openxmlformats.org/officeDocument/2006/relationships/image" Target="../media/image51.png"/><Relationship Id="rId13" Type="http://schemas.openxmlformats.org/officeDocument/2006/relationships/image" Target="../media/image53.png"/><Relationship Id="rId18" Type="http://schemas.openxmlformats.org/officeDocument/2006/relationships/customXml" Target="../ink/ink21.xml"/><Relationship Id="rId39" Type="http://schemas.openxmlformats.org/officeDocument/2006/relationships/image" Target="../media/image66.png"/></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80.PNG"/><Relationship Id="rId4" Type="http://schemas.openxmlformats.org/officeDocument/2006/relationships/customXml" Target="../ink/ink46.xml"/></Relationships>
</file>

<file path=ppt/slides/_rels/slide16.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customXml" Target="../ink/ink52.xml"/><Relationship Id="rId18" Type="http://schemas.openxmlformats.org/officeDocument/2006/relationships/image" Target="../media/image84.png"/><Relationship Id="rId3" Type="http://schemas.openxmlformats.org/officeDocument/2006/relationships/customXml" Target="../ink/ink47.xml"/><Relationship Id="rId21" Type="http://schemas.openxmlformats.org/officeDocument/2006/relationships/customXml" Target="../ink/ink56.xml"/><Relationship Id="rId7" Type="http://schemas.openxmlformats.org/officeDocument/2006/relationships/customXml" Target="../ink/ink49.xml"/><Relationship Id="rId12" Type="http://schemas.openxmlformats.org/officeDocument/2006/relationships/image" Target="../media/image81.png"/><Relationship Id="rId17" Type="http://schemas.openxmlformats.org/officeDocument/2006/relationships/customXml" Target="../ink/ink54.xml"/><Relationship Id="rId2" Type="http://schemas.openxmlformats.org/officeDocument/2006/relationships/image" Target="../media/image39.PNG"/><Relationship Id="rId16" Type="http://schemas.openxmlformats.org/officeDocument/2006/relationships/image" Target="../media/image83.png"/><Relationship Id="rId20"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customXml" Target="../ink/ink51.xml"/><Relationship Id="rId5" Type="http://schemas.openxmlformats.org/officeDocument/2006/relationships/customXml" Target="../ink/ink48.xml"/><Relationship Id="rId15" Type="http://schemas.openxmlformats.org/officeDocument/2006/relationships/customXml" Target="../ink/ink53.xml"/><Relationship Id="rId10" Type="http://schemas.openxmlformats.org/officeDocument/2006/relationships/image" Target="../media/image80.png"/><Relationship Id="rId19" Type="http://schemas.openxmlformats.org/officeDocument/2006/relationships/customXml" Target="../ink/ink55.xml"/><Relationship Id="rId4" Type="http://schemas.openxmlformats.org/officeDocument/2006/relationships/image" Target="../media/image48.png"/><Relationship Id="rId9" Type="http://schemas.openxmlformats.org/officeDocument/2006/relationships/customXml" Target="../ink/ink50.xml"/><Relationship Id="rId14" Type="http://schemas.openxmlformats.org/officeDocument/2006/relationships/image" Target="../media/image82.png"/><Relationship Id="rId22" Type="http://schemas.openxmlformats.org/officeDocument/2006/relationships/image" Target="../media/image8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customXml" Target="../ink/ink59.xml"/><Relationship Id="rId3" Type="http://schemas.openxmlformats.org/officeDocument/2006/relationships/image" Target="../media/image43.PNG"/><Relationship Id="rId7" Type="http://schemas.openxmlformats.org/officeDocument/2006/relationships/image" Target="../media/image92.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customXml" Target="../ink/ink58.xml"/><Relationship Id="rId11" Type="http://schemas.openxmlformats.org/officeDocument/2006/relationships/image" Target="../media/image94.png"/><Relationship Id="rId5" Type="http://schemas.openxmlformats.org/officeDocument/2006/relationships/image" Target="../media/image91.png"/><Relationship Id="rId10" Type="http://schemas.openxmlformats.org/officeDocument/2006/relationships/customXml" Target="../ink/ink60.xml"/><Relationship Id="rId4" Type="http://schemas.openxmlformats.org/officeDocument/2006/relationships/customXml" Target="../ink/ink57.xml"/><Relationship Id="rId9" Type="http://schemas.openxmlformats.org/officeDocument/2006/relationships/image" Target="../media/image93.png"/></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customXml" Target="../ink/ink61.xml"/><Relationship Id="rId7" Type="http://schemas.openxmlformats.org/officeDocument/2006/relationships/customXml" Target="../ink/ink76.xml"/><Relationship Id="rId2" Type="http://schemas.openxmlformats.org/officeDocument/2006/relationships/image" Target="../media/image90.PNG"/><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customXml" Target="../ink/ink75.xml"/><Relationship Id="rId10" Type="http://schemas.openxmlformats.org/officeDocument/2006/relationships/image" Target="../media/image97.PNG"/><Relationship Id="rId4" Type="http://schemas.openxmlformats.org/officeDocument/2006/relationships/image" Target="../media/image880.png"/><Relationship Id="rId9" Type="http://schemas.openxmlformats.org/officeDocument/2006/relationships/customXml" Target="../ink/ink7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image" Target="../media/image20.png"/><Relationship Id="rId18" Type="http://schemas.openxmlformats.org/officeDocument/2006/relationships/customXml" Target="../ink/ink7.xml"/><Relationship Id="rId26" Type="http://schemas.openxmlformats.org/officeDocument/2006/relationships/customXml" Target="../ink/ink11.xml"/><Relationship Id="rId3" Type="http://schemas.openxmlformats.org/officeDocument/2006/relationships/image" Target="../media/image7.PNG"/><Relationship Id="rId21" Type="http://schemas.openxmlformats.org/officeDocument/2006/relationships/image" Target="../media/image24.png"/><Relationship Id="rId7" Type="http://schemas.openxmlformats.org/officeDocument/2006/relationships/image" Target="../media/image17.png"/><Relationship Id="rId12" Type="http://schemas.openxmlformats.org/officeDocument/2006/relationships/customXml" Target="../ink/ink4.xml"/><Relationship Id="rId17" Type="http://schemas.openxmlformats.org/officeDocument/2006/relationships/image" Target="../media/image22.png"/><Relationship Id="rId25" Type="http://schemas.openxmlformats.org/officeDocument/2006/relationships/image" Target="../media/image26.png"/><Relationship Id="rId2" Type="http://schemas.openxmlformats.org/officeDocument/2006/relationships/image" Target="../media/image6.PNG"/><Relationship Id="rId16" Type="http://schemas.openxmlformats.org/officeDocument/2006/relationships/customXml" Target="../ink/ink6.xml"/><Relationship Id="rId20" Type="http://schemas.openxmlformats.org/officeDocument/2006/relationships/customXml" Target="../ink/ink8.xml"/><Relationship Id="rId29" Type="http://schemas.openxmlformats.org/officeDocument/2006/relationships/image" Target="../media/image28.png"/><Relationship Id="rId1" Type="http://schemas.openxmlformats.org/officeDocument/2006/relationships/slideLayout" Target="../slideLayouts/slideLayout2.xml"/><Relationship Id="rId11" Type="http://schemas.openxmlformats.org/officeDocument/2006/relationships/image" Target="../media/image19.png"/><Relationship Id="rId24" Type="http://schemas.openxmlformats.org/officeDocument/2006/relationships/customXml" Target="../ink/ink10.xml"/><Relationship Id="rId15" Type="http://schemas.openxmlformats.org/officeDocument/2006/relationships/image" Target="../media/image21.png"/><Relationship Id="rId23" Type="http://schemas.openxmlformats.org/officeDocument/2006/relationships/image" Target="../media/image25.png"/><Relationship Id="rId28" Type="http://schemas.openxmlformats.org/officeDocument/2006/relationships/customXml" Target="../ink/ink12.xml"/><Relationship Id="rId10" Type="http://schemas.openxmlformats.org/officeDocument/2006/relationships/customXml" Target="../ink/ink3.xml"/><Relationship Id="rId19" Type="http://schemas.openxmlformats.org/officeDocument/2006/relationships/image" Target="../media/image23.png"/><Relationship Id="rId31" Type="http://schemas.openxmlformats.org/officeDocument/2006/relationships/image" Target="../media/image29.png"/><Relationship Id="rId4" Type="http://schemas.openxmlformats.org/officeDocument/2006/relationships/customXml" Target="../ink/ink1.xml"/><Relationship Id="rId9" Type="http://schemas.openxmlformats.org/officeDocument/2006/relationships/image" Target="../media/image18.png"/><Relationship Id="rId14" Type="http://schemas.openxmlformats.org/officeDocument/2006/relationships/customXml" Target="../ink/ink5.xml"/><Relationship Id="rId22" Type="http://schemas.openxmlformats.org/officeDocument/2006/relationships/customXml" Target="../ink/ink9.xml"/><Relationship Id="rId27" Type="http://schemas.openxmlformats.org/officeDocument/2006/relationships/image" Target="../media/image27.png"/><Relationship Id="rId30" Type="http://schemas.openxmlformats.org/officeDocument/2006/relationships/customXml" Target="../ink/ink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ustomXml" Target="../ink/ink14.xml"/><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customXml" Target="../ink/ink23.xml"/><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19715" y="438039"/>
            <a:ext cx="8825658" cy="1987827"/>
          </a:xfrm>
        </p:spPr>
        <p:txBody>
          <a:bodyPr/>
          <a:lstStyle/>
          <a:p>
            <a:pPr algn="ctr" rtl="0"/>
            <a:r>
              <a:rPr lang="en-US" sz="7000" b="1" dirty="0">
                <a:ln>
                  <a:solidFill>
                    <a:schemeClr val="accent6">
                      <a:lumMod val="75000"/>
                    </a:schemeClr>
                  </a:solidFill>
                </a:ln>
                <a:solidFill>
                  <a:srgbClr val="FF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rPr>
              <a:t>Transfusion and </a:t>
            </a:r>
            <a:br>
              <a:rPr lang="en-US" sz="7000" b="1" dirty="0">
                <a:ln>
                  <a:solidFill>
                    <a:schemeClr val="accent6">
                      <a:lumMod val="75000"/>
                    </a:schemeClr>
                  </a:solidFill>
                </a:ln>
                <a:solidFill>
                  <a:srgbClr val="FF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rPr>
            </a:br>
            <a:r>
              <a:rPr lang="en-US" sz="7000" b="1" dirty="0">
                <a:ln>
                  <a:solidFill>
                    <a:schemeClr val="accent6">
                      <a:lumMod val="75000"/>
                    </a:schemeClr>
                  </a:solidFill>
                </a:ln>
                <a:solidFill>
                  <a:srgbClr val="FF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rPr>
              <a:t>Cross-Matching</a:t>
            </a:r>
          </a:p>
        </p:txBody>
      </p:sp>
      <p:sp>
        <p:nvSpPr>
          <p:cNvPr id="3" name="Subtitle 2"/>
          <p:cNvSpPr>
            <a:spLocks noGrp="1"/>
          </p:cNvSpPr>
          <p:nvPr>
            <p:ph type="subTitle" idx="1"/>
          </p:nvPr>
        </p:nvSpPr>
        <p:spPr>
          <a:xfrm>
            <a:off x="923905" y="3604502"/>
            <a:ext cx="9287758" cy="2227890"/>
          </a:xfrm>
        </p:spPr>
        <p:txBody>
          <a:bodyPr>
            <a:normAutofit/>
          </a:bodyPr>
          <a:lstStyle/>
          <a:p>
            <a:pPr lvl="0" algn="ctr" defTabSz="914400" fontAlgn="base">
              <a:spcBef>
                <a:spcPct val="20000"/>
              </a:spcBef>
              <a:spcAft>
                <a:spcPct val="0"/>
              </a:spcAft>
              <a:buClr>
                <a:srgbClr val="0BD0D9"/>
              </a:buClr>
              <a:buSzPct val="95000"/>
            </a:pPr>
            <a:r>
              <a:rPr lang="en-US" altLang="en-US" sz="3200" cap="none" dirty="0">
                <a:solidFill>
                  <a:schemeClr val="accent3">
                    <a:lumMod val="40000"/>
                    <a:lumOff val="60000"/>
                  </a:schemeClr>
                </a:solidFill>
                <a:latin typeface="Times New Roman" panose="02020603050405020304" pitchFamily="18" charset="0"/>
                <a:cs typeface="Times New Roman" panose="02020603050405020304" pitchFamily="18" charset="0"/>
              </a:rPr>
              <a:t>BY:</a:t>
            </a:r>
          </a:p>
          <a:p>
            <a:pPr lvl="0" algn="ctr" defTabSz="914400" fontAlgn="base">
              <a:spcBef>
                <a:spcPct val="20000"/>
              </a:spcBef>
              <a:spcAft>
                <a:spcPct val="0"/>
              </a:spcAft>
              <a:buClr>
                <a:srgbClr val="0BD0D9"/>
              </a:buClr>
              <a:buSzPct val="95000"/>
            </a:pPr>
            <a:endParaRPr lang="en-US" altLang="en-US" sz="1050" cap="none" dirty="0">
              <a:solidFill>
                <a:srgbClr val="FFFF00"/>
              </a:solidFill>
              <a:latin typeface="Times New Roman" panose="02020603050405020304" pitchFamily="18" charset="0"/>
              <a:cs typeface="Times New Roman" panose="02020603050405020304" pitchFamily="18" charset="0"/>
            </a:endParaRPr>
          </a:p>
          <a:p>
            <a:pPr lvl="0" algn="ctr" defTabSz="914400" fontAlgn="base">
              <a:spcBef>
                <a:spcPct val="20000"/>
              </a:spcBef>
              <a:spcAft>
                <a:spcPct val="0"/>
              </a:spcAft>
              <a:buClr>
                <a:srgbClr val="0BD0D9"/>
              </a:buClr>
              <a:buSzPct val="95000"/>
            </a:pPr>
            <a:r>
              <a:rPr lang="en-US" altLang="en-US" sz="4800" b="1" cap="none" dirty="0">
                <a:solidFill>
                  <a:srgbClr val="E6F7A7"/>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FATMA AL-QAHTANI</a:t>
            </a:r>
          </a:p>
          <a:p>
            <a:pPr lvl="0" algn="ctr" defTabSz="914400" rtl="0" fontAlgn="base">
              <a:spcBef>
                <a:spcPct val="20000"/>
              </a:spcBef>
              <a:spcAft>
                <a:spcPct val="0"/>
              </a:spcAft>
              <a:buClr>
                <a:srgbClr val="0BD0D9"/>
              </a:buClr>
              <a:buSzPct val="95000"/>
            </a:pPr>
            <a:endParaRPr lang="en-US" altLang="en-US" sz="2400" b="1" cap="none" dirty="0">
              <a:solidFill>
                <a:schemeClr val="accent4">
                  <a:lumMod val="60000"/>
                  <a:lumOff val="4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0098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33412FE5-DC26-4634-840B-97E54C08CAC0}"/>
              </a:ext>
            </a:extLst>
          </p:cNvPr>
          <p:cNvSpPr>
            <a:spLocks noGrp="1"/>
          </p:cNvSpPr>
          <p:nvPr>
            <p:ph type="title"/>
          </p:nvPr>
        </p:nvSpPr>
        <p:spPr/>
        <p:txBody>
          <a:bodyPr/>
          <a:lstStyle/>
          <a:p>
            <a:endParaRPr lang="ar-SA"/>
          </a:p>
        </p:txBody>
      </p:sp>
      <p:pic>
        <p:nvPicPr>
          <p:cNvPr id="4" name="Blood Component Production - 4 mins">
            <a:hlinkClick r:id="" action="ppaction://media"/>
            <a:extLst>
              <a:ext uri="{FF2B5EF4-FFF2-40B4-BE49-F238E27FC236}">
                <a16:creationId xmlns:a16="http://schemas.microsoft.com/office/drawing/2014/main" xmlns="" id="{9EBAD661-AF11-43EE-BCDB-0FB72EB7D1C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30087" y="26504"/>
            <a:ext cx="11154010" cy="6692348"/>
          </a:xfrm>
        </p:spPr>
      </p:pic>
    </p:spTree>
    <p:extLst>
      <p:ext uri="{BB962C8B-B14F-4D97-AF65-F5344CB8AC3E}">
        <p14:creationId xmlns:p14="http://schemas.microsoft.com/office/powerpoint/2010/main" val="379488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14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4A9B3697-BFA6-422B-B1ED-4BEF6A76D4DF}"/>
              </a:ext>
            </a:extLst>
          </p:cNvPr>
          <p:cNvSpPr>
            <a:spLocks noGrp="1"/>
          </p:cNvSpPr>
          <p:nvPr>
            <p:ph type="title"/>
          </p:nvPr>
        </p:nvSpPr>
        <p:spPr>
          <a:xfrm>
            <a:off x="646111" y="452718"/>
            <a:ext cx="9404723" cy="1084534"/>
          </a:xfrm>
        </p:spPr>
        <p:txBody>
          <a:bodyPr/>
          <a:lstStyle/>
          <a:p>
            <a:r>
              <a:rPr lang="en-US" sz="4400" b="1" dirty="0" smtClean="0"/>
              <a:t>Component Storage</a:t>
            </a:r>
            <a:endParaRPr lang="ar-SA" sz="4400" b="1" dirty="0"/>
          </a:p>
        </p:txBody>
      </p:sp>
      <p:pic>
        <p:nvPicPr>
          <p:cNvPr id="5" name="عنصر نائب للمحتوى 4">
            <a:extLst>
              <a:ext uri="{FF2B5EF4-FFF2-40B4-BE49-F238E27FC236}">
                <a16:creationId xmlns:a16="http://schemas.microsoft.com/office/drawing/2014/main" xmlns="" id="{92DA6D5B-5593-4231-8CE1-297075B9A95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33670" y="1526751"/>
            <a:ext cx="9740347" cy="4989953"/>
          </a:xfrm>
        </p:spPr>
      </p:pic>
    </p:spTree>
    <p:extLst>
      <p:ext uri="{BB962C8B-B14F-4D97-AF65-F5344CB8AC3E}">
        <p14:creationId xmlns:p14="http://schemas.microsoft.com/office/powerpoint/2010/main" val="3429621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BF0468F4-8B01-4CD6-9C23-B8D90D8A929F}"/>
              </a:ext>
            </a:extLst>
          </p:cNvPr>
          <p:cNvSpPr>
            <a:spLocks noGrp="1"/>
          </p:cNvSpPr>
          <p:nvPr>
            <p:ph type="title"/>
          </p:nvPr>
        </p:nvSpPr>
        <p:spPr/>
        <p:txBody>
          <a:bodyPr/>
          <a:lstStyle/>
          <a:p>
            <a:endParaRPr lang="ar-SA"/>
          </a:p>
        </p:txBody>
      </p:sp>
      <p:pic>
        <p:nvPicPr>
          <p:cNvPr id="5" name="عنصر نائب للمحتوى 4">
            <a:extLst>
              <a:ext uri="{FF2B5EF4-FFF2-40B4-BE49-F238E27FC236}">
                <a16:creationId xmlns:a16="http://schemas.microsoft.com/office/drawing/2014/main" xmlns="" id="{CF7EB5FA-BCF8-4735-9CFC-7841FF57D2D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031" y="0"/>
            <a:ext cx="4084285" cy="2648706"/>
          </a:xfrm>
        </p:spPr>
      </p:pic>
      <p:pic>
        <p:nvPicPr>
          <p:cNvPr id="7" name="صورة 6">
            <a:extLst>
              <a:ext uri="{FF2B5EF4-FFF2-40B4-BE49-F238E27FC236}">
                <a16:creationId xmlns:a16="http://schemas.microsoft.com/office/drawing/2014/main" xmlns="" id="{43CFA530-BDE7-42B4-92C8-7D7DCAF4F0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31" y="4415770"/>
            <a:ext cx="4084286" cy="2415726"/>
          </a:xfrm>
          <a:prstGeom prst="rect">
            <a:avLst/>
          </a:prstGeom>
        </p:spPr>
      </p:pic>
      <p:pic>
        <p:nvPicPr>
          <p:cNvPr id="9" name="صورة 8">
            <a:extLst>
              <a:ext uri="{FF2B5EF4-FFF2-40B4-BE49-F238E27FC236}">
                <a16:creationId xmlns:a16="http://schemas.microsoft.com/office/drawing/2014/main" xmlns="" id="{DE965F32-B54C-4BEB-B02F-4EBC4CFA3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8406" y="26592"/>
            <a:ext cx="4048690" cy="2285788"/>
          </a:xfrm>
          <a:prstGeom prst="rect">
            <a:avLst/>
          </a:prstGeom>
        </p:spPr>
      </p:pic>
      <p:pic>
        <p:nvPicPr>
          <p:cNvPr id="11" name="صورة 10">
            <a:extLst>
              <a:ext uri="{FF2B5EF4-FFF2-40B4-BE49-F238E27FC236}">
                <a16:creationId xmlns:a16="http://schemas.microsoft.com/office/drawing/2014/main" xmlns="" id="{2CC43712-5D2B-4DD5-8CE2-6016F62DE2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4419" y="4794607"/>
            <a:ext cx="4048690" cy="2047461"/>
          </a:xfrm>
          <a:prstGeom prst="rect">
            <a:avLst/>
          </a:prstGeom>
        </p:spPr>
      </p:pic>
      <p:sp>
        <p:nvSpPr>
          <p:cNvPr id="12" name="مربع نص 11">
            <a:extLst>
              <a:ext uri="{FF2B5EF4-FFF2-40B4-BE49-F238E27FC236}">
                <a16:creationId xmlns:a16="http://schemas.microsoft.com/office/drawing/2014/main" xmlns="" id="{00E44C43-1FFF-45A2-8AA6-69B111F32737}"/>
              </a:ext>
            </a:extLst>
          </p:cNvPr>
          <p:cNvSpPr txBox="1"/>
          <p:nvPr/>
        </p:nvSpPr>
        <p:spPr>
          <a:xfrm>
            <a:off x="4206396" y="2279374"/>
            <a:ext cx="4048690" cy="369332"/>
          </a:xfrm>
          <a:prstGeom prst="rect">
            <a:avLst/>
          </a:prstGeom>
          <a:noFill/>
        </p:spPr>
        <p:txBody>
          <a:bodyPr wrap="square" rtlCol="1">
            <a:spAutoFit/>
          </a:bodyPr>
          <a:lstStyle/>
          <a:p>
            <a:r>
              <a:rPr lang="en-US" b="1" dirty="0">
                <a:solidFill>
                  <a:srgbClr val="FF0000"/>
                </a:solidFill>
                <a:highlight>
                  <a:srgbClr val="FFFF00"/>
                </a:highlight>
              </a:rPr>
              <a:t>Whole blood donor (5-6 pooled)</a:t>
            </a:r>
            <a:endParaRPr lang="ar-SA" b="1" dirty="0">
              <a:solidFill>
                <a:srgbClr val="FF0000"/>
              </a:solidFill>
              <a:highlight>
                <a:srgbClr val="FFFF00"/>
              </a:highlight>
            </a:endParaRPr>
          </a:p>
        </p:txBody>
      </p:sp>
      <p:sp>
        <p:nvSpPr>
          <p:cNvPr id="13" name="مربع نص 12">
            <a:extLst>
              <a:ext uri="{FF2B5EF4-FFF2-40B4-BE49-F238E27FC236}">
                <a16:creationId xmlns:a16="http://schemas.microsoft.com/office/drawing/2014/main" xmlns="" id="{9AC91451-BD99-4577-9700-6DF1711C7BBF}"/>
              </a:ext>
            </a:extLst>
          </p:cNvPr>
          <p:cNvSpPr txBox="1"/>
          <p:nvPr/>
        </p:nvSpPr>
        <p:spPr>
          <a:xfrm>
            <a:off x="4139643" y="4441207"/>
            <a:ext cx="4182197" cy="369332"/>
          </a:xfrm>
          <a:prstGeom prst="rect">
            <a:avLst/>
          </a:prstGeom>
          <a:noFill/>
        </p:spPr>
        <p:txBody>
          <a:bodyPr wrap="square" rtlCol="1">
            <a:spAutoFit/>
          </a:bodyPr>
          <a:lstStyle/>
          <a:p>
            <a:r>
              <a:rPr lang="en-US" b="1" dirty="0">
                <a:solidFill>
                  <a:srgbClr val="FF0000"/>
                </a:solidFill>
                <a:highlight>
                  <a:srgbClr val="FFFF00"/>
                </a:highlight>
              </a:rPr>
              <a:t>Single donor  (apheresis) adult dose</a:t>
            </a:r>
            <a:endParaRPr lang="ar-SA" b="1" dirty="0">
              <a:solidFill>
                <a:srgbClr val="FF0000"/>
              </a:solidFill>
              <a:highlight>
                <a:srgbClr val="FFFF00"/>
              </a:highlight>
            </a:endParaRPr>
          </a:p>
        </p:txBody>
      </p:sp>
      <p:sp>
        <p:nvSpPr>
          <p:cNvPr id="14" name="مربع نص 13">
            <a:extLst>
              <a:ext uri="{FF2B5EF4-FFF2-40B4-BE49-F238E27FC236}">
                <a16:creationId xmlns:a16="http://schemas.microsoft.com/office/drawing/2014/main" xmlns="" id="{608FE4BC-8A88-4B96-B467-23995A9CB4FA}"/>
              </a:ext>
            </a:extLst>
          </p:cNvPr>
          <p:cNvSpPr txBox="1"/>
          <p:nvPr/>
        </p:nvSpPr>
        <p:spPr>
          <a:xfrm>
            <a:off x="1056927" y="4307412"/>
            <a:ext cx="2825959" cy="400110"/>
          </a:xfrm>
          <a:prstGeom prst="rect">
            <a:avLst/>
          </a:prstGeom>
          <a:noFill/>
        </p:spPr>
        <p:txBody>
          <a:bodyPr wrap="square" rtlCol="1">
            <a:spAutoFit/>
          </a:bodyPr>
          <a:lstStyle/>
          <a:p>
            <a:r>
              <a:rPr lang="en-US" sz="2000" b="1" dirty="0">
                <a:solidFill>
                  <a:srgbClr val="FF0000"/>
                </a:solidFill>
                <a:highlight>
                  <a:srgbClr val="FFFF00"/>
                </a:highlight>
              </a:rPr>
              <a:t>Packed RBC unit</a:t>
            </a:r>
            <a:endParaRPr lang="ar-SA" sz="2000" b="1" dirty="0">
              <a:solidFill>
                <a:srgbClr val="FF0000"/>
              </a:solidFill>
              <a:highlight>
                <a:srgbClr val="FFFF00"/>
              </a:highlight>
            </a:endParaRPr>
          </a:p>
        </p:txBody>
      </p:sp>
      <p:sp>
        <p:nvSpPr>
          <p:cNvPr id="26" name="مربع نص 25">
            <a:extLst>
              <a:ext uri="{FF2B5EF4-FFF2-40B4-BE49-F238E27FC236}">
                <a16:creationId xmlns:a16="http://schemas.microsoft.com/office/drawing/2014/main" xmlns="" id="{DF93D5D9-9A41-4BB0-9647-64DDF3402AFC}"/>
              </a:ext>
            </a:extLst>
          </p:cNvPr>
          <p:cNvSpPr txBox="1"/>
          <p:nvPr/>
        </p:nvSpPr>
        <p:spPr>
          <a:xfrm>
            <a:off x="129182" y="5261786"/>
            <a:ext cx="1046901" cy="923330"/>
          </a:xfrm>
          <a:prstGeom prst="rect">
            <a:avLst/>
          </a:prstGeom>
          <a:noFill/>
        </p:spPr>
        <p:txBody>
          <a:bodyPr wrap="square" rtlCol="1">
            <a:spAutoFit/>
          </a:bodyPr>
          <a:lstStyle/>
          <a:p>
            <a:r>
              <a:rPr lang="en-US" b="1" dirty="0">
                <a:solidFill>
                  <a:srgbClr val="FF0000"/>
                </a:solidFill>
                <a:highlight>
                  <a:srgbClr val="FFFF00"/>
                </a:highlight>
              </a:rPr>
              <a:t>Without leukoreduction</a:t>
            </a:r>
            <a:endParaRPr lang="ar-SA" b="1" dirty="0">
              <a:solidFill>
                <a:srgbClr val="FF0000"/>
              </a:solidFill>
              <a:highlight>
                <a:srgbClr val="FFFF00"/>
              </a:highlight>
            </a:endParaRPr>
          </a:p>
        </p:txBody>
      </p:sp>
      <p:pic>
        <p:nvPicPr>
          <p:cNvPr id="39" name="صورة 38">
            <a:extLst>
              <a:ext uri="{FF2B5EF4-FFF2-40B4-BE49-F238E27FC236}">
                <a16:creationId xmlns:a16="http://schemas.microsoft.com/office/drawing/2014/main" xmlns="" id="{C55B7865-075B-4443-87B2-B8ED3C62B5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55086" y="0"/>
            <a:ext cx="3903976" cy="2312380"/>
          </a:xfrm>
          <a:prstGeom prst="rect">
            <a:avLst/>
          </a:prstGeom>
        </p:spPr>
      </p:pic>
      <p:pic>
        <p:nvPicPr>
          <p:cNvPr id="41" name="صورة 40">
            <a:extLst>
              <a:ext uri="{FF2B5EF4-FFF2-40B4-BE49-F238E27FC236}">
                <a16:creationId xmlns:a16="http://schemas.microsoft.com/office/drawing/2014/main" xmlns="" id="{A6393D38-A356-4A60-938B-1307FC00CF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40285" y="4810539"/>
            <a:ext cx="3762900" cy="2013565"/>
          </a:xfrm>
          <a:prstGeom prst="rect">
            <a:avLst/>
          </a:prstGeom>
        </p:spPr>
      </p:pic>
      <p:sp>
        <p:nvSpPr>
          <p:cNvPr id="42" name="مربع نص 41">
            <a:extLst>
              <a:ext uri="{FF2B5EF4-FFF2-40B4-BE49-F238E27FC236}">
                <a16:creationId xmlns:a16="http://schemas.microsoft.com/office/drawing/2014/main" xmlns="" id="{BC05B6F5-E93D-49E0-BFB1-A2C28DC4A686}"/>
              </a:ext>
            </a:extLst>
          </p:cNvPr>
          <p:cNvSpPr txBox="1"/>
          <p:nvPr/>
        </p:nvSpPr>
        <p:spPr>
          <a:xfrm>
            <a:off x="8620247" y="2324274"/>
            <a:ext cx="3762900" cy="369332"/>
          </a:xfrm>
          <a:prstGeom prst="rect">
            <a:avLst/>
          </a:prstGeom>
          <a:noFill/>
        </p:spPr>
        <p:txBody>
          <a:bodyPr wrap="square" rtlCol="1">
            <a:spAutoFit/>
          </a:bodyPr>
          <a:lstStyle/>
          <a:p>
            <a:r>
              <a:rPr lang="en-US" b="1" dirty="0">
                <a:solidFill>
                  <a:srgbClr val="FF0000"/>
                </a:solidFill>
                <a:highlight>
                  <a:srgbClr val="FFFF00"/>
                </a:highlight>
              </a:rPr>
              <a:t>Fresh Frozen Plasma (FFP)</a:t>
            </a:r>
            <a:endParaRPr lang="ar-SA" b="1" dirty="0">
              <a:solidFill>
                <a:srgbClr val="FF0000"/>
              </a:solidFill>
              <a:highlight>
                <a:srgbClr val="FFFF00"/>
              </a:highlight>
            </a:endParaRPr>
          </a:p>
        </p:txBody>
      </p:sp>
      <p:sp>
        <p:nvSpPr>
          <p:cNvPr id="43" name="مربع نص 42">
            <a:extLst>
              <a:ext uri="{FF2B5EF4-FFF2-40B4-BE49-F238E27FC236}">
                <a16:creationId xmlns:a16="http://schemas.microsoft.com/office/drawing/2014/main" xmlns="" id="{36834FD0-0CD2-49A3-B223-7761C066F906}"/>
              </a:ext>
            </a:extLst>
          </p:cNvPr>
          <p:cNvSpPr txBox="1"/>
          <p:nvPr/>
        </p:nvSpPr>
        <p:spPr>
          <a:xfrm>
            <a:off x="9194901" y="4426265"/>
            <a:ext cx="2024345" cy="369332"/>
          </a:xfrm>
          <a:prstGeom prst="rect">
            <a:avLst/>
          </a:prstGeom>
          <a:noFill/>
        </p:spPr>
        <p:txBody>
          <a:bodyPr wrap="square" rtlCol="1">
            <a:spAutoFit/>
          </a:bodyPr>
          <a:lstStyle/>
          <a:p>
            <a:r>
              <a:rPr lang="en-US" b="1" dirty="0">
                <a:solidFill>
                  <a:srgbClr val="FF0000"/>
                </a:solidFill>
                <a:highlight>
                  <a:srgbClr val="FFFF00"/>
                </a:highlight>
              </a:rPr>
              <a:t>Cryoprecipitate</a:t>
            </a:r>
            <a:endParaRPr lang="ar-SA" b="1" dirty="0">
              <a:solidFill>
                <a:srgbClr val="FF0000"/>
              </a:solidFill>
              <a:highlight>
                <a:srgbClr val="FFFF00"/>
              </a:highlight>
            </a:endParaRPr>
          </a:p>
        </p:txBody>
      </p:sp>
      <mc:AlternateContent xmlns:mc="http://schemas.openxmlformats.org/markup-compatibility/2006" xmlns:p14="http://schemas.microsoft.com/office/powerpoint/2010/main">
        <mc:Choice Requires="p14">
          <p:contentPart p14:bwMode="auto" r:id="rId8">
            <p14:nvContentPartPr>
              <p14:cNvPr id="44" name="حبر 43">
                <a:extLst>
                  <a:ext uri="{FF2B5EF4-FFF2-40B4-BE49-F238E27FC236}">
                    <a16:creationId xmlns:a16="http://schemas.microsoft.com/office/drawing/2014/main" xmlns="" id="{8A467218-A0B1-4D56-9DB1-C0E43A2D828E}"/>
                  </a:ext>
                </a:extLst>
              </p14:cNvPr>
              <p14:cNvContentPartPr/>
              <p14:nvPr/>
            </p14:nvContentPartPr>
            <p14:xfrm>
              <a:off x="1378226" y="1112786"/>
              <a:ext cx="1022040" cy="27360"/>
            </p14:xfrm>
          </p:contentPart>
        </mc:Choice>
        <mc:Fallback xmlns="">
          <p:pic>
            <p:nvPicPr>
              <p:cNvPr id="44" name="حبر 43">
                <a:extLst>
                  <a:ext uri="{FF2B5EF4-FFF2-40B4-BE49-F238E27FC236}">
                    <a16:creationId xmlns:a16="http://schemas.microsoft.com/office/drawing/2014/main" id="{8A467218-A0B1-4D56-9DB1-C0E43A2D828E}"/>
                  </a:ext>
                </a:extLst>
              </p:cNvPr>
              <p:cNvPicPr/>
              <p:nvPr/>
            </p:nvPicPr>
            <p:blipFill>
              <a:blip r:embed="rId9"/>
              <a:stretch>
                <a:fillRect/>
              </a:stretch>
            </p:blipFill>
            <p:spPr>
              <a:xfrm>
                <a:off x="1324226" y="1004786"/>
                <a:ext cx="11296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5" name="حبر 44">
                <a:extLst>
                  <a:ext uri="{FF2B5EF4-FFF2-40B4-BE49-F238E27FC236}">
                    <a16:creationId xmlns:a16="http://schemas.microsoft.com/office/drawing/2014/main" xmlns="" id="{3CF31DCA-3FCB-44B7-91E0-14D8B8ED345D}"/>
                  </a:ext>
                </a:extLst>
              </p14:cNvPr>
              <p14:cNvContentPartPr/>
              <p14:nvPr/>
            </p14:nvContentPartPr>
            <p14:xfrm>
              <a:off x="1351586" y="1324466"/>
              <a:ext cx="1740240" cy="54000"/>
            </p14:xfrm>
          </p:contentPart>
        </mc:Choice>
        <mc:Fallback xmlns="">
          <p:pic>
            <p:nvPicPr>
              <p:cNvPr id="45" name="حبر 44">
                <a:extLst>
                  <a:ext uri="{FF2B5EF4-FFF2-40B4-BE49-F238E27FC236}">
                    <a16:creationId xmlns:a16="http://schemas.microsoft.com/office/drawing/2014/main" id="{3CF31DCA-3FCB-44B7-91E0-14D8B8ED345D}"/>
                  </a:ext>
                </a:extLst>
              </p:cNvPr>
              <p:cNvPicPr/>
              <p:nvPr/>
            </p:nvPicPr>
            <p:blipFill>
              <a:blip r:embed="rId11"/>
              <a:stretch>
                <a:fillRect/>
              </a:stretch>
            </p:blipFill>
            <p:spPr>
              <a:xfrm>
                <a:off x="1297586" y="1216826"/>
                <a:ext cx="184788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6" name="حبر 45">
                <a:extLst>
                  <a:ext uri="{FF2B5EF4-FFF2-40B4-BE49-F238E27FC236}">
                    <a16:creationId xmlns:a16="http://schemas.microsoft.com/office/drawing/2014/main" xmlns="" id="{A7889D68-2AD6-422D-BF0A-C47C2F098F0F}"/>
                  </a:ext>
                </a:extLst>
              </p14:cNvPr>
              <p14:cNvContentPartPr/>
              <p14:nvPr/>
            </p14:nvContentPartPr>
            <p14:xfrm>
              <a:off x="1351586" y="1549826"/>
              <a:ext cx="1900440" cy="93600"/>
            </p14:xfrm>
          </p:contentPart>
        </mc:Choice>
        <mc:Fallback xmlns="">
          <p:pic>
            <p:nvPicPr>
              <p:cNvPr id="46" name="حبر 45">
                <a:extLst>
                  <a:ext uri="{FF2B5EF4-FFF2-40B4-BE49-F238E27FC236}">
                    <a16:creationId xmlns:a16="http://schemas.microsoft.com/office/drawing/2014/main" id="{A7889D68-2AD6-422D-BF0A-C47C2F098F0F}"/>
                  </a:ext>
                </a:extLst>
              </p:cNvPr>
              <p:cNvPicPr/>
              <p:nvPr/>
            </p:nvPicPr>
            <p:blipFill>
              <a:blip r:embed="rId13"/>
              <a:stretch>
                <a:fillRect/>
              </a:stretch>
            </p:blipFill>
            <p:spPr>
              <a:xfrm>
                <a:off x="1297586" y="1441826"/>
                <a:ext cx="2008080" cy="309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7" name="حبر 46">
                <a:extLst>
                  <a:ext uri="{FF2B5EF4-FFF2-40B4-BE49-F238E27FC236}">
                    <a16:creationId xmlns:a16="http://schemas.microsoft.com/office/drawing/2014/main" xmlns="" id="{BFAD09EF-39A6-47FC-89C4-7E0DB20690CA}"/>
                  </a:ext>
                </a:extLst>
              </p14:cNvPr>
              <p14:cNvContentPartPr/>
              <p14:nvPr/>
            </p14:nvContentPartPr>
            <p14:xfrm>
              <a:off x="1378226" y="1801466"/>
              <a:ext cx="979560" cy="27360"/>
            </p14:xfrm>
          </p:contentPart>
        </mc:Choice>
        <mc:Fallback xmlns="">
          <p:pic>
            <p:nvPicPr>
              <p:cNvPr id="47" name="حبر 46">
                <a:extLst>
                  <a:ext uri="{FF2B5EF4-FFF2-40B4-BE49-F238E27FC236}">
                    <a16:creationId xmlns:a16="http://schemas.microsoft.com/office/drawing/2014/main" id="{BFAD09EF-39A6-47FC-89C4-7E0DB20690CA}"/>
                  </a:ext>
                </a:extLst>
              </p:cNvPr>
              <p:cNvPicPr/>
              <p:nvPr/>
            </p:nvPicPr>
            <p:blipFill>
              <a:blip r:embed="rId15"/>
              <a:stretch>
                <a:fillRect/>
              </a:stretch>
            </p:blipFill>
            <p:spPr>
              <a:xfrm>
                <a:off x="1324226" y="1693826"/>
                <a:ext cx="108720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8" name="حبر 47">
                <a:extLst>
                  <a:ext uri="{FF2B5EF4-FFF2-40B4-BE49-F238E27FC236}">
                    <a16:creationId xmlns:a16="http://schemas.microsoft.com/office/drawing/2014/main" xmlns="" id="{605E4572-7D0F-4800-8F7D-4450AA4C0BF8}"/>
                  </a:ext>
                </a:extLst>
              </p14:cNvPr>
              <p14:cNvContentPartPr/>
              <p14:nvPr/>
            </p14:nvContentPartPr>
            <p14:xfrm>
              <a:off x="1378226" y="2080466"/>
              <a:ext cx="754560" cy="360"/>
            </p14:xfrm>
          </p:contentPart>
        </mc:Choice>
        <mc:Fallback xmlns="">
          <p:pic>
            <p:nvPicPr>
              <p:cNvPr id="48" name="حبر 47">
                <a:extLst>
                  <a:ext uri="{FF2B5EF4-FFF2-40B4-BE49-F238E27FC236}">
                    <a16:creationId xmlns:a16="http://schemas.microsoft.com/office/drawing/2014/main" id="{605E4572-7D0F-4800-8F7D-4450AA4C0BF8}"/>
                  </a:ext>
                </a:extLst>
              </p:cNvPr>
              <p:cNvPicPr/>
              <p:nvPr/>
            </p:nvPicPr>
            <p:blipFill>
              <a:blip r:embed="rId17"/>
              <a:stretch>
                <a:fillRect/>
              </a:stretch>
            </p:blipFill>
            <p:spPr>
              <a:xfrm>
                <a:off x="1324226" y="1972466"/>
                <a:ext cx="8622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9" name="حبر 48">
                <a:extLst>
                  <a:ext uri="{FF2B5EF4-FFF2-40B4-BE49-F238E27FC236}">
                    <a16:creationId xmlns:a16="http://schemas.microsoft.com/office/drawing/2014/main" xmlns="" id="{B259823F-2AD5-40D3-A870-0BED79D4DA31}"/>
                  </a:ext>
                </a:extLst>
              </p14:cNvPr>
              <p14:cNvContentPartPr/>
              <p14:nvPr/>
            </p14:nvContentPartPr>
            <p14:xfrm>
              <a:off x="1378226" y="2278466"/>
              <a:ext cx="2424240" cy="42120"/>
            </p14:xfrm>
          </p:contentPart>
        </mc:Choice>
        <mc:Fallback xmlns="">
          <p:pic>
            <p:nvPicPr>
              <p:cNvPr id="49" name="حبر 48">
                <a:extLst>
                  <a:ext uri="{FF2B5EF4-FFF2-40B4-BE49-F238E27FC236}">
                    <a16:creationId xmlns:a16="http://schemas.microsoft.com/office/drawing/2014/main" id="{B259823F-2AD5-40D3-A870-0BED79D4DA31}"/>
                  </a:ext>
                </a:extLst>
              </p:cNvPr>
              <p:cNvPicPr/>
              <p:nvPr/>
            </p:nvPicPr>
            <p:blipFill>
              <a:blip r:embed="rId19"/>
              <a:stretch>
                <a:fillRect/>
              </a:stretch>
            </p:blipFill>
            <p:spPr>
              <a:xfrm>
                <a:off x="1324226" y="2170826"/>
                <a:ext cx="253188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50" name="حبر 49">
                <a:extLst>
                  <a:ext uri="{FF2B5EF4-FFF2-40B4-BE49-F238E27FC236}">
                    <a16:creationId xmlns:a16="http://schemas.microsoft.com/office/drawing/2014/main" xmlns="" id="{F3EFC2DC-D3C6-4F17-9B1D-84D4695F90B9}"/>
                  </a:ext>
                </a:extLst>
              </p14:cNvPr>
              <p14:cNvContentPartPr/>
              <p14:nvPr/>
            </p14:nvContentPartPr>
            <p14:xfrm>
              <a:off x="5512826" y="331226"/>
              <a:ext cx="808200" cy="360"/>
            </p14:xfrm>
          </p:contentPart>
        </mc:Choice>
        <mc:Fallback xmlns="">
          <p:pic>
            <p:nvPicPr>
              <p:cNvPr id="50" name="حبر 49">
                <a:extLst>
                  <a:ext uri="{FF2B5EF4-FFF2-40B4-BE49-F238E27FC236}">
                    <a16:creationId xmlns:a16="http://schemas.microsoft.com/office/drawing/2014/main" id="{F3EFC2DC-D3C6-4F17-9B1D-84D4695F90B9}"/>
                  </a:ext>
                </a:extLst>
              </p:cNvPr>
              <p:cNvPicPr/>
              <p:nvPr/>
            </p:nvPicPr>
            <p:blipFill>
              <a:blip r:embed="rId21"/>
              <a:stretch>
                <a:fillRect/>
              </a:stretch>
            </p:blipFill>
            <p:spPr>
              <a:xfrm>
                <a:off x="5458826" y="223226"/>
                <a:ext cx="91584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52" name="حبر 51">
                <a:extLst>
                  <a:ext uri="{FF2B5EF4-FFF2-40B4-BE49-F238E27FC236}">
                    <a16:creationId xmlns:a16="http://schemas.microsoft.com/office/drawing/2014/main" xmlns="" id="{7668311D-CA69-4F46-95F2-B0D2BBA8B40C}"/>
                  </a:ext>
                </a:extLst>
              </p14:cNvPr>
              <p14:cNvContentPartPr/>
              <p14:nvPr/>
            </p14:nvContentPartPr>
            <p14:xfrm>
              <a:off x="5499506" y="712466"/>
              <a:ext cx="1592280" cy="136440"/>
            </p14:xfrm>
          </p:contentPart>
        </mc:Choice>
        <mc:Fallback xmlns="">
          <p:pic>
            <p:nvPicPr>
              <p:cNvPr id="52" name="حبر 51">
                <a:extLst>
                  <a:ext uri="{FF2B5EF4-FFF2-40B4-BE49-F238E27FC236}">
                    <a16:creationId xmlns:a16="http://schemas.microsoft.com/office/drawing/2014/main" id="{7668311D-CA69-4F46-95F2-B0D2BBA8B40C}"/>
                  </a:ext>
                </a:extLst>
              </p:cNvPr>
              <p:cNvPicPr/>
              <p:nvPr/>
            </p:nvPicPr>
            <p:blipFill>
              <a:blip r:embed="rId23"/>
              <a:stretch>
                <a:fillRect/>
              </a:stretch>
            </p:blipFill>
            <p:spPr>
              <a:xfrm>
                <a:off x="5445506" y="604466"/>
                <a:ext cx="1699920" cy="3520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53" name="حبر 52">
                <a:extLst>
                  <a:ext uri="{FF2B5EF4-FFF2-40B4-BE49-F238E27FC236}">
                    <a16:creationId xmlns:a16="http://schemas.microsoft.com/office/drawing/2014/main" xmlns="" id="{DBDEF94B-184E-41B2-B693-9251ACDA89B3}"/>
                  </a:ext>
                </a:extLst>
              </p14:cNvPr>
              <p14:cNvContentPartPr/>
              <p14:nvPr/>
            </p14:nvContentPartPr>
            <p14:xfrm>
              <a:off x="5512826" y="1443626"/>
              <a:ext cx="1068840" cy="54720"/>
            </p14:xfrm>
          </p:contentPart>
        </mc:Choice>
        <mc:Fallback xmlns="">
          <p:pic>
            <p:nvPicPr>
              <p:cNvPr id="53" name="حبر 52">
                <a:extLst>
                  <a:ext uri="{FF2B5EF4-FFF2-40B4-BE49-F238E27FC236}">
                    <a16:creationId xmlns:a16="http://schemas.microsoft.com/office/drawing/2014/main" id="{DBDEF94B-184E-41B2-B693-9251ACDA89B3}"/>
                  </a:ext>
                </a:extLst>
              </p:cNvPr>
              <p:cNvPicPr/>
              <p:nvPr/>
            </p:nvPicPr>
            <p:blipFill>
              <a:blip r:embed="rId25"/>
              <a:stretch>
                <a:fillRect/>
              </a:stretch>
            </p:blipFill>
            <p:spPr>
              <a:xfrm>
                <a:off x="5458826" y="1335986"/>
                <a:ext cx="117648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54" name="حبر 53">
                <a:extLst>
                  <a:ext uri="{FF2B5EF4-FFF2-40B4-BE49-F238E27FC236}">
                    <a16:creationId xmlns:a16="http://schemas.microsoft.com/office/drawing/2014/main" xmlns="" id="{814D19BF-9D8F-4E99-8035-E056B6044A4F}"/>
                  </a:ext>
                </a:extLst>
              </p14:cNvPr>
              <p14:cNvContentPartPr/>
              <p14:nvPr/>
            </p14:nvContentPartPr>
            <p14:xfrm>
              <a:off x="1391186" y="4808186"/>
              <a:ext cx="1901520" cy="112680"/>
            </p14:xfrm>
          </p:contentPart>
        </mc:Choice>
        <mc:Fallback xmlns="">
          <p:pic>
            <p:nvPicPr>
              <p:cNvPr id="54" name="حبر 53">
                <a:extLst>
                  <a:ext uri="{FF2B5EF4-FFF2-40B4-BE49-F238E27FC236}">
                    <a16:creationId xmlns:a16="http://schemas.microsoft.com/office/drawing/2014/main" id="{814D19BF-9D8F-4E99-8035-E056B6044A4F}"/>
                  </a:ext>
                </a:extLst>
              </p:cNvPr>
              <p:cNvPicPr/>
              <p:nvPr/>
            </p:nvPicPr>
            <p:blipFill>
              <a:blip r:embed="rId27"/>
              <a:stretch>
                <a:fillRect/>
              </a:stretch>
            </p:blipFill>
            <p:spPr>
              <a:xfrm>
                <a:off x="1337546" y="4700546"/>
                <a:ext cx="200916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5" name="حبر 54">
                <a:extLst>
                  <a:ext uri="{FF2B5EF4-FFF2-40B4-BE49-F238E27FC236}">
                    <a16:creationId xmlns:a16="http://schemas.microsoft.com/office/drawing/2014/main" xmlns="" id="{CD805112-A319-46DB-8F15-EB488A30A423}"/>
                  </a:ext>
                </a:extLst>
              </p14:cNvPr>
              <p14:cNvContentPartPr/>
              <p14:nvPr/>
            </p14:nvContentPartPr>
            <p14:xfrm>
              <a:off x="1364906" y="5167106"/>
              <a:ext cx="1767600" cy="27720"/>
            </p14:xfrm>
          </p:contentPart>
        </mc:Choice>
        <mc:Fallback xmlns="">
          <p:pic>
            <p:nvPicPr>
              <p:cNvPr id="55" name="حبر 54">
                <a:extLst>
                  <a:ext uri="{FF2B5EF4-FFF2-40B4-BE49-F238E27FC236}">
                    <a16:creationId xmlns:a16="http://schemas.microsoft.com/office/drawing/2014/main" id="{CD805112-A319-46DB-8F15-EB488A30A423}"/>
                  </a:ext>
                </a:extLst>
              </p:cNvPr>
              <p:cNvPicPr/>
              <p:nvPr/>
            </p:nvPicPr>
            <p:blipFill>
              <a:blip r:embed="rId29"/>
              <a:stretch>
                <a:fillRect/>
              </a:stretch>
            </p:blipFill>
            <p:spPr>
              <a:xfrm>
                <a:off x="1310906" y="5059106"/>
                <a:ext cx="18752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6" name="حبر 55">
                <a:extLst>
                  <a:ext uri="{FF2B5EF4-FFF2-40B4-BE49-F238E27FC236}">
                    <a16:creationId xmlns:a16="http://schemas.microsoft.com/office/drawing/2014/main" xmlns="" id="{6C08F6E3-0951-4670-B062-103FBFFE8DE7}"/>
                  </a:ext>
                </a:extLst>
              </p14:cNvPr>
              <p14:cNvContentPartPr/>
              <p14:nvPr/>
            </p14:nvContentPartPr>
            <p14:xfrm>
              <a:off x="1404506" y="5711066"/>
              <a:ext cx="1932840" cy="20520"/>
            </p14:xfrm>
          </p:contentPart>
        </mc:Choice>
        <mc:Fallback xmlns="">
          <p:pic>
            <p:nvPicPr>
              <p:cNvPr id="56" name="حبر 55">
                <a:extLst>
                  <a:ext uri="{FF2B5EF4-FFF2-40B4-BE49-F238E27FC236}">
                    <a16:creationId xmlns:a16="http://schemas.microsoft.com/office/drawing/2014/main" id="{6C08F6E3-0951-4670-B062-103FBFFE8DE7}"/>
                  </a:ext>
                </a:extLst>
              </p:cNvPr>
              <p:cNvPicPr/>
              <p:nvPr/>
            </p:nvPicPr>
            <p:blipFill>
              <a:blip r:embed="rId31"/>
              <a:stretch>
                <a:fillRect/>
              </a:stretch>
            </p:blipFill>
            <p:spPr>
              <a:xfrm>
                <a:off x="1350866" y="5603066"/>
                <a:ext cx="204048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7" name="حبر 56">
                <a:extLst>
                  <a:ext uri="{FF2B5EF4-FFF2-40B4-BE49-F238E27FC236}">
                    <a16:creationId xmlns:a16="http://schemas.microsoft.com/office/drawing/2014/main" xmlns="" id="{6994105C-E738-4759-B745-0208B71841A8}"/>
                  </a:ext>
                </a:extLst>
              </p14:cNvPr>
              <p14:cNvContentPartPr/>
              <p14:nvPr/>
            </p14:nvContentPartPr>
            <p14:xfrm>
              <a:off x="1364906" y="6254306"/>
              <a:ext cx="1430640" cy="54000"/>
            </p14:xfrm>
          </p:contentPart>
        </mc:Choice>
        <mc:Fallback xmlns="">
          <p:pic>
            <p:nvPicPr>
              <p:cNvPr id="57" name="حبر 56">
                <a:extLst>
                  <a:ext uri="{FF2B5EF4-FFF2-40B4-BE49-F238E27FC236}">
                    <a16:creationId xmlns:a16="http://schemas.microsoft.com/office/drawing/2014/main" id="{6994105C-E738-4759-B745-0208B71841A8}"/>
                  </a:ext>
                </a:extLst>
              </p:cNvPr>
              <p:cNvPicPr/>
              <p:nvPr/>
            </p:nvPicPr>
            <p:blipFill>
              <a:blip r:embed="rId33"/>
              <a:stretch>
                <a:fillRect/>
              </a:stretch>
            </p:blipFill>
            <p:spPr>
              <a:xfrm>
                <a:off x="1310906" y="6146306"/>
                <a:ext cx="153828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8" name="حبر 57">
                <a:extLst>
                  <a:ext uri="{FF2B5EF4-FFF2-40B4-BE49-F238E27FC236}">
                    <a16:creationId xmlns:a16="http://schemas.microsoft.com/office/drawing/2014/main" xmlns="" id="{8AC19D8A-EDF6-4B43-8EA9-528F40BED580}"/>
                  </a:ext>
                </a:extLst>
              </p14:cNvPr>
              <p14:cNvContentPartPr/>
              <p14:nvPr/>
            </p14:nvContentPartPr>
            <p14:xfrm>
              <a:off x="1404506" y="5961626"/>
              <a:ext cx="2443680" cy="69120"/>
            </p14:xfrm>
          </p:contentPart>
        </mc:Choice>
        <mc:Fallback xmlns="">
          <p:pic>
            <p:nvPicPr>
              <p:cNvPr id="58" name="حبر 57">
                <a:extLst>
                  <a:ext uri="{FF2B5EF4-FFF2-40B4-BE49-F238E27FC236}">
                    <a16:creationId xmlns:a16="http://schemas.microsoft.com/office/drawing/2014/main" id="{8AC19D8A-EDF6-4B43-8EA9-528F40BED580}"/>
                  </a:ext>
                </a:extLst>
              </p:cNvPr>
              <p:cNvPicPr/>
              <p:nvPr/>
            </p:nvPicPr>
            <p:blipFill>
              <a:blip r:embed="rId35"/>
              <a:stretch>
                <a:fillRect/>
              </a:stretch>
            </p:blipFill>
            <p:spPr>
              <a:xfrm>
                <a:off x="1350866" y="5853986"/>
                <a:ext cx="255132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9" name="حبر 58">
                <a:extLst>
                  <a:ext uri="{FF2B5EF4-FFF2-40B4-BE49-F238E27FC236}">
                    <a16:creationId xmlns:a16="http://schemas.microsoft.com/office/drawing/2014/main" xmlns="" id="{A6BE23B3-3F79-4C06-B2D7-FB4187A81370}"/>
                  </a:ext>
                </a:extLst>
              </p14:cNvPr>
              <p14:cNvContentPartPr/>
              <p14:nvPr/>
            </p14:nvContentPartPr>
            <p14:xfrm>
              <a:off x="1351586" y="6586226"/>
              <a:ext cx="1481760" cy="14040"/>
            </p14:xfrm>
          </p:contentPart>
        </mc:Choice>
        <mc:Fallback xmlns="">
          <p:pic>
            <p:nvPicPr>
              <p:cNvPr id="59" name="حبر 58">
                <a:extLst>
                  <a:ext uri="{FF2B5EF4-FFF2-40B4-BE49-F238E27FC236}">
                    <a16:creationId xmlns:a16="http://schemas.microsoft.com/office/drawing/2014/main" id="{A6BE23B3-3F79-4C06-B2D7-FB4187A81370}"/>
                  </a:ext>
                </a:extLst>
              </p:cNvPr>
              <p:cNvPicPr/>
              <p:nvPr/>
            </p:nvPicPr>
            <p:blipFill>
              <a:blip r:embed="rId37"/>
              <a:stretch>
                <a:fillRect/>
              </a:stretch>
            </p:blipFill>
            <p:spPr>
              <a:xfrm>
                <a:off x="1297586" y="6478226"/>
                <a:ext cx="158940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60" name="حبر 59">
                <a:extLst>
                  <a:ext uri="{FF2B5EF4-FFF2-40B4-BE49-F238E27FC236}">
                    <a16:creationId xmlns:a16="http://schemas.microsoft.com/office/drawing/2014/main" xmlns="" id="{B72A1CE0-D603-4215-8C60-81A9CEF849D3}"/>
                  </a:ext>
                </a:extLst>
              </p14:cNvPr>
              <p14:cNvContentPartPr/>
              <p14:nvPr/>
            </p14:nvContentPartPr>
            <p14:xfrm>
              <a:off x="1335386" y="5406146"/>
              <a:ext cx="1655640" cy="27360"/>
            </p14:xfrm>
          </p:contentPart>
        </mc:Choice>
        <mc:Fallback xmlns="">
          <p:pic>
            <p:nvPicPr>
              <p:cNvPr id="60" name="حبر 59">
                <a:extLst>
                  <a:ext uri="{FF2B5EF4-FFF2-40B4-BE49-F238E27FC236}">
                    <a16:creationId xmlns:a16="http://schemas.microsoft.com/office/drawing/2014/main" id="{B72A1CE0-D603-4215-8C60-81A9CEF849D3}"/>
                  </a:ext>
                </a:extLst>
              </p:cNvPr>
              <p:cNvPicPr/>
              <p:nvPr/>
            </p:nvPicPr>
            <p:blipFill>
              <a:blip r:embed="rId39"/>
              <a:stretch>
                <a:fillRect/>
              </a:stretch>
            </p:blipFill>
            <p:spPr>
              <a:xfrm>
                <a:off x="1281386" y="5298146"/>
                <a:ext cx="17632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1" name="حبر 60">
                <a:extLst>
                  <a:ext uri="{FF2B5EF4-FFF2-40B4-BE49-F238E27FC236}">
                    <a16:creationId xmlns:a16="http://schemas.microsoft.com/office/drawing/2014/main" xmlns="" id="{32A81EEA-951A-4821-A2F4-80CC3260DA44}"/>
                  </a:ext>
                </a:extLst>
              </p14:cNvPr>
              <p14:cNvContentPartPr/>
              <p14:nvPr/>
            </p14:nvContentPartPr>
            <p14:xfrm>
              <a:off x="5552426" y="5035706"/>
              <a:ext cx="1630800" cy="27720"/>
            </p14:xfrm>
          </p:contentPart>
        </mc:Choice>
        <mc:Fallback xmlns="">
          <p:pic>
            <p:nvPicPr>
              <p:cNvPr id="61" name="حبر 60">
                <a:extLst>
                  <a:ext uri="{FF2B5EF4-FFF2-40B4-BE49-F238E27FC236}">
                    <a16:creationId xmlns:a16="http://schemas.microsoft.com/office/drawing/2014/main" id="{32A81EEA-951A-4821-A2F4-80CC3260DA44}"/>
                  </a:ext>
                </a:extLst>
              </p:cNvPr>
              <p:cNvPicPr/>
              <p:nvPr/>
            </p:nvPicPr>
            <p:blipFill>
              <a:blip r:embed="rId41"/>
              <a:stretch>
                <a:fillRect/>
              </a:stretch>
            </p:blipFill>
            <p:spPr>
              <a:xfrm>
                <a:off x="5498786" y="4927706"/>
                <a:ext cx="17384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2" name="حبر 61">
                <a:extLst>
                  <a:ext uri="{FF2B5EF4-FFF2-40B4-BE49-F238E27FC236}">
                    <a16:creationId xmlns:a16="http://schemas.microsoft.com/office/drawing/2014/main" xmlns="" id="{936B30B2-CCC0-4DE7-BBEA-79BF0941328D}"/>
                  </a:ext>
                </a:extLst>
              </p14:cNvPr>
              <p14:cNvContentPartPr/>
              <p14:nvPr/>
            </p14:nvContentPartPr>
            <p14:xfrm>
              <a:off x="5512826" y="5405066"/>
              <a:ext cx="1617120" cy="110520"/>
            </p14:xfrm>
          </p:contentPart>
        </mc:Choice>
        <mc:Fallback xmlns="">
          <p:pic>
            <p:nvPicPr>
              <p:cNvPr id="62" name="حبر 61">
                <a:extLst>
                  <a:ext uri="{FF2B5EF4-FFF2-40B4-BE49-F238E27FC236}">
                    <a16:creationId xmlns:a16="http://schemas.microsoft.com/office/drawing/2014/main" id="{936B30B2-CCC0-4DE7-BBEA-79BF0941328D}"/>
                  </a:ext>
                </a:extLst>
              </p:cNvPr>
              <p:cNvPicPr/>
              <p:nvPr/>
            </p:nvPicPr>
            <p:blipFill>
              <a:blip r:embed="rId43"/>
              <a:stretch>
                <a:fillRect/>
              </a:stretch>
            </p:blipFill>
            <p:spPr>
              <a:xfrm>
                <a:off x="5458826" y="5297426"/>
                <a:ext cx="172476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3" name="حبر 62">
                <a:extLst>
                  <a:ext uri="{FF2B5EF4-FFF2-40B4-BE49-F238E27FC236}">
                    <a16:creationId xmlns:a16="http://schemas.microsoft.com/office/drawing/2014/main" xmlns="" id="{620BABF9-E20E-45FF-BDB4-B93F3D52CB98}"/>
                  </a:ext>
                </a:extLst>
              </p14:cNvPr>
              <p14:cNvContentPartPr/>
              <p14:nvPr/>
            </p14:nvContentPartPr>
            <p14:xfrm>
              <a:off x="5552426" y="6028946"/>
              <a:ext cx="1764000" cy="40680"/>
            </p14:xfrm>
          </p:contentPart>
        </mc:Choice>
        <mc:Fallback xmlns="">
          <p:pic>
            <p:nvPicPr>
              <p:cNvPr id="63" name="حبر 62">
                <a:extLst>
                  <a:ext uri="{FF2B5EF4-FFF2-40B4-BE49-F238E27FC236}">
                    <a16:creationId xmlns:a16="http://schemas.microsoft.com/office/drawing/2014/main" id="{620BABF9-E20E-45FF-BDB4-B93F3D52CB98}"/>
                  </a:ext>
                </a:extLst>
              </p:cNvPr>
              <p:cNvPicPr/>
              <p:nvPr/>
            </p:nvPicPr>
            <p:blipFill>
              <a:blip r:embed="rId45"/>
              <a:stretch>
                <a:fillRect/>
              </a:stretch>
            </p:blipFill>
            <p:spPr>
              <a:xfrm>
                <a:off x="5498786" y="5920946"/>
                <a:ext cx="187164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4" name="حبر 63">
                <a:extLst>
                  <a:ext uri="{FF2B5EF4-FFF2-40B4-BE49-F238E27FC236}">
                    <a16:creationId xmlns:a16="http://schemas.microsoft.com/office/drawing/2014/main" xmlns="" id="{61F407EA-3775-429C-B038-C12E3F73D082}"/>
                  </a:ext>
                </a:extLst>
              </p14:cNvPr>
              <p14:cNvContentPartPr/>
              <p14:nvPr/>
            </p14:nvContentPartPr>
            <p14:xfrm>
              <a:off x="9567866" y="250946"/>
              <a:ext cx="1005840" cy="14040"/>
            </p14:xfrm>
          </p:contentPart>
        </mc:Choice>
        <mc:Fallback xmlns="">
          <p:pic>
            <p:nvPicPr>
              <p:cNvPr id="64" name="حبر 63">
                <a:extLst>
                  <a:ext uri="{FF2B5EF4-FFF2-40B4-BE49-F238E27FC236}">
                    <a16:creationId xmlns:a16="http://schemas.microsoft.com/office/drawing/2014/main" id="{61F407EA-3775-429C-B038-C12E3F73D082}"/>
                  </a:ext>
                </a:extLst>
              </p:cNvPr>
              <p:cNvPicPr/>
              <p:nvPr/>
            </p:nvPicPr>
            <p:blipFill>
              <a:blip r:embed="rId47"/>
              <a:stretch>
                <a:fillRect/>
              </a:stretch>
            </p:blipFill>
            <p:spPr>
              <a:xfrm>
                <a:off x="9514226" y="143306"/>
                <a:ext cx="111348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5" name="حبر 64">
                <a:extLst>
                  <a:ext uri="{FF2B5EF4-FFF2-40B4-BE49-F238E27FC236}">
                    <a16:creationId xmlns:a16="http://schemas.microsoft.com/office/drawing/2014/main" xmlns="" id="{E8A15660-3BDF-4939-9B28-E74CA24A08B6}"/>
                  </a:ext>
                </a:extLst>
              </p14:cNvPr>
              <p14:cNvContentPartPr/>
              <p14:nvPr/>
            </p14:nvContentPartPr>
            <p14:xfrm>
              <a:off x="9554546" y="582146"/>
              <a:ext cx="1348560" cy="40680"/>
            </p14:xfrm>
          </p:contentPart>
        </mc:Choice>
        <mc:Fallback xmlns="">
          <p:pic>
            <p:nvPicPr>
              <p:cNvPr id="65" name="حبر 64">
                <a:extLst>
                  <a:ext uri="{FF2B5EF4-FFF2-40B4-BE49-F238E27FC236}">
                    <a16:creationId xmlns:a16="http://schemas.microsoft.com/office/drawing/2014/main" id="{E8A15660-3BDF-4939-9B28-E74CA24A08B6}"/>
                  </a:ext>
                </a:extLst>
              </p:cNvPr>
              <p:cNvPicPr/>
              <p:nvPr/>
            </p:nvPicPr>
            <p:blipFill>
              <a:blip r:embed="rId49"/>
              <a:stretch>
                <a:fillRect/>
              </a:stretch>
            </p:blipFill>
            <p:spPr>
              <a:xfrm>
                <a:off x="9500906" y="474506"/>
                <a:ext cx="145620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6" name="حبر 65">
                <a:extLst>
                  <a:ext uri="{FF2B5EF4-FFF2-40B4-BE49-F238E27FC236}">
                    <a16:creationId xmlns:a16="http://schemas.microsoft.com/office/drawing/2014/main" xmlns="" id="{04C169B0-25E4-49E4-A497-A8AA9798EF24}"/>
                  </a:ext>
                </a:extLst>
              </p14:cNvPr>
              <p14:cNvContentPartPr/>
              <p14:nvPr/>
            </p14:nvContentPartPr>
            <p14:xfrm>
              <a:off x="9607826" y="967346"/>
              <a:ext cx="1694880" cy="360"/>
            </p14:xfrm>
          </p:contentPart>
        </mc:Choice>
        <mc:Fallback xmlns="">
          <p:pic>
            <p:nvPicPr>
              <p:cNvPr id="66" name="حبر 65">
                <a:extLst>
                  <a:ext uri="{FF2B5EF4-FFF2-40B4-BE49-F238E27FC236}">
                    <a16:creationId xmlns:a16="http://schemas.microsoft.com/office/drawing/2014/main" id="{04C169B0-25E4-49E4-A497-A8AA9798EF24}"/>
                  </a:ext>
                </a:extLst>
              </p:cNvPr>
              <p:cNvPicPr/>
              <p:nvPr/>
            </p:nvPicPr>
            <p:blipFill>
              <a:blip r:embed="rId51"/>
              <a:stretch>
                <a:fillRect/>
              </a:stretch>
            </p:blipFill>
            <p:spPr>
              <a:xfrm>
                <a:off x="9553826" y="859346"/>
                <a:ext cx="18025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67" name="حبر 66">
                <a:extLst>
                  <a:ext uri="{FF2B5EF4-FFF2-40B4-BE49-F238E27FC236}">
                    <a16:creationId xmlns:a16="http://schemas.microsoft.com/office/drawing/2014/main" xmlns="" id="{0C37A350-3F48-4975-AF25-9676683D3B3B}"/>
                  </a:ext>
                </a:extLst>
              </p14:cNvPr>
              <p14:cNvContentPartPr/>
              <p14:nvPr/>
            </p14:nvContentPartPr>
            <p14:xfrm>
              <a:off x="9607826" y="1297826"/>
              <a:ext cx="1865520" cy="40680"/>
            </p14:xfrm>
          </p:contentPart>
        </mc:Choice>
        <mc:Fallback xmlns="">
          <p:pic>
            <p:nvPicPr>
              <p:cNvPr id="67" name="حبر 66">
                <a:extLst>
                  <a:ext uri="{FF2B5EF4-FFF2-40B4-BE49-F238E27FC236}">
                    <a16:creationId xmlns:a16="http://schemas.microsoft.com/office/drawing/2014/main" id="{0C37A350-3F48-4975-AF25-9676683D3B3B}"/>
                  </a:ext>
                </a:extLst>
              </p:cNvPr>
              <p:cNvPicPr/>
              <p:nvPr/>
            </p:nvPicPr>
            <p:blipFill>
              <a:blip r:embed="rId53"/>
              <a:stretch>
                <a:fillRect/>
              </a:stretch>
            </p:blipFill>
            <p:spPr>
              <a:xfrm>
                <a:off x="9553826" y="1190186"/>
                <a:ext cx="197316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68" name="حبر 67">
                <a:extLst>
                  <a:ext uri="{FF2B5EF4-FFF2-40B4-BE49-F238E27FC236}">
                    <a16:creationId xmlns:a16="http://schemas.microsoft.com/office/drawing/2014/main" xmlns="" id="{E7EF7FA7-484B-43EA-8C81-42A335F92F72}"/>
                  </a:ext>
                </a:extLst>
              </p14:cNvPr>
              <p14:cNvContentPartPr/>
              <p14:nvPr/>
            </p14:nvContentPartPr>
            <p14:xfrm>
              <a:off x="9620786" y="5049026"/>
              <a:ext cx="489240" cy="360"/>
            </p14:xfrm>
          </p:contentPart>
        </mc:Choice>
        <mc:Fallback xmlns="">
          <p:pic>
            <p:nvPicPr>
              <p:cNvPr id="68" name="حبر 67">
                <a:extLst>
                  <a:ext uri="{FF2B5EF4-FFF2-40B4-BE49-F238E27FC236}">
                    <a16:creationId xmlns:a16="http://schemas.microsoft.com/office/drawing/2014/main" id="{E7EF7FA7-484B-43EA-8C81-42A335F92F72}"/>
                  </a:ext>
                </a:extLst>
              </p:cNvPr>
              <p:cNvPicPr/>
              <p:nvPr/>
            </p:nvPicPr>
            <p:blipFill>
              <a:blip r:embed="rId55"/>
              <a:stretch>
                <a:fillRect/>
              </a:stretch>
            </p:blipFill>
            <p:spPr>
              <a:xfrm>
                <a:off x="9567146" y="4941026"/>
                <a:ext cx="5968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69" name="حبر 68">
                <a:extLst>
                  <a:ext uri="{FF2B5EF4-FFF2-40B4-BE49-F238E27FC236}">
                    <a16:creationId xmlns:a16="http://schemas.microsoft.com/office/drawing/2014/main" xmlns="" id="{8EF2934A-04E8-4B53-83D6-733BE4009514}"/>
                  </a:ext>
                </a:extLst>
              </p14:cNvPr>
              <p14:cNvContentPartPr/>
              <p14:nvPr/>
            </p14:nvContentPartPr>
            <p14:xfrm>
              <a:off x="9567866" y="5366906"/>
              <a:ext cx="1731960" cy="40680"/>
            </p14:xfrm>
          </p:contentPart>
        </mc:Choice>
        <mc:Fallback xmlns="">
          <p:pic>
            <p:nvPicPr>
              <p:cNvPr id="69" name="حبر 68">
                <a:extLst>
                  <a:ext uri="{FF2B5EF4-FFF2-40B4-BE49-F238E27FC236}">
                    <a16:creationId xmlns:a16="http://schemas.microsoft.com/office/drawing/2014/main" id="{8EF2934A-04E8-4B53-83D6-733BE4009514}"/>
                  </a:ext>
                </a:extLst>
              </p:cNvPr>
              <p:cNvPicPr/>
              <p:nvPr/>
            </p:nvPicPr>
            <p:blipFill>
              <a:blip r:embed="rId57"/>
              <a:stretch>
                <a:fillRect/>
              </a:stretch>
            </p:blipFill>
            <p:spPr>
              <a:xfrm>
                <a:off x="9514226" y="5259266"/>
                <a:ext cx="183960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0" name="حبر 69">
                <a:extLst>
                  <a:ext uri="{FF2B5EF4-FFF2-40B4-BE49-F238E27FC236}">
                    <a16:creationId xmlns:a16="http://schemas.microsoft.com/office/drawing/2014/main" xmlns="" id="{0CFB179F-0BC8-40B2-BCA5-3510B1418E2E}"/>
                  </a:ext>
                </a:extLst>
              </p14:cNvPr>
              <p14:cNvContentPartPr/>
              <p14:nvPr/>
            </p14:nvContentPartPr>
            <p14:xfrm>
              <a:off x="9541226" y="5671826"/>
              <a:ext cx="1602360" cy="28080"/>
            </p14:xfrm>
          </p:contentPart>
        </mc:Choice>
        <mc:Fallback xmlns="">
          <p:pic>
            <p:nvPicPr>
              <p:cNvPr id="70" name="حبر 69">
                <a:extLst>
                  <a:ext uri="{FF2B5EF4-FFF2-40B4-BE49-F238E27FC236}">
                    <a16:creationId xmlns:a16="http://schemas.microsoft.com/office/drawing/2014/main" id="{0CFB179F-0BC8-40B2-BCA5-3510B1418E2E}"/>
                  </a:ext>
                </a:extLst>
              </p:cNvPr>
              <p:cNvPicPr/>
              <p:nvPr/>
            </p:nvPicPr>
            <p:blipFill>
              <a:blip r:embed="rId59"/>
              <a:stretch>
                <a:fillRect/>
              </a:stretch>
            </p:blipFill>
            <p:spPr>
              <a:xfrm>
                <a:off x="9487586" y="5563826"/>
                <a:ext cx="171000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1" name="حبر 70">
                <a:extLst>
                  <a:ext uri="{FF2B5EF4-FFF2-40B4-BE49-F238E27FC236}">
                    <a16:creationId xmlns:a16="http://schemas.microsoft.com/office/drawing/2014/main" xmlns="" id="{28DECC98-7C05-4D9D-AC5B-EB44E995EA42}"/>
                  </a:ext>
                </a:extLst>
              </p14:cNvPr>
              <p14:cNvContentPartPr/>
              <p14:nvPr/>
            </p14:nvContentPartPr>
            <p14:xfrm>
              <a:off x="9594506" y="5922386"/>
              <a:ext cx="1272240" cy="28440"/>
            </p14:xfrm>
          </p:contentPart>
        </mc:Choice>
        <mc:Fallback xmlns="">
          <p:pic>
            <p:nvPicPr>
              <p:cNvPr id="71" name="حبر 70">
                <a:extLst>
                  <a:ext uri="{FF2B5EF4-FFF2-40B4-BE49-F238E27FC236}">
                    <a16:creationId xmlns:a16="http://schemas.microsoft.com/office/drawing/2014/main" id="{28DECC98-7C05-4D9D-AC5B-EB44E995EA42}"/>
                  </a:ext>
                </a:extLst>
              </p:cNvPr>
              <p:cNvPicPr/>
              <p:nvPr/>
            </p:nvPicPr>
            <p:blipFill>
              <a:blip r:embed="rId61"/>
              <a:stretch>
                <a:fillRect/>
              </a:stretch>
            </p:blipFill>
            <p:spPr>
              <a:xfrm>
                <a:off x="9540506" y="5814386"/>
                <a:ext cx="13798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72" name="حبر 71">
                <a:extLst>
                  <a:ext uri="{FF2B5EF4-FFF2-40B4-BE49-F238E27FC236}">
                    <a16:creationId xmlns:a16="http://schemas.microsoft.com/office/drawing/2014/main" xmlns="" id="{75FCB4C0-3710-4C70-A4EC-AE6E708F625A}"/>
                  </a:ext>
                </a:extLst>
              </p14:cNvPr>
              <p14:cNvContentPartPr/>
              <p14:nvPr/>
            </p14:nvContentPartPr>
            <p14:xfrm>
              <a:off x="9594506" y="6241706"/>
              <a:ext cx="1660320" cy="27360"/>
            </p14:xfrm>
          </p:contentPart>
        </mc:Choice>
        <mc:Fallback xmlns="">
          <p:pic>
            <p:nvPicPr>
              <p:cNvPr id="72" name="حبر 71">
                <a:extLst>
                  <a:ext uri="{FF2B5EF4-FFF2-40B4-BE49-F238E27FC236}">
                    <a16:creationId xmlns:a16="http://schemas.microsoft.com/office/drawing/2014/main" id="{75FCB4C0-3710-4C70-A4EC-AE6E708F625A}"/>
                  </a:ext>
                </a:extLst>
              </p:cNvPr>
              <p:cNvPicPr/>
              <p:nvPr/>
            </p:nvPicPr>
            <p:blipFill>
              <a:blip r:embed="rId63"/>
              <a:stretch>
                <a:fillRect/>
              </a:stretch>
            </p:blipFill>
            <p:spPr>
              <a:xfrm>
                <a:off x="9540506" y="6133706"/>
                <a:ext cx="176796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73" name="حبر 72">
                <a:extLst>
                  <a:ext uri="{FF2B5EF4-FFF2-40B4-BE49-F238E27FC236}">
                    <a16:creationId xmlns:a16="http://schemas.microsoft.com/office/drawing/2014/main" xmlns="" id="{CAA589CA-B397-4ECA-96E0-6ABB01BDEE0C}"/>
                  </a:ext>
                </a:extLst>
              </p14:cNvPr>
              <p14:cNvContentPartPr/>
              <p14:nvPr/>
            </p14:nvContentPartPr>
            <p14:xfrm>
              <a:off x="9567866" y="6546266"/>
              <a:ext cx="1018800" cy="24120"/>
            </p14:xfrm>
          </p:contentPart>
        </mc:Choice>
        <mc:Fallback xmlns="">
          <p:pic>
            <p:nvPicPr>
              <p:cNvPr id="73" name="حبر 72">
                <a:extLst>
                  <a:ext uri="{FF2B5EF4-FFF2-40B4-BE49-F238E27FC236}">
                    <a16:creationId xmlns:a16="http://schemas.microsoft.com/office/drawing/2014/main" id="{CAA589CA-B397-4ECA-96E0-6ABB01BDEE0C}"/>
                  </a:ext>
                </a:extLst>
              </p:cNvPr>
              <p:cNvPicPr/>
              <p:nvPr/>
            </p:nvPicPr>
            <p:blipFill>
              <a:blip r:embed="rId65"/>
              <a:stretch>
                <a:fillRect/>
              </a:stretch>
            </p:blipFill>
            <p:spPr>
              <a:xfrm>
                <a:off x="9514226" y="6438626"/>
                <a:ext cx="1126440" cy="239760"/>
              </a:xfrm>
              <a:prstGeom prst="rect">
                <a:avLst/>
              </a:prstGeom>
            </p:spPr>
          </p:pic>
        </mc:Fallback>
      </mc:AlternateContent>
    </p:spTree>
    <p:extLst>
      <p:ext uri="{BB962C8B-B14F-4D97-AF65-F5344CB8AC3E}">
        <p14:creationId xmlns:p14="http://schemas.microsoft.com/office/powerpoint/2010/main" val="740472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down)">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heel(1)">
                                      <p:cBhvr>
                                        <p:cTn id="25"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476980F9-FEE0-440A-923E-28084242F5D8}"/>
              </a:ext>
            </a:extLst>
          </p:cNvPr>
          <p:cNvSpPr>
            <a:spLocks noGrp="1"/>
          </p:cNvSpPr>
          <p:nvPr>
            <p:ph type="title"/>
          </p:nvPr>
        </p:nvSpPr>
        <p:spPr>
          <a:xfrm>
            <a:off x="646111" y="452718"/>
            <a:ext cx="9404723" cy="899004"/>
          </a:xfrm>
          <a:solidFill>
            <a:schemeClr val="accent6">
              <a:lumMod val="60000"/>
              <a:lumOff val="40000"/>
            </a:schemeClr>
          </a:solidFill>
        </p:spPr>
        <p:txBody>
          <a:bodyPr/>
          <a:lstStyle/>
          <a:p>
            <a:r>
              <a:rPr lang="en-US" sz="4400" b="1" dirty="0" smtClean="0">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II] Transfusion </a:t>
            </a:r>
            <a:r>
              <a:rPr lang="en-US" sz="4400" b="1" dirty="0">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Unit </a:t>
            </a:r>
            <a:endParaRPr lang="ar-SA" sz="4400" b="1" dirty="0">
              <a:ln w="12700">
                <a:solidFill>
                  <a:schemeClr val="tx2">
                    <a:lumMod val="75000"/>
                  </a:schemeClr>
                </a:solidFill>
                <a:prstDash val="solid"/>
              </a:ln>
              <a:solidFill>
                <a:srgbClr val="FF0000"/>
              </a:solidFill>
              <a:effectLst>
                <a:outerShdw dist="38100" dir="2640000" algn="bl" rotWithShape="0">
                  <a:schemeClr val="tx2">
                    <a:lumMod val="75000"/>
                  </a:schemeClr>
                </a:outerShdw>
              </a:effectLst>
            </a:endParaRPr>
          </a:p>
        </p:txBody>
      </p:sp>
      <p:pic>
        <p:nvPicPr>
          <p:cNvPr id="5" name="عنصر نائب للمحتوى 4">
            <a:extLst>
              <a:ext uri="{FF2B5EF4-FFF2-40B4-BE49-F238E27FC236}">
                <a16:creationId xmlns:a16="http://schemas.microsoft.com/office/drawing/2014/main" xmlns="" id="{946C1DE6-C77E-4987-B5B0-D3783789A20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2282" y="1563757"/>
            <a:ext cx="10122222" cy="4479233"/>
          </a:xfrm>
        </p:spPr>
      </p:pic>
    </p:spTree>
    <p:extLst>
      <p:ext uri="{BB962C8B-B14F-4D97-AF65-F5344CB8AC3E}">
        <p14:creationId xmlns:p14="http://schemas.microsoft.com/office/powerpoint/2010/main" val="1403553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300082"/>
            <a:ext cx="8761413" cy="871609"/>
          </a:xfrm>
        </p:spPr>
        <p:txBody>
          <a:bodyPr/>
          <a:lstStyle/>
          <a:p>
            <a:pPr rtl="0"/>
            <a:r>
              <a:rPr lang="en-US" sz="48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Blood Groups</a:t>
            </a:r>
          </a:p>
        </p:txBody>
      </p:sp>
      <p:sp>
        <p:nvSpPr>
          <p:cNvPr id="3" name="Content Placeholder 2"/>
          <p:cNvSpPr>
            <a:spLocks noGrp="1"/>
          </p:cNvSpPr>
          <p:nvPr>
            <p:ph idx="1"/>
          </p:nvPr>
        </p:nvSpPr>
        <p:spPr>
          <a:xfrm>
            <a:off x="708468" y="1747194"/>
            <a:ext cx="10224575" cy="4224802"/>
          </a:xfrm>
        </p:spPr>
        <p:txBody>
          <a:bodyPr>
            <a:noAutofit/>
          </a:bodyPr>
          <a:lstStyle/>
          <a:p>
            <a:pPr algn="just" rtl="0">
              <a:buFont typeface="Wingdings" panose="05000000000000000000" pitchFamily="2" charset="2"/>
              <a:buChar char="v"/>
            </a:pPr>
            <a:r>
              <a:rPr lang="en-US" sz="2800" dirty="0">
                <a:solidFill>
                  <a:srgbClr val="E6F7A7"/>
                </a:solidFill>
                <a:latin typeface="Times New Roman" panose="02020603050405020304" pitchFamily="18" charset="0"/>
                <a:cs typeface="Times New Roman" panose="02020603050405020304" pitchFamily="18" charset="0"/>
              </a:rPr>
              <a:t>One of the main problems in the transfusion of blood is the avoidance of </a:t>
            </a:r>
            <a:r>
              <a:rPr lang="en-US" sz="2800" b="1" u="sng" dirty="0">
                <a:solidFill>
                  <a:srgbClr val="FF0000"/>
                </a:solidFill>
                <a:latin typeface="Times New Roman" panose="02020603050405020304" pitchFamily="18" charset="0"/>
                <a:cs typeface="Times New Roman" panose="02020603050405020304" pitchFamily="18" charset="0"/>
              </a:rPr>
              <a:t>immunological reactions </a:t>
            </a:r>
            <a:r>
              <a:rPr lang="en-US" sz="2800" dirty="0">
                <a:solidFill>
                  <a:srgbClr val="E6F7A7"/>
                </a:solidFill>
                <a:latin typeface="Times New Roman" panose="02020603050405020304" pitchFamily="18" charset="0"/>
                <a:cs typeface="Times New Roman" panose="02020603050405020304" pitchFamily="18" charset="0"/>
              </a:rPr>
              <a:t>resulting from the differences between donor and recipient red cells.</a:t>
            </a:r>
          </a:p>
          <a:p>
            <a:pPr algn="just" rtl="0">
              <a:buFont typeface="Wingdings" panose="05000000000000000000" pitchFamily="2" charset="2"/>
              <a:buChar char="v"/>
            </a:pPr>
            <a:r>
              <a:rPr lang="en-US" sz="2800" dirty="0">
                <a:solidFill>
                  <a:srgbClr val="E6F7A7"/>
                </a:solidFill>
                <a:latin typeface="Times New Roman" panose="02020603050405020304" pitchFamily="18" charset="0"/>
                <a:cs typeface="Times New Roman" panose="02020603050405020304" pitchFamily="18" charset="0"/>
              </a:rPr>
              <a:t>When the red cells of a donor are transfused into a recipient who lacks these </a:t>
            </a:r>
            <a:r>
              <a:rPr lang="en-US" sz="2800" b="1" u="sng" dirty="0">
                <a:solidFill>
                  <a:srgbClr val="E6F7A7"/>
                </a:solidFill>
                <a:latin typeface="Times New Roman" panose="02020603050405020304" pitchFamily="18" charset="0"/>
                <a:cs typeface="Times New Roman" panose="02020603050405020304" pitchFamily="18" charset="0"/>
              </a:rPr>
              <a:t>antigens</a:t>
            </a:r>
            <a:r>
              <a:rPr lang="en-US" sz="2800" dirty="0">
                <a:solidFill>
                  <a:srgbClr val="E6F7A7"/>
                </a:solidFill>
                <a:latin typeface="Times New Roman" panose="02020603050405020304" pitchFamily="18" charset="0"/>
                <a:cs typeface="Times New Roman" panose="02020603050405020304" pitchFamily="18" charset="0"/>
              </a:rPr>
              <a:t>, they may induce an immunological response.</a:t>
            </a:r>
          </a:p>
          <a:p>
            <a:pPr algn="just" rtl="0">
              <a:buFont typeface="Wingdings" panose="05000000000000000000" pitchFamily="2" charset="2"/>
              <a:buChar char="v"/>
            </a:pPr>
            <a:endParaRPr lang="en-US" sz="2800" dirty="0">
              <a:solidFill>
                <a:srgbClr val="E6F7A7"/>
              </a:solidFill>
              <a:latin typeface="Times New Roman" panose="02020603050405020304" pitchFamily="18" charset="0"/>
              <a:cs typeface="Times New Roman" panose="02020603050405020304" pitchFamily="18" charset="0"/>
            </a:endParaRPr>
          </a:p>
          <a:p>
            <a:pPr algn="just" rtl="0">
              <a:buFont typeface="Wingdings" panose="05000000000000000000" pitchFamily="2" charset="2"/>
              <a:buChar char="v"/>
            </a:pPr>
            <a:r>
              <a:rPr lang="en-US" sz="2800" dirty="0">
                <a:solidFill>
                  <a:srgbClr val="E6F7A7"/>
                </a:solidFill>
                <a:latin typeface="Times New Roman" panose="02020603050405020304" pitchFamily="18" charset="0"/>
                <a:cs typeface="Times New Roman" panose="02020603050405020304" pitchFamily="18" charset="0"/>
              </a:rPr>
              <a:t>There are at least 30 major blood group systems (e.g. the ABO group, Rh group).</a:t>
            </a:r>
          </a:p>
        </p:txBody>
      </p:sp>
    </p:spTree>
    <p:extLst>
      <p:ext uri="{BB962C8B-B14F-4D97-AF65-F5344CB8AC3E}">
        <p14:creationId xmlns:p14="http://schemas.microsoft.com/office/powerpoint/2010/main" val="2493150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4" descr="RBCs Antigens">
            <a:extLst>
              <a:ext uri="{FF2B5EF4-FFF2-40B4-BE49-F238E27FC236}">
                <a16:creationId xmlns:a16="http://schemas.microsoft.com/office/drawing/2014/main" xmlns="" id="{D9C6BDDA-8C6E-4158-84A6-7650DB0DD0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Rectangle 6">
            <a:extLst>
              <a:ext uri="{FF2B5EF4-FFF2-40B4-BE49-F238E27FC236}">
                <a16:creationId xmlns:a16="http://schemas.microsoft.com/office/drawing/2014/main" xmlns="" id="{2F3FD618-6FCE-444A-8CC2-9DAD7F1E951C}"/>
              </a:ext>
            </a:extLst>
          </p:cNvPr>
          <p:cNvSpPr>
            <a:spLocks noGrp="1" noChangeArrowheads="1"/>
          </p:cNvSpPr>
          <p:nvPr>
            <p:ph type="title"/>
          </p:nvPr>
        </p:nvSpPr>
        <p:spPr>
          <a:xfrm>
            <a:off x="7010400" y="5943600"/>
            <a:ext cx="3505200" cy="685800"/>
          </a:xfrm>
          <a:solidFill>
            <a:srgbClr val="FFFF00"/>
          </a:solidFill>
          <a:ln w="38100">
            <a:solidFill>
              <a:srgbClr val="FF0000"/>
            </a:solidFill>
          </a:ln>
        </p:spPr>
        <p:txBody>
          <a:bodyPr>
            <a:normAutofit fontScale="90000"/>
          </a:bodyPr>
          <a:lstStyle/>
          <a:p>
            <a:pPr>
              <a:defRPr/>
            </a:pPr>
            <a:r>
              <a:rPr lang="en-US" b="0" dirty="0">
                <a:solidFill>
                  <a:srgbClr val="FF0000"/>
                </a:solidFill>
                <a:latin typeface="Times New Roman" pitchFamily="18" charset="0"/>
                <a:cs typeface="Times New Roman" pitchFamily="18" charset="0"/>
              </a:rPr>
              <a:t>Blood Groups</a:t>
            </a:r>
          </a:p>
        </p:txBody>
      </p:sp>
      <mc:AlternateContent xmlns:mc="http://schemas.openxmlformats.org/markup-compatibility/2006" xmlns:p14="http://schemas.microsoft.com/office/powerpoint/2010/main">
        <mc:Choice Requires="p14">
          <p:contentPart p14:bwMode="auto" r:id="rId4">
            <p14:nvContentPartPr>
              <p14:cNvPr id="4" name="حبر 3">
                <a:extLst>
                  <a:ext uri="{FF2B5EF4-FFF2-40B4-BE49-F238E27FC236}">
                    <a16:creationId xmlns:a16="http://schemas.microsoft.com/office/drawing/2014/main" xmlns="" id="{97AA71E4-7F5C-4CC6-A570-9C4316F4E648}"/>
                  </a:ext>
                </a:extLst>
              </p14:cNvPr>
              <p14:cNvContentPartPr/>
              <p14:nvPr/>
            </p14:nvContentPartPr>
            <p14:xfrm>
              <a:off x="883226" y="264986"/>
              <a:ext cx="1011960" cy="1577160"/>
            </p14:xfrm>
          </p:contentPart>
        </mc:Choice>
        <mc:Fallback xmlns="">
          <p:pic>
            <p:nvPicPr>
              <p:cNvPr id="4" name="حبر 3">
                <a:extLst>
                  <a:ext uri="{FF2B5EF4-FFF2-40B4-BE49-F238E27FC236}">
                    <a16:creationId xmlns:a16="http://schemas.microsoft.com/office/drawing/2014/main" id="{97AA71E4-7F5C-4CC6-A570-9C4316F4E648}"/>
                  </a:ext>
                </a:extLst>
              </p:cNvPr>
              <p:cNvPicPr/>
              <p:nvPr/>
            </p:nvPicPr>
            <p:blipFill>
              <a:blip r:embed="rId5"/>
              <a:stretch>
                <a:fillRect/>
              </a:stretch>
            </p:blipFill>
            <p:spPr>
              <a:xfrm>
                <a:off x="874586" y="255986"/>
                <a:ext cx="1029600" cy="1594800"/>
              </a:xfrm>
              <a:prstGeom prst="rect">
                <a:avLst/>
              </a:prstGeom>
            </p:spPr>
          </p:pic>
        </mc:Fallback>
      </mc:AlternateContent>
    </p:spTree>
    <p:extLst>
      <p:ext uri="{BB962C8B-B14F-4D97-AF65-F5344CB8AC3E}">
        <p14:creationId xmlns:p14="http://schemas.microsoft.com/office/powerpoint/2010/main" val="1397279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BAB6F356-261D-4F32-87CF-DAAA9A5E8E94}"/>
              </a:ext>
            </a:extLst>
          </p:cNvPr>
          <p:cNvSpPr>
            <a:spLocks noGrp="1"/>
          </p:cNvSpPr>
          <p:nvPr>
            <p:ph type="title"/>
          </p:nvPr>
        </p:nvSpPr>
        <p:spPr/>
        <p:txBody>
          <a:bodyPr/>
          <a:lstStyle/>
          <a:p>
            <a:endParaRPr lang="ar-SA"/>
          </a:p>
        </p:txBody>
      </p:sp>
      <p:pic>
        <p:nvPicPr>
          <p:cNvPr id="5" name="عنصر نائب للمحتوى 4">
            <a:extLst>
              <a:ext uri="{FF2B5EF4-FFF2-40B4-BE49-F238E27FC236}">
                <a16:creationId xmlns:a16="http://schemas.microsoft.com/office/drawing/2014/main" xmlns="" id="{855E1055-503D-4C34-B191-4C6CB85194B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4776" y="0"/>
            <a:ext cx="11213885" cy="6405282"/>
          </a:xfrm>
        </p:spPr>
      </p:pic>
      <mc:AlternateContent xmlns:mc="http://schemas.openxmlformats.org/markup-compatibility/2006" xmlns:p14="http://schemas.microsoft.com/office/powerpoint/2010/main">
        <mc:Choice Requires="p14">
          <p:contentPart p14:bwMode="auto" r:id="rId3">
            <p14:nvContentPartPr>
              <p14:cNvPr id="3" name="حبر 2">
                <a:extLst>
                  <a:ext uri="{FF2B5EF4-FFF2-40B4-BE49-F238E27FC236}">
                    <a16:creationId xmlns:a16="http://schemas.microsoft.com/office/drawing/2014/main" xmlns="" id="{6EA823CC-D206-46F3-9FB1-83B46F527EB4}"/>
                  </a:ext>
                </a:extLst>
              </p14:cNvPr>
              <p14:cNvContentPartPr/>
              <p14:nvPr/>
            </p14:nvContentPartPr>
            <p14:xfrm>
              <a:off x="635906" y="1597706"/>
              <a:ext cx="423360" cy="19080"/>
            </p14:xfrm>
          </p:contentPart>
        </mc:Choice>
        <mc:Fallback xmlns="">
          <p:pic>
            <p:nvPicPr>
              <p:cNvPr id="3" name="حبر 2">
                <a:extLst>
                  <a:ext uri="{FF2B5EF4-FFF2-40B4-BE49-F238E27FC236}">
                    <a16:creationId xmlns:a16="http://schemas.microsoft.com/office/drawing/2014/main" id="{6EA823CC-D206-46F3-9FB1-83B46F527EB4}"/>
                  </a:ext>
                </a:extLst>
              </p:cNvPr>
              <p:cNvPicPr/>
              <p:nvPr/>
            </p:nvPicPr>
            <p:blipFill>
              <a:blip r:embed="rId4"/>
              <a:stretch>
                <a:fillRect/>
              </a:stretch>
            </p:blipFill>
            <p:spPr>
              <a:xfrm>
                <a:off x="582266" y="1490066"/>
                <a:ext cx="5310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حبر 3">
                <a:extLst>
                  <a:ext uri="{FF2B5EF4-FFF2-40B4-BE49-F238E27FC236}">
                    <a16:creationId xmlns:a16="http://schemas.microsoft.com/office/drawing/2014/main" xmlns="" id="{7950C48C-C606-4E24-AC29-8B3397F70EAA}"/>
                  </a:ext>
                </a:extLst>
              </p14:cNvPr>
              <p14:cNvContentPartPr/>
              <p14:nvPr/>
            </p14:nvContentPartPr>
            <p14:xfrm>
              <a:off x="622586" y="2093786"/>
              <a:ext cx="267840" cy="360"/>
            </p14:xfrm>
          </p:contentPart>
        </mc:Choice>
        <mc:Fallback xmlns="">
          <p:pic>
            <p:nvPicPr>
              <p:cNvPr id="4" name="حبر 3">
                <a:extLst>
                  <a:ext uri="{FF2B5EF4-FFF2-40B4-BE49-F238E27FC236}">
                    <a16:creationId xmlns:a16="http://schemas.microsoft.com/office/drawing/2014/main" id="{7950C48C-C606-4E24-AC29-8B3397F70EAA}"/>
                  </a:ext>
                </a:extLst>
              </p:cNvPr>
              <p:cNvPicPr/>
              <p:nvPr/>
            </p:nvPicPr>
            <p:blipFill>
              <a:blip r:embed="rId6"/>
              <a:stretch>
                <a:fillRect/>
              </a:stretch>
            </p:blipFill>
            <p:spPr>
              <a:xfrm>
                <a:off x="568946" y="1985786"/>
                <a:ext cx="3754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حبر 5">
                <a:extLst>
                  <a:ext uri="{FF2B5EF4-FFF2-40B4-BE49-F238E27FC236}">
                    <a16:creationId xmlns:a16="http://schemas.microsoft.com/office/drawing/2014/main" xmlns="" id="{D371D8A3-BD92-4DC3-8760-2C199E559188}"/>
                  </a:ext>
                </a:extLst>
              </p14:cNvPr>
              <p14:cNvContentPartPr/>
              <p14:nvPr/>
            </p14:nvContentPartPr>
            <p14:xfrm>
              <a:off x="685946" y="976346"/>
              <a:ext cx="758520" cy="272160"/>
            </p14:xfrm>
          </p:contentPart>
        </mc:Choice>
        <mc:Fallback xmlns="">
          <p:pic>
            <p:nvPicPr>
              <p:cNvPr id="6" name="حبر 5">
                <a:extLst>
                  <a:ext uri="{FF2B5EF4-FFF2-40B4-BE49-F238E27FC236}">
                    <a16:creationId xmlns:a16="http://schemas.microsoft.com/office/drawing/2014/main" id="{D371D8A3-BD92-4DC3-8760-2C199E559188}"/>
                  </a:ext>
                </a:extLst>
              </p:cNvPr>
              <p:cNvPicPr/>
              <p:nvPr/>
            </p:nvPicPr>
            <p:blipFill>
              <a:blip r:embed="rId8"/>
              <a:stretch>
                <a:fillRect/>
              </a:stretch>
            </p:blipFill>
            <p:spPr>
              <a:xfrm>
                <a:off x="632306" y="868346"/>
                <a:ext cx="866160" cy="487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حبر 7">
                <a:extLst>
                  <a:ext uri="{FF2B5EF4-FFF2-40B4-BE49-F238E27FC236}">
                    <a16:creationId xmlns:a16="http://schemas.microsoft.com/office/drawing/2014/main" xmlns="" id="{40B6F92B-1223-4C68-9888-A0A94E257BCA}"/>
                  </a:ext>
                </a:extLst>
              </p14:cNvPr>
              <p14:cNvContentPartPr/>
              <p14:nvPr/>
            </p14:nvContentPartPr>
            <p14:xfrm>
              <a:off x="2186426" y="1113146"/>
              <a:ext cx="865080" cy="28080"/>
            </p14:xfrm>
          </p:contentPart>
        </mc:Choice>
        <mc:Fallback xmlns="">
          <p:pic>
            <p:nvPicPr>
              <p:cNvPr id="8" name="حبر 7">
                <a:extLst>
                  <a:ext uri="{FF2B5EF4-FFF2-40B4-BE49-F238E27FC236}">
                    <a16:creationId xmlns:a16="http://schemas.microsoft.com/office/drawing/2014/main" id="{40B6F92B-1223-4C68-9888-A0A94E257BCA}"/>
                  </a:ext>
                </a:extLst>
              </p:cNvPr>
              <p:cNvPicPr/>
              <p:nvPr/>
            </p:nvPicPr>
            <p:blipFill>
              <a:blip r:embed="rId10"/>
              <a:stretch>
                <a:fillRect/>
              </a:stretch>
            </p:blipFill>
            <p:spPr>
              <a:xfrm>
                <a:off x="2132786" y="1005146"/>
                <a:ext cx="97272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حبر 8">
                <a:extLst>
                  <a:ext uri="{FF2B5EF4-FFF2-40B4-BE49-F238E27FC236}">
                    <a16:creationId xmlns:a16="http://schemas.microsoft.com/office/drawing/2014/main" xmlns="" id="{C9733234-90C2-48C8-A645-DB230B14F390}"/>
                  </a:ext>
                </a:extLst>
              </p14:cNvPr>
              <p14:cNvContentPartPr/>
              <p14:nvPr/>
            </p14:nvContentPartPr>
            <p14:xfrm>
              <a:off x="4836746" y="807506"/>
              <a:ext cx="2801880" cy="27360"/>
            </p14:xfrm>
          </p:contentPart>
        </mc:Choice>
        <mc:Fallback xmlns="">
          <p:pic>
            <p:nvPicPr>
              <p:cNvPr id="9" name="حبر 8">
                <a:extLst>
                  <a:ext uri="{FF2B5EF4-FFF2-40B4-BE49-F238E27FC236}">
                    <a16:creationId xmlns:a16="http://schemas.microsoft.com/office/drawing/2014/main" id="{C9733234-90C2-48C8-A645-DB230B14F390}"/>
                  </a:ext>
                </a:extLst>
              </p:cNvPr>
              <p:cNvPicPr/>
              <p:nvPr/>
            </p:nvPicPr>
            <p:blipFill>
              <a:blip r:embed="rId12"/>
              <a:stretch>
                <a:fillRect/>
              </a:stretch>
            </p:blipFill>
            <p:spPr>
              <a:xfrm>
                <a:off x="4783106" y="699866"/>
                <a:ext cx="290952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حبر 9">
                <a:extLst>
                  <a:ext uri="{FF2B5EF4-FFF2-40B4-BE49-F238E27FC236}">
                    <a16:creationId xmlns:a16="http://schemas.microsoft.com/office/drawing/2014/main" xmlns="" id="{0FCD1D20-C348-461E-9EE8-AE7F2CEB00EC}"/>
                  </a:ext>
                </a:extLst>
              </p14:cNvPr>
              <p14:cNvContentPartPr/>
              <p14:nvPr/>
            </p14:nvContentPartPr>
            <p14:xfrm>
              <a:off x="4797146" y="1139426"/>
              <a:ext cx="679680" cy="360"/>
            </p14:xfrm>
          </p:contentPart>
        </mc:Choice>
        <mc:Fallback xmlns="">
          <p:pic>
            <p:nvPicPr>
              <p:cNvPr id="10" name="حبر 9">
                <a:extLst>
                  <a:ext uri="{FF2B5EF4-FFF2-40B4-BE49-F238E27FC236}">
                    <a16:creationId xmlns:a16="http://schemas.microsoft.com/office/drawing/2014/main" id="{0FCD1D20-C348-461E-9EE8-AE7F2CEB00EC}"/>
                  </a:ext>
                </a:extLst>
              </p:cNvPr>
              <p:cNvPicPr/>
              <p:nvPr/>
            </p:nvPicPr>
            <p:blipFill>
              <a:blip r:embed="rId14"/>
              <a:stretch>
                <a:fillRect/>
              </a:stretch>
            </p:blipFill>
            <p:spPr>
              <a:xfrm>
                <a:off x="4743146" y="1031786"/>
                <a:ext cx="7873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حبر 10">
                <a:extLst>
                  <a:ext uri="{FF2B5EF4-FFF2-40B4-BE49-F238E27FC236}">
                    <a16:creationId xmlns:a16="http://schemas.microsoft.com/office/drawing/2014/main" xmlns="" id="{3600C613-33FF-4DCE-9733-0DD5CCB20036}"/>
                  </a:ext>
                </a:extLst>
              </p14:cNvPr>
              <p14:cNvContentPartPr/>
              <p14:nvPr/>
            </p14:nvContentPartPr>
            <p14:xfrm>
              <a:off x="8096906" y="767906"/>
              <a:ext cx="2717280" cy="41400"/>
            </p14:xfrm>
          </p:contentPart>
        </mc:Choice>
        <mc:Fallback xmlns="">
          <p:pic>
            <p:nvPicPr>
              <p:cNvPr id="11" name="حبر 10">
                <a:extLst>
                  <a:ext uri="{FF2B5EF4-FFF2-40B4-BE49-F238E27FC236}">
                    <a16:creationId xmlns:a16="http://schemas.microsoft.com/office/drawing/2014/main" id="{3600C613-33FF-4DCE-9733-0DD5CCB20036}"/>
                  </a:ext>
                </a:extLst>
              </p:cNvPr>
              <p:cNvPicPr/>
              <p:nvPr/>
            </p:nvPicPr>
            <p:blipFill>
              <a:blip r:embed="rId16"/>
              <a:stretch>
                <a:fillRect/>
              </a:stretch>
            </p:blipFill>
            <p:spPr>
              <a:xfrm>
                <a:off x="8042906" y="659906"/>
                <a:ext cx="282492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حبر 11">
                <a:extLst>
                  <a:ext uri="{FF2B5EF4-FFF2-40B4-BE49-F238E27FC236}">
                    <a16:creationId xmlns:a16="http://schemas.microsoft.com/office/drawing/2014/main" xmlns="" id="{C292EA4D-42FC-43BD-8B88-F090F14421B8}"/>
                  </a:ext>
                </a:extLst>
              </p14:cNvPr>
              <p14:cNvContentPartPr/>
              <p14:nvPr/>
            </p14:nvContentPartPr>
            <p14:xfrm>
              <a:off x="8110226" y="1072106"/>
              <a:ext cx="737280" cy="124560"/>
            </p14:xfrm>
          </p:contentPart>
        </mc:Choice>
        <mc:Fallback xmlns="">
          <p:pic>
            <p:nvPicPr>
              <p:cNvPr id="12" name="حبر 11">
                <a:extLst>
                  <a:ext uri="{FF2B5EF4-FFF2-40B4-BE49-F238E27FC236}">
                    <a16:creationId xmlns:a16="http://schemas.microsoft.com/office/drawing/2014/main" id="{C292EA4D-42FC-43BD-8B88-F090F14421B8}"/>
                  </a:ext>
                </a:extLst>
              </p:cNvPr>
              <p:cNvPicPr/>
              <p:nvPr/>
            </p:nvPicPr>
            <p:blipFill>
              <a:blip r:embed="rId18"/>
              <a:stretch>
                <a:fillRect/>
              </a:stretch>
            </p:blipFill>
            <p:spPr>
              <a:xfrm>
                <a:off x="8056226" y="964466"/>
                <a:ext cx="844920" cy="340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حبر 12">
                <a:extLst>
                  <a:ext uri="{FF2B5EF4-FFF2-40B4-BE49-F238E27FC236}">
                    <a16:creationId xmlns:a16="http://schemas.microsoft.com/office/drawing/2014/main" xmlns="" id="{C6930C45-4472-4651-94CE-577FAE479E83}"/>
                  </a:ext>
                </a:extLst>
              </p14:cNvPr>
              <p14:cNvContentPartPr/>
              <p14:nvPr/>
            </p14:nvContentPartPr>
            <p14:xfrm>
              <a:off x="8010506" y="2093066"/>
              <a:ext cx="391680" cy="55080"/>
            </p14:xfrm>
          </p:contentPart>
        </mc:Choice>
        <mc:Fallback xmlns="">
          <p:pic>
            <p:nvPicPr>
              <p:cNvPr id="13" name="حبر 12">
                <a:extLst>
                  <a:ext uri="{FF2B5EF4-FFF2-40B4-BE49-F238E27FC236}">
                    <a16:creationId xmlns:a16="http://schemas.microsoft.com/office/drawing/2014/main" id="{C6930C45-4472-4651-94CE-577FAE479E83}"/>
                  </a:ext>
                </a:extLst>
              </p:cNvPr>
              <p:cNvPicPr/>
              <p:nvPr/>
            </p:nvPicPr>
            <p:blipFill>
              <a:blip r:embed="rId20"/>
              <a:stretch>
                <a:fillRect/>
              </a:stretch>
            </p:blipFill>
            <p:spPr>
              <a:xfrm>
                <a:off x="7956866" y="1985426"/>
                <a:ext cx="49932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حبر 13">
                <a:extLst>
                  <a:ext uri="{FF2B5EF4-FFF2-40B4-BE49-F238E27FC236}">
                    <a16:creationId xmlns:a16="http://schemas.microsoft.com/office/drawing/2014/main" xmlns="" id="{BC3D7236-A6F2-4D9F-9EC2-DD165442A5C1}"/>
                  </a:ext>
                </a:extLst>
              </p14:cNvPr>
              <p14:cNvContentPartPr/>
              <p14:nvPr/>
            </p14:nvContentPartPr>
            <p14:xfrm>
              <a:off x="4823786" y="1570706"/>
              <a:ext cx="230760" cy="95760"/>
            </p14:xfrm>
          </p:contentPart>
        </mc:Choice>
        <mc:Fallback xmlns="">
          <p:pic>
            <p:nvPicPr>
              <p:cNvPr id="14" name="حبر 13">
                <a:extLst>
                  <a:ext uri="{FF2B5EF4-FFF2-40B4-BE49-F238E27FC236}">
                    <a16:creationId xmlns:a16="http://schemas.microsoft.com/office/drawing/2014/main" id="{BC3D7236-A6F2-4D9F-9EC2-DD165442A5C1}"/>
                  </a:ext>
                </a:extLst>
              </p:cNvPr>
              <p:cNvPicPr/>
              <p:nvPr/>
            </p:nvPicPr>
            <p:blipFill>
              <a:blip r:embed="rId22"/>
              <a:stretch>
                <a:fillRect/>
              </a:stretch>
            </p:blipFill>
            <p:spPr>
              <a:xfrm>
                <a:off x="4769786" y="1462706"/>
                <a:ext cx="338400" cy="311400"/>
              </a:xfrm>
              <a:prstGeom prst="rect">
                <a:avLst/>
              </a:prstGeom>
            </p:spPr>
          </p:pic>
        </mc:Fallback>
      </mc:AlternateContent>
    </p:spTree>
    <p:extLst>
      <p:ext uri="{BB962C8B-B14F-4D97-AF65-F5344CB8AC3E}">
        <p14:creationId xmlns:p14="http://schemas.microsoft.com/office/powerpoint/2010/main" val="616936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244106"/>
            <a:ext cx="8761413" cy="871609"/>
          </a:xfrm>
        </p:spPr>
        <p:txBody>
          <a:bodyPr/>
          <a:lstStyle/>
          <a:p>
            <a:pPr rtl="0"/>
            <a:r>
              <a:rPr lang="en-US" sz="48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ABO system</a:t>
            </a:r>
          </a:p>
        </p:txBody>
      </p:sp>
      <p:sp>
        <p:nvSpPr>
          <p:cNvPr id="3" name="Content Placeholder 2"/>
          <p:cNvSpPr>
            <a:spLocks noGrp="1"/>
          </p:cNvSpPr>
          <p:nvPr>
            <p:ph idx="1"/>
          </p:nvPr>
        </p:nvSpPr>
        <p:spPr>
          <a:xfrm>
            <a:off x="477078" y="1213226"/>
            <a:ext cx="11105322" cy="5355525"/>
          </a:xfrm>
        </p:spPr>
        <p:txBody>
          <a:bodyPr>
            <a:noAutofit/>
          </a:bodyPr>
          <a:lstStyle/>
          <a:p>
            <a:pPr algn="just" rtl="0">
              <a:spcBef>
                <a:spcPts val="0"/>
              </a:spcBef>
              <a:spcAft>
                <a:spcPts val="600"/>
              </a:spcAft>
              <a:buFont typeface="Arial" panose="020B0604020202020204" pitchFamily="34" charset="0"/>
              <a:buChar char="•"/>
            </a:pPr>
            <a:r>
              <a:rPr lang="en-US" sz="2800" dirty="0">
                <a:solidFill>
                  <a:srgbClr val="E6F7A7"/>
                </a:solidFill>
                <a:latin typeface="Times New Roman" panose="02020603050405020304" pitchFamily="18" charset="0"/>
                <a:cs typeface="Times New Roman" panose="02020603050405020304" pitchFamily="18" charset="0"/>
              </a:rPr>
              <a:t>Practically all red cells have the </a:t>
            </a:r>
            <a:r>
              <a:rPr lang="en-US" sz="2800" b="1" u="sng" dirty="0">
                <a:solidFill>
                  <a:srgbClr val="E6F7A7"/>
                </a:solidFill>
                <a:latin typeface="Times New Roman" panose="02020603050405020304" pitchFamily="18" charset="0"/>
                <a:cs typeface="Times New Roman" panose="02020603050405020304" pitchFamily="18" charset="0"/>
              </a:rPr>
              <a:t>H antigen</a:t>
            </a:r>
            <a:r>
              <a:rPr lang="en-US" sz="2800" dirty="0">
                <a:solidFill>
                  <a:srgbClr val="E6F7A7"/>
                </a:solidFill>
                <a:latin typeface="Times New Roman" panose="02020603050405020304" pitchFamily="18" charset="0"/>
                <a:cs typeface="Times New Roman" panose="02020603050405020304" pitchFamily="18" charset="0"/>
              </a:rPr>
              <a:t>, a carbohydrate group attached mainly to proteins on the cell membrane (FUT1, Ch19q).</a:t>
            </a:r>
          </a:p>
          <a:p>
            <a:pPr algn="just" rtl="0">
              <a:spcBef>
                <a:spcPts val="0"/>
              </a:spcBef>
              <a:spcAft>
                <a:spcPts val="600"/>
              </a:spcAft>
              <a:buFont typeface="Arial" panose="020B0604020202020204" pitchFamily="34" charset="0"/>
              <a:buChar char="•"/>
            </a:pPr>
            <a:endParaRPr lang="en-US" sz="2800" dirty="0">
              <a:solidFill>
                <a:srgbClr val="E6F7A7"/>
              </a:solidFill>
              <a:latin typeface="Times New Roman" panose="02020603050405020304" pitchFamily="18" charset="0"/>
              <a:cs typeface="Times New Roman" panose="02020603050405020304" pitchFamily="18" charset="0"/>
            </a:endParaRPr>
          </a:p>
          <a:p>
            <a:pPr algn="just" rtl="0">
              <a:spcBef>
                <a:spcPts val="0"/>
              </a:spcBef>
              <a:spcAft>
                <a:spcPts val="600"/>
              </a:spcAft>
              <a:buFont typeface="Arial" panose="020B0604020202020204" pitchFamily="34" charset="0"/>
              <a:buChar char="•"/>
            </a:pPr>
            <a:r>
              <a:rPr lang="en-US" sz="2800" dirty="0">
                <a:solidFill>
                  <a:srgbClr val="E6F7A7"/>
                </a:solidFill>
                <a:latin typeface="Times New Roman" panose="02020603050405020304" pitchFamily="18" charset="0"/>
                <a:cs typeface="Times New Roman" panose="02020603050405020304" pitchFamily="18" charset="0"/>
              </a:rPr>
              <a:t>This H antigen is the basis for the ABO blood groups.</a:t>
            </a:r>
          </a:p>
          <a:p>
            <a:pPr algn="just" rtl="0">
              <a:spcBef>
                <a:spcPts val="0"/>
              </a:spcBef>
              <a:spcAft>
                <a:spcPts val="600"/>
              </a:spcAft>
              <a:buFont typeface="Arial" panose="020B0604020202020204" pitchFamily="34" charset="0"/>
              <a:buChar char="•"/>
            </a:pPr>
            <a:endParaRPr lang="en-US" sz="2800" dirty="0">
              <a:solidFill>
                <a:srgbClr val="E6F7A7"/>
              </a:solidFill>
              <a:latin typeface="Times New Roman" panose="02020603050405020304" pitchFamily="18" charset="0"/>
              <a:cs typeface="Times New Roman" panose="02020603050405020304" pitchFamily="18" charset="0"/>
            </a:endParaRPr>
          </a:p>
          <a:p>
            <a:pPr algn="just" rtl="0">
              <a:spcBef>
                <a:spcPts val="0"/>
              </a:spcBef>
              <a:spcAft>
                <a:spcPts val="600"/>
              </a:spcAft>
              <a:buFont typeface="Arial" panose="020B0604020202020204" pitchFamily="34" charset="0"/>
              <a:buChar char="•"/>
            </a:pPr>
            <a:r>
              <a:rPr lang="en-US" sz="2800" dirty="0">
                <a:solidFill>
                  <a:srgbClr val="E6F7A7"/>
                </a:solidFill>
                <a:latin typeface="Times New Roman" panose="02020603050405020304" pitchFamily="18" charset="0"/>
                <a:cs typeface="Times New Roman" panose="02020603050405020304" pitchFamily="18" charset="0"/>
              </a:rPr>
              <a:t>The ABO locus is encoded on chromosome 9q, where one of three possible alleles may be found.</a:t>
            </a:r>
          </a:p>
          <a:p>
            <a:pPr algn="just" rtl="0">
              <a:spcBef>
                <a:spcPts val="0"/>
              </a:spcBef>
              <a:spcAft>
                <a:spcPts val="600"/>
              </a:spcAft>
              <a:buFont typeface="Arial" panose="020B0604020202020204" pitchFamily="34" charset="0"/>
              <a:buChar char="•"/>
            </a:pPr>
            <a:endParaRPr lang="en-US" sz="2800" dirty="0">
              <a:solidFill>
                <a:srgbClr val="E6F7A7"/>
              </a:solidFill>
              <a:latin typeface="Times New Roman" panose="02020603050405020304" pitchFamily="18" charset="0"/>
              <a:cs typeface="Times New Roman" panose="02020603050405020304" pitchFamily="18" charset="0"/>
            </a:endParaRPr>
          </a:p>
          <a:p>
            <a:pPr algn="just" rtl="0">
              <a:spcBef>
                <a:spcPts val="0"/>
              </a:spcBef>
              <a:spcAft>
                <a:spcPts val="600"/>
              </a:spcAft>
              <a:buFont typeface="Arial" panose="020B0604020202020204" pitchFamily="34" charset="0"/>
              <a:buChar char="•"/>
            </a:pPr>
            <a:r>
              <a:rPr lang="en-US" sz="2800" dirty="0">
                <a:solidFill>
                  <a:srgbClr val="E6F7A7"/>
                </a:solidFill>
                <a:latin typeface="Times New Roman" panose="02020603050405020304" pitchFamily="18" charset="0"/>
                <a:cs typeface="Times New Roman" panose="02020603050405020304" pitchFamily="18" charset="0"/>
              </a:rPr>
              <a:t>The </a:t>
            </a:r>
            <a:r>
              <a:rPr lang="en-US" sz="2800" b="1" dirty="0">
                <a:solidFill>
                  <a:srgbClr val="E6F7A7"/>
                </a:solidFill>
                <a:latin typeface="Times New Roman" panose="02020603050405020304" pitchFamily="18" charset="0"/>
                <a:cs typeface="Times New Roman" panose="02020603050405020304" pitchFamily="18" charset="0"/>
              </a:rPr>
              <a:t>A allele </a:t>
            </a:r>
            <a:r>
              <a:rPr lang="en-US" sz="2800" dirty="0">
                <a:solidFill>
                  <a:srgbClr val="E6F7A7"/>
                </a:solidFill>
                <a:latin typeface="Times New Roman" panose="02020603050405020304" pitchFamily="18" charset="0"/>
                <a:cs typeface="Times New Roman" panose="02020603050405020304" pitchFamily="18" charset="0"/>
              </a:rPr>
              <a:t>encodes for a glycosyltransferase, which modifies the H antigen by adding </a:t>
            </a:r>
            <a:r>
              <a:rPr lang="en-US" sz="2800" b="1" i="1" dirty="0">
                <a:solidFill>
                  <a:srgbClr val="FF0000"/>
                </a:solidFill>
                <a:latin typeface="Times New Roman" panose="02020603050405020304" pitchFamily="18" charset="0"/>
                <a:cs typeface="Times New Roman" panose="02020603050405020304" pitchFamily="18" charset="0"/>
              </a:rPr>
              <a:t>N</a:t>
            </a:r>
            <a:r>
              <a:rPr lang="en-US" sz="2800" b="1" dirty="0">
                <a:solidFill>
                  <a:srgbClr val="FF0000"/>
                </a:solidFill>
                <a:latin typeface="Times New Roman" panose="02020603050405020304" pitchFamily="18" charset="0"/>
                <a:cs typeface="Times New Roman" panose="02020603050405020304" pitchFamily="18" charset="0"/>
              </a:rPr>
              <a:t>-</a:t>
            </a:r>
            <a:r>
              <a:rPr lang="en-US" sz="2800" b="1" dirty="0" err="1">
                <a:solidFill>
                  <a:srgbClr val="FF0000"/>
                </a:solidFill>
                <a:latin typeface="Times New Roman" panose="02020603050405020304" pitchFamily="18" charset="0"/>
                <a:cs typeface="Times New Roman" panose="02020603050405020304" pitchFamily="18" charset="0"/>
              </a:rPr>
              <a:t>acetylgalactosamine</a:t>
            </a:r>
            <a:r>
              <a:rPr lang="en-US" sz="2800" dirty="0">
                <a:solidFill>
                  <a:srgbClr val="E6F7A7"/>
                </a:solidFill>
                <a:latin typeface="Times New Roman" panose="02020603050405020304" pitchFamily="18" charset="0"/>
                <a:cs typeface="Times New Roman" panose="02020603050405020304" pitchFamily="18" charset="0"/>
              </a:rPr>
              <a:t> to it (thus forming the A antigen). </a:t>
            </a:r>
          </a:p>
          <a:p>
            <a:pPr algn="just" rtl="0">
              <a:buFont typeface="Arial" panose="020B0604020202020204" pitchFamily="34" charset="0"/>
              <a:buChar char="•"/>
            </a:pPr>
            <a:endParaRPr lang="en-US" sz="2800" dirty="0">
              <a:solidFill>
                <a:srgbClr val="E6F7A7"/>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940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circle(in)">
                                      <p:cBhvr>
                                        <p:cTn id="7" dur="20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 calcmode="lin" valueType="num">
                                      <p:cBhvr additive="base">
                                        <p:cTn id="1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4981" y="1345748"/>
            <a:ext cx="9661358" cy="4759206"/>
          </a:xfrm>
        </p:spPr>
        <p:txBody>
          <a:bodyPr>
            <a:noAutofit/>
          </a:bodyPr>
          <a:lstStyle/>
          <a:p>
            <a:pPr algn="just" rtl="0">
              <a:spcBef>
                <a:spcPts val="0"/>
              </a:spcBef>
              <a:spcAft>
                <a:spcPts val="600"/>
              </a:spcAft>
              <a:buClr>
                <a:srgbClr val="1E5155">
                  <a:lumMod val="40000"/>
                  <a:lumOff val="60000"/>
                </a:srgbClr>
              </a:buClr>
              <a:buFont typeface="Arial" panose="020B0604020202020204" pitchFamily="34" charset="0"/>
              <a:buChar char="•"/>
            </a:pPr>
            <a:r>
              <a:rPr lang="en-US" sz="2800" dirty="0">
                <a:solidFill>
                  <a:srgbClr val="E6F7A7"/>
                </a:solidFill>
                <a:latin typeface="Times New Roman" panose="02020603050405020304" pitchFamily="18" charset="0"/>
                <a:cs typeface="Times New Roman" panose="02020603050405020304" pitchFamily="18" charset="0"/>
              </a:rPr>
              <a:t>The </a:t>
            </a:r>
            <a:r>
              <a:rPr lang="en-US" sz="2800" b="1" dirty="0">
                <a:solidFill>
                  <a:srgbClr val="E6F7A7"/>
                </a:solidFill>
                <a:latin typeface="Times New Roman" panose="02020603050405020304" pitchFamily="18" charset="0"/>
                <a:cs typeface="Times New Roman" panose="02020603050405020304" pitchFamily="18" charset="0"/>
              </a:rPr>
              <a:t>B allele </a:t>
            </a:r>
            <a:r>
              <a:rPr lang="en-US" sz="2800" dirty="0">
                <a:solidFill>
                  <a:srgbClr val="E6F7A7"/>
                </a:solidFill>
                <a:latin typeface="Times New Roman" panose="02020603050405020304" pitchFamily="18" charset="0"/>
                <a:cs typeface="Times New Roman" panose="02020603050405020304" pitchFamily="18" charset="0"/>
              </a:rPr>
              <a:t>of the ABO locus encodes an alternative glycosyltransferase that links </a:t>
            </a:r>
            <a:r>
              <a:rPr lang="en-US" sz="2800" b="1" dirty="0">
                <a:solidFill>
                  <a:srgbClr val="FF0000"/>
                </a:solidFill>
                <a:latin typeface="Times New Roman" panose="02020603050405020304" pitchFamily="18" charset="0"/>
                <a:cs typeface="Times New Roman" panose="02020603050405020304" pitchFamily="18" charset="0"/>
              </a:rPr>
              <a:t>galactose</a:t>
            </a:r>
            <a:r>
              <a:rPr lang="en-US" sz="2800" dirty="0">
                <a:solidFill>
                  <a:srgbClr val="E6F7A7"/>
                </a:solidFill>
                <a:latin typeface="Times New Roman" panose="02020603050405020304" pitchFamily="18" charset="0"/>
                <a:cs typeface="Times New Roman" panose="02020603050405020304" pitchFamily="18" charset="0"/>
              </a:rPr>
              <a:t> to the H antigen (thus converting it to the B antigen). </a:t>
            </a:r>
          </a:p>
          <a:p>
            <a:pPr lvl="0" algn="just" rtl="0">
              <a:spcBef>
                <a:spcPts val="0"/>
              </a:spcBef>
              <a:spcAft>
                <a:spcPts val="600"/>
              </a:spcAft>
              <a:buClr>
                <a:srgbClr val="1E5155">
                  <a:lumMod val="40000"/>
                  <a:lumOff val="60000"/>
                </a:srgbClr>
              </a:buClr>
              <a:buFont typeface="Arial" panose="020B0604020202020204" pitchFamily="34" charset="0"/>
              <a:buChar char="•"/>
            </a:pPr>
            <a:endParaRPr lang="en-US" sz="2800" dirty="0">
              <a:solidFill>
                <a:srgbClr val="E6F7A7"/>
              </a:solidFill>
              <a:latin typeface="Times New Roman" panose="02020603050405020304" pitchFamily="18" charset="0"/>
              <a:cs typeface="Times New Roman" panose="02020603050405020304" pitchFamily="18" charset="0"/>
            </a:endParaRPr>
          </a:p>
          <a:p>
            <a:pPr lvl="0" algn="just" rtl="0">
              <a:spcBef>
                <a:spcPts val="0"/>
              </a:spcBef>
              <a:spcAft>
                <a:spcPts val="600"/>
              </a:spcAft>
              <a:buClr>
                <a:srgbClr val="1E5155">
                  <a:lumMod val="40000"/>
                  <a:lumOff val="60000"/>
                </a:srgbClr>
              </a:buClr>
              <a:buFont typeface="Arial" panose="020B0604020202020204" pitchFamily="34" charset="0"/>
              <a:buChar char="•"/>
            </a:pPr>
            <a:r>
              <a:rPr lang="en-US" sz="2800" dirty="0">
                <a:solidFill>
                  <a:srgbClr val="E6F7A7"/>
                </a:solidFill>
                <a:latin typeface="Times New Roman" panose="02020603050405020304" pitchFamily="18" charset="0"/>
                <a:cs typeface="Times New Roman" panose="02020603050405020304" pitchFamily="18" charset="0"/>
              </a:rPr>
              <a:t>The </a:t>
            </a:r>
            <a:r>
              <a:rPr lang="en-US" sz="2800" b="1" dirty="0">
                <a:solidFill>
                  <a:srgbClr val="E6F7A7"/>
                </a:solidFill>
                <a:latin typeface="Times New Roman" panose="02020603050405020304" pitchFamily="18" charset="0"/>
                <a:cs typeface="Times New Roman" panose="02020603050405020304" pitchFamily="18" charset="0"/>
              </a:rPr>
              <a:t>O allele</a:t>
            </a:r>
            <a:r>
              <a:rPr lang="en-US" sz="2800" dirty="0">
                <a:solidFill>
                  <a:srgbClr val="E6F7A7"/>
                </a:solidFill>
                <a:latin typeface="Times New Roman" panose="02020603050405020304" pitchFamily="18" charset="0"/>
                <a:cs typeface="Times New Roman" panose="02020603050405020304" pitchFamily="18" charset="0"/>
              </a:rPr>
              <a:t>, by contrast, encodes </a:t>
            </a:r>
            <a:r>
              <a:rPr lang="en-US" sz="2800" b="1" dirty="0">
                <a:solidFill>
                  <a:srgbClr val="FF0000"/>
                </a:solidFill>
                <a:latin typeface="Times New Roman" panose="02020603050405020304" pitchFamily="18" charset="0"/>
                <a:cs typeface="Times New Roman" panose="02020603050405020304" pitchFamily="18" charset="0"/>
              </a:rPr>
              <a:t>no functional enzyme </a:t>
            </a:r>
            <a:r>
              <a:rPr lang="en-US" sz="2800" dirty="0">
                <a:solidFill>
                  <a:srgbClr val="E6F7A7"/>
                </a:solidFill>
                <a:latin typeface="Times New Roman" panose="02020603050405020304" pitchFamily="18" charset="0"/>
                <a:cs typeface="Times New Roman" panose="02020603050405020304" pitchFamily="18" charset="0"/>
              </a:rPr>
              <a:t>at all, such that the H antigen remains unmodified.</a:t>
            </a:r>
          </a:p>
          <a:p>
            <a:pPr marL="0" indent="0" algn="just" rtl="0">
              <a:spcBef>
                <a:spcPts val="0"/>
              </a:spcBef>
              <a:spcAft>
                <a:spcPts val="600"/>
              </a:spcAft>
              <a:buNone/>
            </a:pPr>
            <a:endParaRPr lang="en-US" sz="2800" u="sng" dirty="0">
              <a:solidFill>
                <a:srgbClr val="E6F7A7"/>
              </a:solidFill>
              <a:latin typeface="Times New Roman" panose="02020603050405020304" pitchFamily="18" charset="0"/>
              <a:cs typeface="Times New Roman" panose="02020603050405020304" pitchFamily="18" charset="0"/>
            </a:endParaRPr>
          </a:p>
          <a:p>
            <a:pPr algn="just" rtl="0">
              <a:spcBef>
                <a:spcPts val="0"/>
              </a:spcBef>
              <a:spcAft>
                <a:spcPts val="600"/>
              </a:spcAft>
              <a:buFont typeface="Arial" panose="020B0604020202020204" pitchFamily="34" charset="0"/>
              <a:buChar char="•"/>
            </a:pPr>
            <a:r>
              <a:rPr lang="en-US" sz="2800" u="sng" dirty="0">
                <a:solidFill>
                  <a:srgbClr val="E6F7A7"/>
                </a:solidFill>
                <a:latin typeface="Times New Roman" panose="02020603050405020304" pitchFamily="18" charset="0"/>
                <a:cs typeface="Times New Roman" panose="02020603050405020304" pitchFamily="18" charset="0"/>
              </a:rPr>
              <a:t>Hemolytic reactions </a:t>
            </a:r>
            <a:r>
              <a:rPr lang="en-US" sz="2800" dirty="0">
                <a:solidFill>
                  <a:srgbClr val="E6F7A7"/>
                </a:solidFill>
                <a:latin typeface="Times New Roman" panose="02020603050405020304" pitchFamily="18" charset="0"/>
                <a:cs typeface="Times New Roman" panose="02020603050405020304" pitchFamily="18" charset="0"/>
              </a:rPr>
              <a:t>will occur </a:t>
            </a:r>
            <a:r>
              <a:rPr lang="en-US" sz="2800" b="1" dirty="0">
                <a:solidFill>
                  <a:srgbClr val="FF0000"/>
                </a:solidFill>
                <a:latin typeface="Times New Roman" panose="02020603050405020304" pitchFamily="18" charset="0"/>
                <a:cs typeface="Times New Roman" panose="02020603050405020304" pitchFamily="18" charset="0"/>
              </a:rPr>
              <a:t>immediately</a:t>
            </a:r>
            <a:r>
              <a:rPr lang="en-US" sz="2800" dirty="0">
                <a:solidFill>
                  <a:srgbClr val="E6F7A7"/>
                </a:solidFill>
                <a:latin typeface="Times New Roman" panose="02020603050405020304" pitchFamily="18" charset="0"/>
                <a:cs typeface="Times New Roman" panose="02020603050405020304" pitchFamily="18" charset="0"/>
              </a:rPr>
              <a:t> in the event of incompatible transfusion, and may be fatal.</a:t>
            </a:r>
          </a:p>
        </p:txBody>
      </p:sp>
      <p:sp>
        <p:nvSpPr>
          <p:cNvPr id="4" name="Title 1"/>
          <p:cNvSpPr txBox="1">
            <a:spLocks/>
          </p:cNvSpPr>
          <p:nvPr/>
        </p:nvSpPr>
        <p:spPr>
          <a:xfrm>
            <a:off x="1154954" y="329859"/>
            <a:ext cx="8761413" cy="7069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500" b="1" i="1" dirty="0">
                <a:solidFill>
                  <a:schemeClr val="accent4">
                    <a:lumMod val="20000"/>
                    <a:lumOff val="80000"/>
                  </a:schemeClr>
                </a:solidFill>
                <a:latin typeface="Times New Roman" panose="02020603050405020304" pitchFamily="18" charset="0"/>
                <a:cs typeface="Times New Roman" panose="02020603050405020304" pitchFamily="18" charset="0"/>
              </a:rPr>
              <a:t>cont’d…</a:t>
            </a:r>
          </a:p>
        </p:txBody>
      </p:sp>
    </p:spTree>
    <p:extLst>
      <p:ext uri="{BB962C8B-B14F-4D97-AF65-F5344CB8AC3E}">
        <p14:creationId xmlns:p14="http://schemas.microsoft.com/office/powerpoint/2010/main" val="156799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arn(inVertic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1378" name="Picture 4" descr="ch11f17">
            <a:extLst>
              <a:ext uri="{FF2B5EF4-FFF2-40B4-BE49-F238E27FC236}">
                <a16:creationId xmlns:a16="http://schemas.microsoft.com/office/drawing/2014/main" xmlns="" id="{3A31273E-1B7F-48BA-96CA-0A534F45B077}"/>
              </a:ext>
            </a:extLst>
          </p:cNvPr>
          <p:cNvPicPr>
            <a:picLocks noChangeAspect="1" noChangeArrowheads="1"/>
          </p:cNvPicPr>
          <p:nvPr/>
        </p:nvPicPr>
        <p:blipFill>
          <a:blip r:embed="rId3">
            <a:lum bright="-18000" contrast="36000"/>
            <a:extLst>
              <a:ext uri="{28A0092B-C50C-407E-A947-70E740481C1C}">
                <a14:useLocalDpi xmlns:a14="http://schemas.microsoft.com/office/drawing/2010/main" val="0"/>
              </a:ext>
            </a:extLst>
          </a:blip>
          <a:srcRect/>
          <a:stretch>
            <a:fillRect/>
          </a:stretch>
        </p:blipFill>
        <p:spPr bwMode="auto">
          <a:xfrm>
            <a:off x="374754" y="1244183"/>
            <a:ext cx="5638254" cy="430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صورة 2">
            <a:extLst>
              <a:ext uri="{FF2B5EF4-FFF2-40B4-BE49-F238E27FC236}">
                <a16:creationId xmlns:a16="http://schemas.microsoft.com/office/drawing/2014/main" xmlns="" id="{3F676A37-54DC-47E6-9974-1934CA2C02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3857" y="1411683"/>
            <a:ext cx="5638254" cy="4134678"/>
          </a:xfrm>
          <a:prstGeom prst="rect">
            <a:avLst/>
          </a:prstGeom>
        </p:spPr>
      </p:pic>
    </p:spTree>
    <p:extLst>
      <p:ext uri="{BB962C8B-B14F-4D97-AF65-F5344CB8AC3E}">
        <p14:creationId xmlns:p14="http://schemas.microsoft.com/office/powerpoint/2010/main" val="4122919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15394"/>
            <a:ext cx="9404723" cy="946874"/>
          </a:xfrm>
        </p:spPr>
        <p:txBody>
          <a:bodyPr/>
          <a:lstStyle/>
          <a:p>
            <a:pPr algn="ctr" rtl="0"/>
            <a:r>
              <a:rPr lang="en-US" sz="54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LEARNING OBJECTIVES</a:t>
            </a:r>
          </a:p>
        </p:txBody>
      </p:sp>
      <p:sp>
        <p:nvSpPr>
          <p:cNvPr id="3" name="Content Placeholder 2"/>
          <p:cNvSpPr>
            <a:spLocks noGrp="1"/>
          </p:cNvSpPr>
          <p:nvPr>
            <p:ph idx="1"/>
          </p:nvPr>
        </p:nvSpPr>
        <p:spPr>
          <a:xfrm>
            <a:off x="646111" y="1534918"/>
            <a:ext cx="9989805" cy="5065907"/>
          </a:xfrm>
        </p:spPr>
        <p:txBody>
          <a:bodyPr>
            <a:noAutofit/>
          </a:bodyPr>
          <a:lstStyle/>
          <a:p>
            <a:pPr algn="just" rtl="0">
              <a:spcBef>
                <a:spcPts val="0"/>
              </a:spcBef>
              <a:spcAft>
                <a:spcPts val="600"/>
              </a:spcAft>
              <a:buFont typeface="Wingdings" panose="05000000000000000000" pitchFamily="2" charset="2"/>
              <a:buChar char="Ø"/>
            </a:pPr>
            <a:r>
              <a:rPr lang="en-US" sz="2500" dirty="0">
                <a:solidFill>
                  <a:srgbClr val="E6F7A7"/>
                </a:solidFill>
                <a:latin typeface="Times New Roman" panose="02020603050405020304" pitchFamily="18" charset="0"/>
                <a:cs typeface="Times New Roman" panose="02020603050405020304" pitchFamily="18" charset="0"/>
              </a:rPr>
              <a:t>To identify the key elements in the current blood bank services.</a:t>
            </a:r>
          </a:p>
          <a:p>
            <a:pPr algn="just" rtl="0">
              <a:spcBef>
                <a:spcPts val="0"/>
              </a:spcBef>
              <a:spcAft>
                <a:spcPts val="600"/>
              </a:spcAft>
              <a:buFont typeface="Wingdings" panose="05000000000000000000" pitchFamily="2" charset="2"/>
              <a:buChar char="Ø"/>
            </a:pPr>
            <a:r>
              <a:rPr lang="en-US" sz="2500" dirty="0">
                <a:solidFill>
                  <a:srgbClr val="FF0000"/>
                </a:solidFill>
                <a:latin typeface="Times New Roman" panose="02020603050405020304" pitchFamily="18" charset="0"/>
                <a:cs typeface="Times New Roman" panose="02020603050405020304" pitchFamily="18" charset="0"/>
              </a:rPr>
              <a:t>To appreciate the implemented measurements  and standards for obtaining the highest quality in the blood bank services.</a:t>
            </a:r>
          </a:p>
          <a:p>
            <a:pPr algn="just" rtl="0">
              <a:spcBef>
                <a:spcPts val="0"/>
              </a:spcBef>
              <a:spcAft>
                <a:spcPts val="600"/>
              </a:spcAft>
              <a:buFont typeface="Wingdings" panose="05000000000000000000" pitchFamily="2" charset="2"/>
              <a:buChar char="Ø"/>
            </a:pPr>
            <a:r>
              <a:rPr lang="en-US" sz="2500" dirty="0">
                <a:solidFill>
                  <a:srgbClr val="E6F7A7"/>
                </a:solidFill>
                <a:latin typeface="Times New Roman" panose="02020603050405020304" pitchFamily="18" charset="0"/>
                <a:cs typeface="Times New Roman" panose="02020603050405020304" pitchFamily="18" charset="0"/>
              </a:rPr>
              <a:t>To have a general idea about the donation process and main blood components. </a:t>
            </a:r>
          </a:p>
          <a:p>
            <a:pPr algn="just" rtl="0">
              <a:spcBef>
                <a:spcPts val="0"/>
              </a:spcBef>
              <a:spcAft>
                <a:spcPts val="600"/>
              </a:spcAft>
              <a:buFont typeface="Wingdings" panose="05000000000000000000" pitchFamily="2" charset="2"/>
              <a:buChar char="Ø"/>
            </a:pPr>
            <a:r>
              <a:rPr lang="en-US" sz="2500" dirty="0">
                <a:solidFill>
                  <a:srgbClr val="FF0000"/>
                </a:solidFill>
                <a:latin typeface="Times New Roman" panose="02020603050405020304" pitchFamily="18" charset="0"/>
                <a:cs typeface="Times New Roman" panose="02020603050405020304" pitchFamily="18" charset="0"/>
              </a:rPr>
              <a:t>To understand the inheritance and significance of the ABO system.</a:t>
            </a:r>
          </a:p>
          <a:p>
            <a:pPr algn="just" rtl="0">
              <a:spcBef>
                <a:spcPts val="0"/>
              </a:spcBef>
              <a:spcAft>
                <a:spcPts val="600"/>
              </a:spcAft>
              <a:buFont typeface="Wingdings" panose="05000000000000000000" pitchFamily="2" charset="2"/>
              <a:buChar char="Ø"/>
            </a:pPr>
            <a:r>
              <a:rPr lang="en-US" sz="2500" dirty="0">
                <a:solidFill>
                  <a:srgbClr val="E6F7A7"/>
                </a:solidFill>
                <a:latin typeface="Times New Roman" panose="02020603050405020304" pitchFamily="18" charset="0"/>
                <a:cs typeface="Times New Roman" panose="02020603050405020304" pitchFamily="18" charset="0"/>
              </a:rPr>
              <a:t>To understand the nature and significance of the Rh blood group system.</a:t>
            </a:r>
          </a:p>
          <a:p>
            <a:pPr algn="just" rtl="0">
              <a:spcBef>
                <a:spcPts val="0"/>
              </a:spcBef>
              <a:spcAft>
                <a:spcPts val="600"/>
              </a:spcAft>
              <a:buFont typeface="Wingdings" panose="05000000000000000000" pitchFamily="2" charset="2"/>
              <a:buChar char="Ø"/>
            </a:pPr>
            <a:r>
              <a:rPr lang="en-US" sz="2500" dirty="0">
                <a:solidFill>
                  <a:srgbClr val="FF0000"/>
                </a:solidFill>
                <a:latin typeface="Times New Roman" panose="02020603050405020304" pitchFamily="18" charset="0"/>
                <a:cs typeface="Times New Roman" panose="02020603050405020304" pitchFamily="18" charset="0"/>
              </a:rPr>
              <a:t>To understand the cross-matching process, including the antiglobulin test.</a:t>
            </a:r>
          </a:p>
          <a:p>
            <a:pPr algn="just" rtl="0">
              <a:spcBef>
                <a:spcPts val="0"/>
              </a:spcBef>
              <a:spcAft>
                <a:spcPts val="600"/>
              </a:spcAft>
              <a:buFont typeface="Wingdings" panose="05000000000000000000" pitchFamily="2" charset="2"/>
              <a:buChar char="Ø"/>
            </a:pPr>
            <a:r>
              <a:rPr lang="en-US" sz="2500" dirty="0">
                <a:solidFill>
                  <a:srgbClr val="E6F7A7"/>
                </a:solidFill>
                <a:latin typeface="Times New Roman" panose="02020603050405020304" pitchFamily="18" charset="0"/>
                <a:cs typeface="Times New Roman" panose="02020603050405020304" pitchFamily="18" charset="0"/>
              </a:rPr>
              <a:t>To have an overview about main hazards of blood transfusion.</a:t>
            </a:r>
          </a:p>
          <a:p>
            <a:pPr marL="0" indent="0" algn="just" rtl="0">
              <a:spcBef>
                <a:spcPts val="0"/>
              </a:spcBef>
              <a:spcAft>
                <a:spcPts val="600"/>
              </a:spcAft>
              <a:buNone/>
            </a:pPr>
            <a:endParaRPr lang="en-US" sz="2200" dirty="0">
              <a:solidFill>
                <a:srgbClr val="E6F7A7"/>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6940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wheel(1)">
                                      <p:cBhvr>
                                        <p:cTn id="24" dur="20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down)">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 calcmode="lin" valueType="num">
                                      <p:cBhvr additive="base">
                                        <p:cTn id="34"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xmlns="" id="{330E0C79-7973-46C5-B349-239E1A6209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775" y="0"/>
            <a:ext cx="11741426" cy="3429000"/>
          </a:xfrm>
          <a:prstGeom prst="rect">
            <a:avLst/>
          </a:prstGeom>
        </p:spPr>
      </p:pic>
      <p:pic>
        <p:nvPicPr>
          <p:cNvPr id="5" name="صورة 4">
            <a:extLst>
              <a:ext uri="{FF2B5EF4-FFF2-40B4-BE49-F238E27FC236}">
                <a16:creationId xmlns:a16="http://schemas.microsoft.com/office/drawing/2014/main" xmlns="" id="{6FB8F3C2-267E-4322-9BDB-78F2C8D001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775" y="3638856"/>
            <a:ext cx="11741426" cy="3113128"/>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حبر 1">
                <a:extLst>
                  <a:ext uri="{FF2B5EF4-FFF2-40B4-BE49-F238E27FC236}">
                    <a16:creationId xmlns:a16="http://schemas.microsoft.com/office/drawing/2014/main" xmlns="" id="{720C7133-AC31-4E86-A63F-C21D0D60EE04}"/>
                  </a:ext>
                </a:extLst>
              </p14:cNvPr>
              <p14:cNvContentPartPr/>
              <p14:nvPr/>
            </p14:nvContentPartPr>
            <p14:xfrm>
              <a:off x="306506" y="1099826"/>
              <a:ext cx="1151280" cy="14040"/>
            </p14:xfrm>
          </p:contentPart>
        </mc:Choice>
        <mc:Fallback xmlns="">
          <p:pic>
            <p:nvPicPr>
              <p:cNvPr id="2" name="حبر 1">
                <a:extLst>
                  <a:ext uri="{FF2B5EF4-FFF2-40B4-BE49-F238E27FC236}">
                    <a16:creationId xmlns:a16="http://schemas.microsoft.com/office/drawing/2014/main" id="{720C7133-AC31-4E86-A63F-C21D0D60EE04}"/>
                  </a:ext>
                </a:extLst>
              </p:cNvPr>
              <p:cNvPicPr/>
              <p:nvPr/>
            </p:nvPicPr>
            <p:blipFill>
              <a:blip r:embed="rId5"/>
              <a:stretch>
                <a:fillRect/>
              </a:stretch>
            </p:blipFill>
            <p:spPr>
              <a:xfrm>
                <a:off x="252866" y="991826"/>
                <a:ext cx="12589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حبر 3">
                <a:extLst>
                  <a:ext uri="{FF2B5EF4-FFF2-40B4-BE49-F238E27FC236}">
                    <a16:creationId xmlns:a16="http://schemas.microsoft.com/office/drawing/2014/main" xmlns="" id="{3143620E-E32E-4284-A162-1D1DC4186758}"/>
                  </a:ext>
                </a:extLst>
              </p14:cNvPr>
              <p14:cNvContentPartPr/>
              <p14:nvPr/>
            </p14:nvContentPartPr>
            <p14:xfrm>
              <a:off x="2537426" y="1085426"/>
              <a:ext cx="987840" cy="28080"/>
            </p14:xfrm>
          </p:contentPart>
        </mc:Choice>
        <mc:Fallback xmlns="">
          <p:pic>
            <p:nvPicPr>
              <p:cNvPr id="4" name="حبر 3">
                <a:extLst>
                  <a:ext uri="{FF2B5EF4-FFF2-40B4-BE49-F238E27FC236}">
                    <a16:creationId xmlns:a16="http://schemas.microsoft.com/office/drawing/2014/main" id="{3143620E-E32E-4284-A162-1D1DC4186758}"/>
                  </a:ext>
                </a:extLst>
              </p:cNvPr>
              <p:cNvPicPr/>
              <p:nvPr/>
            </p:nvPicPr>
            <p:blipFill>
              <a:blip r:embed="rId7"/>
              <a:stretch>
                <a:fillRect/>
              </a:stretch>
            </p:blipFill>
            <p:spPr>
              <a:xfrm>
                <a:off x="2483426" y="977786"/>
                <a:ext cx="109548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حبر 5">
                <a:extLst>
                  <a:ext uri="{FF2B5EF4-FFF2-40B4-BE49-F238E27FC236}">
                    <a16:creationId xmlns:a16="http://schemas.microsoft.com/office/drawing/2014/main" xmlns="" id="{4475DF4D-A50D-4419-9F2B-3678DFD05F06}"/>
                  </a:ext>
                </a:extLst>
              </p14:cNvPr>
              <p14:cNvContentPartPr/>
              <p14:nvPr/>
            </p14:nvContentPartPr>
            <p14:xfrm>
              <a:off x="7102946" y="741986"/>
              <a:ext cx="1757160" cy="80640"/>
            </p14:xfrm>
          </p:contentPart>
        </mc:Choice>
        <mc:Fallback xmlns="">
          <p:pic>
            <p:nvPicPr>
              <p:cNvPr id="6" name="حبر 5">
                <a:extLst>
                  <a:ext uri="{FF2B5EF4-FFF2-40B4-BE49-F238E27FC236}">
                    <a16:creationId xmlns:a16="http://schemas.microsoft.com/office/drawing/2014/main" id="{4475DF4D-A50D-4419-9F2B-3678DFD05F06}"/>
                  </a:ext>
                </a:extLst>
              </p:cNvPr>
              <p:cNvPicPr/>
              <p:nvPr/>
            </p:nvPicPr>
            <p:blipFill>
              <a:blip r:embed="rId9"/>
              <a:stretch>
                <a:fillRect/>
              </a:stretch>
            </p:blipFill>
            <p:spPr>
              <a:xfrm>
                <a:off x="7049306" y="633986"/>
                <a:ext cx="186480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حبر 6">
                <a:extLst>
                  <a:ext uri="{FF2B5EF4-FFF2-40B4-BE49-F238E27FC236}">
                    <a16:creationId xmlns:a16="http://schemas.microsoft.com/office/drawing/2014/main" xmlns="" id="{F5E8030F-9243-41A9-94C5-FE679B6C509F}"/>
                  </a:ext>
                </a:extLst>
              </p14:cNvPr>
              <p14:cNvContentPartPr/>
              <p14:nvPr/>
            </p14:nvContentPartPr>
            <p14:xfrm>
              <a:off x="7155866" y="1094426"/>
              <a:ext cx="1022040" cy="32040"/>
            </p14:xfrm>
          </p:contentPart>
        </mc:Choice>
        <mc:Fallback xmlns="">
          <p:pic>
            <p:nvPicPr>
              <p:cNvPr id="7" name="حبر 6">
                <a:extLst>
                  <a:ext uri="{FF2B5EF4-FFF2-40B4-BE49-F238E27FC236}">
                    <a16:creationId xmlns:a16="http://schemas.microsoft.com/office/drawing/2014/main" id="{F5E8030F-9243-41A9-94C5-FE679B6C509F}"/>
                  </a:ext>
                </a:extLst>
              </p:cNvPr>
              <p:cNvPicPr/>
              <p:nvPr/>
            </p:nvPicPr>
            <p:blipFill>
              <a:blip r:embed="rId11"/>
              <a:stretch>
                <a:fillRect/>
              </a:stretch>
            </p:blipFill>
            <p:spPr>
              <a:xfrm>
                <a:off x="7102226" y="986786"/>
                <a:ext cx="1129680" cy="247680"/>
              </a:xfrm>
              <a:prstGeom prst="rect">
                <a:avLst/>
              </a:prstGeom>
            </p:spPr>
          </p:pic>
        </mc:Fallback>
      </mc:AlternateContent>
    </p:spTree>
    <p:extLst>
      <p:ext uri="{BB962C8B-B14F-4D97-AF65-F5344CB8AC3E}">
        <p14:creationId xmlns:p14="http://schemas.microsoft.com/office/powerpoint/2010/main" val="1843109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D6C9E8D8-6118-42BA-93CD-7F7120CD7235}"/>
              </a:ext>
            </a:extLst>
          </p:cNvPr>
          <p:cNvSpPr>
            <a:spLocks noGrp="1"/>
          </p:cNvSpPr>
          <p:nvPr>
            <p:ph type="title"/>
          </p:nvPr>
        </p:nvSpPr>
        <p:spPr/>
        <p:txBody>
          <a:bodyPr/>
          <a:lstStyle/>
          <a:p>
            <a:endParaRPr lang="ar-SA"/>
          </a:p>
        </p:txBody>
      </p:sp>
      <p:pic>
        <p:nvPicPr>
          <p:cNvPr id="5" name="عنصر نائب للمحتوى 4">
            <a:extLst>
              <a:ext uri="{FF2B5EF4-FFF2-40B4-BE49-F238E27FC236}">
                <a16:creationId xmlns:a16="http://schemas.microsoft.com/office/drawing/2014/main" xmlns="" id="{AE6D23A8-FC2F-4C1A-9948-7E463140529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7574" y="0"/>
            <a:ext cx="11482878" cy="6705600"/>
          </a:xfrm>
        </p:spPr>
      </p:pic>
      <p:sp>
        <p:nvSpPr>
          <p:cNvPr id="6" name="مربع نص 5">
            <a:extLst>
              <a:ext uri="{FF2B5EF4-FFF2-40B4-BE49-F238E27FC236}">
                <a16:creationId xmlns:a16="http://schemas.microsoft.com/office/drawing/2014/main" xmlns="" id="{CEF459F9-ED59-43CE-AAB3-225F5DCEF050}"/>
              </a:ext>
            </a:extLst>
          </p:cNvPr>
          <p:cNvSpPr txBox="1"/>
          <p:nvPr/>
        </p:nvSpPr>
        <p:spPr>
          <a:xfrm>
            <a:off x="1152939" y="2483303"/>
            <a:ext cx="1457739" cy="707886"/>
          </a:xfrm>
          <a:prstGeom prst="rect">
            <a:avLst/>
          </a:prstGeom>
          <a:noFill/>
        </p:spPr>
        <p:txBody>
          <a:bodyPr wrap="square" rtlCol="1">
            <a:spAutoFit/>
          </a:bodyPr>
          <a:lstStyle/>
          <a:p>
            <a:r>
              <a:rPr lang="en-US" sz="2000" b="1" dirty="0">
                <a:solidFill>
                  <a:srgbClr val="FF0000"/>
                </a:solidFill>
              </a:rPr>
              <a:t>Forward grouping </a:t>
            </a:r>
            <a:endParaRPr lang="ar-SA" sz="2000" b="1" dirty="0">
              <a:solidFill>
                <a:srgbClr val="FF0000"/>
              </a:solidFill>
            </a:endParaRPr>
          </a:p>
        </p:txBody>
      </p:sp>
      <p:sp>
        <p:nvSpPr>
          <p:cNvPr id="7" name="مربع نص 6">
            <a:extLst>
              <a:ext uri="{FF2B5EF4-FFF2-40B4-BE49-F238E27FC236}">
                <a16:creationId xmlns:a16="http://schemas.microsoft.com/office/drawing/2014/main" xmlns="" id="{1FE3D1A0-AB18-4751-93A3-163B3A9D381A}"/>
              </a:ext>
            </a:extLst>
          </p:cNvPr>
          <p:cNvSpPr txBox="1"/>
          <p:nvPr/>
        </p:nvSpPr>
        <p:spPr>
          <a:xfrm>
            <a:off x="1152939" y="3409198"/>
            <a:ext cx="1457739" cy="707886"/>
          </a:xfrm>
          <a:prstGeom prst="rect">
            <a:avLst/>
          </a:prstGeom>
          <a:noFill/>
        </p:spPr>
        <p:txBody>
          <a:bodyPr wrap="square" rtlCol="1">
            <a:spAutoFit/>
          </a:bodyPr>
          <a:lstStyle/>
          <a:p>
            <a:r>
              <a:rPr lang="en-US" sz="2000" b="1" dirty="0">
                <a:solidFill>
                  <a:srgbClr val="FF0000"/>
                </a:solidFill>
              </a:rPr>
              <a:t>Backward grouping </a:t>
            </a:r>
            <a:endParaRPr lang="ar-SA" sz="2000" b="1" dirty="0">
              <a:solidFill>
                <a:srgbClr val="FF0000"/>
              </a:solidFill>
            </a:endParaRPr>
          </a:p>
        </p:txBody>
      </p:sp>
      <p:sp>
        <p:nvSpPr>
          <p:cNvPr id="8" name="مربع نص 7">
            <a:extLst>
              <a:ext uri="{FF2B5EF4-FFF2-40B4-BE49-F238E27FC236}">
                <a16:creationId xmlns:a16="http://schemas.microsoft.com/office/drawing/2014/main" xmlns="" id="{E439CFE4-F77E-4BF1-B63B-539F27DF3741}"/>
              </a:ext>
            </a:extLst>
          </p:cNvPr>
          <p:cNvSpPr txBox="1"/>
          <p:nvPr/>
        </p:nvSpPr>
        <p:spPr>
          <a:xfrm>
            <a:off x="1152939" y="4349513"/>
            <a:ext cx="1457739" cy="707886"/>
          </a:xfrm>
          <a:prstGeom prst="rect">
            <a:avLst/>
          </a:prstGeom>
          <a:noFill/>
        </p:spPr>
        <p:txBody>
          <a:bodyPr wrap="square" rtlCol="1">
            <a:spAutoFit/>
          </a:bodyPr>
          <a:lstStyle/>
          <a:p>
            <a:r>
              <a:rPr lang="en-US" sz="2000" b="1" dirty="0" err="1">
                <a:solidFill>
                  <a:srgbClr val="FF0000"/>
                </a:solidFill>
              </a:rPr>
              <a:t>RhD</a:t>
            </a:r>
            <a:r>
              <a:rPr lang="en-US" sz="2000" b="1" dirty="0">
                <a:solidFill>
                  <a:srgbClr val="FF0000"/>
                </a:solidFill>
              </a:rPr>
              <a:t> grouping </a:t>
            </a:r>
            <a:endParaRPr lang="ar-SA" sz="2000" b="1" dirty="0">
              <a:solidFill>
                <a:srgbClr val="FF0000"/>
              </a:solidFill>
            </a:endParaRPr>
          </a:p>
        </p:txBody>
      </p:sp>
    </p:spTree>
    <p:extLst>
      <p:ext uri="{BB962C8B-B14F-4D97-AF65-F5344CB8AC3E}">
        <p14:creationId xmlns:p14="http://schemas.microsoft.com/office/powerpoint/2010/main" val="1006828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r="2645" b="2794"/>
          <a:stretch/>
        </p:blipFill>
        <p:spPr>
          <a:xfrm>
            <a:off x="2037313" y="443824"/>
            <a:ext cx="8179782" cy="5760720"/>
          </a:xfrm>
          <a:prstGeom prst="rect">
            <a:avLst/>
          </a:prstGeom>
        </p:spPr>
      </p:pic>
    </p:spTree>
    <p:extLst>
      <p:ext uri="{BB962C8B-B14F-4D97-AF65-F5344CB8AC3E}">
        <p14:creationId xmlns:p14="http://schemas.microsoft.com/office/powerpoint/2010/main" val="18557820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253437"/>
            <a:ext cx="8761413" cy="885141"/>
          </a:xfrm>
        </p:spPr>
        <p:txBody>
          <a:bodyPr/>
          <a:lstStyle/>
          <a:p>
            <a:r>
              <a:rPr lang="en-US" sz="48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Rh system</a:t>
            </a:r>
          </a:p>
        </p:txBody>
      </p:sp>
      <p:sp>
        <p:nvSpPr>
          <p:cNvPr id="3" name="Content Placeholder 2"/>
          <p:cNvSpPr>
            <a:spLocks noGrp="1"/>
          </p:cNvSpPr>
          <p:nvPr>
            <p:ph idx="1"/>
          </p:nvPr>
        </p:nvSpPr>
        <p:spPr>
          <a:xfrm>
            <a:off x="589547" y="1362523"/>
            <a:ext cx="10299031" cy="5215560"/>
          </a:xfrm>
        </p:spPr>
        <p:txBody>
          <a:bodyPr>
            <a:noAutofit/>
          </a:bodyPr>
          <a:lstStyle/>
          <a:p>
            <a:pPr algn="just" rtl="0">
              <a:spcBef>
                <a:spcPts val="0"/>
              </a:spcBef>
              <a:spcAft>
                <a:spcPts val="600"/>
              </a:spcAft>
              <a:buFont typeface="Wingdings" panose="05000000000000000000" pitchFamily="2" charset="2"/>
              <a:buChar char="§"/>
            </a:pPr>
            <a:r>
              <a:rPr lang="en-US" sz="2300" dirty="0">
                <a:solidFill>
                  <a:srgbClr val="E6F7A7"/>
                </a:solidFill>
                <a:latin typeface="Times New Roman" panose="02020603050405020304" pitchFamily="18" charset="0"/>
                <a:cs typeface="Times New Roman" panose="02020603050405020304" pitchFamily="18" charset="0"/>
              </a:rPr>
              <a:t>The Rh system is also of great importance and can cause problems with both transfusion and pregnancy. The inheritance of the Rh blood group system is slightly more complex than that of the ABO system. </a:t>
            </a:r>
          </a:p>
          <a:p>
            <a:pPr algn="just" rtl="0">
              <a:spcBef>
                <a:spcPts val="0"/>
              </a:spcBef>
              <a:spcAft>
                <a:spcPts val="600"/>
              </a:spcAft>
              <a:buFont typeface="Wingdings" panose="05000000000000000000" pitchFamily="2" charset="2"/>
              <a:buChar char="§"/>
            </a:pPr>
            <a:r>
              <a:rPr lang="en-US" sz="2300" dirty="0">
                <a:solidFill>
                  <a:srgbClr val="E6F7A7"/>
                </a:solidFill>
                <a:latin typeface="Times New Roman" panose="02020603050405020304" pitchFamily="18" charset="0"/>
                <a:cs typeface="Times New Roman" panose="02020603050405020304" pitchFamily="18" charset="0"/>
              </a:rPr>
              <a:t>Two separate genetic loci on </a:t>
            </a:r>
            <a:r>
              <a:rPr lang="en-US" sz="2300" dirty="0">
                <a:solidFill>
                  <a:schemeClr val="bg1"/>
                </a:solidFill>
                <a:highlight>
                  <a:srgbClr val="FFFF00"/>
                </a:highlight>
                <a:latin typeface="Times New Roman" panose="02020603050405020304" pitchFamily="18" charset="0"/>
                <a:cs typeface="Times New Roman" panose="02020603050405020304" pitchFamily="18" charset="0"/>
              </a:rPr>
              <a:t>chromosome 1 encode for a total of five antigens</a:t>
            </a:r>
            <a:r>
              <a:rPr lang="en-US" sz="2300" dirty="0">
                <a:solidFill>
                  <a:srgbClr val="E6F7A7"/>
                </a:solidFill>
                <a:latin typeface="Times New Roman" panose="02020603050405020304" pitchFamily="18" charset="0"/>
                <a:cs typeface="Times New Roman" panose="02020603050405020304" pitchFamily="18" charset="0"/>
              </a:rPr>
              <a:t>. </a:t>
            </a:r>
          </a:p>
          <a:p>
            <a:pPr algn="just" rtl="0">
              <a:spcBef>
                <a:spcPts val="0"/>
              </a:spcBef>
              <a:spcAft>
                <a:spcPts val="600"/>
              </a:spcAft>
              <a:buFont typeface="Wingdings" panose="05000000000000000000" pitchFamily="2" charset="2"/>
              <a:buChar char="§"/>
            </a:pPr>
            <a:r>
              <a:rPr lang="en-US" sz="2300" dirty="0">
                <a:solidFill>
                  <a:srgbClr val="E6F7A7"/>
                </a:solidFill>
                <a:latin typeface="Times New Roman" panose="02020603050405020304" pitchFamily="18" charset="0"/>
                <a:cs typeface="Times New Roman" panose="02020603050405020304" pitchFamily="18" charset="0"/>
              </a:rPr>
              <a:t>The first locus, </a:t>
            </a:r>
            <a:r>
              <a:rPr lang="en-US" sz="2300" i="1" dirty="0">
                <a:solidFill>
                  <a:srgbClr val="E6F7A7"/>
                </a:solidFill>
                <a:latin typeface="Times New Roman" panose="02020603050405020304" pitchFamily="18" charset="0"/>
                <a:cs typeface="Times New Roman" panose="02020603050405020304" pitchFamily="18" charset="0"/>
              </a:rPr>
              <a:t>RHD</a:t>
            </a:r>
            <a:r>
              <a:rPr lang="en-US" sz="2300" dirty="0">
                <a:solidFill>
                  <a:srgbClr val="E6F7A7"/>
                </a:solidFill>
                <a:latin typeface="Times New Roman" panose="02020603050405020304" pitchFamily="18" charset="0"/>
                <a:cs typeface="Times New Roman" panose="02020603050405020304" pitchFamily="18" charset="0"/>
              </a:rPr>
              <a:t>, has alleles D or d; D encodes a transmembrane protein featuring the D antigen, while the allele d encodes a variant that does not bear this antigen. </a:t>
            </a:r>
          </a:p>
          <a:p>
            <a:pPr algn="just" rtl="0">
              <a:spcBef>
                <a:spcPts val="0"/>
              </a:spcBef>
              <a:spcAft>
                <a:spcPts val="600"/>
              </a:spcAft>
              <a:buFont typeface="Wingdings" panose="05000000000000000000" pitchFamily="2" charset="2"/>
              <a:buChar char="§"/>
            </a:pPr>
            <a:r>
              <a:rPr lang="en-US" sz="2300" i="1" dirty="0">
                <a:solidFill>
                  <a:srgbClr val="E6F7A7"/>
                </a:solidFill>
                <a:latin typeface="Times New Roman" panose="02020603050405020304" pitchFamily="18" charset="0"/>
                <a:cs typeface="Times New Roman" panose="02020603050405020304" pitchFamily="18" charset="0"/>
              </a:rPr>
              <a:t>RHCE</a:t>
            </a:r>
            <a:r>
              <a:rPr lang="en-US" sz="2300" dirty="0">
                <a:solidFill>
                  <a:srgbClr val="E6F7A7"/>
                </a:solidFill>
                <a:latin typeface="Times New Roman" panose="02020603050405020304" pitchFamily="18" charset="0"/>
                <a:cs typeface="Times New Roman" panose="02020603050405020304" pitchFamily="18" charset="0"/>
              </a:rPr>
              <a:t> is an adjacent locus that encodes a transmembrane ion channel bearing the antigens C (or its variant, c) and E (or its variant, e). Alleles at this locus may be described as CE, Ce, </a:t>
            </a:r>
            <a:r>
              <a:rPr lang="en-US" sz="2300" dirty="0" err="1">
                <a:solidFill>
                  <a:srgbClr val="E6F7A7"/>
                </a:solidFill>
                <a:latin typeface="Times New Roman" panose="02020603050405020304" pitchFamily="18" charset="0"/>
                <a:cs typeface="Times New Roman" panose="02020603050405020304" pitchFamily="18" charset="0"/>
              </a:rPr>
              <a:t>cE</a:t>
            </a:r>
            <a:r>
              <a:rPr lang="en-US" sz="2300" dirty="0">
                <a:solidFill>
                  <a:srgbClr val="E6F7A7"/>
                </a:solidFill>
                <a:latin typeface="Times New Roman" panose="02020603050405020304" pitchFamily="18" charset="0"/>
                <a:cs typeface="Times New Roman" panose="02020603050405020304" pitchFamily="18" charset="0"/>
              </a:rPr>
              <a:t> and </a:t>
            </a:r>
            <a:r>
              <a:rPr lang="en-US" sz="2300" dirty="0" err="1">
                <a:solidFill>
                  <a:srgbClr val="E6F7A7"/>
                </a:solidFill>
                <a:latin typeface="Times New Roman" panose="02020603050405020304" pitchFamily="18" charset="0"/>
                <a:cs typeface="Times New Roman" panose="02020603050405020304" pitchFamily="18" charset="0"/>
              </a:rPr>
              <a:t>ce</a:t>
            </a:r>
            <a:r>
              <a:rPr lang="en-US" sz="2300" dirty="0">
                <a:solidFill>
                  <a:srgbClr val="E6F7A7"/>
                </a:solidFill>
                <a:latin typeface="Times New Roman" panose="02020603050405020304" pitchFamily="18" charset="0"/>
                <a:cs typeface="Times New Roman" panose="02020603050405020304" pitchFamily="18" charset="0"/>
              </a:rPr>
              <a:t>, denoting the set of antigens they encode. </a:t>
            </a:r>
          </a:p>
          <a:p>
            <a:pPr algn="just" rtl="0">
              <a:spcBef>
                <a:spcPts val="0"/>
              </a:spcBef>
              <a:spcAft>
                <a:spcPts val="600"/>
              </a:spcAft>
              <a:buFont typeface="Wingdings" panose="05000000000000000000" pitchFamily="2" charset="2"/>
              <a:buChar char="§"/>
            </a:pPr>
            <a:r>
              <a:rPr lang="en-US" sz="2300" dirty="0">
                <a:solidFill>
                  <a:srgbClr val="E6F7A7"/>
                </a:solidFill>
                <a:latin typeface="Times New Roman" panose="02020603050405020304" pitchFamily="18" charset="0"/>
                <a:cs typeface="Times New Roman" panose="02020603050405020304" pitchFamily="18" charset="0"/>
              </a:rPr>
              <a:t>A complete description of the Rh haplotype for a patient will include alleles at both </a:t>
            </a:r>
            <a:r>
              <a:rPr lang="en-US" sz="2300" i="1" dirty="0">
                <a:solidFill>
                  <a:srgbClr val="E6F7A7"/>
                </a:solidFill>
                <a:latin typeface="Times New Roman" panose="02020603050405020304" pitchFamily="18" charset="0"/>
                <a:cs typeface="Times New Roman" panose="02020603050405020304" pitchFamily="18" charset="0"/>
              </a:rPr>
              <a:t>RHD </a:t>
            </a:r>
            <a:r>
              <a:rPr lang="en-US" sz="2300" dirty="0">
                <a:solidFill>
                  <a:srgbClr val="E6F7A7"/>
                </a:solidFill>
                <a:latin typeface="Times New Roman" panose="02020603050405020304" pitchFamily="18" charset="0"/>
                <a:cs typeface="Times New Roman" panose="02020603050405020304" pitchFamily="18" charset="0"/>
              </a:rPr>
              <a:t>and RHCE loci. </a:t>
            </a:r>
            <a:r>
              <a:rPr lang="en-US" sz="2300" dirty="0">
                <a:solidFill>
                  <a:srgbClr val="FF0000"/>
                </a:solidFill>
                <a:highlight>
                  <a:srgbClr val="FFFF00"/>
                </a:highlight>
                <a:latin typeface="Times New Roman" panose="02020603050405020304" pitchFamily="18" charset="0"/>
                <a:cs typeface="Times New Roman" panose="02020603050405020304" pitchFamily="18" charset="0"/>
              </a:rPr>
              <a:t>The commonest haplotypes are </a:t>
            </a:r>
            <a:r>
              <a:rPr lang="en-US" sz="2300" dirty="0" err="1">
                <a:solidFill>
                  <a:srgbClr val="FF0000"/>
                </a:solidFill>
                <a:highlight>
                  <a:srgbClr val="FFFF00"/>
                </a:highlight>
                <a:latin typeface="Times New Roman" panose="02020603050405020304" pitchFamily="18" charset="0"/>
                <a:cs typeface="Times New Roman" panose="02020603050405020304" pitchFamily="18" charset="0"/>
              </a:rPr>
              <a:t>DCe</a:t>
            </a:r>
            <a:r>
              <a:rPr lang="en-US" sz="2300"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300" dirty="0" err="1">
                <a:solidFill>
                  <a:srgbClr val="FF0000"/>
                </a:solidFill>
                <a:highlight>
                  <a:srgbClr val="FFFF00"/>
                </a:highlight>
                <a:latin typeface="Times New Roman" panose="02020603050405020304" pitchFamily="18" charset="0"/>
                <a:cs typeface="Times New Roman" panose="02020603050405020304" pitchFamily="18" charset="0"/>
              </a:rPr>
              <a:t>dce</a:t>
            </a:r>
            <a:r>
              <a:rPr lang="en-US" sz="2300" dirty="0">
                <a:solidFill>
                  <a:srgbClr val="FF0000"/>
                </a:solidFill>
                <a:highlight>
                  <a:srgbClr val="FFFF00"/>
                </a:highlight>
                <a:latin typeface="Times New Roman" panose="02020603050405020304" pitchFamily="18" charset="0"/>
                <a:cs typeface="Times New Roman" panose="02020603050405020304" pitchFamily="18" charset="0"/>
              </a:rPr>
              <a:t> and </a:t>
            </a:r>
            <a:r>
              <a:rPr lang="en-US" sz="2300" dirty="0" err="1">
                <a:solidFill>
                  <a:srgbClr val="FF0000"/>
                </a:solidFill>
                <a:highlight>
                  <a:srgbClr val="FFFF00"/>
                </a:highlight>
                <a:latin typeface="Times New Roman" panose="02020603050405020304" pitchFamily="18" charset="0"/>
                <a:cs typeface="Times New Roman" panose="02020603050405020304" pitchFamily="18" charset="0"/>
              </a:rPr>
              <a:t>DcE</a:t>
            </a:r>
            <a:r>
              <a:rPr lang="en-US" sz="2300" dirty="0">
                <a:solidFill>
                  <a:srgbClr val="E6F7A7"/>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19315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arn(inVertical)">
                                      <p:cBhvr>
                                        <p:cTn id="10" dur="500"/>
                                        <p:tgtEl>
                                          <p:spTgt spid="3">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arn(inVertical)">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8052" y="1362514"/>
            <a:ext cx="10681252" cy="4898329"/>
          </a:xfrm>
        </p:spPr>
        <p:txBody>
          <a:bodyPr>
            <a:noAutofit/>
          </a:bodyPr>
          <a:lstStyle/>
          <a:p>
            <a:pPr algn="just" rtl="0">
              <a:spcBef>
                <a:spcPts val="0"/>
              </a:spcBef>
              <a:spcAft>
                <a:spcPts val="600"/>
              </a:spcAft>
              <a:buFont typeface="Wingdings" panose="05000000000000000000" pitchFamily="2" charset="2"/>
              <a:buChar char="§"/>
            </a:pPr>
            <a:r>
              <a:rPr lang="en-US" sz="2300" dirty="0">
                <a:solidFill>
                  <a:srgbClr val="E6F7A7"/>
                </a:solidFill>
                <a:latin typeface="Times New Roman" panose="02020603050405020304" pitchFamily="18" charset="0"/>
                <a:cs typeface="Times New Roman" panose="02020603050405020304" pitchFamily="18" charset="0"/>
              </a:rPr>
              <a:t>The D antigen is the most clinically important of the Rh group antigens, due to its high immunogenicity. </a:t>
            </a:r>
          </a:p>
          <a:p>
            <a:pPr algn="just" rtl="0">
              <a:spcBef>
                <a:spcPts val="0"/>
              </a:spcBef>
              <a:spcAft>
                <a:spcPts val="600"/>
              </a:spcAft>
              <a:buFont typeface="Wingdings" panose="05000000000000000000" pitchFamily="2" charset="2"/>
              <a:buChar char="§"/>
            </a:pPr>
            <a:r>
              <a:rPr lang="en-US" sz="2300" dirty="0">
                <a:solidFill>
                  <a:srgbClr val="E6F7A7"/>
                </a:solidFill>
                <a:latin typeface="Times New Roman" panose="02020603050405020304" pitchFamily="18" charset="0"/>
                <a:cs typeface="Times New Roman" panose="02020603050405020304" pitchFamily="18" charset="0"/>
              </a:rPr>
              <a:t>An </a:t>
            </a:r>
            <a:r>
              <a:rPr lang="en-US" sz="2300" dirty="0" err="1">
                <a:solidFill>
                  <a:srgbClr val="E6F7A7"/>
                </a:solidFill>
                <a:latin typeface="Times New Roman" panose="02020603050405020304" pitchFamily="18" charset="0"/>
                <a:cs typeface="Times New Roman" panose="02020603050405020304" pitchFamily="18" charset="0"/>
              </a:rPr>
              <a:t>RhD</a:t>
            </a:r>
            <a:r>
              <a:rPr lang="en-US" sz="2300" dirty="0">
                <a:solidFill>
                  <a:srgbClr val="E6F7A7"/>
                </a:solidFill>
                <a:latin typeface="Times New Roman" panose="02020603050405020304" pitchFamily="18" charset="0"/>
                <a:cs typeface="Times New Roman" panose="02020603050405020304" pitchFamily="18" charset="0"/>
              </a:rPr>
              <a:t>-negative person (e.g. </a:t>
            </a:r>
            <a:r>
              <a:rPr lang="en-US" sz="2300" dirty="0" err="1">
                <a:solidFill>
                  <a:srgbClr val="E6F7A7"/>
                </a:solidFill>
                <a:latin typeface="Times New Roman" panose="02020603050405020304" pitchFamily="18" charset="0"/>
                <a:cs typeface="Times New Roman" panose="02020603050405020304" pitchFamily="18" charset="0"/>
              </a:rPr>
              <a:t>dce</a:t>
            </a:r>
            <a:r>
              <a:rPr lang="en-US" sz="2300" dirty="0">
                <a:solidFill>
                  <a:srgbClr val="E6F7A7"/>
                </a:solidFill>
                <a:latin typeface="Times New Roman" panose="02020603050405020304" pitchFamily="18" charset="0"/>
                <a:cs typeface="Times New Roman" panose="02020603050405020304" pitchFamily="18" charset="0"/>
              </a:rPr>
              <a:t>/</a:t>
            </a:r>
            <a:r>
              <a:rPr lang="en-US" sz="2300" dirty="0" err="1">
                <a:solidFill>
                  <a:srgbClr val="E6F7A7"/>
                </a:solidFill>
                <a:latin typeface="Times New Roman" panose="02020603050405020304" pitchFamily="18" charset="0"/>
                <a:cs typeface="Times New Roman" panose="02020603050405020304" pitchFamily="18" charset="0"/>
              </a:rPr>
              <a:t>dce</a:t>
            </a:r>
            <a:r>
              <a:rPr lang="en-US" sz="2300" dirty="0">
                <a:solidFill>
                  <a:srgbClr val="E6F7A7"/>
                </a:solidFill>
                <a:latin typeface="Times New Roman" panose="02020603050405020304" pitchFamily="18" charset="0"/>
                <a:cs typeface="Times New Roman" panose="02020603050405020304" pitchFamily="18" charset="0"/>
              </a:rPr>
              <a:t>) has over a 50% chance of developing anti-D antibodies after the transfusion of one unit of </a:t>
            </a:r>
            <a:r>
              <a:rPr lang="en-US" sz="2300" dirty="0" err="1">
                <a:solidFill>
                  <a:srgbClr val="E6F7A7"/>
                </a:solidFill>
                <a:latin typeface="Times New Roman" panose="02020603050405020304" pitchFamily="18" charset="0"/>
                <a:cs typeface="Times New Roman" panose="02020603050405020304" pitchFamily="18" charset="0"/>
              </a:rPr>
              <a:t>RhD</a:t>
            </a:r>
            <a:r>
              <a:rPr lang="en-US" sz="2300" dirty="0">
                <a:solidFill>
                  <a:srgbClr val="E6F7A7"/>
                </a:solidFill>
                <a:latin typeface="Times New Roman" panose="02020603050405020304" pitchFamily="18" charset="0"/>
                <a:cs typeface="Times New Roman" panose="02020603050405020304" pitchFamily="18" charset="0"/>
              </a:rPr>
              <a:t>-positive blood: it is therefore important that </a:t>
            </a:r>
            <a:r>
              <a:rPr lang="en-US" sz="2300" dirty="0" err="1">
                <a:solidFill>
                  <a:srgbClr val="E6F7A7"/>
                </a:solidFill>
                <a:latin typeface="Times New Roman" panose="02020603050405020304" pitchFamily="18" charset="0"/>
                <a:cs typeface="Times New Roman" panose="02020603050405020304" pitchFamily="18" charset="0"/>
              </a:rPr>
              <a:t>RhD</a:t>
            </a:r>
            <a:r>
              <a:rPr lang="en-US" sz="2300" dirty="0">
                <a:solidFill>
                  <a:srgbClr val="E6F7A7"/>
                </a:solidFill>
                <a:latin typeface="Times New Roman" panose="02020603050405020304" pitchFamily="18" charset="0"/>
                <a:cs typeface="Times New Roman" panose="02020603050405020304" pitchFamily="18" charset="0"/>
              </a:rPr>
              <a:t>-negative patients receive </a:t>
            </a:r>
            <a:r>
              <a:rPr lang="en-US" sz="2300" dirty="0" err="1">
                <a:solidFill>
                  <a:srgbClr val="E6F7A7"/>
                </a:solidFill>
                <a:latin typeface="Times New Roman" panose="02020603050405020304" pitchFamily="18" charset="0"/>
                <a:cs typeface="Times New Roman" panose="02020603050405020304" pitchFamily="18" charset="0"/>
              </a:rPr>
              <a:t>RhD</a:t>
            </a:r>
            <a:r>
              <a:rPr lang="en-US" sz="2300" dirty="0">
                <a:solidFill>
                  <a:srgbClr val="E6F7A7"/>
                </a:solidFill>
                <a:latin typeface="Times New Roman" panose="02020603050405020304" pitchFamily="18" charset="0"/>
                <a:cs typeface="Times New Roman" panose="02020603050405020304" pitchFamily="18" charset="0"/>
              </a:rPr>
              <a:t>-negative blood.</a:t>
            </a:r>
          </a:p>
          <a:p>
            <a:pPr algn="just" rtl="0">
              <a:spcBef>
                <a:spcPts val="0"/>
              </a:spcBef>
              <a:spcAft>
                <a:spcPts val="600"/>
              </a:spcAft>
              <a:buFont typeface="Wingdings" panose="05000000000000000000" pitchFamily="2" charset="2"/>
              <a:buChar char="§"/>
            </a:pPr>
            <a:endParaRPr lang="en-US" sz="2300" dirty="0">
              <a:solidFill>
                <a:srgbClr val="E6F7A7"/>
              </a:solidFill>
              <a:latin typeface="Times New Roman" panose="02020603050405020304" pitchFamily="18" charset="0"/>
              <a:cs typeface="Times New Roman" panose="02020603050405020304" pitchFamily="18" charset="0"/>
            </a:endParaRPr>
          </a:p>
          <a:p>
            <a:pPr algn="just" rtl="0">
              <a:spcBef>
                <a:spcPts val="0"/>
              </a:spcBef>
              <a:spcAft>
                <a:spcPts val="600"/>
              </a:spcAft>
              <a:buFont typeface="Wingdings" panose="05000000000000000000" pitchFamily="2" charset="2"/>
              <a:buChar char="§"/>
            </a:pPr>
            <a:r>
              <a:rPr lang="en-US" sz="2300" dirty="0">
                <a:solidFill>
                  <a:srgbClr val="E6F7A7"/>
                </a:solidFill>
                <a:latin typeface="Times New Roman" panose="02020603050405020304" pitchFamily="18" charset="0"/>
                <a:cs typeface="Times New Roman" panose="02020603050405020304" pitchFamily="18" charset="0"/>
              </a:rPr>
              <a:t>Note that </a:t>
            </a:r>
            <a:r>
              <a:rPr lang="en-US" sz="2300" u="sng" dirty="0">
                <a:solidFill>
                  <a:schemeClr val="bg1"/>
                </a:solidFill>
                <a:highlight>
                  <a:srgbClr val="FFFF00"/>
                </a:highlight>
                <a:latin typeface="Times New Roman" panose="02020603050405020304" pitchFamily="18" charset="0"/>
                <a:cs typeface="Times New Roman" panose="02020603050405020304" pitchFamily="18" charset="0"/>
              </a:rPr>
              <a:t>unlike the ABO system, Rh antibodies are not naturally occurring; they must be raised by exposure </a:t>
            </a:r>
            <a:r>
              <a:rPr lang="en-US" sz="2300" dirty="0">
                <a:solidFill>
                  <a:srgbClr val="E6F7A7"/>
                </a:solidFill>
                <a:latin typeface="Times New Roman" panose="02020603050405020304" pitchFamily="18" charset="0"/>
                <a:cs typeface="Times New Roman" panose="02020603050405020304" pitchFamily="18" charset="0"/>
              </a:rPr>
              <a:t>of an antigen-negative individual to the appropriate antigen, either through transfusion of incompatible blood or through pregnancy. </a:t>
            </a:r>
          </a:p>
          <a:p>
            <a:pPr algn="just" rtl="0">
              <a:spcBef>
                <a:spcPts val="0"/>
              </a:spcBef>
              <a:spcAft>
                <a:spcPts val="600"/>
              </a:spcAft>
              <a:buFont typeface="Wingdings" panose="05000000000000000000" pitchFamily="2" charset="2"/>
              <a:buChar char="§"/>
            </a:pPr>
            <a:r>
              <a:rPr lang="en-US" sz="2300" dirty="0">
                <a:solidFill>
                  <a:srgbClr val="E6F7A7"/>
                </a:solidFill>
                <a:latin typeface="Times New Roman" panose="02020603050405020304" pitchFamily="18" charset="0"/>
                <a:cs typeface="Times New Roman" panose="02020603050405020304" pitchFamily="18" charset="0"/>
              </a:rPr>
              <a:t>After the exposure, </a:t>
            </a:r>
            <a:r>
              <a:rPr lang="en-US" sz="2300" dirty="0">
                <a:solidFill>
                  <a:schemeClr val="bg1"/>
                </a:solidFill>
                <a:highlight>
                  <a:srgbClr val="FFFF00"/>
                </a:highlight>
                <a:latin typeface="Times New Roman" panose="02020603050405020304" pitchFamily="18" charset="0"/>
                <a:cs typeface="Times New Roman" panose="02020603050405020304" pitchFamily="18" charset="0"/>
              </a:rPr>
              <a:t>IgG antibodies </a:t>
            </a:r>
            <a:r>
              <a:rPr lang="en-US" sz="2300" dirty="0">
                <a:solidFill>
                  <a:srgbClr val="E6F7A7"/>
                </a:solidFill>
                <a:latin typeface="Times New Roman" panose="02020603050405020304" pitchFamily="18" charset="0"/>
                <a:cs typeface="Times New Roman" panose="02020603050405020304" pitchFamily="18" charset="0"/>
              </a:rPr>
              <a:t>come to predominate, and hemolysis is generally extravascular (</a:t>
            </a:r>
            <a:r>
              <a:rPr lang="en-US" sz="2400" b="1" dirty="0">
                <a:solidFill>
                  <a:srgbClr val="FF0000"/>
                </a:solidFill>
                <a:latin typeface="Times New Roman" panose="02020603050405020304" pitchFamily="18" charset="0"/>
                <a:cs typeface="Times New Roman" panose="02020603050405020304" pitchFamily="18" charset="0"/>
              </a:rPr>
              <a:t>major cause </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of HDFN/HDN</a:t>
            </a:r>
            <a:r>
              <a:rPr lang="en-US" sz="2300" dirty="0">
                <a:solidFill>
                  <a:srgbClr val="E6F7A7"/>
                </a:solidFill>
                <a:latin typeface="Times New Roman" panose="02020603050405020304" pitchFamily="18" charset="0"/>
                <a:cs typeface="Times New Roman" panose="02020603050405020304" pitchFamily="18" charset="0"/>
              </a:rPr>
              <a:t>).</a:t>
            </a:r>
          </a:p>
        </p:txBody>
      </p:sp>
      <p:sp>
        <p:nvSpPr>
          <p:cNvPr id="4" name="Title 1"/>
          <p:cNvSpPr txBox="1">
            <a:spLocks/>
          </p:cNvSpPr>
          <p:nvPr/>
        </p:nvSpPr>
        <p:spPr>
          <a:xfrm>
            <a:off x="1154954" y="441829"/>
            <a:ext cx="8761413" cy="7069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500" b="1" i="1" dirty="0">
                <a:solidFill>
                  <a:srgbClr val="6AAC90">
                    <a:lumMod val="20000"/>
                    <a:lumOff val="80000"/>
                  </a:srgbClr>
                </a:solidFill>
                <a:latin typeface="Times New Roman" panose="02020603050405020304" pitchFamily="18" charset="0"/>
                <a:cs typeface="Times New Roman" panose="02020603050405020304" pitchFamily="18" charset="0"/>
              </a:rPr>
              <a:t>cont’d…</a:t>
            </a:r>
          </a:p>
        </p:txBody>
      </p:sp>
    </p:spTree>
    <p:extLst>
      <p:ext uri="{BB962C8B-B14F-4D97-AF65-F5344CB8AC3E}">
        <p14:creationId xmlns:p14="http://schemas.microsoft.com/office/powerpoint/2010/main" val="1924342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287556"/>
            <a:ext cx="8761413" cy="940886"/>
          </a:xfrm>
        </p:spPr>
        <p:txBody>
          <a:bodyPr/>
          <a:lstStyle/>
          <a:p>
            <a:r>
              <a:rPr lang="en-US" sz="46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Management of mother and child</a:t>
            </a:r>
          </a:p>
        </p:txBody>
      </p:sp>
      <p:sp>
        <p:nvSpPr>
          <p:cNvPr id="3" name="Content Placeholder 2"/>
          <p:cNvSpPr>
            <a:spLocks noGrp="1"/>
          </p:cNvSpPr>
          <p:nvPr>
            <p:ph idx="1"/>
          </p:nvPr>
        </p:nvSpPr>
        <p:spPr>
          <a:xfrm>
            <a:off x="818147" y="1408637"/>
            <a:ext cx="11002791" cy="4647605"/>
          </a:xfrm>
        </p:spPr>
        <p:txBody>
          <a:bodyPr>
            <a:noAutofit/>
          </a:bodyPr>
          <a:lstStyle/>
          <a:p>
            <a:pPr algn="just" rtl="0">
              <a:spcBef>
                <a:spcPts val="0"/>
              </a:spcBef>
              <a:spcAft>
                <a:spcPts val="600"/>
              </a:spcAft>
              <a:buFont typeface="Wingdings" panose="05000000000000000000" pitchFamily="2" charset="2"/>
              <a:buChar char="Ø"/>
            </a:pPr>
            <a:r>
              <a:rPr lang="en-US" sz="2800" dirty="0">
                <a:solidFill>
                  <a:srgbClr val="E6F7A7"/>
                </a:solidFill>
                <a:latin typeface="Times New Roman" panose="02020603050405020304" pitchFamily="18" charset="0"/>
                <a:cs typeface="Times New Roman" panose="02020603050405020304" pitchFamily="18" charset="0"/>
              </a:rPr>
              <a:t>Women who are negative for </a:t>
            </a:r>
            <a:r>
              <a:rPr lang="en-US" sz="2800" dirty="0" err="1">
                <a:solidFill>
                  <a:srgbClr val="E6F7A7"/>
                </a:solidFill>
                <a:latin typeface="Times New Roman" panose="02020603050405020304" pitchFamily="18" charset="0"/>
                <a:cs typeface="Times New Roman" panose="02020603050405020304" pitchFamily="18" charset="0"/>
              </a:rPr>
              <a:t>RhD</a:t>
            </a:r>
            <a:r>
              <a:rPr lang="en-US" sz="2800" dirty="0">
                <a:solidFill>
                  <a:srgbClr val="E6F7A7"/>
                </a:solidFill>
                <a:latin typeface="Times New Roman" panose="02020603050405020304" pitchFamily="18" charset="0"/>
                <a:cs typeface="Times New Roman" panose="02020603050405020304" pitchFamily="18" charset="0"/>
              </a:rPr>
              <a:t> are given </a:t>
            </a:r>
            <a:r>
              <a:rPr lang="en-US" sz="2800" dirty="0">
                <a:solidFill>
                  <a:srgbClr val="FF0000"/>
                </a:solidFill>
                <a:highlight>
                  <a:srgbClr val="FFFF00"/>
                </a:highlight>
                <a:latin typeface="Times New Roman" panose="02020603050405020304" pitchFamily="18" charset="0"/>
                <a:cs typeface="Times New Roman" panose="02020603050405020304" pitchFamily="18" charset="0"/>
              </a:rPr>
              <a:t>routine antenatal anti-D prophylaxis at 28 weeks</a:t>
            </a:r>
            <a:r>
              <a:rPr lang="en-US" sz="2800" dirty="0">
                <a:solidFill>
                  <a:srgbClr val="E6F7A7"/>
                </a:solidFill>
                <a:latin typeface="Times New Roman" panose="02020603050405020304" pitchFamily="18" charset="0"/>
                <a:cs typeface="Times New Roman" panose="02020603050405020304" pitchFamily="18" charset="0"/>
              </a:rPr>
              <a:t>, 34 weeks and within 72 hours of delivery. </a:t>
            </a:r>
          </a:p>
          <a:p>
            <a:pPr algn="just" rtl="0">
              <a:spcBef>
                <a:spcPts val="0"/>
              </a:spcBef>
              <a:spcAft>
                <a:spcPts val="600"/>
              </a:spcAft>
              <a:buFont typeface="Wingdings" panose="05000000000000000000" pitchFamily="2" charset="2"/>
              <a:buChar char="Ø"/>
            </a:pPr>
            <a:endParaRPr lang="en-US" sz="2800" dirty="0">
              <a:solidFill>
                <a:srgbClr val="E6F7A7"/>
              </a:solidFill>
              <a:latin typeface="Times New Roman" panose="02020603050405020304" pitchFamily="18" charset="0"/>
              <a:cs typeface="Times New Roman" panose="02020603050405020304" pitchFamily="18" charset="0"/>
            </a:endParaRPr>
          </a:p>
          <a:p>
            <a:pPr algn="just" rtl="0">
              <a:spcBef>
                <a:spcPts val="0"/>
              </a:spcBef>
              <a:spcAft>
                <a:spcPts val="600"/>
              </a:spcAft>
              <a:buFont typeface="Wingdings" panose="05000000000000000000" pitchFamily="2" charset="2"/>
              <a:buChar char="Ø"/>
            </a:pPr>
            <a:r>
              <a:rPr lang="en-US" sz="2800" dirty="0">
                <a:solidFill>
                  <a:srgbClr val="E6F7A7"/>
                </a:solidFill>
                <a:latin typeface="Times New Roman" panose="02020603050405020304" pitchFamily="18" charset="0"/>
                <a:cs typeface="Times New Roman" panose="02020603050405020304" pitchFamily="18" charset="0"/>
              </a:rPr>
              <a:t>This involves an intramuscular injection of anti-D immunoglobulin, which prevents active immunization in the case of red cell transfer across the placenta. </a:t>
            </a:r>
          </a:p>
          <a:p>
            <a:pPr algn="just" rtl="0">
              <a:spcBef>
                <a:spcPts val="0"/>
              </a:spcBef>
              <a:spcAft>
                <a:spcPts val="600"/>
              </a:spcAft>
              <a:buFont typeface="Wingdings" panose="05000000000000000000" pitchFamily="2" charset="2"/>
              <a:buChar char="Ø"/>
            </a:pPr>
            <a:endParaRPr lang="en-US" sz="2800" dirty="0">
              <a:solidFill>
                <a:srgbClr val="E6F7A7"/>
              </a:solidFill>
              <a:latin typeface="Times New Roman" panose="02020603050405020304" pitchFamily="18" charset="0"/>
              <a:cs typeface="Times New Roman" panose="02020603050405020304" pitchFamily="18" charset="0"/>
            </a:endParaRPr>
          </a:p>
          <a:p>
            <a:pPr algn="just" rtl="0">
              <a:spcBef>
                <a:spcPts val="0"/>
              </a:spcBef>
              <a:spcAft>
                <a:spcPts val="600"/>
              </a:spcAft>
              <a:buFont typeface="Wingdings" panose="05000000000000000000" pitchFamily="2" charset="2"/>
              <a:buChar char="Ø"/>
            </a:pPr>
            <a:r>
              <a:rPr lang="en-US" sz="2800" dirty="0">
                <a:solidFill>
                  <a:srgbClr val="E6F7A7"/>
                </a:solidFill>
                <a:latin typeface="Times New Roman" panose="02020603050405020304" pitchFamily="18" charset="0"/>
                <a:cs typeface="Times New Roman" panose="02020603050405020304" pitchFamily="18" charset="0"/>
              </a:rPr>
              <a:t>Any potentially sensitizing event is also treated with additional anti-D administration: such events include abdominal trauma, threatened abortion, or any spontaneous abortion </a:t>
            </a:r>
            <a:r>
              <a:rPr lang="en-US" sz="2800" dirty="0">
                <a:solidFill>
                  <a:schemeClr val="bg1"/>
                </a:solidFill>
                <a:highlight>
                  <a:srgbClr val="FFFF00"/>
                </a:highlight>
                <a:latin typeface="Times New Roman" panose="02020603050405020304" pitchFamily="18" charset="0"/>
                <a:cs typeface="Times New Roman" panose="02020603050405020304" pitchFamily="18" charset="0"/>
              </a:rPr>
              <a:t>after 12 weeks</a:t>
            </a:r>
            <a:r>
              <a:rPr lang="en-US" sz="2800" dirty="0">
                <a:solidFill>
                  <a:srgbClr val="E6F7A7"/>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49430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346747"/>
            <a:ext cx="8761413" cy="885141"/>
          </a:xfrm>
        </p:spPr>
        <p:txBody>
          <a:bodyPr/>
          <a:lstStyle/>
          <a:p>
            <a:r>
              <a:rPr lang="en-US" sz="48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Other blood group systems</a:t>
            </a:r>
          </a:p>
        </p:txBody>
      </p:sp>
      <p:sp>
        <p:nvSpPr>
          <p:cNvPr id="3" name="Content Placeholder 2"/>
          <p:cNvSpPr>
            <a:spLocks noGrp="1"/>
          </p:cNvSpPr>
          <p:nvPr>
            <p:ph idx="1"/>
          </p:nvPr>
        </p:nvSpPr>
        <p:spPr>
          <a:xfrm>
            <a:off x="569844" y="1599709"/>
            <a:ext cx="10748036" cy="4787839"/>
          </a:xfrm>
        </p:spPr>
        <p:txBody>
          <a:bodyPr>
            <a:noAutofit/>
          </a:bodyPr>
          <a:lstStyle/>
          <a:p>
            <a:pPr algn="just" rtl="0">
              <a:spcBef>
                <a:spcPts val="0"/>
              </a:spcBef>
              <a:spcAft>
                <a:spcPts val="600"/>
              </a:spcAft>
            </a:pPr>
            <a:r>
              <a:rPr lang="en-US" sz="2400" dirty="0">
                <a:solidFill>
                  <a:srgbClr val="E6F7A7"/>
                </a:solidFill>
                <a:latin typeface="Times New Roman" panose="02020603050405020304" pitchFamily="18" charset="0"/>
                <a:cs typeface="Times New Roman" panose="02020603050405020304" pitchFamily="18" charset="0"/>
              </a:rPr>
              <a:t>Other blood group antibodies, which are sometimes a problem during blood transfusion, include the following: </a:t>
            </a:r>
          </a:p>
          <a:p>
            <a:pPr lvl="1" algn="just" rtl="0">
              <a:spcBef>
                <a:spcPts val="0"/>
              </a:spcBef>
              <a:spcAft>
                <a:spcPts val="600"/>
              </a:spcAft>
              <a:buFont typeface="Wingdings" panose="05000000000000000000" pitchFamily="2" charset="2"/>
              <a:buChar char="Ø"/>
            </a:pPr>
            <a:r>
              <a:rPr lang="en-US" sz="2000" dirty="0">
                <a:solidFill>
                  <a:srgbClr val="E6F7A7"/>
                </a:solidFill>
                <a:latin typeface="Times New Roman" panose="02020603050405020304" pitchFamily="18" charset="0"/>
                <a:cs typeface="Times New Roman" panose="02020603050405020304" pitchFamily="18" charset="0"/>
              </a:rPr>
              <a:t>anti-K (</a:t>
            </a:r>
            <a:r>
              <a:rPr lang="en-US" sz="2000" dirty="0" err="1">
                <a:solidFill>
                  <a:srgbClr val="E6F7A7"/>
                </a:solidFill>
                <a:latin typeface="Times New Roman" panose="02020603050405020304" pitchFamily="18" charset="0"/>
                <a:cs typeface="Times New Roman" panose="02020603050405020304" pitchFamily="18" charset="0"/>
              </a:rPr>
              <a:t>Kell</a:t>
            </a:r>
            <a:r>
              <a:rPr lang="en-US" sz="2000" dirty="0">
                <a:solidFill>
                  <a:srgbClr val="E6F7A7"/>
                </a:solidFill>
                <a:latin typeface="Times New Roman" panose="02020603050405020304" pitchFamily="18" charset="0"/>
                <a:cs typeface="Times New Roman" panose="02020603050405020304" pitchFamily="18" charset="0"/>
              </a:rPr>
              <a:t> system), </a:t>
            </a:r>
          </a:p>
          <a:p>
            <a:pPr lvl="1" algn="just" rtl="0">
              <a:spcBef>
                <a:spcPts val="0"/>
              </a:spcBef>
              <a:spcAft>
                <a:spcPts val="600"/>
              </a:spcAft>
              <a:buFont typeface="Wingdings" panose="05000000000000000000" pitchFamily="2" charset="2"/>
              <a:buChar char="Ø"/>
            </a:pPr>
            <a:r>
              <a:rPr lang="en-US" sz="2000" dirty="0">
                <a:solidFill>
                  <a:srgbClr val="E6F7A7"/>
                </a:solidFill>
                <a:latin typeface="Times New Roman" panose="02020603050405020304" pitchFamily="18" charset="0"/>
                <a:cs typeface="Times New Roman" panose="02020603050405020304" pitchFamily="18" charset="0"/>
              </a:rPr>
              <a:t>anti-</a:t>
            </a:r>
            <a:r>
              <a:rPr lang="en-US" sz="2000" dirty="0" err="1">
                <a:solidFill>
                  <a:srgbClr val="E6F7A7"/>
                </a:solidFill>
                <a:latin typeface="Times New Roman" panose="02020603050405020304" pitchFamily="18" charset="0"/>
                <a:cs typeface="Times New Roman" panose="02020603050405020304" pitchFamily="18" charset="0"/>
              </a:rPr>
              <a:t>Fy</a:t>
            </a:r>
            <a:r>
              <a:rPr lang="en-US" sz="2000" baseline="30000" dirty="0" err="1">
                <a:solidFill>
                  <a:srgbClr val="E6F7A7"/>
                </a:solidFill>
                <a:latin typeface="Times New Roman" panose="02020603050405020304" pitchFamily="18" charset="0"/>
                <a:cs typeface="Times New Roman" panose="02020603050405020304" pitchFamily="18" charset="0"/>
              </a:rPr>
              <a:t>a</a:t>
            </a:r>
            <a:r>
              <a:rPr lang="en-US" sz="2000" dirty="0">
                <a:solidFill>
                  <a:srgbClr val="E6F7A7"/>
                </a:solidFill>
                <a:latin typeface="Times New Roman" panose="02020603050405020304" pitchFamily="18" charset="0"/>
                <a:cs typeface="Times New Roman" panose="02020603050405020304" pitchFamily="18" charset="0"/>
              </a:rPr>
              <a:t> (Duffy system), </a:t>
            </a:r>
          </a:p>
          <a:p>
            <a:pPr lvl="1" algn="just" rtl="0">
              <a:spcBef>
                <a:spcPts val="0"/>
              </a:spcBef>
              <a:spcAft>
                <a:spcPts val="600"/>
              </a:spcAft>
              <a:buFont typeface="Wingdings" panose="05000000000000000000" pitchFamily="2" charset="2"/>
              <a:buChar char="Ø"/>
            </a:pPr>
            <a:r>
              <a:rPr lang="en-US" sz="2000" dirty="0">
                <a:solidFill>
                  <a:srgbClr val="E6F7A7"/>
                </a:solidFill>
                <a:latin typeface="Times New Roman" panose="02020603050405020304" pitchFamily="18" charset="0"/>
                <a:cs typeface="Times New Roman" panose="02020603050405020304" pitchFamily="18" charset="0"/>
              </a:rPr>
              <a:t>anti-</a:t>
            </a:r>
            <a:r>
              <a:rPr lang="en-US" sz="2000" dirty="0" err="1">
                <a:solidFill>
                  <a:srgbClr val="E6F7A7"/>
                </a:solidFill>
                <a:latin typeface="Times New Roman" panose="02020603050405020304" pitchFamily="18" charset="0"/>
                <a:cs typeface="Times New Roman" panose="02020603050405020304" pitchFamily="18" charset="0"/>
              </a:rPr>
              <a:t>Jk</a:t>
            </a:r>
            <a:r>
              <a:rPr lang="en-US" sz="2000" baseline="30000" dirty="0" err="1">
                <a:solidFill>
                  <a:srgbClr val="E6F7A7"/>
                </a:solidFill>
                <a:latin typeface="Times New Roman" panose="02020603050405020304" pitchFamily="18" charset="0"/>
                <a:cs typeface="Times New Roman" panose="02020603050405020304" pitchFamily="18" charset="0"/>
              </a:rPr>
              <a:t>a</a:t>
            </a:r>
            <a:r>
              <a:rPr lang="en-US" sz="2000" dirty="0">
                <a:solidFill>
                  <a:srgbClr val="E6F7A7"/>
                </a:solidFill>
                <a:latin typeface="Times New Roman" panose="02020603050405020304" pitchFamily="18" charset="0"/>
                <a:cs typeface="Times New Roman" panose="02020603050405020304" pitchFamily="18" charset="0"/>
              </a:rPr>
              <a:t> (Kidd system) and </a:t>
            </a:r>
          </a:p>
          <a:p>
            <a:pPr lvl="1" algn="just" rtl="0">
              <a:spcBef>
                <a:spcPts val="0"/>
              </a:spcBef>
              <a:spcAft>
                <a:spcPts val="600"/>
              </a:spcAft>
              <a:buFont typeface="Wingdings" panose="05000000000000000000" pitchFamily="2" charset="2"/>
              <a:buChar char="Ø"/>
            </a:pPr>
            <a:r>
              <a:rPr lang="en-US" sz="2000" dirty="0">
                <a:solidFill>
                  <a:srgbClr val="E6F7A7"/>
                </a:solidFill>
                <a:latin typeface="Times New Roman" panose="02020603050405020304" pitchFamily="18" charset="0"/>
                <a:cs typeface="Times New Roman" panose="02020603050405020304" pitchFamily="18" charset="0"/>
              </a:rPr>
              <a:t>anti-S (part of the MNSs blood group system). </a:t>
            </a:r>
          </a:p>
          <a:p>
            <a:pPr algn="just" rtl="0">
              <a:spcBef>
                <a:spcPts val="0"/>
              </a:spcBef>
              <a:spcAft>
                <a:spcPts val="600"/>
              </a:spcAft>
            </a:pPr>
            <a:r>
              <a:rPr lang="en-US" sz="2400" dirty="0">
                <a:solidFill>
                  <a:srgbClr val="E6F7A7"/>
                </a:solidFill>
                <a:latin typeface="Times New Roman" panose="02020603050405020304" pitchFamily="18" charset="0"/>
                <a:cs typeface="Times New Roman" panose="02020603050405020304" pitchFamily="18" charset="0"/>
              </a:rPr>
              <a:t>These antigens are relatively poorly immunogenic. </a:t>
            </a:r>
          </a:p>
          <a:p>
            <a:pPr algn="just" rtl="0">
              <a:spcBef>
                <a:spcPts val="0"/>
              </a:spcBef>
              <a:spcAft>
                <a:spcPts val="600"/>
              </a:spcAft>
            </a:pPr>
            <a:r>
              <a:rPr lang="en-US" sz="2400" dirty="0">
                <a:solidFill>
                  <a:srgbClr val="E6F7A7"/>
                </a:solidFill>
                <a:latin typeface="Times New Roman" panose="02020603050405020304" pitchFamily="18" charset="0"/>
                <a:cs typeface="Times New Roman" panose="02020603050405020304" pitchFamily="18" charset="0"/>
              </a:rPr>
              <a:t>Their potency in stimulating antibody production is 10-1000 times less than that of </a:t>
            </a:r>
            <a:r>
              <a:rPr lang="en-US" sz="2400" dirty="0" err="1">
                <a:solidFill>
                  <a:srgbClr val="E6F7A7"/>
                </a:solidFill>
                <a:latin typeface="Times New Roman" panose="02020603050405020304" pitchFamily="18" charset="0"/>
                <a:cs typeface="Times New Roman" panose="02020603050405020304" pitchFamily="18" charset="0"/>
              </a:rPr>
              <a:t>RhD</a:t>
            </a:r>
            <a:r>
              <a:rPr lang="en-US" sz="2400" dirty="0">
                <a:solidFill>
                  <a:srgbClr val="E6F7A7"/>
                </a:solidFill>
                <a:latin typeface="Times New Roman" panose="02020603050405020304" pitchFamily="18" charset="0"/>
                <a:cs typeface="Times New Roman" panose="02020603050405020304" pitchFamily="18" charset="0"/>
              </a:rPr>
              <a:t>. </a:t>
            </a:r>
          </a:p>
          <a:p>
            <a:pPr algn="just" rtl="0">
              <a:spcBef>
                <a:spcPts val="0"/>
              </a:spcBef>
              <a:spcAft>
                <a:spcPts val="600"/>
              </a:spcAft>
            </a:pPr>
            <a:r>
              <a:rPr lang="en-US" sz="2400" dirty="0">
                <a:solidFill>
                  <a:srgbClr val="E6F7A7"/>
                </a:solidFill>
                <a:latin typeface="Times New Roman" panose="02020603050405020304" pitchFamily="18" charset="0"/>
                <a:cs typeface="Times New Roman" panose="02020603050405020304" pitchFamily="18" charset="0"/>
              </a:rPr>
              <a:t>Consequently, these antigens may not need be routinely assessed prior to transfusion.</a:t>
            </a:r>
          </a:p>
        </p:txBody>
      </p:sp>
    </p:spTree>
    <p:extLst>
      <p:ext uri="{BB962C8B-B14F-4D97-AF65-F5344CB8AC3E}">
        <p14:creationId xmlns:p14="http://schemas.microsoft.com/office/powerpoint/2010/main" val="1884641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heel(1)">
                                      <p:cBhvr>
                                        <p:cTn id="7" dur="2000"/>
                                        <p:tgtEl>
                                          <p:spTgt spid="3">
                                            <p:txEl>
                                              <p:pRg st="5" end="5"/>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wheel(1)">
                                      <p:cBhvr>
                                        <p:cTn id="10" dur="2000"/>
                                        <p:tgtEl>
                                          <p:spTgt spid="3">
                                            <p:txEl>
                                              <p:pRg st="6" end="6"/>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wheel(1)">
                                      <p:cBhvr>
                                        <p:cTn id="13"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346747"/>
            <a:ext cx="8761413" cy="885141"/>
          </a:xfrm>
        </p:spPr>
        <p:txBody>
          <a:bodyPr/>
          <a:lstStyle/>
          <a:p>
            <a:r>
              <a:rPr lang="en-US" sz="48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Compatibility</a:t>
            </a:r>
          </a:p>
        </p:txBody>
      </p:sp>
      <p:sp>
        <p:nvSpPr>
          <p:cNvPr id="3" name="Content Placeholder 2"/>
          <p:cNvSpPr>
            <a:spLocks noGrp="1"/>
          </p:cNvSpPr>
          <p:nvPr>
            <p:ph idx="1"/>
          </p:nvPr>
        </p:nvSpPr>
        <p:spPr>
          <a:xfrm>
            <a:off x="854242" y="1586457"/>
            <a:ext cx="10396854" cy="4668569"/>
          </a:xfrm>
        </p:spPr>
        <p:txBody>
          <a:bodyPr>
            <a:noAutofit/>
          </a:bodyPr>
          <a:lstStyle/>
          <a:p>
            <a:pPr algn="just" rtl="0">
              <a:spcBef>
                <a:spcPts val="0"/>
              </a:spcBef>
              <a:spcAft>
                <a:spcPts val="600"/>
              </a:spcAft>
              <a:buFont typeface="Arial" panose="020B0604020202020204" pitchFamily="34" charset="0"/>
              <a:buChar char="•"/>
            </a:pPr>
            <a:r>
              <a:rPr lang="en-US" sz="3200" dirty="0">
                <a:solidFill>
                  <a:srgbClr val="E6F7A7"/>
                </a:solidFill>
                <a:latin typeface="Times New Roman" panose="02020603050405020304" pitchFamily="18" charset="0"/>
                <a:cs typeface="Times New Roman" panose="02020603050405020304" pitchFamily="18" charset="0"/>
              </a:rPr>
              <a:t>The purpose of </a:t>
            </a:r>
            <a:r>
              <a:rPr lang="en-US" sz="3200" b="1" dirty="0">
                <a:solidFill>
                  <a:srgbClr val="FF00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cross-matching</a:t>
            </a:r>
            <a:r>
              <a:rPr lang="en-US" sz="3200" dirty="0">
                <a:solidFill>
                  <a:srgbClr val="E6F7A7"/>
                </a:solidFill>
                <a:latin typeface="Times New Roman" panose="02020603050405020304" pitchFamily="18" charset="0"/>
                <a:cs typeface="Times New Roman" panose="02020603050405020304" pitchFamily="18" charset="0"/>
              </a:rPr>
              <a:t> blood before transfusion is to ensure that there is no antibody present in the recipient’s plasma that will react with any antigen on the donor’s cells (</a:t>
            </a:r>
            <a:r>
              <a:rPr lang="en-US" sz="3200" dirty="0">
                <a:solidFill>
                  <a:srgbClr val="FF0000"/>
                </a:solidFill>
                <a:latin typeface="Times New Roman" panose="02020603050405020304" pitchFamily="18" charset="0"/>
                <a:cs typeface="Times New Roman" panose="02020603050405020304" pitchFamily="18" charset="0"/>
              </a:rPr>
              <a:t>major cross-match, IAT</a:t>
            </a:r>
            <a:r>
              <a:rPr lang="en-US" sz="3200" dirty="0">
                <a:solidFill>
                  <a:srgbClr val="E6F7A7"/>
                </a:solidFill>
                <a:latin typeface="Times New Roman" panose="02020603050405020304" pitchFamily="18" charset="0"/>
                <a:cs typeface="Times New Roman" panose="02020603050405020304" pitchFamily="18" charset="0"/>
              </a:rPr>
              <a:t>). </a:t>
            </a:r>
          </a:p>
          <a:p>
            <a:pPr algn="just" rtl="0">
              <a:spcBef>
                <a:spcPts val="0"/>
              </a:spcBef>
              <a:spcAft>
                <a:spcPts val="600"/>
              </a:spcAft>
              <a:buFont typeface="Arial" panose="020B0604020202020204" pitchFamily="34" charset="0"/>
              <a:buChar char="•"/>
            </a:pPr>
            <a:endParaRPr lang="en-US" sz="3200" dirty="0">
              <a:solidFill>
                <a:srgbClr val="E6F7A7"/>
              </a:solidFill>
              <a:latin typeface="Times New Roman" panose="02020603050405020304" pitchFamily="18" charset="0"/>
              <a:cs typeface="Times New Roman" panose="02020603050405020304" pitchFamily="18" charset="0"/>
            </a:endParaRPr>
          </a:p>
          <a:p>
            <a:pPr algn="just" rtl="0">
              <a:spcBef>
                <a:spcPts val="0"/>
              </a:spcBef>
              <a:spcAft>
                <a:spcPts val="600"/>
              </a:spcAft>
              <a:buFont typeface="Arial" panose="020B0604020202020204" pitchFamily="34" charset="0"/>
              <a:buChar char="•"/>
            </a:pPr>
            <a:r>
              <a:rPr lang="en-US" sz="3200" dirty="0">
                <a:solidFill>
                  <a:srgbClr val="E6F7A7"/>
                </a:solidFill>
                <a:latin typeface="Times New Roman" panose="02020603050405020304" pitchFamily="18" charset="0"/>
                <a:cs typeface="Times New Roman" panose="02020603050405020304" pitchFamily="18" charset="0"/>
              </a:rPr>
              <a:t>The basic technique for detecting such antibodies relies on their ability to agglutinate red cells that bear the appropriate antigen.</a:t>
            </a:r>
          </a:p>
        </p:txBody>
      </p:sp>
    </p:spTree>
    <p:extLst>
      <p:ext uri="{BB962C8B-B14F-4D97-AF65-F5344CB8AC3E}">
        <p14:creationId xmlns:p14="http://schemas.microsoft.com/office/powerpoint/2010/main" val="25130245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8543" y="271309"/>
            <a:ext cx="8761413" cy="885141"/>
          </a:xfrm>
        </p:spPr>
        <p:txBody>
          <a:bodyPr/>
          <a:lstStyle/>
          <a:p>
            <a:r>
              <a:rPr lang="en-US" sz="48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Antiglobulin test</a:t>
            </a:r>
          </a:p>
        </p:txBody>
      </p:sp>
      <p:sp>
        <p:nvSpPr>
          <p:cNvPr id="3" name="Content Placeholder 2"/>
          <p:cNvSpPr>
            <a:spLocks noGrp="1"/>
          </p:cNvSpPr>
          <p:nvPr>
            <p:ph idx="1"/>
          </p:nvPr>
        </p:nvSpPr>
        <p:spPr>
          <a:xfrm>
            <a:off x="794005" y="1355197"/>
            <a:ext cx="10841403" cy="5231494"/>
          </a:xfrm>
        </p:spPr>
        <p:txBody>
          <a:bodyPr>
            <a:noAutofit/>
          </a:bodyPr>
          <a:lstStyle/>
          <a:p>
            <a:pPr algn="just" rtl="0">
              <a:spcBef>
                <a:spcPts val="0"/>
              </a:spcBef>
              <a:spcAft>
                <a:spcPts val="600"/>
              </a:spcAft>
              <a:buFont typeface="Wingdings" panose="05000000000000000000" pitchFamily="2" charset="2"/>
              <a:buChar char="v"/>
            </a:pPr>
            <a:r>
              <a:rPr lang="en-US" sz="2800" dirty="0">
                <a:solidFill>
                  <a:srgbClr val="E6F7A7"/>
                </a:solidFill>
                <a:latin typeface="Times New Roman" panose="02020603050405020304" pitchFamily="18" charset="0"/>
                <a:cs typeface="Times New Roman" panose="02020603050405020304" pitchFamily="18" charset="0"/>
              </a:rPr>
              <a:t>Its purpose is to detect antibodies to red cell surface, either bound to the red cell surface or free in the serum.</a:t>
            </a:r>
          </a:p>
          <a:p>
            <a:pPr algn="just" rtl="0">
              <a:spcBef>
                <a:spcPts val="0"/>
              </a:spcBef>
              <a:spcAft>
                <a:spcPts val="600"/>
              </a:spcAft>
              <a:buFont typeface="Wingdings" panose="05000000000000000000" pitchFamily="2" charset="2"/>
              <a:buChar char="v"/>
            </a:pPr>
            <a:endParaRPr lang="en-US" sz="2800" dirty="0">
              <a:solidFill>
                <a:srgbClr val="E6F7A7"/>
              </a:solidFill>
              <a:latin typeface="Times New Roman" panose="02020603050405020304" pitchFamily="18" charset="0"/>
              <a:cs typeface="Times New Roman" panose="02020603050405020304" pitchFamily="18" charset="0"/>
            </a:endParaRPr>
          </a:p>
          <a:p>
            <a:pPr algn="just" rtl="0">
              <a:spcBef>
                <a:spcPts val="0"/>
              </a:spcBef>
              <a:spcAft>
                <a:spcPts val="600"/>
              </a:spcAft>
              <a:buFont typeface="Wingdings" panose="05000000000000000000" pitchFamily="2" charset="2"/>
              <a:buChar char="v"/>
            </a:pPr>
            <a:r>
              <a:rPr lang="en-US" sz="2800" dirty="0">
                <a:solidFill>
                  <a:srgbClr val="E6F7A7"/>
                </a:solidFill>
                <a:latin typeface="Times New Roman" panose="02020603050405020304" pitchFamily="18" charset="0"/>
                <a:cs typeface="Times New Roman" panose="02020603050405020304" pitchFamily="18" charset="0"/>
              </a:rPr>
              <a:t>The antiglobulin test can be used in two ways:</a:t>
            </a:r>
          </a:p>
          <a:p>
            <a:pPr lvl="1" algn="just" rtl="0">
              <a:spcBef>
                <a:spcPts val="0"/>
              </a:spcBef>
              <a:spcAft>
                <a:spcPts val="600"/>
              </a:spcAft>
            </a:pPr>
            <a:endParaRPr lang="en-US" sz="2400" dirty="0">
              <a:solidFill>
                <a:srgbClr val="E6F7A7"/>
              </a:solidFill>
              <a:latin typeface="Times New Roman" panose="02020603050405020304" pitchFamily="18" charset="0"/>
              <a:cs typeface="Times New Roman" panose="02020603050405020304" pitchFamily="18" charset="0"/>
            </a:endParaRPr>
          </a:p>
          <a:p>
            <a:pPr lvl="1" algn="just" rtl="0">
              <a:spcBef>
                <a:spcPts val="0"/>
              </a:spcBef>
              <a:spcAft>
                <a:spcPts val="600"/>
              </a:spcAft>
            </a:pPr>
            <a:r>
              <a:rPr lang="en-US" sz="2400" dirty="0">
                <a:solidFill>
                  <a:srgbClr val="E6F7A7"/>
                </a:solidFill>
                <a:latin typeface="Times New Roman" panose="02020603050405020304" pitchFamily="18" charset="0"/>
                <a:cs typeface="Times New Roman" panose="02020603050405020304" pitchFamily="18" charset="0"/>
              </a:rPr>
              <a:t>First, the </a:t>
            </a:r>
            <a:r>
              <a:rPr lang="en-US" sz="2800" b="1" i="1" u="sng" dirty="0">
                <a:solidFill>
                  <a:srgbClr val="FF0000"/>
                </a:solidFill>
                <a:latin typeface="Times New Roman" panose="02020603050405020304" pitchFamily="18" charset="0"/>
                <a:cs typeface="Times New Roman" panose="02020603050405020304" pitchFamily="18" charset="0"/>
              </a:rPr>
              <a:t>direct antiglobulin </a:t>
            </a:r>
            <a:r>
              <a:rPr lang="en-US" sz="2800" b="1" i="1" u="sng" dirty="0" smtClean="0">
                <a:solidFill>
                  <a:srgbClr val="FF0000"/>
                </a:solidFill>
                <a:latin typeface="Times New Roman" panose="02020603050405020304" pitchFamily="18" charset="0"/>
                <a:cs typeface="Times New Roman" panose="02020603050405020304" pitchFamily="18" charset="0"/>
              </a:rPr>
              <a:t>test (DAT)</a:t>
            </a:r>
            <a:r>
              <a:rPr lang="en-US" sz="2400" dirty="0" smtClean="0">
                <a:solidFill>
                  <a:srgbClr val="E6F7A7"/>
                </a:solidFill>
                <a:latin typeface="Times New Roman" panose="02020603050405020304" pitchFamily="18" charset="0"/>
                <a:cs typeface="Times New Roman" panose="02020603050405020304" pitchFamily="18" charset="0"/>
              </a:rPr>
              <a:t>, </a:t>
            </a:r>
            <a:r>
              <a:rPr lang="en-US" sz="2400" dirty="0">
                <a:solidFill>
                  <a:srgbClr val="E6F7A7"/>
                </a:solidFill>
                <a:latin typeface="Times New Roman" panose="02020603050405020304" pitchFamily="18" charset="0"/>
                <a:cs typeface="Times New Roman" panose="02020603050405020304" pitchFamily="18" charset="0"/>
              </a:rPr>
              <a:t>used in the diagnosis of autoimmune hemolytic anemia. it can be used to detect antibody already on the patient’s cells </a:t>
            </a:r>
            <a:r>
              <a:rPr lang="en-US" sz="2400" i="1" dirty="0">
                <a:solidFill>
                  <a:srgbClr val="E6F7A7"/>
                </a:solidFill>
                <a:latin typeface="Times New Roman" panose="02020603050405020304" pitchFamily="18" charset="0"/>
                <a:cs typeface="Times New Roman" panose="02020603050405020304" pitchFamily="18" charset="0"/>
              </a:rPr>
              <a:t>in vivo</a:t>
            </a:r>
            <a:r>
              <a:rPr lang="en-US" sz="2400" dirty="0">
                <a:solidFill>
                  <a:srgbClr val="E6F7A7"/>
                </a:solidFill>
                <a:latin typeface="Times New Roman" panose="02020603050405020304" pitchFamily="18" charset="0"/>
                <a:cs typeface="Times New Roman" panose="02020603050405020304" pitchFamily="18" charset="0"/>
              </a:rPr>
              <a:t>. Red cells are washed to remove the free IgG in the plasma, which would otherwise react with and neutralize the antiglobulin. After washing, anti-human globin is added and, if the red cells are coated with antibody, agglutination takes place. </a:t>
            </a:r>
          </a:p>
        </p:txBody>
      </p:sp>
    </p:spTree>
    <p:extLst>
      <p:ext uri="{BB962C8B-B14F-4D97-AF65-F5344CB8AC3E}">
        <p14:creationId xmlns:p14="http://schemas.microsoft.com/office/powerpoint/2010/main" val="28851879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2642" y="1654061"/>
            <a:ext cx="10546716" cy="4074459"/>
          </a:xfrm>
        </p:spPr>
        <p:txBody>
          <a:bodyPr>
            <a:noAutofit/>
          </a:bodyPr>
          <a:lstStyle/>
          <a:p>
            <a:pPr algn="just" rtl="0">
              <a:spcBef>
                <a:spcPts val="0"/>
              </a:spcBef>
              <a:spcAft>
                <a:spcPts val="600"/>
              </a:spcAft>
              <a:buClr>
                <a:srgbClr val="1E5155">
                  <a:lumMod val="40000"/>
                  <a:lumOff val="60000"/>
                </a:srgbClr>
              </a:buClr>
            </a:pPr>
            <a:r>
              <a:rPr lang="en-US" sz="2800" dirty="0">
                <a:solidFill>
                  <a:srgbClr val="E6F7A7"/>
                </a:solidFill>
                <a:latin typeface="Times New Roman" panose="02020603050405020304" pitchFamily="18" charset="0"/>
                <a:cs typeface="Times New Roman" panose="02020603050405020304" pitchFamily="18" charset="0"/>
              </a:rPr>
              <a:t>Second, </a:t>
            </a:r>
            <a:r>
              <a:rPr lang="en-US" sz="2800" i="1" dirty="0">
                <a:solidFill>
                  <a:srgbClr val="E6F7A7"/>
                </a:solidFill>
                <a:latin typeface="Times New Roman" panose="02020603050405020304" pitchFamily="18" charset="0"/>
                <a:cs typeface="Times New Roman" panose="02020603050405020304" pitchFamily="18" charset="0"/>
              </a:rPr>
              <a:t>the </a:t>
            </a:r>
            <a:r>
              <a:rPr lang="en-US" sz="2800" b="1" i="1" u="sng" dirty="0">
                <a:solidFill>
                  <a:srgbClr val="FF0000"/>
                </a:solidFill>
                <a:latin typeface="Times New Roman" panose="02020603050405020304" pitchFamily="18" charset="0"/>
                <a:cs typeface="Times New Roman" panose="02020603050405020304" pitchFamily="18" charset="0"/>
              </a:rPr>
              <a:t>indirect antiglobulin </a:t>
            </a:r>
            <a:r>
              <a:rPr lang="en-US" sz="2800" b="1" i="1" u="sng" dirty="0" smtClean="0">
                <a:solidFill>
                  <a:srgbClr val="FF0000"/>
                </a:solidFill>
                <a:latin typeface="Times New Roman" panose="02020603050405020304" pitchFamily="18" charset="0"/>
                <a:cs typeface="Times New Roman" panose="02020603050405020304" pitchFamily="18" charset="0"/>
              </a:rPr>
              <a:t>test (IAT)</a:t>
            </a:r>
            <a:r>
              <a:rPr lang="en-US" sz="2800" i="1" dirty="0" smtClean="0">
                <a:solidFill>
                  <a:srgbClr val="E6F7A7"/>
                </a:solidFill>
                <a:latin typeface="Times New Roman" panose="02020603050405020304" pitchFamily="18" charset="0"/>
                <a:cs typeface="Times New Roman" panose="02020603050405020304" pitchFamily="18" charset="0"/>
              </a:rPr>
              <a:t>, </a:t>
            </a:r>
            <a:r>
              <a:rPr lang="en-US" sz="2800" dirty="0">
                <a:solidFill>
                  <a:srgbClr val="E6F7A7"/>
                </a:solidFill>
                <a:latin typeface="Times New Roman" panose="02020603050405020304" pitchFamily="18" charset="0"/>
                <a:cs typeface="Times New Roman" panose="02020603050405020304" pitchFamily="18" charset="0"/>
              </a:rPr>
              <a:t>the test can be used to detect the presence of antibody in serum, as in the cross-matching of blood for transfusion. In this case, serum from the patient who requires transfusion is incubated with donor red cells. Any antibody present in the recipient’s serum that has specificity for antigens on the donor’s cells will interact with those cells. After washing, addition of anti-human globulin will bring about red cell agglutination. </a:t>
            </a:r>
          </a:p>
        </p:txBody>
      </p:sp>
      <p:sp>
        <p:nvSpPr>
          <p:cNvPr id="4" name="Title 1"/>
          <p:cNvSpPr txBox="1">
            <a:spLocks/>
          </p:cNvSpPr>
          <p:nvPr/>
        </p:nvSpPr>
        <p:spPr>
          <a:xfrm>
            <a:off x="1154954" y="441829"/>
            <a:ext cx="8761413" cy="7069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500" b="1" i="1" dirty="0">
                <a:solidFill>
                  <a:srgbClr val="6AAC90">
                    <a:lumMod val="20000"/>
                    <a:lumOff val="80000"/>
                  </a:srgbClr>
                </a:solidFill>
                <a:latin typeface="Times New Roman" panose="02020603050405020304" pitchFamily="18" charset="0"/>
                <a:cs typeface="Times New Roman" panose="02020603050405020304" pitchFamily="18" charset="0"/>
              </a:rPr>
              <a:t>cont’d…</a:t>
            </a:r>
          </a:p>
        </p:txBody>
      </p:sp>
    </p:spTree>
    <p:extLst>
      <p:ext uri="{BB962C8B-B14F-4D97-AF65-F5344CB8AC3E}">
        <p14:creationId xmlns:p14="http://schemas.microsoft.com/office/powerpoint/2010/main" val="3298501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BB0E5468-9381-439B-ABC7-013F7ECDF467}"/>
              </a:ext>
            </a:extLst>
          </p:cNvPr>
          <p:cNvSpPr>
            <a:spLocks noGrp="1"/>
          </p:cNvSpPr>
          <p:nvPr>
            <p:ph type="title"/>
          </p:nvPr>
        </p:nvSpPr>
        <p:spPr>
          <a:xfrm>
            <a:off x="646111" y="452718"/>
            <a:ext cx="9404723" cy="991769"/>
          </a:xfrm>
        </p:spPr>
        <p:txBody>
          <a:bodyPr/>
          <a:lstStyle/>
          <a:p>
            <a:r>
              <a:rPr lang="en-US" b="1" dirty="0"/>
              <a:t>Blood Bank Units</a:t>
            </a:r>
            <a:endParaRPr lang="ar-SA" b="1" dirty="0"/>
          </a:p>
        </p:txBody>
      </p:sp>
      <p:sp>
        <p:nvSpPr>
          <p:cNvPr id="3" name="عنصر نائب للمحتوى 2">
            <a:extLst>
              <a:ext uri="{FF2B5EF4-FFF2-40B4-BE49-F238E27FC236}">
                <a16:creationId xmlns:a16="http://schemas.microsoft.com/office/drawing/2014/main" xmlns="" id="{64B01C3C-8C43-4C06-BE19-67E1106EF9CA}"/>
              </a:ext>
            </a:extLst>
          </p:cNvPr>
          <p:cNvSpPr>
            <a:spLocks noGrp="1"/>
          </p:cNvSpPr>
          <p:nvPr>
            <p:ph idx="1"/>
          </p:nvPr>
        </p:nvSpPr>
        <p:spPr>
          <a:xfrm>
            <a:off x="645130" y="1444488"/>
            <a:ext cx="10605966" cy="4803912"/>
          </a:xfrm>
        </p:spPr>
        <p:txBody>
          <a:bodyPr>
            <a:normAutofit/>
          </a:bodyPr>
          <a:lstStyle/>
          <a:p>
            <a:pPr algn="l" rtl="0"/>
            <a:r>
              <a:rPr lang="en-US" sz="2800" dirty="0"/>
              <a:t>Traditionally, two parts:</a:t>
            </a:r>
          </a:p>
          <a:p>
            <a:pPr lvl="1" algn="l" rtl="0"/>
            <a:r>
              <a:rPr lang="en-US" sz="2400" dirty="0"/>
              <a:t>1) </a:t>
            </a:r>
            <a:r>
              <a:rPr lang="en-US" sz="2800" b="1" dirty="0">
                <a:solidFill>
                  <a:srgbClr val="FF0000"/>
                </a:solidFill>
              </a:rPr>
              <a:t>Donation</a:t>
            </a:r>
            <a:r>
              <a:rPr lang="en-US" sz="2400" b="1" dirty="0">
                <a:solidFill>
                  <a:srgbClr val="FF0000"/>
                </a:solidFill>
              </a:rPr>
              <a:t> services</a:t>
            </a:r>
            <a:r>
              <a:rPr lang="en-US" sz="2400" dirty="0"/>
              <a:t>: donor area, component separation, infectious testing, ABO typing and </a:t>
            </a:r>
            <a:r>
              <a:rPr lang="en-US" sz="2400" dirty="0" err="1"/>
              <a:t>RhD</a:t>
            </a:r>
            <a:r>
              <a:rPr lang="en-US" sz="2400" dirty="0"/>
              <a:t> screening, inventory.</a:t>
            </a:r>
          </a:p>
          <a:p>
            <a:pPr lvl="1" algn="l" rtl="0"/>
            <a:r>
              <a:rPr lang="en-US" sz="2400" dirty="0"/>
              <a:t>2) </a:t>
            </a:r>
            <a:r>
              <a:rPr lang="en-US" sz="2800" b="1" dirty="0">
                <a:solidFill>
                  <a:srgbClr val="FF0000"/>
                </a:solidFill>
              </a:rPr>
              <a:t>Transfusion</a:t>
            </a:r>
            <a:r>
              <a:rPr lang="en-US" sz="2400" b="1" dirty="0">
                <a:solidFill>
                  <a:srgbClr val="FF0000"/>
                </a:solidFill>
              </a:rPr>
              <a:t> services</a:t>
            </a:r>
            <a:r>
              <a:rPr lang="en-US" sz="2400" dirty="0"/>
              <a:t>: inventory, Patient (recipient) ABO grouping, </a:t>
            </a:r>
            <a:r>
              <a:rPr lang="en-US" sz="2400" dirty="0" err="1"/>
              <a:t>RhD</a:t>
            </a:r>
            <a:r>
              <a:rPr lang="en-US" sz="2400" dirty="0"/>
              <a:t> and antibody identification screening, cross-match, component issuing.</a:t>
            </a:r>
          </a:p>
          <a:p>
            <a:pPr algn="l" rtl="0"/>
            <a:r>
              <a:rPr lang="en-US" sz="2800" dirty="0"/>
              <a:t>Currently in the major hospital, there is a </a:t>
            </a:r>
            <a:r>
              <a:rPr lang="en-US" sz="2800" b="1" dirty="0">
                <a:solidFill>
                  <a:srgbClr val="FF0000"/>
                </a:solidFill>
              </a:rPr>
              <a:t>apheresis</a:t>
            </a:r>
            <a:r>
              <a:rPr lang="en-US" sz="2800" dirty="0"/>
              <a:t> unit (donation, therapeutic or prophylaxis). </a:t>
            </a:r>
          </a:p>
          <a:p>
            <a:pPr algn="l" rtl="0"/>
            <a:r>
              <a:rPr lang="en-US" sz="2800" dirty="0"/>
              <a:t>In many tertiary hospitals, stem cell unit, cord blood unit and tissue banking.</a:t>
            </a:r>
            <a:endParaRPr lang="ar-SA" sz="2800" dirty="0"/>
          </a:p>
        </p:txBody>
      </p:sp>
    </p:spTree>
    <p:extLst>
      <p:ext uri="{BB962C8B-B14F-4D97-AF65-F5344CB8AC3E}">
        <p14:creationId xmlns:p14="http://schemas.microsoft.com/office/powerpoint/2010/main" val="270314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4CCEDA06-D80C-43C0-8D89-4045F68F6163}"/>
              </a:ext>
            </a:extLst>
          </p:cNvPr>
          <p:cNvSpPr>
            <a:spLocks noGrp="1"/>
          </p:cNvSpPr>
          <p:nvPr>
            <p:ph type="title"/>
          </p:nvPr>
        </p:nvSpPr>
        <p:spPr/>
        <p:txBody>
          <a:bodyPr/>
          <a:lstStyle/>
          <a:p>
            <a:endParaRPr lang="ar-SA"/>
          </a:p>
        </p:txBody>
      </p:sp>
      <p:pic>
        <p:nvPicPr>
          <p:cNvPr id="5" name="عنصر نائب للمحتوى 4">
            <a:extLst>
              <a:ext uri="{FF2B5EF4-FFF2-40B4-BE49-F238E27FC236}">
                <a16:creationId xmlns:a16="http://schemas.microsoft.com/office/drawing/2014/main" xmlns="" id="{00FDB092-8CB4-4A96-9466-3FEC8935A66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0302" y="0"/>
            <a:ext cx="11467627" cy="6718852"/>
          </a:xfrm>
        </p:spPr>
      </p:pic>
    </p:spTree>
    <p:extLst>
      <p:ext uri="{BB962C8B-B14F-4D97-AF65-F5344CB8AC3E}">
        <p14:creationId xmlns:p14="http://schemas.microsoft.com/office/powerpoint/2010/main" val="36590190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1779" y="1245703"/>
            <a:ext cx="6882063" cy="5371479"/>
          </a:xfrm>
          <a:prstGeom prst="rect">
            <a:avLst/>
          </a:prstGeom>
        </p:spPr>
      </p:pic>
      <p:sp>
        <p:nvSpPr>
          <p:cNvPr id="2" name="مربع نص 1">
            <a:extLst>
              <a:ext uri="{FF2B5EF4-FFF2-40B4-BE49-F238E27FC236}">
                <a16:creationId xmlns:a16="http://schemas.microsoft.com/office/drawing/2014/main" xmlns="" id="{CF4B0FC9-C790-46EF-8909-875EBC971A37}"/>
              </a:ext>
            </a:extLst>
          </p:cNvPr>
          <p:cNvSpPr txBox="1"/>
          <p:nvPr/>
        </p:nvSpPr>
        <p:spPr>
          <a:xfrm>
            <a:off x="318051" y="132522"/>
            <a:ext cx="10151165" cy="892552"/>
          </a:xfrm>
          <a:prstGeom prst="rect">
            <a:avLst/>
          </a:prstGeom>
          <a:noFill/>
        </p:spPr>
        <p:txBody>
          <a:bodyPr wrap="square" rtlCol="1">
            <a:spAutoFit/>
          </a:bodyPr>
          <a:lstStyle/>
          <a:p>
            <a:r>
              <a:rPr lang="en-US" sz="28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Hazards of blood transfusion: </a:t>
            </a:r>
          </a:p>
          <a:p>
            <a:r>
              <a:rPr lang="en-US" sz="2400" dirty="0">
                <a:solidFill>
                  <a:srgbClr val="E6F7A7"/>
                </a:solidFill>
                <a:latin typeface="Times New Roman" panose="02020603050405020304" pitchFamily="18" charset="0"/>
                <a:cs typeface="Times New Roman" panose="02020603050405020304" pitchFamily="18" charset="0"/>
              </a:rPr>
              <a:t>the Serious Hazards of Transfusion (SHOT) Committee, between 1996 and 2010</a:t>
            </a:r>
            <a:r>
              <a:rPr lang="en-US" dirty="0">
                <a:solidFill>
                  <a:srgbClr val="E6F7A7"/>
                </a:solidFill>
                <a:latin typeface="Times New Roman" panose="02020603050405020304" pitchFamily="18" charset="0"/>
                <a:cs typeface="Times New Roman" panose="02020603050405020304" pitchFamily="18" charset="0"/>
              </a:rPr>
              <a:t>. </a:t>
            </a:r>
            <a:endParaRPr lang="ar-SA" dirty="0"/>
          </a:p>
        </p:txBody>
      </p:sp>
    </p:spTree>
    <p:extLst>
      <p:ext uri="{BB962C8B-B14F-4D97-AF65-F5344CB8AC3E}">
        <p14:creationId xmlns:p14="http://schemas.microsoft.com/office/powerpoint/2010/main" val="4276861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BFF1EFDD-FD67-487B-A68E-EFED3BAA1793}"/>
              </a:ext>
            </a:extLst>
          </p:cNvPr>
          <p:cNvSpPr>
            <a:spLocks noGrp="1"/>
          </p:cNvSpPr>
          <p:nvPr>
            <p:ph type="title"/>
          </p:nvPr>
        </p:nvSpPr>
        <p:spPr/>
        <p:txBody>
          <a:bodyPr/>
          <a:lstStyle/>
          <a:p>
            <a:endParaRPr lang="ar-SA"/>
          </a:p>
        </p:txBody>
      </p:sp>
      <p:pic>
        <p:nvPicPr>
          <p:cNvPr id="5" name="عنصر نائب للمحتوى 4">
            <a:extLst>
              <a:ext uri="{FF2B5EF4-FFF2-40B4-BE49-F238E27FC236}">
                <a16:creationId xmlns:a16="http://schemas.microsoft.com/office/drawing/2014/main" xmlns="" id="{858DFDB8-0E6B-4F55-B661-90EC3C7AC19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05878" y="379604"/>
            <a:ext cx="7145765" cy="6180224"/>
          </a:xfrm>
        </p:spPr>
      </p:pic>
    </p:spTree>
    <p:extLst>
      <p:ext uri="{BB962C8B-B14F-4D97-AF65-F5344CB8AC3E}">
        <p14:creationId xmlns:p14="http://schemas.microsoft.com/office/powerpoint/2010/main" val="1606259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F93BB8F1-3AF4-4AE9-A8B2-E1FF7419DE68}"/>
              </a:ext>
            </a:extLst>
          </p:cNvPr>
          <p:cNvSpPr>
            <a:spLocks noGrp="1"/>
          </p:cNvSpPr>
          <p:nvPr>
            <p:ph type="title"/>
          </p:nvPr>
        </p:nvSpPr>
        <p:spPr/>
        <p:txBody>
          <a:bodyPr/>
          <a:lstStyle/>
          <a:p>
            <a:endParaRPr lang="ar-SA" dirty="0"/>
          </a:p>
        </p:txBody>
      </p:sp>
      <p:pic>
        <p:nvPicPr>
          <p:cNvPr id="7" name="صورة 6">
            <a:extLst>
              <a:ext uri="{FF2B5EF4-FFF2-40B4-BE49-F238E27FC236}">
                <a16:creationId xmlns:a16="http://schemas.microsoft.com/office/drawing/2014/main" xmlns="" id="{D18E9CB9-823C-40F2-AA5A-01BAB3F0E8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1166" y="1383815"/>
            <a:ext cx="4465981" cy="4648540"/>
          </a:xfrm>
          <a:prstGeom prst="rect">
            <a:avLst/>
          </a:prstGeom>
        </p:spPr>
      </p:pic>
      <p:pic>
        <p:nvPicPr>
          <p:cNvPr id="5" name="عنصر نائب للمحتوى 4">
            <a:extLst>
              <a:ext uri="{FF2B5EF4-FFF2-40B4-BE49-F238E27FC236}">
                <a16:creationId xmlns:a16="http://schemas.microsoft.com/office/drawing/2014/main" xmlns="" id="{B0A7A73C-C9C5-4A54-855D-8CBBBD8F963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15412" y="437409"/>
            <a:ext cx="4465982" cy="6323484"/>
          </a:xfrm>
        </p:spPr>
      </p:pic>
      <p:sp>
        <p:nvSpPr>
          <p:cNvPr id="8" name="مربع نص 7">
            <a:extLst>
              <a:ext uri="{FF2B5EF4-FFF2-40B4-BE49-F238E27FC236}">
                <a16:creationId xmlns:a16="http://schemas.microsoft.com/office/drawing/2014/main" xmlns="" id="{44F2E6BB-3E33-4C47-AEE9-863E04F8CDD8}"/>
              </a:ext>
            </a:extLst>
          </p:cNvPr>
          <p:cNvSpPr txBox="1"/>
          <p:nvPr/>
        </p:nvSpPr>
        <p:spPr>
          <a:xfrm>
            <a:off x="6749748" y="4589254"/>
            <a:ext cx="1789044" cy="830997"/>
          </a:xfrm>
          <a:prstGeom prst="rect">
            <a:avLst/>
          </a:prstGeom>
          <a:noFill/>
        </p:spPr>
        <p:txBody>
          <a:bodyPr wrap="square" rtlCol="1">
            <a:spAutoFit/>
          </a:bodyPr>
          <a:lstStyle/>
          <a:p>
            <a:r>
              <a:rPr lang="en-US" sz="2400" b="1" dirty="0">
                <a:solidFill>
                  <a:srgbClr val="FF0000"/>
                </a:solidFill>
                <a:highlight>
                  <a:srgbClr val="FFFF00"/>
                </a:highlight>
              </a:rPr>
              <a:t>Solution: irradiation</a:t>
            </a:r>
            <a:endParaRPr lang="ar-SA" sz="2400" b="1" dirty="0">
              <a:solidFill>
                <a:srgbClr val="FF0000"/>
              </a:solidFill>
              <a:highlight>
                <a:srgbClr val="FFFF00"/>
              </a:highlight>
            </a:endParaRPr>
          </a:p>
        </p:txBody>
      </p:sp>
      <p:sp>
        <p:nvSpPr>
          <p:cNvPr id="3" name="مربع نص 2">
            <a:extLst>
              <a:ext uri="{FF2B5EF4-FFF2-40B4-BE49-F238E27FC236}">
                <a16:creationId xmlns:a16="http://schemas.microsoft.com/office/drawing/2014/main" xmlns="" id="{0F89436F-3966-48E7-ABF5-CA9B05AF7239}"/>
              </a:ext>
            </a:extLst>
          </p:cNvPr>
          <p:cNvSpPr txBox="1"/>
          <p:nvPr/>
        </p:nvSpPr>
        <p:spPr>
          <a:xfrm>
            <a:off x="2845972" y="922150"/>
            <a:ext cx="2324817" cy="461665"/>
          </a:xfrm>
          <a:prstGeom prst="rect">
            <a:avLst/>
          </a:prstGeom>
          <a:noFill/>
        </p:spPr>
        <p:txBody>
          <a:bodyPr wrap="square" rtlCol="1">
            <a:spAutoFit/>
          </a:bodyPr>
          <a:lstStyle/>
          <a:p>
            <a:r>
              <a:rPr lang="en-US" sz="2400" b="1" dirty="0">
                <a:solidFill>
                  <a:schemeClr val="bg1"/>
                </a:solidFill>
                <a:highlight>
                  <a:srgbClr val="FFFF00"/>
                </a:highlight>
              </a:rPr>
              <a:t>Early</a:t>
            </a:r>
            <a:endParaRPr lang="ar-SA" b="1" dirty="0">
              <a:solidFill>
                <a:schemeClr val="bg1"/>
              </a:solidFill>
              <a:highlight>
                <a:srgbClr val="FFFF00"/>
              </a:highlight>
            </a:endParaRPr>
          </a:p>
        </p:txBody>
      </p:sp>
      <p:sp>
        <p:nvSpPr>
          <p:cNvPr id="4" name="TextBox 3"/>
          <p:cNvSpPr txBox="1"/>
          <p:nvPr/>
        </p:nvSpPr>
        <p:spPr>
          <a:xfrm>
            <a:off x="8856617" y="2364377"/>
            <a:ext cx="3122023" cy="1323439"/>
          </a:xfrm>
          <a:prstGeom prst="rect">
            <a:avLst/>
          </a:prstGeom>
          <a:noFill/>
        </p:spPr>
        <p:txBody>
          <a:bodyPr wrap="square" rtlCol="0">
            <a:spAutoFit/>
          </a:bodyPr>
          <a:lstStyle/>
          <a:p>
            <a:r>
              <a:rPr lang="en-US" sz="4000" b="1" dirty="0" smtClean="0">
                <a:ln>
                  <a:solidFill>
                    <a:srgbClr val="6ED313"/>
                  </a:solidFill>
                </a:ln>
                <a:solidFill>
                  <a:srgbClr val="FF0000"/>
                </a:solidFill>
              </a:rPr>
              <a:t>Important Slide</a:t>
            </a:r>
            <a:endParaRPr lang="en-US" sz="4000" b="1" dirty="0">
              <a:ln>
                <a:solidFill>
                  <a:srgbClr val="6ED313"/>
                </a:solidFill>
              </a:ln>
              <a:solidFill>
                <a:srgbClr val="FF0000"/>
              </a:solidFill>
            </a:endParaRPr>
          </a:p>
        </p:txBody>
      </p:sp>
    </p:spTree>
    <p:extLst>
      <p:ext uri="{BB962C8B-B14F-4D97-AF65-F5344CB8AC3E}">
        <p14:creationId xmlns:p14="http://schemas.microsoft.com/office/powerpoint/2010/main" val="38215386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9547" y="234756"/>
            <a:ext cx="9561617" cy="968402"/>
          </a:xfrm>
        </p:spPr>
        <p:txBody>
          <a:bodyPr/>
          <a:lstStyle/>
          <a:p>
            <a:r>
              <a:rPr lang="en-US" sz="44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Management of Transfusion Reactions</a:t>
            </a:r>
          </a:p>
        </p:txBody>
      </p:sp>
      <p:sp>
        <p:nvSpPr>
          <p:cNvPr id="3" name="Content Placeholder 2"/>
          <p:cNvSpPr>
            <a:spLocks noGrp="1"/>
          </p:cNvSpPr>
          <p:nvPr>
            <p:ph idx="1"/>
          </p:nvPr>
        </p:nvSpPr>
        <p:spPr>
          <a:xfrm>
            <a:off x="385011" y="1359568"/>
            <a:ext cx="11117876" cy="4908107"/>
          </a:xfrm>
        </p:spPr>
        <p:txBody>
          <a:bodyPr>
            <a:noAutofit/>
          </a:bodyPr>
          <a:lstStyle/>
          <a:p>
            <a:pPr lvl="0" algn="just" rtl="0">
              <a:spcBef>
                <a:spcPts val="0"/>
              </a:spcBef>
              <a:spcAft>
                <a:spcPts val="600"/>
              </a:spcAft>
              <a:buClr>
                <a:srgbClr val="1E5155">
                  <a:lumMod val="40000"/>
                  <a:lumOff val="60000"/>
                </a:srgbClr>
              </a:buClr>
            </a:pPr>
            <a:r>
              <a:rPr lang="en-US" sz="2300" dirty="0">
                <a:solidFill>
                  <a:srgbClr val="E6F7A7"/>
                </a:solidFill>
                <a:latin typeface="Times New Roman" panose="02020603050405020304" pitchFamily="18" charset="0"/>
                <a:cs typeface="Times New Roman" panose="02020603050405020304" pitchFamily="18" charset="0"/>
              </a:rPr>
              <a:t>The </a:t>
            </a:r>
            <a:r>
              <a:rPr lang="en-US" sz="2300" b="1" dirty="0">
                <a:solidFill>
                  <a:schemeClr val="bg1"/>
                </a:solidFill>
                <a:highlight>
                  <a:srgbClr val="FFFF00"/>
                </a:highlight>
                <a:latin typeface="Times New Roman" panose="02020603050405020304" pitchFamily="18" charset="0"/>
                <a:cs typeface="Times New Roman" panose="02020603050405020304" pitchFamily="18" charset="0"/>
              </a:rPr>
              <a:t>first action is always to stop the transfusion </a:t>
            </a:r>
            <a:r>
              <a:rPr lang="en-US" sz="2300" dirty="0">
                <a:solidFill>
                  <a:srgbClr val="E6F7A7"/>
                </a:solidFill>
                <a:latin typeface="Times New Roman" panose="02020603050405020304" pitchFamily="18" charset="0"/>
                <a:cs typeface="Times New Roman" panose="02020603050405020304" pitchFamily="18" charset="0"/>
              </a:rPr>
              <a:t>and </a:t>
            </a:r>
            <a:r>
              <a:rPr lang="en-US" sz="2300" dirty="0">
                <a:solidFill>
                  <a:schemeClr val="bg1"/>
                </a:solidFill>
                <a:highlight>
                  <a:srgbClr val="FFFF00"/>
                </a:highlight>
                <a:latin typeface="Times New Roman" panose="02020603050405020304" pitchFamily="18" charset="0"/>
                <a:cs typeface="Times New Roman" panose="02020603050405020304" pitchFamily="18" charset="0"/>
              </a:rPr>
              <a:t>clarify that the correct patient’s details </a:t>
            </a:r>
            <a:r>
              <a:rPr lang="en-US" sz="2300" dirty="0">
                <a:solidFill>
                  <a:srgbClr val="E6F7A7"/>
                </a:solidFill>
                <a:latin typeface="Times New Roman" panose="02020603050405020304" pitchFamily="18" charset="0"/>
                <a:cs typeface="Times New Roman" panose="02020603050405020304" pitchFamily="18" charset="0"/>
              </a:rPr>
              <a:t>are on the component being transfused. </a:t>
            </a:r>
          </a:p>
          <a:p>
            <a:pPr lvl="0" algn="just" rtl="0">
              <a:spcBef>
                <a:spcPts val="0"/>
              </a:spcBef>
              <a:spcAft>
                <a:spcPts val="600"/>
              </a:spcAft>
              <a:buClr>
                <a:srgbClr val="1E5155">
                  <a:lumMod val="40000"/>
                  <a:lumOff val="60000"/>
                </a:srgbClr>
              </a:buClr>
            </a:pPr>
            <a:r>
              <a:rPr lang="en-US" sz="2300" dirty="0">
                <a:solidFill>
                  <a:srgbClr val="E6F7A7"/>
                </a:solidFill>
                <a:latin typeface="Times New Roman" panose="02020603050405020304" pitchFamily="18" charset="0"/>
                <a:cs typeface="Times New Roman" panose="02020603050405020304" pitchFamily="18" charset="0"/>
              </a:rPr>
              <a:t>Any suspicion of ABO incompatibility should lead to the institution of circulatory support with IV fluids, careful monitoring of pulse, blood pressure and urine output, and supportive management of any developing DIC.</a:t>
            </a:r>
          </a:p>
          <a:p>
            <a:pPr lvl="0" algn="just" rtl="0">
              <a:spcBef>
                <a:spcPts val="0"/>
              </a:spcBef>
              <a:spcAft>
                <a:spcPts val="600"/>
              </a:spcAft>
              <a:buClr>
                <a:srgbClr val="1E5155">
                  <a:lumMod val="40000"/>
                  <a:lumOff val="60000"/>
                </a:srgbClr>
              </a:buClr>
            </a:pPr>
            <a:endParaRPr lang="en-US" sz="2300" dirty="0">
              <a:solidFill>
                <a:srgbClr val="E6F7A7"/>
              </a:solidFill>
              <a:latin typeface="Times New Roman" panose="02020603050405020304" pitchFamily="18" charset="0"/>
              <a:cs typeface="Times New Roman" panose="02020603050405020304" pitchFamily="18" charset="0"/>
            </a:endParaRPr>
          </a:p>
          <a:p>
            <a:pPr lvl="0" algn="just" rtl="0">
              <a:spcBef>
                <a:spcPts val="0"/>
              </a:spcBef>
              <a:spcAft>
                <a:spcPts val="600"/>
              </a:spcAft>
              <a:buClr>
                <a:srgbClr val="1E5155">
                  <a:lumMod val="40000"/>
                  <a:lumOff val="60000"/>
                </a:srgbClr>
              </a:buClr>
            </a:pPr>
            <a:r>
              <a:rPr lang="en-US" sz="2300" dirty="0">
                <a:solidFill>
                  <a:srgbClr val="E6F7A7"/>
                </a:solidFill>
                <a:latin typeface="Times New Roman" panose="02020603050405020304" pitchFamily="18" charset="0"/>
                <a:cs typeface="Times New Roman" panose="02020603050405020304" pitchFamily="18" charset="0"/>
              </a:rPr>
              <a:t>The component bag should be returned to the transfusion laboratory with a fresh cross-match sample from the patient.</a:t>
            </a:r>
          </a:p>
          <a:p>
            <a:pPr lvl="0" algn="just" rtl="0">
              <a:spcBef>
                <a:spcPts val="0"/>
              </a:spcBef>
              <a:spcAft>
                <a:spcPts val="600"/>
              </a:spcAft>
              <a:buClr>
                <a:srgbClr val="1E5155">
                  <a:lumMod val="40000"/>
                  <a:lumOff val="60000"/>
                </a:srgbClr>
              </a:buClr>
            </a:pPr>
            <a:r>
              <a:rPr lang="en-US" sz="2300" dirty="0">
                <a:solidFill>
                  <a:srgbClr val="E6F7A7"/>
                </a:solidFill>
                <a:latin typeface="Times New Roman" panose="02020603050405020304" pitchFamily="18" charset="0"/>
                <a:cs typeface="Times New Roman" panose="02020603050405020304" pitchFamily="18" charset="0"/>
              </a:rPr>
              <a:t>Samples should also be sent to assess for intravascular hemolysis - including a full blood count, serum haptoglobin, and hemoglobinuria.</a:t>
            </a:r>
          </a:p>
          <a:p>
            <a:pPr lvl="0" algn="just" rtl="0">
              <a:spcBef>
                <a:spcPts val="0"/>
              </a:spcBef>
              <a:spcAft>
                <a:spcPts val="600"/>
              </a:spcAft>
              <a:buClr>
                <a:srgbClr val="1E5155">
                  <a:lumMod val="40000"/>
                  <a:lumOff val="60000"/>
                </a:srgbClr>
              </a:buClr>
            </a:pPr>
            <a:r>
              <a:rPr lang="en-US" sz="2400" dirty="0">
                <a:solidFill>
                  <a:srgbClr val="E6F7A7"/>
                </a:solidFill>
                <a:latin typeface="Times New Roman" panose="02020603050405020304" pitchFamily="18" charset="0"/>
                <a:cs typeface="Times New Roman" panose="02020603050405020304" pitchFamily="18" charset="0"/>
              </a:rPr>
              <a:t>It is important to ensure that the possibility of bacterially contaminated units has been addressed through taking blood cultures. </a:t>
            </a:r>
          </a:p>
          <a:p>
            <a:pPr lvl="0" algn="just" rtl="0">
              <a:spcBef>
                <a:spcPts val="0"/>
              </a:spcBef>
              <a:spcAft>
                <a:spcPts val="600"/>
              </a:spcAft>
              <a:buClr>
                <a:srgbClr val="1E5155">
                  <a:lumMod val="40000"/>
                  <a:lumOff val="60000"/>
                </a:srgbClr>
              </a:buClr>
            </a:pPr>
            <a:endParaRPr lang="en-US" sz="2300" dirty="0">
              <a:solidFill>
                <a:srgbClr val="E6F7A7"/>
              </a:solidFill>
              <a:latin typeface="Times New Roman" panose="02020603050405020304" pitchFamily="18" charset="0"/>
              <a:cs typeface="Times New Roman" panose="02020603050405020304" pitchFamily="18" charset="0"/>
            </a:endParaRPr>
          </a:p>
          <a:p>
            <a:pPr marL="0" indent="0" algn="just" rtl="0">
              <a:spcBef>
                <a:spcPts val="0"/>
              </a:spcBef>
              <a:spcAft>
                <a:spcPts val="600"/>
              </a:spcAft>
              <a:buNone/>
            </a:pPr>
            <a:endParaRPr lang="en-US" sz="2300" dirty="0">
              <a:solidFill>
                <a:srgbClr val="E6F7A7"/>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839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5168" y="1250541"/>
            <a:ext cx="11296258" cy="5296247"/>
          </a:xfrm>
        </p:spPr>
        <p:txBody>
          <a:bodyPr>
            <a:noAutofit/>
          </a:bodyPr>
          <a:lstStyle/>
          <a:p>
            <a:pPr lvl="0" algn="just" rtl="0">
              <a:spcBef>
                <a:spcPts val="0"/>
              </a:spcBef>
              <a:spcAft>
                <a:spcPts val="600"/>
              </a:spcAft>
              <a:buClr>
                <a:srgbClr val="1E5155">
                  <a:lumMod val="40000"/>
                  <a:lumOff val="60000"/>
                </a:srgbClr>
              </a:buClr>
            </a:pPr>
            <a:r>
              <a:rPr lang="en-US" sz="2300" dirty="0">
                <a:solidFill>
                  <a:srgbClr val="E6F7A7"/>
                </a:solidFill>
                <a:latin typeface="Times New Roman" panose="02020603050405020304" pitchFamily="18" charset="0"/>
                <a:cs typeface="Times New Roman" panose="02020603050405020304" pitchFamily="18" charset="0"/>
              </a:rPr>
              <a:t>If necessary, broad-spectrum antibiotics may be commenced empirically after cultures have been drawn.</a:t>
            </a:r>
          </a:p>
          <a:p>
            <a:pPr lvl="0" algn="just" rtl="0">
              <a:spcBef>
                <a:spcPts val="0"/>
              </a:spcBef>
              <a:spcAft>
                <a:spcPts val="600"/>
              </a:spcAft>
              <a:buClr>
                <a:srgbClr val="1E5155">
                  <a:lumMod val="40000"/>
                  <a:lumOff val="60000"/>
                </a:srgbClr>
              </a:buClr>
            </a:pPr>
            <a:r>
              <a:rPr lang="en-US" sz="2300" dirty="0">
                <a:solidFill>
                  <a:srgbClr val="E6F7A7"/>
                </a:solidFill>
                <a:latin typeface="Times New Roman" panose="02020603050405020304" pitchFamily="18" charset="0"/>
                <a:cs typeface="Times New Roman" panose="02020603050405020304" pitchFamily="18" charset="0"/>
              </a:rPr>
              <a:t>Severe allergic reaction should be treated initially by stopping the transfusion and returning the unit to the laboratory.</a:t>
            </a:r>
          </a:p>
          <a:p>
            <a:pPr lvl="0" algn="just" rtl="0">
              <a:spcBef>
                <a:spcPts val="0"/>
              </a:spcBef>
              <a:spcAft>
                <a:spcPts val="600"/>
              </a:spcAft>
              <a:buClr>
                <a:srgbClr val="1E5155">
                  <a:lumMod val="40000"/>
                  <a:lumOff val="60000"/>
                </a:srgbClr>
              </a:buClr>
            </a:pPr>
            <a:endParaRPr lang="en-US" sz="2300" dirty="0">
              <a:solidFill>
                <a:srgbClr val="E6F7A7"/>
              </a:solidFill>
              <a:latin typeface="Times New Roman" panose="02020603050405020304" pitchFamily="18" charset="0"/>
              <a:cs typeface="Times New Roman" panose="02020603050405020304" pitchFamily="18" charset="0"/>
            </a:endParaRPr>
          </a:p>
          <a:p>
            <a:pPr lvl="0" algn="just" rtl="0">
              <a:spcBef>
                <a:spcPts val="0"/>
              </a:spcBef>
              <a:spcAft>
                <a:spcPts val="600"/>
              </a:spcAft>
              <a:buClr>
                <a:srgbClr val="1E5155">
                  <a:lumMod val="40000"/>
                  <a:lumOff val="60000"/>
                </a:srgbClr>
              </a:buClr>
            </a:pPr>
            <a:r>
              <a:rPr lang="en-US" sz="2300" dirty="0">
                <a:solidFill>
                  <a:srgbClr val="E6F7A7"/>
                </a:solidFill>
                <a:latin typeface="Times New Roman" panose="02020603050405020304" pitchFamily="18" charset="0"/>
                <a:cs typeface="Times New Roman" panose="02020603050405020304" pitchFamily="18" charset="0"/>
              </a:rPr>
              <a:t>Chlorpheniramine may help, but severe reactions are likely to require oxygen and nebulized salbutamol, plus intramuscular adrenaline in the case of circulatory collapse.</a:t>
            </a:r>
          </a:p>
          <a:p>
            <a:pPr lvl="0" algn="just" rtl="0">
              <a:spcBef>
                <a:spcPts val="0"/>
              </a:spcBef>
              <a:spcAft>
                <a:spcPts val="600"/>
              </a:spcAft>
              <a:buClr>
                <a:srgbClr val="1E5155">
                  <a:lumMod val="40000"/>
                  <a:lumOff val="60000"/>
                </a:srgbClr>
              </a:buClr>
            </a:pPr>
            <a:r>
              <a:rPr lang="en-US" sz="2300" dirty="0">
                <a:solidFill>
                  <a:srgbClr val="E6F7A7"/>
                </a:solidFill>
                <a:latin typeface="Times New Roman" panose="02020603050405020304" pitchFamily="18" charset="0"/>
                <a:cs typeface="Times New Roman" panose="02020603050405020304" pitchFamily="18" charset="0"/>
              </a:rPr>
              <a:t>With mild fevers only, simple interventions may suffice (e.g. giving an antipyretic and slowing the transfusion); similarly, if a mild allergic reaction is evident (e.g. urticaria), chlorpheniramine followed by a slower reinstatement of the transfusion may help.</a:t>
            </a:r>
          </a:p>
          <a:p>
            <a:pPr lvl="0" algn="just" rtl="0">
              <a:spcBef>
                <a:spcPts val="0"/>
              </a:spcBef>
              <a:spcAft>
                <a:spcPts val="600"/>
              </a:spcAft>
              <a:buClr>
                <a:srgbClr val="1E5155">
                  <a:lumMod val="40000"/>
                  <a:lumOff val="60000"/>
                </a:srgbClr>
              </a:buClr>
            </a:pPr>
            <a:endParaRPr lang="en-US" sz="2300" dirty="0">
              <a:solidFill>
                <a:srgbClr val="E6F7A7"/>
              </a:solidFill>
              <a:latin typeface="Times New Roman" panose="02020603050405020304" pitchFamily="18" charset="0"/>
              <a:cs typeface="Times New Roman" panose="02020603050405020304" pitchFamily="18" charset="0"/>
            </a:endParaRPr>
          </a:p>
          <a:p>
            <a:pPr lvl="0" algn="just" rtl="0">
              <a:spcBef>
                <a:spcPts val="0"/>
              </a:spcBef>
              <a:spcAft>
                <a:spcPts val="600"/>
              </a:spcAft>
              <a:buClr>
                <a:srgbClr val="1E5155">
                  <a:lumMod val="40000"/>
                  <a:lumOff val="60000"/>
                </a:srgbClr>
              </a:buClr>
            </a:pPr>
            <a:r>
              <a:rPr lang="en-US" sz="2300" dirty="0">
                <a:solidFill>
                  <a:srgbClr val="E6F7A7"/>
                </a:solidFill>
                <a:latin typeface="Times New Roman" panose="02020603050405020304" pitchFamily="18" charset="0"/>
                <a:cs typeface="Times New Roman" panose="02020603050405020304" pitchFamily="18" charset="0"/>
              </a:rPr>
              <a:t>Appropriate investigations include a full blood count, a direct antiglobulin test, serum bilirubin and assessment of renal function.</a:t>
            </a:r>
          </a:p>
        </p:txBody>
      </p:sp>
      <p:sp>
        <p:nvSpPr>
          <p:cNvPr id="4" name="Title 1"/>
          <p:cNvSpPr txBox="1">
            <a:spLocks/>
          </p:cNvSpPr>
          <p:nvPr/>
        </p:nvSpPr>
        <p:spPr>
          <a:xfrm>
            <a:off x="1154954" y="311211"/>
            <a:ext cx="8761413" cy="7069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500" b="1" i="1" dirty="0">
                <a:solidFill>
                  <a:srgbClr val="6AAC90">
                    <a:lumMod val="20000"/>
                    <a:lumOff val="80000"/>
                  </a:srgbClr>
                </a:solidFill>
                <a:latin typeface="Times New Roman" panose="02020603050405020304" pitchFamily="18" charset="0"/>
                <a:cs typeface="Times New Roman" panose="02020603050405020304" pitchFamily="18" charset="0"/>
              </a:rPr>
              <a:t>cont’d…</a:t>
            </a:r>
          </a:p>
        </p:txBody>
      </p:sp>
    </p:spTree>
    <p:extLst>
      <p:ext uri="{BB962C8B-B14F-4D97-AF65-F5344CB8AC3E}">
        <p14:creationId xmlns:p14="http://schemas.microsoft.com/office/powerpoint/2010/main" val="315412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heel(1)">
                                      <p:cBhvr>
                                        <p:cTn id="7" dur="2000"/>
                                        <p:tgtEl>
                                          <p:spTgt spid="3">
                                            <p:txEl>
                                              <p:pRg st="3" end="3"/>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heel(1)">
                                      <p:cBhvr>
                                        <p:cTn id="10" dur="20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fade">
                                      <p:cBhvr>
                                        <p:cTn id="15" dur="1000"/>
                                        <p:tgtEl>
                                          <p:spTgt spid="3">
                                            <p:txEl>
                                              <p:pRg st="6" end="6"/>
                                            </p:txEl>
                                          </p:spTgt>
                                        </p:tgtEl>
                                      </p:cBhvr>
                                    </p:animEffect>
                                    <p:anim calcmode="lin" valueType="num">
                                      <p:cBhvr>
                                        <p:cTn id="1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64" y="143609"/>
            <a:ext cx="8761413" cy="1062200"/>
          </a:xfrm>
        </p:spPr>
        <p:txBody>
          <a:bodyPr/>
          <a:lstStyle/>
          <a:p>
            <a:r>
              <a:rPr lang="en-US" sz="5400" b="1" dirty="0">
                <a:solidFill>
                  <a:schemeClr val="accent4">
                    <a:lumMod val="20000"/>
                    <a:lumOff val="8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Massive transfusion</a:t>
            </a:r>
          </a:p>
        </p:txBody>
      </p:sp>
      <p:sp>
        <p:nvSpPr>
          <p:cNvPr id="3" name="Content Placeholder 2"/>
          <p:cNvSpPr>
            <a:spLocks noGrp="1"/>
          </p:cNvSpPr>
          <p:nvPr>
            <p:ph idx="1"/>
          </p:nvPr>
        </p:nvSpPr>
        <p:spPr>
          <a:xfrm>
            <a:off x="228600" y="1287575"/>
            <a:ext cx="11285621" cy="5495780"/>
          </a:xfrm>
        </p:spPr>
        <p:txBody>
          <a:bodyPr>
            <a:noAutofit/>
          </a:bodyPr>
          <a:lstStyle/>
          <a:p>
            <a:pPr lvl="0" algn="just" rtl="0">
              <a:spcBef>
                <a:spcPts val="0"/>
              </a:spcBef>
              <a:spcAft>
                <a:spcPts val="600"/>
              </a:spcAft>
              <a:buClr>
                <a:srgbClr val="1E5155">
                  <a:lumMod val="40000"/>
                  <a:lumOff val="60000"/>
                </a:srgbClr>
              </a:buClr>
              <a:buFont typeface="Wingdings" panose="05000000000000000000" pitchFamily="2" charset="2"/>
              <a:buChar char="Ø"/>
            </a:pPr>
            <a:r>
              <a:rPr lang="en-US" sz="2400" dirty="0">
                <a:solidFill>
                  <a:srgbClr val="E6F7A7"/>
                </a:solidFill>
                <a:latin typeface="Times New Roman" panose="02020603050405020304" pitchFamily="18" charset="0"/>
                <a:cs typeface="Times New Roman" panose="02020603050405020304" pitchFamily="18" charset="0"/>
              </a:rPr>
              <a:t>Patients with acute hemorrhage (i.e. loss of red cells and plasma) may need to be transfused with large quantities of packed red cells.</a:t>
            </a:r>
          </a:p>
          <a:p>
            <a:pPr lvl="0" algn="just" rtl="0">
              <a:spcBef>
                <a:spcPts val="0"/>
              </a:spcBef>
              <a:spcAft>
                <a:spcPts val="600"/>
              </a:spcAft>
              <a:buClr>
                <a:srgbClr val="1E5155">
                  <a:lumMod val="40000"/>
                  <a:lumOff val="60000"/>
                </a:srgbClr>
              </a:buClr>
              <a:buFont typeface="Wingdings" panose="05000000000000000000" pitchFamily="2" charset="2"/>
              <a:buChar char="Ø"/>
            </a:pPr>
            <a:r>
              <a:rPr lang="en-US" sz="2400" dirty="0">
                <a:solidFill>
                  <a:srgbClr val="E6F7A7"/>
                </a:solidFill>
                <a:latin typeface="Times New Roman" panose="02020603050405020304" pitchFamily="18" charset="0"/>
                <a:cs typeface="Times New Roman" panose="02020603050405020304" pitchFamily="18" charset="0"/>
              </a:rPr>
              <a:t>Massive transfusion has been </a:t>
            </a:r>
            <a:r>
              <a:rPr lang="en-US" sz="2400" dirty="0">
                <a:solidFill>
                  <a:srgbClr val="FF0000"/>
                </a:solidFill>
                <a:latin typeface="Times New Roman" panose="02020603050405020304" pitchFamily="18" charset="0"/>
                <a:cs typeface="Times New Roman" panose="02020603050405020304" pitchFamily="18" charset="0"/>
              </a:rPr>
              <a:t>defined as the replacement of one blood volume over 24 hours, or as the replacement of 50% of circulating volume in 3 hours</a:t>
            </a:r>
            <a:r>
              <a:rPr lang="en-US" sz="2400" dirty="0">
                <a:solidFill>
                  <a:srgbClr val="E6F7A7"/>
                </a:solidFill>
                <a:latin typeface="Times New Roman" panose="02020603050405020304" pitchFamily="18" charset="0"/>
                <a:cs typeface="Times New Roman" panose="02020603050405020304" pitchFamily="18" charset="0"/>
              </a:rPr>
              <a:t>.</a:t>
            </a:r>
          </a:p>
          <a:p>
            <a:pPr lvl="0" algn="just" rtl="0">
              <a:spcBef>
                <a:spcPts val="0"/>
              </a:spcBef>
              <a:spcAft>
                <a:spcPts val="600"/>
              </a:spcAft>
              <a:buClr>
                <a:srgbClr val="1E5155">
                  <a:lumMod val="40000"/>
                  <a:lumOff val="60000"/>
                </a:srgbClr>
              </a:buClr>
              <a:buFont typeface="Wingdings" panose="05000000000000000000" pitchFamily="2" charset="2"/>
              <a:buChar char="Ø"/>
            </a:pPr>
            <a:endParaRPr lang="en-US" sz="2400" dirty="0">
              <a:solidFill>
                <a:srgbClr val="E6F7A7"/>
              </a:solidFill>
              <a:latin typeface="Times New Roman" panose="02020603050405020304" pitchFamily="18" charset="0"/>
              <a:cs typeface="Times New Roman" panose="02020603050405020304" pitchFamily="18" charset="0"/>
            </a:endParaRPr>
          </a:p>
          <a:p>
            <a:pPr lvl="0" algn="just" rtl="0">
              <a:spcBef>
                <a:spcPts val="0"/>
              </a:spcBef>
              <a:spcAft>
                <a:spcPts val="600"/>
              </a:spcAft>
              <a:buClr>
                <a:srgbClr val="1E5155">
                  <a:lumMod val="40000"/>
                  <a:lumOff val="60000"/>
                </a:srgbClr>
              </a:buClr>
              <a:buFont typeface="Wingdings" panose="05000000000000000000" pitchFamily="2" charset="2"/>
              <a:buChar char="Ø"/>
            </a:pPr>
            <a:r>
              <a:rPr lang="en-US" sz="2400" dirty="0">
                <a:solidFill>
                  <a:srgbClr val="E6F7A7"/>
                </a:solidFill>
                <a:latin typeface="Times New Roman" panose="02020603050405020304" pitchFamily="18" charset="0"/>
                <a:cs typeface="Times New Roman" panose="02020603050405020304" pitchFamily="18" charset="0"/>
              </a:rPr>
              <a:t>With the transfusion of many units of packed red cells, the patient may become deficient in key plasma components such as clotting factors and may also become thrombocytopenic (even in the absence of DIC). </a:t>
            </a:r>
          </a:p>
          <a:p>
            <a:pPr lvl="0" algn="just" rtl="0">
              <a:spcBef>
                <a:spcPts val="0"/>
              </a:spcBef>
              <a:spcAft>
                <a:spcPts val="600"/>
              </a:spcAft>
              <a:buClr>
                <a:srgbClr val="1E5155">
                  <a:lumMod val="40000"/>
                  <a:lumOff val="60000"/>
                </a:srgbClr>
              </a:buClr>
              <a:buFont typeface="Wingdings" panose="05000000000000000000" pitchFamily="2" charset="2"/>
              <a:buChar char="Ø"/>
            </a:pPr>
            <a:endParaRPr lang="en-US" sz="2400" dirty="0">
              <a:solidFill>
                <a:srgbClr val="E6F7A7"/>
              </a:solidFill>
              <a:latin typeface="Times New Roman" panose="02020603050405020304" pitchFamily="18" charset="0"/>
              <a:cs typeface="Times New Roman" panose="02020603050405020304" pitchFamily="18" charset="0"/>
            </a:endParaRPr>
          </a:p>
          <a:p>
            <a:pPr lvl="0" algn="just" rtl="0">
              <a:spcBef>
                <a:spcPts val="0"/>
              </a:spcBef>
              <a:spcAft>
                <a:spcPts val="600"/>
              </a:spcAft>
              <a:buClr>
                <a:srgbClr val="1E5155">
                  <a:lumMod val="40000"/>
                  <a:lumOff val="60000"/>
                </a:srgbClr>
              </a:buClr>
              <a:buFont typeface="Wingdings" panose="05000000000000000000" pitchFamily="2" charset="2"/>
              <a:buChar char="Ø"/>
            </a:pPr>
            <a:r>
              <a:rPr lang="en-US" sz="2400" dirty="0">
                <a:solidFill>
                  <a:srgbClr val="E6F7A7"/>
                </a:solidFill>
                <a:latin typeface="Times New Roman" panose="02020603050405020304" pitchFamily="18" charset="0"/>
                <a:cs typeface="Times New Roman" panose="02020603050405020304" pitchFamily="18" charset="0"/>
              </a:rPr>
              <a:t>The administration of </a:t>
            </a:r>
            <a:r>
              <a:rPr lang="en-US" sz="2400" dirty="0">
                <a:solidFill>
                  <a:srgbClr val="FF0000"/>
                </a:solidFill>
                <a:latin typeface="Times New Roman" panose="02020603050405020304" pitchFamily="18" charset="0"/>
                <a:cs typeface="Times New Roman" panose="02020603050405020304" pitchFamily="18" charset="0"/>
              </a:rPr>
              <a:t>one unit of FFP per unit of red cells</a:t>
            </a:r>
            <a:r>
              <a:rPr lang="en-US" sz="2400" dirty="0">
                <a:solidFill>
                  <a:srgbClr val="E6F7A7"/>
                </a:solidFill>
                <a:latin typeface="Times New Roman" panose="02020603050405020304" pitchFamily="18" charset="0"/>
                <a:cs typeface="Times New Roman" panose="02020603050405020304" pitchFamily="18" charset="0"/>
              </a:rPr>
              <a:t> may be effective in replacing clotting factors. Fibrinogen and platelets should also be replaced, with 2 pools of cryoprecipitate and 1 adult dose of platelets per 6-8 units of packed red cells.</a:t>
            </a:r>
          </a:p>
          <a:p>
            <a:pPr marL="0" indent="0" algn="just" rtl="0">
              <a:spcBef>
                <a:spcPts val="0"/>
              </a:spcBef>
              <a:spcAft>
                <a:spcPts val="600"/>
              </a:spcAft>
              <a:buNone/>
            </a:pPr>
            <a:endParaRPr lang="en-US" sz="2400" dirty="0">
              <a:solidFill>
                <a:srgbClr val="E6F7A7"/>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62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F37CC66A-0A4A-4A9B-929B-B626B4CCA82C}"/>
              </a:ext>
            </a:extLst>
          </p:cNvPr>
          <p:cNvSpPr>
            <a:spLocks noGrp="1"/>
          </p:cNvSpPr>
          <p:nvPr>
            <p:ph type="title"/>
          </p:nvPr>
        </p:nvSpPr>
        <p:spPr>
          <a:xfrm>
            <a:off x="646111" y="452718"/>
            <a:ext cx="9404723" cy="952012"/>
          </a:xfrm>
        </p:spPr>
        <p:txBody>
          <a:bodyPr/>
          <a:lstStyle/>
          <a:p>
            <a:r>
              <a:rPr lang="en-US" b="1" dirty="0">
                <a:solidFill>
                  <a:srgbClr val="FF0000"/>
                </a:solidFill>
                <a:highlight>
                  <a:srgbClr val="FFFF00"/>
                </a:highlight>
              </a:rPr>
              <a:t>Always Quality First; </a:t>
            </a:r>
            <a:endParaRPr lang="ar-SA" b="1" dirty="0">
              <a:solidFill>
                <a:srgbClr val="FF0000"/>
              </a:solidFill>
              <a:highlight>
                <a:srgbClr val="FFFF00"/>
              </a:highlight>
            </a:endParaRPr>
          </a:p>
        </p:txBody>
      </p:sp>
      <p:pic>
        <p:nvPicPr>
          <p:cNvPr id="5" name="عنصر نائب للمحتوى 4">
            <a:extLst>
              <a:ext uri="{FF2B5EF4-FFF2-40B4-BE49-F238E27FC236}">
                <a16:creationId xmlns:a16="http://schemas.microsoft.com/office/drawing/2014/main" xmlns="" id="{EACBAD89-1100-4E79-AAC8-992FF01C4D8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44417" y="1515335"/>
            <a:ext cx="6400800" cy="5286852"/>
          </a:xfrm>
        </p:spPr>
      </p:pic>
      <mc:AlternateContent xmlns:mc="http://schemas.openxmlformats.org/markup-compatibility/2006" xmlns:p14="http://schemas.microsoft.com/office/powerpoint/2010/main">
        <mc:Choice Requires="p14">
          <p:contentPart p14:bwMode="auto" r:id="rId3">
            <p14:nvContentPartPr>
              <p14:cNvPr id="6" name="حبر 5">
                <a:extLst>
                  <a:ext uri="{FF2B5EF4-FFF2-40B4-BE49-F238E27FC236}">
                    <a16:creationId xmlns:a16="http://schemas.microsoft.com/office/drawing/2014/main" xmlns="" id="{8CABB8A3-A1FD-4381-838B-A17EC5D63718}"/>
                  </a:ext>
                </a:extLst>
              </p14:cNvPr>
              <p14:cNvContentPartPr/>
              <p14:nvPr/>
            </p14:nvContentPartPr>
            <p14:xfrm>
              <a:off x="4698146" y="3467186"/>
              <a:ext cx="1994400" cy="57960"/>
            </p14:xfrm>
          </p:contentPart>
        </mc:Choice>
        <mc:Fallback xmlns="">
          <p:pic>
            <p:nvPicPr>
              <p:cNvPr id="6" name="حبر 5">
                <a:extLst>
                  <a:ext uri="{FF2B5EF4-FFF2-40B4-BE49-F238E27FC236}">
                    <a16:creationId xmlns:a16="http://schemas.microsoft.com/office/drawing/2014/main" id="{8CABB8A3-A1FD-4381-838B-A17EC5D63718}"/>
                  </a:ext>
                </a:extLst>
              </p:cNvPr>
              <p:cNvPicPr/>
              <p:nvPr/>
            </p:nvPicPr>
            <p:blipFill>
              <a:blip r:embed="rId4"/>
              <a:stretch>
                <a:fillRect/>
              </a:stretch>
            </p:blipFill>
            <p:spPr>
              <a:xfrm>
                <a:off x="4644506" y="3359186"/>
                <a:ext cx="2102040" cy="2736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5">
            <p14:nvContentPartPr>
              <p14:cNvPr id="8" name="حبر 7">
                <a:extLst>
                  <a:ext uri="{FF2B5EF4-FFF2-40B4-BE49-F238E27FC236}">
                    <a16:creationId xmlns:a16="http://schemas.microsoft.com/office/drawing/2014/main" id="{BA26CA69-FB9A-463A-B25D-4D9924AF3D6D}"/>
                  </a:ext>
                </a:extLst>
              </p14:cNvPr>
              <p14:cNvContentPartPr/>
              <p14:nvPr/>
            </p14:nvContentPartPr>
            <p14:xfrm>
              <a:off x="4690946" y="702026"/>
              <a:ext cx="360" cy="360"/>
            </p14:xfrm>
          </p:contentPart>
        </mc:Choice>
        <mc:Fallback>
          <p:pic>
            <p:nvPicPr>
              <p:cNvPr id="8" name="حبر 7">
                <a:extLst>
                  <a:ext uri="{FF2B5EF4-FFF2-40B4-BE49-F238E27FC236}">
                    <a16:creationId xmlns:a16="http://schemas.microsoft.com/office/drawing/2014/main" xmlns="" id="{BA26CA69-FB9A-463A-B25D-4D9924AF3D6D}"/>
                  </a:ext>
                </a:extLst>
              </p:cNvPr>
              <p:cNvPicPr/>
              <p:nvPr/>
            </p:nvPicPr>
            <p:blipFill>
              <a:blip r:embed="rId6"/>
              <a:stretch>
                <a:fillRect/>
              </a:stretch>
            </p:blipFill>
            <p:spPr>
              <a:xfrm>
                <a:off x="4673306" y="594386"/>
                <a:ext cx="36000" cy="216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7">
            <p14:nvContentPartPr>
              <p14:cNvPr id="9" name="حبر 8">
                <a:extLst>
                  <a:ext uri="{FF2B5EF4-FFF2-40B4-BE49-F238E27FC236}">
                    <a16:creationId xmlns:a16="http://schemas.microsoft.com/office/drawing/2014/main" id="{CAC77E7D-8FF9-4F5F-AB10-D0C3CC31F626}"/>
                  </a:ext>
                </a:extLst>
              </p14:cNvPr>
              <p14:cNvContentPartPr/>
              <p14:nvPr/>
            </p14:nvContentPartPr>
            <p14:xfrm>
              <a:off x="5526146" y="1059866"/>
              <a:ext cx="27000" cy="360"/>
            </p14:xfrm>
          </p:contentPart>
        </mc:Choice>
        <mc:Fallback>
          <p:pic>
            <p:nvPicPr>
              <p:cNvPr id="9" name="حبر 8">
                <a:extLst>
                  <a:ext uri="{FF2B5EF4-FFF2-40B4-BE49-F238E27FC236}">
                    <a16:creationId xmlns:a16="http://schemas.microsoft.com/office/drawing/2014/main" xmlns="" id="{CAC77E7D-8FF9-4F5F-AB10-D0C3CC31F626}"/>
                  </a:ext>
                </a:extLst>
              </p:cNvPr>
              <p:cNvPicPr/>
              <p:nvPr/>
            </p:nvPicPr>
            <p:blipFill>
              <a:blip r:embed="rId8"/>
              <a:stretch>
                <a:fillRect/>
              </a:stretch>
            </p:blipFill>
            <p:spPr>
              <a:xfrm>
                <a:off x="5508146" y="952226"/>
                <a:ext cx="62640" cy="216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9">
            <p14:nvContentPartPr>
              <p14:cNvPr id="12" name="حبر 11">
                <a:extLst>
                  <a:ext uri="{FF2B5EF4-FFF2-40B4-BE49-F238E27FC236}">
                    <a16:creationId xmlns:a16="http://schemas.microsoft.com/office/drawing/2014/main" id="{278469DF-5C18-407B-9AA2-CAB5A9DDAD6C}"/>
                  </a:ext>
                </a:extLst>
              </p14:cNvPr>
              <p14:cNvContentPartPr/>
              <p14:nvPr/>
            </p14:nvContentPartPr>
            <p14:xfrm>
              <a:off x="5234546" y="2610386"/>
              <a:ext cx="39960" cy="66600"/>
            </p14:xfrm>
          </p:contentPart>
        </mc:Choice>
        <mc:Fallback>
          <p:pic>
            <p:nvPicPr>
              <p:cNvPr id="12" name="حبر 11">
                <a:extLst>
                  <a:ext uri="{FF2B5EF4-FFF2-40B4-BE49-F238E27FC236}">
                    <a16:creationId xmlns:a16="http://schemas.microsoft.com/office/drawing/2014/main" xmlns="" id="{278469DF-5C18-407B-9AA2-CAB5A9DDAD6C}"/>
                  </a:ext>
                </a:extLst>
              </p:cNvPr>
              <p:cNvPicPr/>
              <p:nvPr/>
            </p:nvPicPr>
            <p:blipFill>
              <a:blip r:embed="rId10"/>
              <a:stretch>
                <a:fillRect/>
              </a:stretch>
            </p:blipFill>
            <p:spPr>
              <a:xfrm>
                <a:off x="5216546" y="2502746"/>
                <a:ext cx="75600" cy="282240"/>
              </a:xfrm>
              <a:prstGeom prst="rect">
                <a:avLst/>
              </a:prstGeom>
            </p:spPr>
          </p:pic>
        </mc:Fallback>
      </mc:AlternateContent>
    </p:spTree>
    <p:extLst>
      <p:ext uri="{BB962C8B-B14F-4D97-AF65-F5344CB8AC3E}">
        <p14:creationId xmlns:p14="http://schemas.microsoft.com/office/powerpoint/2010/main" val="2655442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4A57D777-27BB-4EE1-B40B-6EF4F24E08B8}"/>
              </a:ext>
            </a:extLst>
          </p:cNvPr>
          <p:cNvSpPr>
            <a:spLocks noGrp="1"/>
          </p:cNvSpPr>
          <p:nvPr>
            <p:ph type="title"/>
          </p:nvPr>
        </p:nvSpPr>
        <p:spPr>
          <a:xfrm>
            <a:off x="646111" y="452718"/>
            <a:ext cx="9404723" cy="806239"/>
          </a:xfrm>
        </p:spPr>
        <p:txBody>
          <a:bodyPr/>
          <a:lstStyle/>
          <a:p>
            <a:r>
              <a:rPr lang="en-US" sz="4400" b="1" dirty="0">
                <a:solidFill>
                  <a:srgbClr val="FFFF00"/>
                </a:solidFill>
              </a:rPr>
              <a:t>Conclusion:</a:t>
            </a:r>
            <a:r>
              <a:rPr lang="en-US" sz="4400" b="1" dirty="0"/>
              <a:t> </a:t>
            </a:r>
            <a:endParaRPr lang="ar-SA" sz="4400" b="1" dirty="0"/>
          </a:p>
        </p:txBody>
      </p:sp>
      <p:sp>
        <p:nvSpPr>
          <p:cNvPr id="3" name="عنصر نائب للمحتوى 2">
            <a:extLst>
              <a:ext uri="{FF2B5EF4-FFF2-40B4-BE49-F238E27FC236}">
                <a16:creationId xmlns:a16="http://schemas.microsoft.com/office/drawing/2014/main" xmlns="" id="{54908631-6FD1-45F2-AC89-D6A538FE687A}"/>
              </a:ext>
            </a:extLst>
          </p:cNvPr>
          <p:cNvSpPr>
            <a:spLocks noGrp="1"/>
          </p:cNvSpPr>
          <p:nvPr>
            <p:ph idx="1"/>
          </p:nvPr>
        </p:nvSpPr>
        <p:spPr>
          <a:xfrm>
            <a:off x="645130" y="1510748"/>
            <a:ext cx="10473444" cy="4737651"/>
          </a:xfrm>
        </p:spPr>
        <p:txBody>
          <a:bodyPr>
            <a:normAutofit fontScale="92500" lnSpcReduction="10000"/>
          </a:bodyPr>
          <a:lstStyle/>
          <a:p>
            <a:pPr algn="l" rtl="0"/>
            <a:r>
              <a:rPr lang="en-US" sz="2800" dirty="0"/>
              <a:t>The main goal of blood bank services is to provide a safe blood component in timely and cost-effectiveness manners.</a:t>
            </a:r>
          </a:p>
          <a:p>
            <a:pPr algn="l" rtl="0"/>
            <a:endParaRPr lang="en-US" sz="2800" dirty="0"/>
          </a:p>
          <a:p>
            <a:pPr algn="l" rtl="0"/>
            <a:r>
              <a:rPr lang="en-US" sz="2800" dirty="0"/>
              <a:t>Different key dedicated areas in the blood bank serve in harmony to achieve the main goal.</a:t>
            </a:r>
          </a:p>
          <a:p>
            <a:pPr algn="l" rtl="0"/>
            <a:endParaRPr lang="en-US" sz="2800" dirty="0"/>
          </a:p>
          <a:p>
            <a:pPr algn="l" rtl="0"/>
            <a:r>
              <a:rPr lang="en-US" sz="2800" dirty="0"/>
              <a:t>Always, there is a risk in transfusion. All implemented standards goal to minimize the risk.</a:t>
            </a:r>
          </a:p>
          <a:p>
            <a:pPr algn="l" rtl="0"/>
            <a:endParaRPr lang="en-US" sz="2800" dirty="0"/>
          </a:p>
          <a:p>
            <a:pPr algn="l" rtl="0"/>
            <a:r>
              <a:rPr lang="en-US" sz="3000" b="1" dirty="0">
                <a:solidFill>
                  <a:srgbClr val="FFFF00"/>
                </a:solidFill>
              </a:rPr>
              <a:t>Always, maintain the quality!</a:t>
            </a:r>
          </a:p>
        </p:txBody>
      </p:sp>
    </p:spTree>
    <p:extLst>
      <p:ext uri="{BB962C8B-B14F-4D97-AF65-F5344CB8AC3E}">
        <p14:creationId xmlns:p14="http://schemas.microsoft.com/office/powerpoint/2010/main" val="2122244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1000"/>
                                        <p:tgtEl>
                                          <p:spTgt spid="3">
                                            <p:txEl>
                                              <p:pRg st="6" end="6"/>
                                            </p:txEl>
                                          </p:spTgt>
                                        </p:tgtEl>
                                      </p:cBhvr>
                                    </p:animEffect>
                                    <p:anim calcmode="lin" valueType="num">
                                      <p:cBhvr>
                                        <p:cTn id="1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E0430F1B-3AD4-40A2-B425-5A282325FA2F}"/>
              </a:ext>
            </a:extLst>
          </p:cNvPr>
          <p:cNvSpPr>
            <a:spLocks noGrp="1"/>
          </p:cNvSpPr>
          <p:nvPr>
            <p:ph type="title"/>
          </p:nvPr>
        </p:nvSpPr>
        <p:spPr/>
        <p:txBody>
          <a:bodyPr/>
          <a:lstStyle/>
          <a:p>
            <a:r>
              <a:rPr lang="en-US" dirty="0"/>
              <a:t>Example MCQs</a:t>
            </a:r>
            <a:endParaRPr lang="ar-SA" dirty="0"/>
          </a:p>
        </p:txBody>
      </p:sp>
      <p:sp>
        <p:nvSpPr>
          <p:cNvPr id="3" name="عنصر نائب للمحتوى 2">
            <a:extLst>
              <a:ext uri="{FF2B5EF4-FFF2-40B4-BE49-F238E27FC236}">
                <a16:creationId xmlns:a16="http://schemas.microsoft.com/office/drawing/2014/main" xmlns="" id="{F4842BC0-5133-4630-ABD6-28A1C4AA5F95}"/>
              </a:ext>
            </a:extLst>
          </p:cNvPr>
          <p:cNvSpPr>
            <a:spLocks noGrp="1"/>
          </p:cNvSpPr>
          <p:nvPr>
            <p:ph idx="1"/>
          </p:nvPr>
        </p:nvSpPr>
        <p:spPr>
          <a:xfrm>
            <a:off x="798512" y="1681858"/>
            <a:ext cx="9962253" cy="4195481"/>
          </a:xfrm>
        </p:spPr>
        <p:txBody>
          <a:bodyPr/>
          <a:lstStyle/>
          <a:p>
            <a:pPr algn="l" rtl="0"/>
            <a:r>
              <a:rPr lang="en-US" sz="2800" b="1" dirty="0" smtClean="0">
                <a:solidFill>
                  <a:srgbClr val="FF0000"/>
                </a:solidFill>
              </a:rPr>
              <a:t>Q1) Which </a:t>
            </a:r>
            <a:r>
              <a:rPr lang="en-US" sz="2800" b="1" dirty="0">
                <a:solidFill>
                  <a:srgbClr val="FF0000"/>
                </a:solidFill>
              </a:rPr>
              <a:t>one of the following services is </a:t>
            </a:r>
            <a:r>
              <a:rPr lang="en-US" sz="2800" b="1" dirty="0" smtClean="0">
                <a:solidFill>
                  <a:srgbClr val="FF0000"/>
                </a:solidFill>
              </a:rPr>
              <a:t>under </a:t>
            </a:r>
            <a:r>
              <a:rPr lang="en-US" sz="2800" b="1" dirty="0">
                <a:solidFill>
                  <a:srgbClr val="FF0000"/>
                </a:solidFill>
              </a:rPr>
              <a:t>the </a:t>
            </a:r>
            <a:r>
              <a:rPr lang="en-US" sz="2800" b="1" dirty="0" smtClean="0">
                <a:solidFill>
                  <a:srgbClr val="FF0000"/>
                </a:solidFill>
              </a:rPr>
              <a:t>transfusion/cross-match services </a:t>
            </a:r>
            <a:r>
              <a:rPr lang="en-US" sz="2800" b="1" dirty="0">
                <a:solidFill>
                  <a:srgbClr val="FF0000"/>
                </a:solidFill>
              </a:rPr>
              <a:t>of the blood bank?</a:t>
            </a:r>
          </a:p>
          <a:p>
            <a:pPr lvl="1" algn="l" rtl="0"/>
            <a:endParaRPr lang="en-US" sz="900" dirty="0"/>
          </a:p>
          <a:p>
            <a:pPr lvl="1" algn="l" rtl="0"/>
            <a:r>
              <a:rPr lang="en-US" sz="2400" dirty="0"/>
              <a:t>A) Collection of whole blood unit.</a:t>
            </a:r>
          </a:p>
          <a:p>
            <a:pPr lvl="1" algn="l" rtl="0"/>
            <a:r>
              <a:rPr lang="en-US" sz="2400" dirty="0"/>
              <a:t>B) Reconfirmation of donor blood group.</a:t>
            </a:r>
          </a:p>
          <a:p>
            <a:pPr lvl="1" algn="l" rtl="0"/>
            <a:r>
              <a:rPr lang="en-US" sz="2400" dirty="0"/>
              <a:t>C) Component separation.</a:t>
            </a:r>
          </a:p>
          <a:p>
            <a:pPr lvl="1" algn="l" rtl="0"/>
            <a:r>
              <a:rPr lang="en-US" sz="2400" dirty="0"/>
              <a:t>D) </a:t>
            </a:r>
            <a:r>
              <a:rPr lang="en-US" sz="2400" dirty="0" smtClean="0"/>
              <a:t>Infectious </a:t>
            </a:r>
            <a:r>
              <a:rPr lang="en-US" sz="2400" dirty="0"/>
              <a:t>agents testing</a:t>
            </a:r>
            <a:r>
              <a:rPr lang="en-US" sz="2400" dirty="0" smtClean="0"/>
              <a:t>.</a:t>
            </a:r>
            <a:endParaRPr lang="en-US" sz="2400" dirty="0"/>
          </a:p>
        </p:txBody>
      </p:sp>
    </p:spTree>
    <p:extLst>
      <p:ext uri="{BB962C8B-B14F-4D97-AF65-F5344CB8AC3E}">
        <p14:creationId xmlns:p14="http://schemas.microsoft.com/office/powerpoint/2010/main" val="2692117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A1B4C2EC-5EFA-4BF7-BE58-F852703DAFA1}"/>
              </a:ext>
            </a:extLst>
          </p:cNvPr>
          <p:cNvSpPr>
            <a:spLocks noGrp="1"/>
          </p:cNvSpPr>
          <p:nvPr>
            <p:ph type="title"/>
          </p:nvPr>
        </p:nvSpPr>
        <p:spPr/>
        <p:txBody>
          <a:bodyPr/>
          <a:lstStyle/>
          <a:p>
            <a:endParaRPr lang="ar-SA" dirty="0"/>
          </a:p>
        </p:txBody>
      </p:sp>
      <p:pic>
        <p:nvPicPr>
          <p:cNvPr id="5" name="عنصر نائب للمحتوى 4">
            <a:extLst>
              <a:ext uri="{FF2B5EF4-FFF2-40B4-BE49-F238E27FC236}">
                <a16:creationId xmlns:a16="http://schemas.microsoft.com/office/drawing/2014/main" xmlns="" id="{1792ECDB-381D-4B74-9FBE-4F1269F76E9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984" y="200025"/>
            <a:ext cx="5043488" cy="6296925"/>
          </a:xfrm>
        </p:spPr>
      </p:pic>
      <p:pic>
        <p:nvPicPr>
          <p:cNvPr id="7" name="صورة 6">
            <a:extLst>
              <a:ext uri="{FF2B5EF4-FFF2-40B4-BE49-F238E27FC236}">
                <a16:creationId xmlns:a16="http://schemas.microsoft.com/office/drawing/2014/main" xmlns="" id="{DFC49358-0D91-4AFB-802B-4013ECDC45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5984" y="757238"/>
            <a:ext cx="4722336" cy="5739712"/>
          </a:xfrm>
          <a:prstGeom prst="rect">
            <a:avLst/>
          </a:prstGeom>
        </p:spPr>
      </p:pic>
      <mc:AlternateContent xmlns:mc="http://schemas.openxmlformats.org/markup-compatibility/2006" xmlns:p14="http://schemas.microsoft.com/office/powerpoint/2010/main">
        <mc:Choice Requires="p14">
          <p:contentPart p14:bwMode="auto" r:id="rId4">
            <p14:nvContentPartPr>
              <p14:cNvPr id="11" name="حبر 10">
                <a:extLst>
                  <a:ext uri="{FF2B5EF4-FFF2-40B4-BE49-F238E27FC236}">
                    <a16:creationId xmlns:a16="http://schemas.microsoft.com/office/drawing/2014/main" xmlns="" id="{086C90DA-DB9E-4D5E-9296-6CFAC5A089A5}"/>
                  </a:ext>
                </a:extLst>
              </p14:cNvPr>
              <p14:cNvContentPartPr/>
              <p14:nvPr/>
            </p14:nvContentPartPr>
            <p14:xfrm>
              <a:off x="583706" y="949346"/>
              <a:ext cx="1138320" cy="152640"/>
            </p14:xfrm>
          </p:contentPart>
        </mc:Choice>
        <mc:Fallback xmlns="">
          <p:pic>
            <p:nvPicPr>
              <p:cNvPr id="11" name="حبر 10">
                <a:extLst>
                  <a:ext uri="{FF2B5EF4-FFF2-40B4-BE49-F238E27FC236}">
                    <a16:creationId xmlns:a16="http://schemas.microsoft.com/office/drawing/2014/main" id="{086C90DA-DB9E-4D5E-9296-6CFAC5A089A5}"/>
                  </a:ext>
                </a:extLst>
              </p:cNvPr>
              <p:cNvPicPr/>
              <p:nvPr/>
            </p:nvPicPr>
            <p:blipFill>
              <a:blip r:embed="rId7"/>
              <a:stretch>
                <a:fillRect/>
              </a:stretch>
            </p:blipFill>
            <p:spPr>
              <a:xfrm>
                <a:off x="530066" y="841346"/>
                <a:ext cx="1245960" cy="3682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حبر 11">
                <a:extLst>
                  <a:ext uri="{FF2B5EF4-FFF2-40B4-BE49-F238E27FC236}">
                    <a16:creationId xmlns:a16="http://schemas.microsoft.com/office/drawing/2014/main" xmlns="" id="{72C9C470-8E79-4D60-A23D-310769B00283}"/>
                  </a:ext>
                </a:extLst>
              </p14:cNvPr>
              <p14:cNvContentPartPr/>
              <p14:nvPr/>
            </p14:nvContentPartPr>
            <p14:xfrm>
              <a:off x="476786" y="1336346"/>
              <a:ext cx="317880" cy="121680"/>
            </p14:xfrm>
          </p:contentPart>
        </mc:Choice>
        <mc:Fallback xmlns="">
          <p:pic>
            <p:nvPicPr>
              <p:cNvPr id="12" name="حبر 11">
                <a:extLst>
                  <a:ext uri="{FF2B5EF4-FFF2-40B4-BE49-F238E27FC236}">
                    <a16:creationId xmlns:a16="http://schemas.microsoft.com/office/drawing/2014/main" id="{72C9C470-8E79-4D60-A23D-310769B00283}"/>
                  </a:ext>
                </a:extLst>
              </p:cNvPr>
              <p:cNvPicPr/>
              <p:nvPr/>
            </p:nvPicPr>
            <p:blipFill>
              <a:blip r:embed="rId9"/>
              <a:stretch>
                <a:fillRect/>
              </a:stretch>
            </p:blipFill>
            <p:spPr>
              <a:xfrm>
                <a:off x="423146" y="1228706"/>
                <a:ext cx="42552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حبر 12">
                <a:extLst>
                  <a:ext uri="{FF2B5EF4-FFF2-40B4-BE49-F238E27FC236}">
                    <a16:creationId xmlns:a16="http://schemas.microsoft.com/office/drawing/2014/main" xmlns="" id="{7F0FA5AB-CC0B-42F5-8408-B05C77C6C10E}"/>
                  </a:ext>
                </a:extLst>
              </p14:cNvPr>
              <p14:cNvContentPartPr/>
              <p14:nvPr/>
            </p14:nvContentPartPr>
            <p14:xfrm>
              <a:off x="450506" y="1648826"/>
              <a:ext cx="275760" cy="127080"/>
            </p14:xfrm>
          </p:contentPart>
        </mc:Choice>
        <mc:Fallback xmlns="">
          <p:pic>
            <p:nvPicPr>
              <p:cNvPr id="13" name="حبر 12">
                <a:extLst>
                  <a:ext uri="{FF2B5EF4-FFF2-40B4-BE49-F238E27FC236}">
                    <a16:creationId xmlns:a16="http://schemas.microsoft.com/office/drawing/2014/main" id="{7F0FA5AB-CC0B-42F5-8408-B05C77C6C10E}"/>
                  </a:ext>
                </a:extLst>
              </p:cNvPr>
              <p:cNvPicPr/>
              <p:nvPr/>
            </p:nvPicPr>
            <p:blipFill>
              <a:blip r:embed="rId11"/>
              <a:stretch>
                <a:fillRect/>
              </a:stretch>
            </p:blipFill>
            <p:spPr>
              <a:xfrm>
                <a:off x="396506" y="1540826"/>
                <a:ext cx="38340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حبر 13">
                <a:extLst>
                  <a:ext uri="{FF2B5EF4-FFF2-40B4-BE49-F238E27FC236}">
                    <a16:creationId xmlns:a16="http://schemas.microsoft.com/office/drawing/2014/main" xmlns="" id="{8EBE54AB-7916-4DEC-B9CE-F8F7CCB997F8}"/>
                  </a:ext>
                </a:extLst>
              </p14:cNvPr>
              <p14:cNvContentPartPr/>
              <p14:nvPr/>
            </p14:nvContentPartPr>
            <p14:xfrm>
              <a:off x="582986" y="2038706"/>
              <a:ext cx="273240" cy="121680"/>
            </p14:xfrm>
          </p:contentPart>
        </mc:Choice>
        <mc:Fallback xmlns="">
          <p:pic>
            <p:nvPicPr>
              <p:cNvPr id="14" name="حبر 13">
                <a:extLst>
                  <a:ext uri="{FF2B5EF4-FFF2-40B4-BE49-F238E27FC236}">
                    <a16:creationId xmlns:a16="http://schemas.microsoft.com/office/drawing/2014/main" id="{8EBE54AB-7916-4DEC-B9CE-F8F7CCB997F8}"/>
                  </a:ext>
                </a:extLst>
              </p:cNvPr>
              <p:cNvPicPr/>
              <p:nvPr/>
            </p:nvPicPr>
            <p:blipFill>
              <a:blip r:embed="rId13"/>
              <a:stretch>
                <a:fillRect/>
              </a:stretch>
            </p:blipFill>
            <p:spPr>
              <a:xfrm>
                <a:off x="528986" y="1931066"/>
                <a:ext cx="38088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5" name="حبر 14">
                <a:extLst>
                  <a:ext uri="{FF2B5EF4-FFF2-40B4-BE49-F238E27FC236}">
                    <a16:creationId xmlns:a16="http://schemas.microsoft.com/office/drawing/2014/main" xmlns="" id="{8F0C07AA-1D1F-437F-BA32-FB1C92D36BCE}"/>
                  </a:ext>
                </a:extLst>
              </p14:cNvPr>
              <p14:cNvContentPartPr/>
              <p14:nvPr/>
            </p14:nvContentPartPr>
            <p14:xfrm>
              <a:off x="569666" y="2384666"/>
              <a:ext cx="1194120" cy="54000"/>
            </p14:xfrm>
          </p:contentPart>
        </mc:Choice>
        <mc:Fallback xmlns="">
          <p:pic>
            <p:nvPicPr>
              <p:cNvPr id="15" name="حبر 14">
                <a:extLst>
                  <a:ext uri="{FF2B5EF4-FFF2-40B4-BE49-F238E27FC236}">
                    <a16:creationId xmlns:a16="http://schemas.microsoft.com/office/drawing/2014/main" id="{8F0C07AA-1D1F-437F-BA32-FB1C92D36BCE}"/>
                  </a:ext>
                </a:extLst>
              </p:cNvPr>
              <p:cNvPicPr/>
              <p:nvPr/>
            </p:nvPicPr>
            <p:blipFill>
              <a:blip r:embed="rId15"/>
              <a:stretch>
                <a:fillRect/>
              </a:stretch>
            </p:blipFill>
            <p:spPr>
              <a:xfrm>
                <a:off x="515666" y="2276666"/>
                <a:ext cx="130176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6" name="حبر 15">
                <a:extLst>
                  <a:ext uri="{FF2B5EF4-FFF2-40B4-BE49-F238E27FC236}">
                    <a16:creationId xmlns:a16="http://schemas.microsoft.com/office/drawing/2014/main" xmlns="" id="{FB5974DB-9933-413D-83ED-BDFA7E1A914C}"/>
                  </a:ext>
                </a:extLst>
              </p14:cNvPr>
              <p14:cNvContentPartPr/>
              <p14:nvPr/>
            </p14:nvContentPartPr>
            <p14:xfrm>
              <a:off x="582986" y="2968226"/>
              <a:ext cx="714600" cy="13680"/>
            </p14:xfrm>
          </p:contentPart>
        </mc:Choice>
        <mc:Fallback xmlns="">
          <p:pic>
            <p:nvPicPr>
              <p:cNvPr id="16" name="حبر 15">
                <a:extLst>
                  <a:ext uri="{FF2B5EF4-FFF2-40B4-BE49-F238E27FC236}">
                    <a16:creationId xmlns:a16="http://schemas.microsoft.com/office/drawing/2014/main" id="{FB5974DB-9933-413D-83ED-BDFA7E1A914C}"/>
                  </a:ext>
                </a:extLst>
              </p:cNvPr>
              <p:cNvPicPr/>
              <p:nvPr/>
            </p:nvPicPr>
            <p:blipFill>
              <a:blip r:embed="rId17"/>
              <a:stretch>
                <a:fillRect/>
              </a:stretch>
            </p:blipFill>
            <p:spPr>
              <a:xfrm>
                <a:off x="528986" y="2860226"/>
                <a:ext cx="82224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7" name="حبر 16">
                <a:extLst>
                  <a:ext uri="{FF2B5EF4-FFF2-40B4-BE49-F238E27FC236}">
                    <a16:creationId xmlns:a16="http://schemas.microsoft.com/office/drawing/2014/main" xmlns="" id="{C18250BC-D627-4FB7-99C0-246C6A8F49F9}"/>
                  </a:ext>
                </a:extLst>
              </p14:cNvPr>
              <p14:cNvContentPartPr/>
              <p14:nvPr/>
            </p14:nvContentPartPr>
            <p14:xfrm>
              <a:off x="602786" y="3458546"/>
              <a:ext cx="1596960" cy="13680"/>
            </p14:xfrm>
          </p:contentPart>
        </mc:Choice>
        <mc:Fallback xmlns="">
          <p:pic>
            <p:nvPicPr>
              <p:cNvPr id="17" name="حبر 16">
                <a:extLst>
                  <a:ext uri="{FF2B5EF4-FFF2-40B4-BE49-F238E27FC236}">
                    <a16:creationId xmlns:a16="http://schemas.microsoft.com/office/drawing/2014/main" id="{C18250BC-D627-4FB7-99C0-246C6A8F49F9}"/>
                  </a:ext>
                </a:extLst>
              </p:cNvPr>
              <p:cNvPicPr/>
              <p:nvPr/>
            </p:nvPicPr>
            <p:blipFill>
              <a:blip r:embed="rId19"/>
              <a:stretch>
                <a:fillRect/>
              </a:stretch>
            </p:blipFill>
            <p:spPr>
              <a:xfrm>
                <a:off x="549146" y="3350546"/>
                <a:ext cx="170460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8" name="حبر 17">
                <a:extLst>
                  <a:ext uri="{FF2B5EF4-FFF2-40B4-BE49-F238E27FC236}">
                    <a16:creationId xmlns:a16="http://schemas.microsoft.com/office/drawing/2014/main" xmlns="" id="{FE9A811A-C8C1-47FC-89F4-4EBC7184D26F}"/>
                  </a:ext>
                </a:extLst>
              </p14:cNvPr>
              <p14:cNvContentPartPr/>
              <p14:nvPr/>
            </p14:nvContentPartPr>
            <p14:xfrm>
              <a:off x="2371106" y="3683186"/>
              <a:ext cx="1254600" cy="14760"/>
            </p14:xfrm>
          </p:contentPart>
        </mc:Choice>
        <mc:Fallback xmlns="">
          <p:pic>
            <p:nvPicPr>
              <p:cNvPr id="18" name="حبر 17">
                <a:extLst>
                  <a:ext uri="{FF2B5EF4-FFF2-40B4-BE49-F238E27FC236}">
                    <a16:creationId xmlns:a16="http://schemas.microsoft.com/office/drawing/2014/main" id="{FE9A811A-C8C1-47FC-89F4-4EBC7184D26F}"/>
                  </a:ext>
                </a:extLst>
              </p:cNvPr>
              <p:cNvPicPr/>
              <p:nvPr/>
            </p:nvPicPr>
            <p:blipFill>
              <a:blip r:embed="rId21"/>
              <a:stretch>
                <a:fillRect/>
              </a:stretch>
            </p:blipFill>
            <p:spPr>
              <a:xfrm>
                <a:off x="2317106" y="3575546"/>
                <a:ext cx="136224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9" name="حبر 18">
                <a:extLst>
                  <a:ext uri="{FF2B5EF4-FFF2-40B4-BE49-F238E27FC236}">
                    <a16:creationId xmlns:a16="http://schemas.microsoft.com/office/drawing/2014/main" xmlns="" id="{63318C41-157B-4E41-BA27-11376D6B1503}"/>
                  </a:ext>
                </a:extLst>
              </p14:cNvPr>
              <p14:cNvContentPartPr/>
              <p14:nvPr/>
            </p14:nvContentPartPr>
            <p14:xfrm>
              <a:off x="606746" y="4240106"/>
              <a:ext cx="837720" cy="14040"/>
            </p14:xfrm>
          </p:contentPart>
        </mc:Choice>
        <mc:Fallback xmlns="">
          <p:pic>
            <p:nvPicPr>
              <p:cNvPr id="19" name="حبر 18">
                <a:extLst>
                  <a:ext uri="{FF2B5EF4-FFF2-40B4-BE49-F238E27FC236}">
                    <a16:creationId xmlns:a16="http://schemas.microsoft.com/office/drawing/2014/main" id="{63318C41-157B-4E41-BA27-11376D6B1503}"/>
                  </a:ext>
                </a:extLst>
              </p:cNvPr>
              <p:cNvPicPr/>
              <p:nvPr/>
            </p:nvPicPr>
            <p:blipFill>
              <a:blip r:embed="rId23"/>
              <a:stretch>
                <a:fillRect/>
              </a:stretch>
            </p:blipFill>
            <p:spPr>
              <a:xfrm>
                <a:off x="553106" y="4132106"/>
                <a:ext cx="945360" cy="229680"/>
              </a:xfrm>
              <a:prstGeom prst="rect">
                <a:avLst/>
              </a:prstGeom>
            </p:spPr>
          </p:pic>
        </mc:Fallback>
      </mc:AlternateContent>
      <p:sp>
        <p:nvSpPr>
          <p:cNvPr id="20" name="مربع نص 19">
            <a:extLst>
              <a:ext uri="{FF2B5EF4-FFF2-40B4-BE49-F238E27FC236}">
                <a16:creationId xmlns:a16="http://schemas.microsoft.com/office/drawing/2014/main" xmlns="" id="{36E3817D-0F8C-4210-9333-2E4C3BCFC5CE}"/>
              </a:ext>
            </a:extLst>
          </p:cNvPr>
          <p:cNvSpPr txBox="1"/>
          <p:nvPr/>
        </p:nvSpPr>
        <p:spPr>
          <a:xfrm>
            <a:off x="9289773" y="6003235"/>
            <a:ext cx="1470991" cy="523220"/>
          </a:xfrm>
          <a:prstGeom prst="rect">
            <a:avLst/>
          </a:prstGeom>
          <a:noFill/>
        </p:spPr>
        <p:txBody>
          <a:bodyPr wrap="square" rtlCol="1">
            <a:spAutoFit/>
          </a:bodyPr>
          <a:lstStyle/>
          <a:p>
            <a:r>
              <a:rPr lang="en-US" sz="2800" b="1" dirty="0">
                <a:solidFill>
                  <a:srgbClr val="FF0000"/>
                </a:solidFill>
                <a:highlight>
                  <a:srgbClr val="FFFF00"/>
                </a:highlight>
              </a:rPr>
              <a:t>Drugs</a:t>
            </a:r>
            <a:endParaRPr lang="ar-SA" b="1" dirty="0">
              <a:solidFill>
                <a:srgbClr val="FF0000"/>
              </a:solidFill>
              <a:highlight>
                <a:srgbClr val="FFFF00"/>
              </a:highlight>
            </a:endParaRPr>
          </a:p>
        </p:txBody>
      </p:sp>
      <mc:AlternateContent xmlns:mc="http://schemas.openxmlformats.org/markup-compatibility/2006" xmlns:p14="http://schemas.microsoft.com/office/powerpoint/2010/main">
        <mc:Choice Requires="p14">
          <p:contentPart p14:bwMode="auto" r:id="rId24">
            <p14:nvContentPartPr>
              <p14:cNvPr id="21" name="حبر 20">
                <a:extLst>
                  <a:ext uri="{FF2B5EF4-FFF2-40B4-BE49-F238E27FC236}">
                    <a16:creationId xmlns:a16="http://schemas.microsoft.com/office/drawing/2014/main" xmlns="" id="{04D0377C-4935-405D-8F0F-12F6FC6F7931}"/>
                  </a:ext>
                </a:extLst>
              </p14:cNvPr>
              <p14:cNvContentPartPr/>
              <p14:nvPr/>
            </p14:nvContentPartPr>
            <p14:xfrm>
              <a:off x="5836106" y="4889906"/>
              <a:ext cx="1333800" cy="54000"/>
            </p14:xfrm>
          </p:contentPart>
        </mc:Choice>
        <mc:Fallback xmlns="">
          <p:pic>
            <p:nvPicPr>
              <p:cNvPr id="21" name="حبر 20">
                <a:extLst>
                  <a:ext uri="{FF2B5EF4-FFF2-40B4-BE49-F238E27FC236}">
                    <a16:creationId xmlns:a16="http://schemas.microsoft.com/office/drawing/2014/main" id="{04D0377C-4935-405D-8F0F-12F6FC6F7931}"/>
                  </a:ext>
                </a:extLst>
              </p:cNvPr>
              <p:cNvPicPr/>
              <p:nvPr/>
            </p:nvPicPr>
            <p:blipFill>
              <a:blip r:embed="rId25"/>
              <a:stretch>
                <a:fillRect/>
              </a:stretch>
            </p:blipFill>
            <p:spPr>
              <a:xfrm>
                <a:off x="5782106" y="4781906"/>
                <a:ext cx="144144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2" name="حبر 21">
                <a:extLst>
                  <a:ext uri="{FF2B5EF4-FFF2-40B4-BE49-F238E27FC236}">
                    <a16:creationId xmlns:a16="http://schemas.microsoft.com/office/drawing/2014/main" xmlns="" id="{268BCD94-475C-42FD-98DA-34DBC717E4F1}"/>
                  </a:ext>
                </a:extLst>
              </p14:cNvPr>
              <p14:cNvContentPartPr/>
              <p14:nvPr/>
            </p14:nvContentPartPr>
            <p14:xfrm>
              <a:off x="5849786" y="5552306"/>
              <a:ext cx="1266480" cy="67320"/>
            </p14:xfrm>
          </p:contentPart>
        </mc:Choice>
        <mc:Fallback xmlns="">
          <p:pic>
            <p:nvPicPr>
              <p:cNvPr id="22" name="حبر 21">
                <a:extLst>
                  <a:ext uri="{FF2B5EF4-FFF2-40B4-BE49-F238E27FC236}">
                    <a16:creationId xmlns:a16="http://schemas.microsoft.com/office/drawing/2014/main" id="{268BCD94-475C-42FD-98DA-34DBC717E4F1}"/>
                  </a:ext>
                </a:extLst>
              </p:cNvPr>
              <p:cNvPicPr/>
              <p:nvPr/>
            </p:nvPicPr>
            <p:blipFill>
              <a:blip r:embed="rId27"/>
              <a:stretch>
                <a:fillRect/>
              </a:stretch>
            </p:blipFill>
            <p:spPr>
              <a:xfrm>
                <a:off x="5796146" y="5444666"/>
                <a:ext cx="137412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 name="حبر 22">
                <a:extLst>
                  <a:ext uri="{FF2B5EF4-FFF2-40B4-BE49-F238E27FC236}">
                    <a16:creationId xmlns:a16="http://schemas.microsoft.com/office/drawing/2014/main" xmlns="" id="{067710AD-6069-4F5C-96C4-66237CFFADEE}"/>
                  </a:ext>
                </a:extLst>
              </p14:cNvPr>
              <p14:cNvContentPartPr/>
              <p14:nvPr/>
            </p14:nvContentPartPr>
            <p14:xfrm>
              <a:off x="6324626" y="6226226"/>
              <a:ext cx="897840" cy="55800"/>
            </p14:xfrm>
          </p:contentPart>
        </mc:Choice>
        <mc:Fallback xmlns="">
          <p:pic>
            <p:nvPicPr>
              <p:cNvPr id="23" name="حبر 22">
                <a:extLst>
                  <a:ext uri="{FF2B5EF4-FFF2-40B4-BE49-F238E27FC236}">
                    <a16:creationId xmlns:a16="http://schemas.microsoft.com/office/drawing/2014/main" id="{067710AD-6069-4F5C-96C4-66237CFFADEE}"/>
                  </a:ext>
                </a:extLst>
              </p:cNvPr>
              <p:cNvPicPr/>
              <p:nvPr/>
            </p:nvPicPr>
            <p:blipFill>
              <a:blip r:embed="rId29"/>
              <a:stretch>
                <a:fillRect/>
              </a:stretch>
            </p:blipFill>
            <p:spPr>
              <a:xfrm>
                <a:off x="6270986" y="6118226"/>
                <a:ext cx="100548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حبر 23">
                <a:extLst>
                  <a:ext uri="{FF2B5EF4-FFF2-40B4-BE49-F238E27FC236}">
                    <a16:creationId xmlns:a16="http://schemas.microsoft.com/office/drawing/2014/main" xmlns="" id="{4A021254-957D-4CD6-911D-C37C19A3D77E}"/>
                  </a:ext>
                </a:extLst>
              </p14:cNvPr>
              <p14:cNvContentPartPr/>
              <p14:nvPr/>
            </p14:nvContentPartPr>
            <p14:xfrm>
              <a:off x="7977746" y="6214346"/>
              <a:ext cx="318600" cy="14040"/>
            </p14:xfrm>
          </p:contentPart>
        </mc:Choice>
        <mc:Fallback xmlns="">
          <p:pic>
            <p:nvPicPr>
              <p:cNvPr id="24" name="حبر 23">
                <a:extLst>
                  <a:ext uri="{FF2B5EF4-FFF2-40B4-BE49-F238E27FC236}">
                    <a16:creationId xmlns:a16="http://schemas.microsoft.com/office/drawing/2014/main" id="{4A021254-957D-4CD6-911D-C37C19A3D77E}"/>
                  </a:ext>
                </a:extLst>
              </p:cNvPr>
              <p:cNvPicPr/>
              <p:nvPr/>
            </p:nvPicPr>
            <p:blipFill>
              <a:blip r:embed="rId31"/>
              <a:stretch>
                <a:fillRect/>
              </a:stretch>
            </p:blipFill>
            <p:spPr>
              <a:xfrm>
                <a:off x="7923746" y="6106706"/>
                <a:ext cx="426240" cy="229680"/>
              </a:xfrm>
              <a:prstGeom prst="rect">
                <a:avLst/>
              </a:prstGeom>
            </p:spPr>
          </p:pic>
        </mc:Fallback>
      </mc:AlternateContent>
    </p:spTree>
    <p:extLst>
      <p:ext uri="{BB962C8B-B14F-4D97-AF65-F5344CB8AC3E}">
        <p14:creationId xmlns:p14="http://schemas.microsoft.com/office/powerpoint/2010/main" val="12042678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E0430F1B-3AD4-40A2-B425-5A282325FA2F}"/>
              </a:ext>
            </a:extLst>
          </p:cNvPr>
          <p:cNvSpPr>
            <a:spLocks noGrp="1"/>
          </p:cNvSpPr>
          <p:nvPr>
            <p:ph type="title"/>
          </p:nvPr>
        </p:nvSpPr>
        <p:spPr/>
        <p:txBody>
          <a:bodyPr/>
          <a:lstStyle/>
          <a:p>
            <a:r>
              <a:rPr lang="en-US" dirty="0"/>
              <a:t>Example MCQs</a:t>
            </a:r>
            <a:endParaRPr lang="ar-SA" dirty="0"/>
          </a:p>
        </p:txBody>
      </p:sp>
      <p:sp>
        <p:nvSpPr>
          <p:cNvPr id="3" name="عنصر نائب للمحتوى 2">
            <a:extLst>
              <a:ext uri="{FF2B5EF4-FFF2-40B4-BE49-F238E27FC236}">
                <a16:creationId xmlns:a16="http://schemas.microsoft.com/office/drawing/2014/main" xmlns="" id="{F4842BC0-5133-4630-ABD6-28A1C4AA5F95}"/>
              </a:ext>
            </a:extLst>
          </p:cNvPr>
          <p:cNvSpPr>
            <a:spLocks noGrp="1"/>
          </p:cNvSpPr>
          <p:nvPr>
            <p:ph idx="1"/>
          </p:nvPr>
        </p:nvSpPr>
        <p:spPr>
          <a:xfrm>
            <a:off x="798512" y="1681858"/>
            <a:ext cx="9962253" cy="4195481"/>
          </a:xfrm>
        </p:spPr>
        <p:txBody>
          <a:bodyPr/>
          <a:lstStyle/>
          <a:p>
            <a:pPr algn="l" rtl="0"/>
            <a:r>
              <a:rPr lang="en-US" sz="2800" b="1" dirty="0" smtClean="0">
                <a:solidFill>
                  <a:srgbClr val="FF0000"/>
                </a:solidFill>
              </a:rPr>
              <a:t>Q2) Which </a:t>
            </a:r>
            <a:r>
              <a:rPr lang="en-US" sz="2800" b="1" dirty="0">
                <a:solidFill>
                  <a:srgbClr val="FF0000"/>
                </a:solidFill>
              </a:rPr>
              <a:t>one of the following </a:t>
            </a:r>
            <a:r>
              <a:rPr lang="en-US" sz="2800" b="1" dirty="0" smtClean="0">
                <a:solidFill>
                  <a:srgbClr val="FF0000"/>
                </a:solidFill>
              </a:rPr>
              <a:t>potential complications of the blood transfusion is an acute/early complication?</a:t>
            </a:r>
            <a:endParaRPr lang="en-US" sz="2800" b="1" dirty="0">
              <a:solidFill>
                <a:srgbClr val="FF0000"/>
              </a:solidFill>
            </a:endParaRPr>
          </a:p>
          <a:p>
            <a:pPr lvl="1" algn="l" rtl="0"/>
            <a:endParaRPr lang="en-US" sz="900" dirty="0"/>
          </a:p>
          <a:p>
            <a:pPr lvl="1" algn="l" rtl="0"/>
            <a:r>
              <a:rPr lang="en-US" sz="2400" dirty="0"/>
              <a:t>A) </a:t>
            </a:r>
            <a:r>
              <a:rPr lang="en-US" sz="2400" dirty="0" smtClean="0"/>
              <a:t>TRALI.</a:t>
            </a:r>
            <a:endParaRPr lang="en-US" sz="2400" dirty="0"/>
          </a:p>
          <a:p>
            <a:pPr lvl="1" algn="l" rtl="0"/>
            <a:r>
              <a:rPr lang="en-US" sz="2400" dirty="0"/>
              <a:t>B) </a:t>
            </a:r>
            <a:r>
              <a:rPr lang="en-US" sz="2400" dirty="0" err="1" smtClean="0"/>
              <a:t>GvHD</a:t>
            </a:r>
            <a:r>
              <a:rPr lang="en-US" sz="2400" dirty="0" smtClean="0"/>
              <a:t>.</a:t>
            </a:r>
            <a:endParaRPr lang="en-US" sz="2400" dirty="0"/>
          </a:p>
          <a:p>
            <a:pPr lvl="1" algn="l" rtl="0"/>
            <a:r>
              <a:rPr lang="en-US" sz="2400" dirty="0"/>
              <a:t>C) </a:t>
            </a:r>
            <a:r>
              <a:rPr lang="en-US" sz="2400" dirty="0" err="1" smtClean="0"/>
              <a:t>Allo</a:t>
            </a:r>
            <a:r>
              <a:rPr lang="en-US" sz="2400" dirty="0" smtClean="0"/>
              <a:t>-antibodies/</a:t>
            </a:r>
            <a:r>
              <a:rPr lang="en-US" sz="2400" dirty="0" err="1" smtClean="0"/>
              <a:t>immue</a:t>
            </a:r>
            <a:r>
              <a:rPr lang="en-US" sz="2400" dirty="0" smtClean="0"/>
              <a:t> sensitization.</a:t>
            </a:r>
            <a:endParaRPr lang="en-US" sz="2400" dirty="0"/>
          </a:p>
          <a:p>
            <a:pPr lvl="1" algn="l" rtl="0"/>
            <a:r>
              <a:rPr lang="en-US" sz="2400" dirty="0"/>
              <a:t>D) </a:t>
            </a:r>
            <a:r>
              <a:rPr lang="en-US" sz="2400" dirty="0" smtClean="0"/>
              <a:t>Iron overload.</a:t>
            </a:r>
            <a:endParaRPr lang="en-US" sz="2400" dirty="0"/>
          </a:p>
        </p:txBody>
      </p:sp>
    </p:spTree>
    <p:extLst>
      <p:ext uri="{BB962C8B-B14F-4D97-AF65-F5344CB8AC3E}">
        <p14:creationId xmlns:p14="http://schemas.microsoft.com/office/powerpoint/2010/main" val="22055302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E0430F1B-3AD4-40A2-B425-5A282325FA2F}"/>
              </a:ext>
            </a:extLst>
          </p:cNvPr>
          <p:cNvSpPr>
            <a:spLocks noGrp="1"/>
          </p:cNvSpPr>
          <p:nvPr>
            <p:ph type="title"/>
          </p:nvPr>
        </p:nvSpPr>
        <p:spPr/>
        <p:txBody>
          <a:bodyPr/>
          <a:lstStyle/>
          <a:p>
            <a:r>
              <a:rPr lang="en-US" dirty="0"/>
              <a:t>Example MCQs</a:t>
            </a:r>
            <a:endParaRPr lang="ar-SA" dirty="0"/>
          </a:p>
        </p:txBody>
      </p:sp>
      <p:sp>
        <p:nvSpPr>
          <p:cNvPr id="3" name="عنصر نائب للمحتوى 2">
            <a:extLst>
              <a:ext uri="{FF2B5EF4-FFF2-40B4-BE49-F238E27FC236}">
                <a16:creationId xmlns:a16="http://schemas.microsoft.com/office/drawing/2014/main" xmlns="" id="{F4842BC0-5133-4630-ABD6-28A1C4AA5F95}"/>
              </a:ext>
            </a:extLst>
          </p:cNvPr>
          <p:cNvSpPr>
            <a:spLocks noGrp="1"/>
          </p:cNvSpPr>
          <p:nvPr>
            <p:ph idx="1"/>
          </p:nvPr>
        </p:nvSpPr>
        <p:spPr>
          <a:xfrm>
            <a:off x="798512" y="1681858"/>
            <a:ext cx="9962253" cy="4195481"/>
          </a:xfrm>
        </p:spPr>
        <p:txBody>
          <a:bodyPr/>
          <a:lstStyle/>
          <a:p>
            <a:pPr algn="l" rtl="0"/>
            <a:r>
              <a:rPr lang="en-US" sz="2800" b="1" dirty="0" smtClean="0">
                <a:solidFill>
                  <a:srgbClr val="FF0000"/>
                </a:solidFill>
              </a:rPr>
              <a:t>Q3) Which </a:t>
            </a:r>
            <a:r>
              <a:rPr lang="en-US" sz="2800" b="1" dirty="0">
                <a:solidFill>
                  <a:srgbClr val="FF0000"/>
                </a:solidFill>
              </a:rPr>
              <a:t>one of the following </a:t>
            </a:r>
            <a:r>
              <a:rPr lang="en-US" sz="2800" b="1" dirty="0" smtClean="0">
                <a:solidFill>
                  <a:srgbClr val="FF0000"/>
                </a:solidFill>
              </a:rPr>
              <a:t>step is critical for reducing the frequency of </a:t>
            </a:r>
            <a:r>
              <a:rPr lang="en-US" sz="2800" b="1" dirty="0" err="1" smtClean="0">
                <a:solidFill>
                  <a:srgbClr val="FF0000"/>
                </a:solidFill>
              </a:rPr>
              <a:t>GvHD</a:t>
            </a:r>
            <a:r>
              <a:rPr lang="en-US" sz="2800" b="1" dirty="0" smtClean="0">
                <a:solidFill>
                  <a:srgbClr val="FF0000"/>
                </a:solidFill>
              </a:rPr>
              <a:t>? </a:t>
            </a:r>
            <a:endParaRPr lang="en-US" sz="2800" b="1" dirty="0">
              <a:solidFill>
                <a:srgbClr val="FF0000"/>
              </a:solidFill>
            </a:endParaRPr>
          </a:p>
          <a:p>
            <a:pPr lvl="1" algn="l" rtl="0"/>
            <a:endParaRPr lang="en-US" sz="900" dirty="0"/>
          </a:p>
          <a:p>
            <a:pPr lvl="1" algn="l" rtl="0"/>
            <a:r>
              <a:rPr lang="en-US" sz="2400" dirty="0"/>
              <a:t>A) </a:t>
            </a:r>
            <a:r>
              <a:rPr lang="en-US" sz="2400" dirty="0" smtClean="0"/>
              <a:t>Washing the transfused unit.</a:t>
            </a:r>
            <a:endParaRPr lang="en-US" sz="2400" dirty="0"/>
          </a:p>
          <a:p>
            <a:pPr lvl="1" algn="l" rtl="0"/>
            <a:r>
              <a:rPr lang="en-US" sz="2400" dirty="0"/>
              <a:t>B) </a:t>
            </a:r>
            <a:r>
              <a:rPr lang="en-US" sz="2400" dirty="0" smtClean="0"/>
              <a:t>Stop the transfusion when you suspect a chronic </a:t>
            </a:r>
            <a:r>
              <a:rPr lang="en-US" sz="2400" dirty="0" err="1" smtClean="0"/>
              <a:t>GvHD</a:t>
            </a:r>
            <a:r>
              <a:rPr lang="en-US" sz="2400" dirty="0" smtClean="0"/>
              <a:t>.</a:t>
            </a:r>
            <a:endParaRPr lang="en-US" sz="2400" dirty="0"/>
          </a:p>
          <a:p>
            <a:pPr lvl="1" algn="l" rtl="0"/>
            <a:r>
              <a:rPr lang="en-US" sz="2400" dirty="0"/>
              <a:t>C) </a:t>
            </a:r>
            <a:r>
              <a:rPr lang="en-US" sz="2400" dirty="0" smtClean="0"/>
              <a:t>Irradiation prior to transfusion.</a:t>
            </a:r>
            <a:endParaRPr lang="en-US" sz="2400" dirty="0"/>
          </a:p>
          <a:p>
            <a:pPr lvl="1" algn="l" rtl="0"/>
            <a:r>
              <a:rPr lang="en-US" sz="2400" dirty="0"/>
              <a:t>D) </a:t>
            </a:r>
            <a:r>
              <a:rPr lang="en-US" sz="2400" dirty="0" smtClean="0"/>
              <a:t>Transfuse only fresh unit (&lt;7 days).</a:t>
            </a:r>
            <a:endParaRPr lang="en-US" sz="2400" dirty="0"/>
          </a:p>
        </p:txBody>
      </p:sp>
    </p:spTree>
    <p:extLst>
      <p:ext uri="{BB962C8B-B14F-4D97-AF65-F5344CB8AC3E}">
        <p14:creationId xmlns:p14="http://schemas.microsoft.com/office/powerpoint/2010/main" val="41727071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E0430F1B-3AD4-40A2-B425-5A282325FA2F}"/>
              </a:ext>
            </a:extLst>
          </p:cNvPr>
          <p:cNvSpPr>
            <a:spLocks noGrp="1"/>
          </p:cNvSpPr>
          <p:nvPr>
            <p:ph type="title"/>
          </p:nvPr>
        </p:nvSpPr>
        <p:spPr/>
        <p:txBody>
          <a:bodyPr/>
          <a:lstStyle/>
          <a:p>
            <a:r>
              <a:rPr lang="en-US" dirty="0"/>
              <a:t>Example MCQs</a:t>
            </a:r>
            <a:endParaRPr lang="ar-SA" dirty="0"/>
          </a:p>
        </p:txBody>
      </p:sp>
      <p:sp>
        <p:nvSpPr>
          <p:cNvPr id="3" name="عنصر نائب للمحتوى 2">
            <a:extLst>
              <a:ext uri="{FF2B5EF4-FFF2-40B4-BE49-F238E27FC236}">
                <a16:creationId xmlns:a16="http://schemas.microsoft.com/office/drawing/2014/main" xmlns="" id="{F4842BC0-5133-4630-ABD6-28A1C4AA5F95}"/>
              </a:ext>
            </a:extLst>
          </p:cNvPr>
          <p:cNvSpPr>
            <a:spLocks noGrp="1"/>
          </p:cNvSpPr>
          <p:nvPr>
            <p:ph idx="1"/>
          </p:nvPr>
        </p:nvSpPr>
        <p:spPr>
          <a:xfrm>
            <a:off x="798512" y="1681858"/>
            <a:ext cx="9962253" cy="4195481"/>
          </a:xfrm>
        </p:spPr>
        <p:txBody>
          <a:bodyPr>
            <a:normAutofit/>
          </a:bodyPr>
          <a:lstStyle/>
          <a:p>
            <a:pPr algn="l" rtl="0"/>
            <a:r>
              <a:rPr lang="en-US" sz="2800" b="1" dirty="0" smtClean="0">
                <a:solidFill>
                  <a:srgbClr val="FF0000"/>
                </a:solidFill>
              </a:rPr>
              <a:t>Q4) </a:t>
            </a:r>
            <a:r>
              <a:rPr lang="en-US" sz="2800" b="1" dirty="0">
                <a:solidFill>
                  <a:srgbClr val="FF0000"/>
                </a:solidFill>
              </a:rPr>
              <a:t>Which ONE of the following statements is </a:t>
            </a:r>
            <a:r>
              <a:rPr lang="en-US" sz="2800" b="1" dirty="0" smtClean="0">
                <a:solidFill>
                  <a:srgbClr val="FF0000"/>
                </a:solidFill>
              </a:rPr>
              <a:t>TRUE </a:t>
            </a:r>
            <a:r>
              <a:rPr lang="en-US" sz="2800" b="1" dirty="0">
                <a:solidFill>
                  <a:srgbClr val="FF0000"/>
                </a:solidFill>
              </a:rPr>
              <a:t>about the </a:t>
            </a:r>
            <a:r>
              <a:rPr lang="en-US" sz="2800" b="1" dirty="0" smtClean="0">
                <a:solidFill>
                  <a:srgbClr val="FF0000"/>
                </a:solidFill>
              </a:rPr>
              <a:t>indirect </a:t>
            </a:r>
            <a:r>
              <a:rPr lang="en-US" sz="2800" b="1" dirty="0">
                <a:solidFill>
                  <a:srgbClr val="FF0000"/>
                </a:solidFill>
              </a:rPr>
              <a:t>antiglobulin test</a:t>
            </a:r>
            <a:r>
              <a:rPr lang="en-US" sz="2800" b="1" dirty="0" smtClean="0">
                <a:solidFill>
                  <a:srgbClr val="FF0000"/>
                </a:solidFill>
              </a:rPr>
              <a:t>?</a:t>
            </a:r>
          </a:p>
          <a:p>
            <a:pPr marL="0" indent="0" algn="l" rtl="0">
              <a:buNone/>
            </a:pPr>
            <a:endParaRPr lang="en-US" sz="1000" b="1" dirty="0" smtClean="0">
              <a:solidFill>
                <a:srgbClr val="FF0000"/>
              </a:solidFill>
            </a:endParaRPr>
          </a:p>
          <a:p>
            <a:pPr lvl="1" algn="l" rtl="0"/>
            <a:r>
              <a:rPr lang="en-US" sz="2200" dirty="0" smtClean="0"/>
              <a:t>A</a:t>
            </a:r>
            <a:r>
              <a:rPr lang="en-US" sz="2200" dirty="0"/>
              <a:t>) It may detect complement on the surface of red </a:t>
            </a:r>
            <a:r>
              <a:rPr lang="en-US" sz="2200" dirty="0" smtClean="0"/>
              <a:t>cells.</a:t>
            </a:r>
          </a:p>
          <a:p>
            <a:pPr lvl="1" algn="l" rtl="0"/>
            <a:r>
              <a:rPr lang="en-US" sz="2400" dirty="0" smtClean="0"/>
              <a:t>B</a:t>
            </a:r>
            <a:r>
              <a:rPr lang="en-US" sz="2400" dirty="0"/>
              <a:t>) It is positive in hemolytic disease of the newborn because of Rh </a:t>
            </a:r>
            <a:r>
              <a:rPr lang="en-US" sz="2400" dirty="0" smtClean="0"/>
              <a:t>incompatibility. </a:t>
            </a:r>
          </a:p>
          <a:p>
            <a:pPr lvl="1" algn="l" rtl="0"/>
            <a:r>
              <a:rPr lang="en-US" sz="2400" dirty="0" smtClean="0"/>
              <a:t>C</a:t>
            </a:r>
            <a:r>
              <a:rPr lang="en-US" sz="2400" dirty="0"/>
              <a:t>) It detects agglutination of antibody-coated red </a:t>
            </a:r>
            <a:r>
              <a:rPr lang="en-US" sz="2400" dirty="0" smtClean="0"/>
              <a:t>cells.</a:t>
            </a:r>
          </a:p>
          <a:p>
            <a:pPr lvl="1" algn="l" rtl="0"/>
            <a:r>
              <a:rPr lang="en-US" sz="2400" dirty="0" smtClean="0"/>
              <a:t>D</a:t>
            </a:r>
            <a:r>
              <a:rPr lang="en-US" sz="2400" dirty="0"/>
              <a:t>) It is used for cross-matching recipient and donor </a:t>
            </a:r>
            <a:r>
              <a:rPr lang="en-US" sz="2400" dirty="0" smtClean="0"/>
              <a:t>blood.</a:t>
            </a:r>
            <a:endParaRPr lang="en-US" sz="2400" dirty="0"/>
          </a:p>
        </p:txBody>
      </p:sp>
    </p:spTree>
    <p:extLst>
      <p:ext uri="{BB962C8B-B14F-4D97-AF65-F5344CB8AC3E}">
        <p14:creationId xmlns:p14="http://schemas.microsoft.com/office/powerpoint/2010/main" val="20063878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E0430F1B-3AD4-40A2-B425-5A282325FA2F}"/>
              </a:ext>
            </a:extLst>
          </p:cNvPr>
          <p:cNvSpPr>
            <a:spLocks noGrp="1"/>
          </p:cNvSpPr>
          <p:nvPr>
            <p:ph type="title"/>
          </p:nvPr>
        </p:nvSpPr>
        <p:spPr/>
        <p:txBody>
          <a:bodyPr/>
          <a:lstStyle/>
          <a:p>
            <a:r>
              <a:rPr lang="en-US" dirty="0"/>
              <a:t>Example MCQs</a:t>
            </a:r>
            <a:endParaRPr lang="ar-SA" dirty="0"/>
          </a:p>
        </p:txBody>
      </p:sp>
      <p:sp>
        <p:nvSpPr>
          <p:cNvPr id="3" name="عنصر نائب للمحتوى 2">
            <a:extLst>
              <a:ext uri="{FF2B5EF4-FFF2-40B4-BE49-F238E27FC236}">
                <a16:creationId xmlns:a16="http://schemas.microsoft.com/office/drawing/2014/main" xmlns="" id="{F4842BC0-5133-4630-ABD6-28A1C4AA5F95}"/>
              </a:ext>
            </a:extLst>
          </p:cNvPr>
          <p:cNvSpPr>
            <a:spLocks noGrp="1"/>
          </p:cNvSpPr>
          <p:nvPr>
            <p:ph idx="1"/>
          </p:nvPr>
        </p:nvSpPr>
        <p:spPr>
          <a:xfrm>
            <a:off x="798512" y="1681858"/>
            <a:ext cx="9962253" cy="4195481"/>
          </a:xfrm>
        </p:spPr>
        <p:txBody>
          <a:bodyPr>
            <a:normAutofit/>
          </a:bodyPr>
          <a:lstStyle/>
          <a:p>
            <a:pPr algn="l" rtl="0"/>
            <a:r>
              <a:rPr lang="en-US" sz="2800" b="1" dirty="0" smtClean="0">
                <a:solidFill>
                  <a:srgbClr val="FF0000"/>
                </a:solidFill>
              </a:rPr>
              <a:t>Q5</a:t>
            </a:r>
            <a:r>
              <a:rPr lang="en-US" sz="2800" b="1" dirty="0">
                <a:solidFill>
                  <a:srgbClr val="FF0000"/>
                </a:solidFill>
              </a:rPr>
              <a:t>) Which ONE of these infectious agents is </a:t>
            </a:r>
            <a:r>
              <a:rPr lang="en-US" sz="2800" b="1" dirty="0" smtClean="0">
                <a:solidFill>
                  <a:srgbClr val="FF0000"/>
                </a:solidFill>
              </a:rPr>
              <a:t>usually identified by high risk behavior and NOT routinely tested </a:t>
            </a:r>
            <a:r>
              <a:rPr lang="en-US" sz="2800" b="1" dirty="0">
                <a:solidFill>
                  <a:srgbClr val="FF0000"/>
                </a:solidFill>
              </a:rPr>
              <a:t>for in blood products? </a:t>
            </a:r>
            <a:endParaRPr lang="en-US" sz="2400" dirty="0" smtClean="0"/>
          </a:p>
          <a:p>
            <a:pPr lvl="1" algn="l" rtl="0"/>
            <a:endParaRPr lang="en-US" sz="1200" dirty="0"/>
          </a:p>
          <a:p>
            <a:pPr lvl="1" algn="l" rtl="0"/>
            <a:r>
              <a:rPr lang="en-US" sz="2200" dirty="0" smtClean="0"/>
              <a:t>A</a:t>
            </a:r>
            <a:r>
              <a:rPr lang="en-US" sz="2200" dirty="0"/>
              <a:t>) </a:t>
            </a:r>
            <a:r>
              <a:rPr lang="en-US" sz="2000" dirty="0"/>
              <a:t>Hepatitis C </a:t>
            </a:r>
            <a:r>
              <a:rPr lang="en-US" sz="2000" dirty="0" smtClean="0"/>
              <a:t>antibody. </a:t>
            </a:r>
          </a:p>
          <a:p>
            <a:pPr lvl="1" algn="l" rtl="0"/>
            <a:r>
              <a:rPr lang="en-US" sz="2400" dirty="0" smtClean="0"/>
              <a:t>B</a:t>
            </a:r>
            <a:r>
              <a:rPr lang="en-US" sz="2400" dirty="0"/>
              <a:t>) Hepatitis </a:t>
            </a:r>
            <a:r>
              <a:rPr lang="en-US" sz="2400" dirty="0" smtClean="0"/>
              <a:t>B. </a:t>
            </a:r>
          </a:p>
          <a:p>
            <a:pPr lvl="1" algn="l" rtl="0"/>
            <a:r>
              <a:rPr lang="en-US" sz="2400" dirty="0" smtClean="0"/>
              <a:t>C</a:t>
            </a:r>
            <a:r>
              <a:rPr lang="en-US" sz="2400" dirty="0"/>
              <a:t>) </a:t>
            </a:r>
            <a:r>
              <a:rPr lang="en-US" sz="2400" dirty="0" err="1"/>
              <a:t>Gonorrhoea</a:t>
            </a:r>
            <a:r>
              <a:rPr lang="en-US" sz="2400" dirty="0" smtClean="0"/>
              <a:t>.</a:t>
            </a:r>
          </a:p>
          <a:p>
            <a:pPr lvl="1" algn="l" rtl="0"/>
            <a:r>
              <a:rPr lang="en-US" sz="2400" dirty="0" smtClean="0"/>
              <a:t>D</a:t>
            </a:r>
            <a:r>
              <a:rPr lang="en-US" sz="2400" dirty="0"/>
              <a:t>) </a:t>
            </a:r>
            <a:r>
              <a:rPr lang="en-US" sz="2400" dirty="0" smtClean="0"/>
              <a:t>HIV.</a:t>
            </a:r>
            <a:endParaRPr lang="en-US" sz="2400" dirty="0"/>
          </a:p>
        </p:txBody>
      </p:sp>
    </p:spTree>
    <p:extLst>
      <p:ext uri="{BB962C8B-B14F-4D97-AF65-F5344CB8AC3E}">
        <p14:creationId xmlns:p14="http://schemas.microsoft.com/office/powerpoint/2010/main" val="33915537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00269" y="2766915"/>
            <a:ext cx="10972800" cy="1143000"/>
          </a:xfrm>
          <a:solidFill>
            <a:srgbClr val="19332F"/>
          </a:solidFill>
        </p:spPr>
        <p:txBody>
          <a:bodyPr/>
          <a:lstStyle/>
          <a:p>
            <a:pPr algn="ctr"/>
            <a:r>
              <a:rPr lang="en-US" sz="7200" b="1" i="1" dirty="0">
                <a:solidFill>
                  <a:srgbClr val="FFFF00"/>
                </a:solidFill>
                <a:latin typeface="Times New Roman" panose="02020603050405020304" pitchFamily="18" charset="0"/>
                <a:cs typeface="Times New Roman" panose="02020603050405020304" pitchFamily="18" charset="0"/>
              </a:rPr>
              <a:t>Thank You!!!</a:t>
            </a:r>
          </a:p>
        </p:txBody>
      </p:sp>
    </p:spTree>
    <p:extLst>
      <p:ext uri="{BB962C8B-B14F-4D97-AF65-F5344CB8AC3E}">
        <p14:creationId xmlns:p14="http://schemas.microsoft.com/office/powerpoint/2010/main" val="3620205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xmlns="" id="{F941797A-7788-4A06-BA13-40748C3C92ED}"/>
              </a:ext>
            </a:extLst>
          </p:cNvPr>
          <p:cNvSpPr>
            <a:spLocks noGrp="1"/>
          </p:cNvSpPr>
          <p:nvPr>
            <p:ph type="body" idx="1"/>
          </p:nvPr>
        </p:nvSpPr>
        <p:spPr>
          <a:xfrm>
            <a:off x="1524000" y="0"/>
            <a:ext cx="9144000" cy="6858000"/>
          </a:xfrm>
          <a:solidFill>
            <a:schemeClr val="accent1"/>
          </a:solidFill>
        </p:spPr>
        <p:txBody>
          <a:bodyPr/>
          <a:lstStyle/>
          <a:p>
            <a:pPr marL="609600" indent="-609600">
              <a:buNone/>
            </a:pPr>
            <a:endParaRPr lang="en-US" altLang="en-US" b="1" u="sng">
              <a:solidFill>
                <a:schemeClr val="bg1"/>
              </a:solidFill>
              <a:cs typeface="Arial" panose="020B0604020202020204" pitchFamily="34" charset="0"/>
            </a:endParaRPr>
          </a:p>
          <a:p>
            <a:pPr marL="609600" indent="-609600">
              <a:buNone/>
            </a:pPr>
            <a:r>
              <a:rPr lang="en-US" altLang="en-US" sz="2400">
                <a:solidFill>
                  <a:srgbClr val="FFFF00"/>
                </a:solidFill>
                <a:latin typeface="Arial Narrow" panose="020B0606020202030204" pitchFamily="34" charset="0"/>
                <a:cs typeface="Arial" panose="020B0604020202020204" pitchFamily="34" charset="0"/>
              </a:rPr>
              <a:t>  </a:t>
            </a:r>
          </a:p>
        </p:txBody>
      </p:sp>
      <p:pic>
        <p:nvPicPr>
          <p:cNvPr id="54275" name="Picture 1">
            <a:extLst>
              <a:ext uri="{FF2B5EF4-FFF2-40B4-BE49-F238E27FC236}">
                <a16:creationId xmlns:a16="http://schemas.microsoft.com/office/drawing/2014/main" xmlns="" id="{E0D60EF4-5E15-4CB2-9961-7637D09AC5E5}"/>
              </a:ext>
            </a:extLst>
          </p:cNvPr>
          <p:cNvPicPr>
            <a:picLocks noChangeAspect="1"/>
          </p:cNvPicPr>
          <p:nvPr/>
        </p:nvPicPr>
        <p:blipFill>
          <a:blip r:embed="rId2">
            <a:extLst>
              <a:ext uri="{28A0092B-C50C-407E-A947-70E740481C1C}">
                <a14:useLocalDpi xmlns:a14="http://schemas.microsoft.com/office/drawing/2010/main" val="0"/>
              </a:ext>
            </a:extLst>
          </a:blip>
          <a:srcRect l="4156" t="1112" r="1100" b="681"/>
          <a:stretch>
            <a:fillRect/>
          </a:stretch>
        </p:blipFill>
        <p:spPr bwMode="auto">
          <a:xfrm>
            <a:off x="1695098" y="23019"/>
            <a:ext cx="5410200" cy="681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3">
            <p14:nvContentPartPr>
              <p14:cNvPr id="8" name="حبر 7">
                <a:extLst>
                  <a:ext uri="{FF2B5EF4-FFF2-40B4-BE49-F238E27FC236}">
                    <a16:creationId xmlns:a16="http://schemas.microsoft.com/office/drawing/2014/main" xmlns="" id="{C081E63D-654B-4D21-8CD7-4CC83FD882BE}"/>
                  </a:ext>
                </a:extLst>
              </p14:cNvPr>
              <p14:cNvContentPartPr/>
              <p14:nvPr/>
            </p14:nvContentPartPr>
            <p14:xfrm>
              <a:off x="2021906" y="450386"/>
              <a:ext cx="1278000" cy="1833120"/>
            </p14:xfrm>
          </p:contentPart>
        </mc:Choice>
        <mc:Fallback xmlns="">
          <p:pic>
            <p:nvPicPr>
              <p:cNvPr id="8" name="حبر 7">
                <a:extLst>
                  <a:ext uri="{FF2B5EF4-FFF2-40B4-BE49-F238E27FC236}">
                    <a16:creationId xmlns:a16="http://schemas.microsoft.com/office/drawing/2014/main" id="{C081E63D-654B-4D21-8CD7-4CC83FD882BE}"/>
                  </a:ext>
                </a:extLst>
              </p:cNvPr>
              <p:cNvPicPr/>
              <p:nvPr/>
            </p:nvPicPr>
            <p:blipFill>
              <a:blip r:embed="rId4"/>
              <a:stretch>
                <a:fillRect/>
              </a:stretch>
            </p:blipFill>
            <p:spPr>
              <a:xfrm>
                <a:off x="2017586" y="446066"/>
                <a:ext cx="1286640" cy="1841760"/>
              </a:xfrm>
              <a:prstGeom prst="rect">
                <a:avLst/>
              </a:prstGeom>
            </p:spPr>
          </p:pic>
        </mc:Fallback>
      </mc:AlternateContent>
      <p:sp>
        <p:nvSpPr>
          <p:cNvPr id="9" name="مربع نص 8">
            <a:extLst>
              <a:ext uri="{FF2B5EF4-FFF2-40B4-BE49-F238E27FC236}">
                <a16:creationId xmlns:a16="http://schemas.microsoft.com/office/drawing/2014/main" xmlns="" id="{7DA868CB-BF16-4E2C-83DF-B2598E817103}"/>
              </a:ext>
            </a:extLst>
          </p:cNvPr>
          <p:cNvSpPr txBox="1"/>
          <p:nvPr/>
        </p:nvSpPr>
        <p:spPr>
          <a:xfrm>
            <a:off x="7373178" y="1722783"/>
            <a:ext cx="3123724" cy="4154984"/>
          </a:xfrm>
          <a:prstGeom prst="rect">
            <a:avLst/>
          </a:prstGeom>
          <a:noFill/>
        </p:spPr>
        <p:txBody>
          <a:bodyPr wrap="square" rtlCol="1">
            <a:spAutoFit/>
          </a:bodyPr>
          <a:lstStyle/>
          <a:p>
            <a:pPr marL="342900" indent="-342900">
              <a:buFont typeface="Arial" panose="020B0604020202020204" pitchFamily="34" charset="0"/>
              <a:buChar char="•"/>
            </a:pPr>
            <a:r>
              <a:rPr lang="en-US" sz="2400" b="1" dirty="0">
                <a:solidFill>
                  <a:srgbClr val="FF0000"/>
                </a:solidFill>
                <a:highlight>
                  <a:srgbClr val="FFFF00"/>
                </a:highlight>
              </a:rPr>
              <a:t>Powerful tool for screening</a:t>
            </a:r>
          </a:p>
          <a:p>
            <a:pPr marL="342900" indent="-342900">
              <a:buFont typeface="Arial" panose="020B0604020202020204" pitchFamily="34" charset="0"/>
              <a:buChar char="•"/>
            </a:pPr>
            <a:endParaRPr lang="en-US" sz="2400" b="1" dirty="0">
              <a:solidFill>
                <a:srgbClr val="FF0000"/>
              </a:solidFill>
              <a:highlight>
                <a:srgbClr val="FFFF00"/>
              </a:highlight>
            </a:endParaRPr>
          </a:p>
          <a:p>
            <a:pPr marL="342900" indent="-342900">
              <a:buFont typeface="Arial" panose="020B0604020202020204" pitchFamily="34" charset="0"/>
              <a:buChar char="•"/>
            </a:pPr>
            <a:r>
              <a:rPr lang="en-US" sz="2400" b="1" dirty="0">
                <a:solidFill>
                  <a:srgbClr val="FF0000"/>
                </a:solidFill>
                <a:highlight>
                  <a:srgbClr val="FFFF00"/>
                </a:highlight>
              </a:rPr>
              <a:t>Identify high risk behaviors.</a:t>
            </a:r>
          </a:p>
          <a:p>
            <a:pPr marL="342900" indent="-342900">
              <a:buFont typeface="Arial" panose="020B0604020202020204" pitchFamily="34" charset="0"/>
              <a:buChar char="•"/>
            </a:pPr>
            <a:endParaRPr lang="en-US" sz="2400" b="1" dirty="0">
              <a:solidFill>
                <a:srgbClr val="FF0000"/>
              </a:solidFill>
              <a:highlight>
                <a:srgbClr val="FFFF00"/>
              </a:highlight>
            </a:endParaRPr>
          </a:p>
          <a:p>
            <a:pPr marL="342900" indent="-342900">
              <a:buFont typeface="Arial" panose="020B0604020202020204" pitchFamily="34" charset="0"/>
              <a:buChar char="•"/>
            </a:pPr>
            <a:r>
              <a:rPr lang="en-US" sz="2400" b="1" dirty="0">
                <a:solidFill>
                  <a:srgbClr val="FF0000"/>
                </a:solidFill>
                <a:highlight>
                  <a:srgbClr val="FFFF00"/>
                </a:highlight>
              </a:rPr>
              <a:t>Some issues can only be ruled out by systemic questionnaire. </a:t>
            </a:r>
          </a:p>
          <a:p>
            <a:pPr marL="342900" indent="-342900">
              <a:buFont typeface="Arial" panose="020B0604020202020204" pitchFamily="34" charset="0"/>
              <a:buChar char="•"/>
            </a:pPr>
            <a:endParaRPr lang="ar-SA" sz="2400" b="1" dirty="0">
              <a:solidFill>
                <a:srgbClr val="FF0000"/>
              </a:solidFill>
              <a:highlight>
                <a:srgbClr val="FFFF00"/>
              </a:highlight>
            </a:endParaRPr>
          </a:p>
        </p:txBody>
      </p:sp>
    </p:spTree>
    <p:extLst>
      <p:ext uri="{BB962C8B-B14F-4D97-AF65-F5344CB8AC3E}">
        <p14:creationId xmlns:p14="http://schemas.microsoft.com/office/powerpoint/2010/main" val="3548322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4A9B3697-BFA6-422B-B1ED-4BEF6A76D4DF}"/>
              </a:ext>
            </a:extLst>
          </p:cNvPr>
          <p:cNvSpPr>
            <a:spLocks noGrp="1"/>
          </p:cNvSpPr>
          <p:nvPr>
            <p:ph type="title"/>
          </p:nvPr>
        </p:nvSpPr>
        <p:spPr>
          <a:xfrm>
            <a:off x="646111" y="452718"/>
            <a:ext cx="9404723" cy="1084534"/>
          </a:xfrm>
        </p:spPr>
        <p:txBody>
          <a:bodyPr/>
          <a:lstStyle/>
          <a:p>
            <a:r>
              <a:rPr lang="en-US" sz="4400" b="1" dirty="0"/>
              <a:t>Infectious Testing</a:t>
            </a:r>
            <a:endParaRPr lang="ar-SA" sz="4400" b="1" dirty="0"/>
          </a:p>
        </p:txBody>
      </p:sp>
      <p:pic>
        <p:nvPicPr>
          <p:cNvPr id="7" name="عنصر نائب للمحتوى 6" descr="صورة تحتوي على لقطة شاشة&#10;&#10;وصف منشأ بثقة عالية جداً">
            <a:extLst>
              <a:ext uri="{FF2B5EF4-FFF2-40B4-BE49-F238E27FC236}">
                <a16:creationId xmlns:a16="http://schemas.microsoft.com/office/drawing/2014/main" xmlns="" id="{A0C0E2BF-64C0-44E7-BE66-57670796717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89066" y="1398776"/>
            <a:ext cx="6283234" cy="4779610"/>
          </a:xfrm>
        </p:spPr>
      </p:pic>
      <p:sp>
        <p:nvSpPr>
          <p:cNvPr id="8" name="مربع نص 7">
            <a:extLst>
              <a:ext uri="{FF2B5EF4-FFF2-40B4-BE49-F238E27FC236}">
                <a16:creationId xmlns:a16="http://schemas.microsoft.com/office/drawing/2014/main" xmlns="" id="{612FC2EA-E0E3-4600-A43B-DFFACCD1E137}"/>
              </a:ext>
            </a:extLst>
          </p:cNvPr>
          <p:cNvSpPr txBox="1"/>
          <p:nvPr/>
        </p:nvSpPr>
        <p:spPr>
          <a:xfrm>
            <a:off x="8315532" y="2382699"/>
            <a:ext cx="3245097" cy="2246769"/>
          </a:xfrm>
          <a:prstGeom prst="rect">
            <a:avLst/>
          </a:prstGeom>
          <a:noFill/>
        </p:spPr>
        <p:txBody>
          <a:bodyPr wrap="square" rtlCol="1">
            <a:spAutoFit/>
          </a:bodyPr>
          <a:lstStyle/>
          <a:p>
            <a:pPr marL="285750" indent="-285750">
              <a:buFont typeface="Arial" panose="020B0604020202020204" pitchFamily="34" charset="0"/>
              <a:buChar char="•"/>
            </a:pPr>
            <a:r>
              <a:rPr lang="en-US" sz="2800" b="1" dirty="0">
                <a:solidFill>
                  <a:srgbClr val="FF0000"/>
                </a:solidFill>
                <a:highlight>
                  <a:srgbClr val="FFFF00"/>
                </a:highlight>
              </a:rPr>
              <a:t>Extra testing (not in all cases</a:t>
            </a:r>
            <a:r>
              <a:rPr lang="en-US" sz="2800" b="1" dirty="0" smtClean="0">
                <a:solidFill>
                  <a:srgbClr val="FF0000"/>
                </a:solidFill>
                <a:highlight>
                  <a:srgbClr val="FFFF00"/>
                </a:highlight>
              </a:rPr>
              <a:t>); Sickle cell &amp;G6PD </a:t>
            </a:r>
            <a:r>
              <a:rPr lang="en-US" sz="2800" b="1" dirty="0">
                <a:solidFill>
                  <a:srgbClr val="FF0000"/>
                </a:solidFill>
                <a:highlight>
                  <a:srgbClr val="FFFF00"/>
                </a:highlight>
              </a:rPr>
              <a:t>level.</a:t>
            </a:r>
            <a:endParaRPr lang="ar-SA" sz="2800" b="1" dirty="0">
              <a:solidFill>
                <a:srgbClr val="FF0000"/>
              </a:solidFill>
              <a:highlight>
                <a:srgbClr val="FFFF00"/>
              </a:highlight>
            </a:endParaRPr>
          </a:p>
        </p:txBody>
      </p:sp>
      <mc:AlternateContent xmlns:mc="http://schemas.openxmlformats.org/markup-compatibility/2006" xmlns:p14="http://schemas.microsoft.com/office/powerpoint/2010/main">
        <mc:Choice Requires="p14">
          <p:contentPart p14:bwMode="auto" r:id="rId3">
            <p14:nvContentPartPr>
              <p14:cNvPr id="9" name="حبر 8">
                <a:extLst>
                  <a:ext uri="{FF2B5EF4-FFF2-40B4-BE49-F238E27FC236}">
                    <a16:creationId xmlns:a16="http://schemas.microsoft.com/office/drawing/2014/main" xmlns="" id="{090A256E-D810-4122-9D61-E21A710772E3}"/>
                  </a:ext>
                </a:extLst>
              </p14:cNvPr>
              <p14:cNvContentPartPr/>
              <p14:nvPr/>
            </p14:nvContentPartPr>
            <p14:xfrm>
              <a:off x="1255466" y="2983346"/>
              <a:ext cx="2574360" cy="149040"/>
            </p14:xfrm>
          </p:contentPart>
        </mc:Choice>
        <mc:Fallback xmlns="">
          <p:pic>
            <p:nvPicPr>
              <p:cNvPr id="9" name="حبر 8">
                <a:extLst>
                  <a:ext uri="{FF2B5EF4-FFF2-40B4-BE49-F238E27FC236}">
                    <a16:creationId xmlns:a16="http://schemas.microsoft.com/office/drawing/2014/main" id="{090A256E-D810-4122-9D61-E21A710772E3}"/>
                  </a:ext>
                </a:extLst>
              </p:cNvPr>
              <p:cNvPicPr/>
              <p:nvPr/>
            </p:nvPicPr>
            <p:blipFill>
              <a:blip r:embed="rId4"/>
              <a:stretch>
                <a:fillRect/>
              </a:stretch>
            </p:blipFill>
            <p:spPr>
              <a:xfrm>
                <a:off x="1201826" y="2875346"/>
                <a:ext cx="2682000" cy="36468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5">
            <p14:nvContentPartPr>
              <p14:cNvPr id="11" name="حبر 10">
                <a:extLst>
                  <a:ext uri="{FF2B5EF4-FFF2-40B4-BE49-F238E27FC236}">
                    <a16:creationId xmlns:a16="http://schemas.microsoft.com/office/drawing/2014/main" id="{F65F96F2-1BBD-44B4-9EB8-DB8285F63672}"/>
                  </a:ext>
                </a:extLst>
              </p14:cNvPr>
              <p14:cNvContentPartPr/>
              <p14:nvPr/>
            </p14:nvContentPartPr>
            <p14:xfrm>
              <a:off x="1007066" y="2703266"/>
              <a:ext cx="689400" cy="649800"/>
            </p14:xfrm>
          </p:contentPart>
        </mc:Choice>
        <mc:Fallback>
          <p:pic>
            <p:nvPicPr>
              <p:cNvPr id="11" name="حبر 10">
                <a:extLst>
                  <a:ext uri="{FF2B5EF4-FFF2-40B4-BE49-F238E27FC236}">
                    <a16:creationId xmlns:a16="http://schemas.microsoft.com/office/drawing/2014/main" xmlns="" id="{F65F96F2-1BBD-44B4-9EB8-DB8285F63672}"/>
                  </a:ext>
                </a:extLst>
              </p:cNvPr>
              <p:cNvPicPr/>
              <p:nvPr/>
            </p:nvPicPr>
            <p:blipFill>
              <a:blip r:embed="rId6"/>
              <a:stretch>
                <a:fillRect/>
              </a:stretch>
            </p:blipFill>
            <p:spPr>
              <a:xfrm>
                <a:off x="989066" y="2595266"/>
                <a:ext cx="725040" cy="865440"/>
              </a:xfrm>
              <a:prstGeom prst="rect">
                <a:avLst/>
              </a:prstGeom>
            </p:spPr>
          </p:pic>
        </mc:Fallback>
      </mc:AlternateContent>
    </p:spTree>
    <p:extLst>
      <p:ext uri="{BB962C8B-B14F-4D97-AF65-F5344CB8AC3E}">
        <p14:creationId xmlns:p14="http://schemas.microsoft.com/office/powerpoint/2010/main" val="2414464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4A9B3697-BFA6-422B-B1ED-4BEF6A76D4DF}"/>
              </a:ext>
            </a:extLst>
          </p:cNvPr>
          <p:cNvSpPr>
            <a:spLocks noGrp="1"/>
          </p:cNvSpPr>
          <p:nvPr>
            <p:ph type="title"/>
          </p:nvPr>
        </p:nvSpPr>
        <p:spPr>
          <a:xfrm>
            <a:off x="646111" y="452718"/>
            <a:ext cx="9404723" cy="1084534"/>
          </a:xfrm>
        </p:spPr>
        <p:txBody>
          <a:bodyPr/>
          <a:lstStyle/>
          <a:p>
            <a:r>
              <a:rPr lang="en-US" sz="4400" b="1" dirty="0"/>
              <a:t>Component Separation</a:t>
            </a:r>
            <a:endParaRPr lang="ar-SA" sz="4400" b="1" dirty="0"/>
          </a:p>
        </p:txBody>
      </p:sp>
      <p:pic>
        <p:nvPicPr>
          <p:cNvPr id="5" name="عنصر نائب للمحتوى 4">
            <a:extLst>
              <a:ext uri="{FF2B5EF4-FFF2-40B4-BE49-F238E27FC236}">
                <a16:creationId xmlns:a16="http://schemas.microsoft.com/office/drawing/2014/main" xmlns="" id="{F6C9E73D-A431-4C2F-8AF5-552C4400D8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4338" y="1384236"/>
            <a:ext cx="9301161" cy="5316602"/>
          </a:xfrm>
        </p:spPr>
      </p:pic>
    </p:spTree>
    <p:extLst>
      <p:ext uri="{BB962C8B-B14F-4D97-AF65-F5344CB8AC3E}">
        <p14:creationId xmlns:p14="http://schemas.microsoft.com/office/powerpoint/2010/main" val="2657066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B50210C9-B2C7-4164-8BFA-97BACE5C7E00}"/>
              </a:ext>
            </a:extLst>
          </p:cNvPr>
          <p:cNvSpPr>
            <a:spLocks noGrp="1"/>
          </p:cNvSpPr>
          <p:nvPr>
            <p:ph type="title"/>
          </p:nvPr>
        </p:nvSpPr>
        <p:spPr/>
        <p:txBody>
          <a:bodyPr/>
          <a:lstStyle/>
          <a:p>
            <a:endParaRPr lang="ar-SA"/>
          </a:p>
        </p:txBody>
      </p:sp>
      <p:pic>
        <p:nvPicPr>
          <p:cNvPr id="5" name="عنصر نائب للمحتوى 4">
            <a:extLst>
              <a:ext uri="{FF2B5EF4-FFF2-40B4-BE49-F238E27FC236}">
                <a16:creationId xmlns:a16="http://schemas.microsoft.com/office/drawing/2014/main" xmlns="" id="{E06DAA7E-83F3-4D74-9107-8614AE5D665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652591"/>
          </a:xfrm>
        </p:spPr>
      </p:pic>
    </p:spTree>
    <p:extLst>
      <p:ext uri="{BB962C8B-B14F-4D97-AF65-F5344CB8AC3E}">
        <p14:creationId xmlns:p14="http://schemas.microsoft.com/office/powerpoint/2010/main" val="4029313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2FD815A4-8ADF-4B0A-9C79-38BC93EC0719}"/>
              </a:ext>
            </a:extLst>
          </p:cNvPr>
          <p:cNvSpPr>
            <a:spLocks noGrp="1"/>
          </p:cNvSpPr>
          <p:nvPr>
            <p:ph type="title"/>
          </p:nvPr>
        </p:nvSpPr>
        <p:spPr/>
        <p:txBody>
          <a:bodyPr/>
          <a:lstStyle/>
          <a:p>
            <a:endParaRPr lang="ar-SA"/>
          </a:p>
        </p:txBody>
      </p:sp>
      <p:pic>
        <p:nvPicPr>
          <p:cNvPr id="4" name="How It's Made- Blood Testing....-3mins">
            <a:hlinkClick r:id="" action="ppaction://media"/>
            <a:extLst>
              <a:ext uri="{FF2B5EF4-FFF2-40B4-BE49-F238E27FC236}">
                <a16:creationId xmlns:a16="http://schemas.microsoft.com/office/drawing/2014/main" xmlns="" id="{2F360AF6-5D54-4C58-A5C9-ADF18D8AC6C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30088" y="0"/>
            <a:ext cx="10893286" cy="6248400"/>
          </a:xfrm>
        </p:spPr>
      </p:pic>
    </p:spTree>
    <p:extLst>
      <p:ext uri="{BB962C8B-B14F-4D97-AF65-F5344CB8AC3E}">
        <p14:creationId xmlns:p14="http://schemas.microsoft.com/office/powerpoint/2010/main" val="70416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8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أيون">
  <a:themeElements>
    <a:clrScheme name="أيون">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أيون">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أيون">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3732</TotalTime>
  <Words>1964</Words>
  <Application>Microsoft Office PowerPoint</Application>
  <PresentationFormat>Widescreen</PresentationFormat>
  <Paragraphs>173</Paragraphs>
  <Slides>44</Slides>
  <Notes>2</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vt:lpstr>
      <vt:lpstr>Arial Narrow</vt:lpstr>
      <vt:lpstr>Calibri</vt:lpstr>
      <vt:lpstr>Century Gothic</vt:lpstr>
      <vt:lpstr>Times New Roman</vt:lpstr>
      <vt:lpstr>Wingdings</vt:lpstr>
      <vt:lpstr>Wingdings 3</vt:lpstr>
      <vt:lpstr>أيون</vt:lpstr>
      <vt:lpstr>Transfusion and  Cross-Matching</vt:lpstr>
      <vt:lpstr>LEARNING OBJECTIVES</vt:lpstr>
      <vt:lpstr>Blood Bank Units</vt:lpstr>
      <vt:lpstr>PowerPoint Presentation</vt:lpstr>
      <vt:lpstr>PowerPoint Presentation</vt:lpstr>
      <vt:lpstr>Infectious Testing</vt:lpstr>
      <vt:lpstr>Component Separation</vt:lpstr>
      <vt:lpstr>PowerPoint Presentation</vt:lpstr>
      <vt:lpstr>PowerPoint Presentation</vt:lpstr>
      <vt:lpstr>PowerPoint Presentation</vt:lpstr>
      <vt:lpstr>Component Storage</vt:lpstr>
      <vt:lpstr>PowerPoint Presentation</vt:lpstr>
      <vt:lpstr>II] Transfusion Unit </vt:lpstr>
      <vt:lpstr>Blood Groups</vt:lpstr>
      <vt:lpstr>Blood Groups</vt:lpstr>
      <vt:lpstr>PowerPoint Presentation</vt:lpstr>
      <vt:lpstr>ABO system</vt:lpstr>
      <vt:lpstr>PowerPoint Presentation</vt:lpstr>
      <vt:lpstr>PowerPoint Presentation</vt:lpstr>
      <vt:lpstr>PowerPoint Presentation</vt:lpstr>
      <vt:lpstr>PowerPoint Presentation</vt:lpstr>
      <vt:lpstr>PowerPoint Presentation</vt:lpstr>
      <vt:lpstr>Rh system</vt:lpstr>
      <vt:lpstr>PowerPoint Presentation</vt:lpstr>
      <vt:lpstr>Management of mother and child</vt:lpstr>
      <vt:lpstr>Other blood group systems</vt:lpstr>
      <vt:lpstr>Compatibility</vt:lpstr>
      <vt:lpstr>Antiglobulin test</vt:lpstr>
      <vt:lpstr>PowerPoint Presentation</vt:lpstr>
      <vt:lpstr>PowerPoint Presentation</vt:lpstr>
      <vt:lpstr>PowerPoint Presentation</vt:lpstr>
      <vt:lpstr>PowerPoint Presentation</vt:lpstr>
      <vt:lpstr>PowerPoint Presentation</vt:lpstr>
      <vt:lpstr>Management of Transfusion Reactions</vt:lpstr>
      <vt:lpstr>PowerPoint Presentation</vt:lpstr>
      <vt:lpstr>Massive transfusion</vt:lpstr>
      <vt:lpstr>Always Quality First; </vt:lpstr>
      <vt:lpstr>Conclusion: </vt:lpstr>
      <vt:lpstr>Example MCQs</vt:lpstr>
      <vt:lpstr>Example MCQs</vt:lpstr>
      <vt:lpstr>Example MCQs</vt:lpstr>
      <vt:lpstr>Example MCQs</vt:lpstr>
      <vt:lpstr>Example MCQs</vt:lpstr>
      <vt:lpstr>Thank You!!!</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Chieny O. Genuino</dc:creator>
  <cp:lastModifiedBy>Chieny O. Genuino</cp:lastModifiedBy>
  <cp:revision>105</cp:revision>
  <dcterms:created xsi:type="dcterms:W3CDTF">2016-05-23T08:29:23Z</dcterms:created>
  <dcterms:modified xsi:type="dcterms:W3CDTF">2018-11-18T09:37:46Z</dcterms:modified>
</cp:coreProperties>
</file>