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2" r:id="rId9"/>
    <p:sldId id="266" r:id="rId10"/>
    <p:sldId id="265" r:id="rId11"/>
    <p:sldId id="288" r:id="rId12"/>
    <p:sldId id="267" r:id="rId13"/>
    <p:sldId id="268" r:id="rId14"/>
    <p:sldId id="290" r:id="rId15"/>
    <p:sldId id="270" r:id="rId16"/>
    <p:sldId id="292" r:id="rId17"/>
    <p:sldId id="293" r:id="rId18"/>
    <p:sldId id="295" r:id="rId19"/>
    <p:sldId id="308" r:id="rId20"/>
    <p:sldId id="309" r:id="rId21"/>
    <p:sldId id="311" r:id="rId22"/>
    <p:sldId id="276" r:id="rId23"/>
    <p:sldId id="277" r:id="rId24"/>
    <p:sldId id="315" r:id="rId25"/>
    <p:sldId id="320" r:id="rId26"/>
    <p:sldId id="278" r:id="rId27"/>
    <p:sldId id="279" r:id="rId28"/>
    <p:sldId id="280" r:id="rId29"/>
    <p:sldId id="281" r:id="rId30"/>
    <p:sldId id="283" r:id="rId31"/>
    <p:sldId id="284" r:id="rId32"/>
    <p:sldId id="285" r:id="rId33"/>
    <p:sldId id="316" r:id="rId34"/>
    <p:sldId id="317" r:id="rId35"/>
    <p:sldId id="318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2" d="100"/>
          <a:sy n="52" d="100"/>
        </p:scale>
        <p:origin x="73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F7642F-3972-4FA3-8AC1-07F963103874}" type="doc">
      <dgm:prSet loTypeId="urn:microsoft.com/office/officeart/2005/8/layout/default" loCatId="list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51BBF6A-6104-4F09-935B-9C7BC6307AF1}">
      <dgm:prSet/>
      <dgm:spPr/>
      <dgm:t>
        <a:bodyPr/>
        <a:lstStyle/>
        <a:p>
          <a:r>
            <a:rPr lang="en-US"/>
            <a:t>Bleeding arise from defects in one of the three processes:</a:t>
          </a:r>
        </a:p>
      </dgm:t>
    </dgm:pt>
    <dgm:pt modelId="{847679AD-0ECA-4170-9D2E-F9B9A8C17E52}" type="parTrans" cxnId="{00EB545C-3192-47A8-8CF6-2CD7C9FB9029}">
      <dgm:prSet/>
      <dgm:spPr/>
      <dgm:t>
        <a:bodyPr/>
        <a:lstStyle/>
        <a:p>
          <a:endParaRPr lang="en-US"/>
        </a:p>
      </dgm:t>
    </dgm:pt>
    <dgm:pt modelId="{C17CA549-0F24-4582-AC07-E1AECD465E82}" type="sibTrans" cxnId="{00EB545C-3192-47A8-8CF6-2CD7C9FB9029}">
      <dgm:prSet/>
      <dgm:spPr/>
      <dgm:t>
        <a:bodyPr/>
        <a:lstStyle/>
        <a:p>
          <a:endParaRPr lang="en-US"/>
        </a:p>
      </dgm:t>
    </dgm:pt>
    <dgm:pt modelId="{180F6BEB-09D0-4B08-9C74-336A0DF4A72A}">
      <dgm:prSet/>
      <dgm:spPr/>
      <dgm:t>
        <a:bodyPr/>
        <a:lstStyle/>
        <a:p>
          <a:r>
            <a:rPr lang="en-US"/>
            <a:t>Thrombocytopenia (a low platelet count) (the commonest cause)</a:t>
          </a:r>
        </a:p>
      </dgm:t>
    </dgm:pt>
    <dgm:pt modelId="{23C1A9F9-C915-462E-905A-729EC5C6F20D}" type="parTrans" cxnId="{F13FC0C1-735A-4F18-86A7-E4D6C811B0D1}">
      <dgm:prSet/>
      <dgm:spPr/>
      <dgm:t>
        <a:bodyPr/>
        <a:lstStyle/>
        <a:p>
          <a:endParaRPr lang="en-US"/>
        </a:p>
      </dgm:t>
    </dgm:pt>
    <dgm:pt modelId="{9DBBDA1F-F8A4-45D3-BB00-D87C76C8CB29}" type="sibTrans" cxnId="{F13FC0C1-735A-4F18-86A7-E4D6C811B0D1}">
      <dgm:prSet/>
      <dgm:spPr/>
      <dgm:t>
        <a:bodyPr/>
        <a:lstStyle/>
        <a:p>
          <a:endParaRPr lang="en-US"/>
        </a:p>
      </dgm:t>
    </dgm:pt>
    <dgm:pt modelId="{2F254E10-6775-4A5B-B24C-37054D79999A}">
      <dgm:prSet/>
      <dgm:spPr/>
      <dgm:t>
        <a:bodyPr/>
        <a:lstStyle/>
        <a:p>
          <a:r>
            <a:rPr lang="en-US"/>
            <a:t>Abnormal platelet function.</a:t>
          </a:r>
        </a:p>
      </dgm:t>
    </dgm:pt>
    <dgm:pt modelId="{6FD76FA4-6B14-483D-AC5A-3D98AADB5CB2}" type="parTrans" cxnId="{1F977105-A474-4955-AA4E-43C0DBEF1D3E}">
      <dgm:prSet/>
      <dgm:spPr/>
      <dgm:t>
        <a:bodyPr/>
        <a:lstStyle/>
        <a:p>
          <a:endParaRPr lang="en-US"/>
        </a:p>
      </dgm:t>
    </dgm:pt>
    <dgm:pt modelId="{24AEF033-9121-4A2D-99EE-86F2750628A7}" type="sibTrans" cxnId="{1F977105-A474-4955-AA4E-43C0DBEF1D3E}">
      <dgm:prSet/>
      <dgm:spPr/>
      <dgm:t>
        <a:bodyPr/>
        <a:lstStyle/>
        <a:p>
          <a:endParaRPr lang="en-US"/>
        </a:p>
      </dgm:t>
    </dgm:pt>
    <dgm:pt modelId="{4A9C8EC4-13D3-4D13-8455-26D9D27B534F}">
      <dgm:prSet/>
      <dgm:spPr/>
      <dgm:t>
        <a:bodyPr/>
        <a:lstStyle/>
        <a:p>
          <a:r>
            <a:rPr lang="en-US"/>
            <a:t>A defect in the clotting mechanism (the second commonest cause)</a:t>
          </a:r>
        </a:p>
      </dgm:t>
    </dgm:pt>
    <dgm:pt modelId="{36C476AE-B4A5-4FC0-BD70-B3513AD19F5A}" type="parTrans" cxnId="{E843B6D7-19C4-4FA6-AE40-EA878A6156D0}">
      <dgm:prSet/>
      <dgm:spPr/>
      <dgm:t>
        <a:bodyPr/>
        <a:lstStyle/>
        <a:p>
          <a:endParaRPr lang="en-US"/>
        </a:p>
      </dgm:t>
    </dgm:pt>
    <dgm:pt modelId="{A9D73514-F915-4ED6-87B1-7753F1E9E9CE}" type="sibTrans" cxnId="{E843B6D7-19C4-4FA6-AE40-EA878A6156D0}">
      <dgm:prSet/>
      <dgm:spPr/>
      <dgm:t>
        <a:bodyPr/>
        <a:lstStyle/>
        <a:p>
          <a:endParaRPr lang="en-US"/>
        </a:p>
      </dgm:t>
    </dgm:pt>
    <dgm:pt modelId="{207E0419-CFF8-43F7-AE5D-C963AFE6B991}">
      <dgm:prSet/>
      <dgm:spPr/>
      <dgm:t>
        <a:bodyPr/>
        <a:lstStyle/>
        <a:p>
          <a:r>
            <a:rPr lang="en-US"/>
            <a:t>clotting defects usually present with bleeding into deep tissues (muscles or joints).</a:t>
          </a:r>
        </a:p>
      </dgm:t>
    </dgm:pt>
    <dgm:pt modelId="{584B0BC2-3260-48D4-AB10-F8FDEE53A740}" type="parTrans" cxnId="{49ACBCAD-E4D9-4FF2-88D9-F83747F69AC3}">
      <dgm:prSet/>
      <dgm:spPr/>
      <dgm:t>
        <a:bodyPr/>
        <a:lstStyle/>
        <a:p>
          <a:endParaRPr lang="en-US"/>
        </a:p>
      </dgm:t>
    </dgm:pt>
    <dgm:pt modelId="{BE07C54E-AE2F-44F5-85BD-BC4981D4DEC3}" type="sibTrans" cxnId="{49ACBCAD-E4D9-4FF2-88D9-F83747F69AC3}">
      <dgm:prSet/>
      <dgm:spPr/>
      <dgm:t>
        <a:bodyPr/>
        <a:lstStyle/>
        <a:p>
          <a:endParaRPr lang="en-US"/>
        </a:p>
      </dgm:t>
    </dgm:pt>
    <dgm:pt modelId="{EA7E3153-91C7-4428-93BC-5D5D09F99E0C}">
      <dgm:prSet/>
      <dgm:spPr/>
      <dgm:t>
        <a:bodyPr/>
        <a:lstStyle/>
        <a:p>
          <a:r>
            <a:rPr lang="en-US"/>
            <a:t>Platelet defects usually present with mucocutaneous bleeding.</a:t>
          </a:r>
        </a:p>
      </dgm:t>
    </dgm:pt>
    <dgm:pt modelId="{1AD167E9-460C-48C1-8FBF-798117CCBF98}" type="parTrans" cxnId="{5B246D94-25B0-469B-82F5-B286483AEBE5}">
      <dgm:prSet/>
      <dgm:spPr/>
      <dgm:t>
        <a:bodyPr/>
        <a:lstStyle/>
        <a:p>
          <a:endParaRPr lang="en-US"/>
        </a:p>
      </dgm:t>
    </dgm:pt>
    <dgm:pt modelId="{B36511E4-C233-44C8-B628-FC5B8E14A6F2}" type="sibTrans" cxnId="{5B246D94-25B0-469B-82F5-B286483AEBE5}">
      <dgm:prSet/>
      <dgm:spPr/>
      <dgm:t>
        <a:bodyPr/>
        <a:lstStyle/>
        <a:p>
          <a:endParaRPr lang="en-US"/>
        </a:p>
      </dgm:t>
    </dgm:pt>
    <dgm:pt modelId="{1BCBD307-BB57-4EAE-A4AC-E134AB0DF68C}" type="pres">
      <dgm:prSet presAssocID="{95F7642F-3972-4FA3-8AC1-07F963103874}" presName="diagram" presStyleCnt="0">
        <dgm:presLayoutVars>
          <dgm:dir/>
          <dgm:resizeHandles val="exact"/>
        </dgm:presLayoutVars>
      </dgm:prSet>
      <dgm:spPr/>
    </dgm:pt>
    <dgm:pt modelId="{AAE107D0-98E9-4514-A50D-B5DBBCD1C6BB}" type="pres">
      <dgm:prSet presAssocID="{251BBF6A-6104-4F09-935B-9C7BC6307AF1}" presName="node" presStyleLbl="node1" presStyleIdx="0" presStyleCnt="3">
        <dgm:presLayoutVars>
          <dgm:bulletEnabled val="1"/>
        </dgm:presLayoutVars>
      </dgm:prSet>
      <dgm:spPr/>
    </dgm:pt>
    <dgm:pt modelId="{20BB62DB-975C-47D0-98BE-8E14002A58CC}" type="pres">
      <dgm:prSet presAssocID="{C17CA549-0F24-4582-AC07-E1AECD465E82}" presName="sibTrans" presStyleCnt="0"/>
      <dgm:spPr/>
    </dgm:pt>
    <dgm:pt modelId="{434CCA24-2EB3-4790-A039-10243DD95BB7}" type="pres">
      <dgm:prSet presAssocID="{207E0419-CFF8-43F7-AE5D-C963AFE6B991}" presName="node" presStyleLbl="node1" presStyleIdx="1" presStyleCnt="3">
        <dgm:presLayoutVars>
          <dgm:bulletEnabled val="1"/>
        </dgm:presLayoutVars>
      </dgm:prSet>
      <dgm:spPr/>
    </dgm:pt>
    <dgm:pt modelId="{E9B3670A-77C2-4EC5-9BC8-351135A16FCE}" type="pres">
      <dgm:prSet presAssocID="{BE07C54E-AE2F-44F5-85BD-BC4981D4DEC3}" presName="sibTrans" presStyleCnt="0"/>
      <dgm:spPr/>
    </dgm:pt>
    <dgm:pt modelId="{8DD3BADB-9FAF-483A-8914-679FF3D7D1C4}" type="pres">
      <dgm:prSet presAssocID="{EA7E3153-91C7-4428-93BC-5D5D09F99E0C}" presName="node" presStyleLbl="node1" presStyleIdx="2" presStyleCnt="3">
        <dgm:presLayoutVars>
          <dgm:bulletEnabled val="1"/>
        </dgm:presLayoutVars>
      </dgm:prSet>
      <dgm:spPr/>
    </dgm:pt>
  </dgm:ptLst>
  <dgm:cxnLst>
    <dgm:cxn modelId="{1F977105-A474-4955-AA4E-43C0DBEF1D3E}" srcId="{251BBF6A-6104-4F09-935B-9C7BC6307AF1}" destId="{2F254E10-6775-4A5B-B24C-37054D79999A}" srcOrd="1" destOrd="0" parTransId="{6FD76FA4-6B14-483D-AC5A-3D98AADB5CB2}" sibTransId="{24AEF033-9121-4A2D-99EE-86F2750628A7}"/>
    <dgm:cxn modelId="{9B918110-EEB3-4309-B8E8-17E57F98B4D6}" type="presOf" srcId="{207E0419-CFF8-43F7-AE5D-C963AFE6B991}" destId="{434CCA24-2EB3-4790-A039-10243DD95BB7}" srcOrd="0" destOrd="0" presId="urn:microsoft.com/office/officeart/2005/8/layout/default"/>
    <dgm:cxn modelId="{0AA18432-29B9-4552-BB39-3BB9979A8B52}" type="presOf" srcId="{2F254E10-6775-4A5B-B24C-37054D79999A}" destId="{AAE107D0-98E9-4514-A50D-B5DBBCD1C6BB}" srcOrd="0" destOrd="2" presId="urn:microsoft.com/office/officeart/2005/8/layout/default"/>
    <dgm:cxn modelId="{00EB545C-3192-47A8-8CF6-2CD7C9FB9029}" srcId="{95F7642F-3972-4FA3-8AC1-07F963103874}" destId="{251BBF6A-6104-4F09-935B-9C7BC6307AF1}" srcOrd="0" destOrd="0" parTransId="{847679AD-0ECA-4170-9D2E-F9B9A8C17E52}" sibTransId="{C17CA549-0F24-4582-AC07-E1AECD465E82}"/>
    <dgm:cxn modelId="{1BD39C69-B677-4CFE-A725-B1FC88D715DE}" type="presOf" srcId="{180F6BEB-09D0-4B08-9C74-336A0DF4A72A}" destId="{AAE107D0-98E9-4514-A50D-B5DBBCD1C6BB}" srcOrd="0" destOrd="1" presId="urn:microsoft.com/office/officeart/2005/8/layout/default"/>
    <dgm:cxn modelId="{4C68398A-C83B-4887-BC92-B486B1F2FF88}" type="presOf" srcId="{251BBF6A-6104-4F09-935B-9C7BC6307AF1}" destId="{AAE107D0-98E9-4514-A50D-B5DBBCD1C6BB}" srcOrd="0" destOrd="0" presId="urn:microsoft.com/office/officeart/2005/8/layout/default"/>
    <dgm:cxn modelId="{30B9038F-1253-45D6-A549-705BEE0CF72F}" type="presOf" srcId="{4A9C8EC4-13D3-4D13-8455-26D9D27B534F}" destId="{AAE107D0-98E9-4514-A50D-B5DBBCD1C6BB}" srcOrd="0" destOrd="3" presId="urn:microsoft.com/office/officeart/2005/8/layout/default"/>
    <dgm:cxn modelId="{5B246D94-25B0-469B-82F5-B286483AEBE5}" srcId="{95F7642F-3972-4FA3-8AC1-07F963103874}" destId="{EA7E3153-91C7-4428-93BC-5D5D09F99E0C}" srcOrd="2" destOrd="0" parTransId="{1AD167E9-460C-48C1-8FBF-798117CCBF98}" sibTransId="{B36511E4-C233-44C8-B628-FC5B8E14A6F2}"/>
    <dgm:cxn modelId="{2520279F-3564-44C7-ABF5-3878A7752FED}" type="presOf" srcId="{95F7642F-3972-4FA3-8AC1-07F963103874}" destId="{1BCBD307-BB57-4EAE-A4AC-E134AB0DF68C}" srcOrd="0" destOrd="0" presId="urn:microsoft.com/office/officeart/2005/8/layout/default"/>
    <dgm:cxn modelId="{49ACBCAD-E4D9-4FF2-88D9-F83747F69AC3}" srcId="{95F7642F-3972-4FA3-8AC1-07F963103874}" destId="{207E0419-CFF8-43F7-AE5D-C963AFE6B991}" srcOrd="1" destOrd="0" parTransId="{584B0BC2-3260-48D4-AB10-F8FDEE53A740}" sibTransId="{BE07C54E-AE2F-44F5-85BD-BC4981D4DEC3}"/>
    <dgm:cxn modelId="{C3878AB8-0390-4341-A253-060BF71E624E}" type="presOf" srcId="{EA7E3153-91C7-4428-93BC-5D5D09F99E0C}" destId="{8DD3BADB-9FAF-483A-8914-679FF3D7D1C4}" srcOrd="0" destOrd="0" presId="urn:microsoft.com/office/officeart/2005/8/layout/default"/>
    <dgm:cxn modelId="{F13FC0C1-735A-4F18-86A7-E4D6C811B0D1}" srcId="{251BBF6A-6104-4F09-935B-9C7BC6307AF1}" destId="{180F6BEB-09D0-4B08-9C74-336A0DF4A72A}" srcOrd="0" destOrd="0" parTransId="{23C1A9F9-C915-462E-905A-729EC5C6F20D}" sibTransId="{9DBBDA1F-F8A4-45D3-BB00-D87C76C8CB29}"/>
    <dgm:cxn modelId="{E843B6D7-19C4-4FA6-AE40-EA878A6156D0}" srcId="{251BBF6A-6104-4F09-935B-9C7BC6307AF1}" destId="{4A9C8EC4-13D3-4D13-8455-26D9D27B534F}" srcOrd="2" destOrd="0" parTransId="{36C476AE-B4A5-4FC0-BD70-B3513AD19F5A}" sibTransId="{A9D73514-F915-4ED6-87B1-7753F1E9E9CE}"/>
    <dgm:cxn modelId="{2CFF620A-775F-49C6-B67C-6C11A3EE6565}" type="presParOf" srcId="{1BCBD307-BB57-4EAE-A4AC-E134AB0DF68C}" destId="{AAE107D0-98E9-4514-A50D-B5DBBCD1C6BB}" srcOrd="0" destOrd="0" presId="urn:microsoft.com/office/officeart/2005/8/layout/default"/>
    <dgm:cxn modelId="{B330EE28-5984-4710-819E-8732E04155E3}" type="presParOf" srcId="{1BCBD307-BB57-4EAE-A4AC-E134AB0DF68C}" destId="{20BB62DB-975C-47D0-98BE-8E14002A58CC}" srcOrd="1" destOrd="0" presId="urn:microsoft.com/office/officeart/2005/8/layout/default"/>
    <dgm:cxn modelId="{2ACE273E-39A1-47E7-A076-D369F09B740A}" type="presParOf" srcId="{1BCBD307-BB57-4EAE-A4AC-E134AB0DF68C}" destId="{434CCA24-2EB3-4790-A039-10243DD95BB7}" srcOrd="2" destOrd="0" presId="urn:microsoft.com/office/officeart/2005/8/layout/default"/>
    <dgm:cxn modelId="{38500DA4-D387-430E-B61F-A07794B4A862}" type="presParOf" srcId="{1BCBD307-BB57-4EAE-A4AC-E134AB0DF68C}" destId="{E9B3670A-77C2-4EC5-9BC8-351135A16FCE}" srcOrd="3" destOrd="0" presId="urn:microsoft.com/office/officeart/2005/8/layout/default"/>
    <dgm:cxn modelId="{101B6CA4-8E0C-4935-A0A1-E78BC2DDE6EE}" type="presParOf" srcId="{1BCBD307-BB57-4EAE-A4AC-E134AB0DF68C}" destId="{8DD3BADB-9FAF-483A-8914-679FF3D7D1C4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76CD91-E7FE-4763-8D36-CC273C7A096F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49A262D-9CD7-49FA-8A1D-6CAB99DAF1BD}">
      <dgm:prSet/>
      <dgm:spPr/>
      <dgm:t>
        <a:bodyPr/>
        <a:lstStyle/>
        <a:p>
          <a:r>
            <a:rPr lang="en-US"/>
            <a:t>Formed in the bone marrow by the fragmentation of megakaryocyte cytoplasm. </a:t>
          </a:r>
        </a:p>
      </dgm:t>
    </dgm:pt>
    <dgm:pt modelId="{A8F8B4AB-56E6-4B72-98A6-3062E04BD9DB}" type="parTrans" cxnId="{B8FDCE4C-4937-4E88-AAAD-D813C14EA1D4}">
      <dgm:prSet/>
      <dgm:spPr/>
      <dgm:t>
        <a:bodyPr/>
        <a:lstStyle/>
        <a:p>
          <a:endParaRPr lang="en-US"/>
        </a:p>
      </dgm:t>
    </dgm:pt>
    <dgm:pt modelId="{C28CACF9-584F-45C2-9217-CC83691A984B}" type="sibTrans" cxnId="{B8FDCE4C-4937-4E88-AAAD-D813C14EA1D4}">
      <dgm:prSet/>
      <dgm:spPr/>
      <dgm:t>
        <a:bodyPr/>
        <a:lstStyle/>
        <a:p>
          <a:endParaRPr lang="en-US"/>
        </a:p>
      </dgm:t>
    </dgm:pt>
    <dgm:pt modelId="{26F592F1-61A2-4424-B3C7-10B53FB8D361}">
      <dgm:prSet/>
      <dgm:spPr/>
      <dgm:t>
        <a:bodyPr/>
        <a:lstStyle/>
        <a:p>
          <a:r>
            <a:rPr lang="en-US"/>
            <a:t>Their concentration in normal blood is 150-450 </a:t>
          </a:r>
          <a:r>
            <a:rPr lang="en-US" i="1"/>
            <a:t>X</a:t>
          </a:r>
          <a:r>
            <a:rPr lang="en-US"/>
            <a:t> 10</a:t>
          </a:r>
          <a:r>
            <a:rPr lang="en-US" baseline="30000"/>
            <a:t>9</a:t>
          </a:r>
          <a:r>
            <a:rPr lang="en-US"/>
            <a:t>/L.</a:t>
          </a:r>
        </a:p>
      </dgm:t>
    </dgm:pt>
    <dgm:pt modelId="{3D2D3A9C-6C4A-495B-A998-A3D756DE7EA2}" type="parTrans" cxnId="{63193915-890E-4331-9AD7-D4792064E644}">
      <dgm:prSet/>
      <dgm:spPr/>
      <dgm:t>
        <a:bodyPr/>
        <a:lstStyle/>
        <a:p>
          <a:endParaRPr lang="en-US"/>
        </a:p>
      </dgm:t>
    </dgm:pt>
    <dgm:pt modelId="{6136255E-48D8-4CA9-BBFB-8F46AB45F28D}" type="sibTrans" cxnId="{63193915-890E-4331-9AD7-D4792064E644}">
      <dgm:prSet/>
      <dgm:spPr/>
      <dgm:t>
        <a:bodyPr/>
        <a:lstStyle/>
        <a:p>
          <a:endParaRPr lang="en-US"/>
        </a:p>
      </dgm:t>
    </dgm:pt>
    <dgm:pt modelId="{C79A17D1-15AA-4B24-8C3A-CA3C3B746594}">
      <dgm:prSet/>
      <dgm:spPr/>
      <dgm:t>
        <a:bodyPr/>
        <a:lstStyle/>
        <a:p>
          <a:r>
            <a:rPr lang="en-US"/>
            <a:t>The lifespan of the platelet around 10 days.</a:t>
          </a:r>
        </a:p>
      </dgm:t>
    </dgm:pt>
    <dgm:pt modelId="{80F76E23-B7BD-4BF8-AD17-E2EAE014978F}" type="parTrans" cxnId="{D5265A58-4BAC-4083-AE51-7032C54101E0}">
      <dgm:prSet/>
      <dgm:spPr/>
      <dgm:t>
        <a:bodyPr/>
        <a:lstStyle/>
        <a:p>
          <a:endParaRPr lang="en-US"/>
        </a:p>
      </dgm:t>
    </dgm:pt>
    <dgm:pt modelId="{0AB5E60C-38A9-48F8-B9B2-6DA422823C62}" type="sibTrans" cxnId="{D5265A58-4BAC-4083-AE51-7032C54101E0}">
      <dgm:prSet/>
      <dgm:spPr/>
      <dgm:t>
        <a:bodyPr/>
        <a:lstStyle/>
        <a:p>
          <a:endParaRPr lang="en-US"/>
        </a:p>
      </dgm:t>
    </dgm:pt>
    <dgm:pt modelId="{F75D7A6A-20B9-42F9-ABD5-CB387B52F45A}" type="pres">
      <dgm:prSet presAssocID="{0C76CD91-E7FE-4763-8D36-CC273C7A096F}" presName="vert0" presStyleCnt="0">
        <dgm:presLayoutVars>
          <dgm:dir/>
          <dgm:animOne val="branch"/>
          <dgm:animLvl val="lvl"/>
        </dgm:presLayoutVars>
      </dgm:prSet>
      <dgm:spPr/>
    </dgm:pt>
    <dgm:pt modelId="{9CCBBF03-CE2B-45F3-A489-651DD0FB0194}" type="pres">
      <dgm:prSet presAssocID="{049A262D-9CD7-49FA-8A1D-6CAB99DAF1BD}" presName="thickLine" presStyleLbl="alignNode1" presStyleIdx="0" presStyleCnt="3"/>
      <dgm:spPr/>
    </dgm:pt>
    <dgm:pt modelId="{5EA46C77-4F7F-4C6A-84E8-067EC026008D}" type="pres">
      <dgm:prSet presAssocID="{049A262D-9CD7-49FA-8A1D-6CAB99DAF1BD}" presName="horz1" presStyleCnt="0"/>
      <dgm:spPr/>
    </dgm:pt>
    <dgm:pt modelId="{D2E8D279-B9C1-47D1-B196-7CB9D3884614}" type="pres">
      <dgm:prSet presAssocID="{049A262D-9CD7-49FA-8A1D-6CAB99DAF1BD}" presName="tx1" presStyleLbl="revTx" presStyleIdx="0" presStyleCnt="3"/>
      <dgm:spPr/>
    </dgm:pt>
    <dgm:pt modelId="{62808634-0659-49D4-84F7-F93E840EF257}" type="pres">
      <dgm:prSet presAssocID="{049A262D-9CD7-49FA-8A1D-6CAB99DAF1BD}" presName="vert1" presStyleCnt="0"/>
      <dgm:spPr/>
    </dgm:pt>
    <dgm:pt modelId="{AAA01B8F-19D2-4086-91A5-F7E998035CA7}" type="pres">
      <dgm:prSet presAssocID="{26F592F1-61A2-4424-B3C7-10B53FB8D361}" presName="thickLine" presStyleLbl="alignNode1" presStyleIdx="1" presStyleCnt="3"/>
      <dgm:spPr/>
    </dgm:pt>
    <dgm:pt modelId="{416E3290-EE9F-4CF3-A7AC-B7F814801308}" type="pres">
      <dgm:prSet presAssocID="{26F592F1-61A2-4424-B3C7-10B53FB8D361}" presName="horz1" presStyleCnt="0"/>
      <dgm:spPr/>
    </dgm:pt>
    <dgm:pt modelId="{9EF68019-4B77-491F-AD1A-6E2CE0A9264E}" type="pres">
      <dgm:prSet presAssocID="{26F592F1-61A2-4424-B3C7-10B53FB8D361}" presName="tx1" presStyleLbl="revTx" presStyleIdx="1" presStyleCnt="3"/>
      <dgm:spPr/>
    </dgm:pt>
    <dgm:pt modelId="{CEC77C35-6338-4F4B-95FC-2FF6F071557D}" type="pres">
      <dgm:prSet presAssocID="{26F592F1-61A2-4424-B3C7-10B53FB8D361}" presName="vert1" presStyleCnt="0"/>
      <dgm:spPr/>
    </dgm:pt>
    <dgm:pt modelId="{E40EC3A3-67D7-48DF-A9E4-6339708E3056}" type="pres">
      <dgm:prSet presAssocID="{C79A17D1-15AA-4B24-8C3A-CA3C3B746594}" presName="thickLine" presStyleLbl="alignNode1" presStyleIdx="2" presStyleCnt="3"/>
      <dgm:spPr/>
    </dgm:pt>
    <dgm:pt modelId="{87D9EB40-BAE0-4FA7-A300-B395DDA6073E}" type="pres">
      <dgm:prSet presAssocID="{C79A17D1-15AA-4B24-8C3A-CA3C3B746594}" presName="horz1" presStyleCnt="0"/>
      <dgm:spPr/>
    </dgm:pt>
    <dgm:pt modelId="{80D72CA4-BF2E-42C3-A92C-5F80473FD591}" type="pres">
      <dgm:prSet presAssocID="{C79A17D1-15AA-4B24-8C3A-CA3C3B746594}" presName="tx1" presStyleLbl="revTx" presStyleIdx="2" presStyleCnt="3"/>
      <dgm:spPr/>
    </dgm:pt>
    <dgm:pt modelId="{EF5BECDE-987C-407D-B0BC-FC9ECC430960}" type="pres">
      <dgm:prSet presAssocID="{C79A17D1-15AA-4B24-8C3A-CA3C3B746594}" presName="vert1" presStyleCnt="0"/>
      <dgm:spPr/>
    </dgm:pt>
  </dgm:ptLst>
  <dgm:cxnLst>
    <dgm:cxn modelId="{29AA4C09-BED9-40A6-839E-29B524B0BA40}" type="presOf" srcId="{C79A17D1-15AA-4B24-8C3A-CA3C3B746594}" destId="{80D72CA4-BF2E-42C3-A92C-5F80473FD591}" srcOrd="0" destOrd="0" presId="urn:microsoft.com/office/officeart/2008/layout/LinedList"/>
    <dgm:cxn modelId="{63193915-890E-4331-9AD7-D4792064E644}" srcId="{0C76CD91-E7FE-4763-8D36-CC273C7A096F}" destId="{26F592F1-61A2-4424-B3C7-10B53FB8D361}" srcOrd="1" destOrd="0" parTransId="{3D2D3A9C-6C4A-495B-A998-A3D756DE7EA2}" sibTransId="{6136255E-48D8-4CA9-BBFB-8F46AB45F28D}"/>
    <dgm:cxn modelId="{B8FDCE4C-4937-4E88-AAAD-D813C14EA1D4}" srcId="{0C76CD91-E7FE-4763-8D36-CC273C7A096F}" destId="{049A262D-9CD7-49FA-8A1D-6CAB99DAF1BD}" srcOrd="0" destOrd="0" parTransId="{A8F8B4AB-56E6-4B72-98A6-3062E04BD9DB}" sibTransId="{C28CACF9-584F-45C2-9217-CC83691A984B}"/>
    <dgm:cxn modelId="{81FBBB50-855E-4068-86BC-8B899D2E4B5F}" type="presOf" srcId="{049A262D-9CD7-49FA-8A1D-6CAB99DAF1BD}" destId="{D2E8D279-B9C1-47D1-B196-7CB9D3884614}" srcOrd="0" destOrd="0" presId="urn:microsoft.com/office/officeart/2008/layout/LinedList"/>
    <dgm:cxn modelId="{D5265A58-4BAC-4083-AE51-7032C54101E0}" srcId="{0C76CD91-E7FE-4763-8D36-CC273C7A096F}" destId="{C79A17D1-15AA-4B24-8C3A-CA3C3B746594}" srcOrd="2" destOrd="0" parTransId="{80F76E23-B7BD-4BF8-AD17-E2EAE014978F}" sibTransId="{0AB5E60C-38A9-48F8-B9B2-6DA422823C62}"/>
    <dgm:cxn modelId="{FA523CB8-A27E-4535-83CA-A163AED2AEC7}" type="presOf" srcId="{0C76CD91-E7FE-4763-8D36-CC273C7A096F}" destId="{F75D7A6A-20B9-42F9-ABD5-CB387B52F45A}" srcOrd="0" destOrd="0" presId="urn:microsoft.com/office/officeart/2008/layout/LinedList"/>
    <dgm:cxn modelId="{0BF780CF-BB1C-49CD-892C-E5E7FA35E31F}" type="presOf" srcId="{26F592F1-61A2-4424-B3C7-10B53FB8D361}" destId="{9EF68019-4B77-491F-AD1A-6E2CE0A9264E}" srcOrd="0" destOrd="0" presId="urn:microsoft.com/office/officeart/2008/layout/LinedList"/>
    <dgm:cxn modelId="{A771613F-C16A-470E-9EE7-6DDB3F76001E}" type="presParOf" srcId="{F75D7A6A-20B9-42F9-ABD5-CB387B52F45A}" destId="{9CCBBF03-CE2B-45F3-A489-651DD0FB0194}" srcOrd="0" destOrd="0" presId="urn:microsoft.com/office/officeart/2008/layout/LinedList"/>
    <dgm:cxn modelId="{9547D47E-89CF-4D19-A396-31591C6A891C}" type="presParOf" srcId="{F75D7A6A-20B9-42F9-ABD5-CB387B52F45A}" destId="{5EA46C77-4F7F-4C6A-84E8-067EC026008D}" srcOrd="1" destOrd="0" presId="urn:microsoft.com/office/officeart/2008/layout/LinedList"/>
    <dgm:cxn modelId="{FDDAB85B-3E6C-457B-88AD-05ABE13D619D}" type="presParOf" srcId="{5EA46C77-4F7F-4C6A-84E8-067EC026008D}" destId="{D2E8D279-B9C1-47D1-B196-7CB9D3884614}" srcOrd="0" destOrd="0" presId="urn:microsoft.com/office/officeart/2008/layout/LinedList"/>
    <dgm:cxn modelId="{60026ECC-F2BD-415C-90CE-A1FD432C2BDF}" type="presParOf" srcId="{5EA46C77-4F7F-4C6A-84E8-067EC026008D}" destId="{62808634-0659-49D4-84F7-F93E840EF257}" srcOrd="1" destOrd="0" presId="urn:microsoft.com/office/officeart/2008/layout/LinedList"/>
    <dgm:cxn modelId="{2A942107-2FBA-4F5F-883D-9CC4D2576B45}" type="presParOf" srcId="{F75D7A6A-20B9-42F9-ABD5-CB387B52F45A}" destId="{AAA01B8F-19D2-4086-91A5-F7E998035CA7}" srcOrd="2" destOrd="0" presId="urn:microsoft.com/office/officeart/2008/layout/LinedList"/>
    <dgm:cxn modelId="{1FE80D7D-BA19-4E8E-A449-E19A44D06100}" type="presParOf" srcId="{F75D7A6A-20B9-42F9-ABD5-CB387B52F45A}" destId="{416E3290-EE9F-4CF3-A7AC-B7F814801308}" srcOrd="3" destOrd="0" presId="urn:microsoft.com/office/officeart/2008/layout/LinedList"/>
    <dgm:cxn modelId="{4C7E6195-3F9A-4924-850B-9C42A90C7063}" type="presParOf" srcId="{416E3290-EE9F-4CF3-A7AC-B7F814801308}" destId="{9EF68019-4B77-491F-AD1A-6E2CE0A9264E}" srcOrd="0" destOrd="0" presId="urn:microsoft.com/office/officeart/2008/layout/LinedList"/>
    <dgm:cxn modelId="{8E8FA38C-EA04-486F-B089-13B16DD9C4F2}" type="presParOf" srcId="{416E3290-EE9F-4CF3-A7AC-B7F814801308}" destId="{CEC77C35-6338-4F4B-95FC-2FF6F071557D}" srcOrd="1" destOrd="0" presId="urn:microsoft.com/office/officeart/2008/layout/LinedList"/>
    <dgm:cxn modelId="{9A4ACCCD-25D7-4185-9A7C-D315E4892414}" type="presParOf" srcId="{F75D7A6A-20B9-42F9-ABD5-CB387B52F45A}" destId="{E40EC3A3-67D7-48DF-A9E4-6339708E3056}" srcOrd="4" destOrd="0" presId="urn:microsoft.com/office/officeart/2008/layout/LinedList"/>
    <dgm:cxn modelId="{FC0E5A98-5B2C-4011-A328-EC4AFBC7E821}" type="presParOf" srcId="{F75D7A6A-20B9-42F9-ABD5-CB387B52F45A}" destId="{87D9EB40-BAE0-4FA7-A300-B395DDA6073E}" srcOrd="5" destOrd="0" presId="urn:microsoft.com/office/officeart/2008/layout/LinedList"/>
    <dgm:cxn modelId="{B470BFB3-CDD5-4D5E-A072-BB5CA2CFA359}" type="presParOf" srcId="{87D9EB40-BAE0-4FA7-A300-B395DDA6073E}" destId="{80D72CA4-BF2E-42C3-A92C-5F80473FD591}" srcOrd="0" destOrd="0" presId="urn:microsoft.com/office/officeart/2008/layout/LinedList"/>
    <dgm:cxn modelId="{26029E6B-0820-4EA9-BF8A-B138FAB94440}" type="presParOf" srcId="{87D9EB40-BAE0-4FA7-A300-B395DDA6073E}" destId="{EF5BECDE-987C-407D-B0BC-FC9ECC43096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80C615-9D75-41BF-961B-B320E09C3491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56AC6E27-EC5E-41FF-B962-4D3522A14C9B}">
      <dgm:prSet/>
      <dgm:spPr/>
      <dgm:t>
        <a:bodyPr/>
        <a:lstStyle/>
        <a:p>
          <a:r>
            <a:rPr lang="en-US"/>
            <a:t>PT(INR),APTT.</a:t>
          </a:r>
        </a:p>
      </dgm:t>
    </dgm:pt>
    <dgm:pt modelId="{BCF888FC-28C2-48D1-B04B-D692BFBD883F}" type="parTrans" cxnId="{A269CBFB-70B8-44B0-8F6C-2D21DA73492E}">
      <dgm:prSet/>
      <dgm:spPr/>
      <dgm:t>
        <a:bodyPr/>
        <a:lstStyle/>
        <a:p>
          <a:endParaRPr lang="en-US"/>
        </a:p>
      </dgm:t>
    </dgm:pt>
    <dgm:pt modelId="{54E790F0-1D48-4CC2-84C5-197AD406D1BB}" type="sibTrans" cxnId="{A269CBFB-70B8-44B0-8F6C-2D21DA73492E}">
      <dgm:prSet/>
      <dgm:spPr/>
      <dgm:t>
        <a:bodyPr/>
        <a:lstStyle/>
        <a:p>
          <a:endParaRPr lang="en-US"/>
        </a:p>
      </dgm:t>
    </dgm:pt>
    <dgm:pt modelId="{A4464F35-3454-4EE8-B891-F62BD53FB796}">
      <dgm:prSet/>
      <dgm:spPr/>
      <dgm:t>
        <a:bodyPr/>
        <a:lstStyle/>
        <a:p>
          <a:r>
            <a:rPr lang="en-US"/>
            <a:t>Fibrinogen.</a:t>
          </a:r>
        </a:p>
      </dgm:t>
    </dgm:pt>
    <dgm:pt modelId="{90F9BB57-CDFB-442A-93C7-B304A27AD653}" type="parTrans" cxnId="{CC5D1C3A-CB02-4ED1-8873-75B72AF3A6D3}">
      <dgm:prSet/>
      <dgm:spPr/>
      <dgm:t>
        <a:bodyPr/>
        <a:lstStyle/>
        <a:p>
          <a:endParaRPr lang="en-US"/>
        </a:p>
      </dgm:t>
    </dgm:pt>
    <dgm:pt modelId="{E912A9AF-F487-49E6-8F61-C8CC282E89C8}" type="sibTrans" cxnId="{CC5D1C3A-CB02-4ED1-8873-75B72AF3A6D3}">
      <dgm:prSet/>
      <dgm:spPr/>
      <dgm:t>
        <a:bodyPr/>
        <a:lstStyle/>
        <a:p>
          <a:endParaRPr lang="en-US"/>
        </a:p>
      </dgm:t>
    </dgm:pt>
    <dgm:pt modelId="{ABEF5DC7-18B5-4E9A-8602-ADC77EB11F08}">
      <dgm:prSet/>
      <dgm:spPr/>
      <dgm:t>
        <a:bodyPr/>
        <a:lstStyle/>
        <a:p>
          <a:r>
            <a:rPr lang="en-US"/>
            <a:t>D-Dimer.</a:t>
          </a:r>
        </a:p>
      </dgm:t>
    </dgm:pt>
    <dgm:pt modelId="{660E0EDC-83CA-4852-91FB-8118B209A04B}" type="parTrans" cxnId="{C0E93760-9BFA-428D-AB39-F0DC78616E34}">
      <dgm:prSet/>
      <dgm:spPr/>
      <dgm:t>
        <a:bodyPr/>
        <a:lstStyle/>
        <a:p>
          <a:endParaRPr lang="en-US"/>
        </a:p>
      </dgm:t>
    </dgm:pt>
    <dgm:pt modelId="{5C663CEB-5373-4269-9087-C8A9DF697CE5}" type="sibTrans" cxnId="{C0E93760-9BFA-428D-AB39-F0DC78616E34}">
      <dgm:prSet/>
      <dgm:spPr/>
      <dgm:t>
        <a:bodyPr/>
        <a:lstStyle/>
        <a:p>
          <a:endParaRPr lang="en-US"/>
        </a:p>
      </dgm:t>
    </dgm:pt>
    <dgm:pt modelId="{E1020475-5FCC-4A12-BA36-72A27145DEEE}">
      <dgm:prSet/>
      <dgm:spPr/>
      <dgm:t>
        <a:bodyPr/>
        <a:lstStyle/>
        <a:p>
          <a:r>
            <a:rPr lang="en-US"/>
            <a:t>Factors Assay.</a:t>
          </a:r>
        </a:p>
      </dgm:t>
    </dgm:pt>
    <dgm:pt modelId="{37196355-DC7D-4CCA-A903-C91EB27F7C90}" type="parTrans" cxnId="{AC1A1ED5-9126-4C41-843F-05A6F59328DE}">
      <dgm:prSet/>
      <dgm:spPr/>
      <dgm:t>
        <a:bodyPr/>
        <a:lstStyle/>
        <a:p>
          <a:endParaRPr lang="en-US"/>
        </a:p>
      </dgm:t>
    </dgm:pt>
    <dgm:pt modelId="{B4E04A50-9266-4010-88D5-9416B59F8A45}" type="sibTrans" cxnId="{AC1A1ED5-9126-4C41-843F-05A6F59328DE}">
      <dgm:prSet/>
      <dgm:spPr/>
      <dgm:t>
        <a:bodyPr/>
        <a:lstStyle/>
        <a:p>
          <a:endParaRPr lang="en-US"/>
        </a:p>
      </dgm:t>
    </dgm:pt>
    <dgm:pt modelId="{8641B154-F9BE-450B-8008-364489D674CC}">
      <dgm:prSet/>
      <dgm:spPr/>
      <dgm:t>
        <a:bodyPr/>
        <a:lstStyle/>
        <a:p>
          <a:r>
            <a:rPr lang="en-US"/>
            <a:t>Mixing study.</a:t>
          </a:r>
        </a:p>
      </dgm:t>
    </dgm:pt>
    <dgm:pt modelId="{7776057C-7FAE-4A84-962B-EB30EB281898}" type="parTrans" cxnId="{E69C5F50-AAEB-45F5-A354-2F45AD2423E7}">
      <dgm:prSet/>
      <dgm:spPr/>
      <dgm:t>
        <a:bodyPr/>
        <a:lstStyle/>
        <a:p>
          <a:endParaRPr lang="en-US"/>
        </a:p>
      </dgm:t>
    </dgm:pt>
    <dgm:pt modelId="{C45E3F29-98F2-451B-B522-F3DB1200F6E1}" type="sibTrans" cxnId="{E69C5F50-AAEB-45F5-A354-2F45AD2423E7}">
      <dgm:prSet/>
      <dgm:spPr/>
      <dgm:t>
        <a:bodyPr/>
        <a:lstStyle/>
        <a:p>
          <a:endParaRPr lang="en-US"/>
        </a:p>
      </dgm:t>
    </dgm:pt>
    <dgm:pt modelId="{A385F198-09B9-4D51-8386-4ED6AC09AB78}">
      <dgm:prSet/>
      <dgm:spPr/>
      <dgm:t>
        <a:bodyPr/>
        <a:lstStyle/>
        <a:p>
          <a:r>
            <a:rPr lang="en-US"/>
            <a:t>VWF test</a:t>
          </a:r>
        </a:p>
      </dgm:t>
    </dgm:pt>
    <dgm:pt modelId="{62B24EEC-B93B-4F4D-ACBB-AE1D9E21657B}" type="parTrans" cxnId="{11B887F9-08A2-467C-93B1-84BFB7D3BA2B}">
      <dgm:prSet/>
      <dgm:spPr/>
      <dgm:t>
        <a:bodyPr/>
        <a:lstStyle/>
        <a:p>
          <a:endParaRPr lang="en-US"/>
        </a:p>
      </dgm:t>
    </dgm:pt>
    <dgm:pt modelId="{0734A47B-697C-4E2B-B878-E2D3E5FB0290}" type="sibTrans" cxnId="{11B887F9-08A2-467C-93B1-84BFB7D3BA2B}">
      <dgm:prSet/>
      <dgm:spPr/>
      <dgm:t>
        <a:bodyPr/>
        <a:lstStyle/>
        <a:p>
          <a:endParaRPr lang="en-US"/>
        </a:p>
      </dgm:t>
    </dgm:pt>
    <dgm:pt modelId="{BA2F75DE-24F5-4E31-88A4-FF4B4C1D1A19}" type="pres">
      <dgm:prSet presAssocID="{A980C615-9D75-41BF-961B-B320E09C3491}" presName="vert0" presStyleCnt="0">
        <dgm:presLayoutVars>
          <dgm:dir/>
          <dgm:animOne val="branch"/>
          <dgm:animLvl val="lvl"/>
        </dgm:presLayoutVars>
      </dgm:prSet>
      <dgm:spPr/>
    </dgm:pt>
    <dgm:pt modelId="{80F76461-5F6C-492B-8C56-0F2667303360}" type="pres">
      <dgm:prSet presAssocID="{56AC6E27-EC5E-41FF-B962-4D3522A14C9B}" presName="thickLine" presStyleLbl="alignNode1" presStyleIdx="0" presStyleCnt="6"/>
      <dgm:spPr/>
    </dgm:pt>
    <dgm:pt modelId="{C35970BA-C94B-4443-8F3A-1C79C2CFE2BA}" type="pres">
      <dgm:prSet presAssocID="{56AC6E27-EC5E-41FF-B962-4D3522A14C9B}" presName="horz1" presStyleCnt="0"/>
      <dgm:spPr/>
    </dgm:pt>
    <dgm:pt modelId="{573E3A23-7B5E-4D4B-B23C-E31EB6A8E191}" type="pres">
      <dgm:prSet presAssocID="{56AC6E27-EC5E-41FF-B962-4D3522A14C9B}" presName="tx1" presStyleLbl="revTx" presStyleIdx="0" presStyleCnt="6"/>
      <dgm:spPr/>
    </dgm:pt>
    <dgm:pt modelId="{D121E788-74DD-48E4-9426-DBF242CDFDBC}" type="pres">
      <dgm:prSet presAssocID="{56AC6E27-EC5E-41FF-B962-4D3522A14C9B}" presName="vert1" presStyleCnt="0"/>
      <dgm:spPr/>
    </dgm:pt>
    <dgm:pt modelId="{1F256EF5-94BC-4B3A-8B04-E7A5FB565A6A}" type="pres">
      <dgm:prSet presAssocID="{A4464F35-3454-4EE8-B891-F62BD53FB796}" presName="thickLine" presStyleLbl="alignNode1" presStyleIdx="1" presStyleCnt="6"/>
      <dgm:spPr/>
    </dgm:pt>
    <dgm:pt modelId="{162512F8-8C8E-40E4-B2A7-AE9CE29D0FBB}" type="pres">
      <dgm:prSet presAssocID="{A4464F35-3454-4EE8-B891-F62BD53FB796}" presName="horz1" presStyleCnt="0"/>
      <dgm:spPr/>
    </dgm:pt>
    <dgm:pt modelId="{064BDEDD-B532-4295-B1C0-A985CC9D59CF}" type="pres">
      <dgm:prSet presAssocID="{A4464F35-3454-4EE8-B891-F62BD53FB796}" presName="tx1" presStyleLbl="revTx" presStyleIdx="1" presStyleCnt="6"/>
      <dgm:spPr/>
    </dgm:pt>
    <dgm:pt modelId="{44CAEB79-5260-481C-9651-B167022A907A}" type="pres">
      <dgm:prSet presAssocID="{A4464F35-3454-4EE8-B891-F62BD53FB796}" presName="vert1" presStyleCnt="0"/>
      <dgm:spPr/>
    </dgm:pt>
    <dgm:pt modelId="{E7DF8CA9-5E79-4A33-BE3B-44DB0F67F7FD}" type="pres">
      <dgm:prSet presAssocID="{ABEF5DC7-18B5-4E9A-8602-ADC77EB11F08}" presName="thickLine" presStyleLbl="alignNode1" presStyleIdx="2" presStyleCnt="6"/>
      <dgm:spPr/>
    </dgm:pt>
    <dgm:pt modelId="{0D287FCD-7711-447D-B961-3AC903B42D04}" type="pres">
      <dgm:prSet presAssocID="{ABEF5DC7-18B5-4E9A-8602-ADC77EB11F08}" presName="horz1" presStyleCnt="0"/>
      <dgm:spPr/>
    </dgm:pt>
    <dgm:pt modelId="{531664C7-A3A5-48D9-832A-D2D3F8419097}" type="pres">
      <dgm:prSet presAssocID="{ABEF5DC7-18B5-4E9A-8602-ADC77EB11F08}" presName="tx1" presStyleLbl="revTx" presStyleIdx="2" presStyleCnt="6"/>
      <dgm:spPr/>
    </dgm:pt>
    <dgm:pt modelId="{05531284-0AF9-477D-8422-D6C91DA3904A}" type="pres">
      <dgm:prSet presAssocID="{ABEF5DC7-18B5-4E9A-8602-ADC77EB11F08}" presName="vert1" presStyleCnt="0"/>
      <dgm:spPr/>
    </dgm:pt>
    <dgm:pt modelId="{4A19B1A8-7E78-48C9-B176-8CF38B116224}" type="pres">
      <dgm:prSet presAssocID="{E1020475-5FCC-4A12-BA36-72A27145DEEE}" presName="thickLine" presStyleLbl="alignNode1" presStyleIdx="3" presStyleCnt="6"/>
      <dgm:spPr/>
    </dgm:pt>
    <dgm:pt modelId="{A3989A28-33A3-4C35-AEF9-70900E1873EF}" type="pres">
      <dgm:prSet presAssocID="{E1020475-5FCC-4A12-BA36-72A27145DEEE}" presName="horz1" presStyleCnt="0"/>
      <dgm:spPr/>
    </dgm:pt>
    <dgm:pt modelId="{50B65636-2401-4940-B3B2-B15C00FB2072}" type="pres">
      <dgm:prSet presAssocID="{E1020475-5FCC-4A12-BA36-72A27145DEEE}" presName="tx1" presStyleLbl="revTx" presStyleIdx="3" presStyleCnt="6"/>
      <dgm:spPr/>
    </dgm:pt>
    <dgm:pt modelId="{1F13F262-4788-4612-8FDD-E0FF1699059D}" type="pres">
      <dgm:prSet presAssocID="{E1020475-5FCC-4A12-BA36-72A27145DEEE}" presName="vert1" presStyleCnt="0"/>
      <dgm:spPr/>
    </dgm:pt>
    <dgm:pt modelId="{90C1AF82-8F0B-4F58-A1B9-B97D0234EDE5}" type="pres">
      <dgm:prSet presAssocID="{8641B154-F9BE-450B-8008-364489D674CC}" presName="thickLine" presStyleLbl="alignNode1" presStyleIdx="4" presStyleCnt="6"/>
      <dgm:spPr/>
    </dgm:pt>
    <dgm:pt modelId="{475A65E5-F0F5-4181-B88E-8026F1459D3D}" type="pres">
      <dgm:prSet presAssocID="{8641B154-F9BE-450B-8008-364489D674CC}" presName="horz1" presStyleCnt="0"/>
      <dgm:spPr/>
    </dgm:pt>
    <dgm:pt modelId="{BC2DD65C-F53E-41B0-8A25-19241CF0F54D}" type="pres">
      <dgm:prSet presAssocID="{8641B154-F9BE-450B-8008-364489D674CC}" presName="tx1" presStyleLbl="revTx" presStyleIdx="4" presStyleCnt="6"/>
      <dgm:spPr/>
    </dgm:pt>
    <dgm:pt modelId="{B6763E1E-6EF5-4F00-9FC9-E2C7018BDFAB}" type="pres">
      <dgm:prSet presAssocID="{8641B154-F9BE-450B-8008-364489D674CC}" presName="vert1" presStyleCnt="0"/>
      <dgm:spPr/>
    </dgm:pt>
    <dgm:pt modelId="{C94F7BEF-BBF7-4884-B93E-45E7CEF6B141}" type="pres">
      <dgm:prSet presAssocID="{A385F198-09B9-4D51-8386-4ED6AC09AB78}" presName="thickLine" presStyleLbl="alignNode1" presStyleIdx="5" presStyleCnt="6"/>
      <dgm:spPr/>
    </dgm:pt>
    <dgm:pt modelId="{48BECCFE-865D-4302-9728-08B39C47A461}" type="pres">
      <dgm:prSet presAssocID="{A385F198-09B9-4D51-8386-4ED6AC09AB78}" presName="horz1" presStyleCnt="0"/>
      <dgm:spPr/>
    </dgm:pt>
    <dgm:pt modelId="{99FC075B-EE52-46C9-8C48-AE8AA0727BA9}" type="pres">
      <dgm:prSet presAssocID="{A385F198-09B9-4D51-8386-4ED6AC09AB78}" presName="tx1" presStyleLbl="revTx" presStyleIdx="5" presStyleCnt="6"/>
      <dgm:spPr/>
    </dgm:pt>
    <dgm:pt modelId="{8BBB0B48-6A23-4072-8CBA-DA94C8E45E6C}" type="pres">
      <dgm:prSet presAssocID="{A385F198-09B9-4D51-8386-4ED6AC09AB78}" presName="vert1" presStyleCnt="0"/>
      <dgm:spPr/>
    </dgm:pt>
  </dgm:ptLst>
  <dgm:cxnLst>
    <dgm:cxn modelId="{9C0C8D0F-A30F-40A8-A424-65D5304F1022}" type="presOf" srcId="{A980C615-9D75-41BF-961B-B320E09C3491}" destId="{BA2F75DE-24F5-4E31-88A4-FF4B4C1D1A19}" srcOrd="0" destOrd="0" presId="urn:microsoft.com/office/officeart/2008/layout/LinedList"/>
    <dgm:cxn modelId="{38DC0F20-FBEF-4C1F-914C-9B50DEAFF9A7}" type="presOf" srcId="{8641B154-F9BE-450B-8008-364489D674CC}" destId="{BC2DD65C-F53E-41B0-8A25-19241CF0F54D}" srcOrd="0" destOrd="0" presId="urn:microsoft.com/office/officeart/2008/layout/LinedList"/>
    <dgm:cxn modelId="{CC5D1C3A-CB02-4ED1-8873-75B72AF3A6D3}" srcId="{A980C615-9D75-41BF-961B-B320E09C3491}" destId="{A4464F35-3454-4EE8-B891-F62BD53FB796}" srcOrd="1" destOrd="0" parTransId="{90F9BB57-CDFB-442A-93C7-B304A27AD653}" sibTransId="{E912A9AF-F487-49E6-8F61-C8CC282E89C8}"/>
    <dgm:cxn modelId="{C0E93760-9BFA-428D-AB39-F0DC78616E34}" srcId="{A980C615-9D75-41BF-961B-B320E09C3491}" destId="{ABEF5DC7-18B5-4E9A-8602-ADC77EB11F08}" srcOrd="2" destOrd="0" parTransId="{660E0EDC-83CA-4852-91FB-8118B209A04B}" sibTransId="{5C663CEB-5373-4269-9087-C8A9DF697CE5}"/>
    <dgm:cxn modelId="{E69C5F50-AAEB-45F5-A354-2F45AD2423E7}" srcId="{A980C615-9D75-41BF-961B-B320E09C3491}" destId="{8641B154-F9BE-450B-8008-364489D674CC}" srcOrd="4" destOrd="0" parTransId="{7776057C-7FAE-4A84-962B-EB30EB281898}" sibTransId="{C45E3F29-98F2-451B-B522-F3DB1200F6E1}"/>
    <dgm:cxn modelId="{073E1F80-1B3D-4680-AE68-4381F43B3FCD}" type="presOf" srcId="{56AC6E27-EC5E-41FF-B962-4D3522A14C9B}" destId="{573E3A23-7B5E-4D4B-B23C-E31EB6A8E191}" srcOrd="0" destOrd="0" presId="urn:microsoft.com/office/officeart/2008/layout/LinedList"/>
    <dgm:cxn modelId="{88AF8084-B6C6-4F12-A22B-BF6A2F7D02DB}" type="presOf" srcId="{E1020475-5FCC-4A12-BA36-72A27145DEEE}" destId="{50B65636-2401-4940-B3B2-B15C00FB2072}" srcOrd="0" destOrd="0" presId="urn:microsoft.com/office/officeart/2008/layout/LinedList"/>
    <dgm:cxn modelId="{1F76808A-B0D3-4CA9-97B5-51BBE398C0F6}" type="presOf" srcId="{ABEF5DC7-18B5-4E9A-8602-ADC77EB11F08}" destId="{531664C7-A3A5-48D9-832A-D2D3F8419097}" srcOrd="0" destOrd="0" presId="urn:microsoft.com/office/officeart/2008/layout/LinedList"/>
    <dgm:cxn modelId="{EFB0D294-5691-4179-A224-12CE342E4DF2}" type="presOf" srcId="{A4464F35-3454-4EE8-B891-F62BD53FB796}" destId="{064BDEDD-B532-4295-B1C0-A985CC9D59CF}" srcOrd="0" destOrd="0" presId="urn:microsoft.com/office/officeart/2008/layout/LinedList"/>
    <dgm:cxn modelId="{74CDD6AB-843A-4752-B591-518CFF108B87}" type="presOf" srcId="{A385F198-09B9-4D51-8386-4ED6AC09AB78}" destId="{99FC075B-EE52-46C9-8C48-AE8AA0727BA9}" srcOrd="0" destOrd="0" presId="urn:microsoft.com/office/officeart/2008/layout/LinedList"/>
    <dgm:cxn modelId="{AC1A1ED5-9126-4C41-843F-05A6F59328DE}" srcId="{A980C615-9D75-41BF-961B-B320E09C3491}" destId="{E1020475-5FCC-4A12-BA36-72A27145DEEE}" srcOrd="3" destOrd="0" parTransId="{37196355-DC7D-4CCA-A903-C91EB27F7C90}" sibTransId="{B4E04A50-9266-4010-88D5-9416B59F8A45}"/>
    <dgm:cxn modelId="{11B887F9-08A2-467C-93B1-84BFB7D3BA2B}" srcId="{A980C615-9D75-41BF-961B-B320E09C3491}" destId="{A385F198-09B9-4D51-8386-4ED6AC09AB78}" srcOrd="5" destOrd="0" parTransId="{62B24EEC-B93B-4F4D-ACBB-AE1D9E21657B}" sibTransId="{0734A47B-697C-4E2B-B878-E2D3E5FB0290}"/>
    <dgm:cxn modelId="{A269CBFB-70B8-44B0-8F6C-2D21DA73492E}" srcId="{A980C615-9D75-41BF-961B-B320E09C3491}" destId="{56AC6E27-EC5E-41FF-B962-4D3522A14C9B}" srcOrd="0" destOrd="0" parTransId="{BCF888FC-28C2-48D1-B04B-D692BFBD883F}" sibTransId="{54E790F0-1D48-4CC2-84C5-197AD406D1BB}"/>
    <dgm:cxn modelId="{2D7196DB-70D9-4828-931E-E00E03A68DC7}" type="presParOf" srcId="{BA2F75DE-24F5-4E31-88A4-FF4B4C1D1A19}" destId="{80F76461-5F6C-492B-8C56-0F2667303360}" srcOrd="0" destOrd="0" presId="urn:microsoft.com/office/officeart/2008/layout/LinedList"/>
    <dgm:cxn modelId="{34638553-50C6-4497-A622-093041E82FEB}" type="presParOf" srcId="{BA2F75DE-24F5-4E31-88A4-FF4B4C1D1A19}" destId="{C35970BA-C94B-4443-8F3A-1C79C2CFE2BA}" srcOrd="1" destOrd="0" presId="urn:microsoft.com/office/officeart/2008/layout/LinedList"/>
    <dgm:cxn modelId="{490D7301-42CD-4C83-89C4-BB5B49164A74}" type="presParOf" srcId="{C35970BA-C94B-4443-8F3A-1C79C2CFE2BA}" destId="{573E3A23-7B5E-4D4B-B23C-E31EB6A8E191}" srcOrd="0" destOrd="0" presId="urn:microsoft.com/office/officeart/2008/layout/LinedList"/>
    <dgm:cxn modelId="{FD42EBBB-A209-41C1-B747-AA3F9209A472}" type="presParOf" srcId="{C35970BA-C94B-4443-8F3A-1C79C2CFE2BA}" destId="{D121E788-74DD-48E4-9426-DBF242CDFDBC}" srcOrd="1" destOrd="0" presId="urn:microsoft.com/office/officeart/2008/layout/LinedList"/>
    <dgm:cxn modelId="{348E30B8-CF40-4863-877E-6F9BFCE3380F}" type="presParOf" srcId="{BA2F75DE-24F5-4E31-88A4-FF4B4C1D1A19}" destId="{1F256EF5-94BC-4B3A-8B04-E7A5FB565A6A}" srcOrd="2" destOrd="0" presId="urn:microsoft.com/office/officeart/2008/layout/LinedList"/>
    <dgm:cxn modelId="{A1880417-23A3-494B-856D-6645EF08CF5C}" type="presParOf" srcId="{BA2F75DE-24F5-4E31-88A4-FF4B4C1D1A19}" destId="{162512F8-8C8E-40E4-B2A7-AE9CE29D0FBB}" srcOrd="3" destOrd="0" presId="urn:microsoft.com/office/officeart/2008/layout/LinedList"/>
    <dgm:cxn modelId="{4707C439-A489-47A7-993B-E35E10B4B88D}" type="presParOf" srcId="{162512F8-8C8E-40E4-B2A7-AE9CE29D0FBB}" destId="{064BDEDD-B532-4295-B1C0-A985CC9D59CF}" srcOrd="0" destOrd="0" presId="urn:microsoft.com/office/officeart/2008/layout/LinedList"/>
    <dgm:cxn modelId="{F17EBD5B-6B52-4134-8080-C7355C4E987C}" type="presParOf" srcId="{162512F8-8C8E-40E4-B2A7-AE9CE29D0FBB}" destId="{44CAEB79-5260-481C-9651-B167022A907A}" srcOrd="1" destOrd="0" presId="urn:microsoft.com/office/officeart/2008/layout/LinedList"/>
    <dgm:cxn modelId="{A34C5328-0FB8-4DBD-9977-23C4E0FE45C9}" type="presParOf" srcId="{BA2F75DE-24F5-4E31-88A4-FF4B4C1D1A19}" destId="{E7DF8CA9-5E79-4A33-BE3B-44DB0F67F7FD}" srcOrd="4" destOrd="0" presId="urn:microsoft.com/office/officeart/2008/layout/LinedList"/>
    <dgm:cxn modelId="{659BBABF-5C57-4FF4-8BD9-A1D860B3C646}" type="presParOf" srcId="{BA2F75DE-24F5-4E31-88A4-FF4B4C1D1A19}" destId="{0D287FCD-7711-447D-B961-3AC903B42D04}" srcOrd="5" destOrd="0" presId="urn:microsoft.com/office/officeart/2008/layout/LinedList"/>
    <dgm:cxn modelId="{64F806E0-EC6D-4110-AED8-822602DDEB75}" type="presParOf" srcId="{0D287FCD-7711-447D-B961-3AC903B42D04}" destId="{531664C7-A3A5-48D9-832A-D2D3F8419097}" srcOrd="0" destOrd="0" presId="urn:microsoft.com/office/officeart/2008/layout/LinedList"/>
    <dgm:cxn modelId="{26F1B9DE-8F95-4023-9982-A46BA7E98831}" type="presParOf" srcId="{0D287FCD-7711-447D-B961-3AC903B42D04}" destId="{05531284-0AF9-477D-8422-D6C91DA3904A}" srcOrd="1" destOrd="0" presId="urn:microsoft.com/office/officeart/2008/layout/LinedList"/>
    <dgm:cxn modelId="{808E9AA1-1FBD-4666-B288-1574315B8196}" type="presParOf" srcId="{BA2F75DE-24F5-4E31-88A4-FF4B4C1D1A19}" destId="{4A19B1A8-7E78-48C9-B176-8CF38B116224}" srcOrd="6" destOrd="0" presId="urn:microsoft.com/office/officeart/2008/layout/LinedList"/>
    <dgm:cxn modelId="{9FF4C199-FF3D-4DD8-B3A1-2D5616CEFB00}" type="presParOf" srcId="{BA2F75DE-24F5-4E31-88A4-FF4B4C1D1A19}" destId="{A3989A28-33A3-4C35-AEF9-70900E1873EF}" srcOrd="7" destOrd="0" presId="urn:microsoft.com/office/officeart/2008/layout/LinedList"/>
    <dgm:cxn modelId="{83F21B4F-2D67-42FC-88E7-291C7C07F40A}" type="presParOf" srcId="{A3989A28-33A3-4C35-AEF9-70900E1873EF}" destId="{50B65636-2401-4940-B3B2-B15C00FB2072}" srcOrd="0" destOrd="0" presId="urn:microsoft.com/office/officeart/2008/layout/LinedList"/>
    <dgm:cxn modelId="{1627AC9E-8180-4969-9B53-D084E2B82285}" type="presParOf" srcId="{A3989A28-33A3-4C35-AEF9-70900E1873EF}" destId="{1F13F262-4788-4612-8FDD-E0FF1699059D}" srcOrd="1" destOrd="0" presId="urn:microsoft.com/office/officeart/2008/layout/LinedList"/>
    <dgm:cxn modelId="{4F8CCEE6-C75F-4F53-8366-48244436B742}" type="presParOf" srcId="{BA2F75DE-24F5-4E31-88A4-FF4B4C1D1A19}" destId="{90C1AF82-8F0B-4F58-A1B9-B97D0234EDE5}" srcOrd="8" destOrd="0" presId="urn:microsoft.com/office/officeart/2008/layout/LinedList"/>
    <dgm:cxn modelId="{3AF51BFD-3C9E-4CE0-BAE6-0C57FC64B640}" type="presParOf" srcId="{BA2F75DE-24F5-4E31-88A4-FF4B4C1D1A19}" destId="{475A65E5-F0F5-4181-B88E-8026F1459D3D}" srcOrd="9" destOrd="0" presId="urn:microsoft.com/office/officeart/2008/layout/LinedList"/>
    <dgm:cxn modelId="{0E704DB5-0AAB-4CF6-8887-BC9246B8BE08}" type="presParOf" srcId="{475A65E5-F0F5-4181-B88E-8026F1459D3D}" destId="{BC2DD65C-F53E-41B0-8A25-19241CF0F54D}" srcOrd="0" destOrd="0" presId="urn:microsoft.com/office/officeart/2008/layout/LinedList"/>
    <dgm:cxn modelId="{8C89D258-807A-4957-A2E4-C9D1DAAB5209}" type="presParOf" srcId="{475A65E5-F0F5-4181-B88E-8026F1459D3D}" destId="{B6763E1E-6EF5-4F00-9FC9-E2C7018BDFAB}" srcOrd="1" destOrd="0" presId="urn:microsoft.com/office/officeart/2008/layout/LinedList"/>
    <dgm:cxn modelId="{CC069DEB-F2EE-4672-AF5A-E9121E95A622}" type="presParOf" srcId="{BA2F75DE-24F5-4E31-88A4-FF4B4C1D1A19}" destId="{C94F7BEF-BBF7-4884-B93E-45E7CEF6B141}" srcOrd="10" destOrd="0" presId="urn:microsoft.com/office/officeart/2008/layout/LinedList"/>
    <dgm:cxn modelId="{D236EE59-6211-4DF8-9902-709EB01A5B8E}" type="presParOf" srcId="{BA2F75DE-24F5-4E31-88A4-FF4B4C1D1A19}" destId="{48BECCFE-865D-4302-9728-08B39C47A461}" srcOrd="11" destOrd="0" presId="urn:microsoft.com/office/officeart/2008/layout/LinedList"/>
    <dgm:cxn modelId="{DAC024E9-B742-436E-8E41-3DD3284A175A}" type="presParOf" srcId="{48BECCFE-865D-4302-9728-08B39C47A461}" destId="{99FC075B-EE52-46C9-8C48-AE8AA0727BA9}" srcOrd="0" destOrd="0" presId="urn:microsoft.com/office/officeart/2008/layout/LinedList"/>
    <dgm:cxn modelId="{D8E4EA5B-C123-4327-B2E2-7577DEC59351}" type="presParOf" srcId="{48BECCFE-865D-4302-9728-08B39C47A461}" destId="{8BBB0B48-6A23-4072-8CBA-DA94C8E45E6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E107D0-98E9-4514-A50D-B5DBBCD1C6BB}">
      <dsp:nvSpPr>
        <dsp:cNvPr id="0" name=""/>
        <dsp:cNvSpPr/>
      </dsp:nvSpPr>
      <dsp:spPr>
        <a:xfrm>
          <a:off x="4643" y="998"/>
          <a:ext cx="3479006" cy="208740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Bleeding arise from defects in one of the three processes: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Thrombocytopenia (a low platelet count) (the commonest cause)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Abnormal platelet function.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A defect in the clotting mechanism (the second commonest cause)</a:t>
          </a:r>
        </a:p>
      </dsp:txBody>
      <dsp:txXfrm>
        <a:off x="4643" y="998"/>
        <a:ext cx="3479006" cy="2087403"/>
      </dsp:txXfrm>
    </dsp:sp>
    <dsp:sp modelId="{434CCA24-2EB3-4790-A039-10243DD95BB7}">
      <dsp:nvSpPr>
        <dsp:cNvPr id="0" name=""/>
        <dsp:cNvSpPr/>
      </dsp:nvSpPr>
      <dsp:spPr>
        <a:xfrm>
          <a:off x="3831550" y="998"/>
          <a:ext cx="3479006" cy="2087403"/>
        </a:xfrm>
        <a:prstGeom prst="rect">
          <a:avLst/>
        </a:prstGeom>
        <a:solidFill>
          <a:schemeClr val="accent2">
            <a:hueOff val="3183231"/>
            <a:satOff val="5400"/>
            <a:lumOff val="-19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clotting defects usually present with bleeding into deep tissues (muscles or joints).</a:t>
          </a:r>
        </a:p>
      </dsp:txBody>
      <dsp:txXfrm>
        <a:off x="3831550" y="998"/>
        <a:ext cx="3479006" cy="2087403"/>
      </dsp:txXfrm>
    </dsp:sp>
    <dsp:sp modelId="{8DD3BADB-9FAF-483A-8914-679FF3D7D1C4}">
      <dsp:nvSpPr>
        <dsp:cNvPr id="0" name=""/>
        <dsp:cNvSpPr/>
      </dsp:nvSpPr>
      <dsp:spPr>
        <a:xfrm>
          <a:off x="1918096" y="2436303"/>
          <a:ext cx="3479006" cy="2087403"/>
        </a:xfrm>
        <a:prstGeom prst="rect">
          <a:avLst/>
        </a:prstGeom>
        <a:solidFill>
          <a:schemeClr val="accent2">
            <a:hueOff val="6366461"/>
            <a:satOff val="10800"/>
            <a:lumOff val="-39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Platelet defects usually present with mucocutaneous bleeding.</a:t>
          </a:r>
        </a:p>
      </dsp:txBody>
      <dsp:txXfrm>
        <a:off x="1918096" y="2436303"/>
        <a:ext cx="3479006" cy="20874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CBBF03-CE2B-45F3-A489-651DD0FB0194}">
      <dsp:nvSpPr>
        <dsp:cNvPr id="0" name=""/>
        <dsp:cNvSpPr/>
      </dsp:nvSpPr>
      <dsp:spPr>
        <a:xfrm>
          <a:off x="0" y="2492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E8D279-B9C1-47D1-B196-7CB9D3884614}">
      <dsp:nvSpPr>
        <dsp:cNvPr id="0" name=""/>
        <dsp:cNvSpPr/>
      </dsp:nvSpPr>
      <dsp:spPr>
        <a:xfrm>
          <a:off x="0" y="2492"/>
          <a:ext cx="6492875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Formed in the bone marrow by the fragmentation of megakaryocyte cytoplasm. </a:t>
          </a:r>
        </a:p>
      </dsp:txBody>
      <dsp:txXfrm>
        <a:off x="0" y="2492"/>
        <a:ext cx="6492875" cy="1700138"/>
      </dsp:txXfrm>
    </dsp:sp>
    <dsp:sp modelId="{AAA01B8F-19D2-4086-91A5-F7E998035CA7}">
      <dsp:nvSpPr>
        <dsp:cNvPr id="0" name=""/>
        <dsp:cNvSpPr/>
      </dsp:nvSpPr>
      <dsp:spPr>
        <a:xfrm>
          <a:off x="0" y="1702630"/>
          <a:ext cx="6492875" cy="0"/>
        </a:xfrm>
        <a:prstGeom prst="line">
          <a:avLst/>
        </a:prstGeom>
        <a:solidFill>
          <a:schemeClr val="accent2">
            <a:hueOff val="3183231"/>
            <a:satOff val="5400"/>
            <a:lumOff val="-196"/>
            <a:alphaOff val="0"/>
          </a:schemeClr>
        </a:solidFill>
        <a:ln w="12700" cap="flat" cmpd="sng" algn="ctr">
          <a:solidFill>
            <a:schemeClr val="accent2">
              <a:hueOff val="3183231"/>
              <a:satOff val="5400"/>
              <a:lumOff val="-1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F68019-4B77-491F-AD1A-6E2CE0A9264E}">
      <dsp:nvSpPr>
        <dsp:cNvPr id="0" name=""/>
        <dsp:cNvSpPr/>
      </dsp:nvSpPr>
      <dsp:spPr>
        <a:xfrm>
          <a:off x="0" y="1702630"/>
          <a:ext cx="6492875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Their concentration in normal blood is 150-450 </a:t>
          </a:r>
          <a:r>
            <a:rPr lang="en-US" sz="3400" i="1" kern="1200"/>
            <a:t>X</a:t>
          </a:r>
          <a:r>
            <a:rPr lang="en-US" sz="3400" kern="1200"/>
            <a:t> 10</a:t>
          </a:r>
          <a:r>
            <a:rPr lang="en-US" sz="3400" kern="1200" baseline="30000"/>
            <a:t>9</a:t>
          </a:r>
          <a:r>
            <a:rPr lang="en-US" sz="3400" kern="1200"/>
            <a:t>/L.</a:t>
          </a:r>
        </a:p>
      </dsp:txBody>
      <dsp:txXfrm>
        <a:off x="0" y="1702630"/>
        <a:ext cx="6492875" cy="1700138"/>
      </dsp:txXfrm>
    </dsp:sp>
    <dsp:sp modelId="{E40EC3A3-67D7-48DF-A9E4-6339708E3056}">
      <dsp:nvSpPr>
        <dsp:cNvPr id="0" name=""/>
        <dsp:cNvSpPr/>
      </dsp:nvSpPr>
      <dsp:spPr>
        <a:xfrm>
          <a:off x="0" y="3402769"/>
          <a:ext cx="6492875" cy="0"/>
        </a:xfrm>
        <a:prstGeom prst="line">
          <a:avLst/>
        </a:prstGeom>
        <a:solidFill>
          <a:schemeClr val="accent2">
            <a:hueOff val="6366461"/>
            <a:satOff val="10800"/>
            <a:lumOff val="-392"/>
            <a:alphaOff val="0"/>
          </a:schemeClr>
        </a:solidFill>
        <a:ln w="12700" cap="flat" cmpd="sng" algn="ctr">
          <a:solidFill>
            <a:schemeClr val="accent2">
              <a:hueOff val="6366461"/>
              <a:satOff val="10800"/>
              <a:lumOff val="-3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D72CA4-BF2E-42C3-A92C-5F80473FD591}">
      <dsp:nvSpPr>
        <dsp:cNvPr id="0" name=""/>
        <dsp:cNvSpPr/>
      </dsp:nvSpPr>
      <dsp:spPr>
        <a:xfrm>
          <a:off x="0" y="3402769"/>
          <a:ext cx="6492875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The lifespan of the platelet around 10 days.</a:t>
          </a:r>
        </a:p>
      </dsp:txBody>
      <dsp:txXfrm>
        <a:off x="0" y="3402769"/>
        <a:ext cx="6492875" cy="17001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F76461-5F6C-492B-8C56-0F2667303360}">
      <dsp:nvSpPr>
        <dsp:cNvPr id="0" name=""/>
        <dsp:cNvSpPr/>
      </dsp:nvSpPr>
      <dsp:spPr>
        <a:xfrm>
          <a:off x="0" y="2492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3E3A23-7B5E-4D4B-B23C-E31EB6A8E191}">
      <dsp:nvSpPr>
        <dsp:cNvPr id="0" name=""/>
        <dsp:cNvSpPr/>
      </dsp:nvSpPr>
      <dsp:spPr>
        <a:xfrm>
          <a:off x="0" y="2492"/>
          <a:ext cx="6492875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PT(INR),APTT.</a:t>
          </a:r>
        </a:p>
      </dsp:txBody>
      <dsp:txXfrm>
        <a:off x="0" y="2492"/>
        <a:ext cx="6492875" cy="850069"/>
      </dsp:txXfrm>
    </dsp:sp>
    <dsp:sp modelId="{1F256EF5-94BC-4B3A-8B04-E7A5FB565A6A}">
      <dsp:nvSpPr>
        <dsp:cNvPr id="0" name=""/>
        <dsp:cNvSpPr/>
      </dsp:nvSpPr>
      <dsp:spPr>
        <a:xfrm>
          <a:off x="0" y="852561"/>
          <a:ext cx="649287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4BDEDD-B532-4295-B1C0-A985CC9D59CF}">
      <dsp:nvSpPr>
        <dsp:cNvPr id="0" name=""/>
        <dsp:cNvSpPr/>
      </dsp:nvSpPr>
      <dsp:spPr>
        <a:xfrm>
          <a:off x="0" y="852561"/>
          <a:ext cx="6492875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Fibrinogen.</a:t>
          </a:r>
        </a:p>
      </dsp:txBody>
      <dsp:txXfrm>
        <a:off x="0" y="852561"/>
        <a:ext cx="6492875" cy="850069"/>
      </dsp:txXfrm>
    </dsp:sp>
    <dsp:sp modelId="{E7DF8CA9-5E79-4A33-BE3B-44DB0F67F7FD}">
      <dsp:nvSpPr>
        <dsp:cNvPr id="0" name=""/>
        <dsp:cNvSpPr/>
      </dsp:nvSpPr>
      <dsp:spPr>
        <a:xfrm>
          <a:off x="0" y="1702630"/>
          <a:ext cx="64928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1664C7-A3A5-48D9-832A-D2D3F8419097}">
      <dsp:nvSpPr>
        <dsp:cNvPr id="0" name=""/>
        <dsp:cNvSpPr/>
      </dsp:nvSpPr>
      <dsp:spPr>
        <a:xfrm>
          <a:off x="0" y="1702630"/>
          <a:ext cx="6492875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D-Dimer.</a:t>
          </a:r>
        </a:p>
      </dsp:txBody>
      <dsp:txXfrm>
        <a:off x="0" y="1702630"/>
        <a:ext cx="6492875" cy="850069"/>
      </dsp:txXfrm>
    </dsp:sp>
    <dsp:sp modelId="{4A19B1A8-7E78-48C9-B176-8CF38B116224}">
      <dsp:nvSpPr>
        <dsp:cNvPr id="0" name=""/>
        <dsp:cNvSpPr/>
      </dsp:nvSpPr>
      <dsp:spPr>
        <a:xfrm>
          <a:off x="0" y="2552699"/>
          <a:ext cx="6492875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B65636-2401-4940-B3B2-B15C00FB2072}">
      <dsp:nvSpPr>
        <dsp:cNvPr id="0" name=""/>
        <dsp:cNvSpPr/>
      </dsp:nvSpPr>
      <dsp:spPr>
        <a:xfrm>
          <a:off x="0" y="2552699"/>
          <a:ext cx="6492875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Factors Assay.</a:t>
          </a:r>
        </a:p>
      </dsp:txBody>
      <dsp:txXfrm>
        <a:off x="0" y="2552699"/>
        <a:ext cx="6492875" cy="850069"/>
      </dsp:txXfrm>
    </dsp:sp>
    <dsp:sp modelId="{90C1AF82-8F0B-4F58-A1B9-B97D0234EDE5}">
      <dsp:nvSpPr>
        <dsp:cNvPr id="0" name=""/>
        <dsp:cNvSpPr/>
      </dsp:nvSpPr>
      <dsp:spPr>
        <a:xfrm>
          <a:off x="0" y="3402769"/>
          <a:ext cx="6492875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2DD65C-F53E-41B0-8A25-19241CF0F54D}">
      <dsp:nvSpPr>
        <dsp:cNvPr id="0" name=""/>
        <dsp:cNvSpPr/>
      </dsp:nvSpPr>
      <dsp:spPr>
        <a:xfrm>
          <a:off x="0" y="3402769"/>
          <a:ext cx="6492875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Mixing study.</a:t>
          </a:r>
        </a:p>
      </dsp:txBody>
      <dsp:txXfrm>
        <a:off x="0" y="3402769"/>
        <a:ext cx="6492875" cy="850069"/>
      </dsp:txXfrm>
    </dsp:sp>
    <dsp:sp modelId="{C94F7BEF-BBF7-4884-B93E-45E7CEF6B141}">
      <dsp:nvSpPr>
        <dsp:cNvPr id="0" name=""/>
        <dsp:cNvSpPr/>
      </dsp:nvSpPr>
      <dsp:spPr>
        <a:xfrm>
          <a:off x="0" y="4252838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FC075B-EE52-46C9-8C48-AE8AA0727BA9}">
      <dsp:nvSpPr>
        <dsp:cNvPr id="0" name=""/>
        <dsp:cNvSpPr/>
      </dsp:nvSpPr>
      <dsp:spPr>
        <a:xfrm>
          <a:off x="0" y="4252838"/>
          <a:ext cx="6492875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VWF test</a:t>
          </a:r>
        </a:p>
      </dsp:txBody>
      <dsp:txXfrm>
        <a:off x="0" y="4252838"/>
        <a:ext cx="6492875" cy="8500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D420F-7011-4BB2-9077-ABEE086CB771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39AA5-CAAF-424B-B13F-6219F04BE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264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D420F-7011-4BB2-9077-ABEE086CB771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39AA5-CAAF-424B-B13F-6219F04BE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055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D420F-7011-4BB2-9077-ABEE086CB771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39AA5-CAAF-424B-B13F-6219F04BE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977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D420F-7011-4BB2-9077-ABEE086CB771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39AA5-CAAF-424B-B13F-6219F04BE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854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D420F-7011-4BB2-9077-ABEE086CB771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39AA5-CAAF-424B-B13F-6219F04BE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162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D420F-7011-4BB2-9077-ABEE086CB771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39AA5-CAAF-424B-B13F-6219F04BE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024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D420F-7011-4BB2-9077-ABEE086CB771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39AA5-CAAF-424B-B13F-6219F04BE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082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D420F-7011-4BB2-9077-ABEE086CB771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39AA5-CAAF-424B-B13F-6219F04BE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577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D420F-7011-4BB2-9077-ABEE086CB771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39AA5-CAAF-424B-B13F-6219F04BE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935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D420F-7011-4BB2-9077-ABEE086CB771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39AA5-CAAF-424B-B13F-6219F04BE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052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D420F-7011-4BB2-9077-ABEE086CB771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39AA5-CAAF-424B-B13F-6219F04BE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198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D420F-7011-4BB2-9077-ABEE086CB771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39AA5-CAAF-424B-B13F-6219F04BE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384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sv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A silhouette of a person&#10;&#10;Description generated with high confidence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4AB78F6-717C-4364-A010-44DFA77B4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8037" y="1088623"/>
            <a:ext cx="6105194" cy="4021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lvl="0" algn="ctr" fontAlgn="base">
              <a:spcAft>
                <a:spcPct val="0"/>
              </a:spcAft>
              <a:buClr>
                <a:srgbClr val="0BD0D9"/>
              </a:buClr>
              <a:buSzPct val="95000"/>
            </a:pP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Approach to Bleeding Disorders</a:t>
            </a:r>
            <a:br>
              <a:rPr lang="en-US" sz="2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altLang="en-US" sz="18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DR. FATMA AL-QAHTANI</a:t>
            </a:r>
            <a:br>
              <a:rPr lang="en-US" altLang="en-US" sz="18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altLang="en-US" sz="1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ASSOCIATE PROFESSOR</a:t>
            </a:r>
            <a:br>
              <a:rPr lang="en-US" altLang="en-US" sz="1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altLang="en-US" sz="1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CONSULTANT HAEMATOPATHOLOGIST </a:t>
            </a:r>
            <a:br>
              <a:rPr lang="en-US" altLang="en-US" sz="1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altLang="en-US" sz="1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DEPARTMENT OF PATHOLOGY</a:t>
            </a:r>
            <a:br>
              <a:rPr lang="en-US" altLang="en-US" sz="2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30237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4" name="Content Placeholder 6153">
            <a:extLst>
              <a:ext uri="{FF2B5EF4-FFF2-40B4-BE49-F238E27FC236}">
                <a16:creationId xmlns:a16="http://schemas.microsoft.com/office/drawing/2014/main" id="{682A5D41-E215-4EE8-8D4B-BD861DB2D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61" y="1307084"/>
            <a:ext cx="3363974" cy="3415622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spcAft>
                <a:spcPts val="600"/>
              </a:spcAft>
              <a:buClr>
                <a:srgbClr val="B31166"/>
              </a:buClr>
              <a:buNone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PFA-100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457200">
              <a:spcBef>
                <a:spcPts val="0"/>
              </a:spcBef>
              <a:spcAft>
                <a:spcPts val="600"/>
              </a:spcAft>
              <a:buClr>
                <a:srgbClr val="B31166"/>
              </a:buClr>
              <a:buSzPct val="80000"/>
              <a:buNone/>
              <a:defRPr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bleeding time has largely been replaced by an </a:t>
            </a:r>
            <a:r>
              <a:rPr lang="en-US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vitro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estimation of primary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haemostasis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using a machine called a PFA-100.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6152" name="Picture 2" descr="Image result for pfa100 principle">
            <a:extLst>
              <a:ext uri="{FF2B5EF4-FFF2-40B4-BE49-F238E27FC236}">
                <a16:creationId xmlns:a16="http://schemas.microsoft.com/office/drawing/2014/main" id="{E1B0912E-2352-48EA-86BB-5495BC2999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0"/>
          <a:stretch/>
        </p:blipFill>
        <p:spPr bwMode="auto">
          <a:xfrm>
            <a:off x="5443931" y="643467"/>
            <a:ext cx="5958432" cy="541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032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Platelet aggregation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pPr marL="0" lvl="0" indent="0">
              <a:spcBef>
                <a:spcPts val="0"/>
              </a:spcBef>
              <a:spcAft>
                <a:spcPts val="600"/>
              </a:spcAft>
              <a:buClr>
                <a:srgbClr val="B31166"/>
              </a:buClr>
              <a:buNone/>
            </a:pP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most common is light transmission aggregometry.</a:t>
            </a:r>
          </a:p>
          <a:p>
            <a:pPr marL="0" lvl="0" indent="0">
              <a:spcBef>
                <a:spcPts val="0"/>
              </a:spcBef>
              <a:spcAft>
                <a:spcPts val="600"/>
              </a:spcAft>
              <a:buClr>
                <a:srgbClr val="B31166"/>
              </a:buClr>
              <a:buNone/>
            </a:pP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aggregation of platelets is studied following the addition of substances such ADP, epinephrine, arachidonate, collagen and ristocetin to platelet-rich plasma.</a:t>
            </a:r>
          </a:p>
          <a:p>
            <a:pPr marL="0" lvl="0" indent="0">
              <a:spcBef>
                <a:spcPts val="0"/>
              </a:spcBef>
              <a:spcAft>
                <a:spcPts val="600"/>
              </a:spcAft>
              <a:buClr>
                <a:srgbClr val="B31166"/>
              </a:buClr>
              <a:buNone/>
            </a:pP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Aggregation causes an increase in the light transmitted through the sample and the test is performed using special equipment capable of continuously recording light transmission.</a:t>
            </a:r>
          </a:p>
        </p:txBody>
      </p:sp>
    </p:spTree>
    <p:extLst>
      <p:ext uri="{BB962C8B-B14F-4D97-AF65-F5344CB8AC3E}">
        <p14:creationId xmlns:p14="http://schemas.microsoft.com/office/powerpoint/2010/main" val="131315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A61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2" name="Picture 4" descr="Image result for platelet aggregation studies bernard soulier">
            <a:extLst>
              <a:ext uri="{FF2B5EF4-FFF2-40B4-BE49-F238E27FC236}">
                <a16:creationId xmlns:a16="http://schemas.microsoft.com/office/drawing/2014/main" id="{BC8529E0-47FD-423B-AA8E-4521B24F077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9" r="1" b="1"/>
          <a:stretch/>
        </p:blipFill>
        <p:spPr bwMode="auto">
          <a:xfrm>
            <a:off x="1143957" y="643467"/>
            <a:ext cx="9904085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107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5EF886-94E6-47C1-B37B-457C046E4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Thrombocytopenia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EB92A5B1-1337-43BC-9434-9F23696B74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1"/>
                </a:solidFill>
              </a:rPr>
              <a:t>Low platelet count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3" name="Content Placeholder 3">
            <a:extLst>
              <a:ext uri="{FF2B5EF4-FFF2-40B4-BE49-F238E27FC236}">
                <a16:creationId xmlns:a16="http://schemas.microsoft.com/office/drawing/2014/main" id="{0D2B0F02-6B7F-4B74-A381-14DDA2B846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041" y="0"/>
            <a:ext cx="6529492" cy="694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401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sz="3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Immune thrombocytopenic</a:t>
            </a:r>
            <a:br>
              <a:rPr lang="en-US" sz="3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purpura (ITP)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ITP is characterized by thrombocytopenia and mucocutaneous bleeding . 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Acute or Chronic form.</a:t>
            </a:r>
          </a:p>
          <a:p>
            <a:pPr marL="0" indent="0">
              <a:buNone/>
            </a:pPr>
            <a:endParaRPr lang="en-US" sz="19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9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Acute ITP</a:t>
            </a:r>
          </a:p>
          <a:p>
            <a:pPr marL="0" indent="0">
              <a:spcBef>
                <a:spcPts val="0"/>
              </a:spcBef>
              <a:buNone/>
            </a:pPr>
            <a:endParaRPr lang="en-US" sz="19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Most common before the age of 10 years but can affect any age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Commonly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prceeded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by viral infection (e.g. upper respiratory tract infection, chicken pox, measles).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Platelet counts are often less than  20 </a:t>
            </a:r>
            <a:r>
              <a:rPr lang="en-US" sz="19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  <a:r>
              <a:rPr lang="en-US" sz="19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/L.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most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pateints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has a self-limiting course of 2-4 weeks.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In approximately 20% it becomes chronic (lasts more than 6 months).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mortality is low, the main danger being intracranial bleeding.</a:t>
            </a:r>
          </a:p>
          <a:p>
            <a:pPr marL="0" indent="0">
              <a:buNone/>
            </a:pPr>
            <a:endParaRPr lang="en-US" sz="19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963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1" descr="A close up of a logo&#10;&#10;Description generated with high confidence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396E0ED-6C9A-4583-B380-1E3B9BEFF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ITP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A4A39-43CF-4463-A52D-8C37BE07D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Chronic ITP</a:t>
            </a:r>
          </a:p>
          <a:p>
            <a:pPr>
              <a:spcBef>
                <a:spcPts val="0"/>
              </a:spcBef>
            </a:pP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occurs mainly in the age period 15-50 years</a:t>
            </a:r>
          </a:p>
          <a:p>
            <a:pPr>
              <a:spcBef>
                <a:spcPts val="0"/>
              </a:spcBef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Higher incidence in women than in men. Platelet counts are usually between 20 and 80 </a:t>
            </a:r>
            <a:r>
              <a:rPr lang="en-US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  <a:r>
              <a:rPr lang="en-US" sz="24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/L. </a:t>
            </a:r>
          </a:p>
          <a:p>
            <a:pPr>
              <a:spcBef>
                <a:spcPts val="0"/>
              </a:spcBef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Spontaneous cures are rare and the disease is characterized by relapses and remissions.</a:t>
            </a:r>
          </a:p>
          <a:p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1314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Diagnosis</a:t>
            </a:r>
          </a:p>
        </p:txBody>
      </p:sp>
      <p:cxnSp>
        <p:nvCxnSpPr>
          <p:cNvPr id="15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Children with the appropriate clinical features, acute thrombocytopenia with large platelets (high MPV) and an otherwise normal blood count 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(i.e. no evidence of acute leukaemia).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In ITP, bone marrow megakaryocytes are normal or increased in number (up to four- or eightfold) and increased in size.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An absence or reduction of megakaryocytes rules out the disease.</a:t>
            </a:r>
          </a:p>
        </p:txBody>
      </p:sp>
    </p:spTree>
    <p:extLst>
      <p:ext uri="{BB962C8B-B14F-4D97-AF65-F5344CB8AC3E}">
        <p14:creationId xmlns:p14="http://schemas.microsoft.com/office/powerpoint/2010/main" val="2894958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Treatment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Acute ITP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 80% of patients recover without any treatment.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Corticosteroids are widely used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dose of intravenous immunoglobulin (Ig) cause a rapid increase in the platelet count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Chronic ITP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 is usually not needed in patients with platelet counts above 30-50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/L who have no significant spontaneous bleeding.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High-dose corticosteroid therapy increases the platelet count to more than 50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/L 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Splenectomy, thrombopoietin receptor agonists, and rituximab are  reserved for refractory cases.</a:t>
            </a:r>
          </a:p>
          <a:p>
            <a:pPr marL="0" indent="0">
              <a:spcBef>
                <a:spcPts val="0"/>
              </a:spcBef>
              <a:buNone/>
            </a:pP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5494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4000"/>
            </a:schemeClr>
          </a:solidFill>
          <a:ln w="127000" cap="sq" cmpd="thinThick">
            <a:solidFill>
              <a:schemeClr val="tx1">
                <a:lumMod val="85000"/>
                <a:lumOff val="15000"/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Thrombotic thrombocytopenic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purpura (TTP)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59280"/>
            <a:ext cx="10515600" cy="4470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healthy individuals a VWF-cleaving protease (ADAMTS 13) VWF. 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absence of the protease (Inherited or acquired), ultra-large VWF multimers are released that lead to platelet aggregation and the disease known as ‘thrombotic thrombocytopenic purpura’ (TTP).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a serious illness characterized by widespread arteriolar platelet thrombi leading to fragmentation of red cells (schistocytes), thrombocytopenia, neurological symptoms and renal impairment.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Coagulation tests are NORMAL.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 is by plasma exchange.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Platelet transfusion is CONTRAINDICATED.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HUS (hemolytic uremic syndrome) is a similar condition affecting children after infection by Escherichia coli or Shigella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dysenteriae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treated conservatively.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8157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Increased splenic pooling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269397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normal spleen contains within its microcirculation about 30% of all the blood platelets.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splenic platelet pool increases with increasing splenic size, so that in patients with moderate to massive splenomegaly it may account for 50-90% of all blood platelets, thus causing thrombocytopenia.</a:t>
            </a:r>
          </a:p>
        </p:txBody>
      </p:sp>
    </p:spTree>
    <p:extLst>
      <p:ext uri="{BB962C8B-B14F-4D97-AF65-F5344CB8AC3E}">
        <p14:creationId xmlns:p14="http://schemas.microsoft.com/office/powerpoint/2010/main" val="870287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1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3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880D895-5C05-48E5-949D-B1B076008D06}"/>
              </a:ext>
            </a:extLst>
          </p:cNvPr>
          <p:cNvSpPr txBox="1">
            <a:spLocks/>
          </p:cNvSpPr>
          <p:nvPr/>
        </p:nvSpPr>
        <p:spPr bwMode="gray">
          <a:xfrm>
            <a:off x="1179226" y="826680"/>
            <a:ext cx="983354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fontAlgn="auto">
              <a:lnSpc>
                <a:spcPct val="90000"/>
              </a:lnSpc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LEARNING OBJECTIVES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C9E5D9F-9FD8-46CB-A855-E5BD8472B5F6}"/>
              </a:ext>
            </a:extLst>
          </p:cNvPr>
          <p:cNvSpPr txBox="1">
            <a:spLocks/>
          </p:cNvSpPr>
          <p:nvPr/>
        </p:nvSpPr>
        <p:spPr>
          <a:xfrm>
            <a:off x="1179226" y="3092970"/>
            <a:ext cx="9833548" cy="2693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228600" defTabSz="9144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B31166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0" i="0" u="none" strike="noStrike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To know the function of platelets</a:t>
            </a:r>
          </a:p>
          <a:p>
            <a:pPr marL="342900" marR="0" lvl="0" indent="-228600" defTabSz="9144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B31166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en-US" sz="1900">
                <a:solidFill>
                  <a:srgbClr val="000000"/>
                </a:solidFill>
              </a:rPr>
              <a:t>To learn about different types of inherited and aquired platelet quantitative and qualitative defects.</a:t>
            </a:r>
            <a:endParaRPr kumimoji="0" lang="en-US" sz="1900" b="0" i="0" u="none" strike="noStrike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342900" marR="0" lvl="0" indent="-228600" defTabSz="9144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B31166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0" i="0" u="none" strike="noStrike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To know about the diseases associated with (i) a failure of platelet production and (ii) a shortened platelet lifespan.</a:t>
            </a:r>
          </a:p>
          <a:p>
            <a:pPr marL="342900" marR="0" lvl="0" indent="-228600" defTabSz="9144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B31166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0" i="0" u="none" strike="noStrike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To know the main sequence of events in the coagulation pathways</a:t>
            </a:r>
          </a:p>
          <a:p>
            <a:pPr marL="342900" marR="0" lvl="0" indent="-228600" defTabSz="9144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B31166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0" i="0" u="none" strike="noStrike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To understand normal fibrinolysis and the principles of fibrinolytic therapy</a:t>
            </a:r>
          </a:p>
          <a:p>
            <a:pPr lvl="0" indent="-22860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B31166"/>
              </a:buClr>
              <a:buFont typeface="Arial" panose="020B0604020202020204" pitchFamily="34" charset="0"/>
              <a:buChar char="•"/>
            </a:pPr>
            <a:r>
              <a:rPr lang="en-US" sz="1900">
                <a:solidFill>
                  <a:srgbClr val="000000"/>
                </a:solidFill>
              </a:rPr>
              <a:t>To know the principles of different coagulation tests.</a:t>
            </a:r>
            <a:endParaRPr kumimoji="0" lang="en-US" sz="1900" b="0" i="0" u="none" strike="noStrike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342900" marR="0" lvl="0" indent="-228600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en-US" sz="1900" b="0" i="0" u="none" strike="noStrike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342900" marR="0" lvl="0" indent="-228600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en-US" sz="1900" b="0" i="0" u="none" strike="noStrike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342900" marR="0" lvl="0" indent="-228600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en-US" sz="1900" b="0" i="0" u="none" strike="noStrike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088465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sz="41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Abnormalities of platelet function</a:t>
            </a:r>
            <a:br>
              <a:rPr lang="en-US" sz="41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1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(Acquired)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Causes: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Drugs (aspirin and other antiplatelet drugs).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Chronic myeloproliferative disorders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Myelodysplastic syndromes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Paraproteinaemias (e.g. myeloma or Waldenström’s macroglobulinaemia)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Uraemia.</a:t>
            </a:r>
          </a:p>
        </p:txBody>
      </p:sp>
    </p:spTree>
    <p:extLst>
      <p:ext uri="{BB962C8B-B14F-4D97-AF65-F5344CB8AC3E}">
        <p14:creationId xmlns:p14="http://schemas.microsoft.com/office/powerpoint/2010/main" val="37617790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Inherited platelet disorders: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900">
                <a:latin typeface="Times New Roman" panose="02020603050405020304" pitchFamily="18" charset="0"/>
                <a:cs typeface="Times New Roman" panose="02020603050405020304" pitchFamily="18" charset="0"/>
              </a:rPr>
              <a:t>Glanzmann’s disease: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900">
                <a:latin typeface="Times New Roman" panose="02020603050405020304" pitchFamily="18" charset="0"/>
                <a:cs typeface="Times New Roman" panose="02020603050405020304" pitchFamily="18" charset="0"/>
              </a:rPr>
              <a:t>Rare but severe platelet disorder caused by a lack of glycoprotein IIb/IIIa receptors.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900">
                <a:latin typeface="Times New Roman" panose="02020603050405020304" pitchFamily="18" charset="0"/>
                <a:cs typeface="Times New Roman" panose="02020603050405020304" pitchFamily="18" charset="0"/>
              </a:rPr>
              <a:t>Autosomal recessive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900">
                <a:latin typeface="Times New Roman" panose="02020603050405020304" pitchFamily="18" charset="0"/>
                <a:cs typeface="Times New Roman" panose="02020603050405020304" pitchFamily="18" charset="0"/>
              </a:rPr>
              <a:t>Platelets are normal in morphology and number.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1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900">
                <a:latin typeface="Times New Roman" panose="02020603050405020304" pitchFamily="18" charset="0"/>
                <a:cs typeface="Times New Roman" panose="02020603050405020304" pitchFamily="18" charset="0"/>
              </a:rPr>
              <a:t>Bernard-Soulier disease: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900">
                <a:latin typeface="Times New Roman" panose="02020603050405020304" pitchFamily="18" charset="0"/>
                <a:cs typeface="Times New Roman" panose="02020603050405020304" pitchFamily="18" charset="0"/>
              </a:rPr>
              <a:t>Caused by a lack of glycoprotein Ib receptors.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900">
                <a:latin typeface="Times New Roman" panose="02020603050405020304" pitchFamily="18" charset="0"/>
                <a:cs typeface="Times New Roman" panose="02020603050405020304" pitchFamily="18" charset="0"/>
              </a:rPr>
              <a:t>Autosomal recessive.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900">
                <a:latin typeface="Times New Roman" panose="02020603050405020304" pitchFamily="18" charset="0"/>
                <a:cs typeface="Times New Roman" panose="02020603050405020304" pitchFamily="18" charset="0"/>
              </a:rPr>
              <a:t>Platelets are larger than normal and usually the platelet count is reduced.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900">
                <a:latin typeface="Times New Roman" panose="02020603050405020304" pitchFamily="18" charset="0"/>
                <a:cs typeface="Times New Roman" panose="02020603050405020304" pitchFamily="18" charset="0"/>
              </a:rPr>
              <a:t>Storage pool diseases: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900">
                <a:latin typeface="Times New Roman" panose="02020603050405020304" pitchFamily="18" charset="0"/>
                <a:cs typeface="Times New Roman" panose="02020603050405020304" pitchFamily="18" charset="0"/>
              </a:rPr>
              <a:t>These are inherited group of diseses resulting in defective platelet granules.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9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1772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Rectangle 73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95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8279AF-C0F4-47AF-95B9-ACC55DF0B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9743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600" dirty="0">
                <a:solidFill>
                  <a:srgbClr val="FFFFFF"/>
                </a:solidFill>
              </a:rPr>
              <a:t>Coagulation cascade</a:t>
            </a:r>
          </a:p>
        </p:txBody>
      </p:sp>
      <p:pic>
        <p:nvPicPr>
          <p:cNvPr id="8202" name="Picture 2" descr="Image result for coagulation cascade simple">
            <a:extLst>
              <a:ext uri="{FF2B5EF4-FFF2-40B4-BE49-F238E27FC236}">
                <a16:creationId xmlns:a16="http://schemas.microsoft.com/office/drawing/2014/main" id="{D7946153-CB43-40AF-983F-FDE227A19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320" y="375920"/>
            <a:ext cx="7853680" cy="599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7307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4737D39-2F66-4E1D-A7E8-15F01FBB19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160" y="243840"/>
            <a:ext cx="6614160" cy="637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506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fibrinolytic mechanism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haemostasis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has been achieved, the body has a mechanism for the enzymatic lysis of clots. The dissolution of the fibrin into fibrin-degradation products (FDPs) is carried out by the proteolytic plasma enzyme plasmin. Plasmin is present in the plasma in an inactive form.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D‐dimer is a measurement of fibrin degradation products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9588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2B5F02-DA4B-4EFC-8247-5CABCE18F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D-dimer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35B43-D797-452E-896B-E16C4279B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0"/>
            <a:ext cx="5306084" cy="6593840"/>
          </a:xfrm>
        </p:spPr>
        <p:txBody>
          <a:bodyPr anchor="ctr">
            <a:normAutofit/>
          </a:bodyPr>
          <a:lstStyle/>
          <a:p>
            <a:r>
              <a:rPr lang="en-US" sz="1700" dirty="0">
                <a:solidFill>
                  <a:srgbClr val="000000"/>
                </a:solidFill>
              </a:rPr>
              <a:t>D-dimers are raised in thrombosis.</a:t>
            </a:r>
            <a:br>
              <a:rPr lang="en-US" sz="1700" dirty="0">
                <a:solidFill>
                  <a:srgbClr val="000000"/>
                </a:solidFill>
              </a:rPr>
            </a:br>
            <a:r>
              <a:rPr lang="en-US" sz="1700" dirty="0">
                <a:solidFill>
                  <a:srgbClr val="000000"/>
                </a:solidFill>
              </a:rPr>
              <a:t>It has a high negative predictive value. </a:t>
            </a:r>
            <a:br>
              <a:rPr lang="en-US" sz="1700" dirty="0">
                <a:solidFill>
                  <a:srgbClr val="000000"/>
                </a:solidFill>
              </a:rPr>
            </a:br>
            <a:r>
              <a:rPr lang="en-US" sz="1700" dirty="0">
                <a:solidFill>
                  <a:srgbClr val="000000"/>
                </a:solidFill>
              </a:rPr>
              <a:t>D-dimers are raised in a variety of clinical situations and so have a low positive predictive value for thrombosis. </a:t>
            </a:r>
          </a:p>
          <a:p>
            <a:r>
              <a:rPr lang="en-US" sz="1700" dirty="0">
                <a:solidFill>
                  <a:srgbClr val="000000"/>
                </a:solidFill>
              </a:rPr>
              <a:t>They can be raised in:</a:t>
            </a:r>
            <a:br>
              <a:rPr lang="en-US" sz="1700" dirty="0">
                <a:solidFill>
                  <a:srgbClr val="000000"/>
                </a:solidFill>
              </a:rPr>
            </a:br>
            <a:r>
              <a:rPr lang="en-US" sz="1700" dirty="0">
                <a:solidFill>
                  <a:srgbClr val="000000"/>
                </a:solidFill>
              </a:rPr>
              <a:t>      • Pregnancy</a:t>
            </a:r>
            <a:br>
              <a:rPr lang="en-US" sz="1700" dirty="0">
                <a:solidFill>
                  <a:srgbClr val="000000"/>
                </a:solidFill>
              </a:rPr>
            </a:br>
            <a:r>
              <a:rPr lang="en-US" sz="1700" dirty="0">
                <a:solidFill>
                  <a:srgbClr val="000000"/>
                </a:solidFill>
              </a:rPr>
              <a:t>      • Malignancy</a:t>
            </a:r>
            <a:br>
              <a:rPr lang="en-US" sz="1700" dirty="0">
                <a:solidFill>
                  <a:srgbClr val="000000"/>
                </a:solidFill>
              </a:rPr>
            </a:br>
            <a:r>
              <a:rPr lang="en-US" sz="1700" dirty="0">
                <a:solidFill>
                  <a:srgbClr val="000000"/>
                </a:solidFill>
              </a:rPr>
              <a:t>      • Infection</a:t>
            </a:r>
            <a:br>
              <a:rPr lang="en-US" sz="1700" dirty="0">
                <a:solidFill>
                  <a:srgbClr val="000000"/>
                </a:solidFill>
              </a:rPr>
            </a:br>
            <a:r>
              <a:rPr lang="en-US" sz="1700" dirty="0">
                <a:solidFill>
                  <a:srgbClr val="000000"/>
                </a:solidFill>
              </a:rPr>
              <a:t>     </a:t>
            </a:r>
            <a:r>
              <a:rPr lang="en-US" sz="1700" b="1" dirty="0">
                <a:solidFill>
                  <a:srgbClr val="000000"/>
                </a:solidFill>
              </a:rPr>
              <a:t> • DIC</a:t>
            </a:r>
            <a:br>
              <a:rPr lang="en-US" sz="1700" dirty="0">
                <a:solidFill>
                  <a:srgbClr val="000000"/>
                </a:solidFill>
              </a:rPr>
            </a:br>
            <a:r>
              <a:rPr lang="en-US" sz="1700" dirty="0">
                <a:solidFill>
                  <a:srgbClr val="000000"/>
                </a:solidFill>
              </a:rPr>
              <a:t>      • </a:t>
            </a:r>
            <a:r>
              <a:rPr lang="en-US" sz="1700" dirty="0" err="1">
                <a:solidFill>
                  <a:srgbClr val="000000"/>
                </a:solidFill>
              </a:rPr>
              <a:t>Vaso</a:t>
            </a:r>
            <a:r>
              <a:rPr lang="en-US" sz="1700" dirty="0">
                <a:solidFill>
                  <a:srgbClr val="000000"/>
                </a:solidFill>
              </a:rPr>
              <a:t>-occlusive sickle cell crisis</a:t>
            </a:r>
            <a:br>
              <a:rPr lang="en-US" sz="1700" dirty="0">
                <a:solidFill>
                  <a:srgbClr val="000000"/>
                </a:solidFill>
              </a:rPr>
            </a:br>
            <a:r>
              <a:rPr lang="en-US" sz="1700" dirty="0">
                <a:solidFill>
                  <a:srgbClr val="000000"/>
                </a:solidFill>
              </a:rPr>
              <a:t>      • Surgery</a:t>
            </a:r>
            <a:br>
              <a:rPr lang="en-US" sz="1700" dirty="0">
                <a:solidFill>
                  <a:srgbClr val="000000"/>
                </a:solidFill>
              </a:rPr>
            </a:br>
            <a:r>
              <a:rPr lang="en-US" sz="1700" dirty="0">
                <a:solidFill>
                  <a:srgbClr val="000000"/>
                </a:solidFill>
              </a:rPr>
              <a:t>      • Burns</a:t>
            </a:r>
            <a:br>
              <a:rPr lang="en-US" sz="1700" dirty="0">
                <a:solidFill>
                  <a:srgbClr val="000000"/>
                </a:solidFill>
              </a:rPr>
            </a:br>
            <a:r>
              <a:rPr lang="en-US" sz="1700" dirty="0">
                <a:solidFill>
                  <a:srgbClr val="000000"/>
                </a:solidFill>
              </a:rPr>
              <a:t>      • Liver disease</a:t>
            </a:r>
            <a:br>
              <a:rPr lang="en-US" sz="1700" dirty="0">
                <a:solidFill>
                  <a:srgbClr val="000000"/>
                </a:solidFill>
              </a:rPr>
            </a:br>
            <a:r>
              <a:rPr lang="en-US" sz="1700" dirty="0">
                <a:solidFill>
                  <a:srgbClr val="000000"/>
                </a:solidFill>
              </a:rPr>
              <a:t>      • Snake bites</a:t>
            </a:r>
            <a:br>
              <a:rPr lang="en-US" sz="1700" dirty="0">
                <a:solidFill>
                  <a:srgbClr val="000000"/>
                </a:solidFill>
              </a:rPr>
            </a:br>
            <a:r>
              <a:rPr lang="en-US" sz="1700" dirty="0">
                <a:solidFill>
                  <a:srgbClr val="000000"/>
                </a:solidFill>
              </a:rPr>
              <a:t>      • Atrial fibrillation</a:t>
            </a:r>
            <a:br>
              <a:rPr lang="en-US" sz="1700" dirty="0">
                <a:solidFill>
                  <a:srgbClr val="000000"/>
                </a:solidFill>
              </a:rPr>
            </a:br>
            <a:r>
              <a:rPr lang="en-US" sz="1700" dirty="0">
                <a:solidFill>
                  <a:srgbClr val="000000"/>
                </a:solidFill>
              </a:rPr>
              <a:t>      • Renal failure</a:t>
            </a:r>
            <a:br>
              <a:rPr lang="en-US" sz="1700" dirty="0">
                <a:solidFill>
                  <a:srgbClr val="000000"/>
                </a:solidFill>
              </a:rPr>
            </a:br>
            <a:r>
              <a:rPr lang="en-US" sz="1700" dirty="0">
                <a:solidFill>
                  <a:srgbClr val="000000"/>
                </a:solidFill>
              </a:rPr>
              <a:t>      • Cardiac failure</a:t>
            </a:r>
            <a:br>
              <a:rPr lang="en-US" sz="1700" dirty="0">
                <a:solidFill>
                  <a:srgbClr val="000000"/>
                </a:solidFill>
              </a:rPr>
            </a:br>
            <a:r>
              <a:rPr lang="en-US" sz="1700" dirty="0">
                <a:solidFill>
                  <a:srgbClr val="000000"/>
                </a:solidFill>
              </a:rPr>
              <a:t>      • Venous thromboembolic disease [VTED]</a:t>
            </a:r>
            <a:br>
              <a:rPr lang="en-US" sz="1700" dirty="0">
                <a:solidFill>
                  <a:srgbClr val="000000"/>
                </a:solidFill>
              </a:rPr>
            </a:br>
            <a:r>
              <a:rPr lang="en-US" sz="1700" dirty="0">
                <a:solidFill>
                  <a:srgbClr val="000000"/>
                </a:solidFill>
              </a:rPr>
              <a:t>      • Aortic dissection</a:t>
            </a:r>
          </a:p>
        </p:txBody>
      </p:sp>
    </p:spTree>
    <p:extLst>
      <p:ext uri="{BB962C8B-B14F-4D97-AF65-F5344CB8AC3E}">
        <p14:creationId xmlns:p14="http://schemas.microsoft.com/office/powerpoint/2010/main" val="8281956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4DF90F-3C08-415F-A8ED-CF7E00B00A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852" y="643466"/>
            <a:ext cx="7874296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4437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practical-haemostasis.com/images/Images-2/Screening%20Tests/fibrinogen_assay_hghlighted.gif">
            <a:extLst>
              <a:ext uri="{FF2B5EF4-FFF2-40B4-BE49-F238E27FC236}">
                <a16:creationId xmlns:a16="http://schemas.microsoft.com/office/drawing/2014/main" id="{34166444-2045-4429-B933-0D63C69DD48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264160"/>
            <a:ext cx="10698480" cy="631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8154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9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0" name="Group 11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52771B4-C729-4482-B56E-ED80E284C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Coagulation tests</a:t>
            </a:r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46419778-7BE2-4F50-9570-899A1E117F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8256983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4175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A79D2340-04AC-4C9E-95C8-B83DF0589A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54000"/>
            <a:ext cx="10403840" cy="596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733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4" name="Content Placeholder 1033">
            <a:extLst>
              <a:ext uri="{FF2B5EF4-FFF2-40B4-BE49-F238E27FC236}">
                <a16:creationId xmlns:a16="http://schemas.microsoft.com/office/drawing/2014/main" id="{CA750A9D-8D2B-436A-8F79-5D35F2A39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>
                <a:solidFill>
                  <a:schemeClr val="bg1"/>
                </a:solidFill>
              </a:rPr>
              <a:t>3 Steps of normal hemostasis</a:t>
            </a:r>
          </a:p>
        </p:txBody>
      </p:sp>
      <p:pic>
        <p:nvPicPr>
          <p:cNvPr id="1032" name="Picture 2" descr="Image result for 3 components of hemostasis">
            <a:extLst>
              <a:ext uri="{FF2B5EF4-FFF2-40B4-BE49-F238E27FC236}">
                <a16:creationId xmlns:a16="http://schemas.microsoft.com/office/drawing/2014/main" id="{9B6852E6-0A33-4283-9EF6-5A6FDC9EC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507" y="643467"/>
            <a:ext cx="4923281" cy="541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3704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52032205-E8F9-4856-99AE-2A3D254DA4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403" y="643466"/>
            <a:ext cx="9523193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9543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87A19-DF9A-4090-A17E-4F7E43542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A 30-year-old woman is admitted through A &amp; E with a  2 days history of easy bruising, upon admission she had convulsion.</a:t>
            </a:r>
          </a:p>
          <a:p>
            <a:endParaRPr lang="en-US" sz="2000">
              <a:solidFill>
                <a:schemeClr val="bg1"/>
              </a:solidFill>
            </a:endParaRPr>
          </a:p>
          <a:p>
            <a:endParaRPr lang="en-US" sz="2000">
              <a:solidFill>
                <a:schemeClr val="bg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B871200-ED81-4147-9F02-A3B4B6DA80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5336532"/>
              </p:ext>
            </p:extLst>
          </p:nvPr>
        </p:nvGraphicFramePr>
        <p:xfrm>
          <a:off x="5297763" y="1153147"/>
          <a:ext cx="6250770" cy="4390841"/>
        </p:xfrm>
        <a:graphic>
          <a:graphicData uri="http://schemas.openxmlformats.org/drawingml/2006/table">
            <a:tbl>
              <a:tblPr firstRow="1" bandRow="1">
                <a:noFill/>
                <a:tableStyleId>{8EC20E35-A176-4012-BC5E-935CFFF8708E}</a:tableStyleId>
              </a:tblPr>
              <a:tblGrid>
                <a:gridCol w="1627984">
                  <a:extLst>
                    <a:ext uri="{9D8B030D-6E8A-4147-A177-3AD203B41FA5}">
                      <a16:colId xmlns:a16="http://schemas.microsoft.com/office/drawing/2014/main" val="3158102616"/>
                    </a:ext>
                  </a:extLst>
                </a:gridCol>
                <a:gridCol w="1760990">
                  <a:extLst>
                    <a:ext uri="{9D8B030D-6E8A-4147-A177-3AD203B41FA5}">
                      <a16:colId xmlns:a16="http://schemas.microsoft.com/office/drawing/2014/main" val="3708504105"/>
                    </a:ext>
                  </a:extLst>
                </a:gridCol>
                <a:gridCol w="2861796">
                  <a:extLst>
                    <a:ext uri="{9D8B030D-6E8A-4147-A177-3AD203B41FA5}">
                      <a16:colId xmlns:a16="http://schemas.microsoft.com/office/drawing/2014/main" val="1054090504"/>
                    </a:ext>
                  </a:extLst>
                </a:gridCol>
              </a:tblGrid>
              <a:tr h="731807">
                <a:tc>
                  <a:txBody>
                    <a:bodyPr/>
                    <a:lstStyle/>
                    <a:p>
                      <a:pPr algn="l"/>
                      <a:r>
                        <a:rPr lang="en-US" sz="23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Test</a:t>
                      </a:r>
                    </a:p>
                  </a:txBody>
                  <a:tcPr marL="285862" marR="171517" marT="171517" marB="17151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3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Patient</a:t>
                      </a:r>
                    </a:p>
                  </a:txBody>
                  <a:tcPr marL="285862" marR="171517" marT="171517" marB="17151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3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Reference Range</a:t>
                      </a:r>
                    </a:p>
                  </a:txBody>
                  <a:tcPr marL="285862" marR="171517" marT="171517" marB="17151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5594278"/>
                  </a:ext>
                </a:extLst>
              </a:tr>
              <a:tr h="609839"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Hb</a:t>
                      </a:r>
                    </a:p>
                  </a:txBody>
                  <a:tcPr marL="285862" marR="148648" marT="148648" marB="148648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7.6 g/dL</a:t>
                      </a:r>
                    </a:p>
                  </a:txBody>
                  <a:tcPr marL="285862" marR="148648" marT="148648" marB="148648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11.5-13.5g/dL</a:t>
                      </a:r>
                    </a:p>
                  </a:txBody>
                  <a:tcPr marL="285862" marR="148648" marT="148648" marB="148648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990144"/>
                  </a:ext>
                </a:extLst>
              </a:tr>
              <a:tr h="609839"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WCC</a:t>
                      </a:r>
                    </a:p>
                  </a:txBody>
                  <a:tcPr marL="285862" marR="148648" marT="148648" marB="148648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11.9 x 10</a:t>
                      </a:r>
                      <a:r>
                        <a:rPr lang="en-US" sz="1800" baseline="30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9</a:t>
                      </a:r>
                      <a:r>
                        <a:rPr lang="en-US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/L</a:t>
                      </a:r>
                    </a:p>
                  </a:txBody>
                  <a:tcPr marL="285862" marR="148648" marT="148648" marB="148648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4 -11 x 10</a:t>
                      </a:r>
                      <a:r>
                        <a:rPr lang="en-US" sz="1800" baseline="30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9</a:t>
                      </a:r>
                      <a:r>
                        <a:rPr lang="en-US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/L</a:t>
                      </a:r>
                    </a:p>
                  </a:txBody>
                  <a:tcPr marL="285862" marR="148648" marT="148648" marB="148648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6786"/>
                  </a:ext>
                </a:extLst>
              </a:tr>
              <a:tr h="609839"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Platelets</a:t>
                      </a:r>
                    </a:p>
                  </a:txBody>
                  <a:tcPr marL="285862" marR="148648" marT="148648" marB="148648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10 x 10</a:t>
                      </a:r>
                      <a:r>
                        <a:rPr lang="en-US" sz="1800" baseline="30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9</a:t>
                      </a:r>
                      <a:r>
                        <a:rPr lang="en-US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/L</a:t>
                      </a:r>
                    </a:p>
                  </a:txBody>
                  <a:tcPr marL="285862" marR="148648" marT="148648" marB="148648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150 - 400 x 10</a:t>
                      </a:r>
                      <a:r>
                        <a:rPr lang="en-US" sz="1800" baseline="30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9</a:t>
                      </a:r>
                      <a:r>
                        <a:rPr lang="en-US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/L</a:t>
                      </a:r>
                    </a:p>
                  </a:txBody>
                  <a:tcPr marL="285862" marR="148648" marT="148648" marB="148648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147130"/>
                  </a:ext>
                </a:extLst>
              </a:tr>
              <a:tr h="609839"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PT</a:t>
                      </a:r>
                    </a:p>
                  </a:txBody>
                  <a:tcPr marL="285862" marR="148648" marT="148648" marB="148648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13s</a:t>
                      </a:r>
                    </a:p>
                  </a:txBody>
                  <a:tcPr marL="285862" marR="148648" marT="148648" marB="148648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11-14s</a:t>
                      </a:r>
                    </a:p>
                  </a:txBody>
                  <a:tcPr marL="285862" marR="148648" marT="148648" marB="148648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910922"/>
                  </a:ext>
                </a:extLst>
              </a:tr>
              <a:tr h="609839"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APTT</a:t>
                      </a:r>
                    </a:p>
                  </a:txBody>
                  <a:tcPr marL="285862" marR="148648" marT="148648" marB="148648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35.6s</a:t>
                      </a:r>
                    </a:p>
                  </a:txBody>
                  <a:tcPr marL="285862" marR="148648" marT="148648" marB="148648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23-35s</a:t>
                      </a:r>
                    </a:p>
                  </a:txBody>
                  <a:tcPr marL="285862" marR="148648" marT="148648" marB="148648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7319402"/>
                  </a:ext>
                </a:extLst>
              </a:tr>
              <a:tr h="609839"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Fibrinogen</a:t>
                      </a:r>
                    </a:p>
                  </a:txBody>
                  <a:tcPr marL="285862" marR="148648" marT="148648" marB="148648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2.1g/L</a:t>
                      </a:r>
                    </a:p>
                  </a:txBody>
                  <a:tcPr marL="285862" marR="148648" marT="148648" marB="148648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1.5-4.0g/L</a:t>
                      </a:r>
                    </a:p>
                  </a:txBody>
                  <a:tcPr marL="285862" marR="148648" marT="148648" marB="148648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6498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32505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68FE54-5A8E-414F-AB63-F3AF47D13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b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 The LDH is elevated at 2389 U/</a:t>
            </a:r>
            <a:r>
              <a:rPr lang="en-US" sz="2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dL</a:t>
            </a:r>
            <a:b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 The creatinine is raised at 389 µ</a:t>
            </a:r>
            <a:r>
              <a:rPr lang="en-US" sz="2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mol</a:t>
            </a: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/mL</a:t>
            </a:r>
            <a:b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 A blood film is shown</a:t>
            </a:r>
          </a:p>
        </p:txBody>
      </p:sp>
      <p:pic>
        <p:nvPicPr>
          <p:cNvPr id="13314" name="Picture 2" descr="http://www.practical-haemostasis.com/images/Images-2/Data%20Interpretation/Screening%20Tests/ttp_pb.JPG">
            <a:extLst>
              <a:ext uri="{FF2B5EF4-FFF2-40B4-BE49-F238E27FC236}">
                <a16:creationId xmlns:a16="http://schemas.microsoft.com/office/drawing/2014/main" id="{484EF7D7-9068-45FE-8A74-E6E15E426E3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822" y="983584"/>
            <a:ext cx="6553545" cy="4898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014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Help">
            <a:extLst>
              <a:ext uri="{FF2B5EF4-FFF2-40B4-BE49-F238E27FC236}">
                <a16:creationId xmlns:a16="http://schemas.microsoft.com/office/drawing/2014/main" id="{B3BE3E7B-ADF1-49A0-9C37-DA84B6B4AE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EB7AC-0359-44BB-9D24-AFBFD01F5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What is the diagnosis?</a:t>
            </a:r>
            <a:br>
              <a:rPr lang="en-US" sz="2000" dirty="0">
                <a:solidFill>
                  <a:srgbClr val="000000"/>
                </a:solidFill>
              </a:rPr>
            </a:br>
            <a:r>
              <a:rPr lang="en-US" sz="2000" dirty="0">
                <a:solidFill>
                  <a:srgbClr val="000000"/>
                </a:solidFill>
              </a:rPr>
              <a:t>Are there any additional tests you would request?</a:t>
            </a:r>
          </a:p>
        </p:txBody>
      </p:sp>
    </p:spTree>
    <p:extLst>
      <p:ext uri="{BB962C8B-B14F-4D97-AF65-F5344CB8AC3E}">
        <p14:creationId xmlns:p14="http://schemas.microsoft.com/office/powerpoint/2010/main" val="19473038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B66F6E8-4D4A-4907-940A-774703A2D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016005" y="5367908"/>
            <a:ext cx="3175996" cy="1490093"/>
          </a:xfrm>
          <a:custGeom>
            <a:avLst/>
            <a:gdLst>
              <a:gd name="connsiteX0" fmla="*/ 2485888 w 3175996"/>
              <a:gd name="connsiteY0" fmla="*/ 1490093 h 1490093"/>
              <a:gd name="connsiteX1" fmla="*/ 0 w 3175996"/>
              <a:gd name="connsiteY1" fmla="*/ 1490093 h 1490093"/>
              <a:gd name="connsiteX2" fmla="*/ 0 w 3175996"/>
              <a:gd name="connsiteY2" fmla="*/ 0 h 1490093"/>
              <a:gd name="connsiteX3" fmla="*/ 3175996 w 3175996"/>
              <a:gd name="connsiteY3" fmla="*/ 0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5996" h="1490093">
                <a:moveTo>
                  <a:pt x="2485888" y="1490093"/>
                </a:moveTo>
                <a:lnTo>
                  <a:pt x="0" y="1490093"/>
                </a:lnTo>
                <a:lnTo>
                  <a:pt x="0" y="0"/>
                </a:lnTo>
                <a:lnTo>
                  <a:pt x="3175996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F1F5A56-E82B-4FD5-9025-B72896FFB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908"/>
            <a:ext cx="9566296" cy="1490093"/>
          </a:xfrm>
          <a:custGeom>
            <a:avLst/>
            <a:gdLst>
              <a:gd name="connsiteX0" fmla="*/ 0 w 9566296"/>
              <a:gd name="connsiteY0" fmla="*/ 0 h 1490093"/>
              <a:gd name="connsiteX1" fmla="*/ 405267 w 9566296"/>
              <a:gd name="connsiteY1" fmla="*/ 0 h 1490093"/>
              <a:gd name="connsiteX2" fmla="*/ 631857 w 9566296"/>
              <a:gd name="connsiteY2" fmla="*/ 0 h 1490093"/>
              <a:gd name="connsiteX3" fmla="*/ 2451761 w 9566296"/>
              <a:gd name="connsiteY3" fmla="*/ 0 h 1490093"/>
              <a:gd name="connsiteX4" fmla="*/ 2901880 w 9566296"/>
              <a:gd name="connsiteY4" fmla="*/ 0 h 1490093"/>
              <a:gd name="connsiteX5" fmla="*/ 3641106 w 9566296"/>
              <a:gd name="connsiteY5" fmla="*/ 0 h 1490093"/>
              <a:gd name="connsiteX6" fmla="*/ 9566296 w 9566296"/>
              <a:gd name="connsiteY6" fmla="*/ 0 h 1490093"/>
              <a:gd name="connsiteX7" fmla="*/ 8876188 w 9566296"/>
              <a:gd name="connsiteY7" fmla="*/ 1490093 h 1490093"/>
              <a:gd name="connsiteX8" fmla="*/ 631857 w 9566296"/>
              <a:gd name="connsiteY8" fmla="*/ 1490093 h 1490093"/>
              <a:gd name="connsiteX9" fmla="*/ 405267 w 9566296"/>
              <a:gd name="connsiteY9" fmla="*/ 1490093 h 1490093"/>
              <a:gd name="connsiteX10" fmla="*/ 0 w 9566296"/>
              <a:gd name="connsiteY10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66296" h="1490093">
                <a:moveTo>
                  <a:pt x="0" y="0"/>
                </a:moveTo>
                <a:lnTo>
                  <a:pt x="405267" y="0"/>
                </a:lnTo>
                <a:lnTo>
                  <a:pt x="631857" y="0"/>
                </a:lnTo>
                <a:lnTo>
                  <a:pt x="2451761" y="0"/>
                </a:lnTo>
                <a:lnTo>
                  <a:pt x="2901880" y="0"/>
                </a:lnTo>
                <a:lnTo>
                  <a:pt x="3641106" y="0"/>
                </a:lnTo>
                <a:lnTo>
                  <a:pt x="9566296" y="0"/>
                </a:lnTo>
                <a:lnTo>
                  <a:pt x="8876188" y="1490093"/>
                </a:lnTo>
                <a:lnTo>
                  <a:pt x="631857" y="1490093"/>
                </a:lnTo>
                <a:lnTo>
                  <a:pt x="405267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CDBF77-1455-4B95-BCCB-6A58EF689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9884"/>
            <a:ext cx="8078342" cy="1096331"/>
          </a:xfrm>
        </p:spPr>
        <p:txBody>
          <a:bodyPr>
            <a:normAutofit/>
          </a:bodyPr>
          <a:lstStyle/>
          <a:p>
            <a:r>
              <a:rPr lang="en-US" sz="3700" dirty="0"/>
              <a:t>What is the treatment in this disorder?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3955EBD-2B02-47D7-9D23-32D1B8C1AF9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03816" y="899985"/>
          <a:ext cx="10384371" cy="3567939"/>
        </p:xfrm>
        <a:graphic>
          <a:graphicData uri="http://schemas.openxmlformats.org/drawingml/2006/table">
            <a:tbl>
              <a:tblPr firstRow="1" bandRow="1"/>
              <a:tblGrid>
                <a:gridCol w="3461457">
                  <a:extLst>
                    <a:ext uri="{9D8B030D-6E8A-4147-A177-3AD203B41FA5}">
                      <a16:colId xmlns:a16="http://schemas.microsoft.com/office/drawing/2014/main" val="740654587"/>
                    </a:ext>
                  </a:extLst>
                </a:gridCol>
                <a:gridCol w="3461457">
                  <a:extLst>
                    <a:ext uri="{9D8B030D-6E8A-4147-A177-3AD203B41FA5}">
                      <a16:colId xmlns:a16="http://schemas.microsoft.com/office/drawing/2014/main" val="1682703300"/>
                    </a:ext>
                  </a:extLst>
                </a:gridCol>
                <a:gridCol w="3461457">
                  <a:extLst>
                    <a:ext uri="{9D8B030D-6E8A-4147-A177-3AD203B41FA5}">
                      <a16:colId xmlns:a16="http://schemas.microsoft.com/office/drawing/2014/main" val="415562666"/>
                    </a:ext>
                  </a:extLst>
                </a:gridCol>
              </a:tblGrid>
              <a:tr h="1189313">
                <a:tc>
                  <a:txBody>
                    <a:bodyPr/>
                    <a:lstStyle/>
                    <a:p>
                      <a:pPr algn="l"/>
                      <a:r>
                        <a:rPr lang="en-US" sz="3300" b="1">
                          <a:effectLst/>
                        </a:rPr>
                        <a:t>Test</a:t>
                      </a:r>
                      <a:endParaRPr lang="en-US" sz="3300">
                        <a:effectLst/>
                      </a:endParaRPr>
                    </a:p>
                  </a:txBody>
                  <a:tcPr marL="167640" marR="167640" marT="58208" marB="582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300" b="1">
                          <a:effectLst/>
                        </a:rPr>
                        <a:t>Patient</a:t>
                      </a:r>
                      <a:endParaRPr lang="en-US" sz="3300">
                        <a:effectLst/>
                      </a:endParaRPr>
                    </a:p>
                  </a:txBody>
                  <a:tcPr marL="167640" marR="167640" marT="58208" marB="582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300" b="1">
                          <a:effectLst/>
                        </a:rPr>
                        <a:t>Reference Range</a:t>
                      </a:r>
                      <a:endParaRPr lang="en-US" sz="3300">
                        <a:effectLst/>
                      </a:endParaRPr>
                    </a:p>
                  </a:txBody>
                  <a:tcPr marL="167640" marR="167640" marT="58208" marB="582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8514317"/>
                  </a:ext>
                </a:extLst>
              </a:tr>
              <a:tr h="1189313">
                <a:tc>
                  <a:txBody>
                    <a:bodyPr/>
                    <a:lstStyle/>
                    <a:p>
                      <a:r>
                        <a:rPr lang="en-US" sz="3300">
                          <a:effectLst/>
                        </a:rPr>
                        <a:t>ADAMTS13 Activity</a:t>
                      </a:r>
                    </a:p>
                  </a:txBody>
                  <a:tcPr marL="167640" marR="167640" marT="58208" marB="58208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300">
                          <a:effectLst/>
                        </a:rPr>
                        <a:t>&lt;5%</a:t>
                      </a:r>
                    </a:p>
                  </a:txBody>
                  <a:tcPr marL="167640" marR="167640" marT="58208" marB="58208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300">
                          <a:effectLst/>
                        </a:rPr>
                        <a:t>66-126%</a:t>
                      </a:r>
                    </a:p>
                  </a:txBody>
                  <a:tcPr marL="167640" marR="167640" marT="58208" marB="58208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0903808"/>
                  </a:ext>
                </a:extLst>
              </a:tr>
              <a:tr h="1189313">
                <a:tc>
                  <a:txBody>
                    <a:bodyPr/>
                    <a:lstStyle/>
                    <a:p>
                      <a:r>
                        <a:rPr lang="en-US" sz="3300">
                          <a:effectLst/>
                        </a:rPr>
                        <a:t>ADAMTS13 Inhibitor Assay</a:t>
                      </a:r>
                    </a:p>
                  </a:txBody>
                  <a:tcPr marL="167640" marR="167640" marT="58208" marB="58208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300">
                          <a:effectLst/>
                        </a:rPr>
                        <a:t>28 AU/mL</a:t>
                      </a:r>
                    </a:p>
                  </a:txBody>
                  <a:tcPr marL="167640" marR="167640" marT="58208" marB="58208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300">
                          <a:effectLst/>
                        </a:rPr>
                        <a:t>&lt;11 AU/mL</a:t>
                      </a:r>
                    </a:p>
                  </a:txBody>
                  <a:tcPr marL="167640" marR="167640" marT="58208" marB="58208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134305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2EC9D2E6-463D-42FA-93D9-0A8A9F6D95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br>
              <a:rPr kumimoji="0" lang="en-US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6211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D6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8FF1969-B188-42F9-BA8A-478D74195E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585" y="643467"/>
            <a:ext cx="369083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484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9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B6A486-99C4-4B6F-B15A-D0B9F6829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7400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n-US" sz="22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of haemostatic defects</a:t>
            </a:r>
            <a:endParaRPr lang="en-US" sz="2200">
              <a:solidFill>
                <a:srgbClr val="FFFFFF"/>
              </a:solidFill>
            </a:endParaRPr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0A59E47D-12E1-4091-BF89-7C90CB1F2A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755867"/>
              </p:ext>
            </p:extLst>
          </p:nvPr>
        </p:nvGraphicFramePr>
        <p:xfrm>
          <a:off x="4038600" y="1166648"/>
          <a:ext cx="7315200" cy="4524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9997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A4E6585-6500-4A89-B517-1C2D0D1F51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014" y="1636203"/>
            <a:ext cx="5157787" cy="49339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Petechiae</a:t>
            </a:r>
          </a:p>
        </p:txBody>
      </p:sp>
      <p:pic>
        <p:nvPicPr>
          <p:cNvPr id="6" name="Content Placeholder 5" descr="A close up of a tattoo&#10;&#10;Description generated with high confidence">
            <a:extLst>
              <a:ext uri="{FF2B5EF4-FFF2-40B4-BE49-F238E27FC236}">
                <a16:creationId xmlns:a16="http://schemas.microsoft.com/office/drawing/2014/main" id="{80C12A50-3ECB-4E9F-BC34-5F2F3B97F70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" b="21822"/>
          <a:stretch/>
        </p:blipFill>
        <p:spPr>
          <a:xfrm>
            <a:off x="1303186" y="2515361"/>
            <a:ext cx="4932736" cy="334695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9573B4F-AE0C-4AD2-AF8C-1FB8E53AFE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pPr algn="ctr"/>
            <a:r>
              <a:rPr lang="en-US" dirty="0"/>
              <a:t>Ecchymoses</a:t>
            </a:r>
          </a:p>
          <a:p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F2D46EB0-A0F5-43F3-BC7D-91C06A78D25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8" name="Picture 6" descr="Related image">
            <a:extLst>
              <a:ext uri="{FF2B5EF4-FFF2-40B4-BE49-F238E27FC236}">
                <a16:creationId xmlns:a16="http://schemas.microsoft.com/office/drawing/2014/main" id="{CC3C4950-BC45-4919-B42C-7BCDDF0C3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176" y="2505074"/>
            <a:ext cx="5240740" cy="3357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Image result for petechiae vs ecchymosis vs bruise purpura">
            <a:extLst>
              <a:ext uri="{FF2B5EF4-FFF2-40B4-BE49-F238E27FC236}">
                <a16:creationId xmlns:a16="http://schemas.microsoft.com/office/drawing/2014/main" id="{54218B77-3769-464F-AAAB-31390E4E832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82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F23B2B3-74BE-4362-9969-03BB30A87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Platelet structure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Image result for platelet ultrastructure">
            <a:extLst>
              <a:ext uri="{FF2B5EF4-FFF2-40B4-BE49-F238E27FC236}">
                <a16:creationId xmlns:a16="http://schemas.microsoft.com/office/drawing/2014/main" id="{2B11C87E-5BD7-4816-A91C-16CD038740E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9722" y="2509911"/>
            <a:ext cx="9137456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80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3" name="Rectangle 79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0" name="Content Placeholder 5126">
            <a:extLst>
              <a:ext uri="{FF2B5EF4-FFF2-40B4-BE49-F238E27FC236}">
                <a16:creationId xmlns:a16="http://schemas.microsoft.com/office/drawing/2014/main" id="{8D2D7A5F-F3AD-4705-8D0F-04E0652F4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853440"/>
            <a:ext cx="3363974" cy="5200226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plasma membrane of a platelet contains glycoproteins (GPs) that are important in the interaction of platelets with subendothelial connective tissue and other platelets.</a:t>
            </a:r>
          </a:p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GP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VI, which bind to collagen</a:t>
            </a:r>
          </a:p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GP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Ib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which binds to von Willebrand factor (VWF)</a:t>
            </a:r>
          </a:p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GP IIb/IIIa, which binds to fibrinogen.</a:t>
            </a:r>
          </a:p>
          <a:p>
            <a:endParaRPr lang="en-US" sz="1700" dirty="0">
              <a:solidFill>
                <a:schemeClr val="bg1"/>
              </a:solidFill>
            </a:endParaRPr>
          </a:p>
        </p:txBody>
      </p:sp>
      <p:pic>
        <p:nvPicPr>
          <p:cNvPr id="5131" name="Picture 2" descr="Image result for platelets receptors simple">
            <a:extLst>
              <a:ext uri="{FF2B5EF4-FFF2-40B4-BE49-F238E27FC236}">
                <a16:creationId xmlns:a16="http://schemas.microsoft.com/office/drawing/2014/main" id="{A2776425-D39F-44AD-920B-3CB18C760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1" y="2004651"/>
            <a:ext cx="6722532" cy="331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073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882F012-0559-46C7-8F14-962581C4E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Platelets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0872108-8CBE-4DCF-AAB9-D04D6E9CEB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0464007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6783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F7F999-61E3-4A1D-AECF-584EF6B9C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Tests of platelet function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50A51-D98A-457F-A3CB-A3608FCCF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2693976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Bleeding time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Old method  not used in routine practice.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estimated by making small wounds in the skin of the forearm after applying a blood pressure cuff to the upper arm and inflating it to 40mmHg; the average time that elapses until bleeding ceases is then measured.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209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2767</TotalTime>
  <Words>1186</Words>
  <Application>Microsoft Office PowerPoint</Application>
  <PresentationFormat>Widescreen</PresentationFormat>
  <Paragraphs>158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Times New Roman</vt:lpstr>
      <vt:lpstr>Wingdings</vt:lpstr>
      <vt:lpstr>Office Theme</vt:lpstr>
      <vt:lpstr>Approach to Bleeding Disorders  DR. FATMA AL-QAHTANI ASSOCIATE PROFESSOR CONSULTANT HAEMATOPATHOLOGIST  DEPARTMENT OF PATHOLOGY </vt:lpstr>
      <vt:lpstr>PowerPoint Presentation</vt:lpstr>
      <vt:lpstr>PowerPoint Presentation</vt:lpstr>
      <vt:lpstr>Classification of haemostatic defects</vt:lpstr>
      <vt:lpstr>PowerPoint Presentation</vt:lpstr>
      <vt:lpstr>Platelet structure</vt:lpstr>
      <vt:lpstr>PowerPoint Presentation</vt:lpstr>
      <vt:lpstr>Platelets</vt:lpstr>
      <vt:lpstr>Tests of platelet function</vt:lpstr>
      <vt:lpstr>PowerPoint Presentation</vt:lpstr>
      <vt:lpstr>Platelet aggregation studies</vt:lpstr>
      <vt:lpstr>PowerPoint Presentation</vt:lpstr>
      <vt:lpstr>Thrombocytopenia</vt:lpstr>
      <vt:lpstr>Immune thrombocytopenic purpura (ITP)</vt:lpstr>
      <vt:lpstr>ITP</vt:lpstr>
      <vt:lpstr>Diagnosis</vt:lpstr>
      <vt:lpstr>Treatment</vt:lpstr>
      <vt:lpstr>Thrombotic thrombocytopenic purpura (TTP)</vt:lpstr>
      <vt:lpstr>Increased splenic pooling</vt:lpstr>
      <vt:lpstr>Abnormalities of platelet function (Acquired)</vt:lpstr>
      <vt:lpstr>Inherited platelet disorders:</vt:lpstr>
      <vt:lpstr>Coagulation cascade</vt:lpstr>
      <vt:lpstr>PowerPoint Presentation</vt:lpstr>
      <vt:lpstr>The fibrinolytic mechanism</vt:lpstr>
      <vt:lpstr>D-dimer</vt:lpstr>
      <vt:lpstr>PowerPoint Presentation</vt:lpstr>
      <vt:lpstr>PowerPoint Presentation</vt:lpstr>
      <vt:lpstr>Coagulation tests</vt:lpstr>
      <vt:lpstr>PowerPoint Presentation</vt:lpstr>
      <vt:lpstr>PowerPoint Presentation</vt:lpstr>
      <vt:lpstr>PowerPoint Presentation</vt:lpstr>
      <vt:lpstr> . The LDH is elevated at 2389 U/dL  . The creatinine is raised at 389 µmol/mL . A blood film is shown</vt:lpstr>
      <vt:lpstr>PowerPoint Presentation</vt:lpstr>
      <vt:lpstr>What is the treatment in this disorder?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Approach to bleeding disorders</dc:title>
  <dc:creator>omar</dc:creator>
  <cp:lastModifiedBy>الجوهرة</cp:lastModifiedBy>
  <cp:revision>45</cp:revision>
  <dcterms:created xsi:type="dcterms:W3CDTF">2018-12-03T00:35:07Z</dcterms:created>
  <dcterms:modified xsi:type="dcterms:W3CDTF">2018-12-11T17:08:59Z</dcterms:modified>
</cp:coreProperties>
</file>