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56" r:id="rId2"/>
    <p:sldId id="282" r:id="rId3"/>
    <p:sldId id="281" r:id="rId4"/>
    <p:sldId id="257" r:id="rId5"/>
    <p:sldId id="285" r:id="rId6"/>
    <p:sldId id="261" r:id="rId7"/>
    <p:sldId id="262" r:id="rId8"/>
    <p:sldId id="258" r:id="rId9"/>
    <p:sldId id="267" r:id="rId10"/>
    <p:sldId id="268" r:id="rId11"/>
    <p:sldId id="270" r:id="rId12"/>
    <p:sldId id="271" r:id="rId13"/>
    <p:sldId id="272" r:id="rId14"/>
    <p:sldId id="273" r:id="rId15"/>
    <p:sldId id="274" r:id="rId16"/>
    <p:sldId id="283" r:id="rId17"/>
    <p:sldId id="276" r:id="rId18"/>
    <p:sldId id="277" r:id="rId19"/>
    <p:sldId id="278" r:id="rId20"/>
    <p:sldId id="279" r:id="rId21"/>
    <p:sldId id="284" r:id="rId22"/>
    <p:sldId id="266" r:id="rId23"/>
    <p:sldId id="286" r:id="rId2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Bradley Hand ITC" panose="03070402050302030203" pitchFamily="66" charset="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22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FE1DFE-439F-40F6-A62D-3E93A98D89D5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BF1A5-D350-43E4-AB8E-CFF4EFDCFD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127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0B843-4879-43EB-A7DC-FC83B069E66E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B63F1-D70A-4777-BACB-AFEE05CD00D3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3E1E2-E029-412D-864F-8548366ED869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F05C4-FFE4-40EA-AC6B-FFB398087CD0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0251D-0503-429F-AE59-A194BA0699A0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9E74-2BB5-4212-9A18-B6415E9BADCE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A548D-4379-4DA2-B13E-4A43D266610B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F62B-A8D7-4868-AF63-74B445706F86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C795-6462-4A1F-B82C-02604044B633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D9E4-8FD9-4EB2-B5EC-86CBBE6E89BE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45D1-DC69-43FF-963E-EE60CF9CA3CF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81454-FD90-43FE-B797-3B67E5B95002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0197A-ADB3-42E7-89CF-7BD5FB3E9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PowerPoint_Slide1.sld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44610" y="457200"/>
            <a:ext cx="7924800" cy="2362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chemeClr val="tx1"/>
                </a:solidFill>
              </a:rPr>
              <a:t>Myeloproliferative Neoplasms</a:t>
            </a:r>
            <a:endParaRPr lang="en-US" sz="7200" b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436" y="3239526"/>
            <a:ext cx="8229599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 flipV="1">
            <a:off x="1066800" y="4419600"/>
            <a:ext cx="373380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 flipV="1">
            <a:off x="1066800" y="4724400"/>
            <a:ext cx="373380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1066800" y="4983481"/>
            <a:ext cx="373380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5DA7D-6ED2-4CEA-B870-7C1C6A6A7E3D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228600" y="1143000"/>
            <a:ext cx="4953000" cy="24796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en-US" sz="2400" b="1" u="sng" dirty="0" smtClean="0">
              <a:solidFill>
                <a:schemeClr val="tx1"/>
              </a:solidFill>
            </a:endParaRPr>
          </a:p>
          <a:p>
            <a:r>
              <a:rPr lang="en-US" sz="2400" b="1" u="sng" dirty="0" smtClean="0">
                <a:solidFill>
                  <a:schemeClr val="tx1"/>
                </a:solidFill>
              </a:rPr>
              <a:t>CBC:</a:t>
            </a:r>
          </a:p>
          <a:p>
            <a:r>
              <a:rPr lang="en-US" sz="2000" b="1" dirty="0" smtClean="0">
                <a:solidFill>
                  <a:schemeClr val="tx1"/>
                </a:solidFill>
              </a:rPr>
              <a:t>*RBC: increased                *</a:t>
            </a:r>
            <a:r>
              <a:rPr lang="en-US" sz="2000" b="1" dirty="0" err="1" smtClean="0">
                <a:solidFill>
                  <a:schemeClr val="tx1"/>
                </a:solidFill>
              </a:rPr>
              <a:t>Hb</a:t>
            </a:r>
            <a:r>
              <a:rPr lang="en-US" sz="2000" b="1" dirty="0" smtClean="0">
                <a:solidFill>
                  <a:schemeClr val="tx1"/>
                </a:solidFill>
              </a:rPr>
              <a:t>: increased</a:t>
            </a:r>
          </a:p>
          <a:p>
            <a:r>
              <a:rPr lang="en-US" sz="2000" b="1" dirty="0" smtClean="0">
                <a:solidFill>
                  <a:schemeClr val="tx1"/>
                </a:solidFill>
              </a:rPr>
              <a:t>*WBC &amp; PLT :mildly increased (usually)</a:t>
            </a:r>
          </a:p>
          <a:p>
            <a:r>
              <a:rPr lang="en-US" sz="2400" b="1" u="sng" dirty="0" smtClean="0">
                <a:solidFill>
                  <a:schemeClr val="tx1"/>
                </a:solidFill>
              </a:rPr>
              <a:t>Blood smear: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Excess of normocytic normochromic RBC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±Leukocytosis &amp;thrombocytosis</a:t>
            </a:r>
          </a:p>
          <a:p>
            <a:endParaRPr lang="en-US" sz="2000" b="1" dirty="0" smtClean="0">
              <a:solidFill>
                <a:schemeClr val="tx1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52400" y="3962400"/>
            <a:ext cx="5035296" cy="2590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400" b="1" u="sng" dirty="0" smtClean="0">
                <a:solidFill>
                  <a:schemeClr val="tx1"/>
                </a:solidFill>
              </a:rPr>
              <a:t>Bone marrow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Hypercellular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Predominant </a:t>
            </a:r>
            <a:r>
              <a:rPr lang="en-US" sz="2000" b="1" dirty="0" err="1" smtClean="0">
                <a:solidFill>
                  <a:schemeClr val="tx1"/>
                </a:solidFill>
              </a:rPr>
              <a:t>erythroid</a:t>
            </a:r>
            <a:r>
              <a:rPr lang="en-US" sz="2000" b="1" dirty="0" smtClean="0">
                <a:solidFill>
                  <a:schemeClr val="tx1"/>
                </a:solidFill>
              </a:rPr>
              <a:t> precursors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± Increased megakaryocytes &amp;Myeloid precursors.</a:t>
            </a:r>
          </a:p>
          <a:p>
            <a:endParaRPr lang="en-US" sz="2000" b="1" dirty="0" smtClean="0">
              <a:solidFill>
                <a:schemeClr val="tx1"/>
              </a:solidFill>
            </a:endParaRPr>
          </a:p>
          <a:p>
            <a:endParaRPr lang="ar-SA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10000"/>
            <a:ext cx="3880104" cy="286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384048" y="5966459"/>
            <a:ext cx="4572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dirty="0" smtClean="0">
                <a:solidFill>
                  <a:schemeClr val="tx1"/>
                </a:solidFill>
              </a:rPr>
              <a:t>     Blasts                    AL transformation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7" name="سهم لأعلى 6"/>
          <p:cNvSpPr/>
          <p:nvPr/>
        </p:nvSpPr>
        <p:spPr>
          <a:xfrm>
            <a:off x="609600" y="6019800"/>
            <a:ext cx="45719" cy="304800"/>
          </a:xfrm>
          <a:prstGeom prst="up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سهم إلى اليمين 7"/>
          <p:cNvSpPr/>
          <p:nvPr/>
        </p:nvSpPr>
        <p:spPr>
          <a:xfrm>
            <a:off x="1371600" y="6202681"/>
            <a:ext cx="762000" cy="45719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1"/>
          <p:cNvSpPr/>
          <p:nvPr/>
        </p:nvSpPr>
        <p:spPr>
          <a:xfrm rot="10800000" flipV="1">
            <a:off x="1940013" y="152400"/>
            <a:ext cx="5410200" cy="76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Investigations 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1FDDC-8797-485E-AB64-DCCC15919CAC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2" name="Picture 2" descr="http://medicine.creighton.edu/mmsa/photogallery/blood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8237" y="1143000"/>
            <a:ext cx="3967163" cy="2590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893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362200" y="1295400"/>
            <a:ext cx="4419600" cy="609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Diagnosis of Polycythemia Vera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3" name="سهم للأسفل 2"/>
          <p:cNvSpPr/>
          <p:nvPr/>
        </p:nvSpPr>
        <p:spPr>
          <a:xfrm>
            <a:off x="4381500" y="1905000"/>
            <a:ext cx="114300" cy="304800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752600" y="2209800"/>
            <a:ext cx="5867400" cy="1066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400" b="1" u="sng" dirty="0" smtClean="0">
                <a:solidFill>
                  <a:schemeClr val="tx1"/>
                </a:solidFill>
              </a:rPr>
              <a:t>Treatment: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  <a:latin typeface="+mj-lt"/>
                <a:cs typeface="Arial" charset="0"/>
              </a:rPr>
              <a:t>Venesection + Aspirin</a:t>
            </a:r>
            <a:endParaRPr lang="en-US" sz="2000" b="1" dirty="0" smtClean="0">
              <a:solidFill>
                <a:schemeClr val="tx1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  ± </a:t>
            </a:r>
            <a:r>
              <a:rPr lang="en-US" sz="2000" b="1" dirty="0" err="1" smtClean="0">
                <a:solidFill>
                  <a:schemeClr val="tx1"/>
                </a:solidFill>
                <a:latin typeface="+mj-lt"/>
              </a:rPr>
              <a:t>Myelosuppressive</a:t>
            </a:r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  drugs (</a:t>
            </a:r>
            <a:r>
              <a:rPr lang="en-US" sz="2000" b="1" dirty="0" err="1" smtClean="0">
                <a:solidFill>
                  <a:schemeClr val="tx1"/>
                </a:solidFill>
                <a:latin typeface="+mj-lt"/>
              </a:rPr>
              <a:t>hydroxyuria</a:t>
            </a:r>
            <a:r>
              <a:rPr lang="en-US" b="1" dirty="0" smtClean="0">
                <a:solidFill>
                  <a:schemeClr val="tx1"/>
                </a:solidFill>
                <a:latin typeface="+mj-lt"/>
              </a:rPr>
              <a:t>)</a:t>
            </a:r>
          </a:p>
        </p:txBody>
      </p:sp>
      <p:sp>
        <p:nvSpPr>
          <p:cNvPr id="11" name="مستطيل 10"/>
          <p:cNvSpPr/>
          <p:nvPr/>
        </p:nvSpPr>
        <p:spPr>
          <a:xfrm flipH="1">
            <a:off x="4450081" y="3276600"/>
            <a:ext cx="45719" cy="18592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ستطيل 11"/>
          <p:cNvSpPr/>
          <p:nvPr/>
        </p:nvSpPr>
        <p:spPr>
          <a:xfrm>
            <a:off x="3733800" y="3429000"/>
            <a:ext cx="1447800" cy="4572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600" b="1" dirty="0" smtClean="0"/>
              <a:t>10-15 years</a:t>
            </a:r>
            <a:endParaRPr lang="ar-SA" sz="1600" b="1" dirty="0"/>
          </a:p>
        </p:txBody>
      </p:sp>
      <p:cxnSp>
        <p:nvCxnSpPr>
          <p:cNvPr id="14" name="رابط كسهم مستقيم 13"/>
          <p:cNvCxnSpPr/>
          <p:nvPr/>
        </p:nvCxnSpPr>
        <p:spPr>
          <a:xfrm flipH="1">
            <a:off x="2057400" y="3886200"/>
            <a:ext cx="1676400" cy="609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5181600" y="3886200"/>
            <a:ext cx="1676400" cy="6858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4610100"/>
            <a:ext cx="2857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https://encrypted-tbn1.gstatic.com/images?q=tbn:ANd9GcRGfNDSgYPcN7whQKvn4PRb4wsiDgZQXcDg-xZKu-xK5s6JLvP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307" y="4509516"/>
            <a:ext cx="2735293" cy="1815084"/>
          </a:xfrm>
          <a:prstGeom prst="rect">
            <a:avLst/>
          </a:prstGeom>
          <a:noFill/>
        </p:spPr>
      </p:pic>
      <p:sp>
        <p:nvSpPr>
          <p:cNvPr id="18" name="مستطيل مستدير الزوايا 17"/>
          <p:cNvSpPr/>
          <p:nvPr/>
        </p:nvSpPr>
        <p:spPr>
          <a:xfrm>
            <a:off x="2514600" y="3973513"/>
            <a:ext cx="685800" cy="36988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20%</a:t>
            </a:r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5486400" y="4038600"/>
            <a:ext cx="685800" cy="36988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10%</a:t>
            </a:r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5867400" y="6387084"/>
            <a:ext cx="2286000" cy="394716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/>
              <a:t>Acute leukemia </a:t>
            </a:r>
            <a:endParaRPr lang="ar-SA" sz="2400" b="1" dirty="0"/>
          </a:p>
        </p:txBody>
      </p:sp>
      <p:sp>
        <p:nvSpPr>
          <p:cNvPr id="30" name="مستطيل مستدير الزوايا 29"/>
          <p:cNvSpPr/>
          <p:nvPr/>
        </p:nvSpPr>
        <p:spPr>
          <a:xfrm>
            <a:off x="685800" y="6324601"/>
            <a:ext cx="2362200" cy="4572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Myelofibrosis</a:t>
            </a:r>
            <a:endParaRPr lang="ar-SA" sz="2400" b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26736" y="228600"/>
            <a:ext cx="5638800" cy="60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Complication &amp;treatment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BC9BA-D562-4354-B1F7-81AA409ADDBC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86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54910" y="416010"/>
            <a:ext cx="7848600" cy="228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chemeClr val="tx1"/>
                </a:solidFill>
              </a:rPr>
              <a:t>Primary Myelofibrosis</a:t>
            </a:r>
            <a:endParaRPr lang="en-US" sz="7200" b="1" dirty="0">
              <a:solidFill>
                <a:schemeClr val="tx1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124200"/>
            <a:ext cx="8229599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5-Point Star 3"/>
          <p:cNvSpPr/>
          <p:nvPr/>
        </p:nvSpPr>
        <p:spPr>
          <a:xfrm>
            <a:off x="685800" y="4648200"/>
            <a:ext cx="381000" cy="3810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1066800" y="4983481"/>
            <a:ext cx="373380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A0EE-2B31-4F16-BD29-18C1C5053742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57200" y="1066800"/>
            <a:ext cx="8153400" cy="19812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tx1"/>
                </a:solidFill>
              </a:rPr>
              <a:t>Clonal MPN characterized by a proliferation of megakaryocytes &amp; granulocytes in the bone marrow that associated with deposition of fibrous connective tissue and extramedullary haematopoiesis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57200" y="3657600"/>
            <a:ext cx="5410200" cy="29718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Anemia 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 Leukoerythroblastic  blood picture. 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Massive splenomegaly 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Fibrotic bone marrow 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JAK2 mutation (50%)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1"/>
                </a:solidFill>
              </a:rPr>
              <a:t> Risk of AML transformation (20%)</a:t>
            </a:r>
          </a:p>
          <a:p>
            <a:pPr>
              <a:spcBef>
                <a:spcPts val="600"/>
              </a:spcBef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0" y="3200400"/>
            <a:ext cx="28194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Clinical  features </a:t>
            </a:r>
            <a:endParaRPr lang="en-US" sz="2400" b="1" dirty="0"/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3276600"/>
            <a:ext cx="4495800" cy="3352800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flipV="1">
            <a:off x="5029200" y="5867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620000" y="4495800"/>
            <a:ext cx="3810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876800" y="44958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905000" y="152400"/>
            <a:ext cx="55626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Primary Myelofibrosis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38044-D562-4B6D-9BF2-4C1DEB672025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MF section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4765183" y="2057400"/>
            <a:ext cx="4378817" cy="48006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9156" name="Picture 4" descr="http://www.pathpedia.com/education/eatlas/histology/bone_marrow/normal-bone-marrow-core-biopsy-%5b2-bm01-2h%5d.jpeg?Width=600&amp;Height=450&amp;Format=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57400"/>
            <a:ext cx="4741718" cy="4800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0" y="1676400"/>
            <a:ext cx="1676400" cy="381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Normal BM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800600" y="1676400"/>
            <a:ext cx="1676400" cy="381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Fibrotic BM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371602" y="228600"/>
            <a:ext cx="64770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Bone marrow in Myelofibrosis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C6FF-08E7-4528-8F1B-F4B3D7A5D847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87829" y="304800"/>
            <a:ext cx="40386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Stages of PMF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28600" y="3505200"/>
            <a:ext cx="6172200" cy="1524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09600" y="3810000"/>
            <a:ext cx="1066800" cy="1066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Fibrotic stage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667000" y="3733800"/>
            <a:ext cx="34290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Anemia</a:t>
            </a:r>
          </a:p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Leukopenia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Thrombocytopenia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Extramedullary </a:t>
            </a:r>
            <a:r>
              <a:rPr lang="en-US" b="1" dirty="0" err="1" smtClean="0">
                <a:solidFill>
                  <a:schemeClr val="tx1"/>
                </a:solidFill>
              </a:rPr>
              <a:t>hematopoesis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228600" y="5562600"/>
            <a:ext cx="4343400" cy="10668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28600" y="1600200"/>
            <a:ext cx="7239000" cy="14478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33400" y="1905000"/>
            <a:ext cx="1219200" cy="990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Prefibrotic</a:t>
            </a:r>
            <a:r>
              <a:rPr lang="en-US" b="1" dirty="0" smtClean="0">
                <a:solidFill>
                  <a:schemeClr val="tx1"/>
                </a:solidFill>
              </a:rPr>
              <a:t> stage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743200" y="1752600"/>
            <a:ext cx="20574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Proliferation of megakaryocytes &amp;Granulocytes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334000" y="1752600"/>
            <a:ext cx="17526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err="1" smtClean="0">
                <a:solidFill>
                  <a:schemeClr val="tx1"/>
                </a:solidFill>
              </a:rPr>
              <a:t>Leukocytosis</a:t>
            </a:r>
            <a:endParaRPr lang="en-US" b="1" dirty="0" smtClean="0">
              <a:solidFill>
                <a:schemeClr val="tx1"/>
              </a:solidFill>
            </a:endParaRPr>
          </a:p>
          <a:p>
            <a:r>
              <a:rPr lang="en-US" b="1" dirty="0" err="1" smtClean="0">
                <a:solidFill>
                  <a:schemeClr val="tx1"/>
                </a:solidFill>
              </a:rPr>
              <a:t>Thrombocytosis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0" name="Right Arrow 29"/>
          <p:cNvSpPr/>
          <p:nvPr/>
        </p:nvSpPr>
        <p:spPr>
          <a:xfrm>
            <a:off x="1828800" y="2362200"/>
            <a:ext cx="838200" cy="762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Down Arrow 31"/>
          <p:cNvSpPr/>
          <p:nvPr/>
        </p:nvSpPr>
        <p:spPr>
          <a:xfrm>
            <a:off x="1143000" y="3048000"/>
            <a:ext cx="121919" cy="457200"/>
          </a:xfrm>
          <a:prstGeom prst="down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ight Arrow 32"/>
          <p:cNvSpPr/>
          <p:nvPr/>
        </p:nvSpPr>
        <p:spPr>
          <a:xfrm>
            <a:off x="1676400" y="4343400"/>
            <a:ext cx="914400" cy="762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 flipH="1">
            <a:off x="1066800" y="5029200"/>
            <a:ext cx="152400" cy="457200"/>
          </a:xfrm>
          <a:prstGeom prst="down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4800600" y="2362200"/>
            <a:ext cx="457200" cy="762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33400" y="5943600"/>
            <a:ext cx="25908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AML transformation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7391400" y="1600200"/>
            <a:ext cx="1524000" cy="14478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7-10 years survival </a:t>
            </a:r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4495800" y="5486400"/>
            <a:ext cx="1447800" cy="12192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≤1</a:t>
            </a:r>
          </a:p>
          <a:p>
            <a:pPr algn="ctr"/>
            <a:r>
              <a:rPr lang="en-US" dirty="0" smtClean="0"/>
              <a:t> year survival 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6324600" y="3581400"/>
            <a:ext cx="1447800" cy="13716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3-7 years survival </a:t>
            </a:r>
            <a:endParaRPr lang="en-US" dirty="0"/>
          </a:p>
        </p:txBody>
      </p:sp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>
          <a:xfrm>
            <a:off x="533400" y="6356350"/>
            <a:ext cx="2133600" cy="365125"/>
          </a:xfrm>
        </p:spPr>
        <p:txBody>
          <a:bodyPr/>
          <a:lstStyle/>
          <a:p>
            <a:fld id="{062E32D8-0E13-4E58-9448-A18440A4D4E5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>
          <a:xfrm>
            <a:off x="6629400" y="6356350"/>
            <a:ext cx="2133600" cy="365125"/>
          </a:xfrm>
        </p:spPr>
        <p:txBody>
          <a:bodyPr/>
          <a:lstStyle/>
          <a:p>
            <a:fld id="{66F0197A-ADB3-42E7-89CF-7BD5FB3E97E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1" y="3200400"/>
            <a:ext cx="8229599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066800" y="4678681"/>
            <a:ext cx="373380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5-Point Star 4"/>
          <p:cNvSpPr/>
          <p:nvPr/>
        </p:nvSpPr>
        <p:spPr>
          <a:xfrm>
            <a:off x="609600" y="4343400"/>
            <a:ext cx="381000" cy="3810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ستطيل 3"/>
          <p:cNvSpPr/>
          <p:nvPr/>
        </p:nvSpPr>
        <p:spPr>
          <a:xfrm>
            <a:off x="914400" y="381000"/>
            <a:ext cx="7391400" cy="24063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</a:rPr>
              <a:t>Essential Thrombocythemia </a:t>
            </a:r>
            <a:endParaRPr lang="ar-SA" sz="6600" b="1" dirty="0">
              <a:solidFill>
                <a:schemeClr val="tx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0B340-38B3-4986-ABE1-40E54ABD7943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907704" y="260648"/>
            <a:ext cx="5616624" cy="792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Essential Thrombocythemia 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10072" y="1484784"/>
            <a:ext cx="8352928" cy="13681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ET is MPN that involves primarily the megakaryocytic lineage. </a:t>
            </a:r>
          </a:p>
          <a:p>
            <a:pPr algn="l" rtl="0"/>
            <a:r>
              <a:rPr lang="en-US" sz="2400" b="1" dirty="0">
                <a:solidFill>
                  <a:schemeClr val="tx1"/>
                </a:solidFill>
              </a:rPr>
              <a:t>&amp;</a:t>
            </a:r>
            <a:r>
              <a:rPr lang="en-US" sz="2400" b="1" dirty="0" smtClean="0">
                <a:solidFill>
                  <a:schemeClr val="tx1"/>
                </a:solidFill>
              </a:rPr>
              <a:t> characterized by sustained thrombocytosis .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78496" y="3048000"/>
            <a:ext cx="3096344" cy="50405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Diagnostic Features</a:t>
            </a:r>
            <a:endParaRPr lang="ar-SA" sz="2400" b="1" dirty="0">
              <a:solidFill>
                <a:schemeClr val="bg1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46448" y="3552056"/>
            <a:ext cx="8568952" cy="29523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endParaRPr lang="en-US" sz="2200" b="1" dirty="0">
              <a:solidFill>
                <a:prstClr val="black"/>
              </a:solidFill>
            </a:endParaRP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b="1" dirty="0" smtClean="0">
                <a:solidFill>
                  <a:prstClr val="black"/>
                </a:solidFill>
              </a:rPr>
              <a:t>Sustained </a:t>
            </a:r>
            <a:r>
              <a:rPr lang="en-US" sz="2200" b="1" dirty="0">
                <a:solidFill>
                  <a:prstClr val="black"/>
                </a:solidFill>
              </a:rPr>
              <a:t>thrombocytosis ≥</a:t>
            </a:r>
            <a:r>
              <a:rPr lang="en-US" sz="2200" b="1" dirty="0" smtClean="0">
                <a:solidFill>
                  <a:prstClr val="black"/>
                </a:solidFill>
              </a:rPr>
              <a:t>45O×10⁹.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b="1" dirty="0" smtClean="0">
                <a:solidFill>
                  <a:prstClr val="black"/>
                </a:solidFill>
              </a:rPr>
              <a:t>Hypercellular BM with megakaryocytic proliferation 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b="1" dirty="0" smtClean="0">
                <a:solidFill>
                  <a:prstClr val="black"/>
                </a:solidFill>
              </a:rPr>
              <a:t>Exclusion of: CML, MDS,PV &amp;Primary </a:t>
            </a:r>
            <a:r>
              <a:rPr lang="en-US" sz="2200" b="1" dirty="0" err="1" smtClean="0">
                <a:solidFill>
                  <a:prstClr val="black"/>
                </a:solidFill>
              </a:rPr>
              <a:t>Myelofibrosis</a:t>
            </a:r>
            <a:endParaRPr lang="en-US" sz="2200" b="1" dirty="0" smtClean="0">
              <a:solidFill>
                <a:prstClr val="black"/>
              </a:solidFill>
            </a:endParaRP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b="1" dirty="0" smtClean="0">
                <a:solidFill>
                  <a:prstClr val="black"/>
                </a:solidFill>
              </a:rPr>
              <a:t>JAK2 mutation (60%), if negative; no evidence of</a:t>
            </a:r>
          </a:p>
          <a:p>
            <a:pPr marL="342900" indent="-342900" algn="l" rtl="0">
              <a:spcBef>
                <a:spcPts val="600"/>
              </a:spcBef>
            </a:pPr>
            <a:r>
              <a:rPr lang="en-US" sz="2200" b="1" dirty="0" smtClean="0">
                <a:solidFill>
                  <a:prstClr val="black"/>
                </a:solidFill>
              </a:rPr>
              <a:t>     reactive thrombocytosis:</a:t>
            </a:r>
          </a:p>
          <a:p>
            <a:pPr algn="l" rtl="0"/>
            <a:endParaRPr lang="en-US" sz="2000" b="1" dirty="0">
              <a:solidFill>
                <a:prstClr val="black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en-US" sz="2000" b="1" dirty="0" smtClean="0">
              <a:solidFill>
                <a:prstClr val="black"/>
              </a:solidFill>
            </a:endParaRPr>
          </a:p>
          <a:p>
            <a:pPr algn="l" rtl="0"/>
            <a:endParaRPr lang="en-US" sz="2000" b="1" dirty="0" smtClean="0">
              <a:solidFill>
                <a:prstClr val="black"/>
              </a:solidFill>
            </a:endParaRPr>
          </a:p>
          <a:p>
            <a:pPr algn="l" rtl="0"/>
            <a:endParaRPr lang="ar-SA" dirty="0"/>
          </a:p>
        </p:txBody>
      </p:sp>
      <p:sp>
        <p:nvSpPr>
          <p:cNvPr id="2" name="مستطيل 1"/>
          <p:cNvSpPr/>
          <p:nvPr/>
        </p:nvSpPr>
        <p:spPr>
          <a:xfrm>
            <a:off x="1930624" y="5640288"/>
            <a:ext cx="655272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solidFill>
                  <a:schemeClr val="tx1"/>
                </a:solidFill>
              </a:rPr>
              <a:t>Iron def. ,splenectomy, surgery, infection, autoimmune disease….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624136" y="6492875"/>
            <a:ext cx="2133600" cy="365125"/>
          </a:xfrm>
        </p:spPr>
        <p:txBody>
          <a:bodyPr/>
          <a:lstStyle/>
          <a:p>
            <a:fld id="{F6A366E5-32B7-46F3-97F5-46C3930899CC}" type="datetime1">
              <a:rPr lang="en-US" smtClean="0"/>
              <a:pPr/>
              <a:t>12/16/2018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720136" y="6492875"/>
            <a:ext cx="2133600" cy="365125"/>
          </a:xfrm>
        </p:spPr>
        <p:txBody>
          <a:bodyPr/>
          <a:lstStyle/>
          <a:p>
            <a:fld id="{66F0197A-ADB3-42E7-89CF-7BD5FB3E97E9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2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v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9257"/>
            <a:ext cx="9144000" cy="704725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1AFE-5A79-4B27-9381-EC06607F0155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4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ov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6481"/>
            <a:ext cx="9023986" cy="683152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56F5-81D9-4F37-AFFC-FF6E21F5A280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29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49152" y="1628800"/>
            <a:ext cx="7632848" cy="36724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>
              <a:spcBef>
                <a:spcPct val="50000"/>
              </a:spcBef>
              <a:buSzPct val="110000"/>
              <a:buFont typeface="Arial" pitchFamily="34" charset="0"/>
              <a:buChar char="•"/>
            </a:pPr>
            <a:r>
              <a:rPr lang="en-US" altLang="ar-SA" sz="2400" b="1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ar-SA" sz="2800" b="1" dirty="0" err="1" smtClean="0">
                <a:solidFill>
                  <a:schemeClr val="tx1"/>
                </a:solidFill>
                <a:latin typeface="+mj-lt"/>
                <a:cs typeface="Arial" pitchFamily="34" charset="0"/>
              </a:rPr>
              <a:t>Cytosis</a:t>
            </a:r>
            <a:r>
              <a:rPr lang="en-US" altLang="ar-SA" sz="2800" b="1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 </a:t>
            </a:r>
          </a:p>
          <a:p>
            <a:pPr algn="l" rtl="0">
              <a:spcBef>
                <a:spcPct val="50000"/>
              </a:spcBef>
              <a:buSzPct val="110000"/>
              <a:buFont typeface="Arial" pitchFamily="34" charset="0"/>
              <a:buChar char="•"/>
            </a:pPr>
            <a:r>
              <a:rPr lang="en-US" altLang="ar-SA" sz="2800" b="1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 Organomegaly (mainly splenomegaly) </a:t>
            </a:r>
          </a:p>
          <a:p>
            <a:pPr algn="l" rtl="0">
              <a:spcBef>
                <a:spcPct val="50000"/>
              </a:spcBef>
              <a:buSzPct val="110000"/>
              <a:buFont typeface="Arial" pitchFamily="34" charset="0"/>
              <a:buChar char="•"/>
            </a:pPr>
            <a:r>
              <a:rPr lang="en-US" altLang="ar-SA" sz="2800" b="1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 High uric acid</a:t>
            </a:r>
          </a:p>
          <a:p>
            <a:pPr algn="l" rtl="0">
              <a:spcBef>
                <a:spcPct val="50000"/>
              </a:spcBef>
              <a:buSzPct val="110000"/>
              <a:buFont typeface="Arial" pitchFamily="34" charset="0"/>
              <a:buChar char="•"/>
            </a:pPr>
            <a:r>
              <a:rPr lang="en-US" altLang="ar-SA" sz="2800" b="1" dirty="0" smtClean="0">
                <a:solidFill>
                  <a:schemeClr val="tx1"/>
                </a:solidFill>
                <a:latin typeface="+mj-lt"/>
              </a:rPr>
              <a:t> Hypercellular bone marrow</a:t>
            </a:r>
          </a:p>
          <a:p>
            <a:pPr algn="l" rtl="0">
              <a:spcBef>
                <a:spcPct val="50000"/>
              </a:spcBef>
              <a:buSzPct val="110000"/>
              <a:buFont typeface="Arial" pitchFamily="34" charset="0"/>
              <a:buChar char="•"/>
            </a:pPr>
            <a:r>
              <a:rPr lang="en-US" altLang="ar-SA" sz="2800" b="1" dirty="0" smtClean="0">
                <a:solidFill>
                  <a:schemeClr val="tx1"/>
                </a:solidFill>
                <a:latin typeface="+mj-lt"/>
              </a:rPr>
              <a:t> Progression to acute leukaemia (mainly AML)</a:t>
            </a:r>
          </a:p>
        </p:txBody>
      </p:sp>
      <p:sp>
        <p:nvSpPr>
          <p:cNvPr id="3" name="Rectangle 2"/>
          <p:cNvSpPr/>
          <p:nvPr/>
        </p:nvSpPr>
        <p:spPr>
          <a:xfrm>
            <a:off x="2362200" y="332656"/>
            <a:ext cx="4392488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altLang="ar-SA" sz="3200" b="1" dirty="0" smtClean="0">
                <a:solidFill>
                  <a:schemeClr val="tx1"/>
                </a:solidFill>
              </a:rPr>
              <a:t>MPN features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4853A-2588-4FA5-87C3-62F5CA8585C7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769208" y="2286000"/>
            <a:ext cx="7734250" cy="20882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Asymptomatic (50%)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Thrombosis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Bleeding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Mild splenomegaly (50%)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Mild hepatomegaly (20%)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086634" y="1752600"/>
            <a:ext cx="2931368" cy="5334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Clinical Presentation</a:t>
            </a:r>
            <a:endParaRPr lang="ar-SA" sz="2400" b="1" dirty="0">
              <a:solidFill>
                <a:schemeClr val="bg1"/>
              </a:solidFill>
            </a:endParaRPr>
          </a:p>
        </p:txBody>
      </p:sp>
      <p:sp>
        <p:nvSpPr>
          <p:cNvPr id="4" name="قوس كبير أيمن 3"/>
          <p:cNvSpPr/>
          <p:nvPr/>
        </p:nvSpPr>
        <p:spPr>
          <a:xfrm>
            <a:off x="4471010" y="2394992"/>
            <a:ext cx="360040" cy="187220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4903058" y="3013720"/>
            <a:ext cx="3312368" cy="72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Very indolent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(5% risk of AML transformation ) 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41402" y="5105400"/>
            <a:ext cx="7696200" cy="10081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sz="2400" b="1" dirty="0" smtClean="0">
                <a:solidFill>
                  <a:schemeClr val="tx1"/>
                </a:solidFill>
              </a:rPr>
              <a:t>Aspirin ±</a:t>
            </a:r>
            <a:r>
              <a:rPr lang="en-US" sz="2400" b="1" dirty="0" err="1" smtClean="0">
                <a:solidFill>
                  <a:schemeClr val="tx1"/>
                </a:solidFill>
              </a:rPr>
              <a:t>Hydroxyuria</a:t>
            </a:r>
            <a:endParaRPr lang="en-US" sz="2400" b="1" dirty="0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93802" y="4648200"/>
            <a:ext cx="2057400" cy="43624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Treatment</a:t>
            </a:r>
            <a:endParaRPr lang="en-US" sz="2400" b="1" dirty="0"/>
          </a:p>
        </p:txBody>
      </p:sp>
      <p:sp>
        <p:nvSpPr>
          <p:cNvPr id="8" name="مستطيل 3"/>
          <p:cNvSpPr/>
          <p:nvPr/>
        </p:nvSpPr>
        <p:spPr>
          <a:xfrm>
            <a:off x="1907704" y="260648"/>
            <a:ext cx="5616624" cy="792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Essential Thrombocythemia 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3006-8CA0-4C41-9C9D-B2ACE9657F24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83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762000" y="914400"/>
            <a:ext cx="7772400" cy="990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JAK2: Non receptor  protein tyrosine kinase  involved in signal transduction pathway 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85800" y="2362200"/>
            <a:ext cx="7848600" cy="16002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629400" y="2667000"/>
            <a:ext cx="1371600" cy="304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JH1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24400" y="2667000"/>
            <a:ext cx="1981200" cy="304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JH2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62400" y="2667000"/>
            <a:ext cx="914400" cy="304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JH3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124200" y="2667000"/>
            <a:ext cx="914400" cy="3048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JH4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209800" y="2667000"/>
            <a:ext cx="914400" cy="304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JH5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295400" y="2667000"/>
            <a:ext cx="914400" cy="30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JH6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66800" y="2057400"/>
            <a:ext cx="3505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JAK2 kinase domains structure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Curved Up Arrow 23"/>
          <p:cNvSpPr/>
          <p:nvPr/>
        </p:nvSpPr>
        <p:spPr>
          <a:xfrm>
            <a:off x="6248400" y="2971800"/>
            <a:ext cx="1143000" cy="228600"/>
          </a:xfrm>
          <a:prstGeom prst="curvedUpArrow">
            <a:avLst/>
          </a:prstGeom>
          <a:solidFill>
            <a:srgbClr val="C0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Up Arrow Callout 25"/>
          <p:cNvSpPr/>
          <p:nvPr/>
        </p:nvSpPr>
        <p:spPr>
          <a:xfrm>
            <a:off x="5943600" y="3200400"/>
            <a:ext cx="1600200" cy="609600"/>
          </a:xfrm>
          <a:prstGeom prst="upArrowCallou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Negative feed back</a:t>
            </a:r>
            <a:endParaRPr lang="en-US" sz="1400" b="1" dirty="0"/>
          </a:p>
        </p:txBody>
      </p:sp>
      <p:sp>
        <p:nvSpPr>
          <p:cNvPr id="27" name="Rounded Rectangle 26"/>
          <p:cNvSpPr/>
          <p:nvPr/>
        </p:nvSpPr>
        <p:spPr>
          <a:xfrm>
            <a:off x="762000" y="4191000"/>
            <a:ext cx="7772400" cy="1752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u="sng" dirty="0" smtClean="0">
                <a:solidFill>
                  <a:schemeClr val="tx1"/>
                </a:solidFill>
              </a:rPr>
              <a:t>JAK2 mutation </a:t>
            </a:r>
            <a:r>
              <a:rPr lang="en-US" sz="2400" b="1" dirty="0" smtClean="0">
                <a:solidFill>
                  <a:schemeClr val="tx1"/>
                </a:solidFill>
              </a:rPr>
              <a:t>: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Point mutation (at </a:t>
            </a:r>
            <a:r>
              <a:rPr lang="en-US" sz="2000" b="1" dirty="0" err="1" smtClean="0">
                <a:solidFill>
                  <a:schemeClr val="tx1"/>
                </a:solidFill>
              </a:rPr>
              <a:t>codon</a:t>
            </a:r>
            <a:r>
              <a:rPr lang="en-US" sz="2000" b="1" dirty="0" smtClean="0">
                <a:solidFill>
                  <a:schemeClr val="tx1"/>
                </a:solidFill>
              </a:rPr>
              <a:t> 617 in  JH2) leads to loss of auto inhibitory control over JAK2. </a:t>
            </a:r>
          </a:p>
          <a:p>
            <a:r>
              <a:rPr lang="en-US" sz="2000" b="1" dirty="0" smtClean="0">
                <a:solidFill>
                  <a:schemeClr val="tx1"/>
                </a:solidFill>
              </a:rPr>
              <a:t>The mutated JAK2 is in a constitutively  active state,</a:t>
            </a:r>
            <a:r>
              <a:rPr lang="en-US" sz="2400" b="1" dirty="0" smtClean="0">
                <a:solidFill>
                  <a:schemeClr val="tx1"/>
                </a:solidFill>
              </a:rPr>
              <a:t>  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77066" y="152400"/>
            <a:ext cx="33528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JAK2 Mutation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B3440-0EE5-4595-B138-974F7C0F25AA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52400" y="1143000"/>
            <a:ext cx="5896272" cy="55626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15616" y="3808512"/>
            <a:ext cx="4248472" cy="259228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ستطيل 5"/>
          <p:cNvSpPr/>
          <p:nvPr/>
        </p:nvSpPr>
        <p:spPr>
          <a:xfrm>
            <a:off x="1981200" y="1600200"/>
            <a:ext cx="862608" cy="2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 smtClean="0">
                <a:solidFill>
                  <a:schemeClr val="tx1"/>
                </a:solidFill>
              </a:rPr>
              <a:t>JH2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819400" y="1600200"/>
            <a:ext cx="1512168" cy="2880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dirty="0" smtClean="0">
                <a:solidFill>
                  <a:schemeClr val="tx1"/>
                </a:solidFill>
              </a:rPr>
              <a:t>JH1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8" name="Curved Up Arrow 7"/>
          <p:cNvSpPr/>
          <p:nvPr/>
        </p:nvSpPr>
        <p:spPr>
          <a:xfrm>
            <a:off x="2209800" y="1905000"/>
            <a:ext cx="1512168" cy="576064"/>
          </a:xfrm>
          <a:prstGeom prst="curvedUp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979712" y="1997968"/>
            <a:ext cx="576064" cy="2880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-</a:t>
            </a:r>
            <a:r>
              <a:rPr lang="en-US" dirty="0" err="1" smtClean="0"/>
              <a:t>ve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979712" y="2933328"/>
            <a:ext cx="1584176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JAK2 (V617) mutation 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1" name="Up Arrow 10"/>
          <p:cNvSpPr/>
          <p:nvPr/>
        </p:nvSpPr>
        <p:spPr>
          <a:xfrm>
            <a:off x="2699792" y="2467744"/>
            <a:ext cx="216024" cy="504056"/>
          </a:xfrm>
          <a:prstGeom prst="up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y 11"/>
          <p:cNvSpPr/>
          <p:nvPr/>
        </p:nvSpPr>
        <p:spPr>
          <a:xfrm>
            <a:off x="2627784" y="2162944"/>
            <a:ext cx="360040" cy="504056"/>
          </a:xfrm>
          <a:prstGeom prst="mathMultiply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مستطيل 28"/>
          <p:cNvSpPr/>
          <p:nvPr/>
        </p:nvSpPr>
        <p:spPr>
          <a:xfrm>
            <a:off x="1752600" y="4673352"/>
            <a:ext cx="34290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2000" b="1" dirty="0" smtClean="0">
                <a:solidFill>
                  <a:schemeClr val="tx1"/>
                </a:solidFill>
              </a:rPr>
              <a:t>Transcriptional factors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63888" y="2683768"/>
            <a:ext cx="864096" cy="2880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STAT</a:t>
            </a:r>
            <a:endParaRPr lang="en-US" dirty="0"/>
          </a:p>
        </p:txBody>
      </p:sp>
      <p:sp>
        <p:nvSpPr>
          <p:cNvPr id="15" name="مستطيل 15"/>
          <p:cNvSpPr/>
          <p:nvPr/>
        </p:nvSpPr>
        <p:spPr>
          <a:xfrm>
            <a:off x="4572000" y="2186372"/>
            <a:ext cx="720080" cy="25202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RAS</a:t>
            </a:r>
            <a:endParaRPr lang="ar-SA" dirty="0"/>
          </a:p>
        </p:txBody>
      </p:sp>
      <p:sp>
        <p:nvSpPr>
          <p:cNvPr id="16" name="مستطيل 20"/>
          <p:cNvSpPr/>
          <p:nvPr/>
        </p:nvSpPr>
        <p:spPr>
          <a:xfrm>
            <a:off x="4644008" y="2912368"/>
            <a:ext cx="792088" cy="2880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MAPK</a:t>
            </a:r>
            <a:endParaRPr lang="ar-SA" dirty="0"/>
          </a:p>
        </p:txBody>
      </p:sp>
      <p:sp>
        <p:nvSpPr>
          <p:cNvPr id="17" name="Oval 16"/>
          <p:cNvSpPr/>
          <p:nvPr/>
        </p:nvSpPr>
        <p:spPr>
          <a:xfrm>
            <a:off x="3923928" y="1921768"/>
            <a:ext cx="288032" cy="28803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dirty="0" smtClean="0"/>
              <a:t>P</a:t>
            </a:r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932040" y="2455168"/>
            <a:ext cx="288032" cy="28803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dirty="0" smtClean="0"/>
              <a:t>P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3923928" y="2988568"/>
            <a:ext cx="288032" cy="28803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dirty="0" smtClean="0"/>
              <a:t>P</a:t>
            </a:r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4343400" y="1616968"/>
            <a:ext cx="288032" cy="28803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dirty="0" smtClean="0"/>
              <a:t>P</a:t>
            </a:r>
            <a:endParaRPr lang="en-US" dirty="0"/>
          </a:p>
        </p:txBody>
      </p:sp>
      <p:cxnSp>
        <p:nvCxnSpPr>
          <p:cNvPr id="22" name="Straight Arrow Connector 21"/>
          <p:cNvCxnSpPr>
            <a:endCxn id="15" idx="0"/>
          </p:cNvCxnSpPr>
          <p:nvPr/>
        </p:nvCxnSpPr>
        <p:spPr>
          <a:xfrm>
            <a:off x="4343400" y="1828800"/>
            <a:ext cx="588640" cy="357572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923928" y="1807096"/>
            <a:ext cx="0" cy="936104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932040" y="2391544"/>
            <a:ext cx="0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قوس متوسط أيمن 2"/>
          <p:cNvSpPr/>
          <p:nvPr/>
        </p:nvSpPr>
        <p:spPr>
          <a:xfrm>
            <a:off x="3048000" y="1089248"/>
            <a:ext cx="79648" cy="510952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 b="1" dirty="0"/>
          </a:p>
        </p:txBody>
      </p:sp>
      <p:sp>
        <p:nvSpPr>
          <p:cNvPr id="43" name="Left Bracket 42"/>
          <p:cNvSpPr/>
          <p:nvPr/>
        </p:nvSpPr>
        <p:spPr>
          <a:xfrm>
            <a:off x="3275856" y="1089248"/>
            <a:ext cx="76944" cy="510952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2971800" y="922784"/>
            <a:ext cx="504056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sz="1400" b="1" dirty="0" smtClean="0">
                <a:solidFill>
                  <a:schemeClr val="tx1"/>
                </a:solidFill>
              </a:rPr>
              <a:t>EPO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6" name="Block Arc 45"/>
          <p:cNvSpPr/>
          <p:nvPr/>
        </p:nvSpPr>
        <p:spPr>
          <a:xfrm rot="10952379">
            <a:off x="3054237" y="920783"/>
            <a:ext cx="294473" cy="288032"/>
          </a:xfrm>
          <a:prstGeom prst="blockArc">
            <a:avLst>
              <a:gd name="adj1" fmla="val 10493480"/>
              <a:gd name="adj2" fmla="val 0"/>
              <a:gd name="adj3" fmla="val 25000"/>
            </a:avLst>
          </a:prstGeom>
          <a:solidFill>
            <a:schemeClr val="accent4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943000"/>
            <a:ext cx="2514600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مستطيل مستدير الزوايا 41"/>
          <p:cNvSpPr/>
          <p:nvPr/>
        </p:nvSpPr>
        <p:spPr>
          <a:xfrm>
            <a:off x="2286000" y="5410200"/>
            <a:ext cx="2304256" cy="7200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Increased proliferation</a:t>
            </a:r>
          </a:p>
          <a:p>
            <a:pPr algn="l" rtl="0"/>
            <a:r>
              <a:rPr lang="en-US" sz="1600" b="1" dirty="0" smtClean="0">
                <a:solidFill>
                  <a:schemeClr val="tx1"/>
                </a:solidFill>
              </a:rPr>
              <a:t>Decreased apoptosis</a:t>
            </a:r>
            <a:r>
              <a:rPr lang="en-US" sz="1600" dirty="0" smtClean="0"/>
              <a:t> </a:t>
            </a:r>
            <a:endParaRPr lang="ar-SA" sz="1600" dirty="0"/>
          </a:p>
        </p:txBody>
      </p:sp>
      <p:pic>
        <p:nvPicPr>
          <p:cNvPr id="2050" name="Picture 2" descr="https://encrypted-tbn2.gstatic.com/images?q=tbn:ANd9GcRq4WJKcaPWuxYWMVRquAFw6RwQ7pcS-6vUYf-kXe2CvUdgM6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732609"/>
            <a:ext cx="2547392" cy="2067991"/>
          </a:xfrm>
          <a:prstGeom prst="rect">
            <a:avLst/>
          </a:prstGeom>
          <a:noFill/>
        </p:spPr>
      </p:pic>
      <p:pic>
        <p:nvPicPr>
          <p:cNvPr id="2052" name="Picture 4" descr="https://encrypted-tbn1.gstatic.com/images?q=tbn:ANd9GcRGfNDSgYPcN7whQKvn4PRb4wsiDgZQXcDg-xZKu-xK5s6JLvP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4814316"/>
            <a:ext cx="2590801" cy="1815084"/>
          </a:xfrm>
          <a:prstGeom prst="rect">
            <a:avLst/>
          </a:prstGeom>
          <a:noFill/>
        </p:spPr>
      </p:pic>
      <p:cxnSp>
        <p:nvCxnSpPr>
          <p:cNvPr id="26" name="رابط كسهم مستقيم 25"/>
          <p:cNvCxnSpPr>
            <a:endCxn id="47" idx="1"/>
          </p:cNvCxnSpPr>
          <p:nvPr/>
        </p:nvCxnSpPr>
        <p:spPr>
          <a:xfrm flipV="1">
            <a:off x="5105400" y="1843100"/>
            <a:ext cx="1371600" cy="26527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رابط كسهم مستقيم 29"/>
          <p:cNvCxnSpPr/>
          <p:nvPr/>
        </p:nvCxnSpPr>
        <p:spPr>
          <a:xfrm flipV="1">
            <a:off x="5334000" y="3842805"/>
            <a:ext cx="1110208" cy="103399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رابط كسهم مستقيم 31"/>
          <p:cNvCxnSpPr/>
          <p:nvPr/>
        </p:nvCxnSpPr>
        <p:spPr>
          <a:xfrm>
            <a:off x="5181600" y="5562600"/>
            <a:ext cx="13716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مستطيل 35"/>
          <p:cNvSpPr/>
          <p:nvPr/>
        </p:nvSpPr>
        <p:spPr>
          <a:xfrm>
            <a:off x="5743842" y="2438400"/>
            <a:ext cx="504558" cy="3240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95%</a:t>
            </a:r>
            <a:endParaRPr lang="ar-SA" sz="1400" b="1" dirty="0">
              <a:solidFill>
                <a:schemeClr val="tx1"/>
              </a:solidFill>
            </a:endParaRPr>
          </a:p>
        </p:txBody>
      </p:sp>
      <p:sp>
        <p:nvSpPr>
          <p:cNvPr id="37" name="مستطيل 36"/>
          <p:cNvSpPr/>
          <p:nvPr/>
        </p:nvSpPr>
        <p:spPr>
          <a:xfrm>
            <a:off x="5715000" y="4038600"/>
            <a:ext cx="504558" cy="3764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60%</a:t>
            </a:r>
            <a:endParaRPr lang="ar-SA" sz="1400" b="1" dirty="0">
              <a:solidFill>
                <a:schemeClr val="tx1"/>
              </a:solidFill>
            </a:endParaRPr>
          </a:p>
        </p:txBody>
      </p:sp>
      <p:sp>
        <p:nvSpPr>
          <p:cNvPr id="49" name="مستطيل 48"/>
          <p:cNvSpPr/>
          <p:nvPr/>
        </p:nvSpPr>
        <p:spPr>
          <a:xfrm>
            <a:off x="5715000" y="5334000"/>
            <a:ext cx="504558" cy="3764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50%</a:t>
            </a:r>
            <a:endParaRPr lang="ar-SA" sz="1400" b="1" dirty="0">
              <a:solidFill>
                <a:schemeClr val="tx1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2819400" y="76200"/>
            <a:ext cx="33528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JAK2 Mutation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228600" y="1600200"/>
            <a:ext cx="685800" cy="3048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JAK2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828800" y="1600200"/>
            <a:ext cx="152400" cy="304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1676400" y="1600200"/>
            <a:ext cx="152400" cy="3048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Left Brace 69"/>
          <p:cNvSpPr/>
          <p:nvPr/>
        </p:nvSpPr>
        <p:spPr>
          <a:xfrm>
            <a:off x="1524000" y="1524000"/>
            <a:ext cx="152400" cy="3810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2" name="Straight Arrow Connector 71"/>
          <p:cNvCxnSpPr>
            <a:stCxn id="62" idx="3"/>
            <a:endCxn id="70" idx="1"/>
          </p:cNvCxnSpPr>
          <p:nvPr/>
        </p:nvCxnSpPr>
        <p:spPr>
          <a:xfrm flipV="1">
            <a:off x="914400" y="1714500"/>
            <a:ext cx="609600" cy="381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3733800" y="3429000"/>
            <a:ext cx="609600" cy="3048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tx1"/>
                </a:solidFill>
              </a:rPr>
              <a:t>+</a:t>
            </a:r>
            <a:r>
              <a:rPr lang="en-US" sz="1200" b="1" dirty="0" err="1" smtClean="0">
                <a:solidFill>
                  <a:schemeClr val="tx1"/>
                </a:solidFill>
              </a:rPr>
              <a:t>ve</a:t>
            </a:r>
            <a:endParaRPr lang="en-US" sz="1200" b="1" dirty="0">
              <a:solidFill>
                <a:schemeClr val="tx1"/>
              </a:solidFill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3886200" y="2971800"/>
            <a:ext cx="0" cy="1656184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4724400" y="3581400"/>
            <a:ext cx="609600" cy="3048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tx1"/>
                </a:solidFill>
              </a:rPr>
              <a:t>+</a:t>
            </a:r>
            <a:r>
              <a:rPr lang="en-US" sz="1200" b="1" dirty="0" err="1" smtClean="0">
                <a:solidFill>
                  <a:schemeClr val="tx1"/>
                </a:solidFill>
              </a:rPr>
              <a:t>ve</a:t>
            </a:r>
            <a:endParaRPr lang="en-US" sz="1200" b="1" dirty="0">
              <a:solidFill>
                <a:schemeClr val="tx1"/>
              </a:solidFill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4860032" y="3208040"/>
            <a:ext cx="0" cy="144016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Date Placeholder 5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8DB8-7D0C-4FA7-9DA0-9275C8E278CB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1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C795-6462-4A1F-B82C-02604044B633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447800" y="1143000"/>
            <a:ext cx="6248400" cy="4343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400" b="1" dirty="0" smtClean="0">
                <a:solidFill>
                  <a:schemeClr val="tx1"/>
                </a:solidFill>
              </a:rPr>
              <a:t>??</a:t>
            </a:r>
            <a:endParaRPr lang="en-US" sz="3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24936" cy="6336704"/>
          </a:xfrm>
          <a:prstGeom prst="rect">
            <a:avLst/>
          </a:prstGeom>
          <a:solidFill>
            <a:schemeClr val="bg1"/>
          </a:solidFill>
          <a:ln w="2286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Rectangle 2"/>
          <p:cNvSpPr/>
          <p:nvPr/>
        </p:nvSpPr>
        <p:spPr>
          <a:xfrm>
            <a:off x="4724400" y="1981200"/>
            <a:ext cx="2895600" cy="1905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BCR-ABL </a:t>
            </a:r>
            <a:r>
              <a:rPr lang="en-US" sz="2000" b="1" u="sng" dirty="0" smtClean="0">
                <a:solidFill>
                  <a:schemeClr val="tx1"/>
                </a:solidFill>
              </a:rPr>
              <a:t>must be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negative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95800" y="2209800"/>
            <a:ext cx="381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/>
          <p:cNvSpPr/>
          <p:nvPr/>
        </p:nvSpPr>
        <p:spPr>
          <a:xfrm>
            <a:off x="4876800" y="2057400"/>
            <a:ext cx="304800" cy="17526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43000" y="3200400"/>
            <a:ext cx="13716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E6BAC-ABC0-4627-9279-E8296A90EC25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مستدير الزوايا 2"/>
          <p:cNvSpPr/>
          <p:nvPr/>
        </p:nvSpPr>
        <p:spPr>
          <a:xfrm>
            <a:off x="323334" y="1497228"/>
            <a:ext cx="8534400" cy="3429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In Greek “too </a:t>
            </a:r>
            <a:r>
              <a:rPr lang="en-US" sz="2400" b="1" dirty="0">
                <a:solidFill>
                  <a:schemeClr val="tx1"/>
                </a:solidFill>
                <a:cs typeface="Arial" panose="020B0604020202020204" pitchFamily="34" charset="0"/>
              </a:rPr>
              <a:t>many cells in the blood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.”.</a:t>
            </a: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  <a:cs typeface="Arial" panose="020B0604020202020204" pitchFamily="34" charset="0"/>
              </a:rPr>
              <a:t>Absolute increase in total body red cell volume (or mass)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Manifests </a:t>
            </a:r>
            <a:r>
              <a:rPr lang="en-US" sz="2400" b="1" dirty="0">
                <a:solidFill>
                  <a:schemeClr val="tx1"/>
                </a:solidFill>
                <a:cs typeface="Arial" panose="020B0604020202020204" pitchFamily="34" charset="0"/>
              </a:rPr>
              <a:t>itself as a raised </a:t>
            </a:r>
            <a:r>
              <a:rPr lang="en-US" sz="2400" b="1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Hb</a:t>
            </a: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or </a:t>
            </a:r>
            <a:r>
              <a:rPr lang="en-US" sz="2400" b="1" dirty="0">
                <a:solidFill>
                  <a:schemeClr val="tx1"/>
                </a:solidFill>
                <a:cs typeface="Arial" panose="020B0604020202020204" pitchFamily="34" charset="0"/>
              </a:rPr>
              <a:t>packed cell volume (PCV)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1"/>
                </a:solidFill>
                <a:cs typeface="Arial" panose="020B0604020202020204" pitchFamily="34" charset="0"/>
              </a:rPr>
              <a:t>Hb</a:t>
            </a:r>
            <a:r>
              <a:rPr lang="en-US" sz="2400" b="1" dirty="0">
                <a:solidFill>
                  <a:schemeClr val="tx1"/>
                </a:solidFill>
                <a:cs typeface="Arial" panose="020B0604020202020204" pitchFamily="34" charset="0"/>
              </a:rPr>
              <a:t> is &gt;16.5or 18.5 g/dl in women and men, respectively</a:t>
            </a:r>
            <a:r>
              <a:rPr lang="en-US" sz="2400" dirty="0"/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2345730" y="457200"/>
            <a:ext cx="42672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Polycythemia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7743-C16C-441B-A602-69B5A31C2653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C795-6462-4A1F-B82C-02604044B633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3795" name="Picture 3" descr="C:\Users\DELL\Desktop\image0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2" r="36881" b="3516"/>
          <a:stretch/>
        </p:blipFill>
        <p:spPr bwMode="auto">
          <a:xfrm>
            <a:off x="533400" y="990600"/>
            <a:ext cx="8153400" cy="559855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2077992" y="152400"/>
            <a:ext cx="5257800" cy="685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Regulation of Erythropoiesis</a:t>
            </a:r>
            <a:endParaRPr lang="ar-SA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15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0" y="3962400"/>
            <a:ext cx="8229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990600" y="2743200"/>
            <a:ext cx="533400" cy="12192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90600" y="1676400"/>
            <a:ext cx="533400" cy="1066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572000" y="2362200"/>
            <a:ext cx="533400" cy="1600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72400" y="2362200"/>
            <a:ext cx="533400" cy="1600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600200" y="2743200"/>
            <a:ext cx="533400" cy="12192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600200" y="2057400"/>
            <a:ext cx="533400" cy="685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898825" y="228600"/>
            <a:ext cx="53340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 Classification of Polycythemia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38200" y="3962400"/>
            <a:ext cx="13716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Relative 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Polycythemia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810000" y="3962400"/>
            <a:ext cx="13716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2</a:t>
            </a:r>
            <a:r>
              <a:rPr lang="en-US" sz="1600" b="1" baseline="30000" dirty="0" smtClean="0">
                <a:solidFill>
                  <a:schemeClr val="tx1"/>
                </a:solidFill>
              </a:rPr>
              <a:t>nd</a:t>
            </a:r>
            <a:r>
              <a:rPr lang="en-US" sz="1600" b="1" dirty="0" smtClean="0">
                <a:solidFill>
                  <a:schemeClr val="tx1"/>
                </a:solidFill>
              </a:rPr>
              <a:t> Polycythemia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086600" y="3962400"/>
            <a:ext cx="13716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Polycythemia </a:t>
            </a:r>
            <a:r>
              <a:rPr lang="en-US" sz="1600" b="1" dirty="0" err="1" smtClean="0">
                <a:solidFill>
                  <a:schemeClr val="tx1"/>
                </a:solidFill>
              </a:rPr>
              <a:t>vera</a:t>
            </a:r>
            <a:endParaRPr lang="en-US" sz="1600" b="1" dirty="0">
              <a:solidFill>
                <a:schemeClr val="tx1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0" y="274320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838200" y="4648200"/>
            <a:ext cx="1371600" cy="1981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>
                <a:solidFill>
                  <a:schemeClr val="tx1"/>
                </a:solidFill>
              </a:rPr>
              <a:t>Decreased plasma volume due to severe dehydration 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7010400" y="4648200"/>
            <a:ext cx="1447800" cy="2057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>
                <a:solidFill>
                  <a:schemeClr val="tx1"/>
                </a:solidFill>
              </a:rPr>
              <a:t>Increased RBC mass due to malignant proliferation  </a:t>
            </a:r>
            <a:endParaRPr lang="en-US" sz="1600" dirty="0"/>
          </a:p>
        </p:txBody>
      </p:sp>
      <p:sp>
        <p:nvSpPr>
          <p:cNvPr id="24" name="Rectangle 8"/>
          <p:cNvSpPr/>
          <p:nvPr/>
        </p:nvSpPr>
        <p:spPr>
          <a:xfrm>
            <a:off x="4572000" y="1295400"/>
            <a:ext cx="533400" cy="1066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8"/>
          <p:cNvSpPr/>
          <p:nvPr/>
        </p:nvSpPr>
        <p:spPr>
          <a:xfrm>
            <a:off x="7772400" y="1295400"/>
            <a:ext cx="533400" cy="1066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2743200" y="4648200"/>
            <a:ext cx="3581400" cy="19812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/>
            <a:r>
              <a:rPr lang="en-US" sz="1600" b="1" dirty="0">
                <a:solidFill>
                  <a:prstClr val="black"/>
                </a:solidFill>
              </a:rPr>
              <a:t>Increased RBC mass due to high EPO:</a:t>
            </a:r>
          </a:p>
          <a:p>
            <a:pPr lvl="0"/>
            <a:r>
              <a:rPr lang="en-US" sz="1600" b="1" dirty="0">
                <a:solidFill>
                  <a:prstClr val="black"/>
                </a:solidFill>
              </a:rPr>
              <a:t>1-COPD, Sleep apnea, smoking..</a:t>
            </a:r>
          </a:p>
          <a:p>
            <a:pPr lvl="0"/>
            <a:r>
              <a:rPr lang="en-US" sz="1600" b="1" dirty="0">
                <a:solidFill>
                  <a:prstClr val="black"/>
                </a:solidFill>
              </a:rPr>
              <a:t>2-High altitude </a:t>
            </a:r>
          </a:p>
          <a:p>
            <a:pPr lvl="0"/>
            <a:r>
              <a:rPr lang="en-US" sz="1600" b="1" dirty="0">
                <a:solidFill>
                  <a:prstClr val="black"/>
                </a:solidFill>
              </a:rPr>
              <a:t>3-High affinity HB</a:t>
            </a:r>
          </a:p>
          <a:p>
            <a:pPr lvl="0"/>
            <a:r>
              <a:rPr lang="en-US" sz="1600" b="1" dirty="0">
                <a:solidFill>
                  <a:prstClr val="black"/>
                </a:solidFill>
              </a:rPr>
              <a:t>4-Renal disease</a:t>
            </a:r>
          </a:p>
          <a:p>
            <a:pPr lvl="0"/>
            <a:r>
              <a:rPr lang="en-US" sz="1600" b="1" dirty="0">
                <a:solidFill>
                  <a:prstClr val="black"/>
                </a:solidFill>
              </a:rPr>
              <a:t>5-Epo </a:t>
            </a:r>
            <a:r>
              <a:rPr lang="en-US" sz="1600" b="1" dirty="0" err="1" smtClean="0">
                <a:solidFill>
                  <a:prstClr val="black"/>
                </a:solidFill>
              </a:rPr>
              <a:t>secreating</a:t>
            </a:r>
            <a:r>
              <a:rPr lang="en-US" sz="1600" b="1" dirty="0" smtClean="0">
                <a:solidFill>
                  <a:prstClr val="black"/>
                </a:solidFill>
              </a:rPr>
              <a:t> </a:t>
            </a:r>
            <a:r>
              <a:rPr lang="en-US" sz="1600" b="1" dirty="0">
                <a:solidFill>
                  <a:prstClr val="black"/>
                </a:solidFill>
              </a:rPr>
              <a:t>tumor  (Parathyroid adenoma …)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62400" y="2743200"/>
            <a:ext cx="533400" cy="12192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3962400" y="1676400"/>
            <a:ext cx="533400" cy="1066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7162800" y="1676400"/>
            <a:ext cx="533400" cy="1066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162800" y="2743200"/>
            <a:ext cx="533400" cy="12192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76200" y="1447800"/>
            <a:ext cx="914400" cy="381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normal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6248400" y="1447800"/>
            <a:ext cx="914400" cy="381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normal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3048000" y="1447800"/>
            <a:ext cx="914400" cy="381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</a:rPr>
              <a:t>normal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F8A4C-0A7F-4558-AB0A-89869745AA17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6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5607"/>
              </p:ext>
            </p:extLst>
          </p:nvPr>
        </p:nvGraphicFramePr>
        <p:xfrm>
          <a:off x="40610" y="381000"/>
          <a:ext cx="834139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9" name="Slide" r:id="rId4" imgW="4570551" imgH="3427315" progId="PowerPoint.Slide.12">
                  <p:embed/>
                </p:oleObj>
              </mc:Choice>
              <mc:Fallback>
                <p:oleObj name="Slide" r:id="rId4" imgW="4570551" imgH="3427315" progId="PowerPoint.Slide.12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10" y="381000"/>
                        <a:ext cx="8341390" cy="601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loud 3"/>
          <p:cNvSpPr/>
          <p:nvPr/>
        </p:nvSpPr>
        <p:spPr>
          <a:xfrm>
            <a:off x="7467600" y="228600"/>
            <a:ext cx="1600200" cy="8382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Bradley Hand ITC" panose="03070402050302030203" pitchFamily="66" charset="0"/>
              </a:rPr>
              <a:t>For reading</a:t>
            </a:r>
            <a:endParaRPr lang="en-US" b="1" dirty="0">
              <a:solidFill>
                <a:schemeClr val="tx1"/>
              </a:solidFill>
              <a:latin typeface="Bradley Hand ITC" panose="03070402050302030203" pitchFamily="66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7DD3-1F84-47F8-BD79-A295C966D536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01598" y="1295400"/>
            <a:ext cx="8382000" cy="1447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endParaRPr lang="en-US" sz="24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MPN characterized </a:t>
            </a:r>
            <a:r>
              <a:rPr lang="en-US" sz="2400" b="1" dirty="0">
                <a:solidFill>
                  <a:schemeClr val="tx1"/>
                </a:solidFill>
              </a:rPr>
              <a:t>by increased red blood cell production independent of the mechanisms that normally regulate </a:t>
            </a:r>
            <a:r>
              <a:rPr lang="en-US" sz="2400" b="1" dirty="0" err="1">
                <a:solidFill>
                  <a:schemeClr val="tx1"/>
                </a:solidFill>
              </a:rPr>
              <a:t>erythropoiesis</a:t>
            </a:r>
            <a:r>
              <a:rPr lang="en-US" sz="2400" b="1" dirty="0">
                <a:solidFill>
                  <a:schemeClr val="tx1"/>
                </a:solidFill>
              </a:rPr>
              <a:t>. </a:t>
            </a:r>
            <a:endParaRPr lang="en-US" sz="2400" b="1" dirty="0" smtClean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11398" y="228600"/>
            <a:ext cx="38100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Polycythemia Vera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01598" y="3581400"/>
            <a:ext cx="8229600" cy="1981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GB" sz="2400" b="1" dirty="0" smtClean="0">
                <a:solidFill>
                  <a:schemeClr val="tx1"/>
                </a:solidFill>
                <a:latin typeface="+mj-lt"/>
                <a:ea typeface="Times New Roman"/>
                <a:cs typeface="Arial"/>
              </a:rPr>
              <a:t>HB &gt;18.5g/dl in men ,16.5g/dl in women</a:t>
            </a:r>
          </a:p>
          <a:p>
            <a:pPr>
              <a:buFont typeface="Arial" pitchFamily="34" charset="0"/>
              <a:buChar char="•"/>
            </a:pPr>
            <a:r>
              <a:rPr lang="en-GB" sz="2400" b="1" dirty="0" smtClean="0">
                <a:solidFill>
                  <a:schemeClr val="tx1"/>
                </a:solidFill>
                <a:latin typeface="+mj-lt"/>
                <a:ea typeface="Times New Roman"/>
                <a:cs typeface="Arial"/>
              </a:rPr>
              <a:t>Hypercellular bone marrow </a:t>
            </a:r>
            <a:endParaRPr lang="en-US" sz="2400" b="1" dirty="0" smtClean="0">
              <a:solidFill>
                <a:schemeClr val="tx1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+mj-lt"/>
                <a:cs typeface="Arial" charset="0"/>
              </a:rPr>
              <a:t>JAK2 mutation in &gt;95% of cases</a:t>
            </a:r>
          </a:p>
          <a:p>
            <a:pPr>
              <a:buFont typeface="Arial" pitchFamily="34" charset="0"/>
              <a:buChar char="•"/>
            </a:pPr>
            <a:r>
              <a:rPr lang="en-GB" sz="2400" b="1" dirty="0" smtClean="0">
                <a:solidFill>
                  <a:schemeClr val="tx1"/>
                </a:solidFill>
                <a:latin typeface="+mj-lt"/>
              </a:rPr>
              <a:t> Low Serum erythropoietin level</a:t>
            </a:r>
            <a:endParaRPr lang="en-US" sz="2400" b="1" dirty="0" smtClean="0">
              <a:solidFill>
                <a:schemeClr val="tx1"/>
              </a:solidFill>
              <a:latin typeface="+mj-lt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0198" y="3124200"/>
            <a:ext cx="2895600" cy="45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Diagnostic Features: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6D2F-348F-40D1-B243-3A5C1CC4C407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 rot="10800000" flipV="1">
            <a:off x="1865874" y="457201"/>
            <a:ext cx="5410200" cy="76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Clinical features of PV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469560" y="1524000"/>
            <a:ext cx="8267700" cy="1752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400" b="1" u="sng" dirty="0" smtClean="0">
                <a:solidFill>
                  <a:schemeClr val="tx1"/>
                </a:solidFill>
                <a:latin typeface="+mj-lt"/>
              </a:rPr>
              <a:t>1-Increased blood viscosity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+mj-lt"/>
              </a:rPr>
              <a:t>Hypertension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  <a:latin typeface="+mj-lt"/>
              </a:rPr>
              <a:t>Headache, 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</a:rPr>
              <a:t>dizziness, visual disturbances &amp; paresthesia  </a:t>
            </a:r>
            <a:endParaRPr lang="ar-SA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469560" y="3352800"/>
            <a:ext cx="8267700" cy="1600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400" b="1" u="sng" dirty="0" smtClean="0">
                <a:solidFill>
                  <a:schemeClr val="tx1"/>
                </a:solidFill>
              </a:rPr>
              <a:t>2- Thrombosis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Deep vein thrombosis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Myocardial infarction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Mesenteric, portal or splenic vein thrombosis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69560" y="5029200"/>
            <a:ext cx="8267700" cy="1143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400" b="1" u="sng" dirty="0" smtClean="0">
                <a:solidFill>
                  <a:schemeClr val="tx1"/>
                </a:solidFill>
              </a:rPr>
              <a:t>3-Splenomegaly </a:t>
            </a:r>
            <a:r>
              <a:rPr lang="en-US" sz="2400" b="1" u="sng" dirty="0">
                <a:solidFill>
                  <a:schemeClr val="tx1"/>
                </a:solidFill>
              </a:rPr>
              <a:t>in 70% </a:t>
            </a:r>
          </a:p>
          <a:p>
            <a:r>
              <a:rPr lang="en-US" sz="2400" b="1" u="sng" dirty="0" smtClean="0">
                <a:solidFill>
                  <a:schemeClr val="tx1"/>
                </a:solidFill>
              </a:rPr>
              <a:t>4-Hepatomegaly </a:t>
            </a:r>
            <a:r>
              <a:rPr lang="en-US" sz="2400" b="1" u="sng" dirty="0">
                <a:solidFill>
                  <a:schemeClr val="tx1"/>
                </a:solidFill>
              </a:rPr>
              <a:t>in 40%</a:t>
            </a:r>
            <a:endParaRPr lang="ar-SA" sz="2400" b="1" u="sng" dirty="0">
              <a:solidFill>
                <a:schemeClr val="tx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B4360-596F-463C-BA0A-634068F3D381}" type="datetime1">
              <a:rPr lang="en-US" smtClean="0"/>
              <a:pPr/>
              <a:t>12/16/2018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0197A-ADB3-42E7-89CF-7BD5FB3E97E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9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1499</TotalTime>
  <Words>650</Words>
  <Application>Microsoft Office PowerPoint</Application>
  <PresentationFormat>عرض على الشاشة (3:4)‏</PresentationFormat>
  <Paragraphs>208</Paragraphs>
  <Slides>23</Slides>
  <Notes>0</Notes>
  <HiddenSlides>0</HiddenSlides>
  <MMClips>0</MMClips>
  <ScaleCrop>false</ScaleCrop>
  <HeadingPairs>
    <vt:vector size="8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23</vt:i4>
      </vt:variant>
    </vt:vector>
  </HeadingPairs>
  <TitlesOfParts>
    <vt:vector size="29" baseType="lpstr">
      <vt:lpstr>Calibri</vt:lpstr>
      <vt:lpstr>Bradley Hand ITC</vt:lpstr>
      <vt:lpstr>Times New Roman</vt:lpstr>
      <vt:lpstr>Arial</vt:lpstr>
      <vt:lpstr>Office Theme</vt:lpstr>
      <vt:lpstr>Slide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KKUH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DrKamal ElSayid Higgy</dc:creator>
  <cp:lastModifiedBy>ksu</cp:lastModifiedBy>
  <cp:revision>119</cp:revision>
  <dcterms:created xsi:type="dcterms:W3CDTF">2013-12-02T11:06:02Z</dcterms:created>
  <dcterms:modified xsi:type="dcterms:W3CDTF">2018-12-16T05:38:04Z</dcterms:modified>
</cp:coreProperties>
</file>