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5"/>
  </p:notesMasterIdLst>
  <p:sldIdLst>
    <p:sldId id="323" r:id="rId2"/>
    <p:sldId id="261" r:id="rId3"/>
    <p:sldId id="283" r:id="rId4"/>
    <p:sldId id="284" r:id="rId5"/>
    <p:sldId id="263" r:id="rId6"/>
    <p:sldId id="264" r:id="rId7"/>
    <p:sldId id="285" r:id="rId8"/>
    <p:sldId id="267" r:id="rId9"/>
    <p:sldId id="268" r:id="rId10"/>
    <p:sldId id="269" r:id="rId11"/>
    <p:sldId id="270" r:id="rId12"/>
    <p:sldId id="272" r:id="rId13"/>
    <p:sldId id="273" r:id="rId14"/>
    <p:sldId id="274" r:id="rId15"/>
    <p:sldId id="275" r:id="rId16"/>
    <p:sldId id="281" r:id="rId17"/>
    <p:sldId id="276" r:id="rId18"/>
    <p:sldId id="320" r:id="rId19"/>
    <p:sldId id="316" r:id="rId20"/>
    <p:sldId id="295" r:id="rId21"/>
    <p:sldId id="287" r:id="rId22"/>
    <p:sldId id="292" r:id="rId23"/>
    <p:sldId id="297" r:id="rId24"/>
    <p:sldId id="282" r:id="rId25"/>
    <p:sldId id="286" r:id="rId26"/>
    <p:sldId id="279" r:id="rId27"/>
    <p:sldId id="288" r:id="rId28"/>
    <p:sldId id="290" r:id="rId29"/>
    <p:sldId id="299" r:id="rId30"/>
    <p:sldId id="300" r:id="rId31"/>
    <p:sldId id="301" r:id="rId32"/>
    <p:sldId id="324" r:id="rId33"/>
    <p:sldId id="303" r:id="rId34"/>
    <p:sldId id="305" r:id="rId35"/>
    <p:sldId id="304" r:id="rId36"/>
    <p:sldId id="314" r:id="rId37"/>
    <p:sldId id="306" r:id="rId38"/>
    <p:sldId id="321" r:id="rId39"/>
    <p:sldId id="308" r:id="rId40"/>
    <p:sldId id="311" r:id="rId41"/>
    <p:sldId id="312" r:id="rId42"/>
    <p:sldId id="313" r:id="rId43"/>
    <p:sldId id="322" r:id="rId44"/>
  </p:sldIdLst>
  <p:sldSz cx="9144000" cy="6858000" type="screen4x3"/>
  <p:notesSz cx="6858000" cy="9144000"/>
  <p:embeddedFontLst>
    <p:embeddedFont>
      <p:font typeface="Algerian" panose="04020705040A02060702" pitchFamily="82" charset="0"/>
      <p:regular r:id="rId46"/>
    </p:embeddedFont>
    <p:embeddedFont>
      <p:font typeface="Rage Italic" panose="03070502040507070304" pitchFamily="66" charset="0"/>
      <p:regular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Aharoni" panose="02010803020104030203" pitchFamily="2" charset="-79"/>
      <p:bold r:id="rId52"/>
    </p:embeddedFont>
    <p:embeddedFont>
      <p:font typeface="Arial Black" panose="020B0A04020102020204" pitchFamily="34" charset="0"/>
      <p:bold r:id="rId53"/>
    </p:embeddedFont>
    <p:embeddedFont>
      <p:font typeface="Wingdings 2" panose="05020102010507070707" pitchFamily="18" charset="2"/>
      <p:regular r:id="rId5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نمط متوسط 4 - تميي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7E9639D4-E3E2-4D34-9284-5A2195B3D0D7}" styleName="النمط الفاتح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بلا نمط، بلا شبكة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بلا نمط، شبكة جدول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النمط المتوسط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41" autoAdjust="0"/>
    <p:restoredTop sz="94671" autoAdjust="0"/>
  </p:normalViewPr>
  <p:slideViewPr>
    <p:cSldViewPr>
      <p:cViewPr varScale="1">
        <p:scale>
          <a:sx n="110" d="100"/>
          <a:sy n="110" d="100"/>
        </p:scale>
        <p:origin x="69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8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A60DF12-9C5C-4353-AED7-AD551655C15A}" type="datetimeFigureOut">
              <a:rPr lang="ar-SA" smtClean="0"/>
              <a:pPr/>
              <a:t>03/04/1439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387C388-8961-4D52-B1B1-E96C91AC54C3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1929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7C388-8961-4D52-B1B1-E96C91AC54C3}" type="slidenum">
              <a:rPr lang="ar-SA" smtClean="0"/>
              <a:pPr/>
              <a:t>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78331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031"/>
          <p:cNvSpPr txBox="1">
            <a:spLocks noGrp="1" noChangeArrowheads="1"/>
          </p:cNvSpPr>
          <p:nvPr/>
        </p:nvSpPr>
        <p:spPr bwMode="auto">
          <a:xfrm>
            <a:off x="3886200" y="8686801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Batang" pitchFamily="18" charset="-127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atang" pitchFamily="18" charset="-127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5pPr>
            <a:lvl6pPr marL="25146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6pPr>
            <a:lvl7pPr marL="29718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7pPr>
            <a:lvl8pPr marL="34290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8pPr>
            <a:lvl9pPr marL="38862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8948BCEF-DE52-4973-B053-054557063F4B}" type="slidenum">
              <a:rPr lang="ar-SA" altLang="ar-SA" sz="1200" smtClean="0">
                <a:solidFill>
                  <a:prstClr val="black"/>
                </a:solidFill>
                <a:latin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US" altLang="ar-SA" sz="120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7388"/>
            <a:ext cx="4567238" cy="3425825"/>
          </a:xfrm>
          <a:ln w="12700"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92075" tIns="46038" rIns="92075" bIns="46038"/>
          <a:lstStyle/>
          <a:p>
            <a:endParaRPr lang="ar-SA" altLang="ar-SA" smtClean="0"/>
          </a:p>
        </p:txBody>
      </p:sp>
    </p:spTree>
    <p:extLst>
      <p:ext uri="{BB962C8B-B14F-4D97-AF65-F5344CB8AC3E}">
        <p14:creationId xmlns:p14="http://schemas.microsoft.com/office/powerpoint/2010/main" val="407538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93769-5934-4AE2-A403-93829AF4B052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1B30-5B0A-452E-9611-065B255897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93769-5934-4AE2-A403-93829AF4B052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1B30-5B0A-452E-9611-065B255897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93769-5934-4AE2-A403-93829AF4B052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1B30-5B0A-452E-9611-065B255897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93769-5934-4AE2-A403-93829AF4B052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1B30-5B0A-452E-9611-065B255897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93769-5934-4AE2-A403-93829AF4B052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1B30-5B0A-452E-9611-065B255897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93769-5934-4AE2-A403-93829AF4B052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1B30-5B0A-452E-9611-065B255897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93769-5934-4AE2-A403-93829AF4B052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1B30-5B0A-452E-9611-065B255897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93769-5934-4AE2-A403-93829AF4B052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1B30-5B0A-452E-9611-065B255897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93769-5934-4AE2-A403-93829AF4B052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1B30-5B0A-452E-9611-065B255897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93769-5934-4AE2-A403-93829AF4B052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1B30-5B0A-452E-9611-065B255897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93769-5934-4AE2-A403-93829AF4B052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41B30-5B0A-452E-9611-065B255897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93769-5934-4AE2-A403-93829AF4B052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541B30-5B0A-452E-9611-065B2558972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307032" y="3068960"/>
            <a:ext cx="8534400" cy="33123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0" tIns="45720" rIns="18288" bIns="45720" numCol="1" anchor="t" anchorCtr="0" compatLnSpc="1">
            <a:prstTxWarp prst="textNoShape">
              <a:avLst/>
            </a:prstTxWarp>
          </a:bodyPr>
          <a:lstStyle>
            <a:lvl1pPr marL="0" marR="45720" indent="0" algn="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defRPr sz="26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None/>
              <a:defRPr sz="24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None/>
              <a:defRPr sz="21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tabLst/>
              <a:defRPr/>
            </a:pPr>
            <a:r>
              <a:rPr kumimoji="0" lang="en-US" alt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BY: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tabLst/>
              <a:defRPr/>
            </a:pPr>
            <a:endParaRPr kumimoji="0" lang="en-US" altLang="en-US" sz="26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tabLst/>
              <a:defRPr/>
            </a:pPr>
            <a:r>
              <a:rPr kumimoji="0" lang="en-US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DR. FATMA AL-QAHTANI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tabLst/>
              <a:defRPr/>
            </a:pPr>
            <a:r>
              <a:rPr kumimoji="0" lang="en-US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CONSULTANT HAEMATOLOGIST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tabLst/>
              <a:defRPr/>
            </a:pPr>
            <a:r>
              <a:rPr kumimoji="0" lang="en-US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HEAD OF HAEMATOLOGY DIVISION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tabLst/>
              <a:defRPr/>
            </a:pPr>
            <a:r>
              <a:rPr kumimoji="0" lang="en-US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PATHOLOGY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 bwMode="auto">
          <a:xfrm>
            <a:off x="1066800" y="609600"/>
            <a:ext cx="7010400" cy="9906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0" tIns="45720" rIns="18288" bIns="45720" numCol="1" anchor="t" anchorCtr="0" compatLnSpc="1">
            <a:prstTxWarp prst="textNoShape">
              <a:avLst/>
            </a:prstTxWarp>
          </a:bodyPr>
          <a:lstStyle>
            <a:lvl1pPr marL="0" marR="45720" indent="0" algn="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defRPr sz="26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None/>
              <a:defRPr sz="24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None/>
              <a:defRPr sz="21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Majalla UI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tabLst/>
              <a:defRPr/>
            </a:pPr>
            <a:r>
              <a:rPr kumimoji="0" lang="en-US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ACUTE LEUKEMIA</a:t>
            </a:r>
            <a:endParaRPr kumimoji="0" lang="en-US" altLang="en-US" sz="5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7949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uer-rod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1981200"/>
            <a:ext cx="2514600" cy="1981200"/>
          </a:xfrm>
          <a:prstGeom prst="rect">
            <a:avLst/>
          </a:prstGeom>
        </p:spPr>
      </p:pic>
      <p:pic>
        <p:nvPicPr>
          <p:cNvPr id="7" name="Picture 6" descr="lym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1981200"/>
            <a:ext cx="3048000" cy="19812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152400" y="3962400"/>
            <a:ext cx="4267200" cy="258631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u="sng" dirty="0" err="1" smtClean="0">
                <a:solidFill>
                  <a:schemeClr val="tx1"/>
                </a:solidFill>
              </a:rPr>
              <a:t>Myeloblast</a:t>
            </a:r>
            <a:r>
              <a:rPr lang="en-US" sz="2400" b="1" u="sng" dirty="0" smtClean="0">
                <a:solidFill>
                  <a:schemeClr val="tx1"/>
                </a:solidFill>
              </a:rPr>
              <a:t>:</a:t>
            </a:r>
          </a:p>
          <a:p>
            <a:r>
              <a:rPr lang="en-US" sz="2000" b="1" dirty="0" smtClean="0">
                <a:solidFill>
                  <a:schemeClr val="tx1"/>
                </a:solidFill>
              </a:rPr>
              <a:t>-</a:t>
            </a:r>
            <a:r>
              <a:rPr lang="en-US" sz="2000" b="1" u="sng" dirty="0" smtClean="0">
                <a:solidFill>
                  <a:schemeClr val="tx1"/>
                </a:solidFill>
              </a:rPr>
              <a:t>Size</a:t>
            </a:r>
            <a:r>
              <a:rPr lang="en-US" sz="2000" b="1" dirty="0" smtClean="0">
                <a:solidFill>
                  <a:schemeClr val="tx1"/>
                </a:solidFill>
              </a:rPr>
              <a:t>: medium-Large  </a:t>
            </a:r>
            <a:endParaRPr lang="en-US" sz="2000" b="1" dirty="0">
              <a:solidFill>
                <a:schemeClr val="tx1"/>
              </a:solidFill>
            </a:endParaRPr>
          </a:p>
          <a:p>
            <a:r>
              <a:rPr lang="en-US" sz="2000" b="1" dirty="0" smtClean="0">
                <a:solidFill>
                  <a:schemeClr val="tx1"/>
                </a:solidFill>
              </a:rPr>
              <a:t>-</a:t>
            </a:r>
            <a:r>
              <a:rPr lang="en-US" sz="2000" b="1" u="sng" dirty="0" err="1" smtClean="0">
                <a:solidFill>
                  <a:schemeClr val="tx1"/>
                </a:solidFill>
              </a:rPr>
              <a:t>Nucleous</a:t>
            </a:r>
            <a:r>
              <a:rPr lang="en-US" sz="2000" b="1" dirty="0" smtClean="0">
                <a:solidFill>
                  <a:schemeClr val="tx1"/>
                </a:solidFill>
              </a:rPr>
              <a:t>: round, oval or irregular</a:t>
            </a:r>
          </a:p>
          <a:p>
            <a:r>
              <a:rPr lang="en-US" sz="2000" b="1" dirty="0" smtClean="0">
                <a:solidFill>
                  <a:schemeClr val="tx1"/>
                </a:solidFill>
              </a:rPr>
              <a:t>-</a:t>
            </a:r>
            <a:r>
              <a:rPr lang="en-US" sz="2000" b="1" u="sng" dirty="0" smtClean="0">
                <a:solidFill>
                  <a:schemeClr val="tx1"/>
                </a:solidFill>
              </a:rPr>
              <a:t>Nucleolus</a:t>
            </a:r>
            <a:r>
              <a:rPr lang="en-US" sz="2000" b="1" dirty="0" smtClean="0">
                <a:solidFill>
                  <a:schemeClr val="tx1"/>
                </a:solidFill>
              </a:rPr>
              <a:t>: prominent</a:t>
            </a:r>
          </a:p>
          <a:p>
            <a:r>
              <a:rPr lang="en-US" sz="2000" b="1" dirty="0" smtClean="0">
                <a:solidFill>
                  <a:schemeClr val="tx1"/>
                </a:solidFill>
              </a:rPr>
              <a:t>-</a:t>
            </a:r>
            <a:r>
              <a:rPr lang="en-US" sz="2000" b="1" u="sng" dirty="0" smtClean="0">
                <a:solidFill>
                  <a:schemeClr val="tx1"/>
                </a:solidFill>
              </a:rPr>
              <a:t>Cytoplasm</a:t>
            </a:r>
            <a:r>
              <a:rPr lang="en-US" sz="2000" b="1" dirty="0" smtClean="0">
                <a:solidFill>
                  <a:schemeClr val="tx1"/>
                </a:solidFill>
              </a:rPr>
              <a:t>: abundant, granular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         </a:t>
            </a:r>
            <a:r>
              <a:rPr lang="en-US" sz="2400" b="1" u="sng" dirty="0" smtClean="0">
                <a:solidFill>
                  <a:schemeClr val="tx1"/>
                </a:solidFill>
              </a:rPr>
              <a:t>Auer rods is characteristic</a:t>
            </a:r>
            <a:r>
              <a:rPr lang="en-US" sz="2000" dirty="0" smtClean="0">
                <a:solidFill>
                  <a:schemeClr val="tx1"/>
                </a:solidFill>
              </a:rPr>
              <a:t>  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495800" y="3962400"/>
            <a:ext cx="4419600" cy="2590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u="sng" dirty="0" smtClean="0">
                <a:solidFill>
                  <a:schemeClr val="tx1"/>
                </a:solidFill>
              </a:rPr>
              <a:t>Lymphoblast: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b="1" u="sng" dirty="0">
                <a:solidFill>
                  <a:prstClr val="black"/>
                </a:solidFill>
              </a:rPr>
              <a:t>Size</a:t>
            </a:r>
            <a:r>
              <a:rPr lang="en-US" sz="2000" b="1" dirty="0">
                <a:solidFill>
                  <a:prstClr val="black"/>
                </a:solidFill>
              </a:rPr>
              <a:t>: </a:t>
            </a:r>
            <a:r>
              <a:rPr lang="en-US" sz="2000" b="1" dirty="0" smtClean="0">
                <a:solidFill>
                  <a:prstClr val="black"/>
                </a:solidFill>
              </a:rPr>
              <a:t>small- medium </a:t>
            </a:r>
            <a:endParaRPr lang="en-US" sz="2000" b="1" dirty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b="1" u="sng" dirty="0" err="1" smtClean="0">
                <a:solidFill>
                  <a:prstClr val="black"/>
                </a:solidFill>
              </a:rPr>
              <a:t>Nucleous</a:t>
            </a:r>
            <a:r>
              <a:rPr lang="en-US" sz="2000" b="1" dirty="0" smtClean="0">
                <a:solidFill>
                  <a:prstClr val="black"/>
                </a:solidFill>
              </a:rPr>
              <a:t>: round</a:t>
            </a:r>
            <a:endParaRPr lang="en-US" sz="2000" b="1" dirty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b="1" u="sng" dirty="0">
                <a:solidFill>
                  <a:prstClr val="black"/>
                </a:solidFill>
              </a:rPr>
              <a:t>Nucleolus</a:t>
            </a:r>
            <a:r>
              <a:rPr lang="en-US" sz="2000" b="1" dirty="0">
                <a:solidFill>
                  <a:prstClr val="black"/>
                </a:solidFill>
              </a:rPr>
              <a:t>: </a:t>
            </a:r>
            <a:r>
              <a:rPr lang="en-US" sz="2000" b="1" dirty="0" smtClean="0">
                <a:solidFill>
                  <a:prstClr val="black"/>
                </a:solidFill>
              </a:rPr>
              <a:t>not prominent</a:t>
            </a:r>
            <a:endParaRPr lang="en-US" sz="2000" b="1" dirty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b="1" u="sng" dirty="0">
                <a:solidFill>
                  <a:prstClr val="black"/>
                </a:solidFill>
              </a:rPr>
              <a:t>Cytoplasm</a:t>
            </a:r>
            <a:r>
              <a:rPr lang="en-US" sz="2000" b="1" dirty="0">
                <a:solidFill>
                  <a:prstClr val="black"/>
                </a:solidFill>
              </a:rPr>
              <a:t>: </a:t>
            </a:r>
            <a:r>
              <a:rPr lang="en-US" sz="2000" b="1" dirty="0" smtClean="0">
                <a:solidFill>
                  <a:prstClr val="black"/>
                </a:solidFill>
              </a:rPr>
              <a:t>scanty ,</a:t>
            </a:r>
            <a:r>
              <a:rPr lang="en-US" sz="2000" b="1" dirty="0" err="1" smtClean="0">
                <a:solidFill>
                  <a:prstClr val="black"/>
                </a:solidFill>
              </a:rPr>
              <a:t>agranular</a:t>
            </a:r>
            <a:endParaRPr lang="en-US" sz="2000" b="1" dirty="0">
              <a:solidFill>
                <a:prstClr val="black"/>
              </a:solidFill>
            </a:endParaRPr>
          </a:p>
          <a:p>
            <a:pPr lvl="0"/>
            <a:r>
              <a:rPr lang="en-US" sz="2000" b="1" dirty="0" smtClean="0">
                <a:solidFill>
                  <a:prstClr val="black"/>
                </a:solidFill>
              </a:rPr>
              <a:t>                          may be vacuolated</a:t>
            </a:r>
            <a:endParaRPr lang="en-US" sz="2000" b="1" dirty="0">
              <a:solidFill>
                <a:prstClr val="black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04800" y="381000"/>
            <a:ext cx="8458200" cy="1524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>
              <a:spcBef>
                <a:spcPct val="20000"/>
              </a:spcBef>
            </a:pPr>
            <a:r>
              <a:rPr lang="en-US" sz="2800" b="1" u="sng" dirty="0">
                <a:solidFill>
                  <a:prstClr val="black"/>
                </a:solidFill>
              </a:rPr>
              <a:t>1- Light microscopy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000" b="1" dirty="0">
                <a:solidFill>
                  <a:prstClr val="black"/>
                </a:solidFill>
              </a:rPr>
              <a:t>(blood smear, bone marrow aspirate &amp; biopsy ) </a:t>
            </a:r>
            <a:endParaRPr lang="en-US" sz="2200" b="1" dirty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prstClr val="black"/>
                </a:solidFill>
              </a:rPr>
              <a:t> </a:t>
            </a:r>
            <a:r>
              <a:rPr lang="en-US" sz="2400" b="1" dirty="0">
                <a:solidFill>
                  <a:prstClr val="black"/>
                </a:solidFill>
              </a:rPr>
              <a:t>Blast count : it should be &gt;20% out of the total cells 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prstClr val="black"/>
                </a:solidFill>
              </a:rPr>
              <a:t>Blast </a:t>
            </a:r>
            <a:r>
              <a:rPr lang="en-US" sz="2400" b="1" dirty="0">
                <a:solidFill>
                  <a:prstClr val="black"/>
                </a:solidFill>
              </a:rPr>
              <a:t>morphology :</a:t>
            </a:r>
          </a:p>
        </p:txBody>
      </p:sp>
    </p:spTree>
    <p:extLst>
      <p:ext uri="{BB962C8B-B14F-4D97-AF65-F5344CB8AC3E}">
        <p14:creationId xmlns:p14="http://schemas.microsoft.com/office/powerpoint/2010/main" val="380263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152400" y="304800"/>
            <a:ext cx="8686800" cy="1752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prstClr val="white"/>
                </a:solidFill>
              </a:rPr>
              <a:t> </a:t>
            </a:r>
            <a:r>
              <a:rPr lang="en-US" sz="2800" b="1" u="sng" dirty="0" smtClean="0">
                <a:solidFill>
                  <a:schemeClr val="tx1"/>
                </a:solidFill>
              </a:rPr>
              <a:t>2-Flow cytometry</a:t>
            </a:r>
            <a:r>
              <a:rPr lang="en-US" sz="2400" b="1" u="sng" dirty="0" smtClean="0">
                <a:solidFill>
                  <a:schemeClr val="tx1"/>
                </a:solidFill>
              </a:rPr>
              <a:t>:</a:t>
            </a:r>
            <a:r>
              <a:rPr lang="en-US" sz="2400" dirty="0" smtClean="0">
                <a:solidFill>
                  <a:schemeClr val="tx1"/>
                </a:solidFill>
              </a:rPr>
              <a:t> </a:t>
            </a:r>
            <a:endParaRPr lang="en-US" sz="2000" b="1" dirty="0">
              <a:solidFill>
                <a:schemeClr val="tx1"/>
              </a:solidFill>
            </a:endParaRPr>
          </a:p>
          <a:p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</a:rPr>
              <a:t> </a:t>
            </a:r>
            <a:r>
              <a:rPr lang="en-US" sz="2000" b="1" dirty="0" smtClean="0">
                <a:solidFill>
                  <a:schemeClr val="tx1"/>
                </a:solidFill>
              </a:rPr>
              <a:t>Laser based technology allows for cells counting &amp; detection of  their surface &amp;cytoplasmic  markers by suspending them in a stream of fluid followed by analysis through electronic system.</a:t>
            </a:r>
            <a:endParaRPr lang="en-US" sz="2400" b="1" dirty="0" smtClean="0">
              <a:solidFill>
                <a:schemeClr val="tx1"/>
              </a:solidFill>
            </a:endParaRPr>
          </a:p>
          <a:p>
            <a:endParaRPr lang="en-US" sz="2400" b="1" dirty="0" smtClean="0">
              <a:solidFill>
                <a:schemeClr val="tx1"/>
              </a:solidFill>
            </a:endParaRPr>
          </a:p>
        </p:txBody>
      </p:sp>
      <p:pic>
        <p:nvPicPr>
          <p:cNvPr id="14" name="Content Placeholder 3" descr="fjow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1" y="2133600"/>
            <a:ext cx="4114800" cy="22098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419600" y="2209800"/>
            <a:ext cx="4419600" cy="2133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flow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2286000"/>
            <a:ext cx="4191000" cy="19812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Rectangle 10"/>
          <p:cNvSpPr/>
          <p:nvPr/>
        </p:nvSpPr>
        <p:spPr>
          <a:xfrm>
            <a:off x="4419600" y="4419600"/>
            <a:ext cx="4419600" cy="2362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8" descr="3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4495800"/>
            <a:ext cx="4191000" cy="22098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228600" y="4419600"/>
            <a:ext cx="4114800" cy="2362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1" descr="cellmarker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" y="4495800"/>
            <a:ext cx="37338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98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293229" y="280854"/>
            <a:ext cx="6705600" cy="762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</a:rPr>
              <a:t>BASIS OF CLASSIFICATION</a:t>
            </a:r>
            <a:endParaRPr lang="ar-SA" sz="4400" b="1" dirty="0">
              <a:solidFill>
                <a:srgbClr val="C00000"/>
              </a:solidFill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1295411" y="1600200"/>
            <a:ext cx="6629400" cy="762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Stem Cell Markers: (CD34&amp; TDT)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1447811" y="2819400"/>
            <a:ext cx="1600200" cy="288215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600" b="1" u="sng" dirty="0" smtClean="0">
                <a:solidFill>
                  <a:schemeClr val="tx1"/>
                </a:solidFill>
              </a:rPr>
              <a:t>MPO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CD13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CD33</a:t>
            </a:r>
            <a:endParaRPr lang="en-US" sz="2000" b="1" dirty="0">
              <a:solidFill>
                <a:schemeClr val="tx1"/>
              </a:solidFill>
            </a:endParaRPr>
          </a:p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CD14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CD64</a:t>
            </a:r>
          </a:p>
          <a:p>
            <a:pPr algn="ctr"/>
            <a:r>
              <a:rPr lang="en-US" sz="2000" b="1" dirty="0" smtClean="0">
                <a:solidFill>
                  <a:srgbClr val="0070C0"/>
                </a:solidFill>
              </a:rPr>
              <a:t>CD41</a:t>
            </a:r>
          </a:p>
          <a:p>
            <a:pPr algn="ctr"/>
            <a:r>
              <a:rPr lang="en-US" sz="2000" b="1" dirty="0" smtClean="0">
                <a:solidFill>
                  <a:srgbClr val="7030A0"/>
                </a:solidFill>
              </a:rPr>
              <a:t>CD235a</a:t>
            </a:r>
            <a:endParaRPr lang="ar-SA" sz="2000" b="1" dirty="0">
              <a:solidFill>
                <a:srgbClr val="7030A0"/>
              </a:solidFill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733811" y="2895600"/>
            <a:ext cx="1600200" cy="2895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CD10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CD19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CD22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CD79a</a:t>
            </a:r>
          </a:p>
          <a:p>
            <a:pPr algn="ctr"/>
            <a:endParaRPr lang="en-US" sz="2000" b="1" dirty="0">
              <a:solidFill>
                <a:schemeClr val="tx1"/>
              </a:solidFill>
            </a:endParaRPr>
          </a:p>
          <a:p>
            <a:pPr algn="ctr"/>
            <a:endParaRPr lang="en-US" sz="2000" b="1" dirty="0" smtClean="0">
              <a:solidFill>
                <a:schemeClr val="tx1"/>
              </a:solidFill>
            </a:endParaRP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6158763" y="2819400"/>
            <a:ext cx="1537447" cy="295835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 sz="20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3600" b="1" u="sng" dirty="0" smtClean="0">
                <a:solidFill>
                  <a:schemeClr val="tx1"/>
                </a:solidFill>
              </a:rPr>
              <a:t>CD3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CD4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CD5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CD7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CD8</a:t>
            </a:r>
          </a:p>
          <a:p>
            <a:pPr algn="ctr"/>
            <a:endParaRPr lang="en-US" sz="2000" b="1" dirty="0">
              <a:solidFill>
                <a:schemeClr val="tx1"/>
              </a:solidFill>
            </a:endParaRPr>
          </a:p>
          <a:p>
            <a:pPr algn="ctr"/>
            <a:endParaRPr lang="en-US" sz="2000" b="1" dirty="0" smtClean="0">
              <a:solidFill>
                <a:schemeClr val="tx1"/>
              </a:solidFill>
            </a:endParaRPr>
          </a:p>
          <a:p>
            <a:pPr algn="ctr"/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447811" y="2362200"/>
            <a:ext cx="1600200" cy="533400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/>
              <a:t>Myeloid</a:t>
            </a:r>
            <a:endParaRPr lang="ar-SA" sz="2000" b="1" dirty="0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3733811" y="2362200"/>
            <a:ext cx="1600200" cy="533400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/>
              <a:t>B-Lymphoid</a:t>
            </a:r>
            <a:endParaRPr lang="ar-SA" sz="2000" b="1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6158763" y="2362200"/>
            <a:ext cx="1537447" cy="502023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/>
              <a:t>T-Lymphoid</a:t>
            </a:r>
            <a:endParaRPr lang="ar-SA" b="1" dirty="0"/>
          </a:p>
        </p:txBody>
      </p:sp>
    </p:spTree>
    <p:extLst>
      <p:ext uri="{BB962C8B-B14F-4D97-AF65-F5344CB8AC3E}">
        <p14:creationId xmlns:p14="http://schemas.microsoft.com/office/powerpoint/2010/main" val="408265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مستدير الزوايا 2"/>
          <p:cNvSpPr/>
          <p:nvPr/>
        </p:nvSpPr>
        <p:spPr>
          <a:xfrm>
            <a:off x="306981" y="304800"/>
            <a:ext cx="8534400" cy="167639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800" b="1" u="sng" dirty="0" smtClean="0">
                <a:solidFill>
                  <a:schemeClr val="tx1"/>
                </a:solidFill>
              </a:rPr>
              <a:t>3-Chromosomal Karyotype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S</a:t>
            </a:r>
            <a:r>
              <a:rPr lang="en-US" sz="2000" b="1" dirty="0" smtClean="0">
                <a:solidFill>
                  <a:schemeClr val="tx1"/>
                </a:solidFill>
              </a:rPr>
              <a:t>et </a:t>
            </a:r>
            <a:r>
              <a:rPr lang="en-US" sz="2000" b="1" dirty="0">
                <a:solidFill>
                  <a:schemeClr val="tx1"/>
                </a:solidFill>
              </a:rPr>
              <a:t>of the chromosomes </a:t>
            </a:r>
            <a:r>
              <a:rPr lang="en-US" sz="2000" b="1" dirty="0" smtClean="0">
                <a:solidFill>
                  <a:schemeClr val="tx1"/>
                </a:solidFill>
              </a:rPr>
              <a:t>from one cell during metaphase to study the numerical(deletion &amp;trisomy) and structural ( translation &amp;inversion ) abnormality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2072" y="2070455"/>
            <a:ext cx="8686800" cy="437925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590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114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مستدير الزوايا 2"/>
          <p:cNvSpPr/>
          <p:nvPr/>
        </p:nvSpPr>
        <p:spPr>
          <a:xfrm>
            <a:off x="343995" y="457200"/>
            <a:ext cx="8496300" cy="1447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400" b="1" u="sng" dirty="0" smtClean="0">
                <a:solidFill>
                  <a:schemeClr val="tx1"/>
                </a:solidFill>
              </a:rPr>
              <a:t>4- Molecular studies:</a:t>
            </a:r>
          </a:p>
          <a:p>
            <a:r>
              <a:rPr lang="en-US" sz="2400" b="1" dirty="0" smtClean="0">
                <a:solidFill>
                  <a:schemeClr val="tx1"/>
                </a:solidFill>
              </a:rPr>
              <a:t> Several techniques used </a:t>
            </a:r>
            <a:r>
              <a:rPr lang="en-US" sz="2400" b="1" dirty="0">
                <a:solidFill>
                  <a:schemeClr val="tx1"/>
                </a:solidFill>
              </a:rPr>
              <a:t>to detect and localize the presence or absence of specific DNA sequences on chromosomes   </a:t>
            </a:r>
            <a:endParaRPr lang="ar-SA" sz="2400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http://missinglink.ucsf.edu/lm/molecularmethods/images/FISH_clip_image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38" y="2514600"/>
            <a:ext cx="3938868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مستدير الزوايا 3"/>
          <p:cNvSpPr/>
          <p:nvPr/>
        </p:nvSpPr>
        <p:spPr>
          <a:xfrm>
            <a:off x="606238" y="5105400"/>
            <a:ext cx="3584762" cy="7709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Fluorescent In-Situ Hybridization (FISH) </a:t>
            </a:r>
            <a:endParaRPr lang="ar-SA" b="1" dirty="0">
              <a:solidFill>
                <a:schemeClr val="tx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906" y="2514600"/>
            <a:ext cx="4141694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مستطيل مستدير الزوايا 4"/>
          <p:cNvSpPr/>
          <p:nvPr/>
        </p:nvSpPr>
        <p:spPr>
          <a:xfrm>
            <a:off x="4724401" y="5105400"/>
            <a:ext cx="3657600" cy="762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 </a:t>
            </a:r>
            <a:r>
              <a:rPr lang="en-US" b="1" dirty="0">
                <a:solidFill>
                  <a:schemeClr val="tx1"/>
                </a:solidFill>
              </a:rPr>
              <a:t>Polymerase Chain </a:t>
            </a:r>
            <a:r>
              <a:rPr lang="en-US" b="1" dirty="0" smtClean="0">
                <a:solidFill>
                  <a:schemeClr val="tx1"/>
                </a:solidFill>
              </a:rPr>
              <a:t>Reaction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(PCR)</a:t>
            </a:r>
            <a:endParaRPr lang="ar-SA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53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مستدير الزوايا 9"/>
          <p:cNvSpPr/>
          <p:nvPr/>
        </p:nvSpPr>
        <p:spPr>
          <a:xfrm>
            <a:off x="485508" y="242558"/>
            <a:ext cx="8220891" cy="959224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800" b="1" dirty="0" smtClean="0">
                <a:solidFill>
                  <a:srgbClr val="C00000"/>
                </a:solidFill>
              </a:rPr>
              <a:t>RECURRENT GENETIC ABNORMALITIES</a:t>
            </a:r>
            <a:endParaRPr lang="ar-SA" sz="3800" b="1" dirty="0">
              <a:solidFill>
                <a:srgbClr val="C00000"/>
              </a:solidFill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398418" y="1524000"/>
            <a:ext cx="1752600" cy="6096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b="1" dirty="0" smtClean="0"/>
              <a:t>AML</a:t>
            </a:r>
            <a:endParaRPr lang="ar-SA" sz="4000" b="1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4818018" y="1524000"/>
            <a:ext cx="16764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b="1" dirty="0" smtClean="0"/>
              <a:t>ALL</a:t>
            </a:r>
            <a:endParaRPr lang="ar-SA" sz="4000" b="1" dirty="0"/>
          </a:p>
        </p:txBody>
      </p:sp>
      <p:sp>
        <p:nvSpPr>
          <p:cNvPr id="12" name="Rectangle 11"/>
          <p:cNvSpPr/>
          <p:nvPr/>
        </p:nvSpPr>
        <p:spPr>
          <a:xfrm>
            <a:off x="4741818" y="2133600"/>
            <a:ext cx="4267200" cy="419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جدول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099432"/>
              </p:ext>
            </p:extLst>
          </p:nvPr>
        </p:nvGraphicFramePr>
        <p:xfrm>
          <a:off x="4894218" y="2362200"/>
          <a:ext cx="3886200" cy="3581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943100"/>
                <a:gridCol w="1943100"/>
              </a:tblGrid>
              <a:tr h="787908"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Molecular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Karyotype</a:t>
                      </a:r>
                      <a:endParaRPr lang="ar-SA" sz="2000" b="1" dirty="0"/>
                    </a:p>
                  </a:txBody>
                  <a:tcPr/>
                </a:tc>
              </a:tr>
              <a:tr h="644652"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BCR-ABL1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t</a:t>
                      </a:r>
                      <a:r>
                        <a:rPr lang="en-US" sz="2000" b="1" baseline="0" dirty="0" smtClean="0"/>
                        <a:t> (9;22)</a:t>
                      </a:r>
                      <a:endParaRPr lang="ar-SA" sz="2000" b="1" dirty="0"/>
                    </a:p>
                  </a:txBody>
                  <a:tcPr/>
                </a:tc>
              </a:tr>
              <a:tr h="787908"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AF4-MLL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t</a:t>
                      </a:r>
                      <a:r>
                        <a:rPr lang="en-US" sz="2000" b="1" baseline="0" dirty="0" smtClean="0"/>
                        <a:t> (4;11)</a:t>
                      </a:r>
                      <a:endParaRPr lang="ar-SA" sz="2000" b="1" dirty="0"/>
                    </a:p>
                  </a:txBody>
                  <a:tcPr/>
                </a:tc>
              </a:tr>
              <a:tr h="716280"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ETV6-RUNX1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t</a:t>
                      </a:r>
                      <a:r>
                        <a:rPr lang="en-US" sz="2000" b="1" baseline="0" dirty="0" smtClean="0"/>
                        <a:t> (12;21)</a:t>
                      </a:r>
                      <a:endParaRPr lang="ar-SA" sz="2000" b="1" dirty="0"/>
                    </a:p>
                  </a:txBody>
                  <a:tcPr/>
                </a:tc>
              </a:tr>
              <a:tr h="644652"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IL3-IGH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t</a:t>
                      </a:r>
                      <a:r>
                        <a:rPr lang="en-US" sz="2000" b="1" baseline="0" dirty="0" smtClean="0"/>
                        <a:t> (5;14)</a:t>
                      </a:r>
                      <a:endParaRPr lang="ar-SA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246018" y="2133600"/>
            <a:ext cx="4419600" cy="419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5" name="جدول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94134"/>
              </p:ext>
            </p:extLst>
          </p:nvPr>
        </p:nvGraphicFramePr>
        <p:xfrm>
          <a:off x="398418" y="2362200"/>
          <a:ext cx="4114800" cy="3642360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1858810"/>
                <a:gridCol w="2255990"/>
              </a:tblGrid>
              <a:tr h="685800">
                <a:tc>
                  <a:txBody>
                    <a:bodyPr/>
                    <a:lstStyle/>
                    <a:p>
                      <a:pPr rtl="1"/>
                      <a:r>
                        <a:rPr lang="en-US" sz="2000" dirty="0" smtClean="0"/>
                        <a:t>Molecular</a:t>
                      </a:r>
                      <a:r>
                        <a:rPr lang="en-US" sz="2000" baseline="0" dirty="0" smtClean="0"/>
                        <a:t> 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dirty="0" smtClean="0">
                          <a:solidFill>
                            <a:schemeClr val="bg1"/>
                          </a:solidFill>
                        </a:rPr>
                        <a:t>Karyotype</a:t>
                      </a:r>
                      <a:endParaRPr lang="ar-SA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735704"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AML1-ETO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dirty="0" smtClean="0"/>
                        <a:t>t</a:t>
                      </a:r>
                      <a:r>
                        <a:rPr lang="en-US" sz="2000" b="1" baseline="0" dirty="0" smtClean="0"/>
                        <a:t> (8;21)</a:t>
                      </a:r>
                      <a:endParaRPr lang="ar-SA" sz="2000" b="1" dirty="0"/>
                    </a:p>
                  </a:txBody>
                  <a:tcPr/>
                </a:tc>
              </a:tr>
              <a:tr h="788296"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CBFB-MYH11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t</a:t>
                      </a:r>
                      <a:r>
                        <a:rPr lang="en-US" sz="2000" b="1" baseline="0" dirty="0" smtClean="0"/>
                        <a:t> (16;16) or </a:t>
                      </a:r>
                      <a:r>
                        <a:rPr lang="en-US" sz="2000" b="1" baseline="0" dirty="0" err="1" smtClean="0"/>
                        <a:t>inv</a:t>
                      </a:r>
                      <a:r>
                        <a:rPr lang="en-US" sz="2000" b="1" baseline="0" dirty="0" smtClean="0"/>
                        <a:t>(16)</a:t>
                      </a:r>
                      <a:endParaRPr lang="ar-SA" sz="2000" b="1" dirty="0"/>
                    </a:p>
                  </a:txBody>
                  <a:tcPr/>
                </a:tc>
              </a:tr>
              <a:tr h="822960"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PML-RARA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t</a:t>
                      </a:r>
                      <a:r>
                        <a:rPr lang="en-US" sz="2000" b="1" baseline="0" dirty="0" smtClean="0"/>
                        <a:t> (15;17)</a:t>
                      </a:r>
                      <a:endParaRPr lang="ar-SA" sz="2000" b="1" dirty="0"/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MLLT1-MLL</a:t>
                      </a:r>
                      <a:endParaRPr lang="ar-S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b="1" dirty="0" smtClean="0"/>
                        <a:t>t</a:t>
                      </a:r>
                      <a:r>
                        <a:rPr lang="en-US" sz="2000" b="1" baseline="0" dirty="0" smtClean="0"/>
                        <a:t> (9;11)</a:t>
                      </a:r>
                      <a:endParaRPr lang="ar-SA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493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308453" y="1905000"/>
            <a:ext cx="6553200" cy="200732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</a:rPr>
              <a:t>ACUTE MYELOID LEUKEMIA (AML)</a:t>
            </a:r>
            <a:endParaRPr lang="en-US" sz="6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مستدير الزوايا 2"/>
          <p:cNvSpPr/>
          <p:nvPr/>
        </p:nvSpPr>
        <p:spPr>
          <a:xfrm>
            <a:off x="228600" y="1476108"/>
            <a:ext cx="8686800" cy="480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en-US" sz="2400" b="1" u="sng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tx1"/>
                </a:solidFill>
                <a:latin typeface="+mj-lt"/>
              </a:rPr>
              <a:t>Group </a:t>
            </a:r>
            <a:r>
              <a:rPr lang="en-US" sz="2800" b="1" dirty="0">
                <a:solidFill>
                  <a:schemeClr val="tx1"/>
                </a:solidFill>
                <a:latin typeface="+mj-lt"/>
              </a:rPr>
              <a:t>of hematopoietic neoplasms </a:t>
            </a:r>
            <a:r>
              <a:rPr lang="en-US" sz="2800" b="1" dirty="0" smtClean="0">
                <a:solidFill>
                  <a:schemeClr val="tx1"/>
                </a:solidFill>
                <a:latin typeface="+mj-lt"/>
              </a:rPr>
              <a:t>caused by proliferation of </a:t>
            </a:r>
            <a:r>
              <a:rPr lang="en-US" altLang="ar-SA" sz="2800" b="1" kern="0" dirty="0">
                <a:solidFill>
                  <a:schemeClr val="tx1"/>
                </a:solidFill>
                <a:latin typeface="+mj-lt"/>
              </a:rPr>
              <a:t>malignant myeloid blasts in bone marrow and </a:t>
            </a:r>
            <a:r>
              <a:rPr lang="en-US" altLang="ar-SA" sz="2800" b="1" kern="0" dirty="0" smtClean="0">
                <a:solidFill>
                  <a:schemeClr val="tx1"/>
                </a:solidFill>
                <a:latin typeface="+mj-lt"/>
              </a:rPr>
              <a:t>blood.</a:t>
            </a:r>
          </a:p>
          <a:p>
            <a:endParaRPr lang="en-US" altLang="ar-SA" sz="2800" b="1" dirty="0">
              <a:solidFill>
                <a:schemeClr val="tx1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ar-SA" sz="2800" b="1" kern="0" dirty="0" smtClean="0">
                <a:solidFill>
                  <a:schemeClr val="tx1"/>
                </a:solidFill>
                <a:latin typeface="+mj-lt"/>
              </a:rPr>
              <a:t> The blast ≥20% or </a:t>
            </a:r>
            <a:r>
              <a:rPr lang="en-US" altLang="ar-SA" sz="2800" b="1" kern="0" dirty="0">
                <a:solidFill>
                  <a:schemeClr val="tx1"/>
                </a:solidFill>
                <a:latin typeface="+mj-lt"/>
              </a:rPr>
              <a:t>t(8;21</a:t>
            </a:r>
            <a:r>
              <a:rPr lang="en-US" altLang="ar-SA" sz="2800" b="1" kern="0" dirty="0" smtClean="0">
                <a:solidFill>
                  <a:schemeClr val="tx1"/>
                </a:solidFill>
                <a:latin typeface="+mj-lt"/>
              </a:rPr>
              <a:t>) </a:t>
            </a:r>
            <a:r>
              <a:rPr lang="en-US" altLang="ar-SA" sz="2800" b="1" kern="0" dirty="0">
                <a:solidFill>
                  <a:schemeClr val="tx1"/>
                </a:solidFill>
                <a:latin typeface="+mj-lt"/>
              </a:rPr>
              <a:t>t </a:t>
            </a:r>
            <a:r>
              <a:rPr lang="en-US" altLang="ar-SA" sz="2800" b="1" kern="0" dirty="0" smtClean="0">
                <a:solidFill>
                  <a:schemeClr val="tx1"/>
                </a:solidFill>
                <a:latin typeface="+mj-lt"/>
              </a:rPr>
              <a:t>(16;16) or t(15;17).</a:t>
            </a:r>
          </a:p>
          <a:p>
            <a:endParaRPr lang="en-US" altLang="ar-SA" sz="2800" b="1" kern="0" dirty="0" smtClean="0">
              <a:solidFill>
                <a:schemeClr val="tx1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ar-SA" sz="2800" b="1" kern="0" dirty="0" smtClean="0">
                <a:solidFill>
                  <a:schemeClr val="tx1"/>
                </a:solidFill>
                <a:latin typeface="+mj-lt"/>
              </a:rPr>
              <a:t>More </a:t>
            </a:r>
            <a:r>
              <a:rPr lang="en-US" altLang="ar-SA" sz="2800" b="1" kern="0" dirty="0">
                <a:solidFill>
                  <a:schemeClr val="tx1"/>
                </a:solidFill>
                <a:latin typeface="+mj-lt"/>
              </a:rPr>
              <a:t>in Adults (do occur in infants</a:t>
            </a:r>
            <a:r>
              <a:rPr lang="en-US" altLang="ar-SA" sz="2800" b="1" kern="0" dirty="0" smtClean="0">
                <a:solidFill>
                  <a:schemeClr val="tx1"/>
                </a:solidFill>
                <a:latin typeface="+mj-lt"/>
              </a:rPr>
              <a:t>!)</a:t>
            </a:r>
          </a:p>
          <a:p>
            <a:endParaRPr lang="en-US" altLang="ar-SA" sz="2800" b="1" kern="0" dirty="0" smtClean="0">
              <a:solidFill>
                <a:schemeClr val="tx1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ar-SA" sz="2800" b="1" kern="0" dirty="0" smtClean="0">
                <a:solidFill>
                  <a:schemeClr val="tx1"/>
                </a:solidFill>
                <a:latin typeface="+mj-lt"/>
              </a:rPr>
              <a:t>Worse </a:t>
            </a:r>
            <a:r>
              <a:rPr lang="en-US" altLang="ar-SA" sz="2800" b="1" kern="0" dirty="0">
                <a:solidFill>
                  <a:schemeClr val="tx1"/>
                </a:solidFill>
                <a:latin typeface="+mj-lt"/>
              </a:rPr>
              <a:t>than ALL</a:t>
            </a:r>
          </a:p>
          <a:p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1147349" y="322218"/>
            <a:ext cx="6892833" cy="6858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ACUTE MYELOID LEUKEMIA (AML)</a:t>
            </a:r>
            <a:endParaRPr lang="ar-SA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5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lasses.midlandstech.com/carterp/Courses/bio211/chap17/figure_17_11_labeled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4" t="5194" r="8203" b="66515"/>
          <a:stretch/>
        </p:blipFill>
        <p:spPr bwMode="auto">
          <a:xfrm>
            <a:off x="188259" y="0"/>
            <a:ext cx="8780930" cy="391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1676400" y="2590800"/>
            <a:ext cx="1447800" cy="2286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cs typeface="+mj-cs"/>
              </a:rPr>
              <a:t>Erythroblast</a:t>
            </a:r>
            <a:endParaRPr lang="ar-SA" sz="1600" b="1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88259" y="2590800"/>
            <a:ext cx="1564341" cy="2286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1600" b="1" dirty="0" smtClean="0">
                <a:solidFill>
                  <a:schemeClr val="tx1"/>
                </a:solidFill>
                <a:cs typeface="+mj-cs"/>
              </a:rPr>
              <a:t>Megakaryoblast</a:t>
            </a:r>
            <a:endParaRPr lang="ar-SA" sz="1600" b="1" dirty="0">
              <a:solidFill>
                <a:schemeClr val="tx1"/>
              </a:solidFill>
              <a:cs typeface="+mj-cs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92353" t="79804" r="2616" b="14902"/>
          <a:stretch/>
        </p:blipFill>
        <p:spPr bwMode="auto">
          <a:xfrm>
            <a:off x="188260" y="4280596"/>
            <a:ext cx="851964" cy="67240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83468" t="63133" r="8350" b="30485"/>
          <a:stretch/>
        </p:blipFill>
        <p:spPr bwMode="auto">
          <a:xfrm>
            <a:off x="1571554" y="4280598"/>
            <a:ext cx="1149338" cy="67240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" name="Picture 2" descr="http://classes.midlandstech.com/carterp/Courses/bio211/chap17/figure_17_11_labeled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97" t="76887" r="48960" b="14867"/>
          <a:stretch/>
        </p:blipFill>
        <p:spPr bwMode="auto">
          <a:xfrm>
            <a:off x="188260" y="5791200"/>
            <a:ext cx="4464423" cy="9906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classes.midlandstech.com/carterp/Courses/bio211/chap17/figure_17_11_labeled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55" t="76887" r="34236" b="14376"/>
          <a:stretch/>
        </p:blipFill>
        <p:spPr bwMode="auto">
          <a:xfrm>
            <a:off x="4693024" y="5791200"/>
            <a:ext cx="1479176" cy="9906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رابط كسهم مستقيم 14"/>
          <p:cNvCxnSpPr>
            <a:endCxn id="10" idx="0"/>
          </p:cNvCxnSpPr>
          <p:nvPr/>
        </p:nvCxnSpPr>
        <p:spPr>
          <a:xfrm>
            <a:off x="614242" y="3800935"/>
            <a:ext cx="0" cy="4796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>
            <a:off x="2057400" y="3745030"/>
            <a:ext cx="0" cy="4796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كسهم مستقيم 16"/>
          <p:cNvCxnSpPr/>
          <p:nvPr/>
        </p:nvCxnSpPr>
        <p:spPr>
          <a:xfrm>
            <a:off x="6858000" y="3836893"/>
            <a:ext cx="0" cy="18153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كسهم مستقيم 17"/>
          <p:cNvCxnSpPr/>
          <p:nvPr/>
        </p:nvCxnSpPr>
        <p:spPr>
          <a:xfrm>
            <a:off x="5181600" y="3774189"/>
            <a:ext cx="0" cy="41681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/>
          <p:nvPr/>
        </p:nvCxnSpPr>
        <p:spPr>
          <a:xfrm>
            <a:off x="3657600" y="3798769"/>
            <a:ext cx="0" cy="39223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2" descr="http://classes.midlandstech.com/carterp/Courses/bio211/chap17/figure_17_11_labeled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37" t="36927" r="35428" b="55215"/>
          <a:stretch/>
        </p:blipFill>
        <p:spPr bwMode="auto">
          <a:xfrm>
            <a:off x="2971800" y="4191000"/>
            <a:ext cx="2971800" cy="1132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رابط مستقيم 24"/>
          <p:cNvCxnSpPr/>
          <p:nvPr/>
        </p:nvCxnSpPr>
        <p:spPr>
          <a:xfrm>
            <a:off x="3657600" y="5323826"/>
            <a:ext cx="0" cy="1625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رابط مستقيم 26"/>
          <p:cNvCxnSpPr/>
          <p:nvPr/>
        </p:nvCxnSpPr>
        <p:spPr>
          <a:xfrm flipH="1">
            <a:off x="838200" y="5486400"/>
            <a:ext cx="2819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رابط مستقيم 28"/>
          <p:cNvCxnSpPr/>
          <p:nvPr/>
        </p:nvCxnSpPr>
        <p:spPr>
          <a:xfrm>
            <a:off x="3657600" y="5486400"/>
            <a:ext cx="381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رابط كسهم مستقيم 30"/>
          <p:cNvCxnSpPr/>
          <p:nvPr/>
        </p:nvCxnSpPr>
        <p:spPr>
          <a:xfrm>
            <a:off x="4038600" y="5486400"/>
            <a:ext cx="0" cy="304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رابط كسهم مستقيم 31"/>
          <p:cNvCxnSpPr/>
          <p:nvPr/>
        </p:nvCxnSpPr>
        <p:spPr>
          <a:xfrm>
            <a:off x="838200" y="5486400"/>
            <a:ext cx="0" cy="304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رابط كسهم مستقيم 32"/>
          <p:cNvCxnSpPr/>
          <p:nvPr/>
        </p:nvCxnSpPr>
        <p:spPr>
          <a:xfrm>
            <a:off x="2514600" y="5477435"/>
            <a:ext cx="0" cy="3137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رابط كسهم مستقيم 34"/>
          <p:cNvCxnSpPr/>
          <p:nvPr/>
        </p:nvCxnSpPr>
        <p:spPr>
          <a:xfrm>
            <a:off x="5334000" y="5268981"/>
            <a:ext cx="0" cy="39223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مستطيل 35"/>
          <p:cNvSpPr/>
          <p:nvPr/>
        </p:nvSpPr>
        <p:spPr>
          <a:xfrm>
            <a:off x="4800600" y="1071282"/>
            <a:ext cx="762000" cy="457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HSC</a:t>
            </a:r>
            <a:endParaRPr lang="ar-SA" b="1" dirty="0">
              <a:solidFill>
                <a:schemeClr val="tx1"/>
              </a:solidFill>
            </a:endParaRPr>
          </a:p>
        </p:txBody>
      </p:sp>
      <p:pic>
        <p:nvPicPr>
          <p:cNvPr id="48" name="Picture 2" descr="http://classes.midlandstech.com/carterp/Courses/bio211/chap17/figure_17_11_labeled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57" t="76954" r="6265" b="16458"/>
          <a:stretch/>
        </p:blipFill>
        <p:spPr bwMode="auto">
          <a:xfrm>
            <a:off x="6172200" y="5791200"/>
            <a:ext cx="2971800" cy="9906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0" name="رابط كسهم مستقيم 49"/>
          <p:cNvCxnSpPr/>
          <p:nvPr/>
        </p:nvCxnSpPr>
        <p:spPr>
          <a:xfrm>
            <a:off x="8458200" y="3836893"/>
            <a:ext cx="0" cy="18153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770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lasses.midlandstech.com/carterp/Courses/bio211/chap17/figure_17_11_labeled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4" t="5194" r="8203" b="66515"/>
          <a:stretch/>
        </p:blipFill>
        <p:spPr bwMode="auto">
          <a:xfrm>
            <a:off x="188259" y="0"/>
            <a:ext cx="8780930" cy="391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1676400" y="2590800"/>
            <a:ext cx="1447800" cy="2286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cs typeface="+mj-cs"/>
              </a:rPr>
              <a:t>Erythroblast</a:t>
            </a:r>
            <a:endParaRPr lang="ar-SA" sz="1600" b="1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88259" y="2590800"/>
            <a:ext cx="1564341" cy="2286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1600" b="1" dirty="0" smtClean="0">
                <a:solidFill>
                  <a:schemeClr val="tx1"/>
                </a:solidFill>
                <a:cs typeface="+mj-cs"/>
              </a:rPr>
              <a:t>Megakaryoblast</a:t>
            </a:r>
            <a:endParaRPr lang="ar-SA" sz="1600" b="1" dirty="0">
              <a:solidFill>
                <a:schemeClr val="tx1"/>
              </a:solidFill>
              <a:cs typeface="+mj-cs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92353" t="79804" r="2616" b="14902"/>
          <a:stretch/>
        </p:blipFill>
        <p:spPr bwMode="auto">
          <a:xfrm>
            <a:off x="188260" y="4280596"/>
            <a:ext cx="851964" cy="67240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83468" t="63133" r="8350" b="30485"/>
          <a:stretch/>
        </p:blipFill>
        <p:spPr bwMode="auto">
          <a:xfrm>
            <a:off x="1571554" y="4280598"/>
            <a:ext cx="1149338" cy="67240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" name="Picture 2" descr="http://classes.midlandstech.com/carterp/Courses/bio211/chap17/figure_17_11_labeled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97" t="76887" r="48960" b="14867"/>
          <a:stretch/>
        </p:blipFill>
        <p:spPr bwMode="auto">
          <a:xfrm>
            <a:off x="188260" y="5791200"/>
            <a:ext cx="4464423" cy="9906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classes.midlandstech.com/carterp/Courses/bio211/chap17/figure_17_11_labeled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55" t="76887" r="34236" b="14376"/>
          <a:stretch/>
        </p:blipFill>
        <p:spPr bwMode="auto">
          <a:xfrm>
            <a:off x="4693024" y="5791200"/>
            <a:ext cx="1479176" cy="9906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رابط كسهم مستقيم 14"/>
          <p:cNvCxnSpPr>
            <a:endCxn id="10" idx="0"/>
          </p:cNvCxnSpPr>
          <p:nvPr/>
        </p:nvCxnSpPr>
        <p:spPr>
          <a:xfrm>
            <a:off x="614242" y="3800935"/>
            <a:ext cx="0" cy="4796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>
            <a:off x="2057400" y="3745030"/>
            <a:ext cx="0" cy="4796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كسهم مستقيم 16"/>
          <p:cNvCxnSpPr/>
          <p:nvPr/>
        </p:nvCxnSpPr>
        <p:spPr>
          <a:xfrm>
            <a:off x="6858000" y="3836893"/>
            <a:ext cx="0" cy="18153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كسهم مستقيم 17"/>
          <p:cNvCxnSpPr/>
          <p:nvPr/>
        </p:nvCxnSpPr>
        <p:spPr>
          <a:xfrm>
            <a:off x="5181600" y="3774189"/>
            <a:ext cx="0" cy="41681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/>
          <p:nvPr/>
        </p:nvCxnSpPr>
        <p:spPr>
          <a:xfrm>
            <a:off x="3657600" y="3798769"/>
            <a:ext cx="0" cy="39223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2" descr="http://classes.midlandstech.com/carterp/Courses/bio211/chap17/figure_17_11_labeled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37" t="36927" r="35428" b="55215"/>
          <a:stretch/>
        </p:blipFill>
        <p:spPr bwMode="auto">
          <a:xfrm>
            <a:off x="2971800" y="4191000"/>
            <a:ext cx="2971800" cy="1132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رابط مستقيم 24"/>
          <p:cNvCxnSpPr/>
          <p:nvPr/>
        </p:nvCxnSpPr>
        <p:spPr>
          <a:xfrm>
            <a:off x="3657600" y="5323826"/>
            <a:ext cx="0" cy="1625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رابط مستقيم 26"/>
          <p:cNvCxnSpPr/>
          <p:nvPr/>
        </p:nvCxnSpPr>
        <p:spPr>
          <a:xfrm flipH="1">
            <a:off x="838200" y="5486400"/>
            <a:ext cx="2819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رابط مستقيم 28"/>
          <p:cNvCxnSpPr/>
          <p:nvPr/>
        </p:nvCxnSpPr>
        <p:spPr>
          <a:xfrm>
            <a:off x="3657600" y="5486400"/>
            <a:ext cx="381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رابط كسهم مستقيم 30"/>
          <p:cNvCxnSpPr/>
          <p:nvPr/>
        </p:nvCxnSpPr>
        <p:spPr>
          <a:xfrm>
            <a:off x="4029635" y="5477435"/>
            <a:ext cx="0" cy="3137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رابط كسهم مستقيم 31"/>
          <p:cNvCxnSpPr/>
          <p:nvPr/>
        </p:nvCxnSpPr>
        <p:spPr>
          <a:xfrm>
            <a:off x="838200" y="5486400"/>
            <a:ext cx="0" cy="304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رابط كسهم مستقيم 32"/>
          <p:cNvCxnSpPr/>
          <p:nvPr/>
        </p:nvCxnSpPr>
        <p:spPr>
          <a:xfrm>
            <a:off x="2514600" y="5477435"/>
            <a:ext cx="0" cy="3137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رابط كسهم مستقيم 34"/>
          <p:cNvCxnSpPr/>
          <p:nvPr/>
        </p:nvCxnSpPr>
        <p:spPr>
          <a:xfrm>
            <a:off x="5334000" y="5268981"/>
            <a:ext cx="0" cy="39223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مستطيل 35"/>
          <p:cNvSpPr/>
          <p:nvPr/>
        </p:nvSpPr>
        <p:spPr>
          <a:xfrm>
            <a:off x="4800600" y="1071282"/>
            <a:ext cx="762000" cy="457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HSC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39" name="وسيلة شرح مع سهم إلى اليسار 38"/>
          <p:cNvSpPr/>
          <p:nvPr/>
        </p:nvSpPr>
        <p:spPr>
          <a:xfrm>
            <a:off x="5791200" y="76200"/>
            <a:ext cx="1600200" cy="457200"/>
          </a:xfrm>
          <a:prstGeom prst="leftArrowCallou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Mixed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40" name="وسيلة شرح مع سهم إلى اليمين 39"/>
          <p:cNvSpPr/>
          <p:nvPr/>
        </p:nvSpPr>
        <p:spPr>
          <a:xfrm>
            <a:off x="936708" y="533400"/>
            <a:ext cx="1882692" cy="463923"/>
          </a:xfrm>
          <a:prstGeom prst="rightArrowCallou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/>
              <a:t>M0 ,M1</a:t>
            </a:r>
            <a:endParaRPr lang="ar-SA" sz="2000" b="1" dirty="0"/>
          </a:p>
        </p:txBody>
      </p:sp>
      <p:sp>
        <p:nvSpPr>
          <p:cNvPr id="42" name="وسيلة شرح مع سهم إلى اليسار 41"/>
          <p:cNvSpPr/>
          <p:nvPr/>
        </p:nvSpPr>
        <p:spPr>
          <a:xfrm>
            <a:off x="593808" y="1956547"/>
            <a:ext cx="701962" cy="481853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2079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b="1" dirty="0" smtClean="0"/>
              <a:t>M7</a:t>
            </a:r>
            <a:endParaRPr lang="ar-SA" b="1" dirty="0"/>
          </a:p>
        </p:txBody>
      </p:sp>
      <p:sp>
        <p:nvSpPr>
          <p:cNvPr id="43" name="وسيلة شرح مع سهم إلى اليمين 42"/>
          <p:cNvSpPr/>
          <p:nvPr/>
        </p:nvSpPr>
        <p:spPr>
          <a:xfrm>
            <a:off x="1295770" y="1956547"/>
            <a:ext cx="837830" cy="481853"/>
          </a:xfrm>
          <a:prstGeom prst="rightArrowCallout">
            <a:avLst>
              <a:gd name="adj1" fmla="val 25000"/>
              <a:gd name="adj2" fmla="val 25000"/>
              <a:gd name="adj3" fmla="val 27907"/>
              <a:gd name="adj4" fmla="val 64977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b="1" dirty="0" smtClean="0"/>
              <a:t>M6</a:t>
            </a:r>
            <a:endParaRPr lang="ar-SA" b="1" dirty="0"/>
          </a:p>
        </p:txBody>
      </p:sp>
      <p:sp>
        <p:nvSpPr>
          <p:cNvPr id="44" name="وسيلة شرح مع سهم إلى اليسار 43"/>
          <p:cNvSpPr/>
          <p:nvPr/>
        </p:nvSpPr>
        <p:spPr>
          <a:xfrm>
            <a:off x="4267200" y="1600200"/>
            <a:ext cx="1219199" cy="356347"/>
          </a:xfrm>
          <a:prstGeom prst="leftArrowCallout">
            <a:avLst>
              <a:gd name="adj1" fmla="val 25000"/>
              <a:gd name="adj2" fmla="val 16177"/>
              <a:gd name="adj3" fmla="val 17453"/>
              <a:gd name="adj4" fmla="val 64977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/>
              <a:t>M4</a:t>
            </a:r>
            <a:endParaRPr lang="ar-SA" sz="2000" b="1" dirty="0"/>
          </a:p>
        </p:txBody>
      </p:sp>
      <p:sp>
        <p:nvSpPr>
          <p:cNvPr id="45" name="وسيلة شرح مع سهم إلى اليمين 44"/>
          <p:cNvSpPr/>
          <p:nvPr/>
        </p:nvSpPr>
        <p:spPr>
          <a:xfrm>
            <a:off x="2720892" y="2197473"/>
            <a:ext cx="860508" cy="393327"/>
          </a:xfrm>
          <a:prstGeom prst="rightArrowCallou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/>
              <a:t>M2</a:t>
            </a:r>
            <a:endParaRPr lang="ar-SA" b="1" dirty="0"/>
          </a:p>
        </p:txBody>
      </p:sp>
      <p:sp>
        <p:nvSpPr>
          <p:cNvPr id="46" name="وسيلة شرح مع سهم إلى اليسار 45"/>
          <p:cNvSpPr/>
          <p:nvPr/>
        </p:nvSpPr>
        <p:spPr>
          <a:xfrm>
            <a:off x="5168152" y="2045073"/>
            <a:ext cx="1004047" cy="393327"/>
          </a:xfrm>
          <a:prstGeom prst="leftArrowCallou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/>
              <a:t>M5</a:t>
            </a:r>
            <a:endParaRPr lang="ar-SA" b="1" dirty="0"/>
          </a:p>
        </p:txBody>
      </p:sp>
      <p:sp>
        <p:nvSpPr>
          <p:cNvPr id="47" name="وسيلة شرح مع سهم إلى اليمين 46"/>
          <p:cNvSpPr/>
          <p:nvPr/>
        </p:nvSpPr>
        <p:spPr>
          <a:xfrm>
            <a:off x="2859793" y="3758479"/>
            <a:ext cx="797807" cy="356321"/>
          </a:xfrm>
          <a:prstGeom prst="rightArrowCallou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/>
              <a:t>M3</a:t>
            </a:r>
            <a:endParaRPr lang="ar-SA" b="1" dirty="0"/>
          </a:p>
        </p:txBody>
      </p:sp>
      <p:pic>
        <p:nvPicPr>
          <p:cNvPr id="48" name="Picture 2" descr="http://classes.midlandstech.com/carterp/Courses/bio211/chap17/figure_17_11_labeled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57" t="76954" r="6265" b="16458"/>
          <a:stretch/>
        </p:blipFill>
        <p:spPr bwMode="auto">
          <a:xfrm>
            <a:off x="6172200" y="5791200"/>
            <a:ext cx="2971800" cy="9906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0" name="رابط كسهم مستقيم 49"/>
          <p:cNvCxnSpPr/>
          <p:nvPr/>
        </p:nvCxnSpPr>
        <p:spPr>
          <a:xfrm>
            <a:off x="8458200" y="3836893"/>
            <a:ext cx="0" cy="18153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وسيلة شرح مع سهم إلى الأعلى 50"/>
          <p:cNvSpPr/>
          <p:nvPr/>
        </p:nvSpPr>
        <p:spPr>
          <a:xfrm>
            <a:off x="6465794" y="3836893"/>
            <a:ext cx="849406" cy="1039907"/>
          </a:xfrm>
          <a:prstGeom prst="upArrowCallou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/>
              <a:t>B-ALL</a:t>
            </a:r>
            <a:endParaRPr lang="ar-SA" sz="2000" b="1" dirty="0"/>
          </a:p>
        </p:txBody>
      </p:sp>
      <p:sp>
        <p:nvSpPr>
          <p:cNvPr id="52" name="وسيلة شرح مع سهم إلى الأعلى 51"/>
          <p:cNvSpPr/>
          <p:nvPr/>
        </p:nvSpPr>
        <p:spPr>
          <a:xfrm>
            <a:off x="8033497" y="3836893"/>
            <a:ext cx="849406" cy="1039907"/>
          </a:xfrm>
          <a:prstGeom prst="upArrowCallou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/>
              <a:t>T</a:t>
            </a:r>
            <a:r>
              <a:rPr lang="en-US" sz="2000" b="1" dirty="0" smtClean="0"/>
              <a:t>-ALL</a:t>
            </a:r>
            <a:endParaRPr lang="ar-SA" sz="2000" b="1" dirty="0"/>
          </a:p>
        </p:txBody>
      </p:sp>
    </p:spTree>
    <p:extLst>
      <p:ext uri="{BB962C8B-B14F-4D97-AF65-F5344CB8AC3E}">
        <p14:creationId xmlns:p14="http://schemas.microsoft.com/office/powerpoint/2010/main" val="117089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26419" y="1638496"/>
            <a:ext cx="8686800" cy="4953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1" indent="-342900">
              <a:lnSpc>
                <a:spcPct val="20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 smtClean="0">
                <a:solidFill>
                  <a:schemeClr val="tx1"/>
                </a:solidFill>
                <a:cs typeface="+mj-cs"/>
              </a:rPr>
              <a:t>Aggressive  malignant  hematopoietic disorders  </a:t>
            </a:r>
          </a:p>
          <a:p>
            <a:pPr marL="342900" lvl="1" indent="-342900">
              <a:lnSpc>
                <a:spcPct val="20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chemeClr val="tx1"/>
                </a:solidFill>
                <a:cs typeface="Times New Roman" pitchFamily="18" charset="0"/>
              </a:rPr>
              <a:t>A</a:t>
            </a:r>
            <a:r>
              <a:rPr lang="en-US" sz="2400" b="1" dirty="0" smtClean="0">
                <a:solidFill>
                  <a:schemeClr val="tx1"/>
                </a:solidFill>
                <a:cs typeface="Times New Roman" pitchFamily="18" charset="0"/>
              </a:rPr>
              <a:t>ccumulation of abnormal blasts (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I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mmature precursors of WBC)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</a:t>
            </a:r>
            <a:r>
              <a:rPr lang="en-US" sz="2400" b="1" dirty="0" smtClean="0">
                <a:solidFill>
                  <a:schemeClr val="tx1"/>
                </a:solidFill>
                <a:cs typeface="Times New Roman" pitchFamily="18" charset="0"/>
              </a:rPr>
              <a:t>in bone marrow and blood leading to:</a:t>
            </a:r>
            <a:r>
              <a:rPr lang="en-US" altLang="ar-SA" sz="2400" b="1" dirty="0" smtClean="0">
                <a:solidFill>
                  <a:schemeClr val="tx1"/>
                </a:solidFill>
              </a:rPr>
              <a:t>  </a:t>
            </a:r>
          </a:p>
          <a:p>
            <a:pPr marL="0" lvl="1">
              <a:lnSpc>
                <a:spcPct val="200000"/>
              </a:lnSpc>
              <a:buClr>
                <a:srgbClr val="FF0000"/>
              </a:buClr>
              <a:defRPr/>
            </a:pPr>
            <a:r>
              <a:rPr lang="en-US" sz="2400" b="1" dirty="0" smtClean="0">
                <a:solidFill>
                  <a:schemeClr val="tx1"/>
                </a:solidFill>
                <a:cs typeface="Times New Roman" pitchFamily="18" charset="0"/>
              </a:rPr>
              <a:t>    1- Bone marrow failure</a:t>
            </a:r>
            <a:r>
              <a:rPr lang="en-US" sz="20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(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anemia ,neutropenia &amp; thrombocytopenia)</a:t>
            </a:r>
            <a:r>
              <a:rPr lang="en-US" sz="20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en-US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>
              <a:lnSpc>
                <a:spcPct val="200000"/>
              </a:lnSpc>
              <a:buClr>
                <a:srgbClr val="FF0000"/>
              </a:buClr>
              <a:defRPr/>
            </a:pPr>
            <a:r>
              <a:rPr lang="en-US" sz="2400" b="1" dirty="0" smtClean="0">
                <a:solidFill>
                  <a:schemeClr val="tx1"/>
                </a:solidFill>
                <a:cs typeface="Times New Roman" pitchFamily="18" charset="0"/>
              </a:rPr>
              <a:t>    2- Organ infiltration </a:t>
            </a:r>
            <a:r>
              <a:rPr lang="en-US" b="1" dirty="0" smtClean="0">
                <a:solidFill>
                  <a:schemeClr val="tx1"/>
                </a:solidFill>
                <a:cs typeface="Times New Roman" pitchFamily="18" charset="0"/>
              </a:rPr>
              <a:t>(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hepatosplenomegy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,lymphadenopathy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)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02827" y="457200"/>
            <a:ext cx="5251263" cy="838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C00000"/>
                </a:solidFill>
              </a:rPr>
              <a:t>ACUTE LEUKEMIA</a:t>
            </a:r>
            <a:endParaRPr lang="en-US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2133600"/>
            <a:ext cx="8686799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1822273" y="304800"/>
            <a:ext cx="5715000" cy="6858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</a:rPr>
              <a:t>FAB </a:t>
            </a:r>
            <a:r>
              <a:rPr lang="en-US" sz="4000" b="1" dirty="0" smtClean="0">
                <a:solidFill>
                  <a:srgbClr val="C00000"/>
                </a:solidFill>
              </a:rPr>
              <a:t>CLASSIFICATION </a:t>
            </a:r>
            <a:endParaRPr lang="ar-SA" sz="4000" b="1" dirty="0">
              <a:solidFill>
                <a:srgbClr val="C00000"/>
              </a:solidFill>
            </a:endParaRPr>
          </a:p>
        </p:txBody>
      </p:sp>
      <p:sp>
        <p:nvSpPr>
          <p:cNvPr id="2" name="مستطيل مستدير الزوايا 1"/>
          <p:cNvSpPr/>
          <p:nvPr/>
        </p:nvSpPr>
        <p:spPr>
          <a:xfrm>
            <a:off x="457200" y="1447800"/>
            <a:ext cx="8229600" cy="609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Based on morphology&amp; flow cytometry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7158317" y="5293659"/>
            <a:ext cx="1752599" cy="4213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CD235a</a:t>
            </a:r>
            <a:endParaRPr lang="ar-SA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7162800" y="5715000"/>
            <a:ext cx="1752598" cy="381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CD41</a:t>
            </a:r>
            <a:endParaRPr lang="ar-SA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10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20928" y="269964"/>
            <a:ext cx="7315200" cy="762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</a:rPr>
              <a:t>AML </a:t>
            </a:r>
            <a:r>
              <a:rPr lang="en-US" sz="4000" b="1" dirty="0" smtClean="0">
                <a:solidFill>
                  <a:srgbClr val="C00000"/>
                </a:solidFill>
              </a:rPr>
              <a:t>CLASSIFICATION </a:t>
            </a:r>
            <a:r>
              <a:rPr lang="en-US" sz="4000" b="1" dirty="0" smtClean="0">
                <a:solidFill>
                  <a:srgbClr val="C00000"/>
                </a:solidFill>
              </a:rPr>
              <a:t>(WHO)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28600" y="1447800"/>
            <a:ext cx="1981200" cy="2133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solidFill>
                  <a:schemeClr val="tx1"/>
                </a:solidFill>
              </a:rPr>
              <a:t>AML with recurrent genetic abnormalities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438400" y="1371600"/>
            <a:ext cx="2057400" cy="2209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 smtClean="0">
                <a:solidFill>
                  <a:schemeClr val="tx1"/>
                </a:solidFill>
              </a:rPr>
              <a:t>Myelodysplasia</a:t>
            </a:r>
            <a:r>
              <a:rPr lang="en-US" sz="2000" b="1" dirty="0" smtClean="0">
                <a:solidFill>
                  <a:schemeClr val="tx1"/>
                </a:solidFill>
              </a:rPr>
              <a:t> related AML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724400" y="1371600"/>
            <a:ext cx="2057400" cy="2209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Therapy related  AML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934200" y="1371600"/>
            <a:ext cx="1981200" cy="2209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AML,  not otherwise specified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(FAB)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28600" y="4000500"/>
            <a:ext cx="1981200" cy="21717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</a:rPr>
              <a:t>1- t(8;21)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2- t(16;16)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3- t(15;17)</a:t>
            </a:r>
          </a:p>
          <a:p>
            <a:r>
              <a:rPr lang="en-US" sz="2000" b="1" u="sng" dirty="0" smtClean="0">
                <a:solidFill>
                  <a:schemeClr val="tx1"/>
                </a:solidFill>
              </a:rPr>
              <a:t>Prognosis: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Good</a:t>
            </a: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438400" y="4038600"/>
            <a:ext cx="2039471" cy="2133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Blasts≥ 20%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Significant dysplasia </a:t>
            </a:r>
          </a:p>
          <a:p>
            <a:r>
              <a:rPr lang="en-US" sz="2000" b="1" u="sng" dirty="0" smtClean="0">
                <a:solidFill>
                  <a:schemeClr val="tx1"/>
                </a:solidFill>
              </a:rPr>
              <a:t>Prognosis: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poor</a:t>
            </a: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724400" y="4038600"/>
            <a:ext cx="1981200" cy="2133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Blasts≥ 20%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Previous chemotherapy </a:t>
            </a:r>
          </a:p>
          <a:p>
            <a:r>
              <a:rPr lang="en-US" sz="2000" b="1" u="sng" dirty="0" smtClean="0">
                <a:solidFill>
                  <a:schemeClr val="tx1"/>
                </a:solidFill>
              </a:rPr>
              <a:t>Prognosis: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poor</a:t>
            </a: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934200" y="4038600"/>
            <a:ext cx="1981200" cy="2133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endParaRPr lang="en-US" sz="20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Blasts≥ 20%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Genetic: N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No dysplasia </a:t>
            </a:r>
          </a:p>
          <a:p>
            <a:r>
              <a:rPr lang="en-US" sz="2000" b="1" u="sng" dirty="0" smtClean="0">
                <a:solidFill>
                  <a:schemeClr val="tx1"/>
                </a:solidFill>
              </a:rPr>
              <a:t>Prognosis: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Standard </a:t>
            </a: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1143000" y="3581400"/>
            <a:ext cx="76200" cy="381000"/>
          </a:xfrm>
          <a:prstGeom prst="downArrow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 flipH="1">
            <a:off x="3429000" y="3581400"/>
            <a:ext cx="76200" cy="381000"/>
          </a:xfrm>
          <a:prstGeom prst="downArrow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5638800" y="3581400"/>
            <a:ext cx="76200" cy="381000"/>
          </a:xfrm>
          <a:prstGeom prst="downArrow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8001000" y="3581400"/>
            <a:ext cx="76200" cy="381000"/>
          </a:xfrm>
          <a:prstGeom prst="downArrow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9" y="8964"/>
            <a:ext cx="4495800" cy="342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مستطيل مستدير الزوايا 4"/>
          <p:cNvSpPr/>
          <p:nvPr/>
        </p:nvSpPr>
        <p:spPr>
          <a:xfrm>
            <a:off x="76200" y="2528047"/>
            <a:ext cx="990600" cy="59615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M0</a:t>
            </a:r>
            <a:endParaRPr lang="ar-SA" sz="2400" b="1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729" y="152399"/>
            <a:ext cx="4630271" cy="3276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مستطيل مستدير الزوايا 6"/>
          <p:cNvSpPr/>
          <p:nvPr/>
        </p:nvSpPr>
        <p:spPr>
          <a:xfrm>
            <a:off x="4558553" y="2590800"/>
            <a:ext cx="990600" cy="59615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M1</a:t>
            </a:r>
            <a:endParaRPr lang="ar-SA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>
            <a:lum bright="-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مستطيل مستدير الزوايا 9"/>
          <p:cNvSpPr/>
          <p:nvPr/>
        </p:nvSpPr>
        <p:spPr>
          <a:xfrm>
            <a:off x="98612" y="5943600"/>
            <a:ext cx="990600" cy="59615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M2</a:t>
            </a:r>
            <a:endParaRPr lang="ar-SA" sz="2400" b="1" dirty="0">
              <a:solidFill>
                <a:schemeClr val="tx1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106" y="3429000"/>
            <a:ext cx="4598894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مستطيل مستدير الزوايا 13"/>
          <p:cNvSpPr/>
          <p:nvPr/>
        </p:nvSpPr>
        <p:spPr>
          <a:xfrm>
            <a:off x="4603376" y="3505200"/>
            <a:ext cx="990600" cy="59615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M3</a:t>
            </a:r>
            <a:endParaRPr lang="ar-SA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57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o.quizlet.com/JiiSDBfWTZ9bPj7wmeiOyQ_m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784225"/>
            <a:ext cx="3377453" cy="2794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ttp://www.pathologyoutlines.com/images/marrow/0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"/>
            <a:ext cx="4419600" cy="331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مستطيل مستدير الزوايا 6"/>
          <p:cNvSpPr/>
          <p:nvPr/>
        </p:nvSpPr>
        <p:spPr>
          <a:xfrm>
            <a:off x="3491753" y="2814917"/>
            <a:ext cx="990600" cy="59615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M4</a:t>
            </a:r>
            <a:endParaRPr lang="ar-SA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>
            <a:lum bright="-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-1793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5" descr="AML_6_Diagnostik_Abb_6-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67098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مستطيل مستدير الزوايا 9"/>
          <p:cNvSpPr/>
          <p:nvPr/>
        </p:nvSpPr>
        <p:spPr>
          <a:xfrm>
            <a:off x="0" y="3784225"/>
            <a:ext cx="990600" cy="59615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M6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7597588" y="6089276"/>
            <a:ext cx="990600" cy="59615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M7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001000" y="2687170"/>
            <a:ext cx="990600" cy="59615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M5</a:t>
            </a:r>
            <a:endParaRPr lang="ar-SA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11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46164" y="1896291"/>
            <a:ext cx="8458200" cy="1981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90000"/>
              </a:lnSpc>
              <a:buNone/>
              <a:defRPr/>
            </a:pPr>
            <a:r>
              <a:rPr lang="en-US" sz="2400" b="1" u="sng" dirty="0" smtClean="0">
                <a:solidFill>
                  <a:schemeClr val="tx1"/>
                </a:solidFill>
                <a:cs typeface="Times New Roman" pitchFamily="18" charset="0"/>
              </a:rPr>
              <a:t>1-Pancytopenia: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000" b="1" dirty="0" smtClean="0">
                <a:solidFill>
                  <a:schemeClr val="tx1"/>
                </a:solidFill>
                <a:cs typeface="Times New Roman" pitchFamily="18" charset="0"/>
                <a:sym typeface="Symbol" pitchFamily="18" charset="2"/>
              </a:rPr>
              <a:t>WBC infection (fever ,septic shock)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000" b="1" dirty="0" smtClean="0">
                <a:solidFill>
                  <a:schemeClr val="tx1"/>
                </a:solidFill>
                <a:cs typeface="Times New Roman" pitchFamily="18" charset="0"/>
                <a:sym typeface="Symbol" pitchFamily="18" charset="2"/>
              </a:rPr>
              <a:t></a:t>
            </a:r>
            <a:r>
              <a:rPr lang="en-US" sz="2000" b="1" dirty="0" err="1" smtClean="0">
                <a:solidFill>
                  <a:schemeClr val="tx1"/>
                </a:solidFill>
                <a:cs typeface="Times New Roman" pitchFamily="18" charset="0"/>
                <a:sym typeface="Symbol" pitchFamily="18" charset="2"/>
              </a:rPr>
              <a:t>Hb</a:t>
            </a:r>
            <a:r>
              <a:rPr lang="en-US" sz="2000" b="1" dirty="0" smtClean="0">
                <a:solidFill>
                  <a:schemeClr val="tx1"/>
                </a:solidFill>
                <a:cs typeface="Times New Roman" pitchFamily="18" charset="0"/>
                <a:sym typeface="Symbol" pitchFamily="18" charset="2"/>
              </a:rPr>
              <a:t> anemia (fatigue , headache , pallor ,SOB….)  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000" b="1" dirty="0" smtClean="0">
                <a:solidFill>
                  <a:schemeClr val="tx1"/>
                </a:solidFill>
                <a:cs typeface="Times New Roman" pitchFamily="18" charset="0"/>
                <a:sym typeface="Symbol" pitchFamily="18" charset="2"/>
              </a:rPr>
              <a:t>platelets bleeding (bruises , epistaxis ,menorrhagia…</a:t>
            </a:r>
            <a:r>
              <a:rPr lang="en-US" sz="2400" dirty="0" smtClean="0">
                <a:solidFill>
                  <a:schemeClr val="tx1"/>
                </a:solidFill>
                <a:cs typeface="Times New Roman" pitchFamily="18" charset="0"/>
                <a:sym typeface="Symbol" pitchFamily="18" charset="2"/>
              </a:rPr>
              <a:t>)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400" dirty="0" smtClean="0">
                <a:solidFill>
                  <a:schemeClr val="tx1"/>
                </a:solidFill>
                <a:cs typeface="Times New Roman" pitchFamily="18" charset="0"/>
                <a:sym typeface="Symbol" pitchFamily="18" charset="2"/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69964" y="4029891"/>
            <a:ext cx="8610600" cy="2286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90000"/>
              </a:lnSpc>
              <a:buNone/>
              <a:defRPr/>
            </a:pPr>
            <a:r>
              <a:rPr lang="en-US" sz="2400" b="1" u="sng" dirty="0" smtClean="0">
                <a:solidFill>
                  <a:schemeClr val="tx1"/>
                </a:solidFill>
                <a:cs typeface="Times New Roman" pitchFamily="18" charset="0"/>
              </a:rPr>
              <a:t>2-Organ infiltration: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/>
                </a:solidFill>
                <a:cs typeface="Times New Roman" pitchFamily="18" charset="0"/>
              </a:rPr>
              <a:t>Hepatosplenomegally.</a:t>
            </a:r>
            <a:r>
              <a:rPr lang="en-US" sz="2000" b="1" dirty="0" smtClean="0">
                <a:solidFill>
                  <a:schemeClr val="tx1"/>
                </a:solidFill>
              </a:rPr>
              <a:t>            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/>
                </a:solidFill>
                <a:cs typeface="Times New Roman" pitchFamily="18" charset="0"/>
              </a:rPr>
              <a:t>Lymphadenopathy (rare)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Myeloid sarcoma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Gum hypertrophy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CNS disease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4" name="Right Brace 3"/>
          <p:cNvSpPr/>
          <p:nvPr/>
        </p:nvSpPr>
        <p:spPr>
          <a:xfrm>
            <a:off x="3317964" y="5325291"/>
            <a:ext cx="228600" cy="9144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22764" y="5553891"/>
            <a:ext cx="4191000" cy="4572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black"/>
                </a:solidFill>
              </a:rPr>
              <a:t>More with Acute Monoblastic Leukemia 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125588" y="348342"/>
            <a:ext cx="6934200" cy="8382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</a:rPr>
              <a:t>CLINICAL FEATURES OF AML</a:t>
            </a:r>
            <a:endParaRPr lang="en-US" sz="4400" dirty="0">
              <a:solidFill>
                <a:srgbClr val="C00000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908764" y="3344091"/>
            <a:ext cx="2514600" cy="4572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Acute onset 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04800" y="2667000"/>
            <a:ext cx="8610600" cy="2514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u="sng" dirty="0" smtClean="0">
                <a:solidFill>
                  <a:schemeClr val="tx1"/>
                </a:solidFill>
              </a:rPr>
              <a:t>4-Disseminated Intravascular Coagulation (DIC):</a:t>
            </a:r>
          </a:p>
          <a:p>
            <a:r>
              <a:rPr lang="en-US" sz="2000" b="1" dirty="0" smtClean="0">
                <a:solidFill>
                  <a:schemeClr val="tx1"/>
                </a:solidFill>
              </a:rPr>
              <a:t>Widespread activation of coagulation system leading to intravascular fibrin deposition &amp;consumption of platelet and coagulation factors which can be manifested as bleeding (85%) or thrombosis (15%)</a:t>
            </a:r>
          </a:p>
          <a:p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0000" y="4495800"/>
            <a:ext cx="48006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More with Acute Promyelocytic leukemia (M3)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04800" y="1676400"/>
            <a:ext cx="8534400" cy="838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u="sng" dirty="0" smtClean="0">
                <a:solidFill>
                  <a:schemeClr val="tx1"/>
                </a:solidFill>
              </a:rPr>
              <a:t>3-Leucostasis </a:t>
            </a:r>
            <a:r>
              <a:rPr lang="en-US" sz="2400" b="1" u="sng" dirty="0">
                <a:solidFill>
                  <a:schemeClr val="tx1"/>
                </a:solidFill>
              </a:rPr>
              <a:t>(increased blood viscosity) </a:t>
            </a:r>
            <a:endParaRPr lang="en-US" sz="2400" b="1" u="sng" dirty="0" smtClean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125588" y="348342"/>
            <a:ext cx="6934200" cy="8382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</a:rPr>
              <a:t>CLINICAL FEATURES OF AML</a:t>
            </a:r>
            <a:endParaRPr lang="en-US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myeloid sarco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600201"/>
            <a:ext cx="4114800" cy="3505200"/>
          </a:xfrm>
          <a:prstGeom prst="rect">
            <a:avLst/>
          </a:prstGeom>
          <a:noFill/>
        </p:spPr>
      </p:pic>
      <p:pic>
        <p:nvPicPr>
          <p:cNvPr id="3" name="Picture 10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00200"/>
            <a:ext cx="41148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le 3"/>
          <p:cNvSpPr/>
          <p:nvPr/>
        </p:nvSpPr>
        <p:spPr>
          <a:xfrm>
            <a:off x="457200" y="4724400"/>
            <a:ext cx="4191000" cy="533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>
              <a:lnSpc>
                <a:spcPct val="90000"/>
              </a:lnSpc>
              <a:defRPr/>
            </a:pPr>
            <a:r>
              <a:rPr lang="en-US" b="1" dirty="0" smtClean="0">
                <a:solidFill>
                  <a:prstClr val="black"/>
                </a:solidFill>
              </a:rPr>
              <a:t>Myeloid sarcoma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648200" y="4724400"/>
            <a:ext cx="4038600" cy="533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>
              <a:lnSpc>
                <a:spcPct val="90000"/>
              </a:lnSpc>
              <a:defRPr/>
            </a:pPr>
            <a:r>
              <a:rPr lang="en-US" b="1" dirty="0" smtClean="0">
                <a:solidFill>
                  <a:prstClr val="black"/>
                </a:solidFill>
              </a:rPr>
              <a:t>Gum hypertrophy 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125588" y="348342"/>
            <a:ext cx="6934200" cy="8382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</a:rPr>
              <a:t>CLINICAL FEATURES OF AML</a:t>
            </a:r>
            <a:endParaRPr lang="en-US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00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00599" y="2362200"/>
            <a:ext cx="8382000" cy="2971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65 years old male presented to ER with fatigue ,fever and nose bleeding  for 2 weeks.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</a:rPr>
              <a:t>O/E : moderate </a:t>
            </a:r>
            <a:r>
              <a:rPr lang="en-US" sz="2400" b="1" dirty="0" err="1" smtClean="0">
                <a:solidFill>
                  <a:schemeClr val="tx1"/>
                </a:solidFill>
              </a:rPr>
              <a:t>hepatosplenomegaly</a:t>
            </a:r>
            <a:r>
              <a:rPr lang="en-US" sz="2400" b="1" dirty="0" smtClean="0">
                <a:solidFill>
                  <a:schemeClr val="tx1"/>
                </a:solidFill>
              </a:rPr>
              <a:t> &amp; multiple bruises.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  CBC : WBC :40 </a:t>
            </a:r>
            <a:r>
              <a:rPr lang="en-US" b="1" dirty="0" smtClean="0">
                <a:solidFill>
                  <a:schemeClr val="tx1"/>
                </a:solidFill>
              </a:rPr>
              <a:t>x10</a:t>
            </a:r>
            <a:r>
              <a:rPr lang="en-US" b="1" baseline="30000" dirty="0" smtClean="0">
                <a:solidFill>
                  <a:schemeClr val="tx1"/>
                </a:solidFill>
              </a:rPr>
              <a:t>9</a:t>
            </a:r>
            <a:r>
              <a:rPr lang="en-US" b="1" dirty="0" smtClean="0">
                <a:solidFill>
                  <a:schemeClr val="tx1"/>
                </a:solidFill>
              </a:rPr>
              <a:t>/L</a:t>
            </a:r>
            <a:r>
              <a:rPr lang="en-US" sz="2400" b="1" dirty="0" smtClean="0">
                <a:solidFill>
                  <a:schemeClr val="tx1"/>
                </a:solidFill>
              </a:rPr>
              <a:t>          HB: 7</a:t>
            </a:r>
            <a:r>
              <a:rPr lang="en-US" b="1" dirty="0" smtClean="0">
                <a:solidFill>
                  <a:schemeClr val="tx1"/>
                </a:solidFill>
              </a:rPr>
              <a:t>g/</a:t>
            </a:r>
            <a:r>
              <a:rPr lang="en-US" b="1" dirty="0" err="1" smtClean="0">
                <a:solidFill>
                  <a:schemeClr val="tx1"/>
                </a:solidFill>
              </a:rPr>
              <a:t>dL</a:t>
            </a:r>
            <a:r>
              <a:rPr lang="en-US" sz="2400" b="1" dirty="0" smtClean="0">
                <a:solidFill>
                  <a:schemeClr val="tx1"/>
                </a:solidFill>
              </a:rPr>
              <a:t>              PLT: 51 </a:t>
            </a:r>
            <a:r>
              <a:rPr lang="en-US" b="1" dirty="0">
                <a:solidFill>
                  <a:schemeClr val="tx1"/>
                </a:solidFill>
              </a:rPr>
              <a:t>x10</a:t>
            </a:r>
            <a:r>
              <a:rPr lang="en-US" b="1" baseline="30000" dirty="0">
                <a:solidFill>
                  <a:schemeClr val="tx1"/>
                </a:solidFill>
              </a:rPr>
              <a:t>9</a:t>
            </a:r>
            <a:r>
              <a:rPr lang="en-US" b="1" dirty="0">
                <a:solidFill>
                  <a:schemeClr val="tx1"/>
                </a:solidFill>
              </a:rPr>
              <a:t>/L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sz="2400" b="1" dirty="0" smtClean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125588" y="533400"/>
            <a:ext cx="6934200" cy="8382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</a:rPr>
              <a:t>CASE STUDY</a:t>
            </a:r>
            <a:endParaRPr lang="en-US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81000" y="4876800"/>
            <a:ext cx="8534400" cy="1447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u="sng" dirty="0" smtClean="0">
                <a:solidFill>
                  <a:schemeClr val="tx1"/>
                </a:solidFill>
              </a:rPr>
              <a:t>Flow cytometry :</a:t>
            </a:r>
          </a:p>
          <a:p>
            <a:r>
              <a:rPr lang="en-US" sz="2400" b="1" dirty="0" smtClean="0">
                <a:solidFill>
                  <a:schemeClr val="tx1"/>
                </a:solidFill>
              </a:rPr>
              <a:t>The blast are positive for CD34 ,CD13,CD33,CD117 and MPO</a:t>
            </a:r>
          </a:p>
          <a:p>
            <a:r>
              <a:rPr lang="en-US" sz="2400" b="1" dirty="0" smtClean="0">
                <a:solidFill>
                  <a:schemeClr val="tx1"/>
                </a:solidFill>
              </a:rPr>
              <a:t>They are negative for CD3,CD10,CD19&amp;CD79a</a:t>
            </a:r>
          </a:p>
          <a:p>
            <a:endParaRPr lang="en-US" dirty="0"/>
          </a:p>
        </p:txBody>
      </p:sp>
      <p:pic>
        <p:nvPicPr>
          <p:cNvPr id="6" name="Picture 2" descr="http://www.pathologyoutlines.com/images/marrow/040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95400"/>
            <a:ext cx="54102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مستطيل مستدير الزوايا 1"/>
          <p:cNvSpPr/>
          <p:nvPr/>
        </p:nvSpPr>
        <p:spPr>
          <a:xfrm>
            <a:off x="381000" y="609600"/>
            <a:ext cx="4800600" cy="685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u="sng" dirty="0" smtClean="0">
                <a:solidFill>
                  <a:schemeClr val="tx1"/>
                </a:solidFill>
              </a:rPr>
              <a:t>Blood smear &amp; bone marrow:</a:t>
            </a:r>
            <a:endParaRPr lang="ar-SA" sz="2800" b="1" u="sng" dirty="0">
              <a:solidFill>
                <a:schemeClr val="tx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6692153" y="1425388"/>
            <a:ext cx="2209800" cy="297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3800" dirty="0" smtClean="0">
                <a:solidFill>
                  <a:schemeClr val="tx1"/>
                </a:solidFill>
                <a:latin typeface="Algerian" panose="04020705040A02060702" pitchFamily="82" charset="0"/>
                <a:cs typeface="Aharoni" panose="02010803020104030203" pitchFamily="2" charset="-79"/>
              </a:rPr>
              <a:t>?</a:t>
            </a:r>
            <a:endParaRPr lang="ar-SA" sz="13800" dirty="0">
              <a:solidFill>
                <a:schemeClr val="tx1"/>
              </a:solidFill>
              <a:latin typeface="Algerian" panose="04020705040A02060702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مستدير الزوايا 2"/>
          <p:cNvSpPr/>
          <p:nvPr/>
        </p:nvSpPr>
        <p:spPr>
          <a:xfrm>
            <a:off x="838200" y="2514600"/>
            <a:ext cx="8001000" cy="1752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AML with maturation (M2)        (FAB)</a:t>
            </a:r>
            <a:endParaRPr lang="ar-SA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92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57200" y="1905000"/>
            <a:ext cx="4191000" cy="838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  </a:t>
            </a:r>
            <a:r>
              <a:rPr lang="en-US" sz="2200" b="1" dirty="0" smtClean="0">
                <a:solidFill>
                  <a:schemeClr val="tx1"/>
                </a:solidFill>
              </a:rPr>
              <a:t>Means “white blood” in Greek.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2743200"/>
            <a:ext cx="54102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  </a:t>
            </a:r>
            <a:r>
              <a:rPr lang="en-US" sz="2200" b="1" dirty="0" smtClean="0">
                <a:solidFill>
                  <a:schemeClr val="tx1"/>
                </a:solidFill>
              </a:rPr>
              <a:t>Named by pathologist Virchow in 1845.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3657600"/>
            <a:ext cx="6400800" cy="1066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  </a:t>
            </a:r>
            <a:r>
              <a:rPr lang="en-US" sz="2200" b="1" dirty="0" smtClean="0">
                <a:solidFill>
                  <a:schemeClr val="tx1"/>
                </a:solidFill>
              </a:rPr>
              <a:t>Classified by FAB classification systems in 1976.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57200" y="4724400"/>
            <a:ext cx="7696200" cy="1143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200" b="1" dirty="0" smtClean="0">
                <a:solidFill>
                  <a:schemeClr val="tx1"/>
                </a:solidFill>
              </a:rPr>
              <a:t>  Reclassified by World Health Organization in 2001 &amp; 2008.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667691" y="381000"/>
            <a:ext cx="5791200" cy="7620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C00000"/>
                </a:solidFill>
              </a:rPr>
              <a:t>HISTORY </a:t>
            </a:r>
            <a:endParaRPr lang="en-US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pathologyoutlines.com/images/marrow/040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066800"/>
            <a:ext cx="7391399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مستطيل مستدير الزوايا 1"/>
          <p:cNvSpPr/>
          <p:nvPr/>
        </p:nvSpPr>
        <p:spPr>
          <a:xfrm>
            <a:off x="838200" y="533400"/>
            <a:ext cx="4572000" cy="609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Karyotype :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533400" y="4876800"/>
            <a:ext cx="8229600" cy="838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The final diagnosis: AML with t(8;21)            (WHO)</a:t>
            </a:r>
            <a:endParaRPr lang="ar-SA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55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596543" y="1600200"/>
            <a:ext cx="8001000" cy="2057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FFFF"/>
              </a:buClr>
              <a:buSzPct val="110000"/>
            </a:pPr>
            <a:r>
              <a:rPr lang="en-US" altLang="ar-SA" sz="2400" b="1" u="sng" kern="0" dirty="0">
                <a:solidFill>
                  <a:schemeClr val="tx1"/>
                </a:solidFill>
                <a:latin typeface="Arial" pitchFamily="34" charset="0"/>
              </a:rPr>
              <a:t>Better prognosis:</a:t>
            </a:r>
          </a:p>
          <a:p>
            <a:pPr marL="800100" lvl="1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altLang="ar-SA" sz="2400" kern="0" dirty="0" smtClean="0">
                <a:solidFill>
                  <a:schemeClr val="tx1"/>
                </a:solidFill>
                <a:latin typeface="Arial" pitchFamily="34" charset="0"/>
              </a:rPr>
              <a:t>Genetics</a:t>
            </a:r>
            <a:r>
              <a:rPr lang="en-US" altLang="ar-SA" sz="2400" kern="0" dirty="0">
                <a:solidFill>
                  <a:schemeClr val="tx1"/>
                </a:solidFill>
                <a:latin typeface="Arial" pitchFamily="34" charset="0"/>
              </a:rPr>
              <a:t>: t(8;21), </a:t>
            </a:r>
            <a:r>
              <a:rPr lang="en-US" altLang="ar-SA" sz="2400" kern="0" dirty="0" err="1">
                <a:solidFill>
                  <a:schemeClr val="tx1"/>
                </a:solidFill>
                <a:latin typeface="Arial" pitchFamily="34" charset="0"/>
              </a:rPr>
              <a:t>inv</a:t>
            </a:r>
            <a:r>
              <a:rPr lang="en-US" altLang="ar-SA" sz="2400" kern="0" dirty="0">
                <a:solidFill>
                  <a:schemeClr val="tx1"/>
                </a:solidFill>
                <a:latin typeface="Arial" pitchFamily="34" charset="0"/>
              </a:rPr>
              <a:t>(16;16) or t(15;17)</a:t>
            </a:r>
          </a:p>
          <a:p>
            <a:pPr marL="800100" lvl="1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altLang="ar-SA" sz="2400" kern="0" dirty="0">
                <a:solidFill>
                  <a:schemeClr val="tx1"/>
                </a:solidFill>
                <a:latin typeface="Arial" pitchFamily="34" charset="0"/>
              </a:rPr>
              <a:t>Age: &lt; 60 years</a:t>
            </a:r>
          </a:p>
          <a:p>
            <a:pPr marL="800100" lvl="1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altLang="ar-SA" sz="2400" kern="0" dirty="0">
                <a:solidFill>
                  <a:schemeClr val="tx1"/>
                </a:solidFill>
                <a:latin typeface="Arial" pitchFamily="34" charset="0"/>
              </a:rPr>
              <a:t>Primary better than secondary</a:t>
            </a:r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596543" y="3733800"/>
            <a:ext cx="8001000" cy="2667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FFFF"/>
              </a:buClr>
              <a:buSzPct val="110000"/>
            </a:pPr>
            <a:r>
              <a:rPr lang="en-US" altLang="ar-SA" sz="2400" b="1" u="sng" kern="0" dirty="0" smtClean="0">
                <a:solidFill>
                  <a:schemeClr val="tx1"/>
                </a:solidFill>
                <a:latin typeface="Arial" pitchFamily="34" charset="0"/>
              </a:rPr>
              <a:t>Treatment</a:t>
            </a:r>
          </a:p>
          <a:p>
            <a:pPr marL="800100" lvl="1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altLang="ar-SA" sz="2400" kern="0" dirty="0" smtClean="0">
                <a:solidFill>
                  <a:schemeClr val="tx1"/>
                </a:solidFill>
                <a:latin typeface="Arial" pitchFamily="34" charset="0"/>
              </a:rPr>
              <a:t>Chemotherapy</a:t>
            </a:r>
            <a:r>
              <a:rPr lang="en-US" altLang="ar-SA" sz="2400" kern="0" dirty="0">
                <a:solidFill>
                  <a:schemeClr val="tx1"/>
                </a:solidFill>
                <a:latin typeface="Arial" pitchFamily="34" charset="0"/>
              </a:rPr>
              <a:t>:</a:t>
            </a:r>
          </a:p>
          <a:p>
            <a:pPr marL="1257300" lvl="2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altLang="ar-SA" sz="2400" kern="0" dirty="0">
                <a:solidFill>
                  <a:schemeClr val="tx1"/>
                </a:solidFill>
                <a:latin typeface="Arial" pitchFamily="34" charset="0"/>
              </a:rPr>
              <a:t>AML: M0-M8 but not </a:t>
            </a:r>
            <a:r>
              <a:rPr lang="en-US" altLang="ar-SA" sz="2400" kern="0" dirty="0" smtClean="0">
                <a:solidFill>
                  <a:schemeClr val="tx1"/>
                </a:solidFill>
                <a:latin typeface="Arial" pitchFamily="34" charset="0"/>
              </a:rPr>
              <a:t>M3  ( same protocol)</a:t>
            </a:r>
            <a:endParaRPr lang="en-US" altLang="ar-SA" sz="2400" kern="0" dirty="0">
              <a:solidFill>
                <a:schemeClr val="tx1"/>
              </a:solidFill>
              <a:latin typeface="Arial" pitchFamily="34" charset="0"/>
            </a:endParaRPr>
          </a:p>
          <a:p>
            <a:pPr marL="1257300" lvl="2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altLang="ar-SA" sz="2400" kern="0" dirty="0">
                <a:solidFill>
                  <a:schemeClr val="tx1"/>
                </a:solidFill>
                <a:latin typeface="Arial" pitchFamily="34" charset="0"/>
              </a:rPr>
              <a:t>AML: M3 (ATRA or arsenic) </a:t>
            </a:r>
          </a:p>
          <a:p>
            <a:pPr marL="800100" lvl="1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altLang="ar-SA" sz="2400" kern="0" dirty="0">
                <a:solidFill>
                  <a:schemeClr val="tx1"/>
                </a:solidFill>
                <a:latin typeface="Arial" pitchFamily="34" charset="0"/>
              </a:rPr>
              <a:t>Stem cell transplantation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SzPct val="70000"/>
            </a:pPr>
            <a:endParaRPr lang="en-US" altLang="ar-SA" sz="2400" kern="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986247" y="289559"/>
            <a:ext cx="7239000" cy="8382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</a:rPr>
              <a:t>PROGNOSIS AND TREATMENT</a:t>
            </a:r>
            <a:endParaRPr lang="en-US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91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537750" y="2090054"/>
            <a:ext cx="8077199" cy="184403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</a:rPr>
              <a:t>ACUTE LYMPHOBLASTIC LEUKEMIA (ALL)</a:t>
            </a:r>
            <a:endParaRPr lang="en-US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90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04800" y="1828800"/>
            <a:ext cx="8686800" cy="3886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800100" lvl="1" indent="-3429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110000"/>
              <a:buFont typeface="Wingdings" panose="05000000000000000000" pitchFamily="2" charset="2"/>
              <a:buChar char="q"/>
            </a:pPr>
            <a:r>
              <a:rPr lang="en-US" altLang="ar-SA" sz="2400" b="1" kern="0" dirty="0" smtClean="0">
                <a:solidFill>
                  <a:schemeClr val="tx1"/>
                </a:solidFill>
                <a:latin typeface="+mj-lt"/>
              </a:rPr>
              <a:t> Acute leukemia characterized by proliferation </a:t>
            </a:r>
            <a:r>
              <a:rPr lang="en-US" altLang="ar-SA" sz="2400" b="1" kern="0" dirty="0">
                <a:solidFill>
                  <a:schemeClr val="tx1"/>
                </a:solidFill>
                <a:latin typeface="+mj-lt"/>
              </a:rPr>
              <a:t>of malignant lymphoid blasts in bone marrow and blood</a:t>
            </a:r>
            <a:r>
              <a:rPr lang="en-US" altLang="ar-SA" sz="2400" b="1" kern="0" dirty="0" smtClean="0">
                <a:solidFill>
                  <a:schemeClr val="tx1"/>
                </a:solidFill>
                <a:latin typeface="+mj-lt"/>
              </a:rPr>
              <a:t>.</a:t>
            </a:r>
            <a:endParaRPr lang="en-US" altLang="ar-SA" sz="2400" b="1" kern="0" dirty="0">
              <a:solidFill>
                <a:schemeClr val="tx1"/>
              </a:solidFill>
              <a:latin typeface="+mj-lt"/>
            </a:endParaRPr>
          </a:p>
          <a:p>
            <a:pPr marL="800100" lvl="1" indent="-3429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110000"/>
              <a:buFont typeface="Wingdings" panose="05000000000000000000" pitchFamily="2" charset="2"/>
              <a:buChar char="q"/>
            </a:pPr>
            <a:r>
              <a:rPr lang="en-US" altLang="ar-SA" sz="2400" b="1" kern="0" dirty="0">
                <a:solidFill>
                  <a:schemeClr val="tx1"/>
                </a:solidFill>
                <a:latin typeface="+mj-lt"/>
              </a:rPr>
              <a:t>B and T cells</a:t>
            </a:r>
          </a:p>
          <a:p>
            <a:pPr marL="800100" lvl="1" indent="-3429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110000"/>
              <a:buFont typeface="Wingdings" panose="05000000000000000000" pitchFamily="2" charset="2"/>
              <a:buChar char="q"/>
            </a:pPr>
            <a:r>
              <a:rPr lang="en-US" altLang="ar-SA" sz="2400" b="1" kern="0" dirty="0">
                <a:solidFill>
                  <a:schemeClr val="tx1"/>
                </a:solidFill>
                <a:latin typeface="+mj-lt"/>
              </a:rPr>
              <a:t>More common in Children</a:t>
            </a:r>
          </a:p>
          <a:p>
            <a:pPr marL="800100" lvl="1" indent="-3429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110000"/>
              <a:buFont typeface="Wingdings" panose="05000000000000000000" pitchFamily="2" charset="2"/>
              <a:buChar char="q"/>
            </a:pPr>
            <a:r>
              <a:rPr lang="en-US" altLang="ar-SA" sz="2400" b="1" kern="0" dirty="0">
                <a:solidFill>
                  <a:schemeClr val="tx1"/>
                </a:solidFill>
                <a:latin typeface="+mj-lt"/>
              </a:rPr>
              <a:t>Better than AML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39782" y="346164"/>
            <a:ext cx="8305800" cy="8382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ACUTE LYMPHOBLASTIC LEUKEMIA (ALL)</a:t>
            </a:r>
            <a:endParaRPr lang="en-US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44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15690" y="1905000"/>
            <a:ext cx="8458200" cy="1981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90000"/>
              </a:lnSpc>
              <a:buNone/>
              <a:defRPr/>
            </a:pPr>
            <a:r>
              <a:rPr lang="en-US" sz="2400" b="1" u="sng" dirty="0" smtClean="0">
                <a:solidFill>
                  <a:schemeClr val="tx1"/>
                </a:solidFill>
                <a:cs typeface="Times New Roman" pitchFamily="18" charset="0"/>
              </a:rPr>
              <a:t>1-Pancytopenia: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000" b="1" dirty="0" smtClean="0">
                <a:solidFill>
                  <a:schemeClr val="tx1"/>
                </a:solidFill>
                <a:cs typeface="Times New Roman" pitchFamily="18" charset="0"/>
                <a:sym typeface="Symbol" pitchFamily="18" charset="2"/>
              </a:rPr>
              <a:t>WBC infection (fever ,septic shock)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000" b="1" dirty="0" smtClean="0">
                <a:solidFill>
                  <a:schemeClr val="tx1"/>
                </a:solidFill>
                <a:cs typeface="Times New Roman" pitchFamily="18" charset="0"/>
                <a:sym typeface="Symbol" pitchFamily="18" charset="2"/>
              </a:rPr>
              <a:t></a:t>
            </a:r>
            <a:r>
              <a:rPr lang="en-US" sz="2000" b="1" dirty="0" err="1" smtClean="0">
                <a:solidFill>
                  <a:schemeClr val="tx1"/>
                </a:solidFill>
                <a:cs typeface="Times New Roman" pitchFamily="18" charset="0"/>
                <a:sym typeface="Symbol" pitchFamily="18" charset="2"/>
              </a:rPr>
              <a:t>Hb</a:t>
            </a:r>
            <a:r>
              <a:rPr lang="en-US" sz="2000" b="1" dirty="0" smtClean="0">
                <a:solidFill>
                  <a:schemeClr val="tx1"/>
                </a:solidFill>
                <a:cs typeface="Times New Roman" pitchFamily="18" charset="0"/>
                <a:sym typeface="Symbol" pitchFamily="18" charset="2"/>
              </a:rPr>
              <a:t> anemia (fatigue , headache , pallor ,SOB….)  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000" b="1" dirty="0" smtClean="0">
                <a:solidFill>
                  <a:schemeClr val="tx1"/>
                </a:solidFill>
                <a:cs typeface="Times New Roman" pitchFamily="18" charset="0"/>
                <a:sym typeface="Symbol" pitchFamily="18" charset="2"/>
              </a:rPr>
              <a:t>platelets bleeding (bruises , epistaxis ,menorrhagia…</a:t>
            </a:r>
            <a:r>
              <a:rPr lang="en-US" sz="2400" dirty="0" smtClean="0">
                <a:solidFill>
                  <a:schemeClr val="tx1"/>
                </a:solidFill>
                <a:cs typeface="Times New Roman" pitchFamily="18" charset="0"/>
                <a:sym typeface="Symbol" pitchFamily="18" charset="2"/>
              </a:rPr>
              <a:t>)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400" dirty="0" smtClean="0">
                <a:solidFill>
                  <a:schemeClr val="tx1"/>
                </a:solidFill>
                <a:cs typeface="Times New Roman" pitchFamily="18" charset="0"/>
                <a:sym typeface="Symbol" pitchFamily="18" charset="2"/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15690" y="4038600"/>
            <a:ext cx="8534400" cy="2286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90000"/>
              </a:lnSpc>
              <a:buNone/>
              <a:defRPr/>
            </a:pPr>
            <a:r>
              <a:rPr lang="en-US" sz="2400" b="1" u="sng" dirty="0" smtClean="0">
                <a:solidFill>
                  <a:schemeClr val="tx1"/>
                </a:solidFill>
                <a:cs typeface="Times New Roman" pitchFamily="18" charset="0"/>
              </a:rPr>
              <a:t>2-Organ infiltration: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/>
                </a:solidFill>
                <a:cs typeface="Times New Roman" pitchFamily="18" charset="0"/>
              </a:rPr>
              <a:t>Lymphadenopathy (very common)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2000" b="1" dirty="0" err="1">
                <a:solidFill>
                  <a:schemeClr val="tx1"/>
                </a:solidFill>
                <a:cs typeface="Times New Roman" pitchFamily="18" charset="0"/>
              </a:rPr>
              <a:t>Hepatosplenomegally</a:t>
            </a:r>
            <a:r>
              <a:rPr lang="en-US" sz="2000" b="1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endParaRPr lang="en-US" sz="2000" b="1" dirty="0" smtClean="0">
              <a:solidFill>
                <a:schemeClr val="tx1"/>
              </a:solidFill>
            </a:endParaRPr>
          </a:p>
          <a:p>
            <a:pPr lvl="2"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altLang="ar-SA" sz="2000" b="1" dirty="0" smtClean="0">
                <a:solidFill>
                  <a:schemeClr val="tx1"/>
                </a:solidFill>
                <a:latin typeface="+mj-lt"/>
              </a:rPr>
              <a:t>testicles involvement</a:t>
            </a:r>
            <a:r>
              <a:rPr lang="en-US" sz="2000" b="1" dirty="0" smtClean="0">
                <a:solidFill>
                  <a:schemeClr val="tx1"/>
                </a:solidFill>
                <a:latin typeface="+mj-lt"/>
              </a:rPr>
              <a:t>      </a:t>
            </a:r>
            <a:endParaRPr lang="en-US" sz="2000" b="1" dirty="0" smtClean="0">
              <a:solidFill>
                <a:schemeClr val="tx1"/>
              </a:solidFill>
            </a:endParaRPr>
          </a:p>
          <a:p>
            <a:pPr lvl="2"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CNS disease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Mediastinal mass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878290" y="3352800"/>
            <a:ext cx="2514600" cy="4572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Acute onset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ounded Rectangle 8"/>
          <p:cNvSpPr/>
          <p:nvPr/>
        </p:nvSpPr>
        <p:spPr>
          <a:xfrm>
            <a:off x="3516090" y="5715000"/>
            <a:ext cx="2514600" cy="4572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Characteristic for T-ALL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988419" y="439776"/>
            <a:ext cx="7239000" cy="8382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</a:rPr>
              <a:t>CLINICAL FEATURES OF ALL</a:t>
            </a:r>
            <a:endParaRPr lang="en-US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6957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./L2 blas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411538"/>
            <a:ext cx="2940424" cy="216986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./L1 blas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4" y="1411538"/>
            <a:ext cx="3005436" cy="216986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Group 10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7846393"/>
              </p:ext>
            </p:extLst>
          </p:nvPr>
        </p:nvGraphicFramePr>
        <p:xfrm>
          <a:off x="152401" y="3568088"/>
          <a:ext cx="8915399" cy="3137512"/>
        </p:xfrm>
        <a:graphic>
          <a:graphicData uri="http://schemas.openxmlformats.org/drawingml/2006/table">
            <a:tbl>
              <a:tblPr rtl="1"/>
              <a:tblGrid>
                <a:gridCol w="3031058"/>
                <a:gridCol w="2639954"/>
                <a:gridCol w="1764128"/>
                <a:gridCol w="1480259"/>
              </a:tblGrid>
              <a:tr h="4879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L3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Burkitt’s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L2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L1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B9"/>
                    </a:solidFill>
                  </a:tcPr>
                </a:tc>
              </a:tr>
              <a:tr h="5505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Homogenous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Heterogeneous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Homogenous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Morphology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/>
                    </a:solidFill>
                  </a:tcPr>
                </a:tc>
              </a:tr>
              <a:tr h="4954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Small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Variable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Small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Size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/>
                    </a:solidFill>
                  </a:tcPr>
                </a:tc>
              </a:tr>
              <a:tr h="5230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Vaculated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More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Little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Cytoplasm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/>
                    </a:solidFill>
                  </a:tcPr>
                </a:tc>
              </a:tr>
              <a:tr h="4954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Prominent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Prominent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Not prominent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Nucleoli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/>
                    </a:solidFill>
                  </a:tcPr>
                </a:tc>
              </a:tr>
              <a:tr h="4954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t(8;14)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cmyc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Variable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Variable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Genetics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/>
                    </a:solidFill>
                  </a:tcPr>
                </a:tc>
              </a:tr>
            </a:tbl>
          </a:graphicData>
        </a:graphic>
      </p:graphicFrame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624" y="1411539"/>
            <a:ext cx="3079376" cy="2169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973182" y="198116"/>
            <a:ext cx="7239000" cy="8382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MORPHOLOGICAL SUBTYPES (FAB)</a:t>
            </a:r>
            <a:endParaRPr lang="en-US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42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52600"/>
            <a:ext cx="8915399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511633" y="365763"/>
            <a:ext cx="8153400" cy="8382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IMMUNOPHENOTYPIC SUBTYPES (WHO)</a:t>
            </a:r>
            <a:endParaRPr lang="en-US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0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685800" y="1676400"/>
            <a:ext cx="7543800" cy="3810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</a:rPr>
              <a:t>L3 (</a:t>
            </a:r>
            <a:r>
              <a:rPr lang="en-US" sz="4000" b="1" dirty="0" err="1">
                <a:solidFill>
                  <a:schemeClr val="tx1"/>
                </a:solidFill>
              </a:rPr>
              <a:t>Burkitt’s</a:t>
            </a:r>
            <a:r>
              <a:rPr lang="en-US" sz="4000" b="1" dirty="0">
                <a:solidFill>
                  <a:schemeClr val="tx1"/>
                </a:solidFill>
              </a:rPr>
              <a:t>) represents </a:t>
            </a:r>
            <a:br>
              <a:rPr lang="en-US" sz="4000" b="1" dirty="0">
                <a:solidFill>
                  <a:schemeClr val="tx1"/>
                </a:solidFill>
              </a:rPr>
            </a:br>
            <a:r>
              <a:rPr lang="en-US" sz="4000" b="1" u="sng" dirty="0">
                <a:solidFill>
                  <a:schemeClr val="tx1"/>
                </a:solidFill>
              </a:rPr>
              <a:t>mature</a:t>
            </a:r>
            <a:r>
              <a:rPr lang="en-US" sz="4000" b="1" dirty="0">
                <a:solidFill>
                  <a:schemeClr val="tx1"/>
                </a:solidFill>
              </a:rPr>
              <a:t> lymphoid neoplasm</a:t>
            </a:r>
            <a:br>
              <a:rPr lang="en-US" sz="4000" b="1" dirty="0">
                <a:solidFill>
                  <a:schemeClr val="tx1"/>
                </a:solidFill>
              </a:rPr>
            </a:br>
            <a:r>
              <a:rPr lang="en-US" sz="4000" b="1" dirty="0">
                <a:solidFill>
                  <a:schemeClr val="tx1"/>
                </a:solidFill>
              </a:rPr>
              <a:t>so it is a type of lymphoma </a:t>
            </a:r>
            <a:br>
              <a:rPr lang="en-US" sz="4000" b="1" dirty="0">
                <a:solidFill>
                  <a:schemeClr val="tx1"/>
                </a:solidFill>
              </a:rPr>
            </a:br>
            <a:r>
              <a:rPr lang="en-US" sz="4000" b="1" dirty="0" smtClean="0">
                <a:solidFill>
                  <a:schemeClr val="tx1"/>
                </a:solidFill>
              </a:rPr>
              <a:t> not Acute </a:t>
            </a:r>
            <a:r>
              <a:rPr lang="en-US" sz="4000" b="1" u="sng" dirty="0" smtClean="0">
                <a:solidFill>
                  <a:schemeClr val="tx1"/>
                </a:solidFill>
              </a:rPr>
              <a:t>lymphoblastic </a:t>
            </a:r>
            <a:r>
              <a:rPr lang="en-US" sz="4000" b="1" dirty="0" err="1">
                <a:solidFill>
                  <a:schemeClr val="tx1"/>
                </a:solidFill>
              </a:rPr>
              <a:t>leukaemia</a:t>
            </a:r>
            <a:r>
              <a:rPr lang="en-US" sz="4000" b="1" dirty="0">
                <a:solidFill>
                  <a:schemeClr val="tx1"/>
                </a:solidFill>
              </a:rPr>
              <a:t> </a:t>
            </a:r>
            <a:endParaRPr lang="ar-SA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79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35198"/>
              </p:ext>
            </p:extLst>
          </p:nvPr>
        </p:nvGraphicFramePr>
        <p:xfrm>
          <a:off x="413655" y="1770018"/>
          <a:ext cx="8153400" cy="4419597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4076700"/>
                <a:gridCol w="4076700"/>
              </a:tblGrid>
              <a:tr h="631371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631371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631371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631371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631371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631371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631371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مستطيل 5"/>
          <p:cNvSpPr/>
          <p:nvPr/>
        </p:nvSpPr>
        <p:spPr>
          <a:xfrm>
            <a:off x="4548626" y="1411430"/>
            <a:ext cx="45719" cy="50067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794655" y="2074818"/>
            <a:ext cx="75438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794655" y="1411430"/>
            <a:ext cx="7543800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8"/>
          <p:cNvSpPr/>
          <p:nvPr/>
        </p:nvSpPr>
        <p:spPr>
          <a:xfrm>
            <a:off x="8338455" y="1434290"/>
            <a:ext cx="45719" cy="502964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ستطيل 9"/>
          <p:cNvSpPr/>
          <p:nvPr/>
        </p:nvSpPr>
        <p:spPr>
          <a:xfrm>
            <a:off x="794655" y="1457149"/>
            <a:ext cx="45719" cy="4961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10"/>
          <p:cNvSpPr/>
          <p:nvPr/>
        </p:nvSpPr>
        <p:spPr>
          <a:xfrm>
            <a:off x="794655" y="6418218"/>
            <a:ext cx="7589519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مستطيل 11"/>
          <p:cNvSpPr/>
          <p:nvPr/>
        </p:nvSpPr>
        <p:spPr>
          <a:xfrm>
            <a:off x="1251855" y="1533349"/>
            <a:ext cx="2514600" cy="4652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Precursor B cell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909455" y="1533349"/>
            <a:ext cx="2514600" cy="4652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Mature B cell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840374" y="2455818"/>
            <a:ext cx="3708252" cy="533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CD34&amp; TDT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4594345" y="3141618"/>
            <a:ext cx="3744110" cy="533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Surface Immunoglobulin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1709055" y="3827418"/>
            <a:ext cx="1752600" cy="457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CD10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840374" y="5122818"/>
            <a:ext cx="7498081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CD19,CD20 &amp;CD79a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19" name="شكل بيضاوي 18"/>
          <p:cNvSpPr/>
          <p:nvPr/>
        </p:nvSpPr>
        <p:spPr>
          <a:xfrm>
            <a:off x="1709055" y="5732418"/>
            <a:ext cx="1524000" cy="6096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B- ALL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20" name="شكل بيضاوي 19"/>
          <p:cNvSpPr/>
          <p:nvPr/>
        </p:nvSpPr>
        <p:spPr>
          <a:xfrm>
            <a:off x="5595255" y="5732418"/>
            <a:ext cx="2057400" cy="6096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ar-SA" sz="2000" b="1" dirty="0" err="1">
                <a:solidFill>
                  <a:srgbClr val="160048"/>
                </a:solidFill>
                <a:latin typeface="Arial" pitchFamily="34" charset="0"/>
                <a:cs typeface="Arial" pitchFamily="34" charset="0"/>
              </a:rPr>
              <a:t>Burkitt’s</a:t>
            </a:r>
            <a:endParaRPr lang="en-US" altLang="ar-SA" sz="2000" b="1" dirty="0">
              <a:solidFill>
                <a:srgbClr val="16004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شكل بيضاوي 20"/>
          <p:cNvSpPr/>
          <p:nvPr/>
        </p:nvSpPr>
        <p:spPr>
          <a:xfrm>
            <a:off x="1556655" y="4284618"/>
            <a:ext cx="2209800" cy="6096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Common B-ALL</a:t>
            </a:r>
            <a:endParaRPr lang="ar-SA" sz="1600" b="1" dirty="0">
              <a:solidFill>
                <a:schemeClr val="tx1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3131826" y="231861"/>
            <a:ext cx="3048000" cy="86387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800" b="1" dirty="0" smtClean="0">
                <a:solidFill>
                  <a:srgbClr val="C00000"/>
                </a:solidFill>
              </a:rPr>
              <a:t>B-ALL</a:t>
            </a:r>
            <a:endParaRPr lang="ar-SA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16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atang" pitchFamily="18" charset="-127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atang" pitchFamily="18" charset="-127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5pPr>
            <a:lvl6pPr marL="25146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6pPr>
            <a:lvl7pPr marL="29718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7pPr>
            <a:lvl8pPr marL="34290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8pPr>
            <a:lvl9pPr marL="38862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9pPr>
          </a:lstStyle>
          <a:p>
            <a:fld id="{DDE7AAC3-CBD6-4E29-9CC1-20435C55DEEE}" type="slidenum">
              <a:rPr lang="ar-SA" altLang="ar-SA" sz="1400" smtClean="0">
                <a:solidFill>
                  <a:srgbClr val="FFFFFF"/>
                </a:solidFill>
                <a:latin typeface="Times New Roman" pitchFamily="18" charset="0"/>
              </a:rPr>
              <a:pPr/>
              <a:t>39</a:t>
            </a:fld>
            <a:endParaRPr lang="en-US" altLang="ar-SA" sz="1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2773" name="عنصر نائب لرقم الشريحة 7"/>
          <p:cNvSpPr txBox="1">
            <a:spLocks noGrp="1"/>
          </p:cNvSpPr>
          <p:nvPr/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Batang" pitchFamily="18" charset="-127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atang" pitchFamily="18" charset="-127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5pPr>
            <a:lvl6pPr marL="25146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6pPr>
            <a:lvl7pPr marL="29718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7pPr>
            <a:lvl8pPr marL="34290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8pPr>
            <a:lvl9pPr marL="38862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352BAC3B-29A2-41F1-9194-3430EF4D89C9}" type="slidenum">
              <a:rPr lang="ar-SA" altLang="ar-SA" sz="140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US" altLang="ar-SA" sz="1400" smtClean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1"/>
          <p:cNvSpPr>
            <a:spLocks noChangeArrowheads="1"/>
          </p:cNvSpPr>
          <p:nvPr/>
        </p:nvSpPr>
        <p:spPr bwMode="auto">
          <a:xfrm>
            <a:off x="4558944" y="2985182"/>
            <a:ext cx="4038600" cy="4111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Batang" pitchFamily="18" charset="-127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atang" pitchFamily="18" charset="-127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5pPr>
            <a:lvl6pPr marL="25146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6pPr>
            <a:lvl7pPr marL="29718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7pPr>
            <a:lvl8pPr marL="34290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8pPr>
            <a:lvl9pPr marL="38862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ar-SA" sz="2000" b="1" dirty="0" smtClean="0">
                <a:solidFill>
                  <a:srgbClr val="160048"/>
                </a:solidFill>
                <a:latin typeface="Arial" pitchFamily="34" charset="0"/>
                <a:cs typeface="Arial" pitchFamily="34" charset="0"/>
              </a:rPr>
              <a:t>sCD3</a:t>
            </a:r>
          </a:p>
        </p:txBody>
      </p:sp>
      <p:sp>
        <p:nvSpPr>
          <p:cNvPr id="32795" name="Rectangle 25"/>
          <p:cNvSpPr>
            <a:spLocks noChangeArrowheads="1"/>
          </p:cNvSpPr>
          <p:nvPr/>
        </p:nvSpPr>
        <p:spPr bwMode="auto">
          <a:xfrm>
            <a:off x="552094" y="2558145"/>
            <a:ext cx="4006850" cy="4111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Batang" pitchFamily="18" charset="-127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Batang" pitchFamily="18" charset="-127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Batang" pitchFamily="18" charset="-127"/>
              </a:defRPr>
            </a:lvl5pPr>
            <a:lvl6pPr marL="25146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6pPr>
            <a:lvl7pPr marL="29718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7pPr>
            <a:lvl8pPr marL="34290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8pPr>
            <a:lvl9pPr marL="3886200" indent="-228600" algn="ctr" rtl="0" eaLnBrk="0" fontAlgn="base" hangingPunct="0">
              <a:spcBef>
                <a:spcPct val="50000"/>
              </a:spcBef>
              <a:spcAft>
                <a:spcPct val="0"/>
              </a:spcAft>
              <a:buSzPct val="80000"/>
              <a:defRPr sz="2400">
                <a:solidFill>
                  <a:schemeClr val="tx1"/>
                </a:solidFill>
                <a:latin typeface="Batang" pitchFamily="18" charset="-127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ar-SA" sz="2000" b="1" dirty="0" smtClean="0">
                <a:solidFill>
                  <a:srgbClr val="160048"/>
                </a:solidFill>
                <a:latin typeface="Arial" pitchFamily="34" charset="0"/>
                <a:cs typeface="Arial" pitchFamily="34" charset="0"/>
              </a:rPr>
              <a:t>cCD3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529681" y="3929745"/>
            <a:ext cx="2025837" cy="4919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(</a:t>
            </a:r>
            <a:r>
              <a:rPr lang="en-US" b="1" dirty="0" smtClean="0">
                <a:solidFill>
                  <a:schemeClr val="tx1"/>
                </a:solidFill>
              </a:rPr>
              <a:t>CD4&amp;CD8</a:t>
            </a:r>
            <a:r>
              <a:rPr lang="en-US" b="1" dirty="0">
                <a:solidFill>
                  <a:schemeClr val="tx1"/>
                </a:solidFill>
              </a:rPr>
              <a:t>)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2555519" y="3929744"/>
            <a:ext cx="2012389" cy="4919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(CD4&amp;CD8)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1136481" y="3611498"/>
            <a:ext cx="755463" cy="318247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/>
              <a:t>- VE</a:t>
            </a:r>
            <a:endParaRPr lang="ar-SA" b="1" dirty="0"/>
          </a:p>
        </p:txBody>
      </p:sp>
      <p:sp>
        <p:nvSpPr>
          <p:cNvPr id="28" name="مستطيل مستدير الزوايا 27"/>
          <p:cNvSpPr/>
          <p:nvPr/>
        </p:nvSpPr>
        <p:spPr>
          <a:xfrm>
            <a:off x="3073231" y="3624945"/>
            <a:ext cx="876113" cy="31824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/>
              <a:t>+VE</a:t>
            </a:r>
            <a:endParaRPr lang="ar-SA" b="1" dirty="0"/>
          </a:p>
        </p:txBody>
      </p:sp>
      <p:sp>
        <p:nvSpPr>
          <p:cNvPr id="5" name="مستطيل 4"/>
          <p:cNvSpPr/>
          <p:nvPr/>
        </p:nvSpPr>
        <p:spPr>
          <a:xfrm>
            <a:off x="4558944" y="3770622"/>
            <a:ext cx="4038600" cy="38772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CD4 only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4558944" y="4227822"/>
            <a:ext cx="4038600" cy="38772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CD8 only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558944" y="1689464"/>
            <a:ext cx="45719" cy="452628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33"/>
          <p:cNvSpPr/>
          <p:nvPr/>
        </p:nvSpPr>
        <p:spPr>
          <a:xfrm>
            <a:off x="529680" y="4920345"/>
            <a:ext cx="8067863" cy="381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CD2,CD5&amp;CD7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784570" y="337455"/>
            <a:ext cx="3657600" cy="86836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altLang="ar-SA" sz="4800" b="1" dirty="0">
                <a:solidFill>
                  <a:srgbClr val="C00000"/>
                </a:solidFill>
                <a:latin typeface="Calibri" panose="020F0502020204030204" pitchFamily="34" charset="0"/>
                <a:cs typeface="Arial" pitchFamily="34" charset="0"/>
              </a:rPr>
              <a:t>T-ALL</a:t>
            </a:r>
            <a:endParaRPr lang="ar-SA" sz="4800" b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29680" y="1643745"/>
            <a:ext cx="45719" cy="4572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10"/>
          <p:cNvSpPr/>
          <p:nvPr/>
        </p:nvSpPr>
        <p:spPr>
          <a:xfrm>
            <a:off x="552094" y="1643745"/>
            <a:ext cx="8045449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مستطيل 11"/>
          <p:cNvSpPr/>
          <p:nvPr/>
        </p:nvSpPr>
        <p:spPr>
          <a:xfrm>
            <a:off x="8597543" y="1643745"/>
            <a:ext cx="45719" cy="452628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ستطيل 12"/>
          <p:cNvSpPr/>
          <p:nvPr/>
        </p:nvSpPr>
        <p:spPr>
          <a:xfrm>
            <a:off x="529680" y="6170026"/>
            <a:ext cx="8090722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مستطيل 13"/>
          <p:cNvSpPr/>
          <p:nvPr/>
        </p:nvSpPr>
        <p:spPr>
          <a:xfrm>
            <a:off x="575399" y="2253345"/>
            <a:ext cx="8022145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14"/>
          <p:cNvSpPr/>
          <p:nvPr/>
        </p:nvSpPr>
        <p:spPr>
          <a:xfrm>
            <a:off x="901343" y="1719945"/>
            <a:ext cx="2660369" cy="439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Precursor T- cell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4939944" y="1719945"/>
            <a:ext cx="2660369" cy="439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Mature T- cell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16" name="شكل بيضاوي 15"/>
          <p:cNvSpPr/>
          <p:nvPr/>
        </p:nvSpPr>
        <p:spPr>
          <a:xfrm>
            <a:off x="1282344" y="5453745"/>
            <a:ext cx="2228943" cy="6096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T-ALL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17" name="شكل بيضاوي 16"/>
          <p:cNvSpPr/>
          <p:nvPr/>
        </p:nvSpPr>
        <p:spPr>
          <a:xfrm>
            <a:off x="5092344" y="5453745"/>
            <a:ext cx="2667000" cy="6096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T- Cell Lymphoma</a:t>
            </a:r>
            <a:endParaRPr lang="ar-SA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41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319346" y="2268591"/>
            <a:ext cx="6553200" cy="16002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</a:rPr>
              <a:t>PATHOGENESIS</a:t>
            </a:r>
            <a:endParaRPr lang="en-US" sz="6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637908" y="5505999"/>
            <a:ext cx="7924800" cy="1143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1">
              <a:spcBef>
                <a:spcPct val="20000"/>
              </a:spcBef>
              <a:buClr>
                <a:srgbClr val="00FFFF"/>
              </a:buClr>
              <a:buSzPct val="110000"/>
            </a:pPr>
            <a:r>
              <a:rPr lang="en-US" altLang="ar-SA" sz="2400" u="sng" dirty="0">
                <a:solidFill>
                  <a:schemeClr val="tx1"/>
                </a:solidFill>
                <a:latin typeface="Arial" pitchFamily="34" charset="0"/>
              </a:rPr>
              <a:t>Treatment:</a:t>
            </a:r>
          </a:p>
          <a:p>
            <a:pPr marL="800100" lvl="1" indent="-342900">
              <a:spcBef>
                <a:spcPct val="20000"/>
              </a:spcBef>
              <a:buSzPct val="110000"/>
              <a:buFont typeface="Wingdings" panose="05000000000000000000" pitchFamily="2" charset="2"/>
              <a:buChar char="Ø"/>
            </a:pPr>
            <a:r>
              <a:rPr lang="en-US" altLang="ar-SA" sz="2000" dirty="0" smtClean="0">
                <a:solidFill>
                  <a:schemeClr val="tx1"/>
                </a:solidFill>
                <a:latin typeface="Arial" pitchFamily="34" charset="0"/>
              </a:rPr>
              <a:t>Chemotherapy (high cure rate) </a:t>
            </a:r>
            <a:endParaRPr lang="en-US" altLang="ar-SA" sz="2000" dirty="0">
              <a:solidFill>
                <a:schemeClr val="tx1"/>
              </a:solidFill>
              <a:latin typeface="Arial" pitchFamily="34" charset="0"/>
            </a:endParaRPr>
          </a:p>
          <a:p>
            <a:pPr marL="800100" lvl="1" indent="-342900">
              <a:spcBef>
                <a:spcPct val="20000"/>
              </a:spcBef>
              <a:buSzPct val="110000"/>
              <a:buFont typeface="Wingdings" panose="05000000000000000000" pitchFamily="2" charset="2"/>
              <a:buChar char="Ø"/>
            </a:pPr>
            <a:r>
              <a:rPr lang="en-US" altLang="ar-SA" sz="2000" dirty="0">
                <a:solidFill>
                  <a:schemeClr val="tx1"/>
                </a:solidFill>
                <a:latin typeface="Arial" pitchFamily="34" charset="0"/>
              </a:rPr>
              <a:t>Stem cell transplantation</a:t>
            </a:r>
          </a:p>
        </p:txBody>
      </p:sp>
      <p:graphicFrame>
        <p:nvGraphicFramePr>
          <p:cNvPr id="5" name="Group 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41457"/>
              </p:ext>
            </p:extLst>
          </p:nvPr>
        </p:nvGraphicFramePr>
        <p:xfrm>
          <a:off x="561708" y="1238799"/>
          <a:ext cx="8077200" cy="4114799"/>
        </p:xfrm>
        <a:graphic>
          <a:graphicData uri="http://schemas.openxmlformats.org/drawingml/2006/table">
            <a:tbl>
              <a:tblPr rtl="1"/>
              <a:tblGrid>
                <a:gridCol w="2836998"/>
                <a:gridCol w="2954202"/>
                <a:gridCol w="2286000"/>
              </a:tblGrid>
              <a:tr h="4661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Worse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Better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4733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&lt;2 - &gt;10 yrs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2 - 10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yrs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Age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4733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Gender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4733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High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Low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WBC count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4733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 cell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 cell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Cell type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4661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Others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Common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B-ALL phenotype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8156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Hypodiploidy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t(9;22)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Hyperdiploidy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t(12;21)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B-ALL genetics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4733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Yes</a:t>
                      </a:r>
                      <a:endParaRPr kumimoji="0" lang="ar-S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CNS involvement</a:t>
                      </a:r>
                      <a:endParaRPr kumimoji="0" lang="ar-S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960111" y="173081"/>
            <a:ext cx="7239000" cy="8382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</a:rPr>
              <a:t>PROGNOSIS AND TREATMENT</a:t>
            </a:r>
            <a:endParaRPr lang="en-US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66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13811" y="1828800"/>
            <a:ext cx="8153400" cy="457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800100" lvl="1" indent="-342900">
              <a:lnSpc>
                <a:spcPct val="150000"/>
              </a:lnSpc>
              <a:buClr>
                <a:srgbClr val="FF000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altLang="ar-SA" sz="2600" dirty="0">
                <a:solidFill>
                  <a:schemeClr val="tx1"/>
                </a:solidFill>
                <a:latin typeface="Arial" pitchFamily="34" charset="0"/>
              </a:rPr>
              <a:t>Acute </a:t>
            </a:r>
            <a:r>
              <a:rPr lang="en-US" altLang="ar-SA" sz="2600" dirty="0" err="1">
                <a:solidFill>
                  <a:schemeClr val="tx1"/>
                </a:solidFill>
                <a:latin typeface="Arial" pitchFamily="34" charset="0"/>
              </a:rPr>
              <a:t>leukaemia</a:t>
            </a:r>
            <a:r>
              <a:rPr lang="en-US" altLang="ar-SA" sz="2600" dirty="0">
                <a:solidFill>
                  <a:schemeClr val="tx1"/>
                </a:solidFill>
                <a:latin typeface="Arial" pitchFamily="34" charset="0"/>
              </a:rPr>
              <a:t> is a fatal neoplastic condition</a:t>
            </a:r>
          </a:p>
          <a:p>
            <a:pPr marL="800100" lvl="1" indent="-342900">
              <a:lnSpc>
                <a:spcPct val="150000"/>
              </a:lnSpc>
              <a:buClr>
                <a:srgbClr val="FF000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altLang="ar-SA" sz="2600" dirty="0">
                <a:solidFill>
                  <a:schemeClr val="tx1"/>
                </a:solidFill>
                <a:latin typeface="Arial" pitchFamily="34" charset="0"/>
              </a:rPr>
              <a:t>20% or more blasts = Acute </a:t>
            </a:r>
            <a:r>
              <a:rPr lang="en-US" altLang="ar-SA" sz="2600" dirty="0" err="1">
                <a:solidFill>
                  <a:schemeClr val="tx1"/>
                </a:solidFill>
                <a:latin typeface="Arial" pitchFamily="34" charset="0"/>
              </a:rPr>
              <a:t>leukaemia</a:t>
            </a:r>
            <a:endParaRPr lang="en-US" altLang="ar-SA" sz="2600" dirty="0">
              <a:solidFill>
                <a:schemeClr val="tx1"/>
              </a:solidFill>
              <a:latin typeface="Arial" pitchFamily="34" charset="0"/>
            </a:endParaRPr>
          </a:p>
          <a:p>
            <a:pPr marL="800100" lvl="1" indent="-342900">
              <a:lnSpc>
                <a:spcPct val="150000"/>
              </a:lnSpc>
              <a:buClr>
                <a:srgbClr val="FF000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altLang="ar-SA" sz="2600" dirty="0">
                <a:solidFill>
                  <a:schemeClr val="tx1"/>
                </a:solidFill>
                <a:latin typeface="Arial" pitchFamily="34" charset="0"/>
              </a:rPr>
              <a:t>Diagnosis requires special investigations</a:t>
            </a:r>
          </a:p>
          <a:p>
            <a:pPr marL="800100" lvl="1" indent="-342900">
              <a:lnSpc>
                <a:spcPct val="150000"/>
              </a:lnSpc>
              <a:buClr>
                <a:srgbClr val="FF000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altLang="ar-SA" sz="2600" dirty="0">
                <a:solidFill>
                  <a:schemeClr val="tx1"/>
                </a:solidFill>
                <a:latin typeface="Arial" pitchFamily="34" charset="0"/>
              </a:rPr>
              <a:t>Auer rods = AML</a:t>
            </a:r>
          </a:p>
          <a:p>
            <a:pPr marL="800100" lvl="1" indent="-342900">
              <a:lnSpc>
                <a:spcPct val="150000"/>
              </a:lnSpc>
              <a:buClr>
                <a:srgbClr val="FF000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altLang="ar-SA" sz="2600" dirty="0">
                <a:solidFill>
                  <a:schemeClr val="tx1"/>
                </a:solidFill>
                <a:latin typeface="Arial" pitchFamily="34" charset="0"/>
              </a:rPr>
              <a:t>AML M3 = DIC </a:t>
            </a:r>
            <a:r>
              <a:rPr lang="en-US" altLang="ar-SA" sz="2600" dirty="0" smtClean="0">
                <a:solidFill>
                  <a:schemeClr val="tx1"/>
                </a:solidFill>
                <a:latin typeface="Arial" pitchFamily="34" charset="0"/>
              </a:rPr>
              <a:t>&amp;target therapy</a:t>
            </a:r>
            <a:endParaRPr lang="en-US" altLang="ar-SA" sz="2600" dirty="0">
              <a:solidFill>
                <a:schemeClr val="tx1"/>
              </a:solidFill>
              <a:latin typeface="Arial" pitchFamily="34" charset="0"/>
            </a:endParaRPr>
          </a:p>
          <a:p>
            <a:pPr marL="800100" lvl="1" indent="-342900">
              <a:lnSpc>
                <a:spcPct val="150000"/>
              </a:lnSpc>
              <a:buClr>
                <a:srgbClr val="FF000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altLang="ar-SA" sz="2600" dirty="0">
                <a:solidFill>
                  <a:schemeClr val="tx1"/>
                </a:solidFill>
                <a:latin typeface="Arial" pitchFamily="34" charset="0"/>
              </a:rPr>
              <a:t>Gum hypertrophy = mostly M4 or M5</a:t>
            </a:r>
            <a:r>
              <a:rPr lang="en-US" altLang="ar-SA" sz="2600" dirty="0" smtClean="0">
                <a:solidFill>
                  <a:schemeClr val="tx1"/>
                </a:solidFill>
                <a:latin typeface="Arial" pitchFamily="34" charset="0"/>
              </a:rPr>
              <a:t>,</a:t>
            </a:r>
          </a:p>
          <a:p>
            <a:pPr marL="800100" lvl="1" indent="-342900">
              <a:lnSpc>
                <a:spcPct val="150000"/>
              </a:lnSpc>
              <a:buClr>
                <a:srgbClr val="FF000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altLang="ar-SA" sz="2600" dirty="0" smtClean="0">
                <a:solidFill>
                  <a:schemeClr val="tx1"/>
                </a:solidFill>
                <a:latin typeface="Arial" pitchFamily="34" charset="0"/>
              </a:rPr>
              <a:t> </a:t>
            </a:r>
            <a:r>
              <a:rPr lang="en-US" altLang="ar-SA" sz="2600" dirty="0">
                <a:solidFill>
                  <a:schemeClr val="tx1"/>
                </a:solidFill>
                <a:latin typeface="Arial" pitchFamily="34" charset="0"/>
              </a:rPr>
              <a:t>Mediastinal = </a:t>
            </a:r>
            <a:r>
              <a:rPr lang="en-US" altLang="ar-SA" sz="2600" dirty="0" smtClean="0">
                <a:solidFill>
                  <a:schemeClr val="tx1"/>
                </a:solidFill>
                <a:latin typeface="Arial" pitchFamily="34" charset="0"/>
              </a:rPr>
              <a:t>T-ALL</a:t>
            </a:r>
            <a:endParaRPr lang="en-US" altLang="ar-SA" sz="260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253341" y="505101"/>
            <a:ext cx="4724400" cy="8382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</a:rPr>
              <a:t>REMEMBER !</a:t>
            </a:r>
            <a:endParaRPr lang="en-US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13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441963" y="1611084"/>
            <a:ext cx="8305800" cy="4794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800100" lvl="1" indent="-342900">
              <a:lnSpc>
                <a:spcPct val="150000"/>
              </a:lnSpc>
              <a:buClr>
                <a:srgbClr val="FF000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altLang="ar-SA" sz="2600" dirty="0">
                <a:solidFill>
                  <a:schemeClr val="tx1"/>
                </a:solidFill>
                <a:latin typeface="Arial" pitchFamily="34" charset="0"/>
              </a:rPr>
              <a:t>Subtypes of AML (M0-M8) + cytogenetic abnormalities</a:t>
            </a:r>
          </a:p>
          <a:p>
            <a:pPr marL="800100" lvl="1" indent="-342900">
              <a:lnSpc>
                <a:spcPct val="150000"/>
              </a:lnSpc>
              <a:buClr>
                <a:srgbClr val="FF000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altLang="ar-SA" sz="2600" dirty="0">
                <a:solidFill>
                  <a:schemeClr val="tx1"/>
                </a:solidFill>
                <a:latin typeface="Arial" pitchFamily="34" charset="0"/>
              </a:rPr>
              <a:t>Subtypes of ALL (T or B cell)</a:t>
            </a:r>
          </a:p>
          <a:p>
            <a:pPr marL="800100" lvl="1" indent="-342900">
              <a:lnSpc>
                <a:spcPct val="150000"/>
              </a:lnSpc>
              <a:buClr>
                <a:srgbClr val="FF000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altLang="ar-SA" sz="2600" dirty="0">
                <a:solidFill>
                  <a:schemeClr val="tx1"/>
                </a:solidFill>
                <a:latin typeface="Arial" pitchFamily="34" charset="0"/>
              </a:rPr>
              <a:t>Main lineages markers are MPO, CD19 and </a:t>
            </a:r>
            <a:r>
              <a:rPr lang="en-US" altLang="ar-SA" sz="2600" dirty="0" smtClean="0">
                <a:solidFill>
                  <a:schemeClr val="tx1"/>
                </a:solidFill>
                <a:latin typeface="Arial" pitchFamily="34" charset="0"/>
              </a:rPr>
              <a:t>CD3</a:t>
            </a:r>
          </a:p>
          <a:p>
            <a:pPr marL="800100" lvl="1" indent="-342900">
              <a:lnSpc>
                <a:spcPct val="150000"/>
              </a:lnSpc>
              <a:buClr>
                <a:srgbClr val="FF000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altLang="ar-SA" sz="2600" dirty="0" smtClean="0">
                <a:solidFill>
                  <a:schemeClr val="tx1"/>
                </a:solidFill>
                <a:latin typeface="Arial" pitchFamily="34" charset="0"/>
              </a:rPr>
              <a:t>Stem cell markers are CD34,TDT</a:t>
            </a:r>
          </a:p>
          <a:p>
            <a:pPr marL="800100" lvl="1" indent="-342900">
              <a:lnSpc>
                <a:spcPct val="150000"/>
              </a:lnSpc>
              <a:buClr>
                <a:srgbClr val="FF000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altLang="ar-SA" sz="2600" dirty="0" smtClean="0">
                <a:solidFill>
                  <a:schemeClr val="tx1"/>
                </a:solidFill>
                <a:latin typeface="Arial" pitchFamily="34" charset="0"/>
              </a:rPr>
              <a:t>FAB classification based mainly on morphology</a:t>
            </a:r>
          </a:p>
          <a:p>
            <a:pPr marL="800100" lvl="1" indent="-342900">
              <a:lnSpc>
                <a:spcPct val="150000"/>
              </a:lnSpc>
              <a:buClr>
                <a:srgbClr val="FF000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altLang="ar-SA" sz="2600" dirty="0" smtClean="0">
                <a:solidFill>
                  <a:schemeClr val="tx1"/>
                </a:solidFill>
                <a:latin typeface="Arial" pitchFamily="34" charset="0"/>
              </a:rPr>
              <a:t>WHO classification focused more on genetics </a:t>
            </a:r>
            <a:endParaRPr lang="en-US" altLang="ar-SA" sz="260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253341" y="505101"/>
            <a:ext cx="4724400" cy="8382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</a:rPr>
              <a:t>REMEMBER !</a:t>
            </a:r>
            <a:endParaRPr lang="en-US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42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97274" y="2667000"/>
            <a:ext cx="71294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8000" b="1" dirty="0">
                <a:solidFill>
                  <a:srgbClr val="FFFF00"/>
                </a:solidFill>
                <a:latin typeface="Rage Italic" panose="03070502040507070304" pitchFamily="66" charset="0"/>
              </a:rPr>
              <a:t>Thank you !!!</a:t>
            </a:r>
          </a:p>
        </p:txBody>
      </p:sp>
    </p:spTree>
    <p:extLst>
      <p:ext uri="{BB962C8B-B14F-4D97-AF65-F5344CB8AC3E}">
        <p14:creationId xmlns:p14="http://schemas.microsoft.com/office/powerpoint/2010/main" val="149494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457201" y="2819400"/>
            <a:ext cx="7848600" cy="762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Genetic alteration in the immature precursors  </a:t>
            </a:r>
            <a:endParaRPr lang="ar-SA" sz="2000" b="1" dirty="0">
              <a:solidFill>
                <a:schemeClr val="tx1"/>
              </a:solidFill>
            </a:endParaRPr>
          </a:p>
        </p:txBody>
      </p:sp>
      <p:cxnSp>
        <p:nvCxnSpPr>
          <p:cNvPr id="4" name="رابط كسهم مستقيم 3"/>
          <p:cNvCxnSpPr/>
          <p:nvPr/>
        </p:nvCxnSpPr>
        <p:spPr>
          <a:xfrm>
            <a:off x="4191000" y="3581400"/>
            <a:ext cx="0" cy="2779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مستطيل مستدير الزوايا 4"/>
          <p:cNvSpPr/>
          <p:nvPr/>
        </p:nvSpPr>
        <p:spPr>
          <a:xfrm>
            <a:off x="430306" y="3886200"/>
            <a:ext cx="7848600" cy="762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Block of differentiation ,Enhanced proliferation &amp; Decreased apoptosis 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457200" y="457200"/>
            <a:ext cx="1676400" cy="96370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Genetic predisposition 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2133600" y="457200"/>
            <a:ext cx="1676400" cy="94913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Environmental  factors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810000" y="457200"/>
            <a:ext cx="1447800" cy="9625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Infection</a:t>
            </a:r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5257800" y="484093"/>
            <a:ext cx="1524000" cy="94913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Previous therapy 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6781800" y="484093"/>
            <a:ext cx="1676400" cy="96370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Other hematological disorders</a:t>
            </a:r>
            <a:endParaRPr lang="ar-SA" b="1" dirty="0">
              <a:solidFill>
                <a:schemeClr val="tx1"/>
              </a:solidFill>
            </a:endParaRPr>
          </a:p>
        </p:txBody>
      </p:sp>
      <p:cxnSp>
        <p:nvCxnSpPr>
          <p:cNvPr id="12" name="رابط كسهم مستقيم 11"/>
          <p:cNvCxnSpPr>
            <a:stCxn id="6" idx="2"/>
            <a:endCxn id="21" idx="2"/>
          </p:cNvCxnSpPr>
          <p:nvPr/>
        </p:nvCxnSpPr>
        <p:spPr>
          <a:xfrm>
            <a:off x="1295400" y="1420905"/>
            <a:ext cx="1756266" cy="78889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>
            <a:endCxn id="21" idx="1"/>
          </p:cNvCxnSpPr>
          <p:nvPr/>
        </p:nvCxnSpPr>
        <p:spPr>
          <a:xfrm>
            <a:off x="2667000" y="1406338"/>
            <a:ext cx="775239" cy="5340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>
            <a:off x="4343400" y="1467177"/>
            <a:ext cx="0" cy="3616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كسهم مستقيم 17"/>
          <p:cNvCxnSpPr>
            <a:stCxn id="9" idx="2"/>
            <a:endCxn id="21" idx="7"/>
          </p:cNvCxnSpPr>
          <p:nvPr/>
        </p:nvCxnSpPr>
        <p:spPr>
          <a:xfrm flipH="1">
            <a:off x="5328093" y="1433232"/>
            <a:ext cx="691707" cy="50716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رابط كسهم مستقيم 19"/>
          <p:cNvCxnSpPr>
            <a:stCxn id="10" idx="2"/>
            <a:endCxn id="21" idx="6"/>
          </p:cNvCxnSpPr>
          <p:nvPr/>
        </p:nvCxnSpPr>
        <p:spPr>
          <a:xfrm flipH="1">
            <a:off x="5718666" y="1447800"/>
            <a:ext cx="1901334" cy="762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شكل بيضاوي 20"/>
          <p:cNvSpPr/>
          <p:nvPr/>
        </p:nvSpPr>
        <p:spPr>
          <a:xfrm>
            <a:off x="3051666" y="1828800"/>
            <a:ext cx="2667000" cy="762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Unknown Mechanism </a:t>
            </a:r>
            <a:endParaRPr lang="ar-SA" b="1" dirty="0">
              <a:solidFill>
                <a:schemeClr val="tx1"/>
              </a:solidFill>
            </a:endParaRPr>
          </a:p>
        </p:txBody>
      </p:sp>
      <p:cxnSp>
        <p:nvCxnSpPr>
          <p:cNvPr id="23" name="رابط كسهم مستقيم 22"/>
          <p:cNvCxnSpPr/>
          <p:nvPr/>
        </p:nvCxnSpPr>
        <p:spPr>
          <a:xfrm flipH="1">
            <a:off x="4343400" y="2590800"/>
            <a:ext cx="3665" cy="228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84" y="4953000"/>
            <a:ext cx="29146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050" y="4914900"/>
            <a:ext cx="2857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43" name="رابط مستقيم 1042"/>
          <p:cNvCxnSpPr/>
          <p:nvPr/>
        </p:nvCxnSpPr>
        <p:spPr>
          <a:xfrm>
            <a:off x="4191000" y="4648200"/>
            <a:ext cx="0" cy="10858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6" name="رابط كسهم مستقيم 1045"/>
          <p:cNvCxnSpPr/>
          <p:nvPr/>
        </p:nvCxnSpPr>
        <p:spPr>
          <a:xfrm flipH="1">
            <a:off x="3188634" y="5734050"/>
            <a:ext cx="1002367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8" name="رابط كسهم مستقيم 1047"/>
          <p:cNvCxnSpPr/>
          <p:nvPr/>
        </p:nvCxnSpPr>
        <p:spPr>
          <a:xfrm>
            <a:off x="4191000" y="5734050"/>
            <a:ext cx="113709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40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63" y="1676400"/>
            <a:ext cx="7712075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شكل بيضاوي 1"/>
          <p:cNvSpPr/>
          <p:nvPr/>
        </p:nvSpPr>
        <p:spPr>
          <a:xfrm>
            <a:off x="2667000" y="2895600"/>
            <a:ext cx="3352800" cy="1676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en-US" sz="2000" b="1" dirty="0" smtClean="0">
              <a:solidFill>
                <a:schemeClr val="tx1"/>
              </a:solidFill>
            </a:endParaRPr>
          </a:p>
          <a:p>
            <a:r>
              <a:rPr lang="en-US" sz="2000" b="1" dirty="0" smtClean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 differentiation</a:t>
            </a:r>
          </a:p>
          <a:p>
            <a:r>
              <a:rPr lang="en-US" sz="2000" b="1" dirty="0" smtClean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   Proliferation </a:t>
            </a:r>
          </a:p>
          <a:p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" name="سهم لأعلى 2"/>
          <p:cNvSpPr/>
          <p:nvPr/>
        </p:nvSpPr>
        <p:spPr>
          <a:xfrm>
            <a:off x="3383281" y="3769519"/>
            <a:ext cx="45719" cy="192881"/>
          </a:xfrm>
          <a:prstGeom prst="up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7478806" y="2209800"/>
            <a:ext cx="1295400" cy="7620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AML</a:t>
            </a:r>
            <a:endParaRPr lang="ar-SA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381000" y="2286000"/>
            <a:ext cx="1066800" cy="6096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ALL</a:t>
            </a:r>
            <a:endParaRPr lang="ar-SA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790700" y="457200"/>
            <a:ext cx="5562600" cy="914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b="1" dirty="0">
                <a:solidFill>
                  <a:srgbClr val="C00000"/>
                </a:solidFill>
              </a:rPr>
              <a:t>PATHOGENESIS</a:t>
            </a:r>
            <a:endParaRPr lang="en-US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61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04800" y="1981200"/>
            <a:ext cx="8458200" cy="1219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 AL represent about 8% of </a:t>
            </a:r>
            <a:r>
              <a:rPr lang="en-US" sz="2400" b="1" dirty="0" err="1" smtClean="0">
                <a:solidFill>
                  <a:schemeClr val="tx1"/>
                </a:solidFill>
              </a:rPr>
              <a:t>neoplastic</a:t>
            </a:r>
            <a:r>
              <a:rPr lang="en-US" sz="2400" b="1" dirty="0" smtClean="0">
                <a:solidFill>
                  <a:schemeClr val="tx1"/>
                </a:solidFill>
              </a:rPr>
              <a:t> disease &amp; cause about 4% of malignancy related deaths !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04800" y="3276600"/>
            <a:ext cx="8534400" cy="1219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 AML has an incidence of 2 – 3 per 100 000 per year in children, rising to 15 per 100 000 in adults.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04800" y="4572000"/>
            <a:ext cx="8534400" cy="1219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ALL has an incidence of 30 per million &amp; represent about 76%  of childhood leukemia .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981200" y="381000"/>
            <a:ext cx="5334000" cy="8382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C00000"/>
                </a:solidFill>
              </a:rPr>
              <a:t>EPIDEMIOLOGY </a:t>
            </a:r>
            <a:endParaRPr lang="en-US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43000" y="1447800"/>
            <a:ext cx="6705600" cy="762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prstClr val="black"/>
                </a:solidFill>
              </a:rPr>
              <a:t>Acute leukemia </a:t>
            </a:r>
            <a:endParaRPr lang="en-US" sz="3200" b="1" dirty="0">
              <a:solidFill>
                <a:prstClr val="black"/>
              </a:solidFill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2286000" y="2209800"/>
            <a:ext cx="76200" cy="914400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6248400" y="2209800"/>
            <a:ext cx="76200" cy="914400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800600" y="3124200"/>
            <a:ext cx="3276600" cy="16002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prstClr val="black"/>
                </a:solidFill>
              </a:rPr>
              <a:t>Acute Lymphoid Leukemia 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762000" y="3124200"/>
            <a:ext cx="3124200" cy="16002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prstClr val="black"/>
                </a:solidFill>
              </a:rPr>
              <a:t>Acute  Myeloid Leukemia 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4267200" y="2209800"/>
            <a:ext cx="76200" cy="2819400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2514600" y="5029200"/>
            <a:ext cx="3352800" cy="16002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prstClr val="black"/>
                </a:solidFill>
              </a:rPr>
              <a:t>Acute Leukemia of Ambiguous Lineage 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99762" y="304800"/>
            <a:ext cx="6629400" cy="6858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</a:rPr>
              <a:t>GENERAL CLASSIFICATION</a:t>
            </a:r>
            <a:endParaRPr lang="en-US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1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05397" y="1750429"/>
            <a:ext cx="7772400" cy="3810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>
              <a:buFont typeface="+mj-lt"/>
              <a:buAutoNum type="arabicPeriod"/>
            </a:pPr>
            <a:r>
              <a:rPr lang="en-US" sz="4000" b="1" dirty="0" smtClean="0">
                <a:solidFill>
                  <a:schemeClr val="tx1"/>
                </a:solidFill>
              </a:rPr>
              <a:t>Clinical history </a:t>
            </a:r>
            <a:r>
              <a:rPr lang="en-US" sz="2800" b="1" dirty="0" smtClean="0">
                <a:solidFill>
                  <a:schemeClr val="tx1"/>
                </a:solidFill>
              </a:rPr>
              <a:t>(Previous therapy)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b="1" dirty="0" smtClean="0">
                <a:solidFill>
                  <a:schemeClr val="tx1"/>
                </a:solidFill>
              </a:rPr>
              <a:t>Morphology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b="1" dirty="0" smtClean="0">
                <a:solidFill>
                  <a:schemeClr val="tx1"/>
                </a:solidFill>
              </a:rPr>
              <a:t>Flow cytometry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b="1" dirty="0" smtClean="0">
                <a:solidFill>
                  <a:schemeClr val="tx1"/>
                </a:solidFill>
              </a:rPr>
              <a:t>Chromosomal Karyotyping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b="1" dirty="0" smtClean="0">
                <a:solidFill>
                  <a:schemeClr val="tx1"/>
                </a:solidFill>
              </a:rPr>
              <a:t>Molecular study  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62745" y="398418"/>
            <a:ext cx="6629400" cy="838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</a:rPr>
              <a:t>BASIS OF CLASSIFICATION</a:t>
            </a:r>
            <a:endParaRPr lang="en-US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19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6666</TotalTime>
  <Words>1226</Words>
  <Application>Microsoft Office PowerPoint</Application>
  <PresentationFormat>On-screen Show (4:3)</PresentationFormat>
  <Paragraphs>345</Paragraphs>
  <Slides>43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5" baseType="lpstr">
      <vt:lpstr>Arial</vt:lpstr>
      <vt:lpstr>Symbol</vt:lpstr>
      <vt:lpstr>Algerian</vt:lpstr>
      <vt:lpstr>Rage Italic</vt:lpstr>
      <vt:lpstr>Majalla UI</vt:lpstr>
      <vt:lpstr>Calibri</vt:lpstr>
      <vt:lpstr>Aharoni</vt:lpstr>
      <vt:lpstr>Times New Roman</vt:lpstr>
      <vt:lpstr>Arial Black</vt:lpstr>
      <vt:lpstr>Wingdings</vt:lpstr>
      <vt:lpstr>Wingdings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KKUH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DrKamal ElSayid Higgy</dc:creator>
  <cp:lastModifiedBy>Chieny O. Genuino</cp:lastModifiedBy>
  <cp:revision>193</cp:revision>
  <dcterms:created xsi:type="dcterms:W3CDTF">2013-11-26T10:18:13Z</dcterms:created>
  <dcterms:modified xsi:type="dcterms:W3CDTF">2017-12-21T13:51:32Z</dcterms:modified>
</cp:coreProperties>
</file>