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5"/>
  </p:notesMasterIdLst>
  <p:sldIdLst>
    <p:sldId id="323" r:id="rId2"/>
    <p:sldId id="261" r:id="rId3"/>
    <p:sldId id="283" r:id="rId4"/>
    <p:sldId id="284" r:id="rId5"/>
    <p:sldId id="263" r:id="rId6"/>
    <p:sldId id="264" r:id="rId7"/>
    <p:sldId id="285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81" r:id="rId17"/>
    <p:sldId id="276" r:id="rId18"/>
    <p:sldId id="320" r:id="rId19"/>
    <p:sldId id="316" r:id="rId20"/>
    <p:sldId id="295" r:id="rId21"/>
    <p:sldId id="287" r:id="rId22"/>
    <p:sldId id="292" r:id="rId23"/>
    <p:sldId id="297" r:id="rId24"/>
    <p:sldId id="282" r:id="rId25"/>
    <p:sldId id="286" r:id="rId26"/>
    <p:sldId id="279" r:id="rId27"/>
    <p:sldId id="288" r:id="rId28"/>
    <p:sldId id="290" r:id="rId29"/>
    <p:sldId id="299" r:id="rId30"/>
    <p:sldId id="300" r:id="rId31"/>
    <p:sldId id="301" r:id="rId32"/>
    <p:sldId id="324" r:id="rId33"/>
    <p:sldId id="303" r:id="rId34"/>
    <p:sldId id="305" r:id="rId35"/>
    <p:sldId id="304" r:id="rId36"/>
    <p:sldId id="314" r:id="rId37"/>
    <p:sldId id="306" r:id="rId38"/>
    <p:sldId id="321" r:id="rId39"/>
    <p:sldId id="308" r:id="rId40"/>
    <p:sldId id="311" r:id="rId41"/>
    <p:sldId id="312" r:id="rId42"/>
    <p:sldId id="313" r:id="rId43"/>
    <p:sldId id="322" r:id="rId44"/>
  </p:sldIdLst>
  <p:sldSz cx="9144000" cy="6858000" type="screen4x3"/>
  <p:notesSz cx="6858000" cy="9144000"/>
  <p:embeddedFontLst>
    <p:embeddedFont>
      <p:font typeface="Algerian" panose="04020705040A02060702" pitchFamily="82" charset="0"/>
      <p:regular r:id="rId46"/>
    </p:embeddedFont>
    <p:embeddedFont>
      <p:font typeface="Rage Italic" panose="03070502040507070304" pitchFamily="66" charset="0"/>
      <p:regular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Aharoni" panose="02010803020104030203" pitchFamily="2" charset="-79"/>
      <p:bold r:id="rId52"/>
    </p:embeddedFont>
    <p:embeddedFont>
      <p:font typeface="Arial Black" panose="020B0A04020102020204" pitchFamily="34" charset="0"/>
      <p:bold r:id="rId53"/>
    </p:embeddedFont>
    <p:embeddedFont>
      <p:font typeface="Wingdings 2" panose="05020102010507070707" pitchFamily="18" charset="2"/>
      <p:regular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E9639D4-E3E2-4D34-9284-5A2195B3D0D7}" styleName="النمط الفات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النمط المتوسط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69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A60DF12-9C5C-4353-AED7-AD551655C15A}" type="datetimeFigureOut">
              <a:rPr lang="ar-SA" smtClean="0"/>
              <a:pPr/>
              <a:t>03/04/1439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387C388-8961-4D52-B1B1-E96C91AC54C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92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C388-8961-4D52-B1B1-E96C91AC54C3}" type="slidenum">
              <a:rPr lang="ar-SA" smtClean="0"/>
              <a:pPr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8331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 txBox="1">
            <a:spLocks noGrp="1" noChangeArrowheads="1"/>
          </p:cNvSpPr>
          <p:nvPr/>
        </p:nvSpPr>
        <p:spPr bwMode="auto">
          <a:xfrm>
            <a:off x="3886200" y="8686801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948BCEF-DE52-4973-B053-054557063F4B}" type="slidenum">
              <a:rPr lang="ar-SA" altLang="ar-SA" sz="1200" smtClean="0">
                <a:solidFill>
                  <a:prstClr val="black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ar-SA" sz="120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407538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93769-5934-4AE2-A403-93829AF4B052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307032" y="3068960"/>
            <a:ext cx="8534400" cy="33123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BY: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DR. FATMA AL-QAHTANI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CONSULTANT HAEMATOLOGIST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HEAD OF HAEMATOLOGY DIVISION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PATHOLOGY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066800" y="609600"/>
            <a:ext cx="7010400" cy="990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ACUTE LEUKEMIA</a:t>
            </a:r>
            <a:endParaRPr kumimoji="0" lang="en-US" alt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794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uer-ro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981200"/>
            <a:ext cx="2514600" cy="1981200"/>
          </a:xfrm>
          <a:prstGeom prst="rect">
            <a:avLst/>
          </a:prstGeom>
        </p:spPr>
      </p:pic>
      <p:pic>
        <p:nvPicPr>
          <p:cNvPr id="7" name="Picture 6" descr="ly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981200"/>
            <a:ext cx="3048000" cy="19812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52400" y="3962400"/>
            <a:ext cx="4267200" cy="25863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chemeClr val="tx1"/>
                </a:solidFill>
              </a:rPr>
              <a:t>Myeloblast</a:t>
            </a:r>
            <a:r>
              <a:rPr lang="en-US" sz="2400" b="1" u="sng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u="sng" dirty="0" smtClean="0">
                <a:solidFill>
                  <a:schemeClr val="tx1"/>
                </a:solidFill>
              </a:rPr>
              <a:t>Size</a:t>
            </a:r>
            <a:r>
              <a:rPr lang="en-US" sz="2000" b="1" dirty="0" smtClean="0">
                <a:solidFill>
                  <a:schemeClr val="tx1"/>
                </a:solidFill>
              </a:rPr>
              <a:t>: medium-Large  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u="sng" dirty="0" err="1" smtClean="0">
                <a:solidFill>
                  <a:schemeClr val="tx1"/>
                </a:solidFill>
              </a:rPr>
              <a:t>Nucleous</a:t>
            </a:r>
            <a:r>
              <a:rPr lang="en-US" sz="2000" b="1" dirty="0" smtClean="0">
                <a:solidFill>
                  <a:schemeClr val="tx1"/>
                </a:solidFill>
              </a:rPr>
              <a:t>: round, oval or irregular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u="sng" dirty="0" smtClean="0">
                <a:solidFill>
                  <a:schemeClr val="tx1"/>
                </a:solidFill>
              </a:rPr>
              <a:t>Nucleolus</a:t>
            </a:r>
            <a:r>
              <a:rPr lang="en-US" sz="2000" b="1" dirty="0" smtClean="0">
                <a:solidFill>
                  <a:schemeClr val="tx1"/>
                </a:solidFill>
              </a:rPr>
              <a:t>: prominent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u="sng" dirty="0" smtClean="0">
                <a:solidFill>
                  <a:schemeClr val="tx1"/>
                </a:solidFill>
              </a:rPr>
              <a:t>Cytoplasm</a:t>
            </a:r>
            <a:r>
              <a:rPr lang="en-US" sz="2000" b="1" dirty="0" smtClean="0">
                <a:solidFill>
                  <a:schemeClr val="tx1"/>
                </a:solidFill>
              </a:rPr>
              <a:t>: abundant, granular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         </a:t>
            </a:r>
            <a:r>
              <a:rPr lang="en-US" sz="2400" b="1" u="sng" dirty="0" smtClean="0">
                <a:solidFill>
                  <a:schemeClr val="tx1"/>
                </a:solidFill>
              </a:rPr>
              <a:t>Auer rods is characteristic</a:t>
            </a:r>
            <a:r>
              <a:rPr lang="en-US" sz="2000" dirty="0" smtClean="0">
                <a:solidFill>
                  <a:schemeClr val="tx1"/>
                </a:solidFill>
              </a:rPr>
              <a:t>   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95800" y="3962400"/>
            <a:ext cx="4419600" cy="2590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Lymphoblast: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prstClr val="black"/>
                </a:solidFill>
              </a:rPr>
              <a:t>Size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smtClean="0">
                <a:solidFill>
                  <a:prstClr val="black"/>
                </a:solidFill>
              </a:rPr>
              <a:t>small- medium 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 err="1" smtClean="0">
                <a:solidFill>
                  <a:prstClr val="black"/>
                </a:solidFill>
              </a:rPr>
              <a:t>Nucleous</a:t>
            </a:r>
            <a:r>
              <a:rPr lang="en-US" sz="2000" b="1" dirty="0" smtClean="0">
                <a:solidFill>
                  <a:prstClr val="black"/>
                </a:solidFill>
              </a:rPr>
              <a:t>: round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prstClr val="black"/>
                </a:solidFill>
              </a:rPr>
              <a:t>Nucleolus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smtClean="0">
                <a:solidFill>
                  <a:prstClr val="black"/>
                </a:solidFill>
              </a:rPr>
              <a:t>not prominent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prstClr val="black"/>
                </a:solidFill>
              </a:rPr>
              <a:t>Cytoplasm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smtClean="0">
                <a:solidFill>
                  <a:prstClr val="black"/>
                </a:solidFill>
              </a:rPr>
              <a:t>scanty ,</a:t>
            </a:r>
            <a:r>
              <a:rPr lang="en-US" sz="2000" b="1" dirty="0" err="1" smtClean="0">
                <a:solidFill>
                  <a:prstClr val="black"/>
                </a:solidFill>
              </a:rPr>
              <a:t>agranular</a:t>
            </a:r>
            <a:endParaRPr lang="en-US" sz="2000" b="1" dirty="0">
              <a:solidFill>
                <a:prstClr val="black"/>
              </a:solidFill>
            </a:endParaRPr>
          </a:p>
          <a:p>
            <a:pPr lvl="0"/>
            <a:r>
              <a:rPr lang="en-US" sz="2000" b="1" dirty="0" smtClean="0">
                <a:solidFill>
                  <a:prstClr val="black"/>
                </a:solidFill>
              </a:rPr>
              <a:t>                          may be vacuolated</a:t>
            </a:r>
            <a:endParaRPr lang="en-US" sz="2000" b="1" dirty="0">
              <a:solidFill>
                <a:prstClr val="black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04800" y="381000"/>
            <a:ext cx="8458200" cy="152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>
              <a:spcBef>
                <a:spcPct val="20000"/>
              </a:spcBef>
            </a:pPr>
            <a:r>
              <a:rPr lang="en-US" sz="2800" b="1" u="sng" dirty="0">
                <a:solidFill>
                  <a:prstClr val="black"/>
                </a:solidFill>
              </a:rPr>
              <a:t>1- Light microscopy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(blood smear, bone marrow aspirate &amp; biopsy ) </a:t>
            </a:r>
            <a:endParaRPr lang="en-US" sz="2200" b="1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Blast count : it should be &gt;20% out of the total cells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Blast </a:t>
            </a:r>
            <a:r>
              <a:rPr lang="en-US" sz="2400" b="1" dirty="0">
                <a:solidFill>
                  <a:prstClr val="black"/>
                </a:solidFill>
              </a:rPr>
              <a:t>morphology :</a:t>
            </a:r>
          </a:p>
        </p:txBody>
      </p:sp>
    </p:spTree>
    <p:extLst>
      <p:ext uri="{BB962C8B-B14F-4D97-AF65-F5344CB8AC3E}">
        <p14:creationId xmlns:p14="http://schemas.microsoft.com/office/powerpoint/2010/main" val="38026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" y="304800"/>
            <a:ext cx="86868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prstClr val="white"/>
                </a:solidFill>
              </a:rPr>
              <a:t> </a:t>
            </a:r>
            <a:r>
              <a:rPr lang="en-US" sz="2800" b="1" u="sng" dirty="0" smtClean="0">
                <a:solidFill>
                  <a:schemeClr val="tx1"/>
                </a:solidFill>
              </a:rPr>
              <a:t>2-Flow cytometry</a:t>
            </a:r>
            <a:r>
              <a:rPr lang="en-US" sz="2400" b="1" u="sng" dirty="0" smtClean="0">
                <a:solidFill>
                  <a:schemeClr val="tx1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 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 </a:t>
            </a:r>
            <a:r>
              <a:rPr lang="en-US" sz="2000" b="1" dirty="0" smtClean="0">
                <a:solidFill>
                  <a:schemeClr val="tx1"/>
                </a:solidFill>
              </a:rPr>
              <a:t>Laser based technology allows for cells counting &amp; detection of  their surface &amp;cytoplasmic  markers by suspending them in a stream of fluid followed by analysis through electronic system.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14" name="Content Placeholder 3" descr="fjow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2133600"/>
            <a:ext cx="4114800" cy="2209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19600" y="2209800"/>
            <a:ext cx="44196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low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286000"/>
            <a:ext cx="4191000" cy="1981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tangle 10"/>
          <p:cNvSpPr/>
          <p:nvPr/>
        </p:nvSpPr>
        <p:spPr>
          <a:xfrm>
            <a:off x="4419600" y="4419600"/>
            <a:ext cx="44196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8" descr="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495800"/>
            <a:ext cx="4191000" cy="2209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8600" y="4419600"/>
            <a:ext cx="41148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1" descr="cellmark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495800"/>
            <a:ext cx="3733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93229" y="280854"/>
            <a:ext cx="6705600" cy="7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BASIS OF CLASSIFICATION</a:t>
            </a:r>
            <a:endParaRPr lang="ar-SA" sz="4400" b="1" dirty="0">
              <a:solidFill>
                <a:srgbClr val="C0000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295411" y="1600200"/>
            <a:ext cx="66294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Stem Cell Markers: (CD34&amp; TDT)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447811" y="2819400"/>
            <a:ext cx="1600200" cy="2882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</a:rPr>
              <a:t>MPO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CD13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CD33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CD14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CD64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CD41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CD235a</a:t>
            </a:r>
            <a:endParaRPr lang="ar-SA" sz="2000" b="1" dirty="0">
              <a:solidFill>
                <a:srgbClr val="7030A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733811" y="2895600"/>
            <a:ext cx="1600200" cy="2895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CD10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CD19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CD22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CD79a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6158763" y="2819400"/>
            <a:ext cx="1537447" cy="29583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3600" b="1" u="sng" dirty="0" smtClean="0">
                <a:solidFill>
                  <a:schemeClr val="tx1"/>
                </a:solidFill>
              </a:rPr>
              <a:t>CD3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CD4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CD5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CD7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CD8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447811" y="2362200"/>
            <a:ext cx="16002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Myeloid</a:t>
            </a:r>
            <a:endParaRPr lang="ar-SA" sz="2000" b="1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733811" y="2362200"/>
            <a:ext cx="16002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B-Lymphoid</a:t>
            </a:r>
            <a:endParaRPr lang="ar-SA" sz="2000" b="1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6158763" y="2362200"/>
            <a:ext cx="1537447" cy="50202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T-Lymphoid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40826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306981" y="304800"/>
            <a:ext cx="8534400" cy="16763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3-Chromosomal Karyotype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S</a:t>
            </a:r>
            <a:r>
              <a:rPr lang="en-US" sz="2000" b="1" dirty="0" smtClean="0">
                <a:solidFill>
                  <a:schemeClr val="tx1"/>
                </a:solidFill>
              </a:rPr>
              <a:t>et </a:t>
            </a:r>
            <a:r>
              <a:rPr lang="en-US" sz="2000" b="1" dirty="0">
                <a:solidFill>
                  <a:schemeClr val="tx1"/>
                </a:solidFill>
              </a:rPr>
              <a:t>of the chromosomes </a:t>
            </a:r>
            <a:r>
              <a:rPr lang="en-US" sz="2000" b="1" dirty="0" smtClean="0">
                <a:solidFill>
                  <a:schemeClr val="tx1"/>
                </a:solidFill>
              </a:rPr>
              <a:t>from one cell during metaphase to study the numerical(deletion &amp;trisomy) and structural ( translation &amp;inversion ) abnormality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2072" y="2070455"/>
            <a:ext cx="8686800" cy="43792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1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343995" y="457200"/>
            <a:ext cx="8496300" cy="1447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4- Molecular studies: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 Several techniques used </a:t>
            </a:r>
            <a:r>
              <a:rPr lang="en-US" sz="2400" b="1" dirty="0">
                <a:solidFill>
                  <a:schemeClr val="tx1"/>
                </a:solidFill>
              </a:rPr>
              <a:t>to detect and localize the presence or absence of specific DNA sequences on chromosomes  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missinglink.ucsf.edu/lm/molecularmethods/images/FISH_clip_image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38" y="2514600"/>
            <a:ext cx="393886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606238" y="5105400"/>
            <a:ext cx="3584762" cy="7709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Fluorescent In-Situ Hybridization (FISH) 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06" y="2514600"/>
            <a:ext cx="414169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مستدير الزوايا 4"/>
          <p:cNvSpPr/>
          <p:nvPr/>
        </p:nvSpPr>
        <p:spPr>
          <a:xfrm>
            <a:off x="4724401" y="5105400"/>
            <a:ext cx="36576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</a:t>
            </a:r>
            <a:r>
              <a:rPr lang="en-US" b="1" dirty="0">
                <a:solidFill>
                  <a:schemeClr val="tx1"/>
                </a:solidFill>
              </a:rPr>
              <a:t>Polymerase Chain </a:t>
            </a:r>
            <a:r>
              <a:rPr lang="en-US" b="1" dirty="0" smtClean="0">
                <a:solidFill>
                  <a:schemeClr val="tx1"/>
                </a:solidFill>
              </a:rPr>
              <a:t>Reaction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(PCR)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485508" y="242558"/>
            <a:ext cx="8220891" cy="95922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800" b="1" dirty="0" smtClean="0">
                <a:solidFill>
                  <a:srgbClr val="C00000"/>
                </a:solidFill>
              </a:rPr>
              <a:t>RECURRENT GENETIC ABNORMALITIES</a:t>
            </a:r>
            <a:endParaRPr lang="ar-SA" sz="3800" b="1" dirty="0">
              <a:solidFill>
                <a:srgbClr val="C00000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98418" y="1524000"/>
            <a:ext cx="1752600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/>
              <a:t>AML</a:t>
            </a:r>
            <a:endParaRPr lang="ar-SA" sz="4000" b="1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818018" y="1524000"/>
            <a:ext cx="1676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/>
              <a:t>ALL</a:t>
            </a:r>
            <a:endParaRPr lang="ar-SA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4741818" y="2133600"/>
            <a:ext cx="42672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099432"/>
              </p:ext>
            </p:extLst>
          </p:nvPr>
        </p:nvGraphicFramePr>
        <p:xfrm>
          <a:off x="4894218" y="2362200"/>
          <a:ext cx="3886200" cy="3581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43100"/>
                <a:gridCol w="1943100"/>
              </a:tblGrid>
              <a:tr h="787908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Molecular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Karyotype</a:t>
                      </a:r>
                      <a:endParaRPr lang="ar-SA" sz="2000" b="1" dirty="0"/>
                    </a:p>
                  </a:txBody>
                  <a:tcPr/>
                </a:tc>
              </a:tr>
              <a:tr h="644652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BCR-ABL1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(9;22)</a:t>
                      </a:r>
                      <a:endParaRPr lang="ar-SA" sz="2000" b="1" dirty="0"/>
                    </a:p>
                  </a:txBody>
                  <a:tcPr/>
                </a:tc>
              </a:tr>
              <a:tr h="787908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AF4-MLL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(4;11)</a:t>
                      </a:r>
                      <a:endParaRPr lang="ar-SA" sz="2000" b="1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ETV6-RUNX1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(12;21)</a:t>
                      </a:r>
                      <a:endParaRPr lang="ar-SA" sz="2000" b="1" dirty="0"/>
                    </a:p>
                  </a:txBody>
                  <a:tcPr/>
                </a:tc>
              </a:tr>
              <a:tr h="644652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IL3-IGH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(5;14)</a:t>
                      </a:r>
                      <a:endParaRPr lang="ar-SA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6018" y="2133600"/>
            <a:ext cx="44196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94134"/>
              </p:ext>
            </p:extLst>
          </p:nvPr>
        </p:nvGraphicFramePr>
        <p:xfrm>
          <a:off x="398418" y="2362200"/>
          <a:ext cx="4114800" cy="364236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858810"/>
                <a:gridCol w="2255990"/>
              </a:tblGrid>
              <a:tr h="685800"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Molecular</a:t>
                      </a:r>
                      <a:r>
                        <a:rPr lang="en-US" sz="2000" baseline="0" dirty="0" smtClean="0"/>
                        <a:t> 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Karyotype</a:t>
                      </a:r>
                      <a:endParaRPr lang="ar-SA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35704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AML1-ETO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(8;21)</a:t>
                      </a:r>
                      <a:endParaRPr lang="ar-SA" sz="2000" b="1" dirty="0"/>
                    </a:p>
                  </a:txBody>
                  <a:tcPr/>
                </a:tc>
              </a:tr>
              <a:tr h="788296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CBFB-MYH11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(16;16) or </a:t>
                      </a:r>
                      <a:r>
                        <a:rPr lang="en-US" sz="2000" b="1" baseline="0" dirty="0" err="1" smtClean="0"/>
                        <a:t>inv</a:t>
                      </a:r>
                      <a:r>
                        <a:rPr lang="en-US" sz="2000" b="1" baseline="0" dirty="0" smtClean="0"/>
                        <a:t>(16)</a:t>
                      </a:r>
                      <a:endParaRPr lang="ar-SA" sz="2000" b="1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PML-RARA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(15;17)</a:t>
                      </a:r>
                      <a:endParaRPr lang="ar-SA" sz="2000" b="1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MLLT1-MLL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(9;11)</a:t>
                      </a:r>
                      <a:endParaRPr lang="ar-SA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9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08453" y="1905000"/>
            <a:ext cx="6553200" cy="200732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ACUTE MYELOID LEUKEMIA (AML)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28600" y="1476108"/>
            <a:ext cx="8686800" cy="480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400" b="1" u="sng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Group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of hematopoietic neoplasms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caused by proliferation of </a:t>
            </a: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malignant myeloid blasts in bone marrow and </a:t>
            </a: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blood.</a:t>
            </a:r>
          </a:p>
          <a:p>
            <a:endParaRPr lang="en-US" altLang="ar-SA" sz="2800" b="1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 The blast ≥20% or </a:t>
            </a: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t(8;21</a:t>
            </a: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) </a:t>
            </a: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t </a:t>
            </a: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(16;16) or t(15;17).</a:t>
            </a:r>
          </a:p>
          <a:p>
            <a:endParaRPr lang="en-US" altLang="ar-SA" sz="2800" b="1" kern="0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More </a:t>
            </a: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in Adults (do occur in infants</a:t>
            </a: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!)</a:t>
            </a:r>
          </a:p>
          <a:p>
            <a:endParaRPr lang="en-US" altLang="ar-SA" sz="2800" b="1" kern="0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Worse </a:t>
            </a: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than ALL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47349" y="322218"/>
            <a:ext cx="6892833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ACUTE MYELOID LEUKEMIA (AML)</a:t>
            </a:r>
            <a:endParaRPr lang="ar-SA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t="5194" r="8203" b="66515"/>
          <a:stretch/>
        </p:blipFill>
        <p:spPr bwMode="auto">
          <a:xfrm>
            <a:off x="188259" y="0"/>
            <a:ext cx="8780930" cy="39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676400" y="2590800"/>
            <a:ext cx="14478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Erythroblast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8259" y="2590800"/>
            <a:ext cx="1564341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Megakaryoblast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92353" t="79804" r="2616" b="14902"/>
          <a:stretch/>
        </p:blipFill>
        <p:spPr bwMode="auto">
          <a:xfrm>
            <a:off x="188260" y="4280596"/>
            <a:ext cx="851964" cy="6724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3468" t="63133" r="8350" b="30485"/>
          <a:stretch/>
        </p:blipFill>
        <p:spPr bwMode="auto">
          <a:xfrm>
            <a:off x="1571554" y="4280598"/>
            <a:ext cx="1149338" cy="6724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t="76887" r="48960" b="14867"/>
          <a:stretch/>
        </p:blipFill>
        <p:spPr bwMode="auto">
          <a:xfrm>
            <a:off x="188260" y="5791200"/>
            <a:ext cx="4464423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5" t="76887" r="34236" b="14376"/>
          <a:stretch/>
        </p:blipFill>
        <p:spPr bwMode="auto">
          <a:xfrm>
            <a:off x="4693024" y="5791200"/>
            <a:ext cx="1479176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رابط كسهم مستقيم 14"/>
          <p:cNvCxnSpPr>
            <a:endCxn id="10" idx="0"/>
          </p:cNvCxnSpPr>
          <p:nvPr/>
        </p:nvCxnSpPr>
        <p:spPr>
          <a:xfrm>
            <a:off x="614242" y="3800935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2057400" y="3745030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68580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5181600" y="3774189"/>
            <a:ext cx="0" cy="4168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3657600" y="3798769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7" t="36927" r="35428" b="55215"/>
          <a:stretch/>
        </p:blipFill>
        <p:spPr bwMode="auto">
          <a:xfrm>
            <a:off x="2971800" y="4191000"/>
            <a:ext cx="2971800" cy="11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رابط مستقيم 24"/>
          <p:cNvCxnSpPr/>
          <p:nvPr/>
        </p:nvCxnSpPr>
        <p:spPr>
          <a:xfrm>
            <a:off x="3657600" y="5323826"/>
            <a:ext cx="0" cy="162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H="1">
            <a:off x="838200" y="54864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>
            <a:off x="3657600" y="54864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40386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8382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>
            <a:off x="2514600" y="5477435"/>
            <a:ext cx="0" cy="3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5334000" y="5268981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4800600" y="1071282"/>
            <a:ext cx="7620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HSC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48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7" t="76954" r="6265" b="16458"/>
          <a:stretch/>
        </p:blipFill>
        <p:spPr bwMode="auto">
          <a:xfrm>
            <a:off x="6172200" y="5791200"/>
            <a:ext cx="297180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رابط كسهم مستقيم 49"/>
          <p:cNvCxnSpPr/>
          <p:nvPr/>
        </p:nvCxnSpPr>
        <p:spPr>
          <a:xfrm>
            <a:off x="84582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7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t="5194" r="8203" b="66515"/>
          <a:stretch/>
        </p:blipFill>
        <p:spPr bwMode="auto">
          <a:xfrm>
            <a:off x="188259" y="0"/>
            <a:ext cx="8780930" cy="39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676400" y="2590800"/>
            <a:ext cx="14478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Erythroblast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8259" y="2590800"/>
            <a:ext cx="1564341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Megakaryoblast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92353" t="79804" r="2616" b="14902"/>
          <a:stretch/>
        </p:blipFill>
        <p:spPr bwMode="auto">
          <a:xfrm>
            <a:off x="188260" y="4280596"/>
            <a:ext cx="851964" cy="6724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3468" t="63133" r="8350" b="30485"/>
          <a:stretch/>
        </p:blipFill>
        <p:spPr bwMode="auto">
          <a:xfrm>
            <a:off x="1571554" y="4280598"/>
            <a:ext cx="1149338" cy="6724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t="76887" r="48960" b="14867"/>
          <a:stretch/>
        </p:blipFill>
        <p:spPr bwMode="auto">
          <a:xfrm>
            <a:off x="188260" y="5791200"/>
            <a:ext cx="4464423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5" t="76887" r="34236" b="14376"/>
          <a:stretch/>
        </p:blipFill>
        <p:spPr bwMode="auto">
          <a:xfrm>
            <a:off x="4693024" y="5791200"/>
            <a:ext cx="1479176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رابط كسهم مستقيم 14"/>
          <p:cNvCxnSpPr>
            <a:endCxn id="10" idx="0"/>
          </p:cNvCxnSpPr>
          <p:nvPr/>
        </p:nvCxnSpPr>
        <p:spPr>
          <a:xfrm>
            <a:off x="614242" y="3800935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2057400" y="3745030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68580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5181600" y="3774189"/>
            <a:ext cx="0" cy="4168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3657600" y="3798769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7" t="36927" r="35428" b="55215"/>
          <a:stretch/>
        </p:blipFill>
        <p:spPr bwMode="auto">
          <a:xfrm>
            <a:off x="2971800" y="4191000"/>
            <a:ext cx="2971800" cy="11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رابط مستقيم 24"/>
          <p:cNvCxnSpPr/>
          <p:nvPr/>
        </p:nvCxnSpPr>
        <p:spPr>
          <a:xfrm>
            <a:off x="3657600" y="5323826"/>
            <a:ext cx="0" cy="162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H="1">
            <a:off x="838200" y="54864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>
            <a:off x="3657600" y="54864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4029635" y="5477435"/>
            <a:ext cx="0" cy="3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8382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>
            <a:off x="2514600" y="5477435"/>
            <a:ext cx="0" cy="3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5334000" y="5268981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4800600" y="1071282"/>
            <a:ext cx="7620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HSC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9" name="وسيلة شرح مع سهم إلى اليسار 38"/>
          <p:cNvSpPr/>
          <p:nvPr/>
        </p:nvSpPr>
        <p:spPr>
          <a:xfrm>
            <a:off x="5791200" y="76200"/>
            <a:ext cx="1600200" cy="457200"/>
          </a:xfrm>
          <a:prstGeom prst="lef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Mixed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40" name="وسيلة شرح مع سهم إلى اليمين 39"/>
          <p:cNvSpPr/>
          <p:nvPr/>
        </p:nvSpPr>
        <p:spPr>
          <a:xfrm>
            <a:off x="936708" y="533400"/>
            <a:ext cx="1882692" cy="463923"/>
          </a:xfrm>
          <a:prstGeom prst="righ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M0 ,M1</a:t>
            </a:r>
            <a:endParaRPr lang="ar-SA" sz="2000" b="1" dirty="0"/>
          </a:p>
        </p:txBody>
      </p:sp>
      <p:sp>
        <p:nvSpPr>
          <p:cNvPr id="42" name="وسيلة شرح مع سهم إلى اليسار 41"/>
          <p:cNvSpPr/>
          <p:nvPr/>
        </p:nvSpPr>
        <p:spPr>
          <a:xfrm>
            <a:off x="593808" y="1956547"/>
            <a:ext cx="701962" cy="48185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207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 smtClean="0"/>
              <a:t>M7</a:t>
            </a:r>
            <a:endParaRPr lang="ar-SA" b="1" dirty="0"/>
          </a:p>
        </p:txBody>
      </p:sp>
      <p:sp>
        <p:nvSpPr>
          <p:cNvPr id="43" name="وسيلة شرح مع سهم إلى اليمين 42"/>
          <p:cNvSpPr/>
          <p:nvPr/>
        </p:nvSpPr>
        <p:spPr>
          <a:xfrm>
            <a:off x="1295770" y="1956547"/>
            <a:ext cx="837830" cy="481853"/>
          </a:xfrm>
          <a:prstGeom prst="rightArrowCallout">
            <a:avLst>
              <a:gd name="adj1" fmla="val 25000"/>
              <a:gd name="adj2" fmla="val 25000"/>
              <a:gd name="adj3" fmla="val 27907"/>
              <a:gd name="adj4" fmla="val 6497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 smtClean="0"/>
              <a:t>M6</a:t>
            </a:r>
            <a:endParaRPr lang="ar-SA" b="1" dirty="0"/>
          </a:p>
        </p:txBody>
      </p:sp>
      <p:sp>
        <p:nvSpPr>
          <p:cNvPr id="44" name="وسيلة شرح مع سهم إلى اليسار 43"/>
          <p:cNvSpPr/>
          <p:nvPr/>
        </p:nvSpPr>
        <p:spPr>
          <a:xfrm>
            <a:off x="4267200" y="1600200"/>
            <a:ext cx="1219199" cy="356347"/>
          </a:xfrm>
          <a:prstGeom prst="leftArrowCallout">
            <a:avLst>
              <a:gd name="adj1" fmla="val 25000"/>
              <a:gd name="adj2" fmla="val 16177"/>
              <a:gd name="adj3" fmla="val 17453"/>
              <a:gd name="adj4" fmla="val 6497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M4</a:t>
            </a:r>
            <a:endParaRPr lang="ar-SA" sz="2000" b="1" dirty="0"/>
          </a:p>
        </p:txBody>
      </p:sp>
      <p:sp>
        <p:nvSpPr>
          <p:cNvPr id="45" name="وسيلة شرح مع سهم إلى اليمين 44"/>
          <p:cNvSpPr/>
          <p:nvPr/>
        </p:nvSpPr>
        <p:spPr>
          <a:xfrm>
            <a:off x="2720892" y="2197473"/>
            <a:ext cx="860508" cy="393327"/>
          </a:xfrm>
          <a:prstGeom prst="righ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M2</a:t>
            </a:r>
            <a:endParaRPr lang="ar-SA" b="1" dirty="0"/>
          </a:p>
        </p:txBody>
      </p:sp>
      <p:sp>
        <p:nvSpPr>
          <p:cNvPr id="46" name="وسيلة شرح مع سهم إلى اليسار 45"/>
          <p:cNvSpPr/>
          <p:nvPr/>
        </p:nvSpPr>
        <p:spPr>
          <a:xfrm>
            <a:off x="5168152" y="2045073"/>
            <a:ext cx="1004047" cy="393327"/>
          </a:xfrm>
          <a:prstGeom prst="lef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M5</a:t>
            </a:r>
            <a:endParaRPr lang="ar-SA" b="1" dirty="0"/>
          </a:p>
        </p:txBody>
      </p:sp>
      <p:sp>
        <p:nvSpPr>
          <p:cNvPr id="47" name="وسيلة شرح مع سهم إلى اليمين 46"/>
          <p:cNvSpPr/>
          <p:nvPr/>
        </p:nvSpPr>
        <p:spPr>
          <a:xfrm>
            <a:off x="2859793" y="3758479"/>
            <a:ext cx="797807" cy="356321"/>
          </a:xfrm>
          <a:prstGeom prst="righ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M3</a:t>
            </a:r>
            <a:endParaRPr lang="ar-SA" b="1" dirty="0"/>
          </a:p>
        </p:txBody>
      </p:sp>
      <p:pic>
        <p:nvPicPr>
          <p:cNvPr id="48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7" t="76954" r="6265" b="16458"/>
          <a:stretch/>
        </p:blipFill>
        <p:spPr bwMode="auto">
          <a:xfrm>
            <a:off x="6172200" y="5791200"/>
            <a:ext cx="297180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رابط كسهم مستقيم 49"/>
          <p:cNvCxnSpPr/>
          <p:nvPr/>
        </p:nvCxnSpPr>
        <p:spPr>
          <a:xfrm>
            <a:off x="84582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وسيلة شرح مع سهم إلى الأعلى 50"/>
          <p:cNvSpPr/>
          <p:nvPr/>
        </p:nvSpPr>
        <p:spPr>
          <a:xfrm>
            <a:off x="6465794" y="3836893"/>
            <a:ext cx="849406" cy="1039907"/>
          </a:xfrm>
          <a:prstGeom prst="up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B-ALL</a:t>
            </a:r>
            <a:endParaRPr lang="ar-SA" sz="2000" b="1" dirty="0"/>
          </a:p>
        </p:txBody>
      </p:sp>
      <p:sp>
        <p:nvSpPr>
          <p:cNvPr id="52" name="وسيلة شرح مع سهم إلى الأعلى 51"/>
          <p:cNvSpPr/>
          <p:nvPr/>
        </p:nvSpPr>
        <p:spPr>
          <a:xfrm>
            <a:off x="8033497" y="3836893"/>
            <a:ext cx="849406" cy="1039907"/>
          </a:xfrm>
          <a:prstGeom prst="up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T</a:t>
            </a:r>
            <a:r>
              <a:rPr lang="en-US" sz="2000" b="1" dirty="0" smtClean="0"/>
              <a:t>-ALL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11708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6419" y="1638496"/>
            <a:ext cx="8686800" cy="495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 smtClean="0">
                <a:solidFill>
                  <a:schemeClr val="tx1"/>
                </a:solidFill>
                <a:cs typeface="+mj-cs"/>
              </a:rPr>
              <a:t>Aggressive  malignant  hematopoietic disorders  </a:t>
            </a:r>
          </a:p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ccumulation of abnormal blasts (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I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mmature precursors of WBC)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in bone marrow and blood leading to:</a:t>
            </a:r>
            <a:r>
              <a:rPr lang="en-US" altLang="ar-SA" sz="2400" b="1" dirty="0" smtClean="0">
                <a:solidFill>
                  <a:schemeClr val="tx1"/>
                </a:solidFill>
              </a:rPr>
              <a:t>  </a:t>
            </a:r>
          </a:p>
          <a:p>
            <a:pPr marL="0" lvl="1">
              <a:lnSpc>
                <a:spcPct val="200000"/>
              </a:lnSpc>
              <a:buClr>
                <a:srgbClr val="FF0000"/>
              </a:buClr>
              <a:defRPr/>
            </a:pP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    1- Bone marrow failure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(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anemia ,neutropenia &amp; thrombocytopenia)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en-US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200000"/>
              </a:lnSpc>
              <a:buClr>
                <a:srgbClr val="FF0000"/>
              </a:buClr>
              <a:defRPr/>
            </a:pP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    2- Organ infiltration </a:t>
            </a:r>
            <a:r>
              <a:rPr lang="en-US" b="1" dirty="0" smtClean="0">
                <a:solidFill>
                  <a:schemeClr val="tx1"/>
                </a:solidFill>
                <a:cs typeface="Times New Roman" pitchFamily="18" charset="0"/>
              </a:rPr>
              <a:t>(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hepatosplenomegy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,lymphadenopathy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)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2827" y="457200"/>
            <a:ext cx="5251263" cy="838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ACUTE LEUKEMIA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133600"/>
            <a:ext cx="868679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822273" y="304800"/>
            <a:ext cx="5715000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FAB </a:t>
            </a:r>
            <a:r>
              <a:rPr lang="en-US" sz="4000" b="1" dirty="0" smtClean="0">
                <a:solidFill>
                  <a:srgbClr val="C00000"/>
                </a:solidFill>
              </a:rPr>
              <a:t>CLASSIFICATION 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457200" y="1447800"/>
            <a:ext cx="82296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Based on morphology&amp; flow cytometry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158317" y="5293659"/>
            <a:ext cx="1752599" cy="4213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CD235a</a:t>
            </a:r>
            <a:endParaRPr lang="ar-S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162800" y="5715000"/>
            <a:ext cx="1752598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CD41</a:t>
            </a:r>
            <a:endParaRPr lang="ar-S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0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0928" y="269964"/>
            <a:ext cx="7315200" cy="7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AML </a:t>
            </a:r>
            <a:r>
              <a:rPr lang="en-US" sz="4000" b="1" dirty="0" smtClean="0">
                <a:solidFill>
                  <a:srgbClr val="C00000"/>
                </a:solidFill>
              </a:rPr>
              <a:t>CLASSIFICATION </a:t>
            </a:r>
            <a:r>
              <a:rPr lang="en-US" sz="4000" b="1" dirty="0" smtClean="0">
                <a:solidFill>
                  <a:srgbClr val="C00000"/>
                </a:solidFill>
              </a:rPr>
              <a:t>(WHO)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1447800"/>
            <a:ext cx="19812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AML with recurrent genetic abnormalities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38400" y="1371600"/>
            <a:ext cx="20574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Myelodysplasia</a:t>
            </a:r>
            <a:r>
              <a:rPr lang="en-US" sz="2000" b="1" dirty="0" smtClean="0">
                <a:solidFill>
                  <a:schemeClr val="tx1"/>
                </a:solidFill>
              </a:rPr>
              <a:t> related AML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24400" y="1371600"/>
            <a:ext cx="20574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Therapy related  AML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34200" y="1371600"/>
            <a:ext cx="19812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AML,  not otherwise specified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(FAB)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4000500"/>
            <a:ext cx="1981200" cy="2171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1- t(8;21)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2- t(16;16)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3- t(15;17)</a:t>
            </a: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Good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38400" y="4038600"/>
            <a:ext cx="2039471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Blasts≥ 20%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Significant dysplasia </a:t>
            </a: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poor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24400" y="4038600"/>
            <a:ext cx="19812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Blasts≥ 20%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Previous chemotherapy </a:t>
            </a: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poor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34200" y="4038600"/>
            <a:ext cx="19812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Blasts≥ 20%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Genetic: 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No dysplasia </a:t>
            </a: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Standard 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1430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flipH="1">
            <a:off x="34290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6388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80010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" y="8964"/>
            <a:ext cx="4495800" cy="342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مستدير الزوايا 4"/>
          <p:cNvSpPr/>
          <p:nvPr/>
        </p:nvSpPr>
        <p:spPr>
          <a:xfrm>
            <a:off x="76200" y="2528047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M0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29" y="152399"/>
            <a:ext cx="4630271" cy="3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مستدير الزوايا 6"/>
          <p:cNvSpPr/>
          <p:nvPr/>
        </p:nvSpPr>
        <p:spPr>
          <a:xfrm>
            <a:off x="4558553" y="259080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M1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مستدير الزوايا 9"/>
          <p:cNvSpPr/>
          <p:nvPr/>
        </p:nvSpPr>
        <p:spPr>
          <a:xfrm>
            <a:off x="98612" y="594360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M2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06" y="3429000"/>
            <a:ext cx="459889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ستطيل مستدير الزوايا 13"/>
          <p:cNvSpPr/>
          <p:nvPr/>
        </p:nvSpPr>
        <p:spPr>
          <a:xfrm>
            <a:off x="4603376" y="350520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M3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7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.quizlet.com/JiiSDBfWTZ9bPj7wmeiOyQ_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84225"/>
            <a:ext cx="3377453" cy="279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www.pathologyoutlines.com/images/marrow/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419600" cy="331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مستدير الزوايا 6"/>
          <p:cNvSpPr/>
          <p:nvPr/>
        </p:nvSpPr>
        <p:spPr>
          <a:xfrm>
            <a:off x="3491753" y="2814917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M4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793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AML_6_Diagnostik_Abb_6-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67098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مستدير الزوايا 9"/>
          <p:cNvSpPr/>
          <p:nvPr/>
        </p:nvSpPr>
        <p:spPr>
          <a:xfrm>
            <a:off x="0" y="3784225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M6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7597588" y="6089276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M7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8001000" y="268717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M5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6164" y="1896291"/>
            <a:ext cx="84582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cs typeface="Times New Roman" pitchFamily="18" charset="0"/>
              </a:rPr>
              <a:t>1-Pancytopenia: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WBC infection (fever ,septic shock)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Hb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anemia (fatigue , headache , pallor ,SOB….) 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platelets bleeding (bruises , epistaxis ,menorrhagia…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9964" y="4029891"/>
            <a:ext cx="8610600" cy="228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cs typeface="Times New Roman" pitchFamily="18" charset="0"/>
              </a:rPr>
              <a:t>2-Organ infiltration: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Hepatosplenomegally.</a:t>
            </a:r>
            <a:r>
              <a:rPr lang="en-US" sz="2000" b="1" dirty="0" smtClean="0">
                <a:solidFill>
                  <a:schemeClr val="tx1"/>
                </a:solidFill>
              </a:rPr>
              <a:t>            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Lymphadenopathy (rare)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Myeloid sarcoma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Gum hypertrophy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CNS disease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3317964" y="5325291"/>
            <a:ext cx="228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22764" y="5553891"/>
            <a:ext cx="41910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prstClr val="black"/>
                </a:solidFill>
              </a:rPr>
              <a:t>More with Acute Monoblastic Leukemia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25588" y="348342"/>
            <a:ext cx="6934200" cy="8382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CLINICAL FEATURES OF AML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08764" y="3344091"/>
            <a:ext cx="2514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Acute onset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667000"/>
            <a:ext cx="8610600" cy="2514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4-Disseminated Intravascular Coagulation (DIC):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Widespread activation of coagulation system leading to intravascular fibrin deposition &amp;consumption of platelet and coagulation factors which can be manifested as bleeding (85%) or thrombosis (15%)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4495800"/>
            <a:ext cx="480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More with Acute Promyelocytic leukemia (M3)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1676400"/>
            <a:ext cx="85344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3-Leucostasis </a:t>
            </a:r>
            <a:r>
              <a:rPr lang="en-US" sz="2400" b="1" u="sng" dirty="0">
                <a:solidFill>
                  <a:schemeClr val="tx1"/>
                </a:solidFill>
              </a:rPr>
              <a:t>(increased blood viscosity) </a:t>
            </a:r>
            <a:endParaRPr lang="en-US" sz="2400" b="1" u="sng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25588" y="348342"/>
            <a:ext cx="6934200" cy="8382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CLINICAL FEATURES OF AML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yeloid sarc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1"/>
            <a:ext cx="4114800" cy="3505200"/>
          </a:xfrm>
          <a:prstGeom prst="rect">
            <a:avLst/>
          </a:prstGeom>
          <a:noFill/>
        </p:spPr>
      </p:pic>
      <p:pic>
        <p:nvPicPr>
          <p:cNvPr id="3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4114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457200" y="4724400"/>
            <a:ext cx="419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lnSpc>
                <a:spcPct val="90000"/>
              </a:lnSpc>
              <a:defRPr/>
            </a:pPr>
            <a:r>
              <a:rPr lang="en-US" b="1" dirty="0" smtClean="0">
                <a:solidFill>
                  <a:prstClr val="black"/>
                </a:solidFill>
              </a:rPr>
              <a:t>Myeloid sarcoma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48200" y="4724400"/>
            <a:ext cx="40386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lnSpc>
                <a:spcPct val="90000"/>
              </a:lnSpc>
              <a:defRPr/>
            </a:pPr>
            <a:r>
              <a:rPr lang="en-US" b="1" dirty="0" smtClean="0">
                <a:solidFill>
                  <a:prstClr val="black"/>
                </a:solidFill>
              </a:rPr>
              <a:t>Gum hypertrophy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25588" y="348342"/>
            <a:ext cx="6934200" cy="8382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CLINICAL FEATURES OF AML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0599" y="2362200"/>
            <a:ext cx="8382000" cy="297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65 years old male presented to ER with fatigue ,fever and nose bleeding  for 2 weeks.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O/E : moderate </a:t>
            </a:r>
            <a:r>
              <a:rPr lang="en-US" sz="2400" b="1" dirty="0" err="1" smtClean="0">
                <a:solidFill>
                  <a:schemeClr val="tx1"/>
                </a:solidFill>
              </a:rPr>
              <a:t>hepatosplenomegaly</a:t>
            </a:r>
            <a:r>
              <a:rPr lang="en-US" sz="2400" b="1" dirty="0" smtClean="0">
                <a:solidFill>
                  <a:schemeClr val="tx1"/>
                </a:solidFill>
              </a:rPr>
              <a:t> &amp; multiple bruises.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 CBC : WBC :40 </a:t>
            </a:r>
            <a:r>
              <a:rPr lang="en-US" b="1" dirty="0" smtClean="0">
                <a:solidFill>
                  <a:schemeClr val="tx1"/>
                </a:solidFill>
              </a:rPr>
              <a:t>x10</a:t>
            </a:r>
            <a:r>
              <a:rPr lang="en-US" b="1" baseline="30000" dirty="0" smtClean="0">
                <a:solidFill>
                  <a:schemeClr val="tx1"/>
                </a:solidFill>
              </a:rPr>
              <a:t>9</a:t>
            </a:r>
            <a:r>
              <a:rPr lang="en-US" b="1" dirty="0" smtClean="0">
                <a:solidFill>
                  <a:schemeClr val="tx1"/>
                </a:solidFill>
              </a:rPr>
              <a:t>/L</a:t>
            </a:r>
            <a:r>
              <a:rPr lang="en-US" sz="2400" b="1" dirty="0" smtClean="0">
                <a:solidFill>
                  <a:schemeClr val="tx1"/>
                </a:solidFill>
              </a:rPr>
              <a:t>          HB: 7</a:t>
            </a:r>
            <a:r>
              <a:rPr lang="en-US" b="1" dirty="0" smtClean="0">
                <a:solidFill>
                  <a:schemeClr val="tx1"/>
                </a:solidFill>
              </a:rPr>
              <a:t>g/</a:t>
            </a:r>
            <a:r>
              <a:rPr lang="en-US" b="1" dirty="0" err="1" smtClean="0">
                <a:solidFill>
                  <a:schemeClr val="tx1"/>
                </a:solidFill>
              </a:rPr>
              <a:t>dL</a:t>
            </a:r>
            <a:r>
              <a:rPr lang="en-US" sz="2400" b="1" dirty="0" smtClean="0">
                <a:solidFill>
                  <a:schemeClr val="tx1"/>
                </a:solidFill>
              </a:rPr>
              <a:t>              PLT: 51 </a:t>
            </a:r>
            <a:r>
              <a:rPr lang="en-US" b="1" dirty="0">
                <a:solidFill>
                  <a:schemeClr val="tx1"/>
                </a:solidFill>
              </a:rPr>
              <a:t>x10</a:t>
            </a:r>
            <a:r>
              <a:rPr lang="en-US" b="1" baseline="30000" dirty="0">
                <a:solidFill>
                  <a:schemeClr val="tx1"/>
                </a:solidFill>
              </a:rPr>
              <a:t>9</a:t>
            </a:r>
            <a:r>
              <a:rPr lang="en-US" b="1" dirty="0">
                <a:solidFill>
                  <a:schemeClr val="tx1"/>
                </a:solidFill>
              </a:rPr>
              <a:t>/L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25588" y="533400"/>
            <a:ext cx="6934200" cy="8382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CASE STUDY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1000" y="4876800"/>
            <a:ext cx="8534400" cy="1447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Flow cytometry :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The blast are positive for CD34 ,CD13,CD33,CD117 and MPO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They are negative for CD3,CD10,CD19&amp;CD79a</a:t>
            </a:r>
          </a:p>
          <a:p>
            <a:endParaRPr lang="en-US" dirty="0"/>
          </a:p>
        </p:txBody>
      </p:sp>
      <p:pic>
        <p:nvPicPr>
          <p:cNvPr id="6" name="Picture 2" descr="http://www.pathologyoutlines.com/images/marrow/040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5410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381000" y="609600"/>
            <a:ext cx="4800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u="sng" dirty="0" smtClean="0">
                <a:solidFill>
                  <a:schemeClr val="tx1"/>
                </a:solidFill>
              </a:rPr>
              <a:t>Blood smear &amp; bone marrow:</a:t>
            </a:r>
            <a:endParaRPr lang="ar-SA" sz="2800" b="1" u="sng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692153" y="1425388"/>
            <a:ext cx="22098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3800" dirty="0" smtClean="0">
                <a:solidFill>
                  <a:schemeClr val="tx1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?</a:t>
            </a:r>
            <a:endParaRPr lang="ar-SA" sz="138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838200" y="2514600"/>
            <a:ext cx="80010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AML with maturation (M2)        (FAB)</a:t>
            </a:r>
            <a:endParaRPr lang="ar-SA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905000"/>
            <a:ext cx="41910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200" b="1" dirty="0" smtClean="0">
                <a:solidFill>
                  <a:schemeClr val="tx1"/>
                </a:solidFill>
              </a:rPr>
              <a:t>Means “white blood” in Greek.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2743200"/>
            <a:ext cx="54102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200" b="1" dirty="0" smtClean="0">
                <a:solidFill>
                  <a:schemeClr val="tx1"/>
                </a:solidFill>
              </a:rPr>
              <a:t>Named by pathologist Virchow in 1845.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3657600"/>
            <a:ext cx="64008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200" b="1" dirty="0" smtClean="0">
                <a:solidFill>
                  <a:schemeClr val="tx1"/>
                </a:solidFill>
              </a:rPr>
              <a:t>Classified by FAB classification systems in 1976.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4724400"/>
            <a:ext cx="76962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  Reclassified by World Health Organization in 2001 &amp; 2008.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67691" y="381000"/>
            <a:ext cx="5791200" cy="762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HISTORY 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athologyoutlines.com/images/marrow/040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39139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838200" y="533400"/>
            <a:ext cx="45720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Karyotype :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33400" y="4876800"/>
            <a:ext cx="82296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The final diagnosis: AML with t(8;21)            (WHO)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96543" y="1600200"/>
            <a:ext cx="8001000" cy="205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110000"/>
            </a:pPr>
            <a:r>
              <a:rPr lang="en-US" altLang="ar-SA" sz="2400" b="1" u="sng" kern="0" dirty="0">
                <a:solidFill>
                  <a:schemeClr val="tx1"/>
                </a:solidFill>
                <a:latin typeface="Arial" pitchFamily="34" charset="0"/>
              </a:rPr>
              <a:t>Better prognosis: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 smtClean="0">
                <a:solidFill>
                  <a:schemeClr val="tx1"/>
                </a:solidFill>
                <a:latin typeface="Arial" pitchFamily="34" charset="0"/>
              </a:rPr>
              <a:t>Genetics</a:t>
            </a: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: t(8;21), </a:t>
            </a:r>
            <a:r>
              <a:rPr lang="en-US" altLang="ar-SA" sz="2400" kern="0" dirty="0" err="1">
                <a:solidFill>
                  <a:schemeClr val="tx1"/>
                </a:solidFill>
                <a:latin typeface="Arial" pitchFamily="34" charset="0"/>
              </a:rPr>
              <a:t>inv</a:t>
            </a: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(16;16) or t(15;17)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Age: &lt; 60 years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Primary better than secondary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596543" y="3733800"/>
            <a:ext cx="8001000" cy="2667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110000"/>
            </a:pPr>
            <a:r>
              <a:rPr lang="en-US" altLang="ar-SA" sz="2400" b="1" u="sng" kern="0" dirty="0" smtClean="0">
                <a:solidFill>
                  <a:schemeClr val="tx1"/>
                </a:solidFill>
                <a:latin typeface="Arial" pitchFamily="34" charset="0"/>
              </a:rPr>
              <a:t>Treatment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 smtClean="0">
                <a:solidFill>
                  <a:schemeClr val="tx1"/>
                </a:solidFill>
                <a:latin typeface="Arial" pitchFamily="34" charset="0"/>
              </a:rPr>
              <a:t>Chemotherapy</a:t>
            </a: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:</a:t>
            </a: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AML: M0-M8 but not </a:t>
            </a:r>
            <a:r>
              <a:rPr lang="en-US" altLang="ar-SA" sz="2400" kern="0" dirty="0" smtClean="0">
                <a:solidFill>
                  <a:schemeClr val="tx1"/>
                </a:solidFill>
                <a:latin typeface="Arial" pitchFamily="34" charset="0"/>
              </a:rPr>
              <a:t>M3  ( same protocol)</a:t>
            </a:r>
            <a:endParaRPr lang="en-US" altLang="ar-SA" sz="2400" kern="0" dirty="0">
              <a:solidFill>
                <a:schemeClr val="tx1"/>
              </a:solidFill>
              <a:latin typeface="Arial" pitchFamily="34" charset="0"/>
            </a:endParaRP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AML: M3 (ATRA or arsenic) 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Stem cell transplantation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SzPct val="70000"/>
            </a:pPr>
            <a:endParaRPr lang="en-US" altLang="ar-SA" sz="2400" kern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86247" y="289559"/>
            <a:ext cx="7239000" cy="8382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PROGNOSIS AND TREATMENT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7750" y="2090054"/>
            <a:ext cx="8077199" cy="184403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ACUTE LYMPHOBLASTIC LEUKEMIA (ALL)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0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04800" y="1828800"/>
            <a:ext cx="8686800" cy="3886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ar-SA" sz="2400" b="1" kern="0" dirty="0" smtClean="0">
                <a:solidFill>
                  <a:schemeClr val="tx1"/>
                </a:solidFill>
                <a:latin typeface="+mj-lt"/>
              </a:rPr>
              <a:t> Acute leukemia characterized by proliferation </a:t>
            </a:r>
            <a:r>
              <a:rPr lang="en-US" altLang="ar-SA" sz="2400" b="1" kern="0" dirty="0">
                <a:solidFill>
                  <a:schemeClr val="tx1"/>
                </a:solidFill>
                <a:latin typeface="+mj-lt"/>
              </a:rPr>
              <a:t>of malignant lymphoid blasts in bone marrow and blood</a:t>
            </a:r>
            <a:r>
              <a:rPr lang="en-US" altLang="ar-SA" sz="2400" b="1" kern="0" dirty="0" smtClean="0">
                <a:solidFill>
                  <a:schemeClr val="tx1"/>
                </a:solidFill>
                <a:latin typeface="+mj-lt"/>
              </a:rPr>
              <a:t>.</a:t>
            </a:r>
            <a:endParaRPr lang="en-US" altLang="ar-SA" sz="2400" b="1" kern="0" dirty="0">
              <a:solidFill>
                <a:schemeClr val="tx1"/>
              </a:solidFill>
              <a:latin typeface="+mj-lt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</a:rPr>
              <a:t>B and T cells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</a:rPr>
              <a:t>More common in Children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</a:rPr>
              <a:t>Better than AML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39782" y="346164"/>
            <a:ext cx="8305800" cy="8382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ACUTE LYMPHOBLASTIC LEUKEMIA (ALL)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5690" y="1905000"/>
            <a:ext cx="84582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cs typeface="Times New Roman" pitchFamily="18" charset="0"/>
              </a:rPr>
              <a:t>1-Pancytopenia: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WBC infection (fever ,septic shock)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Hb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anemia (fatigue , headache , pallor ,SOB….) 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platelets bleeding (bruises , epistaxis ,menorrhagia…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5690" y="4038600"/>
            <a:ext cx="8534400" cy="228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cs typeface="Times New Roman" pitchFamily="18" charset="0"/>
              </a:rPr>
              <a:t>2-Organ infiltration: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Lymphadenopathy (very common)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chemeClr val="tx1"/>
                </a:solidFill>
                <a:cs typeface="Times New Roman" pitchFamily="18" charset="0"/>
              </a:rPr>
              <a:t>Hepatosplenomegally</a:t>
            </a:r>
            <a:r>
              <a:rPr lang="en-US" sz="2000" b="1" dirty="0">
                <a:solidFill>
                  <a:schemeClr val="tx1"/>
                </a:solidFill>
                <a:cs typeface="Times New Roman" pitchFamily="18" charset="0"/>
              </a:rPr>
              <a:t>.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altLang="ar-SA" sz="2000" b="1" dirty="0" smtClean="0">
                <a:solidFill>
                  <a:schemeClr val="tx1"/>
                </a:solidFill>
                <a:latin typeface="+mj-lt"/>
              </a:rPr>
              <a:t>testicles involvement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    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CNS disease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Mediastinal mass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78290" y="3352800"/>
            <a:ext cx="2514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Acute onset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8"/>
          <p:cNvSpPr/>
          <p:nvPr/>
        </p:nvSpPr>
        <p:spPr>
          <a:xfrm>
            <a:off x="3516090" y="5715000"/>
            <a:ext cx="2514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Characteristic for T-ALL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88419" y="439776"/>
            <a:ext cx="7239000" cy="8382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CLINICAL FEATURES OF ALL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95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./L2 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11538"/>
            <a:ext cx="2940424" cy="21698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./L1 bla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4" y="1411538"/>
            <a:ext cx="3005436" cy="21698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oup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7846393"/>
              </p:ext>
            </p:extLst>
          </p:nvPr>
        </p:nvGraphicFramePr>
        <p:xfrm>
          <a:off x="152401" y="3568088"/>
          <a:ext cx="8915399" cy="3137512"/>
        </p:xfrm>
        <a:graphic>
          <a:graphicData uri="http://schemas.openxmlformats.org/drawingml/2006/table">
            <a:tbl>
              <a:tblPr rtl="1"/>
              <a:tblGrid>
                <a:gridCol w="3031058"/>
                <a:gridCol w="2639954"/>
                <a:gridCol w="1764128"/>
                <a:gridCol w="1480259"/>
              </a:tblGrid>
              <a:tr h="487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L3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Burkitt’s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L2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L1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5505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Homogenous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Heterogeneous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Homogenous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Morphology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495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Small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Variable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Small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Size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523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Vaculated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Little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Cytoplasm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495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Prominent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Prominent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 prominent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Nucleoli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495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t(8;14)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cmyc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Variable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Variable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Genetics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</a:tbl>
          </a:graphicData>
        </a:graphic>
      </p:graphicFrame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624" y="1411539"/>
            <a:ext cx="3079376" cy="216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973182" y="198116"/>
            <a:ext cx="7239000" cy="8382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MORPHOLOGICAL SUBTYPES (FAB)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4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891539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11633" y="365763"/>
            <a:ext cx="8153400" cy="8382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IMMUNOPHENOTYPIC SUBTYPES (WHO)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85800" y="1676400"/>
            <a:ext cx="7543800" cy="381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L3 (</a:t>
            </a:r>
            <a:r>
              <a:rPr lang="en-US" sz="4000" b="1" dirty="0" err="1">
                <a:solidFill>
                  <a:schemeClr val="tx1"/>
                </a:solidFill>
              </a:rPr>
              <a:t>Burkitt’s</a:t>
            </a:r>
            <a:r>
              <a:rPr lang="en-US" sz="4000" b="1" dirty="0">
                <a:solidFill>
                  <a:schemeClr val="tx1"/>
                </a:solidFill>
              </a:rPr>
              <a:t>) represents 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u="sng" dirty="0">
                <a:solidFill>
                  <a:schemeClr val="tx1"/>
                </a:solidFill>
              </a:rPr>
              <a:t>mature</a:t>
            </a:r>
            <a:r>
              <a:rPr lang="en-US" sz="4000" b="1" dirty="0">
                <a:solidFill>
                  <a:schemeClr val="tx1"/>
                </a:solidFill>
              </a:rPr>
              <a:t> lymphoid neoplasm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so it is a type of lymphoma 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 not Acute </a:t>
            </a:r>
            <a:r>
              <a:rPr lang="en-US" sz="4000" b="1" u="sng" dirty="0" smtClean="0">
                <a:solidFill>
                  <a:schemeClr val="tx1"/>
                </a:solidFill>
              </a:rPr>
              <a:t>lymphoblastic </a:t>
            </a:r>
            <a:r>
              <a:rPr lang="en-US" sz="4000" b="1" dirty="0" err="1">
                <a:solidFill>
                  <a:schemeClr val="tx1"/>
                </a:solidFill>
              </a:rPr>
              <a:t>leukaemia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endParaRPr lang="ar-SA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35198"/>
              </p:ext>
            </p:extLst>
          </p:nvPr>
        </p:nvGraphicFramePr>
        <p:xfrm>
          <a:off x="413655" y="1770018"/>
          <a:ext cx="8153400" cy="4419597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4076700"/>
                <a:gridCol w="4076700"/>
              </a:tblGrid>
              <a:tr h="63137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4548626" y="1411430"/>
            <a:ext cx="45719" cy="50067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794655" y="2074818"/>
            <a:ext cx="75438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94655" y="1411430"/>
            <a:ext cx="75438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8338455" y="1434290"/>
            <a:ext cx="45719" cy="5029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794655" y="1457149"/>
            <a:ext cx="45719" cy="49610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794655" y="6418218"/>
            <a:ext cx="7589519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1251855" y="1533349"/>
            <a:ext cx="2514600" cy="465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Precursor B cell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909455" y="1533349"/>
            <a:ext cx="2514600" cy="465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Mature B cell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840374" y="2455818"/>
            <a:ext cx="3708252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CD34&amp; TDT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594345" y="3141618"/>
            <a:ext cx="374411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Surface Immunoglobulin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709055" y="3827418"/>
            <a:ext cx="175260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CD10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840374" y="5122818"/>
            <a:ext cx="7498081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CD19,CD20 &amp;CD79a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9" name="شكل بيضاوي 18"/>
          <p:cNvSpPr/>
          <p:nvPr/>
        </p:nvSpPr>
        <p:spPr>
          <a:xfrm>
            <a:off x="1709055" y="5732418"/>
            <a:ext cx="15240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B- ALL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20" name="شكل بيضاوي 19"/>
          <p:cNvSpPr/>
          <p:nvPr/>
        </p:nvSpPr>
        <p:spPr>
          <a:xfrm>
            <a:off x="5595255" y="5732418"/>
            <a:ext cx="20574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ar-SA" sz="2000" b="1" dirty="0" err="1">
                <a:solidFill>
                  <a:srgbClr val="160048"/>
                </a:solidFill>
                <a:latin typeface="Arial" pitchFamily="34" charset="0"/>
                <a:cs typeface="Arial" pitchFamily="34" charset="0"/>
              </a:rPr>
              <a:t>Burkitt’s</a:t>
            </a:r>
            <a:endParaRPr lang="en-US" altLang="ar-SA" sz="2000" b="1" dirty="0">
              <a:solidFill>
                <a:srgbClr val="16004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شكل بيضاوي 20"/>
          <p:cNvSpPr/>
          <p:nvPr/>
        </p:nvSpPr>
        <p:spPr>
          <a:xfrm>
            <a:off x="1556655" y="4284618"/>
            <a:ext cx="22098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Common B-ALL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3131826" y="231861"/>
            <a:ext cx="3048000" cy="8638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B-ALL</a:t>
            </a:r>
            <a:endParaRPr lang="ar-SA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6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DDE7AAC3-CBD6-4E29-9CC1-20435C55DEEE}" type="slidenum">
              <a:rPr lang="ar-SA" altLang="ar-SA" sz="1400" smtClean="0">
                <a:solidFill>
                  <a:srgbClr val="FFFFFF"/>
                </a:solidFill>
                <a:latin typeface="Times New Roman" pitchFamily="18" charset="0"/>
              </a:rPr>
              <a:pPr/>
              <a:t>39</a:t>
            </a:fld>
            <a:endParaRPr lang="en-US" altLang="ar-SA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2773" name="عنصر نائب لرقم الشريحة 7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352BAC3B-29A2-41F1-9194-3430EF4D89C9}" type="slidenum">
              <a:rPr lang="ar-SA" altLang="ar-SA" sz="14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ar-SA" sz="14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90" name="Rectangle 21"/>
          <p:cNvSpPr>
            <a:spLocks noChangeArrowheads="1"/>
          </p:cNvSpPr>
          <p:nvPr/>
        </p:nvSpPr>
        <p:spPr bwMode="auto">
          <a:xfrm>
            <a:off x="4558944" y="2985182"/>
            <a:ext cx="4038600" cy="4111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ar-SA" sz="2000" b="1" dirty="0" smtClean="0">
                <a:solidFill>
                  <a:srgbClr val="160048"/>
                </a:solidFill>
                <a:latin typeface="Arial" pitchFamily="34" charset="0"/>
                <a:cs typeface="Arial" pitchFamily="34" charset="0"/>
              </a:rPr>
              <a:t>sCD3</a:t>
            </a:r>
          </a:p>
        </p:txBody>
      </p:sp>
      <p:sp>
        <p:nvSpPr>
          <p:cNvPr id="32795" name="Rectangle 25"/>
          <p:cNvSpPr>
            <a:spLocks noChangeArrowheads="1"/>
          </p:cNvSpPr>
          <p:nvPr/>
        </p:nvSpPr>
        <p:spPr bwMode="auto">
          <a:xfrm>
            <a:off x="552094" y="2558145"/>
            <a:ext cx="4006850" cy="4111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ar-SA" sz="2000" b="1" dirty="0" smtClean="0">
                <a:solidFill>
                  <a:srgbClr val="160048"/>
                </a:solidFill>
                <a:latin typeface="Arial" pitchFamily="34" charset="0"/>
                <a:cs typeface="Arial" pitchFamily="34" charset="0"/>
              </a:rPr>
              <a:t>cCD3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529681" y="3929745"/>
            <a:ext cx="2025837" cy="4919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CD4&amp;CD8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2555519" y="3929744"/>
            <a:ext cx="2012389" cy="4919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(CD4&amp;CD8)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136481" y="3611498"/>
            <a:ext cx="755463" cy="31824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- VE</a:t>
            </a:r>
            <a:endParaRPr lang="ar-SA" b="1" dirty="0"/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3073231" y="3624945"/>
            <a:ext cx="876113" cy="31824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+VE</a:t>
            </a:r>
            <a:endParaRPr lang="ar-SA" b="1" dirty="0"/>
          </a:p>
        </p:txBody>
      </p:sp>
      <p:sp>
        <p:nvSpPr>
          <p:cNvPr id="5" name="مستطيل 4"/>
          <p:cNvSpPr/>
          <p:nvPr/>
        </p:nvSpPr>
        <p:spPr>
          <a:xfrm>
            <a:off x="4558944" y="3770622"/>
            <a:ext cx="4038600" cy="3877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CD4 only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4558944" y="4227822"/>
            <a:ext cx="4038600" cy="3877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CD8 only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558944" y="1689464"/>
            <a:ext cx="45719" cy="45262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/>
          <p:cNvSpPr/>
          <p:nvPr/>
        </p:nvSpPr>
        <p:spPr>
          <a:xfrm>
            <a:off x="529680" y="4920345"/>
            <a:ext cx="8067863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CD2,CD5&amp;CD7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784570" y="337455"/>
            <a:ext cx="3657600" cy="8683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4800" b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T-ALL</a:t>
            </a:r>
            <a:endParaRPr lang="ar-SA" sz="4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29680" y="1643745"/>
            <a:ext cx="45719" cy="457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552094" y="1643745"/>
            <a:ext cx="8045449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8597543" y="1643745"/>
            <a:ext cx="45719" cy="45262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529680" y="6170026"/>
            <a:ext cx="809072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575399" y="2253345"/>
            <a:ext cx="8022145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901343" y="1719945"/>
            <a:ext cx="2660369" cy="439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Precursor T- cell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2" name="مستطيل 41"/>
          <p:cNvSpPr/>
          <p:nvPr/>
        </p:nvSpPr>
        <p:spPr>
          <a:xfrm>
            <a:off x="4939944" y="1719945"/>
            <a:ext cx="2660369" cy="439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Mature T- cell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16" name="شكل بيضاوي 15"/>
          <p:cNvSpPr/>
          <p:nvPr/>
        </p:nvSpPr>
        <p:spPr>
          <a:xfrm>
            <a:off x="1282344" y="5453745"/>
            <a:ext cx="2228943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T-ALL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7" name="شكل بيضاوي 16"/>
          <p:cNvSpPr/>
          <p:nvPr/>
        </p:nvSpPr>
        <p:spPr>
          <a:xfrm>
            <a:off x="5092344" y="5453745"/>
            <a:ext cx="26670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T- Cell Lymphoma</a:t>
            </a:r>
            <a:endParaRPr lang="ar-S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1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19346" y="2268591"/>
            <a:ext cx="6553200" cy="16002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PATHOGENESIS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37908" y="5505999"/>
            <a:ext cx="79248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1">
              <a:spcBef>
                <a:spcPct val="20000"/>
              </a:spcBef>
              <a:buClr>
                <a:srgbClr val="00FFFF"/>
              </a:buClr>
              <a:buSzPct val="110000"/>
            </a:pPr>
            <a:r>
              <a:rPr lang="en-US" altLang="ar-SA" sz="2400" u="sng" dirty="0">
                <a:solidFill>
                  <a:schemeClr val="tx1"/>
                </a:solidFill>
                <a:latin typeface="Arial" pitchFamily="34" charset="0"/>
              </a:rPr>
              <a:t>Treatment:</a:t>
            </a:r>
          </a:p>
          <a:p>
            <a:pPr marL="800100" lvl="1" indent="-342900">
              <a:spcBef>
                <a:spcPct val="20000"/>
              </a:spcBef>
              <a:buSzPct val="110000"/>
              <a:buFont typeface="Wingdings" panose="05000000000000000000" pitchFamily="2" charset="2"/>
              <a:buChar char="Ø"/>
            </a:pPr>
            <a:r>
              <a:rPr lang="en-US" altLang="ar-SA" sz="2000" dirty="0" smtClean="0">
                <a:solidFill>
                  <a:schemeClr val="tx1"/>
                </a:solidFill>
                <a:latin typeface="Arial" pitchFamily="34" charset="0"/>
              </a:rPr>
              <a:t>Chemotherapy (high cure rate) </a:t>
            </a:r>
            <a:endParaRPr lang="en-US" altLang="ar-SA" sz="2000" dirty="0">
              <a:solidFill>
                <a:schemeClr val="tx1"/>
              </a:solidFill>
              <a:latin typeface="Arial" pitchFamily="34" charset="0"/>
            </a:endParaRPr>
          </a:p>
          <a:p>
            <a:pPr marL="800100" lvl="1" indent="-342900">
              <a:spcBef>
                <a:spcPct val="20000"/>
              </a:spcBef>
              <a:buSzPct val="110000"/>
              <a:buFont typeface="Wingdings" panose="05000000000000000000" pitchFamily="2" charset="2"/>
              <a:buChar char="Ø"/>
            </a:pPr>
            <a:r>
              <a:rPr lang="en-US" altLang="ar-SA" sz="2000" dirty="0">
                <a:solidFill>
                  <a:schemeClr val="tx1"/>
                </a:solidFill>
                <a:latin typeface="Arial" pitchFamily="34" charset="0"/>
              </a:rPr>
              <a:t>Stem cell transplantation</a:t>
            </a:r>
          </a:p>
        </p:txBody>
      </p:sp>
      <p:graphicFrame>
        <p:nvGraphicFramePr>
          <p:cNvPr id="5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41457"/>
              </p:ext>
            </p:extLst>
          </p:nvPr>
        </p:nvGraphicFramePr>
        <p:xfrm>
          <a:off x="561708" y="1238799"/>
          <a:ext cx="8077200" cy="4114799"/>
        </p:xfrm>
        <a:graphic>
          <a:graphicData uri="http://schemas.openxmlformats.org/drawingml/2006/table">
            <a:tbl>
              <a:tblPr rtl="1"/>
              <a:tblGrid>
                <a:gridCol w="2836998"/>
                <a:gridCol w="2954202"/>
                <a:gridCol w="2286000"/>
              </a:tblGrid>
              <a:tr h="4661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Worse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Better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&lt;2 - &gt;10 yrs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2 - 10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yrs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Gender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WBC count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cell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 cell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Cell type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661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Others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Common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B-ALL phenotype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815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Hypodiploidy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t(9;22)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Hyperdiploidy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t(12;21)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B-ALL genetics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CNS involvement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960111" y="173081"/>
            <a:ext cx="7239000" cy="8382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PROGNOSIS AND TREATMENT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6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13811" y="1828800"/>
            <a:ext cx="81534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600" dirty="0">
                <a:solidFill>
                  <a:schemeClr val="tx1"/>
                </a:solidFill>
                <a:latin typeface="Arial" pitchFamily="34" charset="0"/>
              </a:rPr>
              <a:t>Acute </a:t>
            </a:r>
            <a:r>
              <a:rPr lang="en-US" altLang="ar-SA" sz="2600" dirty="0" err="1">
                <a:solidFill>
                  <a:schemeClr val="tx1"/>
                </a:solidFill>
                <a:latin typeface="Arial" pitchFamily="34" charset="0"/>
              </a:rPr>
              <a:t>leukaemia</a:t>
            </a:r>
            <a:r>
              <a:rPr lang="en-US" altLang="ar-SA" sz="2600" dirty="0">
                <a:solidFill>
                  <a:schemeClr val="tx1"/>
                </a:solidFill>
                <a:latin typeface="Arial" pitchFamily="34" charset="0"/>
              </a:rPr>
              <a:t> is a fatal neoplastic condition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600" dirty="0">
                <a:solidFill>
                  <a:schemeClr val="tx1"/>
                </a:solidFill>
                <a:latin typeface="Arial" pitchFamily="34" charset="0"/>
              </a:rPr>
              <a:t>20% or more blasts = Acute </a:t>
            </a:r>
            <a:r>
              <a:rPr lang="en-US" altLang="ar-SA" sz="2600" dirty="0" err="1">
                <a:solidFill>
                  <a:schemeClr val="tx1"/>
                </a:solidFill>
                <a:latin typeface="Arial" pitchFamily="34" charset="0"/>
              </a:rPr>
              <a:t>leukaemia</a:t>
            </a:r>
            <a:endParaRPr lang="en-US" altLang="ar-SA" sz="2600" dirty="0">
              <a:solidFill>
                <a:schemeClr val="tx1"/>
              </a:solidFill>
              <a:latin typeface="Arial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600" dirty="0">
                <a:solidFill>
                  <a:schemeClr val="tx1"/>
                </a:solidFill>
                <a:latin typeface="Arial" pitchFamily="34" charset="0"/>
              </a:rPr>
              <a:t>Diagnosis requires special investigations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600" dirty="0">
                <a:solidFill>
                  <a:schemeClr val="tx1"/>
                </a:solidFill>
                <a:latin typeface="Arial" pitchFamily="34" charset="0"/>
              </a:rPr>
              <a:t>Auer rods = AML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600" dirty="0">
                <a:solidFill>
                  <a:schemeClr val="tx1"/>
                </a:solidFill>
                <a:latin typeface="Arial" pitchFamily="34" charset="0"/>
              </a:rPr>
              <a:t>AML M3 = DIC </a:t>
            </a:r>
            <a:r>
              <a:rPr lang="en-US" altLang="ar-SA" sz="2600" dirty="0" smtClean="0">
                <a:solidFill>
                  <a:schemeClr val="tx1"/>
                </a:solidFill>
                <a:latin typeface="Arial" pitchFamily="34" charset="0"/>
              </a:rPr>
              <a:t>&amp;target therapy</a:t>
            </a:r>
            <a:endParaRPr lang="en-US" altLang="ar-SA" sz="2600" dirty="0">
              <a:solidFill>
                <a:schemeClr val="tx1"/>
              </a:solidFill>
              <a:latin typeface="Arial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600" dirty="0">
                <a:solidFill>
                  <a:schemeClr val="tx1"/>
                </a:solidFill>
                <a:latin typeface="Arial" pitchFamily="34" charset="0"/>
              </a:rPr>
              <a:t>Gum hypertrophy = mostly M4 or M5</a:t>
            </a:r>
            <a:r>
              <a:rPr lang="en-US" altLang="ar-SA" sz="2600" dirty="0" smtClean="0">
                <a:solidFill>
                  <a:schemeClr val="tx1"/>
                </a:solidFill>
                <a:latin typeface="Arial" pitchFamily="34" charset="0"/>
              </a:rPr>
              <a:t>,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6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ar-SA" sz="2600" dirty="0">
                <a:solidFill>
                  <a:schemeClr val="tx1"/>
                </a:solidFill>
                <a:latin typeface="Arial" pitchFamily="34" charset="0"/>
              </a:rPr>
              <a:t>Mediastinal = </a:t>
            </a:r>
            <a:r>
              <a:rPr lang="en-US" altLang="ar-SA" sz="2600" dirty="0" smtClean="0">
                <a:solidFill>
                  <a:schemeClr val="tx1"/>
                </a:solidFill>
                <a:latin typeface="Arial" pitchFamily="34" charset="0"/>
              </a:rPr>
              <a:t>T-ALL</a:t>
            </a:r>
            <a:endParaRPr lang="en-US" altLang="ar-SA" sz="2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53341" y="505101"/>
            <a:ext cx="4724400" cy="8382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REMEMBER !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41963" y="1611084"/>
            <a:ext cx="8305800" cy="4794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600" dirty="0">
                <a:solidFill>
                  <a:schemeClr val="tx1"/>
                </a:solidFill>
                <a:latin typeface="Arial" pitchFamily="34" charset="0"/>
              </a:rPr>
              <a:t>Subtypes of AML (M0-M8) + cytogenetic abnormalities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600" dirty="0">
                <a:solidFill>
                  <a:schemeClr val="tx1"/>
                </a:solidFill>
                <a:latin typeface="Arial" pitchFamily="34" charset="0"/>
              </a:rPr>
              <a:t>Subtypes of ALL (T or B cell)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600" dirty="0">
                <a:solidFill>
                  <a:schemeClr val="tx1"/>
                </a:solidFill>
                <a:latin typeface="Arial" pitchFamily="34" charset="0"/>
              </a:rPr>
              <a:t>Main lineages markers are MPO, CD19 and </a:t>
            </a:r>
            <a:r>
              <a:rPr lang="en-US" altLang="ar-SA" sz="2600" dirty="0" smtClean="0">
                <a:solidFill>
                  <a:schemeClr val="tx1"/>
                </a:solidFill>
                <a:latin typeface="Arial" pitchFamily="34" charset="0"/>
              </a:rPr>
              <a:t>CD3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600" dirty="0" smtClean="0">
                <a:solidFill>
                  <a:schemeClr val="tx1"/>
                </a:solidFill>
                <a:latin typeface="Arial" pitchFamily="34" charset="0"/>
              </a:rPr>
              <a:t>Stem cell markers are CD34,TDT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600" dirty="0" smtClean="0">
                <a:solidFill>
                  <a:schemeClr val="tx1"/>
                </a:solidFill>
                <a:latin typeface="Arial" pitchFamily="34" charset="0"/>
              </a:rPr>
              <a:t>FAB classification based mainly on morphology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600" dirty="0" smtClean="0">
                <a:solidFill>
                  <a:schemeClr val="tx1"/>
                </a:solidFill>
                <a:latin typeface="Arial" pitchFamily="34" charset="0"/>
              </a:rPr>
              <a:t>WHO classification focused more on genetics </a:t>
            </a:r>
            <a:endParaRPr lang="en-US" altLang="ar-SA" sz="2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53341" y="505101"/>
            <a:ext cx="4724400" cy="8382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REMEMBER !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97274" y="2667000"/>
            <a:ext cx="71294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0" b="1" dirty="0">
                <a:solidFill>
                  <a:srgbClr val="FFFF00"/>
                </a:solidFill>
                <a:latin typeface="Rage Italic" panose="03070502040507070304" pitchFamily="66" charset="0"/>
              </a:rPr>
              <a:t>Thank you !!!</a:t>
            </a:r>
          </a:p>
        </p:txBody>
      </p:sp>
    </p:spTree>
    <p:extLst>
      <p:ext uri="{BB962C8B-B14F-4D97-AF65-F5344CB8AC3E}">
        <p14:creationId xmlns:p14="http://schemas.microsoft.com/office/powerpoint/2010/main" val="14949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57201" y="2819400"/>
            <a:ext cx="78486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Genetic alteration in the immature precursors  </a:t>
            </a:r>
            <a:endParaRPr lang="ar-SA" sz="2000" b="1" dirty="0">
              <a:solidFill>
                <a:schemeClr val="tx1"/>
              </a:solidFill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>
            <a:off x="4191000" y="3581400"/>
            <a:ext cx="0" cy="2779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 مستدير الزوايا 4"/>
          <p:cNvSpPr/>
          <p:nvPr/>
        </p:nvSpPr>
        <p:spPr>
          <a:xfrm>
            <a:off x="430306" y="3886200"/>
            <a:ext cx="78486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Block of differentiation ,Enhanced proliferation &amp; Decreased apoptosis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457200"/>
            <a:ext cx="1676400" cy="9637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Genetic predisposition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133600" y="457200"/>
            <a:ext cx="1676400" cy="9491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Environmental  factors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810000" y="457200"/>
            <a:ext cx="1447800" cy="9625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Infection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257800" y="484093"/>
            <a:ext cx="1524000" cy="9491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Previous therapy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6781800" y="484093"/>
            <a:ext cx="1676400" cy="9637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Other hematological disorders</a:t>
            </a:r>
            <a:endParaRPr lang="ar-SA" b="1" dirty="0">
              <a:solidFill>
                <a:schemeClr val="tx1"/>
              </a:solidFill>
            </a:endParaRPr>
          </a:p>
        </p:txBody>
      </p:sp>
      <p:cxnSp>
        <p:nvCxnSpPr>
          <p:cNvPr id="12" name="رابط كسهم مستقيم 11"/>
          <p:cNvCxnSpPr>
            <a:stCxn id="6" idx="2"/>
            <a:endCxn id="21" idx="2"/>
          </p:cNvCxnSpPr>
          <p:nvPr/>
        </p:nvCxnSpPr>
        <p:spPr>
          <a:xfrm>
            <a:off x="1295400" y="1420905"/>
            <a:ext cx="1756266" cy="7888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>
            <a:endCxn id="21" idx="1"/>
          </p:cNvCxnSpPr>
          <p:nvPr/>
        </p:nvCxnSpPr>
        <p:spPr>
          <a:xfrm>
            <a:off x="2667000" y="1406338"/>
            <a:ext cx="775239" cy="5340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4343400" y="1467177"/>
            <a:ext cx="0" cy="3616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>
            <a:stCxn id="9" idx="2"/>
            <a:endCxn id="21" idx="7"/>
          </p:cNvCxnSpPr>
          <p:nvPr/>
        </p:nvCxnSpPr>
        <p:spPr>
          <a:xfrm flipH="1">
            <a:off x="5328093" y="1433232"/>
            <a:ext cx="691707" cy="5071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>
            <a:stCxn id="10" idx="2"/>
            <a:endCxn id="21" idx="6"/>
          </p:cNvCxnSpPr>
          <p:nvPr/>
        </p:nvCxnSpPr>
        <p:spPr>
          <a:xfrm flipH="1">
            <a:off x="5718666" y="1447800"/>
            <a:ext cx="1901334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شكل بيضاوي 20"/>
          <p:cNvSpPr/>
          <p:nvPr/>
        </p:nvSpPr>
        <p:spPr>
          <a:xfrm>
            <a:off x="3051666" y="1828800"/>
            <a:ext cx="2667000" cy="76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Unknown Mechanism </a:t>
            </a:r>
            <a:endParaRPr lang="ar-SA" b="1" dirty="0">
              <a:solidFill>
                <a:schemeClr val="tx1"/>
              </a:solidFill>
            </a:endParaRPr>
          </a:p>
        </p:txBody>
      </p:sp>
      <p:cxnSp>
        <p:nvCxnSpPr>
          <p:cNvPr id="23" name="رابط كسهم مستقيم 22"/>
          <p:cNvCxnSpPr/>
          <p:nvPr/>
        </p:nvCxnSpPr>
        <p:spPr>
          <a:xfrm flipH="1">
            <a:off x="4343400" y="2590800"/>
            <a:ext cx="3665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84" y="4953000"/>
            <a:ext cx="29146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4914900"/>
            <a:ext cx="2857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43" name="رابط مستقيم 1042"/>
          <p:cNvCxnSpPr/>
          <p:nvPr/>
        </p:nvCxnSpPr>
        <p:spPr>
          <a:xfrm>
            <a:off x="4191000" y="4648200"/>
            <a:ext cx="0" cy="1085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رابط كسهم مستقيم 1045"/>
          <p:cNvCxnSpPr/>
          <p:nvPr/>
        </p:nvCxnSpPr>
        <p:spPr>
          <a:xfrm flipH="1">
            <a:off x="3188634" y="5734050"/>
            <a:ext cx="10023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رابط كسهم مستقيم 1047"/>
          <p:cNvCxnSpPr/>
          <p:nvPr/>
        </p:nvCxnSpPr>
        <p:spPr>
          <a:xfrm>
            <a:off x="4191000" y="5734050"/>
            <a:ext cx="113709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4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1676400"/>
            <a:ext cx="77120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2667000" y="2895600"/>
            <a:ext cx="3352800" cy="1676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differentiation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Proliferation </a:t>
            </a:r>
          </a:p>
          <a:p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" name="سهم لأعلى 2"/>
          <p:cNvSpPr/>
          <p:nvPr/>
        </p:nvSpPr>
        <p:spPr>
          <a:xfrm>
            <a:off x="3383281" y="3769519"/>
            <a:ext cx="45719" cy="192881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478806" y="2209800"/>
            <a:ext cx="12954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AML</a:t>
            </a:r>
            <a:endParaRPr lang="ar-S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81000" y="2286000"/>
            <a:ext cx="10668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ALL</a:t>
            </a:r>
            <a:endParaRPr lang="ar-S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790700" y="457200"/>
            <a:ext cx="5562600" cy="91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PATHOGENESIS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1981200"/>
            <a:ext cx="84582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AL represent about 8% of </a:t>
            </a:r>
            <a:r>
              <a:rPr lang="en-US" sz="2400" b="1" dirty="0" err="1" smtClean="0">
                <a:solidFill>
                  <a:schemeClr val="tx1"/>
                </a:solidFill>
              </a:rPr>
              <a:t>neoplastic</a:t>
            </a:r>
            <a:r>
              <a:rPr lang="en-US" sz="2400" b="1" dirty="0" smtClean="0">
                <a:solidFill>
                  <a:schemeClr val="tx1"/>
                </a:solidFill>
              </a:rPr>
              <a:t> disease &amp; cause about 4% of malignancy related deaths 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3276600"/>
            <a:ext cx="85344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AML has an incidence of 2 – 3 per 100 000 per year in children, rising to 15 per 100 000 in adults.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4572000"/>
            <a:ext cx="85344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ALL has an incidence of 30 per million &amp; represent about 76%  of childhood leukemia .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81200" y="381000"/>
            <a:ext cx="5334000" cy="8382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EPIDEMIOLOGY 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3000" y="1447800"/>
            <a:ext cx="67056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Acute leukemia 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286000" y="2209800"/>
            <a:ext cx="76200" cy="9144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248400" y="2209800"/>
            <a:ext cx="76200" cy="9144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800600" y="3124200"/>
            <a:ext cx="3276600" cy="1600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Acute Lymphoid Leukemia 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2000" y="3124200"/>
            <a:ext cx="3124200" cy="1600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Acute  Myeloid Leukemia 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267200" y="2209800"/>
            <a:ext cx="76200" cy="28194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514600" y="5029200"/>
            <a:ext cx="3352800" cy="1600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Acute Leukemia of Ambiguous Lineage 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9762" y="304800"/>
            <a:ext cx="6629400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GENERAL CLASSIFICATION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05397" y="1750429"/>
            <a:ext cx="7772400" cy="381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Clinical history </a:t>
            </a:r>
            <a:r>
              <a:rPr lang="en-US" sz="2800" b="1" dirty="0" smtClean="0">
                <a:solidFill>
                  <a:schemeClr val="tx1"/>
                </a:solidFill>
              </a:rPr>
              <a:t>(Previous therapy)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Morphology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Flow cytometry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Chromosomal Karyotyping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Molecular study 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2745" y="398418"/>
            <a:ext cx="6629400" cy="838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BASIS OF CLASSIFICATION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6666</TotalTime>
  <Words>1226</Words>
  <Application>Microsoft Office PowerPoint</Application>
  <PresentationFormat>On-screen Show (4:3)</PresentationFormat>
  <Paragraphs>345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Arial</vt:lpstr>
      <vt:lpstr>Symbol</vt:lpstr>
      <vt:lpstr>Algerian</vt:lpstr>
      <vt:lpstr>Rage Italic</vt:lpstr>
      <vt:lpstr>Majalla UI</vt:lpstr>
      <vt:lpstr>Calibri</vt:lpstr>
      <vt:lpstr>Aharoni</vt:lpstr>
      <vt:lpstr>Times New Roman</vt:lpstr>
      <vt:lpstr>Arial Black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DrKamal ElSayid Higgy</dc:creator>
  <cp:lastModifiedBy>Chieny O. Genuino</cp:lastModifiedBy>
  <cp:revision>193</cp:revision>
  <dcterms:created xsi:type="dcterms:W3CDTF">2013-11-26T10:18:13Z</dcterms:created>
  <dcterms:modified xsi:type="dcterms:W3CDTF">2017-12-21T13:51:32Z</dcterms:modified>
</cp:coreProperties>
</file>