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29"/>
  </p:notesMasterIdLst>
  <p:sldIdLst>
    <p:sldId id="303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0A5B3-43F5-4E7B-9BEB-F39D103F255D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8440B-CE80-4E2B-90E8-C98836A2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8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51964D-1747-489F-B201-FFB03E075BB6}" type="slidenum">
              <a:rPr lang="ar-SA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382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6E95BD3F-76BD-48A4-B11D-8A328A6541CA}" type="slidenum">
              <a:rPr lang="en-US" altLang="ar-SA" sz="1200">
                <a:solidFill>
                  <a:prstClr val="black"/>
                </a:solidFill>
                <a:latin typeface="Arial" pitchFamily="34" charset="0"/>
              </a:rPr>
              <a:pPr/>
              <a:t>9</a:t>
            </a:fld>
            <a:endParaRPr lang="en-US" altLang="ar-SA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687388"/>
            <a:ext cx="6088062" cy="3425825"/>
          </a:xfrm>
          <a:ln w="12700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152901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5078CA49-A941-4387-825F-B98D9ED31EA6}" type="slidenum">
              <a:rPr lang="en-US" altLang="ar-SA" sz="1200">
                <a:solidFill>
                  <a:prstClr val="black"/>
                </a:solidFill>
                <a:latin typeface="Arial" pitchFamily="34" charset="0"/>
              </a:rPr>
              <a:pPr/>
              <a:t>19</a:t>
            </a:fld>
            <a:endParaRPr lang="en-US" altLang="ar-SA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862272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99D5451-2DC9-417C-915C-D8541B2E1DEE}" type="slidenum">
              <a:rPr lang="ar-SA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 smtClean="0"/>
          </a:p>
        </p:txBody>
      </p:sp>
    </p:spTree>
    <p:extLst>
      <p:ext uri="{BB962C8B-B14F-4D97-AF65-F5344CB8AC3E}">
        <p14:creationId xmlns:p14="http://schemas.microsoft.com/office/powerpoint/2010/main" val="385545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AFE-0CAD-4889-937C-3120F9B67EAE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28DE-9333-4F6C-A563-132BA49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6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AFE-0CAD-4889-937C-3120F9B67EAE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28DE-9333-4F6C-A563-132BA49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AFE-0CAD-4889-937C-3120F9B67EAE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28DE-9333-4F6C-A563-132BA49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2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07/04/1439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19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07/04/1439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05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07/04/1439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374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07/04/1439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07/04/1439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27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07/04/1439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30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07/04/1439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38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07/04/1439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3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AFE-0CAD-4889-937C-3120F9B67EAE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28DE-9333-4F6C-A563-132BA49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1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07/04/1439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945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07/04/1439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69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2E144-3526-4A5A-B61F-BA076F11C72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07/04/1439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1C28-C178-456A-8E5A-59793B8A872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05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4968-3DD1-47E2-BE0C-8DBCC025530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13AD-A585-43DF-8E2E-B91CA8A3B6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26447"/>
      </p:ext>
    </p:extLst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FC22-EA0A-4974-89D8-9E9699CC8298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5D04-3884-4273-A9F9-A8624A6C94D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13777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22EC-4AA1-4255-94F1-2127A61F52F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FF340-656F-41BE-82D1-6E2173F8A60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28542"/>
      </p:ext>
    </p:extLst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3D9D-B344-428C-9D3A-9D35D19B0B1C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5081-AF6B-43A0-B191-D404579268D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218"/>
      </p:ext>
    </p:extLst>
  </p:cSld>
  <p:clrMapOvr>
    <a:masterClrMapping/>
  </p:clrMapOvr>
  <p:transition spd="med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837D4-84D6-4433-B84F-D70E8FB0B7E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B137-BFFC-4679-A13A-0EB7169A205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57017"/>
      </p:ext>
    </p:extLst>
  </p:cSld>
  <p:clrMapOvr>
    <a:masterClrMapping/>
  </p:clrMapOvr>
  <p:transition spd="med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0365-FA77-4938-BFE8-F53B0DC1551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3A1D-E82B-43C8-95BD-568DAE2A226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48823"/>
      </p:ext>
    </p:extLst>
  </p:cSld>
  <p:clrMapOvr>
    <a:masterClrMapping/>
  </p:clrMapOvr>
  <p:transition spd="med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A999-5E20-4061-8041-A895508C58FF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FA32-A795-4CEC-819D-E48FB07CAC4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3457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AFE-0CAD-4889-937C-3120F9B67EAE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28DE-9333-4F6C-A563-132BA49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59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2D09-95F2-4ABD-83C2-1C995BE1937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351E-3F02-4244-AC1C-08FE11F19B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04653"/>
      </p:ext>
    </p:extLst>
  </p:cSld>
  <p:clrMapOvr>
    <a:masterClrMapping/>
  </p:clrMapOvr>
  <p:transition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63A2-8A99-4C7D-8248-6DD53FCCBC3E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A52E-1610-46EC-B1FE-C5F7A098C66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65974"/>
      </p:ext>
    </p:extLst>
  </p:cSld>
  <p:clrMapOvr>
    <a:masterClrMapping/>
  </p:clrMapOvr>
  <p:transition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3D48-AA11-4632-8690-4FA67D3D792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9250-0F4B-4CB6-A161-AC8C9158636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0812"/>
      </p:ext>
    </p:extLst>
  </p:cSld>
  <p:clrMapOvr>
    <a:masterClrMapping/>
  </p:clrMapOvr>
  <p:transition spd="med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18EF-7769-4196-BE8F-24EE27C5C562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B48F7-9E95-484D-9603-9EA010611EF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07128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508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08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F395-1103-4E45-BD96-9CC6FF63DC3B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E6F7-318C-4213-8260-29E70C663C9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37952"/>
      </p:ext>
    </p:extLst>
  </p:cSld>
  <p:clrMapOvr>
    <a:masterClrMapping/>
  </p:clrMapOvr>
  <p:transition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4968-3DD1-47E2-BE0C-8DBCC025530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013AD-A585-43DF-8E2E-B91CA8A3B6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60961"/>
      </p:ext>
    </p:extLst>
  </p:cSld>
  <p:clrMapOvr>
    <a:masterClrMapping/>
  </p:clrMapOvr>
  <p:transition spd="med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FC22-EA0A-4974-89D8-9E9699CC8298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5D04-3884-4273-A9F9-A8624A6C94D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93762"/>
      </p:ext>
    </p:extLst>
  </p:cSld>
  <p:clrMapOvr>
    <a:masterClrMapping/>
  </p:clrMapOvr>
  <p:transition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022EC-4AA1-4255-94F1-2127A61F52F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FF340-656F-41BE-82D1-6E2173F8A60D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01691"/>
      </p:ext>
    </p:extLst>
  </p:cSld>
  <p:clrMapOvr>
    <a:masterClrMapping/>
  </p:clrMapOvr>
  <p:transition spd="med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D3D9D-B344-428C-9D3A-9D35D19B0B1C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5081-AF6B-43A0-B191-D404579268D0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51732"/>
      </p:ext>
    </p:extLst>
  </p:cSld>
  <p:clrMapOvr>
    <a:masterClrMapping/>
  </p:clrMapOvr>
  <p:transition spd="med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837D4-84D6-4433-B84F-D70E8FB0B7E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2B137-BFFC-4679-A13A-0EB7169A205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71034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AFE-0CAD-4889-937C-3120F9B67EAE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28DE-9333-4F6C-A563-132BA49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526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0365-FA77-4938-BFE8-F53B0DC1551D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73A1D-E82B-43C8-95BD-568DAE2A2267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48364"/>
      </p:ext>
    </p:extLst>
  </p:cSld>
  <p:clrMapOvr>
    <a:masterClrMapping/>
  </p:clrMapOvr>
  <p:transition spd="med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A999-5E20-4061-8041-A895508C58FF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FA32-A795-4CEC-819D-E48FB07CAC43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79579"/>
      </p:ext>
    </p:extLst>
  </p:cSld>
  <p:clrMapOvr>
    <a:masterClrMapping/>
  </p:clrMapOvr>
  <p:transition spd="med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B2D09-95F2-4ABD-83C2-1C995BE19375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351E-3F02-4244-AC1C-08FE11F19B0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17685"/>
      </p:ext>
    </p:extLst>
  </p:cSld>
  <p:clrMapOvr>
    <a:masterClrMapping/>
  </p:clrMapOvr>
  <p:transition spd="med"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63A2-8A99-4C7D-8248-6DD53FCCBC3E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EA52E-1610-46EC-B1FE-C5F7A098C666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59284"/>
      </p:ext>
    </p:extLst>
  </p:cSld>
  <p:clrMapOvr>
    <a:masterClrMapping/>
  </p:clrMapOvr>
  <p:transition spd="med"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3D48-AA11-4632-8690-4FA67D3D792A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9250-0F4B-4CB6-A161-AC8C91586365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17136"/>
      </p:ext>
    </p:extLst>
  </p:cSld>
  <p:clrMapOvr>
    <a:masterClrMapping/>
  </p:clrMapOvr>
  <p:transition spd="med"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18EF-7769-4196-BE8F-24EE27C5C562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B48F7-9E95-484D-9603-9EA010611EFE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53965"/>
      </p:ext>
    </p:extLst>
  </p:cSld>
  <p:clrMapOvr>
    <a:masterClrMapping/>
  </p:clrMapOvr>
  <p:transition spd="med"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508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08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F395-1103-4E45-BD96-9CC6FF63DC3B}" type="datetime1">
              <a:rPr lang="en-US">
                <a:solidFill>
                  <a:srgbClr val="FFFFFF"/>
                </a:solidFill>
              </a:rPr>
              <a:pPr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E6F7-318C-4213-8260-29E70C663C9B}" type="slidenum">
              <a:rPr lang="ar-S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77388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AFE-0CAD-4889-937C-3120F9B67EAE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28DE-9333-4F6C-A563-132BA49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AFE-0CAD-4889-937C-3120F9B67EAE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28DE-9333-4F6C-A563-132BA49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AFE-0CAD-4889-937C-3120F9B67EAE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28DE-9333-4F6C-A563-132BA49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7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AFE-0CAD-4889-937C-3120F9B67EAE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28DE-9333-4F6C-A563-132BA49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FAFE-0CAD-4889-937C-3120F9B67EAE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28DE-9333-4F6C-A563-132BA49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5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FAFE-0CAD-4889-937C-3120F9B67EAE}" type="datetimeFigureOut">
              <a:rPr lang="en-US" smtClean="0"/>
              <a:t>12/25/2017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228DE-9333-4F6C-A563-132BA492F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7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51E2E144-3526-4A5A-B61F-BA076F11C721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07/04/1439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3F01C28-C178-456A-8E5A-59793B8A8723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7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10363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0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6D7F771F-0BF5-4451-81C2-2098732758BF}" type="datetime1">
              <a:rPr 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EA9D3C7-741B-496A-A634-CE2009C1B33B}" type="slidenum">
              <a:rPr lang="ar-SA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27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10363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0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6D7F771F-0BF5-4451-81C2-2098732758BF}" type="datetime1">
              <a:rPr 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12/25/2017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defRPr sz="1400">
                <a:latin typeface="Times New Roman" pitchFamily="18" charset="0"/>
              </a:defRPr>
            </a:lvl1pPr>
          </a:lstStyle>
          <a:p>
            <a:pPr algn="ctr" eaLnBrk="0" fontAlgn="base" hangingPunct="0"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Leukaemias</a:t>
            </a:r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EA9D3C7-741B-496A-A634-CE2009C1B33B}" type="slidenum">
              <a:rPr lang="ar-SA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890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med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.sa/imgres?imgurl=http://www.som.tulane.edu/classware/pathology/Krause/Leukemias/CML/cml6.jpg&amp;imgrefurl=http://www.som.tulane.edu/classware/pathology/Krause/Leukemias/CML/CML3.html&amp;usg=__KffqCoOJnkdHUPiOBV3zIeWKRR0=&amp;h=261&amp;w=435&amp;sz=64&amp;hl=ar&amp;start=2&amp;um=1&amp;tbnid=ZxhQkFOAExx2FM:&amp;tbnh=76&amp;tbnw=126&amp;prev=/images?q=leukocyte+alkaline+phosphatase&amp;hl=ar&amp;safe=active&amp;um=1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0.jpeg"/><Relationship Id="rId5" Type="http://schemas.openxmlformats.org/officeDocument/2006/relationships/image" Target="../media/image26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789198" y="782595"/>
            <a:ext cx="8810195" cy="74964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LEUKEMIA</a:t>
            </a:r>
            <a:endParaRPr lang="ar-SA" altLang="en-US" sz="4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Subtitle 2"/>
          <p:cNvSpPr txBox="1">
            <a:spLocks/>
          </p:cNvSpPr>
          <p:nvPr/>
        </p:nvSpPr>
        <p:spPr bwMode="auto">
          <a:xfrm>
            <a:off x="886408" y="2360645"/>
            <a:ext cx="10515600" cy="402110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sz="3600" dirty="0">
                <a:solidFill>
                  <a:srgbClr val="FFFF00"/>
                </a:solidFill>
                <a:ea typeface="Majalla UI"/>
                <a:cs typeface="Majalla UI"/>
              </a:rPr>
              <a:t>BY:</a:t>
            </a:r>
          </a:p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altLang="en-US" sz="3600" dirty="0">
              <a:solidFill>
                <a:srgbClr val="FFFF00"/>
              </a:solidFill>
              <a:ea typeface="Majalla UI"/>
              <a:cs typeface="Majalla UI"/>
            </a:endParaRPr>
          </a:p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FFFF00"/>
                </a:solidFill>
                <a:ea typeface="Majalla UI"/>
                <a:cs typeface="Majalla UI"/>
              </a:rPr>
              <a:t>DR. FATMA AL-QAHTANI</a:t>
            </a:r>
          </a:p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FFFF00"/>
                </a:solidFill>
                <a:ea typeface="Majalla UI"/>
                <a:cs typeface="Majalla UI"/>
              </a:rPr>
              <a:t>CONSULTANT HAEMATOLOGIST </a:t>
            </a:r>
          </a:p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FFFF00"/>
                </a:solidFill>
                <a:ea typeface="Majalla UI"/>
                <a:cs typeface="Majalla UI"/>
              </a:rPr>
              <a:t>HEAD OF HAEMATOLOGY DIVISION</a:t>
            </a:r>
          </a:p>
          <a:p>
            <a:pPr algn="ctr" eaLnBrk="1" hangingPunct="1"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lang="en-US" altLang="en-US" sz="3600" b="1" dirty="0">
                <a:solidFill>
                  <a:srgbClr val="FFFF00"/>
                </a:solidFill>
                <a:ea typeface="Majalla UI"/>
                <a:cs typeface="Majalla UI"/>
              </a:rPr>
              <a:t>DEPARTMENT OF PATHOLOGY</a:t>
            </a:r>
          </a:p>
        </p:txBody>
      </p:sp>
    </p:spTree>
    <p:extLst>
      <p:ext uri="{BB962C8B-B14F-4D97-AF65-F5344CB8AC3E}">
        <p14:creationId xmlns:p14="http://schemas.microsoft.com/office/powerpoint/2010/main" val="12014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how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7" r="-3897"/>
          <a:stretch>
            <a:fillRect/>
          </a:stretch>
        </p:blipFill>
        <p:spPr bwMode="auto">
          <a:xfrm>
            <a:off x="2063552" y="692697"/>
            <a:ext cx="7848872" cy="32959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24192" y="3861048"/>
            <a:ext cx="252028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Activation of signal transduction pathways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9048329" y="3356992"/>
            <a:ext cx="45719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8208" y="2924944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Tyrosine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Kinase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8210522" y="2996952"/>
            <a:ext cx="45719" cy="216024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52184" y="4941168"/>
            <a:ext cx="25922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Uncontrolled proliferation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8976321" y="4509120"/>
            <a:ext cx="45719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pic>
        <p:nvPicPr>
          <p:cNvPr id="260098" name="Picture 2" descr="http://www.uptomed.ir/Digimed.ir/harrison/Harrison/Part%202.%20Cardinal%20Manifestations%20and%20Presentation%20of%20Diseases/Chapter%20e17.%20Atlas%20of%20Hematology%20and%20Analysis%20of%20Peripheral%20Blood%20Smears_files/loadBinary_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664" y="4077073"/>
            <a:ext cx="3672408" cy="2527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Left Arrow 13"/>
          <p:cNvSpPr/>
          <p:nvPr/>
        </p:nvSpPr>
        <p:spPr>
          <a:xfrm>
            <a:off x="6888088" y="5157193"/>
            <a:ext cx="864096" cy="45719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91744" y="116632"/>
            <a:ext cx="432048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400" b="1" dirty="0">
                <a:solidFill>
                  <a:prstClr val="black"/>
                </a:solidFill>
              </a:rPr>
              <a:t>Pathogenesis of CML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http://www.uspharmacist.com/CMSImagesContent/2008/7/USO0803-CML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432" y="980729"/>
            <a:ext cx="3761489" cy="5688632"/>
          </a:xfrm>
          <a:prstGeom prst="rect">
            <a:avLst/>
          </a:prstGeom>
          <a:noFill/>
        </p:spPr>
      </p:pic>
      <p:pic>
        <p:nvPicPr>
          <p:cNvPr id="3" name="Picture 2" descr="http://www.epgonline.org/images/cml/2143-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55"/>
          <a:stretch>
            <a:fillRect/>
          </a:stretch>
        </p:blipFill>
        <p:spPr bwMode="auto">
          <a:xfrm>
            <a:off x="5447928" y="1052736"/>
            <a:ext cx="5117976" cy="51899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96200" y="1916832"/>
            <a:ext cx="2232248" cy="2880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dirty="0">
                <a:solidFill>
                  <a:prstClr val="white"/>
                </a:solidFill>
              </a:rPr>
              <a:t>ABL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88088" y="1916832"/>
            <a:ext cx="1008112" cy="2880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dirty="0">
                <a:solidFill>
                  <a:prstClr val="white"/>
                </a:solidFill>
              </a:rPr>
              <a:t>BCR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5472" y="1916832"/>
            <a:ext cx="9726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p210 </a:t>
            </a:r>
            <a:r>
              <a:rPr lang="en-US" sz="1600" b="1" dirty="0" err="1">
                <a:solidFill>
                  <a:prstClr val="black"/>
                </a:solidFill>
              </a:rPr>
              <a:t>kD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6237312"/>
            <a:ext cx="3707904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1744" y="188640"/>
            <a:ext cx="4320480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400" b="1" dirty="0">
                <a:solidFill>
                  <a:prstClr val="black"/>
                </a:solidFill>
              </a:rPr>
              <a:t>Pathogenesis of CML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63552" y="908720"/>
            <a:ext cx="8352928" cy="2880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en-US" sz="24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</a:rPr>
              <a:t> Asymptomatic presentation(20-40%):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</a:rPr>
              <a:t>  Routine CBC : marked leukocytosis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</a:rPr>
              <a:t> Common symptoms : Fatigue ,weight loss or night sweating 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</a:rPr>
              <a:t> Abdominal discomfort due to splenomegaly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</a:rPr>
              <a:t> Splenomegaly (Massive </a:t>
            </a:r>
            <a:r>
              <a:rPr lang="en-US" sz="2400" b="1" dirty="0">
                <a:solidFill>
                  <a:prstClr val="black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3" name="Picture 8" descr="http://www.hoslink.com/haematology/splenomega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3645024"/>
            <a:ext cx="4608512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87688" y="144016"/>
            <a:ext cx="4824536" cy="6926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dirty="0">
                <a:solidFill>
                  <a:prstClr val="black"/>
                </a:solidFill>
              </a:rPr>
              <a:t>Clinical Presentation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1"/>
          <p:cNvGraphicFramePr>
            <a:graphicFrameLocks noGrp="1"/>
          </p:cNvGraphicFramePr>
          <p:nvPr/>
        </p:nvGraphicFramePr>
        <p:xfrm>
          <a:off x="1775520" y="2924944"/>
          <a:ext cx="8496944" cy="3600402"/>
        </p:xfrm>
        <a:graphic>
          <a:graphicData uri="http://schemas.openxmlformats.org/drawingml/2006/table">
            <a:tbl>
              <a:tblPr rtl="1"/>
              <a:tblGrid>
                <a:gridCol w="2250339"/>
                <a:gridCol w="4105284"/>
                <a:gridCol w="2141321"/>
              </a:tblGrid>
              <a:tr h="392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Leukaemoid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CML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Any age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Adult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but &lt;100,000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WBC count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Mainly Bands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Mainly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myelocytes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and segmented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Differential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421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Toxic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Hypogranular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Morphology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-/+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Splenomegaly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2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NAP score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-ve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BCR/ABL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  <a:tr h="39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Acute</a:t>
                      </a:r>
                      <a:endParaRPr kumimoji="0" lang="ar-SA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Chronic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Onset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575720" y="260648"/>
            <a:ext cx="5184576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Main Differential Diagnosis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47528" y="1484784"/>
            <a:ext cx="8280920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prstClr val="black"/>
                </a:solidFill>
              </a:rPr>
              <a:t>1- Chronic </a:t>
            </a:r>
            <a:r>
              <a:rPr lang="en-US" sz="2000" b="1" dirty="0" err="1">
                <a:solidFill>
                  <a:prstClr val="black"/>
                </a:solidFill>
              </a:rPr>
              <a:t>myelomonocytic</a:t>
            </a:r>
            <a:r>
              <a:rPr lang="en-US" sz="2000" b="1" dirty="0">
                <a:solidFill>
                  <a:prstClr val="black"/>
                </a:solidFill>
              </a:rPr>
              <a:t> leukemia  (</a:t>
            </a:r>
            <a:r>
              <a:rPr lang="en-US" sz="2000" b="1" dirty="0" err="1">
                <a:solidFill>
                  <a:prstClr val="black"/>
                </a:solidFill>
              </a:rPr>
              <a:t>monocytosis</a:t>
            </a:r>
            <a:r>
              <a:rPr lang="en-US" sz="2000" b="1" dirty="0">
                <a:solidFill>
                  <a:prstClr val="black"/>
                </a:solidFill>
              </a:rPr>
              <a:t> ,BCR-ABL –</a:t>
            </a:r>
            <a:r>
              <a:rPr lang="en-US" sz="2000" b="1" dirty="0" err="1">
                <a:solidFill>
                  <a:prstClr val="black"/>
                </a:solidFill>
              </a:rPr>
              <a:t>ve</a:t>
            </a:r>
            <a:r>
              <a:rPr lang="en-US" sz="2000" b="1" dirty="0">
                <a:solidFill>
                  <a:prstClr val="black"/>
                </a:solidFill>
              </a:rPr>
              <a:t>) .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2-Leukemoid reaction:  </a:t>
            </a:r>
            <a:r>
              <a:rPr lang="en-US" sz="2000" b="1" dirty="0" err="1">
                <a:solidFill>
                  <a:prstClr val="black"/>
                </a:solidFill>
              </a:rPr>
              <a:t>Leukocytosis</a:t>
            </a:r>
            <a:r>
              <a:rPr lang="en-US" sz="2000" b="1" dirty="0">
                <a:solidFill>
                  <a:prstClr val="black"/>
                </a:solidFill>
              </a:rPr>
              <a:t> due to physiological response to stress or infection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0.gstatic.com/images?q=tbn:ZxhQkFOAExx2FM%3Ahttp://www.som.tulane.edu/classware/pathology/Krause/Leukemias/CML/cml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01009"/>
            <a:ext cx="8892480" cy="3212977"/>
          </a:xfrm>
          <a:prstGeom prst="rect">
            <a:avLst/>
          </a:prstGeom>
          <a:noFill/>
          <a:scene3d>
            <a:camera prst="orthographicFront">
              <a:rot lat="0" lon="0" rev="10799999"/>
            </a:camera>
            <a:lightRig rig="threePt" dir="t"/>
          </a:scene3d>
        </p:spPr>
      </p:pic>
      <p:pic>
        <p:nvPicPr>
          <p:cNvPr id="5" name="Picture 4" descr="http://imagebank.hematology.org/Content/411/2896/2896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3992" y="3501008"/>
            <a:ext cx="4644008" cy="3212976"/>
          </a:xfrm>
          <a:prstGeom prst="rect">
            <a:avLst/>
          </a:prstGeom>
          <a:noFill/>
        </p:spPr>
      </p:pic>
      <p:pic>
        <p:nvPicPr>
          <p:cNvPr id="1030" name="Picture 6" descr="https://encrypted-tbn1.gstatic.com/images?q=tbn:ANd9GcQIUHbWfUzR5-l00n1GTSFG5PAYYXhoGRY-eJWOhhVjM0nsH5zbB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4572000" cy="350100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0" y="0"/>
            <a:ext cx="4572000" cy="3501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u="sng" dirty="0">
              <a:solidFill>
                <a:prstClr val="black"/>
              </a:solidFill>
            </a:endParaRPr>
          </a:p>
          <a:p>
            <a:pPr algn="ctr"/>
            <a:endParaRPr lang="en-US" sz="2000" b="1" u="sng" dirty="0">
              <a:solidFill>
                <a:prstClr val="black"/>
              </a:solidFill>
            </a:endParaRPr>
          </a:p>
          <a:p>
            <a:pPr algn="ctr"/>
            <a:endParaRPr lang="en-US" sz="2000" b="1" u="sng" dirty="0">
              <a:solidFill>
                <a:prstClr val="black"/>
              </a:solidFill>
            </a:endParaRPr>
          </a:p>
          <a:p>
            <a:pPr algn="ctr"/>
            <a:endParaRPr lang="en-US" sz="2800" b="1" u="sng" dirty="0">
              <a:solidFill>
                <a:prstClr val="black"/>
              </a:solidFill>
            </a:endParaRPr>
          </a:p>
          <a:p>
            <a:pPr algn="ctr"/>
            <a:endParaRPr lang="en-US" sz="2800" b="1" u="sng" dirty="0">
              <a:solidFill>
                <a:prstClr val="black"/>
              </a:solidFill>
            </a:endParaRPr>
          </a:p>
          <a:p>
            <a:pPr algn="ctr"/>
            <a:r>
              <a:rPr lang="en-US" sz="2800" b="1" u="sng" dirty="0">
                <a:solidFill>
                  <a:prstClr val="black"/>
                </a:solidFill>
              </a:rPr>
              <a:t>Neutrophil Alkaline Phosphatase (NAP)score  : </a:t>
            </a:r>
          </a:p>
          <a:p>
            <a:endParaRPr lang="en-US" sz="2000" b="1" u="sng" dirty="0">
              <a:solidFill>
                <a:prstClr val="black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Cytochemical stain that estimate the amount of  alkaline phosphatase enzyme in neutrophilis .</a:t>
            </a:r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  <a:p>
            <a:endParaRPr lang="en-US" b="1" dirty="0">
              <a:solidFill>
                <a:prstClr val="black"/>
              </a:solidFill>
            </a:endParaRPr>
          </a:p>
          <a:p>
            <a:endParaRPr lang="en-US" b="1" dirty="0">
              <a:solidFill>
                <a:prstClr val="black"/>
              </a:solidFill>
            </a:endParaRPr>
          </a:p>
          <a:p>
            <a:endParaRPr lang="en-US" b="1" dirty="0">
              <a:solidFill>
                <a:prstClr val="black"/>
              </a:solidFill>
            </a:endParaRPr>
          </a:p>
          <a:p>
            <a:endParaRPr lang="en-US" b="1" dirty="0">
              <a:solidFill>
                <a:prstClr val="black"/>
              </a:solidFill>
            </a:endParaRPr>
          </a:p>
          <a:p>
            <a:endParaRPr lang="en-US" b="1" dirty="0">
              <a:solidFill>
                <a:prstClr val="black"/>
              </a:solidFill>
            </a:endParaRPr>
          </a:p>
          <a:p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51784" y="6021288"/>
            <a:ext cx="1656184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b="1" dirty="0">
                <a:solidFill>
                  <a:prstClr val="black"/>
                </a:solidFill>
              </a:rPr>
              <a:t>Low : CML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72264" y="6165304"/>
            <a:ext cx="2016224" cy="620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b="1" dirty="0">
                <a:solidFill>
                  <a:prstClr val="black"/>
                </a:solidFill>
              </a:rPr>
              <a:t>High: </a:t>
            </a:r>
            <a:r>
              <a:rPr lang="en-US" b="1" dirty="0" err="1">
                <a:solidFill>
                  <a:prstClr val="black"/>
                </a:solidFill>
              </a:rPr>
              <a:t>Leukemoid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19536" y="1412776"/>
            <a:ext cx="4608512" cy="14401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Leukocytosis (12-1000×10⁹/L)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M</a:t>
            </a:r>
            <a:r>
              <a:rPr lang="en-US" sz="2000" b="1" dirty="0">
                <a:solidFill>
                  <a:prstClr val="black"/>
                </a:solidFill>
              </a:rPr>
              <a:t>ainly neutrophils &amp; </a:t>
            </a:r>
            <a:r>
              <a:rPr lang="en-US" sz="2000" b="1" dirty="0" err="1">
                <a:solidFill>
                  <a:prstClr val="black"/>
                </a:solidFill>
              </a:rPr>
              <a:t>myelocytes</a:t>
            </a:r>
            <a:endParaRPr lang="en-US" sz="2000" b="1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Blasts ≤10%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,Basophils≤ 20%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Stable course (years)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91544" y="3573016"/>
            <a:ext cx="4536504" cy="11521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Increasing </a:t>
            </a:r>
            <a:r>
              <a:rPr lang="en-US" sz="2000" b="1" dirty="0">
                <a:solidFill>
                  <a:prstClr val="black"/>
                </a:solidFill>
              </a:rPr>
              <a:t>counts </a:t>
            </a:r>
            <a:r>
              <a:rPr lang="en-US" sz="2000" b="1" dirty="0">
                <a:solidFill>
                  <a:prstClr val="black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10-19% blasts (basophils ≥20%) </a:t>
            </a:r>
            <a:endParaRPr lang="en-US" sz="20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Unstable course (months)</a:t>
            </a:r>
            <a:endParaRPr lang="en-US" sz="2000" b="1" dirty="0">
              <a:solidFill>
                <a:prstClr val="black"/>
              </a:solidFill>
            </a:endParaRPr>
          </a:p>
          <a:p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91544" y="5445224"/>
            <a:ext cx="4536504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000" b="1" dirty="0">
                <a:solidFill>
                  <a:prstClr val="black"/>
                </a:solidFill>
              </a:rPr>
              <a:t>≥20% blasts = Acute </a:t>
            </a:r>
            <a:r>
              <a:rPr lang="en-US" altLang="ar-SA" sz="2000" b="1" dirty="0">
                <a:solidFill>
                  <a:prstClr val="black"/>
                </a:solidFill>
              </a:rPr>
              <a:t>Leukemia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000" b="1" dirty="0">
                <a:solidFill>
                  <a:prstClr val="black"/>
                </a:solidFill>
              </a:rPr>
              <a:t>80% AML  &amp; 20% ALL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Clr>
                <a:prstClr val="black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ar-SA" sz="2000" b="1" dirty="0">
                <a:solidFill>
                  <a:prstClr val="black"/>
                </a:solidFill>
              </a:rPr>
              <a:t> (coarse</a:t>
            </a:r>
            <a:r>
              <a:rPr lang="en-US" altLang="ar-SA" sz="2000" b="1" dirty="0">
                <a:solidFill>
                  <a:prstClr val="black"/>
                </a:solidFill>
              </a:rPr>
              <a:t>: Weeks)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63552" y="908720"/>
            <a:ext cx="16561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dirty="0">
                <a:solidFill>
                  <a:prstClr val="white"/>
                </a:solidFill>
              </a:rPr>
              <a:t>Chronic phase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43944" y="3068960"/>
            <a:ext cx="2079848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r>
              <a:rPr lang="en-US" dirty="0">
                <a:solidFill>
                  <a:prstClr val="white"/>
                </a:solidFill>
              </a:rPr>
              <a:t>Accelerated  phase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135560" y="4941168"/>
            <a:ext cx="1656184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dirty="0">
                <a:solidFill>
                  <a:prstClr val="white"/>
                </a:solidFill>
              </a:rPr>
              <a:t>Blastic phase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8" name="سهم للأسفل 7"/>
          <p:cNvSpPr/>
          <p:nvPr/>
        </p:nvSpPr>
        <p:spPr>
          <a:xfrm>
            <a:off x="4583832" y="2827536"/>
            <a:ext cx="72008" cy="67347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9" name="سهم للأسفل 8"/>
          <p:cNvSpPr/>
          <p:nvPr/>
        </p:nvSpPr>
        <p:spPr>
          <a:xfrm flipH="1">
            <a:off x="4583829" y="4725144"/>
            <a:ext cx="72007" cy="64807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pic>
        <p:nvPicPr>
          <p:cNvPr id="10" name="Picture 2" descr="http://www.hmds.org.uk/figures/cml_c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195734"/>
            <a:ext cx="3250812" cy="201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rebeccanelson.com/leukemia/cm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212976"/>
            <a:ext cx="3250812" cy="18723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healthsystem.virginia.edu/internet/hematology/HessImages/AML-M1-auer-rods-100x-website-ar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5157192"/>
            <a:ext cx="3250812" cy="165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4007768" y="260648"/>
            <a:ext cx="374441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3200" b="1" dirty="0">
                <a:solidFill>
                  <a:prstClr val="black"/>
                </a:solidFill>
              </a:rPr>
              <a:t>CML Phases</a:t>
            </a:r>
            <a:endParaRPr lang="ar-SA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pgonline.org/images/cml/2143-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196752"/>
            <a:ext cx="746442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مستدير الزوايا 2"/>
          <p:cNvSpPr/>
          <p:nvPr/>
        </p:nvSpPr>
        <p:spPr>
          <a:xfrm>
            <a:off x="2495600" y="4725144"/>
            <a:ext cx="7416824" cy="16561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000" dirty="0">
                <a:solidFill>
                  <a:prstClr val="black"/>
                </a:solidFill>
                <a:latin typeface="Arial" pitchFamily="34" charset="0"/>
              </a:rPr>
              <a:t>Targeted therapy (tyrosine kinase inhibitors like </a:t>
            </a:r>
            <a:r>
              <a:rPr lang="en-US" altLang="ar-SA" sz="2000" dirty="0" err="1">
                <a:solidFill>
                  <a:prstClr val="black"/>
                </a:solidFill>
                <a:latin typeface="Arial" pitchFamily="34" charset="0"/>
              </a:rPr>
              <a:t>Imatinib</a:t>
            </a:r>
            <a:r>
              <a:rPr lang="en-US" altLang="ar-SA" sz="2000" dirty="0">
                <a:solidFill>
                  <a:prstClr val="black"/>
                </a:solidFill>
                <a:latin typeface="Arial" pitchFamily="34" charset="0"/>
              </a:rPr>
              <a:t>)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000" dirty="0">
                <a:solidFill>
                  <a:prstClr val="black"/>
                </a:solidFill>
                <a:latin typeface="Arial" pitchFamily="34" charset="0"/>
              </a:rPr>
              <a:t>Excellent response (5y overall survival≥ 90%)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000" dirty="0">
                <a:solidFill>
                  <a:prstClr val="black"/>
                </a:solidFill>
                <a:latin typeface="Arial" pitchFamily="34" charset="0"/>
              </a:rPr>
              <a:t>If no response ; stem cell transplantation</a:t>
            </a:r>
            <a:endParaRPr lang="en-US" altLang="ar-SA" sz="20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4" name="Picture 4" descr="http://www.life-extension-drugs.com/img/products/prod-1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1386880" cy="20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367808" y="260648"/>
            <a:ext cx="3888432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altLang="ar-SA" sz="3200" b="1" dirty="0">
                <a:solidFill>
                  <a:prstClr val="black"/>
                </a:solidFill>
              </a:rPr>
              <a:t>CML </a:t>
            </a:r>
            <a:r>
              <a:rPr lang="en-US" altLang="ar-SA" sz="3200" b="1" dirty="0">
                <a:solidFill>
                  <a:prstClr val="black"/>
                </a:solidFill>
              </a:rPr>
              <a:t>Treatment</a:t>
            </a:r>
            <a:endParaRPr lang="ar-SA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703512" y="1196752"/>
            <a:ext cx="8640960" cy="41764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110000"/>
              <a:buFontTx/>
              <a:buChar char="•"/>
            </a:pPr>
            <a:r>
              <a:rPr lang="en-US" altLang="ar-SA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Group of myeloid </a:t>
            </a:r>
            <a:r>
              <a:rPr lang="en-US" altLang="ar-SA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neoplasms</a:t>
            </a:r>
            <a:r>
              <a:rPr lang="en-US" altLang="ar-SA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characterized by: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110000"/>
            </a:pPr>
            <a:r>
              <a:rPr lang="en-US" altLang="ar-SA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         1-Peripheral cytopenia </a:t>
            </a:r>
            <a:r>
              <a:rPr lang="en-US" altLang="ar-SA" sz="20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( Low HB ± Low WBC &amp; Low PLT 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110000"/>
            </a:pPr>
            <a:r>
              <a:rPr lang="en-US" altLang="ar-SA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         2- Dysplasia (abnormal morphology)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110000"/>
            </a:pPr>
            <a:r>
              <a:rPr lang="en-US" altLang="ar-SA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         3- Ineffective </a:t>
            </a:r>
            <a:r>
              <a:rPr lang="en-US" altLang="ar-SA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hematopoiesis </a:t>
            </a:r>
            <a:r>
              <a:rPr lang="en-US" altLang="ar-SA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(</a:t>
            </a:r>
            <a:r>
              <a:rPr lang="en-US" altLang="ar-SA" sz="24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hypercellular</a:t>
            </a:r>
            <a:r>
              <a:rPr lang="en-US" altLang="ar-SA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marrow)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110000"/>
            </a:pPr>
            <a:r>
              <a:rPr lang="en-US" altLang="ar-SA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         4-Progression to AML (preleukaemic disease)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110000"/>
            </a:pPr>
            <a:r>
              <a:rPr lang="en-US" altLang="ar-SA" sz="24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          5-Enhanced apoptosis</a:t>
            </a:r>
            <a:endParaRPr lang="ar-SA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287688" y="260648"/>
            <a:ext cx="5400600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altLang="ar-SA" sz="2800" b="1" dirty="0" err="1">
                <a:solidFill>
                  <a:prstClr val="black"/>
                </a:solidFill>
              </a:rPr>
              <a:t>Myelodysplastic</a:t>
            </a:r>
            <a:r>
              <a:rPr lang="en-US" altLang="ar-SA" sz="2800" b="1" dirty="0">
                <a:solidFill>
                  <a:prstClr val="black"/>
                </a:solidFill>
              </a:rPr>
              <a:t> Syndromes MDS</a:t>
            </a:r>
            <a:endParaRPr lang="ar-SA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0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athologyoutlines.com/images/marrow/170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96" y="936104"/>
            <a:ext cx="44210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M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94" y="936104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530896" y="4365104"/>
            <a:ext cx="443469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prstClr val="black"/>
                </a:solidFill>
              </a:rPr>
              <a:t>Blood</a:t>
            </a:r>
            <a:r>
              <a:rPr lang="en-US" b="1" u="sng" dirty="0">
                <a:solidFill>
                  <a:prstClr val="black"/>
                </a:solidFill>
              </a:rPr>
              <a:t>: </a:t>
            </a:r>
            <a:r>
              <a:rPr lang="en-US" sz="2000" b="1" dirty="0">
                <a:solidFill>
                  <a:prstClr val="black"/>
                </a:solidFill>
              </a:rPr>
              <a:t>Pancytopenia with dysplasia</a:t>
            </a:r>
            <a:endParaRPr lang="ar-SA" sz="1600" b="1" u="sng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999622" y="4365104"/>
            <a:ext cx="4537973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>
                <a:solidFill>
                  <a:prstClr val="black"/>
                </a:solidFill>
              </a:rPr>
              <a:t>BM</a:t>
            </a:r>
            <a:r>
              <a:rPr lang="en-US" sz="2000" b="1" dirty="0">
                <a:solidFill>
                  <a:prstClr val="black"/>
                </a:solidFill>
              </a:rPr>
              <a:t>: Hypercellular with dysplasia </a:t>
            </a:r>
            <a:endParaRPr lang="ar-SA" b="1" dirty="0">
              <a:solidFill>
                <a:prstClr val="black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680176" y="5085184"/>
            <a:ext cx="2808312" cy="11763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110000"/>
            </a:pPr>
            <a:r>
              <a:rPr lang="en-US" altLang="ar-SA" sz="2400" kern="0" dirty="0">
                <a:solidFill>
                  <a:prstClr val="black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Ineffective Hematopoiesis </a:t>
            </a:r>
          </a:p>
        </p:txBody>
      </p:sp>
      <p:sp>
        <p:nvSpPr>
          <p:cNvPr id="9" name="علامة الطرح 8"/>
          <p:cNvSpPr/>
          <p:nvPr/>
        </p:nvSpPr>
        <p:spPr>
          <a:xfrm>
            <a:off x="4007769" y="5431994"/>
            <a:ext cx="618685" cy="445278"/>
          </a:xfrm>
          <a:prstGeom prst="mathMinu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1" name="يساوي 10"/>
          <p:cNvSpPr/>
          <p:nvPr/>
        </p:nvSpPr>
        <p:spPr>
          <a:xfrm>
            <a:off x="6984650" y="5445224"/>
            <a:ext cx="623519" cy="432048"/>
          </a:xfrm>
          <a:prstGeom prst="mathEqual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black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631504" y="5229200"/>
            <a:ext cx="2297194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altLang="ar-SA" sz="2400" kern="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Proliferation</a:t>
            </a:r>
            <a:endParaRPr lang="ar-SA" sz="2400" dirty="0">
              <a:solidFill>
                <a:prstClr val="white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655840" y="5229200"/>
            <a:ext cx="2232248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4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Apoptosis</a:t>
            </a:r>
            <a:endParaRPr lang="ar-SA" sz="24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سهم لأعلى 13"/>
          <p:cNvSpPr/>
          <p:nvPr/>
        </p:nvSpPr>
        <p:spPr>
          <a:xfrm>
            <a:off x="4845438" y="5373216"/>
            <a:ext cx="98434" cy="43204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5" name="سهم لأعلى 14"/>
          <p:cNvSpPr/>
          <p:nvPr/>
        </p:nvSpPr>
        <p:spPr>
          <a:xfrm>
            <a:off x="1739516" y="5373216"/>
            <a:ext cx="108012" cy="432048"/>
          </a:xfrm>
          <a:prstGeom prst="up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3071664" y="233264"/>
            <a:ext cx="6336704" cy="603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altLang="ar-SA" sz="3000" kern="0" dirty="0" err="1">
                <a:solidFill>
                  <a:prstClr val="black"/>
                </a:solidFill>
                <a:latin typeface="Franklin Gothic Medium"/>
              </a:rPr>
              <a:t>Myelodysplastic</a:t>
            </a:r>
            <a:r>
              <a:rPr lang="en-US" altLang="ar-SA" sz="3000" kern="0" dirty="0">
                <a:solidFill>
                  <a:prstClr val="black"/>
                </a:solidFill>
                <a:latin typeface="Franklin Gothic Medium"/>
              </a:rPr>
              <a:t> Syndromes MDS</a:t>
            </a:r>
            <a:endParaRPr lang="ar-SA" dirty="0">
              <a:solidFill>
                <a:prstClr val="black"/>
              </a:solidFill>
            </a:endParaRPr>
          </a:p>
        </p:txBody>
      </p:sp>
      <p:pic>
        <p:nvPicPr>
          <p:cNvPr id="259074" name="Picture 2" descr="http://www.39kf.com/uploadfiles/image/10060/TXT-2007925131541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56" y="908720"/>
            <a:ext cx="171019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>
            <a:off x="1559496" y="2084153"/>
            <a:ext cx="1080120" cy="418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dirty="0">
                <a:solidFill>
                  <a:prstClr val="black"/>
                </a:solidFill>
              </a:rPr>
              <a:t>N</a:t>
            </a:r>
            <a:r>
              <a:rPr lang="en-US" dirty="0">
                <a:solidFill>
                  <a:prstClr val="black"/>
                </a:solidFill>
              </a:rPr>
              <a:t>ormal</a:t>
            </a:r>
            <a:endParaRPr lang="ar-SA" dirty="0">
              <a:solidFill>
                <a:prstClr val="black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928698" y="3238787"/>
            <a:ext cx="1146032" cy="4183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1"/>
            <a:r>
              <a:rPr lang="en-US" dirty="0">
                <a:solidFill>
                  <a:prstClr val="black"/>
                </a:solidFill>
              </a:rPr>
              <a:t>Dysplastic</a:t>
            </a:r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108D98EB-13CA-4EA3-ADD0-B2025808C3C3}" type="slidenum">
              <a:rPr lang="ar-SA" altLang="ar-SA" sz="1400">
                <a:solidFill>
                  <a:srgbClr val="FFFFFF"/>
                </a:solidFill>
                <a:latin typeface="Times New Roman" pitchFamily="18" charset="0"/>
              </a:rPr>
              <a:pPr/>
              <a:t>19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0723" name="Picture 2" descr="Dyseryth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3429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3" descr="HypoPMN1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429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2" descr="BM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 descr="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Line 16"/>
          <p:cNvSpPr>
            <a:spLocks noChangeShapeType="1"/>
          </p:cNvSpPr>
          <p:nvPr/>
        </p:nvSpPr>
        <p:spPr bwMode="auto">
          <a:xfrm>
            <a:off x="6096000" y="0"/>
            <a:ext cx="0" cy="685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30728" name="Line 17"/>
          <p:cNvSpPr>
            <a:spLocks noChangeShapeType="1"/>
          </p:cNvSpPr>
          <p:nvPr/>
        </p:nvSpPr>
        <p:spPr bwMode="auto">
          <a:xfrm flipH="1">
            <a:off x="1524000" y="3429000"/>
            <a:ext cx="9144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30729" name="Rectangle 2"/>
          <p:cNvSpPr>
            <a:spLocks noChangeArrowheads="1"/>
          </p:cNvSpPr>
          <p:nvPr/>
        </p:nvSpPr>
        <p:spPr bwMode="auto">
          <a:xfrm>
            <a:off x="4419600" y="2819400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sz="1800">
                <a:solidFill>
                  <a:srgbClr val="160048"/>
                </a:solidFill>
                <a:latin typeface="Franklin Gothic Medium" pitchFamily="34" charset="0"/>
              </a:rPr>
              <a:t>MDS</a:t>
            </a:r>
          </a:p>
        </p:txBody>
      </p:sp>
    </p:spTree>
    <p:extLst>
      <p:ext uri="{BB962C8B-B14F-4D97-AF65-F5344CB8AC3E}">
        <p14:creationId xmlns:p14="http://schemas.microsoft.com/office/powerpoint/2010/main" val="33969724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775520" y="1628800"/>
            <a:ext cx="8568952" cy="37444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</a:rPr>
              <a:t>Heterogeneous group of hematopoietic </a:t>
            </a:r>
            <a:r>
              <a:rPr lang="en-US" sz="2600" b="1" dirty="0" err="1">
                <a:solidFill>
                  <a:prstClr val="black"/>
                </a:solidFill>
              </a:rPr>
              <a:t>neoplasms</a:t>
            </a:r>
            <a:endParaRPr lang="en-US" sz="2600" b="1" dirty="0">
              <a:solidFill>
                <a:prstClr val="black"/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</a:rPr>
              <a:t> Uncontrolled </a:t>
            </a:r>
            <a:r>
              <a:rPr lang="en-US" sz="2600" b="1" dirty="0">
                <a:solidFill>
                  <a:prstClr val="black"/>
                </a:solidFill>
              </a:rPr>
              <a:t>proliferation and </a:t>
            </a:r>
            <a:r>
              <a:rPr lang="en-US" sz="2600" b="1" dirty="0">
                <a:solidFill>
                  <a:prstClr val="black"/>
                </a:solidFill>
              </a:rPr>
              <a:t>decreased apoptotic </a:t>
            </a:r>
            <a:r>
              <a:rPr lang="en-US" sz="2600" b="1" dirty="0">
                <a:solidFill>
                  <a:prstClr val="black"/>
                </a:solidFill>
              </a:rPr>
              <a:t>activity with variable degrees of differentiation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</a:rPr>
              <a:t>Composed of relatively mature </a:t>
            </a:r>
            <a:r>
              <a:rPr lang="en-US" sz="2600" b="1" dirty="0">
                <a:solidFill>
                  <a:prstClr val="black"/>
                </a:solidFill>
              </a:rPr>
              <a:t>cells</a:t>
            </a:r>
            <a:endParaRPr lang="en-US" sz="2600" b="1" dirty="0">
              <a:solidFill>
                <a:prstClr val="black"/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</a:rPr>
              <a:t>Indolent. </a:t>
            </a:r>
            <a:r>
              <a:rPr lang="en-US" sz="2600" b="1" dirty="0">
                <a:solidFill>
                  <a:prstClr val="black"/>
                </a:solidFill>
              </a:rPr>
              <a:t>(</a:t>
            </a:r>
            <a:r>
              <a:rPr lang="en-US" sz="2400" b="1" dirty="0">
                <a:solidFill>
                  <a:prstClr val="black"/>
                </a:solidFill>
              </a:rPr>
              <a:t>If </a:t>
            </a:r>
            <a:r>
              <a:rPr lang="en-US" sz="2400" b="1" dirty="0">
                <a:solidFill>
                  <a:prstClr val="black"/>
                </a:solidFill>
              </a:rPr>
              <a:t>untreated, the course is in months </a:t>
            </a:r>
            <a:r>
              <a:rPr lang="en-US" sz="2400" b="1" dirty="0">
                <a:solidFill>
                  <a:prstClr val="black"/>
                </a:solidFill>
              </a:rPr>
              <a:t>or years)</a:t>
            </a:r>
            <a:endParaRPr lang="en-US" sz="2400" b="1" dirty="0">
              <a:solidFill>
                <a:prstClr val="black"/>
              </a:solidFill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</a:rPr>
              <a:t>Occurs mainly in adults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431704" y="260648"/>
            <a:ext cx="482453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altLang="ar-SA" sz="3000" kern="0" dirty="0">
                <a:solidFill>
                  <a:prstClr val="black"/>
                </a:solidFill>
                <a:latin typeface="Franklin Gothic Medium"/>
              </a:rPr>
              <a:t>Chronic </a:t>
            </a:r>
            <a:r>
              <a:rPr lang="en-US" altLang="ar-SA" sz="3000" kern="0" dirty="0" err="1">
                <a:solidFill>
                  <a:prstClr val="black"/>
                </a:solidFill>
                <a:latin typeface="Franklin Gothic Medium"/>
              </a:rPr>
              <a:t>Leukaemias</a:t>
            </a:r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1268760"/>
            <a:ext cx="8136904" cy="40324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110000"/>
              <a:buFontTx/>
              <a:buChar char="•"/>
            </a:pPr>
            <a:r>
              <a:rPr lang="en-US" altLang="ar-SA" sz="2400" b="1" kern="0" dirty="0">
                <a:solidFill>
                  <a:prstClr val="black"/>
                </a:solidFill>
              </a:rPr>
              <a:t>Many subtypes according </a:t>
            </a:r>
            <a:r>
              <a:rPr lang="en-US" altLang="ar-SA" sz="2400" b="1" kern="0" dirty="0">
                <a:solidFill>
                  <a:prstClr val="black"/>
                </a:solidFill>
              </a:rPr>
              <a:t>to: </a:t>
            </a:r>
            <a:endParaRPr lang="en-US" altLang="ar-SA" sz="2400" b="1" kern="0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110000"/>
            </a:pPr>
            <a:r>
              <a:rPr lang="en-US" altLang="ar-SA" sz="2400" b="1" kern="0" dirty="0">
                <a:solidFill>
                  <a:prstClr val="black"/>
                </a:solidFill>
              </a:rPr>
              <a:t>           1-Blast count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110000"/>
            </a:pPr>
            <a:r>
              <a:rPr lang="en-US" altLang="ar-SA" sz="2400" b="1" kern="0" dirty="0">
                <a:solidFill>
                  <a:prstClr val="black"/>
                </a:solidFill>
              </a:rPr>
              <a:t>           2-Degree </a:t>
            </a:r>
            <a:r>
              <a:rPr lang="en-US" altLang="ar-SA" sz="2400" b="1" kern="0" dirty="0">
                <a:solidFill>
                  <a:prstClr val="black"/>
                </a:solidFill>
              </a:rPr>
              <a:t>of dysplasia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110000"/>
            </a:pPr>
            <a:r>
              <a:rPr lang="en-US" altLang="ar-SA" sz="2400" b="1" kern="0" dirty="0">
                <a:solidFill>
                  <a:prstClr val="black"/>
                </a:solidFill>
              </a:rPr>
              <a:t>         </a:t>
            </a:r>
            <a:r>
              <a:rPr lang="en-US" altLang="ar-SA" sz="2400" b="1" kern="0" dirty="0">
                <a:solidFill>
                  <a:prstClr val="black"/>
                </a:solidFill>
              </a:rPr>
              <a:t>  3-Genetics </a:t>
            </a:r>
            <a:endParaRPr lang="en-US" altLang="ar-SA" sz="2400" b="1" kern="0" dirty="0">
              <a:solidFill>
                <a:prstClr val="black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110000"/>
              <a:buFontTx/>
              <a:buChar char="•"/>
            </a:pPr>
            <a:r>
              <a:rPr lang="en-US" altLang="ar-SA" sz="2400" b="1" kern="0" dirty="0">
                <a:solidFill>
                  <a:prstClr val="black"/>
                </a:solidFill>
              </a:rPr>
              <a:t>Variable genetic abnormalities mainly -5, -7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Clr>
                <a:prstClr val="black"/>
              </a:buClr>
              <a:buSzPct val="110000"/>
              <a:buFontTx/>
              <a:buChar char="•"/>
            </a:pPr>
            <a:r>
              <a:rPr lang="en-US" altLang="ar-SA" sz="2400" b="1" u="sng" kern="0" dirty="0">
                <a:solidFill>
                  <a:prstClr val="black"/>
                </a:solidFill>
              </a:rPr>
              <a:t>Treatment</a:t>
            </a:r>
            <a:r>
              <a:rPr lang="en-US" altLang="ar-SA" sz="2400" b="1" kern="0" dirty="0">
                <a:solidFill>
                  <a:prstClr val="black"/>
                </a:solidFill>
              </a:rPr>
              <a:t> : supportive +/- chemotherapy</a:t>
            </a: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071664" y="233264"/>
            <a:ext cx="6336704" cy="6034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altLang="ar-SA" sz="3000" kern="0" dirty="0" err="1">
                <a:solidFill>
                  <a:prstClr val="black"/>
                </a:solidFill>
                <a:latin typeface="Franklin Gothic Medium"/>
              </a:rPr>
              <a:t>Myelodysplastic</a:t>
            </a:r>
            <a:r>
              <a:rPr lang="en-US" altLang="ar-SA" sz="3000" kern="0" dirty="0">
                <a:solidFill>
                  <a:prstClr val="black"/>
                </a:solidFill>
                <a:latin typeface="Franklin Gothic Medium"/>
              </a:rPr>
              <a:t> Syndromes MDS</a:t>
            </a:r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775520" y="1556792"/>
            <a:ext cx="8568952" cy="51125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>
                <a:solidFill>
                  <a:prstClr val="black"/>
                </a:solidFill>
              </a:rPr>
              <a:t>Clonal Hematopoietic malignancy characterized by proliferation  of both monocytes and neutrophils.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>
                <a:solidFill>
                  <a:prstClr val="black"/>
                </a:solidFill>
              </a:rPr>
              <a:t>MDS/MPN disease: 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r>
              <a:rPr lang="en-US" sz="2400" b="1" kern="0" dirty="0">
                <a:solidFill>
                  <a:prstClr val="black"/>
                </a:solidFill>
              </a:rPr>
              <a:t>             * Features of MDS (dysplasia&amp; enhanced apoptosis)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SzPct val="70000"/>
            </a:pPr>
            <a:r>
              <a:rPr lang="en-US" sz="2400" b="1" kern="0" dirty="0">
                <a:solidFill>
                  <a:prstClr val="black"/>
                </a:solidFill>
              </a:rPr>
              <a:t>              *Features of MPN ( marked proliferation)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sz="2400" b="1" kern="0" dirty="0">
                <a:solidFill>
                  <a:prstClr val="black"/>
                </a:solidFill>
              </a:rPr>
              <a:t>  </a:t>
            </a:r>
            <a:r>
              <a:rPr lang="en-US" altLang="ar-SA" sz="2400" b="1" kern="0" dirty="0">
                <a:solidFill>
                  <a:prstClr val="black"/>
                </a:solidFill>
              </a:rPr>
              <a:t>Philadelphia chromosome must be negative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70000"/>
              <a:buFontTx/>
              <a:buChar char="•"/>
            </a:pPr>
            <a:r>
              <a:rPr lang="en-US" altLang="ar-SA" sz="2400" b="1" kern="0" dirty="0">
                <a:solidFill>
                  <a:prstClr val="black"/>
                </a:solidFill>
              </a:rPr>
              <a:t>Blast must be less than 20%.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495600" y="476672"/>
            <a:ext cx="705678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800" b="1" kern="0" dirty="0">
                <a:solidFill>
                  <a:prstClr val="black"/>
                </a:solidFill>
              </a:rPr>
              <a:t>Chronic </a:t>
            </a:r>
            <a:r>
              <a:rPr lang="en-US" sz="2800" b="1" kern="0" dirty="0" err="1">
                <a:solidFill>
                  <a:prstClr val="black"/>
                </a:solidFill>
              </a:rPr>
              <a:t>Myelomonocytic</a:t>
            </a:r>
            <a:r>
              <a:rPr lang="en-US" sz="2800" b="1" kern="0" dirty="0">
                <a:solidFill>
                  <a:prstClr val="black"/>
                </a:solidFill>
              </a:rPr>
              <a:t> Leukemia (CMML</a:t>
            </a:r>
            <a:r>
              <a:rPr lang="en-US" sz="2800" b="1" kern="0" dirty="0">
                <a:solidFill>
                  <a:prstClr val="black"/>
                </a:solidFill>
                <a:latin typeface="Franklin Gothic Medium"/>
              </a:rPr>
              <a:t>)</a:t>
            </a:r>
            <a:endParaRPr lang="ar-SA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onic Myelomonocytic Leukemia - 2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124744"/>
            <a:ext cx="6480720" cy="39604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2423592" y="5085184"/>
            <a:ext cx="756084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400" kern="0" dirty="0">
                <a:solidFill>
                  <a:prstClr val="black"/>
                </a:solidFill>
                <a:latin typeface="Arial" pitchFamily="34" charset="0"/>
              </a:rPr>
              <a:t>Aggressive course (survival rate around 2.5 y) </a:t>
            </a:r>
            <a:endParaRPr lang="en-US" altLang="ar-SA" sz="2400" kern="0" dirty="0">
              <a:solidFill>
                <a:prstClr val="black"/>
              </a:solidFill>
              <a:latin typeface="Arial" pitchFamily="34" charset="0"/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400" kern="0" dirty="0">
                <a:solidFill>
                  <a:prstClr val="black"/>
                </a:solidFill>
                <a:latin typeface="Arial" pitchFamily="34" charset="0"/>
              </a:rPr>
              <a:t>Treatment : Chemotherapy ±SCT</a:t>
            </a:r>
            <a:endParaRPr lang="en-US" altLang="ar-SA" sz="2400" kern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219285" y="116632"/>
            <a:ext cx="3456384" cy="6257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CMML</a:t>
            </a:r>
            <a:endParaRPr lang="ar-SA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576" y="1628800"/>
            <a:ext cx="2304256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600" b="1" dirty="0">
                <a:solidFill>
                  <a:prstClr val="white"/>
                </a:solidFill>
              </a:rPr>
              <a:t>MPN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43872" y="1628800"/>
            <a:ext cx="2592288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MPN/MDS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80176" y="1628800"/>
            <a:ext cx="2448272" cy="9361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000" dirty="0">
                <a:solidFill>
                  <a:prstClr val="white"/>
                </a:solidFill>
              </a:rPr>
              <a:t>MDS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63552" y="4077072"/>
            <a:ext cx="3888432" cy="936104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prstClr val="white"/>
                </a:solidFill>
              </a:rPr>
              <a:t>Cytosis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68008" y="4077072"/>
            <a:ext cx="3960440" cy="936104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4400" b="1" dirty="0" err="1">
                <a:solidFill>
                  <a:prstClr val="white"/>
                </a:solidFill>
              </a:rPr>
              <a:t>Cytopenia</a:t>
            </a:r>
            <a:r>
              <a:rPr lang="en-US" dirty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359696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8616280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744072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flipH="1">
            <a:off x="5231904" y="2564904"/>
            <a:ext cx="144016" cy="15121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9656" y="332656"/>
            <a:ext cx="6408712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200" b="1" dirty="0">
                <a:solidFill>
                  <a:prstClr val="black"/>
                </a:solidFill>
              </a:rPr>
              <a:t>MPN vs. MDS vs. MPN/MDS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1" y="0"/>
            <a:ext cx="113366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Box 2"/>
          <p:cNvSpPr txBox="1">
            <a:spLocks noChangeArrowheads="1"/>
          </p:cNvSpPr>
          <p:nvPr/>
        </p:nvSpPr>
        <p:spPr bwMode="auto">
          <a:xfrm>
            <a:off x="2495551" y="5516564"/>
            <a:ext cx="71294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rgbClr val="FFFF00"/>
                </a:solidFill>
                <a:latin typeface="Rage Italic" panose="03070502040507070304" pitchFamily="66" charset="0"/>
              </a:rPr>
              <a:t>Thank you !!!</a:t>
            </a:r>
          </a:p>
        </p:txBody>
      </p:sp>
    </p:spTree>
    <p:extLst>
      <p:ext uri="{BB962C8B-B14F-4D97-AF65-F5344CB8AC3E}">
        <p14:creationId xmlns:p14="http://schemas.microsoft.com/office/powerpoint/2010/main" val="8109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4" t="5194" r="8203" b="66515"/>
          <a:stretch/>
        </p:blipFill>
        <p:spPr bwMode="auto">
          <a:xfrm>
            <a:off x="1712259" y="0"/>
            <a:ext cx="8780930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200400" y="2590800"/>
            <a:ext cx="1447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600" b="1" dirty="0">
                <a:solidFill>
                  <a:prstClr val="black"/>
                </a:solidFill>
              </a:rPr>
              <a:t>Erythroblast</a:t>
            </a:r>
            <a:endParaRPr lang="ar-SA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12260" y="2590800"/>
            <a:ext cx="1564341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en-US" sz="1600" b="1" dirty="0">
                <a:solidFill>
                  <a:prstClr val="black"/>
                </a:solidFill>
              </a:rPr>
              <a:t>Megakaryoblast</a:t>
            </a:r>
            <a:endParaRPr lang="ar-SA" sz="16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2353" t="79804" r="2616" b="14902"/>
          <a:stretch/>
        </p:blipFill>
        <p:spPr bwMode="auto">
          <a:xfrm>
            <a:off x="1712260" y="4280596"/>
            <a:ext cx="851964" cy="6724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3468" t="63133" r="8350" b="30485"/>
          <a:stretch/>
        </p:blipFill>
        <p:spPr bwMode="auto">
          <a:xfrm>
            <a:off x="3095554" y="4280598"/>
            <a:ext cx="1149338" cy="6724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5" name="رابط كسهم مستقيم 14"/>
          <p:cNvCxnSpPr>
            <a:endCxn id="10" idx="0"/>
          </p:cNvCxnSpPr>
          <p:nvPr/>
        </p:nvCxnSpPr>
        <p:spPr>
          <a:xfrm>
            <a:off x="2138242" y="3800936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3581400" y="3745031"/>
            <a:ext cx="0" cy="479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>
            <a:off x="861628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6705600" y="3774190"/>
            <a:ext cx="0" cy="416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5181600" y="3798770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7" t="36927" r="35428" b="55215"/>
          <a:stretch/>
        </p:blipFill>
        <p:spPr bwMode="auto">
          <a:xfrm>
            <a:off x="4495800" y="4191000"/>
            <a:ext cx="2971800" cy="11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رابط مستقيم 26"/>
          <p:cNvCxnSpPr/>
          <p:nvPr/>
        </p:nvCxnSpPr>
        <p:spPr>
          <a:xfrm flipH="1">
            <a:off x="2362200" y="54864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>
            <a:off x="55626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2362200" y="5486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/>
          <p:cNvCxnSpPr/>
          <p:nvPr/>
        </p:nvCxnSpPr>
        <p:spPr>
          <a:xfrm>
            <a:off x="4038600" y="5477436"/>
            <a:ext cx="0" cy="313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كسهم مستقيم 34"/>
          <p:cNvCxnSpPr/>
          <p:nvPr/>
        </p:nvCxnSpPr>
        <p:spPr>
          <a:xfrm>
            <a:off x="6858000" y="5268982"/>
            <a:ext cx="0" cy="3922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6324600" y="1071282"/>
            <a:ext cx="7620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b="1" dirty="0">
                <a:solidFill>
                  <a:prstClr val="black"/>
                </a:solidFill>
              </a:rPr>
              <a:t>HSC</a:t>
            </a:r>
            <a:endParaRPr lang="ar-SA" b="1" dirty="0">
              <a:solidFill>
                <a:prstClr val="black"/>
              </a:solidFill>
            </a:endParaRPr>
          </a:p>
        </p:txBody>
      </p:sp>
      <p:pic>
        <p:nvPicPr>
          <p:cNvPr id="4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7" t="76954" r="6265" b="16458"/>
          <a:stretch/>
        </p:blipFill>
        <p:spPr bwMode="auto">
          <a:xfrm>
            <a:off x="8256240" y="5661248"/>
            <a:ext cx="2411760" cy="990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رابط كسهم مستقيم 49"/>
          <p:cNvCxnSpPr/>
          <p:nvPr/>
        </p:nvCxnSpPr>
        <p:spPr>
          <a:xfrm>
            <a:off x="9982200" y="3836893"/>
            <a:ext cx="0" cy="1815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شكل بيضاوي 4"/>
          <p:cNvSpPr/>
          <p:nvPr/>
        </p:nvSpPr>
        <p:spPr>
          <a:xfrm>
            <a:off x="1712260" y="5486400"/>
            <a:ext cx="6471973" cy="125496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pic>
        <p:nvPicPr>
          <p:cNvPr id="26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5" t="76887" r="34236" b="14376"/>
          <a:stretch/>
        </p:blipFill>
        <p:spPr bwMode="auto">
          <a:xfrm>
            <a:off x="5951985" y="5678760"/>
            <a:ext cx="1134827" cy="846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classes.midlandstech.com/carterp/Courses/bio211/chap17/figure_17_11_labe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t="76887" r="48960" b="14867"/>
          <a:stretch/>
        </p:blipFill>
        <p:spPr bwMode="auto">
          <a:xfrm>
            <a:off x="2915206" y="5679524"/>
            <a:ext cx="3036779" cy="8681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رابط مستقيم 29"/>
          <p:cNvCxnSpPr/>
          <p:nvPr/>
        </p:nvCxnSpPr>
        <p:spPr>
          <a:xfrm>
            <a:off x="5181600" y="54864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>
            <a:off x="5181600" y="5323826"/>
            <a:ext cx="0" cy="1625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6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/>
          </p:nvPr>
        </p:nvGraphicFramePr>
        <p:xfrm>
          <a:off x="2351585" y="1386450"/>
          <a:ext cx="7488831" cy="456283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33983"/>
                <a:gridCol w="2940472"/>
                <a:gridCol w="2314376"/>
              </a:tblGrid>
              <a:tr h="792087">
                <a:tc>
                  <a:txBody>
                    <a:bodyPr/>
                    <a:lstStyle/>
                    <a:p>
                      <a:pPr algn="l" rtl="0"/>
                      <a:r>
                        <a:rPr lang="en-US" sz="4000" dirty="0" smtClean="0"/>
                        <a:t>Chronic</a:t>
                      </a:r>
                      <a:endParaRPr lang="ar-S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4000" dirty="0" smtClean="0"/>
                        <a:t>Acute</a:t>
                      </a:r>
                      <a:endParaRPr lang="ar-S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LPN(CLL)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ALL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Lymphoid</a:t>
                      </a:r>
                      <a:endParaRPr lang="ar-SA" sz="3600" b="1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MPN/MDS</a:t>
                      </a:r>
                      <a:r>
                        <a:rPr lang="en-US" sz="2800" baseline="0" dirty="0" smtClean="0"/>
                        <a:t> (CML)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AML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Myeloid</a:t>
                      </a:r>
                      <a:endParaRPr lang="ar-SA" sz="3600" b="1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algn="l" rtl="0"/>
                      <a:endParaRPr lang="ar-SA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Acute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Biphenotypic</a:t>
                      </a:r>
                      <a:r>
                        <a:rPr lang="en-US" sz="2800" baseline="0" dirty="0" smtClean="0"/>
                        <a:t> 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Mixed</a:t>
                      </a:r>
                      <a:endParaRPr lang="ar-SA" sz="3600" b="1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Acute Undifferentiated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3600" b="1" dirty="0" smtClean="0"/>
                        <a:t>Non</a:t>
                      </a:r>
                      <a:endParaRPr lang="ar-SA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3503712" y="284560"/>
            <a:ext cx="5976664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4000" b="1" dirty="0">
                <a:solidFill>
                  <a:prstClr val="black"/>
                </a:solidFill>
              </a:rPr>
              <a:t>Main Types of Leukemia</a:t>
            </a:r>
            <a:endParaRPr lang="ar-SA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74FA9AF8-F733-4061-9A45-F910A6B253D0}" type="slidenum">
              <a:rPr lang="ar-SA" altLang="ar-SA" sz="1400">
                <a:solidFill>
                  <a:srgbClr val="FFFFFF"/>
                </a:solidFill>
                <a:latin typeface="Times New Roman" pitchFamily="18" charset="0"/>
              </a:rPr>
              <a:pPr/>
              <a:t>5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195" name="Rectangle 6"/>
          <p:cNvSpPr txBox="1">
            <a:spLocks noGrp="1" noChangeArrowheads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600CA3BB-9083-4AE6-B3FF-C1F52A1D98E7}" type="slidenum">
              <a:rPr lang="ar-SA" altLang="ar-SA"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5" descr="show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7" r="15976"/>
          <a:stretch>
            <a:fillRect/>
          </a:stretch>
        </p:blipFill>
        <p:spPr bwMode="auto">
          <a:xfrm>
            <a:off x="1991544" y="350657"/>
            <a:ext cx="4104456" cy="307834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6" descr="show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3" b="52547"/>
          <a:stretch>
            <a:fillRect/>
          </a:stretch>
        </p:blipFill>
        <p:spPr bwMode="auto">
          <a:xfrm>
            <a:off x="6097588" y="350780"/>
            <a:ext cx="3886845" cy="307822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4" descr="C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3888432" cy="302433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6" descr="show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" r="5638"/>
          <a:stretch>
            <a:fillRect/>
          </a:stretch>
        </p:blipFill>
        <p:spPr bwMode="auto">
          <a:xfrm>
            <a:off x="2063551" y="3429000"/>
            <a:ext cx="4032448" cy="302433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Line 16"/>
          <p:cNvSpPr>
            <a:spLocks noChangeShapeType="1"/>
          </p:cNvSpPr>
          <p:nvPr/>
        </p:nvSpPr>
        <p:spPr bwMode="auto">
          <a:xfrm>
            <a:off x="6096000" y="0"/>
            <a:ext cx="0" cy="6858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8201" name="Line 17"/>
          <p:cNvSpPr>
            <a:spLocks noChangeShapeType="1"/>
          </p:cNvSpPr>
          <p:nvPr/>
        </p:nvSpPr>
        <p:spPr bwMode="auto">
          <a:xfrm flipH="1">
            <a:off x="1524000" y="3429000"/>
            <a:ext cx="91440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SzPct val="80000"/>
            </a:pPr>
            <a:endParaRPr lang="ar-SA" sz="2400">
              <a:solidFill>
                <a:srgbClr val="FFFFFF"/>
              </a:solidFill>
              <a:latin typeface="Batang" pitchFamily="18" charset="-127"/>
            </a:endParaRPr>
          </a:p>
        </p:txBody>
      </p:sp>
      <p:sp>
        <p:nvSpPr>
          <p:cNvPr id="8202" name="Rectangle 2"/>
          <p:cNvSpPr>
            <a:spLocks noChangeArrowheads="1"/>
          </p:cNvSpPr>
          <p:nvPr/>
        </p:nvSpPr>
        <p:spPr bwMode="auto">
          <a:xfrm>
            <a:off x="1600200" y="26670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>
                <a:solidFill>
                  <a:srgbClr val="160048"/>
                </a:solidFill>
                <a:latin typeface="Franklin Gothic Medium" pitchFamily="34" charset="0"/>
              </a:rPr>
              <a:t>ALL</a:t>
            </a:r>
          </a:p>
        </p:txBody>
      </p:sp>
      <p:sp>
        <p:nvSpPr>
          <p:cNvPr id="8203" name="Rectangle 2"/>
          <p:cNvSpPr>
            <a:spLocks noChangeArrowheads="1"/>
          </p:cNvSpPr>
          <p:nvPr/>
        </p:nvSpPr>
        <p:spPr bwMode="auto">
          <a:xfrm>
            <a:off x="6400800" y="2133600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>
                <a:solidFill>
                  <a:srgbClr val="160048"/>
                </a:solidFill>
                <a:latin typeface="Franklin Gothic Medium" pitchFamily="34" charset="0"/>
              </a:rPr>
              <a:t>AML</a:t>
            </a:r>
          </a:p>
        </p:txBody>
      </p:sp>
      <p:sp>
        <p:nvSpPr>
          <p:cNvPr id="8204" name="Rectangle 2"/>
          <p:cNvSpPr>
            <a:spLocks noChangeArrowheads="1"/>
          </p:cNvSpPr>
          <p:nvPr/>
        </p:nvSpPr>
        <p:spPr bwMode="auto">
          <a:xfrm>
            <a:off x="1991544" y="5733256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 dirty="0">
                <a:solidFill>
                  <a:srgbClr val="160048"/>
                </a:solidFill>
                <a:latin typeface="Franklin Gothic Medium" pitchFamily="34" charset="0"/>
              </a:rPr>
              <a:t>CML</a:t>
            </a:r>
          </a:p>
        </p:txBody>
      </p:sp>
      <p:sp>
        <p:nvSpPr>
          <p:cNvPr id="8205" name="Rectangle 2"/>
          <p:cNvSpPr>
            <a:spLocks noChangeArrowheads="1"/>
          </p:cNvSpPr>
          <p:nvPr/>
        </p:nvSpPr>
        <p:spPr bwMode="auto">
          <a:xfrm>
            <a:off x="7968208" y="5805264"/>
            <a:ext cx="2209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ar-SA">
                <a:solidFill>
                  <a:srgbClr val="160048"/>
                </a:solidFill>
                <a:latin typeface="Franklin Gothic Medium" pitchFamily="34" charset="0"/>
              </a:rPr>
              <a:t>CLL</a:t>
            </a:r>
          </a:p>
        </p:txBody>
      </p:sp>
    </p:spTree>
    <p:extLst>
      <p:ext uri="{BB962C8B-B14F-4D97-AF65-F5344CB8AC3E}">
        <p14:creationId xmlns:p14="http://schemas.microsoft.com/office/powerpoint/2010/main" val="213557199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260648"/>
            <a:ext cx="8424936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092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775520" y="1340768"/>
            <a:ext cx="8496944" cy="4464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800" b="1" kern="0" dirty="0">
                <a:solidFill>
                  <a:prstClr val="black"/>
                </a:solidFill>
              </a:rPr>
              <a:t>Malignant proliferation of myeloid cells (maturing cells) which are mainly granulocytes, in blood and bone </a:t>
            </a:r>
            <a:r>
              <a:rPr lang="en-US" altLang="ar-SA" sz="2800" b="1" kern="0" dirty="0">
                <a:solidFill>
                  <a:prstClr val="black"/>
                </a:solidFill>
              </a:rPr>
              <a:t>marrow.</a:t>
            </a:r>
            <a:endParaRPr lang="en-US" altLang="ar-SA" sz="2800" b="1" kern="0" dirty="0">
              <a:solidFill>
                <a:prstClr val="black"/>
              </a:solidFill>
            </a:endParaRP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800" b="1" kern="0" dirty="0">
                <a:solidFill>
                  <a:prstClr val="black"/>
                </a:solidFill>
              </a:rPr>
              <a:t>Occur mainly in adults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ar-SA" sz="2800" b="1" kern="0" dirty="0">
                <a:solidFill>
                  <a:prstClr val="black"/>
                </a:solidFill>
              </a:rPr>
              <a:t>Slow onset and long course</a:t>
            </a:r>
          </a:p>
        </p:txBody>
      </p:sp>
      <p:sp>
        <p:nvSpPr>
          <p:cNvPr id="3" name="Rectangle 2"/>
          <p:cNvSpPr/>
          <p:nvPr/>
        </p:nvSpPr>
        <p:spPr>
          <a:xfrm>
            <a:off x="2495600" y="260648"/>
            <a:ext cx="6624736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altLang="ar-SA" sz="3200" b="1" dirty="0">
                <a:solidFill>
                  <a:prstClr val="black"/>
                </a:solidFill>
              </a:rPr>
              <a:t>Myeloproliferative Neoplasms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5600" y="1628800"/>
            <a:ext cx="7632848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400" b="1" dirty="0">
                <a:solidFill>
                  <a:prstClr val="black"/>
                </a:solidFill>
              </a:rPr>
              <a:t> </a:t>
            </a:r>
            <a:r>
              <a:rPr lang="en-US" altLang="ar-SA" sz="2800" b="1" dirty="0" err="1">
                <a:solidFill>
                  <a:prstClr val="black"/>
                </a:solidFill>
              </a:rPr>
              <a:t>Cytosis</a:t>
            </a:r>
            <a:r>
              <a:rPr lang="en-US" altLang="ar-SA" sz="2800" b="1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>
                <a:solidFill>
                  <a:prstClr val="black"/>
                </a:solidFill>
              </a:rPr>
              <a:t> Organomegaly (mainly splenomgaly) </a:t>
            </a:r>
          </a:p>
          <a:p>
            <a:pPr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>
                <a:solidFill>
                  <a:prstClr val="black"/>
                </a:solidFill>
              </a:rPr>
              <a:t> High uric acid</a:t>
            </a:r>
          </a:p>
          <a:p>
            <a:pPr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>
                <a:solidFill>
                  <a:prstClr val="black"/>
                </a:solidFill>
              </a:rPr>
              <a:t> Hypercellular bone marrow</a:t>
            </a:r>
          </a:p>
          <a:p>
            <a:pPr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ar-SA" sz="2800" b="1" dirty="0">
                <a:solidFill>
                  <a:prstClr val="black"/>
                </a:solidFill>
              </a:rPr>
              <a:t> Progression to acute leukaemia (mainly AML)</a:t>
            </a:r>
          </a:p>
        </p:txBody>
      </p:sp>
      <p:sp>
        <p:nvSpPr>
          <p:cNvPr id="3" name="Rectangle 2"/>
          <p:cNvSpPr/>
          <p:nvPr/>
        </p:nvSpPr>
        <p:spPr>
          <a:xfrm>
            <a:off x="3575720" y="332656"/>
            <a:ext cx="43924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ar-SA" sz="3200" b="1" dirty="0">
                <a:solidFill>
                  <a:prstClr val="black"/>
                </a:solidFill>
              </a:rPr>
              <a:t>MPN features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algn="ctr" rtl="0" eaLnBrk="0" fontAlgn="base" hangingPunct="0">
              <a:spcBef>
                <a:spcPct val="50000"/>
              </a:spcBef>
              <a:spcAft>
                <a:spcPct val="0"/>
              </a:spcAft>
              <a:buSzPct val="80000"/>
              <a:defRPr sz="24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fld id="{87493F65-8463-44FE-8784-0F8F9F13C43C}" type="slidenum">
              <a:rPr lang="ar-SA" altLang="ar-SA" sz="1400">
                <a:solidFill>
                  <a:srgbClr val="FFFFFF"/>
                </a:solidFill>
                <a:latin typeface="Times New Roman" pitchFamily="18" charset="0"/>
              </a:rPr>
              <a:pPr/>
              <a:t>9</a:t>
            </a:fld>
            <a:endParaRPr lang="en-US" altLang="ar-SA" sz="1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847528" y="1268760"/>
            <a:ext cx="8640960" cy="27363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cs typeface="Arial" pitchFamily="34" charset="0"/>
              </a:rPr>
              <a:t>Stem cell MPN.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cs typeface="Arial" pitchFamily="34" charset="0"/>
              </a:rPr>
              <a:t> Predominant proliferation of  granulocytic cells.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cs typeface="Arial" pitchFamily="34" charset="0"/>
              </a:rPr>
              <a:t> Consistently associated with the </a:t>
            </a:r>
            <a:r>
              <a:rPr lang="en-US" sz="2400" b="1" i="1" dirty="0">
                <a:solidFill>
                  <a:prstClr val="black"/>
                </a:solidFill>
                <a:cs typeface="Arial" pitchFamily="34" charset="0"/>
              </a:rPr>
              <a:t>BCR-ABL1 </a:t>
            </a:r>
            <a:r>
              <a:rPr lang="en-US" sz="2400" b="1" dirty="0">
                <a:solidFill>
                  <a:prstClr val="black"/>
                </a:solidFill>
                <a:cs typeface="Arial" pitchFamily="34" charset="0"/>
              </a:rPr>
              <a:t>fusion gene located in the Philadelphia (Ph) chromosome which results from t(9;22) .</a:t>
            </a:r>
          </a:p>
          <a:p>
            <a:endParaRPr lang="en-US" altLang="ar-SA" sz="2000" b="1" dirty="0">
              <a:solidFill>
                <a:prstClr val="black"/>
              </a:solidFill>
              <a:latin typeface="Arial" pitchFamily="34" charset="0"/>
            </a:endParaRPr>
          </a:p>
          <a:p>
            <a:endParaRPr lang="en-US" altLang="ar-SA" sz="2000" b="1" dirty="0">
              <a:solidFill>
                <a:prstClr val="black"/>
              </a:solidFill>
              <a:latin typeface="Arial" pitchFamily="34" charset="0"/>
            </a:endParaRPr>
          </a:p>
          <a:p>
            <a:endParaRPr lang="en-US" altLang="ar-SA" sz="20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15680" y="260648"/>
            <a:ext cx="5544616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Chronic Myeloid Leukemia (CML)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47528" y="4077072"/>
            <a:ext cx="8568952" cy="25202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1847528" y="4221184"/>
            <a:ext cx="8352928" cy="1440064"/>
            <a:chOff x="-1436" y="5924"/>
            <a:chExt cx="4869" cy="1533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5118" r="25197"/>
            <a:stretch>
              <a:fillRect/>
            </a:stretch>
          </p:blipFill>
          <p:spPr bwMode="auto">
            <a:xfrm>
              <a:off x="-1348" y="5924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18478" r="21838"/>
            <a:stretch>
              <a:fillRect/>
            </a:stretch>
          </p:blipFill>
          <p:spPr bwMode="auto">
            <a:xfrm>
              <a:off x="-552" y="5924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20158" r="20158"/>
            <a:stretch>
              <a:fillRect/>
            </a:stretch>
          </p:blipFill>
          <p:spPr bwMode="auto">
            <a:xfrm>
              <a:off x="244" y="5924"/>
              <a:ext cx="807" cy="10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15118" r="25197"/>
            <a:stretch>
              <a:fillRect/>
            </a:stretch>
          </p:blipFill>
          <p:spPr bwMode="auto">
            <a:xfrm>
              <a:off x="1041" y="5924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 l="20158" r="23517" b="6129"/>
            <a:stretch>
              <a:fillRect/>
            </a:stretch>
          </p:blipFill>
          <p:spPr bwMode="auto">
            <a:xfrm>
              <a:off x="1837" y="5924"/>
              <a:ext cx="814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 l="20247" r="20247"/>
            <a:stretch>
              <a:fillRect/>
            </a:stretch>
          </p:blipFill>
          <p:spPr bwMode="auto">
            <a:xfrm>
              <a:off x="2633" y="5924"/>
              <a:ext cx="800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-1436" y="7074"/>
              <a:ext cx="816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 dirty="0" err="1">
                  <a:solidFill>
                    <a:prstClr val="black"/>
                  </a:solidFill>
                </a:rPr>
                <a:t>myeloblast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-596" y="7097"/>
              <a:ext cx="79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 err="1">
                  <a:solidFill>
                    <a:prstClr val="black"/>
                  </a:solidFill>
                </a:rPr>
                <a:t>promyelocyte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289" y="7074"/>
              <a:ext cx="619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 err="1">
                  <a:solidFill>
                    <a:prstClr val="black"/>
                  </a:solidFill>
                </a:rPr>
                <a:t>myelocyte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1041" y="7074"/>
              <a:ext cx="87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 err="1">
                  <a:solidFill>
                    <a:prstClr val="black"/>
                  </a:solidFill>
                </a:rPr>
                <a:t>metamyelocyte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2058" y="7074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prstClr val="black"/>
                  </a:solidFill>
                </a:rPr>
                <a:t>band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2722" y="7074"/>
              <a:ext cx="63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 dirty="0">
                  <a:solidFill>
                    <a:prstClr val="black"/>
                  </a:solidFill>
                </a:rPr>
                <a:t>neutrophil</a:t>
              </a:r>
            </a:p>
          </p:txBody>
        </p:sp>
      </p:grpSp>
      <p:sp>
        <p:nvSpPr>
          <p:cNvPr id="42" name="AutoShape 23"/>
          <p:cNvSpPr>
            <a:spLocks noChangeArrowheads="1"/>
          </p:cNvSpPr>
          <p:nvPr/>
        </p:nvSpPr>
        <p:spPr bwMode="auto">
          <a:xfrm>
            <a:off x="2423592" y="5709592"/>
            <a:ext cx="7719392" cy="599728"/>
          </a:xfrm>
          <a:prstGeom prst="rightArrow">
            <a:avLst>
              <a:gd name="adj1" fmla="val 56843"/>
              <a:gd name="adj2" fmla="val 102824"/>
            </a:avLst>
          </a:prstGeom>
          <a:gradFill rotWithShape="0">
            <a:gsLst>
              <a:gs pos="0">
                <a:srgbClr val="3333CC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0" hangingPunct="0">
              <a:defRPr/>
            </a:pPr>
            <a:r>
              <a:rPr kumimoji="1"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MATURATION</a:t>
            </a:r>
            <a:endParaRPr kumimoji="1" lang="en-US" sz="2400" b="1" dirty="0">
              <a:solidFill>
                <a:srgbClr val="1F497D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0962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ERFECT MASTER">
  <a:themeElements>
    <a:clrScheme name="PERFECT MASTER 8">
      <a:dk1>
        <a:srgbClr val="808080"/>
      </a:dk1>
      <a:lt1>
        <a:srgbClr val="FFFFFF"/>
      </a:lt1>
      <a:dk2>
        <a:srgbClr val="160048"/>
      </a:dk2>
      <a:lt2>
        <a:srgbClr val="FFFF00"/>
      </a:lt2>
      <a:accent1>
        <a:srgbClr val="00CC99"/>
      </a:accent1>
      <a:accent2>
        <a:srgbClr val="3333CC"/>
      </a:accent2>
      <a:accent3>
        <a:srgbClr val="ABAAB1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FECT MASTER">
      <a:majorFont>
        <a:latin typeface="Franklin Gothic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lnDef>
  </a:objectDefaults>
  <a:extraClrSchemeLst>
    <a:extraClrScheme>
      <a:clrScheme name="PERFEC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ECT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8">
        <a:dk1>
          <a:srgbClr val="808080"/>
        </a:dk1>
        <a:lt1>
          <a:srgbClr val="FFFFFF"/>
        </a:lt1>
        <a:dk2>
          <a:srgbClr val="160048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BAAB1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PERFECT MASTER">
  <a:themeElements>
    <a:clrScheme name="PERFECT MASTER 8">
      <a:dk1>
        <a:srgbClr val="808080"/>
      </a:dk1>
      <a:lt1>
        <a:srgbClr val="FFFFFF"/>
      </a:lt1>
      <a:dk2>
        <a:srgbClr val="160048"/>
      </a:dk2>
      <a:lt2>
        <a:srgbClr val="FFFF00"/>
      </a:lt2>
      <a:accent1>
        <a:srgbClr val="00CC99"/>
      </a:accent1>
      <a:accent2>
        <a:srgbClr val="3333CC"/>
      </a:accent2>
      <a:accent3>
        <a:srgbClr val="ABAAB1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FECT MASTER">
      <a:majorFont>
        <a:latin typeface="Franklin Gothic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8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atang" pitchFamily="18" charset="-127"/>
          </a:defRPr>
        </a:defPPr>
      </a:lstStyle>
    </a:lnDef>
  </a:objectDefaults>
  <a:extraClrSchemeLst>
    <a:extraClrScheme>
      <a:clrScheme name="PERFEC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ECT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ECT MASTER 8">
        <a:dk1>
          <a:srgbClr val="808080"/>
        </a:dk1>
        <a:lt1>
          <a:srgbClr val="FFFFFF"/>
        </a:lt1>
        <a:dk2>
          <a:srgbClr val="160048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BAAB1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603</Words>
  <Application>Microsoft Office PowerPoint</Application>
  <PresentationFormat>Widescreen</PresentationFormat>
  <Paragraphs>184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Batang</vt:lpstr>
      <vt:lpstr>Arial</vt:lpstr>
      <vt:lpstr>Arial Rounded MT Bold</vt:lpstr>
      <vt:lpstr>Calibri</vt:lpstr>
      <vt:lpstr>Calibri Light</vt:lpstr>
      <vt:lpstr>Franklin Gothic Medium</vt:lpstr>
      <vt:lpstr>Garamond</vt:lpstr>
      <vt:lpstr>Majalla UI</vt:lpstr>
      <vt:lpstr>Rage Italic</vt:lpstr>
      <vt:lpstr>Times New Roman</vt:lpstr>
      <vt:lpstr>Wingdings</vt:lpstr>
      <vt:lpstr>Wingdings 2</vt:lpstr>
      <vt:lpstr>Office Theme</vt:lpstr>
      <vt:lpstr>نسق Office</vt:lpstr>
      <vt:lpstr>3_PERFECT MASTER</vt:lpstr>
      <vt:lpstr>15_PERFECT MASTER</vt:lpstr>
      <vt:lpstr>CHRONIC LEUKEMIA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LEUKEMIA</dc:title>
  <dc:creator>Chieny O. Genuino</dc:creator>
  <cp:lastModifiedBy>Chieny O. Genuino</cp:lastModifiedBy>
  <cp:revision>1</cp:revision>
  <dcterms:created xsi:type="dcterms:W3CDTF">2017-12-25T12:35:55Z</dcterms:created>
  <dcterms:modified xsi:type="dcterms:W3CDTF">2017-12-25T12:36:22Z</dcterms:modified>
</cp:coreProperties>
</file>