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907" r:id="rId2"/>
    <p:sldId id="967" r:id="rId3"/>
    <p:sldId id="969" r:id="rId4"/>
    <p:sldId id="972" r:id="rId5"/>
    <p:sldId id="971" r:id="rId6"/>
    <p:sldId id="968" r:id="rId7"/>
    <p:sldId id="970" r:id="rId8"/>
    <p:sldId id="974" r:id="rId9"/>
    <p:sldId id="802" r:id="rId10"/>
    <p:sldId id="803" r:id="rId11"/>
    <p:sldId id="805" r:id="rId12"/>
    <p:sldId id="806" r:id="rId13"/>
    <p:sldId id="809" r:id="rId14"/>
    <p:sldId id="807" r:id="rId15"/>
    <p:sldId id="810" r:id="rId16"/>
    <p:sldId id="811" r:id="rId17"/>
    <p:sldId id="891" r:id="rId18"/>
    <p:sldId id="899" r:id="rId19"/>
    <p:sldId id="975" r:id="rId20"/>
    <p:sldId id="976" r:id="rId21"/>
    <p:sldId id="973" r:id="rId22"/>
    <p:sldId id="884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FF99"/>
    <a:srgbClr val="FF0066"/>
    <a:srgbClr val="660066"/>
    <a:srgbClr val="6666FF"/>
    <a:srgbClr val="66CC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94670" autoAdjust="0"/>
  </p:normalViewPr>
  <p:slideViewPr>
    <p:cSldViewPr>
      <p:cViewPr varScale="1">
        <p:scale>
          <a:sx n="86" d="100"/>
          <a:sy n="86" d="100"/>
        </p:scale>
        <p:origin x="1047" y="33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11B4AA0-6980-4453-8E0A-A1C0BDCE5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3D0FE2-B0EB-4EF1-89C5-FD2ED42B296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786040C-934B-4024-A69A-9D5C3F8533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CDB9E3F-C648-4AA7-85F4-94A8FEE2AC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DDF166-76B6-4481-A6F0-0951CECCE4B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>
            <a:extLst>
              <a:ext uri="{FF2B5EF4-FFF2-40B4-BE49-F238E27FC236}">
                <a16:creationId xmlns:a16="http://schemas.microsoft.com/office/drawing/2014/main" id="{E683781E-2BB7-4438-AEA0-73CB4E8EAE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B87859AB-D0DA-4B79-913D-B77061DFE1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623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86BF9B-18A0-4254-ABD6-DF4EEEA3B5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9" name="Rectangle 5">
            <a:extLst>
              <a:ext uri="{FF2B5EF4-FFF2-40B4-BE49-F238E27FC236}">
                <a16:creationId xmlns:a16="http://schemas.microsoft.com/office/drawing/2014/main" id="{BE5E71E3-F47C-4D24-BC90-5CCF4C943D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1350" name="Rectangle 6">
            <a:extLst>
              <a:ext uri="{FF2B5EF4-FFF2-40B4-BE49-F238E27FC236}">
                <a16:creationId xmlns:a16="http://schemas.microsoft.com/office/drawing/2014/main" id="{8478E78C-4EE4-4AB7-9454-C7D62930C3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97256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51" name="Rectangle 7">
            <a:extLst>
              <a:ext uri="{FF2B5EF4-FFF2-40B4-BE49-F238E27FC236}">
                <a16:creationId xmlns:a16="http://schemas.microsoft.com/office/drawing/2014/main" id="{CD903485-62B1-45BB-B78C-5B84B75CC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23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1B9BEAD5-F5D6-48E6-AAD3-D5056AD04EB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979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4C83980-B37E-4EEF-AF55-741C5A1B7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62377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28264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94151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60038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2D8D0F-9B3E-4214-9978-B4ADC863CCE0}" type="slidenum">
              <a:rPr lang="ar-SA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56416D6-ACF2-41FB-9F09-1F66D68C0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9D18AE4-BE00-42C4-AE32-8A262A670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498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6C393-49F0-41CD-93E1-322CB2646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79976-E570-44D3-9C2D-98F280AB8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6B1FC5-898F-4503-B0A2-EB481DBDC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52C2-C4D5-4F6F-931A-BA99E481B6C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1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23393-BD43-4D20-B8B3-928763221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16052-6013-450E-B9B0-786E27D08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57E6F-9A58-4AE9-849A-641700EC8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32B8-FD2A-4E69-8CDD-E98025CB069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9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823B42-17E1-4679-879C-5200BD4FA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B05764-920E-4D15-9E3D-13C441E89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75673F-2A9F-45B3-92AE-25D6F3E5F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77093-003E-480B-8DFB-8968A776DEB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5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BAF52-AAE5-41CE-97F7-3DADEEDF4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19A31-48EC-4F2E-A31A-817EBB23C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38DC2-900F-432D-82A4-B245AA9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6073-DF86-4DD8-8E46-F4EBFC5828C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2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608213-7A38-4842-85DA-2CCD57D8E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5A5C39-5143-446D-8C5F-1F336EE20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DC938-4D53-440F-BFED-2E74722C3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58811-60D6-4AC5-8C38-90025A85DD0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BB24A-A470-4E58-8DC5-79103DBCE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B0F88-6BB1-4EC0-A3FD-90CA8431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36E5D-EDDC-47B3-B0E4-F83C9B02F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1D1C-91F3-4906-A9F3-19BB9718F23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6BB40C-A45C-4C93-8591-197F8B541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EDA065-889E-4760-B24A-BCBE169E7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517B86-6317-465F-8616-EA27D302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E8FC2-40BD-4EA5-989F-65F700B2A92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0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251639-D18A-4536-BD7E-966839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18EAA4-69A0-4ADA-813A-583BBCA65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F40810-1132-4D0A-AC30-F6CCD7AF4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F1BC3-0535-4735-BC3A-F49C92B95FF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EBC03A-8A36-495B-9D32-497C8E5F9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5A9182-739B-4BB8-A0E3-7365131D3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647B27-3031-4DD9-AA27-563AF56DE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754E-3F9A-43B8-89C8-3338F483587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3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DD887-3372-430F-8A6D-D37D5E60F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25238-3C0B-427A-B480-1FAB925C2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901FE-544C-4DFE-B6FB-A57ECD750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493B-101C-4DC6-B237-D2CA543AC44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8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57001-85B5-48B8-ACFE-AF64D582F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8922D-2C7A-4E63-B34B-645D01F7C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C9C3A-5F3D-4481-A2E1-2227CD5D8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ED18-8AE1-4720-8841-2A211DEADDB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33DB6E-3B06-49A3-A627-FB3E95C29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97DB21-E123-4245-BD78-CB1A903FE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B177FD-DE32-44A9-96A4-F5EA8950FD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FDB262-A2F9-49CD-A37F-706CA3FD6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4B9703-468A-4EBE-971D-4997C9B478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D85E5D-E01E-4319-8A1F-D6A9FBA586E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6CF1861F-6D9B-48C0-89B4-4FDA26CF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41492"/>
            <a:ext cx="7993062" cy="59055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PRACTICAL HAEMOGLOBINOPATHIES</a:t>
            </a:r>
          </a:p>
          <a:p>
            <a:pPr algn="ctr">
              <a:buFontTx/>
              <a:buNone/>
              <a:defRPr/>
            </a:pP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99FF413-B2AF-4740-8A84-31BFCC8C7A42}"/>
              </a:ext>
            </a:extLst>
          </p:cNvPr>
          <p:cNvSpPr txBox="1">
            <a:spLocks/>
          </p:cNvSpPr>
          <p:nvPr/>
        </p:nvSpPr>
        <p:spPr bwMode="auto">
          <a:xfrm>
            <a:off x="323528" y="3501008"/>
            <a:ext cx="8534400" cy="2521024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DR. FATMA S. AL-QAHTANI</a:t>
            </a:r>
          </a:p>
          <a:p>
            <a:pPr marR="0" algn="ctr" eaLnBrk="1" hangingPunct="1"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ASSOCIATE PROFESSOR</a:t>
            </a:r>
          </a:p>
          <a:p>
            <a:pPr marR="0" algn="ctr" eaLnBrk="1" hangingPunct="1"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CONSULTANT HAEMATOPATHOLOGIST </a:t>
            </a:r>
          </a:p>
          <a:p>
            <a:pPr marR="0" algn="ctr" eaLnBrk="1" hangingPunct="1"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DEPARTMENT OF PATHOLOGY</a:t>
            </a:r>
          </a:p>
          <a:p>
            <a:pPr algn="ctr">
              <a:buFontTx/>
              <a:buNone/>
              <a:defRPr/>
            </a:pP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92AD5435-677E-4E8F-BCE0-E83704BB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A5B0067-A5CC-48A1-ACF4-94F66B9E9E01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14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0D26343-05E7-4343-8614-59A469DA1472}"/>
              </a:ext>
            </a:extLst>
          </p:cNvPr>
          <p:cNvSpPr/>
          <p:nvPr/>
        </p:nvSpPr>
        <p:spPr>
          <a:xfrm>
            <a:off x="6271719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is a normal Hb pattern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1B09861A-9A21-4460-B816-23401585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640"/>
            <a:ext cx="85693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A90A5FE-4DE1-47EC-8725-59356738368B}"/>
              </a:ext>
            </a:extLst>
          </p:cNvPr>
          <p:cNvSpPr/>
          <p:nvPr/>
        </p:nvSpPr>
        <p:spPr>
          <a:xfrm>
            <a:off x="755576" y="1844824"/>
            <a:ext cx="22322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Beta thalassemia major (B0/B0).</a:t>
            </a:r>
          </a:p>
          <a:p>
            <a:endParaRPr lang="en-US" sz="2000" dirty="0"/>
          </a:p>
          <a:p>
            <a:r>
              <a:rPr lang="en-US" sz="2000" dirty="0"/>
              <a:t>There is NO </a:t>
            </a:r>
            <a:r>
              <a:rPr lang="en-US" sz="2000" dirty="0" err="1"/>
              <a:t>Hb</a:t>
            </a:r>
            <a:r>
              <a:rPr lang="en-US" sz="2000" dirty="0"/>
              <a:t> A.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D7FA557-F02D-42C7-8A6C-EBFEA45901D1}"/>
              </a:ext>
            </a:extLst>
          </p:cNvPr>
          <p:cNvSpPr/>
          <p:nvPr/>
        </p:nvSpPr>
        <p:spPr>
          <a:xfrm>
            <a:off x="2339752" y="5589240"/>
            <a:ext cx="2736304" cy="1124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223CE777-9011-4B14-BD9A-4AFBE31D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53F73F-510C-4A94-851D-49D6958224B9}"/>
              </a:ext>
            </a:extLst>
          </p:cNvPr>
          <p:cNvSpPr/>
          <p:nvPr/>
        </p:nvSpPr>
        <p:spPr>
          <a:xfrm>
            <a:off x="539552" y="22768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D678D42-E7F7-4D7B-B31F-670C65FD88E5}"/>
              </a:ext>
            </a:extLst>
          </p:cNvPr>
          <p:cNvSpPr/>
          <p:nvPr/>
        </p:nvSpPr>
        <p:spPr>
          <a:xfrm>
            <a:off x="2916511" y="2276872"/>
            <a:ext cx="2231553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(S/beta0) + HPFH.</a:t>
            </a:r>
          </a:p>
          <a:p>
            <a:endParaRPr lang="en-US" sz="2000" dirty="0"/>
          </a:p>
          <a:p>
            <a:r>
              <a:rPr lang="en-US" sz="2000" dirty="0"/>
              <a:t>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D79E89F8-FB30-4517-AC53-15208F6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651346-8B0C-4981-92D6-2552626EA985}"/>
              </a:ext>
            </a:extLst>
          </p:cNvPr>
          <p:cNvSpPr/>
          <p:nvPr/>
        </p:nvSpPr>
        <p:spPr>
          <a:xfrm>
            <a:off x="611560" y="23483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44243E-61E6-41F4-8E04-47638DBB1C32}"/>
              </a:ext>
            </a:extLst>
          </p:cNvPr>
          <p:cNvSpPr/>
          <p:nvPr/>
        </p:nvSpPr>
        <p:spPr>
          <a:xfrm>
            <a:off x="3131964" y="2348372"/>
            <a:ext cx="24481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(S/S). </a:t>
            </a:r>
            <a:r>
              <a:rPr lang="en-US" sz="2000" dirty="0"/>
              <a:t>Pt likely on Hydroxyurea (HU, elevated Hb F).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8A740B2D-E322-477F-ADCC-CE8F201F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334DF6D-300F-43E1-94C8-15F145A194C9}"/>
              </a:ext>
            </a:extLst>
          </p:cNvPr>
          <p:cNvSpPr/>
          <p:nvPr/>
        </p:nvSpPr>
        <p:spPr>
          <a:xfrm>
            <a:off x="539552" y="191683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667775D-7963-4F3D-84E9-0B29D8D82673}"/>
              </a:ext>
            </a:extLst>
          </p:cNvPr>
          <p:cNvSpPr/>
          <p:nvPr/>
        </p:nvSpPr>
        <p:spPr>
          <a:xfrm>
            <a:off x="2989400" y="1896580"/>
            <a:ext cx="237626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 </a:t>
            </a:r>
            <a:r>
              <a:rPr lang="en-US" sz="2000" dirty="0" err="1">
                <a:solidFill>
                  <a:srgbClr val="FF0000"/>
                </a:solidFill>
              </a:rPr>
              <a:t>thal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r>
              <a:rPr lang="en-US" sz="2000" dirty="0"/>
              <a:t>Pt has blood Tx + HU and 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CADBAAE3-7040-45D8-8DCB-AFDB5FA7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539552" y="2384884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2987948" y="1916832"/>
            <a:ext cx="244814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(S/S) + HPFH &amp; alpha thalassemia </a:t>
            </a:r>
            <a:r>
              <a:rPr lang="en-US" sz="2000" dirty="0"/>
              <a:t>(low MCV, MCH &amp; Hb A2). High Hb F might protect from crisis. Confirm by family &amp; molecular 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8FBBAC05-BF2B-4D75-AD8E-F96F0054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5868144" y="2384884"/>
            <a:ext cx="230425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Hemoglobin pattern but likely alpha thalassemia trait.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>
            <a:extLst>
              <a:ext uri="{FF2B5EF4-FFF2-40B4-BE49-F238E27FC236}">
                <a16:creationId xmlns:a16="http://schemas.microsoft.com/office/drawing/2014/main" id="{4F2E9CDE-E5CD-4DAD-8469-56CE3FF1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45406CA-31F9-4A0A-83BD-7425F96829B0}"/>
              </a:ext>
            </a:extLst>
          </p:cNvPr>
          <p:cNvSpPr/>
          <p:nvPr/>
        </p:nvSpPr>
        <p:spPr>
          <a:xfrm>
            <a:off x="827584" y="332656"/>
            <a:ext cx="295232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Frequent sickle cells seen with few target cells.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If Hb A2 is normal with low MCV &amp; MCH, this SCD with likely alpha thalassemia trait.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F8C273F-034C-4B4D-BC6C-EA69D4A4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/>
          <a:stretch>
            <a:fillRect/>
          </a:stretch>
        </p:blipFill>
        <p:spPr bwMode="auto">
          <a:xfrm>
            <a:off x="198438" y="136525"/>
            <a:ext cx="8747125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395536" y="908720"/>
            <a:ext cx="28803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Microcytic 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Hypochromic RBCs.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Many target cells.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Frequent NRBCs.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WBCs (2 lymphocytes and eosinophil).  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2">
            <a:extLst>
              <a:ext uri="{FF2B5EF4-FFF2-40B4-BE49-F238E27FC236}">
                <a16:creationId xmlns:a16="http://schemas.microsoft.com/office/drawing/2014/main" id="{537E9254-FB2E-455E-A305-B2054874AF26}"/>
              </a:ext>
            </a:extLst>
          </p:cNvPr>
          <p:cNvSpPr/>
          <p:nvPr/>
        </p:nvSpPr>
        <p:spPr>
          <a:xfrm>
            <a:off x="6012160" y="929815"/>
            <a:ext cx="2736304" cy="2067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IF </a:t>
            </a:r>
            <a:r>
              <a:rPr lang="en-US" sz="2000" dirty="0" err="1">
                <a:solidFill>
                  <a:srgbClr val="FF0000"/>
                </a:solidFill>
              </a:rPr>
              <a:t>Hb</a:t>
            </a:r>
            <a:r>
              <a:rPr lang="en-US" sz="2000" dirty="0">
                <a:solidFill>
                  <a:srgbClr val="FF0000"/>
                </a:solidFill>
              </a:rPr>
              <a:t> F is ~ 95%, this is beta thalassemia major. If NO Hb A, then, (B0/B0).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056784" cy="6462464"/>
          </a:xfrm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id="{D81D759F-3883-4C52-A8C1-9053E643644D}"/>
              </a:ext>
            </a:extLst>
          </p:cNvPr>
          <p:cNvSpPr/>
          <p:nvPr/>
        </p:nvSpPr>
        <p:spPr>
          <a:xfrm>
            <a:off x="1043608" y="83671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8" name="مستطيل 3">
            <a:extLst>
              <a:ext uri="{FF2B5EF4-FFF2-40B4-BE49-F238E27FC236}">
                <a16:creationId xmlns:a16="http://schemas.microsoft.com/office/drawing/2014/main" id="{D206906B-8F5C-4A32-943B-8D01820A3BE8}"/>
              </a:ext>
            </a:extLst>
          </p:cNvPr>
          <p:cNvSpPr/>
          <p:nvPr/>
        </p:nvSpPr>
        <p:spPr>
          <a:xfrm>
            <a:off x="4211960" y="3284984"/>
            <a:ext cx="200128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trait with likely alpha thalassemia.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5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1) You must know the CBC results (RBC count,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Hb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, MCV, MCH, RDW &amp;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Plt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2) Peripheral blood film might be useful (target, sickle, pencil, rhomboidal, golf).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3) different methods has its own issues (gel: alkaline or acid, HPLC &amp; capillary electrophoresis)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highlight>
                  <a:srgbClr val="FF0000"/>
                </a:highlight>
              </a:rPr>
              <a:t>4) Family history and molecular tests are critical in difficult cases and to confirm the diagnosis.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5) As a physician, do not under estimate the medical history and clinical examination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3" y="260648"/>
            <a:ext cx="7198568" cy="6435082"/>
          </a:xfrm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2651BEFC-F412-4D71-8610-43FF96C506BB}"/>
              </a:ext>
            </a:extLst>
          </p:cNvPr>
          <p:cNvSpPr/>
          <p:nvPr/>
        </p:nvSpPr>
        <p:spPr>
          <a:xfrm>
            <a:off x="1547664" y="980728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82 (N).</a:t>
            </a:r>
          </a:p>
          <a:p>
            <a:r>
              <a:rPr lang="en-US" sz="2000" dirty="0"/>
              <a:t>MCH= 27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810F405B-ABCC-4CA7-AF00-2BD8202279A5}"/>
              </a:ext>
            </a:extLst>
          </p:cNvPr>
          <p:cNvSpPr/>
          <p:nvPr/>
        </p:nvSpPr>
        <p:spPr>
          <a:xfrm>
            <a:off x="4860032" y="3534724"/>
            <a:ext cx="259228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- Sickle cell disease, (S/S) + HPFH.</a:t>
            </a:r>
          </a:p>
          <a:p>
            <a:r>
              <a:rPr lang="en-US" sz="2000" dirty="0"/>
              <a:t>- (normal MCV, MCH &amp; Hb A2). High Hb F might protect from crisis. </a:t>
            </a:r>
          </a:p>
          <a:p>
            <a:r>
              <a:rPr lang="en-US" sz="2000" dirty="0"/>
              <a:t>- Confirm by family &amp; molecular .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4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عنصر نائب للمحتوى 4">
            <a:extLst>
              <a:ext uri="{FF2B5EF4-FFF2-40B4-BE49-F238E27FC236}">
                <a16:creationId xmlns:a16="http://schemas.microsoft.com/office/drawing/2014/main" id="{832D754D-6C78-489D-B6E0-8C94DF377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5888"/>
            <a:ext cx="6337300" cy="6626225"/>
          </a:xfr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EF8464E-69CE-4550-BA6E-5491A61B3C31}"/>
              </a:ext>
            </a:extLst>
          </p:cNvPr>
          <p:cNvSpPr/>
          <p:nvPr/>
        </p:nvSpPr>
        <p:spPr>
          <a:xfrm>
            <a:off x="2915816" y="4365104"/>
            <a:ext cx="244827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results even with slight elevated Hb A2 </a:t>
            </a:r>
            <a:r>
              <a:rPr lang="en-US" sz="2000" dirty="0"/>
              <a:t>(NOT beta thalassemia trait).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icture2">
            <a:extLst>
              <a:ext uri="{FF2B5EF4-FFF2-40B4-BE49-F238E27FC236}">
                <a16:creationId xmlns:a16="http://schemas.microsoft.com/office/drawing/2014/main" id="{2245BF22-5631-4DFB-91CA-735180EA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9" name="WordArt 4">
            <a:extLst>
              <a:ext uri="{FF2B5EF4-FFF2-40B4-BE49-F238E27FC236}">
                <a16:creationId xmlns:a16="http://schemas.microsoft.com/office/drawing/2014/main" id="{579E72C2-C719-445A-9290-CF82E6F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4914900"/>
            <a:ext cx="4176712" cy="194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cript MT Bold" panose="03040602040607080904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>
            <a:extLst>
              <a:ext uri="{FF2B5EF4-FFF2-40B4-BE49-F238E27FC236}">
                <a16:creationId xmlns:a16="http://schemas.microsoft.com/office/drawing/2014/main" id="{3BC3DF8C-71A3-4789-A2C7-5F24CAD4B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عنصر نائب للمحتوى 4">
            <a:extLst>
              <a:ext uri="{FF2B5EF4-FFF2-40B4-BE49-F238E27FC236}">
                <a16:creationId xmlns:a16="http://schemas.microsoft.com/office/drawing/2014/main" id="{5C377ECB-5BE9-4790-955E-62A993B5B4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1450"/>
            <a:ext cx="8280400" cy="65897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عنصر نائب للمحتوى 4">
            <a:extLst>
              <a:ext uri="{FF2B5EF4-FFF2-40B4-BE49-F238E27FC236}">
                <a16:creationId xmlns:a16="http://schemas.microsoft.com/office/drawing/2014/main" id="{5153226A-AFA7-4C60-A703-7C589FCC0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255588"/>
            <a:ext cx="5400675" cy="63468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>
            <a:extLst>
              <a:ext uri="{FF2B5EF4-FFF2-40B4-BE49-F238E27FC236}">
                <a16:creationId xmlns:a16="http://schemas.microsoft.com/office/drawing/2014/main" id="{E1029FDF-8013-44AE-8C7B-7C85AAD4D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عنصر نائب للمحتوى 4">
            <a:extLst>
              <a:ext uri="{FF2B5EF4-FFF2-40B4-BE49-F238E27FC236}">
                <a16:creationId xmlns:a16="http://schemas.microsoft.com/office/drawing/2014/main" id="{BF909DB7-DE57-498A-AA50-0036153FA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4813"/>
            <a:ext cx="7772400" cy="6127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وان 1">
            <a:extLst>
              <a:ext uri="{FF2B5EF4-FFF2-40B4-BE49-F238E27FC236}">
                <a16:creationId xmlns:a16="http://schemas.microsoft.com/office/drawing/2014/main" id="{F6212E82-0D47-45D5-8A06-7B8BB8A22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عنصر نائب للمحتوى 4">
            <a:extLst>
              <a:ext uri="{FF2B5EF4-FFF2-40B4-BE49-F238E27FC236}">
                <a16:creationId xmlns:a16="http://schemas.microsoft.com/office/drawing/2014/main" id="{D36A81A1-E61A-4177-AC3A-30DE40663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74625"/>
            <a:ext cx="7772400" cy="6415088"/>
          </a:xfrm>
        </p:spPr>
      </p:pic>
      <p:sp>
        <p:nvSpPr>
          <p:cNvPr id="9220" name="مربع نص 5">
            <a:extLst>
              <a:ext uri="{FF2B5EF4-FFF2-40B4-BE49-F238E27FC236}">
                <a16:creationId xmlns:a16="http://schemas.microsoft.com/office/drawing/2014/main" id="{8F80BFF4-A0DF-4543-843E-78E8E5F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141663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400"/>
              <a:t>Pencil cell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عنصر نائب للمحتوى 4">
            <a:extLst>
              <a:ext uri="{FF2B5EF4-FFF2-40B4-BE49-F238E27FC236}">
                <a16:creationId xmlns:a16="http://schemas.microsoft.com/office/drawing/2014/main" id="{7EB5A1D6-4390-4A66-94D3-ABA817D4A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412776"/>
            <a:ext cx="8890000" cy="36734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Rules 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6) Are all normal hemoglobin variants present? And if present, are they in normal amount?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7) Beta thalassemia trait has a higher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(&gt;3.6) &amp; beta thalassemia major has a very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F (&gt;80%).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8) Is there any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? What is the percentage?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9) Sickle cell trait has 35% - 45%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S. If it is &gt;45%, it is a sickle cell disease (when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then likely S/beta </a:t>
            </a:r>
            <a:r>
              <a:rPr lang="en-US" sz="2800" dirty="0" err="1">
                <a:solidFill>
                  <a:srgbClr val="FFFF00"/>
                </a:solidFill>
              </a:rPr>
              <a:t>thal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10) Alpha thalassemia reduced other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 level.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3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9BF011B3-7377-48A5-93FD-02E04679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569325" cy="6408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E54EBA8-4DE7-4EF0-9520-3339221894DF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a QC to ensure accurate results of Hb Electrophoresis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819</Words>
  <Application>Microsoft Office PowerPoint</Application>
  <PresentationFormat>On-screen Show (4:3)</PresentationFormat>
  <Paragraphs>117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Script MT Bold</vt:lpstr>
      <vt:lpstr>Times New Roman</vt:lpstr>
      <vt:lpstr>Default Design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Dana Al-Kadi</cp:lastModifiedBy>
  <cp:revision>525</cp:revision>
  <cp:lastPrinted>2018-12-12T05:27:26Z</cp:lastPrinted>
  <dcterms:created xsi:type="dcterms:W3CDTF">2004-01-06T09:00:22Z</dcterms:created>
  <dcterms:modified xsi:type="dcterms:W3CDTF">2018-12-17T07:31:02Z</dcterms:modified>
</cp:coreProperties>
</file>