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52" r:id="rId1"/>
  </p:sldMasterIdLst>
  <p:notesMasterIdLst>
    <p:notesMasterId r:id="rId15"/>
  </p:notesMasterIdLst>
  <p:sldIdLst>
    <p:sldId id="285" r:id="rId2"/>
    <p:sldId id="308" r:id="rId3"/>
    <p:sldId id="307" r:id="rId4"/>
    <p:sldId id="316" r:id="rId5"/>
    <p:sldId id="317" r:id="rId6"/>
    <p:sldId id="315" r:id="rId7"/>
    <p:sldId id="309" r:id="rId8"/>
    <p:sldId id="323" r:id="rId9"/>
    <p:sldId id="324" r:id="rId10"/>
    <p:sldId id="325" r:id="rId11"/>
    <p:sldId id="326" r:id="rId12"/>
    <p:sldId id="327" r:id="rId13"/>
    <p:sldId id="321" r:id="rId14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r" defTabSz="914400" rtl="1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r" defTabSz="914400" rtl="1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r" defTabSz="914400" rtl="1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r" defTabSz="914400" rtl="1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showAnimation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00"/>
    <a:srgbClr val="800000"/>
    <a:srgbClr val="00FF00"/>
    <a:srgbClr val="FFCCFF"/>
    <a:srgbClr val="FF99FF"/>
    <a:srgbClr val="CC0099"/>
    <a:srgbClr val="FF3300"/>
    <a:srgbClr val="00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46" y="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60928"/>
    </p:cViewPr>
    <p:sldLst>
      <p:sld r:id="rId1" collapse="1"/>
      <p:sld r:id="rId2" collapse="1"/>
      <p:sld r:id="rId3" collapse="1"/>
      <p:sld r:id="rId4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_rels/viewProps.xml.rels><?xml version="1.0" encoding="UTF-8" standalone="yes"?>
<Relationships xmlns="http://schemas.openxmlformats.org/package/2006/relationships"><Relationship Id="rId3" Type="http://schemas.openxmlformats.org/officeDocument/2006/relationships/slide" Target="slides/slide10.xml"/><Relationship Id="rId2" Type="http://schemas.openxmlformats.org/officeDocument/2006/relationships/slide" Target="slides/slide9.xml"/><Relationship Id="rId1" Type="http://schemas.openxmlformats.org/officeDocument/2006/relationships/slide" Target="slides/slide8.xml"/><Relationship Id="rId4" Type="http://schemas.openxmlformats.org/officeDocument/2006/relationships/slide" Target="slides/slide1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746" name="Rectangle 2">
            <a:extLst>
              <a:ext uri="{FF2B5EF4-FFF2-40B4-BE49-F238E27FC236}">
                <a16:creationId xmlns:a16="http://schemas.microsoft.com/office/drawing/2014/main" id="{1880F358-2A9A-429D-BD71-09521E80DD2D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rtl="1" eaLnBrk="1" fontAlgn="auto" hangingPunct="1">
              <a:spcBef>
                <a:spcPts val="0"/>
              </a:spcBef>
              <a:spcAft>
                <a:spcPts val="0"/>
              </a:spcAft>
              <a:defRPr sz="1200">
                <a:effectLst/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9747" name="Rectangle 3">
            <a:extLst>
              <a:ext uri="{FF2B5EF4-FFF2-40B4-BE49-F238E27FC236}">
                <a16:creationId xmlns:a16="http://schemas.microsoft.com/office/drawing/2014/main" id="{B421F1C4-04EE-4B9F-858B-14D410359B70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1588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1" eaLnBrk="1" fontAlgn="auto" hangingPunct="1">
              <a:spcBef>
                <a:spcPts val="0"/>
              </a:spcBef>
              <a:spcAft>
                <a:spcPts val="0"/>
              </a:spcAft>
              <a:defRPr sz="1200">
                <a:effectLst/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2" name="Rectangle 4">
            <a:extLst>
              <a:ext uri="{FF2B5EF4-FFF2-40B4-BE49-F238E27FC236}">
                <a16:creationId xmlns:a16="http://schemas.microsoft.com/office/drawing/2014/main" id="{7007DA70-A3E2-44BF-9CB7-5A64B1A30B42}"/>
              </a:ext>
            </a:extLst>
          </p:cNvPr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9749" name="Rectangle 5">
            <a:extLst>
              <a:ext uri="{FF2B5EF4-FFF2-40B4-BE49-F238E27FC236}">
                <a16:creationId xmlns:a16="http://schemas.microsoft.com/office/drawing/2014/main" id="{2A2C5949-93FA-45F2-9592-01FF1E16C016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59750" name="Rectangle 6">
            <a:extLst>
              <a:ext uri="{FF2B5EF4-FFF2-40B4-BE49-F238E27FC236}">
                <a16:creationId xmlns:a16="http://schemas.microsoft.com/office/drawing/2014/main" id="{A3D82A79-77AB-499A-B452-9172456712CF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388620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rtl="1" eaLnBrk="1" fontAlgn="auto" hangingPunct="1">
              <a:spcBef>
                <a:spcPts val="0"/>
              </a:spcBef>
              <a:spcAft>
                <a:spcPts val="0"/>
              </a:spcAft>
              <a:defRPr sz="1200">
                <a:effectLst/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9751" name="Rectangle 7">
            <a:extLst>
              <a:ext uri="{FF2B5EF4-FFF2-40B4-BE49-F238E27FC236}">
                <a16:creationId xmlns:a16="http://schemas.microsoft.com/office/drawing/2014/main" id="{A01660B5-7E2C-41CE-94D6-4486EDE1054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1588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rtl="1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31DC7776-8D7C-49EC-A728-C74D0C34983D}" type="slidenum">
              <a:rPr lang="ar-SA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ＭＳ Ｐゴシック" charset="0"/>
        <a:cs typeface="Arial" pitchFamily="34" charset="0"/>
      </a:defRPr>
    </a:lvl1pPr>
    <a:lvl2pPr marL="457200"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Arial" charset="0"/>
        <a:cs typeface="Arial" pitchFamily="34" charset="0"/>
      </a:defRPr>
    </a:lvl2pPr>
    <a:lvl3pPr marL="914400"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Arial" charset="0"/>
        <a:cs typeface="Arial" pitchFamily="34" charset="0"/>
      </a:defRPr>
    </a:lvl3pPr>
    <a:lvl4pPr marL="1371600"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Arial" charset="0"/>
        <a:cs typeface="Arial" pitchFamily="34" charset="0"/>
      </a:defRPr>
    </a:lvl4pPr>
    <a:lvl5pPr marL="1828800"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Arial" charset="0"/>
        <a:cs typeface="Arial" pitchFamily="34" charset="0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7">
            <a:extLst>
              <a:ext uri="{FF2B5EF4-FFF2-40B4-BE49-F238E27FC236}">
                <a16:creationId xmlns:a16="http://schemas.microsoft.com/office/drawing/2014/main" id="{4156163D-3F0D-4826-A996-7A4067961B6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80D25867-39FC-48C3-AD52-9D3145DD3F14}" type="slidenum">
              <a:rPr lang="ar-SA" altLang="en-US" smtClean="0"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en-US" altLang="en-US">
              <a:latin typeface="Times New Roman" panose="02020603050405020304" pitchFamily="18" charset="0"/>
              <a:ea typeface="ＭＳ Ｐゴシック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11267" name="Rectangle 2">
            <a:extLst>
              <a:ext uri="{FF2B5EF4-FFF2-40B4-BE49-F238E27FC236}">
                <a16:creationId xmlns:a16="http://schemas.microsoft.com/office/drawing/2014/main" id="{2859433E-4298-4BDC-A215-3DA24D2B6962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8" name="Rectangle 3">
            <a:extLst>
              <a:ext uri="{FF2B5EF4-FFF2-40B4-BE49-F238E27FC236}">
                <a16:creationId xmlns:a16="http://schemas.microsoft.com/office/drawing/2014/main" id="{BC339338-1B77-4F5E-978B-77B8FD9B176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just" eaLnBrk="1" hangingPunct="1"/>
            <a:endParaRPr lang="en-US" altLang="en-US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7">
            <a:extLst>
              <a:ext uri="{FF2B5EF4-FFF2-40B4-BE49-F238E27FC236}">
                <a16:creationId xmlns:a16="http://schemas.microsoft.com/office/drawing/2014/main" id="{715475A6-750E-49A3-A03D-7F99DE0E39A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9B4BF8EE-A89D-4789-BC05-295D4D71339D}" type="slidenum">
              <a:rPr lang="ar-SA" altLang="en-US" smtClean="0"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en-US" altLang="en-US">
              <a:latin typeface="Times New Roman" panose="02020603050405020304" pitchFamily="18" charset="0"/>
              <a:ea typeface="ＭＳ Ｐゴシック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13315" name="Rectangle 2">
            <a:extLst>
              <a:ext uri="{FF2B5EF4-FFF2-40B4-BE49-F238E27FC236}">
                <a16:creationId xmlns:a16="http://schemas.microsoft.com/office/drawing/2014/main" id="{4994065F-A6B8-4E9E-81BA-3E88EBD5789D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6" name="Rectangle 3">
            <a:extLst>
              <a:ext uri="{FF2B5EF4-FFF2-40B4-BE49-F238E27FC236}">
                <a16:creationId xmlns:a16="http://schemas.microsoft.com/office/drawing/2014/main" id="{A376E74E-2277-456D-9399-8D67E1E85AC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just" eaLnBrk="1" hangingPunct="1"/>
            <a:endParaRPr lang="en-US" altLang="en-US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7">
            <a:extLst>
              <a:ext uri="{FF2B5EF4-FFF2-40B4-BE49-F238E27FC236}">
                <a16:creationId xmlns:a16="http://schemas.microsoft.com/office/drawing/2014/main" id="{2164D0D6-4770-4FAF-9BA8-A85B7FF14AF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F1A232F2-F51A-4DEE-9D78-0DC99B041255}" type="slidenum">
              <a:rPr lang="ar-SA" altLang="en-US" smtClean="0"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10</a:t>
            </a:fld>
            <a:endParaRPr lang="en-US" altLang="en-US">
              <a:latin typeface="Times New Roman" panose="02020603050405020304" pitchFamily="18" charset="0"/>
              <a:ea typeface="ＭＳ Ｐゴシック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15363" name="Rectangle 2">
            <a:extLst>
              <a:ext uri="{FF2B5EF4-FFF2-40B4-BE49-F238E27FC236}">
                <a16:creationId xmlns:a16="http://schemas.microsoft.com/office/drawing/2014/main" id="{5843B0E9-6C18-44DD-8CF4-1AE427D7F3A1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4" name="Rectangle 3">
            <a:extLst>
              <a:ext uri="{FF2B5EF4-FFF2-40B4-BE49-F238E27FC236}">
                <a16:creationId xmlns:a16="http://schemas.microsoft.com/office/drawing/2014/main" id="{A9B9DD28-12C5-4848-A7A3-58BB9CC09D8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just" eaLnBrk="1" hangingPunct="1"/>
            <a:endParaRPr lang="en-US" altLang="en-US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>
            <a:extLst>
              <a:ext uri="{FF2B5EF4-FFF2-40B4-BE49-F238E27FC236}">
                <a16:creationId xmlns:a16="http://schemas.microsoft.com/office/drawing/2014/main" id="{955874AA-9513-4845-9925-DE0BD50A507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F57AA470-ECD9-43E1-8BB1-FFB7F0F9C2F2}" type="slidenum">
              <a:rPr lang="ar-SA" altLang="en-US" smtClean="0"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en-US" altLang="en-US">
              <a:latin typeface="Times New Roman" panose="02020603050405020304" pitchFamily="18" charset="0"/>
              <a:ea typeface="ＭＳ Ｐゴシック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17411" name="Rectangle 2">
            <a:extLst>
              <a:ext uri="{FF2B5EF4-FFF2-40B4-BE49-F238E27FC236}">
                <a16:creationId xmlns:a16="http://schemas.microsoft.com/office/drawing/2014/main" id="{66ACB877-F7E3-406F-A468-C22521ECC4F2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2" name="Rectangle 3">
            <a:extLst>
              <a:ext uri="{FF2B5EF4-FFF2-40B4-BE49-F238E27FC236}">
                <a16:creationId xmlns:a16="http://schemas.microsoft.com/office/drawing/2014/main" id="{57F99070-E9BA-436E-BF4B-8DD428E211B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just" eaLnBrk="1" hangingPunct="1"/>
            <a:endParaRPr lang="en-US" altLang="en-US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06FE17-FF40-4BAB-A15F-2C1C481F1FB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B81FDC3-CCE7-463A-9ADB-FC1B39B8F6D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2FAB462-BB3C-4E0D-BE87-AF9D048A69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8DDA7F-9BB9-4F2A-BD59-B534A456A306}" type="datetimeFigureOut">
              <a:rPr lang="en-US"/>
              <a:pPr>
                <a:defRPr/>
              </a:pPr>
              <a:t>11/18/2018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BFAC2F-8155-438B-8201-A4E1588561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0BC9D8A-3B98-42FC-8F87-14C1C146A0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2F2D5A-FF6E-4FAE-B4BD-3BF9E9EC42A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79214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D0D92D-AA5B-4E6C-931C-4DF6BC632F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A0FA19E-CEF3-4214-9620-6CE14C5D69B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6BD068-FD45-479C-B19A-82A1F7CF19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2571B6-92D1-4E3B-8D99-2F490E3F3AA2}" type="datetimeFigureOut">
              <a:rPr lang="en-US"/>
              <a:pPr>
                <a:defRPr/>
              </a:pPr>
              <a:t>11/18/2018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7818C5-3140-47AB-9B6C-42CE1C2D60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5F71F97-7F5F-4B17-BE1D-DC0E921CFB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1290CF-E5EE-4BBE-A09B-502E7FC78AB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36992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272959D-CF18-466A-B757-9BE42E80CFF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87ED3BA-BFC2-4C35-B978-ED9C63B55D6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07A3E95-CFB1-45B0-A3D7-124B64707F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DCC3BE-AC78-4755-BE22-665C22584C7B}" type="datetimeFigureOut">
              <a:rPr lang="en-US"/>
              <a:pPr>
                <a:defRPr/>
              </a:pPr>
              <a:t>11/18/2018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3828A1-FBBC-4679-8B5E-0044F81839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CE68EAA-2004-45B9-A93B-568A99816E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9D25D2-D1EC-40BE-81DB-92E25E2C7B3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6107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A7277F-EF23-4765-885D-65166F853A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41B89F1-2873-48F0-B83E-228BAE59CCF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A23EEC6-18AE-4D72-801E-0CE9CBB32D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7A01A7-D448-41FD-9365-9A16E9029A17}" type="datetimeFigureOut">
              <a:rPr lang="en-US"/>
              <a:pPr>
                <a:defRPr/>
              </a:pPr>
              <a:t>11/18/2018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0451CB-496C-4D6C-9530-53280A8C52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C35ECB-1E74-46FB-8B38-081E43720D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9A6F05-F7C9-4CF3-B360-A301C7E6B4A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77991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926291-9F11-41C8-8BDD-69319C90D0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07C0628-C29B-40F8-9B1C-DC531D4AA0E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95152D8-22D0-456E-AE67-1406D0499B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DEB792-F25E-4D1B-AD05-AA2D89A82918}" type="datetimeFigureOut">
              <a:rPr lang="en-US"/>
              <a:pPr>
                <a:defRPr/>
              </a:pPr>
              <a:t>11/18/2018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33FB728-58DF-4558-9A35-E94CEF7CC4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B590848-DBD3-4C0F-B3EF-78E8E7631B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451640-12A2-4050-9E12-A6A6F8FAF3A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29043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897621-5249-4D1D-B4F3-3A5E6674C9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61C672B-1224-47D2-84F7-CF4249B9EC8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0E8BFED-FD36-49A6-BC8B-CEBEEF4870A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145D8818-725D-4AD0-8639-0262C5B83B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0D63A4-70D4-4B22-AC11-04056ED7E4EC}" type="datetimeFigureOut">
              <a:rPr lang="en-US"/>
              <a:pPr>
                <a:defRPr/>
              </a:pPr>
              <a:t>11/18/2018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0AE0DF5F-5A75-49E7-8E51-5762941B2A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A3FB15AE-C2F0-49D9-90C4-545A71DD22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1BED4D-A0DD-49E0-BC65-745C3DF43BF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00688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7CDB43-42B4-4E11-9E7A-1CF849E8FC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FADC754-7666-494E-BBF4-D1CD901F5EA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1151150-3111-403E-93A7-A196DA5E6F6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3AAC2BB-399E-41E9-8D26-E770DC632D1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4B70142-F5BC-425E-BCA1-011106953BC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69FDA47C-2DA8-4F74-9452-BE2D7ABB91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12EDD2-D1F5-432C-ADFD-898A27248BAE}" type="datetimeFigureOut">
              <a:rPr lang="en-US"/>
              <a:pPr>
                <a:defRPr/>
              </a:pPr>
              <a:t>11/18/2018</a:t>
            </a:fld>
            <a:endParaRPr 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BCCC8891-4C02-484F-8146-D54E703BC9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5E7F22B2-B66C-4E43-9B7D-5649CC7397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0EB2D4-702F-40E8-8A60-121A0E5F43F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78237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950133-9034-4862-8DAB-05D76D4F97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97624550-B68C-4834-BEAD-6F60DCEA6B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2F8E63-D0DF-4EDD-B652-6E041E959E71}" type="datetimeFigureOut">
              <a:rPr lang="en-US"/>
              <a:pPr>
                <a:defRPr/>
              </a:pPr>
              <a:t>11/18/2018</a:t>
            </a:fld>
            <a:endParaRPr 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F1434796-56A3-432D-8367-38DC61F6A3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2F8032F0-AE8B-412C-9626-F58C249A0A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C71723-C4DA-4884-81E8-AD305E27D03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9138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CA2F1076-26E6-4581-B785-CEDC8C639C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C65D08-9372-4C41-B22B-AE6300164E60}" type="datetimeFigureOut">
              <a:rPr lang="en-US"/>
              <a:pPr>
                <a:defRPr/>
              </a:pPr>
              <a:t>11/18/2018</a:t>
            </a:fld>
            <a:endParaRPr 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9D82C100-3A8F-4E68-9BBC-F9DC57D013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776848E2-80A3-490A-A0E2-BC229901A7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BB0911-EE45-4E23-A301-7DD7B4B17DC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24103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E2D37D-1739-493B-BC39-DD93F0F95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7192C38-FF16-4F47-8592-06163D3B6F8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5354717-9FB3-4C98-9327-7D66A857665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8AA9AD6-075F-4539-A14F-DE92F81D7C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E410DA-3279-44E9-B831-0255D545F24F}" type="datetimeFigureOut">
              <a:rPr lang="en-US"/>
              <a:pPr>
                <a:defRPr/>
              </a:pPr>
              <a:t>11/18/2018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9064BD24-6773-42B7-8670-874E08FD7A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EB480B7-8D84-4BF4-9555-A537315C1B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762A6D-9019-4841-844E-A6F31E162DB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24047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CAD6CF-A26E-4DD5-8C9F-F9E10B3530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3BD7969-ED59-4CF9-AE2B-0896B6D34E6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13FCB4A-8322-4F06-A3CC-5BE52ECFA84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3A7CAECE-BCA0-41FE-9E19-66A499A0CF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DF5D5B-834F-4EF9-A28B-603974C9BC77}" type="datetimeFigureOut">
              <a:rPr lang="en-US"/>
              <a:pPr>
                <a:defRPr/>
              </a:pPr>
              <a:t>11/18/2018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7EF3E5A8-484D-4905-93BD-1262F01C40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4243DB1-EC08-4817-8CA6-BBFDEC8906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454240-AA34-4CA2-B478-EAFB9830A51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74306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9DA58DE-001F-40D9-BA40-DBF45012CCF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628650" y="365125"/>
            <a:ext cx="78867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9AD1A5E6-0FA6-4218-BB4B-F1BF711F151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ar-SA"/>
              <a:t>Edit Master text styles</a:t>
            </a:r>
          </a:p>
          <a:p>
            <a:pPr lvl="1"/>
            <a:r>
              <a:rPr lang="en-US" altLang="ar-SA"/>
              <a:t>Second level</a:t>
            </a:r>
          </a:p>
          <a:p>
            <a:pPr lvl="2"/>
            <a:r>
              <a:rPr lang="en-US" altLang="ar-SA"/>
              <a:t>Third level</a:t>
            </a:r>
          </a:p>
          <a:p>
            <a:pPr lvl="3"/>
            <a:r>
              <a:rPr lang="en-US" altLang="ar-SA"/>
              <a:t>Fourth level</a:t>
            </a:r>
          </a:p>
          <a:p>
            <a:pPr lvl="4"/>
            <a:r>
              <a:rPr lang="en-US" altLang="ar-SA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CA23C94-D162-4A90-B2EC-D5B0CF3433B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9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7E18C8CD-1E32-42F5-8E25-4DF3AF446AA5}" type="datetimeFigureOut">
              <a:rPr lang="en-US"/>
              <a:pPr>
                <a:defRPr/>
              </a:pPr>
              <a:t>11/18/2018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C0BD4E6-9131-40E6-83C8-95E718DD965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9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25FCE54-DE3D-44E5-A3C6-BAEC7F9B3ED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9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24456D1-B80F-4846-9604-6C1ED2AFE46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3" r:id="rId1"/>
    <p:sldLayoutId id="2147483854" r:id="rId2"/>
    <p:sldLayoutId id="2147483855" r:id="rId3"/>
    <p:sldLayoutId id="2147483856" r:id="rId4"/>
    <p:sldLayoutId id="2147483857" r:id="rId5"/>
    <p:sldLayoutId id="2147483858" r:id="rId6"/>
    <p:sldLayoutId id="2147483859" r:id="rId7"/>
    <p:sldLayoutId id="2147483860" r:id="rId8"/>
    <p:sldLayoutId id="2147483861" r:id="rId9"/>
    <p:sldLayoutId id="2147483862" r:id="rId10"/>
    <p:sldLayoutId id="2147483863" r:id="rId11"/>
  </p:sldLayoutIdLst>
  <p:txStyles>
    <p:titleStyle>
      <a:lvl1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2pPr>
      <a:lvl3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3pPr>
      <a:lvl4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4pPr>
      <a:lvl5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171450" indent="-171450" algn="l" defTabSz="685800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jpeg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w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8">
            <a:extLst>
              <a:ext uri="{FF2B5EF4-FFF2-40B4-BE49-F238E27FC236}">
                <a16:creationId xmlns:a16="http://schemas.microsoft.com/office/drawing/2014/main" id="{135B7FA6-7EB1-4D32-8233-C3EE38BFCD5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52400" y="381000"/>
            <a:ext cx="8839200" cy="762000"/>
          </a:xfrm>
        </p:spPr>
        <p:txBody>
          <a:bodyPr/>
          <a:lstStyle/>
          <a:p>
            <a:pPr algn="ctr" eaLnBrk="1" hangingPunct="1"/>
            <a:r>
              <a:rPr lang="en-US" altLang="en-US" sz="4000" b="1">
                <a:ea typeface="ＭＳ Ｐゴシック" panose="020B0600070205080204" pitchFamily="34" charset="-128"/>
              </a:rPr>
              <a:t>BILIARY PASSAGES  &amp; PANCREAS</a:t>
            </a:r>
          </a:p>
        </p:txBody>
      </p:sp>
      <p:sp>
        <p:nvSpPr>
          <p:cNvPr id="60419" name="Rectangle 3">
            <a:extLst>
              <a:ext uri="{FF2B5EF4-FFF2-40B4-BE49-F238E27FC236}">
                <a16:creationId xmlns:a16="http://schemas.microsoft.com/office/drawing/2014/main" id="{20781F3D-160D-4DF7-9C21-3A07670120ED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708025" y="1295400"/>
            <a:ext cx="7727950" cy="4029075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US" b="1" dirty="0">
                <a:solidFill>
                  <a:srgbClr val="F9B092"/>
                </a:solidFill>
                <a:ea typeface="ＭＳ Ｐゴシック" pitchFamily="34" charset="-128"/>
              </a:rPr>
              <a:t>Objectives:</a:t>
            </a:r>
          </a:p>
          <a:p>
            <a:pPr marL="0" indent="0" eaLnBrk="1" fontAlgn="auto" hangingPunct="1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US" dirty="0">
                <a:ea typeface="ＭＳ Ｐゴシック" pitchFamily="34" charset="-128"/>
              </a:rPr>
              <a:t>The student should be able to identify &amp; describe the histological features of:</a:t>
            </a:r>
          </a:p>
          <a:p>
            <a:pPr marL="457200" indent="-457200" eaLnBrk="1" fontAlgn="auto" hangingPunct="1">
              <a:spcAft>
                <a:spcPts val="0"/>
              </a:spcAft>
              <a:buClr>
                <a:schemeClr val="tx1"/>
              </a:buClr>
              <a:buSzPct val="100000"/>
              <a:buFont typeface="Wingdings" panose="05000000000000000000" pitchFamily="2" charset="2"/>
              <a:buAutoNum type="arabicPeriod"/>
              <a:defRPr/>
            </a:pPr>
            <a:r>
              <a:rPr lang="en-US" u="sng" dirty="0">
                <a:solidFill>
                  <a:srgbClr val="002060"/>
                </a:solidFill>
                <a:ea typeface="ＭＳ Ｐゴシック" pitchFamily="34" charset="-128"/>
              </a:rPr>
              <a:t>Intrahepatic biliary passages</a:t>
            </a:r>
            <a:r>
              <a:rPr lang="en-US" dirty="0">
                <a:solidFill>
                  <a:srgbClr val="002060"/>
                </a:solidFill>
                <a:ea typeface="ＭＳ Ｐゴシック" pitchFamily="34" charset="-128"/>
              </a:rPr>
              <a:t>.</a:t>
            </a:r>
          </a:p>
          <a:p>
            <a:pPr marL="457200" indent="-457200" eaLnBrk="1" fontAlgn="auto" hangingPunct="1">
              <a:spcAft>
                <a:spcPts val="0"/>
              </a:spcAft>
              <a:buClr>
                <a:schemeClr val="tx1"/>
              </a:buClr>
              <a:buSzPct val="100000"/>
              <a:buFont typeface="Wingdings" panose="05000000000000000000" pitchFamily="2" charset="2"/>
              <a:buAutoNum type="arabicPeriod"/>
              <a:defRPr/>
            </a:pPr>
            <a:r>
              <a:rPr lang="en-US" u="sng" dirty="0" err="1">
                <a:solidFill>
                  <a:srgbClr val="002060"/>
                </a:solidFill>
                <a:ea typeface="ＭＳ Ｐゴシック" pitchFamily="34" charset="-128"/>
              </a:rPr>
              <a:t>Extrahepatic</a:t>
            </a:r>
            <a:r>
              <a:rPr lang="en-US" u="sng" dirty="0">
                <a:solidFill>
                  <a:srgbClr val="002060"/>
                </a:solidFill>
                <a:ea typeface="ＭＳ Ｐゴシック" pitchFamily="34" charset="-128"/>
              </a:rPr>
              <a:t> bile ducts.</a:t>
            </a:r>
          </a:p>
          <a:p>
            <a:pPr marL="457200" indent="-457200" eaLnBrk="1" fontAlgn="auto" hangingPunct="1">
              <a:spcAft>
                <a:spcPts val="0"/>
              </a:spcAft>
              <a:buClr>
                <a:schemeClr val="tx1"/>
              </a:buClr>
              <a:buSzPct val="100000"/>
              <a:buFont typeface="Wingdings" panose="05000000000000000000" pitchFamily="2" charset="2"/>
              <a:buAutoNum type="arabicPeriod"/>
              <a:defRPr/>
            </a:pPr>
            <a:r>
              <a:rPr lang="en-US" u="sng" dirty="0">
                <a:solidFill>
                  <a:srgbClr val="002060"/>
                </a:solidFill>
                <a:ea typeface="ＭＳ Ｐゴシック" pitchFamily="34" charset="-128"/>
              </a:rPr>
              <a:t>Gall bladder</a:t>
            </a:r>
            <a:r>
              <a:rPr lang="en-US" dirty="0">
                <a:solidFill>
                  <a:srgbClr val="002060"/>
                </a:solidFill>
                <a:ea typeface="ＭＳ Ｐゴシック" pitchFamily="34" charset="-128"/>
              </a:rPr>
              <a:t>.</a:t>
            </a:r>
          </a:p>
          <a:p>
            <a:pPr marL="457200" indent="-457200" eaLnBrk="1" fontAlgn="auto" hangingPunct="1">
              <a:spcAft>
                <a:spcPts val="0"/>
              </a:spcAft>
              <a:buClr>
                <a:schemeClr val="tx1"/>
              </a:buClr>
              <a:buSzPct val="100000"/>
              <a:buFont typeface="Wingdings" panose="05000000000000000000" pitchFamily="2" charset="2"/>
              <a:buAutoNum type="arabicPeriod"/>
              <a:defRPr/>
            </a:pPr>
            <a:r>
              <a:rPr lang="en-US" u="sng" dirty="0">
                <a:solidFill>
                  <a:srgbClr val="002060"/>
                </a:solidFill>
                <a:ea typeface="ＭＳ Ｐゴシック" pitchFamily="34" charset="-128"/>
              </a:rPr>
              <a:t>Exocrine pancreas</a:t>
            </a:r>
            <a:r>
              <a:rPr lang="en-US" dirty="0">
                <a:solidFill>
                  <a:srgbClr val="002060"/>
                </a:solidFill>
                <a:ea typeface="ＭＳ Ｐゴシック" pitchFamily="34" charset="-128"/>
              </a:rPr>
              <a:t>.</a:t>
            </a: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16">
            <a:extLst>
              <a:ext uri="{FF2B5EF4-FFF2-40B4-BE49-F238E27FC236}">
                <a16:creationId xmlns:a16="http://schemas.microsoft.com/office/drawing/2014/main" id="{6871AC1A-7DA9-40BC-ADF5-177C05E2400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85800" y="220663"/>
            <a:ext cx="7772400" cy="766762"/>
          </a:xfrm>
        </p:spPr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Exocrine Pancreas</a:t>
            </a:r>
          </a:p>
        </p:txBody>
      </p:sp>
      <p:sp>
        <p:nvSpPr>
          <p:cNvPr id="14339" name="Content Placeholder 7">
            <a:extLst>
              <a:ext uri="{FF2B5EF4-FFF2-40B4-BE49-F238E27FC236}">
                <a16:creationId xmlns:a16="http://schemas.microsoft.com/office/drawing/2014/main" id="{65D55ED3-6BC0-4E99-842B-43C9C249A671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03200" y="1319213"/>
            <a:ext cx="4799013" cy="4621212"/>
          </a:xfrm>
        </p:spPr>
        <p:txBody>
          <a:bodyPr/>
          <a:lstStyle/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3000" b="1">
                <a:solidFill>
                  <a:srgbClr val="002060"/>
                </a:solidFill>
                <a:ea typeface="ＭＳ Ｐゴシック" panose="020B0600070205080204" pitchFamily="34" charset="-128"/>
              </a:rPr>
              <a:t>Pancreatic Acinar Cells:</a:t>
            </a:r>
          </a:p>
          <a:p>
            <a:pPr eaLnBrk="1" hangingPunct="1"/>
            <a:r>
              <a:rPr lang="en-US" altLang="en-US" u="sng">
                <a:ea typeface="ＭＳ Ｐゴシック" panose="020B0600070205080204" pitchFamily="34" charset="-128"/>
              </a:rPr>
              <a:t>Pyramidal</a:t>
            </a:r>
            <a:r>
              <a:rPr lang="en-US" altLang="en-US">
                <a:ea typeface="ＭＳ Ｐゴシック" panose="020B0600070205080204" pitchFamily="34" charset="-128"/>
              </a:rPr>
              <a:t> in shape.</a:t>
            </a:r>
          </a:p>
          <a:p>
            <a:pPr eaLnBrk="1" hangingPunct="1"/>
            <a:r>
              <a:rPr lang="en-US" altLang="en-US" u="sng">
                <a:ea typeface="ＭＳ Ｐゴシック" panose="020B0600070205080204" pitchFamily="34" charset="-128"/>
              </a:rPr>
              <a:t>Nuclei</a:t>
            </a:r>
            <a:r>
              <a:rPr lang="en-US" altLang="en-US">
                <a:ea typeface="ＭＳ Ｐゴシック" panose="020B0600070205080204" pitchFamily="34" charset="-128"/>
              </a:rPr>
              <a:t> are basal.</a:t>
            </a:r>
          </a:p>
          <a:p>
            <a:pPr eaLnBrk="1" hangingPunct="1"/>
            <a:r>
              <a:rPr lang="en-US" altLang="en-US" u="sng">
                <a:ea typeface="ＭＳ Ｐゴシック" panose="020B0600070205080204" pitchFamily="34" charset="-128"/>
              </a:rPr>
              <a:t>Cytoplasm</a:t>
            </a:r>
            <a:r>
              <a:rPr lang="en-US" altLang="en-US">
                <a:ea typeface="ＭＳ Ｐゴシック" panose="020B0600070205080204" pitchFamily="34" charset="-128"/>
              </a:rPr>
              <a:t>:</a:t>
            </a:r>
          </a:p>
          <a:p>
            <a:pPr lvl="1" eaLnBrk="1" hangingPunct="1"/>
            <a:r>
              <a:rPr lang="en-US" altLang="en-US" u="sng">
                <a:cs typeface="Arial" panose="020B0604020202020204" pitchFamily="34" charset="0"/>
              </a:rPr>
              <a:t>Basal</a:t>
            </a:r>
            <a:r>
              <a:rPr lang="en-US" altLang="en-US">
                <a:cs typeface="Arial" panose="020B0604020202020204" pitchFamily="34" charset="0"/>
              </a:rPr>
              <a:t> part </a:t>
            </a:r>
            <a:r>
              <a:rPr lang="en-US" altLang="en-US" u="sng">
                <a:cs typeface="Arial" panose="020B0604020202020204" pitchFamily="34" charset="0"/>
              </a:rPr>
              <a:t>basophilic</a:t>
            </a:r>
            <a:r>
              <a:rPr lang="en-US" altLang="en-US">
                <a:cs typeface="Arial" panose="020B0604020202020204" pitchFamily="34" charset="0"/>
              </a:rPr>
              <a:t> (due to abundant rER).</a:t>
            </a:r>
          </a:p>
          <a:p>
            <a:pPr lvl="1" eaLnBrk="1" hangingPunct="1"/>
            <a:r>
              <a:rPr lang="en-US" altLang="en-US" u="sng">
                <a:cs typeface="Arial" panose="020B0604020202020204" pitchFamily="34" charset="0"/>
              </a:rPr>
              <a:t>Apical</a:t>
            </a:r>
            <a:r>
              <a:rPr lang="en-US" altLang="en-US">
                <a:cs typeface="Arial" panose="020B0604020202020204" pitchFamily="34" charset="0"/>
              </a:rPr>
              <a:t> part </a:t>
            </a:r>
            <a:r>
              <a:rPr lang="en-US" altLang="en-US" u="sng">
                <a:cs typeface="Arial" panose="020B0604020202020204" pitchFamily="34" charset="0"/>
              </a:rPr>
              <a:t>acidophilic</a:t>
            </a:r>
            <a:r>
              <a:rPr lang="en-US" altLang="en-US">
                <a:cs typeface="Arial" panose="020B0604020202020204" pitchFamily="34" charset="0"/>
              </a:rPr>
              <a:t> (due to secretory granules).</a:t>
            </a:r>
          </a:p>
        </p:txBody>
      </p:sp>
      <p:pic>
        <p:nvPicPr>
          <p:cNvPr id="14340" name="Picture 4">
            <a:extLst>
              <a:ext uri="{FF2B5EF4-FFF2-40B4-BE49-F238E27FC236}">
                <a16:creationId xmlns:a16="http://schemas.microsoft.com/office/drawing/2014/main" id="{60210FA3-71E4-4996-8F0D-CAD7D9F7CE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9911"/>
          <a:stretch>
            <a:fillRect/>
          </a:stretch>
        </p:blipFill>
        <p:spPr bwMode="auto">
          <a:xfrm>
            <a:off x="5129213" y="1281113"/>
            <a:ext cx="3833812" cy="147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1" name="Picture 4" descr="F16_08">
            <a:extLst>
              <a:ext uri="{FF2B5EF4-FFF2-40B4-BE49-F238E27FC236}">
                <a16:creationId xmlns:a16="http://schemas.microsoft.com/office/drawing/2014/main" id="{297138EA-4355-4246-B653-E141E984E3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2388" y="2840038"/>
            <a:ext cx="2695575" cy="3822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16">
            <a:extLst>
              <a:ext uri="{FF2B5EF4-FFF2-40B4-BE49-F238E27FC236}">
                <a16:creationId xmlns:a16="http://schemas.microsoft.com/office/drawing/2014/main" id="{F0F3666B-5423-4867-989C-81E0931D1FC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85800" y="220663"/>
            <a:ext cx="7772400" cy="766762"/>
          </a:xfrm>
        </p:spPr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Exocrine Pancreas</a:t>
            </a:r>
          </a:p>
        </p:txBody>
      </p:sp>
      <p:sp>
        <p:nvSpPr>
          <p:cNvPr id="16387" name="Content Placeholder 7">
            <a:extLst>
              <a:ext uri="{FF2B5EF4-FFF2-40B4-BE49-F238E27FC236}">
                <a16:creationId xmlns:a16="http://schemas.microsoft.com/office/drawing/2014/main" id="{A88964C0-5BA4-43B2-9D02-30E648C28011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03200" y="1292225"/>
            <a:ext cx="5816600" cy="3727450"/>
          </a:xfrm>
        </p:spPr>
        <p:txBody>
          <a:bodyPr/>
          <a:lstStyle/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b="1">
                <a:solidFill>
                  <a:srgbClr val="002060"/>
                </a:solidFill>
                <a:ea typeface="ＭＳ Ｐゴシック" panose="020B0600070205080204" pitchFamily="34" charset="-128"/>
              </a:rPr>
              <a:t>Duct System:</a:t>
            </a:r>
          </a:p>
          <a:p>
            <a:pPr eaLnBrk="1" hangingPunct="1"/>
            <a:r>
              <a:rPr lang="en-US" altLang="en-US" sz="2800" u="sng">
                <a:ea typeface="ＭＳ Ｐゴシック" panose="020B0600070205080204" pitchFamily="34" charset="-128"/>
              </a:rPr>
              <a:t>Centroacinar</a:t>
            </a:r>
            <a:r>
              <a:rPr lang="en-US" altLang="en-US" sz="2800">
                <a:ea typeface="ＭＳ Ｐゴシック" panose="020B0600070205080204" pitchFamily="34" charset="-128"/>
              </a:rPr>
              <a:t> cells.</a:t>
            </a:r>
          </a:p>
          <a:p>
            <a:pPr eaLnBrk="1" hangingPunct="1"/>
            <a:r>
              <a:rPr lang="en-US" altLang="en-US" sz="2800" u="sng">
                <a:ea typeface="ＭＳ Ｐゴシック" panose="020B0600070205080204" pitchFamily="34" charset="-128"/>
              </a:rPr>
              <a:t>Intercalated</a:t>
            </a:r>
            <a:r>
              <a:rPr lang="en-US" altLang="en-US" sz="2800">
                <a:ea typeface="ＭＳ Ｐゴシック" panose="020B0600070205080204" pitchFamily="34" charset="-128"/>
              </a:rPr>
              <a:t> ducts (low cuboidal).</a:t>
            </a:r>
          </a:p>
          <a:p>
            <a:pPr eaLnBrk="1" hangingPunct="1"/>
            <a:r>
              <a:rPr lang="en-US" altLang="en-US" sz="2800" u="sng">
                <a:ea typeface="ＭＳ Ｐゴシック" panose="020B0600070205080204" pitchFamily="34" charset="-128"/>
              </a:rPr>
              <a:t>Intralobular</a:t>
            </a:r>
            <a:r>
              <a:rPr lang="en-US" altLang="en-US" sz="2800">
                <a:ea typeface="ＭＳ Ｐゴシック" panose="020B0600070205080204" pitchFamily="34" charset="-128"/>
              </a:rPr>
              <a:t> ducts (NOT prominent).</a:t>
            </a:r>
          </a:p>
          <a:p>
            <a:pPr eaLnBrk="1" hangingPunct="1"/>
            <a:r>
              <a:rPr lang="en-US" altLang="en-US" sz="2800" u="sng">
                <a:ea typeface="ＭＳ Ｐゴシック" panose="020B0600070205080204" pitchFamily="34" charset="-128"/>
              </a:rPr>
              <a:t>Interlobular</a:t>
            </a:r>
            <a:r>
              <a:rPr lang="en-US" altLang="en-US" sz="2800">
                <a:ea typeface="ＭＳ Ｐゴシック" panose="020B0600070205080204" pitchFamily="34" charset="-128"/>
              </a:rPr>
              <a:t> ducts.</a:t>
            </a:r>
          </a:p>
          <a:p>
            <a:pPr eaLnBrk="1" hangingPunct="1"/>
            <a:r>
              <a:rPr lang="en-US" altLang="en-US" sz="2800" u="sng">
                <a:ea typeface="ＭＳ Ｐゴシック" panose="020B0600070205080204" pitchFamily="34" charset="-128"/>
              </a:rPr>
              <a:t>Main</a:t>
            </a:r>
            <a:r>
              <a:rPr lang="en-US" altLang="en-US" sz="2800">
                <a:ea typeface="ＭＳ Ｐゴシック" panose="020B0600070205080204" pitchFamily="34" charset="-128"/>
              </a:rPr>
              <a:t> pancreatic duct.</a:t>
            </a:r>
          </a:p>
        </p:txBody>
      </p:sp>
      <p:pic>
        <p:nvPicPr>
          <p:cNvPr id="16388" name="Picture 4" descr="F16_06">
            <a:extLst>
              <a:ext uri="{FF2B5EF4-FFF2-40B4-BE49-F238E27FC236}">
                <a16:creationId xmlns:a16="http://schemas.microsoft.com/office/drawing/2014/main" id="{47E62C42-0E51-4C58-BFAA-C2661E80D55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8400" y="1143000"/>
            <a:ext cx="2732088" cy="2359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9" name="Picture 4" descr="Pancreas-1.jpg">
            <a:extLst>
              <a:ext uri="{FF2B5EF4-FFF2-40B4-BE49-F238E27FC236}">
                <a16:creationId xmlns:a16="http://schemas.microsoft.com/office/drawing/2014/main" id="{C331CD8A-508C-43D2-AEC1-BC3A818C7D7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494" b="72859"/>
          <a:stretch>
            <a:fillRect/>
          </a:stretch>
        </p:blipFill>
        <p:spPr bwMode="auto">
          <a:xfrm>
            <a:off x="192088" y="4705350"/>
            <a:ext cx="2579687" cy="150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0" name="Picture 1">
            <a:extLst>
              <a:ext uri="{FF2B5EF4-FFF2-40B4-BE49-F238E27FC236}">
                <a16:creationId xmlns:a16="http://schemas.microsoft.com/office/drawing/2014/main" id="{A7B493CA-4C6B-41AB-B744-624E60036F1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0" y="4572000"/>
            <a:ext cx="2209800" cy="1766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1" name="Picture 2">
            <a:extLst>
              <a:ext uri="{FF2B5EF4-FFF2-40B4-BE49-F238E27FC236}">
                <a16:creationId xmlns:a16="http://schemas.microsoft.com/office/drawing/2014/main" id="{1F96D0AB-1467-4D7A-AF34-17D56A8E78C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6013" y="3587750"/>
            <a:ext cx="2824162" cy="2255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Content Placeholder 2">
            <a:extLst>
              <a:ext uri="{FF2B5EF4-FFF2-40B4-BE49-F238E27FC236}">
                <a16:creationId xmlns:a16="http://schemas.microsoft.com/office/drawing/2014/main" id="{5CFA341E-BF05-4301-914B-0E4708569839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870075" y="6294438"/>
            <a:ext cx="1981200" cy="458787"/>
          </a:xfrm>
        </p:spPr>
        <p:txBody>
          <a:bodyPr/>
          <a:lstStyle/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en-US" altLang="en-US" sz="2400">
                <a:ea typeface="ＭＳ Ｐゴシック" panose="020B0600070205080204" pitchFamily="34" charset="-128"/>
              </a:rPr>
              <a:t>Parotid gland</a:t>
            </a:r>
          </a:p>
        </p:txBody>
      </p:sp>
      <p:pic>
        <p:nvPicPr>
          <p:cNvPr id="18435" name="Picture 6" descr="http://images.howmed.net/wp-content/gallery/parotid-gland/parotid-gland-2.jpg">
            <a:extLst>
              <a:ext uri="{FF2B5EF4-FFF2-40B4-BE49-F238E27FC236}">
                <a16:creationId xmlns:a16="http://schemas.microsoft.com/office/drawing/2014/main" id="{46F41E7D-5B24-4C86-AD08-AA9E1C4C02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440" r="11772" b="22321"/>
          <a:stretch>
            <a:fillRect/>
          </a:stretch>
        </p:blipFill>
        <p:spPr bwMode="auto">
          <a:xfrm>
            <a:off x="1484313" y="147638"/>
            <a:ext cx="2747962" cy="2776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6" name="Picture 5">
            <a:extLst>
              <a:ext uri="{FF2B5EF4-FFF2-40B4-BE49-F238E27FC236}">
                <a16:creationId xmlns:a16="http://schemas.microsoft.com/office/drawing/2014/main" id="{6E63B7DA-F9E6-4842-A33A-E396BFD52F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72" r="919"/>
          <a:stretch>
            <a:fillRect/>
          </a:stretch>
        </p:blipFill>
        <p:spPr bwMode="auto">
          <a:xfrm>
            <a:off x="4724400" y="200025"/>
            <a:ext cx="3216275" cy="277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</p:pic>
      <p:pic>
        <p:nvPicPr>
          <p:cNvPr id="18437" name="Picture 4">
            <a:extLst>
              <a:ext uri="{FF2B5EF4-FFF2-40B4-BE49-F238E27FC236}">
                <a16:creationId xmlns:a16="http://schemas.microsoft.com/office/drawing/2014/main" id="{2A518AC8-9BEA-4700-BA3A-24FA1549CA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11"/>
          <a:stretch>
            <a:fillRect/>
          </a:stretch>
        </p:blipFill>
        <p:spPr bwMode="auto">
          <a:xfrm>
            <a:off x="4724400" y="3070225"/>
            <a:ext cx="3232150" cy="314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8" name="Picture 2" descr="par044he.jpg">
            <a:extLst>
              <a:ext uri="{FF2B5EF4-FFF2-40B4-BE49-F238E27FC236}">
                <a16:creationId xmlns:a16="http://schemas.microsoft.com/office/drawing/2014/main" id="{5A77495B-9712-43C6-BBD7-8C1F941F7C4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8" b="7610"/>
          <a:stretch>
            <a:fillRect/>
          </a:stretch>
        </p:blipFill>
        <p:spPr bwMode="auto">
          <a:xfrm>
            <a:off x="1489075" y="3070225"/>
            <a:ext cx="2743200" cy="3162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9" name="Rectangle 3">
            <a:extLst>
              <a:ext uri="{FF2B5EF4-FFF2-40B4-BE49-F238E27FC236}">
                <a16:creationId xmlns:a16="http://schemas.microsoft.com/office/drawing/2014/main" id="{95853985-6DC4-42CA-9DA1-C6EAEBE330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99163" y="6232525"/>
            <a:ext cx="13001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en-US" sz="2400">
                <a:ea typeface="ＭＳ Ｐゴシック" panose="020B0600070205080204" pitchFamily="34" charset="-128"/>
              </a:rPr>
              <a:t>Pancreas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Content Placeholder 2">
            <a:extLst>
              <a:ext uri="{FF2B5EF4-FFF2-40B4-BE49-F238E27FC236}">
                <a16:creationId xmlns:a16="http://schemas.microsoft.com/office/drawing/2014/main" id="{E418AAA6-9B0F-4CD7-9C52-3B3D605CFAA4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708025" y="762000"/>
            <a:ext cx="7727950" cy="1444625"/>
          </a:xfrm>
        </p:spPr>
        <p:txBody>
          <a:bodyPr/>
          <a:lstStyle/>
          <a:p>
            <a:pPr algn="ctr" eaLnBrk="1" hangingPunct="1"/>
            <a:endParaRPr lang="en-US" altLang="en-US" sz="4400" b="1">
              <a:ea typeface="ＭＳ Ｐゴシック" panose="020B0600070205080204" pitchFamily="34" charset="-128"/>
            </a:endParaRP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US" altLang="en-US" sz="4400" b="1">
                <a:solidFill>
                  <a:srgbClr val="FF58FF"/>
                </a:solidFill>
                <a:ea typeface="ＭＳ Ｐゴシック" panose="020B0600070205080204" pitchFamily="34" charset="-128"/>
              </a:rPr>
              <a:t>Best Wishes</a:t>
            </a:r>
          </a:p>
        </p:txBody>
      </p:sp>
      <p:pic>
        <p:nvPicPr>
          <p:cNvPr id="19459" name="Picture 2" descr="C:\Program Files (x86)\Microsoft Office\MEDIA\CAGCAT10\j0281904.wmf">
            <a:extLst>
              <a:ext uri="{FF2B5EF4-FFF2-40B4-BE49-F238E27FC236}">
                <a16:creationId xmlns:a16="http://schemas.microsoft.com/office/drawing/2014/main" id="{24E6797C-9344-434C-B4EA-B7C501B691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2362200"/>
            <a:ext cx="3810000" cy="3602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>
            <a:extLst>
              <a:ext uri="{FF2B5EF4-FFF2-40B4-BE49-F238E27FC236}">
                <a16:creationId xmlns:a16="http://schemas.microsoft.com/office/drawing/2014/main" id="{F86699D8-563A-4605-84C8-44AD3BD669A9}"/>
              </a:ext>
            </a:extLst>
          </p:cNvPr>
          <p:cNvSpPr>
            <a:spLocks noGrp="1" noChangeArrowheads="1"/>
          </p:cNvSpPr>
          <p:nvPr>
            <p:ph sz="half" idx="1"/>
          </p:nvPr>
        </p:nvSpPr>
        <p:spPr>
          <a:xfrm>
            <a:off x="381000" y="1371600"/>
            <a:ext cx="4419600" cy="5146675"/>
          </a:xfrm>
        </p:spPr>
        <p:txBody>
          <a:bodyPr/>
          <a:lstStyle/>
          <a:p>
            <a:pPr marL="539750" indent="-539750" eaLnBrk="1" hangingPunct="1">
              <a:buFont typeface="Wingdings" panose="05000000000000000000" pitchFamily="2" charset="2"/>
              <a:buNone/>
            </a:pPr>
            <a:r>
              <a:rPr lang="en-US" altLang="en-US" b="1">
                <a:solidFill>
                  <a:srgbClr val="002060"/>
                </a:solidFill>
                <a:ea typeface="ＭＳ Ｐゴシック" panose="020B0600070205080204" pitchFamily="34" charset="-128"/>
              </a:rPr>
              <a:t>Intrahepatic passages:</a:t>
            </a:r>
          </a:p>
          <a:p>
            <a:pPr marL="539750" indent="-539750" eaLnBrk="1" hangingPunct="1">
              <a:buFont typeface="Wingdings" panose="05000000000000000000" pitchFamily="2" charset="2"/>
              <a:buNone/>
            </a:pPr>
            <a:r>
              <a:rPr lang="en-US" altLang="en-US">
                <a:ea typeface="ＭＳ Ｐゴシック" panose="020B0600070205080204" pitchFamily="34" charset="-128"/>
              </a:rPr>
              <a:t>1-	Bile canaliculi.</a:t>
            </a:r>
          </a:p>
          <a:p>
            <a:pPr marL="539750" indent="-539750" eaLnBrk="1" hangingPunct="1">
              <a:buFont typeface="Wingdings" panose="05000000000000000000" pitchFamily="2" charset="2"/>
              <a:buNone/>
            </a:pPr>
            <a:r>
              <a:rPr lang="en-US" altLang="en-US">
                <a:ea typeface="ＭＳ Ｐゴシック" panose="020B0600070205080204" pitchFamily="34" charset="-128"/>
              </a:rPr>
              <a:t>2-	Bile ductules (canals of Hering).</a:t>
            </a:r>
          </a:p>
          <a:p>
            <a:pPr marL="539750" indent="-539750" eaLnBrk="1" hangingPunct="1">
              <a:buFont typeface="Wingdings" panose="05000000000000000000" pitchFamily="2" charset="2"/>
              <a:buNone/>
            </a:pPr>
            <a:r>
              <a:rPr lang="en-US" altLang="en-US">
                <a:ea typeface="ＭＳ Ｐゴシック" panose="020B0600070205080204" pitchFamily="34" charset="-128"/>
              </a:rPr>
              <a:t>3-	Interlobular bile ducts.</a:t>
            </a:r>
          </a:p>
          <a:p>
            <a:pPr marL="539750" indent="-539750" eaLnBrk="1" hangingPunct="1">
              <a:spcBef>
                <a:spcPts val="1800"/>
              </a:spcBef>
              <a:buFont typeface="Wingdings" panose="05000000000000000000" pitchFamily="2" charset="2"/>
              <a:buNone/>
            </a:pPr>
            <a:r>
              <a:rPr lang="en-US" altLang="en-US" b="1">
                <a:solidFill>
                  <a:srgbClr val="002060"/>
                </a:solidFill>
                <a:ea typeface="ＭＳ Ｐゴシック" panose="020B0600070205080204" pitchFamily="34" charset="-128"/>
              </a:rPr>
              <a:t>Extrahepatic passages:</a:t>
            </a:r>
          </a:p>
          <a:p>
            <a:pPr marL="539750" indent="-539750" eaLnBrk="1" hangingPunct="1">
              <a:buFont typeface="Wingdings" panose="05000000000000000000" pitchFamily="2" charset="2"/>
              <a:buNone/>
            </a:pPr>
            <a:r>
              <a:rPr lang="en-US" altLang="en-US">
                <a:ea typeface="ＭＳ Ｐゴシック" panose="020B0600070205080204" pitchFamily="34" charset="-128"/>
              </a:rPr>
              <a:t>4-	Right &amp; left Hepatic ducts.</a:t>
            </a:r>
          </a:p>
          <a:p>
            <a:pPr marL="539750" indent="-539750" eaLnBrk="1" hangingPunct="1">
              <a:buFont typeface="Wingdings" panose="05000000000000000000" pitchFamily="2" charset="2"/>
              <a:buNone/>
            </a:pPr>
            <a:r>
              <a:rPr lang="en-US" altLang="en-US">
                <a:ea typeface="ＭＳ Ｐゴシック" panose="020B0600070205080204" pitchFamily="34" charset="-128"/>
              </a:rPr>
              <a:t>5-	Common hepatic duct.</a:t>
            </a:r>
          </a:p>
          <a:p>
            <a:pPr marL="539750" indent="-539750" eaLnBrk="1" hangingPunct="1">
              <a:buFont typeface="Wingdings" panose="05000000000000000000" pitchFamily="2" charset="2"/>
              <a:buNone/>
            </a:pPr>
            <a:r>
              <a:rPr lang="en-US" altLang="en-US">
                <a:ea typeface="ＭＳ Ｐゴシック" panose="020B0600070205080204" pitchFamily="34" charset="-128"/>
              </a:rPr>
              <a:t>6-	Common bile duct.</a:t>
            </a:r>
          </a:p>
        </p:txBody>
      </p:sp>
      <p:pic>
        <p:nvPicPr>
          <p:cNvPr id="4099" name="Picture 4" descr="D879B071">
            <a:extLst>
              <a:ext uri="{FF2B5EF4-FFF2-40B4-BE49-F238E27FC236}">
                <a16:creationId xmlns:a16="http://schemas.microsoft.com/office/drawing/2014/main" id="{16133AC7-321E-4525-BD01-30E35845E0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465" t="42876" r="37042" b="27124"/>
          <a:stretch>
            <a:fillRect/>
          </a:stretch>
        </p:blipFill>
        <p:spPr bwMode="auto">
          <a:xfrm>
            <a:off x="5638800" y="1295400"/>
            <a:ext cx="2863850" cy="238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12" descr="loadBinary_009.gif">
            <a:extLst>
              <a:ext uri="{FF2B5EF4-FFF2-40B4-BE49-F238E27FC236}">
                <a16:creationId xmlns:a16="http://schemas.microsoft.com/office/drawing/2014/main" id="{610836AB-A15E-4CDE-99A3-F76383E62D5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345"/>
          <a:stretch>
            <a:fillRect/>
          </a:stretch>
        </p:blipFill>
        <p:spPr bwMode="auto">
          <a:xfrm>
            <a:off x="5641975" y="3810000"/>
            <a:ext cx="2860675" cy="289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1" name="Rectangle 16">
            <a:extLst>
              <a:ext uri="{FF2B5EF4-FFF2-40B4-BE49-F238E27FC236}">
                <a16:creationId xmlns:a16="http://schemas.microsoft.com/office/drawing/2014/main" id="{C1904937-0098-47DF-AC4C-1BC68F42A99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5800" y="220663"/>
            <a:ext cx="7772400" cy="766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defTabSz="6858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5143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8572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2001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15430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000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4574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29146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3718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3300">
                <a:latin typeface="Calibri Light" panose="020F0302020204030204" pitchFamily="34" charset="0"/>
                <a:ea typeface="ＭＳ Ｐゴシック" panose="020B0600070205080204" pitchFamily="34" charset="-128"/>
              </a:rPr>
              <a:t>Biliary Passages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id="{59FB9F03-23C4-4262-A12F-10537159E6D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85800" y="220663"/>
            <a:ext cx="7772400" cy="766762"/>
          </a:xfrm>
        </p:spPr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Bile Canaliculi</a:t>
            </a:r>
          </a:p>
        </p:txBody>
      </p:sp>
      <p:sp>
        <p:nvSpPr>
          <p:cNvPr id="5123" name="Rectangle 3">
            <a:extLst>
              <a:ext uri="{FF2B5EF4-FFF2-40B4-BE49-F238E27FC236}">
                <a16:creationId xmlns:a16="http://schemas.microsoft.com/office/drawing/2014/main" id="{ED98E0DB-DD1C-4379-948D-372BF1734CAA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1295400"/>
            <a:ext cx="5029200" cy="5113338"/>
          </a:xfrm>
        </p:spPr>
        <p:txBody>
          <a:bodyPr/>
          <a:lstStyle/>
          <a:p>
            <a:pPr eaLnBrk="1" hangingPunct="1"/>
            <a:r>
              <a:rPr lang="en-US" altLang="en-US" sz="2400">
                <a:ea typeface="ＭＳ Ｐゴシック" panose="020B0600070205080204" pitchFamily="34" charset="-128"/>
              </a:rPr>
              <a:t>Narrow channels located between hepatocytes, limited only by the </a:t>
            </a:r>
            <a:r>
              <a:rPr lang="en-US" altLang="en-US" sz="2400">
                <a:solidFill>
                  <a:srgbClr val="002060"/>
                </a:solidFill>
                <a:ea typeface="ＭＳ Ｐゴシック" panose="020B0600070205080204" pitchFamily="34" charset="-128"/>
              </a:rPr>
              <a:t>cell membranes of 2 hepatocytes.</a:t>
            </a:r>
          </a:p>
          <a:p>
            <a:pPr eaLnBrk="1" hangingPunct="1"/>
            <a:r>
              <a:rPr lang="en-US" altLang="en-US" sz="2400">
                <a:ea typeface="ＭＳ Ｐゴシック" panose="020B0600070205080204" pitchFamily="34" charset="-128"/>
              </a:rPr>
              <a:t>They are the </a:t>
            </a:r>
            <a:r>
              <a:rPr lang="en-US" altLang="en-US" sz="2400">
                <a:solidFill>
                  <a:srgbClr val="002060"/>
                </a:solidFill>
                <a:ea typeface="ＭＳ Ｐゴシック" panose="020B0600070205080204" pitchFamily="34" charset="-128"/>
              </a:rPr>
              <a:t>first portions </a:t>
            </a:r>
            <a:r>
              <a:rPr lang="en-US" altLang="en-US" sz="2400">
                <a:ea typeface="ＭＳ Ｐゴシック" panose="020B0600070205080204" pitchFamily="34" charset="-128"/>
              </a:rPr>
              <a:t>of the bile duct system.</a:t>
            </a:r>
          </a:p>
          <a:p>
            <a:pPr eaLnBrk="1" hangingPunct="1"/>
            <a:r>
              <a:rPr lang="en-US" altLang="en-US" sz="2400">
                <a:solidFill>
                  <a:srgbClr val="002060"/>
                </a:solidFill>
                <a:ea typeface="ＭＳ Ｐゴシック" panose="020B0600070205080204" pitchFamily="34" charset="-128"/>
              </a:rPr>
              <a:t>Microvilli</a:t>
            </a:r>
            <a:r>
              <a:rPr lang="en-US" altLang="en-US" sz="2400">
                <a:ea typeface="ＭＳ Ｐゴシック" panose="020B0600070205080204" pitchFamily="34" charset="-128"/>
              </a:rPr>
              <a:t> project from the hepatocyte into the bile canaliculi, thus increasing the surface area.</a:t>
            </a:r>
          </a:p>
          <a:p>
            <a:pPr eaLnBrk="1" hangingPunct="1"/>
            <a:r>
              <a:rPr lang="en-US" altLang="en-US" sz="2400">
                <a:solidFill>
                  <a:srgbClr val="002060"/>
                </a:solidFill>
                <a:ea typeface="ＭＳ Ｐゴシック" panose="020B0600070205080204" pitchFamily="34" charset="-128"/>
              </a:rPr>
              <a:t>Tight junctions </a:t>
            </a:r>
            <a:r>
              <a:rPr lang="en-US" altLang="en-US" sz="2400">
                <a:ea typeface="ＭＳ Ｐゴシック" panose="020B0600070205080204" pitchFamily="34" charset="-128"/>
              </a:rPr>
              <a:t>between the cell membranes of the 2 hepatocytes prevent leakage of bile. </a:t>
            </a:r>
          </a:p>
        </p:txBody>
      </p:sp>
      <p:pic>
        <p:nvPicPr>
          <p:cNvPr id="5124" name="Picture 4" descr="F16_18">
            <a:extLst>
              <a:ext uri="{FF2B5EF4-FFF2-40B4-BE49-F238E27FC236}">
                <a16:creationId xmlns:a16="http://schemas.microsoft.com/office/drawing/2014/main" id="{FC61BA58-D438-4ABA-A3FA-F1C1A6A255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3910013"/>
            <a:ext cx="3603625" cy="2490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5" name="Picture 4" descr="F16_11">
            <a:extLst>
              <a:ext uri="{FF2B5EF4-FFF2-40B4-BE49-F238E27FC236}">
                <a16:creationId xmlns:a16="http://schemas.microsoft.com/office/drawing/2014/main" id="{A5129B6B-6E9B-41CB-A3C1-BCDD7B8E77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1398588"/>
            <a:ext cx="3603625" cy="2366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3">
            <a:extLst>
              <a:ext uri="{FF2B5EF4-FFF2-40B4-BE49-F238E27FC236}">
                <a16:creationId xmlns:a16="http://schemas.microsoft.com/office/drawing/2014/main" id="{66C90E60-8850-4960-A442-D30A1D508385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304800" y="1371600"/>
            <a:ext cx="4495800" cy="4916488"/>
          </a:xfrm>
        </p:spPr>
        <p:txBody>
          <a:bodyPr/>
          <a:lstStyle/>
          <a:p>
            <a:pPr eaLnBrk="1" hangingPunct="1"/>
            <a:r>
              <a:rPr lang="en-US" altLang="en-US" sz="2800">
                <a:ea typeface="ＭＳ Ｐゴシック" panose="020B0600070205080204" pitchFamily="34" charset="-128"/>
              </a:rPr>
              <a:t>Near the peripheral portal areas, bile canaliculi empty into </a:t>
            </a:r>
            <a:r>
              <a:rPr lang="en-US" altLang="en-US" sz="2800" b="1">
                <a:solidFill>
                  <a:srgbClr val="002060"/>
                </a:solidFill>
                <a:ea typeface="ＭＳ Ｐゴシック" panose="020B0600070205080204" pitchFamily="34" charset="-128"/>
              </a:rPr>
              <a:t>bile ductules</a:t>
            </a:r>
            <a:r>
              <a:rPr lang="en-US" altLang="en-US" sz="2800">
                <a:solidFill>
                  <a:srgbClr val="002060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2800">
                <a:ea typeface="ＭＳ Ｐゴシック" panose="020B0600070205080204" pitchFamily="34" charset="-128"/>
              </a:rPr>
              <a:t>composed of cuboidal epithelial cells called </a:t>
            </a:r>
            <a:r>
              <a:rPr lang="en-US" altLang="en-US" sz="2800" b="1">
                <a:solidFill>
                  <a:srgbClr val="002060"/>
                </a:solidFill>
                <a:ea typeface="ＭＳ Ｐゴシック" panose="020B0600070205080204" pitchFamily="34" charset="-128"/>
              </a:rPr>
              <a:t>cholangiocytes</a:t>
            </a:r>
            <a:r>
              <a:rPr lang="en-US" altLang="en-US" sz="2800">
                <a:ea typeface="ＭＳ Ｐゴシック" panose="020B0600070205080204" pitchFamily="34" charset="-128"/>
              </a:rPr>
              <a:t>.</a:t>
            </a:r>
          </a:p>
          <a:p>
            <a:pPr eaLnBrk="1" hangingPunct="1"/>
            <a:r>
              <a:rPr lang="en-US" altLang="en-US" sz="2800">
                <a:ea typeface="ＭＳ Ｐゴシック" panose="020B0600070205080204" pitchFamily="34" charset="-128"/>
              </a:rPr>
              <a:t>After a short distance, these ductules collect and end in the </a:t>
            </a:r>
            <a:r>
              <a:rPr lang="en-US" altLang="en-US" sz="2800" b="1">
                <a:solidFill>
                  <a:srgbClr val="002060"/>
                </a:solidFill>
                <a:ea typeface="ＭＳ Ｐゴシック" panose="020B0600070205080204" pitchFamily="34" charset="-128"/>
              </a:rPr>
              <a:t>interlobular</a:t>
            </a:r>
            <a:r>
              <a:rPr lang="en-US" altLang="en-US" sz="2800">
                <a:solidFill>
                  <a:srgbClr val="002060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2800" b="1">
                <a:solidFill>
                  <a:srgbClr val="002060"/>
                </a:solidFill>
                <a:ea typeface="ＭＳ Ｐゴシック" panose="020B0600070205080204" pitchFamily="34" charset="-128"/>
              </a:rPr>
              <a:t>bile ducts</a:t>
            </a:r>
            <a:r>
              <a:rPr lang="en-US" altLang="en-US" sz="2800">
                <a:solidFill>
                  <a:srgbClr val="002060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2800">
                <a:ea typeface="ＭＳ Ｐゴシック" panose="020B0600070205080204" pitchFamily="34" charset="-128"/>
              </a:rPr>
              <a:t>in the portal areas.                                    </a:t>
            </a:r>
          </a:p>
        </p:txBody>
      </p:sp>
      <p:pic>
        <p:nvPicPr>
          <p:cNvPr id="6147" name="Picture 4" descr="loadBinary_007.gif">
            <a:extLst>
              <a:ext uri="{FF2B5EF4-FFF2-40B4-BE49-F238E27FC236}">
                <a16:creationId xmlns:a16="http://schemas.microsoft.com/office/drawing/2014/main" id="{CD1D1C69-5AD9-4326-BD4A-CA74CEFCBD6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588"/>
          <a:stretch>
            <a:fillRect/>
          </a:stretch>
        </p:blipFill>
        <p:spPr bwMode="auto">
          <a:xfrm>
            <a:off x="5302250" y="3844925"/>
            <a:ext cx="3613150" cy="286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9" name="Picture 5">
            <a:extLst>
              <a:ext uri="{FF2B5EF4-FFF2-40B4-BE49-F238E27FC236}">
                <a16:creationId xmlns:a16="http://schemas.microsoft.com/office/drawing/2014/main" id="{7CB3B322-FE28-45DF-BCDA-CF19ADAC00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02250" y="1285875"/>
            <a:ext cx="3603625" cy="2371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sp>
        <p:nvSpPr>
          <p:cNvPr id="2" name="Rectangle 16">
            <a:extLst>
              <a:ext uri="{FF2B5EF4-FFF2-40B4-BE49-F238E27FC236}">
                <a16:creationId xmlns:a16="http://schemas.microsoft.com/office/drawing/2014/main" id="{480D8010-CBC6-4ED1-896F-60D894E8D09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5800" y="220663"/>
            <a:ext cx="7772400" cy="766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defTabSz="6858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5143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8572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2001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15430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000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4574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29146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3718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3300">
                <a:latin typeface="Calibri Light" panose="020F0302020204030204" pitchFamily="34" charset="0"/>
                <a:ea typeface="ＭＳ Ｐゴシック" panose="020B0600070205080204" pitchFamily="34" charset="-128"/>
              </a:rPr>
              <a:t>Bile Ductules (Canals of Hering)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3">
            <a:extLst>
              <a:ext uri="{FF2B5EF4-FFF2-40B4-BE49-F238E27FC236}">
                <a16:creationId xmlns:a16="http://schemas.microsoft.com/office/drawing/2014/main" id="{4C050554-6219-4B4C-A4B1-AEB61AD79B14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381000" y="1371600"/>
            <a:ext cx="4648200" cy="5002213"/>
          </a:xfrm>
        </p:spPr>
        <p:txBody>
          <a:bodyPr/>
          <a:lstStyle/>
          <a:p>
            <a:pPr eaLnBrk="1" hangingPunct="1"/>
            <a:r>
              <a:rPr lang="en-US" altLang="en-US" sz="2800">
                <a:ea typeface="ＭＳ Ｐゴシック" panose="020B0600070205080204" pitchFamily="34" charset="-128"/>
              </a:rPr>
              <a:t>Are in the portal areas.</a:t>
            </a:r>
          </a:p>
          <a:p>
            <a:pPr eaLnBrk="1" hangingPunct="1"/>
            <a:r>
              <a:rPr lang="en-US" altLang="en-US" sz="2800">
                <a:ea typeface="ＭＳ Ｐゴシック" panose="020B0600070205080204" pitchFamily="34" charset="-128"/>
              </a:rPr>
              <a:t>Lined by </a:t>
            </a:r>
            <a:r>
              <a:rPr lang="en-US" altLang="en-US" sz="2800">
                <a:solidFill>
                  <a:srgbClr val="002060"/>
                </a:solidFill>
                <a:ea typeface="ＭＳ Ｐゴシック" panose="020B0600070205080204" pitchFamily="34" charset="-128"/>
              </a:rPr>
              <a:t>simple cuboidal epithelium </a:t>
            </a:r>
            <a:r>
              <a:rPr lang="en-US" altLang="en-US" sz="2800">
                <a:ea typeface="ＭＳ Ｐゴシック" panose="020B0600070205080204" pitchFamily="34" charset="-128"/>
              </a:rPr>
              <a:t>(becomes simple columnar epithelium near the porta hepatis).</a:t>
            </a:r>
          </a:p>
          <a:p>
            <a:pPr eaLnBrk="1" hangingPunct="1"/>
            <a:r>
              <a:rPr lang="en-US" altLang="en-US" sz="2800">
                <a:ea typeface="ＭＳ Ｐゴシック" panose="020B0600070205080204" pitchFamily="34" charset="-128"/>
              </a:rPr>
              <a:t>Interlobular bile ducts merge to form larger ducts, which eventually unite to form the right and left hepatic ducts.</a:t>
            </a:r>
          </a:p>
        </p:txBody>
      </p:sp>
      <p:pic>
        <p:nvPicPr>
          <p:cNvPr id="7171" name="Picture 4" descr="F16_11">
            <a:extLst>
              <a:ext uri="{FF2B5EF4-FFF2-40B4-BE49-F238E27FC236}">
                <a16:creationId xmlns:a16="http://schemas.microsoft.com/office/drawing/2014/main" id="{85E12399-8685-46B3-AD92-41D04C81279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400" y="1447800"/>
            <a:ext cx="3713163" cy="243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2" name="Picture 7" descr="photo.PNG">
            <a:extLst>
              <a:ext uri="{FF2B5EF4-FFF2-40B4-BE49-F238E27FC236}">
                <a16:creationId xmlns:a16="http://schemas.microsoft.com/office/drawing/2014/main" id="{B19E66C6-4D50-4179-A93F-BC51480E332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29" t="29919" r="4256" b="26108"/>
          <a:stretch>
            <a:fillRect/>
          </a:stretch>
        </p:blipFill>
        <p:spPr bwMode="auto">
          <a:xfrm>
            <a:off x="5105400" y="4014788"/>
            <a:ext cx="3711575" cy="2614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3" name="Rectangle 16">
            <a:extLst>
              <a:ext uri="{FF2B5EF4-FFF2-40B4-BE49-F238E27FC236}">
                <a16:creationId xmlns:a16="http://schemas.microsoft.com/office/drawing/2014/main" id="{146996E8-BC98-4085-87F1-EC60371DC8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5800" y="220663"/>
            <a:ext cx="7772400" cy="766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defTabSz="6858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5143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8572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2001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15430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000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4574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29146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3718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3300">
                <a:latin typeface="Calibri Light" panose="020F0302020204030204" pitchFamily="34" charset="0"/>
                <a:ea typeface="ＭＳ Ｐゴシック" panose="020B0600070205080204" pitchFamily="34" charset="-128"/>
              </a:rPr>
              <a:t>Interlobular Bile Ducts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16CB7F55-4EB6-452A-9A06-E61C001CA81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85800" y="220663"/>
            <a:ext cx="7772400" cy="766762"/>
          </a:xfrm>
        </p:spPr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Common Hepatic Duct</a:t>
            </a:r>
            <a:endParaRPr lang="ar-SA" altLang="en-US">
              <a:ea typeface="ＭＳ Ｐゴシック" panose="020B0600070205080204" pitchFamily="34" charset="-128"/>
            </a:endParaRPr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65EA6BE8-C23A-4074-8C36-9EB2368331F9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1219200"/>
            <a:ext cx="4572000" cy="5494338"/>
          </a:xfrm>
        </p:spPr>
        <p:txBody>
          <a:bodyPr/>
          <a:lstStyle/>
          <a:p>
            <a:pPr eaLnBrk="1" hangingPunct="1"/>
            <a:r>
              <a:rPr lang="en-US" altLang="en-US" sz="2400">
                <a:ea typeface="ＭＳ Ｐゴシック" panose="020B0600070205080204" pitchFamily="34" charset="-128"/>
              </a:rPr>
              <a:t>Formed by union of the right &amp; left hepatic ducts. It joins the cystic duct, arising from the gallbladder, forming the common bile duct.</a:t>
            </a:r>
          </a:p>
          <a:p>
            <a:pPr eaLnBrk="1" hangingPunct="1"/>
            <a:r>
              <a:rPr lang="en-US" altLang="en-US" sz="2400">
                <a:ea typeface="ＭＳ Ｐゴシック" panose="020B0600070205080204" pitchFamily="34" charset="-128"/>
              </a:rPr>
              <a:t>Similar in structure to the wall of gall bladder and other extrahepatic bile ducts.</a:t>
            </a:r>
          </a:p>
          <a:p>
            <a:pPr eaLnBrk="1" hangingPunct="1"/>
            <a:r>
              <a:rPr lang="en-US" altLang="en-US" sz="2400" b="1">
                <a:solidFill>
                  <a:srgbClr val="002060"/>
                </a:solidFill>
                <a:ea typeface="ＭＳ Ｐゴシック" panose="020B0600070205080204" pitchFamily="34" charset="-128"/>
              </a:rPr>
              <a:t>Mucosa:</a:t>
            </a:r>
          </a:p>
          <a:p>
            <a:pPr lvl="1" eaLnBrk="1" hangingPunct="1"/>
            <a:r>
              <a:rPr lang="en-US" altLang="en-US" sz="2000">
                <a:cs typeface="Arial" panose="020B0604020202020204" pitchFamily="34" charset="0"/>
              </a:rPr>
              <a:t>Epithelium: Simple columnar.</a:t>
            </a:r>
          </a:p>
          <a:p>
            <a:pPr lvl="1" eaLnBrk="1" hangingPunct="1"/>
            <a:r>
              <a:rPr lang="en-US" altLang="en-US" sz="2000">
                <a:cs typeface="Arial" panose="020B0604020202020204" pitchFamily="34" charset="0"/>
              </a:rPr>
              <a:t>Lamina propria.</a:t>
            </a:r>
          </a:p>
          <a:p>
            <a:pPr eaLnBrk="1" hangingPunct="1"/>
            <a:r>
              <a:rPr lang="en-US" altLang="en-US" sz="2400" b="1">
                <a:solidFill>
                  <a:srgbClr val="002060"/>
                </a:solidFill>
                <a:ea typeface="ＭＳ Ｐゴシック" panose="020B0600070205080204" pitchFamily="34" charset="-128"/>
              </a:rPr>
              <a:t>Muscularis:</a:t>
            </a:r>
            <a:r>
              <a:rPr lang="en-US" altLang="en-US" sz="2400">
                <a:solidFill>
                  <a:srgbClr val="002060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2000">
                <a:ea typeface="ＭＳ Ｐゴシック" panose="020B0600070205080204" pitchFamily="34" charset="-128"/>
              </a:rPr>
              <a:t>bundles of smooth muscle fibers in all directions.</a:t>
            </a:r>
          </a:p>
          <a:p>
            <a:pPr eaLnBrk="1" hangingPunct="1"/>
            <a:r>
              <a:rPr lang="en-US" altLang="en-US" sz="2400" b="1">
                <a:solidFill>
                  <a:srgbClr val="002060"/>
                </a:solidFill>
                <a:ea typeface="ＭＳ Ｐゴシック" panose="020B0600070205080204" pitchFamily="34" charset="-128"/>
              </a:rPr>
              <a:t>Adventitia</a:t>
            </a:r>
            <a:r>
              <a:rPr lang="en-US" altLang="en-US" sz="2400">
                <a:solidFill>
                  <a:srgbClr val="002060"/>
                </a:solidFill>
                <a:ea typeface="ＭＳ Ｐゴシック" panose="020B0600070205080204" pitchFamily="34" charset="-128"/>
              </a:rPr>
              <a:t>.</a:t>
            </a:r>
          </a:p>
        </p:txBody>
      </p:sp>
      <p:pic>
        <p:nvPicPr>
          <p:cNvPr id="8196" name="Picture 9" descr="loadBinary_009.gif">
            <a:extLst>
              <a:ext uri="{FF2B5EF4-FFF2-40B4-BE49-F238E27FC236}">
                <a16:creationId xmlns:a16="http://schemas.microsoft.com/office/drawing/2014/main" id="{D015F764-3BA0-4E88-806A-67998C116D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345"/>
          <a:stretch>
            <a:fillRect/>
          </a:stretch>
        </p:blipFill>
        <p:spPr bwMode="auto">
          <a:xfrm>
            <a:off x="4946650" y="1447800"/>
            <a:ext cx="3914775" cy="396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3">
            <a:extLst>
              <a:ext uri="{FF2B5EF4-FFF2-40B4-BE49-F238E27FC236}">
                <a16:creationId xmlns:a16="http://schemas.microsoft.com/office/drawing/2014/main" id="{349E149A-B947-4DD2-B7E7-8461843D3C20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1287463"/>
            <a:ext cx="5029200" cy="5494337"/>
          </a:xfrm>
        </p:spPr>
        <p:txBody>
          <a:bodyPr rtlCol="0">
            <a:normAutofit/>
          </a:bodyPr>
          <a:lstStyle/>
          <a:p>
            <a:pPr marL="0" indent="0" eaLnBrk="1" fontAlgn="auto" hangingPunct="1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US" sz="2800" dirty="0">
                <a:ea typeface="ＭＳ Ｐゴシック" pitchFamily="34" charset="-128"/>
              </a:rPr>
              <a:t>A saclike structure that stores, concentrates and releases bile. Its wall is formed of:</a:t>
            </a:r>
            <a:endParaRPr lang="en-US" sz="2800" b="1" dirty="0">
              <a:solidFill>
                <a:srgbClr val="FFFF66"/>
              </a:solidFill>
              <a:ea typeface="ＭＳ Ｐゴシック" pitchFamily="34" charset="-128"/>
            </a:endParaRP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US" sz="2800" b="1" dirty="0">
                <a:solidFill>
                  <a:srgbClr val="002060"/>
                </a:solidFill>
                <a:ea typeface="ＭＳ Ｐゴシック" pitchFamily="34" charset="-128"/>
              </a:rPr>
              <a:t>Mucosa:</a:t>
            </a:r>
            <a:r>
              <a:rPr lang="en-US" sz="2800" dirty="0">
                <a:solidFill>
                  <a:srgbClr val="002060"/>
                </a:solidFill>
                <a:ea typeface="ＭＳ Ｐゴシック" pitchFamily="34" charset="-128"/>
              </a:rPr>
              <a:t> </a:t>
            </a:r>
            <a:r>
              <a:rPr lang="en-US" sz="2800" dirty="0">
                <a:ea typeface="ＭＳ Ｐゴシック" pitchFamily="34" charset="-128"/>
              </a:rPr>
              <a:t>highly folded.</a:t>
            </a:r>
          </a:p>
          <a:p>
            <a:pPr lvl="1" eaLnBrk="1" fontAlgn="auto" hangingPunct="1">
              <a:spcAft>
                <a:spcPts val="0"/>
              </a:spcAft>
              <a:defRPr/>
            </a:pPr>
            <a:r>
              <a:rPr lang="en-US" sz="2400" dirty="0">
                <a:ea typeface="Arial" pitchFamily="34" charset="0"/>
              </a:rPr>
              <a:t>Simple columnar epithelium.</a:t>
            </a:r>
          </a:p>
          <a:p>
            <a:pPr lvl="1" eaLnBrk="1" fontAlgn="auto" hangingPunct="1">
              <a:spcAft>
                <a:spcPts val="0"/>
              </a:spcAft>
              <a:defRPr/>
            </a:pPr>
            <a:r>
              <a:rPr lang="en-US" sz="2400" dirty="0">
                <a:ea typeface="Arial" pitchFamily="34" charset="0"/>
              </a:rPr>
              <a:t>Lamina </a:t>
            </a:r>
            <a:r>
              <a:rPr lang="en-US" sz="2400" dirty="0" err="1">
                <a:ea typeface="Arial" pitchFamily="34" charset="0"/>
              </a:rPr>
              <a:t>propria</a:t>
            </a:r>
            <a:r>
              <a:rPr lang="en-US" sz="2400" dirty="0">
                <a:ea typeface="Arial" pitchFamily="34" charset="0"/>
              </a:rPr>
              <a:t>: contains mucous glands in the neck of gall bladder.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US" sz="2800" b="1" dirty="0" err="1">
                <a:solidFill>
                  <a:srgbClr val="002060"/>
                </a:solidFill>
                <a:ea typeface="ＭＳ Ｐゴシック" pitchFamily="34" charset="-128"/>
              </a:rPr>
              <a:t>Muscularis</a:t>
            </a:r>
            <a:r>
              <a:rPr lang="en-US" sz="2800" b="1" dirty="0">
                <a:solidFill>
                  <a:srgbClr val="002060"/>
                </a:solidFill>
                <a:ea typeface="ＭＳ Ｐゴシック" pitchFamily="34" charset="-128"/>
              </a:rPr>
              <a:t>:</a:t>
            </a:r>
            <a:r>
              <a:rPr lang="en-US" sz="2800" dirty="0">
                <a:solidFill>
                  <a:srgbClr val="002060"/>
                </a:solidFill>
                <a:ea typeface="ＭＳ Ｐゴシック" pitchFamily="34" charset="-128"/>
              </a:rPr>
              <a:t> </a:t>
            </a:r>
            <a:r>
              <a:rPr lang="en-US" sz="2800" dirty="0">
                <a:ea typeface="ＭＳ Ｐゴシック" pitchFamily="34" charset="-128"/>
              </a:rPr>
              <a:t>bundles of smooth muscle fibers oriented in all directions.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US" sz="2800" b="1" dirty="0">
                <a:solidFill>
                  <a:srgbClr val="002060"/>
                </a:solidFill>
                <a:ea typeface="ＭＳ Ｐゴシック" pitchFamily="34" charset="-128"/>
              </a:rPr>
              <a:t>Serosa</a:t>
            </a:r>
            <a:r>
              <a:rPr lang="en-US" sz="2800" dirty="0">
                <a:ea typeface="ＭＳ Ｐゴシック" pitchFamily="34" charset="-128"/>
              </a:rPr>
              <a:t> or </a:t>
            </a:r>
            <a:r>
              <a:rPr lang="en-US" sz="2800" b="1" dirty="0">
                <a:solidFill>
                  <a:srgbClr val="002060"/>
                </a:solidFill>
                <a:ea typeface="ＭＳ Ｐゴシック" pitchFamily="34" charset="-128"/>
              </a:rPr>
              <a:t>adventitia</a:t>
            </a:r>
            <a:r>
              <a:rPr lang="en-US" sz="2800" dirty="0">
                <a:solidFill>
                  <a:srgbClr val="002060"/>
                </a:solidFill>
                <a:ea typeface="ＭＳ Ｐゴシック" pitchFamily="34" charset="-128"/>
              </a:rPr>
              <a:t>.</a:t>
            </a:r>
          </a:p>
        </p:txBody>
      </p:sp>
      <p:pic>
        <p:nvPicPr>
          <p:cNvPr id="9219" name="Picture 6" descr="loadBinary_006.jpg">
            <a:extLst>
              <a:ext uri="{FF2B5EF4-FFF2-40B4-BE49-F238E27FC236}">
                <a16:creationId xmlns:a16="http://schemas.microsoft.com/office/drawing/2014/main" id="{3143DB2A-7EBB-4FDA-B72F-3A665A89A4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143"/>
          <a:stretch>
            <a:fillRect/>
          </a:stretch>
        </p:blipFill>
        <p:spPr bwMode="auto">
          <a:xfrm>
            <a:off x="5410200" y="1447800"/>
            <a:ext cx="3455988" cy="5064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0" name="Rectangle 16">
            <a:extLst>
              <a:ext uri="{FF2B5EF4-FFF2-40B4-BE49-F238E27FC236}">
                <a16:creationId xmlns:a16="http://schemas.microsoft.com/office/drawing/2014/main" id="{2BC6B98D-715D-4AF1-B890-A68A9B84FF8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5800" y="220663"/>
            <a:ext cx="7772400" cy="766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defTabSz="6858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5143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8572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2001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15430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000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4574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29146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3718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3300">
                <a:latin typeface="Calibri Light" panose="020F0302020204030204" pitchFamily="34" charset="0"/>
                <a:ea typeface="ＭＳ Ｐゴシック" panose="020B0600070205080204" pitchFamily="34" charset="-128"/>
              </a:rPr>
              <a:t>Gall Bladder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16">
            <a:extLst>
              <a:ext uri="{FF2B5EF4-FFF2-40B4-BE49-F238E27FC236}">
                <a16:creationId xmlns:a16="http://schemas.microsoft.com/office/drawing/2014/main" id="{FA0C5690-9C62-4E7A-910E-05558AF97D3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85800" y="228600"/>
            <a:ext cx="7772400" cy="766763"/>
          </a:xfrm>
        </p:spPr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PANCREAS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65157BC5-722C-49D3-823B-67B590F105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5100" y="1368425"/>
            <a:ext cx="4187825" cy="5064125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2800" b="1" dirty="0" err="1">
                <a:solidFill>
                  <a:srgbClr val="002060"/>
                </a:solidFill>
              </a:rPr>
              <a:t>Stroma</a:t>
            </a:r>
            <a:r>
              <a:rPr lang="en-US" sz="2800" b="1" dirty="0">
                <a:solidFill>
                  <a:srgbClr val="002060"/>
                </a:solidFill>
              </a:rPr>
              <a:t>:</a:t>
            </a:r>
            <a:r>
              <a:rPr lang="en-US" sz="2800" dirty="0">
                <a:solidFill>
                  <a:srgbClr val="002060"/>
                </a:solidFill>
              </a:rPr>
              <a:t> </a:t>
            </a:r>
            <a:r>
              <a:rPr lang="en-US" sz="2800" dirty="0"/>
              <a:t>capsule, septa &amp; reticular fibers.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US" sz="2800" b="1" dirty="0">
                <a:solidFill>
                  <a:srgbClr val="002060"/>
                </a:solidFill>
              </a:rPr>
              <a:t>Parenchyma:</a:t>
            </a:r>
            <a:r>
              <a:rPr lang="en-US" sz="2800" dirty="0">
                <a:solidFill>
                  <a:srgbClr val="002060"/>
                </a:solidFill>
              </a:rPr>
              <a:t>  </a:t>
            </a:r>
            <a:r>
              <a:rPr lang="en-US" sz="2800" dirty="0"/>
              <a:t>Pancreas is a </a:t>
            </a:r>
            <a:r>
              <a:rPr lang="en-US" sz="2800" b="1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mixed</a:t>
            </a:r>
            <a:r>
              <a:rPr lang="en-US" sz="2800" dirty="0"/>
              <a:t> gland:</a:t>
            </a:r>
          </a:p>
          <a:p>
            <a:pPr lvl="1" eaLnBrk="1" fontAlgn="auto" hangingPunct="1">
              <a:spcAft>
                <a:spcPts val="0"/>
              </a:spcAft>
              <a:defRPr/>
            </a:pPr>
            <a:r>
              <a:rPr lang="en-US" sz="24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Exocrine part </a:t>
            </a:r>
            <a:r>
              <a:rPr lang="en-US" sz="2400" dirty="0"/>
              <a:t>(</a:t>
            </a:r>
            <a:r>
              <a:rPr lang="en-US" sz="2400" dirty="0" err="1"/>
              <a:t>acini</a:t>
            </a:r>
            <a:r>
              <a:rPr lang="en-US" sz="2400" dirty="0"/>
              <a:t> &amp; ducts): produces </a:t>
            </a:r>
            <a:r>
              <a:rPr lang="en-US" sz="24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digestive pancreatic enzymes</a:t>
            </a:r>
            <a:r>
              <a:rPr lang="en-US" sz="2400" dirty="0"/>
              <a:t>.</a:t>
            </a:r>
          </a:p>
          <a:p>
            <a:pPr lvl="1" eaLnBrk="1" fontAlgn="auto" hangingPunct="1">
              <a:spcAft>
                <a:spcPts val="0"/>
              </a:spcAft>
              <a:defRPr/>
            </a:pPr>
            <a:r>
              <a:rPr lang="en-US" sz="24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Endocrine part </a:t>
            </a:r>
            <a:r>
              <a:rPr lang="en-US" sz="2400" dirty="0"/>
              <a:t>(islets of Langerhans): produces </a:t>
            </a:r>
            <a:r>
              <a:rPr lang="en-US" sz="24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hormones</a:t>
            </a:r>
            <a:r>
              <a:rPr lang="en-US" sz="2400" dirty="0"/>
              <a:t>.</a:t>
            </a:r>
            <a:endParaRPr lang="en-US" dirty="0"/>
          </a:p>
        </p:txBody>
      </p:sp>
      <p:pic>
        <p:nvPicPr>
          <p:cNvPr id="10244" name="Picture 4" descr="Pancreas-1.jpg">
            <a:extLst>
              <a:ext uri="{FF2B5EF4-FFF2-40B4-BE49-F238E27FC236}">
                <a16:creationId xmlns:a16="http://schemas.microsoft.com/office/drawing/2014/main" id="{95E2409A-2879-4577-9B1E-3F8EE833FA0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4363" y="1368425"/>
            <a:ext cx="4518025" cy="4503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16">
            <a:extLst>
              <a:ext uri="{FF2B5EF4-FFF2-40B4-BE49-F238E27FC236}">
                <a16:creationId xmlns:a16="http://schemas.microsoft.com/office/drawing/2014/main" id="{03B71C41-4C90-4645-BB8C-1046FAA5D0F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85800" y="220663"/>
            <a:ext cx="7772400" cy="766762"/>
          </a:xfrm>
        </p:spPr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Exocrine Pancreas</a:t>
            </a:r>
          </a:p>
        </p:txBody>
      </p:sp>
      <p:sp>
        <p:nvSpPr>
          <p:cNvPr id="12291" name="Content Placeholder 7">
            <a:extLst>
              <a:ext uri="{FF2B5EF4-FFF2-40B4-BE49-F238E27FC236}">
                <a16:creationId xmlns:a16="http://schemas.microsoft.com/office/drawing/2014/main" id="{52EFDBB8-FC19-4EFB-80A9-2266299D9873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03200" y="1166813"/>
            <a:ext cx="4521200" cy="5581650"/>
          </a:xfrm>
        </p:spPr>
        <p:txBody>
          <a:bodyPr/>
          <a:lstStyle/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b="1">
                <a:solidFill>
                  <a:srgbClr val="002060"/>
                </a:solidFill>
                <a:ea typeface="ＭＳ Ｐゴシック" panose="020B0600070205080204" pitchFamily="34" charset="-128"/>
              </a:rPr>
              <a:t>Pancreatic Acini:</a:t>
            </a:r>
          </a:p>
          <a:p>
            <a:pPr eaLnBrk="1" hangingPunct="1"/>
            <a:r>
              <a:rPr lang="en-US" altLang="en-US" sz="2800" u="sng">
                <a:ea typeface="ＭＳ Ｐゴシック" panose="020B0600070205080204" pitchFamily="34" charset="-128"/>
              </a:rPr>
              <a:t>They are serous acini</a:t>
            </a:r>
            <a:r>
              <a:rPr lang="en-US" altLang="en-US" sz="2800">
                <a:ea typeface="ＭＳ Ｐゴシック" panose="020B0600070205080204" pitchFamily="34" charset="-128"/>
              </a:rPr>
              <a:t>: secreting a thin fluid rich in digestive pancreatic enzymes.</a:t>
            </a:r>
          </a:p>
          <a:p>
            <a:pPr eaLnBrk="1" hangingPunct="1"/>
            <a:r>
              <a:rPr lang="en-US" altLang="en-US" sz="2800" u="sng">
                <a:ea typeface="ＭＳ Ｐゴシック" panose="020B0600070205080204" pitchFamily="34" charset="-128"/>
              </a:rPr>
              <a:t>Centroacinar cells</a:t>
            </a:r>
            <a:r>
              <a:rPr lang="en-US" altLang="en-US" sz="2800">
                <a:ea typeface="ＭＳ Ｐゴシック" panose="020B0600070205080204" pitchFamily="34" charset="-128"/>
              </a:rPr>
              <a:t>:</a:t>
            </a:r>
            <a:br>
              <a:rPr lang="en-US" altLang="en-US" sz="2800">
                <a:ea typeface="ＭＳ Ｐゴシック" panose="020B0600070205080204" pitchFamily="34" charset="-128"/>
              </a:rPr>
            </a:br>
            <a:r>
              <a:rPr lang="en-US" altLang="en-US" sz="2800">
                <a:ea typeface="ＭＳ Ｐゴシック" panose="020B0600070205080204" pitchFamily="34" charset="-128"/>
              </a:rPr>
              <a:t>Their nuclei appear in the center of the acini. They represent the beginning of the ducts. </a:t>
            </a:r>
          </a:p>
          <a:p>
            <a:pPr eaLnBrk="1" hangingPunct="1"/>
            <a:r>
              <a:rPr lang="en-US" altLang="en-US" sz="2800" u="sng">
                <a:ea typeface="ＭＳ Ｐゴシック" panose="020B0600070205080204" pitchFamily="34" charset="-128"/>
              </a:rPr>
              <a:t>No myoepithelial cells</a:t>
            </a:r>
            <a:r>
              <a:rPr lang="en-US" altLang="en-US" sz="2800">
                <a:ea typeface="ＭＳ Ｐゴシック" panose="020B0600070205080204" pitchFamily="34" charset="-128"/>
              </a:rPr>
              <a:t> around the acini.</a:t>
            </a:r>
          </a:p>
        </p:txBody>
      </p:sp>
      <p:pic>
        <p:nvPicPr>
          <p:cNvPr id="12292" name="Picture 4">
            <a:extLst>
              <a:ext uri="{FF2B5EF4-FFF2-40B4-BE49-F238E27FC236}">
                <a16:creationId xmlns:a16="http://schemas.microsoft.com/office/drawing/2014/main" id="{DF028F6E-61B7-4D9C-845B-A5376E5CD0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51" t="46243" r="3654" b="24532"/>
          <a:stretch>
            <a:fillRect/>
          </a:stretch>
        </p:blipFill>
        <p:spPr bwMode="auto">
          <a:xfrm>
            <a:off x="5156200" y="1289050"/>
            <a:ext cx="3835400" cy="181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3" name="Picture 4" descr="F16_06">
            <a:extLst>
              <a:ext uri="{FF2B5EF4-FFF2-40B4-BE49-F238E27FC236}">
                <a16:creationId xmlns:a16="http://schemas.microsoft.com/office/drawing/2014/main" id="{B99A05CA-D5A3-4104-9E6D-670B236C79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0963" y="3225800"/>
            <a:ext cx="3830637" cy="3306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Blue">
      <a:dk1>
        <a:sysClr val="windowText" lastClr="000000"/>
      </a:dk1>
      <a:lt1>
        <a:sysClr val="window" lastClr="FFFFFF"/>
      </a:lt1>
      <a:dk2>
        <a:srgbClr val="17406D"/>
      </a:dk2>
      <a:lt2>
        <a:srgbClr val="DBEF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2905</TotalTime>
  <Words>451</Words>
  <Application>Microsoft Office PowerPoint</Application>
  <PresentationFormat>عرض على الشاشة (4:3)</PresentationFormat>
  <Paragraphs>75</Paragraphs>
  <Slides>13</Slides>
  <Notes>4</Notes>
  <HiddenSlides>0</HiddenSlides>
  <MMClips>0</MMClips>
  <ScaleCrop>false</ScaleCrop>
  <HeadingPairs>
    <vt:vector size="6" baseType="variant">
      <vt:variant>
        <vt:lpstr>الخطوط المستخدمة</vt:lpstr>
      </vt:variant>
      <vt:variant>
        <vt:i4>6</vt:i4>
      </vt:variant>
      <vt:variant>
        <vt:lpstr>نسق</vt:lpstr>
      </vt:variant>
      <vt:variant>
        <vt:i4>1</vt:i4>
      </vt:variant>
      <vt:variant>
        <vt:lpstr>عناوين الشرائح</vt:lpstr>
      </vt:variant>
      <vt:variant>
        <vt:i4>13</vt:i4>
      </vt:variant>
    </vt:vector>
  </HeadingPairs>
  <TitlesOfParts>
    <vt:vector size="20" baseType="lpstr">
      <vt:lpstr>Calibri</vt:lpstr>
      <vt:lpstr>Arial</vt:lpstr>
      <vt:lpstr>Calibri Light</vt:lpstr>
      <vt:lpstr>ＭＳ Ｐゴシック</vt:lpstr>
      <vt:lpstr>Wingdings</vt:lpstr>
      <vt:lpstr>Times New Roman</vt:lpstr>
      <vt:lpstr>Office Theme</vt:lpstr>
      <vt:lpstr>BILIARY PASSAGES  &amp; PANCREAS</vt:lpstr>
      <vt:lpstr>عرض تقديمي في PowerPoint</vt:lpstr>
      <vt:lpstr>Bile Canaliculi</vt:lpstr>
      <vt:lpstr>عرض تقديمي في PowerPoint</vt:lpstr>
      <vt:lpstr>عرض تقديمي في PowerPoint</vt:lpstr>
      <vt:lpstr>Common Hepatic Duct</vt:lpstr>
      <vt:lpstr>عرض تقديمي في PowerPoint</vt:lpstr>
      <vt:lpstr>PANCREAS</vt:lpstr>
      <vt:lpstr>Exocrine Pancreas</vt:lpstr>
      <vt:lpstr>Exocrine Pancreas</vt:lpstr>
      <vt:lpstr>Exocrine Pancreas</vt:lpstr>
      <vt:lpstr>عرض تقديمي في PowerPoint</vt:lpstr>
      <vt:lpstr>عرض تقديمي في PowerPoint</vt:lpstr>
    </vt:vector>
  </TitlesOfParts>
  <Company>ksu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LIVER</dc:title>
  <dc:creator>Aly Mohamed</dc:creator>
  <cp:lastModifiedBy>ftomy naje</cp:lastModifiedBy>
  <cp:revision>220</cp:revision>
  <dcterms:created xsi:type="dcterms:W3CDTF">2006-03-06T11:54:39Z</dcterms:created>
  <dcterms:modified xsi:type="dcterms:W3CDTF">2018-11-17T23:01:58Z</dcterms:modified>
</cp:coreProperties>
</file>