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85" r:id="rId2"/>
    <p:sldId id="308" r:id="rId3"/>
    <p:sldId id="307" r:id="rId4"/>
    <p:sldId id="316" r:id="rId5"/>
    <p:sldId id="317" r:id="rId6"/>
    <p:sldId id="315" r:id="rId7"/>
    <p:sldId id="309" r:id="rId8"/>
    <p:sldId id="323" r:id="rId9"/>
    <p:sldId id="324" r:id="rId10"/>
    <p:sldId id="325" r:id="rId11"/>
    <p:sldId id="326" r:id="rId12"/>
    <p:sldId id="327" r:id="rId13"/>
    <p:sldId id="32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800000"/>
    <a:srgbClr val="00FF00"/>
    <a:srgbClr val="FFCCFF"/>
    <a:srgbClr val="FF99FF"/>
    <a:srgbClr val="CC0099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928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1880F358-2A9A-429D-BD71-09521E80DD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B421F1C4-04EE-4B9F-858B-14D410359B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007DA70-A3E2-44BF-9CB7-5A64B1A30B4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2A2C5949-93FA-45F2-9592-01FF1E16C0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A3D82A79-77AB-499A-B452-9172456712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A01660B5-7E2C-41CE-94D6-4486EDE10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DC7776-8D7C-49EC-A728-C74D0C34983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4156163D-3F0D-4826-A996-7A4067961B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D25867-39FC-48C3-AD52-9D3145DD3F14}" type="slidenum">
              <a:rPr lang="ar-SA" altLang="en-US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859433E-4298-4BDC-A215-3DA24D2B69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C339338-1B77-4F5E-978B-77B8FD9B1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715475A6-750E-49A3-A03D-7F99DE0E3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4BF8EE-A89D-4789-BC05-295D4D71339D}" type="slidenum">
              <a:rPr lang="ar-SA" altLang="en-US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994065F-A6B8-4E9E-81BA-3E88EBD578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376E74E-2277-456D-9399-8D67E1E85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2164D0D6-4770-4FAF-9BA8-A85B7FF14A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A232F2-F51A-4DEE-9D78-0DC99B041255}" type="slidenum">
              <a:rPr lang="ar-SA" altLang="en-US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843B0E9-6C18-44DD-8CF4-1AE427D7F3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9B9DD28-12C5-4848-A7A3-58BB9CC09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55874AA-9513-4845-9925-DE0BD50A50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7AA470-ECD9-43E1-8BB1-FFB7F0F9C2F2}" type="slidenum">
              <a:rPr lang="ar-SA" altLang="en-US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6ACB877-F7E3-406F-A468-C22521ECC4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7F99070-E9BA-436E-BF4B-8DD428E21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FE17-FF40-4BAB-A15F-2C1C481F1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1FDC3-CCE7-463A-9ADB-FC1B39B8F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AB462-BB3C-4E0D-BE87-AF9D048A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DA7F-9BB9-4F2A-BD59-B534A456A306}" type="datetimeFigureOut">
              <a:rPr lang="en-US"/>
              <a:pPr>
                <a:defRPr/>
              </a:pPr>
              <a:t>11/18/2018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FAC2F-8155-438B-8201-A4E15885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C9D8A-3B98-42FC-8F87-14C1C146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2D5A-FF6E-4FAE-B4BD-3BF9E9EC4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2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D92D-AA5B-4E6C-931C-4DF6BC63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FA19E-CEF3-4214-9620-6CE14C5D6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BD068-FD45-479C-B19A-82A1F7CF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571B6-92D1-4E3B-8D99-2F490E3F3AA2}" type="datetimeFigureOut">
              <a:rPr lang="en-US"/>
              <a:pPr>
                <a:defRPr/>
              </a:pPr>
              <a:t>11/18/2018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818C5-3140-47AB-9B6C-42CE1C2D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71F97-7F5F-4B17-BE1D-DC0E921C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290CF-E5EE-4BBE-A09B-502E7FC78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9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72959D-CF18-466A-B757-9BE42E80C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ED3BA-BFC2-4C35-B978-ED9C63B55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A3E95-CFB1-45B0-A3D7-124B6470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C3BE-AC78-4755-BE22-665C22584C7B}" type="datetimeFigureOut">
              <a:rPr lang="en-US"/>
              <a:pPr>
                <a:defRPr/>
              </a:pPr>
              <a:t>11/18/2018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828A1-FBBC-4679-8B5E-0044F8183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68EAA-2004-45B9-A93B-568A9981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25D2-D1EC-40BE-81DB-92E25E2C7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1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277F-EF23-4765-885D-65166F85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B89F1-2873-48F0-B83E-228BAE59C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3EEC6-18AE-4D72-801E-0CE9CBB3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A01A7-D448-41FD-9365-9A16E9029A17}" type="datetimeFigureOut">
              <a:rPr lang="en-US"/>
              <a:pPr>
                <a:defRPr/>
              </a:pPr>
              <a:t>11/18/2018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451CB-496C-4D6C-9530-53280A8C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35ECB-1E74-46FB-8B38-081E4372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A6F05-F7C9-4CF3-B360-A301C7E6B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9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6291-9F11-41C8-8BDD-69319C90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C0628-C29B-40F8-9B1C-DC531D4AA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152D8-22D0-456E-AE67-1406D0499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EB792-F25E-4D1B-AD05-AA2D89A82918}" type="datetimeFigureOut">
              <a:rPr lang="en-US"/>
              <a:pPr>
                <a:defRPr/>
              </a:pPr>
              <a:t>11/18/2018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FB728-58DF-4558-9A35-E94CEF7C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90848-DBD3-4C0F-B3EF-78E8E763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51640-12A2-4050-9E12-A6A6F8FAF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0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7621-5249-4D1D-B4F3-3A5E6674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C672B-1224-47D2-84F7-CF4249B9E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8BFED-FD36-49A6-BC8B-CEBEEF487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5D8818-725D-4AD0-8639-0262C5B8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63A4-70D4-4B22-AC11-04056ED7E4EC}" type="datetimeFigureOut">
              <a:rPr lang="en-US"/>
              <a:pPr>
                <a:defRPr/>
              </a:pPr>
              <a:t>11/18/2018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E0DF5F-5A75-49E7-8E51-5762941B2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FB15AE-C2F0-49D9-90C4-545A71DD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ED4D-A0DD-49E0-BC65-745C3DF43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DB43-42B4-4E11-9E7A-1CF849E8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DC754-7666-494E-BBF4-D1CD901F5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51150-3111-403E-93A7-A196DA5E6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AC2BB-399E-41E9-8D26-E770DC632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70142-F5BC-425E-BCA1-011106953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FDA47C-2DA8-4F74-9452-BE2D7ABB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EDD2-D1F5-432C-ADFD-898A27248BAE}" type="datetimeFigureOut">
              <a:rPr lang="en-US"/>
              <a:pPr>
                <a:defRPr/>
              </a:pPr>
              <a:t>11/18/2018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CC8891-4C02-484F-8146-D54E703B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7F22B2-B66C-4E43-9B7D-5649CC73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EB2D4-702F-40E8-8A60-121A0E5F4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2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0133-9034-4862-8DAB-05D76D4F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624550-B68C-4834-BEAD-6F60DCEA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8E63-D0DF-4EDD-B652-6E041E959E71}" type="datetimeFigureOut">
              <a:rPr lang="en-US"/>
              <a:pPr>
                <a:defRPr/>
              </a:pPr>
              <a:t>11/18/2018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434796-56A3-432D-8367-38DC61F6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8032F0-AE8B-412C-9626-F58C249A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1723-C4DA-4884-81E8-AD305E27D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2F1076-26E6-4581-B785-CEDC8C63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5D08-9372-4C41-B22B-AE6300164E60}" type="datetimeFigureOut">
              <a:rPr lang="en-US"/>
              <a:pPr>
                <a:defRPr/>
              </a:pPr>
              <a:t>11/18/2018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82C100-3A8F-4E68-9BBC-F9DC57D0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6848E2-80A3-490A-A0E2-BC229901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0911-EE45-4E23-A301-7DD7B4B17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1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2D37D-1739-493B-BC39-DD93F0F95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92C38-FF16-4F47-8592-06163D3B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54717-9FB3-4C98-9327-7D66A8576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AA9AD6-075F-4539-A14F-DE92F81D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410DA-3279-44E9-B831-0255D545F24F}" type="datetimeFigureOut">
              <a:rPr lang="en-US"/>
              <a:pPr>
                <a:defRPr/>
              </a:pPr>
              <a:t>11/18/2018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64BD24-6773-42B7-8670-874E08FD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B480B7-8D84-4BF4-9555-A537315C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62A6D-9019-4841-844E-A6F31E162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0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D6CF-A26E-4DD5-8C9F-F9E10B35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BD7969-ED59-4CF9-AE2B-0896B6D34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FCB4A-8322-4F06-A3CC-5BE52ECFA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7CAECE-BCA0-41FE-9E19-66A499A0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5D5B-834F-4EF9-A28B-603974C9BC77}" type="datetimeFigureOut">
              <a:rPr lang="en-US"/>
              <a:pPr>
                <a:defRPr/>
              </a:pPr>
              <a:t>11/18/2018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F3E5A8-484D-4905-93BD-1262F01C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243DB1-EC08-4817-8CA6-BBFDEC89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54240-AA34-4CA2-B478-EAFB9830A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9DA58DE-001F-40D9-BA40-DBF45012C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AD1A5E6-0FA6-4218-BB4B-F1BF711F1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23C94-D162-4A90-B2EC-D5B0CF343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18C8CD-1E32-42F5-8E25-4DF3AF446AA5}" type="datetimeFigureOut">
              <a:rPr lang="en-US"/>
              <a:pPr>
                <a:defRPr/>
              </a:pPr>
              <a:t>11/18/2018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BD4E6-9131-40E6-83C8-95E718DD9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CE54-DE3D-44E5-A3C6-BAEC7F9B3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4456D1-B80F-4846-9604-6C1ED2AFE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8">
            <a:extLst>
              <a:ext uri="{FF2B5EF4-FFF2-40B4-BE49-F238E27FC236}">
                <a16:creationId xmlns:a16="http://schemas.microsoft.com/office/drawing/2014/main" id="{135B7FA6-7EB1-4D32-8233-C3EE38BFC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762000"/>
          </a:xfrm>
        </p:spPr>
        <p:txBody>
          <a:bodyPr/>
          <a:lstStyle/>
          <a:p>
            <a:pPr algn="ctr" eaLnBrk="1" hangingPunct="1"/>
            <a:r>
              <a:rPr lang="en-US" altLang="en-US" sz="4000" b="1">
                <a:ea typeface="ＭＳ Ｐゴシック" panose="020B0600070205080204" pitchFamily="34" charset="-128"/>
              </a:rPr>
              <a:t>BILIARY PASSAGES  &amp; PANCREAS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0781F3D-160D-4DF7-9C21-3A07670120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8025" y="1295400"/>
            <a:ext cx="7727950" cy="4029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9B092"/>
                </a:solidFill>
                <a:ea typeface="ＭＳ Ｐゴシック" pitchFamily="34" charset="-128"/>
              </a:rPr>
              <a:t>Objectives: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>
                <a:ea typeface="ＭＳ Ｐゴシック" pitchFamily="34" charset="-128"/>
              </a:rPr>
              <a:t>The student should be able to identify &amp; describe the histological features of: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u="sng" dirty="0">
                <a:solidFill>
                  <a:srgbClr val="002060"/>
                </a:solidFill>
                <a:ea typeface="ＭＳ Ｐゴシック" pitchFamily="34" charset="-128"/>
              </a:rPr>
              <a:t>Intrahepatic biliary passages</a:t>
            </a:r>
            <a:r>
              <a:rPr lang="en-US" dirty="0">
                <a:solidFill>
                  <a:srgbClr val="002060"/>
                </a:solidFill>
                <a:ea typeface="ＭＳ Ｐゴシック" pitchFamily="34" charset="-128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u="sng" dirty="0" err="1">
                <a:solidFill>
                  <a:srgbClr val="002060"/>
                </a:solidFill>
                <a:ea typeface="ＭＳ Ｐゴシック" pitchFamily="34" charset="-128"/>
              </a:rPr>
              <a:t>Extrahepatic</a:t>
            </a:r>
            <a:r>
              <a:rPr lang="en-US" u="sng" dirty="0">
                <a:solidFill>
                  <a:srgbClr val="002060"/>
                </a:solidFill>
                <a:ea typeface="ＭＳ Ｐゴシック" pitchFamily="34" charset="-128"/>
              </a:rPr>
              <a:t> bile ducts.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u="sng" dirty="0">
                <a:solidFill>
                  <a:srgbClr val="002060"/>
                </a:solidFill>
                <a:ea typeface="ＭＳ Ｐゴシック" pitchFamily="34" charset="-128"/>
              </a:rPr>
              <a:t>Gall bladder</a:t>
            </a:r>
            <a:r>
              <a:rPr lang="en-US" dirty="0">
                <a:solidFill>
                  <a:srgbClr val="002060"/>
                </a:solidFill>
                <a:ea typeface="ＭＳ Ｐゴシック" pitchFamily="34" charset="-128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u="sng" dirty="0">
                <a:solidFill>
                  <a:srgbClr val="002060"/>
                </a:solidFill>
                <a:ea typeface="ＭＳ Ｐゴシック" pitchFamily="34" charset="-128"/>
              </a:rPr>
              <a:t>Exocrine pancreas</a:t>
            </a:r>
            <a:r>
              <a:rPr lang="en-US" dirty="0">
                <a:solidFill>
                  <a:srgbClr val="002060"/>
                </a:solidFill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>
            <a:extLst>
              <a:ext uri="{FF2B5EF4-FFF2-40B4-BE49-F238E27FC236}">
                <a16:creationId xmlns:a16="http://schemas.microsoft.com/office/drawing/2014/main" id="{6871AC1A-7DA9-40BC-ADF5-177C05E24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Exocrine Pancreas</a:t>
            </a:r>
          </a:p>
        </p:txBody>
      </p:sp>
      <p:sp>
        <p:nvSpPr>
          <p:cNvPr id="14339" name="Content Placeholder 7">
            <a:extLst>
              <a:ext uri="{FF2B5EF4-FFF2-40B4-BE49-F238E27FC236}">
                <a16:creationId xmlns:a16="http://schemas.microsoft.com/office/drawing/2014/main" id="{65D55ED3-6BC0-4E99-842B-43C9C249A6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3200" y="1319213"/>
            <a:ext cx="4799013" cy="4621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000" b="1">
                <a:solidFill>
                  <a:srgbClr val="002060"/>
                </a:solidFill>
                <a:ea typeface="ＭＳ Ｐゴシック" panose="020B0600070205080204" pitchFamily="34" charset="-128"/>
              </a:rPr>
              <a:t>Pancreatic Acinar Cells:</a:t>
            </a:r>
          </a:p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Pyramidal</a:t>
            </a:r>
            <a:r>
              <a:rPr lang="en-US" altLang="en-US">
                <a:ea typeface="ＭＳ Ｐゴシック" panose="020B0600070205080204" pitchFamily="34" charset="-128"/>
              </a:rPr>
              <a:t> in shape.</a:t>
            </a:r>
          </a:p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Nuclei</a:t>
            </a:r>
            <a:r>
              <a:rPr lang="en-US" altLang="en-US">
                <a:ea typeface="ＭＳ Ｐゴシック" panose="020B0600070205080204" pitchFamily="34" charset="-128"/>
              </a:rPr>
              <a:t> are basal.</a:t>
            </a:r>
          </a:p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Cytoplasm</a:t>
            </a:r>
            <a:r>
              <a:rPr lang="en-US" altLang="en-US">
                <a:ea typeface="ＭＳ Ｐゴシック" panose="020B0600070205080204" pitchFamily="34" charset="-128"/>
              </a:rPr>
              <a:t>:</a:t>
            </a:r>
          </a:p>
          <a:p>
            <a:pPr lvl="1" eaLnBrk="1" hangingPunct="1"/>
            <a:r>
              <a:rPr lang="en-US" altLang="en-US" u="sng">
                <a:cs typeface="Arial" panose="020B0604020202020204" pitchFamily="34" charset="0"/>
              </a:rPr>
              <a:t>Basal</a:t>
            </a:r>
            <a:r>
              <a:rPr lang="en-US" altLang="en-US">
                <a:cs typeface="Arial" panose="020B0604020202020204" pitchFamily="34" charset="0"/>
              </a:rPr>
              <a:t> part </a:t>
            </a:r>
            <a:r>
              <a:rPr lang="en-US" altLang="en-US" u="sng">
                <a:cs typeface="Arial" panose="020B0604020202020204" pitchFamily="34" charset="0"/>
              </a:rPr>
              <a:t>basophilic</a:t>
            </a:r>
            <a:r>
              <a:rPr lang="en-US" altLang="en-US">
                <a:cs typeface="Arial" panose="020B0604020202020204" pitchFamily="34" charset="0"/>
              </a:rPr>
              <a:t> (due to abundant rER).</a:t>
            </a:r>
          </a:p>
          <a:p>
            <a:pPr lvl="1" eaLnBrk="1" hangingPunct="1"/>
            <a:r>
              <a:rPr lang="en-US" altLang="en-US" u="sng">
                <a:cs typeface="Arial" panose="020B0604020202020204" pitchFamily="34" charset="0"/>
              </a:rPr>
              <a:t>Apical</a:t>
            </a:r>
            <a:r>
              <a:rPr lang="en-US" altLang="en-US">
                <a:cs typeface="Arial" panose="020B0604020202020204" pitchFamily="34" charset="0"/>
              </a:rPr>
              <a:t> part </a:t>
            </a:r>
            <a:r>
              <a:rPr lang="en-US" altLang="en-US" u="sng">
                <a:cs typeface="Arial" panose="020B0604020202020204" pitchFamily="34" charset="0"/>
              </a:rPr>
              <a:t>acidophilic</a:t>
            </a:r>
            <a:r>
              <a:rPr lang="en-US" altLang="en-US">
                <a:cs typeface="Arial" panose="020B0604020202020204" pitchFamily="34" charset="0"/>
              </a:rPr>
              <a:t> (due to secretory granules).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60210FA3-71E4-4996-8F0D-CAD7D9F7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11"/>
          <a:stretch>
            <a:fillRect/>
          </a:stretch>
        </p:blipFill>
        <p:spPr bwMode="auto">
          <a:xfrm>
            <a:off x="5129213" y="1281113"/>
            <a:ext cx="38338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F16_08">
            <a:extLst>
              <a:ext uri="{FF2B5EF4-FFF2-40B4-BE49-F238E27FC236}">
                <a16:creationId xmlns:a16="http://schemas.microsoft.com/office/drawing/2014/main" id="{297138EA-4355-4246-B653-E141E984E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2840038"/>
            <a:ext cx="269557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>
            <a:extLst>
              <a:ext uri="{FF2B5EF4-FFF2-40B4-BE49-F238E27FC236}">
                <a16:creationId xmlns:a16="http://schemas.microsoft.com/office/drawing/2014/main" id="{F0F3666B-5423-4867-989C-81E0931D1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Exocrine Pancreas</a:t>
            </a:r>
          </a:p>
        </p:txBody>
      </p:sp>
      <p:sp>
        <p:nvSpPr>
          <p:cNvPr id="16387" name="Content Placeholder 7">
            <a:extLst>
              <a:ext uri="{FF2B5EF4-FFF2-40B4-BE49-F238E27FC236}">
                <a16:creationId xmlns:a16="http://schemas.microsoft.com/office/drawing/2014/main" id="{A88964C0-5BA4-43B2-9D02-30E648C280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3200" y="1292225"/>
            <a:ext cx="5816600" cy="37274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2060"/>
                </a:solidFill>
                <a:ea typeface="ＭＳ Ｐゴシック" panose="020B0600070205080204" pitchFamily="34" charset="-128"/>
              </a:rPr>
              <a:t>Duct System:</a:t>
            </a:r>
          </a:p>
          <a:p>
            <a:pPr eaLnBrk="1" hangingPunct="1"/>
            <a:r>
              <a:rPr lang="en-US" altLang="en-US" sz="2800" u="sng">
                <a:ea typeface="ＭＳ Ｐゴシック" panose="020B0600070205080204" pitchFamily="34" charset="-128"/>
              </a:rPr>
              <a:t>Centroacinar</a:t>
            </a:r>
            <a:r>
              <a:rPr lang="en-US" altLang="en-US" sz="2800">
                <a:ea typeface="ＭＳ Ｐゴシック" panose="020B0600070205080204" pitchFamily="34" charset="-128"/>
              </a:rPr>
              <a:t> cells.</a:t>
            </a:r>
          </a:p>
          <a:p>
            <a:pPr eaLnBrk="1" hangingPunct="1"/>
            <a:r>
              <a:rPr lang="en-US" altLang="en-US" sz="2800" u="sng">
                <a:ea typeface="ＭＳ Ｐゴシック" panose="020B0600070205080204" pitchFamily="34" charset="-128"/>
              </a:rPr>
              <a:t>Intercalated</a:t>
            </a:r>
            <a:r>
              <a:rPr lang="en-US" altLang="en-US" sz="2800">
                <a:ea typeface="ＭＳ Ｐゴシック" panose="020B0600070205080204" pitchFamily="34" charset="-128"/>
              </a:rPr>
              <a:t> ducts (low cuboidal).</a:t>
            </a:r>
          </a:p>
          <a:p>
            <a:pPr eaLnBrk="1" hangingPunct="1"/>
            <a:r>
              <a:rPr lang="en-US" altLang="en-US" sz="2800" u="sng">
                <a:ea typeface="ＭＳ Ｐゴシック" panose="020B0600070205080204" pitchFamily="34" charset="-128"/>
              </a:rPr>
              <a:t>Intralobular</a:t>
            </a:r>
            <a:r>
              <a:rPr lang="en-US" altLang="en-US" sz="2800">
                <a:ea typeface="ＭＳ Ｐゴシック" panose="020B0600070205080204" pitchFamily="34" charset="-128"/>
              </a:rPr>
              <a:t> ducts (NOT prominent).</a:t>
            </a:r>
          </a:p>
          <a:p>
            <a:pPr eaLnBrk="1" hangingPunct="1"/>
            <a:r>
              <a:rPr lang="en-US" altLang="en-US" sz="2800" u="sng">
                <a:ea typeface="ＭＳ Ｐゴシック" panose="020B0600070205080204" pitchFamily="34" charset="-128"/>
              </a:rPr>
              <a:t>Interlobular</a:t>
            </a:r>
            <a:r>
              <a:rPr lang="en-US" altLang="en-US" sz="2800">
                <a:ea typeface="ＭＳ Ｐゴシック" panose="020B0600070205080204" pitchFamily="34" charset="-128"/>
              </a:rPr>
              <a:t> ducts.</a:t>
            </a:r>
          </a:p>
          <a:p>
            <a:pPr eaLnBrk="1" hangingPunct="1"/>
            <a:r>
              <a:rPr lang="en-US" altLang="en-US" sz="2800" u="sng">
                <a:ea typeface="ＭＳ Ｐゴシック" panose="020B0600070205080204" pitchFamily="34" charset="-128"/>
              </a:rPr>
              <a:t>Main</a:t>
            </a:r>
            <a:r>
              <a:rPr lang="en-US" altLang="en-US" sz="2800">
                <a:ea typeface="ＭＳ Ｐゴシック" panose="020B0600070205080204" pitchFamily="34" charset="-128"/>
              </a:rPr>
              <a:t> pancreatic duct.</a:t>
            </a:r>
          </a:p>
        </p:txBody>
      </p:sp>
      <p:pic>
        <p:nvPicPr>
          <p:cNvPr id="16388" name="Picture 4" descr="F16_06">
            <a:extLst>
              <a:ext uri="{FF2B5EF4-FFF2-40B4-BE49-F238E27FC236}">
                <a16:creationId xmlns:a16="http://schemas.microsoft.com/office/drawing/2014/main" id="{47E62C42-0E51-4C58-BFAA-C2661E80D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73208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Pancreas-1.jpg">
            <a:extLst>
              <a:ext uri="{FF2B5EF4-FFF2-40B4-BE49-F238E27FC236}">
                <a16:creationId xmlns:a16="http://schemas.microsoft.com/office/drawing/2014/main" id="{C331CD8A-508C-43D2-AEC1-BC3A818C7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94" b="72859"/>
          <a:stretch>
            <a:fillRect/>
          </a:stretch>
        </p:blipFill>
        <p:spPr bwMode="auto">
          <a:xfrm>
            <a:off x="192088" y="4705350"/>
            <a:ext cx="25796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">
            <a:extLst>
              <a:ext uri="{FF2B5EF4-FFF2-40B4-BE49-F238E27FC236}">
                <a16:creationId xmlns:a16="http://schemas.microsoft.com/office/drawing/2014/main" id="{A7B493CA-4C6B-41AB-B744-624E60036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22098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>
            <a:extLst>
              <a:ext uri="{FF2B5EF4-FFF2-40B4-BE49-F238E27FC236}">
                <a16:creationId xmlns:a16="http://schemas.microsoft.com/office/drawing/2014/main" id="{1F96D0AB-1467-4D7A-AF34-17D56A8E78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587750"/>
            <a:ext cx="2824162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5CFA341E-BF05-4301-914B-0E47085698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70075" y="6294438"/>
            <a:ext cx="1981200" cy="45878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Parotid gland</a:t>
            </a:r>
          </a:p>
        </p:txBody>
      </p:sp>
      <p:pic>
        <p:nvPicPr>
          <p:cNvPr id="18435" name="Picture 6" descr="http://images.howmed.net/wp-content/gallery/parotid-gland/parotid-gland-2.jpg">
            <a:extLst>
              <a:ext uri="{FF2B5EF4-FFF2-40B4-BE49-F238E27FC236}">
                <a16:creationId xmlns:a16="http://schemas.microsoft.com/office/drawing/2014/main" id="{46F41E7D-5B24-4C86-AD08-AA9E1C4C0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0" r="11772" b="22321"/>
          <a:stretch>
            <a:fillRect/>
          </a:stretch>
        </p:blipFill>
        <p:spPr bwMode="auto">
          <a:xfrm>
            <a:off x="1484313" y="147638"/>
            <a:ext cx="2747962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6E63B7DA-F9E6-4842-A33A-E396BFD5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r="919"/>
          <a:stretch>
            <a:fillRect/>
          </a:stretch>
        </p:blipFill>
        <p:spPr bwMode="auto">
          <a:xfrm>
            <a:off x="4724400" y="200025"/>
            <a:ext cx="32162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2A518AC8-9BEA-4700-BA3A-24FA1549C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"/>
          <a:stretch>
            <a:fillRect/>
          </a:stretch>
        </p:blipFill>
        <p:spPr bwMode="auto">
          <a:xfrm>
            <a:off x="4724400" y="3070225"/>
            <a:ext cx="32321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par044he.jpg">
            <a:extLst>
              <a:ext uri="{FF2B5EF4-FFF2-40B4-BE49-F238E27FC236}">
                <a16:creationId xmlns:a16="http://schemas.microsoft.com/office/drawing/2014/main" id="{5A77495B-9712-43C6-BBD7-8C1F941F7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" b="7610"/>
          <a:stretch>
            <a:fillRect/>
          </a:stretch>
        </p:blipFill>
        <p:spPr bwMode="auto">
          <a:xfrm>
            <a:off x="1489075" y="3070225"/>
            <a:ext cx="2743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3">
            <a:extLst>
              <a:ext uri="{FF2B5EF4-FFF2-40B4-BE49-F238E27FC236}">
                <a16:creationId xmlns:a16="http://schemas.microsoft.com/office/drawing/2014/main" id="{95853985-6DC4-42CA-9DA1-C6EAEBE33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163" y="6232525"/>
            <a:ext cx="1300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Pancreas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E418AAA6-9B0F-4CD7-9C52-3B3D605CFA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8025" y="762000"/>
            <a:ext cx="7727950" cy="1444625"/>
          </a:xfrm>
        </p:spPr>
        <p:txBody>
          <a:bodyPr/>
          <a:lstStyle/>
          <a:p>
            <a:pPr algn="ctr" eaLnBrk="1" hangingPunct="1"/>
            <a:endParaRPr lang="en-US" altLang="en-US" sz="4400" b="1"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400" b="1">
                <a:solidFill>
                  <a:srgbClr val="FF58FF"/>
                </a:solidFill>
                <a:ea typeface="ＭＳ Ｐゴシック" panose="020B0600070205080204" pitchFamily="34" charset="-128"/>
              </a:rPr>
              <a:t>Best Wishes</a:t>
            </a:r>
          </a:p>
        </p:txBody>
      </p:sp>
      <p:pic>
        <p:nvPicPr>
          <p:cNvPr id="19459" name="Picture 2" descr="C:\Program Files (x86)\Microsoft Office\MEDIA\CAGCAT10\j0281904.wmf">
            <a:extLst>
              <a:ext uri="{FF2B5EF4-FFF2-40B4-BE49-F238E27FC236}">
                <a16:creationId xmlns:a16="http://schemas.microsoft.com/office/drawing/2014/main" id="{24E6797C-9344-434C-B4EA-B7C501B6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F86699D8-563A-4605-84C8-44AD3BD669A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1000" y="1371600"/>
            <a:ext cx="4419600" cy="5146675"/>
          </a:xfrm>
        </p:spPr>
        <p:txBody>
          <a:bodyPr/>
          <a:lstStyle/>
          <a:p>
            <a:pPr marL="539750" indent="-539750" eaLnBrk="1" hangingPunct="1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2060"/>
                </a:solidFill>
                <a:ea typeface="ＭＳ Ｐゴシック" panose="020B0600070205080204" pitchFamily="34" charset="-128"/>
              </a:rPr>
              <a:t>Intrahepatic passages:</a:t>
            </a:r>
          </a:p>
          <a:p>
            <a:pPr marL="539750" indent="-539750" eaLnBrk="1" hangingPunct="1">
              <a:buFont typeface="Wingdings" panose="05000000000000000000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1-	Bile canaliculi.</a:t>
            </a:r>
          </a:p>
          <a:p>
            <a:pPr marL="539750" indent="-539750" eaLnBrk="1" hangingPunct="1">
              <a:buFont typeface="Wingdings" panose="05000000000000000000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2-	Bile ductules (canals of Hering).</a:t>
            </a:r>
          </a:p>
          <a:p>
            <a:pPr marL="539750" indent="-539750" eaLnBrk="1" hangingPunct="1">
              <a:buFont typeface="Wingdings" panose="05000000000000000000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3-	Interlobular bile ducts.</a:t>
            </a:r>
          </a:p>
          <a:p>
            <a:pPr marL="539750" indent="-539750"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2060"/>
                </a:solidFill>
                <a:ea typeface="ＭＳ Ｐゴシック" panose="020B0600070205080204" pitchFamily="34" charset="-128"/>
              </a:rPr>
              <a:t>Extrahepatic passages:</a:t>
            </a:r>
          </a:p>
          <a:p>
            <a:pPr marL="539750" indent="-539750" eaLnBrk="1" hangingPunct="1">
              <a:buFont typeface="Wingdings" panose="05000000000000000000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4-	Right &amp; left Hepatic ducts.</a:t>
            </a:r>
          </a:p>
          <a:p>
            <a:pPr marL="539750" indent="-539750" eaLnBrk="1" hangingPunct="1">
              <a:buFont typeface="Wingdings" panose="05000000000000000000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5-	Common hepatic duct.</a:t>
            </a:r>
          </a:p>
          <a:p>
            <a:pPr marL="539750" indent="-539750" eaLnBrk="1" hangingPunct="1">
              <a:buFont typeface="Wingdings" panose="05000000000000000000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6-	Common bile duct.</a:t>
            </a:r>
          </a:p>
        </p:txBody>
      </p:sp>
      <p:pic>
        <p:nvPicPr>
          <p:cNvPr id="4099" name="Picture 4" descr="D879B071">
            <a:extLst>
              <a:ext uri="{FF2B5EF4-FFF2-40B4-BE49-F238E27FC236}">
                <a16:creationId xmlns:a16="http://schemas.microsoft.com/office/drawing/2014/main" id="{16133AC7-321E-4525-BD01-30E35845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5" t="42876" r="37042" b="27124"/>
          <a:stretch>
            <a:fillRect/>
          </a:stretch>
        </p:blipFill>
        <p:spPr bwMode="auto">
          <a:xfrm>
            <a:off x="5638800" y="1295400"/>
            <a:ext cx="28638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2" descr="loadBinary_009.gif">
            <a:extLst>
              <a:ext uri="{FF2B5EF4-FFF2-40B4-BE49-F238E27FC236}">
                <a16:creationId xmlns:a16="http://schemas.microsoft.com/office/drawing/2014/main" id="{610836AB-A15E-4CDE-99A3-F76383E62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5"/>
          <a:stretch>
            <a:fillRect/>
          </a:stretch>
        </p:blipFill>
        <p:spPr bwMode="auto">
          <a:xfrm>
            <a:off x="5641975" y="3810000"/>
            <a:ext cx="2860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6">
            <a:extLst>
              <a:ext uri="{FF2B5EF4-FFF2-40B4-BE49-F238E27FC236}">
                <a16:creationId xmlns:a16="http://schemas.microsoft.com/office/drawing/2014/main" id="{C1904937-0098-47DF-AC4C-1BC68F42A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663"/>
            <a:ext cx="7772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latin typeface="Calibri Light" panose="020F0302020204030204" pitchFamily="34" charset="0"/>
                <a:ea typeface="ＭＳ Ｐゴシック" panose="020B0600070205080204" pitchFamily="34" charset="-128"/>
              </a:rPr>
              <a:t>Biliary Passages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9FB9F03-23C4-4262-A12F-10537159E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Bile Canaliculi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98E0DB-DD1C-4379-948D-372BF1734C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029200" cy="5113338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Narrow channels located between hepatocytes, limited only by the </a:t>
            </a:r>
            <a:r>
              <a:rPr lang="en-US" altLang="en-US" sz="2400">
                <a:solidFill>
                  <a:srgbClr val="002060"/>
                </a:solidFill>
                <a:ea typeface="ＭＳ Ｐゴシック" panose="020B0600070205080204" pitchFamily="34" charset="-128"/>
              </a:rPr>
              <a:t>cell membranes of 2 hepatocytes.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They are the </a:t>
            </a:r>
            <a:r>
              <a:rPr lang="en-US" altLang="en-US" sz="2400">
                <a:solidFill>
                  <a:srgbClr val="002060"/>
                </a:solidFill>
                <a:ea typeface="ＭＳ Ｐゴシック" panose="020B0600070205080204" pitchFamily="34" charset="-128"/>
              </a:rPr>
              <a:t>first portions </a:t>
            </a:r>
            <a:r>
              <a:rPr lang="en-US" altLang="en-US" sz="2400">
                <a:ea typeface="ＭＳ Ｐゴシック" panose="020B0600070205080204" pitchFamily="34" charset="-128"/>
              </a:rPr>
              <a:t>of the bile duct system.</a:t>
            </a:r>
          </a:p>
          <a:p>
            <a:pPr eaLnBrk="1" hangingPunct="1"/>
            <a:r>
              <a:rPr lang="en-US" altLang="en-US" sz="2400">
                <a:solidFill>
                  <a:srgbClr val="002060"/>
                </a:solidFill>
                <a:ea typeface="ＭＳ Ｐゴシック" panose="020B0600070205080204" pitchFamily="34" charset="-128"/>
              </a:rPr>
              <a:t>Microvilli</a:t>
            </a:r>
            <a:r>
              <a:rPr lang="en-US" altLang="en-US" sz="2400">
                <a:ea typeface="ＭＳ Ｐゴシック" panose="020B0600070205080204" pitchFamily="34" charset="-128"/>
              </a:rPr>
              <a:t> project from the hepatocyte into the bile canaliculi, thus increasing the surface area.</a:t>
            </a:r>
          </a:p>
          <a:p>
            <a:pPr eaLnBrk="1" hangingPunct="1"/>
            <a:r>
              <a:rPr lang="en-US" altLang="en-US" sz="2400">
                <a:solidFill>
                  <a:srgbClr val="002060"/>
                </a:solidFill>
                <a:ea typeface="ＭＳ Ｐゴシック" panose="020B0600070205080204" pitchFamily="34" charset="-128"/>
              </a:rPr>
              <a:t>Tight junctions </a:t>
            </a:r>
            <a:r>
              <a:rPr lang="en-US" altLang="en-US" sz="2400">
                <a:ea typeface="ＭＳ Ｐゴシック" panose="020B0600070205080204" pitchFamily="34" charset="-128"/>
              </a:rPr>
              <a:t>between the cell membranes of the 2 hepatocytes prevent leakage of bile. </a:t>
            </a:r>
          </a:p>
        </p:txBody>
      </p:sp>
      <p:pic>
        <p:nvPicPr>
          <p:cNvPr id="5124" name="Picture 4" descr="F16_18">
            <a:extLst>
              <a:ext uri="{FF2B5EF4-FFF2-40B4-BE49-F238E27FC236}">
                <a16:creationId xmlns:a16="http://schemas.microsoft.com/office/drawing/2014/main" id="{FC61BA58-D438-4ABA-A3FA-F1C1A6A2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10013"/>
            <a:ext cx="360362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F16_11">
            <a:extLst>
              <a:ext uri="{FF2B5EF4-FFF2-40B4-BE49-F238E27FC236}">
                <a16:creationId xmlns:a16="http://schemas.microsoft.com/office/drawing/2014/main" id="{A5129B6B-6E9B-41CB-A3C1-BCDD7B8E7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98588"/>
            <a:ext cx="360362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6C90E60-8850-4960-A442-D30A1D5083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4495800" cy="4916488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Near the peripheral portal areas, bile canaliculi empty into </a:t>
            </a:r>
            <a:r>
              <a:rPr lang="en-US" altLang="en-US" sz="2800" b="1">
                <a:solidFill>
                  <a:srgbClr val="002060"/>
                </a:solidFill>
                <a:ea typeface="ＭＳ Ｐゴシック" panose="020B0600070205080204" pitchFamily="34" charset="-128"/>
              </a:rPr>
              <a:t>bile ductules</a:t>
            </a:r>
            <a:r>
              <a:rPr lang="en-US" altLang="en-US" sz="280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</a:rPr>
              <a:t>composed of cuboidal epithelial cells called </a:t>
            </a:r>
            <a:r>
              <a:rPr lang="en-US" altLang="en-US" sz="2800" b="1">
                <a:solidFill>
                  <a:srgbClr val="002060"/>
                </a:solidFill>
                <a:ea typeface="ＭＳ Ｐゴシック" panose="020B0600070205080204" pitchFamily="34" charset="-128"/>
              </a:rPr>
              <a:t>cholangiocytes</a:t>
            </a:r>
            <a:r>
              <a:rPr lang="en-US" altLang="en-US" sz="280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After a short distance, these ductules collect and end in the </a:t>
            </a:r>
            <a:r>
              <a:rPr lang="en-US" altLang="en-US" sz="2800" b="1">
                <a:solidFill>
                  <a:srgbClr val="002060"/>
                </a:solidFill>
                <a:ea typeface="ＭＳ Ｐゴシック" panose="020B0600070205080204" pitchFamily="34" charset="-128"/>
              </a:rPr>
              <a:t>interlobular</a:t>
            </a:r>
            <a:r>
              <a:rPr lang="en-US" altLang="en-US" sz="280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solidFill>
                  <a:srgbClr val="002060"/>
                </a:solidFill>
                <a:ea typeface="ＭＳ Ｐゴシック" panose="020B0600070205080204" pitchFamily="34" charset="-128"/>
              </a:rPr>
              <a:t>bile ducts</a:t>
            </a:r>
            <a:r>
              <a:rPr lang="en-US" altLang="en-US" sz="280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</a:rPr>
              <a:t>in the portal areas.                                    </a:t>
            </a:r>
          </a:p>
        </p:txBody>
      </p:sp>
      <p:pic>
        <p:nvPicPr>
          <p:cNvPr id="6147" name="Picture 4" descr="loadBinary_007.gif">
            <a:extLst>
              <a:ext uri="{FF2B5EF4-FFF2-40B4-BE49-F238E27FC236}">
                <a16:creationId xmlns:a16="http://schemas.microsoft.com/office/drawing/2014/main" id="{CD1D1C69-5AD9-4326-BD4A-CA74CEFCB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8"/>
          <a:stretch>
            <a:fillRect/>
          </a:stretch>
        </p:blipFill>
        <p:spPr bwMode="auto">
          <a:xfrm>
            <a:off x="5302250" y="3844925"/>
            <a:ext cx="36131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7CB3B322-FE28-45DF-BCDA-CF19ADAC0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0" y="1285875"/>
            <a:ext cx="36036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6">
            <a:extLst>
              <a:ext uri="{FF2B5EF4-FFF2-40B4-BE49-F238E27FC236}">
                <a16:creationId xmlns:a16="http://schemas.microsoft.com/office/drawing/2014/main" id="{480D8010-CBC6-4ED1-896F-60D894E8D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663"/>
            <a:ext cx="7772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latin typeface="Calibri Light" panose="020F0302020204030204" pitchFamily="34" charset="0"/>
                <a:ea typeface="ＭＳ Ｐゴシック" panose="020B0600070205080204" pitchFamily="34" charset="-128"/>
              </a:rPr>
              <a:t>Bile Ductules (Canals of Hering)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4C050554-6219-4B4C-A4B1-AEB61AD79B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4648200" cy="500221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Are in the portal areas.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Lined by </a:t>
            </a:r>
            <a:r>
              <a:rPr lang="en-US" altLang="en-US" sz="2800">
                <a:solidFill>
                  <a:srgbClr val="002060"/>
                </a:solidFill>
                <a:ea typeface="ＭＳ Ｐゴシック" panose="020B0600070205080204" pitchFamily="34" charset="-128"/>
              </a:rPr>
              <a:t>simple cuboidal epithelium </a:t>
            </a:r>
            <a:r>
              <a:rPr lang="en-US" altLang="en-US" sz="2800">
                <a:ea typeface="ＭＳ Ｐゴシック" panose="020B0600070205080204" pitchFamily="34" charset="-128"/>
              </a:rPr>
              <a:t>(becomes simple columnar epithelium near the porta hepatis).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Interlobular bile ducts merge to form larger ducts, which eventually unite to form the right and left hepatic ducts.</a:t>
            </a:r>
          </a:p>
        </p:txBody>
      </p:sp>
      <p:pic>
        <p:nvPicPr>
          <p:cNvPr id="7171" name="Picture 4" descr="F16_11">
            <a:extLst>
              <a:ext uri="{FF2B5EF4-FFF2-40B4-BE49-F238E27FC236}">
                <a16:creationId xmlns:a16="http://schemas.microsoft.com/office/drawing/2014/main" id="{85E12399-8685-46B3-AD92-41D04C812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7131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photo.PNG">
            <a:extLst>
              <a:ext uri="{FF2B5EF4-FFF2-40B4-BE49-F238E27FC236}">
                <a16:creationId xmlns:a16="http://schemas.microsoft.com/office/drawing/2014/main" id="{B19E66C6-4D50-4179-A93F-BC51480E3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29919" r="4256" b="26108"/>
          <a:stretch>
            <a:fillRect/>
          </a:stretch>
        </p:blipFill>
        <p:spPr bwMode="auto">
          <a:xfrm>
            <a:off x="5105400" y="4014788"/>
            <a:ext cx="371157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16">
            <a:extLst>
              <a:ext uri="{FF2B5EF4-FFF2-40B4-BE49-F238E27FC236}">
                <a16:creationId xmlns:a16="http://schemas.microsoft.com/office/drawing/2014/main" id="{146996E8-BC98-4085-87F1-EC60371D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663"/>
            <a:ext cx="7772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latin typeface="Calibri Light" panose="020F0302020204030204" pitchFamily="34" charset="0"/>
                <a:ea typeface="ＭＳ Ｐゴシック" panose="020B0600070205080204" pitchFamily="34" charset="-128"/>
              </a:rPr>
              <a:t>Interlobular Bile Ducts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6CB7F55-4EB6-452A-9A06-E61C001CA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Common Hepatic Duct</a:t>
            </a:r>
            <a:endParaRPr lang="ar-SA" altLang="en-US">
              <a:ea typeface="ＭＳ Ｐゴシック" panose="020B0600070205080204" pitchFamily="34" charset="-128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5EA6BE8-C23A-4074-8C36-9EB2368331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4572000" cy="5494338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Formed by union of the right &amp; left hepatic ducts. It joins the cystic duct, arising from the gallbladder, forming the common bile duct.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Similar in structure to the wall of gall bladder and other extrahepatic bile ducts.</a:t>
            </a:r>
          </a:p>
          <a:p>
            <a:pPr eaLnBrk="1" hangingPunct="1"/>
            <a:r>
              <a:rPr lang="en-US" altLang="en-US" sz="2400" b="1">
                <a:solidFill>
                  <a:srgbClr val="002060"/>
                </a:solidFill>
                <a:ea typeface="ＭＳ Ｐゴシック" panose="020B0600070205080204" pitchFamily="34" charset="-128"/>
              </a:rPr>
              <a:t>Mucosa:</a:t>
            </a:r>
          </a:p>
          <a:p>
            <a:pPr lvl="1" eaLnBrk="1" hangingPunct="1"/>
            <a:r>
              <a:rPr lang="en-US" altLang="en-US" sz="2000">
                <a:cs typeface="Arial" panose="020B0604020202020204" pitchFamily="34" charset="0"/>
              </a:rPr>
              <a:t>Epithelium: Simple columnar.</a:t>
            </a:r>
          </a:p>
          <a:p>
            <a:pPr lvl="1" eaLnBrk="1" hangingPunct="1"/>
            <a:r>
              <a:rPr lang="en-US" altLang="en-US" sz="2000">
                <a:cs typeface="Arial" panose="020B0604020202020204" pitchFamily="34" charset="0"/>
              </a:rPr>
              <a:t>Lamina propria.</a:t>
            </a:r>
          </a:p>
          <a:p>
            <a:pPr eaLnBrk="1" hangingPunct="1"/>
            <a:r>
              <a:rPr lang="en-US" altLang="en-US" sz="2400" b="1">
                <a:solidFill>
                  <a:srgbClr val="002060"/>
                </a:solidFill>
                <a:ea typeface="ＭＳ Ｐゴシック" panose="020B0600070205080204" pitchFamily="34" charset="-128"/>
              </a:rPr>
              <a:t>Muscularis:</a:t>
            </a:r>
            <a:r>
              <a:rPr lang="en-US" altLang="en-US" sz="240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ea typeface="ＭＳ Ｐゴシック" panose="020B0600070205080204" pitchFamily="34" charset="-128"/>
              </a:rPr>
              <a:t>bundles of smooth muscle fibers in all directions.</a:t>
            </a:r>
          </a:p>
          <a:p>
            <a:pPr eaLnBrk="1" hangingPunct="1"/>
            <a:r>
              <a:rPr lang="en-US" altLang="en-US" sz="2400" b="1">
                <a:solidFill>
                  <a:srgbClr val="002060"/>
                </a:solidFill>
                <a:ea typeface="ＭＳ Ｐゴシック" panose="020B0600070205080204" pitchFamily="34" charset="-128"/>
              </a:rPr>
              <a:t>Adventitia</a:t>
            </a:r>
            <a:r>
              <a:rPr lang="en-US" altLang="en-US" sz="2400">
                <a:solidFill>
                  <a:srgbClr val="002060"/>
                </a:solidFill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8196" name="Picture 9" descr="loadBinary_009.gif">
            <a:extLst>
              <a:ext uri="{FF2B5EF4-FFF2-40B4-BE49-F238E27FC236}">
                <a16:creationId xmlns:a16="http://schemas.microsoft.com/office/drawing/2014/main" id="{D015F764-3BA0-4E88-806A-67998C116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5"/>
          <a:stretch>
            <a:fillRect/>
          </a:stretch>
        </p:blipFill>
        <p:spPr bwMode="auto">
          <a:xfrm>
            <a:off x="4946650" y="1447800"/>
            <a:ext cx="39147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349E149A-B947-4DD2-B7E7-8461843D3C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87463"/>
            <a:ext cx="5029200" cy="54943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>
                <a:ea typeface="ＭＳ Ｐゴシック" pitchFamily="34" charset="-128"/>
              </a:rPr>
              <a:t>A saclike structure that stores, concentrates and releases bile. Its wall is formed of:</a:t>
            </a:r>
            <a:endParaRPr lang="en-US" sz="2800" b="1" dirty="0">
              <a:solidFill>
                <a:srgbClr val="FFFF66"/>
              </a:solidFill>
              <a:ea typeface="ＭＳ Ｐゴシック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ea typeface="ＭＳ Ｐゴシック" pitchFamily="34" charset="-128"/>
              </a:rPr>
              <a:t>Mucosa:</a:t>
            </a:r>
            <a:r>
              <a:rPr lang="en-US" sz="28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en-US" sz="2800" dirty="0">
                <a:ea typeface="ＭＳ Ｐゴシック" pitchFamily="34" charset="-128"/>
              </a:rPr>
              <a:t>highly folded.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Arial" pitchFamily="34" charset="0"/>
              </a:rPr>
              <a:t>Simple columnar epithelium.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Arial" pitchFamily="34" charset="0"/>
              </a:rPr>
              <a:t>Lamina </a:t>
            </a:r>
            <a:r>
              <a:rPr lang="en-US" sz="2400" dirty="0" err="1">
                <a:ea typeface="Arial" pitchFamily="34" charset="0"/>
              </a:rPr>
              <a:t>propria</a:t>
            </a:r>
            <a:r>
              <a:rPr lang="en-US" sz="2400" dirty="0">
                <a:ea typeface="Arial" pitchFamily="34" charset="0"/>
              </a:rPr>
              <a:t>: contains mucous glands in the neck of gall bladder.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ea typeface="ＭＳ Ｐゴシック" pitchFamily="34" charset="-128"/>
              </a:rPr>
              <a:t>Muscularis</a:t>
            </a:r>
            <a:r>
              <a:rPr lang="en-US" sz="2800" b="1" dirty="0">
                <a:solidFill>
                  <a:srgbClr val="002060"/>
                </a:solidFill>
                <a:ea typeface="ＭＳ Ｐゴシック" pitchFamily="34" charset="-128"/>
              </a:rPr>
              <a:t>:</a:t>
            </a:r>
            <a:r>
              <a:rPr lang="en-US" sz="28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en-US" sz="2800" dirty="0">
                <a:ea typeface="ＭＳ Ｐゴシック" pitchFamily="34" charset="-128"/>
              </a:rPr>
              <a:t>bundles of smooth muscle fibers oriented in all directions.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ea typeface="ＭＳ Ｐゴシック" pitchFamily="34" charset="-128"/>
              </a:rPr>
              <a:t>Serosa</a:t>
            </a:r>
            <a:r>
              <a:rPr lang="en-US" sz="2800" dirty="0">
                <a:ea typeface="ＭＳ Ｐゴシック" pitchFamily="34" charset="-128"/>
              </a:rPr>
              <a:t> or </a:t>
            </a:r>
            <a:r>
              <a:rPr lang="en-US" sz="2800" b="1" dirty="0">
                <a:solidFill>
                  <a:srgbClr val="002060"/>
                </a:solidFill>
                <a:ea typeface="ＭＳ Ｐゴシック" pitchFamily="34" charset="-128"/>
              </a:rPr>
              <a:t>adventitia</a:t>
            </a:r>
            <a:r>
              <a:rPr lang="en-US" sz="2800" dirty="0">
                <a:solidFill>
                  <a:srgbClr val="002060"/>
                </a:solidFill>
                <a:ea typeface="ＭＳ Ｐゴシック" pitchFamily="34" charset="-128"/>
              </a:rPr>
              <a:t>.</a:t>
            </a:r>
          </a:p>
        </p:txBody>
      </p:sp>
      <p:pic>
        <p:nvPicPr>
          <p:cNvPr id="9219" name="Picture 6" descr="loadBinary_006.jpg">
            <a:extLst>
              <a:ext uri="{FF2B5EF4-FFF2-40B4-BE49-F238E27FC236}">
                <a16:creationId xmlns:a16="http://schemas.microsoft.com/office/drawing/2014/main" id="{3143DB2A-7EBB-4FDA-B72F-3A665A89A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5410200" y="1447800"/>
            <a:ext cx="3455988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6">
            <a:extLst>
              <a:ext uri="{FF2B5EF4-FFF2-40B4-BE49-F238E27FC236}">
                <a16:creationId xmlns:a16="http://schemas.microsoft.com/office/drawing/2014/main" id="{2BC6B98D-715D-4AF1-B890-A68A9B84F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663"/>
            <a:ext cx="7772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latin typeface="Calibri Light" panose="020F0302020204030204" pitchFamily="34" charset="0"/>
                <a:ea typeface="ＭＳ Ｐゴシック" panose="020B0600070205080204" pitchFamily="34" charset="-128"/>
              </a:rPr>
              <a:t>Gall Bladder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>
            <a:extLst>
              <a:ext uri="{FF2B5EF4-FFF2-40B4-BE49-F238E27FC236}">
                <a16:creationId xmlns:a16="http://schemas.microsoft.com/office/drawing/2014/main" id="{FA0C5690-9C62-4E7A-910E-05558AF97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67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PANCREAS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157BC5-722C-49D3-823B-67B590F1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368425"/>
            <a:ext cx="4187825" cy="5064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</a:rPr>
              <a:t>Stroma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capsule, septa &amp; reticular fibers.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Parenchyma:</a:t>
            </a:r>
            <a:r>
              <a:rPr lang="en-US" sz="2800" dirty="0">
                <a:solidFill>
                  <a:srgbClr val="002060"/>
                </a:solidFill>
              </a:rPr>
              <a:t>  </a:t>
            </a:r>
            <a:r>
              <a:rPr lang="en-US" sz="2800" dirty="0"/>
              <a:t>Pancreas is a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mixed</a:t>
            </a:r>
            <a:r>
              <a:rPr lang="en-US" sz="2800" dirty="0"/>
              <a:t> gland: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Exocrine part </a:t>
            </a:r>
            <a:r>
              <a:rPr lang="en-US" sz="2400" dirty="0"/>
              <a:t>(</a:t>
            </a:r>
            <a:r>
              <a:rPr lang="en-US" sz="2400" dirty="0" err="1"/>
              <a:t>acini</a:t>
            </a:r>
            <a:r>
              <a:rPr lang="en-US" sz="2400" dirty="0"/>
              <a:t> &amp; ducts): produces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digestive pancreatic enzymes</a:t>
            </a:r>
            <a:r>
              <a:rPr lang="en-US" sz="2400" dirty="0"/>
              <a:t>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Endocrine part </a:t>
            </a:r>
            <a:r>
              <a:rPr lang="en-US" sz="2400" dirty="0"/>
              <a:t>(islets of Langerhans): produces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hormones</a:t>
            </a:r>
            <a:r>
              <a:rPr lang="en-US" sz="2400" dirty="0"/>
              <a:t>.</a:t>
            </a:r>
            <a:endParaRPr lang="en-US" dirty="0"/>
          </a:p>
        </p:txBody>
      </p:sp>
      <p:pic>
        <p:nvPicPr>
          <p:cNvPr id="10244" name="Picture 4" descr="Pancreas-1.jpg">
            <a:extLst>
              <a:ext uri="{FF2B5EF4-FFF2-40B4-BE49-F238E27FC236}">
                <a16:creationId xmlns:a16="http://schemas.microsoft.com/office/drawing/2014/main" id="{95E2409A-2879-4577-9B1E-3F8EE833F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1368425"/>
            <a:ext cx="4518025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>
            <a:extLst>
              <a:ext uri="{FF2B5EF4-FFF2-40B4-BE49-F238E27FC236}">
                <a16:creationId xmlns:a16="http://schemas.microsoft.com/office/drawing/2014/main" id="{03B71C41-4C90-4645-BB8C-1046FAA5D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Exocrine Pancreas</a:t>
            </a:r>
          </a:p>
        </p:txBody>
      </p:sp>
      <p:sp>
        <p:nvSpPr>
          <p:cNvPr id="12291" name="Content Placeholder 7">
            <a:extLst>
              <a:ext uri="{FF2B5EF4-FFF2-40B4-BE49-F238E27FC236}">
                <a16:creationId xmlns:a16="http://schemas.microsoft.com/office/drawing/2014/main" id="{52EFDBB8-FC19-4EFB-80A9-2266299D9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3200" y="1166813"/>
            <a:ext cx="4521200" cy="55816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2060"/>
                </a:solidFill>
                <a:ea typeface="ＭＳ Ｐゴシック" panose="020B0600070205080204" pitchFamily="34" charset="-128"/>
              </a:rPr>
              <a:t>Pancreatic Acini:</a:t>
            </a:r>
          </a:p>
          <a:p>
            <a:pPr eaLnBrk="1" hangingPunct="1"/>
            <a:r>
              <a:rPr lang="en-US" altLang="en-US" sz="2800" u="sng">
                <a:ea typeface="ＭＳ Ｐゴシック" panose="020B0600070205080204" pitchFamily="34" charset="-128"/>
              </a:rPr>
              <a:t>They are serous acini</a:t>
            </a:r>
            <a:r>
              <a:rPr lang="en-US" altLang="en-US" sz="2800">
                <a:ea typeface="ＭＳ Ｐゴシック" panose="020B0600070205080204" pitchFamily="34" charset="-128"/>
              </a:rPr>
              <a:t>: secreting a thin fluid rich in digestive pancreatic enzymes.</a:t>
            </a:r>
          </a:p>
          <a:p>
            <a:pPr eaLnBrk="1" hangingPunct="1"/>
            <a:r>
              <a:rPr lang="en-US" altLang="en-US" sz="2800" u="sng">
                <a:ea typeface="ＭＳ Ｐゴシック" panose="020B0600070205080204" pitchFamily="34" charset="-128"/>
              </a:rPr>
              <a:t>Centroacinar cells</a:t>
            </a:r>
            <a:r>
              <a:rPr lang="en-US" altLang="en-US" sz="2800">
                <a:ea typeface="ＭＳ Ｐゴシック" panose="020B0600070205080204" pitchFamily="34" charset="-128"/>
              </a:rPr>
              <a:t>: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Their nuclei appear in the center of the acini. They represent the beginning of the ducts. </a:t>
            </a:r>
          </a:p>
          <a:p>
            <a:pPr eaLnBrk="1" hangingPunct="1"/>
            <a:r>
              <a:rPr lang="en-US" altLang="en-US" sz="2800" u="sng">
                <a:ea typeface="ＭＳ Ｐゴシック" panose="020B0600070205080204" pitchFamily="34" charset="-128"/>
              </a:rPr>
              <a:t>No myoepithelial cells</a:t>
            </a:r>
            <a:r>
              <a:rPr lang="en-US" altLang="en-US" sz="2800">
                <a:ea typeface="ＭＳ Ｐゴシック" panose="020B0600070205080204" pitchFamily="34" charset="-128"/>
              </a:rPr>
              <a:t> around the acini.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DF028F6E-61B7-4D9C-845B-A5376E5C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46243" r="3654" b="24532"/>
          <a:stretch>
            <a:fillRect/>
          </a:stretch>
        </p:blipFill>
        <p:spPr bwMode="auto">
          <a:xfrm>
            <a:off x="5156200" y="1289050"/>
            <a:ext cx="383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F16_06">
            <a:extLst>
              <a:ext uri="{FF2B5EF4-FFF2-40B4-BE49-F238E27FC236}">
                <a16:creationId xmlns:a16="http://schemas.microsoft.com/office/drawing/2014/main" id="{B99A05CA-D5A3-4104-9E6D-670B236C7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3225800"/>
            <a:ext cx="3830637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</TotalTime>
  <Words>451</Words>
  <Application>Microsoft Office PowerPoint</Application>
  <PresentationFormat>عرض على الشاشة (4:3)</PresentationFormat>
  <Paragraphs>75</Paragraphs>
  <Slides>13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Calibri</vt:lpstr>
      <vt:lpstr>Arial</vt:lpstr>
      <vt:lpstr>Calibri Light</vt:lpstr>
      <vt:lpstr>ＭＳ Ｐゴシック</vt:lpstr>
      <vt:lpstr>Wingdings</vt:lpstr>
      <vt:lpstr>Times New Roman</vt:lpstr>
      <vt:lpstr>Office Theme</vt:lpstr>
      <vt:lpstr>BILIARY PASSAGES  &amp; PANCREAS</vt:lpstr>
      <vt:lpstr>عرض تقديمي في PowerPoint</vt:lpstr>
      <vt:lpstr>Bile Canaliculi</vt:lpstr>
      <vt:lpstr>عرض تقديمي في PowerPoint</vt:lpstr>
      <vt:lpstr>عرض تقديمي في PowerPoint</vt:lpstr>
      <vt:lpstr>Common Hepatic Duct</vt:lpstr>
      <vt:lpstr>عرض تقديمي في PowerPoint</vt:lpstr>
      <vt:lpstr>PANCREAS</vt:lpstr>
      <vt:lpstr>Exocrine Pancreas</vt:lpstr>
      <vt:lpstr>Exocrine Pancreas</vt:lpstr>
      <vt:lpstr>Exocrine Pancreas</vt:lpstr>
      <vt:lpstr>عرض تقديمي في PowerPoint</vt:lpstr>
      <vt:lpstr>عرض تقديمي في PowerPoint</vt:lpstr>
    </vt:vector>
  </TitlesOfParts>
  <Company>ksu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</dc:title>
  <dc:creator>Aly Mohamed</dc:creator>
  <cp:lastModifiedBy>ftomy naje</cp:lastModifiedBy>
  <cp:revision>220</cp:revision>
  <dcterms:created xsi:type="dcterms:W3CDTF">2006-03-06T11:54:39Z</dcterms:created>
  <dcterms:modified xsi:type="dcterms:W3CDTF">2018-11-17T23:01:58Z</dcterms:modified>
</cp:coreProperties>
</file>