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15"/>
  </p:notesMasterIdLst>
  <p:sldIdLst>
    <p:sldId id="323" r:id="rId2"/>
    <p:sldId id="337" r:id="rId3"/>
    <p:sldId id="324" r:id="rId4"/>
    <p:sldId id="333" r:id="rId5"/>
    <p:sldId id="332" r:id="rId6"/>
    <p:sldId id="326" r:id="rId7"/>
    <p:sldId id="270" r:id="rId8"/>
    <p:sldId id="340" r:id="rId9"/>
    <p:sldId id="339" r:id="rId10"/>
    <p:sldId id="325" r:id="rId11"/>
    <p:sldId id="289" r:id="rId12"/>
    <p:sldId id="331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33CC33"/>
    <a:srgbClr val="FFFFFF"/>
    <a:srgbClr val="D4E57F"/>
    <a:srgbClr val="530D44"/>
    <a:srgbClr val="135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87081" autoAdjust="0"/>
  </p:normalViewPr>
  <p:slideViewPr>
    <p:cSldViewPr snapToGrid="0">
      <p:cViewPr varScale="1">
        <p:scale>
          <a:sx n="72" d="100"/>
          <a:sy n="72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0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B2ACB2-FF1B-47CC-9AB9-FAA0101EE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5D29B-58C3-4BB6-BDDB-95F3FA6E89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04347-735A-4CCB-A1EF-969DEAE5CED2}" type="datetimeFigureOut">
              <a:rPr lang="ar-SA"/>
              <a:pPr>
                <a:defRPr/>
              </a:pPr>
              <a:t>17/03/40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328288-FF53-49DF-B63E-91039B359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1D3AEE-85D0-428E-B102-3FEB6D734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BFDB2-DF0E-4F3B-A29C-8787B09778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241B-6C7A-48E3-91FD-F19FA872A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E7FA8E-F923-4E65-98F7-488265A60C3E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DD025E3-25E9-4B38-A403-308BBB2D3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5E743-9B6B-456B-8804-58025E8B218F}" type="slidenum">
              <a:rPr lang="ar-SA" altLang="en-US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ea typeface="Majalla UI"/>
              <a:cs typeface="Majalla UI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4C39859-D21A-4CB9-BF79-0FF1C404D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3BE10B1-CEB3-497E-95B1-EECFECC7E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Plicae circulares: transverse folds of mucosa and submucosa.</a:t>
            </a:r>
          </a:p>
          <a:p>
            <a:pPr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Villi: Finger like projections of lamina propria that is covered with epithelium.</a:t>
            </a:r>
          </a:p>
          <a:p>
            <a:pPr marL="0" lvl="1"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Microvilli: projections from the apical surface of epithelial cells.</a:t>
            </a:r>
          </a:p>
          <a:p>
            <a:pPr marL="0" lvl="1" algn="just" rtl="0" eaLnBrk="1" hangingPunct="1">
              <a:buFontTx/>
              <a:buChar char="•"/>
            </a:pPr>
            <a:r>
              <a:rPr lang="en-US" altLang="en-US" sz="2400">
                <a:cs typeface="Arial" panose="020B0604020202020204" pitchFamily="34" charset="0"/>
              </a:rPr>
              <a:t>Crypts of Lieberkuhn: invaginations of epithelium into the lamina propria between the villi to form glands.</a:t>
            </a:r>
          </a:p>
          <a:p>
            <a:pPr algn="just" rtl="0" eaLnBrk="1" hangingPunct="1">
              <a:buFontTx/>
              <a:buChar char="•"/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0A5F82C-AF4B-425F-8B51-CDDA1BD57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5EFF18-911F-47F4-A762-CD055F5F7C9D}" type="slidenum">
              <a:rPr lang="ar-SA" altLang="en-US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ea typeface="Majalla UI"/>
              <a:cs typeface="Majalla UI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4BF12DC-E191-444F-8C76-44854F48A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CE69BF-144D-47E4-8FDB-09371C367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Plicae circulares: transverse folds of mucosa and submucosa.</a:t>
            </a:r>
          </a:p>
          <a:p>
            <a:pPr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Villi: Finger like projections of lamina propria that is covered with epithelium.</a:t>
            </a:r>
          </a:p>
          <a:p>
            <a:pPr marL="0" lvl="1" algn="just" rtl="0" eaLnBrk="1" hangingPunct="1">
              <a:buFontTx/>
              <a:buChar char="•"/>
            </a:pPr>
            <a:r>
              <a:rPr lang="en-US" altLang="en-US">
                <a:cs typeface="Arial" panose="020B0604020202020204" pitchFamily="34" charset="0"/>
              </a:rPr>
              <a:t>Microvilli: projections from the apical surface of epithelial cells.</a:t>
            </a:r>
          </a:p>
          <a:p>
            <a:pPr marL="0" lvl="1" algn="just" rtl="0" eaLnBrk="1" hangingPunct="1">
              <a:buFontTx/>
              <a:buChar char="•"/>
            </a:pPr>
            <a:r>
              <a:rPr lang="en-US" altLang="en-US" sz="2400">
                <a:cs typeface="Arial" panose="020B0604020202020204" pitchFamily="34" charset="0"/>
              </a:rPr>
              <a:t>Crypts of Lieberkuhn: invaginations of epithelium into the lamina propria between the villi to form glands.</a:t>
            </a:r>
          </a:p>
          <a:p>
            <a:pPr algn="just" rtl="0" eaLnBrk="1" hangingPunct="1">
              <a:buFontTx/>
              <a:buChar char="•"/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79A1731-A59D-4D85-8A81-6E31B5D6E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ADA616-C4F5-4663-9DF7-F79E9D3F648C}" type="slidenum">
              <a:rPr lang="ar-SA" altLang="en-US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ea typeface="Majalla UI"/>
              <a:cs typeface="Majalla UI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66B3234-4CEA-4240-9988-ECCB1BA9A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BE0928B-33E5-4A03-8020-2D310B13D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12265E3-F28E-4BF2-8B9E-C8D5CB5FD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4ABDE-990E-4ED3-ACA4-FB23FE27B23A}" type="slidenum">
              <a:rPr lang="ar-SA" altLang="en-US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ea typeface="Majalla UI"/>
              <a:cs typeface="Majalla UI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F95136D-BF4C-4B9F-9C91-D3230A291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35E3C9B-EF11-491A-83E2-672CDE666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A553C6B-817A-43A9-B97E-E39EE9B39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BC719D-E87F-4D47-82E0-69F6F79A9A2A}" type="slidenum">
              <a:rPr lang="ar-SA" altLang="en-US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ea typeface="Majalla UI"/>
              <a:cs typeface="Majalla UI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82AC7D-8D82-40BD-B01C-796DE7C46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8713D53-39F5-4F72-B6EF-721165D23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0B6525B-0CE4-498F-9678-51739065BE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6372FB-9810-4288-A114-557379C1CA2B}" type="slidenum">
              <a:rPr lang="ar-SA" altLang="en-US" sz="1200">
                <a:latin typeface="Arial" panose="020B0604020202020204" pitchFamily="34" charset="0"/>
                <a:ea typeface="Majalla UI"/>
                <a:cs typeface="Majalla UI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  <a:ea typeface="Majalla UI"/>
              <a:cs typeface="Majalla UI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BEF333E-6D78-4A72-BC10-1A6E8FB67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2850EB2-9A58-4411-B798-A1F0AC56D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5DC6-5DB7-468A-92EB-B1EC648AB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F3CFB-78DE-4F08-B5B5-4A5C49088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F9A4-2341-4BEF-A909-C71EC8CC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0144-7FAA-4C99-89E2-D24E122C0E79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DFEC9-54B1-49D4-9DF6-5BED2D43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FD81-7166-43B5-9459-9CC122DD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4B79-4D56-43AE-BAD9-D8A1B7840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BC72-75B9-4B1D-9179-174CE5AE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D9C87-4533-498D-962F-2D2C68B8A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5902B-7E65-4CBC-A1FC-1EEE6042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72D1-71CB-4BDE-A159-E1228B6742DD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43BDA-EE89-4AF3-8AAC-FC7221C7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F84E-F587-4678-9A3E-137F7F21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761D-A6AF-470E-AD9B-F5D5CD22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85D3B-C8E1-438B-8647-5673E269C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64CEC-86F6-458E-AEBD-71B190F46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188CB-59A7-4708-9BFE-F4E5D6F4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1CED-3A65-44F9-8E74-E35B7B950AC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7B41D-543E-40E7-A5DA-AF95D9FA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FE00-A52B-48B7-852A-97441AC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FCDE-B9E5-494B-907C-5A1D4E9D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1FDB-2325-4FE0-8573-262EC909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DF07-7A28-428A-9327-CB202CE8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CE2F-CAF7-4D9F-A549-A7A9F4E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A042-35AF-45DE-ADB7-E1DC82843673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C2358-DEBB-456C-B315-57D65AD1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ABFD2-7B4B-43A2-97A1-BFD5B355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7D1A-9C81-4525-BD3D-3AE388FA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05A7-BC62-4C94-B42C-DC4B918C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EDA39-D991-40B7-AC51-A1CA62A5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42753-CB40-4993-92E1-1A7EB4E7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8FF6-4584-4A35-9151-0622148F33B4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0BE51-3CEB-4D94-A696-8216903D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958D-C82F-43CD-837B-29029925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2663-8532-4EC3-B521-FC020D82E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CDDD-FB72-4B4C-BCED-2C777776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EBD1-1C9F-482C-9496-62897CC1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FF361-4787-44A5-BC36-3D3EEB6D8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BE8CDE-EF7C-4D84-B72F-9C329272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9B78-09E1-4FBD-BD14-84869009567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B56ACC-6F74-4753-A722-A4ABB559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584D1-6982-4560-A361-9DDD73DE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E454-593B-4CCB-974B-855D4D87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3A1D-447C-40BF-B1E1-CA84303A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D5059-82BE-4EEE-B3C8-305C0533A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8682C-315B-47FA-B186-9685C7D7F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50BA6-BA83-4842-8D67-85F7427B8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A5BEE-9B45-4A06-954A-2C581DF0E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ED234-AE5C-4C05-B4BC-1AF90FC2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3C13-B182-444F-B8C1-FBF4DDB99582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A4F02A-D4BB-4F68-B62A-901CB7BA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D5696D-A025-462A-A675-B06D5E32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980C-0F70-435A-BD5A-74AC17FC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A9F3-F555-4A01-ADBA-AD41D22D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AA1AD2-1164-49D1-BA6E-43178527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2D59-5C06-4DF3-913A-51A5FA259B25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BF904-97F3-47C7-B170-36394611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753794-CB54-4031-BFF8-9FEE6C40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0E74-D7C7-4EF1-9EC0-EDC02F7C0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C7E90C-B419-4EB9-9CF6-D0C85BA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C5E3-99E7-4E65-A59F-D891E8FB54A6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5D74A7-E2EE-4CCD-8C35-64D45B4E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E7AB5A-A3B7-4492-8E8B-B926EDEB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4B18-0B07-459C-BB77-D5504294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BAF8-7E3B-43EF-B88F-C29BCDB0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1397-906E-4054-90DA-6924A438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7D37D-C018-47CC-8580-910D8B65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B31B08-8C98-40D1-8660-A9020DDE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F762-92CF-42FA-9028-3BBDCD5BF351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F0E284-7F38-4731-84C3-1FA42AE2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DFAE7C-6561-406A-9AF0-97FF9C98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8274-CE5C-4012-B773-E6CE52DA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F0A0-47D1-4E13-9A29-A450E549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5D371-CF75-459B-A4FD-AE56E7B43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D032F-DC48-4D34-BE3B-0B15F63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A3474A-5064-45CE-9A3C-3441A760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CDE2-E315-426A-BB6C-0B98AB721BA3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6DFDDC-279C-49EF-BAB7-06265BD6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D621E5-2AA7-4BE4-950D-27321A9A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9EC2-7103-498D-BA95-F465AA088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DEA539-2B7F-4980-A585-9D3B2FA73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59DE-988C-43D5-922C-60905354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0AD5F-6701-4F86-819B-B172D7D34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6CD74-E169-4F6B-9AF1-779F71211948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33AFF-4377-4A66-A281-67DE3C3E7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31DC-2589-46DF-9F79-4446CE64C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2C325-4222-4150-B702-DA6E18F4F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5AF8968F-822B-4847-A3A5-A658D010A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ar-SA">
                <a:solidFill>
                  <a:srgbClr val="00B050"/>
                </a:solidFill>
                <a:cs typeface="Traditional Arabic" panose="02020603050405020304" pitchFamily="18" charset="-78"/>
              </a:rPr>
              <a:t>SMALL INTESTINE</a:t>
            </a:r>
            <a:endParaRPr lang="en-US" altLang="ar-SA">
              <a:solidFill>
                <a:srgbClr val="00B05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3075" name="Content Placeholder 4">
            <a:extLst>
              <a:ext uri="{FF2B5EF4-FFF2-40B4-BE49-F238E27FC236}">
                <a16:creationId xmlns:a16="http://schemas.microsoft.com/office/drawing/2014/main" id="{B4B29CB2-F3F9-4F30-A4A1-C2B97FBF0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371600"/>
            <a:ext cx="4419600" cy="42878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z="2800">
                <a:solidFill>
                  <a:srgbClr val="00B050"/>
                </a:solidFill>
                <a:ea typeface="Majalla UI"/>
                <a:cs typeface="Majalla UI"/>
              </a:rPr>
              <a:t>Objectives:</a:t>
            </a:r>
          </a:p>
          <a:p>
            <a:pPr lvl="1">
              <a:buFontTx/>
              <a:buNone/>
            </a:pPr>
            <a:r>
              <a:rPr lang="en-US" altLang="ar-SA" sz="2400">
                <a:ea typeface="Majalla UI"/>
                <a:cs typeface="Majalla UI"/>
              </a:rPr>
              <a:t>By the end of this lecture,</a:t>
            </a:r>
          </a:p>
          <a:p>
            <a:pPr lvl="1">
              <a:buFontTx/>
              <a:buNone/>
            </a:pPr>
            <a:r>
              <a:rPr lang="en-US" altLang="ar-SA" sz="2400">
                <a:ea typeface="Majalla UI"/>
                <a:cs typeface="Majalla UI"/>
              </a:rPr>
              <a:t>   The student should describe the microscopic</a:t>
            </a:r>
          </a:p>
          <a:p>
            <a:pPr lvl="1">
              <a:buFontTx/>
              <a:buNone/>
            </a:pPr>
            <a:r>
              <a:rPr lang="en-US" altLang="ar-SA" sz="2400">
                <a:ea typeface="Majalla UI"/>
                <a:cs typeface="Majalla UI"/>
              </a:rPr>
              <a:t>   structure of the three regions of the small intestine:</a:t>
            </a:r>
          </a:p>
          <a:p>
            <a:pPr lvl="1">
              <a:buFontTx/>
              <a:buNone/>
            </a:pPr>
            <a:r>
              <a:rPr lang="en-US" altLang="ar-SA" sz="2400">
                <a:solidFill>
                  <a:schemeClr val="accent1"/>
                </a:solidFill>
                <a:ea typeface="Majalla UI"/>
                <a:cs typeface="Majalla UI"/>
              </a:rPr>
              <a:t>1- Duodenum.</a:t>
            </a:r>
          </a:p>
          <a:p>
            <a:pPr lvl="1">
              <a:buFontTx/>
              <a:buNone/>
            </a:pPr>
            <a:r>
              <a:rPr lang="en-US" altLang="ar-SA" sz="2400">
                <a:solidFill>
                  <a:schemeClr val="accent1"/>
                </a:solidFill>
                <a:ea typeface="Majalla UI"/>
                <a:cs typeface="Majalla UI"/>
              </a:rPr>
              <a:t>2- Jejunum.</a:t>
            </a:r>
          </a:p>
          <a:p>
            <a:pPr lvl="1">
              <a:buFontTx/>
              <a:buNone/>
            </a:pPr>
            <a:r>
              <a:rPr lang="en-US" altLang="ar-SA" sz="2400">
                <a:solidFill>
                  <a:schemeClr val="accent1"/>
                </a:solidFill>
                <a:ea typeface="Majalla UI"/>
                <a:cs typeface="Majalla UI"/>
              </a:rPr>
              <a:t>3- Ileum.</a:t>
            </a:r>
          </a:p>
        </p:txBody>
      </p:sp>
      <p:pic>
        <p:nvPicPr>
          <p:cNvPr id="3076" name="Picture 3" descr="intestine_sm.jpg">
            <a:extLst>
              <a:ext uri="{FF2B5EF4-FFF2-40B4-BE49-F238E27FC236}">
                <a16:creationId xmlns:a16="http://schemas.microsoft.com/office/drawing/2014/main" id="{0F0C3B9F-D520-475E-B0FD-9676073A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2951"/>
          <a:stretch>
            <a:fillRect/>
          </a:stretch>
        </p:blipFill>
        <p:spPr bwMode="auto">
          <a:xfrm>
            <a:off x="5126038" y="1468438"/>
            <a:ext cx="35369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>
            <a:extLst>
              <a:ext uri="{FF2B5EF4-FFF2-40B4-BE49-F238E27FC236}">
                <a16:creationId xmlns:a16="http://schemas.microsoft.com/office/drawing/2014/main" id="{54FC6D04-9297-4854-A566-D9DB5BCB7C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900" y="1254125"/>
            <a:ext cx="4813300" cy="46878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 2" panose="05020102010507070707" pitchFamily="82" charset="2"/>
              <a:buNone/>
            </a:pPr>
            <a:r>
              <a:rPr lang="en-US" altLang="ar-SA" sz="2400" b="1">
                <a:solidFill>
                  <a:srgbClr val="00B050"/>
                </a:solidFill>
                <a:ea typeface="Majalla UI"/>
                <a:cs typeface="Majalla UI"/>
              </a:rPr>
              <a:t>2.	Submucosa:</a:t>
            </a:r>
          </a:p>
          <a:p>
            <a:pPr lvl="1"/>
            <a:r>
              <a:rPr lang="en-US" altLang="ar-SA" sz="2400">
                <a:ea typeface="Majalla UI"/>
                <a:cs typeface="Majalla UI"/>
              </a:rPr>
              <a:t>Connective tissue containing blood vessels &amp; nerves.</a:t>
            </a:r>
          </a:p>
          <a:p>
            <a:pPr lvl="1"/>
            <a:r>
              <a:rPr lang="en-US" altLang="ar-SA" sz="2400">
                <a:ea typeface="Majalla UI"/>
                <a:cs typeface="Majalla UI"/>
              </a:rPr>
              <a:t>Contains </a:t>
            </a:r>
            <a:r>
              <a:rPr lang="en-US" altLang="ar-SA" sz="2400" b="1" u="sng">
                <a:solidFill>
                  <a:srgbClr val="33CC33"/>
                </a:solidFill>
                <a:ea typeface="Majalla UI"/>
                <a:cs typeface="Majalla UI"/>
              </a:rPr>
              <a:t>Brunner’s glands</a:t>
            </a:r>
            <a:r>
              <a:rPr lang="en-US" altLang="ar-SA" sz="2400" u="sng">
                <a:solidFill>
                  <a:srgbClr val="33CC33"/>
                </a:solidFill>
                <a:ea typeface="Majalla UI"/>
                <a:cs typeface="Majalla UI"/>
              </a:rPr>
              <a:t> </a:t>
            </a:r>
            <a:r>
              <a:rPr lang="en-US" altLang="ar-SA" sz="2400">
                <a:ea typeface="Majalla UI"/>
                <a:cs typeface="Majalla UI"/>
              </a:rPr>
              <a:t>(secrete mucus).</a:t>
            </a:r>
          </a:p>
          <a:p>
            <a:pPr marL="457200" indent="-457200">
              <a:buFont typeface="Wingdings 2" panose="05020102010507070707" pitchFamily="82" charset="2"/>
              <a:buNone/>
            </a:pPr>
            <a:r>
              <a:rPr lang="en-US" altLang="ar-SA" sz="2400" b="1">
                <a:solidFill>
                  <a:srgbClr val="00B050"/>
                </a:solidFill>
                <a:ea typeface="Majalla UI"/>
                <a:cs typeface="Majalla UI"/>
              </a:rPr>
              <a:t>3.	Muscularis Externa:</a:t>
            </a:r>
          </a:p>
          <a:p>
            <a:pPr lvl="1"/>
            <a:r>
              <a:rPr lang="en-US" altLang="ar-SA" sz="2400">
                <a:ea typeface="Majalla UI"/>
                <a:cs typeface="Majalla UI"/>
              </a:rPr>
              <a:t>2 smooth muscle layers:</a:t>
            </a:r>
          </a:p>
          <a:p>
            <a:pPr lvl="2"/>
            <a:r>
              <a:rPr lang="en-US" altLang="ar-SA" sz="1800">
                <a:ea typeface="Majalla UI"/>
                <a:cs typeface="Majalla UI"/>
              </a:rPr>
              <a:t>Inner circular  layer.</a:t>
            </a:r>
          </a:p>
          <a:p>
            <a:pPr lvl="2"/>
            <a:r>
              <a:rPr lang="en-US" altLang="ar-SA" sz="1800">
                <a:ea typeface="Majalla UI"/>
                <a:cs typeface="Majalla UI"/>
              </a:rPr>
              <a:t>Outer longitudinal layer.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ar-SA" sz="2400" b="1">
                <a:solidFill>
                  <a:srgbClr val="00B050"/>
                </a:solidFill>
                <a:ea typeface="Majalla UI"/>
                <a:cs typeface="Majalla UI"/>
              </a:rPr>
              <a:t>4.	Serosa or Adventitia:</a:t>
            </a:r>
          </a:p>
          <a:p>
            <a:pPr marL="457200" indent="-457200">
              <a:buFont typeface="Wingdings 2" panose="05020102010507070707" pitchFamily="82" charset="2"/>
              <a:buNone/>
            </a:pPr>
            <a:r>
              <a:rPr lang="en-US" altLang="ar-SA" sz="1800">
                <a:ea typeface="Majalla UI"/>
                <a:cs typeface="Majalla UI"/>
              </a:rPr>
              <a:t>	Duodenum  is invested by a serosa or adventitia.</a:t>
            </a:r>
          </a:p>
        </p:txBody>
      </p:sp>
      <p:pic>
        <p:nvPicPr>
          <p:cNvPr id="16387" name="Picture 4" descr="duoda">
            <a:extLst>
              <a:ext uri="{FF2B5EF4-FFF2-40B4-BE49-F238E27FC236}">
                <a16:creationId xmlns:a16="http://schemas.microsoft.com/office/drawing/2014/main" id="{3C5D8E08-89E2-423D-98E3-55538AC7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>
            <a:fillRect/>
          </a:stretch>
        </p:blipFill>
        <p:spPr bwMode="auto">
          <a:xfrm>
            <a:off x="6638925" y="1217613"/>
            <a:ext cx="23399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291A338">
            <a:extLst>
              <a:ext uri="{FF2B5EF4-FFF2-40B4-BE49-F238E27FC236}">
                <a16:creationId xmlns:a16="http://schemas.microsoft.com/office/drawing/2014/main" id="{4F3133A5-FC25-4778-AFA1-B9C5C0A6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 r="13599" b="50000"/>
          <a:stretch>
            <a:fillRect/>
          </a:stretch>
        </p:blipFill>
        <p:spPr bwMode="auto">
          <a:xfrm>
            <a:off x="5372100" y="4419600"/>
            <a:ext cx="36068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>
            <a:extLst>
              <a:ext uri="{FF2B5EF4-FFF2-40B4-BE49-F238E27FC236}">
                <a16:creationId xmlns:a16="http://schemas.microsoft.com/office/drawing/2014/main" id="{01FBA11C-0A77-4682-9CC2-9E340DFE2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8300"/>
            <a:ext cx="1889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4">
            <a:extLst>
              <a:ext uri="{FF2B5EF4-FFF2-40B4-BE49-F238E27FC236}">
                <a16:creationId xmlns:a16="http://schemas.microsoft.com/office/drawing/2014/main" id="{D94DD700-CC0A-4AC9-BB44-04FE46EA1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algn="ctr"/>
            <a:r>
              <a:rPr lang="en-GB" altLang="ar-SA">
                <a:solidFill>
                  <a:schemeClr val="accent1"/>
                </a:solidFill>
                <a:cs typeface="Traditional Arabic" panose="02020603050405020304" pitchFamily="18" charset="-78"/>
              </a:rPr>
              <a:t>Duodenum</a:t>
            </a:r>
            <a:endParaRPr lang="en-US" altLang="ar-SA">
              <a:solidFill>
                <a:schemeClr val="accent1"/>
              </a:solidFill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42DFA2D0-308D-4573-B814-AA0504C86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algn="ctr"/>
            <a:r>
              <a:rPr lang="en-GB" altLang="ar-SA">
                <a:solidFill>
                  <a:schemeClr val="accent1"/>
                </a:solidFill>
                <a:cs typeface="Traditional Arabic" panose="02020603050405020304" pitchFamily="18" charset="-78"/>
              </a:rPr>
              <a:t>Duodenum</a:t>
            </a:r>
            <a:endParaRPr lang="en-US" altLang="ar-SA">
              <a:solidFill>
                <a:schemeClr val="accent1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8435" name="Picture 4" descr="9799B01E">
            <a:extLst>
              <a:ext uri="{FF2B5EF4-FFF2-40B4-BE49-F238E27FC236}">
                <a16:creationId xmlns:a16="http://schemas.microsoft.com/office/drawing/2014/main" id="{0B49F748-FB49-4B86-B7FF-192B79AC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t="3326" r="13495" b="44792"/>
          <a:stretch>
            <a:fillRect/>
          </a:stretch>
        </p:blipFill>
        <p:spPr bwMode="auto">
          <a:xfrm>
            <a:off x="1027113" y="1266825"/>
            <a:ext cx="730885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E18FBA6-E4FE-425C-B4FF-BB2B8FF05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339725"/>
            <a:ext cx="8610600" cy="704850"/>
          </a:xfrm>
        </p:spPr>
        <p:txBody>
          <a:bodyPr/>
          <a:lstStyle/>
          <a:p>
            <a:pPr algn="ctr"/>
            <a:r>
              <a:rPr lang="en-US" altLang="ar-SA" sz="4000">
                <a:solidFill>
                  <a:schemeClr val="accent1"/>
                </a:solidFill>
                <a:cs typeface="Traditional Arabic" panose="02020603050405020304" pitchFamily="18" charset="-78"/>
              </a:rPr>
              <a:t>Regional differences of small intestine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B09643A-9CE9-4596-A01B-C41B7AB7C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17625"/>
            <a:ext cx="4953000" cy="570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cs typeface="Majalla UI"/>
              </a:rPr>
              <a:t>Duodenum:</a:t>
            </a:r>
            <a:r>
              <a:rPr lang="en-US" sz="2400" dirty="0">
                <a:solidFill>
                  <a:srgbClr val="00B050"/>
                </a:solidFill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Its submucosa has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Brunner’s glands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    It is invested by serosa or adventitia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cs typeface="Majalla UI"/>
              </a:rPr>
              <a:t>Jejunum:</a:t>
            </a:r>
            <a:r>
              <a:rPr lang="en-US" sz="2400" dirty="0">
                <a:solidFill>
                  <a:srgbClr val="00B050"/>
                </a:solidFill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has neither  Brunner’s glands nor Peyer’s patches.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   Jejunum is invested by serosa.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cs typeface="Majalla UI"/>
              </a:rPr>
              <a:t>Ileum:</a:t>
            </a:r>
            <a:r>
              <a:rPr lang="en-US" sz="2400" dirty="0">
                <a:solidFill>
                  <a:srgbClr val="00B050"/>
                </a:solidFill>
                <a:cs typeface="Majalla U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Its lamina propria, opposite the attachment of the mesentery, has lymphoid nodules 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Peyer's patches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) that extend to the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submucosa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ajalla UI"/>
              </a:rPr>
              <a:t>    Ileum is invested by serosa.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ajalla UI"/>
            </a:endParaRPr>
          </a:p>
        </p:txBody>
      </p:sp>
      <p:pic>
        <p:nvPicPr>
          <p:cNvPr id="19460" name="Picture 4" descr="F:\Pict.120-lab\P5300593.JPG">
            <a:extLst>
              <a:ext uri="{FF2B5EF4-FFF2-40B4-BE49-F238E27FC236}">
                <a16:creationId xmlns:a16="http://schemas.microsoft.com/office/drawing/2014/main" id="{945311C1-9EC8-44B7-A301-90FD29B5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0"/>
          <a:stretch>
            <a:fillRect/>
          </a:stretch>
        </p:blipFill>
        <p:spPr bwMode="auto">
          <a:xfrm>
            <a:off x="5178425" y="3898900"/>
            <a:ext cx="38131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1291A338">
            <a:extLst>
              <a:ext uri="{FF2B5EF4-FFF2-40B4-BE49-F238E27FC236}">
                <a16:creationId xmlns:a16="http://schemas.microsoft.com/office/drawing/2014/main" id="{8C7F258D-85C6-46CA-9F6C-DD6D283C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4" t="3226" r="13573" b="50000"/>
          <a:stretch>
            <a:fillRect/>
          </a:stretch>
        </p:blipFill>
        <p:spPr bwMode="auto">
          <a:xfrm>
            <a:off x="5181600" y="1328738"/>
            <a:ext cx="38100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Arrow Connector 6">
            <a:extLst>
              <a:ext uri="{FF2B5EF4-FFF2-40B4-BE49-F238E27FC236}">
                <a16:creationId xmlns:a16="http://schemas.microsoft.com/office/drawing/2014/main" id="{65D529AF-97B4-47F3-A617-9391950917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13300" y="5186363"/>
            <a:ext cx="2165350" cy="769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Arrow Connector 10">
            <a:extLst>
              <a:ext uri="{FF2B5EF4-FFF2-40B4-BE49-F238E27FC236}">
                <a16:creationId xmlns:a16="http://schemas.microsoft.com/office/drawing/2014/main" id="{8E0525D5-1E17-41EF-A901-9E688F929D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4413" y="5173663"/>
            <a:ext cx="2779712" cy="793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12">
            <a:extLst>
              <a:ext uri="{FF2B5EF4-FFF2-40B4-BE49-F238E27FC236}">
                <a16:creationId xmlns:a16="http://schemas.microsoft.com/office/drawing/2014/main" id="{E4541F40-4C3B-4764-BC97-4F0DB5FDA5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5125" y="2070100"/>
            <a:ext cx="2887663" cy="312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1DC9278-6BFD-4419-AC8F-39E2CDAD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185738"/>
            <a:ext cx="7772400" cy="766762"/>
          </a:xfrm>
        </p:spPr>
        <p:txBody>
          <a:bodyPr/>
          <a:lstStyle/>
          <a:p>
            <a:pPr algn="ctr"/>
            <a:r>
              <a:rPr lang="en-US" altLang="ar-SA">
                <a:solidFill>
                  <a:schemeClr val="accent1"/>
                </a:solidFill>
              </a:rPr>
              <a:t>Jejunum</a:t>
            </a:r>
            <a:endParaRPr lang="ar-SA" altLang="ar-SA">
              <a:solidFill>
                <a:schemeClr val="accent1"/>
              </a:solidFill>
            </a:endParaRPr>
          </a:p>
        </p:txBody>
      </p:sp>
      <p:pic>
        <p:nvPicPr>
          <p:cNvPr id="15363" name="Picture 3" descr="C:\Users\Aly\Dropbox\Histology Team\PRACTICAL\New practical photographs\GIT system\jej004he.jpg">
            <a:extLst>
              <a:ext uri="{FF2B5EF4-FFF2-40B4-BE49-F238E27FC236}">
                <a16:creationId xmlns:a16="http://schemas.microsoft.com/office/drawing/2014/main" id="{C02FFC91-90F8-42A3-A33A-1816A082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84163" y="1655563"/>
            <a:ext cx="5447111" cy="435768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689D8DBC-02B2-4099-8E64-960EC620D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09538"/>
            <a:ext cx="7886700" cy="1325562"/>
          </a:xfrm>
        </p:spPr>
        <p:txBody>
          <a:bodyPr/>
          <a:lstStyle/>
          <a:p>
            <a:pPr algn="ctr"/>
            <a:r>
              <a:rPr lang="en-GB" altLang="ar-SA">
                <a:solidFill>
                  <a:schemeClr val="accent1"/>
                </a:solidFill>
                <a:cs typeface="Traditional Arabic" panose="02020603050405020304" pitchFamily="18" charset="-78"/>
              </a:rPr>
              <a:t>SMALL INTESTINE</a:t>
            </a:r>
            <a:endParaRPr lang="en-US" altLang="ar-SA">
              <a:solidFill>
                <a:schemeClr val="accent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3075" name="Content Placeholder 4">
            <a:extLst>
              <a:ext uri="{FF2B5EF4-FFF2-40B4-BE49-F238E27FC236}">
                <a16:creationId xmlns:a16="http://schemas.microsoft.com/office/drawing/2014/main" id="{6E864B3C-C2D2-402D-9101-F4FF3953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4419600" cy="48656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>
              <a:cs typeface="Majalla U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cs typeface="Majalla UI"/>
              </a:rPr>
              <a:t>To increase surface area the mucosa has: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>
                <a:cs typeface="Majalla UI"/>
              </a:rPr>
              <a:t>Plicae</a:t>
            </a:r>
            <a:r>
              <a:rPr lang="en-US" sz="2400" dirty="0">
                <a:cs typeface="Majalla UI"/>
              </a:rPr>
              <a:t> </a:t>
            </a:r>
            <a:r>
              <a:rPr lang="en-US" sz="2400" dirty="0" err="1">
                <a:cs typeface="Majalla UI"/>
              </a:rPr>
              <a:t>circulares</a:t>
            </a:r>
            <a:endParaRPr lang="en-US" sz="2400" dirty="0">
              <a:cs typeface="Majalla UI"/>
            </a:endParaRP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cs typeface="Majalla UI"/>
              </a:rPr>
              <a:t>    (circular folds):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cs typeface="Majalla UI"/>
              </a:rPr>
              <a:t>    Permanent folds of the                                                                                mucosa and </a:t>
            </a:r>
            <a:r>
              <a:rPr lang="en-US" sz="2400" dirty="0" err="1">
                <a:cs typeface="Majalla UI"/>
              </a:rPr>
              <a:t>submucosa</a:t>
            </a:r>
            <a:r>
              <a:rPr lang="en-US" sz="2400" dirty="0">
                <a:cs typeface="Majalla UI"/>
              </a:rPr>
              <a:t>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cs typeface="Majalla UI"/>
              </a:rPr>
              <a:t>Villi.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cs typeface="Majalla UI"/>
              </a:rPr>
              <a:t>Intestinal crypts (crypts of </a:t>
            </a:r>
            <a:r>
              <a:rPr lang="en-US" sz="2400" b="1" dirty="0">
                <a:solidFill>
                  <a:schemeClr val="accent6"/>
                </a:solidFill>
                <a:cs typeface="Majalla UI"/>
              </a:rPr>
              <a:t>Lieberkühn</a:t>
            </a:r>
            <a:r>
              <a:rPr lang="en-US" sz="2400" dirty="0">
                <a:cs typeface="Majalla UI"/>
              </a:rPr>
              <a:t>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cs typeface="Majalla UI"/>
              </a:rPr>
              <a:t>Microvilli (Brush border).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1DDA02E-D62D-4202-859E-A7B78DCF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2" b="55688"/>
          <a:stretch>
            <a:fillRect/>
          </a:stretch>
        </p:blipFill>
        <p:spPr bwMode="auto">
          <a:xfrm>
            <a:off x="6964363" y="1292225"/>
            <a:ext cx="196056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VIL3A">
            <a:extLst>
              <a:ext uri="{FF2B5EF4-FFF2-40B4-BE49-F238E27FC236}">
                <a16:creationId xmlns:a16="http://schemas.microsoft.com/office/drawing/2014/main" id="{59C839A3-0D11-4688-8C30-0DB5B751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7527" r="8333" b="5376"/>
          <a:stretch>
            <a:fillRect/>
          </a:stretch>
        </p:blipFill>
        <p:spPr bwMode="auto">
          <a:xfrm>
            <a:off x="5348288" y="3883025"/>
            <a:ext cx="280035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>
            <a:extLst>
              <a:ext uri="{FF2B5EF4-FFF2-40B4-BE49-F238E27FC236}">
                <a16:creationId xmlns:a16="http://schemas.microsoft.com/office/drawing/2014/main" id="{BC3CE91F-DE1B-4A80-A7EE-270813B2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3149" r="1987" b="24226"/>
          <a:stretch>
            <a:fillRect/>
          </a:stretch>
        </p:blipFill>
        <p:spPr bwMode="auto">
          <a:xfrm>
            <a:off x="4581525" y="1292225"/>
            <a:ext cx="23241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7" name="Straight Arrow Connector 8">
            <a:extLst>
              <a:ext uri="{FF2B5EF4-FFF2-40B4-BE49-F238E27FC236}">
                <a16:creationId xmlns:a16="http://schemas.microsoft.com/office/drawing/2014/main" id="{18A9CC5E-1A8D-4D71-AAE7-D307C2F336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76738" y="5414963"/>
            <a:ext cx="1301750" cy="549275"/>
          </a:xfrm>
          <a:prstGeom prst="straightConnector1">
            <a:avLst/>
          </a:prstGeom>
          <a:noFill/>
          <a:ln w="57150" algn="ctr">
            <a:solidFill>
              <a:srgbClr val="33CC33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" name="Straight Arrow Connector 12">
            <a:extLst>
              <a:ext uri="{FF2B5EF4-FFF2-40B4-BE49-F238E27FC236}">
                <a16:creationId xmlns:a16="http://schemas.microsoft.com/office/drawing/2014/main" id="{F59B53D5-AEC1-456B-B2B2-309CC0C380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9000" y="2914650"/>
            <a:ext cx="2089150" cy="1539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Straight Arrow Connector 14">
            <a:extLst>
              <a:ext uri="{FF2B5EF4-FFF2-40B4-BE49-F238E27FC236}">
                <a16:creationId xmlns:a16="http://schemas.microsoft.com/office/drawing/2014/main" id="{ED16501B-9567-4AF2-AE36-B22E73CE54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2025" y="2757488"/>
            <a:ext cx="1749425" cy="31115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96ACACF1-F523-490F-9F8C-428C097ED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750"/>
            <a:ext cx="7886700" cy="1325563"/>
          </a:xfrm>
        </p:spPr>
        <p:txBody>
          <a:bodyPr/>
          <a:lstStyle/>
          <a:p>
            <a:pPr algn="ctr"/>
            <a:r>
              <a:rPr lang="en-GB" altLang="ar-SA">
                <a:solidFill>
                  <a:schemeClr val="accent1"/>
                </a:solidFill>
                <a:cs typeface="Traditional Arabic" panose="02020603050405020304" pitchFamily="18" charset="-78"/>
              </a:rPr>
              <a:t>Duodenum</a:t>
            </a:r>
            <a:endParaRPr lang="en-US" altLang="ar-SA">
              <a:solidFill>
                <a:schemeClr val="accent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5123" name="Content Placeholder 4">
            <a:extLst>
              <a:ext uri="{FF2B5EF4-FFF2-40B4-BE49-F238E27FC236}">
                <a16:creationId xmlns:a16="http://schemas.microsoft.com/office/drawing/2014/main" id="{97B65EF7-D6A9-4A8F-9596-65111674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219200"/>
            <a:ext cx="4724400" cy="4767263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B050"/>
                </a:solidFill>
                <a:cs typeface="Majalla UI"/>
              </a:rPr>
              <a:t> 1- Mucosa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Majalla UI"/>
              </a:rPr>
              <a:t>:</a:t>
            </a:r>
          </a:p>
          <a:p>
            <a:pPr marL="449263" lvl="1" indent="7938" fontAlgn="auto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cs typeface="Majalla UI"/>
              </a:rPr>
              <a:t>Shows </a:t>
            </a:r>
            <a:r>
              <a:rPr lang="en-US" i="1" dirty="0">
                <a:cs typeface="Majalla UI"/>
              </a:rPr>
              <a:t>villi </a:t>
            </a:r>
            <a:r>
              <a:rPr lang="en-US" dirty="0">
                <a:cs typeface="Majalla UI"/>
              </a:rPr>
              <a:t>and </a:t>
            </a:r>
            <a:r>
              <a:rPr lang="en-US" i="1" dirty="0">
                <a:cs typeface="Majalla UI"/>
              </a:rPr>
              <a:t>crypts</a:t>
            </a:r>
            <a:r>
              <a:rPr lang="en-US" dirty="0">
                <a:cs typeface="Majalla UI"/>
              </a:rPr>
              <a:t>.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cs typeface="Majalla UI"/>
              </a:rPr>
              <a:t>A-	Epithelium:</a:t>
            </a:r>
            <a:r>
              <a:rPr lang="en-US" dirty="0">
                <a:solidFill>
                  <a:schemeClr val="tx2"/>
                </a:solidFill>
                <a:cs typeface="Majalla UI"/>
              </a:rPr>
              <a:t> </a:t>
            </a:r>
            <a:r>
              <a:rPr lang="en-US" b="1" dirty="0">
                <a:cs typeface="Majalla UI"/>
              </a:rPr>
              <a:t>simple columnar epithelium with goblet cells</a:t>
            </a:r>
            <a:r>
              <a:rPr lang="en-US" dirty="0">
                <a:cs typeface="Majalla UI"/>
              </a:rPr>
              <a:t>.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cs typeface="Majalla UI"/>
              </a:rPr>
              <a:t>B-	Lamina propria:    </a:t>
            </a:r>
            <a:r>
              <a:rPr lang="en-US" dirty="0">
                <a:cs typeface="Majalla UI"/>
              </a:rPr>
              <a:t>Loose areolar C.T. </a:t>
            </a:r>
          </a:p>
          <a:p>
            <a:pPr marL="914400" lvl="1" indent="-457200" fontAlgn="auto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cs typeface="Majalla UI"/>
              </a:rPr>
              <a:t>C-	</a:t>
            </a:r>
            <a:r>
              <a:rPr lang="en-US" b="1" dirty="0" err="1">
                <a:solidFill>
                  <a:schemeClr val="tx2"/>
                </a:solidFill>
                <a:cs typeface="Majalla UI"/>
              </a:rPr>
              <a:t>Muscularis</a:t>
            </a:r>
            <a:r>
              <a:rPr lang="en-US" b="1" dirty="0">
                <a:solidFill>
                  <a:schemeClr val="tx2"/>
                </a:solidFill>
                <a:cs typeface="Majalla UI"/>
              </a:rPr>
              <a:t> </a:t>
            </a:r>
            <a:r>
              <a:rPr lang="en-US" b="1" dirty="0" err="1">
                <a:solidFill>
                  <a:schemeClr val="tx2"/>
                </a:solidFill>
                <a:cs typeface="Majalla UI"/>
              </a:rPr>
              <a:t>mucosae</a:t>
            </a:r>
            <a:r>
              <a:rPr lang="en-US" b="1" dirty="0">
                <a:solidFill>
                  <a:schemeClr val="tx2"/>
                </a:solidFill>
                <a:cs typeface="Majalla UI"/>
              </a:rPr>
              <a:t>:             </a:t>
            </a:r>
            <a:r>
              <a:rPr lang="en-US" dirty="0">
                <a:cs typeface="Majalla UI"/>
              </a:rPr>
              <a:t>2 layers of smooth muscle cells.</a:t>
            </a:r>
          </a:p>
        </p:txBody>
      </p:sp>
      <p:pic>
        <p:nvPicPr>
          <p:cNvPr id="7172" name="Picture 4" descr="duoda">
            <a:extLst>
              <a:ext uri="{FF2B5EF4-FFF2-40B4-BE49-F238E27FC236}">
                <a16:creationId xmlns:a16="http://schemas.microsoft.com/office/drawing/2014/main" id="{822B5B2C-3DD5-4F1C-888A-92CCC594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>
            <a:fillRect/>
          </a:stretch>
        </p:blipFill>
        <p:spPr bwMode="auto">
          <a:xfrm>
            <a:off x="4930775" y="1371600"/>
            <a:ext cx="40481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5742002-8364-4E15-B21F-9AFDF7F06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algn="ctr"/>
            <a:r>
              <a:rPr lang="en-US" altLang="ar-SA">
                <a:solidFill>
                  <a:schemeClr val="accent1"/>
                </a:solidFill>
                <a:cs typeface="Traditional Arabic" panose="02020603050405020304" pitchFamily="18" charset="-78"/>
              </a:rPr>
              <a:t>Intestinal villi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B6669F-40D4-4E28-B969-40091672C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4000" y="1304925"/>
            <a:ext cx="5499100" cy="5162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z="2800">
                <a:ea typeface="Majalla UI"/>
                <a:cs typeface="Majalla UI"/>
              </a:rPr>
              <a:t>Each Villus is a finger-like projection of small intestinal </a:t>
            </a:r>
            <a:r>
              <a:rPr lang="en-US" altLang="ar-SA" sz="2800" b="1">
                <a:solidFill>
                  <a:srgbClr val="00B050"/>
                </a:solidFill>
                <a:ea typeface="Majalla UI"/>
                <a:cs typeface="Majalla UI"/>
              </a:rPr>
              <a:t>mucosa</a:t>
            </a:r>
            <a:r>
              <a:rPr lang="en-US" altLang="ar-SA" sz="2800">
                <a:ea typeface="Majalla UI"/>
                <a:cs typeface="Majalla UI"/>
              </a:rPr>
              <a:t> and it is formed of:</a:t>
            </a:r>
          </a:p>
          <a:p>
            <a:pPr lvl="1">
              <a:buFontTx/>
              <a:buNone/>
            </a:pPr>
            <a:r>
              <a:rPr lang="en-US" altLang="ar-SA" sz="2400">
                <a:ea typeface="Majalla UI"/>
                <a:cs typeface="Majalla UI"/>
              </a:rPr>
              <a:t>I-	</a:t>
            </a:r>
            <a:r>
              <a:rPr lang="en-US" altLang="ar-SA" sz="2400" u="sng">
                <a:solidFill>
                  <a:schemeClr val="accent2"/>
                </a:solidFill>
                <a:ea typeface="Majalla UI"/>
                <a:cs typeface="Majalla UI"/>
              </a:rPr>
              <a:t>Central core</a:t>
            </a:r>
            <a:r>
              <a:rPr lang="en-US" altLang="ar-SA" sz="2400">
                <a:solidFill>
                  <a:schemeClr val="accent2"/>
                </a:solidFill>
                <a:ea typeface="Majalla UI"/>
                <a:cs typeface="Majalla UI"/>
              </a:rPr>
              <a:t> of loose areolar C.T. </a:t>
            </a:r>
            <a:r>
              <a:rPr lang="en-US" altLang="ar-SA" sz="2400">
                <a:ea typeface="Majalla UI"/>
                <a:cs typeface="Majalla UI"/>
              </a:rPr>
              <a:t>containing:</a:t>
            </a:r>
          </a:p>
          <a:p>
            <a:pPr lvl="2"/>
            <a:r>
              <a:rPr lang="en-US" altLang="ar-SA" sz="2000">
                <a:ea typeface="Majalla UI"/>
                <a:cs typeface="Majalla UI"/>
              </a:rPr>
              <a:t>Lymphocytes.</a:t>
            </a:r>
          </a:p>
          <a:p>
            <a:pPr lvl="2"/>
            <a:r>
              <a:rPr lang="en-US" altLang="ar-SA" sz="2000">
                <a:ea typeface="Majalla UI"/>
                <a:cs typeface="Majalla UI"/>
              </a:rPr>
              <a:t>Plasma cells.</a:t>
            </a:r>
          </a:p>
          <a:p>
            <a:pPr lvl="2"/>
            <a:r>
              <a:rPr lang="en-US" altLang="ar-SA" sz="2000">
                <a:ea typeface="Majalla UI"/>
                <a:cs typeface="Majalla UI"/>
              </a:rPr>
              <a:t>Fibroblasts.</a:t>
            </a:r>
          </a:p>
          <a:p>
            <a:pPr lvl="2"/>
            <a:r>
              <a:rPr lang="en-US" altLang="ar-SA" sz="2000">
                <a:solidFill>
                  <a:srgbClr val="00B050"/>
                </a:solidFill>
                <a:ea typeface="Majalla UI"/>
                <a:cs typeface="Majalla UI"/>
              </a:rPr>
              <a:t>Smooth muscle cells. </a:t>
            </a:r>
          </a:p>
          <a:p>
            <a:pPr lvl="2"/>
            <a:r>
              <a:rPr lang="en-US" altLang="ar-SA" sz="2000">
                <a:ea typeface="Majalla UI"/>
                <a:cs typeface="Majalla UI"/>
              </a:rPr>
              <a:t>Capillary loops.</a:t>
            </a:r>
          </a:p>
          <a:p>
            <a:pPr lvl="2"/>
            <a:r>
              <a:rPr lang="en-US" altLang="ar-SA" sz="2000">
                <a:solidFill>
                  <a:srgbClr val="00B050"/>
                </a:solidFill>
                <a:ea typeface="Majalla UI"/>
                <a:cs typeface="Majalla UI"/>
              </a:rPr>
              <a:t>Lacteal (blindly ending lymphatic                       channels).</a:t>
            </a:r>
          </a:p>
          <a:p>
            <a:pPr lvl="1">
              <a:buFontTx/>
              <a:buNone/>
            </a:pPr>
            <a:r>
              <a:rPr lang="en-US" altLang="ar-SA" sz="2400">
                <a:ea typeface="Majalla UI"/>
                <a:cs typeface="Majalla UI"/>
              </a:rPr>
              <a:t>II- </a:t>
            </a:r>
            <a:r>
              <a:rPr lang="en-US" altLang="ar-SA" sz="2400" u="sng">
                <a:solidFill>
                  <a:schemeClr val="accent2"/>
                </a:solidFill>
                <a:ea typeface="Majalla UI"/>
                <a:cs typeface="Majalla UI"/>
              </a:rPr>
              <a:t>Villus-covering epithelium</a:t>
            </a:r>
            <a:r>
              <a:rPr lang="en-US" altLang="ar-SA" sz="2400">
                <a:solidFill>
                  <a:schemeClr val="accent2"/>
                </a:solidFill>
                <a:ea typeface="Majalla UI"/>
                <a:cs typeface="Majalla UI"/>
              </a:rPr>
              <a:t>.</a:t>
            </a:r>
          </a:p>
        </p:txBody>
      </p:sp>
      <p:pic>
        <p:nvPicPr>
          <p:cNvPr id="9220" name="Picture 4" descr="duoda">
            <a:extLst>
              <a:ext uri="{FF2B5EF4-FFF2-40B4-BE49-F238E27FC236}">
                <a16:creationId xmlns:a16="http://schemas.microsoft.com/office/drawing/2014/main" id="{E481C456-430F-44D5-956F-0CABB810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b="35745"/>
          <a:stretch>
            <a:fillRect/>
          </a:stretch>
        </p:blipFill>
        <p:spPr bwMode="auto">
          <a:xfrm>
            <a:off x="6235700" y="1349375"/>
            <a:ext cx="2743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imple Columnar">
            <a:extLst>
              <a:ext uri="{FF2B5EF4-FFF2-40B4-BE49-F238E27FC236}">
                <a16:creationId xmlns:a16="http://schemas.microsoft.com/office/drawing/2014/main" id="{F6181C32-23D7-4CF9-93BD-E46CF00E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0513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C04C86-AB54-4FFF-A0A5-A3817F5BE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704850"/>
          </a:xfrm>
        </p:spPr>
        <p:txBody>
          <a:bodyPr/>
          <a:lstStyle/>
          <a:p>
            <a:pPr algn="ctr"/>
            <a:r>
              <a:rPr lang="en-US" altLang="ar-SA" sz="4000">
                <a:solidFill>
                  <a:schemeClr val="accent1"/>
                </a:solidFill>
                <a:cs typeface="Traditional Arabic" panose="02020603050405020304" pitchFamily="18" charset="-78"/>
              </a:rPr>
              <a:t>Cells Covering the Villi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8D93C-EABC-4699-AD4B-555004B9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1425"/>
            <a:ext cx="5410200" cy="5413375"/>
          </a:xfrm>
        </p:spPr>
        <p:txBody>
          <a:bodyPr>
            <a:noAutofit/>
          </a:bodyPr>
          <a:lstStyle/>
          <a:p>
            <a:pPr marL="406400" indent="-40640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1-	Surface columnar absorptive cells: </a:t>
            </a:r>
            <a:r>
              <a:rPr lang="en-US" sz="2400" dirty="0"/>
              <a:t>They have brush border (microvilli). They are covered with thick glycocalx that has digestive enzymes. They have Junction complex (tight, adhering and desmosome junctions).</a:t>
            </a:r>
          </a:p>
          <a:p>
            <a:pPr marL="406400" indent="-40640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2-	Goblet cells: </a:t>
            </a:r>
            <a:r>
              <a:rPr lang="en-US" sz="2400" dirty="0"/>
              <a:t>Increase toward the ileum.</a:t>
            </a:r>
          </a:p>
          <a:p>
            <a:pPr marL="406400" indent="-40640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3-	</a:t>
            </a:r>
            <a:r>
              <a:rPr lang="en-US" sz="2400" b="1" dirty="0" err="1">
                <a:solidFill>
                  <a:srgbClr val="00B050"/>
                </a:solidFill>
              </a:rPr>
              <a:t>Enteroendocrine</a:t>
            </a:r>
            <a:r>
              <a:rPr lang="en-US" sz="2400" b="1" dirty="0">
                <a:solidFill>
                  <a:srgbClr val="00B050"/>
                </a:solidFill>
              </a:rPr>
              <a:t> (EE) cells (DNES cells).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C000"/>
                </a:solidFill>
              </a:rPr>
              <a:t>    </a:t>
            </a:r>
            <a:endParaRPr lang="en-US" sz="1600" b="1" dirty="0"/>
          </a:p>
        </p:txBody>
      </p:sp>
      <p:pic>
        <p:nvPicPr>
          <p:cNvPr id="10244" name="Picture 2" descr="C:\Documents and Settings\Aly\My Documents\back\Janquira Images\15\F15_21.jpg">
            <a:extLst>
              <a:ext uri="{FF2B5EF4-FFF2-40B4-BE49-F238E27FC236}">
                <a16:creationId xmlns:a16="http://schemas.microsoft.com/office/drawing/2014/main" id="{A6BF2D94-EEDC-46ED-83A6-409F7658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4"/>
          <a:stretch>
            <a:fillRect/>
          </a:stretch>
        </p:blipFill>
        <p:spPr bwMode="auto">
          <a:xfrm>
            <a:off x="6065838" y="1136650"/>
            <a:ext cx="2895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Documents and Settings\Aly\My Documents\back\Janquira Images\15\F15_21.jpg">
            <a:extLst>
              <a:ext uri="{FF2B5EF4-FFF2-40B4-BE49-F238E27FC236}">
                <a16:creationId xmlns:a16="http://schemas.microsoft.com/office/drawing/2014/main" id="{7819A5DE-F70B-4444-A0F5-F4E9215C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4"/>
          <a:stretch>
            <a:fillRect/>
          </a:stretch>
        </p:blipFill>
        <p:spPr bwMode="auto">
          <a:xfrm>
            <a:off x="6049963" y="3863975"/>
            <a:ext cx="2895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43136B39-67F1-496F-95EF-64B1E52F9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GB" altLang="ar-SA" sz="4000">
                <a:solidFill>
                  <a:schemeClr val="accent1"/>
                </a:solidFill>
                <a:cs typeface="Traditional Arabic" panose="02020603050405020304" pitchFamily="18" charset="-78"/>
              </a:rPr>
              <a:t>Intestinal Glands (Crypts)</a:t>
            </a:r>
            <a:endParaRPr lang="en-US" altLang="ar-SA" sz="4000">
              <a:solidFill>
                <a:schemeClr val="accent1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C4FB48C-5DDF-40BA-B85F-F9E89088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190625"/>
            <a:ext cx="5732463" cy="5368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Simple tubular glands that open between villi.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Composed of 5 cell types:</a:t>
            </a:r>
          </a:p>
          <a:p>
            <a:pPr marL="749300" lvl="1" indent="-4064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accent2"/>
                </a:solidFill>
              </a:rPr>
              <a:t>1.</a:t>
            </a:r>
            <a:r>
              <a:rPr lang="en-US" sz="2200" b="1" dirty="0">
                <a:solidFill>
                  <a:srgbClr val="00FF00"/>
                </a:solidFill>
              </a:rPr>
              <a:t>	</a:t>
            </a:r>
            <a:r>
              <a:rPr lang="en-US" sz="2200" b="1" dirty="0">
                <a:solidFill>
                  <a:schemeClr val="accent2"/>
                </a:solidFill>
              </a:rPr>
              <a:t>Columnar absorptive cells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  <a:endParaRPr lang="en-US" sz="2200" baseline="30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eriod" startAt="2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Goblet cells: </a:t>
            </a:r>
            <a:r>
              <a:rPr lang="en-US" sz="2200" dirty="0"/>
              <a:t>secrete </a:t>
            </a:r>
            <a:r>
              <a:rPr lang="en-US" sz="2200" b="1" dirty="0">
                <a:solidFill>
                  <a:srgbClr val="00B050"/>
                </a:solidFill>
              </a:rPr>
              <a:t>mucus</a:t>
            </a:r>
            <a:r>
              <a:rPr lang="en-US" sz="2200" dirty="0"/>
              <a:t>.</a:t>
            </a:r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eriod" startAt="2"/>
              <a:defRPr/>
            </a:pPr>
            <a:r>
              <a:rPr lang="en-US" sz="2200" b="1" dirty="0" err="1">
                <a:solidFill>
                  <a:schemeClr val="accent2"/>
                </a:solidFill>
              </a:rPr>
              <a:t>Enteroendocrine</a:t>
            </a:r>
            <a:r>
              <a:rPr lang="en-US" sz="2200" b="1" dirty="0">
                <a:solidFill>
                  <a:schemeClr val="accent2"/>
                </a:solidFill>
              </a:rPr>
              <a:t> (EE) (DNES) cells:                        </a:t>
            </a:r>
            <a:r>
              <a:rPr lang="en-US" sz="2200" dirty="0"/>
              <a:t>secrete </a:t>
            </a:r>
            <a:r>
              <a:rPr lang="en-US" sz="2200" b="1" dirty="0">
                <a:solidFill>
                  <a:srgbClr val="00B050"/>
                </a:solidFill>
              </a:rPr>
              <a:t>hormones</a:t>
            </a:r>
            <a:r>
              <a:rPr lang="en-US" sz="2200" dirty="0"/>
              <a:t>.</a:t>
            </a:r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2"/>
                </a:solidFill>
              </a:rPr>
              <a:t>4.</a:t>
            </a:r>
            <a:r>
              <a:rPr lang="en-US" sz="2200" b="1" dirty="0">
                <a:solidFill>
                  <a:srgbClr val="00FF00"/>
                </a:solidFill>
              </a:rPr>
              <a:t>   </a:t>
            </a:r>
            <a:r>
              <a:rPr lang="en-US" sz="2200" b="1" dirty="0">
                <a:solidFill>
                  <a:schemeClr val="accent2"/>
                </a:solidFill>
              </a:rPr>
              <a:t>Paneth cells: </a:t>
            </a:r>
            <a:r>
              <a:rPr lang="en-US" sz="2200" dirty="0"/>
              <a:t>secrete </a:t>
            </a:r>
            <a:r>
              <a:rPr lang="en-US" sz="2200" b="1" dirty="0">
                <a:solidFill>
                  <a:srgbClr val="00B050"/>
                </a:solidFill>
              </a:rPr>
              <a:t>Lysozyme</a:t>
            </a:r>
            <a:r>
              <a:rPr lang="en-US" sz="2200" dirty="0"/>
              <a:t> (antibacterial).</a:t>
            </a:r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/>
            </a:pPr>
            <a:r>
              <a:rPr lang="en-US" sz="2200" dirty="0"/>
              <a:t>       are found in the base of the crypts.   </a:t>
            </a:r>
            <a:r>
              <a:rPr lang="en-US" sz="2200" b="1" dirty="0">
                <a:solidFill>
                  <a:srgbClr val="00FF00"/>
                </a:solidFill>
              </a:rPr>
              <a:t>	</a:t>
            </a:r>
            <a:endParaRPr lang="en-US" sz="2200" dirty="0"/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eriod" startAt="5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Stem cells:                                                      </a:t>
            </a:r>
            <a:r>
              <a:rPr lang="en-US" sz="2200" b="1" dirty="0"/>
              <a:t>are</a:t>
            </a:r>
            <a:r>
              <a:rPr lang="en-US" sz="2200" b="1" dirty="0">
                <a:solidFill>
                  <a:srgbClr val="00FF00"/>
                </a:solidFill>
              </a:rPr>
              <a:t> </a:t>
            </a:r>
            <a:r>
              <a:rPr lang="en-US" sz="2200" b="1" dirty="0">
                <a:solidFill>
                  <a:srgbClr val="00B050"/>
                </a:solidFill>
              </a:rPr>
              <a:t>regenerative</a:t>
            </a:r>
            <a:r>
              <a:rPr lang="en-US" sz="2200" dirty="0"/>
              <a:t> cells.</a:t>
            </a:r>
          </a:p>
          <a:p>
            <a:pPr marL="800100" lvl="1" indent="-457200" fontAlgn="auto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/>
            </a:pPr>
            <a:r>
              <a:rPr lang="en-US" sz="2200" dirty="0"/>
              <a:t>      are found in the base of the crypts.</a:t>
            </a:r>
          </a:p>
        </p:txBody>
      </p:sp>
      <p:pic>
        <p:nvPicPr>
          <p:cNvPr id="11268" name="Picture 4" descr="BED7F92C">
            <a:extLst>
              <a:ext uri="{FF2B5EF4-FFF2-40B4-BE49-F238E27FC236}">
                <a16:creationId xmlns:a16="http://schemas.microsoft.com/office/drawing/2014/main" id="{513067F2-E1BE-43FE-A992-DBA1B203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 r="6673" b="30899"/>
          <a:stretch>
            <a:fillRect/>
          </a:stretch>
        </p:blipFill>
        <p:spPr bwMode="auto">
          <a:xfrm>
            <a:off x="5915025" y="3825875"/>
            <a:ext cx="30749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http://missinglink.ucsf.edu/lm/IDS_106_LowerGI/IDS_images_downsized/fig16.jpg">
            <a:extLst>
              <a:ext uri="{FF2B5EF4-FFF2-40B4-BE49-F238E27FC236}">
                <a16:creationId xmlns:a16="http://schemas.microsoft.com/office/drawing/2014/main" id="{33FCFA85-17BC-4FF0-A023-D6F16D6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612900"/>
            <a:ext cx="3048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E871101-1433-46B2-932B-9C57F9EF6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5788" y="1471613"/>
            <a:ext cx="3822700" cy="458787"/>
          </a:xfrm>
        </p:spPr>
        <p:txBody>
          <a:bodyPr/>
          <a:lstStyle/>
          <a:p>
            <a:r>
              <a:rPr lang="en-US" altLang="ar-SA" sz="2400" b="1">
                <a:cs typeface="Traditional Arabic" panose="02020603050405020304" pitchFamily="18" charset="-78"/>
              </a:rPr>
              <a:t>Columnar Absorptive cells</a:t>
            </a:r>
            <a:endParaRPr lang="ar-SA" altLang="ar-SA" sz="2400" b="1"/>
          </a:p>
        </p:txBody>
      </p:sp>
      <p:pic>
        <p:nvPicPr>
          <p:cNvPr id="13315" name="Picture 4" descr="D2D7C804">
            <a:extLst>
              <a:ext uri="{FF2B5EF4-FFF2-40B4-BE49-F238E27FC236}">
                <a16:creationId xmlns:a16="http://schemas.microsoft.com/office/drawing/2014/main" id="{67D06F6D-E140-47AC-A4E4-47B55E0F9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48952" r="61136" b="18867"/>
          <a:stretch>
            <a:fillRect/>
          </a:stretch>
        </p:blipFill>
        <p:spPr bwMode="auto">
          <a:xfrm>
            <a:off x="457200" y="2070100"/>
            <a:ext cx="4079875" cy="3282950"/>
          </a:xfrm>
        </p:spPr>
      </p:pic>
      <p:pic>
        <p:nvPicPr>
          <p:cNvPr id="13316" name="Picture 4" descr="D94DE0B2">
            <a:extLst>
              <a:ext uri="{FF2B5EF4-FFF2-40B4-BE49-F238E27FC236}">
                <a16:creationId xmlns:a16="http://schemas.microsoft.com/office/drawing/2014/main" id="{1C2717F4-DBF0-47FE-8D2F-85EC133E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11519" r="43044" b="38861"/>
          <a:stretch>
            <a:fillRect/>
          </a:stretch>
        </p:blipFill>
        <p:spPr bwMode="auto">
          <a:xfrm>
            <a:off x="5037138" y="1968500"/>
            <a:ext cx="33051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FED22BCE-BA90-4014-A952-E52F682A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1468438"/>
            <a:ext cx="235902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j-lt"/>
                <a:ea typeface="+mj-ea"/>
                <a:cs typeface="Traditional Arabic" pitchFamily="2" charset="-78"/>
              </a:rPr>
              <a:t>Paneth</a:t>
            </a:r>
            <a:r>
              <a:rPr lang="en-US" sz="2400" b="1" dirty="0">
                <a:latin typeface="+mj-lt"/>
                <a:ea typeface="+mj-ea"/>
                <a:cs typeface="Traditional Arabic" pitchFamily="2" charset="-78"/>
              </a:rPr>
              <a:t> cell</a:t>
            </a:r>
            <a:endParaRPr lang="ar-SA" sz="2400" b="1" dirty="0">
              <a:latin typeface="+mj-lt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AC08BA-9ACC-4BFD-A0E1-325792D74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 algn="ctr"/>
            <a:r>
              <a:rPr lang="en-US" altLang="ar-SA">
                <a:solidFill>
                  <a:schemeClr val="accent1"/>
                </a:solidFill>
              </a:rPr>
              <a:t>EE (DNES)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638E-A4D4-43BF-A575-71E34F6A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3963"/>
            <a:ext cx="5224463" cy="5013325"/>
          </a:xfrm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>
                <a:solidFill>
                  <a:srgbClr val="00B050"/>
                </a:solidFill>
              </a:rPr>
              <a:t>EE cells:</a:t>
            </a:r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EC cells: </a:t>
            </a:r>
            <a:r>
              <a:rPr lang="en-US" sz="2400" dirty="0"/>
              <a:t>secrete endorphin and serotonin.</a:t>
            </a:r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S cells: </a:t>
            </a:r>
            <a:r>
              <a:rPr lang="en-US" sz="2400" dirty="0"/>
              <a:t>secrete </a:t>
            </a:r>
            <a:r>
              <a:rPr lang="en-US" sz="2400" dirty="0" err="1"/>
              <a:t>secretin</a:t>
            </a:r>
            <a:r>
              <a:rPr lang="en-US" sz="2400" dirty="0"/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D cells: </a:t>
            </a:r>
            <a:r>
              <a:rPr lang="en-US" sz="2400" dirty="0"/>
              <a:t>secrete </a:t>
            </a:r>
            <a:r>
              <a:rPr lang="en-US" sz="2400" dirty="0" err="1"/>
              <a:t>somatostatin</a:t>
            </a:r>
            <a:r>
              <a:rPr lang="en-US" sz="2400" dirty="0"/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A cells: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secrete glucagon.</a:t>
            </a:r>
            <a:endParaRPr lang="en-US" sz="2400" b="1" dirty="0"/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Mo cells: </a:t>
            </a:r>
            <a:r>
              <a:rPr lang="en-US" sz="2400" dirty="0"/>
              <a:t>secrete </a:t>
            </a:r>
            <a:r>
              <a:rPr lang="en-US" sz="2400" dirty="0" err="1"/>
              <a:t>motilin</a:t>
            </a:r>
            <a:r>
              <a:rPr lang="en-US" sz="2400" dirty="0"/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CCK-PZ cells: </a:t>
            </a:r>
            <a:r>
              <a:rPr lang="en-US" sz="2400" dirty="0"/>
              <a:t>secrete cholecystokinin (pancreozymin)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2" descr="C:\Users\Aly\Documents\EnteroendocrineEM.jpg">
            <a:extLst>
              <a:ext uri="{FF2B5EF4-FFF2-40B4-BE49-F238E27FC236}">
                <a16:creationId xmlns:a16="http://schemas.microsoft.com/office/drawing/2014/main" id="{CA4B5F00-7495-4D84-801A-4B05D2F0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216025"/>
            <a:ext cx="39370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CC60C7-40F0-4676-84BE-3A8DA602D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704850"/>
          </a:xfrm>
        </p:spPr>
        <p:txBody>
          <a:bodyPr/>
          <a:lstStyle/>
          <a:p>
            <a:pPr algn="ctr"/>
            <a:r>
              <a:rPr lang="en-US" altLang="ar-SA" sz="4000">
                <a:solidFill>
                  <a:schemeClr val="accent1"/>
                </a:solidFill>
                <a:cs typeface="Traditional Arabic" panose="02020603050405020304" pitchFamily="18" charset="-78"/>
              </a:rPr>
              <a:t>M Cells (Microfold cells)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2A3BCE42-3153-43E3-A889-E721912CC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" y="1241425"/>
            <a:ext cx="5410200" cy="5413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6400" indent="-406400">
              <a:buClr>
                <a:srgbClr val="0BD0D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ar-SA" sz="2400" b="1">
                <a:solidFill>
                  <a:srgbClr val="00FF00"/>
                </a:solidFill>
              </a:rPr>
              <a:t>     </a:t>
            </a:r>
            <a:r>
              <a:rPr lang="en-US" altLang="ar-SA" sz="2300"/>
              <a:t>They are mainly found within  the intestinal epithelium overlying lymphatic nodules of lamina propria.</a:t>
            </a:r>
          </a:p>
          <a:p>
            <a:pPr marL="406400" indent="-406400">
              <a:buClr>
                <a:srgbClr val="0BD0D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ar-SA" sz="2300" b="1">
                <a:solidFill>
                  <a:srgbClr val="00FF00"/>
                </a:solidFill>
              </a:rPr>
              <a:t>     </a:t>
            </a:r>
            <a:r>
              <a:rPr lang="en-US" altLang="ar-SA" sz="2300" b="1">
                <a:solidFill>
                  <a:srgbClr val="00B050"/>
                </a:solidFill>
              </a:rPr>
              <a:t>Each is  a dome-shaped cell (or specialized squamous cell) with a basal concavity that contains intraepithelial lymphocytes and macrophages.</a:t>
            </a:r>
          </a:p>
          <a:p>
            <a:pPr marL="406400" indent="-406400">
              <a:buClr>
                <a:srgbClr val="0BD0D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ar-SA" sz="2300" b="1">
                <a:solidFill>
                  <a:srgbClr val="00FF00"/>
                </a:solidFill>
              </a:rPr>
              <a:t>   </a:t>
            </a:r>
            <a:r>
              <a:rPr lang="en-US" altLang="ar-SA" sz="2300" b="1">
                <a:solidFill>
                  <a:srgbClr val="FFC000"/>
                </a:solidFill>
              </a:rPr>
              <a:t>  </a:t>
            </a:r>
            <a:r>
              <a:rPr lang="en-US" altLang="ar-SA" sz="2300"/>
              <a:t>They  phagocytose and transport antigens present in the intestinal lumen to the underlying lymphoid tissue cells  to initiate the immune response  to these antigens leading to the secretion of IgA. </a:t>
            </a:r>
          </a:p>
        </p:txBody>
      </p:sp>
      <p:pic>
        <p:nvPicPr>
          <p:cNvPr id="15364" name="Picture 2" descr="C:\Documents and Settings\Aly\My Documents\back\Janquira Images\15\F15_21.jpg">
            <a:extLst>
              <a:ext uri="{FF2B5EF4-FFF2-40B4-BE49-F238E27FC236}">
                <a16:creationId xmlns:a16="http://schemas.microsoft.com/office/drawing/2014/main" id="{A9B971E9-35AC-4440-AD48-FE8B848C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4"/>
          <a:stretch>
            <a:fillRect/>
          </a:stretch>
        </p:blipFill>
        <p:spPr bwMode="auto">
          <a:xfrm>
            <a:off x="5832475" y="1416050"/>
            <a:ext cx="28956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43AB10FD-CB0E-49B6-84DB-86C5714D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227513"/>
            <a:ext cx="28892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>
            <a:extLst>
              <a:ext uri="{FF2B5EF4-FFF2-40B4-BE49-F238E27FC236}">
                <a16:creationId xmlns:a16="http://schemas.microsoft.com/office/drawing/2014/main" id="{26EA0655-D10B-4B4A-967A-BAD4EE41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843463"/>
            <a:ext cx="381000" cy="87312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453</Words>
  <Application>Microsoft Office PowerPoint</Application>
  <PresentationFormat>عرض على الشاشة (4:3)</PresentationFormat>
  <Paragraphs>95</Paragraphs>
  <Slides>13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Calibri</vt:lpstr>
      <vt:lpstr>Arial</vt:lpstr>
      <vt:lpstr>Calibri Light</vt:lpstr>
      <vt:lpstr>Traditional Arabic</vt:lpstr>
      <vt:lpstr>Majalla UI</vt:lpstr>
      <vt:lpstr>Wingdings</vt:lpstr>
      <vt:lpstr>Wingdings 2</vt:lpstr>
      <vt:lpstr>Times New Roman</vt:lpstr>
      <vt:lpstr>Office Theme</vt:lpstr>
      <vt:lpstr>SMALL INTESTINE</vt:lpstr>
      <vt:lpstr>SMALL INTESTINE</vt:lpstr>
      <vt:lpstr>Duodenum</vt:lpstr>
      <vt:lpstr>Intestinal villi</vt:lpstr>
      <vt:lpstr>Cells Covering the Villi</vt:lpstr>
      <vt:lpstr>Intestinal Glands (Crypts)</vt:lpstr>
      <vt:lpstr>Columnar Absorptive cells</vt:lpstr>
      <vt:lpstr>EE (DNES) cells</vt:lpstr>
      <vt:lpstr>M Cells (Microfold cells)</vt:lpstr>
      <vt:lpstr>Duodenum</vt:lpstr>
      <vt:lpstr>Duodenum</vt:lpstr>
      <vt:lpstr>Regional differences of small intestine</vt:lpstr>
      <vt:lpstr>Jejunum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</dc:creator>
  <cp:lastModifiedBy>ftomy naje</cp:lastModifiedBy>
  <cp:revision>187</cp:revision>
  <dcterms:created xsi:type="dcterms:W3CDTF">2009-03-15T11:36:53Z</dcterms:created>
  <dcterms:modified xsi:type="dcterms:W3CDTF">2018-11-24T23:43:28Z</dcterms:modified>
</cp:coreProperties>
</file>