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notesMasterIdLst>
    <p:notesMasterId r:id="rId11"/>
  </p:notesMasterIdLst>
  <p:handoutMasterIdLst>
    <p:handoutMasterId r:id="rId12"/>
  </p:handoutMasterIdLst>
  <p:sldIdLst>
    <p:sldId id="500" r:id="rId2"/>
    <p:sldId id="495" r:id="rId3"/>
    <p:sldId id="496" r:id="rId4"/>
    <p:sldId id="503" r:id="rId5"/>
    <p:sldId id="501" r:id="rId6"/>
    <p:sldId id="497" r:id="rId7"/>
    <p:sldId id="507" r:id="rId8"/>
    <p:sldId id="504" r:id="rId9"/>
    <p:sldId id="506" r:id="rId10"/>
  </p:sldIdLst>
  <p:sldSz cx="9144000" cy="6858000" type="screen4x3"/>
  <p:notesSz cx="6854825" cy="9750425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1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99FFCC"/>
    <a:srgbClr val="CCFFCC"/>
    <a:srgbClr val="CCECFF"/>
    <a:srgbClr val="000000"/>
    <a:srgbClr val="66FF66"/>
    <a:srgbClr val="66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5" autoAdjust="0"/>
    <p:restoredTop sz="85762" autoAdjust="0"/>
  </p:normalViewPr>
  <p:slideViewPr>
    <p:cSldViewPr snapToGrid="0" snapToObjects="1">
      <p:cViewPr varScale="1">
        <p:scale>
          <a:sx n="74" d="100"/>
          <a:sy n="74" d="100"/>
        </p:scale>
        <p:origin x="13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28" d="100"/>
          <a:sy n="28" d="100"/>
        </p:scale>
        <p:origin x="-1186" y="-77"/>
      </p:cViewPr>
      <p:guideLst>
        <p:guide orient="horz" pos="3071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7" Type="http://schemas.openxmlformats.org/officeDocument/2006/relationships/slide" Target="slides/slide8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05A67A0-CCFA-4B78-8B47-71570D4EC8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84E1CF8-958C-4F9B-9518-9F1FADE8D0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8C2DAEC3-ECA1-4045-A865-8D41F6ADBD0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5B56B87B-FC85-4724-8D8A-B99F9D65705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63063"/>
            <a:ext cx="29702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D34596-6F54-4DAB-9904-DF68313732B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0EF2731-1FA5-444D-9F6D-4AD6743061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3EE89144-A370-4E29-8951-B0D741FB511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87425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72B0B575-773C-408C-A733-1ADAD819CC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2325"/>
            <a:ext cx="5026025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6EF42F7B-BAD8-4FB7-86A0-82868E69AB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6CA7A839-CD74-4FFF-9CDC-7BAE6B93E8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02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A89FB3-DA90-44E2-9492-6CEFC078DA6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39C86F-C48E-420F-A0E9-A8C8D79757C4}" type="slidenum">
              <a:rPr lang="ar-SA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buFontTx/>
              <a:buChar char="•"/>
            </a:pPr>
            <a:endParaRPr lang="ar-SA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09B7CF-738B-4180-8C91-759CB7D50A2B}" type="slidenum">
              <a:rPr lang="ar-SA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buFontTx/>
              <a:buChar char="•"/>
            </a:pPr>
            <a:endParaRPr lang="ar-SA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CBB7D3-782D-4E41-9581-AE1BEA145CC9}" type="slidenum">
              <a:rPr lang="ar-SA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ar-SA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952C47-EA8B-445F-8168-474B79636615}" type="slidenum">
              <a:rPr lang="ar-SA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ar-SA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E7D92C-5EF3-4FA4-86B1-46DB06CADFE4}" type="slidenum">
              <a:rPr lang="ar-SA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ar-SA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D8FFCC-BDEB-4124-9A11-020D30D554F3}" type="slidenum">
              <a:rPr lang="ar-SA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ar-SA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05BFD-2D45-428E-B87B-4443BBE9E97D}" type="slidenum">
              <a:rPr lang="ar-SA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ar-SA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3640-83AA-4A9B-A31D-6D39EE51D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5ADF5-4523-42C7-AFFA-006FE32EE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87659-32C6-4721-A603-BE54926B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2386A-B07D-492D-A385-9AC8CEAF5939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A8833-76E3-424E-B31E-31F5D745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04295-54A4-423A-A468-1D5232F6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4E23D-2886-4955-9C5B-7D43990BC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6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C287-916C-476A-8B92-15EE97F5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C7CDF-0E6E-48D8-B402-0F3BE6354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87659-32C6-4721-A603-BE54926B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3010C-F1D0-43D0-81D2-CF2EA9BC8D15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A8833-76E3-424E-B31E-31F5D745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04295-54A4-423A-A468-1D5232F6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342F-9067-4287-B83B-303E730B7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5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7C212C-0CF2-416A-9F1A-F90AFC9CE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BB4A9-E394-4B85-88F6-6D6D6015A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87659-32C6-4721-A603-BE54926B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1CDF4-AAF5-4074-A934-5F24A4D87D91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A8833-76E3-424E-B31E-31F5D745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04295-54A4-423A-A468-1D5232F6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B59A6-B8A6-4D3E-9328-94D70F947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6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B4DE-AAF1-4653-97FD-2B6E43AE0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44962-8854-401F-98B7-EA5EAD804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87659-32C6-4721-A603-BE54926B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AE453-7E20-4655-B8E1-32FB071387D4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A8833-76E3-424E-B31E-31F5D745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04295-54A4-423A-A468-1D5232F6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F171D-2A0B-4B61-9F6B-494833CB5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9CCC-F1BE-439F-958C-54FCC3817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FA461-158A-4B03-89E3-FFC3B8DB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87659-32C6-4721-A603-BE54926B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FFA05-7608-4D35-BC55-5A9D39BB1A73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A8833-76E3-424E-B31E-31F5D745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04295-54A4-423A-A468-1D5232F6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00BF8-6ACA-4946-AB5E-F4364C1A5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9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13355-1B3E-4ABF-A435-5B54EDAF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0A5C7-289A-43E1-AFA4-91DC812CD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1AA4F-CFD5-45F3-93F5-B6C1F7040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E87659-32C6-4721-A603-BE54926B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1532-A0E2-43CB-A841-FD1D78C39902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AA8833-76E3-424E-B31E-31F5D745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704295-54A4-423A-A468-1D5232F6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B108A-F852-4EC7-BC4D-CFA038C44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807A-71D0-42FC-80C5-33DE36A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4172F-3711-43FA-BB22-F2042CAE3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B6F4C-D5A1-42A9-809D-77B1D7AED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F10820-A9E6-4164-BB50-F15B215F3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029C2F-5C71-4F8E-A72A-43721590B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E87659-32C6-4721-A603-BE54926B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6310-A421-4EF4-B92F-99665016D487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AA8833-76E3-424E-B31E-31F5D745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704295-54A4-423A-A468-1D5232F6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BA4E-89D6-40AF-A4DC-3360D8615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40E0-B6E4-43D6-98EB-255D4895B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E87659-32C6-4721-A603-BE54926B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05993-F109-4069-B387-36A6A29280BA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1AA8833-76E3-424E-B31E-31F5D745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704295-54A4-423A-A468-1D5232F6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3C398-133A-4793-AD3A-6F4E518E3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9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4E87659-32C6-4721-A603-BE54926B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293DD-F727-4320-8B33-2C04A23A51D8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1AA8833-76E3-424E-B31E-31F5D745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704295-54A4-423A-A468-1D5232F6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FE8B-16F1-4A32-B058-87FD4419F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3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DF7C-B000-463C-902A-B64584F84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5360-2BB0-496D-AF6A-85827F50B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DA7F1-8DF4-4380-B629-F16287ACE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E87659-32C6-4721-A603-BE54926B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58B02-731B-44A8-80F4-4E7D281C942E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AA8833-76E3-424E-B31E-31F5D745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704295-54A4-423A-A468-1D5232F6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1D0B-8D90-4826-BD0C-6C2C3C4CA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63836-0616-4264-807B-7D31A3E1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643FB9-B05A-41A6-9FB3-6F5D6F8B6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F6B55-5FA3-4844-A6A2-7B2EBF2E8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E87659-32C6-4721-A603-BE54926B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B4EE0-6963-4A4B-B26A-803A2E8E16FE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AA8833-76E3-424E-B31E-31F5D745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704295-54A4-423A-A468-1D5232F6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F594E-E926-4C55-A345-773C4C54B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0C43F-4114-4ADA-A184-A98205AAA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87659-32C6-4721-A603-BE54926B5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83269E-D304-49BB-ACDF-7D8694F024CB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A8833-76E3-424E-B31E-31F5D7456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04295-54A4-423A-A468-1D5232F64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A1CF49-909D-4685-BC3D-C0BAA44A1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ar-SA" b="1" smtClean="0">
                <a:solidFill>
                  <a:srgbClr val="002060"/>
                </a:solidFill>
              </a:rPr>
              <a:t>LARGE INTESTINE</a:t>
            </a:r>
            <a:endParaRPr lang="en-US" altLang="ar-SA" b="1" smtClean="0">
              <a:solidFill>
                <a:srgbClr val="00206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69A4B8A-814C-400C-A047-A00AE58EA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1666875"/>
            <a:ext cx="7780338" cy="4878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Objectives:</a:t>
            </a:r>
            <a:endParaRPr lang="en-US" sz="2800" dirty="0">
              <a:solidFill>
                <a:schemeClr val="accent6">
                  <a:lumMod val="50000"/>
                </a:schemeClr>
              </a:solidFill>
              <a:cs typeface="Majalla UI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>
                <a:cs typeface="Majalla UI"/>
              </a:rPr>
              <a:t>By the end of this lecture the student should be able to:</a:t>
            </a:r>
          </a:p>
          <a:p>
            <a:pPr marL="539750" indent="-539750" fontAlgn="auto"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cs typeface="Majalla UI"/>
              </a:rPr>
              <a:t>Identify the histological structure of the 4 layers of colon.</a:t>
            </a:r>
          </a:p>
          <a:p>
            <a:pPr marL="539750" indent="-539750" fontAlgn="auto"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cs typeface="Majalla UI"/>
              </a:rPr>
              <a:t>Identify the histological structure of the 4 layers of appendix.</a:t>
            </a:r>
          </a:p>
          <a:p>
            <a:pPr marL="539750" indent="-539750" fontAlgn="auto"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endParaRPr lang="en-US" dirty="0">
              <a:cs typeface="Majalla UI"/>
            </a:endParaRPr>
          </a:p>
          <a:p>
            <a:pPr marL="539750" indent="-53975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cs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00" name="Rectangle 16">
            <a:extLst>
              <a:ext uri="{FF2B5EF4-FFF2-40B4-BE49-F238E27FC236}">
                <a16:creationId xmlns:a16="http://schemas.microsoft.com/office/drawing/2014/main" id="{7AEFE4BA-9F07-4129-B931-EF323EE21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42875"/>
            <a:ext cx="7886700" cy="1325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6">
                    <a:lumMod val="50000"/>
                  </a:schemeClr>
                </a:solidFill>
              </a:rPr>
              <a:t>Large Intestine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47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228600" y="1279525"/>
            <a:ext cx="5842000" cy="35988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It is divided anatomically into:</a:t>
            </a:r>
          </a:p>
          <a:p>
            <a:pPr lvl="1"/>
            <a:r>
              <a:rPr lang="en-US" altLang="ar-SA" smtClean="0"/>
              <a:t>Appendix,</a:t>
            </a:r>
          </a:p>
          <a:p>
            <a:pPr lvl="1"/>
            <a:r>
              <a:rPr lang="en-US" altLang="ar-SA" smtClean="0"/>
              <a:t>Cecum,</a:t>
            </a:r>
          </a:p>
          <a:p>
            <a:pPr lvl="1"/>
            <a:r>
              <a:rPr lang="en-US" altLang="ar-SA" smtClean="0"/>
              <a:t>Colon (ascending, transverse, descending &amp; sigmoid),</a:t>
            </a:r>
          </a:p>
          <a:p>
            <a:pPr lvl="1"/>
            <a:r>
              <a:rPr lang="en-US" altLang="ar-SA" smtClean="0"/>
              <a:t>Rectum, and</a:t>
            </a:r>
          </a:p>
          <a:p>
            <a:pPr lvl="1"/>
            <a:r>
              <a:rPr lang="en-US" altLang="ar-SA" smtClean="0"/>
              <a:t>Anal canal.</a:t>
            </a:r>
          </a:p>
        </p:txBody>
      </p:sp>
      <p:pic>
        <p:nvPicPr>
          <p:cNvPr id="6148" name="Picture 10" descr="large_intestin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5" r="4047" b="56296"/>
          <a:stretch>
            <a:fillRect/>
          </a:stretch>
        </p:blipFill>
        <p:spPr bwMode="auto">
          <a:xfrm>
            <a:off x="6299200" y="1447800"/>
            <a:ext cx="26162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4A277FF-D46F-45EE-A5C6-A0897E977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1195388"/>
            <a:ext cx="5499100" cy="5414962"/>
          </a:xfrm>
        </p:spPr>
        <p:txBody>
          <a:bodyPr/>
          <a:lstStyle/>
          <a:p>
            <a:pPr marL="457200" indent="-457200" fontAlgn="auto">
              <a:spcBef>
                <a:spcPts val="0"/>
              </a:spcBef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tx2"/>
                </a:solidFill>
              </a:rPr>
              <a:t>Mucosa:</a:t>
            </a:r>
          </a:p>
          <a:p>
            <a:pPr marL="449263" lvl="1" indent="7938" fontAlgn="auto">
              <a:spcBef>
                <a:spcPts val="0"/>
              </a:spcBef>
              <a:spcAft>
                <a:spcPts val="300"/>
              </a:spcAft>
              <a:buFontTx/>
              <a:buNone/>
              <a:defRPr/>
            </a:pPr>
            <a:r>
              <a:rPr lang="en-US" sz="2400" dirty="0"/>
              <a:t>Shows </a:t>
            </a:r>
            <a:r>
              <a:rPr lang="en-US" sz="2400" b="1" dirty="0">
                <a:solidFill>
                  <a:srgbClr val="C00000"/>
                </a:solidFill>
              </a:rPr>
              <a:t>only crypts</a:t>
            </a:r>
            <a:r>
              <a:rPr lang="en-US" sz="2400" dirty="0">
                <a:solidFill>
                  <a:srgbClr val="C00000"/>
                </a:solidFill>
              </a:rPr>
              <a:t> (</a:t>
            </a:r>
            <a:r>
              <a:rPr lang="en-US" sz="2400" b="1" dirty="0">
                <a:solidFill>
                  <a:srgbClr val="C00000"/>
                </a:solidFill>
              </a:rPr>
              <a:t>NO </a:t>
            </a:r>
            <a:r>
              <a:rPr lang="en-US" sz="2400" b="1" dirty="0" err="1">
                <a:solidFill>
                  <a:srgbClr val="C00000"/>
                </a:solidFill>
              </a:rPr>
              <a:t>villi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  <a:p>
            <a:pPr lvl="1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b="1" dirty="0">
                <a:solidFill>
                  <a:schemeClr val="tx2"/>
                </a:solidFill>
              </a:rPr>
              <a:t>Epithelium: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simple columnar epithelium</a:t>
            </a:r>
            <a:r>
              <a:rPr lang="en-US" sz="2400" dirty="0"/>
              <a:t> with </a:t>
            </a:r>
            <a:r>
              <a:rPr lang="en-US" sz="2400" b="1" dirty="0">
                <a:solidFill>
                  <a:srgbClr val="FF0000"/>
                </a:solidFill>
              </a:rPr>
              <a:t>numerous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goblet cells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lvl="1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b="1" dirty="0">
                <a:solidFill>
                  <a:schemeClr val="tx2"/>
                </a:solidFill>
              </a:rPr>
              <a:t>Lamina propria: </a:t>
            </a:r>
            <a:r>
              <a:rPr lang="en-US" sz="2400" dirty="0"/>
              <a:t>Connective tissue containing numerous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crypts</a:t>
            </a:r>
            <a:r>
              <a:rPr lang="en-US" sz="2400" dirty="0"/>
              <a:t>.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Cells of the crypts are the same as in small intestine but </a:t>
            </a:r>
            <a:r>
              <a:rPr lang="en-US" sz="2400" b="1" dirty="0">
                <a:solidFill>
                  <a:srgbClr val="FF0000"/>
                </a:solidFill>
              </a:rPr>
              <a:t>NO Paneth cells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Lymphatic nodules (solitary)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2400" dirty="0"/>
              <a:t>frequent.</a:t>
            </a:r>
          </a:p>
          <a:p>
            <a:pPr lvl="1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b="1" dirty="0">
                <a:solidFill>
                  <a:schemeClr val="tx2"/>
                </a:solidFill>
              </a:rPr>
              <a:t>Muscularis mucosae: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dirty="0"/>
              <a:t>2 layers of smooth muscle.</a:t>
            </a:r>
          </a:p>
        </p:txBody>
      </p:sp>
      <p:pic>
        <p:nvPicPr>
          <p:cNvPr id="8195" name="Picture 4" descr="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/>
          <a:stretch>
            <a:fillRect/>
          </a:stretch>
        </p:blipFill>
        <p:spPr bwMode="auto">
          <a:xfrm>
            <a:off x="5891213" y="1350963"/>
            <a:ext cx="2997200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>
            <a:extLst>
              <a:ext uri="{FF2B5EF4-FFF2-40B4-BE49-F238E27FC236}">
                <a16:creationId xmlns:a16="http://schemas.microsoft.com/office/drawing/2014/main" id="{BB2079C7-7A47-46F1-B668-B8DCA5F49AB0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142875"/>
            <a:ext cx="78867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6">
                    <a:lumMod val="50000"/>
                  </a:schemeClr>
                </a:solidFill>
              </a:rPr>
              <a:t>Colon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ly\My Documents\Digestive II pictures\Colon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"/>
          <a:stretch>
            <a:fillRect/>
          </a:stretch>
        </p:blipFill>
        <p:spPr bwMode="auto">
          <a:xfrm>
            <a:off x="846138" y="1322388"/>
            <a:ext cx="7300912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>
            <a:extLst>
              <a:ext uri="{FF2B5EF4-FFF2-40B4-BE49-F238E27FC236}">
                <a16:creationId xmlns:a16="http://schemas.microsoft.com/office/drawing/2014/main" id="{782F7ACD-D53B-47BD-A626-50504B607C17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142875"/>
            <a:ext cx="78867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Mucosa of </a:t>
            </a:r>
            <a:r>
              <a:rPr lang="en-GB" sz="4000" b="1" dirty="0">
                <a:solidFill>
                  <a:schemeClr val="accent6">
                    <a:lumMod val="50000"/>
                  </a:schemeClr>
                </a:solidFill>
              </a:rPr>
              <a:t>Colon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l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2171700"/>
            <a:ext cx="5427662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31750" y="1236663"/>
            <a:ext cx="522605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ar-SA" sz="2800" b="1">
                <a:solidFill>
                  <a:srgbClr val="00CC00"/>
                </a:solidFill>
                <a:ea typeface="Majalla UI"/>
                <a:cs typeface="Majalla UI"/>
              </a:rPr>
              <a:t>     </a:t>
            </a:r>
            <a:r>
              <a:rPr lang="en-US" altLang="ar-SA" sz="2800" b="1">
                <a:solidFill>
                  <a:schemeClr val="tx2"/>
                </a:solidFill>
                <a:ea typeface="Majalla UI"/>
                <a:cs typeface="Majalla UI"/>
              </a:rPr>
              <a:t>Cells lining the crypts are:</a:t>
            </a:r>
          </a:p>
          <a:p>
            <a:pPr lvl="1" eaLnBrk="1" hangingPunct="1"/>
            <a:r>
              <a:rPr lang="en-US" altLang="ar-SA" sz="2400">
                <a:ea typeface="Majalla UI"/>
                <a:cs typeface="Majalla UI"/>
              </a:rPr>
              <a:t>1. Surface columnar absorptive cells.</a:t>
            </a:r>
          </a:p>
          <a:p>
            <a:pPr lvl="1" eaLnBrk="1" hangingPunct="1"/>
            <a:r>
              <a:rPr lang="en-US" altLang="ar-SA" sz="2400">
                <a:ea typeface="Majalla UI"/>
                <a:cs typeface="Majalla UI"/>
              </a:rPr>
              <a:t>2. Goblet cells.</a:t>
            </a:r>
          </a:p>
          <a:p>
            <a:pPr lvl="1" eaLnBrk="1" hangingPunct="1"/>
            <a:r>
              <a:rPr lang="en-US" altLang="ar-SA" sz="2400">
                <a:ea typeface="Majalla UI"/>
                <a:cs typeface="Majalla UI"/>
              </a:rPr>
              <a:t>3. Enteroendocrine cells.</a:t>
            </a:r>
          </a:p>
          <a:p>
            <a:pPr lvl="1" eaLnBrk="1" hangingPunct="1"/>
            <a:r>
              <a:rPr lang="en-US" altLang="ar-SA" sz="2400">
                <a:ea typeface="Majalla UI"/>
                <a:cs typeface="Majalla UI"/>
              </a:rPr>
              <a:t>4. Stem cells.</a:t>
            </a:r>
          </a:p>
          <a:p>
            <a:pPr lvl="1" eaLnBrk="1" hangingPunct="1"/>
            <a:r>
              <a:rPr lang="en-US" altLang="ar-SA" sz="2400">
                <a:ea typeface="Majalla UI"/>
                <a:cs typeface="Majalla UI"/>
              </a:rPr>
              <a:t>5. M-cells.</a:t>
            </a:r>
          </a:p>
          <a:p>
            <a:pPr lvl="1" eaLnBrk="1" hangingPunct="1"/>
            <a:endParaRPr lang="en-US" altLang="ar-SA" sz="2400">
              <a:ea typeface="Majalla UI"/>
              <a:cs typeface="Majalla UI"/>
            </a:endParaRP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821113"/>
            <a:ext cx="288925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>
            <a:extLst>
              <a:ext uri="{FF2B5EF4-FFF2-40B4-BE49-F238E27FC236}">
                <a16:creationId xmlns:a16="http://schemas.microsoft.com/office/drawing/2014/main" id="{54D76ED0-6B2E-4A15-A3A8-786390E6870E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142875"/>
            <a:ext cx="78867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6">
                    <a:lumMod val="50000"/>
                  </a:schemeClr>
                </a:solidFill>
              </a:rPr>
              <a:t>Intestinal Crypts of Colon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367C4AB-B320-4897-86D5-4F07E289C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63" y="1258888"/>
            <a:ext cx="5105400" cy="5360987"/>
          </a:xfrm>
        </p:spPr>
        <p:txBody>
          <a:bodyPr/>
          <a:lstStyle/>
          <a:p>
            <a:pPr marL="457200" indent="-457200" fontAlgn="auto">
              <a:spcBef>
                <a:spcPts val="0"/>
              </a:spcBef>
              <a:spcAft>
                <a:spcPts val="300"/>
              </a:spcAft>
              <a:buSzPct val="100000"/>
              <a:buFont typeface="+mj-lt"/>
              <a:buAutoNum type="arabicPeriod" startAt="2"/>
              <a:defRPr/>
            </a:pPr>
            <a:r>
              <a:rPr lang="en-US" sz="2000" b="1" dirty="0">
                <a:solidFill>
                  <a:schemeClr val="tx2"/>
                </a:solidFill>
              </a:rPr>
              <a:t>Submucosa:</a:t>
            </a:r>
          </a:p>
          <a:p>
            <a:pPr lvl="1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b="1" dirty="0">
                <a:solidFill>
                  <a:srgbClr val="FF0000"/>
                </a:solidFill>
              </a:rPr>
              <a:t>NO glands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pPr lvl="1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dirty="0"/>
              <a:t>Meissner’s nerve plexus.</a:t>
            </a:r>
          </a:p>
          <a:p>
            <a:pPr marL="457200" indent="-457200" fontAlgn="auto">
              <a:spcBef>
                <a:spcPts val="0"/>
              </a:spcBef>
              <a:spcAft>
                <a:spcPts val="300"/>
              </a:spcAft>
              <a:buSzPct val="100000"/>
              <a:buFont typeface="+mj-lt"/>
              <a:buAutoNum type="arabicPeriod" startAt="3"/>
              <a:defRPr/>
            </a:pPr>
            <a:r>
              <a:rPr lang="en-US" sz="2000" b="1" dirty="0">
                <a:solidFill>
                  <a:schemeClr val="tx2"/>
                </a:solidFill>
              </a:rPr>
              <a:t>Muscularis Externa:</a:t>
            </a:r>
          </a:p>
          <a:p>
            <a:pPr lvl="1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dirty="0"/>
              <a:t>Inner circular &amp; outer longitudinal smooth muscle layers.</a:t>
            </a:r>
          </a:p>
          <a:p>
            <a:pPr lvl="1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dirty="0"/>
              <a:t>The longitudinal layer is not continuous but in the form of 3 longitudinal ribbons or bands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teniae coli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  <a:p>
            <a:pPr lvl="1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dirty="0"/>
              <a:t>Auerbach’s nerve plexus.</a:t>
            </a:r>
          </a:p>
          <a:p>
            <a:pPr marL="457200" indent="-457200" fontAlgn="auto">
              <a:spcBef>
                <a:spcPts val="0"/>
              </a:spcBef>
              <a:spcAft>
                <a:spcPts val="300"/>
              </a:spcAft>
              <a:buSzPct val="100000"/>
              <a:buFont typeface="+mj-lt"/>
              <a:buAutoNum type="arabicPeriod" startAt="4"/>
              <a:defRPr/>
            </a:pPr>
            <a:r>
              <a:rPr lang="en-US" sz="2000" b="1" dirty="0" err="1">
                <a:solidFill>
                  <a:schemeClr val="tx2"/>
                </a:solidFill>
              </a:rPr>
              <a:t>Serosa</a:t>
            </a:r>
            <a:r>
              <a:rPr lang="en-US" sz="2000" b="1" dirty="0">
                <a:solidFill>
                  <a:schemeClr val="tx2"/>
                </a:solidFill>
              </a:rPr>
              <a:t>:</a:t>
            </a:r>
          </a:p>
          <a:p>
            <a:pPr lvl="1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dirty="0"/>
              <a:t>C.T. covered by mesothelium.</a:t>
            </a:r>
          </a:p>
          <a:p>
            <a:pPr lvl="1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dirty="0"/>
              <a:t>Has fat-filled pouches (pendulous masses) called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appendices epiploicae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4339" name="Picture 4" descr="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/>
          <a:stretch>
            <a:fillRect/>
          </a:stretch>
        </p:blipFill>
        <p:spPr bwMode="auto">
          <a:xfrm>
            <a:off x="5795963" y="1350963"/>
            <a:ext cx="2997200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>
            <a:extLst>
              <a:ext uri="{FF2B5EF4-FFF2-40B4-BE49-F238E27FC236}">
                <a16:creationId xmlns:a16="http://schemas.microsoft.com/office/drawing/2014/main" id="{E91FBB41-535A-4C4B-80D2-79D14B84F4C1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142875"/>
            <a:ext cx="78867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6">
                    <a:lumMod val="50000"/>
                  </a:schemeClr>
                </a:solidFill>
              </a:rPr>
              <a:t>Colon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1249363"/>
            <a:ext cx="3906837" cy="48831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FFCB2FE-AD88-4C17-BECA-F35BFCDC5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63" y="1258888"/>
            <a:ext cx="5268912" cy="6165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/>
              <a:t>Similar to the colon, but with much smaller diameter, shallow crypts, more lymphoid nodules (aggregated lymphoid nodules, all around, in lamina propria and extending into </a:t>
            </a:r>
            <a:r>
              <a:rPr lang="en-US" sz="1800" dirty="0" err="1"/>
              <a:t>submucosa</a:t>
            </a:r>
            <a:r>
              <a:rPr lang="en-US" sz="1800" dirty="0"/>
              <a:t>), Few goblet cells and more EE (DNES) cells</a:t>
            </a:r>
            <a:r>
              <a:rPr lang="en-US" sz="1800" dirty="0">
                <a:cs typeface="Majalla UI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cs typeface="Majalla UI"/>
              </a:rPr>
              <a:t>Cells lining the crypts are:</a:t>
            </a:r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Majalla UI"/>
              </a:rPr>
              <a:t>1. Surface columnar absorptive cells.</a:t>
            </a:r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Majalla UI"/>
              </a:rPr>
              <a:t>2. Goblet cells.</a:t>
            </a:r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Majalla UI"/>
              </a:rPr>
              <a:t>3. </a:t>
            </a:r>
            <a:r>
              <a:rPr lang="en-US" dirty="0" err="1">
                <a:cs typeface="Majalla UI"/>
              </a:rPr>
              <a:t>Enteroendocrine</a:t>
            </a:r>
            <a:r>
              <a:rPr lang="en-US" dirty="0">
                <a:cs typeface="Majalla UI"/>
              </a:rPr>
              <a:t> cells.</a:t>
            </a:r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Majalla UI"/>
              </a:rPr>
              <a:t>4. Stem cells.</a:t>
            </a:r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Majalla UI"/>
              </a:rPr>
              <a:t>5. M-cells.</a:t>
            </a:r>
          </a:p>
          <a:p>
            <a:pPr marL="400050" indent="-285750" fontAlgn="auto"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tx2"/>
                </a:solidFill>
                <a:cs typeface="Majalla UI"/>
              </a:rPr>
              <a:t>Muscularis</a:t>
            </a:r>
            <a:r>
              <a:rPr lang="en-US" sz="1800" b="1" dirty="0">
                <a:solidFill>
                  <a:schemeClr val="tx2"/>
                </a:solidFill>
                <a:cs typeface="Majalla UI"/>
              </a:rPr>
              <a:t> mucosae:</a:t>
            </a:r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Majalla UI"/>
              </a:rPr>
              <a:t>Not continuous.</a:t>
            </a:r>
          </a:p>
          <a:p>
            <a:pPr marL="400050" indent="-285750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  <a:cs typeface="Majalla UI"/>
              </a:rPr>
              <a:t>Muscularis</a:t>
            </a:r>
            <a:r>
              <a:rPr lang="en-US" sz="1800" b="1" dirty="0">
                <a:solidFill>
                  <a:srgbClr val="00CC00"/>
                </a:solidFill>
                <a:cs typeface="Majalla UI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cs typeface="Majalla UI"/>
              </a:rPr>
              <a:t>externa</a:t>
            </a:r>
            <a:r>
              <a:rPr lang="en-US" sz="1800" b="1" dirty="0">
                <a:solidFill>
                  <a:schemeClr val="tx2"/>
                </a:solidFill>
                <a:cs typeface="Majalla UI"/>
              </a:rPr>
              <a:t>: </a:t>
            </a:r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Majalla UI"/>
              </a:rPr>
              <a:t>No teniae coli.                                                    It is invested by </a:t>
            </a:r>
            <a:r>
              <a:rPr lang="en-US" dirty="0">
                <a:solidFill>
                  <a:schemeClr val="tx2"/>
                </a:solidFill>
                <a:cs typeface="Majalla UI"/>
              </a:rPr>
              <a:t>serosa</a:t>
            </a:r>
            <a:r>
              <a:rPr lang="en-US" dirty="0">
                <a:cs typeface="Majalla UI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n-US" sz="18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ajalla UI"/>
            </a:endParaRPr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ajalla UI"/>
            </a:endParaRPr>
          </a:p>
        </p:txBody>
      </p:sp>
      <p:pic>
        <p:nvPicPr>
          <p:cNvPr id="17411" name="Picture 5" descr="ADCD8DC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t="1607" r="3284" b="69077"/>
          <a:stretch>
            <a:fillRect/>
          </a:stretch>
        </p:blipFill>
        <p:spPr bwMode="auto">
          <a:xfrm>
            <a:off x="4538663" y="3854450"/>
            <a:ext cx="452596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uman append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1149350"/>
            <a:ext cx="3402012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>
            <a:extLst>
              <a:ext uri="{FF2B5EF4-FFF2-40B4-BE49-F238E27FC236}">
                <a16:creationId xmlns:a16="http://schemas.microsoft.com/office/drawing/2014/main" id="{B76761AB-AE83-466C-BB73-AC5A6AFFA883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142875"/>
            <a:ext cx="78867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6">
                    <a:lumMod val="50000"/>
                  </a:schemeClr>
                </a:solidFill>
              </a:rPr>
              <a:t>Vermiform Appendix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91B04-42FC-4059-97FE-445C16A2E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2225"/>
            <a:ext cx="7772400" cy="766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Thank You</a:t>
            </a:r>
          </a:p>
        </p:txBody>
      </p:sp>
      <p:pic>
        <p:nvPicPr>
          <p:cNvPr id="19459" name="Picture 2" descr="C:\Documents and Settings\Raisa\Local Settings\Temporary Internet Files\Content.IE5\RMV3R02L\MP90031688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2066925"/>
            <a:ext cx="2695575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IGESTIVE SYSTEM&amp;quot;&quot;/&gt;&lt;property id=&quot;20307&quot; value=&quot;436&quot;/&gt;&lt;/object&gt;&lt;object type=&quot;3&quot; unique_id=&quot;10005&quot;&gt;&lt;property id=&quot;20148&quot; value=&quot;5&quot;/&gt;&lt;property id=&quot;20300&quot; value=&quot;Slide 2 - &amp;quot;Wall of the Alimentary Canal&amp;quot;&quot;/&gt;&lt;property id=&quot;20307&quot; value=&quot;482&quot;/&gt;&lt;/object&gt;&lt;object type=&quot;3&quot; unique_id=&quot;10006&quot;&gt;&lt;property id=&quot;20148&quot; value=&quot;5&quot;/&gt;&lt;property id=&quot;20300&quot; value=&quot;Slide 3 - &amp;quot;Wall of the Alimentary Canal&amp;quot;&quot;/&gt;&lt;property id=&quot;20307&quot; value=&quot;483&quot;/&gt;&lt;/object&gt;&lt;object type=&quot;3&quot; unique_id=&quot;10007&quot;&gt;&lt;property id=&quot;20148&quot; value=&quot;5&quot;/&gt;&lt;property id=&quot;20300&quot; value=&quot;Slide 4 - &amp;quot;STOMACH&amp;quot;&quot;/&gt;&lt;property id=&quot;20307&quot; value=&quot;476&quot;/&gt;&lt;/object&gt;&lt;object type=&quot;3&quot; unique_id=&quot;10008&quot;&gt;&lt;property id=&quot;20148&quot; value=&quot;5&quot;/&gt;&lt;property id=&quot;20300&quot; value=&quot;Slide 5 - &amp;quot;Fundus of Stomach&amp;quot;&quot;/&gt;&lt;property id=&quot;20307&quot; value=&quot;484&quot;/&gt;&lt;/object&gt;&lt;object type=&quot;3&quot; unique_id=&quot;10009&quot;&gt;&lt;property id=&quot;20148&quot; value=&quot;5&quot;/&gt;&lt;property id=&quot;20300&quot; value=&quot;Slide 6 - &amp;quot;Fundus of Stomach&amp;quot;&quot;/&gt;&lt;property id=&quot;20307&quot; value=&quot;487&quot;/&gt;&lt;/object&gt;&lt;object type=&quot;3&quot; unique_id=&quot;10010&quot;&gt;&lt;property id=&quot;20148&quot; value=&quot;5&quot;/&gt;&lt;property id=&quot;20300&quot; value=&quot;Slide 7 - &amp;quot;Fundic Glands&amp;quot;&quot;/&gt;&lt;property id=&quot;20307&quot; value=&quot;488&quot;/&gt;&lt;/object&gt;&lt;object type=&quot;3&quot; unique_id=&quot;10011&quot;&gt;&lt;property id=&quot;20148&quot; value=&quot;5&quot;/&gt;&lt;property id=&quot;20300&quot; value=&quot;Slide 8 - &amp;quot;Fundic Glands&amp;quot;&quot;/&gt;&lt;property id=&quot;20307&quot; value=&quot;489&quot;/&gt;&lt;/object&gt;&lt;object type=&quot;3&quot; unique_id=&quot;10012&quot;&gt;&lt;property id=&quot;20148&quot; value=&quot;5&quot;/&gt;&lt;property id=&quot;20300&quot; value=&quot;Slide 9 - &amp;quot;SMALL INTESTINE&amp;quot;&quot;/&gt;&lt;property id=&quot;20307&quot; value=&quot;490&quot;/&gt;&lt;/object&gt;&lt;object type=&quot;3&quot; unique_id=&quot;10013&quot;&gt;&lt;property id=&quot;20148&quot; value=&quot;5&quot;/&gt;&lt;property id=&quot;20300&quot; value=&quot;Slide 10 - &amp;quot;Duodenum&amp;quot;&quot;/&gt;&lt;property id=&quot;20307&quot; value=&quot;491&quot;/&gt;&lt;/object&gt;&lt;object type=&quot;3&quot; unique_id=&quot;10014&quot;&gt;&lt;property id=&quot;20148&quot; value=&quot;5&quot;/&gt;&lt;property id=&quot;20300&quot; value=&quot;Slide 11 - &amp;quot;Duodenum&amp;quot;&quot;/&gt;&lt;property id=&quot;20307&quot; value=&quot;492&quot;/&gt;&lt;/object&gt;&lt;object type=&quot;3&quot; unique_id=&quot;10015&quot;&gt;&lt;property id=&quot;20148&quot; value=&quot;5&quot;/&gt;&lt;property id=&quot;20300&quot; value=&quot;Slide 12 - &amp;quot;Intestinal Glands (Crypts)&amp;quot;&quot;/&gt;&lt;property id=&quot;20307&quot; value=&quot;493&quot;/&gt;&lt;/object&gt;&lt;object type=&quot;3&quot; unique_id=&quot;10016&quot;&gt;&lt;property id=&quot;20148&quot; value=&quot;5&quot;/&gt;&lt;property id=&quot;20300&quot; value=&quot;Slide 13 - &amp;quot;LARGE INTESTINE&amp;quot;&quot;/&gt;&lt;property id=&quot;20307&quot; value=&quot;495&quot;/&gt;&lt;/object&gt;&lt;object type=&quot;3&quot; unique_id=&quot;10017&quot;&gt;&lt;property id=&quot;20148&quot; value=&quot;5&quot;/&gt;&lt;property id=&quot;20300&quot; value=&quot;Slide 14 - &amp;quot;Colon&amp;quot;&quot;/&gt;&lt;property id=&quot;20307&quot; value=&quot;496&quot;/&gt;&lt;/object&gt;&lt;object type=&quot;3&quot; unique_id=&quot;10018&quot;&gt;&lt;property id=&quot;20148&quot; value=&quot;5&quot;/&gt;&lt;property id=&quot;20300&quot; value=&quot;Slide 15 - &amp;quot;Colon&amp;quot;&quot;/&gt;&lt;property id=&quot;20307&quot; value=&quot;497&quot;/&gt;&lt;/object&gt;&lt;object type=&quot;3&quot; unique_id=&quot;10019&quot;&gt;&lt;property id=&quot;20148&quot; value=&quot;5&quot;/&gt;&lt;property id=&quot;20300&quot; value=&quot;Slide 16 - &amp;quot;PRACTICAL SLIDES&amp;quot;&quot;/&gt;&lt;property id=&quot;20307&quot; value=&quot;478&quot;/&gt;&lt;/object&gt;&lt;object type=&quot;3&quot; unique_id=&quot;10020&quot;&gt;&lt;property id=&quot;20148&quot; value=&quot;5&quot;/&gt;&lt;property id=&quot;20300&quot; value=&quot;Slide 17 - &amp;quot;Fundus of Stomach&amp;quot;&quot;/&gt;&lt;property id=&quot;20307&quot; value=&quot;479&quot;/&gt;&lt;/object&gt;&lt;object type=&quot;3&quot; unique_id=&quot;10021&quot;&gt;&lt;property id=&quot;20148&quot; value=&quot;5&quot;/&gt;&lt;property id=&quot;20300&quot; value=&quot;Slide 18 - &amp;quot;Duodenum&amp;quot;&quot;/&gt;&lt;property id=&quot;20307&quot; value=&quot;480&quot;/&gt;&lt;/object&gt;&lt;object type=&quot;3&quot; unique_id=&quot;10022&quot;&gt;&lt;property id=&quot;20148&quot; value=&quot;5&quot;/&gt;&lt;property id=&quot;20300&quot; value=&quot;Slide 19 - &amp;quot;Colon&amp;quot;&quot;/&gt;&lt;property id=&quot;20307&quot; value=&quot;498&quot;/&gt;&lt;/object&gt;&lt;object type=&quot;3&quot; unique_id=&quot;10023&quot;&gt;&lt;property id=&quot;20148&quot; value=&quot;5&quot;/&gt;&lt;property id=&quot;20300&quot; value=&quot;Slide 20 - &amp;quot;Colon&amp;quot;&quot;/&gt;&lt;property id=&quot;20307&quot; value=&quot;4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9530</TotalTime>
  <Words>323</Words>
  <Application>Microsoft Office PowerPoint</Application>
  <PresentationFormat>عرض على الشاشة (4:3)</PresentationFormat>
  <Paragraphs>57</Paragraphs>
  <Slides>9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6" baseType="lpstr">
      <vt:lpstr>Calibri</vt:lpstr>
      <vt:lpstr>Arial</vt:lpstr>
      <vt:lpstr>Calibri Light</vt:lpstr>
      <vt:lpstr>Times New Roman</vt:lpstr>
      <vt:lpstr>Majalla UI</vt:lpstr>
      <vt:lpstr>Wingdings</vt:lpstr>
      <vt:lpstr>Office Theme</vt:lpstr>
      <vt:lpstr>LARGE INTESTINE</vt:lpstr>
      <vt:lpstr>Large Intestine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 You</vt:lpstr>
    </vt:vector>
  </TitlesOfParts>
  <Company>SSC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Cartilage</dc:title>
  <dc:creator>Mohammad Atteya</dc:creator>
  <cp:lastModifiedBy>ftomy naje</cp:lastModifiedBy>
  <cp:revision>674</cp:revision>
  <cp:lastPrinted>1601-01-01T00:00:00Z</cp:lastPrinted>
  <dcterms:created xsi:type="dcterms:W3CDTF">2002-11-21T07:21:01Z</dcterms:created>
  <dcterms:modified xsi:type="dcterms:W3CDTF">2018-12-02T00:54:33Z</dcterms:modified>
</cp:coreProperties>
</file>