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924" r:id="rId1"/>
  </p:sldMasterIdLst>
  <p:notesMasterIdLst>
    <p:notesMasterId r:id="rId19"/>
  </p:notesMasterIdLst>
  <p:sldIdLst>
    <p:sldId id="285" r:id="rId2"/>
    <p:sldId id="290" r:id="rId3"/>
    <p:sldId id="297" r:id="rId4"/>
    <p:sldId id="299" r:id="rId5"/>
    <p:sldId id="298" r:id="rId6"/>
    <p:sldId id="300" r:id="rId7"/>
    <p:sldId id="303" r:id="rId8"/>
    <p:sldId id="305" r:id="rId9"/>
    <p:sldId id="306" r:id="rId10"/>
    <p:sldId id="348" r:id="rId11"/>
    <p:sldId id="349" r:id="rId12"/>
    <p:sldId id="350" r:id="rId13"/>
    <p:sldId id="358" r:id="rId14"/>
    <p:sldId id="360" r:id="rId15"/>
    <p:sldId id="361" r:id="rId16"/>
    <p:sldId id="359" r:id="rId17"/>
    <p:sldId id="314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66"/>
    <a:srgbClr val="CC0099"/>
    <a:srgbClr val="FF33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368" autoAdjust="0"/>
    <p:restoredTop sz="94605" autoAdjust="0"/>
  </p:normalViewPr>
  <p:slideViewPr>
    <p:cSldViewPr>
      <p:cViewPr varScale="1">
        <p:scale>
          <a:sx n="68" d="100"/>
          <a:sy n="68" d="100"/>
        </p:scale>
        <p:origin x="148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>
            <a:extLst>
              <a:ext uri="{FF2B5EF4-FFF2-40B4-BE49-F238E27FC236}">
                <a16:creationId xmlns:a16="http://schemas.microsoft.com/office/drawing/2014/main" id="{4E30BCA0-E991-44B7-A87D-4FFB7C17EC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>
            <a:extLst>
              <a:ext uri="{FF2B5EF4-FFF2-40B4-BE49-F238E27FC236}">
                <a16:creationId xmlns:a16="http://schemas.microsoft.com/office/drawing/2014/main" id="{9E01E4F6-EDD8-43F3-A7B7-E10889BA5CF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E97D0288-8838-479B-9B56-0D951C24557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9749" name="Rectangle 5">
            <a:extLst>
              <a:ext uri="{FF2B5EF4-FFF2-40B4-BE49-F238E27FC236}">
                <a16:creationId xmlns:a16="http://schemas.microsoft.com/office/drawing/2014/main" id="{88C3C947-04A3-449D-B1EA-23E0C83ECB0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9750" name="Rectangle 6">
            <a:extLst>
              <a:ext uri="{FF2B5EF4-FFF2-40B4-BE49-F238E27FC236}">
                <a16:creationId xmlns:a16="http://schemas.microsoft.com/office/drawing/2014/main" id="{000EB5CD-E551-441D-B21A-BADA0C08948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51" name="Rectangle 7">
            <a:extLst>
              <a:ext uri="{FF2B5EF4-FFF2-40B4-BE49-F238E27FC236}">
                <a16:creationId xmlns:a16="http://schemas.microsoft.com/office/drawing/2014/main" id="{67A0D573-F68E-4E03-BCD8-58F88AD50D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D76DA8A-110E-4006-B94E-BDED88B26DA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8EF2D0B3-1282-438E-8800-63572AC4A3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C01A49BB-F220-4B97-AED9-73C3EBF54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EA20ED14-B7CA-4E76-AE64-01870A6F18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BFA4C7-9F9B-4237-8A63-54CE577963CA}" type="slidenum">
              <a:rPr lang="ar-SA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25205-6030-4E2C-B8C1-51284092EA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CF5FA3-625D-4F26-9CFD-EE1BAAD53E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12862-5779-464F-BA75-B7BCAFCB6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CFCA5-9CE7-4739-A586-23782967DF6C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3AA87-09ED-4ACD-8FD7-F2A927E53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AC549-7E5F-4C51-AB98-BDC43CCE0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03028-F593-49D6-ADB7-E1F576FD3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861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40234-8F8A-42A2-9DA0-4C04F52A8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884BBD-FC31-4C94-888D-8EE4E085B5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9855C-3651-43D6-8653-08AD057A4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DEA51-845F-4E4B-ADC7-71B1532E4AC2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FEC7A9-8D7A-423D-9153-E6A687F6F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54383-9903-4787-A2CC-3E5FBE5F5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10494-9842-42B7-8703-92F43B2DEB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98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C5FC5F-2DA1-4F14-9BDB-A8137CA1DF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08621B-2CAA-420A-8B2F-DF3642A4C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A12E1-17D4-4EBB-8156-D76C9DFB7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332AD-4A0D-4D49-A0E2-1CCE4FF4010F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FAC85-28CA-453D-B611-66EBCB8E0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30D52-C42C-406E-A946-4B0F02FD6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C55C5-5B98-4934-A4D8-9B0894C289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1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4AB3C-4D01-4B8E-8AE9-9395E6CB4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4F4D3-553C-4275-B71D-BDFD09DC8D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30B40-7A3A-4ECA-B8FE-4AD8AB0B0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53C76-FF16-4418-96B3-0C5DC7743491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4AABF-90FD-421F-8465-70CD270BD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B9CF84-1BCA-42C7-BC9A-DE9879503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7041C-1961-443E-B4E3-86821DF15A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902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099ED-1689-46E2-B572-2EAFDB786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0659ED-507B-43E8-A72C-2AAF3C1D8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EB3C6-7149-4A7E-BCD4-F1922882A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4244F-5271-4AE7-9B9D-CC4A396CC20B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16EE3-5530-48D6-BEEF-8587DAD04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D78EB-B606-4BDB-8650-47CBDF468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C8F1C-D509-4D90-BFC0-C7E83071BE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731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9D002-CA2B-4FA6-947E-FBD797B85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009346-D6B2-48DA-B380-AC92F18735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C81375-50D0-4B5B-A464-682038C1D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427577-E073-472A-8C0A-802058BD0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F8742-8A90-42E9-9BAE-80FC9F3BAE8F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423B10-E65E-40CB-9256-63AB4B6E1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0AB781-5C4B-477D-BB33-25A479E2C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C51C9-F78B-44C0-938F-1596B4D90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135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37692-253E-49B2-8163-DB863ABBB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F4D6C9-51C7-4696-83DA-16D6B7FBFF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4DC191-4014-4B26-8283-1083BB49EE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53CC8F-9081-4F63-945C-3DEDAD63A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6EEFFF-1029-4B95-B89C-45D34DB99E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265600F-BC09-4641-9773-5F9CE31B3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11A39-8158-45CF-A0E1-5B61116034F9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7DDE094-F501-457E-B568-885C6586E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2AB5CC7-F023-405F-B3C3-F72389D4B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1627-7F84-4DFC-A8CC-8F6A537DB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094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36E72-1A0C-4D9F-9FD5-9616DAEE6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509CA33-E9FA-468F-A4F6-F10C992AA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3B23D-EC13-4DE7-8675-7F23CCBF2DEA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219560F-4D27-4890-A44E-4A0A915E8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299EA72-2F8B-4B1A-AD59-F7235EE2A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23643-2EFB-4CBE-A6B3-B3EFBA1F1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41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767B971-3071-4E24-A3BE-ABD36758A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AD8BD-B845-4F77-A3C4-985C9377EA3B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AAD6214-9A56-4D02-AC2A-DB7BC123B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12CCA60-87BB-46F2-84B1-A864A5973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E0F1B-A922-4A8A-954B-6CD9779A49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491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1FD4F-552D-4362-876A-0415497D8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67C49C-AABC-469B-83A3-A825262BA7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7B63B5-5F50-4AC5-B9DE-D7A01337B3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3ADE19-A28C-4278-94EE-695FCA306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258E3-4388-4FB2-A556-B13F5099AB07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5374AA5-DC99-4483-91E3-8B7F98E08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21D07C8-FB6A-40F5-AF6E-5BFBA25EB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1134C-487E-4B55-8571-7CA7116F4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026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E0BF2-8C4A-4AAC-8F9C-5302548B6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5BB634-A4A2-4D4E-8B0B-FD947AB9EA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854D81-05C7-428E-992A-326713992F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81DE7B-6D2E-4BE4-8130-DA0B25911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30F51-64C4-4E20-BBC2-41B104041A67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B8C12F-E421-4F3E-A40A-0A635C4E9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9EBEEC-A6BD-48B0-B8BE-0D2E52951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BB9ED-C3A3-4E1C-969B-A1E0AC62BA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74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44072CF-326A-414D-814D-4B5001562B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8ABA7-C1B9-49BD-8072-C6B686953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A891C-34FB-4261-8F71-C5269120F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5C5878-3D06-4824-87C9-EBF546ABA9AE}" type="datetimeFigureOut">
              <a:rPr lang="en-US"/>
              <a:pPr>
                <a:defRPr/>
              </a:pPr>
              <a:t>12/16/2018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C4E00-E5DB-4DF6-9BEC-2F871ADB0A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3C815-82D0-4184-AABA-DCEB3B6B67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B31B1C-3A58-4BA7-88A1-5C7895D944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2">
            <a:extLst>
              <a:ext uri="{FF2B5EF4-FFF2-40B4-BE49-F238E27FC236}">
                <a16:creationId xmlns:a16="http://schemas.microsoft.com/office/drawing/2014/main" id="{6DE8833F-15C2-4C6E-9323-7870FE4BFF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82575"/>
            <a:ext cx="7772400" cy="704850"/>
          </a:xfrm>
        </p:spPr>
        <p:txBody>
          <a:bodyPr/>
          <a:lstStyle/>
          <a:p>
            <a:pPr algn="ctr"/>
            <a:r>
              <a:rPr lang="en-US" altLang="ar-SA" sz="4000" b="1"/>
              <a:t>LIVER &amp; SPLEEN</a:t>
            </a: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F8D71059-40E4-4B47-9898-813E0D0C40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3400" y="1219200"/>
            <a:ext cx="8229600" cy="482917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200" b="1" dirty="0">
                <a:solidFill>
                  <a:schemeClr val="tx2"/>
                </a:solidFill>
              </a:rPr>
              <a:t>Objectives:</a:t>
            </a:r>
            <a:r>
              <a:rPr lang="en-US" sz="2200" dirty="0">
                <a:solidFill>
                  <a:schemeClr val="tx2"/>
                </a:solidFill>
              </a:rPr>
              <a:t> </a:t>
            </a:r>
            <a:r>
              <a:rPr lang="en-US" sz="2200" dirty="0"/>
              <a:t>By the end of this lecture, the student should be able to describe:</a:t>
            </a:r>
          </a:p>
          <a:p>
            <a:pPr marL="338138" indent="-338138" fontAlgn="auto"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en-US" sz="2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1.</a:t>
            </a:r>
            <a:r>
              <a:rPr lang="en-US" sz="2200" dirty="0"/>
              <a:t> The histological structure of  </a:t>
            </a:r>
            <a:r>
              <a:rPr lang="en-US" sz="2200" dirty="0">
                <a:solidFill>
                  <a:srgbClr val="FF0000"/>
                </a:solidFill>
              </a:rPr>
              <a:t>liver</a:t>
            </a:r>
            <a:r>
              <a:rPr lang="en-US" sz="2200" dirty="0"/>
              <a:t> with special emphasis on:</a:t>
            </a:r>
          </a:p>
          <a:p>
            <a:pPr marL="738188" fontAlgn="auto">
              <a:spcAft>
                <a:spcPts val="0"/>
              </a:spcAft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Classical hepatic (liver) lobule.</a:t>
            </a:r>
          </a:p>
          <a:p>
            <a:pPr lvl="1" indent="-342900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Hepatocytes.</a:t>
            </a:r>
          </a:p>
          <a:p>
            <a:pPr lvl="1" indent="-342900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Portal tract (portal area).</a:t>
            </a:r>
          </a:p>
          <a:p>
            <a:pPr lvl="1" indent="-342900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Hepatic (liver) blood sinusoids.</a:t>
            </a:r>
          </a:p>
          <a:p>
            <a:pPr lvl="1" indent="-342900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Space of Disse (perisinusoidal space of Disse)</a:t>
            </a:r>
          </a:p>
          <a:p>
            <a:pPr lvl="1" indent="-342900" fontAlgn="auto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Bile </a:t>
            </a:r>
            <a:r>
              <a:rPr lang="en-US" sz="2200" dirty="0" err="1"/>
              <a:t>canalculi</a:t>
            </a:r>
            <a:r>
              <a:rPr lang="en-US" dirty="0"/>
              <a:t>.</a:t>
            </a:r>
          </a:p>
          <a:p>
            <a:pPr marL="0" indent="0" fontAlgn="auto">
              <a:spcAft>
                <a:spcPts val="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en-US" sz="2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2.</a:t>
            </a:r>
            <a:r>
              <a:rPr lang="en-US" sz="2200" dirty="0"/>
              <a:t> The histological structure of </a:t>
            </a:r>
            <a:r>
              <a:rPr lang="en-US" sz="2200" dirty="0">
                <a:solidFill>
                  <a:srgbClr val="FF0000"/>
                </a:solidFill>
              </a:rPr>
              <a:t>spleen</a:t>
            </a:r>
            <a:r>
              <a:rPr lang="en-US" sz="2200" dirty="0"/>
              <a:t> with special emphasis on:</a:t>
            </a:r>
          </a:p>
          <a:p>
            <a:pPr marL="744538" fontAlgn="auto"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White pulp.</a:t>
            </a:r>
          </a:p>
          <a:p>
            <a:pPr marL="744538" fontAlgn="auto">
              <a:spcAft>
                <a:spcPts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Red Pulp.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9A5F3A39-A895-4144-8B2F-19AB323994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971800"/>
            <a:ext cx="8229600" cy="8382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</a:rPr>
              <a:t>SPLEEN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0034E79-28B0-4CD5-B47D-0FA525C8A0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 err="1">
                <a:solidFill>
                  <a:schemeClr val="accent6">
                    <a:lumMod val="50000"/>
                  </a:schemeClr>
                </a:solidFill>
              </a:rPr>
              <a:t>Stroma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 of Spleen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F00E76DF-72E0-4B36-82A9-6014CFE2F1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5638800" cy="5235575"/>
          </a:xfrm>
        </p:spPr>
        <p:txBody>
          <a:bodyPr/>
          <a:lstStyle/>
          <a:p>
            <a:pPr marL="539750" indent="-539750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539750" algn="l"/>
              </a:tabLst>
              <a:defRPr/>
            </a:pPr>
            <a:r>
              <a:rPr lang="en-US" sz="2600" b="1" dirty="0">
                <a:solidFill>
                  <a:schemeClr val="tx2"/>
                </a:solidFill>
              </a:rPr>
              <a:t>1-	Capsule:</a:t>
            </a:r>
          </a:p>
          <a:p>
            <a:pPr marL="900113" lvl="1" indent="-360363" fontAlgn="auto">
              <a:spcAft>
                <a:spcPts val="0"/>
              </a:spcAft>
              <a:defRPr/>
            </a:pPr>
            <a:r>
              <a:rPr lang="en-US" sz="2600" dirty="0"/>
              <a:t>is covered by visceral layer of peritoneum; mesothelium</a:t>
            </a:r>
          </a:p>
          <a:p>
            <a:pPr marL="900113" lvl="1" indent="-360363" fontAlgn="auto">
              <a:spcAft>
                <a:spcPts val="0"/>
              </a:spcAft>
              <a:defRPr/>
            </a:pPr>
            <a:r>
              <a:rPr lang="en-US" sz="2600" dirty="0"/>
              <a:t>Is formed of </a:t>
            </a:r>
            <a:r>
              <a:rPr lang="en-US" sz="2600" dirty="0" err="1"/>
              <a:t>fibromuscular</a:t>
            </a:r>
            <a:r>
              <a:rPr lang="en-US" sz="2600" dirty="0"/>
              <a:t> C.T. (Dense fibrous C.T. + SMCs</a:t>
            </a:r>
          </a:p>
          <a:p>
            <a:pPr marL="539750" lvl="1" indent="0" fontAlgn="auto">
              <a:spcAft>
                <a:spcPts val="0"/>
              </a:spcAft>
              <a:buFontTx/>
              <a:buNone/>
              <a:defRPr/>
            </a:pPr>
            <a:r>
              <a:rPr lang="en-US" sz="2600" dirty="0"/>
              <a:t>    (smooth  muscle cells).</a:t>
            </a:r>
          </a:p>
          <a:p>
            <a:pPr marL="539750" indent="-539750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539750" algn="l"/>
              </a:tabLst>
              <a:defRPr/>
            </a:pPr>
            <a:r>
              <a:rPr lang="en-US" sz="2600" b="1" dirty="0">
                <a:solidFill>
                  <a:schemeClr val="tx2"/>
                </a:solidFill>
              </a:rPr>
              <a:t>2-	Trabeculae:                        </a:t>
            </a:r>
            <a:br>
              <a:rPr lang="ar-SA" sz="2600" b="1" dirty="0">
                <a:solidFill>
                  <a:schemeClr val="tx2"/>
                </a:solidFill>
              </a:rPr>
            </a:br>
            <a:r>
              <a:rPr lang="en-US" sz="2600" dirty="0"/>
              <a:t>Are</a:t>
            </a:r>
            <a:r>
              <a:rPr lang="en-US" sz="2600" b="1" dirty="0">
                <a:solidFill>
                  <a:schemeClr val="tx2"/>
                </a:solidFill>
              </a:rPr>
              <a:t> </a:t>
            </a:r>
            <a:r>
              <a:rPr lang="en-US" sz="2600" dirty="0"/>
              <a:t>irregular, incomplete,</a:t>
            </a:r>
          </a:p>
          <a:p>
            <a:pPr marL="539750" indent="-539750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539750" algn="l"/>
              </a:tabLst>
              <a:defRPr/>
            </a:pPr>
            <a:r>
              <a:rPr lang="en-US" sz="2600" dirty="0"/>
              <a:t>       divide the spleen into      intercommunicating                compartments (lobules).</a:t>
            </a:r>
          </a:p>
          <a:p>
            <a:pPr marL="539750" indent="-539750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539750" algn="l"/>
              </a:tabLst>
              <a:defRPr/>
            </a:pPr>
            <a:r>
              <a:rPr lang="en-US" sz="2600" b="1" dirty="0">
                <a:solidFill>
                  <a:schemeClr val="tx2"/>
                </a:solidFill>
              </a:rPr>
              <a:t>3-	Reticular C.T.</a:t>
            </a:r>
          </a:p>
        </p:txBody>
      </p:sp>
      <p:pic>
        <p:nvPicPr>
          <p:cNvPr id="14340" name="Picture 4" descr="F14_27">
            <a:extLst>
              <a:ext uri="{FF2B5EF4-FFF2-40B4-BE49-F238E27FC236}">
                <a16:creationId xmlns:a16="http://schemas.microsoft.com/office/drawing/2014/main" id="{3768B17D-71D2-4FF9-9C77-6A2CE452E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429000"/>
            <a:ext cx="3900488" cy="277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CE13463A-9571-4B25-AE44-0BEC5C0FC7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Parenchyma of Spleen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8CCC121C-7704-48CD-8589-85D15447935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04800" y="1371600"/>
            <a:ext cx="6781800" cy="47180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ar-SA" sz="2600" b="1">
                <a:solidFill>
                  <a:schemeClr val="tx2"/>
                </a:solidFill>
              </a:rPr>
              <a:t>(A) White pulp.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 b="1">
                <a:solidFill>
                  <a:schemeClr val="tx2"/>
                </a:solidFill>
              </a:rPr>
              <a:t>(B) Red pulp.</a:t>
            </a:r>
          </a:p>
          <a:p>
            <a:pPr>
              <a:buFont typeface="Wingdings" panose="05000000000000000000" pitchFamily="2" charset="2"/>
              <a:buNone/>
            </a:pPr>
            <a:endParaRPr lang="en-US" altLang="ar-SA" sz="2600"/>
          </a:p>
          <a:p>
            <a:pPr>
              <a:buFont typeface="Wingdings" panose="05000000000000000000" pitchFamily="2" charset="2"/>
              <a:buNone/>
            </a:pPr>
            <a:endParaRPr lang="en-US" altLang="ar-SA" sz="2600"/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/>
              <a:t>N.B.	</a:t>
            </a:r>
            <a:br>
              <a:rPr lang="ar-SA" altLang="ar-SA" sz="2600"/>
            </a:br>
            <a:r>
              <a:rPr lang="en-US" altLang="ar-SA" sz="2600"/>
              <a:t>No cortex, </a:t>
            </a:r>
            <a:br>
              <a:rPr lang="ar-SA" altLang="ar-SA" sz="2600"/>
            </a:br>
            <a:r>
              <a:rPr lang="en-US" altLang="ar-SA" sz="2600"/>
              <a:t>No medulla, </a:t>
            </a:r>
            <a:br>
              <a:rPr lang="ar-SA" altLang="ar-SA" sz="2600"/>
            </a:br>
            <a:r>
              <a:rPr lang="en-US" altLang="ar-SA" sz="2600"/>
              <a:t>No afferent lymphatic vessel.</a:t>
            </a:r>
          </a:p>
        </p:txBody>
      </p:sp>
      <p:pic>
        <p:nvPicPr>
          <p:cNvPr id="15364" name="Picture 4" descr="F14_27">
            <a:extLst>
              <a:ext uri="{FF2B5EF4-FFF2-40B4-BE49-F238E27FC236}">
                <a16:creationId xmlns:a16="http://schemas.microsoft.com/office/drawing/2014/main" id="{B1368BD8-831A-46C1-AF62-52DB9F7C7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32000"/>
            <a:ext cx="4367213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3942CE9-F0A2-4A95-8D37-DD55D19413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Parenchyma of Spleen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A502DEC3-F8F1-46E1-A340-E9CC71E1A1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4648200" cy="5519738"/>
          </a:xfrm>
        </p:spPr>
        <p:txBody>
          <a:bodyPr/>
          <a:lstStyle/>
          <a:p>
            <a:pPr marL="623888" indent="-623888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600" b="1" dirty="0">
                <a:solidFill>
                  <a:schemeClr val="tx2"/>
                </a:solidFill>
              </a:rPr>
              <a:t>White Pulp:</a:t>
            </a:r>
          </a:p>
          <a:p>
            <a:pPr marL="623888" indent="-623888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600" dirty="0">
                <a:solidFill>
                  <a:schemeClr val="tx2"/>
                </a:solidFill>
              </a:rPr>
              <a:t>1-</a:t>
            </a:r>
            <a:r>
              <a:rPr lang="en-US" sz="2600" dirty="0"/>
              <a:t>	</a:t>
            </a:r>
            <a:r>
              <a:rPr lang="en-US" sz="2600" u="sng" dirty="0" err="1">
                <a:solidFill>
                  <a:schemeClr val="tx2"/>
                </a:solidFill>
              </a:rPr>
              <a:t>Periarterial</a:t>
            </a:r>
            <a:r>
              <a:rPr lang="en-US" sz="2600" u="sng" dirty="0">
                <a:solidFill>
                  <a:schemeClr val="tx2"/>
                </a:solidFill>
              </a:rPr>
              <a:t> lymphatic sheaths (PALS)</a:t>
            </a:r>
            <a:r>
              <a:rPr lang="en-US" sz="2600" dirty="0">
                <a:solidFill>
                  <a:schemeClr val="tx2"/>
                </a:solidFill>
              </a:rPr>
              <a:t>:</a:t>
            </a:r>
            <a:r>
              <a:rPr lang="en-US" sz="2600" dirty="0"/>
              <a:t> housing T lymphocytes.</a:t>
            </a:r>
          </a:p>
          <a:p>
            <a:pPr marL="623888" indent="-623888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600" dirty="0">
                <a:solidFill>
                  <a:schemeClr val="tx2"/>
                </a:solidFill>
              </a:rPr>
              <a:t>2-</a:t>
            </a:r>
            <a:r>
              <a:rPr lang="en-US" sz="2600" dirty="0"/>
              <a:t>	</a:t>
            </a:r>
            <a:r>
              <a:rPr lang="en-US" sz="2600" u="sng" dirty="0">
                <a:solidFill>
                  <a:schemeClr val="tx2"/>
                </a:solidFill>
              </a:rPr>
              <a:t>Lymphoid follicles</a:t>
            </a:r>
            <a:r>
              <a:rPr lang="en-US" sz="2600" dirty="0">
                <a:solidFill>
                  <a:schemeClr val="tx2"/>
                </a:solidFill>
              </a:rPr>
              <a:t> </a:t>
            </a:r>
            <a:r>
              <a:rPr lang="en-US" sz="2600" dirty="0"/>
              <a:t>(with germinal centers): housing B lymphocytes.</a:t>
            </a:r>
          </a:p>
          <a:p>
            <a:pPr marL="900113" indent="-900113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600" dirty="0"/>
              <a:t>N.B.	Both 1&amp;2 have the acentrically located central artery (central arteriole) (follicular arteriole). </a:t>
            </a:r>
          </a:p>
        </p:txBody>
      </p:sp>
      <p:pic>
        <p:nvPicPr>
          <p:cNvPr id="16388" name="Picture 4" descr="16">
            <a:extLst>
              <a:ext uri="{FF2B5EF4-FFF2-40B4-BE49-F238E27FC236}">
                <a16:creationId xmlns:a16="http://schemas.microsoft.com/office/drawing/2014/main" id="{6496B1E5-5EB1-4B26-931B-95AF076A4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16063"/>
            <a:ext cx="2565400" cy="259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">
            <a:extLst>
              <a:ext uri="{FF2B5EF4-FFF2-40B4-BE49-F238E27FC236}">
                <a16:creationId xmlns:a16="http://schemas.microsoft.com/office/drawing/2014/main" id="{FF79FE0A-D4F1-46E6-9E5D-1F12CE5784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3" y="4371975"/>
            <a:ext cx="2535237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64DA543-7B6E-4207-8564-14C86F82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Parenchyma of Spleen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645DECE4-8277-4DBC-9DED-67D61C50FD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1252538"/>
            <a:ext cx="5562600" cy="5453062"/>
          </a:xfrm>
        </p:spPr>
        <p:txBody>
          <a:bodyPr/>
          <a:lstStyle/>
          <a:p>
            <a:pPr marL="720725" indent="-720725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600" b="1" dirty="0">
                <a:solidFill>
                  <a:schemeClr val="tx2"/>
                </a:solidFill>
              </a:rPr>
              <a:t>(B)	Red pulp:</a:t>
            </a:r>
          </a:p>
          <a:p>
            <a:pPr marL="1260475" indent="-1260475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None/>
              <a:tabLst>
                <a:tab pos="720725" algn="l"/>
              </a:tabLst>
              <a:defRPr/>
            </a:pPr>
            <a:r>
              <a:rPr lang="en-US" sz="2600" dirty="0"/>
              <a:t> 	</a:t>
            </a:r>
            <a:r>
              <a:rPr lang="en-US" sz="2600" dirty="0">
                <a:solidFill>
                  <a:schemeClr val="tx2"/>
                </a:solidFill>
              </a:rPr>
              <a:t>1-	Splenic (pulp) cords:</a:t>
            </a:r>
          </a:p>
          <a:p>
            <a:pPr marL="1260475" indent="-1260475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None/>
              <a:tabLst>
                <a:tab pos="720725" algn="l"/>
              </a:tabLst>
              <a:defRPr/>
            </a:pPr>
            <a:r>
              <a:rPr lang="en-US" sz="2600" dirty="0"/>
              <a:t>		</a:t>
            </a:r>
            <a:r>
              <a:rPr lang="en-US" sz="2600" dirty="0" err="1"/>
              <a:t>Extravasated</a:t>
            </a:r>
            <a:r>
              <a:rPr lang="en-US" sz="2600" dirty="0"/>
              <a:t> </a:t>
            </a:r>
            <a:r>
              <a:rPr lang="en-US" sz="2600" u="sng" dirty="0"/>
              <a:t>blood cells</a:t>
            </a:r>
            <a:r>
              <a:rPr lang="en-US" sz="2600" dirty="0"/>
              <a:t>, plasma cells, </a:t>
            </a:r>
            <a:r>
              <a:rPr lang="en-US" sz="2600" u="sng" dirty="0"/>
              <a:t>macrophages</a:t>
            </a:r>
            <a:r>
              <a:rPr lang="en-US" sz="2600" dirty="0"/>
              <a:t> &amp; reticular cells and fibers.</a:t>
            </a:r>
          </a:p>
          <a:p>
            <a:pPr marL="1260475" indent="-1260475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None/>
              <a:tabLst>
                <a:tab pos="720725" algn="l"/>
              </a:tabLst>
              <a:defRPr/>
            </a:pPr>
            <a:r>
              <a:rPr lang="en-US" sz="2600" dirty="0"/>
              <a:t>	</a:t>
            </a:r>
            <a:r>
              <a:rPr lang="en-US" sz="2600" dirty="0">
                <a:solidFill>
                  <a:schemeClr val="tx2"/>
                </a:solidFill>
              </a:rPr>
              <a:t>2-	Splenic blood sinusoids:</a:t>
            </a:r>
          </a:p>
          <a:p>
            <a:pPr marL="1260475" indent="-1260475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None/>
              <a:tabLst>
                <a:tab pos="720725" algn="l"/>
              </a:tabLst>
              <a:defRPr/>
            </a:pPr>
            <a:r>
              <a:rPr lang="en-US" sz="2600" dirty="0"/>
              <a:t>		Are lined with elongated </a:t>
            </a:r>
            <a:r>
              <a:rPr lang="en-US" sz="2600" dirty="0" err="1"/>
              <a:t>fusiform</a:t>
            </a:r>
            <a:r>
              <a:rPr lang="en-US" sz="2600" dirty="0"/>
              <a:t> </a:t>
            </a:r>
            <a:r>
              <a:rPr lang="en-US" sz="2600" u="sng" dirty="0"/>
              <a:t>endothelial cells</a:t>
            </a:r>
            <a:r>
              <a:rPr lang="en-US" sz="2600" dirty="0"/>
              <a:t> with large </a:t>
            </a:r>
            <a:r>
              <a:rPr lang="en-US" sz="2600" u="sng" dirty="0"/>
              <a:t>intercellular spaces</a:t>
            </a:r>
            <a:r>
              <a:rPr lang="en-US" sz="2600" dirty="0"/>
              <a:t> &amp; supported by </a:t>
            </a:r>
            <a:r>
              <a:rPr lang="en-US" sz="2600" u="sng" dirty="0"/>
              <a:t>discontinuous, circular basement membrane</a:t>
            </a:r>
            <a:r>
              <a:rPr lang="en-US" sz="2600" dirty="0"/>
              <a:t>.</a:t>
            </a:r>
          </a:p>
        </p:txBody>
      </p:sp>
      <p:pic>
        <p:nvPicPr>
          <p:cNvPr id="17412" name="Picture 4" descr="F14_31">
            <a:extLst>
              <a:ext uri="{FF2B5EF4-FFF2-40B4-BE49-F238E27FC236}">
                <a16:creationId xmlns:a16="http://schemas.microsoft.com/office/drawing/2014/main" id="{FD8AF72C-7083-43D5-859A-E377F6FF9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r="49431" b="12500"/>
          <a:stretch>
            <a:fillRect/>
          </a:stretch>
        </p:blipFill>
        <p:spPr bwMode="auto">
          <a:xfrm>
            <a:off x="7316788" y="668338"/>
            <a:ext cx="148113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>
            <a:extLst>
              <a:ext uri="{FF2B5EF4-FFF2-40B4-BE49-F238E27FC236}">
                <a16:creationId xmlns:a16="http://schemas.microsoft.com/office/drawing/2014/main" id="{9B9CA000-E39B-4F44-B0F7-7772FEA43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502150"/>
            <a:ext cx="2057400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7414" name="Picture 1">
            <a:extLst>
              <a:ext uri="{FF2B5EF4-FFF2-40B4-BE49-F238E27FC236}">
                <a16:creationId xmlns:a16="http://schemas.microsoft.com/office/drawing/2014/main" id="{E7804013-9D1B-4B50-97F3-672CA929F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5" y="2109788"/>
            <a:ext cx="2895600" cy="231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EA7BC-C05C-4923-8613-C531E7D16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Cells of parenchyma of spleen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969454C0-39FB-4997-9DC8-B60BC276E0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08025" y="1368425"/>
            <a:ext cx="7727950" cy="28479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z="2600"/>
              <a:t>1. Lymphocytes.</a:t>
            </a:r>
          </a:p>
          <a:p>
            <a:r>
              <a:rPr lang="en-US" altLang="ar-SA" sz="2600"/>
              <a:t>2. Plasma cells.</a:t>
            </a:r>
          </a:p>
          <a:p>
            <a:r>
              <a:rPr lang="en-US" altLang="ar-SA" sz="2600"/>
              <a:t>3. Macrophages.</a:t>
            </a:r>
          </a:p>
          <a:p>
            <a:r>
              <a:rPr lang="en-US" altLang="ar-SA" sz="2600"/>
              <a:t>4. Blood elements (RBCs, leucocytes and blood platelets).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989A3766-3E3F-46D4-9112-3843BABAF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Splenic Microcirculation</a:t>
            </a:r>
          </a:p>
        </p:txBody>
      </p:sp>
      <p:pic>
        <p:nvPicPr>
          <p:cNvPr id="19459" name="Picture 2" descr="F14_28">
            <a:extLst>
              <a:ext uri="{FF2B5EF4-FFF2-40B4-BE49-F238E27FC236}">
                <a16:creationId xmlns:a16="http://schemas.microsoft.com/office/drawing/2014/main" id="{8C8E7FD5-5A5B-4BBA-98E8-B9679E81A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30438"/>
            <a:ext cx="47529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1">
            <a:extLst>
              <a:ext uri="{FF2B5EF4-FFF2-40B4-BE49-F238E27FC236}">
                <a16:creationId xmlns:a16="http://schemas.microsoft.com/office/drawing/2014/main" id="{1D9B1705-1E49-457C-B587-B19F2AB285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514600"/>
            <a:ext cx="337502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9FA5F81E-2FB7-4E6B-BA24-148F4F7CCB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8000" dirty="0">
                <a:solidFill>
                  <a:schemeClr val="accent1"/>
                </a:solidFill>
              </a:rPr>
              <a:t>BEST WISHES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743149F-A257-4A69-87E4-D9C6E15BAB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886700" cy="77787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LIVER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81D5EC2A-DB79-4488-AF85-3CBA24705B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1889125"/>
            <a:ext cx="4953000" cy="3340100"/>
          </a:xfrm>
        </p:spPr>
        <p:txBody>
          <a:bodyPr>
            <a:normAutofit fontScale="92500"/>
          </a:bodyPr>
          <a:lstStyle/>
          <a:p>
            <a:pPr marL="539750" indent="-539750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1081088" algn="l"/>
              </a:tabLst>
              <a:defRPr/>
            </a:pPr>
            <a:r>
              <a:rPr lang="en-US" sz="2800" dirty="0">
                <a:solidFill>
                  <a:schemeClr val="tx2"/>
                </a:solidFill>
              </a:rPr>
              <a:t>1-	</a:t>
            </a:r>
            <a:r>
              <a:rPr lang="en-US" sz="2800" dirty="0" err="1">
                <a:solidFill>
                  <a:schemeClr val="tx2"/>
                </a:solidFill>
              </a:rPr>
              <a:t>Stroma</a:t>
            </a:r>
            <a:r>
              <a:rPr lang="en-US" sz="2800" dirty="0">
                <a:solidFill>
                  <a:schemeClr val="tx2"/>
                </a:solidFill>
              </a:rPr>
              <a:t>:</a:t>
            </a:r>
          </a:p>
          <a:p>
            <a:pPr marL="1081088" indent="-1081088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539750" algn="l"/>
                <a:tab pos="1081088" algn="l"/>
              </a:tabLst>
              <a:defRPr/>
            </a:pPr>
            <a:r>
              <a:rPr lang="en-US" sz="2800" dirty="0"/>
              <a:t>	a-	Capsule: Glisson’s Capsule.</a:t>
            </a:r>
          </a:p>
          <a:p>
            <a:pPr marL="1081088" indent="-1081088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539750" algn="l"/>
                <a:tab pos="1081088" algn="l"/>
              </a:tabLst>
              <a:defRPr/>
            </a:pPr>
            <a:r>
              <a:rPr lang="en-US" sz="2800" dirty="0"/>
              <a:t>	b-	Septa (absent in human) &amp; Portal areas (Portal tracts).</a:t>
            </a:r>
          </a:p>
          <a:p>
            <a:pPr marL="1081088" indent="-1081088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539750" algn="l"/>
                <a:tab pos="1081088" algn="l"/>
              </a:tabLst>
              <a:defRPr/>
            </a:pPr>
            <a:r>
              <a:rPr lang="en-US" sz="2800" dirty="0"/>
              <a:t>	c-	Network of reticular fibers.</a:t>
            </a:r>
          </a:p>
          <a:p>
            <a:pPr marL="539750" indent="-539750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1081088" algn="l"/>
              </a:tabLst>
              <a:defRPr/>
            </a:pPr>
            <a:r>
              <a:rPr lang="en-US" sz="2800" dirty="0">
                <a:solidFill>
                  <a:schemeClr val="tx2"/>
                </a:solidFill>
              </a:rPr>
              <a:t>2-	Parenchyma; Classical liver (hepatic) lobules.</a:t>
            </a:r>
          </a:p>
        </p:txBody>
      </p:sp>
      <p:pic>
        <p:nvPicPr>
          <p:cNvPr id="4100" name="Picture 4" descr="1">
            <a:extLst>
              <a:ext uri="{FF2B5EF4-FFF2-40B4-BE49-F238E27FC236}">
                <a16:creationId xmlns:a16="http://schemas.microsoft.com/office/drawing/2014/main" id="{7D08D8E4-5B52-4DC6-91DE-6FBF66C0B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1892300"/>
            <a:ext cx="2390775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6">
            <a:extLst>
              <a:ext uri="{FF2B5EF4-FFF2-40B4-BE49-F238E27FC236}">
                <a16:creationId xmlns:a16="http://schemas.microsoft.com/office/drawing/2014/main" id="{2C984C24-82EB-469C-A6DC-CAAEC7477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9150" y="15367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Pig’s liver</a:t>
            </a:r>
          </a:p>
        </p:txBody>
      </p:sp>
      <p:pic>
        <p:nvPicPr>
          <p:cNvPr id="4102" name="Picture 1">
            <a:extLst>
              <a:ext uri="{FF2B5EF4-FFF2-40B4-BE49-F238E27FC236}">
                <a16:creationId xmlns:a16="http://schemas.microsoft.com/office/drawing/2014/main" id="{9EF32219-301A-47A2-932D-2D882FE9E2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350" y="3911600"/>
            <a:ext cx="1919288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2">
            <a:extLst>
              <a:ext uri="{FF2B5EF4-FFF2-40B4-BE49-F238E27FC236}">
                <a16:creationId xmlns:a16="http://schemas.microsoft.com/office/drawing/2014/main" id="{2135D5FA-37F9-4F85-9B3F-E648EE495F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700" y="3924300"/>
            <a:ext cx="190182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>
            <a:extLst>
              <a:ext uri="{FF2B5EF4-FFF2-40B4-BE49-F238E27FC236}">
                <a16:creationId xmlns:a16="http://schemas.microsoft.com/office/drawing/2014/main" id="{E5B061E3-3E17-4FCA-AB29-07EBC20650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5486400"/>
            <a:ext cx="2014537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4">
            <a:extLst>
              <a:ext uri="{FF2B5EF4-FFF2-40B4-BE49-F238E27FC236}">
                <a16:creationId xmlns:a16="http://schemas.microsoft.com/office/drawing/2014/main" id="{ADB3B3C5-C066-490B-9914-6374F00025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052638"/>
            <a:ext cx="180340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A99320E-93AB-44C7-9F07-E1C73C4B39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4446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CLASSICAL LIVER LOBULE</a:t>
            </a:r>
            <a:br>
              <a:rPr lang="en-US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(classical hepatic lobule)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B4FFA2C-5BCF-4D6A-A062-40F9D5E65C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6200" y="1981200"/>
            <a:ext cx="4876800" cy="46196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z="2600"/>
              <a:t>It is formed of a </a:t>
            </a:r>
            <a:r>
              <a:rPr lang="en-US" altLang="ar-SA" sz="2600" b="1" u="sng">
                <a:solidFill>
                  <a:schemeClr val="tx2"/>
                </a:solidFill>
              </a:rPr>
              <a:t>polygonal mass</a:t>
            </a:r>
            <a:r>
              <a:rPr lang="en-US" altLang="ar-SA" sz="2600" b="1">
                <a:solidFill>
                  <a:schemeClr val="tx2"/>
                </a:solidFill>
              </a:rPr>
              <a:t> </a:t>
            </a:r>
            <a:r>
              <a:rPr lang="en-US" altLang="ar-SA" sz="2600"/>
              <a:t>of liver tissue, bounded by interlobular septa with portal areas at the </a:t>
            </a:r>
            <a:r>
              <a:rPr lang="en-US" altLang="ar-SA" sz="2600" b="1" u="sng">
                <a:solidFill>
                  <a:schemeClr val="tx2"/>
                </a:solidFill>
              </a:rPr>
              <a:t>periphery</a:t>
            </a:r>
            <a:r>
              <a:rPr lang="en-US" altLang="ar-SA" sz="2600"/>
              <a:t> &amp; central (centrolobular) vein in the </a:t>
            </a:r>
            <a:r>
              <a:rPr lang="en-US" altLang="ar-SA" sz="2600" b="1" u="sng">
                <a:solidFill>
                  <a:schemeClr val="tx2"/>
                </a:solidFill>
              </a:rPr>
              <a:t>center</a:t>
            </a:r>
            <a:r>
              <a:rPr lang="en-US" altLang="ar-SA" sz="2600"/>
              <a:t>.</a:t>
            </a:r>
          </a:p>
          <a:p>
            <a:endParaRPr lang="en-US" altLang="ar-SA" sz="2600"/>
          </a:p>
        </p:txBody>
      </p:sp>
      <p:pic>
        <p:nvPicPr>
          <p:cNvPr id="5124" name="Picture 4" descr="2">
            <a:extLst>
              <a:ext uri="{FF2B5EF4-FFF2-40B4-BE49-F238E27FC236}">
                <a16:creationId xmlns:a16="http://schemas.microsoft.com/office/drawing/2014/main" id="{56607D3D-EB67-4312-862F-08E40816B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060575"/>
            <a:ext cx="38862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 Box 6">
            <a:extLst>
              <a:ext uri="{FF2B5EF4-FFF2-40B4-BE49-F238E27FC236}">
                <a16:creationId xmlns:a16="http://schemas.microsoft.com/office/drawing/2014/main" id="{00207370-8CC1-486D-A1AE-BCB688783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1685925"/>
            <a:ext cx="251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Human liver</a:t>
            </a:r>
          </a:p>
        </p:txBody>
      </p:sp>
      <p:sp>
        <p:nvSpPr>
          <p:cNvPr id="10" name="Line 2">
            <a:extLst>
              <a:ext uri="{FF2B5EF4-FFF2-40B4-BE49-F238E27FC236}">
                <a16:creationId xmlns:a16="http://schemas.microsoft.com/office/drawing/2014/main" id="{BBE0265F-A5B1-44F5-BBEF-694F6B64BBEF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676400"/>
            <a:ext cx="91440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  <a:cs typeface="Times New Roman" charset="0"/>
            </a:endParaRPr>
          </a:p>
        </p:txBody>
      </p:sp>
      <p:pic>
        <p:nvPicPr>
          <p:cNvPr id="5127" name="Picture 3">
            <a:extLst>
              <a:ext uri="{FF2B5EF4-FFF2-40B4-BE49-F238E27FC236}">
                <a16:creationId xmlns:a16="http://schemas.microsoft.com/office/drawing/2014/main" id="{83184A92-A918-497A-B30E-C196B96793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4776788"/>
            <a:ext cx="263207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BE101CE-8F8E-4023-BE14-B9ADA2F9B9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2900" y="280988"/>
            <a:ext cx="8458200" cy="7588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</a:rPr>
              <a:t>Contents of the Classic Liver Lobule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A0430C70-43B2-4AE4-98D5-45E8CE9ADB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81000" y="1368425"/>
            <a:ext cx="5257800" cy="48291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442913" indent="-442913">
              <a:buFont typeface="Wingdings" panose="05000000000000000000" pitchFamily="2" charset="2"/>
              <a:buNone/>
            </a:pPr>
            <a:r>
              <a:rPr lang="en-US" altLang="ar-SA" sz="2600"/>
              <a:t>1-	Anastomosing </a:t>
            </a:r>
            <a:r>
              <a:rPr lang="en-US" altLang="ar-SA" sz="2600" b="1">
                <a:solidFill>
                  <a:schemeClr val="tx2"/>
                </a:solidFill>
              </a:rPr>
              <a:t>plates of hepatocytes</a:t>
            </a:r>
            <a:r>
              <a:rPr lang="en-US" altLang="ar-SA" sz="2600"/>
              <a:t>.</a:t>
            </a:r>
          </a:p>
          <a:p>
            <a:pPr marL="442913" indent="-442913">
              <a:buFont typeface="Wingdings" panose="05000000000000000000" pitchFamily="2" charset="2"/>
              <a:buNone/>
            </a:pPr>
            <a:r>
              <a:rPr lang="en-US" altLang="ar-SA" sz="2600"/>
              <a:t>2-	Liver blood sinusoids (</a:t>
            </a:r>
            <a:r>
              <a:rPr lang="en-US" altLang="ar-SA" sz="2600" b="1">
                <a:solidFill>
                  <a:schemeClr val="tx2"/>
                </a:solidFill>
              </a:rPr>
              <a:t>hepatic blood sinusoids</a:t>
            </a:r>
            <a:r>
              <a:rPr lang="en-US" altLang="ar-SA" sz="2600"/>
              <a:t>): In between the plates.</a:t>
            </a:r>
          </a:p>
          <a:p>
            <a:pPr marL="442913" indent="-442913">
              <a:buFont typeface="Wingdings" panose="05000000000000000000" pitchFamily="2" charset="2"/>
              <a:buNone/>
            </a:pPr>
            <a:r>
              <a:rPr lang="en-US" altLang="ar-SA" sz="2600"/>
              <a:t>3-	</a:t>
            </a:r>
            <a:r>
              <a:rPr lang="en-US" altLang="ar-SA" sz="2600" b="1">
                <a:solidFill>
                  <a:schemeClr val="tx2"/>
                </a:solidFill>
              </a:rPr>
              <a:t>Spaces of Disse </a:t>
            </a:r>
            <a:r>
              <a:rPr lang="en-US" altLang="ar-SA" sz="2600"/>
              <a:t>(perisinusoidal spaces of Disse).</a:t>
            </a:r>
          </a:p>
          <a:p>
            <a:pPr marL="442913" indent="-442913">
              <a:buFont typeface="Wingdings" panose="05000000000000000000" pitchFamily="2" charset="2"/>
              <a:buNone/>
            </a:pPr>
            <a:r>
              <a:rPr lang="en-US" altLang="ar-SA" sz="2600"/>
              <a:t>4-	</a:t>
            </a:r>
            <a:r>
              <a:rPr lang="en-US" altLang="ar-SA" sz="2600" b="1">
                <a:solidFill>
                  <a:schemeClr val="tx2"/>
                </a:solidFill>
              </a:rPr>
              <a:t>Central vein</a:t>
            </a:r>
            <a:r>
              <a:rPr lang="en-US" altLang="ar-SA" sz="2600"/>
              <a:t>.</a:t>
            </a:r>
          </a:p>
          <a:p>
            <a:pPr marL="442913" indent="-442913">
              <a:buFont typeface="Wingdings" panose="05000000000000000000" pitchFamily="2" charset="2"/>
              <a:buNone/>
            </a:pPr>
            <a:r>
              <a:rPr lang="en-US" altLang="ar-SA" sz="2600"/>
              <a:t>5-	</a:t>
            </a:r>
            <a:r>
              <a:rPr lang="en-US" altLang="ar-SA" sz="2600" b="1">
                <a:solidFill>
                  <a:schemeClr val="tx2"/>
                </a:solidFill>
              </a:rPr>
              <a:t>Bile canaliculi</a:t>
            </a:r>
            <a:r>
              <a:rPr lang="en-US" altLang="ar-SA" sz="2600"/>
              <a:t>.</a:t>
            </a:r>
          </a:p>
        </p:txBody>
      </p:sp>
      <p:pic>
        <p:nvPicPr>
          <p:cNvPr id="6148" name="Picture 5" descr="liv11he">
            <a:extLst>
              <a:ext uri="{FF2B5EF4-FFF2-40B4-BE49-F238E27FC236}">
                <a16:creationId xmlns:a16="http://schemas.microsoft.com/office/drawing/2014/main" id="{60853F99-2A64-4A84-B29F-FF7BA99DA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447800"/>
            <a:ext cx="33750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9E42A9BB-2C3E-42AE-BB6E-ADDCE202E5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7588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</a:rPr>
              <a:t>Borders of the Classical Liver Lobule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C109E928-A906-4778-9039-ECF84290E8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4876800" cy="5776913"/>
          </a:xfrm>
        </p:spPr>
        <p:txBody>
          <a:bodyPr>
            <a:normAutofit fontScale="92500" lnSpcReduction="10000"/>
          </a:bodyPr>
          <a:lstStyle/>
          <a:p>
            <a:pPr marL="984250" indent="-984250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442913" algn="l"/>
              </a:tabLst>
              <a:defRPr/>
            </a:pPr>
            <a:r>
              <a:rPr lang="en-US" sz="2800" dirty="0">
                <a:solidFill>
                  <a:schemeClr val="tx2"/>
                </a:solidFill>
              </a:rPr>
              <a:t>1-	Septa: </a:t>
            </a:r>
            <a:r>
              <a:rPr lang="en-US" sz="2800" dirty="0"/>
              <a:t>C.T. septa (e.g. in pigs).</a:t>
            </a:r>
          </a:p>
          <a:p>
            <a:pPr marL="984250" indent="-984250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442913" algn="l"/>
              </a:tabLst>
              <a:defRPr/>
            </a:pPr>
            <a:r>
              <a:rPr lang="en-US" sz="2800" dirty="0">
                <a:solidFill>
                  <a:schemeClr val="tx2"/>
                </a:solidFill>
              </a:rPr>
              <a:t>2-	Portal areas </a:t>
            </a:r>
            <a:r>
              <a:rPr lang="en-US" sz="2800" dirty="0"/>
              <a:t>(Portal tracts) (Portal triads):</a:t>
            </a:r>
          </a:p>
          <a:p>
            <a:pPr marL="442913" indent="-442913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442913" algn="l"/>
              </a:tabLst>
              <a:defRPr/>
            </a:pPr>
            <a:r>
              <a:rPr lang="en-US" sz="2800" dirty="0"/>
              <a:t>	Are located in the corners of the classical hepatic lobule (usually 3 in No.).</a:t>
            </a:r>
          </a:p>
          <a:p>
            <a:pPr marL="984250" indent="-984250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442913" algn="l"/>
              </a:tabLst>
              <a:defRPr/>
            </a:pPr>
            <a:r>
              <a:rPr lang="en-US" sz="2800" dirty="0"/>
              <a:t>	</a:t>
            </a:r>
            <a:r>
              <a:rPr lang="en-US" sz="2800" dirty="0">
                <a:solidFill>
                  <a:schemeClr val="tx2"/>
                </a:solidFill>
              </a:rPr>
              <a:t>Contents of portal area:</a:t>
            </a:r>
          </a:p>
          <a:p>
            <a:pPr marL="803275" indent="-803275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442913" algn="l"/>
              </a:tabLst>
              <a:defRPr/>
            </a:pPr>
            <a:r>
              <a:rPr lang="en-US" sz="2800" dirty="0"/>
              <a:t>     a-	C.T.</a:t>
            </a:r>
          </a:p>
          <a:p>
            <a:pPr marL="803275" indent="-803275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442913" algn="l"/>
              </a:tabLst>
              <a:defRPr/>
            </a:pPr>
            <a:r>
              <a:rPr lang="en-US" sz="2800" dirty="0"/>
              <a:t>     b-	Bile ducts (interlobular bile ducts).</a:t>
            </a:r>
          </a:p>
          <a:p>
            <a:pPr marL="803275" indent="-803275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442913" algn="l"/>
              </a:tabLst>
              <a:defRPr/>
            </a:pPr>
            <a:r>
              <a:rPr lang="en-US" sz="2800" dirty="0"/>
              <a:t>     c-	Venule (Branch of portal vein).</a:t>
            </a:r>
          </a:p>
          <a:p>
            <a:pPr marL="803275" indent="-803275" fontAlgn="auto">
              <a:spcAft>
                <a:spcPts val="0"/>
              </a:spcAft>
              <a:buFont typeface="Wingdings" panose="05000000000000000000" pitchFamily="2" charset="2"/>
              <a:buNone/>
              <a:tabLst>
                <a:tab pos="442913" algn="l"/>
              </a:tabLst>
              <a:defRPr/>
            </a:pPr>
            <a:r>
              <a:rPr lang="en-US" sz="2800" dirty="0"/>
              <a:t>     d-	Arteriole ( Branch of hepatic artery).     </a:t>
            </a:r>
          </a:p>
        </p:txBody>
      </p:sp>
      <p:pic>
        <p:nvPicPr>
          <p:cNvPr id="7172" name="Picture 4" descr="F16_11">
            <a:extLst>
              <a:ext uri="{FF2B5EF4-FFF2-40B4-BE49-F238E27FC236}">
                <a16:creationId xmlns:a16="http://schemas.microsoft.com/office/drawing/2014/main" id="{1B96C5CF-269E-43C2-AFFA-A4171578D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2988"/>
            <a:ext cx="23622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 descr="F16_12">
            <a:extLst>
              <a:ext uri="{FF2B5EF4-FFF2-40B4-BE49-F238E27FC236}">
                <a16:creationId xmlns:a16="http://schemas.microsoft.com/office/drawing/2014/main" id="{8B6FC283-0657-49FE-AE78-D2A146252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8333" r="34259"/>
          <a:stretch>
            <a:fillRect/>
          </a:stretch>
        </p:blipFill>
        <p:spPr bwMode="auto">
          <a:xfrm>
            <a:off x="7118350" y="1219200"/>
            <a:ext cx="18732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4" descr="liv40he">
            <a:extLst>
              <a:ext uri="{FF2B5EF4-FFF2-40B4-BE49-F238E27FC236}">
                <a16:creationId xmlns:a16="http://schemas.microsoft.com/office/drawing/2014/main" id="{1AE7D005-2751-4DC0-886A-42A85668A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09775"/>
            <a:ext cx="2286000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6C1110EB-7A9E-4BBE-A457-744EC2FF8B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Hepatocytes (LM)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76B1BE67-9C22-4AF1-BE46-7FC3C9C58B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04800" y="1295400"/>
            <a:ext cx="5410200" cy="431323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z="2600"/>
              <a:t>Are grouped in interconnected plates.</a:t>
            </a:r>
          </a:p>
          <a:p>
            <a:r>
              <a:rPr lang="en-US" altLang="ar-SA" sz="2600"/>
              <a:t>Liver sinusoids are located in the spaces between these plates.</a:t>
            </a:r>
          </a:p>
          <a:p>
            <a:r>
              <a:rPr lang="en-US" altLang="ar-SA" sz="2600"/>
              <a:t>Are polyhedral in shape.</a:t>
            </a:r>
          </a:p>
          <a:p>
            <a:r>
              <a:rPr lang="en-US" altLang="ar-SA" sz="2600"/>
              <a:t>Nucleus: 1 or 2, vesicular with prominent nucleoli.</a:t>
            </a:r>
          </a:p>
          <a:p>
            <a:r>
              <a:rPr lang="en-US" altLang="ar-SA" sz="2600"/>
              <a:t>Cytoplasm: acidophilic.</a:t>
            </a:r>
          </a:p>
        </p:txBody>
      </p:sp>
      <p:pic>
        <p:nvPicPr>
          <p:cNvPr id="8196" name="Picture 4" descr="F16_17">
            <a:extLst>
              <a:ext uri="{FF2B5EF4-FFF2-40B4-BE49-F238E27FC236}">
                <a16:creationId xmlns:a16="http://schemas.microsoft.com/office/drawing/2014/main" id="{20359389-EE8D-4712-A345-655D3DC27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95400"/>
            <a:ext cx="2836863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 descr="6">
            <a:extLst>
              <a:ext uri="{FF2B5EF4-FFF2-40B4-BE49-F238E27FC236}">
                <a16:creationId xmlns:a16="http://schemas.microsoft.com/office/drawing/2014/main" id="{0D1FE9EC-7192-4C16-B11A-73EFA1331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63" y="4611688"/>
            <a:ext cx="4267200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CFCCE7A5-4EB7-4B3A-B434-C0FDB56BFA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Hepatocytes (EM)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1E794B9-05EC-44B0-BEEA-6A26E83FF6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200" y="1016000"/>
            <a:ext cx="6781800" cy="5802313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ar-SA" sz="2600" b="1">
                <a:solidFill>
                  <a:schemeClr val="tx2"/>
                </a:solidFill>
              </a:rPr>
              <a:t>Organelles: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/>
              <a:t>1- Mitochondria: ++++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/>
              <a:t>2- ER (sER &amp; rER): abundant.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/>
              <a:t>3- Golgi complex.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/>
              <a:t>4- Lysosomes.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/>
              <a:t>5- Peroxisomes.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 b="1">
                <a:solidFill>
                  <a:schemeClr val="tx2"/>
                </a:solidFill>
              </a:rPr>
              <a:t>Inclusions (Deposits):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/>
              <a:t>1- Glycogen   2- Lipid (few droplets).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/>
              <a:t>3- Lipofuscin (old age)</a:t>
            </a:r>
          </a:p>
        </p:txBody>
      </p:sp>
      <p:pic>
        <p:nvPicPr>
          <p:cNvPr id="9220" name="Picture 4" descr="F16_17">
            <a:extLst>
              <a:ext uri="{FF2B5EF4-FFF2-40B4-BE49-F238E27FC236}">
                <a16:creationId xmlns:a16="http://schemas.microsoft.com/office/drawing/2014/main" id="{6013BBB1-2CCF-407D-9EA6-C9664D269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828800"/>
            <a:ext cx="3065463" cy="345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174FD35B-EF5D-4DDE-8893-9321BDB057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Liver Blood Sinusoids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3FB6237-AED4-4187-9C0A-02F4618C88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28600" y="1300163"/>
            <a:ext cx="4724400" cy="548163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ar-SA" sz="2600" b="1">
                <a:solidFill>
                  <a:schemeClr val="tx2"/>
                </a:solidFill>
              </a:rPr>
              <a:t>(1) Endothelial Cells:</a:t>
            </a:r>
          </a:p>
          <a:p>
            <a:pPr lvl="1"/>
            <a:r>
              <a:rPr lang="en-US" altLang="ar-SA" sz="2600">
                <a:solidFill>
                  <a:srgbClr val="FF0000"/>
                </a:solidFill>
              </a:rPr>
              <a:t>Fenestrated &amp; discontinuous </a:t>
            </a:r>
            <a:r>
              <a:rPr lang="en-US" altLang="ar-SA" sz="2600"/>
              <a:t>→ free passage of plasma.</a:t>
            </a:r>
          </a:p>
          <a:p>
            <a:pPr lvl="1"/>
            <a:r>
              <a:rPr lang="en-US" altLang="ar-SA" sz="2600"/>
              <a:t>Basal lamina </a:t>
            </a:r>
            <a:r>
              <a:rPr lang="en-US" altLang="ar-SA" sz="2600">
                <a:solidFill>
                  <a:srgbClr val="FF0000"/>
                </a:solidFill>
              </a:rPr>
              <a:t>is absent</a:t>
            </a:r>
            <a:r>
              <a:rPr lang="en-US" altLang="ar-SA" sz="2600"/>
              <a:t>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 b="1">
                <a:solidFill>
                  <a:schemeClr val="tx2"/>
                </a:solidFill>
              </a:rPr>
              <a:t>(2) Kupffer Cells:</a:t>
            </a:r>
          </a:p>
          <a:p>
            <a:pPr lvl="1"/>
            <a:r>
              <a:rPr lang="en-US" altLang="ar-SA" sz="2600"/>
              <a:t>Are macrophages.</a:t>
            </a:r>
          </a:p>
          <a:p>
            <a:pPr lvl="1"/>
            <a:r>
              <a:rPr lang="en-US" altLang="ar-SA" sz="2600"/>
              <a:t>Are found on the luminal surface of the endothelial cells. </a:t>
            </a:r>
          </a:p>
          <a:p>
            <a:pPr lvl="1"/>
            <a:r>
              <a:rPr lang="en-US" altLang="ar-SA" sz="2600"/>
              <a:t>Function: phagocytosis.</a:t>
            </a:r>
          </a:p>
        </p:txBody>
      </p:sp>
      <p:pic>
        <p:nvPicPr>
          <p:cNvPr id="10244" name="Picture 4" descr="F16_14">
            <a:extLst>
              <a:ext uri="{FF2B5EF4-FFF2-40B4-BE49-F238E27FC236}">
                <a16:creationId xmlns:a16="http://schemas.microsoft.com/office/drawing/2014/main" id="{A0364400-DF34-4BBE-BB87-A34A30590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39925"/>
            <a:ext cx="39624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A8B903FA-604A-4DF3-AB02-8CB812939B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82575"/>
            <a:ext cx="8534400" cy="70485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</a:rPr>
              <a:t>Space of Disse (Perisinusoidal Space)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5DDA9A94-3F47-4AC4-A9DB-965C468CDB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81000" y="1371600"/>
            <a:ext cx="5486400" cy="52355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ar-SA" sz="2600" b="1">
                <a:solidFill>
                  <a:schemeClr val="tx2"/>
                </a:solidFill>
              </a:rPr>
              <a:t>Contents: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>
                <a:solidFill>
                  <a:schemeClr val="tx2"/>
                </a:solidFill>
              </a:rPr>
              <a:t>1- Microvilli </a:t>
            </a:r>
            <a:r>
              <a:rPr lang="en-US" altLang="ar-SA" sz="2600"/>
              <a:t>of hepatocytes.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>
                <a:solidFill>
                  <a:schemeClr val="tx2"/>
                </a:solidFill>
              </a:rPr>
              <a:t>2- Plasma </a:t>
            </a:r>
            <a:r>
              <a:rPr lang="en-US" altLang="ar-SA" sz="2600"/>
              <a:t>of blood.</a:t>
            </a:r>
            <a:endParaRPr lang="en-US" altLang="ar-SA" sz="2600" b="1">
              <a:solidFill>
                <a:schemeClr val="tx2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>
                <a:solidFill>
                  <a:schemeClr val="tx2"/>
                </a:solidFill>
              </a:rPr>
              <a:t>3- Hepatic stellate cells (Ito cells) </a:t>
            </a:r>
            <a:br>
              <a:rPr lang="ar-SA" altLang="ar-SA" sz="2600">
                <a:solidFill>
                  <a:schemeClr val="tx2"/>
                </a:solidFill>
              </a:rPr>
            </a:br>
            <a:r>
              <a:rPr lang="ar-SA" altLang="ar-SA" sz="2600">
                <a:solidFill>
                  <a:schemeClr val="tx2"/>
                </a:solidFill>
              </a:rPr>
              <a:t>)</a:t>
            </a:r>
            <a:r>
              <a:rPr lang="en-US" altLang="ar-SA" sz="2600">
                <a:solidFill>
                  <a:schemeClr val="tx2"/>
                </a:solidFill>
              </a:rPr>
              <a:t>Fat-storing cells):</a:t>
            </a:r>
          </a:p>
          <a:p>
            <a:pPr lvl="1"/>
            <a:r>
              <a:rPr lang="en-US" altLang="ar-SA" sz="2600"/>
              <a:t>contain vitamin A-rich lipid.</a:t>
            </a:r>
          </a:p>
          <a:p>
            <a:pPr lvl="1"/>
            <a:r>
              <a:rPr lang="en-US" altLang="ar-SA" sz="2600"/>
              <a:t>form reticulin (reticular fibers).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>
                <a:solidFill>
                  <a:schemeClr val="tx2"/>
                </a:solidFill>
              </a:rPr>
              <a:t>4- Reticular fibers:</a:t>
            </a:r>
          </a:p>
          <a:p>
            <a:pPr lvl="1">
              <a:buFontTx/>
              <a:buNone/>
            </a:pPr>
            <a:r>
              <a:rPr lang="en-US" altLang="ar-SA" sz="2600"/>
              <a:t>(type III collagen).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ar-SA" sz="2600">
                <a:solidFill>
                  <a:schemeClr val="tx2"/>
                </a:solidFill>
              </a:rPr>
              <a:t>5-Natural Killer (NK) cells.</a:t>
            </a:r>
          </a:p>
        </p:txBody>
      </p:sp>
      <p:pic>
        <p:nvPicPr>
          <p:cNvPr id="11268" name="Picture 6" descr=" hepatocytes and sinusoids, sinusoid and space of Disse ">
            <a:extLst>
              <a:ext uri="{FF2B5EF4-FFF2-40B4-BE49-F238E27FC236}">
                <a16:creationId xmlns:a16="http://schemas.microsoft.com/office/drawing/2014/main" id="{82AE4CC3-2D35-4045-9353-8ADEF3A94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1"/>
          <a:stretch>
            <a:fillRect/>
          </a:stretch>
        </p:blipFill>
        <p:spPr bwMode="auto">
          <a:xfrm>
            <a:off x="5638800" y="1447800"/>
            <a:ext cx="327660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6" descr="Image result for hepatocytes em">
            <a:extLst>
              <a:ext uri="{FF2B5EF4-FFF2-40B4-BE49-F238E27FC236}">
                <a16:creationId xmlns:a16="http://schemas.microsoft.com/office/drawing/2014/main" id="{32C90D66-FA71-4F9A-9E62-D7B2294EC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002088"/>
            <a:ext cx="3276600" cy="247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2824</TotalTime>
  <Words>372</Words>
  <Application>Microsoft Office PowerPoint</Application>
  <PresentationFormat>عرض على الشاشة (4:3)</PresentationFormat>
  <Paragraphs>105</Paragraphs>
  <Slides>17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17</vt:i4>
      </vt:variant>
    </vt:vector>
  </HeadingPairs>
  <TitlesOfParts>
    <vt:vector size="22" baseType="lpstr">
      <vt:lpstr>Calibri</vt:lpstr>
      <vt:lpstr>Arial</vt:lpstr>
      <vt:lpstr>Calibri Light</vt:lpstr>
      <vt:lpstr>Wingdings</vt:lpstr>
      <vt:lpstr>Office Theme</vt:lpstr>
      <vt:lpstr>LIVER &amp; SPLEEN</vt:lpstr>
      <vt:lpstr>LIVER</vt:lpstr>
      <vt:lpstr>CLASSICAL LIVER LOBULE (classical hepatic lobule)</vt:lpstr>
      <vt:lpstr>Contents of the Classic Liver Lobule</vt:lpstr>
      <vt:lpstr>Borders of the Classical Liver Lobule</vt:lpstr>
      <vt:lpstr>Hepatocytes (LM)</vt:lpstr>
      <vt:lpstr>Hepatocytes (EM)</vt:lpstr>
      <vt:lpstr>Liver Blood Sinusoids</vt:lpstr>
      <vt:lpstr>Space of Disse (Perisinusoidal Space)</vt:lpstr>
      <vt:lpstr>SPLEEN</vt:lpstr>
      <vt:lpstr>Stroma of Spleen</vt:lpstr>
      <vt:lpstr>Parenchyma of Spleen</vt:lpstr>
      <vt:lpstr>Parenchyma of Spleen</vt:lpstr>
      <vt:lpstr>Parenchyma of Spleen</vt:lpstr>
      <vt:lpstr>Cells of parenchyma of spleen</vt:lpstr>
      <vt:lpstr>Splenic Microcirculation</vt:lpstr>
      <vt:lpstr>BEST WISHES</vt:lpstr>
    </vt:vector>
  </TitlesOfParts>
  <Company>ksu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LIVER</dc:title>
  <dc:creator>Aly Mohamed</dc:creator>
  <cp:lastModifiedBy>ftomy naje</cp:lastModifiedBy>
  <cp:revision>251</cp:revision>
  <dcterms:created xsi:type="dcterms:W3CDTF">2006-03-06T11:54:39Z</dcterms:created>
  <dcterms:modified xsi:type="dcterms:W3CDTF">2018-12-15T21:30:08Z</dcterms:modified>
</cp:coreProperties>
</file>