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73" r:id="rId3"/>
    <p:sldId id="257" r:id="rId4"/>
    <p:sldId id="258" r:id="rId5"/>
    <p:sldId id="259" r:id="rId6"/>
    <p:sldId id="260" r:id="rId7"/>
    <p:sldId id="261" r:id="rId8"/>
    <p:sldId id="263" r:id="rId9"/>
    <p:sldId id="264" r:id="rId10"/>
    <p:sldId id="265" r:id="rId11"/>
    <p:sldId id="266" r:id="rId12"/>
    <p:sldId id="267" r:id="rId13"/>
    <p:sldId id="268" r:id="rId14"/>
    <p:sldId id="274" r:id="rId15"/>
    <p:sldId id="269" r:id="rId16"/>
    <p:sldId id="270" r:id="rId17"/>
    <p:sldId id="271" r:id="rId18"/>
    <p:sldId id="272" r:id="rId19"/>
    <p:sldId id="26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73E52E-D85B-43AD-A1EE-50D446E11D0C}" type="datetimeFigureOut">
              <a:rPr lang="en-CA" smtClean="0"/>
              <a:t>21/11/2018</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09AE3B-A651-4763-B3C2-5E50AB69097E}" type="slidenum">
              <a:rPr lang="en-CA" smtClean="0"/>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uptodate.com/online/content/abstract.do?topicKey=gi_dis/5143&amp;refNum=1"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uptodate.com/online/content/abstract.do?topicKey=gi_dis/5143&amp;refNum=2-4"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www.uptodate.com/online/content/abstract.do?topicKey=gi_dis/5143&amp;refNum=6" TargetMode="External"/><Relationship Id="rId4" Type="http://schemas.openxmlformats.org/officeDocument/2006/relationships/hyperlink" Target="http://www.uptodate.com/online/content/abstract.do?topicKey=gi_dis/5143&amp;refNum=5"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www.uptodate.com/online/content/abstract.do?topicKey=gi_dis/5143&amp;refNum=17" TargetMode="External"/><Relationship Id="rId3" Type="http://schemas.openxmlformats.org/officeDocument/2006/relationships/hyperlink" Target="http://www.uptodate.com/online/content/abstract.do?topicKey=gi_dis/5143&amp;refNum=8-11" TargetMode="External"/><Relationship Id="rId7" Type="http://schemas.openxmlformats.org/officeDocument/2006/relationships/hyperlink" Target="http://www.uptodate.com/online/content/abstract.do?topicKey=gi_dis/5143&amp;refNum=16"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www.uptodate.com/online/content/abstract.do?topicKey=gi_dis/5143&amp;refNum=15" TargetMode="External"/><Relationship Id="rId5" Type="http://schemas.openxmlformats.org/officeDocument/2006/relationships/hyperlink" Target="http://www.uptodate.com/online/content/abstract.do?topicKey=gi_dis/5143&amp;refNum=14" TargetMode="External"/><Relationship Id="rId4" Type="http://schemas.openxmlformats.org/officeDocument/2006/relationships/hyperlink" Target="http://www.uptodate.com/online/content/abstract.do?topicKey=gi_dis/5143&amp;refNum=12,13" TargetMode="External"/><Relationship Id="rId9" Type="http://schemas.openxmlformats.org/officeDocument/2006/relationships/hyperlink" Target="http://www.uptodate.com/online/content/abstract.do?topicKey=gi_dis/5143&amp;refNum=18,19"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uptodate.com/online/content/abstract.do?topicKey=gi_dis/5143&amp;refNum=39,40" TargetMode="External"/><Relationship Id="rId7" Type="http://schemas.openxmlformats.org/officeDocument/2006/relationships/hyperlink" Target="http://www.uptodate.com/online/content/abstract.do?topicKey=gi_dis/5143&amp;refNum=43"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www.uptodate.com/online/content/abstract.do?topicKey=gi_dis/5143&amp;refNum=42" TargetMode="External"/><Relationship Id="rId5" Type="http://schemas.openxmlformats.org/officeDocument/2006/relationships/hyperlink" Target="http://www.uptodate.com/online/content/abstract.do?topicKey=gi_dis/5143&amp;refNum=41" TargetMode="External"/><Relationship Id="rId4" Type="http://schemas.openxmlformats.org/officeDocument/2006/relationships/hyperlink" Target="http://www.uptodate.com/online/content/topic.do?topicKey=mal_synd/7162&amp;source=see_link&amp;anchor=H2#H2"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uptodate.com/online/content/abstract.do?topicKey=gi_dis/5143&amp;refNum=30,31" TargetMode="External"/><Relationship Id="rId2" Type="http://schemas.openxmlformats.org/officeDocument/2006/relationships/slide" Target="../slides/slide19.xml"/><Relationship Id="rId1" Type="http://schemas.openxmlformats.org/officeDocument/2006/relationships/notesMaster" Target="../notesMasters/notesMaster1.xml"/><Relationship Id="rId6" Type="http://schemas.openxmlformats.org/officeDocument/2006/relationships/hyperlink" Target="http://www.uptodate.com/online/content/abstract.do?topicKey=gi_dis/5143&amp;refNum=28,32" TargetMode="External"/><Relationship Id="rId5" Type="http://schemas.openxmlformats.org/officeDocument/2006/relationships/hyperlink" Target="http://www.uptodate.com/online/content/topic.do?topicKey=immunolo/6639&amp;source=see_link&amp;anchor=H13#H13" TargetMode="External"/><Relationship Id="rId4" Type="http://schemas.openxmlformats.org/officeDocument/2006/relationships/hyperlink" Target="http://www.uptodate.com/online/content/abstract.do?topicKey=gi_dis/5143&amp;refNum=31"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a:solidFill>
                  <a:schemeClr val="tx1"/>
                </a:solidFill>
                <a:latin typeface="+mn-lt"/>
                <a:ea typeface="+mn-ea"/>
                <a:cs typeface="+mn-cs"/>
              </a:rPr>
              <a:t>Irritable bowel syndrome (IBS) is a gastrointestinal disorder characterized by chronic abdominal pain and altered bowel habits in the absence of any organic cause. It is the most commonly diagnosed gastrointestinal condition and accounts for approximately 30 percent of all referrals to gastroenterologists [</a:t>
            </a:r>
            <a:r>
              <a:rPr lang="en-CA" sz="1200" kern="1200" dirty="0">
                <a:solidFill>
                  <a:schemeClr val="tx1"/>
                </a:solidFill>
                <a:latin typeface="+mn-lt"/>
                <a:ea typeface="+mn-ea"/>
                <a:cs typeface="+mn-cs"/>
                <a:hlinkClick r:id="rId3"/>
              </a:rPr>
              <a:t>1</a:t>
            </a:r>
            <a:r>
              <a:rPr lang="en-CA" sz="1200" kern="1200" dirty="0">
                <a:solidFill>
                  <a:schemeClr val="tx1"/>
                </a:solidFill>
                <a:latin typeface="+mn-lt"/>
                <a:ea typeface="+mn-ea"/>
                <a:cs typeface="+mn-cs"/>
              </a:rPr>
              <a:t>]. The </a:t>
            </a:r>
            <a:r>
              <a:rPr lang="en-CA" sz="1200" kern="1200" dirty="0" err="1">
                <a:solidFill>
                  <a:schemeClr val="tx1"/>
                </a:solidFill>
                <a:latin typeface="+mn-lt"/>
                <a:ea typeface="+mn-ea"/>
                <a:cs typeface="+mn-cs"/>
              </a:rPr>
              <a:t>pathophysiology</a:t>
            </a:r>
            <a:r>
              <a:rPr lang="en-CA" sz="1200" kern="1200" dirty="0">
                <a:solidFill>
                  <a:schemeClr val="tx1"/>
                </a:solidFill>
                <a:latin typeface="+mn-lt"/>
                <a:ea typeface="+mn-ea"/>
                <a:cs typeface="+mn-cs"/>
              </a:rPr>
              <a:t> of IBS remains uncertain. It is viewed as a disorder resulting from an interaction among a number of factors. Despite multiple investigations, data have been conflicting and no abnormality has been found to be specific for this disorder.</a:t>
            </a:r>
            <a:endParaRPr lang="en-CA" dirty="0"/>
          </a:p>
        </p:txBody>
      </p:sp>
      <p:sp>
        <p:nvSpPr>
          <p:cNvPr id="4" name="Slide Number Placeholder 3"/>
          <p:cNvSpPr>
            <a:spLocks noGrp="1"/>
          </p:cNvSpPr>
          <p:nvPr>
            <p:ph type="sldNum" sz="quarter" idx="10"/>
          </p:nvPr>
        </p:nvSpPr>
        <p:spPr/>
        <p:txBody>
          <a:bodyPr/>
          <a:lstStyle/>
          <a:p>
            <a:fld id="{6209AE3B-A651-4763-B3C2-5E50AB69097E}" type="slidenum">
              <a:rPr lang="en-CA" smtClean="0"/>
              <a:t>3</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a:solidFill>
                  <a:schemeClr val="tx1"/>
                </a:solidFill>
                <a:latin typeface="+mn-lt"/>
                <a:ea typeface="+mn-ea"/>
                <a:cs typeface="+mn-cs"/>
              </a:rPr>
              <a:t>Although the symptoms of IBS have focused attention on colonic motility, no predominant pattern of motor activity has emerged as a marker for IBS. However, motor abnormalities of the gastrointestinal tract (GI) are detectable in some patients with IBS. Abnormalities observed include increased frequency and irregularity of luminal contractions [</a:t>
            </a:r>
            <a:r>
              <a:rPr lang="en-CA" sz="1200" kern="1200" dirty="0">
                <a:solidFill>
                  <a:schemeClr val="tx1"/>
                </a:solidFill>
                <a:latin typeface="+mn-lt"/>
                <a:ea typeface="+mn-ea"/>
                <a:cs typeface="+mn-cs"/>
                <a:hlinkClick r:id="rId3"/>
              </a:rPr>
              <a:t>2-4</a:t>
            </a:r>
            <a:r>
              <a:rPr lang="en-CA" sz="1200" kern="1200" dirty="0">
                <a:solidFill>
                  <a:schemeClr val="tx1"/>
                </a:solidFill>
                <a:latin typeface="+mn-lt"/>
                <a:ea typeface="+mn-ea"/>
                <a:cs typeface="+mn-cs"/>
              </a:rPr>
              <a:t>], prolonged transit time in constipation-predominant IBS [</a:t>
            </a:r>
            <a:r>
              <a:rPr lang="en-CA" sz="1200" kern="1200" dirty="0">
                <a:solidFill>
                  <a:schemeClr val="tx1"/>
                </a:solidFill>
                <a:latin typeface="+mn-lt"/>
                <a:ea typeface="+mn-ea"/>
                <a:cs typeface="+mn-cs"/>
                <a:hlinkClick r:id="rId4"/>
              </a:rPr>
              <a:t>5</a:t>
            </a:r>
            <a:r>
              <a:rPr lang="en-CA" sz="1200" kern="1200" dirty="0">
                <a:solidFill>
                  <a:schemeClr val="tx1"/>
                </a:solidFill>
                <a:latin typeface="+mn-lt"/>
                <a:ea typeface="+mn-ea"/>
                <a:cs typeface="+mn-cs"/>
              </a:rPr>
              <a:t>], and an exaggerated motor response to </a:t>
            </a:r>
            <a:r>
              <a:rPr lang="en-CA" sz="1200" kern="1200" dirty="0" err="1">
                <a:solidFill>
                  <a:schemeClr val="tx1"/>
                </a:solidFill>
                <a:latin typeface="+mn-lt"/>
                <a:ea typeface="+mn-ea"/>
                <a:cs typeface="+mn-cs"/>
              </a:rPr>
              <a:t>cholecystokinin</a:t>
            </a:r>
            <a:r>
              <a:rPr lang="en-CA" sz="1200" kern="1200" dirty="0">
                <a:solidFill>
                  <a:schemeClr val="tx1"/>
                </a:solidFill>
                <a:latin typeface="+mn-lt"/>
                <a:ea typeface="+mn-ea"/>
                <a:cs typeface="+mn-cs"/>
              </a:rPr>
              <a:t> and meal ingestion in </a:t>
            </a:r>
            <a:r>
              <a:rPr lang="en-CA" sz="1200" kern="1200" dirty="0" err="1">
                <a:solidFill>
                  <a:schemeClr val="tx1"/>
                </a:solidFill>
                <a:latin typeface="+mn-lt"/>
                <a:ea typeface="+mn-ea"/>
                <a:cs typeface="+mn-cs"/>
              </a:rPr>
              <a:t>diarrhea</a:t>
            </a:r>
            <a:r>
              <a:rPr lang="en-CA" sz="1200" kern="1200" dirty="0">
                <a:solidFill>
                  <a:schemeClr val="tx1"/>
                </a:solidFill>
                <a:latin typeface="+mn-lt"/>
                <a:ea typeface="+mn-ea"/>
                <a:cs typeface="+mn-cs"/>
              </a:rPr>
              <a:t>-predominant IBS [</a:t>
            </a:r>
            <a:r>
              <a:rPr lang="en-CA" sz="1200" kern="1200" dirty="0">
                <a:solidFill>
                  <a:schemeClr val="tx1"/>
                </a:solidFill>
                <a:latin typeface="+mn-lt"/>
                <a:ea typeface="+mn-ea"/>
                <a:cs typeface="+mn-cs"/>
                <a:hlinkClick r:id="rId5"/>
              </a:rPr>
              <a:t>6</a:t>
            </a:r>
            <a:r>
              <a:rPr lang="en-CA" sz="1200" kern="1200" dirty="0">
                <a:solidFill>
                  <a:schemeClr val="tx1"/>
                </a:solidFill>
                <a:latin typeface="+mn-lt"/>
                <a:ea typeface="+mn-ea"/>
                <a:cs typeface="+mn-cs"/>
              </a:rPr>
              <a:t>]. The relevance of these motor function alterations to symptoms has yet to be established. However, pharmacologic stimulation of gut motility in IBS patients has been reported to reduce gas retention and improve symptoms, suggesting that a motility disturbance underlies this complaint in some patients </a:t>
            </a:r>
            <a:endParaRPr lang="en-CA" dirty="0"/>
          </a:p>
        </p:txBody>
      </p:sp>
      <p:sp>
        <p:nvSpPr>
          <p:cNvPr id="4" name="Slide Number Placeholder 3"/>
          <p:cNvSpPr>
            <a:spLocks noGrp="1"/>
          </p:cNvSpPr>
          <p:nvPr>
            <p:ph type="sldNum" sz="quarter" idx="10"/>
          </p:nvPr>
        </p:nvSpPr>
        <p:spPr/>
        <p:txBody>
          <a:bodyPr/>
          <a:lstStyle/>
          <a:p>
            <a:fld id="{6209AE3B-A651-4763-B3C2-5E50AB69097E}" type="slidenum">
              <a:rPr lang="en-CA" smtClean="0"/>
              <a:t>4</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CA" sz="1200" kern="1200" dirty="0" err="1">
                <a:solidFill>
                  <a:schemeClr val="tx1"/>
                </a:solidFill>
                <a:latin typeface="+mn-lt"/>
                <a:ea typeface="+mn-ea"/>
                <a:cs typeface="+mn-cs"/>
              </a:rPr>
              <a:t>Distention</a:t>
            </a:r>
            <a:r>
              <a:rPr lang="en-CA" sz="1200" kern="1200" dirty="0">
                <a:solidFill>
                  <a:schemeClr val="tx1"/>
                </a:solidFill>
                <a:latin typeface="+mn-lt"/>
                <a:ea typeface="+mn-ea"/>
                <a:cs typeface="+mn-cs"/>
              </a:rPr>
              <a:t> – Various studies have shown that in patients with IBS, awareness and pain caused by balloon </a:t>
            </a:r>
            <a:r>
              <a:rPr lang="en-CA" sz="1200" kern="1200" dirty="0" err="1">
                <a:solidFill>
                  <a:schemeClr val="tx1"/>
                </a:solidFill>
                <a:latin typeface="+mn-lt"/>
                <a:ea typeface="+mn-ea"/>
                <a:cs typeface="+mn-cs"/>
              </a:rPr>
              <a:t>distention</a:t>
            </a:r>
            <a:r>
              <a:rPr lang="en-CA" sz="1200" kern="1200" dirty="0">
                <a:solidFill>
                  <a:schemeClr val="tx1"/>
                </a:solidFill>
                <a:latin typeface="+mn-lt"/>
                <a:ea typeface="+mn-ea"/>
                <a:cs typeface="+mn-cs"/>
              </a:rPr>
              <a:t> in the intestine are experienced at lower balloon volumes compared with controls, suggesting receptor hypersensitivity [</a:t>
            </a:r>
            <a:r>
              <a:rPr lang="en-CA" sz="1200" kern="1200" dirty="0">
                <a:solidFill>
                  <a:schemeClr val="tx1"/>
                </a:solidFill>
                <a:latin typeface="+mn-lt"/>
                <a:ea typeface="+mn-ea"/>
                <a:cs typeface="+mn-cs"/>
                <a:hlinkClick r:id="rId3"/>
              </a:rPr>
              <a:t>8-11</a:t>
            </a:r>
            <a:r>
              <a:rPr lang="en-CA" sz="1200" kern="1200" dirty="0">
                <a:solidFill>
                  <a:schemeClr val="tx1"/>
                </a:solidFill>
                <a:latin typeface="+mn-lt"/>
                <a:ea typeface="+mn-ea"/>
                <a:cs typeface="+mn-cs"/>
              </a:rPr>
              <a:t>]. This possible increase in sensitivity may be specific for visceral afferents, since it is reported that patients with IBS have normal or even increased thresholds to somatic pain [</a:t>
            </a:r>
            <a:r>
              <a:rPr lang="en-CA" sz="1200" kern="1200" dirty="0">
                <a:solidFill>
                  <a:schemeClr val="tx1"/>
                </a:solidFill>
                <a:latin typeface="+mn-lt"/>
                <a:ea typeface="+mn-ea"/>
                <a:cs typeface="+mn-cs"/>
                <a:hlinkClick r:id="rId4"/>
              </a:rPr>
              <a:t>12,13</a:t>
            </a:r>
            <a:r>
              <a:rPr lang="en-CA" sz="1200" kern="1200" dirty="0">
                <a:solidFill>
                  <a:schemeClr val="tx1"/>
                </a:solidFill>
                <a:latin typeface="+mn-lt"/>
                <a:ea typeface="+mn-ea"/>
                <a:cs typeface="+mn-cs"/>
              </a:rPr>
              <a:t>], although there are data to the contrary [</a:t>
            </a:r>
            <a:r>
              <a:rPr lang="en-CA" sz="1200" kern="1200" dirty="0">
                <a:solidFill>
                  <a:schemeClr val="tx1"/>
                </a:solidFill>
                <a:latin typeface="+mn-lt"/>
                <a:ea typeface="+mn-ea"/>
                <a:cs typeface="+mn-cs"/>
                <a:hlinkClick r:id="rId5"/>
              </a:rPr>
              <a:t>14</a:t>
            </a:r>
            <a:r>
              <a:rPr lang="en-CA" sz="1200" kern="1200" dirty="0">
                <a:solidFill>
                  <a:schemeClr val="tx1"/>
                </a:solidFill>
                <a:latin typeface="+mn-lt"/>
                <a:ea typeface="+mn-ea"/>
                <a:cs typeface="+mn-cs"/>
              </a:rPr>
              <a:t>]. Rectal distension in patients with IBS also increased cerebral cortical activity more than in controls [</a:t>
            </a:r>
            <a:r>
              <a:rPr lang="en-CA" sz="1200" kern="1200" dirty="0">
                <a:solidFill>
                  <a:schemeClr val="tx1"/>
                </a:solidFill>
                <a:latin typeface="+mn-lt"/>
                <a:ea typeface="+mn-ea"/>
                <a:cs typeface="+mn-cs"/>
                <a:hlinkClick r:id="rId6"/>
              </a:rPr>
              <a:t>15</a:t>
            </a:r>
            <a:r>
              <a:rPr lang="en-CA" sz="1200" kern="1200" dirty="0">
                <a:solidFill>
                  <a:schemeClr val="tx1"/>
                </a:solidFill>
                <a:latin typeface="+mn-lt"/>
                <a:ea typeface="+mn-ea"/>
                <a:cs typeface="+mn-cs"/>
              </a:rPr>
              <a:t>]. However, in one study involving balloon distension of the descending colon, increased colonic sensitivity was influenced by a psychological tendency to report pain and urgency, rather than increased </a:t>
            </a:r>
            <a:r>
              <a:rPr lang="en-CA" sz="1200" kern="1200" dirty="0" err="1">
                <a:solidFill>
                  <a:schemeClr val="tx1"/>
                </a:solidFill>
                <a:latin typeface="+mn-lt"/>
                <a:ea typeface="+mn-ea"/>
                <a:cs typeface="+mn-cs"/>
              </a:rPr>
              <a:t>neurosensory</a:t>
            </a:r>
            <a:r>
              <a:rPr lang="en-CA" sz="1200" kern="1200" dirty="0">
                <a:solidFill>
                  <a:schemeClr val="tx1"/>
                </a:solidFill>
                <a:latin typeface="+mn-lt"/>
                <a:ea typeface="+mn-ea"/>
                <a:cs typeface="+mn-cs"/>
              </a:rPr>
              <a:t> sensitivity [</a:t>
            </a:r>
            <a:r>
              <a:rPr lang="en-CA" sz="1200" kern="1200" dirty="0">
                <a:solidFill>
                  <a:schemeClr val="tx1"/>
                </a:solidFill>
                <a:latin typeface="+mn-lt"/>
                <a:ea typeface="+mn-ea"/>
                <a:cs typeface="+mn-cs"/>
                <a:hlinkClick r:id="rId7"/>
              </a:rPr>
              <a:t>16</a:t>
            </a:r>
            <a:r>
              <a:rPr lang="en-CA" sz="1200" kern="1200" dirty="0">
                <a:solidFill>
                  <a:schemeClr val="tx1"/>
                </a:solidFill>
                <a:latin typeface="+mn-lt"/>
                <a:ea typeface="+mn-ea"/>
                <a:cs typeface="+mn-cs"/>
              </a:rPr>
              <a:t>].</a:t>
            </a:r>
          </a:p>
          <a:p>
            <a:r>
              <a:rPr lang="en-CA" sz="1200" kern="1200" dirty="0">
                <a:solidFill>
                  <a:schemeClr val="tx1"/>
                </a:solidFill>
                <a:latin typeface="+mn-lt"/>
                <a:ea typeface="+mn-ea"/>
                <a:cs typeface="+mn-cs"/>
              </a:rPr>
              <a:t>Bloating – About half of patients with IBS (mainly those with constipation) have a measurable increase in abdominal girth associated with bloating (sensation of abdominal fullness), although this may not be related to the volume of intestinal gas [</a:t>
            </a:r>
            <a:r>
              <a:rPr lang="en-CA" sz="1200" kern="1200" dirty="0">
                <a:solidFill>
                  <a:schemeClr val="tx1"/>
                </a:solidFill>
                <a:latin typeface="+mn-lt"/>
                <a:ea typeface="+mn-ea"/>
                <a:cs typeface="+mn-cs"/>
                <a:hlinkClick r:id="rId8"/>
              </a:rPr>
              <a:t>17</a:t>
            </a:r>
            <a:r>
              <a:rPr lang="en-CA" sz="1200" kern="1200" dirty="0">
                <a:solidFill>
                  <a:schemeClr val="tx1"/>
                </a:solidFill>
                <a:latin typeface="+mn-lt"/>
                <a:ea typeface="+mn-ea"/>
                <a:cs typeface="+mn-cs"/>
              </a:rPr>
              <a:t>]. Patients who complain of bloating and excess gas actually had volumes of gas in the GI tract similar to asymptomatic controls, but exhibit impaired transit of intestinal gas loads [</a:t>
            </a:r>
            <a:r>
              <a:rPr lang="en-CA" sz="1200" kern="1200" dirty="0">
                <a:solidFill>
                  <a:schemeClr val="tx1"/>
                </a:solidFill>
                <a:latin typeface="+mn-lt"/>
                <a:ea typeface="+mn-ea"/>
                <a:cs typeface="+mn-cs"/>
                <a:hlinkClick r:id="rId9"/>
              </a:rPr>
              <a:t>18,19</a:t>
            </a:r>
            <a:r>
              <a:rPr lang="en-CA" sz="1200" kern="1200" dirty="0">
                <a:solidFill>
                  <a:schemeClr val="tx1"/>
                </a:solidFill>
                <a:latin typeface="+mn-lt"/>
                <a:ea typeface="+mn-ea"/>
                <a:cs typeface="+mn-cs"/>
              </a:rPr>
              <a:t>]. Another study, comparing the effect of a given lipid load on gas motility in patients with IBS and controls, found that IBS patients exhibited a heightened inhibitory response of motility to the introduction of a low lipid load </a:t>
            </a:r>
          </a:p>
          <a:p>
            <a:r>
              <a:rPr lang="en-CA" sz="1200" kern="1200" dirty="0">
                <a:solidFill>
                  <a:schemeClr val="tx1"/>
                </a:solidFill>
                <a:latin typeface="+mn-lt"/>
                <a:ea typeface="+mn-ea"/>
                <a:cs typeface="+mn-cs"/>
              </a:rPr>
              <a:t>It is unclear whether heightened sensitivity of the intestines to normal sensations is mediated by the local GI nervous system, by central modulation from the brain, or by some combination of the two </a:t>
            </a:r>
            <a:endParaRPr lang="en-CA" dirty="0"/>
          </a:p>
        </p:txBody>
      </p:sp>
      <p:sp>
        <p:nvSpPr>
          <p:cNvPr id="4" name="Slide Number Placeholder 3"/>
          <p:cNvSpPr>
            <a:spLocks noGrp="1"/>
          </p:cNvSpPr>
          <p:nvPr>
            <p:ph type="sldNum" sz="quarter" idx="10"/>
          </p:nvPr>
        </p:nvSpPr>
        <p:spPr/>
        <p:txBody>
          <a:bodyPr/>
          <a:lstStyle/>
          <a:p>
            <a:fld id="{6209AE3B-A651-4763-B3C2-5E50AB69097E}" type="slidenum">
              <a:rPr lang="en-CA" smtClean="0"/>
              <a:t>6</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CA" sz="1200" kern="1200" dirty="0" err="1">
                <a:solidFill>
                  <a:schemeClr val="tx1"/>
                </a:solidFill>
                <a:latin typeface="+mn-lt"/>
                <a:ea typeface="+mn-ea"/>
                <a:cs typeface="+mn-cs"/>
              </a:rPr>
              <a:t>Malabsorption</a:t>
            </a:r>
            <a:r>
              <a:rPr lang="en-CA" sz="1200" kern="1200" dirty="0">
                <a:solidFill>
                  <a:schemeClr val="tx1"/>
                </a:solidFill>
                <a:latin typeface="+mn-lt"/>
                <a:ea typeface="+mn-ea"/>
                <a:cs typeface="+mn-cs"/>
              </a:rPr>
              <a:t> – The development of idiopathic bile acid </a:t>
            </a:r>
            <a:r>
              <a:rPr lang="en-CA" sz="1200" kern="1200" dirty="0" err="1">
                <a:solidFill>
                  <a:schemeClr val="tx1"/>
                </a:solidFill>
                <a:latin typeface="+mn-lt"/>
                <a:ea typeface="+mn-ea"/>
                <a:cs typeface="+mn-cs"/>
              </a:rPr>
              <a:t>malabsorption</a:t>
            </a:r>
            <a:r>
              <a:rPr lang="en-CA" sz="1200" kern="1200" dirty="0">
                <a:solidFill>
                  <a:schemeClr val="tx1"/>
                </a:solidFill>
                <a:latin typeface="+mn-lt"/>
                <a:ea typeface="+mn-ea"/>
                <a:cs typeface="+mn-cs"/>
              </a:rPr>
              <a:t> has been observed following enteric infections, which may be result in </a:t>
            </a:r>
            <a:r>
              <a:rPr lang="en-CA" sz="1200" kern="1200" dirty="0" err="1">
                <a:solidFill>
                  <a:schemeClr val="tx1"/>
                </a:solidFill>
                <a:latin typeface="+mn-lt"/>
                <a:ea typeface="+mn-ea"/>
                <a:cs typeface="+mn-cs"/>
              </a:rPr>
              <a:t>diarrhea</a:t>
            </a:r>
            <a:r>
              <a:rPr lang="en-CA" sz="1200" kern="1200" dirty="0">
                <a:solidFill>
                  <a:schemeClr val="tx1"/>
                </a:solidFill>
                <a:latin typeface="+mn-lt"/>
                <a:ea typeface="+mn-ea"/>
                <a:cs typeface="+mn-cs"/>
              </a:rPr>
              <a:t>-predominant IBS [</a:t>
            </a:r>
            <a:r>
              <a:rPr lang="en-CA" sz="1200" kern="1200" dirty="0">
                <a:solidFill>
                  <a:schemeClr val="tx1"/>
                </a:solidFill>
                <a:latin typeface="+mn-lt"/>
                <a:ea typeface="+mn-ea"/>
                <a:cs typeface="+mn-cs"/>
                <a:hlinkClick r:id="rId3"/>
              </a:rPr>
              <a:t>39,40</a:t>
            </a:r>
            <a:r>
              <a:rPr lang="en-CA" sz="1200" kern="1200" dirty="0">
                <a:solidFill>
                  <a:schemeClr val="tx1"/>
                </a:solidFill>
                <a:latin typeface="+mn-lt"/>
                <a:ea typeface="+mn-ea"/>
                <a:cs typeface="+mn-cs"/>
              </a:rPr>
              <a:t>]. (See </a:t>
            </a:r>
            <a:r>
              <a:rPr lang="en-CA" sz="1200" kern="1200" dirty="0">
                <a:solidFill>
                  <a:schemeClr val="tx1"/>
                </a:solidFill>
                <a:latin typeface="+mn-lt"/>
                <a:ea typeface="+mn-ea"/>
                <a:cs typeface="+mn-cs"/>
                <a:hlinkClick r:id="rId4"/>
              </a:rPr>
              <a:t>"Mechanisms of nutrient absorption and </a:t>
            </a:r>
            <a:r>
              <a:rPr lang="en-CA" sz="1200" kern="1200" dirty="0" err="1">
                <a:solidFill>
                  <a:schemeClr val="tx1"/>
                </a:solidFill>
                <a:latin typeface="+mn-lt"/>
                <a:ea typeface="+mn-ea"/>
                <a:cs typeface="+mn-cs"/>
                <a:hlinkClick r:id="rId4"/>
              </a:rPr>
              <a:t>malabsorption</a:t>
            </a:r>
            <a:r>
              <a:rPr lang="en-CA" sz="1200" kern="1200" dirty="0">
                <a:solidFill>
                  <a:schemeClr val="tx1"/>
                </a:solidFill>
                <a:latin typeface="+mn-lt"/>
                <a:ea typeface="+mn-ea"/>
                <a:cs typeface="+mn-cs"/>
                <a:hlinkClick r:id="rId4"/>
              </a:rPr>
              <a:t>", section on 'Fat absorption'</a:t>
            </a:r>
            <a:r>
              <a:rPr lang="en-CA" sz="1200" kern="1200" dirty="0">
                <a:solidFill>
                  <a:schemeClr val="tx1"/>
                </a:solidFill>
                <a:latin typeface="+mn-lt"/>
                <a:ea typeface="+mn-ea"/>
                <a:cs typeface="+mn-cs"/>
              </a:rPr>
              <a:t>.)</a:t>
            </a:r>
          </a:p>
          <a:p>
            <a:pPr lvl="0"/>
            <a:r>
              <a:rPr lang="en-CA" sz="1200" kern="1200" dirty="0">
                <a:solidFill>
                  <a:schemeClr val="tx1"/>
                </a:solidFill>
                <a:latin typeface="+mn-lt"/>
                <a:ea typeface="+mn-ea"/>
                <a:cs typeface="+mn-cs"/>
              </a:rPr>
              <a:t>Increase in </a:t>
            </a:r>
            <a:r>
              <a:rPr lang="en-CA" sz="1200" kern="1200" dirty="0" err="1">
                <a:solidFill>
                  <a:schemeClr val="tx1"/>
                </a:solidFill>
                <a:latin typeface="+mn-lt"/>
                <a:ea typeface="+mn-ea"/>
                <a:cs typeface="+mn-cs"/>
              </a:rPr>
              <a:t>enteroendocrine</a:t>
            </a:r>
            <a:r>
              <a:rPr lang="en-CA" sz="1200" kern="1200" dirty="0">
                <a:solidFill>
                  <a:schemeClr val="tx1"/>
                </a:solidFill>
                <a:latin typeface="+mn-lt"/>
                <a:ea typeface="+mn-ea"/>
                <a:cs typeface="+mn-cs"/>
              </a:rPr>
              <a:t> cells/lymphocytes – An increase in serotonin-containing </a:t>
            </a:r>
            <a:r>
              <a:rPr lang="en-CA" sz="1200" kern="1200" dirty="0" err="1">
                <a:solidFill>
                  <a:schemeClr val="tx1"/>
                </a:solidFill>
                <a:latin typeface="+mn-lt"/>
                <a:ea typeface="+mn-ea"/>
                <a:cs typeface="+mn-cs"/>
              </a:rPr>
              <a:t>enteroendocrine</a:t>
            </a:r>
            <a:r>
              <a:rPr lang="en-CA" sz="1200" kern="1200" dirty="0">
                <a:solidFill>
                  <a:schemeClr val="tx1"/>
                </a:solidFill>
                <a:latin typeface="+mn-lt"/>
                <a:ea typeface="+mn-ea"/>
                <a:cs typeface="+mn-cs"/>
              </a:rPr>
              <a:t> cells and T lymphocytes, has been demonstrated following acute Campylobacter enteritis [</a:t>
            </a:r>
            <a:r>
              <a:rPr lang="en-CA" sz="1200" kern="1200" dirty="0">
                <a:solidFill>
                  <a:schemeClr val="tx1"/>
                </a:solidFill>
                <a:latin typeface="+mn-lt"/>
                <a:ea typeface="+mn-ea"/>
                <a:cs typeface="+mn-cs"/>
                <a:hlinkClick r:id="rId5"/>
              </a:rPr>
              <a:t>41</a:t>
            </a:r>
            <a:r>
              <a:rPr lang="en-CA" sz="1200" kern="1200" dirty="0">
                <a:solidFill>
                  <a:schemeClr val="tx1"/>
                </a:solidFill>
                <a:latin typeface="+mn-lt"/>
                <a:ea typeface="+mn-ea"/>
                <a:cs typeface="+mn-cs"/>
              </a:rPr>
              <a:t>].The increased serotonin levels lead to increased GI motility and visceral hypersensitivity. Neither a reduction in </a:t>
            </a:r>
            <a:r>
              <a:rPr lang="en-CA" sz="1200" kern="1200" dirty="0" err="1">
                <a:solidFill>
                  <a:schemeClr val="tx1"/>
                </a:solidFill>
                <a:latin typeface="+mn-lt"/>
                <a:ea typeface="+mn-ea"/>
                <a:cs typeface="+mn-cs"/>
              </a:rPr>
              <a:t>enteroendocrine</a:t>
            </a:r>
            <a:r>
              <a:rPr lang="en-CA" sz="1200" kern="1200" dirty="0">
                <a:solidFill>
                  <a:schemeClr val="tx1"/>
                </a:solidFill>
                <a:latin typeface="+mn-lt"/>
                <a:ea typeface="+mn-ea"/>
                <a:cs typeface="+mn-cs"/>
              </a:rPr>
              <a:t> cells nor improvement in symptoms was observed in a controlled trial of </a:t>
            </a:r>
            <a:r>
              <a:rPr lang="en-CA" sz="1200" kern="1200" dirty="0" err="1">
                <a:solidFill>
                  <a:schemeClr val="tx1"/>
                </a:solidFill>
                <a:latin typeface="+mn-lt"/>
                <a:ea typeface="+mn-ea"/>
                <a:cs typeface="+mn-cs"/>
              </a:rPr>
              <a:t>glucocorticoids</a:t>
            </a:r>
            <a:r>
              <a:rPr lang="en-CA" sz="1200" kern="1200" dirty="0">
                <a:solidFill>
                  <a:schemeClr val="tx1"/>
                </a:solidFill>
                <a:latin typeface="+mn-lt"/>
                <a:ea typeface="+mn-ea"/>
                <a:cs typeface="+mn-cs"/>
              </a:rPr>
              <a:t> given to patients with post-infectious IBS [</a:t>
            </a:r>
            <a:r>
              <a:rPr lang="en-CA" sz="1200" kern="1200" dirty="0">
                <a:solidFill>
                  <a:schemeClr val="tx1"/>
                </a:solidFill>
                <a:latin typeface="+mn-lt"/>
                <a:ea typeface="+mn-ea"/>
                <a:cs typeface="+mn-cs"/>
                <a:hlinkClick r:id="rId6"/>
              </a:rPr>
              <a:t>42</a:t>
            </a:r>
            <a:r>
              <a:rPr lang="en-CA" sz="1200" kern="1200" dirty="0">
                <a:solidFill>
                  <a:schemeClr val="tx1"/>
                </a:solidFill>
                <a:latin typeface="+mn-lt"/>
                <a:ea typeface="+mn-ea"/>
                <a:cs typeface="+mn-cs"/>
              </a:rPr>
              <a:t>]. One study suggested that increased numbers of </a:t>
            </a:r>
            <a:r>
              <a:rPr lang="en-CA" sz="1200" kern="1200" dirty="0" err="1">
                <a:solidFill>
                  <a:schemeClr val="tx1"/>
                </a:solidFill>
                <a:latin typeface="+mn-lt"/>
                <a:ea typeface="+mn-ea"/>
                <a:cs typeface="+mn-cs"/>
              </a:rPr>
              <a:t>enteroendocrine</a:t>
            </a:r>
            <a:r>
              <a:rPr lang="en-CA" sz="1200" kern="1200" dirty="0">
                <a:solidFill>
                  <a:schemeClr val="tx1"/>
                </a:solidFill>
                <a:latin typeface="+mn-lt"/>
                <a:ea typeface="+mn-ea"/>
                <a:cs typeface="+mn-cs"/>
              </a:rPr>
              <a:t> cells and depression were independent predictors of developing post-infectious IBS [</a:t>
            </a:r>
            <a:r>
              <a:rPr lang="en-CA" sz="1200" kern="1200" dirty="0">
                <a:solidFill>
                  <a:schemeClr val="tx1"/>
                </a:solidFill>
                <a:latin typeface="+mn-lt"/>
                <a:ea typeface="+mn-ea"/>
                <a:cs typeface="+mn-cs"/>
                <a:hlinkClick r:id="rId7"/>
              </a:rPr>
              <a:t>43</a:t>
            </a:r>
            <a:r>
              <a:rPr lang="en-CA" sz="1200" kern="1200" dirty="0">
                <a:solidFill>
                  <a:schemeClr val="tx1"/>
                </a:solidFill>
                <a:latin typeface="+mn-lt"/>
                <a:ea typeface="+mn-ea"/>
                <a:cs typeface="+mn-cs"/>
              </a:rPr>
              <a:t>].</a:t>
            </a:r>
          </a:p>
          <a:p>
            <a:r>
              <a:rPr lang="en-CA" sz="1200" kern="1200" dirty="0">
                <a:solidFill>
                  <a:schemeClr val="tx1"/>
                </a:solidFill>
                <a:latin typeface="+mn-lt"/>
                <a:ea typeface="+mn-ea"/>
                <a:cs typeface="+mn-cs"/>
              </a:rPr>
              <a:t>Antibiotic use – The use of antibiotics for GI or other infections was observed to be a risk factor for developing functional bowel symptoms </a:t>
            </a:r>
            <a:endParaRPr lang="en-CA" dirty="0"/>
          </a:p>
        </p:txBody>
      </p:sp>
      <p:sp>
        <p:nvSpPr>
          <p:cNvPr id="4" name="Slide Number Placeholder 3"/>
          <p:cNvSpPr>
            <a:spLocks noGrp="1"/>
          </p:cNvSpPr>
          <p:nvPr>
            <p:ph type="sldNum" sz="quarter" idx="10"/>
          </p:nvPr>
        </p:nvSpPr>
        <p:spPr/>
        <p:txBody>
          <a:bodyPr/>
          <a:lstStyle/>
          <a:p>
            <a:fld id="{6209AE3B-A651-4763-B3C2-5E50AB69097E}" type="slidenum">
              <a:rPr lang="en-CA" smtClean="0"/>
              <a:t>8</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b="1" kern="1200" dirty="0">
                <a:solidFill>
                  <a:schemeClr val="tx1"/>
                </a:solidFill>
                <a:latin typeface="+mn-lt"/>
                <a:ea typeface="+mn-ea"/>
                <a:cs typeface="+mn-cs"/>
              </a:rPr>
              <a:t>Mast cells</a:t>
            </a:r>
            <a:r>
              <a:rPr lang="en-CA" sz="1200" kern="1200" dirty="0">
                <a:solidFill>
                  <a:schemeClr val="tx1"/>
                </a:solidFill>
                <a:latin typeface="+mn-lt"/>
                <a:ea typeface="+mn-ea"/>
                <a:cs typeface="+mn-cs"/>
              </a:rPr>
              <a:t> — Mast cells are </a:t>
            </a:r>
            <a:r>
              <a:rPr lang="en-CA" sz="1200" kern="1200" dirty="0" err="1">
                <a:solidFill>
                  <a:schemeClr val="tx1"/>
                </a:solidFill>
                <a:latin typeface="+mn-lt"/>
                <a:ea typeface="+mn-ea"/>
                <a:cs typeface="+mn-cs"/>
              </a:rPr>
              <a:t>effector</a:t>
            </a:r>
            <a:r>
              <a:rPr lang="en-CA" sz="1200" kern="1200" dirty="0">
                <a:solidFill>
                  <a:schemeClr val="tx1"/>
                </a:solidFill>
                <a:latin typeface="+mn-lt"/>
                <a:ea typeface="+mn-ea"/>
                <a:cs typeface="+mn-cs"/>
              </a:rPr>
              <a:t> cells of the immune system. An increased number of mast cells has been demonstrated in the terminal ileum, jejunum, and colon of IBS patients [</a:t>
            </a:r>
            <a:r>
              <a:rPr lang="en-CA" sz="1200" u="sng" kern="1200" dirty="0">
                <a:solidFill>
                  <a:schemeClr val="tx1"/>
                </a:solidFill>
                <a:latin typeface="+mn-lt"/>
                <a:ea typeface="+mn-ea"/>
                <a:cs typeface="+mn-cs"/>
                <a:hlinkClick r:id="rId3"/>
              </a:rPr>
              <a:t>30,31</a:t>
            </a:r>
            <a:r>
              <a:rPr lang="en-CA" sz="1200" kern="1200" dirty="0">
                <a:solidFill>
                  <a:schemeClr val="tx1"/>
                </a:solidFill>
                <a:latin typeface="+mn-lt"/>
                <a:ea typeface="+mn-ea"/>
                <a:cs typeface="+mn-cs"/>
              </a:rPr>
              <a:t>]. Studies have demonstrated a correlation between abdominal pain in IBS and the presence of activated mast cells in proximity to colonic nerves [</a:t>
            </a:r>
            <a:r>
              <a:rPr lang="en-CA" sz="1200" u="sng" kern="1200" dirty="0">
                <a:solidFill>
                  <a:schemeClr val="tx1"/>
                </a:solidFill>
                <a:latin typeface="+mn-lt"/>
                <a:ea typeface="+mn-ea"/>
                <a:cs typeface="+mn-cs"/>
                <a:hlinkClick r:id="rId4"/>
              </a:rPr>
              <a:t>31</a:t>
            </a:r>
            <a:r>
              <a:rPr lang="en-CA" sz="1200" kern="1200" dirty="0">
                <a:solidFill>
                  <a:schemeClr val="tx1"/>
                </a:solidFill>
                <a:latin typeface="+mn-lt"/>
                <a:ea typeface="+mn-ea"/>
                <a:cs typeface="+mn-cs"/>
              </a:rPr>
              <a:t>]. (See </a:t>
            </a:r>
            <a:r>
              <a:rPr lang="en-CA" sz="1200" u="sng" kern="1200" dirty="0">
                <a:solidFill>
                  <a:schemeClr val="tx1"/>
                </a:solidFill>
                <a:latin typeface="+mn-lt"/>
                <a:ea typeface="+mn-ea"/>
                <a:cs typeface="+mn-cs"/>
                <a:hlinkClick r:id="rId5"/>
              </a:rPr>
              <a:t>"Mast cells: Development, identification, and physiologic roles", section on 'Physiologic roles'</a:t>
            </a:r>
            <a:r>
              <a:rPr lang="en-CA" sz="1200" kern="1200" dirty="0">
                <a:solidFill>
                  <a:schemeClr val="tx1"/>
                </a:solidFill>
                <a:latin typeface="+mn-lt"/>
                <a:ea typeface="+mn-ea"/>
                <a:cs typeface="+mn-cs"/>
              </a:rPr>
              <a:t>.)</a:t>
            </a:r>
          </a:p>
          <a:p>
            <a:r>
              <a:rPr lang="en-CA" sz="1200" b="1" kern="1200" dirty="0" err="1">
                <a:solidFill>
                  <a:schemeClr val="tx1"/>
                </a:solidFill>
                <a:latin typeface="+mn-lt"/>
                <a:ea typeface="+mn-ea"/>
                <a:cs typeface="+mn-cs"/>
              </a:rPr>
              <a:t>Proinflammatory</a:t>
            </a:r>
            <a:r>
              <a:rPr lang="en-CA" sz="1200" b="1" kern="1200" dirty="0">
                <a:solidFill>
                  <a:schemeClr val="tx1"/>
                </a:solidFill>
                <a:latin typeface="+mn-lt"/>
                <a:ea typeface="+mn-ea"/>
                <a:cs typeface="+mn-cs"/>
              </a:rPr>
              <a:t> cytokines</a:t>
            </a:r>
            <a:r>
              <a:rPr lang="en-CA" sz="1200" kern="1200" dirty="0">
                <a:solidFill>
                  <a:schemeClr val="tx1"/>
                </a:solidFill>
                <a:latin typeface="+mn-lt"/>
                <a:ea typeface="+mn-ea"/>
                <a:cs typeface="+mn-cs"/>
              </a:rPr>
              <a:t> — Cytokines are proteins that are mediators of immune responses. Elevated levels of plasma </a:t>
            </a:r>
            <a:r>
              <a:rPr lang="en-CA" sz="1200" kern="1200" dirty="0" err="1">
                <a:solidFill>
                  <a:schemeClr val="tx1"/>
                </a:solidFill>
                <a:latin typeface="+mn-lt"/>
                <a:ea typeface="+mn-ea"/>
                <a:cs typeface="+mn-cs"/>
              </a:rPr>
              <a:t>proinflammatory</a:t>
            </a:r>
            <a:r>
              <a:rPr lang="en-CA" sz="1200" kern="1200" dirty="0">
                <a:solidFill>
                  <a:schemeClr val="tx1"/>
                </a:solidFill>
                <a:latin typeface="+mn-lt"/>
                <a:ea typeface="+mn-ea"/>
                <a:cs typeface="+mn-cs"/>
              </a:rPr>
              <a:t> interleukins have been observed in patients with IBS [</a:t>
            </a:r>
            <a:r>
              <a:rPr lang="en-CA" sz="1200" u="sng" kern="1200" dirty="0">
                <a:solidFill>
                  <a:schemeClr val="tx1"/>
                </a:solidFill>
                <a:latin typeface="+mn-lt"/>
                <a:ea typeface="+mn-ea"/>
                <a:cs typeface="+mn-cs"/>
                <a:hlinkClick r:id="rId6"/>
              </a:rPr>
              <a:t>28,32</a:t>
            </a:r>
            <a:r>
              <a:rPr lang="en-CA" sz="1200" kern="1200" dirty="0">
                <a:solidFill>
                  <a:schemeClr val="tx1"/>
                </a:solidFill>
                <a:latin typeface="+mn-lt"/>
                <a:ea typeface="+mn-ea"/>
                <a:cs typeface="+mn-cs"/>
              </a:rPr>
              <a:t>]. In addition, peripheral blood mononuclear cells of IBS patients produce higher amounts of </a:t>
            </a:r>
            <a:r>
              <a:rPr lang="en-CA" sz="1200" kern="1200" dirty="0" err="1">
                <a:solidFill>
                  <a:schemeClr val="tx1"/>
                </a:solidFill>
                <a:latin typeface="+mn-lt"/>
                <a:ea typeface="+mn-ea"/>
                <a:cs typeface="+mn-cs"/>
              </a:rPr>
              <a:t>tumor</a:t>
            </a:r>
            <a:r>
              <a:rPr lang="en-CA" sz="1200" kern="1200" dirty="0">
                <a:solidFill>
                  <a:schemeClr val="tx1"/>
                </a:solidFill>
                <a:latin typeface="+mn-lt"/>
                <a:ea typeface="+mn-ea"/>
                <a:cs typeface="+mn-cs"/>
              </a:rPr>
              <a:t> necrosis factor than healthy control</a:t>
            </a:r>
            <a:endParaRPr lang="en-CA" dirty="0"/>
          </a:p>
        </p:txBody>
      </p:sp>
      <p:sp>
        <p:nvSpPr>
          <p:cNvPr id="4" name="Slide Number Placeholder 3"/>
          <p:cNvSpPr>
            <a:spLocks noGrp="1"/>
          </p:cNvSpPr>
          <p:nvPr>
            <p:ph type="sldNum" sz="quarter" idx="10"/>
          </p:nvPr>
        </p:nvSpPr>
        <p:spPr/>
        <p:txBody>
          <a:bodyPr/>
          <a:lstStyle/>
          <a:p>
            <a:fld id="{6209AE3B-A651-4763-B3C2-5E50AB69097E}" type="slidenum">
              <a:rPr lang="en-CA" smtClean="0"/>
              <a:t>19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5121A78-994F-47DE-BA2B-BDB1B3566157}" type="datetimeFigureOut">
              <a:rPr lang="en-CA" smtClean="0"/>
              <a:t>21/11/2018</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E4734CC0-1CC2-4681-979C-CA12549E7C13}"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5121A78-994F-47DE-BA2B-BDB1B3566157}" type="datetimeFigureOut">
              <a:rPr lang="en-CA" smtClean="0"/>
              <a:t>21/11/2018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5121A78-994F-47DE-BA2B-BDB1B3566157}" type="datetimeFigureOut">
              <a:rPr lang="en-CA" smtClean="0"/>
              <a:t>21/11/2018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5121A78-994F-47DE-BA2B-BDB1B3566157}" type="datetimeFigureOut">
              <a:rPr lang="en-CA" smtClean="0"/>
              <a:t>21/11/2018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5121A78-994F-47DE-BA2B-BDB1B3566157}" type="datetimeFigureOut">
              <a:rPr lang="en-CA" smtClean="0"/>
              <a:t>21/11/2018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734CC0-1CC2-4681-979C-CA12549E7C13}"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5121A78-994F-47DE-BA2B-BDB1B3566157}" type="datetimeFigureOut">
              <a:rPr lang="en-CA" smtClean="0"/>
              <a:t>21/11/2018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5121A78-994F-47DE-BA2B-BDB1B3566157}" type="datetimeFigureOut">
              <a:rPr lang="en-CA" smtClean="0"/>
              <a:t>21/11/2018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A5121A78-994F-47DE-BA2B-BDB1B3566157}" type="datetimeFigureOut">
              <a:rPr lang="en-CA" smtClean="0"/>
              <a:t>21/11/2018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21A78-994F-47DE-BA2B-BDB1B3566157}" type="datetimeFigureOut">
              <a:rPr lang="en-CA" smtClean="0"/>
              <a:t>21/11/2018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5121A78-994F-47DE-BA2B-BDB1B3566157}" type="datetimeFigureOut">
              <a:rPr lang="en-CA" smtClean="0"/>
              <a:t>21/11/2018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5121A78-994F-47DE-BA2B-BDB1B3566157}" type="datetimeFigureOut">
              <a:rPr lang="en-CA" smtClean="0"/>
              <a:t>21/11/2018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E4734CC0-1CC2-4681-979C-CA12549E7C13}" type="slidenum">
              <a:rPr lang="en-CA" smtClean="0"/>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5121A78-994F-47DE-BA2B-BDB1B3566157}" type="datetimeFigureOut">
              <a:rPr lang="en-CA" smtClean="0"/>
              <a:t>21/11/2018</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4734CC0-1CC2-4681-979C-CA12549E7C13}" type="slidenum">
              <a:rPr lang="en-CA" smtClean="0"/>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uptodate.com/online/content/abstract.do?topicKey=gi_dis/5143&amp;refNum=30,3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uptodate.com/online/content/abstract.do?topicKey=gi_dis/5143&amp;refNum=28,32" TargetMode="External"/><Relationship Id="rId5" Type="http://schemas.openxmlformats.org/officeDocument/2006/relationships/hyperlink" Target="http://www.uptodate.com/online/content/topic.do?topicKey=immunolo/6639&amp;source=see_link&amp;anchor=H13#H13" TargetMode="External"/><Relationship Id="rId4" Type="http://schemas.openxmlformats.org/officeDocument/2006/relationships/hyperlink" Target="http://www.uptodate.com/online/content/abstract.do?topicKey=gi_dis/5143&amp;refNum=3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Irritable bowel syndrome</a:t>
            </a:r>
          </a:p>
        </p:txBody>
      </p:sp>
      <p:sp>
        <p:nvSpPr>
          <p:cNvPr id="3" name="Subtitle 2"/>
          <p:cNvSpPr>
            <a:spLocks noGrp="1"/>
          </p:cNvSpPr>
          <p:nvPr>
            <p:ph type="subTitle" idx="1"/>
          </p:nvPr>
        </p:nvSpPr>
        <p:spPr/>
        <p:txBody>
          <a:bodyPr>
            <a:normAutofit fontScale="92500" lnSpcReduction="10000"/>
          </a:bodyPr>
          <a:lstStyle/>
          <a:p>
            <a:r>
              <a:rPr lang="en-CA" dirty="0"/>
              <a:t>DR Othman Alharbi, MBBS FRCPC</a:t>
            </a:r>
          </a:p>
          <a:p>
            <a:r>
              <a:rPr lang="en-CA" dirty="0"/>
              <a:t>Assistance Professor &amp; consultant Gastroenterology</a:t>
            </a:r>
          </a:p>
          <a:p>
            <a:r>
              <a:rPr lang="en-CA" dirty="0"/>
              <a:t>College of Medicine</a:t>
            </a:r>
          </a:p>
          <a:p>
            <a:r>
              <a:rPr lang="en-CA" dirty="0"/>
              <a:t>King Saud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b="1" dirty="0"/>
              <a:t>FOOD SENSITIVITY</a:t>
            </a:r>
            <a:r>
              <a:rPr lang="en-CA" dirty="0"/>
              <a:t> </a:t>
            </a:r>
          </a:p>
          <a:p>
            <a:endParaRPr lang="en-CA" dirty="0"/>
          </a:p>
          <a:p>
            <a:endParaRPr lang="en-CA" dirty="0"/>
          </a:p>
          <a:p>
            <a:r>
              <a:rPr lang="en-CA" b="1" dirty="0"/>
              <a:t>PSYCHOSOCIAL DYSFUNCTION</a:t>
            </a:r>
            <a:r>
              <a:rPr lang="en-CA" dirty="0"/>
              <a:t> </a:t>
            </a:r>
          </a:p>
          <a:p>
            <a:pPr lvl="1"/>
            <a:r>
              <a:rPr lang="en-CA" dirty="0"/>
              <a:t>Psychosocial factors may influence the expression of IBS.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Clinical feature</a:t>
            </a:r>
          </a:p>
        </p:txBody>
      </p:sp>
      <p:sp>
        <p:nvSpPr>
          <p:cNvPr id="3" name="Content Placeholder 2"/>
          <p:cNvSpPr>
            <a:spLocks noGrp="1"/>
          </p:cNvSpPr>
          <p:nvPr>
            <p:ph idx="1"/>
          </p:nvPr>
        </p:nvSpPr>
        <p:spPr/>
        <p:txBody>
          <a:bodyPr/>
          <a:lstStyle/>
          <a:p>
            <a:r>
              <a:rPr lang="en-CA" dirty="0"/>
              <a:t> Younger patients and women are more likely to be diagnosed with IBS. </a:t>
            </a:r>
          </a:p>
          <a:p>
            <a:endParaRPr lang="en-CA" dirty="0"/>
          </a:p>
          <a:p>
            <a:r>
              <a:rPr lang="en-CA" dirty="0"/>
              <a:t>2:1 female predominance in North America </a:t>
            </a:r>
          </a:p>
          <a:p>
            <a:endParaRPr lang="en-CA" dirty="0"/>
          </a:p>
          <a:p>
            <a:r>
              <a:rPr lang="en-CA" dirty="0"/>
              <a:t>In china male are more common to have IBS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Sign and </a:t>
            </a:r>
            <a:r>
              <a:rPr lang="en-CA" dirty="0" err="1"/>
              <a:t>Symptomes</a:t>
            </a:r>
            <a:endParaRPr lang="en-CA" dirty="0"/>
          </a:p>
        </p:txBody>
      </p:sp>
      <p:sp>
        <p:nvSpPr>
          <p:cNvPr id="3" name="Content Placeholder 2"/>
          <p:cNvSpPr>
            <a:spLocks noGrp="1"/>
          </p:cNvSpPr>
          <p:nvPr>
            <p:ph idx="1"/>
          </p:nvPr>
        </p:nvSpPr>
        <p:spPr/>
        <p:txBody>
          <a:bodyPr>
            <a:normAutofit/>
          </a:bodyPr>
          <a:lstStyle/>
          <a:p>
            <a:r>
              <a:rPr lang="en-CA" b="1" dirty="0"/>
              <a:t>Chronic abdominal pain</a:t>
            </a:r>
            <a:r>
              <a:rPr lang="en-CA" dirty="0"/>
              <a:t> </a:t>
            </a:r>
          </a:p>
          <a:p>
            <a:r>
              <a:rPr lang="en-CA" b="1" dirty="0"/>
              <a:t>Altered bowel habits</a:t>
            </a:r>
            <a:r>
              <a:rPr lang="en-CA" dirty="0"/>
              <a:t> </a:t>
            </a:r>
          </a:p>
          <a:p>
            <a:r>
              <a:rPr lang="en-CA" b="1" dirty="0" err="1"/>
              <a:t>Diarrhea</a:t>
            </a:r>
            <a:r>
              <a:rPr lang="en-CA" dirty="0"/>
              <a:t> </a:t>
            </a:r>
          </a:p>
          <a:p>
            <a:r>
              <a:rPr lang="en-CA" b="1" dirty="0"/>
              <a:t>Constipation</a:t>
            </a:r>
          </a:p>
          <a:p>
            <a:r>
              <a:rPr lang="en-CA" b="1" dirty="0"/>
              <a:t>Other gastrointestinal symptoms</a:t>
            </a:r>
            <a:endParaRPr lang="en-CA" dirty="0"/>
          </a:p>
          <a:p>
            <a:pPr lvl="1"/>
            <a:r>
              <a:rPr lang="en-CA" dirty="0"/>
              <a:t>Upper gastrointestinal symptoms, including </a:t>
            </a:r>
            <a:r>
              <a:rPr lang="en-CA" dirty="0" err="1"/>
              <a:t>gastroesophageal</a:t>
            </a:r>
            <a:r>
              <a:rPr lang="en-CA" dirty="0"/>
              <a:t> reflux, </a:t>
            </a:r>
            <a:r>
              <a:rPr lang="en-CA" dirty="0" err="1"/>
              <a:t>dysphagia</a:t>
            </a:r>
            <a:r>
              <a:rPr lang="en-CA" dirty="0"/>
              <a:t>, early satiety, intermittent dyspepsia, nausea, and non-cardiac chest pain, are common in patients with IBS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a:t>DIAGNOSTIC CRITERIA</a:t>
            </a:r>
            <a:r>
              <a:rPr lang="en-CA" dirty="0"/>
              <a:t> </a:t>
            </a:r>
          </a:p>
          <a:p>
            <a:pPr lvl="1"/>
            <a:r>
              <a:rPr lang="en-CA" dirty="0"/>
              <a:t>Rome III criteria </a:t>
            </a:r>
          </a:p>
          <a:p>
            <a:pPr lvl="2"/>
            <a:r>
              <a:rPr lang="en-CA" b="1" dirty="0"/>
              <a:t>Recurrent abdominal pain or discomfort at least 3 days per month in the last 3 months associated with 2 or more of the following</a:t>
            </a:r>
          </a:p>
          <a:p>
            <a:pPr lvl="3"/>
            <a:r>
              <a:rPr lang="en-CA" dirty="0"/>
              <a:t>Improvement with defecation</a:t>
            </a:r>
          </a:p>
          <a:p>
            <a:pPr lvl="3"/>
            <a:r>
              <a:rPr lang="en-CA" dirty="0"/>
              <a:t>Onset associated with a change in frequency of stool</a:t>
            </a:r>
          </a:p>
          <a:p>
            <a:pPr lvl="3"/>
            <a:r>
              <a:rPr lang="en-CA" dirty="0"/>
              <a:t>Onset associated with a change in form (appearance) of stool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lnSpcReduction="10000"/>
          </a:bodyPr>
          <a:lstStyle/>
          <a:p>
            <a:r>
              <a:rPr lang="en-CA" b="1" dirty="0"/>
              <a:t>DIAGNOSTIC CRITERIA</a:t>
            </a:r>
            <a:r>
              <a:rPr lang="en-CA" dirty="0"/>
              <a:t> </a:t>
            </a:r>
          </a:p>
          <a:p>
            <a:r>
              <a:rPr lang="en-US" dirty="0"/>
              <a:t>Rome IV Criteria for Diagnosing </a:t>
            </a:r>
            <a:r>
              <a:rPr lang="en-US" dirty="0" err="1"/>
              <a:t>IBS:</a:t>
            </a:r>
            <a:r>
              <a:rPr lang="en-US" baseline="30000" dirty="0" err="1"/>
              <a:t>c</a:t>
            </a:r>
            <a:endParaRPr lang="en-US" dirty="0"/>
          </a:p>
          <a:p>
            <a:r>
              <a:rPr lang="en-US" dirty="0"/>
              <a:t>Recurrent abdominal pain, on average, at least 1 day/week in the last 3 months, associated with two or more of the following criteria:</a:t>
            </a:r>
          </a:p>
          <a:p>
            <a:pPr lvl="1"/>
            <a:r>
              <a:rPr lang="en-US" dirty="0"/>
              <a:t>Related to defecation</a:t>
            </a:r>
          </a:p>
          <a:p>
            <a:pPr lvl="1"/>
            <a:r>
              <a:rPr lang="en-US" dirty="0"/>
              <a:t>Associated with a change in frequency of stool</a:t>
            </a:r>
          </a:p>
          <a:p>
            <a:pPr lvl="1"/>
            <a:r>
              <a:rPr lang="en-US" dirty="0"/>
              <a:t>Associated with a change in form (appearance) of stool.</a:t>
            </a:r>
          </a:p>
          <a:p>
            <a:pPr marL="393192" lvl="1" indent="0">
              <a:buNone/>
            </a:pPr>
            <a:endParaRPr lang="en-US" dirty="0"/>
          </a:p>
          <a:p>
            <a:r>
              <a:rPr lang="en-US" sz="2000" baseline="30000" dirty="0" err="1"/>
              <a:t>c</a:t>
            </a:r>
            <a:r>
              <a:rPr lang="en-US" sz="2000" dirty="0" err="1"/>
              <a:t>Criteria</a:t>
            </a:r>
            <a:r>
              <a:rPr lang="en-US" sz="2000" dirty="0"/>
              <a:t> fulfilled for the last 3 months with symptom onset at least 6 months before diagnosis</a:t>
            </a:r>
          </a:p>
        </p:txBody>
      </p:sp>
    </p:spTree>
    <p:extLst>
      <p:ext uri="{BB962C8B-B14F-4D97-AF65-F5344CB8AC3E}">
        <p14:creationId xmlns:p14="http://schemas.microsoft.com/office/powerpoint/2010/main" val="3720319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subtypes of IBS</a:t>
            </a:r>
          </a:p>
        </p:txBody>
      </p:sp>
      <p:sp>
        <p:nvSpPr>
          <p:cNvPr id="3" name="Content Placeholder 2"/>
          <p:cNvSpPr>
            <a:spLocks noGrp="1"/>
          </p:cNvSpPr>
          <p:nvPr>
            <p:ph idx="1"/>
          </p:nvPr>
        </p:nvSpPr>
        <p:spPr/>
        <p:txBody>
          <a:bodyPr>
            <a:normAutofit fontScale="92500" lnSpcReduction="10000"/>
          </a:bodyPr>
          <a:lstStyle/>
          <a:p>
            <a:pPr lvl="0"/>
            <a:r>
              <a:rPr lang="en-CA" dirty="0"/>
              <a:t>IBS with constipation </a:t>
            </a:r>
          </a:p>
          <a:p>
            <a:pPr lvl="1"/>
            <a:r>
              <a:rPr lang="en-CA" dirty="0"/>
              <a:t>hard or lumpy stools ≥25 percent / loose or watery stools &lt;25 percent of bowel movements</a:t>
            </a:r>
          </a:p>
          <a:p>
            <a:pPr lvl="0"/>
            <a:r>
              <a:rPr lang="en-CA" dirty="0"/>
              <a:t>IBS with </a:t>
            </a:r>
            <a:r>
              <a:rPr lang="en-CA" dirty="0" err="1"/>
              <a:t>diarrhea</a:t>
            </a:r>
            <a:r>
              <a:rPr lang="en-CA" dirty="0"/>
              <a:t>:</a:t>
            </a:r>
          </a:p>
          <a:p>
            <a:pPr lvl="1"/>
            <a:r>
              <a:rPr lang="en-CA" dirty="0"/>
              <a:t>loose or water stools ≥25 percent / hard or lumpy stools &lt;5 percent of bowel movements</a:t>
            </a:r>
          </a:p>
          <a:p>
            <a:pPr lvl="0"/>
            <a:r>
              <a:rPr lang="en-CA" dirty="0"/>
              <a:t>Mixed IBS </a:t>
            </a:r>
          </a:p>
          <a:p>
            <a:pPr lvl="1"/>
            <a:r>
              <a:rPr lang="en-CA" dirty="0"/>
              <a:t>hard or lumpy stools ≥25 percent / loose or watery stools ≥25 percent of bowel movements</a:t>
            </a:r>
          </a:p>
          <a:p>
            <a:r>
              <a:rPr lang="en-CA" dirty="0" err="1"/>
              <a:t>Unsubtyped</a:t>
            </a:r>
            <a:r>
              <a:rPr lang="en-CA" dirty="0"/>
              <a:t> IBS </a:t>
            </a:r>
          </a:p>
          <a:p>
            <a:pPr lvl="1"/>
            <a:r>
              <a:rPr lang="en-CA" dirty="0"/>
              <a:t>insufficient abnormality of stool consistency to meet the above subtypes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DIAGNOSTIC APPROACH</a:t>
            </a:r>
            <a:endParaRPr lang="en-CA" dirty="0"/>
          </a:p>
        </p:txBody>
      </p:sp>
      <p:sp>
        <p:nvSpPr>
          <p:cNvPr id="3" name="Content Placeholder 2"/>
          <p:cNvSpPr>
            <a:spLocks noGrp="1"/>
          </p:cNvSpPr>
          <p:nvPr>
            <p:ph idx="1"/>
          </p:nvPr>
        </p:nvSpPr>
        <p:spPr/>
        <p:txBody>
          <a:bodyPr>
            <a:normAutofit/>
          </a:bodyPr>
          <a:lstStyle/>
          <a:p>
            <a:r>
              <a:rPr lang="en-CA" dirty="0"/>
              <a:t>Patients are identified as having a symptom complex compatible with IBS based upon the Rome III criteria </a:t>
            </a:r>
          </a:p>
          <a:p>
            <a:r>
              <a:rPr lang="en-CA" dirty="0"/>
              <a:t>Routine laboratory studies (complete blood count, chemistries) are normal in IBS.</a:t>
            </a:r>
          </a:p>
          <a:p>
            <a:r>
              <a:rPr lang="en-CA" dirty="0">
                <a:solidFill>
                  <a:srgbClr val="FF0000"/>
                </a:solidFill>
              </a:rPr>
              <a:t>NO red flag symptoms:</a:t>
            </a:r>
          </a:p>
          <a:p>
            <a:pPr lvl="1"/>
            <a:r>
              <a:rPr lang="en-CA" dirty="0"/>
              <a:t>Rectal bleeding</a:t>
            </a:r>
          </a:p>
          <a:p>
            <a:pPr lvl="1"/>
            <a:r>
              <a:rPr lang="en-CA" dirty="0"/>
              <a:t>Nocturnal or progressive abdominal pain</a:t>
            </a:r>
          </a:p>
          <a:p>
            <a:pPr lvl="1"/>
            <a:r>
              <a:rPr lang="en-CA" dirty="0"/>
              <a:t>Weight loss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Management</a:t>
            </a:r>
          </a:p>
        </p:txBody>
      </p:sp>
      <p:sp>
        <p:nvSpPr>
          <p:cNvPr id="3" name="Content Placeholder 2"/>
          <p:cNvSpPr>
            <a:spLocks noGrp="1"/>
          </p:cNvSpPr>
          <p:nvPr>
            <p:ph idx="1"/>
          </p:nvPr>
        </p:nvSpPr>
        <p:spPr/>
        <p:txBody>
          <a:bodyPr>
            <a:normAutofit/>
          </a:bodyPr>
          <a:lstStyle/>
          <a:p>
            <a:r>
              <a:rPr lang="en-CA" dirty="0"/>
              <a:t>IBS is a chronic condition with </a:t>
            </a:r>
            <a:r>
              <a:rPr lang="en-CA" dirty="0">
                <a:solidFill>
                  <a:srgbClr val="FF0000"/>
                </a:solidFill>
              </a:rPr>
              <a:t>no known cure</a:t>
            </a:r>
            <a:r>
              <a:rPr lang="en-CA" dirty="0"/>
              <a:t>. </a:t>
            </a:r>
          </a:p>
          <a:p>
            <a:endParaRPr lang="en-CA" dirty="0"/>
          </a:p>
          <a:p>
            <a:endParaRPr lang="en-CA" dirty="0"/>
          </a:p>
          <a:p>
            <a:r>
              <a:rPr lang="en-CA" dirty="0"/>
              <a:t>The focus of treatment should be on relief of symptoms and in addressing the patient's concerns.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Management</a:t>
            </a:r>
          </a:p>
        </p:txBody>
      </p:sp>
      <p:sp>
        <p:nvSpPr>
          <p:cNvPr id="3" name="Content Placeholder 2"/>
          <p:cNvSpPr>
            <a:spLocks noGrp="1"/>
          </p:cNvSpPr>
          <p:nvPr>
            <p:ph idx="1"/>
          </p:nvPr>
        </p:nvSpPr>
        <p:spPr/>
        <p:txBody>
          <a:bodyPr/>
          <a:lstStyle/>
          <a:p>
            <a:r>
              <a:rPr lang="en-CA" b="1" dirty="0"/>
              <a:t>Therapeutic relationship</a:t>
            </a:r>
            <a:r>
              <a:rPr lang="en-CA" dirty="0"/>
              <a:t> </a:t>
            </a:r>
          </a:p>
          <a:p>
            <a:r>
              <a:rPr lang="en-CA" b="1" dirty="0"/>
              <a:t>Patient education</a:t>
            </a:r>
            <a:r>
              <a:rPr lang="en-CA" dirty="0"/>
              <a:t> </a:t>
            </a:r>
          </a:p>
          <a:p>
            <a:r>
              <a:rPr lang="en-CA" b="1" dirty="0"/>
              <a:t>Dietary modification</a:t>
            </a:r>
            <a:r>
              <a:rPr lang="en-CA" dirty="0"/>
              <a:t> </a:t>
            </a:r>
          </a:p>
          <a:p>
            <a:r>
              <a:rPr lang="en-CA" b="1" dirty="0"/>
              <a:t>Psychosocial therapies</a:t>
            </a:r>
            <a:r>
              <a:rPr lang="en-CA" dirty="0"/>
              <a:t> </a:t>
            </a:r>
          </a:p>
          <a:p>
            <a:r>
              <a:rPr lang="en-CA" b="1" dirty="0"/>
              <a:t>MEDICATIONS: </a:t>
            </a:r>
          </a:p>
          <a:p>
            <a:pPr lvl="1"/>
            <a:r>
              <a:rPr lang="en-CA" b="1" dirty="0"/>
              <a:t>Antidepressant medication</a:t>
            </a:r>
            <a:endParaRPr lang="en-C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20000"/>
          </a:bodyPr>
          <a:lstStyle/>
          <a:p>
            <a:r>
              <a:rPr lang="en-CA" b="1" dirty="0"/>
              <a:t>Mast cells</a:t>
            </a:r>
            <a:r>
              <a:rPr lang="en-CA" dirty="0"/>
              <a:t> — Mast cells are </a:t>
            </a:r>
            <a:r>
              <a:rPr lang="en-CA" dirty="0" err="1"/>
              <a:t>effector</a:t>
            </a:r>
            <a:r>
              <a:rPr lang="en-CA" dirty="0"/>
              <a:t> cells of the immune system. An increased number of mast cells has been demonstrated in the terminal ileum, jejunum, and colon of IBS patients [</a:t>
            </a:r>
            <a:r>
              <a:rPr lang="en-CA" dirty="0">
                <a:hlinkClick r:id="rId3"/>
              </a:rPr>
              <a:t>30,31</a:t>
            </a:r>
            <a:r>
              <a:rPr lang="en-CA" dirty="0"/>
              <a:t>]. Studies have demonstrated a correlation between abdominal pain in IBS and the presence of activated mast cells in proximity to colonic nerves [</a:t>
            </a:r>
            <a:r>
              <a:rPr lang="en-CA" dirty="0">
                <a:hlinkClick r:id="rId4"/>
              </a:rPr>
              <a:t>31</a:t>
            </a:r>
            <a:r>
              <a:rPr lang="en-CA" dirty="0"/>
              <a:t>]. (See </a:t>
            </a:r>
            <a:r>
              <a:rPr lang="en-CA" dirty="0">
                <a:hlinkClick r:id="rId5"/>
              </a:rPr>
              <a:t>"Mast cells: Development, identification, and physiologic roles", section on 'Physiologic roles'</a:t>
            </a:r>
            <a:r>
              <a:rPr lang="en-CA" dirty="0"/>
              <a:t>.)</a:t>
            </a:r>
          </a:p>
          <a:p>
            <a:r>
              <a:rPr lang="en-CA" b="1" dirty="0" err="1"/>
              <a:t>Proinflammatory</a:t>
            </a:r>
            <a:r>
              <a:rPr lang="en-CA" b="1" dirty="0"/>
              <a:t> cytokines</a:t>
            </a:r>
            <a:r>
              <a:rPr lang="en-CA" dirty="0"/>
              <a:t> — Cytokines are proteins that are mediators of immune responses. Elevated levels of plasma </a:t>
            </a:r>
            <a:r>
              <a:rPr lang="en-CA" dirty="0" err="1"/>
              <a:t>proinflammatory</a:t>
            </a:r>
            <a:r>
              <a:rPr lang="en-CA" dirty="0"/>
              <a:t> interleukins have been observed in patients with IBS [</a:t>
            </a:r>
            <a:r>
              <a:rPr lang="en-CA" dirty="0">
                <a:hlinkClick r:id="rId6"/>
              </a:rPr>
              <a:t>28,32</a:t>
            </a:r>
            <a:r>
              <a:rPr lang="en-CA" dirty="0"/>
              <a:t>]. In addition, peripheral blood mononuclear cells of IBS patients produce higher amounts of </a:t>
            </a:r>
            <a:r>
              <a:rPr lang="en-CA" dirty="0" err="1"/>
              <a:t>tumor</a:t>
            </a:r>
            <a:r>
              <a:rPr lang="en-CA" dirty="0"/>
              <a:t> necrosis factor than healthy control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Objective</a:t>
            </a:r>
          </a:p>
        </p:txBody>
      </p:sp>
      <p:sp>
        <p:nvSpPr>
          <p:cNvPr id="3" name="Content Placeholder 2"/>
          <p:cNvSpPr>
            <a:spLocks noGrp="1"/>
          </p:cNvSpPr>
          <p:nvPr>
            <p:ph idx="1"/>
          </p:nvPr>
        </p:nvSpPr>
        <p:spPr/>
        <p:txBody>
          <a:bodyPr/>
          <a:lstStyle/>
          <a:p>
            <a:r>
              <a:rPr lang="en-CA" dirty="0"/>
              <a:t>Understand the hypothesis explain the pathphysiology of IBS.</a:t>
            </a:r>
          </a:p>
          <a:p>
            <a:endParaRPr lang="en-CA" dirty="0"/>
          </a:p>
          <a:p>
            <a:r>
              <a:rPr lang="en-CA" dirty="0"/>
              <a:t>Common sign and symptoms</a:t>
            </a:r>
          </a:p>
          <a:p>
            <a:endParaRPr lang="en-CA" dirty="0"/>
          </a:p>
          <a:p>
            <a:r>
              <a:rPr lang="en-CA" dirty="0"/>
              <a:t>Rome III criteria </a:t>
            </a:r>
            <a:r>
              <a:rPr lang="en-CA"/>
              <a:t>of diagnosis</a:t>
            </a:r>
          </a:p>
          <a:p>
            <a:endParaRPr lang="en-CA" dirty="0"/>
          </a:p>
          <a:p>
            <a:r>
              <a:rPr lang="en-CA" dirty="0"/>
              <a:t>Introduction to management of IBS</a:t>
            </a:r>
          </a:p>
          <a:p>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Irritable bowel syndrome</a:t>
            </a:r>
          </a:p>
        </p:txBody>
      </p:sp>
      <p:sp>
        <p:nvSpPr>
          <p:cNvPr id="3" name="Content Placeholder 2"/>
          <p:cNvSpPr>
            <a:spLocks noGrp="1"/>
          </p:cNvSpPr>
          <p:nvPr>
            <p:ph idx="1"/>
          </p:nvPr>
        </p:nvSpPr>
        <p:spPr/>
        <p:txBody>
          <a:bodyPr>
            <a:normAutofit fontScale="92500" lnSpcReduction="20000"/>
          </a:bodyPr>
          <a:lstStyle/>
          <a:p>
            <a:r>
              <a:rPr lang="en-CA" dirty="0"/>
              <a:t>Irritable bowel syndrome (IBS):</a:t>
            </a:r>
          </a:p>
          <a:p>
            <a:pPr lvl="1"/>
            <a:r>
              <a:rPr lang="en-CA" dirty="0"/>
              <a:t> is a gastrointestinal disorder characterized by chronic abdominal pain and altered bowel habits in the absence of any organic cause</a:t>
            </a:r>
          </a:p>
          <a:p>
            <a:pPr lvl="1">
              <a:buNone/>
            </a:pPr>
            <a:endParaRPr lang="en-CA" dirty="0"/>
          </a:p>
          <a:p>
            <a:r>
              <a:rPr lang="en-CA" dirty="0"/>
              <a:t>It is the most commonly diagnosed gastrointestinal condition.</a:t>
            </a:r>
          </a:p>
          <a:p>
            <a:endParaRPr lang="en-CA" dirty="0"/>
          </a:p>
          <a:p>
            <a:r>
              <a:rPr lang="en-CA" dirty="0"/>
              <a:t>The </a:t>
            </a:r>
            <a:r>
              <a:rPr lang="en-CA" dirty="0" err="1"/>
              <a:t>pathophysiology</a:t>
            </a:r>
            <a:r>
              <a:rPr lang="en-CA" dirty="0"/>
              <a:t> of IBS remains uncertain.</a:t>
            </a:r>
          </a:p>
          <a:p>
            <a:endParaRPr lang="en-CA" dirty="0"/>
          </a:p>
          <a:p>
            <a:r>
              <a:rPr lang="en-CA" dirty="0"/>
              <a:t> It is viewed as a disorder resulting from an interaction among a number of factors.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Pathophysiology of IBS</a:t>
            </a:r>
          </a:p>
        </p:txBody>
      </p:sp>
      <p:sp>
        <p:nvSpPr>
          <p:cNvPr id="3" name="Content Placeholder 2"/>
          <p:cNvSpPr>
            <a:spLocks noGrp="1"/>
          </p:cNvSpPr>
          <p:nvPr>
            <p:ph idx="1"/>
          </p:nvPr>
        </p:nvSpPr>
        <p:spPr/>
        <p:txBody>
          <a:bodyPr/>
          <a:lstStyle/>
          <a:p>
            <a:r>
              <a:rPr lang="en-CA" b="1" dirty="0"/>
              <a:t>GASTROINTESTINAL MOTILITY</a:t>
            </a:r>
          </a:p>
          <a:p>
            <a:pPr lvl="1"/>
            <a:r>
              <a:rPr lang="en-CA" dirty="0"/>
              <a:t>motor abnormalities of the GI tract are detectable in </a:t>
            </a:r>
            <a:r>
              <a:rPr lang="en-CA" dirty="0">
                <a:solidFill>
                  <a:srgbClr val="FF0000"/>
                </a:solidFill>
              </a:rPr>
              <a:t>some</a:t>
            </a:r>
            <a:r>
              <a:rPr lang="en-CA" dirty="0"/>
              <a:t> patients with IBS</a:t>
            </a:r>
          </a:p>
          <a:p>
            <a:pPr lvl="1"/>
            <a:r>
              <a:rPr lang="en-CA" dirty="0"/>
              <a:t>Abnormalities observed include:</a:t>
            </a:r>
          </a:p>
          <a:p>
            <a:pPr lvl="2"/>
            <a:r>
              <a:rPr lang="en-CA" dirty="0"/>
              <a:t> increased frequency and irregularity of luminal contractions</a:t>
            </a:r>
          </a:p>
          <a:p>
            <a:pPr lvl="2"/>
            <a:r>
              <a:rPr lang="en-CA" dirty="0"/>
              <a:t> prolonged transit time in constipation-predominant IBS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a:t>VISCERAL HYPERSENSITIVITY</a:t>
            </a:r>
            <a:r>
              <a:rPr lang="en-CA" dirty="0"/>
              <a:t> </a:t>
            </a:r>
          </a:p>
          <a:p>
            <a:pPr lvl="1"/>
            <a:r>
              <a:rPr lang="en-CA" dirty="0"/>
              <a:t>Visceral hypersensitivity (increased sensation in response to stimuli) is a frequent finding in IBS patients.</a:t>
            </a:r>
          </a:p>
          <a:p>
            <a:pPr lvl="1"/>
            <a:r>
              <a:rPr lang="en-CA" dirty="0"/>
              <a:t>Perception in the gastrointestinal (GI) tract results from stimulation of various receptors in the gut wall. These receptors transmit signals via afferent neural pathways to the dorsal horn of the spinal cord and ultimately to the brain.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20000"/>
          </a:bodyPr>
          <a:lstStyle/>
          <a:p>
            <a:r>
              <a:rPr lang="en-CA" dirty="0" err="1"/>
              <a:t>Distention</a:t>
            </a:r>
            <a:r>
              <a:rPr lang="en-CA" dirty="0"/>
              <a:t>: </a:t>
            </a:r>
          </a:p>
          <a:p>
            <a:pPr lvl="1"/>
            <a:r>
              <a:rPr lang="en-CA" dirty="0"/>
              <a:t> Various studies have shown that in patients with IBS, awareness and pain caused by balloon </a:t>
            </a:r>
            <a:r>
              <a:rPr lang="en-CA" dirty="0" err="1"/>
              <a:t>distention</a:t>
            </a:r>
            <a:r>
              <a:rPr lang="en-CA" dirty="0"/>
              <a:t> in the intestine are experienced at lower balloon volumes compared with controls</a:t>
            </a:r>
          </a:p>
          <a:p>
            <a:r>
              <a:rPr lang="en-CA" dirty="0"/>
              <a:t>Bloating :</a:t>
            </a:r>
          </a:p>
          <a:p>
            <a:pPr lvl="1"/>
            <a:r>
              <a:rPr lang="en-CA" dirty="0"/>
              <a:t> About half of patients with IBS (mainly those with constipation) have a measurable increase in abdominal girth associated with bloating (sensation of abdominal fullness)</a:t>
            </a:r>
          </a:p>
          <a:p>
            <a:pPr lvl="1"/>
            <a:endParaRPr lang="en-CA" dirty="0"/>
          </a:p>
          <a:p>
            <a:r>
              <a:rPr lang="en-CA" dirty="0"/>
              <a:t>It is unclear whether heightened sensitivity of the intestines to normal sensations is mediated by the local GI nervous system, by central modulation from the brain, or by some combination of the two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b="1" dirty="0"/>
              <a:t>INTESTINAL INFLAMMATION</a:t>
            </a:r>
            <a:r>
              <a:rPr lang="en-CA" dirty="0"/>
              <a:t> </a:t>
            </a:r>
          </a:p>
          <a:p>
            <a:pPr lvl="1"/>
            <a:r>
              <a:rPr lang="en-CA" b="1" dirty="0"/>
              <a:t>Lymphocytes</a:t>
            </a:r>
            <a:r>
              <a:rPr lang="en-CA" dirty="0"/>
              <a:t> — </a:t>
            </a:r>
          </a:p>
          <a:p>
            <a:pPr lvl="2"/>
            <a:r>
              <a:rPr lang="en-CA" dirty="0"/>
              <a:t>Increased numbers of lymphocytes have been reported in the colon and small intestine in patients with IBS . </a:t>
            </a:r>
          </a:p>
          <a:p>
            <a:pPr lvl="2"/>
            <a:r>
              <a:rPr lang="en-CA" dirty="0"/>
              <a:t>increase in lymphocyte infiltration in the </a:t>
            </a:r>
            <a:r>
              <a:rPr lang="en-CA" dirty="0" err="1"/>
              <a:t>myenteric</a:t>
            </a:r>
            <a:r>
              <a:rPr lang="en-CA" dirty="0"/>
              <a:t> plexus in nine patients and neuron degeneration in six patients .</a:t>
            </a:r>
          </a:p>
          <a:p>
            <a:pPr lvl="2"/>
            <a:r>
              <a:rPr lang="en-CA" dirty="0"/>
              <a:t>These cells release mediators (nitric oxide, histamine and proteases) capable of stimulating the enteric nervous system, leading to abnormal motor and visceral responses within the intestine.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b="1" dirty="0"/>
              <a:t>POSTINFECTIOUS</a:t>
            </a:r>
          </a:p>
          <a:p>
            <a:pPr lvl="1">
              <a:buNone/>
            </a:pPr>
            <a:endParaRPr lang="en-CA" dirty="0"/>
          </a:p>
        </p:txBody>
      </p:sp>
      <p:pic>
        <p:nvPicPr>
          <p:cNvPr id="4" name="Picture 3" descr="Walkerton.jpg"/>
          <p:cNvPicPr>
            <a:picLocks noChangeAspect="1"/>
          </p:cNvPicPr>
          <p:nvPr/>
        </p:nvPicPr>
        <p:blipFill>
          <a:blip r:embed="rId3" cstate="print"/>
          <a:stretch>
            <a:fillRect/>
          </a:stretch>
        </p:blipFill>
        <p:spPr>
          <a:xfrm>
            <a:off x="1830760" y="2345178"/>
            <a:ext cx="4901480" cy="3676110"/>
          </a:xfrm>
          <a:prstGeom prst="rect">
            <a:avLst/>
          </a:prstGeom>
        </p:spPr>
      </p:pic>
      <p:sp>
        <p:nvSpPr>
          <p:cNvPr id="5" name="TextBox 4"/>
          <p:cNvSpPr txBox="1"/>
          <p:nvPr/>
        </p:nvSpPr>
        <p:spPr>
          <a:xfrm>
            <a:off x="2699792" y="6165304"/>
            <a:ext cx="4392488" cy="461665"/>
          </a:xfrm>
          <a:prstGeom prst="rect">
            <a:avLst/>
          </a:prstGeom>
          <a:noFill/>
        </p:spPr>
        <p:txBody>
          <a:bodyPr wrap="square" rtlCol="0">
            <a:spAutoFit/>
          </a:bodyPr>
          <a:lstStyle/>
          <a:p>
            <a:r>
              <a:rPr lang="en-CA" sz="2400" dirty="0"/>
              <a:t>Walkerton, Ontario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a:t>ALTERATION IN FECAL MICROFLORA</a:t>
            </a:r>
            <a:r>
              <a:rPr lang="en-CA" dirty="0"/>
              <a:t> </a:t>
            </a:r>
          </a:p>
          <a:p>
            <a:pPr lvl="1"/>
            <a:r>
              <a:rPr lang="en-CA" b="1" dirty="0"/>
              <a:t>Change in gut </a:t>
            </a:r>
            <a:r>
              <a:rPr lang="en-CA" b="1" dirty="0" err="1"/>
              <a:t>microbiota</a:t>
            </a:r>
            <a:r>
              <a:rPr lang="en-CA" b="1" dirty="0"/>
              <a:t>:</a:t>
            </a:r>
          </a:p>
          <a:p>
            <a:pPr lvl="2"/>
            <a:r>
              <a:rPr lang="en-CA" dirty="0"/>
              <a:t>emerging data suggest that the fecal </a:t>
            </a:r>
            <a:r>
              <a:rPr lang="en-CA" dirty="0" err="1"/>
              <a:t>microbiota</a:t>
            </a:r>
            <a:r>
              <a:rPr lang="en-CA" dirty="0"/>
              <a:t> in individuals with IBS differ from healthy controls and varies with the predominant symptom </a:t>
            </a:r>
          </a:p>
          <a:p>
            <a:pPr lvl="1"/>
            <a:r>
              <a:rPr lang="en-CA" b="1" dirty="0"/>
              <a:t>Bacterial Overgrowth</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277</TotalTime>
  <Words>1126</Words>
  <Application>Microsoft Office PowerPoint</Application>
  <PresentationFormat>عرض على الشاشة (4:3)</PresentationFormat>
  <Paragraphs>125</Paragraphs>
  <Slides>19</Slides>
  <Notes>5</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19</vt:i4>
      </vt:variant>
    </vt:vector>
  </HeadingPairs>
  <TitlesOfParts>
    <vt:vector size="23" baseType="lpstr">
      <vt:lpstr>Calibri</vt:lpstr>
      <vt:lpstr>Constantia</vt:lpstr>
      <vt:lpstr>Wingdings 2</vt:lpstr>
      <vt:lpstr>Flow</vt:lpstr>
      <vt:lpstr>Irritable bowel syndrome</vt:lpstr>
      <vt:lpstr>Objective</vt:lpstr>
      <vt:lpstr>Irritable bowel syndrome</vt:lpstr>
      <vt:lpstr>Pathophysiology of IBS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Clinical feature</vt:lpstr>
      <vt:lpstr>Sign and Symptomes</vt:lpstr>
      <vt:lpstr>عرض تقديمي في PowerPoint</vt:lpstr>
      <vt:lpstr>عرض تقديمي في PowerPoint</vt:lpstr>
      <vt:lpstr>subtypes of IBS</vt:lpstr>
      <vt:lpstr>DIAGNOSTIC APPROACH</vt:lpstr>
      <vt:lpstr>Management</vt:lpstr>
      <vt:lpstr>Management</vt:lpstr>
      <vt:lpstr>عرض تقديمي في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othman</dc:creator>
  <cp:lastModifiedBy>ftomy naje</cp:lastModifiedBy>
  <cp:revision>3</cp:revision>
  <dcterms:created xsi:type="dcterms:W3CDTF">2010-12-27T16:10:51Z</dcterms:created>
  <dcterms:modified xsi:type="dcterms:W3CDTF">2018-11-20T23:01:19Z</dcterms:modified>
</cp:coreProperties>
</file>