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35"/>
  </p:notesMasterIdLst>
  <p:sldIdLst>
    <p:sldId id="256" r:id="rId3"/>
    <p:sldId id="341" r:id="rId4"/>
    <p:sldId id="349" r:id="rId5"/>
    <p:sldId id="350" r:id="rId6"/>
    <p:sldId id="297" r:id="rId7"/>
    <p:sldId id="353" r:id="rId8"/>
    <p:sldId id="304" r:id="rId9"/>
    <p:sldId id="305" r:id="rId10"/>
    <p:sldId id="324" r:id="rId11"/>
    <p:sldId id="325" r:id="rId12"/>
    <p:sldId id="290" r:id="rId13"/>
    <p:sldId id="270" r:id="rId14"/>
    <p:sldId id="271" r:id="rId15"/>
    <p:sldId id="264" r:id="rId16"/>
    <p:sldId id="267" r:id="rId17"/>
    <p:sldId id="261" r:id="rId18"/>
    <p:sldId id="272" r:id="rId19"/>
    <p:sldId id="274" r:id="rId20"/>
    <p:sldId id="351" r:id="rId21"/>
    <p:sldId id="276" r:id="rId22"/>
    <p:sldId id="354" r:id="rId23"/>
    <p:sldId id="346" r:id="rId24"/>
    <p:sldId id="292" r:id="rId25"/>
    <p:sldId id="302" r:id="rId26"/>
    <p:sldId id="275" r:id="rId27"/>
    <p:sldId id="291" r:id="rId28"/>
    <p:sldId id="293" r:id="rId29"/>
    <p:sldId id="347" r:id="rId30"/>
    <p:sldId id="334" r:id="rId31"/>
    <p:sldId id="308" r:id="rId32"/>
    <p:sldId id="312" r:id="rId33"/>
    <p:sldId id="333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91" autoAdjust="0"/>
  </p:normalViewPr>
  <p:slideViewPr>
    <p:cSldViewPr>
      <p:cViewPr varScale="1">
        <p:scale>
          <a:sx n="65" d="100"/>
          <a:sy n="65" d="100"/>
        </p:scale>
        <p:origin x="8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A48A0A46-DF77-4D35-90B5-5927A487BC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9E08F08F-EB86-44B4-9AB8-D201AC1BD35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B1C834D-C63B-43CE-91DD-4093281D3B90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>
            <a:extLst>
              <a:ext uri="{FF2B5EF4-FFF2-40B4-BE49-F238E27FC236}">
                <a16:creationId xmlns:a16="http://schemas.microsoft.com/office/drawing/2014/main" id="{97A06DF6-9A70-4FD5-9A08-771DBC25496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918" name="Rectangle 6">
            <a:extLst>
              <a:ext uri="{FF2B5EF4-FFF2-40B4-BE49-F238E27FC236}">
                <a16:creationId xmlns:a16="http://schemas.microsoft.com/office/drawing/2014/main" id="{B3883621-0847-4133-B66A-DB05F6BC15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>
            <a:extLst>
              <a:ext uri="{FF2B5EF4-FFF2-40B4-BE49-F238E27FC236}">
                <a16:creationId xmlns:a16="http://schemas.microsoft.com/office/drawing/2014/main" id="{E4370E2C-293E-4DE5-BCA0-7C764B3C36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E69ED6B-22B8-4CE2-A653-6A9A8753E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8C10DB-D1B0-434E-87F2-173095B2AB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D329C0-DA59-4439-BD19-8383B69D12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604A9F-D688-4087-9103-3DFC3A6E02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AC7B2-D4E8-49BB-999D-8CE4ABD81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28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02F11C-BCCC-406D-BCDB-4F2C058DB7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138879-078B-4730-9354-904086C97A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512D687-BA11-461D-BC00-3FE50636FD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53BCD-142B-48EE-9927-FA46DFCBE5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774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A8B40C-797F-48FC-BACE-6B890BB712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63265B-33B4-46E3-BC90-3D7E89EE41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DF05BB-47A9-4866-882F-3D3D02FC9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599CF9-D378-4AE7-BBD7-3B0E28609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3064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B3EEA5E-464C-49D0-B2B5-7C831BA63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6FC137C-8193-4563-9145-670D41CB4E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E5B0A-DD38-447A-B868-76E7E8FF7B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1BA74CB-DDBB-45FE-98E9-4FC703ADE0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191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B98691-96F0-4E8E-83C8-62990F509C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EE405D-CE1B-48C2-9788-B073694CA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FAC4D1-7281-44E1-BF0F-96752E4B87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A1CCD-3533-4298-9440-38CB3A7E55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740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D874C9-054C-4A32-8515-4AFF912D4D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EBC606-FB8B-4353-BEF3-CFFF83044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E42F86-E1CE-46BD-986F-9E3D7850D7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35DA4-D5AC-480B-BC08-A0F2A366CB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660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2FCAA5-85A7-4361-B330-6B96A340B5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C1035B-8B3B-45DC-8A44-50007A224C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9DFC43-D82D-483B-A536-7642CF2D9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BC610-D2F6-4079-A399-FB6629C1AD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640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AA950A5-FBD7-48A7-B12E-B823131052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06AE29-531B-44F0-B959-D64F0597B2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2316D4C-CC96-4A9F-844A-F92E090AE3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F283E-2BB6-4959-AB10-E508835FB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11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E15A04-57F3-4457-BE9E-C53622077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45E021E-70B7-49F6-92EC-516D684C31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713D027-8323-498C-A82C-6EFB8B450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0922F-22A6-4C37-B087-901EFD3544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20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42A1C65-B63B-41CB-A19A-523A20BC37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6944B1-704D-4F15-AB9A-A41D1E0C20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662A274-B188-4965-9AC2-76A7A01F4C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0ABF5-AB0E-4A14-A9B4-50DE4C96A5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6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7589BA-24CD-4423-97D5-7A0DDE2924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6B551A-E050-43F0-98AE-1C075E7AEA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0D83AC-1D39-4A6C-9687-E1076988E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86C9B-BCD8-4ADB-BADC-A022A01C98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031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E303ED-7212-427F-A677-F6C8F29F47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6677C6-4E0B-4AFA-AF31-A18B35A84E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87FB2E-7588-4FC4-9B0B-3B6B23CDD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BF535-8E91-4051-8CCF-B2E3FB2B18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7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EFE5A98-924C-493C-A134-F2E3F9D223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3AAD68-978B-41C3-84BD-51A7E354D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F17F899-E160-4E6E-991C-BC82E0A932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DCC94C7-A0D0-4B8F-8C02-1E404DC7C0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6A9D049-F7B0-4160-9991-DA731020DF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BFAB665-37E4-4138-9E6F-B61EC0188D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B6352E7-B5F4-4F00-B80B-CC718EDFCF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9376C14-3155-4A3B-9B32-8B2427323A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4BE104E-5F46-40FC-9A0E-74A259016A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921C68A-3470-4A8C-BBB3-97098960D2B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31BF658-A973-44B6-A6BF-A4F6151B9B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A5A50DD-74D8-4262-BFB4-5418262649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ID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4F0E591-24A1-4E99-A11D-D7950F33DD3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1447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5400" b="1">
                <a:solidFill>
                  <a:schemeClr val="bg1"/>
                </a:solidFill>
              </a:rPr>
              <a:t>Intestinal` </a:t>
            </a:r>
            <a:br>
              <a:rPr lang="en-US" altLang="en-US" sz="5400" b="1">
                <a:solidFill>
                  <a:schemeClr val="bg1"/>
                </a:solidFill>
              </a:rPr>
            </a:br>
            <a:r>
              <a:rPr lang="en-US" altLang="en-US" sz="5400" b="1">
                <a:solidFill>
                  <a:schemeClr val="bg1"/>
                </a:solidFill>
              </a:rPr>
              <a:t>Protozoa</a:t>
            </a:r>
          </a:p>
        </p:txBody>
      </p:sp>
      <p:sp>
        <p:nvSpPr>
          <p:cNvPr id="16387" name="TextBox 1">
            <a:extLst>
              <a:ext uri="{FF2B5EF4-FFF2-40B4-BE49-F238E27FC236}">
                <a16:creationId xmlns:a16="http://schemas.microsoft.com/office/drawing/2014/main" id="{66A469CD-6E7A-472C-87B6-33D98F18E7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5618163"/>
            <a:ext cx="6337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</a:rPr>
              <a:t>Dr: MONA BADR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4F8C0D40-F82F-4A57-80E7-AA83C3A66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Giardiasis: Chemotherapy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7239D0ED-3AA1-4292-A101-21FED0C90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3284538"/>
            <a:ext cx="7772400" cy="1592262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2"/>
                </a:solidFill>
              </a:rPr>
              <a:t>Drug of choice: Metronidazole</a:t>
            </a:r>
            <a:r>
              <a:rPr lang="en-US" altLang="en-US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026" descr="EH3">
            <a:extLst>
              <a:ext uri="{FF2B5EF4-FFF2-40B4-BE49-F238E27FC236}">
                <a16:creationId xmlns:a16="http://schemas.microsoft.com/office/drawing/2014/main" id="{2F75212D-6A7E-43DE-8130-A530C2170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1268413"/>
            <a:ext cx="8555037" cy="464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 Box 1027">
            <a:extLst>
              <a:ext uri="{FF2B5EF4-FFF2-40B4-BE49-F238E27FC236}">
                <a16:creationId xmlns:a16="http://schemas.microsoft.com/office/drawing/2014/main" id="{48B24658-8CE6-4849-89C7-D2DC14F3BC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04800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Arial" panose="020B0604020202020204" pitchFamily="34" charset="0"/>
              </a:rPr>
              <a:t>Intestinal Amoebae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9">
            <a:extLst>
              <a:ext uri="{FF2B5EF4-FFF2-40B4-BE49-F238E27FC236}">
                <a16:creationId xmlns:a16="http://schemas.microsoft.com/office/drawing/2014/main" id="{1B685D29-C8B7-42EE-91D5-D24EB0186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76250"/>
            <a:ext cx="9144000" cy="637063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 Black" panose="020B0A04020102020204" pitchFamily="34" charset="0"/>
              </a:rPr>
              <a:t>ENTAMOEBA HISTOLYTICA…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500 million people are infected. 100,000 deaths per year. Worldwide distribution but is seen more often in tropical countries with poor sanitary conditions. It is a waterborne infection.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There are 6 species of </a:t>
            </a: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Entamoeba:</a:t>
            </a:r>
            <a:endParaRPr lang="en-US" altLang="en-US" sz="2400" b="1" i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i="1" u="sng">
                <a:solidFill>
                  <a:srgbClr val="FF0000"/>
                </a:solidFill>
                <a:latin typeface="Arial" panose="020B0604020202020204" pitchFamily="34" charset="0"/>
              </a:rPr>
              <a:t>E.histolytica </a:t>
            </a:r>
            <a:r>
              <a:rPr lang="en-US" altLang="en-US" sz="2400" b="1" i="1" u="sng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E.dispar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E.hartmanni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E.coli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E.gingivalis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Arial" panose="020B0604020202020204" pitchFamily="34" charset="0"/>
              </a:rPr>
              <a:t>E.polecki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E23221B-6D34-4E44-A7B6-88E4ED0D4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84313"/>
            <a:ext cx="8153400" cy="35401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 i="1" u="sng" dirty="0" err="1">
                <a:solidFill>
                  <a:srgbClr val="FF0000"/>
                </a:solidFill>
                <a:latin typeface="Arial" pitchFamily="34" charset="0"/>
              </a:rPr>
              <a:t>Entamoeba</a:t>
            </a:r>
            <a:r>
              <a:rPr lang="en-US" sz="3200" b="1" i="1" u="sng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3200" b="1" i="1" u="sng" dirty="0" err="1">
                <a:solidFill>
                  <a:srgbClr val="FF0000"/>
                </a:solidFill>
                <a:latin typeface="Arial" pitchFamily="34" charset="0"/>
              </a:rPr>
              <a:t>histolytica</a:t>
            </a:r>
            <a:r>
              <a:rPr lang="en-US" sz="3200" b="1" i="1" u="sng" dirty="0">
                <a:solidFill>
                  <a:srgbClr val="FF0000"/>
                </a:solidFill>
                <a:latin typeface="Arial" pitchFamily="34" charset="0"/>
              </a:rPr>
              <a:t>  </a:t>
            </a:r>
            <a:r>
              <a:rPr lang="en-US" sz="3200" b="1" u="sng" dirty="0">
                <a:solidFill>
                  <a:srgbClr val="FF0000"/>
                </a:solidFill>
                <a:latin typeface="Arial" pitchFamily="34" charset="0"/>
              </a:rPr>
              <a:t>:                                      </a:t>
            </a:r>
            <a:r>
              <a:rPr lang="en-US" b="1" dirty="0">
                <a:latin typeface="Arial" pitchFamily="34" charset="0"/>
              </a:rPr>
              <a:t>Amoebae that are pathogenic and invasive.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3200" b="1" i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E. </a:t>
            </a:r>
            <a:r>
              <a:rPr lang="en-US" sz="3200" b="1" i="1" u="sng" dirty="0" err="1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dispar</a:t>
            </a:r>
            <a:r>
              <a:rPr lang="en-US" sz="3200" b="1" i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</a:rPr>
              <a:t> :                                                                       </a:t>
            </a:r>
            <a:r>
              <a:rPr lang="en-US" b="1" dirty="0">
                <a:latin typeface="Arial" pitchFamily="34" charset="0"/>
              </a:rPr>
              <a:t>The nonpathogenic ,non invasive form .                              </a:t>
            </a:r>
            <a:endParaRPr lang="en-US" b="1" i="1" dirty="0">
              <a:latin typeface="Arial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latin typeface="Arial" pitchFamily="34" charset="0"/>
              </a:rPr>
              <a:t>                                                                                          The 2 amoebae can</a:t>
            </a:r>
            <a:r>
              <a:rPr lang="en-US" b="1" dirty="0"/>
              <a:t>’</a:t>
            </a:r>
            <a:r>
              <a:rPr lang="en-US" b="1" dirty="0">
                <a:latin typeface="Arial" pitchFamily="34" charset="0"/>
              </a:rPr>
              <a:t>t be distinguish by microscopic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b="1" dirty="0">
                <a:latin typeface="Arial" pitchFamily="34" charset="0"/>
              </a:rPr>
              <a:t>observation. 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D9D196D1-6F4F-455D-86A7-9EDF54F2C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838200"/>
            <a:ext cx="5367338" cy="57943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latin typeface="Comic Sans MS" panose="030F0702030302020204" pitchFamily="66" charset="0"/>
              </a:rPr>
              <a:t>E. histolytica vs E. dispar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7" name="Object 6">
            <a:extLst>
              <a:ext uri="{FF2B5EF4-FFF2-40B4-BE49-F238E27FC236}">
                <a16:creationId xmlns:a16="http://schemas.microsoft.com/office/drawing/2014/main" id="{605E331C-078D-476C-B370-58A6DFCC7E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9388" y="815975"/>
          <a:ext cx="8964612" cy="602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Bitmap Image" r:id="rId3" imgW="4142857" imgH="5219048" progId="Paint.Picture">
                  <p:embed/>
                </p:oleObj>
              </mc:Choice>
              <mc:Fallback>
                <p:oleObj name="Bitmap Image" r:id="rId3" imgW="4142857" imgH="5219048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815975"/>
                        <a:ext cx="8964612" cy="6021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8" name="Rectangle 7">
            <a:extLst>
              <a:ext uri="{FF2B5EF4-FFF2-40B4-BE49-F238E27FC236}">
                <a16:creationId xmlns:a16="http://schemas.microsoft.com/office/drawing/2014/main" id="{52C736B6-DEA6-4937-8908-041DD0EA3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58775"/>
            <a:ext cx="2982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/>
              <a:t>Entamoeba histolytica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enta3">
            <a:extLst>
              <a:ext uri="{FF2B5EF4-FFF2-40B4-BE49-F238E27FC236}">
                <a16:creationId xmlns:a16="http://schemas.microsoft.com/office/drawing/2014/main" id="{62A9581D-E58D-4FAF-907E-DD3E4E8B0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344170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5" descr="enta4">
            <a:extLst>
              <a:ext uri="{FF2B5EF4-FFF2-40B4-BE49-F238E27FC236}">
                <a16:creationId xmlns:a16="http://schemas.microsoft.com/office/drawing/2014/main" id="{4BC94DBA-DB8C-4485-8BD6-C0FE1F6F0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928688"/>
            <a:ext cx="2679700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Rectangle 7">
            <a:extLst>
              <a:ext uri="{FF2B5EF4-FFF2-40B4-BE49-F238E27FC236}">
                <a16:creationId xmlns:a16="http://schemas.microsoft.com/office/drawing/2014/main" id="{F4700040-7B31-4A1B-A4A7-E0D30B07E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214313"/>
            <a:ext cx="29829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/>
              <a:t>Entamoeba histolytica</a:t>
            </a:r>
          </a:p>
        </p:txBody>
      </p:sp>
      <p:sp>
        <p:nvSpPr>
          <p:cNvPr id="30724" name="Rectangle 2">
            <a:extLst>
              <a:ext uri="{FF2B5EF4-FFF2-40B4-BE49-F238E27FC236}">
                <a16:creationId xmlns:a16="http://schemas.microsoft.com/office/drawing/2014/main" id="{0F50E445-E172-4FE9-B3C8-8FBECA2F0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8" y="1071563"/>
            <a:ext cx="3886200" cy="193833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Trophozoite: vegetative stage, must encyst to survive in the environment. It is a fragile structure. </a:t>
            </a:r>
          </a:p>
        </p:txBody>
      </p:sp>
      <p:sp>
        <p:nvSpPr>
          <p:cNvPr id="30725" name="Rectangle 2">
            <a:extLst>
              <a:ext uri="{FF2B5EF4-FFF2-40B4-BE49-F238E27FC236}">
                <a16:creationId xmlns:a16="http://schemas.microsoft.com/office/drawing/2014/main" id="{9D3A197A-F0AF-44F1-968A-905E22869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4000500"/>
            <a:ext cx="4071938" cy="157003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Cyst: infective stage. Resist the harsh conditions of the environment.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E_histol_cyst_drawG_sm">
            <a:extLst>
              <a:ext uri="{FF2B5EF4-FFF2-40B4-BE49-F238E27FC236}">
                <a16:creationId xmlns:a16="http://schemas.microsoft.com/office/drawing/2014/main" id="{9E163833-1B0F-488E-ABF0-AA509AFFA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3800"/>
            <a:ext cx="2843213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6" name="Picture 5" descr="E_histol_troph_B">
            <a:extLst>
              <a:ext uri="{FF2B5EF4-FFF2-40B4-BE49-F238E27FC236}">
                <a16:creationId xmlns:a16="http://schemas.microsoft.com/office/drawing/2014/main" id="{34E3449D-4B71-49F7-858B-9F522FDAB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1141413"/>
            <a:ext cx="21431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8">
            <a:extLst>
              <a:ext uri="{FF2B5EF4-FFF2-40B4-BE49-F238E27FC236}">
                <a16:creationId xmlns:a16="http://schemas.microsoft.com/office/drawing/2014/main" id="{38E5B58C-A00B-476C-A9E4-0377A76AB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3429000"/>
            <a:ext cx="259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E. histolytica cyst</a:t>
            </a:r>
          </a:p>
        </p:txBody>
      </p:sp>
      <p:sp>
        <p:nvSpPr>
          <p:cNvPr id="31748" name="Text Box 9">
            <a:extLst>
              <a:ext uri="{FF2B5EF4-FFF2-40B4-BE49-F238E27FC236}">
                <a16:creationId xmlns:a16="http://schemas.microsoft.com/office/drawing/2014/main" id="{73168D1E-89F5-4757-AA55-E8DD542166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4370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E. histolytica trophozoite</a:t>
            </a:r>
          </a:p>
        </p:txBody>
      </p:sp>
      <p:pic>
        <p:nvPicPr>
          <p:cNvPr id="31749" name="Picture 10" descr="E_histol_troph_E">
            <a:extLst>
              <a:ext uri="{FF2B5EF4-FFF2-40B4-BE49-F238E27FC236}">
                <a16:creationId xmlns:a16="http://schemas.microsoft.com/office/drawing/2014/main" id="{0AFEDC75-F50F-487C-BF54-4D74EE685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763" y="1184275"/>
            <a:ext cx="2214562" cy="285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1">
            <a:extLst>
              <a:ext uri="{FF2B5EF4-FFF2-40B4-BE49-F238E27FC236}">
                <a16:creationId xmlns:a16="http://schemas.microsoft.com/office/drawing/2014/main" id="{B201148B-044E-4C8D-A23A-67D1163CF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5316538"/>
            <a:ext cx="8064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 infective stage is the cyst but we can detect both in the stool cysts &amp;trophozoites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>
            <a:extLst>
              <a:ext uri="{FF2B5EF4-FFF2-40B4-BE49-F238E27FC236}">
                <a16:creationId xmlns:a16="http://schemas.microsoft.com/office/drawing/2014/main" id="{2970A1D3-9138-4EC4-8EF4-F63BB80D94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76400"/>
            <a:ext cx="7467600" cy="360045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Mode of infection (faecal-oral route)</a:t>
            </a:r>
            <a:endParaRPr lang="en-US" altLang="en-US" sz="2400" b="1">
              <a:solidFill>
                <a:srgbClr val="01FFFF"/>
              </a:solidFill>
              <a:latin typeface="Arial" panose="020B0604020202020204" pitchFamily="34" charset="0"/>
            </a:endParaRP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Water, food</a:t>
            </a:r>
            <a:endParaRPr lang="en-US" altLang="en-US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Flies can act as vector.</a:t>
            </a: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.</a:t>
            </a: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Can be sexually transmitted </a:t>
            </a:r>
            <a:r>
              <a:rPr lang="en-US" altLang="en-US" b="1">
                <a:latin typeface="Arial" panose="020B0604020202020204" pitchFamily="34" charset="0"/>
              </a:rPr>
              <a:t>pe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rson </a:t>
            </a: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-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to </a:t>
            </a:r>
            <a:r>
              <a:rPr lang="en-US" altLang="en-US" b="1">
                <a:solidFill>
                  <a:srgbClr val="FFFFFF"/>
                </a:solidFill>
                <a:latin typeface="Arial" panose="020B0604020202020204" pitchFamily="34" charset="0"/>
              </a:rPr>
              <a:t>-</a:t>
            </a: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person contacts</a:t>
            </a:r>
            <a:endParaRPr lang="en-US" altLang="en-US" b="1">
              <a:solidFill>
                <a:srgbClr val="FFFFFF"/>
              </a:solidFill>
              <a:latin typeface="Arial" panose="020B0604020202020204" pitchFamily="34" charset="0"/>
            </a:endParaRPr>
          </a:p>
          <a:p>
            <a:pPr lvl="2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  <a:latin typeface="Arial" panose="020B0604020202020204" pitchFamily="34" charset="0"/>
              </a:rPr>
              <a:t>Not a zoonosis</a:t>
            </a:r>
          </a:p>
        </p:txBody>
      </p:sp>
      <p:sp>
        <p:nvSpPr>
          <p:cNvPr id="32770" name="Rectangle 4">
            <a:extLst>
              <a:ext uri="{FF2B5EF4-FFF2-40B4-BE49-F238E27FC236}">
                <a16:creationId xmlns:a16="http://schemas.microsoft.com/office/drawing/2014/main" id="{01B931C4-45F8-4B40-99D8-CE7022AA60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762000"/>
            <a:ext cx="3417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omic Sans MS" panose="030F0702030302020204" pitchFamily="66" charset="0"/>
              </a:rPr>
              <a:t>Entamoeba histolytica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>
            <a:extLst>
              <a:ext uri="{FF2B5EF4-FFF2-40B4-BE49-F238E27FC236}">
                <a16:creationId xmlns:a16="http://schemas.microsoft.com/office/drawing/2014/main" id="{75050710-F19C-4B12-A312-5CDD8ECFE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482600"/>
            <a:ext cx="9036050" cy="6092825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222222"/>
                </a:solidFill>
                <a:latin typeface="Arial" panose="020B0604020202020204" pitchFamily="34" charset="0"/>
              </a:rPr>
              <a:t>The infective dose can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be as little as 1 </a:t>
            </a:r>
            <a:r>
              <a:rPr lang="en-US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cyst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. </a:t>
            </a:r>
            <a:endParaRPr lang="en-US" altLang="en-US" sz="2400" b="1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222222"/>
                </a:solidFill>
                <a:latin typeface="Arial" panose="020B0604020202020204" pitchFamily="34" charset="0"/>
              </a:rPr>
              <a:t>The incubation period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can be from few days </a:t>
            </a:r>
            <a:r>
              <a:rPr lang="en-US" altLang="en-US" sz="2400" b="1">
                <a:solidFill>
                  <a:srgbClr val="222222"/>
                </a:solidFill>
                <a:latin typeface="Arial" panose="020B0604020202020204" pitchFamily="34" charset="0"/>
              </a:rPr>
              <a:t>to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few weeks depending on the infective dose. IF the </a:t>
            </a:r>
            <a:r>
              <a:rPr lang="en-US" altLang="en-US" sz="2400" b="1">
                <a:solidFill>
                  <a:srgbClr val="00B050"/>
                </a:solidFill>
                <a:latin typeface="Arial" panose="020B0604020202020204" pitchFamily="34" charset="0"/>
              </a:rPr>
              <a:t>TROPHOZOITE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 is ingested it is disintegrates in the stomach without producing infection.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Excystation occurs in the lower region of the small intestine and then production of 8 small amoebae which enter the large intestine and may :(1)invade the tissue,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(2) live in the lumen </a:t>
            </a:r>
            <a:r>
              <a:rPr lang="en-US" altLang="en-US" sz="2800" b="1" i="1" u="sng">
                <a:solidFill>
                  <a:srgbClr val="FF0000"/>
                </a:solidFill>
                <a:latin typeface="Arial" panose="020B0604020202020204" pitchFamily="34" charset="0"/>
              </a:rPr>
              <a:t>of large intestine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without invasion ,or (3) encyst  (become cysts and pass in the stool).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rgbClr val="222222"/>
                </a:solidFill>
                <a:latin typeface="Arial" panose="020B0604020202020204" pitchFamily="34" charset="0"/>
              </a:rPr>
              <a:t>Only the </a:t>
            </a:r>
            <a:r>
              <a:rPr lang="en-US" altLang="en-US" b="1">
                <a:solidFill>
                  <a:srgbClr val="FF0000"/>
                </a:solidFill>
                <a:latin typeface="Arial" panose="020B0604020202020204" pitchFamily="34" charset="0"/>
              </a:rPr>
              <a:t>Cysts</a:t>
            </a:r>
            <a:r>
              <a:rPr lang="en-US" altLang="en-US" sz="2400" b="1">
                <a:solidFill>
                  <a:srgbClr val="222222"/>
                </a:solidFill>
                <a:latin typeface="Arial" panose="020B0604020202020204" pitchFamily="34" charset="0"/>
              </a:rPr>
              <a:t> can survive in the environment  for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weeks </a:t>
            </a:r>
            <a:r>
              <a:rPr lang="en-US" altLang="en-US" sz="2400" b="1">
                <a:solidFill>
                  <a:srgbClr val="222222"/>
                </a:solidFill>
                <a:latin typeface="Arial" panose="020B0604020202020204" pitchFamily="34" charset="0"/>
              </a:rPr>
              <a:t>at appropriate </a:t>
            </a:r>
            <a:r>
              <a:rPr lang="en-US" altLang="en-US" sz="2400" b="1">
                <a:solidFill>
                  <a:srgbClr val="000000"/>
                </a:solidFill>
                <a:latin typeface="Arial" panose="020B0604020202020204" pitchFamily="34" charset="0"/>
              </a:rPr>
              <a:t>temperature and humidity after excreted from stool of infected patients. </a:t>
            </a:r>
            <a:endParaRPr lang="en-US" altLang="en-US" sz="2400" b="1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A7E21B38-B804-4B09-A8F9-49217B579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0"/>
            <a:ext cx="450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00"/>
                </a:solidFill>
                <a:latin typeface="Comic Sans MS" panose="030F0702030302020204" pitchFamily="66" charset="0"/>
              </a:rPr>
              <a:t>Entamoeba histolytica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C:\Documents and Settings\Dr.Mona\Desktop\ent 1.gif">
            <a:extLst>
              <a:ext uri="{FF2B5EF4-FFF2-40B4-BE49-F238E27FC236}">
                <a16:creationId xmlns:a16="http://schemas.microsoft.com/office/drawing/2014/main" id="{42AB6AF5-DD80-4439-9A14-E9EB6CC07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89646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>
            <a:extLst>
              <a:ext uri="{FF2B5EF4-FFF2-40B4-BE49-F238E27FC236}">
                <a16:creationId xmlns:a16="http://schemas.microsoft.com/office/drawing/2014/main" id="{B5FAC507-144E-4F25-802A-039109152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609600"/>
            <a:ext cx="765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FFFF"/>
                </a:solidFill>
                <a:cs typeface="Times New Roman" panose="02020603050405020304" pitchFamily="18" charset="0"/>
              </a:rPr>
              <a:t>CLASSIFICATION  OF PARASITES</a:t>
            </a:r>
            <a:endParaRPr lang="en-US" altLang="en-US" sz="3600" b="1">
              <a:solidFill>
                <a:srgbClr val="FFFFFF"/>
              </a:solidFill>
            </a:endParaRPr>
          </a:p>
        </p:txBody>
      </p:sp>
      <p:graphicFrame>
        <p:nvGraphicFramePr>
          <p:cNvPr id="3121" name="Group 49">
            <a:extLst>
              <a:ext uri="{FF2B5EF4-FFF2-40B4-BE49-F238E27FC236}">
                <a16:creationId xmlns:a16="http://schemas.microsoft.com/office/drawing/2014/main" id="{AD130194-D44E-475D-935E-807361BAD42F}"/>
              </a:ext>
            </a:extLst>
          </p:cNvPr>
          <p:cNvGraphicFramePr>
            <a:graphicFrameLocks noGrp="1"/>
          </p:cNvGraphicFramePr>
          <p:nvPr/>
        </p:nvGraphicFramePr>
        <p:xfrm>
          <a:off x="0" y="1676400"/>
          <a:ext cx="9067800" cy="4664075"/>
        </p:xfrm>
        <a:graphic>
          <a:graphicData uri="http://schemas.openxmlformats.org/drawingml/2006/table">
            <a:tbl>
              <a:tblPr/>
              <a:tblGrid>
                <a:gridCol w="449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230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PROTOZOA 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HELMINTHS</a:t>
                      </a: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8C9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Unicellular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Single cell for all functions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8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Multicellular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Specialized cells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8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79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1:Aoebae: move by pseudopodia.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2:Flagellates: move by flagella.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3:Ciliates: move by cilia  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4:Apicomplexa(Sporozoa)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tissue parasites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Round worms (Nematodes):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- elongated, cylindrical,    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unsegmented.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Flat worms :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- Trematodes: leaf-like, 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unsegmented.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- Cestodes:     tape-like, 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       segmented.</a:t>
                      </a: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>
            <a:extLst>
              <a:ext uri="{FF2B5EF4-FFF2-40B4-BE49-F238E27FC236}">
                <a16:creationId xmlns:a16="http://schemas.microsoft.com/office/drawing/2014/main" id="{DA5B53E7-19F5-4295-9E7D-EBD50E854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9275"/>
            <a:ext cx="9144000" cy="58785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chemeClr val="tx2"/>
                </a:solidFill>
                <a:latin typeface="Arial" panose="020B0604020202020204" pitchFamily="34" charset="0"/>
              </a:rPr>
              <a:t>Intsetinal amoebiasis (Acute amoebic dysentry) 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Trophozoite has  the ability  to hydrolyze host tissues with their active enzymes present on the surface membrane of the trophozoite ( causing ulcer and tissue perforation), also trophozoite has the ability to ingest blood cells.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The presenting symptom is diarrhea which is accompanied by blood ,mucus  and some times tenesmus.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As a complication ,severe intestinal hemorrhage or rarely perforation may occur ,lesions are found in cecum ,appendix or colon.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They may heal. If perforation of the colon occurs, this may lead to peritonitis that can lead to death.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 Amoeboma :Granulomatous mass  obstructing the bowel.</a:t>
            </a:r>
          </a:p>
        </p:txBody>
      </p:sp>
      <p:sp>
        <p:nvSpPr>
          <p:cNvPr id="35842" name="Rectangle 3">
            <a:extLst>
              <a:ext uri="{FF2B5EF4-FFF2-40B4-BE49-F238E27FC236}">
                <a16:creationId xmlns:a16="http://schemas.microsoft.com/office/drawing/2014/main" id="{F42E9332-7C7D-4867-AC05-F70623465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0"/>
            <a:ext cx="4500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i="1">
                <a:solidFill>
                  <a:srgbClr val="000000"/>
                </a:solidFill>
                <a:latin typeface="Comic Sans MS" panose="030F0702030302020204" pitchFamily="66" charset="0"/>
              </a:rPr>
              <a:t>Entamoeba histolytica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>
            <a:extLst>
              <a:ext uri="{FF2B5EF4-FFF2-40B4-BE49-F238E27FC236}">
                <a16:creationId xmlns:a16="http://schemas.microsoft.com/office/drawing/2014/main" id="{A68B6B5A-695F-4FC7-9208-819228DD7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04913"/>
            <a:ext cx="8567737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>
            <a:extLst>
              <a:ext uri="{FF2B5EF4-FFF2-40B4-BE49-F238E27FC236}">
                <a16:creationId xmlns:a16="http://schemas.microsoft.com/office/drawing/2014/main" id="{9438F9F5-A83F-4D21-8A22-25DBB3A0A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5875" y="404813"/>
            <a:ext cx="3449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>
                <a:solidFill>
                  <a:srgbClr val="000000"/>
                </a:solidFill>
                <a:latin typeface="Comic Sans MS" panose="030F0702030302020204" pitchFamily="66" charset="0"/>
              </a:rPr>
              <a:t>Entamoeba histolytica</a:t>
            </a:r>
          </a:p>
        </p:txBody>
      </p:sp>
      <p:sp>
        <p:nvSpPr>
          <p:cNvPr id="36867" name="TextBox 1">
            <a:extLst>
              <a:ext uri="{FF2B5EF4-FFF2-40B4-BE49-F238E27FC236}">
                <a16:creationId xmlns:a16="http://schemas.microsoft.com/office/drawing/2014/main" id="{2627CAB3-0A03-4706-9E18-08B2F51B12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981075"/>
            <a:ext cx="16065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>
                <a:solidFill>
                  <a:srgbClr val="FF0000"/>
                </a:solidFill>
              </a:rPr>
              <a:t>cysts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89364D-ED59-4574-88C2-1A069B26ECD0}"/>
              </a:ext>
            </a:extLst>
          </p:cNvPr>
          <p:cNvSpPr txBox="1"/>
          <p:nvPr/>
        </p:nvSpPr>
        <p:spPr>
          <a:xfrm>
            <a:off x="1016000" y="5299075"/>
            <a:ext cx="366553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Trophozoites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EBE41A-1CD3-42F8-9558-6F65BD132837}"/>
              </a:ext>
            </a:extLst>
          </p:cNvPr>
          <p:cNvSpPr txBox="1"/>
          <p:nvPr/>
        </p:nvSpPr>
        <p:spPr>
          <a:xfrm>
            <a:off x="5345113" y="6237288"/>
            <a:ext cx="54197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Both </a:t>
            </a:r>
            <a:r>
              <a:rPr lang="en-US" b="1" dirty="0">
                <a:solidFill>
                  <a:srgbClr val="FF0000"/>
                </a:solidFill>
              </a:rPr>
              <a:t>cysts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trophozoite</a:t>
            </a:r>
            <a:r>
              <a:rPr lang="en-US" dirty="0"/>
              <a:t>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iagram 2">
            <a:extLst>
              <a:ext uri="{FF2B5EF4-FFF2-40B4-BE49-F238E27FC236}">
                <a16:creationId xmlns:a16="http://schemas.microsoft.com/office/drawing/2014/main" id="{BAA988AC-8F92-47E8-8407-D8C0B33D1FA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990600"/>
            <a:ext cx="8280400" cy="529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1E83704-5057-4C9B-89D7-86B23D8C7F1E}"/>
              </a:ext>
            </a:extLst>
          </p:cNvPr>
          <p:cNvSpPr/>
          <p:nvPr/>
        </p:nvSpPr>
        <p:spPr>
          <a:xfrm>
            <a:off x="0" y="0"/>
            <a:ext cx="9144000" cy="1570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dirty="0"/>
              <a:t>THE CLINICAL OUTCOMES OF INFECTION WITH </a:t>
            </a:r>
          </a:p>
          <a:p>
            <a:pPr algn="ctr" eaLnBrk="1" hangingPunct="1">
              <a:defRPr/>
            </a:pPr>
            <a:endParaRPr lang="en-US" dirty="0"/>
          </a:p>
          <a:p>
            <a:pPr algn="ctr" eaLnBrk="1" hangingPunct="1">
              <a:defRPr/>
            </a:pPr>
            <a:r>
              <a:rPr lang="en-US" dirty="0" err="1"/>
              <a:t>Entamoeba</a:t>
            </a:r>
            <a:r>
              <a:rPr lang="en-US" dirty="0"/>
              <a:t> </a:t>
            </a:r>
            <a:r>
              <a:rPr lang="en-US" dirty="0" err="1"/>
              <a:t>histolytica</a:t>
            </a:r>
            <a:endParaRPr lang="ar-S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eh5">
            <a:extLst>
              <a:ext uri="{FF2B5EF4-FFF2-40B4-BE49-F238E27FC236}">
                <a16:creationId xmlns:a16="http://schemas.microsoft.com/office/drawing/2014/main" id="{E77B3DE7-1C09-44A0-BF41-B2E74B5F07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81050"/>
            <a:ext cx="7800975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CC873DA1-E4B0-43C8-89E0-1674A2AAA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0"/>
            <a:ext cx="762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Comic Sans MS" panose="030F0702030302020204" pitchFamily="66" charset="0"/>
              </a:rPr>
              <a:t>PATHOLOGY:</a:t>
            </a:r>
            <a:r>
              <a:rPr lang="en-US" altLang="en-US" sz="2800" b="1" u="sng">
                <a:solidFill>
                  <a:schemeClr val="tx2"/>
                </a:solidFill>
                <a:latin typeface="Arial" panose="020B0604020202020204" pitchFamily="34" charset="0"/>
              </a:rPr>
              <a:t>Intsetinal amoebiasis :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eh5">
            <a:extLst>
              <a:ext uri="{FF2B5EF4-FFF2-40B4-BE49-F238E27FC236}">
                <a16:creationId xmlns:a16="http://schemas.microsoft.com/office/drawing/2014/main" id="{B9BB52AA-3EA5-4317-BAA2-F1AE6A6F3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1752600"/>
            <a:ext cx="6178550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3">
            <a:extLst>
              <a:ext uri="{FF2B5EF4-FFF2-40B4-BE49-F238E27FC236}">
                <a16:creationId xmlns:a16="http://schemas.microsoft.com/office/drawing/2014/main" id="{537131F0-9335-4C94-8627-B38BCAA9F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200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Comic Sans MS" panose="030F0702030302020204" pitchFamily="66" charset="0"/>
              </a:rPr>
              <a:t>PATHOLOGY : </a:t>
            </a:r>
            <a:r>
              <a:rPr lang="en-US" altLang="en-US" sz="2800" b="1" u="sng">
                <a:solidFill>
                  <a:schemeClr val="tx2"/>
                </a:solidFill>
                <a:latin typeface="Arial" panose="020B0604020202020204" pitchFamily="34" charset="0"/>
              </a:rPr>
              <a:t>Intsetinal amoebiasis</a:t>
            </a:r>
          </a:p>
        </p:txBody>
      </p:sp>
      <p:sp>
        <p:nvSpPr>
          <p:cNvPr id="39939" name="Text Box 4">
            <a:extLst>
              <a:ext uri="{FF2B5EF4-FFF2-40B4-BE49-F238E27FC236}">
                <a16:creationId xmlns:a16="http://schemas.microsoft.com/office/drawing/2014/main" id="{B4F48B8F-1D86-41D8-B4A5-1C59EF8237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066800"/>
            <a:ext cx="495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Complications </a:t>
            </a:r>
          </a:p>
        </p:txBody>
      </p:sp>
      <p:pic>
        <p:nvPicPr>
          <p:cNvPr id="39940" name="Picture 4" descr="EH-colitis">
            <a:extLst>
              <a:ext uri="{FF2B5EF4-FFF2-40B4-BE49-F238E27FC236}">
                <a16:creationId xmlns:a16="http://schemas.microsoft.com/office/drawing/2014/main" id="{8C134D16-0344-4429-BDED-0F2C9C29A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444625"/>
            <a:ext cx="2879725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Box 1">
            <a:extLst>
              <a:ext uri="{FF2B5EF4-FFF2-40B4-BE49-F238E27FC236}">
                <a16:creationId xmlns:a16="http://schemas.microsoft.com/office/drawing/2014/main" id="{BEF0C132-3A49-49AD-AB0F-54CF8B1D3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3162300"/>
            <a:ext cx="4067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/>
              <a:t>Intestinal perforation</a:t>
            </a:r>
          </a:p>
        </p:txBody>
      </p:sp>
      <p:pic>
        <p:nvPicPr>
          <p:cNvPr id="39942" name="Picture 4" descr="EH-ulcer">
            <a:extLst>
              <a:ext uri="{FF2B5EF4-FFF2-40B4-BE49-F238E27FC236}">
                <a16:creationId xmlns:a16="http://schemas.microsoft.com/office/drawing/2014/main" id="{B33CFE7F-39A3-4898-83EA-92E89BF06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29038"/>
            <a:ext cx="32400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2">
            <a:extLst>
              <a:ext uri="{FF2B5EF4-FFF2-40B4-BE49-F238E27FC236}">
                <a16:creationId xmlns:a16="http://schemas.microsoft.com/office/drawing/2014/main" id="{4BC7A9E3-219F-4011-A034-3A8E0F83C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975" y="5597525"/>
            <a:ext cx="29241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>
                <a:solidFill>
                  <a:schemeClr val="tx2"/>
                </a:solidFill>
                <a:latin typeface="Arial" panose="020B0604020202020204" pitchFamily="34" charset="0"/>
              </a:rPr>
              <a:t>Flask shape ulcer  in large intestine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>
            <a:extLst>
              <a:ext uri="{FF2B5EF4-FFF2-40B4-BE49-F238E27FC236}">
                <a16:creationId xmlns:a16="http://schemas.microsoft.com/office/drawing/2014/main" id="{0E362E9F-4244-4836-899A-14D380384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263842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2" name="Rectangle 3">
            <a:extLst>
              <a:ext uri="{FF2B5EF4-FFF2-40B4-BE49-F238E27FC236}">
                <a16:creationId xmlns:a16="http://schemas.microsoft.com/office/drawing/2014/main" id="{B6690CCD-BD13-4184-9B42-0CF63A6C1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757738" cy="17541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solidFill>
                  <a:schemeClr val="tx2"/>
                </a:solidFill>
                <a:latin typeface="Arial" panose="020B0604020202020204" pitchFamily="34" charset="0"/>
              </a:rPr>
              <a:t>E. Histolytica </a:t>
            </a: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in mucosa.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Numerous trophozoites can be seen with ingested erythrocytes.</a:t>
            </a:r>
          </a:p>
        </p:txBody>
      </p:sp>
      <p:sp>
        <p:nvSpPr>
          <p:cNvPr id="40963" name="Rectangle 4">
            <a:extLst>
              <a:ext uri="{FF2B5EF4-FFF2-40B4-BE49-F238E27FC236}">
                <a16:creationId xmlns:a16="http://schemas.microsoft.com/office/drawing/2014/main" id="{8401D6E6-4243-4E3A-ABC4-231831E524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304800"/>
            <a:ext cx="4572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Comic Sans MS" panose="030F0702030302020204" pitchFamily="66" charset="0"/>
              </a:rPr>
              <a:t>PATHOLOGY</a:t>
            </a:r>
            <a:endParaRPr lang="en-US" altLang="en-US" sz="2400">
              <a:solidFill>
                <a:schemeClr val="tx2"/>
              </a:solidFill>
              <a:latin typeface="Wingdings-Regular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>
                <a:solidFill>
                  <a:schemeClr val="tx2"/>
                </a:solidFill>
                <a:latin typeface="Arial" panose="020B0604020202020204" pitchFamily="34" charset="0"/>
              </a:rPr>
              <a:t>Intsetinal amoebiasis : </a:t>
            </a:r>
          </a:p>
        </p:txBody>
      </p:sp>
      <p:pic>
        <p:nvPicPr>
          <p:cNvPr id="40964" name="Picture 6" descr="Enthist-HE-int">
            <a:extLst>
              <a:ext uri="{FF2B5EF4-FFF2-40B4-BE49-F238E27FC236}">
                <a16:creationId xmlns:a16="http://schemas.microsoft.com/office/drawing/2014/main" id="{AE161156-4EF8-4083-8A5E-A5BB5F537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51238"/>
            <a:ext cx="46037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EH2">
            <a:extLst>
              <a:ext uri="{FF2B5EF4-FFF2-40B4-BE49-F238E27FC236}">
                <a16:creationId xmlns:a16="http://schemas.microsoft.com/office/drawing/2014/main" id="{15456760-11B1-427C-9504-6615F4AA7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15925"/>
            <a:ext cx="6934200" cy="644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3">
            <a:extLst>
              <a:ext uri="{FF2B5EF4-FFF2-40B4-BE49-F238E27FC236}">
                <a16:creationId xmlns:a16="http://schemas.microsoft.com/office/drawing/2014/main" id="{B87A5BA4-9439-4F70-BCF0-0EC12DFCF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0"/>
            <a:ext cx="8229600" cy="4572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tx2"/>
                </a:solidFill>
                <a:latin typeface="Arial" panose="020B0604020202020204" pitchFamily="34" charset="0"/>
              </a:rPr>
              <a:t>PATHOLOGY:  </a:t>
            </a:r>
            <a:r>
              <a:rPr lang="en-US" altLang="en-US" sz="2400" b="1" u="sng">
                <a:solidFill>
                  <a:schemeClr val="tx2"/>
                </a:solidFill>
                <a:latin typeface="Arial" panose="020B0604020202020204" pitchFamily="34" charset="0"/>
              </a:rPr>
              <a:t>Extra-intsetinal amoebiasis : </a:t>
            </a:r>
          </a:p>
        </p:txBody>
      </p:sp>
      <p:pic>
        <p:nvPicPr>
          <p:cNvPr id="41987" name="Picture 5" descr="Anchovy Sauce (Balayan) - MONIKA">
            <a:extLst>
              <a:ext uri="{FF2B5EF4-FFF2-40B4-BE49-F238E27FC236}">
                <a16:creationId xmlns:a16="http://schemas.microsoft.com/office/drawing/2014/main" id="{55B71443-B7AB-4ADF-A6C7-1BBA98A8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437063"/>
            <a:ext cx="13350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3DD1F539-3429-4E8B-9CD4-4C67F0A69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4500563"/>
            <a:ext cx="871537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 30-year-old male experienced diarrhea for two weeks with fever of 39° C, nausea, vomiting, malaise and right upper abdominal pain. Physical examination revealed hepatomegaly 6 cm below the right costal margin. CT scan showed a single hypodense mass in the rigth lobe of 7.8 x 5.2 cm, round, with well defined borders. Serology was  positive for Enamoeba  histolytica  at 1/512.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Amebic liver abscess was diagnosed. </a:t>
            </a:r>
            <a:br>
              <a:rPr lang="en-US" altLang="en-US" sz="1800"/>
            </a:br>
            <a:endParaRPr lang="ar-SA" altLang="en-US" sz="1800"/>
          </a:p>
        </p:txBody>
      </p:sp>
      <p:pic>
        <p:nvPicPr>
          <p:cNvPr id="43010" name="Picture 3" descr="jremes-troche01.jpg">
            <a:extLst>
              <a:ext uri="{FF2B5EF4-FFF2-40B4-BE49-F238E27FC236}">
                <a16:creationId xmlns:a16="http://schemas.microsoft.com/office/drawing/2014/main" id="{ED76F71D-44B1-44D5-A582-7C4B6CD105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458788"/>
            <a:ext cx="5983287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6DC57E24-36F4-4EE8-9347-19AB7BBD4A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Laboratory Diagnosis  of </a:t>
            </a:r>
            <a:r>
              <a:rPr lang="en-US" sz="4000" dirty="0" err="1"/>
              <a:t>Amoebiasis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E365503-A75F-4D9D-849C-00963E6EE7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48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Intestinal :</a:t>
            </a:r>
          </a:p>
          <a:p>
            <a:pPr lvl="1" eaLnBrk="1" hangingPunct="1">
              <a:defRPr/>
            </a:pPr>
            <a:r>
              <a:rPr lang="en-US" dirty="0"/>
              <a:t>Stools examination : </a:t>
            </a:r>
          </a:p>
          <a:p>
            <a:pPr lvl="2" eaLnBrk="1" hangingPunct="1">
              <a:defRPr/>
            </a:pPr>
            <a:r>
              <a:rPr lang="en-US" dirty="0"/>
              <a:t>Wet mount ( cysts and </a:t>
            </a:r>
            <a:r>
              <a:rPr lang="en-US" dirty="0" err="1"/>
              <a:t>trophozoites</a:t>
            </a:r>
            <a:r>
              <a:rPr lang="en-US" dirty="0"/>
              <a:t>)</a:t>
            </a:r>
          </a:p>
          <a:p>
            <a:pPr lvl="2" eaLnBrk="1" hangingPunct="1">
              <a:defRPr/>
            </a:pPr>
            <a:r>
              <a:rPr lang="en-US" dirty="0"/>
              <a:t>Concentration methods ( only cysts)</a:t>
            </a:r>
          </a:p>
          <a:p>
            <a:pPr lvl="1" eaLnBrk="1" hangingPunct="1">
              <a:defRPr/>
            </a:pPr>
            <a:r>
              <a:rPr lang="en-US" dirty="0"/>
              <a:t>Serology ( mainly for invasive infections):  IHA , ELISA   </a:t>
            </a:r>
          </a:p>
          <a:p>
            <a:pPr eaLnBrk="1" hangingPunct="1">
              <a:defRPr/>
            </a:pPr>
            <a:r>
              <a:rPr lang="en-US" dirty="0"/>
              <a:t>Extra-intestinal:</a:t>
            </a:r>
          </a:p>
          <a:p>
            <a:pPr marL="914400" lvl="1" indent="-514350" eaLnBrk="1" hangingPunct="1">
              <a:defRPr/>
            </a:pPr>
            <a:r>
              <a:rPr lang="en-US" dirty="0"/>
              <a:t>Serology: IHA , ELISA</a:t>
            </a:r>
          </a:p>
          <a:p>
            <a:pPr marL="914400" lvl="1" indent="-514350" eaLnBrk="1" hangingPunct="1">
              <a:defRPr/>
            </a:pPr>
            <a:r>
              <a:rPr lang="en-US" dirty="0"/>
              <a:t>Microscopy of tissues or fluids 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1AD18463-716B-4BB6-B6CB-7B92A3F8C6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716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000" dirty="0"/>
              <a:t>Main Drugs for Treatment of </a:t>
            </a:r>
            <a:r>
              <a:rPr lang="en-US" sz="4000" dirty="0" err="1"/>
              <a:t>Amoebiasis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4DB94CBE-ED27-42BE-986F-F9024ED8E1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Intestinal :</a:t>
            </a:r>
          </a:p>
          <a:p>
            <a:pPr lvl="1" eaLnBrk="1" hangingPunct="1"/>
            <a:r>
              <a:rPr lang="en-US" altLang="en-US"/>
              <a:t>Symptomatic(cysts and trophozoites):  </a:t>
            </a:r>
            <a:r>
              <a:rPr lang="en-US" altLang="en-US" sz="3200" b="1">
                <a:solidFill>
                  <a:srgbClr val="FF0000"/>
                </a:solidFill>
              </a:rPr>
              <a:t>Metronidazole</a:t>
            </a:r>
          </a:p>
          <a:p>
            <a:pPr eaLnBrk="1" hangingPunct="1"/>
            <a:r>
              <a:rPr lang="en-US" altLang="en-US"/>
              <a:t>Extra-intestinal:</a:t>
            </a:r>
          </a:p>
          <a:p>
            <a:pPr lvl="1" eaLnBrk="1" hangingPunct="1"/>
            <a:r>
              <a:rPr lang="en-US" altLang="en-US" sz="3200" b="1">
                <a:solidFill>
                  <a:srgbClr val="FF0000"/>
                </a:solidFill>
              </a:rPr>
              <a:t>Metronidazole</a:t>
            </a:r>
            <a:r>
              <a:rPr lang="en-US" altLang="en-US"/>
              <a:t> 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C84C597-7AD8-4437-A24B-2DD10AC291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 i="1">
                <a:latin typeface="Arial" panose="020B0604020202020204" pitchFamily="34" charset="0"/>
              </a:rPr>
              <a:t>Giardia Lamblia                    </a:t>
            </a:r>
            <a:endParaRPr lang="en-US" altLang="en-US" sz="2800"/>
          </a:p>
        </p:txBody>
      </p:sp>
      <p:sp>
        <p:nvSpPr>
          <p:cNvPr id="18434" name="Text Placeholder 2">
            <a:extLst>
              <a:ext uri="{FF2B5EF4-FFF2-40B4-BE49-F238E27FC236}">
                <a16:creationId xmlns:a16="http://schemas.microsoft.com/office/drawing/2014/main" id="{E8C2C2D5-F8FC-4BD1-BD65-71B3367388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          Trophozoite</a:t>
            </a:r>
          </a:p>
        </p:txBody>
      </p:sp>
      <p:sp>
        <p:nvSpPr>
          <p:cNvPr id="18435" name="Text Placeholder 4">
            <a:extLst>
              <a:ext uri="{FF2B5EF4-FFF2-40B4-BE49-F238E27FC236}">
                <a16:creationId xmlns:a16="http://schemas.microsoft.com/office/drawing/2014/main" id="{AA171C21-37BB-4B46-84BF-9324A25D8D4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>
          <a:xfrm>
            <a:off x="3419475" y="1535113"/>
            <a:ext cx="3097213" cy="639762"/>
          </a:xfrm>
        </p:spPr>
        <p:txBody>
          <a:bodyPr/>
          <a:lstStyle/>
          <a:p>
            <a:r>
              <a:rPr lang="en-US" altLang="en-US"/>
              <a:t>                      Cyct</a:t>
            </a:r>
          </a:p>
        </p:txBody>
      </p:sp>
      <p:pic>
        <p:nvPicPr>
          <p:cNvPr id="18436" name="Picture 2" descr="C:\Documents and Settings\Dr.Mona\Desktop\gl1.jpg">
            <a:extLst>
              <a:ext uri="{FF2B5EF4-FFF2-40B4-BE49-F238E27FC236}">
                <a16:creationId xmlns:a16="http://schemas.microsoft.com/office/drawing/2014/main" id="{1D0196F8-B47D-4643-813E-B4B8814C14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950" y="2378075"/>
            <a:ext cx="3024188" cy="4508500"/>
          </a:xfrm>
          <a:noFill/>
        </p:spPr>
      </p:pic>
      <p:pic>
        <p:nvPicPr>
          <p:cNvPr id="18437" name="Picture 3" descr="C:\Documents and Settings\Dr.Mona\Desktop\gl2.jpg">
            <a:extLst>
              <a:ext uri="{FF2B5EF4-FFF2-40B4-BE49-F238E27FC236}">
                <a16:creationId xmlns:a16="http://schemas.microsoft.com/office/drawing/2014/main" id="{519E6632-4A69-48EE-85BC-90D470260947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2508250"/>
            <a:ext cx="3168650" cy="4248150"/>
          </a:xfrm>
          <a:noFill/>
        </p:spPr>
      </p:pic>
      <p:pic>
        <p:nvPicPr>
          <p:cNvPr id="18438" name="Picture 2" descr="giard6">
            <a:extLst>
              <a:ext uri="{FF2B5EF4-FFF2-40B4-BE49-F238E27FC236}">
                <a16:creationId xmlns:a16="http://schemas.microsoft.com/office/drawing/2014/main" id="{DBB99007-E25F-45A7-B8DA-03858A42F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536825"/>
            <a:ext cx="2817812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1">
            <a:extLst>
              <a:ext uri="{FF2B5EF4-FFF2-40B4-BE49-F238E27FC236}">
                <a16:creationId xmlns:a16="http://schemas.microsoft.com/office/drawing/2014/main" id="{E38FA1E5-F613-41F3-9C88-12485075E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38" y="782638"/>
            <a:ext cx="28702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Giardia </a:t>
            </a:r>
            <a:r>
              <a:rPr lang="en-US" altLang="en-US" sz="2400" b="1">
                <a:latin typeface="Arial" panose="020B0604020202020204" pitchFamily="34" charset="0"/>
              </a:rPr>
              <a:t> cyst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(light microscope)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1" u="sng">
                <a:solidFill>
                  <a:srgbClr val="FF0000"/>
                </a:solidFill>
                <a:latin typeface="Arial" panose="020B0604020202020204" pitchFamily="34" charset="0"/>
              </a:rPr>
              <a:t>INFECTIVE STAGE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2" descr="crptolc">
            <a:extLst>
              <a:ext uri="{FF2B5EF4-FFF2-40B4-BE49-F238E27FC236}">
                <a16:creationId xmlns:a16="http://schemas.microsoft.com/office/drawing/2014/main" id="{9B7A8025-AE2F-4621-9AC7-61ADC366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71563"/>
            <a:ext cx="316865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2" name="Rectangle 3">
            <a:extLst>
              <a:ext uri="{FF2B5EF4-FFF2-40B4-BE49-F238E27FC236}">
                <a16:creationId xmlns:a16="http://schemas.microsoft.com/office/drawing/2014/main" id="{758E2B6A-842D-4967-8961-69E8356D7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77825"/>
            <a:ext cx="5845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Cryptosporidium Parvum</a:t>
            </a:r>
          </a:p>
        </p:txBody>
      </p:sp>
      <p:sp>
        <p:nvSpPr>
          <p:cNvPr id="36868" name="Rectangle 1">
            <a:extLst>
              <a:ext uri="{FF2B5EF4-FFF2-40B4-BE49-F238E27FC236}">
                <a16:creationId xmlns:a16="http://schemas.microsoft.com/office/drawing/2014/main" id="{62B5232C-916A-4181-84C2-CE51E6F4C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2571750"/>
            <a:ext cx="4572000" cy="390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Infection is generally self-limiting in immunocompetent people. In immunocompromised patients, such as those with</a:t>
            </a:r>
            <a:r>
              <a:rPr lang="en-US" altLang="en-US" sz="2400" dirty="0">
                <a:solidFill>
                  <a:srgbClr val="C00000"/>
                </a:solidFill>
                <a:latin typeface="Arial" panose="020B0604020202020204" pitchFamily="34" charset="0"/>
              </a:rPr>
              <a:t> 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hlinkClick r:id="rId3" tooltip="AIDS"/>
              </a:rPr>
              <a:t>AIDS</a:t>
            </a:r>
            <a:r>
              <a:rPr lang="en-US" alt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 </a:t>
            </a:r>
            <a:r>
              <a:rPr lang="en-US" alt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or those undergoing immunosuppressive therapy, infection may not be self-limiting, leading to dehydration and, in severe cases, death</a:t>
            </a:r>
            <a:endParaRPr lang="en-US" altLang="en-US" sz="2400" dirty="0"/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13047562-1567-45F7-BCF9-9D494F1499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341438"/>
            <a:ext cx="4681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252525"/>
                </a:solidFill>
                <a:latin typeface="Arial" panose="020B0604020202020204" pitchFamily="34" charset="0"/>
              </a:rPr>
              <a:t>Infection is caused by ingestion of </a:t>
            </a:r>
            <a:r>
              <a:rPr lang="en-US" altLang="en-US" sz="2400">
                <a:solidFill>
                  <a:srgbClr val="0B0080"/>
                </a:solidFill>
                <a:latin typeface="Arial" panose="020B0604020202020204" pitchFamily="34" charset="0"/>
              </a:rPr>
              <a:t>sporulated</a:t>
            </a:r>
            <a:r>
              <a:rPr lang="en-US" altLang="en-US" sz="240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en-US" altLang="en-US" sz="2400">
                <a:solidFill>
                  <a:srgbClr val="0B0080"/>
                </a:solidFill>
                <a:latin typeface="Arial" panose="020B0604020202020204" pitchFamily="34" charset="0"/>
              </a:rPr>
              <a:t>oocysts</a:t>
            </a:r>
            <a:r>
              <a:rPr lang="en-US" altLang="en-US" sz="2400">
                <a:solidFill>
                  <a:srgbClr val="252525"/>
                </a:solidFill>
                <a:latin typeface="Arial" panose="020B0604020202020204" pitchFamily="34" charset="0"/>
              </a:rPr>
              <a:t> transmitted by the faecal-oral rout</a:t>
            </a:r>
            <a:endParaRPr lang="en-US" altLang="en-US" sz="2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crypto_acidfast">
            <a:extLst>
              <a:ext uri="{FF2B5EF4-FFF2-40B4-BE49-F238E27FC236}">
                <a16:creationId xmlns:a16="http://schemas.microsoft.com/office/drawing/2014/main" id="{807716E4-F081-4113-A86A-B8B0F8D7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08050"/>
            <a:ext cx="3168650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3" descr="crypto_safranin">
            <a:extLst>
              <a:ext uri="{FF2B5EF4-FFF2-40B4-BE49-F238E27FC236}">
                <a16:creationId xmlns:a16="http://schemas.microsoft.com/office/drawing/2014/main" id="{4E261584-BEB6-4C6A-BE16-8429A262C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288" y="1090613"/>
            <a:ext cx="2489200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4">
            <a:extLst>
              <a:ext uri="{FF2B5EF4-FFF2-40B4-BE49-F238E27FC236}">
                <a16:creationId xmlns:a16="http://schemas.microsoft.com/office/drawing/2014/main" id="{F10864F1-8CD2-4170-B65D-5BEB33D33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9013" y="4295775"/>
            <a:ext cx="2774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r" rtl="1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latin typeface="Arial" panose="020B0604020202020204" pitchFamily="34" charset="0"/>
                <a:cs typeface="Arial" panose="020B0604020202020204" pitchFamily="34" charset="0"/>
              </a:rPr>
              <a:t>Cryptosporidium</a:t>
            </a: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 , safranin Ziehl-Neelsen</a:t>
            </a:r>
          </a:p>
        </p:txBody>
      </p:sp>
      <p:sp>
        <p:nvSpPr>
          <p:cNvPr id="47108" name="Text Box 5">
            <a:extLst>
              <a:ext uri="{FF2B5EF4-FFF2-40B4-BE49-F238E27FC236}">
                <a16:creationId xmlns:a16="http://schemas.microsoft.com/office/drawing/2014/main" id="{84DFCA21-6D78-4082-B4EB-B905D7930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440238"/>
            <a:ext cx="3529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i="1">
                <a:latin typeface="Arial" panose="020B0604020202020204" pitchFamily="34" charset="0"/>
                <a:cs typeface="Arial" panose="020B0604020202020204" pitchFamily="34" charset="0"/>
              </a:rPr>
              <a:t>Cryptosporidium</a:t>
            </a: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 oocyst in feces by stain  acid-fast stain</a:t>
            </a:r>
          </a:p>
        </p:txBody>
      </p:sp>
      <p:sp>
        <p:nvSpPr>
          <p:cNvPr id="47109" name="Rectangle 6">
            <a:extLst>
              <a:ext uri="{FF2B5EF4-FFF2-40B4-BE49-F238E27FC236}">
                <a16:creationId xmlns:a16="http://schemas.microsoft.com/office/drawing/2014/main" id="{40A89E9D-2F60-42A2-9AD3-9D95CCF51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377825"/>
            <a:ext cx="61864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Cryptosporidium Diagnosis</a:t>
            </a:r>
          </a:p>
        </p:txBody>
      </p:sp>
      <p:pic>
        <p:nvPicPr>
          <p:cNvPr id="47110" name="Picture 4" descr="cryptgiardFA">
            <a:extLst>
              <a:ext uri="{FF2B5EF4-FFF2-40B4-BE49-F238E27FC236}">
                <a16:creationId xmlns:a16="http://schemas.microsoft.com/office/drawing/2014/main" id="{87F89368-F4AB-4C8C-B19A-464F71C6F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416050"/>
            <a:ext cx="16271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Rectangle 1">
            <a:extLst>
              <a:ext uri="{FF2B5EF4-FFF2-40B4-BE49-F238E27FC236}">
                <a16:creationId xmlns:a16="http://schemas.microsoft.com/office/drawing/2014/main" id="{42F35E9A-DCB0-449F-8665-9A77E0097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963" y="4941888"/>
            <a:ext cx="2581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Crypto-Gardia FAT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>
            <a:extLst>
              <a:ext uri="{FF2B5EF4-FFF2-40B4-BE49-F238E27FC236}">
                <a16:creationId xmlns:a16="http://schemas.microsoft.com/office/drawing/2014/main" id="{A14F1D18-1A21-42D0-89FD-8864C04702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solidFill>
                  <a:schemeClr val="tx1"/>
                </a:solidFill>
              </a:rPr>
              <a:t>Cryptosporidiosis Treatment&amp; prevention</a:t>
            </a:r>
          </a:p>
        </p:txBody>
      </p:sp>
      <p:sp>
        <p:nvSpPr>
          <p:cNvPr id="48130" name="Rectangle 3">
            <a:extLst>
              <a:ext uri="{FF2B5EF4-FFF2-40B4-BE49-F238E27FC236}">
                <a16:creationId xmlns:a16="http://schemas.microsoft.com/office/drawing/2014/main" id="{C0F32B13-A281-4F8D-A22E-DDE54CA845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4150" y="45085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/>
              <a:t>Self-limited in immunocompetent patients</a:t>
            </a:r>
          </a:p>
          <a:p>
            <a:pPr eaLnBrk="1" hangingPunct="1"/>
            <a:r>
              <a:rPr lang="en-US" altLang="en-US"/>
              <a:t>In AIDS patients  : paromomycin </a:t>
            </a:r>
          </a:p>
        </p:txBody>
      </p:sp>
      <p:sp>
        <p:nvSpPr>
          <p:cNvPr id="48131" name="Rectangle 1">
            <a:extLst>
              <a:ext uri="{FF2B5EF4-FFF2-40B4-BE49-F238E27FC236}">
                <a16:creationId xmlns:a16="http://schemas.microsoft.com/office/drawing/2014/main" id="{5B086839-B2C9-45C3-95A5-AF752DEE74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" y="1916113"/>
            <a:ext cx="882015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Linux Libertine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252525"/>
                </a:solidFill>
                <a:latin typeface="Arial" panose="020B0604020202020204" pitchFamily="34" charset="0"/>
              </a:rPr>
              <a:t>The most effective way to prevent the spread of </a:t>
            </a:r>
            <a:r>
              <a:rPr lang="en-US" altLang="en-US" sz="2400" i="1">
                <a:solidFill>
                  <a:srgbClr val="252525"/>
                </a:solidFill>
                <a:latin typeface="Arial" panose="020B0604020202020204" pitchFamily="34" charset="0"/>
              </a:rPr>
              <a:t>C. parvum</a:t>
            </a:r>
            <a:r>
              <a:rPr lang="en-US" altLang="en-US" sz="2400">
                <a:solidFill>
                  <a:srgbClr val="252525"/>
                </a:solidFill>
                <a:latin typeface="Arial" panose="020B0604020202020204" pitchFamily="34" charset="0"/>
              </a:rPr>
              <a:t> is to avoid contact with contaminated feces. Avoiding this contact, especially with young children, Hygiene is the most effective way to combat this difficult-to-prevent parasite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Dr.Mona\Desktop\gl3.jpg">
            <a:extLst>
              <a:ext uri="{FF2B5EF4-FFF2-40B4-BE49-F238E27FC236}">
                <a16:creationId xmlns:a16="http://schemas.microsoft.com/office/drawing/2014/main" id="{E20AF32B-91C5-46D2-91CA-0CFF85D7A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8913"/>
            <a:ext cx="3779837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TextBox 1">
            <a:extLst>
              <a:ext uri="{FF2B5EF4-FFF2-40B4-BE49-F238E27FC236}">
                <a16:creationId xmlns:a16="http://schemas.microsoft.com/office/drawing/2014/main" id="{E1EB53CD-1098-4BD0-B366-641221312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5148263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Giardiasis is transmitted via the fecal- oral route with the ingestion of </a:t>
            </a:r>
            <a:r>
              <a:rPr lang="en-US" altLang="en-US" sz="2400" b="1">
                <a:solidFill>
                  <a:srgbClr val="FF0000"/>
                </a:solidFill>
              </a:rPr>
              <a:t>CYST(the infective stage).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These cysts can stay infectious in the environment for more than 3 months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These cysts can resist the stomach acidity.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After ingestion of the cysts and then cysts pass the stomach acidity ,             ex-cystation  take place in small intestine to produce </a:t>
            </a:r>
            <a:r>
              <a:rPr lang="en-US" altLang="en-US" sz="2400" b="1">
                <a:solidFill>
                  <a:schemeClr val="accent2"/>
                </a:solidFill>
              </a:rPr>
              <a:t>TROPHOZOITE</a:t>
            </a:r>
            <a:r>
              <a:rPr lang="en-US" altLang="en-US" sz="24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/>
              <a:t>Trophozoite  can multiply by binary fission and responsible for causing the disease : diarrhea ,vomiting ,excessive gas and loss of appetite especially in children.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026" descr="Giardia_LifeCycle">
            <a:extLst>
              <a:ext uri="{FF2B5EF4-FFF2-40B4-BE49-F238E27FC236}">
                <a16:creationId xmlns:a16="http://schemas.microsoft.com/office/drawing/2014/main" id="{607DC09F-0CFD-4CCB-B3B8-DBBCF5A0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4288"/>
            <a:ext cx="87487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Text Box 1027">
            <a:extLst>
              <a:ext uri="{FF2B5EF4-FFF2-40B4-BE49-F238E27FC236}">
                <a16:creationId xmlns:a16="http://schemas.microsoft.com/office/drawing/2014/main" id="{7FE4D5BA-1DFF-468C-85C2-27A20C392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549275"/>
            <a:ext cx="42132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/>
              <a:t>Giardia lamblia</a:t>
            </a:r>
            <a:r>
              <a:rPr lang="en-US" altLang="en-US"/>
              <a:t> 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/>
              <a:t>Life cycle</a:t>
            </a:r>
            <a:r>
              <a:rPr lang="en-US" altLang="en-US" sz="240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>
            <a:extLst>
              <a:ext uri="{FF2B5EF4-FFF2-40B4-BE49-F238E27FC236}">
                <a16:creationId xmlns:a16="http://schemas.microsoft.com/office/drawing/2014/main" id="{43D99ADD-96B3-404C-B636-E008E37495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6624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6" name="Picture 2">
            <a:extLst>
              <a:ext uri="{FF2B5EF4-FFF2-40B4-BE49-F238E27FC236}">
                <a16:creationId xmlns:a16="http://schemas.microsoft.com/office/drawing/2014/main" id="{E979DB92-C498-4C3C-A6EB-8033CF58F9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508500"/>
            <a:ext cx="25209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CFC78A1-5A03-4101-BE0F-117E7BC529EE}"/>
              </a:ext>
            </a:extLst>
          </p:cNvPr>
          <p:cNvSpPr txBox="1"/>
          <p:nvPr/>
        </p:nvSpPr>
        <p:spPr>
          <a:xfrm>
            <a:off x="6623050" y="2938463"/>
            <a:ext cx="252095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Diagnostic stage cyst and trophozoite in stool</a:t>
            </a:r>
          </a:p>
        </p:txBody>
      </p:sp>
      <p:sp>
        <p:nvSpPr>
          <p:cNvPr id="21508" name="TextBox 3">
            <a:extLst>
              <a:ext uri="{FF2B5EF4-FFF2-40B4-BE49-F238E27FC236}">
                <a16:creationId xmlns:a16="http://schemas.microsoft.com/office/drawing/2014/main" id="{390061E5-801F-41D8-AFF2-07142269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60350"/>
            <a:ext cx="21605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</a:rPr>
              <a:t>Infective stage only CYST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ginteint">
            <a:extLst>
              <a:ext uri="{FF2B5EF4-FFF2-40B4-BE49-F238E27FC236}">
                <a16:creationId xmlns:a16="http://schemas.microsoft.com/office/drawing/2014/main" id="{7EB18235-436E-4D6E-BB08-733E88A03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3">
            <a:extLst>
              <a:ext uri="{FF2B5EF4-FFF2-40B4-BE49-F238E27FC236}">
                <a16:creationId xmlns:a16="http://schemas.microsoft.com/office/drawing/2014/main" id="{A741761F-DA8F-47CC-B459-9FD6B0A5D9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381000"/>
            <a:ext cx="60086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i="1">
                <a:latin typeface="Arial" panose="020B0604020202020204" pitchFamily="34" charset="0"/>
              </a:rPr>
              <a:t>Giardia </a:t>
            </a:r>
            <a:r>
              <a:rPr lang="en-US" altLang="en-US" sz="2400" b="1">
                <a:latin typeface="Arial" panose="020B0604020202020204" pitchFamily="34" charset="0"/>
              </a:rPr>
              <a:t> trophozoites  in tissue  section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Seen by  duodenal aspirate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>
            <a:extLst>
              <a:ext uri="{FF2B5EF4-FFF2-40B4-BE49-F238E27FC236}">
                <a16:creationId xmlns:a16="http://schemas.microsoft.com/office/drawing/2014/main" id="{02820A71-09C8-4405-B33E-A94952C9E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0"/>
            <a:ext cx="57610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Giadriasis: Clinical Picture.</a:t>
            </a:r>
          </a:p>
        </p:txBody>
      </p:sp>
      <p:sp>
        <p:nvSpPr>
          <p:cNvPr id="23554" name="Text Box 5">
            <a:extLst>
              <a:ext uri="{FF2B5EF4-FFF2-40B4-BE49-F238E27FC236}">
                <a16:creationId xmlns:a16="http://schemas.microsoft.com/office/drawing/2014/main" id="{46FDBF59-7249-4D28-88ED-3461569FE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9275"/>
            <a:ext cx="8713787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parasite mostly asymptomatic or can produce a wide range of gastrointestinal symptoms especially in children. 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Symptomatic Infections: 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  picture:</a:t>
            </a: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IP 1-2 wks followed by  diarrhea ,vomiting &amp;flatulence for about 6 wks,</a:t>
            </a:r>
          </a:p>
          <a:p>
            <a:pPr lvl="1" eaLnBrk="1" hangingPunct="1">
              <a:spcBef>
                <a:spcPct val="50000"/>
              </a:spcBef>
              <a:buFontTx/>
              <a:buNone/>
            </a:pPr>
            <a:r>
              <a:rPr lang="en-US" altLang="en-US" b="1" u="sng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Atypical :</a:t>
            </a:r>
            <a:r>
              <a:rPr lang="en-US" alt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Severe diarrhoea , malabsorption especially in children and cholecystitis.  </a:t>
            </a:r>
            <a:endParaRPr lang="ar-SA" altLang="en-US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ar-SA" altLang="en-US" sz="2800" b="1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>
            <a:extLst>
              <a:ext uri="{FF2B5EF4-FFF2-40B4-BE49-F238E27FC236}">
                <a16:creationId xmlns:a16="http://schemas.microsoft.com/office/drawing/2014/main" id="{42D4028B-34B5-4407-A973-2A3FE1E7B6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Giardiasis: Laboratory diagnosis</a:t>
            </a:r>
          </a:p>
        </p:txBody>
      </p:sp>
      <p:sp>
        <p:nvSpPr>
          <p:cNvPr id="24578" name="Rectangle 3">
            <a:extLst>
              <a:ext uri="{FF2B5EF4-FFF2-40B4-BE49-F238E27FC236}">
                <a16:creationId xmlns:a16="http://schemas.microsoft.com/office/drawing/2014/main" id="{176C2B26-4431-4E41-97A3-C00B20499B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8688" y="1484313"/>
            <a:ext cx="7715250" cy="4230687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chemeClr val="accent2"/>
                </a:solidFill>
              </a:rPr>
              <a:t>Stools examination :</a:t>
            </a:r>
          </a:p>
          <a:p>
            <a:pPr lvl="1" eaLnBrk="1" hangingPunct="1"/>
            <a:r>
              <a:rPr lang="en-US" altLang="en-US" b="1">
                <a:solidFill>
                  <a:schemeClr val="accent2"/>
                </a:solidFill>
              </a:rPr>
              <a:t>Microscopy for cysts or trophozoits</a:t>
            </a:r>
          </a:p>
          <a:p>
            <a:pPr lvl="1" eaLnBrk="1" hangingPunct="1"/>
            <a:r>
              <a:rPr lang="en-US" altLang="en-US" b="1">
                <a:solidFill>
                  <a:schemeClr val="accent2"/>
                </a:solidFill>
              </a:rPr>
              <a:t>Detection of Giardia antigens in stools</a:t>
            </a:r>
          </a:p>
          <a:p>
            <a:pPr eaLnBrk="1" hangingPunct="1"/>
            <a:r>
              <a:rPr lang="en-US" altLang="en-US" b="1">
                <a:solidFill>
                  <a:schemeClr val="accent2"/>
                </a:solidFill>
              </a:rPr>
              <a:t> Examination of duodenal biopsy  : trophozoites</a:t>
            </a:r>
            <a:r>
              <a:rPr lang="en-US" altLang="en-US" b="1"/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2951</TotalTime>
  <Words>999</Words>
  <Application>Microsoft Office PowerPoint</Application>
  <PresentationFormat>عرض على الشاشة (4:3)</PresentationFormat>
  <Paragraphs>141</Paragraphs>
  <Slides>32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2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41" baseType="lpstr">
      <vt:lpstr>Times New Roman</vt:lpstr>
      <vt:lpstr>Arial</vt:lpstr>
      <vt:lpstr>Arial Black</vt:lpstr>
      <vt:lpstr>Comic Sans MS</vt:lpstr>
      <vt:lpstr>Wingdings-Regular</vt:lpstr>
      <vt:lpstr>Linux Libertine</vt:lpstr>
      <vt:lpstr>Default Design</vt:lpstr>
      <vt:lpstr>6_Default Design</vt:lpstr>
      <vt:lpstr>Bitmap Image</vt:lpstr>
      <vt:lpstr>Intestinal`  Protozoa</vt:lpstr>
      <vt:lpstr>عرض تقديمي في PowerPoint</vt:lpstr>
      <vt:lpstr>Giardia Lamblia              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Giardiasis: Laboratory diagnosis</vt:lpstr>
      <vt:lpstr>Giardiasis: Chemotherapy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Laboratory Diagnosis  of Amoebiasis </vt:lpstr>
      <vt:lpstr>Main Drugs for Treatment of Amoebiasis </vt:lpstr>
      <vt:lpstr>عرض تقديمي في PowerPoint</vt:lpstr>
      <vt:lpstr>عرض تقديمي في PowerPoint</vt:lpstr>
      <vt:lpstr>Cryptosporidiosis Treatment&amp; prevention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Intestinal Protozoa</dc:title>
  <dc:creator>USER</dc:creator>
  <cp:lastModifiedBy>ftomy naje</cp:lastModifiedBy>
  <cp:revision>122</cp:revision>
  <dcterms:created xsi:type="dcterms:W3CDTF">2006-01-15T14:21:47Z</dcterms:created>
  <dcterms:modified xsi:type="dcterms:W3CDTF">2018-11-25T23:32:15Z</dcterms:modified>
</cp:coreProperties>
</file>