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35"/>
  </p:notesMasterIdLst>
  <p:sldIdLst>
    <p:sldId id="280" r:id="rId2"/>
    <p:sldId id="282" r:id="rId3"/>
    <p:sldId id="257" r:id="rId4"/>
    <p:sldId id="294" r:id="rId5"/>
    <p:sldId id="296" r:id="rId6"/>
    <p:sldId id="298" r:id="rId7"/>
    <p:sldId id="261" r:id="rId8"/>
    <p:sldId id="293" r:id="rId9"/>
    <p:sldId id="263" r:id="rId10"/>
    <p:sldId id="300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75" r:id="rId22"/>
    <p:sldId id="306" r:id="rId23"/>
    <p:sldId id="307" r:id="rId24"/>
    <p:sldId id="277" r:id="rId25"/>
    <p:sldId id="278" r:id="rId26"/>
    <p:sldId id="308" r:id="rId27"/>
    <p:sldId id="309" r:id="rId28"/>
    <p:sldId id="310" r:id="rId29"/>
    <p:sldId id="311" r:id="rId30"/>
    <p:sldId id="312" r:id="rId31"/>
    <p:sldId id="305" r:id="rId32"/>
    <p:sldId id="304" r:id="rId33"/>
    <p:sldId id="291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85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3594-F27C-4CE0-B1B9-9F0ADC5A252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ADA1-E765-4799-8B00-B9011E7B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The visualized mucosal surface of a surgically resected area demonstrates two perforations (arrowheads); the visualized serosal surface demonstrates significant enlargement of lymph nodes (arrows). B and C, Lower and higher magnification views demonstrate </a:t>
            </a:r>
            <a:r>
              <a:rPr lang="en-US" dirty="0" err="1"/>
              <a:t>immunohistochemical</a:t>
            </a:r>
            <a:r>
              <a:rPr lang="en-US" dirty="0"/>
              <a:t> staining for the Salmonella O:9 antigen in a necrotic lymph node.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(From Neil KP,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Sodha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SV,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Lukwago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L, et al. A large outbreak of typhoid fever associated with a high rate of intestinal perforation in 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Source Sans Pro"/>
              </a:rPr>
              <a:t>Kasese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 District, Uganda, 2008-2009. </a:t>
            </a:r>
            <a:r>
              <a:rPr lang="en-US" b="0" i="1" dirty="0" err="1">
                <a:solidFill>
                  <a:srgbClr val="3B414F"/>
                </a:solidFill>
                <a:effectLst/>
                <a:latin typeface="inherit"/>
              </a:rPr>
              <a:t>Clin</a:t>
            </a:r>
            <a:r>
              <a:rPr lang="en-US" b="0" i="1" dirty="0">
                <a:solidFill>
                  <a:srgbClr val="3B414F"/>
                </a:solidFill>
                <a:effectLst/>
                <a:latin typeface="inherit"/>
              </a:rPr>
              <a:t> Infect Dis.</a:t>
            </a:r>
            <a:r>
              <a:rPr lang="en-US" b="0" i="1" dirty="0">
                <a:solidFill>
                  <a:srgbClr val="3B414F"/>
                </a:solidFill>
                <a:effectLst/>
                <a:latin typeface="Source Sans Pro"/>
              </a:rPr>
              <a:t> 2012;54:1096.)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6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C232F-F237-4362-A3C0-1EF7519D7F6B}" type="datetimeFigureOut">
              <a:rPr lang="ar-SA" smtClean="0"/>
              <a:pPr/>
              <a:t>18/03/40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Salmonella &amp; </a:t>
            </a:r>
            <a:r>
              <a:rPr lang="en-US" dirty="0" err="1">
                <a:solidFill>
                  <a:schemeClr val="bg1"/>
                </a:solidFill>
              </a:rPr>
              <a:t>shigella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GIT BLOCK</a:t>
            </a:r>
          </a:p>
          <a:p>
            <a:r>
              <a:rPr lang="en-US" dirty="0">
                <a:solidFill>
                  <a:srgbClr val="0070C0"/>
                </a:solidFill>
              </a:rPr>
              <a:t>Prof. </a:t>
            </a:r>
            <a:r>
              <a:rPr lang="en-US" i="1" dirty="0">
                <a:solidFill>
                  <a:srgbClr val="0070C0"/>
                </a:solidFill>
              </a:rPr>
              <a:t>Ali </a:t>
            </a:r>
            <a:r>
              <a:rPr lang="en-US" i="1" dirty="0" err="1">
                <a:solidFill>
                  <a:srgbClr val="0070C0"/>
                </a:solidFill>
              </a:rPr>
              <a:t>Somily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&amp; Prof .</a:t>
            </a:r>
            <a:r>
              <a:rPr lang="en-US" i="1" dirty="0" err="1">
                <a:solidFill>
                  <a:srgbClr val="0070C0"/>
                </a:solidFill>
              </a:rPr>
              <a:t>Hanan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Habib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Department of Pathology</a:t>
            </a:r>
          </a:p>
          <a:p>
            <a:r>
              <a:rPr lang="en-US" dirty="0">
                <a:solidFill>
                  <a:srgbClr val="0070C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3823"/>
            <a:ext cx="210617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V</a:t>
            </a:r>
            <a:r>
              <a:rPr lang="en-US" sz="3500" b="1" baseline="-25000" dirty="0">
                <a:solidFill>
                  <a:srgbClr val="C00000"/>
                </a:solidFill>
              </a:rPr>
              <a:t>I</a:t>
            </a:r>
            <a:r>
              <a:rPr lang="en-US" sz="3500" b="1" dirty="0">
                <a:solidFill>
                  <a:srgbClr val="002060"/>
                </a:solidFill>
              </a:rPr>
              <a:t> in </a:t>
            </a:r>
            <a:r>
              <a:rPr lang="en-US" sz="3500" b="1" i="1" dirty="0">
                <a:solidFill>
                  <a:srgbClr val="002060"/>
                </a:solidFill>
              </a:rPr>
              <a:t>Salmonella serotype </a:t>
            </a:r>
            <a:r>
              <a:rPr lang="en-US" sz="3500" b="1" i="1" dirty="0" err="1">
                <a:solidFill>
                  <a:srgbClr val="002060"/>
                </a:solidFill>
              </a:rPr>
              <a:t>typhi</a:t>
            </a:r>
            <a:r>
              <a:rPr lang="en-US" sz="3500" b="1" dirty="0">
                <a:solidFill>
                  <a:srgbClr val="002060"/>
                </a:solidFill>
              </a:rPr>
              <a:t> (virulence heat-labile capsular </a:t>
            </a:r>
            <a:r>
              <a:rPr lang="en-US" sz="3500" b="1" dirty="0" err="1">
                <a:solidFill>
                  <a:srgbClr val="002060"/>
                </a:solidFill>
              </a:rPr>
              <a:t>homopolymer</a:t>
            </a:r>
            <a:r>
              <a:rPr lang="en-US" sz="3500" b="1" dirty="0">
                <a:solidFill>
                  <a:srgbClr val="002060"/>
                </a:solidFill>
              </a:rPr>
              <a:t> of N-acetyl-</a:t>
            </a:r>
            <a:r>
              <a:rPr lang="en-US" sz="3500" b="1" dirty="0" err="1">
                <a:solidFill>
                  <a:srgbClr val="002060"/>
                </a:solidFill>
              </a:rPr>
              <a:t>galactosamino</a:t>
            </a:r>
            <a:r>
              <a:rPr lang="en-US" sz="3500" b="1" dirty="0">
                <a:solidFill>
                  <a:srgbClr val="002060"/>
                </a:solidFill>
              </a:rPr>
              <a:t>-</a:t>
            </a:r>
            <a:r>
              <a:rPr lang="en-US" sz="3500" b="1" dirty="0" err="1">
                <a:solidFill>
                  <a:srgbClr val="002060"/>
                </a:solidFill>
              </a:rPr>
              <a:t>uronic</a:t>
            </a:r>
            <a:r>
              <a:rPr lang="en-US" sz="3500" b="1" dirty="0">
                <a:solidFill>
                  <a:srgbClr val="002060"/>
                </a:solidFill>
              </a:rPr>
              <a:t> acid) </a:t>
            </a:r>
            <a:r>
              <a:rPr lang="en-US" sz="3500" b="1" i="1" dirty="0">
                <a:solidFill>
                  <a:srgbClr val="002060"/>
                </a:solidFill>
              </a:rPr>
              <a:t>vs</a:t>
            </a:r>
            <a:r>
              <a:rPr lang="en-US" sz="3500" b="1" dirty="0">
                <a:solidFill>
                  <a:srgbClr val="002060"/>
                </a:solidFill>
              </a:rPr>
              <a:t> phagocytosis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O</a:t>
            </a:r>
            <a:r>
              <a:rPr lang="en-US" sz="3500" b="1" dirty="0">
                <a:solidFill>
                  <a:srgbClr val="002060"/>
                </a:solidFill>
              </a:rPr>
              <a:t> Antigen (Heat – stable) is lipopolysaccharide in the outer membrane A,</a:t>
            </a:r>
            <a:r>
              <a:rPr lang="en-US" sz="3500" b="1" dirty="0">
                <a:solidFill>
                  <a:srgbClr val="FF0000"/>
                </a:solidFill>
              </a:rPr>
              <a:t>B</a:t>
            </a:r>
            <a:r>
              <a:rPr lang="en-US" sz="3500" b="1" dirty="0">
                <a:solidFill>
                  <a:srgbClr val="002060"/>
                </a:solidFill>
              </a:rPr>
              <a:t>,C1,C2,</a:t>
            </a:r>
            <a:r>
              <a:rPr lang="en-US" sz="3500" b="1" dirty="0">
                <a:solidFill>
                  <a:srgbClr val="FF0000"/>
                </a:solidFill>
              </a:rPr>
              <a:t>D</a:t>
            </a:r>
            <a:r>
              <a:rPr lang="en-US" sz="3500" b="1" dirty="0">
                <a:solidFill>
                  <a:srgbClr val="002060"/>
                </a:solidFill>
              </a:rPr>
              <a:t>,E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>
                <a:solidFill>
                  <a:srgbClr val="C00000"/>
                </a:solidFill>
              </a:rPr>
              <a:t>H</a:t>
            </a:r>
            <a:r>
              <a:rPr lang="en-US" sz="3500" b="1" baseline="-25000" dirty="0">
                <a:solidFill>
                  <a:srgbClr val="002060"/>
                </a:solidFill>
              </a:rPr>
              <a:t>-</a:t>
            </a:r>
            <a:r>
              <a:rPr lang="en-US" sz="3500" b="1" dirty="0">
                <a:solidFill>
                  <a:srgbClr val="002060"/>
                </a:solidFill>
              </a:rPr>
              <a:t>antigen (Heat labile)</a:t>
            </a:r>
          </a:p>
          <a:p>
            <a:pPr algn="l" rtl="0"/>
            <a:endParaRPr lang="ar-SA" dirty="0"/>
          </a:p>
        </p:txBody>
      </p:sp>
      <p:pic>
        <p:nvPicPr>
          <p:cNvPr id="4" name="Picture 2" descr="http://bacterioweb.univ-fcomte.fr/cours_dcem1/Images/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0265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8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odoni MT Black" pitchFamily="18" charset="0"/>
              </a:rPr>
              <a:t>Clinical diseases </a:t>
            </a: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Acute gastroenteritis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Typhoid fever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Nontyphoidal bacteremia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Carrier state following </a:t>
            </a:r>
            <a:r>
              <a:rPr lang="en-US" sz="4000" b="1" i="1" dirty="0">
                <a:solidFill>
                  <a:srgbClr val="002060"/>
                </a:solidFill>
              </a:rPr>
              <a:t>Salmonella</a:t>
            </a:r>
            <a:r>
              <a:rPr lang="en-US" sz="4000" b="1" dirty="0">
                <a:solidFill>
                  <a:srgbClr val="002060"/>
                </a:solidFill>
              </a:rPr>
              <a:t> infection</a:t>
            </a:r>
          </a:p>
          <a:p>
            <a:pPr algn="l"/>
            <a:endParaRPr lang="ar-S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Bodoni MT Black" pitchFamily="18" charset="0"/>
              </a:rPr>
              <a:t>Source </a:t>
            </a:r>
            <a:endParaRPr lang="ar-SA" sz="7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Water, food and milk contaminated with human or </a:t>
            </a:r>
            <a:r>
              <a:rPr lang="en-US" sz="4800" b="1" dirty="0">
                <a:solidFill>
                  <a:srgbClr val="C00000"/>
                </a:solidFill>
              </a:rPr>
              <a:t>animal</a:t>
            </a:r>
            <a:r>
              <a:rPr lang="en-US" sz="4800" b="1" dirty="0">
                <a:solidFill>
                  <a:srgbClr val="002060"/>
                </a:solidFill>
              </a:rPr>
              <a:t> excreta.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</a:rPr>
              <a:t>S.typhi</a:t>
            </a:r>
            <a:r>
              <a:rPr lang="en-US" sz="4800" b="1" i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and </a:t>
            </a:r>
            <a:r>
              <a:rPr lang="en-US" sz="4800" b="1" dirty="0" err="1">
                <a:solidFill>
                  <a:srgbClr val="002060"/>
                </a:solidFill>
              </a:rPr>
              <a:t>S.</a:t>
            </a:r>
            <a:r>
              <a:rPr lang="en-US" sz="4800" b="1" i="1" dirty="0" err="1">
                <a:solidFill>
                  <a:srgbClr val="002060"/>
                </a:solidFill>
              </a:rPr>
              <a:t>paratyphi</a:t>
            </a:r>
            <a:r>
              <a:rPr lang="en-US" sz="4800" b="1" dirty="0">
                <a:solidFill>
                  <a:srgbClr val="002060"/>
                </a:solidFill>
              </a:rPr>
              <a:t> :  the source is </a:t>
            </a:r>
            <a:r>
              <a:rPr lang="en-US" sz="4800" b="1" dirty="0">
                <a:solidFill>
                  <a:srgbClr val="C00000"/>
                </a:solidFill>
              </a:rPr>
              <a:t>human.</a:t>
            </a:r>
          </a:p>
          <a:p>
            <a:pPr>
              <a:buNone/>
            </a:pPr>
            <a:r>
              <a:rPr lang="en-US" sz="4800" b="1" dirty="0">
                <a:solidFill>
                  <a:srgbClr val="002060"/>
                </a:solidFill>
              </a:rPr>
              <a:t>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 </a:t>
            </a:r>
            <a:r>
              <a:rPr lang="en-US" i="1" dirty="0">
                <a:solidFill>
                  <a:srgbClr val="002060"/>
                </a:solidFill>
              </a:rPr>
              <a:t>Salmonella</a:t>
            </a:r>
            <a:r>
              <a:rPr lang="en-US" dirty="0"/>
              <a:t> </a:t>
            </a:r>
            <a: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  <a:t>gastroenteritis </a:t>
            </a: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Food poisoning through contaminated food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i="1" dirty="0">
                <a:solidFill>
                  <a:srgbClr val="0070C0"/>
                </a:solidFill>
              </a:rPr>
              <a:t>S. </a:t>
            </a:r>
            <a:r>
              <a:rPr lang="en-US" b="1" i="1" dirty="0" err="1">
                <a:solidFill>
                  <a:srgbClr val="0070C0"/>
                </a:solidFill>
              </a:rPr>
              <a:t>enterica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subsp. </a:t>
            </a:r>
            <a:r>
              <a:rPr lang="en-US" b="1" i="1" dirty="0" err="1">
                <a:solidFill>
                  <a:srgbClr val="0070C0"/>
                </a:solidFill>
              </a:rPr>
              <a:t>enterica</a:t>
            </a:r>
            <a:r>
              <a:rPr lang="en-US" b="1" i="1" dirty="0">
                <a:solidFill>
                  <a:srgbClr val="0070C0"/>
                </a:solidFill>
              </a:rPr>
              <a:t> the common cause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Source :poultry, milk, egg  &amp; egg products and handling pets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Infective dose: 10</a:t>
            </a:r>
            <a:r>
              <a:rPr lang="en-US" b="1" baseline="30000" dirty="0">
                <a:solidFill>
                  <a:srgbClr val="C00000"/>
                </a:solidFill>
              </a:rPr>
              <a:t>6</a:t>
            </a:r>
            <a:r>
              <a:rPr lang="en-US" b="1" dirty="0">
                <a:solidFill>
                  <a:srgbClr val="C00000"/>
                </a:solidFill>
              </a:rPr>
              <a:t> bacteria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Incubation period : 8 – 36 hrs.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fever, chills, watery diarrhea and abdominal pain.  Self limiting.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In sickle cell ,hemolytic disorders , ulcerative colitis, elderly or very young patients; the infection may be very severe.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Patients at high risk for dissemination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and antimicrobial therapy is indicated.</a:t>
            </a:r>
          </a:p>
          <a:p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Enteric fever</a:t>
            </a:r>
            <a:b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4900" b="0" dirty="0">
                <a:solidFill>
                  <a:srgbClr val="C00000"/>
                </a:solidFill>
                <a:latin typeface="Bodoni MT Black" pitchFamily="18" charset="0"/>
              </a:rPr>
              <a:t>(Typhoid fever)</a:t>
            </a:r>
            <a:endParaRPr lang="ar-SA" b="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Prolonged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Involvement of the reticulo endothelial system (liver, spleen, intestines and mesentery)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Dissemination to multiple organs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Ingestion of contaminated food by infected or carrier individual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C00000"/>
                </a:solidFill>
              </a:rPr>
              <a:t>Caused by </a:t>
            </a:r>
            <a:r>
              <a:rPr lang="en-US" sz="4600" b="1" i="1" dirty="0">
                <a:solidFill>
                  <a:srgbClr val="C00000"/>
                </a:solidFill>
              </a:rPr>
              <a:t>Salmonella</a:t>
            </a:r>
            <a:r>
              <a:rPr lang="en-US" sz="4600" b="1" dirty="0">
                <a:solidFill>
                  <a:srgbClr val="C00000"/>
                </a:solidFill>
              </a:rPr>
              <a:t> serotype </a:t>
            </a:r>
            <a:r>
              <a:rPr lang="en-US" sz="4600" b="1" i="1" dirty="0">
                <a:solidFill>
                  <a:srgbClr val="C00000"/>
                </a:solidFill>
              </a:rPr>
              <a:t>typhi </a:t>
            </a:r>
            <a:r>
              <a:rPr lang="en-US" sz="4600" b="1" dirty="0">
                <a:solidFill>
                  <a:srgbClr val="C00000"/>
                </a:solidFill>
              </a:rPr>
              <a:t>or </a:t>
            </a:r>
            <a:r>
              <a:rPr lang="en-US" sz="4600" b="1" i="1" dirty="0">
                <a:solidFill>
                  <a:srgbClr val="C00000"/>
                </a:solidFill>
              </a:rPr>
              <a:t>S. paratyphi </a:t>
            </a:r>
            <a:r>
              <a:rPr lang="en-US" sz="4600" b="1" dirty="0">
                <a:solidFill>
                  <a:srgbClr val="C00000"/>
                </a:solidFill>
              </a:rPr>
              <a:t>A, B and C (less severe)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Common in tropical , subtropical countries, and travelers (sewage ,poor sanitation).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2060"/>
                </a:solidFill>
              </a:rPr>
              <a:t>IP :  9 – 14 days.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160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None/>
            </a:pPr>
            <a:r>
              <a:rPr lang="en-US" sz="3600" b="1" dirty="0">
                <a:solidFill>
                  <a:srgbClr val="002060"/>
                </a:solidFill>
                <a:latin typeface="Bodoni MT Black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Bodoni MT Black" pitchFamily="18" charset="0"/>
              </a:rPr>
              <a:t>First week:  </a:t>
            </a:r>
            <a:r>
              <a:rPr lang="en-US" sz="3200" dirty="0">
                <a:solidFill>
                  <a:srgbClr val="002060"/>
                </a:solidFill>
              </a:rPr>
              <a:t>fever, malaise, anorexia, myalgia and a continuous dull frontal headache then,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Patient develops constipation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Mesenteric lymph node </a:t>
            </a:r>
            <a:r>
              <a:rPr lang="en-US" sz="3200" dirty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3200" dirty="0">
                <a:solidFill>
                  <a:srgbClr val="002060"/>
                </a:solidFill>
              </a:rPr>
              <a:t> blood stream liver, spleen and bone  marrow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Engulfment of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</a:rPr>
              <a:t>Salmonella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by mononuclear phagocytes 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Bacteria released into the blood stream again and can lead to high fever </a:t>
            </a:r>
            <a:r>
              <a:rPr lang="en-US" sz="3200" dirty="0">
                <a:solidFill>
                  <a:srgbClr val="C00000"/>
                </a:solidFill>
              </a:rPr>
              <a:t>. Blood culture is positive.</a:t>
            </a:r>
          </a:p>
          <a:p>
            <a:endParaRPr lang="ar-SA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880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pPr lvl="0" algn="l" rtl="0">
              <a:buNone/>
            </a:pP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2</a:t>
            </a:r>
            <a:r>
              <a:rPr lang="en-US" sz="4300" b="1" baseline="30000" dirty="0">
                <a:solidFill>
                  <a:srgbClr val="002060"/>
                </a:solidFill>
                <a:latin typeface="Bodoni MT Black" pitchFamily="18" charset="0"/>
              </a:rPr>
              <a:t>nd</a:t>
            </a: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 and 3</a:t>
            </a:r>
            <a:r>
              <a:rPr lang="en-US" sz="4300" b="1" baseline="30000" dirty="0">
                <a:solidFill>
                  <a:srgbClr val="002060"/>
                </a:solidFill>
                <a:latin typeface="Bodoni MT Black" pitchFamily="18" charset="0"/>
              </a:rPr>
              <a:t>rd</a:t>
            </a:r>
            <a:r>
              <a:rPr lang="en-US" sz="4300" b="1" dirty="0">
                <a:solidFill>
                  <a:srgbClr val="002060"/>
                </a:solidFill>
                <a:latin typeface="Bodoni MT Black" pitchFamily="18" charset="0"/>
              </a:rPr>
              <a:t> week</a:t>
            </a:r>
            <a:endParaRPr lang="en-US" sz="4300" dirty="0">
              <a:solidFill>
                <a:srgbClr val="002060"/>
              </a:solidFill>
              <a:latin typeface="Bodoni MT Black" pitchFamily="18" charset="0"/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C00000"/>
                </a:solidFill>
              </a:rPr>
              <a:t>Sustained fever &amp; prolonged bacteremia.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Invade gallbladder and Payer's patches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Rose spots 2</a:t>
            </a:r>
            <a:r>
              <a:rPr lang="en-US" sz="4300" baseline="30000" dirty="0">
                <a:solidFill>
                  <a:srgbClr val="002060"/>
                </a:solidFill>
              </a:rPr>
              <a:t>nd</a:t>
            </a:r>
            <a:r>
              <a:rPr lang="en-US" sz="4300" dirty="0">
                <a:solidFill>
                  <a:srgbClr val="002060"/>
                </a:solidFill>
              </a:rPr>
              <a:t> week of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Billiary tract </a:t>
            </a:r>
            <a:r>
              <a:rPr lang="en-US" sz="4300" dirty="0">
                <a:solidFill>
                  <a:srgbClr val="002060"/>
                </a:solidFill>
                <a:sym typeface="Wingdings"/>
              </a:rPr>
              <a:t> </a:t>
            </a:r>
            <a:r>
              <a:rPr lang="en-US" sz="4300" dirty="0">
                <a:solidFill>
                  <a:srgbClr val="002060"/>
                </a:solidFill>
              </a:rPr>
              <a:t>GIT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>
                <a:solidFill>
                  <a:srgbClr val="002060"/>
                </a:solidFill>
              </a:rPr>
              <a:t>Organism isolated from stool .</a:t>
            </a:r>
          </a:p>
          <a:p>
            <a:r>
              <a:rPr lang="en-US" sz="3900" dirty="0">
                <a:solidFill>
                  <a:srgbClr val="002060"/>
                </a:solidFill>
              </a:rPr>
              <a:t>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Management &amp; Antibiotics 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>
                <a:solidFill>
                  <a:srgbClr val="C00000"/>
                </a:solidFill>
              </a:rPr>
              <a:t>Enteric fever: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Ceftriaxone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Ciprofloxacin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Trimelhoprim – </a:t>
            </a:r>
            <a:r>
              <a:rPr lang="en-US" sz="4400" b="1" dirty="0" err="1">
                <a:solidFill>
                  <a:srgbClr val="002060"/>
                </a:solidFill>
              </a:rPr>
              <a:t>Sulfamethoxazole</a:t>
            </a:r>
            <a:endParaRPr lang="en-US" sz="4400" b="1" dirty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err="1">
                <a:solidFill>
                  <a:srgbClr val="002060"/>
                </a:solidFill>
              </a:rPr>
              <a:t>Ampicillin</a:t>
            </a:r>
            <a:endParaRPr lang="en-US" sz="4400" b="1" dirty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rgbClr val="002060"/>
                </a:solidFill>
              </a:rPr>
              <a:t>Azithromycin or Ceftriaxone for patients from India and SE Asia due to strains resistant to Ciprofloxacin. Ciprofloxacin can be used for patients from other areas.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>
                <a:solidFill>
                  <a:srgbClr val="C00000"/>
                </a:solidFill>
              </a:rPr>
              <a:t>Salmonella gastroenteritis: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>
                <a:solidFill>
                  <a:schemeClr val="bg1"/>
                </a:solidFill>
              </a:rPr>
              <a:t>Uncomplicated cases require fluid and electrolyte replacement </a:t>
            </a:r>
            <a:r>
              <a:rPr lang="en-US" sz="4400" b="1" u="sng" dirty="0">
                <a:solidFill>
                  <a:schemeClr val="bg1"/>
                </a:solidFill>
              </a:rPr>
              <a:t>only</a:t>
            </a:r>
            <a:r>
              <a:rPr lang="en-US" sz="4400" b="1" dirty="0">
                <a:solidFill>
                  <a:schemeClr val="bg1"/>
                </a:solidFill>
              </a:rPr>
              <a:t>.</a:t>
            </a:r>
          </a:p>
          <a:p>
            <a:pPr algn="l" rtl="0">
              <a:buNone/>
            </a:pPr>
            <a:r>
              <a:rPr lang="en-US" sz="4400" b="1" dirty="0">
                <a:solidFill>
                  <a:schemeClr val="bg1"/>
                </a:solidFill>
              </a:rPr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odoni MT Black" pitchFamily="18" charset="0"/>
              </a:rPr>
              <a:t>COMPLICATIONS</a:t>
            </a:r>
            <a:br>
              <a:rPr lang="en-US" sz="4800" dirty="0">
                <a:solidFill>
                  <a:srgbClr val="C00000"/>
                </a:solidFill>
                <a:latin typeface="Bodoni MT Black" pitchFamily="18" charset="0"/>
              </a:rPr>
            </a:br>
            <a:endParaRPr lang="ar-SA" sz="480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Necrotizing cholecystitis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Bowel hemorrhage and perforation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Pneumonia and thrombophlebitis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>
                <a:solidFill>
                  <a:srgbClr val="002060"/>
                </a:solidFill>
              </a:rPr>
              <a:t>Meningitis, osteomyelitis, endocarditis and abscesses.</a:t>
            </a:r>
          </a:p>
          <a:p>
            <a:pPr algn="l" rtl="0">
              <a:buNone/>
            </a:pPr>
            <a:r>
              <a:rPr lang="en-US" sz="4000" b="1" dirty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Bodoni MT Black" pitchFamily="18" charset="0"/>
              </a:rPr>
              <a:t>Shigella</a:t>
            </a:r>
            <a:r>
              <a:rPr lang="en-US" sz="8800" dirty="0">
                <a:solidFill>
                  <a:srgbClr val="002060"/>
                </a:solidFill>
                <a:latin typeface="Bodoni MT Black" pitchFamily="18" charset="0"/>
              </a:rPr>
              <a:t> </a:t>
            </a:r>
            <a:br>
              <a:rPr lang="en-US" sz="8000" dirty="0">
                <a:latin typeface="Bodoni MT Black" pitchFamily="18" charset="0"/>
              </a:rPr>
            </a:br>
            <a:endParaRPr lang="ar-SA" sz="80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-Develop an algorithm using biochemical tests to </a:t>
            </a:r>
          </a:p>
          <a:p>
            <a:pPr algn="l">
              <a:buNone/>
            </a:pPr>
            <a:r>
              <a:rPr lang="en-US" dirty="0">
                <a:solidFill>
                  <a:schemeClr val="bg1"/>
                </a:solidFill>
              </a:rPr>
              <a:t>identify and classify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Describe the antigenic structures and virulence factors of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dirty="0">
                <a:solidFill>
                  <a:schemeClr val="bg1"/>
                </a:solidFill>
              </a:rPr>
              <a:t> Compare the pathogenesis of various species of </a:t>
            </a:r>
            <a:r>
              <a:rPr lang="en-US" i="1" dirty="0">
                <a:solidFill>
                  <a:schemeClr val="bg1"/>
                </a:solidFill>
              </a:rPr>
              <a:t>Salmonella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 err="1">
                <a:solidFill>
                  <a:schemeClr val="bg1"/>
                </a:solidFill>
              </a:rPr>
              <a:t>Shigella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Describe the clinical features and risk factors for the infection with the two organisms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5-</a:t>
            </a:r>
            <a:r>
              <a:rPr lang="en-US" dirty="0">
                <a:solidFill>
                  <a:schemeClr val="bg1"/>
                </a:solidFill>
              </a:rPr>
              <a:t> Describe the general concepts for the management of gastroenteritis caused by both organisms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err="1">
                <a:solidFill>
                  <a:srgbClr val="C00000"/>
                </a:solidFill>
              </a:rPr>
              <a:t>Shigella</a:t>
            </a:r>
            <a:r>
              <a:rPr lang="en-US" sz="4800" b="1" dirty="0">
                <a:solidFill>
                  <a:srgbClr val="002060"/>
                </a:solidFill>
              </a:rPr>
              <a:t> is non lactose fermenting Gram negative bacteria. </a:t>
            </a:r>
          </a:p>
          <a:p>
            <a:pPr lvl="0" algn="l" rtl="0">
              <a:buClr>
                <a:srgbClr val="002060"/>
              </a:buClr>
            </a:pPr>
            <a:r>
              <a:rPr lang="en-US" sz="4800" b="1" dirty="0">
                <a:solidFill>
                  <a:srgbClr val="002060"/>
                </a:solidFill>
              </a:rPr>
              <a:t>Cause bacillary dysentery ( blood, mucus and pus in the stool)</a:t>
            </a:r>
          </a:p>
          <a:p>
            <a:endParaRPr lang="ar-S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600" b="1" dirty="0" err="1">
                <a:solidFill>
                  <a:srgbClr val="C00000"/>
                </a:solidFill>
              </a:rPr>
              <a:t>Shigella</a:t>
            </a:r>
            <a:r>
              <a:rPr lang="en-US" sz="3600" b="1" dirty="0">
                <a:solidFill>
                  <a:srgbClr val="002060"/>
                </a:solidFill>
              </a:rPr>
              <a:t> has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species and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n-US" sz="3600" b="1" dirty="0">
                <a:solidFill>
                  <a:srgbClr val="002060"/>
                </a:solidFill>
              </a:rPr>
              <a:t>major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b="1" dirty="0">
                <a:solidFill>
                  <a:srgbClr val="002060"/>
                </a:solidFill>
              </a:rPr>
              <a:t> antigen groups: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dirty="0">
                <a:solidFill>
                  <a:srgbClr val="002060"/>
                </a:solidFill>
              </a:rPr>
              <a:t>All have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b="1" dirty="0">
                <a:solidFill>
                  <a:srgbClr val="002060"/>
                </a:solidFill>
              </a:rPr>
              <a:t> antigens , some serotypes has </a:t>
            </a:r>
            <a:r>
              <a:rPr lang="en-US" sz="3600" b="1" dirty="0">
                <a:solidFill>
                  <a:srgbClr val="C00000"/>
                </a:solidFill>
              </a:rPr>
              <a:t>K</a:t>
            </a:r>
            <a:r>
              <a:rPr lang="en-US" sz="3600" b="1" dirty="0">
                <a:solidFill>
                  <a:srgbClr val="002060"/>
                </a:solidFill>
              </a:rPr>
              <a:t> antigen( heat labile removed by boiling)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i="1" dirty="0">
                <a:solidFill>
                  <a:srgbClr val="002060"/>
                </a:solidFill>
              </a:rPr>
              <a:t>Shigella</a:t>
            </a:r>
            <a:r>
              <a:rPr lang="en-US" sz="3600" b="1" dirty="0">
                <a:solidFill>
                  <a:srgbClr val="002060"/>
                </a:solidFill>
              </a:rPr>
              <a:t> are </a:t>
            </a:r>
            <a:r>
              <a:rPr lang="en-US" sz="3600" b="1" dirty="0">
                <a:solidFill>
                  <a:srgbClr val="C00000"/>
                </a:solidFill>
              </a:rPr>
              <a:t>non motile </a:t>
            </a:r>
            <a:r>
              <a:rPr lang="en-US" sz="3600" b="1" dirty="0">
                <a:solidFill>
                  <a:srgbClr val="002060"/>
                </a:solidFill>
              </a:rPr>
              <a:t>, lack H antigen</a:t>
            </a:r>
          </a:p>
          <a:p>
            <a:pPr algn="l" rtl="0"/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  <a:t>CLINICAL INFECTION</a:t>
            </a:r>
            <a:br>
              <a:rPr lang="en-US" sz="4400" dirty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S.sonnei</a:t>
            </a:r>
            <a:r>
              <a:rPr lang="en-US" b="1" dirty="0">
                <a:solidFill>
                  <a:srgbClr val="002060"/>
                </a:solidFill>
              </a:rPr>
              <a:t> (group D1) most predominant in USA ( fever, watery diarrhea)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S.flexneri</a:t>
            </a:r>
            <a:r>
              <a:rPr lang="en-US" b="1" dirty="0">
                <a:solidFill>
                  <a:srgbClr val="002060"/>
                </a:solidFill>
              </a:rPr>
              <a:t> (group B15)  2</a:t>
            </a:r>
            <a:r>
              <a:rPr lang="en-US" b="1" baseline="30000" dirty="0">
                <a:solidFill>
                  <a:srgbClr val="002060"/>
                </a:solidFill>
              </a:rPr>
              <a:t>nd</a:t>
            </a:r>
            <a:r>
              <a:rPr lang="en-US" b="1" dirty="0">
                <a:solidFill>
                  <a:srgbClr val="002060"/>
                </a:solidFill>
              </a:rPr>
              <a:t> most common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Young adult ( man who have sex with man)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dysenteriae</a:t>
            </a:r>
            <a:r>
              <a:rPr lang="en-US" b="1" i="1" dirty="0">
                <a:solidFill>
                  <a:srgbClr val="002060"/>
                </a:solidFill>
              </a:rPr>
              <a:t> (group A 6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boydii</a:t>
            </a:r>
            <a:r>
              <a:rPr lang="en-US" b="1" i="1" dirty="0">
                <a:solidFill>
                  <a:srgbClr val="002060"/>
                </a:solidFill>
              </a:rPr>
              <a:t> (group C 20) </a:t>
            </a:r>
            <a:r>
              <a:rPr lang="en-US" b="1" dirty="0">
                <a:solidFill>
                  <a:srgbClr val="002060"/>
                </a:solidFill>
              </a:rPr>
              <a:t>are most common isolates in developing 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dysenteriae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type 1 associated with morbidity and mortality.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>
                <a:solidFill>
                  <a:srgbClr val="002060"/>
                </a:solidFill>
              </a:rPr>
              <a:t>Human is the only reservoir</a:t>
            </a:r>
          </a:p>
        </p:txBody>
      </p:sp>
    </p:spTree>
    <p:extLst>
      <p:ext uri="{BB962C8B-B14F-4D97-AF65-F5344CB8AC3E}">
        <p14:creationId xmlns:p14="http://schemas.microsoft.com/office/powerpoint/2010/main" val="413761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36004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Person to person through fecal –oral route 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Flies, fingers ( have a role in spread).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Food and water.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</a:rPr>
              <a:t>Young children in daycare, people in crowded area and anal oral sex in developed countries.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Low infective dose &lt; 200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</a:rPr>
              <a:t>Penetrate epithelial cells ,leads to local inflammation, shedding of intestinal lining and  ulcer formation.</a:t>
            </a:r>
          </a:p>
          <a:p>
            <a:pPr algn="r" rtl="0"/>
            <a:endParaRPr lang="ar-SA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2060"/>
                </a:solidFill>
                <a:latin typeface="Bodoni MT Black" pitchFamily="18" charset="0"/>
              </a:rPr>
              <a:t>SYMPTOMS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High fever, chill, abdominal cramp and pain accompanied by </a:t>
            </a:r>
            <a:r>
              <a:rPr lang="en-US" sz="3200" b="1" dirty="0" err="1">
                <a:solidFill>
                  <a:srgbClr val="C00000"/>
                </a:solidFill>
              </a:rPr>
              <a:t>tenesmus</a:t>
            </a:r>
            <a:r>
              <a:rPr lang="en-US" sz="3200" b="1" dirty="0">
                <a:solidFill>
                  <a:srgbClr val="002060"/>
                </a:solidFill>
              </a:rPr>
              <a:t> , </a:t>
            </a:r>
            <a:r>
              <a:rPr lang="en-US" sz="3200" b="1" dirty="0">
                <a:solidFill>
                  <a:srgbClr val="C00000"/>
                </a:solidFill>
              </a:rPr>
              <a:t>bloody stool with mucus &amp; leukocytes.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 Incubation period  :  24 - 48 hrs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Can lead to rectal prolapsed in children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u="sng" dirty="0">
                <a:solidFill>
                  <a:srgbClr val="0070C0"/>
                </a:solidFill>
              </a:rPr>
              <a:t>Complications</a:t>
            </a:r>
            <a:r>
              <a:rPr lang="en-US" sz="3200" b="1" dirty="0">
                <a:solidFill>
                  <a:srgbClr val="002060"/>
                </a:solidFill>
              </a:rPr>
              <a:t>: ileus, obstruction dilatation and toxic mega colon 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Bacteremia in 4 % of severely ill patient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>
                <a:solidFill>
                  <a:srgbClr val="002060"/>
                </a:solidFill>
              </a:rPr>
              <a:t>Seizures, HUS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DYSENTRY STOOL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ntent2.eol.org/content/2009/11/25/03/6882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76064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Laboratory diagnosis of </a:t>
            </a:r>
            <a:r>
              <a:rPr lang="en-US" sz="3200" i="1" dirty="0">
                <a:solidFill>
                  <a:srgbClr val="C00000"/>
                </a:solidFill>
              </a:rPr>
              <a:t>Salmonella</a:t>
            </a:r>
            <a:r>
              <a:rPr lang="en-US" sz="3200" dirty="0">
                <a:solidFill>
                  <a:srgbClr val="C00000"/>
                </a:solidFill>
              </a:rPr>
              <a:t> &amp; </a:t>
            </a:r>
            <a:r>
              <a:rPr lang="en-US" sz="3200" i="1" dirty="0" err="1">
                <a:solidFill>
                  <a:srgbClr val="C00000"/>
                </a:solidFill>
              </a:rPr>
              <a:t>Shigella</a:t>
            </a:r>
            <a:r>
              <a:rPr lang="en-US" sz="3200" dirty="0">
                <a:solidFill>
                  <a:srgbClr val="C00000"/>
                </a:solidFill>
              </a:rPr>
              <a:t> from stool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-Both are Gram negative bacilli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-Culture on selective media ( </a:t>
            </a:r>
            <a:r>
              <a:rPr lang="en-US" i="1" dirty="0">
                <a:solidFill>
                  <a:srgbClr val="002060"/>
                </a:solidFill>
              </a:rPr>
              <a:t>Salmonella</a:t>
            </a:r>
            <a:r>
              <a:rPr lang="en-US" dirty="0">
                <a:solidFill>
                  <a:srgbClr val="002060"/>
                </a:solidFill>
              </a:rPr>
              <a:t> produce black colonies due to H2S)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-Biochemical tests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-Motility test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-Serology for serotypes.</a:t>
            </a:r>
          </a:p>
          <a:p>
            <a:pPr marL="13716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shigella cul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BIOCHEMICAL TESTS</a:t>
            </a:r>
          </a:p>
        </p:txBody>
      </p:sp>
      <p:pic>
        <p:nvPicPr>
          <p:cNvPr id="4" name="Picture 2" descr="نتيجة بحث الصور عن ‪shigella &amp; salmonella serology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7865"/>
            <a:ext cx="3800475" cy="1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8254"/>
            <a:ext cx="705678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3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2060"/>
                </a:solidFill>
                <a:latin typeface="Bodoni MT Black" pitchFamily="18" charset="0"/>
              </a:rPr>
              <a:t>Salmonella</a:t>
            </a:r>
            <a:endParaRPr lang="ar-SA" sz="80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" y="620688"/>
            <a:ext cx="8124729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5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Stool culture  on selective selenite enrichment broth media MAC, SS and XLD,HEA BS </a:t>
            </a:r>
          </a:p>
          <a:p>
            <a:pPr algn="l" rtl="0"/>
            <a:r>
              <a:rPr lang="en-US" dirty="0" err="1">
                <a:solidFill>
                  <a:srgbClr val="002060"/>
                </a:solidFill>
              </a:rPr>
              <a:t>Sero</a:t>
            </a:r>
            <a:r>
              <a:rPr lang="en-US" dirty="0">
                <a:solidFill>
                  <a:srgbClr val="002060"/>
                </a:solidFill>
              </a:rPr>
              <a:t>-grouping based on O and H antigen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Sereny</a:t>
            </a:r>
            <a:r>
              <a:rPr lang="en-US" dirty="0">
                <a:solidFill>
                  <a:srgbClr val="002060"/>
                </a:solidFill>
              </a:rPr>
              <a:t> test</a:t>
            </a:r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3074" name="Picture 2" descr="https://d1cag3og5zsskm.cloudfront.net/v/s2/0d/da/33/3ee64047fd88a6cf5765108690/100/x1y1.png?Policy=eyJTdGF0ZW1lbnQiOiBbeyJSZXNvdXJjZSI6ICJodHRwczovL2QxY2FnM29nNXpzc2ttLmNsb3VkZnJvbnQubmV0L3YvczIvMGQvZGEvMzMvM2VlNjQwNDdmZDg4YTZjZjU3NjUxMDg2OTAvKiIsICJDb25kaXRpb24iOiB7IkRhdGVMZXNzVGhhbiI6IHsiQVdTOkVwb2NoVGltZSI6IDE0ODE2OTQxMDJ9fX1dfQ__&amp;Signature=Lp5g-Qkt6Y3nQXGVtTKNGrzPeBrcRZDtQhOoJ5QTplnoDfiGzub4WrhTPYJe9U6AGUtAFMBPGwCmFTQ9KwFI4hNZ%7E9Mr5iH4gYAxlAo8XR7coq4mOqYh6xZUxigZHGzIqLWHnEyNJKhoGN-mW6hsrXjcnga2ZdwBLgyO42AD7i%7EE-Rpzu9SJy6R56p8dLgkGjcPxR2w6IAIcHMOFUjflFNtndBHpmH0eKs6ffN901G2Y2dCPV6qNEKYwz4KRzG-gqs4RbrdwuHxUzzMksHT%7EIdcL%7ES5Fh4pSmPHq3bD00txoneXiRsJLwGmZKXkZ89S9rahiNsm%7ESFpD%7EzRqu2VmvA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1286272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Antibiotic s used to reduce duration of illness</a:t>
            </a:r>
          </a:p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IV </a:t>
            </a:r>
            <a:r>
              <a:rPr lang="en-US" dirty="0" err="1">
                <a:solidFill>
                  <a:srgbClr val="002060"/>
                </a:solidFill>
              </a:rPr>
              <a:t>ceftriaxone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ar-SA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ampicillin</a:t>
            </a:r>
            <a:r>
              <a:rPr lang="en-US" dirty="0">
                <a:solidFill>
                  <a:srgbClr val="002060"/>
                </a:solidFill>
              </a:rPr>
              <a:t> , oral TMP-SMX or </a:t>
            </a:r>
          </a:p>
          <a:p>
            <a:pPr algn="l">
              <a:buNone/>
            </a:pPr>
            <a:r>
              <a:rPr lang="en-US" dirty="0">
                <a:solidFill>
                  <a:srgbClr val="002060"/>
                </a:solidFill>
              </a:rPr>
              <a:t>ciprofloxacin or </a:t>
            </a:r>
            <a:r>
              <a:rPr lang="en-US" dirty="0" err="1">
                <a:solidFill>
                  <a:srgbClr val="002060"/>
                </a:solidFill>
              </a:rPr>
              <a:t>doxycycline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020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chemeClr val="bg1"/>
                </a:solidFill>
              </a:rPr>
              <a:t>Ryan, Kenneth J.. </a:t>
            </a:r>
            <a:r>
              <a:rPr lang="en-US" dirty="0" err="1">
                <a:solidFill>
                  <a:schemeClr val="bg1"/>
                </a:solidFill>
              </a:rPr>
              <a:t>Sherris</a:t>
            </a:r>
            <a:r>
              <a:rPr lang="en-US" dirty="0">
                <a:solidFill>
                  <a:schemeClr val="bg1"/>
                </a:solidFill>
              </a:rPr>
              <a:t> Medical Microbiology, Seventh Edition. McGraw-Hill Education.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Intestinal flora, part of chapter 1 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Enteric infections and food poisoning, part of the chapter on Infectious Diseases.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 -Typhoid fever</a:t>
            </a:r>
          </a:p>
          <a:p>
            <a:pPr marL="585216" lvl="1" indent="0" algn="l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>
                <a:solidFill>
                  <a:schemeClr val="bg1"/>
                </a:solidFill>
              </a:rPr>
              <a:t>Dysentry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Salmonella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US" sz="4100" b="1" dirty="0">
                <a:solidFill>
                  <a:srgbClr val="002060"/>
                </a:solidFill>
              </a:rPr>
              <a:t>Gram negative ,motile ,facultative anaerobic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Non lactose fermenting colonies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highest during the rainy season in tropical climates and during the warmer months in temperate climates.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330357"/>
            <a:ext cx="2265840" cy="12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002060"/>
                </a:solidFill>
                <a:latin typeface="Bodoni MT Black" pitchFamily="18" charset="0"/>
              </a:rPr>
              <a:t>VIRULENCE FACTORS</a:t>
            </a:r>
            <a:br>
              <a:rPr lang="en-US" sz="4800" dirty="0"/>
            </a:b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5400" b="1" dirty="0">
                <a:solidFill>
                  <a:srgbClr val="002060"/>
                </a:solidFill>
              </a:rPr>
              <a:t>Fimbria  -  Adherence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Endocytosis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>
                <a:solidFill>
                  <a:srgbClr val="002060"/>
                </a:solidFill>
              </a:rPr>
              <a:t>SPI 1 T3SS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>
                <a:solidFill>
                  <a:srgbClr val="002060"/>
                </a:solidFill>
              </a:rPr>
              <a:t>TLR</a:t>
            </a:r>
          </a:p>
          <a:p>
            <a:pPr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Replication in                          microphage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Enterotoxin</a:t>
            </a:r>
          </a:p>
          <a:p>
            <a:pPr algn="l"/>
            <a:endParaRPr lang="ar-SA" sz="5400" b="1" dirty="0"/>
          </a:p>
        </p:txBody>
      </p:sp>
      <p:pic>
        <p:nvPicPr>
          <p:cNvPr id="1026" name="Picture 2" descr="https://d1cag3og5zsskm.cloudfront.net/v/s2/b7/7a/8c/6108554a14af2b246618f84c2b/82/x1y1.png?Policy=eyJTdGF0ZW1lbnQiOiBbeyJSZXNvdXJjZSI6ICJodHRwczovL2QxY2FnM29nNXpzc2ttLmNsb3VkZnJvbnQubmV0L3YvczIvYjcvN2EvOGMvNjEwODU1NGExNGFmMmIyNDY2MThmODRjMmIvKiIsICJDb25kaXRpb24iOiB7IkRhdGVMZXNzVGhhbiI6IHsiQVdTOkVwb2NoVGltZSI6IDE0ODE2Njk5Mjd9fX1dfQ__&amp;Signature=NllThAkUMv2fcQMpJWT8kDKzulZSpKRULwnbHszZlZt%7EZRl59oogI0EchL0pzE96FgnkLDPb9KmjBVbVRmr7sipc578haK23g26OLHH%7EgYWeF9CQ2fHHJMC3dXwcXiYqtJtGw4j4KWKYCaPRP8WR0gITldTWNzE7zMhx6DUXL6jiYFi4uxFfK8mQrhSgnk%7EbhjHn81V0VbvBc0ixqKLBB-1RDEuG2pubaKaXURA7L5GwBzv-wTk77tTmrrre9X7IUvYvHlsnDONLx23tmcH77iHDJo2CBebC2wAUCf2wWhcIgzbCn62KgahQssrIIZ-GEVWGRmgwBr7WiesNfSiE8w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pic>
        <p:nvPicPr>
          <p:cNvPr id="2053" name="Picture 5" descr="https://d1cag3og5zsskm.cloudfront.net/v/s2/05/d6/6f/2287444a1f9e056808baaa8612/61/x3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d1cag3og5zsskm.cloudfront.net/v/s2/05/d6/6f/2287444a1f9e056808baaa8612/61/x1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d1cag3og5zsskm.cloudfront.net/v/s2/05/d6/6f/2287444a1f9e056808baaa8612/61/x1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d1cag3og5zsskm.cloudfront.net/v/s2/05/d6/6f/2287444a1f9e056808baaa8612/61/x0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d1cag3og5zsskm.cloudfront.net/v/s2/05/d6/6f/2287444a1f9e056808baaa8612/61/x0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d1cag3og5zsskm.cloudfront.net/v/s2/05/d6/6f/2287444a1f9e056808baaa8612/61/x3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40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u="sng" dirty="0"/>
              <a:t> </a:t>
            </a:r>
            <a:r>
              <a:rPr lang="en-US" sz="4900" dirty="0">
                <a:solidFill>
                  <a:srgbClr val="002060"/>
                </a:solidFill>
                <a:latin typeface="Bodoni MT Black" pitchFamily="18" charset="0"/>
              </a:rPr>
              <a:t>Classification </a:t>
            </a:r>
            <a:br>
              <a:rPr lang="en-US" dirty="0">
                <a:latin typeface="Bodoni MT Black" pitchFamily="18" charset="0"/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-Has two species s.enterica (six subspecies I, II, III, IV, V, VI)</a:t>
            </a:r>
            <a:br>
              <a:rPr lang="en-US" dirty="0"/>
            </a:br>
            <a:r>
              <a:rPr lang="en-US" dirty="0"/>
              <a:t>                      s.borgori (rare)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 -Cold blooded animal, birds, rodents, turtles, snake and fish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>
                <a:solidFill>
                  <a:srgbClr val="002060"/>
                </a:solidFill>
              </a:rPr>
              <a:t>Two species of Salmonella : 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 err="1">
                <a:solidFill>
                  <a:srgbClr val="002060"/>
                </a:solidFill>
              </a:rPr>
              <a:t>S.enterica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(six </a:t>
            </a:r>
            <a:r>
              <a:rPr lang="en-US" sz="3200" i="1" dirty="0">
                <a:solidFill>
                  <a:srgbClr val="002060"/>
                </a:solidFill>
              </a:rPr>
              <a:t>subspecies I, II, III, IV, V, VI</a:t>
            </a:r>
            <a:r>
              <a:rPr lang="en-US" sz="3200" b="1" i="1" dirty="0">
                <a:solidFill>
                  <a:srgbClr val="002060"/>
                </a:solidFill>
              </a:rPr>
              <a:t>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S.borgori</a:t>
            </a:r>
            <a:r>
              <a:rPr lang="en-US" sz="3200" b="1" dirty="0">
                <a:solidFill>
                  <a:srgbClr val="002060"/>
                </a:solidFill>
              </a:rPr>
              <a:t> (rare)</a:t>
            </a:r>
          </a:p>
          <a:p>
            <a:pPr algn="l" rtl="0">
              <a:buNone/>
            </a:pPr>
            <a:r>
              <a:rPr lang="en-US" sz="3200" b="1" dirty="0">
                <a:solidFill>
                  <a:srgbClr val="002060"/>
                </a:solidFill>
              </a:rPr>
              <a:t> 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>
                <a:solidFill>
                  <a:srgbClr val="002060"/>
                </a:solidFill>
              </a:rPr>
              <a:t>Found in cold blooded animal, birds, rodents, turtles, snakes and fish</a:t>
            </a:r>
          </a:p>
          <a:p>
            <a:pPr algn="l" rtl="0">
              <a:buNone/>
            </a:pPr>
            <a:r>
              <a:rPr lang="en-US" b="1" dirty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69452"/>
              </p:ext>
            </p:extLst>
          </p:nvPr>
        </p:nvGraphicFramePr>
        <p:xfrm>
          <a:off x="457200" y="188640"/>
          <a:ext cx="843528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SALMONELLA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SPECIES AND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NO. OF SEROTYPES WITHIN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USUAL HABITAT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Source Sans Pro"/>
                        </a:rPr>
                        <a:t>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1504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Warm-blooded animals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(II)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502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95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diarizonae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IIIb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333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houtenae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72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indica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(VI)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bongori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Total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2541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u="sng" dirty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br>
              <a:rPr lang="en-US" dirty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5400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sz="5400" b="1" dirty="0">
                <a:solidFill>
                  <a:srgbClr val="002060"/>
                </a:solidFill>
              </a:rPr>
              <a:t>. Somatic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H</a:t>
            </a:r>
            <a:r>
              <a:rPr lang="en-US" sz="5400" b="1" dirty="0">
                <a:solidFill>
                  <a:srgbClr val="002060"/>
                </a:solidFill>
              </a:rPr>
              <a:t>.  Flagellar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>
                <a:solidFill>
                  <a:srgbClr val="002060"/>
                </a:solidFill>
              </a:rPr>
              <a:t>  </a:t>
            </a:r>
            <a:r>
              <a:rPr lang="en-US" sz="5400" b="1" dirty="0">
                <a:solidFill>
                  <a:srgbClr val="C00000"/>
                </a:solidFill>
              </a:rPr>
              <a:t>K</a:t>
            </a:r>
            <a:r>
              <a:rPr lang="en-US" sz="5400" b="1" dirty="0">
                <a:solidFill>
                  <a:srgbClr val="002060"/>
                </a:solidFill>
              </a:rPr>
              <a:t>.  Capsular antigen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964</TotalTime>
  <Words>1158</Words>
  <Application>Microsoft Office PowerPoint</Application>
  <PresentationFormat>عرض على الشاشة (4:3)</PresentationFormat>
  <Paragraphs>174</Paragraphs>
  <Slides>33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5" baseType="lpstr">
      <vt:lpstr>Bodoni MT Black</vt:lpstr>
      <vt:lpstr>Book Antiqua</vt:lpstr>
      <vt:lpstr>Calibri</vt:lpstr>
      <vt:lpstr>inherit</vt:lpstr>
      <vt:lpstr>Lucida Sans</vt:lpstr>
      <vt:lpstr>Source Sans Pro</vt:lpstr>
      <vt:lpstr>Tahoma</vt:lpstr>
      <vt:lpstr>Times New Roman</vt:lpstr>
      <vt:lpstr>Wingdings</vt:lpstr>
      <vt:lpstr>Wingdings 2</vt:lpstr>
      <vt:lpstr>Wingdings 3</vt:lpstr>
      <vt:lpstr>Apex</vt:lpstr>
      <vt:lpstr>Salmonella &amp; shigella</vt:lpstr>
      <vt:lpstr>Objectives</vt:lpstr>
      <vt:lpstr>Salmonella</vt:lpstr>
      <vt:lpstr>Salmonella </vt:lpstr>
      <vt:lpstr>VIRULENCE FACTORS </vt:lpstr>
      <vt:lpstr>Histopathology</vt:lpstr>
      <vt:lpstr>           Classification    -Has two species s.enterica (six subspecies I, II, III, IV, V, VI)                       s.borgori (rare)    -Cold blooded animal, birds, rodents, turtles, snake and fish   </vt:lpstr>
      <vt:lpstr>عرض تقديمي في PowerPoint</vt:lpstr>
      <vt:lpstr>Antigenic structures </vt:lpstr>
      <vt:lpstr>عرض تقديمي في PowerPoint</vt:lpstr>
      <vt:lpstr>Clinical diseases </vt:lpstr>
      <vt:lpstr>Source </vt:lpstr>
      <vt:lpstr> Salmonella gastroenteritis </vt:lpstr>
      <vt:lpstr>Enteric fever (Typhoid fever)</vt:lpstr>
      <vt:lpstr>عرض تقديمي في PowerPoint</vt:lpstr>
      <vt:lpstr>عرض تقديمي في PowerPoint</vt:lpstr>
      <vt:lpstr>Management &amp; Antibiotics  </vt:lpstr>
      <vt:lpstr>COMPLICATIONS </vt:lpstr>
      <vt:lpstr>Shigella  </vt:lpstr>
      <vt:lpstr>عرض تقديمي في PowerPoint</vt:lpstr>
      <vt:lpstr>ANTIGENIC STRUCTURES</vt:lpstr>
      <vt:lpstr>عرض تقديمي في PowerPoint</vt:lpstr>
      <vt:lpstr>CLINICAL INFECTION </vt:lpstr>
      <vt:lpstr>عرض تقديمي في PowerPoint</vt:lpstr>
      <vt:lpstr>SYMPTOMS </vt:lpstr>
      <vt:lpstr>DYSENTRY STOOL </vt:lpstr>
      <vt:lpstr>Laboratory diagnosis of Salmonella &amp; Shigella from stool   </vt:lpstr>
      <vt:lpstr>عرض تقديمي في PowerPoint</vt:lpstr>
      <vt:lpstr>BIOCHEMICAL TESTS</vt:lpstr>
      <vt:lpstr>عرض تقديمي في PowerPoint</vt:lpstr>
      <vt:lpstr>Diagnosis</vt:lpstr>
      <vt:lpstr>TREATMENT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 Abdul Khader</dc:creator>
  <cp:lastModifiedBy>ftomy naje</cp:lastModifiedBy>
  <cp:revision>87</cp:revision>
  <dcterms:created xsi:type="dcterms:W3CDTF">2010-09-21T09:20:41Z</dcterms:created>
  <dcterms:modified xsi:type="dcterms:W3CDTF">2018-11-25T23:34:53Z</dcterms:modified>
</cp:coreProperties>
</file>