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34"/>
  </p:notesMasterIdLst>
  <p:handoutMasterIdLst>
    <p:handoutMasterId r:id="rId35"/>
  </p:handoutMasterIdLst>
  <p:sldIdLst>
    <p:sldId id="273" r:id="rId2"/>
    <p:sldId id="337" r:id="rId3"/>
    <p:sldId id="347" r:id="rId4"/>
    <p:sldId id="346" r:id="rId5"/>
    <p:sldId id="332" r:id="rId6"/>
    <p:sldId id="335" r:id="rId7"/>
    <p:sldId id="281" r:id="rId8"/>
    <p:sldId id="272" r:id="rId9"/>
    <p:sldId id="282" r:id="rId10"/>
    <p:sldId id="283" r:id="rId11"/>
    <p:sldId id="313" r:id="rId12"/>
    <p:sldId id="284" r:id="rId13"/>
    <p:sldId id="287" r:id="rId14"/>
    <p:sldId id="322" r:id="rId15"/>
    <p:sldId id="330" r:id="rId16"/>
    <p:sldId id="289" r:id="rId17"/>
    <p:sldId id="343" r:id="rId18"/>
    <p:sldId id="292" r:id="rId19"/>
    <p:sldId id="351" r:id="rId20"/>
    <p:sldId id="345" r:id="rId21"/>
    <p:sldId id="312" r:id="rId22"/>
    <p:sldId id="294" r:id="rId23"/>
    <p:sldId id="297" r:id="rId24"/>
    <p:sldId id="307" r:id="rId25"/>
    <p:sldId id="348" r:id="rId26"/>
    <p:sldId id="306" r:id="rId27"/>
    <p:sldId id="317" r:id="rId28"/>
    <p:sldId id="350" r:id="rId29"/>
    <p:sldId id="314" r:id="rId30"/>
    <p:sldId id="344" r:id="rId31"/>
    <p:sldId id="326" r:id="rId32"/>
    <p:sldId id="338" r:id="rId33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b="1" i="1" kern="1200">
        <a:solidFill>
          <a:schemeClr val="tx1"/>
        </a:solidFill>
        <a:latin typeface="Modern No. 20" panose="02070704070505020303" pitchFamily="18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b="1" i="1" kern="1200">
        <a:solidFill>
          <a:schemeClr val="tx1"/>
        </a:solidFill>
        <a:latin typeface="Modern No. 20" panose="02070704070505020303" pitchFamily="18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b="1" i="1" kern="1200">
        <a:solidFill>
          <a:schemeClr val="tx1"/>
        </a:solidFill>
        <a:latin typeface="Modern No. 20" panose="02070704070505020303" pitchFamily="18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b="1" i="1" kern="1200">
        <a:solidFill>
          <a:schemeClr val="tx1"/>
        </a:solidFill>
        <a:latin typeface="Modern No. 20" panose="02070704070505020303" pitchFamily="18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b="1" i="1" kern="1200">
        <a:solidFill>
          <a:schemeClr val="tx1"/>
        </a:solidFill>
        <a:latin typeface="Modern No. 20" panose="02070704070505020303" pitchFamily="18" charset="0"/>
        <a:ea typeface="+mn-ea"/>
        <a:cs typeface="Tahoma" panose="020B0604030504040204" pitchFamily="34" charset="0"/>
      </a:defRPr>
    </a:lvl5pPr>
    <a:lvl6pPr marL="2286000" algn="r" defTabSz="914400" rtl="1" eaLnBrk="1" latinLnBrk="0" hangingPunct="1">
      <a:defRPr sz="4800" b="1" i="1" kern="1200">
        <a:solidFill>
          <a:schemeClr val="tx1"/>
        </a:solidFill>
        <a:latin typeface="Modern No. 20" panose="02070704070505020303" pitchFamily="18" charset="0"/>
        <a:ea typeface="+mn-ea"/>
        <a:cs typeface="Tahoma" panose="020B0604030504040204" pitchFamily="34" charset="0"/>
      </a:defRPr>
    </a:lvl6pPr>
    <a:lvl7pPr marL="2743200" algn="r" defTabSz="914400" rtl="1" eaLnBrk="1" latinLnBrk="0" hangingPunct="1">
      <a:defRPr sz="4800" b="1" i="1" kern="1200">
        <a:solidFill>
          <a:schemeClr val="tx1"/>
        </a:solidFill>
        <a:latin typeface="Modern No. 20" panose="02070704070505020303" pitchFamily="18" charset="0"/>
        <a:ea typeface="+mn-ea"/>
        <a:cs typeface="Tahoma" panose="020B0604030504040204" pitchFamily="34" charset="0"/>
      </a:defRPr>
    </a:lvl7pPr>
    <a:lvl8pPr marL="3200400" algn="r" defTabSz="914400" rtl="1" eaLnBrk="1" latinLnBrk="0" hangingPunct="1">
      <a:defRPr sz="4800" b="1" i="1" kern="1200">
        <a:solidFill>
          <a:schemeClr val="tx1"/>
        </a:solidFill>
        <a:latin typeface="Modern No. 20" panose="02070704070505020303" pitchFamily="18" charset="0"/>
        <a:ea typeface="+mn-ea"/>
        <a:cs typeface="Tahoma" panose="020B0604030504040204" pitchFamily="34" charset="0"/>
      </a:defRPr>
    </a:lvl8pPr>
    <a:lvl9pPr marL="3657600" algn="r" defTabSz="914400" rtl="1" eaLnBrk="1" latinLnBrk="0" hangingPunct="1">
      <a:defRPr sz="4800" b="1" i="1" kern="1200">
        <a:solidFill>
          <a:schemeClr val="tx1"/>
        </a:solidFill>
        <a:latin typeface="Modern No. 20" panose="02070704070505020303" pitchFamily="18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355"/>
    <a:srgbClr val="E6EFF0"/>
    <a:srgbClr val="580000"/>
    <a:srgbClr val="CC0000"/>
    <a:srgbClr val="993366"/>
    <a:srgbClr val="FDFD67"/>
    <a:srgbClr val="FFFED3"/>
    <a:srgbClr val="C7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CFEB51-FD57-4A07-B625-B8F20712EF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EA6C35-332B-49F4-AB2E-4C2C24FC3C11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4425E8-0BD0-40F4-B082-97AA65E0F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85FA2-E38B-41A9-B89D-6A685E5B9FCC}" type="slidenum">
              <a:rPr lang="en-US" altLang="en-US" smtClean="0">
                <a:latin typeface="Modern No. 20" panose="02070704070505020303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Modern No. 20" panose="020707040705050203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ar-S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ar-S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ar-S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ar-S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2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2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EB7FE83-AC32-46EB-9449-5C847737A25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144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4E90-816A-44CC-8731-0EB1089974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73031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EAED-E942-461D-8F4E-0BAF979026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709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EF896-06FC-41B0-8133-2E508F418D9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44834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01A9E-5D77-4059-9B88-E990BE54FF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82800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792F-2510-4C10-8683-5E79A48E18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19569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CF896-7EAB-4FE6-A679-6957EF2916F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83426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72875-C627-4307-A581-0CFD51C248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4826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3A13-1190-4B25-8081-8BEF5E548C5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6216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74AA-47FD-4BC6-8BCF-89BE8906FE0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5797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10FE8-C6F7-4DE8-BDE2-7F743910F28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5870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91B82-DDB5-43F7-A9A9-33A0077DABA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41556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56336-A9CA-4BF7-AAE6-84BD8A14500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828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1pPr>
            <a:lvl2pPr marL="742950" indent="-28575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2pPr>
            <a:lvl3pPr marL="11430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3pPr>
            <a:lvl4pPr marL="16002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4pPr>
            <a:lvl5pPr marL="20574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1pPr>
            <a:lvl2pPr marL="742950" indent="-28575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2pPr>
            <a:lvl3pPr marL="11430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3pPr>
            <a:lvl4pPr marL="16002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4pPr>
            <a:lvl5pPr marL="20574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1pPr>
            <a:lvl2pPr marL="742950" indent="-28575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2pPr>
            <a:lvl3pPr marL="11430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3pPr>
            <a:lvl4pPr marL="16002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4pPr>
            <a:lvl5pPr marL="20574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1pPr>
            <a:lvl2pPr marL="742950" indent="-28575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2pPr>
            <a:lvl3pPr marL="11430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3pPr>
            <a:lvl4pPr marL="16002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4pPr>
            <a:lvl5pPr marL="20574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1pPr>
            <a:lvl2pPr marL="742950" indent="-28575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2pPr>
            <a:lvl3pPr marL="11430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3pPr>
            <a:lvl4pPr marL="16002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4pPr>
            <a:lvl5pPr marL="20574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1pPr>
            <a:lvl2pPr marL="742950" indent="-28575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2pPr>
            <a:lvl3pPr marL="11430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3pPr>
            <a:lvl4pPr marL="16002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4pPr>
            <a:lvl5pPr marL="20574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1pPr>
            <a:lvl2pPr marL="742950" indent="-28575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2pPr>
            <a:lvl3pPr marL="11430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3pPr>
            <a:lvl4pPr marL="16002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4pPr>
            <a:lvl5pPr marL="2057400" indent="-228600" algn="ctr"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Modern No. 20" panose="02070704070505020303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kumimoji="1" lang="en-US" altLang="en-US" sz="2400" b="0" i="0" smtClean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17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317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31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1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1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F16EDA-1BD3-419A-A7BA-6F5F90FF04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1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1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1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1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1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1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1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1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1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1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1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1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5" grpId="0"/>
      <p:bldP spid="33178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17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17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17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178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17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17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17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178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17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17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17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178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17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17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17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178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17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17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17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17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Notes-Medical-Microbiology-Morag-Timbury/dp/0443071640/ref=sr_1_6?s=books&amp;ie=UTF8&amp;qid=1309599210&amp;sr=1-6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imgres?imgurl=http://i43.tower.com/images/mm100250178/notes-on-medical-microbiology-a-christine-mccartney-paperback-cover-art.jpg&amp;imgrefurl=http://www.tower.com/notes-on-medical-microbiology-a-christine-mccartney-paperback/wapi/100250178&amp;usg=__kypJ4eERdpx0YwBEK55d4UFrSEY=&amp;h=314&amp;w=200&amp;sz=10&amp;hl=en&amp;start=2&amp;zoom=1&amp;um=1&amp;itbs=1&amp;tbnid=ORQEfRAyvJ-QxM:&amp;tbnh=117&amp;tbnw=75&amp;prev=/search%3Fq%3Dnotes%2Bon%2Bmedical%2Bmicrobiology%26um%3D1%26hl%3Den%26safe%3Dactive%26sa%3DN%26biw%3D1259%26bih%3D847%26tbm%3Disch&amp;ei=1koQTrzvNpHz-gbq6vH2D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7D7FF"/>
            </a:gs>
            <a:gs pos="100000">
              <a:srgbClr val="F3F3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822450"/>
            <a:ext cx="7772400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VIRAL GASTROENTERITIS</a:t>
            </a:r>
            <a:endParaRPr lang="en-GB" sz="5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11413" y="4700588"/>
            <a:ext cx="67691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550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Dr.Malak</a:t>
            </a:r>
            <a:r>
              <a:rPr lang="en-US" sz="2400" dirty="0">
                <a:solidFill>
                  <a:srgbClr val="550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M. El-Hazmi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68AE"/>
              </a:buClr>
              <a:buSzPct val="80000"/>
              <a:defRPr/>
            </a:pPr>
            <a:r>
              <a:rPr lang="en-US" sz="2000" b="0" i="0" dirty="0">
                <a:solidFill>
                  <a:srgbClr val="002060"/>
                </a:solidFill>
                <a:latin typeface="Arial" charset="0"/>
                <a:cs typeface="Arial" charset="0"/>
              </a:rPr>
              <a:t>Associate professor &amp; Consultant Microbiologist                         College of Medicine &amp; King Saud University Medical City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dirty="0">
              <a:solidFill>
                <a:srgbClr val="5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614738"/>
            <a:ext cx="4572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(GI T Block ,  Microbiology : 2018 ) </a:t>
            </a:r>
            <a:endParaRPr lang="en-US" sz="2400" dirty="0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36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7524750" y="333375"/>
            <a:ext cx="1223963" cy="620713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VGE</a:t>
            </a:r>
            <a:endParaRPr lang="en-GB" altLang="en-US" sz="1800" b="0" i="0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altLang="en-US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Rehydration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Prevention:</a:t>
            </a:r>
            <a:r>
              <a:rPr lang="en-US" altLang="en-US" sz="3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Sanitation &amp; hygiene measures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vaccines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except for rotavirus</a:t>
            </a:r>
            <a:endParaRPr lang="en-GB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mtClean="0">
                <a:solidFill>
                  <a:srgbClr val="CC0000"/>
                </a:solidFill>
              </a:rPr>
              <a:t> </a:t>
            </a:r>
            <a:r>
              <a:rPr lang="en-US" altLang="en-US" b="1" i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GB" altLang="en-US" b="1" i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FD8D8"/>
            </a:gs>
            <a:gs pos="100000">
              <a:srgbClr val="E6EF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895475"/>
            <a:ext cx="47148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FD8D8"/>
            </a:gs>
            <a:gs pos="100000">
              <a:srgbClr val="E6EF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sz="7200" smtClean="0"/>
              <a:t> </a:t>
            </a:r>
            <a:r>
              <a:rPr lang="en-US" sz="7200" b="1" i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ROTAVIRUS</a:t>
            </a:r>
            <a:endParaRPr lang="en-GB" sz="7200" b="1" i="1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773238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viridae [</a:t>
            </a:r>
            <a:r>
              <a:rPr lang="en-US" alt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espiratory&amp; </a:t>
            </a:r>
            <a:r>
              <a:rPr lang="en-US" alt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nteric </a:t>
            </a:r>
            <a:r>
              <a:rPr lang="en-US" alt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rphan]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segments dsRNA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Double-layered icosahedral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Nonenveloped 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 nm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 – dependent RNA polymerase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groups [A-G]-----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GpA most common</a:t>
            </a:r>
            <a:endParaRPr lang="en-GB" altLang="en-US" sz="280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FD7D8"/>
            </a:gs>
            <a:gs pos="100000">
              <a:srgbClr val="E6EF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sz="5400" smtClean="0"/>
              <a:t> </a:t>
            </a:r>
            <a:r>
              <a:rPr lang="en-US" sz="5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Epidemiology</a:t>
            </a:r>
            <a:endParaRPr lang="en-GB" sz="5400" b="1" i="1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UpRibbonSharp"/>
          <p:cNvSpPr>
            <a:spLocks noEditPoints="1" noChangeArrowheads="1"/>
          </p:cNvSpPr>
          <p:nvPr/>
        </p:nvSpPr>
        <p:spPr bwMode="auto">
          <a:xfrm>
            <a:off x="7459663" y="333375"/>
            <a:ext cx="1327150" cy="536575"/>
          </a:xfrm>
          <a:custGeom>
            <a:avLst/>
            <a:gdLst>
              <a:gd name="T0" fmla="*/ 2147483646 w 21600"/>
              <a:gd name="T1" fmla="*/ 0 h 21600"/>
              <a:gd name="T2" fmla="*/ 626272316 w 21600"/>
              <a:gd name="T3" fmla="*/ 186254026 h 21600"/>
              <a:gd name="T4" fmla="*/ 2147483646 w 21600"/>
              <a:gd name="T5" fmla="*/ 289728838 h 21600"/>
              <a:gd name="T6" fmla="*/ 2147483646 w 21600"/>
              <a:gd name="T7" fmla="*/ 1862540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Rota</a:t>
            </a:r>
            <a:endParaRPr lang="en-GB" altLang="en-US" sz="1800" b="0" i="0"/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Faecal-oral route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Age:</a:t>
            </a:r>
            <a:r>
              <a:rPr lang="ar-SA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age groups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inf  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6 -24 ms.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;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 months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   ;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Endemic  </a:t>
            </a:r>
            <a:endParaRPr lang="en-GB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FD7D8"/>
            </a:gs>
            <a:gs pos="100000">
              <a:srgbClr val="E6EF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UpRibbonSharp"/>
          <p:cNvSpPr>
            <a:spLocks noEditPoints="1" noChangeArrowheads="1"/>
          </p:cNvSpPr>
          <p:nvPr/>
        </p:nvSpPr>
        <p:spPr bwMode="auto">
          <a:xfrm>
            <a:off x="7459663" y="333375"/>
            <a:ext cx="1398587" cy="536575"/>
          </a:xfrm>
          <a:custGeom>
            <a:avLst/>
            <a:gdLst>
              <a:gd name="T0" fmla="*/ 2147483646 w 21600"/>
              <a:gd name="T1" fmla="*/ 0 h 21600"/>
              <a:gd name="T2" fmla="*/ 732942726 w 21600"/>
              <a:gd name="T3" fmla="*/ 186254026 h 21600"/>
              <a:gd name="T4" fmla="*/ 2147483646 w 21600"/>
              <a:gd name="T5" fmla="*/ 289728838 h 21600"/>
              <a:gd name="T6" fmla="*/ 2147483646 w 21600"/>
              <a:gd name="T7" fmla="*/ 1862540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Rota</a:t>
            </a:r>
            <a:endParaRPr lang="en-GB" altLang="en-US" sz="1800" b="0" i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6064250" cy="1357313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solidFill>
                  <a:srgbClr val="CC0000"/>
                </a:solidFill>
              </a:rPr>
              <a:t>Pathogenesis </a:t>
            </a:r>
            <a:endParaRPr lang="en-GB" altLang="en-US" sz="6000" smtClean="0">
              <a:solidFill>
                <a:srgbClr val="CC0000"/>
              </a:solidFill>
            </a:endParaRPr>
          </a:p>
        </p:txBody>
      </p:sp>
      <p:pic>
        <p:nvPicPr>
          <p:cNvPr id="19460" name="Picture 7" descr="Fig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16113"/>
            <a:ext cx="878681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CFD7D8"/>
            </a:gs>
            <a:gs pos="100000">
              <a:srgbClr val="E6EF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smtClean="0"/>
              <a:t> </a:t>
            </a:r>
            <a:r>
              <a:rPr lang="en-US" sz="5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features</a:t>
            </a:r>
            <a:endParaRPr lang="en-GB" b="1" i="1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UpRibbonSharp"/>
          <p:cNvSpPr>
            <a:spLocks noEditPoints="1" noChangeArrowheads="1"/>
          </p:cNvSpPr>
          <p:nvPr/>
        </p:nvSpPr>
        <p:spPr bwMode="auto">
          <a:xfrm>
            <a:off x="7459663" y="333375"/>
            <a:ext cx="1327150" cy="536575"/>
          </a:xfrm>
          <a:custGeom>
            <a:avLst/>
            <a:gdLst>
              <a:gd name="T0" fmla="*/ 2147483646 w 21600"/>
              <a:gd name="T1" fmla="*/ 0 h 21600"/>
              <a:gd name="T2" fmla="*/ 626272316 w 21600"/>
              <a:gd name="T3" fmla="*/ 186254026 h 21600"/>
              <a:gd name="T4" fmla="*/ 2147483646 w 21600"/>
              <a:gd name="T5" fmla="*/ 289728838 h 21600"/>
              <a:gd name="T6" fmla="*/ 2147483646 w 21600"/>
              <a:gd name="T7" fmla="*/ 1862540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Rota</a:t>
            </a:r>
            <a:endParaRPr lang="en-GB" altLang="en-US" sz="1800" b="0" i="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inf: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Infants &amp; young children		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gastroenteritis or infantile GE 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 = 1-2 ds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Watery, nonbloody D,V &amp; F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Dehydration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		       Vary</a:t>
            </a:r>
          </a:p>
          <a:p>
            <a:pPr lvl="3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developed count.                Mortality is low</a:t>
            </a:r>
          </a:p>
          <a:p>
            <a:pPr lvl="3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developing count.               Mortality is sig.</a:t>
            </a:r>
          </a:p>
          <a:p>
            <a:pPr lvl="3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~1/2 of all GE cases                Admission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Deaths                reported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</a:t>
            </a:r>
            <a:endParaRPr lang="en-GB" altLang="en-US" smtClean="0"/>
          </a:p>
        </p:txBody>
      </p:sp>
      <p:sp>
        <p:nvSpPr>
          <p:cNvPr id="216069" name="AutoShape 5"/>
          <p:cNvSpPr>
            <a:spLocks noChangeArrowheads="1"/>
          </p:cNvSpPr>
          <p:nvPr/>
        </p:nvSpPr>
        <p:spPr bwMode="auto">
          <a:xfrm>
            <a:off x="2771775" y="4724400"/>
            <a:ext cx="1263650" cy="198438"/>
          </a:xfrm>
          <a:prstGeom prst="notchedRightArrow">
            <a:avLst>
              <a:gd name="adj1" fmla="val 50000"/>
              <a:gd name="adj2" fmla="val 159200"/>
            </a:avLst>
          </a:prstGeom>
          <a:solidFill>
            <a:srgbClr val="3399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070" name="AutoShape 6"/>
          <p:cNvSpPr>
            <a:spLocks noChangeArrowheads="1"/>
          </p:cNvSpPr>
          <p:nvPr/>
        </p:nvSpPr>
        <p:spPr bwMode="auto">
          <a:xfrm>
            <a:off x="2411413" y="6597650"/>
            <a:ext cx="687387" cy="90488"/>
          </a:xfrm>
          <a:prstGeom prst="rightArrow">
            <a:avLst>
              <a:gd name="adj1" fmla="val 50000"/>
              <a:gd name="adj2" fmla="val 1899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071" name="AutoShape 7"/>
          <p:cNvSpPr>
            <a:spLocks noChangeArrowheads="1"/>
          </p:cNvSpPr>
          <p:nvPr/>
        </p:nvSpPr>
        <p:spPr bwMode="auto">
          <a:xfrm>
            <a:off x="4427538" y="5732463"/>
            <a:ext cx="687387" cy="90487"/>
          </a:xfrm>
          <a:prstGeom prst="rightArrow">
            <a:avLst>
              <a:gd name="adj1" fmla="val 50000"/>
              <a:gd name="adj2" fmla="val 1899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4427538" y="6165850"/>
            <a:ext cx="687387" cy="90488"/>
          </a:xfrm>
          <a:prstGeom prst="rightArrow">
            <a:avLst>
              <a:gd name="adj1" fmla="val 50000"/>
              <a:gd name="adj2" fmla="val 1899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073" name="AutoShape 9"/>
          <p:cNvSpPr>
            <a:spLocks noChangeArrowheads="1"/>
          </p:cNvSpPr>
          <p:nvPr/>
        </p:nvSpPr>
        <p:spPr bwMode="auto">
          <a:xfrm>
            <a:off x="4427538" y="5300663"/>
            <a:ext cx="687387" cy="90487"/>
          </a:xfrm>
          <a:prstGeom prst="rightArrow">
            <a:avLst>
              <a:gd name="adj1" fmla="val 50000"/>
              <a:gd name="adj2" fmla="val 1899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4" name="Picture 2" descr="http://www.mcb.uct.ac.za/cann/335/Rotaep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14500"/>
            <a:ext cx="43561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6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6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6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6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6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6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6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6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6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6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FD7D8"/>
            </a:gs>
            <a:gs pos="100000">
              <a:srgbClr val="E6EF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smtClean="0"/>
              <a:t> </a:t>
            </a:r>
            <a:r>
              <a:rPr lang="en-US" sz="5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features</a:t>
            </a:r>
            <a:endParaRPr lang="en-GB" b="1" i="1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UpRibbonSharp"/>
          <p:cNvSpPr>
            <a:spLocks noEditPoints="1" noChangeArrowheads="1"/>
          </p:cNvSpPr>
          <p:nvPr/>
        </p:nvSpPr>
        <p:spPr bwMode="auto">
          <a:xfrm>
            <a:off x="7459663" y="333375"/>
            <a:ext cx="1327150" cy="536575"/>
          </a:xfrm>
          <a:custGeom>
            <a:avLst/>
            <a:gdLst>
              <a:gd name="T0" fmla="*/ 2147483646 w 21600"/>
              <a:gd name="T1" fmla="*/ 0 h 21600"/>
              <a:gd name="T2" fmla="*/ 626272316 w 21600"/>
              <a:gd name="T3" fmla="*/ 186254026 h 21600"/>
              <a:gd name="T4" fmla="*/ 2147483646 w 21600"/>
              <a:gd name="T5" fmla="*/ 289728838 h 21600"/>
              <a:gd name="T6" fmla="*/ 2147483646 w 21600"/>
              <a:gd name="T7" fmla="*/ 1862540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Rota</a:t>
            </a:r>
            <a:endParaRPr lang="en-GB" altLang="en-US" sz="1800" b="0" i="0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838835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inf: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Infants &amp; young children	</a:t>
            </a:r>
            <a:r>
              <a:rPr lang="ar-SA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GE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children+ adults	           asymptomatic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  ed hosts			chronic D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Extra-intestinal inf:</a:t>
            </a:r>
            <a:endParaRPr lang="ar-SA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Encephalitis               small n.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</a:t>
            </a:r>
            <a:endParaRPr lang="en-GB" altLang="en-US" smtClean="0"/>
          </a:p>
        </p:txBody>
      </p:sp>
      <p:sp>
        <p:nvSpPr>
          <p:cNvPr id="210950" name="AutoShape 6"/>
          <p:cNvSpPr>
            <a:spLocks noChangeArrowheads="1"/>
          </p:cNvSpPr>
          <p:nvPr/>
        </p:nvSpPr>
        <p:spPr bwMode="auto">
          <a:xfrm>
            <a:off x="5867400" y="2924175"/>
            <a:ext cx="1082675" cy="2698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alpha val="97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5364163" y="3500438"/>
            <a:ext cx="939800" cy="2333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11" name="AutoShape 8"/>
          <p:cNvSpPr>
            <a:spLocks noChangeArrowheads="1"/>
          </p:cNvSpPr>
          <p:nvPr/>
        </p:nvSpPr>
        <p:spPr bwMode="auto">
          <a:xfrm>
            <a:off x="4859338" y="4076700"/>
            <a:ext cx="1082675" cy="269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0953" name="AutoShape 9"/>
          <p:cNvSpPr>
            <a:spLocks noChangeArrowheads="1"/>
          </p:cNvSpPr>
          <p:nvPr/>
        </p:nvSpPr>
        <p:spPr bwMode="auto">
          <a:xfrm>
            <a:off x="3851275" y="5300663"/>
            <a:ext cx="1082675" cy="2698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2987675" y="4005263"/>
            <a:ext cx="125413" cy="327025"/>
          </a:xfrm>
          <a:prstGeom prst="downArrow">
            <a:avLst>
              <a:gd name="adj1" fmla="val 50000"/>
              <a:gd name="adj2" fmla="val 6519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CFD7D8"/>
            </a:gs>
            <a:gs pos="100000">
              <a:srgbClr val="E6EF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UpRibbonSharp"/>
          <p:cNvSpPr>
            <a:spLocks noEditPoints="1" noChangeArrowheads="1"/>
          </p:cNvSpPr>
          <p:nvPr/>
        </p:nvSpPr>
        <p:spPr bwMode="auto">
          <a:xfrm>
            <a:off x="7459663" y="333375"/>
            <a:ext cx="1327150" cy="536575"/>
          </a:xfrm>
          <a:custGeom>
            <a:avLst/>
            <a:gdLst>
              <a:gd name="T0" fmla="*/ 2147483646 w 21600"/>
              <a:gd name="T1" fmla="*/ 0 h 21600"/>
              <a:gd name="T2" fmla="*/ 626272316 w 21600"/>
              <a:gd name="T3" fmla="*/ 186254026 h 21600"/>
              <a:gd name="T4" fmla="*/ 2147483646 w 21600"/>
              <a:gd name="T5" fmla="*/ 289728838 h 21600"/>
              <a:gd name="T6" fmla="*/ 2147483646 w 21600"/>
              <a:gd name="T7" fmla="*/ 1862540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Rota</a:t>
            </a:r>
            <a:endParaRPr lang="en-GB" altLang="en-US" sz="1800" b="0" i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82688" y="1700213"/>
            <a:ext cx="7961312" cy="51577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Sample; stool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Immunoassay                Most used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ELISA , ICT&amp; latex agglutination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 electrophoresis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RT.PCR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culture     </a:t>
            </a:r>
          </a:p>
          <a:p>
            <a:endParaRPr lang="en-US" altLang="en-US" smtClean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68313" y="-171450"/>
            <a:ext cx="77930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buFontTx/>
              <a:buBlip>
                <a:blip r:embed="rId2"/>
              </a:buBlip>
              <a:defRPr/>
            </a:pPr>
            <a:r>
              <a:rPr lang="en-US" sz="5400" ker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Diagnosis</a:t>
            </a:r>
            <a:endParaRPr lang="en-GB" sz="5400" kern="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500563" y="2636838"/>
            <a:ext cx="1082675" cy="198437"/>
          </a:xfrm>
          <a:prstGeom prst="notchedRightArrow">
            <a:avLst>
              <a:gd name="adj1" fmla="val 50000"/>
              <a:gd name="adj2" fmla="val 136400"/>
            </a:avLst>
          </a:prstGeom>
          <a:solidFill>
            <a:schemeClr val="tx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 descr="C:\Documents and Settings\Dr.Malak\My Documents\My Pictures\Vikia_Rota_Aden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73463"/>
            <a:ext cx="2921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859338" y="50847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Modern No. 20" panose="02070704070505020303" pitchFamily="18" charset="0"/>
                <a:cs typeface="Tahoma" panose="020B0604030504040204" pitchFamily="34" charset="0"/>
              </a:rPr>
              <a:t>Immunochromatography  Tech.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FD8D8"/>
            </a:gs>
            <a:gs pos="100000">
              <a:srgbClr val="E6EF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UpRibbonSharp"/>
          <p:cNvSpPr>
            <a:spLocks noEditPoints="1" noChangeArrowheads="1"/>
          </p:cNvSpPr>
          <p:nvPr/>
        </p:nvSpPr>
        <p:spPr bwMode="auto">
          <a:xfrm>
            <a:off x="7459663" y="333375"/>
            <a:ext cx="1327150" cy="536575"/>
          </a:xfrm>
          <a:custGeom>
            <a:avLst/>
            <a:gdLst>
              <a:gd name="T0" fmla="*/ 2147483646 w 21600"/>
              <a:gd name="T1" fmla="*/ 0 h 21600"/>
              <a:gd name="T2" fmla="*/ 626272316 w 21600"/>
              <a:gd name="T3" fmla="*/ 186254026 h 21600"/>
              <a:gd name="T4" fmla="*/ 2147483646 w 21600"/>
              <a:gd name="T5" fmla="*/ 289728838 h 21600"/>
              <a:gd name="T6" fmla="*/ 2147483646 w 21600"/>
              <a:gd name="T7" fmla="*/ 1862540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Rota</a:t>
            </a:r>
            <a:endParaRPr lang="en-GB" altLang="en-US" sz="1800" b="0" i="0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6707187" cy="1462087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sz="5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Management</a:t>
            </a:r>
            <a:endParaRPr lang="en-GB" sz="5400" b="1" i="1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Rehydration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Sanitation &amp; hygiene measures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Vaccine; LAV, oral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Rotarix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RotaTeq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endParaRPr lang="en-GB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ar-SA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ar-SA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688"/>
            <a:ext cx="868362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741488"/>
            <a:ext cx="1141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2516188"/>
            <a:ext cx="1139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292475"/>
            <a:ext cx="1139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u="sng" smtClean="0">
                <a:latin typeface="Castellar" panose="020A0402060406010301" pitchFamily="18" charset="0"/>
              </a:rPr>
              <a:t>OBJECTIVES</a:t>
            </a:r>
            <a:endParaRPr lang="en-US" altLang="en-US" i="1" smtClean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9221787" cy="4114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Viral etiology of GE ( Structures )</a:t>
            </a:r>
            <a:endParaRPr lang="en-US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Epidemiology</a:t>
            </a:r>
          </a:p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Clinical Features </a:t>
            </a:r>
          </a:p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 diagnosis</a:t>
            </a:r>
          </a:p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Treatment &amp;Prevention (Vaccine)</a:t>
            </a: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Rotavirus , A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enovirus 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caliciviruses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Astrovirus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GB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89027">
            <a:off x="1438275" y="1703388"/>
            <a:ext cx="3854450" cy="9366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Rotavirus</a:t>
            </a:r>
            <a:r>
              <a:rPr lang="en-US" sz="6600" b="1" i="1" dirty="0" smtClean="0">
                <a:solidFill>
                  <a:srgbClr val="FF0000"/>
                </a:solidFill>
              </a:rPr>
              <a:t/>
            </a:r>
            <a:br>
              <a:rPr lang="en-US" sz="6600" b="1" i="1" dirty="0" smtClean="0">
                <a:solidFill>
                  <a:srgbClr val="FF0000"/>
                </a:solidFill>
              </a:rPr>
            </a:br>
            <a:endParaRPr lang="en-US" sz="6600" b="1" i="1" dirty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 rot="21287923">
            <a:off x="1042988" y="1858963"/>
            <a:ext cx="6842125" cy="41751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endParaRPr lang="en-US" altLang="en-US" b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</a:t>
            </a:r>
          </a:p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diagnosis</a:t>
            </a:r>
          </a:p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</a:p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(Vaccine)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EFF0"/>
            </a:gs>
            <a:gs pos="100000">
              <a:srgbClr val="CF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~DEST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53848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EFF0"/>
            </a:gs>
            <a:gs pos="100000">
              <a:srgbClr val="CF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82588"/>
            <a:ext cx="7793037" cy="14620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ENTERIC             ADENOVIRUSES</a:t>
            </a:r>
            <a:endParaRPr lang="en-GB" sz="6000" b="1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Family: Adenoviridae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Nonenveloped, icosahedral , dsDNA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V with a fiber protruding from each of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vertices of the capsid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                   Attachment		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Type-specific ag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   </a:t>
            </a:r>
            <a:endParaRPr lang="en-GB" altLang="en-US" sz="3600" smtClean="0"/>
          </a:p>
        </p:txBody>
      </p:sp>
      <p:sp>
        <p:nvSpPr>
          <p:cNvPr id="220164" name="AutoShape 4"/>
          <p:cNvSpPr>
            <a:spLocks noChangeArrowheads="1"/>
          </p:cNvSpPr>
          <p:nvPr/>
        </p:nvSpPr>
        <p:spPr bwMode="auto">
          <a:xfrm>
            <a:off x="3059113" y="4941888"/>
            <a:ext cx="1263650" cy="198437"/>
          </a:xfrm>
          <a:prstGeom prst="notchedRightArrow">
            <a:avLst>
              <a:gd name="adj1" fmla="val 50000"/>
              <a:gd name="adj2" fmla="val 159200"/>
            </a:avLst>
          </a:prstGeom>
          <a:solidFill>
            <a:srgbClr val="00008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66" name="AutoShape 6"/>
          <p:cNvSpPr>
            <a:spLocks noChangeArrowheads="1"/>
          </p:cNvSpPr>
          <p:nvPr/>
        </p:nvSpPr>
        <p:spPr bwMode="auto">
          <a:xfrm>
            <a:off x="3059113" y="5445125"/>
            <a:ext cx="1263650" cy="198438"/>
          </a:xfrm>
          <a:prstGeom prst="notchedRightArrow">
            <a:avLst>
              <a:gd name="adj1" fmla="val 50000"/>
              <a:gd name="adj2" fmla="val 159200"/>
            </a:avLst>
          </a:prstGeom>
          <a:solidFill>
            <a:srgbClr val="000080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EFF0"/>
            </a:gs>
            <a:gs pos="100000">
              <a:srgbClr val="CF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82588"/>
            <a:ext cx="7793037" cy="14620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ENTERIC             ADENOVIRUSES</a:t>
            </a:r>
            <a:endParaRPr lang="en-GB" sz="6000" b="1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13" y="2060575"/>
            <a:ext cx="1026636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Adenoviruses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7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subgenera[A-G]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		           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50 serotypes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                   Grow in C/C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Enteric adenoviruses        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Subgenus F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                  .                                        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41serotypes 			          .                                                 Fastidious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 						     </a:t>
            </a:r>
            <a:r>
              <a:rPr lang="en-US" altLang="en-US" smtClean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						     									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			    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		     		</a:t>
            </a:r>
            <a:endParaRPr lang="en-GB" altLang="en-US" smtClean="0"/>
          </a:p>
        </p:txBody>
      </p:sp>
      <p:sp>
        <p:nvSpPr>
          <p:cNvPr id="225284" name="AutoShape 4"/>
          <p:cNvSpPr>
            <a:spLocks noChangeArrowheads="1"/>
          </p:cNvSpPr>
          <p:nvPr/>
        </p:nvSpPr>
        <p:spPr bwMode="auto">
          <a:xfrm>
            <a:off x="4100513" y="2997200"/>
            <a:ext cx="1263650" cy="125413"/>
          </a:xfrm>
          <a:prstGeom prst="chevron">
            <a:avLst>
              <a:gd name="adj" fmla="val 251898"/>
            </a:avLst>
          </a:prstGeom>
          <a:solidFill>
            <a:srgbClr val="000080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5" name="AutoShape 5"/>
          <p:cNvSpPr>
            <a:spLocks noChangeArrowheads="1"/>
          </p:cNvSpPr>
          <p:nvPr/>
        </p:nvSpPr>
        <p:spPr bwMode="auto">
          <a:xfrm>
            <a:off x="4140200" y="3519488"/>
            <a:ext cx="1263650" cy="125412"/>
          </a:xfrm>
          <a:prstGeom prst="chevron">
            <a:avLst>
              <a:gd name="adj" fmla="val 251900"/>
            </a:avLst>
          </a:prstGeom>
          <a:solidFill>
            <a:srgbClr val="000080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6" name="AutoShape 6"/>
          <p:cNvSpPr>
            <a:spLocks noChangeArrowheads="1"/>
          </p:cNvSpPr>
          <p:nvPr/>
        </p:nvSpPr>
        <p:spPr bwMode="auto">
          <a:xfrm>
            <a:off x="4140200" y="4024313"/>
            <a:ext cx="1263650" cy="125412"/>
          </a:xfrm>
          <a:prstGeom prst="chevron">
            <a:avLst>
              <a:gd name="adj" fmla="val 251900"/>
            </a:avLst>
          </a:prstGeom>
          <a:solidFill>
            <a:srgbClr val="000080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7" name="AutoShape 7"/>
          <p:cNvSpPr>
            <a:spLocks noChangeArrowheads="1"/>
          </p:cNvSpPr>
          <p:nvPr/>
        </p:nvSpPr>
        <p:spPr bwMode="auto">
          <a:xfrm>
            <a:off x="4932363" y="4724400"/>
            <a:ext cx="687387" cy="53975"/>
          </a:xfrm>
          <a:prstGeom prst="homePlate">
            <a:avLst>
              <a:gd name="adj" fmla="val 318383"/>
            </a:avLst>
          </a:prstGeom>
          <a:solidFill>
            <a:srgbClr val="000080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8" name="AutoShape 8"/>
          <p:cNvSpPr>
            <a:spLocks noChangeArrowheads="1"/>
          </p:cNvSpPr>
          <p:nvPr/>
        </p:nvSpPr>
        <p:spPr bwMode="auto">
          <a:xfrm>
            <a:off x="4964113" y="5175250"/>
            <a:ext cx="687387" cy="53975"/>
          </a:xfrm>
          <a:prstGeom prst="homePlate">
            <a:avLst>
              <a:gd name="adj" fmla="val 318383"/>
            </a:avLst>
          </a:prstGeom>
          <a:solidFill>
            <a:srgbClr val="000080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9" name="AutoShape 9"/>
          <p:cNvSpPr>
            <a:spLocks noChangeArrowheads="1"/>
          </p:cNvSpPr>
          <p:nvPr/>
        </p:nvSpPr>
        <p:spPr bwMode="auto">
          <a:xfrm>
            <a:off x="5037138" y="5607050"/>
            <a:ext cx="687387" cy="53975"/>
          </a:xfrm>
          <a:prstGeom prst="homePlate">
            <a:avLst>
              <a:gd name="adj" fmla="val 318382"/>
            </a:avLst>
          </a:prstGeom>
          <a:solidFill>
            <a:srgbClr val="000080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EFF0"/>
            </a:gs>
            <a:gs pos="100000">
              <a:srgbClr val="CF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82588"/>
            <a:ext cx="7793037" cy="14620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ENTERIC             ADENOVIRUSES</a:t>
            </a:r>
            <a:endParaRPr lang="en-GB" sz="6000" b="1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44675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feature: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IP 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severe            than rotavirus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illness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 detection in stool by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ELISA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Immunochromatography Tech.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GB" altLang="en-US" sz="3200" smtClean="0"/>
          </a:p>
        </p:txBody>
      </p:sp>
      <p:sp>
        <p:nvSpPr>
          <p:cNvPr id="350212" name="AutoShape 4"/>
          <p:cNvSpPr>
            <a:spLocks/>
          </p:cNvSpPr>
          <p:nvPr/>
        </p:nvSpPr>
        <p:spPr bwMode="auto">
          <a:xfrm>
            <a:off x="5364163" y="2924175"/>
            <a:ext cx="71437" cy="1439863"/>
          </a:xfrm>
          <a:prstGeom prst="rightBrace">
            <a:avLst>
              <a:gd name="adj1" fmla="val 167964"/>
              <a:gd name="adj2" fmla="val 50000"/>
            </a:avLst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EFF0"/>
            </a:gs>
            <a:gs pos="100000">
              <a:srgbClr val="CF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49053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EFF0"/>
            </a:gs>
            <a:gs pos="100000">
              <a:srgbClr val="CF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9" name="Rectangle 5"/>
          <p:cNvSpPr>
            <a:spLocks noGrp="1" noChangeArrowheads="1"/>
          </p:cNvSpPr>
          <p:nvPr>
            <p:ph type="title"/>
          </p:nvPr>
        </p:nvSpPr>
        <p:spPr>
          <a:xfrm>
            <a:off x="1316038" y="214313"/>
            <a:ext cx="7793037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Caliciviruses</a:t>
            </a:r>
            <a:endParaRPr lang="en-GB" sz="6600" b="1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82688" y="1785938"/>
            <a:ext cx="7772400" cy="50720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Family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Caliciviridae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[Calyx =cup]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Description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Nonenveloped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ssRNA,+ve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polarity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Icosahedral capsid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Two morphologic types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caliciviruses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Sapoviruses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Rounded Structured Viruses                          .                          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Noroviruses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EFF0"/>
            </a:gs>
            <a:gs pos="100000">
              <a:srgbClr val="CF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2688" y="1773238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Faecal-oral route [water, shellfish]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Outbreaks of GE in schools, camps &amp;cruise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age gps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             vomiting [projectile]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Adults                diarrhea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Viral Ag in stool by ELISA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endParaRPr lang="en-US" altLang="en-US" smtClean="0"/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</a:pPr>
            <a:endParaRPr lang="en-GB" altLang="en-US" smtClean="0"/>
          </a:p>
        </p:txBody>
      </p:sp>
      <p:sp>
        <p:nvSpPr>
          <p:cNvPr id="360454" name="AutoShape 6"/>
          <p:cNvSpPr>
            <a:spLocks noChangeArrowheads="1"/>
          </p:cNvSpPr>
          <p:nvPr/>
        </p:nvSpPr>
        <p:spPr bwMode="auto">
          <a:xfrm>
            <a:off x="3379788" y="4652963"/>
            <a:ext cx="976312" cy="198437"/>
          </a:xfrm>
          <a:prstGeom prst="rightArrow">
            <a:avLst>
              <a:gd name="adj1" fmla="val 50000"/>
              <a:gd name="adj2" fmla="val 123000"/>
            </a:avLst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0455" name="AutoShape 7"/>
          <p:cNvSpPr>
            <a:spLocks noChangeArrowheads="1"/>
          </p:cNvSpPr>
          <p:nvPr/>
        </p:nvSpPr>
        <p:spPr bwMode="auto">
          <a:xfrm>
            <a:off x="3276600" y="5157788"/>
            <a:ext cx="976313" cy="198437"/>
          </a:xfrm>
          <a:prstGeom prst="rightArrow">
            <a:avLst>
              <a:gd name="adj1" fmla="val 50000"/>
              <a:gd name="adj2" fmla="val 123000"/>
            </a:avLst>
          </a:pr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9975" y="1436688"/>
            <a:ext cx="7793038" cy="696912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NOROVIRUS</a:t>
            </a:r>
            <a:b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EFF0"/>
            </a:gs>
            <a:gs pos="100000">
              <a:srgbClr val="CF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 descr="http://www.nlv.ch/Astrovirus/graphics/Astroempicut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133600"/>
            <a:ext cx="39592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EFF0"/>
            </a:gs>
            <a:gs pos="100000">
              <a:srgbClr val="CF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7793038" cy="14620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6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Astroviruses</a:t>
            </a:r>
            <a:endParaRPr lang="en-GB" sz="6600" b="1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38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Astroviridae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a star]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Description: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Nonenveloped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ssRNA,+ve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polarity</a:t>
            </a:r>
          </a:p>
          <a:p>
            <a:pPr lvl="1"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Icosahedral capsid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7D7FF"/>
            </a:gs>
            <a:gs pos="100000">
              <a:srgbClr val="F3F3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GASTROENTERITIS</a:t>
            </a:r>
            <a:endParaRPr lang="en-GB" sz="5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68538" y="3284538"/>
            <a:ext cx="42481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/>
            </a:pPr>
            <a:endParaRPr lang="en-US" sz="3200" b="0" i="0" kern="0" dirty="0">
              <a:latin typeface="+mn-lt"/>
              <a:cs typeface="+mn-cs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b="0" i="0" kern="0" dirty="0">
                <a:latin typeface="+mn-lt"/>
                <a:cs typeface="+mn-cs"/>
              </a:rPr>
              <a:t>Definition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b="0" i="0" kern="0" dirty="0">
                <a:latin typeface="+mn-lt"/>
                <a:cs typeface="+mn-cs"/>
              </a:rPr>
              <a:t>Causes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b="0" i="0" kern="0" dirty="0">
                <a:latin typeface="+mn-lt"/>
                <a:cs typeface="+mn-cs"/>
              </a:rPr>
              <a:t>Infectious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b="0" i="0" kern="0" dirty="0">
                <a:latin typeface="+mn-lt"/>
                <a:cs typeface="+mn-cs"/>
              </a:rPr>
              <a:t>Noninfectious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200" b="0" i="0" kern="0" dirty="0">
              <a:latin typeface="+mn-lt"/>
              <a:cs typeface="+mn-cs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200" b="0" i="0" kern="0" dirty="0">
              <a:latin typeface="+mn-lt"/>
              <a:cs typeface="+mn-cs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200" b="0" i="0" kern="0" dirty="0">
              <a:latin typeface="+mn-lt"/>
              <a:cs typeface="+mn-cs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200" b="0" i="0" kern="0" dirty="0">
              <a:latin typeface="+mn-lt"/>
              <a:cs typeface="+mn-cs"/>
            </a:endParaRPr>
          </a:p>
          <a:p>
            <a:pPr marL="2057400" lvl="4" indent="-228600"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None/>
              <a:defRPr/>
            </a:pPr>
            <a:r>
              <a:rPr lang="en-US" sz="3200" b="0" i="0" kern="0" dirty="0">
                <a:latin typeface="+mn-lt"/>
                <a:cs typeface="+mn-cs"/>
              </a:rPr>
              <a:t>            		</a:t>
            </a:r>
            <a:endParaRPr lang="en-GB" sz="3200" b="0" i="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EFF0"/>
            </a:gs>
            <a:gs pos="100000">
              <a:srgbClr val="CFD8D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7793038" cy="14620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6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Astroviruses</a:t>
            </a:r>
            <a:endParaRPr lang="en-GB" sz="6600" b="1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888" y="2052638"/>
            <a:ext cx="7885112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features;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000" b="0" i="0" dirty="0">
                <a:latin typeface="Times New Roman" pitchFamily="18" charset="0"/>
                <a:cs typeface="Times New Roman" pitchFamily="18" charset="0"/>
              </a:rPr>
              <a:t>Mild GE</a:t>
            </a:r>
          </a:p>
          <a:p>
            <a:pPr lvl="3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000" b="0" i="0" dirty="0">
                <a:latin typeface="Times New Roman" pitchFamily="18" charset="0"/>
                <a:cs typeface="Times New Roman" pitchFamily="18" charset="0"/>
              </a:rPr>
              <a:t>Outbreak of diarrhea &lt;5 </a:t>
            </a:r>
            <a:r>
              <a:rPr lang="en-US" sz="4000" b="0" i="0" dirty="0" err="1">
                <a:latin typeface="Times New Roman" pitchFamily="18" charset="0"/>
                <a:cs typeface="Times New Roman" pitchFamily="18" charset="0"/>
              </a:rPr>
              <a:t>ys</a:t>
            </a:r>
            <a:endParaRPr lang="en-US" sz="4000" b="0" i="0" dirty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defRPr/>
            </a:pPr>
            <a:endParaRPr lang="en-US" sz="4000" b="0" i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Lab. Diagnosis;</a:t>
            </a:r>
          </a:p>
          <a:p>
            <a:pPr lvl="1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b="0" i="0" dirty="0">
                <a:latin typeface="Times New Roman" pitchFamily="18" charset="0"/>
                <a:cs typeface="Times New Roman" pitchFamily="18" charset="0"/>
              </a:rPr>
              <a:t>Ag detection </a:t>
            </a:r>
            <a:r>
              <a:rPr lang="en-GB" sz="3600" b="0" i="0" dirty="0">
                <a:latin typeface="Times New Roman" pitchFamily="18" charset="0"/>
                <a:cs typeface="Times New Roman" pitchFamily="18" charset="0"/>
              </a:rPr>
              <a:t>in stool</a:t>
            </a:r>
            <a:r>
              <a:rPr lang="en-US" sz="3600" b="0" i="0" dirty="0">
                <a:latin typeface="Times New Roman" pitchFamily="18" charset="0"/>
                <a:cs typeface="Times New Roman" pitchFamily="18" charset="0"/>
              </a:rPr>
              <a:t> by ELISA</a:t>
            </a:r>
            <a:endParaRPr lang="en-GB" sz="3600" b="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96875" y="215900"/>
            <a:ext cx="9290050" cy="6742113"/>
          </a:xfrm>
        </p:spPr>
        <p:txBody>
          <a:bodyPr/>
          <a:lstStyle/>
          <a:p>
            <a:pPr algn="r" rtl="1" eaLnBrk="1" hangingPunct="1"/>
            <a:r>
              <a:rPr lang="ar-SA" altLang="en-US" sz="3600" smtClean="0"/>
              <a:t>عن أبي هريره رضي الله عنه</a:t>
            </a:r>
          </a:p>
          <a:p>
            <a:pPr algn="r" rtl="1" eaLnBrk="1" hangingPunct="1"/>
            <a:r>
              <a:rPr lang="ar-SA" altLang="en-US" sz="3600" smtClean="0"/>
              <a:t>أن رسول الله صلي الله عليه وسلم قال:</a:t>
            </a:r>
            <a:r>
              <a:rPr lang="ar-SA" altLang="en-US" smtClean="0"/>
              <a:t>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ar-SA" altLang="en-US" smtClean="0"/>
              <a:t>  </a:t>
            </a:r>
            <a:r>
              <a:rPr lang="ar-SA" altLang="en-US" sz="6000" smtClean="0">
                <a:cs typeface="Diwani Simple Striped" panose="02010400000000000000" pitchFamily="2" charset="-78"/>
              </a:rPr>
              <a:t>{ </a:t>
            </a:r>
            <a:r>
              <a:rPr lang="ar-SA" altLang="en-US" smtClean="0">
                <a:cs typeface="Diwani Simple Striped" panose="02010400000000000000" pitchFamily="2" charset="-78"/>
              </a:rPr>
              <a:t> </a:t>
            </a:r>
            <a:r>
              <a:rPr lang="ar-SA" altLang="en-US" sz="3600" b="1" smtClean="0">
                <a:solidFill>
                  <a:srgbClr val="006666"/>
                </a:solidFill>
              </a:rPr>
              <a:t>كلمتان خفيفتان على اللسان , ثقيلتان في الميزان</a:t>
            </a:r>
            <a:r>
              <a:rPr lang="ar-SA" altLang="en-US" smtClean="0"/>
              <a:t>                                                            </a:t>
            </a:r>
            <a:r>
              <a:rPr lang="ar-SA" altLang="en-US" sz="3600" b="1" smtClean="0">
                <a:solidFill>
                  <a:srgbClr val="006666"/>
                </a:solidFill>
              </a:rPr>
              <a:t>حبيبتان إلي الرحمن</a:t>
            </a:r>
            <a:r>
              <a:rPr lang="ar-SA" altLang="en-US" smtClean="0"/>
              <a:t> :  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ar-SA" altLang="en-US" smtClean="0"/>
              <a:t>             </a:t>
            </a:r>
            <a:r>
              <a:rPr lang="ar-SA" altLang="en-US" sz="7200" b="1" smtClean="0">
                <a:cs typeface="Diwani Simple Striped" panose="02010400000000000000" pitchFamily="2" charset="-78"/>
              </a:rPr>
              <a:t>سبحان الله وبحمده ,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ar-SA" altLang="en-US" sz="7200" b="1" smtClean="0">
                <a:cs typeface="Diwani Simple Striped" panose="02010400000000000000" pitchFamily="2" charset="-78"/>
              </a:rPr>
              <a:t>                  سبحان الله العظيم </a:t>
            </a:r>
            <a:r>
              <a:rPr lang="ar-SA" altLang="en-US" sz="6000" b="1" smtClean="0">
                <a:cs typeface="Diwani Simple Striped" panose="02010400000000000000" pitchFamily="2" charset="-78"/>
              </a:rPr>
              <a:t>}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911975" cy="11874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books 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&amp;the relevant page numbers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4149725"/>
            <a:ext cx="5543550" cy="2159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800" b="1" i="1" u="sng" dirty="0" smtClean="0">
                <a:solidFill>
                  <a:srgbClr val="FF0000"/>
                </a:solidFill>
                <a:latin typeface="Modern No. 20" pitchFamily="18" charset="0"/>
              </a:rPr>
              <a:t> Medical Microbiology</a:t>
            </a:r>
            <a:r>
              <a:rPr lang="en-US" sz="2400" b="1" i="1" u="sng" dirty="0" smtClean="0">
                <a:solidFill>
                  <a:srgbClr val="FF0000"/>
                </a:solidFill>
                <a:latin typeface="Modern No. 20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Modern No. 20" pitchFamily="18" charset="0"/>
              </a:rPr>
              <a:t>	By: 	David Greenwood ,Richard  Slack,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Modern No. 20" pitchFamily="18" charset="0"/>
              </a:rPr>
              <a:t>		John  </a:t>
            </a:r>
            <a:r>
              <a:rPr lang="en-US" sz="2400" dirty="0" err="1" smtClean="0">
                <a:latin typeface="Modern No. 20" pitchFamily="18" charset="0"/>
              </a:rPr>
              <a:t>Peutherer</a:t>
            </a:r>
            <a:r>
              <a:rPr lang="en-US" sz="2400" dirty="0" smtClean="0">
                <a:latin typeface="Modern No. 20" pitchFamily="18" charset="0"/>
              </a:rPr>
              <a:t> and Mike Barer.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Modern No. 20" pitchFamily="18" charset="0"/>
              </a:rPr>
              <a:t>	17</a:t>
            </a:r>
            <a:r>
              <a:rPr lang="en-US" sz="2400" baseline="30000" dirty="0" smtClean="0">
                <a:latin typeface="Modern No. 20" pitchFamily="18" charset="0"/>
              </a:rPr>
              <a:t>th</a:t>
            </a:r>
            <a:r>
              <a:rPr lang="en-US" sz="2400" dirty="0" smtClean="0">
                <a:latin typeface="Modern No. 20" pitchFamily="18" charset="0"/>
              </a:rPr>
              <a:t> Edition, 2007.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Modern No. 20" pitchFamily="18" charset="0"/>
                <a:ea typeface="Century Gothic" pitchFamily="34" charset="0"/>
                <a:cs typeface="Century Gothic" pitchFamily="34" charset="0"/>
              </a:rPr>
              <a:t>     </a:t>
            </a:r>
            <a:r>
              <a:rPr lang="en-US" sz="2000" b="1" dirty="0" smtClean="0">
                <a:latin typeface="+mj-lt"/>
                <a:ea typeface="Century Gothic" pitchFamily="34" charset="0"/>
                <a:cs typeface="Century Gothic" pitchFamily="34" charset="0"/>
              </a:rPr>
              <a:t>Pages;545-551,565-571</a:t>
            </a:r>
            <a:endParaRPr lang="en-US" sz="2400" b="1" dirty="0" smtClean="0">
              <a:latin typeface="+mj-lt"/>
              <a:ea typeface="Century Gothic" pitchFamily="34" charset="0"/>
              <a:cs typeface="Century Gothic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37892" name="Picture 5" descr="http://bks7.books.google.com/books?id=RNNvQgAACAAJ&amp;printsec=frontcover&amp;img=1&amp;zoom=1&amp;h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23399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8313" y="1700213"/>
            <a:ext cx="6389687" cy="3294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>
                <a:hlinkClick r:id="rId3"/>
              </a:rPr>
              <a:t>Notes on Medical Microbiology</a:t>
            </a:r>
            <a:endParaRPr lang="en-US" sz="2800" dirty="0"/>
          </a:p>
          <a:p>
            <a:pPr eaLnBrk="1" hangingPunct="1">
              <a:defRPr/>
            </a:pPr>
            <a:r>
              <a:rPr lang="en-US" sz="2400" b="0" i="0" dirty="0"/>
              <a:t>By ; Morag C. </a:t>
            </a:r>
            <a:r>
              <a:rPr lang="en-US" sz="2400" b="0" i="0" dirty="0" err="1"/>
              <a:t>Timbury</a:t>
            </a:r>
            <a:r>
              <a:rPr lang="en-US" sz="2400" b="0" i="0" dirty="0"/>
              <a:t>, A. Christine McCartney,    </a:t>
            </a:r>
            <a:r>
              <a:rPr lang="en-US" sz="2400" b="0" i="0" dirty="0" err="1"/>
              <a:t>Bishan</a:t>
            </a:r>
            <a:r>
              <a:rPr lang="en-US" sz="2400" b="0" i="0" dirty="0"/>
              <a:t> </a:t>
            </a:r>
            <a:r>
              <a:rPr lang="en-US" sz="2400" b="0" i="0" dirty="0" err="1"/>
              <a:t>Thakker</a:t>
            </a:r>
            <a:r>
              <a:rPr lang="en-US" sz="2400" b="0" i="0" dirty="0"/>
              <a:t> and Katherine N. Ward</a:t>
            </a:r>
          </a:p>
          <a:p>
            <a:pPr eaLnBrk="1" hangingPunct="1">
              <a:defRPr/>
            </a:pPr>
            <a:r>
              <a:rPr lang="en-US" sz="2400" b="0" i="0" dirty="0"/>
              <a:t> (2002) </a:t>
            </a:r>
          </a:p>
          <a:p>
            <a:pPr eaLnBrk="1" hangingPunct="1">
              <a:defRPr/>
            </a:pP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Pages; 338  - 344</a:t>
            </a:r>
            <a:endParaRPr lang="en-US" sz="2000" b="0" i="0" dirty="0">
              <a:latin typeface="+mj-lt"/>
            </a:endParaRP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37894" name="Picture 8" descr="http://t0.gstatic.com/images?q=tbn:ANd9GcTZNO8svp0wIngKkKoG5S_qXByfeAu5Vf5KwDZnjubuilzT3WAnC9OOo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84313"/>
            <a:ext cx="2268537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7CCD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Viruses associated with gastroenteritis</a:t>
            </a:r>
            <a:endParaRPr lang="en-GB" sz="48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486775" cy="49418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4" eaLnBrk="1" hangingPunct="1">
              <a:buFont typeface="Wingdings" panose="05000000000000000000" pitchFamily="2" charset="2"/>
              <a:buNone/>
            </a:pPr>
            <a:r>
              <a:rPr lang="en-US" altLang="en-US" sz="3200" smtClean="0"/>
              <a:t>            		</a:t>
            </a:r>
            <a:endParaRPr lang="en-GB" altLang="en-US" sz="3200" smtClean="0"/>
          </a:p>
        </p:txBody>
      </p:sp>
      <p:pic>
        <p:nvPicPr>
          <p:cNvPr id="5124" name="Picture 2" descr="http://www.mcb.uct.ac.za/cann/335/Rotaep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844675"/>
            <a:ext cx="86042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5102225"/>
            <a:ext cx="88931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Etiologic agents in sever</a:t>
            </a:r>
            <a:r>
              <a:rPr lang="en-GB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diarrheal illnesses requiring H of infants &amp; young children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Other viruses;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Coronaviruses , Adenoviruses &amp; Enteroviruses….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CCCC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7524750" y="333375"/>
            <a:ext cx="1223963" cy="6477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VGE</a:t>
            </a:r>
            <a:endParaRPr lang="en-GB" altLang="en-US" sz="1800" b="0" i="0"/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1150938" y="549275"/>
            <a:ext cx="7793037" cy="982663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altLang="en-US" smtClean="0"/>
              <a:t> Electron micrographs   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>
              <a:solidFill>
                <a:srgbClr val="CC0000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971550" y="3357563"/>
            <a:ext cx="1635125" cy="5762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Rotavirus</a:t>
            </a:r>
          </a:p>
        </p:txBody>
      </p:sp>
      <p:pic>
        <p:nvPicPr>
          <p:cNvPr id="8198" name="Picture 8" descr="~DESTscan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1800"/>
            <a:ext cx="33845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787900" y="3213100"/>
            <a:ext cx="2592388" cy="936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A</a:t>
            </a: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GB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enovirus</a:t>
            </a: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800100" y="5837238"/>
            <a:ext cx="2879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latin typeface="Modern No. 20" panose="02070704070505020303" pitchFamily="18" charset="0"/>
                <a:cs typeface="Tahoma" panose="020B0604030504040204" pitchFamily="34" charset="0"/>
              </a:rPr>
              <a:t>Calicivirus</a:t>
            </a:r>
          </a:p>
        </p:txBody>
      </p:sp>
      <p:pic>
        <p:nvPicPr>
          <p:cNvPr id="8203" name="Picture 11" descr="http://www.nlv.ch/Astrovirus/graphics/Astroempicut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4559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5092700" y="5910263"/>
            <a:ext cx="29352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latin typeface="Footlight MT Light" panose="0204060206030A020304" pitchFamily="18" charset="0"/>
                <a:cs typeface="Tahoma" panose="020B0604030504040204" pitchFamily="34" charset="0"/>
              </a:rPr>
              <a:t>Astrovirus </a:t>
            </a:r>
            <a:endParaRPr lang="en-US" altLang="en-US" sz="4800">
              <a:latin typeface="Modern No. 20" panose="02070704070505020303" pitchFamily="18" charset="0"/>
              <a:cs typeface="Tahoma" panose="020B0604030504040204" pitchFamily="34" charset="0"/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3714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35290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-315913"/>
            <a:ext cx="9144000" cy="1341438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r>
              <a:rPr lang="en-GB" altLang="en-US" smtClean="0">
                <a:latin typeface="Cooper Black" panose="0208090404030B020404" pitchFamily="18" charset="0"/>
              </a:rPr>
              <a:t>   VIRAL GASTROENTERITIS</a:t>
            </a:r>
            <a:endParaRPr lang="ar-SA" altLang="en-US" smtClean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Footlight MT Light" pitchFamily="18" charset="0"/>
              </a:rPr>
              <a:t>   </a:t>
            </a:r>
            <a:r>
              <a:rPr lang="en-US" sz="2400" b="1" u="sng" dirty="0" smtClean="0">
                <a:solidFill>
                  <a:srgbClr val="FFFF00"/>
                </a:solidFill>
                <a:latin typeface="Footlight MT Light" pitchFamily="18" charset="0"/>
                <a:ea typeface="Cambria Math" pitchFamily="18" charset="0"/>
              </a:rPr>
              <a:t>Virus </a:t>
            </a:r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  <a:ea typeface="Cambria Math" pitchFamily="18" charset="0"/>
              </a:rPr>
              <a:t>                </a:t>
            </a:r>
            <a:r>
              <a:rPr lang="en-US" sz="2400" b="1" u="sng" dirty="0" smtClean="0">
                <a:solidFill>
                  <a:srgbClr val="FFFF00"/>
                </a:solidFill>
                <a:latin typeface="Footlight MT Light" pitchFamily="18" charset="0"/>
                <a:ea typeface="Cambria Math" pitchFamily="18" charset="0"/>
              </a:rPr>
              <a:t>Genome</a:t>
            </a:r>
            <a:r>
              <a:rPr lang="en-US" sz="2400" b="1" dirty="0" smtClean="0">
                <a:solidFill>
                  <a:srgbClr val="FFFF00"/>
                </a:solidFill>
                <a:latin typeface="Footlight MT Light" pitchFamily="18" charset="0"/>
                <a:ea typeface="Cambria Math" pitchFamily="18" charset="0"/>
              </a:rPr>
              <a:t>            </a:t>
            </a:r>
            <a:r>
              <a:rPr lang="en-US" sz="2400" b="1" u="sng" dirty="0" smtClean="0">
                <a:solidFill>
                  <a:srgbClr val="FFFF00"/>
                </a:solidFill>
                <a:latin typeface="Footlight MT Light" pitchFamily="18" charset="0"/>
                <a:ea typeface="Cambria Math" pitchFamily="18" charset="0"/>
              </a:rPr>
              <a:t>Important Morphological features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b="1" u="sng" dirty="0" smtClean="0">
              <a:solidFill>
                <a:srgbClr val="FFFF00"/>
              </a:solidFill>
              <a:latin typeface="Footlight MT Light" pitchFamily="18" charset="0"/>
              <a:ea typeface="Cambria Math" pitchFamily="18" charset="0"/>
            </a:endParaRPr>
          </a:p>
          <a:p>
            <a:pPr marL="92075" indent="-92075">
              <a:defRPr/>
            </a:pPr>
            <a:r>
              <a:rPr lang="en-US" sz="2000" b="1" dirty="0" smtClean="0">
                <a:latin typeface="Footlight MT Light" pitchFamily="18" charset="0"/>
                <a:ea typeface="Cambria Math" pitchFamily="18" charset="0"/>
              </a:rPr>
              <a:t> </a:t>
            </a: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Rotavirus             ds RNA               Double-Shelled With</a:t>
            </a:r>
          </a:p>
          <a:p>
            <a:pPr marL="92075" indent="-92075"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                            11 Segments                Wheel-Like Structure.</a:t>
            </a:r>
          </a:p>
          <a:p>
            <a:pPr lvl="6">
              <a:buFont typeface="Wingdings" pitchFamily="2" charset="2"/>
              <a:buNone/>
              <a:defRPr/>
            </a:pPr>
            <a:endParaRPr lang="en-US" sz="2400" b="1" dirty="0" smtClean="0">
              <a:latin typeface="Footlight MT Light" pitchFamily="18" charset="0"/>
              <a:ea typeface="Cambria Math" pitchFamily="18" charset="0"/>
            </a:endParaRPr>
          </a:p>
          <a:p>
            <a:pPr marL="0" lvl="6" indent="0"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 Adenovirus         ds DNA             Classical </a:t>
            </a:r>
            <a:r>
              <a:rPr lang="en-US" sz="2400" b="1" dirty="0" err="1" smtClean="0">
                <a:latin typeface="Footlight MT Light" pitchFamily="18" charset="0"/>
                <a:ea typeface="Cambria Math" pitchFamily="18" charset="0"/>
              </a:rPr>
              <a:t>Icosahedron</a:t>
            </a: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  with</a:t>
            </a:r>
          </a:p>
          <a:p>
            <a:pPr marL="0" lvl="6" indent="0"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    40,41 types                                                   fibers.</a:t>
            </a:r>
          </a:p>
          <a:p>
            <a:pPr marL="0" lvl="6" indent="0"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endParaRPr lang="en-US" sz="2400" b="1" dirty="0" smtClean="0">
              <a:latin typeface="Footlight MT Light" pitchFamily="18" charset="0"/>
              <a:ea typeface="Cambria Math" pitchFamily="18" charset="0"/>
            </a:endParaRPr>
          </a:p>
          <a:p>
            <a:pPr marL="0" lvl="6" indent="0"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Footlight MT Light" pitchFamily="18" charset="0"/>
                <a:ea typeface="Cambria Math" pitchFamily="18" charset="0"/>
              </a:rPr>
              <a:t>Calicivirus</a:t>
            </a: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           ss RNA(+)        Cup-Like depression on its surface .</a:t>
            </a:r>
          </a:p>
          <a:p>
            <a:pPr marL="0" lvl="6" indent="0">
              <a:buClr>
                <a:schemeClr val="tx2"/>
              </a:buClr>
              <a:buSzPct val="100000"/>
              <a:buFont typeface="Wingdings" pitchFamily="2" charset="2"/>
              <a:buNone/>
              <a:defRPr/>
            </a:pP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                                                                                      </a:t>
            </a:r>
            <a:endParaRPr lang="en-US" sz="2400" b="1" dirty="0">
              <a:latin typeface="Footlight MT Light" pitchFamily="18" charset="0"/>
              <a:ea typeface="Cambria Math" pitchFamily="18" charset="0"/>
            </a:endParaRPr>
          </a:p>
          <a:p>
            <a:pPr marL="0" lvl="6" indent="0"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  </a:t>
            </a:r>
            <a:r>
              <a:rPr lang="en-US" sz="2400" b="1" dirty="0" err="1" smtClean="0">
                <a:latin typeface="Footlight MT Light" pitchFamily="18" charset="0"/>
                <a:ea typeface="Cambria Math" pitchFamily="18" charset="0"/>
              </a:rPr>
              <a:t>Astrovirus</a:t>
            </a: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           ss RNA(+)        5 or 6-Pointed Star on  its surface .</a:t>
            </a:r>
          </a:p>
          <a:p>
            <a:pPr marL="0" lvl="6" indent="0"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latin typeface="Footlight MT Light" pitchFamily="18" charset="0"/>
                <a:ea typeface="Cambria Math" pitchFamily="18" charset="0"/>
              </a:rPr>
              <a:t>                                                                                         </a:t>
            </a:r>
          </a:p>
          <a:p>
            <a:pPr marL="0" lvl="6" indent="0">
              <a:buFont typeface="Wingdings" pitchFamily="2" charset="2"/>
              <a:buNone/>
              <a:defRPr/>
            </a:pPr>
            <a:endParaRPr lang="en-US" b="1" dirty="0" smtClean="0">
              <a:latin typeface="Footlight MT Light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5400" b="1" i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Epidemiology</a:t>
            </a:r>
            <a:r>
              <a:rPr lang="en-US" altLang="en-US" sz="5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altLang="en-US" sz="5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;  Worldwide </a:t>
            </a: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 poor hygiene, overcrowding, and poverty</a:t>
            </a:r>
          </a:p>
          <a:p>
            <a:pPr marL="609600" indent="-60960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; 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Infants &amp; young&gt;&gt;Older children</a:t>
            </a:r>
          </a:p>
          <a:p>
            <a:pPr marL="609600" indent="-60960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 ;  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Faecal-oral route</a:t>
            </a: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;    Winter months</a:t>
            </a:r>
          </a:p>
          <a:p>
            <a:pPr marL="609600" indent="-60960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Endemic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;   Gp A rota &amp; adeno 40,41</a:t>
            </a:r>
          </a:p>
          <a:p>
            <a:pPr marL="609600" indent="-60960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Epidemic inf   ;  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Norovirus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</a:pPr>
            <a:r>
              <a:rPr lang="en-US" altLang="en-US" sz="3200" smtClean="0"/>
              <a:t>								</a:t>
            </a:r>
            <a:endParaRPr lang="en-US" altLang="en-US" smtClean="0"/>
          </a:p>
          <a:p>
            <a:pPr marL="1752600" lvl="3" indent="-38100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  <a:endParaRPr lang="en-GB" altLang="en-US" smtClean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524750" y="360363"/>
            <a:ext cx="1223963" cy="620712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VGE</a:t>
            </a:r>
            <a:endParaRPr lang="en-GB" altLang="en-US" sz="1800" b="0" i="0"/>
          </a:p>
        </p:txBody>
      </p:sp>
      <p:sp>
        <p:nvSpPr>
          <p:cNvPr id="195589" name="AutoShape 5"/>
          <p:cNvSpPr>
            <a:spLocks noChangeArrowheads="1"/>
          </p:cNvSpPr>
          <p:nvPr/>
        </p:nvSpPr>
        <p:spPr bwMode="auto">
          <a:xfrm>
            <a:off x="2268538" y="2636838"/>
            <a:ext cx="71437" cy="360362"/>
          </a:xfrm>
          <a:prstGeom prst="upArrow">
            <a:avLst>
              <a:gd name="adj1" fmla="val 50000"/>
              <a:gd name="adj2" fmla="val 12611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7D7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  <a:r>
              <a:rPr lang="en-US" alt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altLang="en-US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7524750" y="360363"/>
            <a:ext cx="1223963" cy="620712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VGE</a:t>
            </a:r>
            <a:endParaRPr lang="en-GB" altLang="en-US" sz="1800" b="0" i="0"/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 ;Short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Symptoms:</a:t>
            </a:r>
          </a:p>
          <a:p>
            <a:pPr lvl="2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V, Fever &amp; abdominal cramps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Dehydration         Life threatening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 vomiting disease:</a:t>
            </a:r>
          </a:p>
          <a:p>
            <a:pPr lvl="4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Vomiting </a:t>
            </a:r>
            <a:r>
              <a:rPr lang="en-US" altLang="en-US" sz="280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Diarrhoea</a:t>
            </a:r>
          </a:p>
          <a:p>
            <a:pPr lvl="4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Calicivirus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GB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3779838" y="3933825"/>
            <a:ext cx="360362" cy="144463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7524750" y="333375"/>
            <a:ext cx="1223963" cy="6477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i="0"/>
              <a:t>VGE</a:t>
            </a:r>
            <a:endParaRPr lang="en-GB" altLang="en-US" sz="1800" b="0" i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71550" y="219392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culture: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[c/c]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Fastidious        growing poorly       not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microscopy: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[EM]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Catch all tech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disadvantages               not used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test: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ELISA for detection of viral ags in stool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[rota , adeno , astro &amp; caliciviruses]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mtClean="0"/>
              <a:t> </a:t>
            </a:r>
            <a:r>
              <a:rPr lang="en-US" altLang="en-US" b="1" i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diagnosis</a:t>
            </a:r>
            <a:endParaRPr lang="en-GB" altLang="en-US" b="1" i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616" name="AutoShape 8"/>
          <p:cNvSpPr>
            <a:spLocks noChangeArrowheads="1"/>
          </p:cNvSpPr>
          <p:nvPr/>
        </p:nvSpPr>
        <p:spPr bwMode="auto">
          <a:xfrm>
            <a:off x="4859338" y="4437063"/>
            <a:ext cx="1047750" cy="161925"/>
          </a:xfrm>
          <a:prstGeom prst="rightArrow">
            <a:avLst>
              <a:gd name="adj1" fmla="val 50000"/>
              <a:gd name="adj2" fmla="val 161765"/>
            </a:avLst>
          </a:prstGeom>
          <a:solidFill>
            <a:schemeClr val="folHlink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617" name="AutoShape 9"/>
          <p:cNvSpPr>
            <a:spLocks noChangeArrowheads="1"/>
          </p:cNvSpPr>
          <p:nvPr/>
        </p:nvSpPr>
        <p:spPr bwMode="auto">
          <a:xfrm>
            <a:off x="6332538" y="2979738"/>
            <a:ext cx="327025" cy="161925"/>
          </a:xfrm>
          <a:prstGeom prst="rightArrow">
            <a:avLst>
              <a:gd name="adj1" fmla="val 50000"/>
              <a:gd name="adj2" fmla="val 50490"/>
            </a:avLst>
          </a:prstGeom>
          <a:solidFill>
            <a:schemeClr val="folHlink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618" name="AutoShape 10"/>
          <p:cNvSpPr>
            <a:spLocks noChangeArrowheads="1"/>
          </p:cNvSpPr>
          <p:nvPr/>
        </p:nvSpPr>
        <p:spPr bwMode="auto">
          <a:xfrm>
            <a:off x="3492500" y="2979738"/>
            <a:ext cx="327025" cy="161925"/>
          </a:xfrm>
          <a:prstGeom prst="rightArrow">
            <a:avLst>
              <a:gd name="adj1" fmla="val 50000"/>
              <a:gd name="adj2" fmla="val 50490"/>
            </a:avLst>
          </a:prstGeom>
          <a:solidFill>
            <a:schemeClr val="folHlink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dern No. 20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dern No. 20" pitchFamily="18" charset="0"/>
            <a:cs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6780</TotalTime>
  <Words>697</Words>
  <Application>Microsoft Office PowerPoint</Application>
  <PresentationFormat>عرض على الشاشة (4:3)</PresentationFormat>
  <Paragraphs>246</Paragraphs>
  <Slides>32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4" baseType="lpstr">
      <vt:lpstr>Modern No. 20</vt:lpstr>
      <vt:lpstr>Tahoma</vt:lpstr>
      <vt:lpstr>Arial</vt:lpstr>
      <vt:lpstr>Wingdings</vt:lpstr>
      <vt:lpstr>Calibri</vt:lpstr>
      <vt:lpstr>Times New Roman</vt:lpstr>
      <vt:lpstr>Castellar</vt:lpstr>
      <vt:lpstr>Footlight MT Light</vt:lpstr>
      <vt:lpstr>Cooper Black</vt:lpstr>
      <vt:lpstr>Diwani Simple Striped</vt:lpstr>
      <vt:lpstr>Century Gothic</vt:lpstr>
      <vt:lpstr>Blends</vt:lpstr>
      <vt:lpstr>           VIRAL GASTROENTERITIS</vt:lpstr>
      <vt:lpstr>OBJECTIVES</vt:lpstr>
      <vt:lpstr>GASTROENTERITIS</vt:lpstr>
      <vt:lpstr>Viruses associated with gastroenteritis</vt:lpstr>
      <vt:lpstr> Electron micrographs    </vt:lpstr>
      <vt:lpstr>   VIRAL GASTROENTERITIS</vt:lpstr>
      <vt:lpstr> Epidemiology  </vt:lpstr>
      <vt:lpstr> Clinical Features  </vt:lpstr>
      <vt:lpstr> Lab diagnosis</vt:lpstr>
      <vt:lpstr> Management</vt:lpstr>
      <vt:lpstr>عرض تقديمي في PowerPoint</vt:lpstr>
      <vt:lpstr> ROTAVIRUS</vt:lpstr>
      <vt:lpstr> Epidemiology</vt:lpstr>
      <vt:lpstr>Pathogenesis </vt:lpstr>
      <vt:lpstr> Clinical features</vt:lpstr>
      <vt:lpstr> Clinical features</vt:lpstr>
      <vt:lpstr>عرض تقديمي في PowerPoint</vt:lpstr>
      <vt:lpstr>Management</vt:lpstr>
      <vt:lpstr>عرض تقديمي في PowerPoint</vt:lpstr>
      <vt:lpstr>Rotavirus </vt:lpstr>
      <vt:lpstr>عرض تقديمي في PowerPoint</vt:lpstr>
      <vt:lpstr>ENTERIC             ADENOVIRUSES</vt:lpstr>
      <vt:lpstr>ENTERIC             ADENOVIRUSES</vt:lpstr>
      <vt:lpstr>ENTERIC             ADENOVIRUSES</vt:lpstr>
      <vt:lpstr>عرض تقديمي في PowerPoint</vt:lpstr>
      <vt:lpstr>Caliciviruses</vt:lpstr>
      <vt:lpstr>   NOROVIRUS </vt:lpstr>
      <vt:lpstr>عرض تقديمي في PowerPoint</vt:lpstr>
      <vt:lpstr>Astroviruses</vt:lpstr>
      <vt:lpstr>Astroviruses</vt:lpstr>
      <vt:lpstr>عرض تقديمي في PowerPoint</vt:lpstr>
      <vt:lpstr>Reference books  &amp;the relevant page numbers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Malak Alhazmi</dc:creator>
  <cp:lastModifiedBy>ftomy naje</cp:lastModifiedBy>
  <cp:revision>113</cp:revision>
  <cp:lastPrinted>2004-03-21T17:09:53Z</cp:lastPrinted>
  <dcterms:created xsi:type="dcterms:W3CDTF">2004-03-08T16:48:14Z</dcterms:created>
  <dcterms:modified xsi:type="dcterms:W3CDTF">2018-12-02T01:06:32Z</dcterms:modified>
</cp:coreProperties>
</file>