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3" r:id="rId2"/>
    <p:sldId id="311" r:id="rId3"/>
    <p:sldId id="325" r:id="rId4"/>
    <p:sldId id="326" r:id="rId5"/>
    <p:sldId id="327" r:id="rId6"/>
    <p:sldId id="264" r:id="rId7"/>
    <p:sldId id="313" r:id="rId8"/>
    <p:sldId id="330" r:id="rId9"/>
    <p:sldId id="328" r:id="rId10"/>
    <p:sldId id="329" r:id="rId11"/>
    <p:sldId id="317" r:id="rId12"/>
    <p:sldId id="331" r:id="rId13"/>
    <p:sldId id="281" r:id="rId14"/>
    <p:sldId id="260" r:id="rId15"/>
    <p:sldId id="261" r:id="rId16"/>
    <p:sldId id="267" r:id="rId17"/>
    <p:sldId id="315" r:id="rId18"/>
    <p:sldId id="280" r:id="rId19"/>
    <p:sldId id="292" r:id="rId20"/>
    <p:sldId id="294" r:id="rId21"/>
    <p:sldId id="296" r:id="rId22"/>
    <p:sldId id="332" r:id="rId23"/>
    <p:sldId id="259" r:id="rId24"/>
    <p:sldId id="318" r:id="rId25"/>
    <p:sldId id="277" r:id="rId26"/>
    <p:sldId id="324" r:id="rId27"/>
    <p:sldId id="297" r:id="rId28"/>
    <p:sldId id="295" r:id="rId29"/>
    <p:sldId id="322" r:id="rId30"/>
    <p:sldId id="309" r:id="rId31"/>
  </p:sldIdLst>
  <p:sldSz cx="9144000" cy="6858000" type="screen4x3"/>
  <p:notesSz cx="6858000" cy="9144000"/>
  <p:custDataLst>
    <p:tags r:id="rId33"/>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r" defTabSz="914400" rtl="1"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r" defTabSz="914400" rtl="1"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r" defTabSz="914400" rtl="1"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r" defTabSz="914400" rtl="1"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66"/>
    <a:srgbClr val="CC0099"/>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83794" autoAdjust="0"/>
  </p:normalViewPr>
  <p:slideViewPr>
    <p:cSldViewPr>
      <p:cViewPr varScale="1">
        <p:scale>
          <a:sx n="62" d="100"/>
          <a:sy n="62" d="100"/>
        </p:scale>
        <p:origin x="169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F67EC7B-9CBB-4932-8191-EFF0A577199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099" name="Rectangle 3">
            <a:extLst>
              <a:ext uri="{FF2B5EF4-FFF2-40B4-BE49-F238E27FC236}">
                <a16:creationId xmlns:a16="http://schemas.microsoft.com/office/drawing/2014/main" id="{5B810037-ABB0-41E1-987B-0AEB482C1E9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8F290EA-2165-443C-9DD9-AC104D405B29}"/>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EC2DC392-00FC-4735-A2DB-54061E4DCFB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103" name="Rectangle 7">
            <a:extLst>
              <a:ext uri="{FF2B5EF4-FFF2-40B4-BE49-F238E27FC236}">
                <a16:creationId xmlns:a16="http://schemas.microsoft.com/office/drawing/2014/main" id="{A6B0A252-E185-4FD9-938F-9811C919B48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EA5D8B2-15EE-4052-AD48-6DD716010771}"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cs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300CB6F-E939-4AE3-9A91-23EEF4479A2F}" type="slidenum">
              <a:rPr lang="en-US" altLang="en-US" smtClean="0"/>
              <a:pPr>
                <a:spcBef>
                  <a:spcPct val="0"/>
                </a:spcBef>
              </a:pPr>
              <a:t>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13C0BDE-02E4-454E-9DAF-DA29EC1A5919}" type="slidenum">
              <a:rPr lang="ar-SA" altLang="en-US" smtClean="0"/>
              <a:pPr>
                <a:spcBef>
                  <a:spcPct val="0"/>
                </a:spcBef>
              </a:pPr>
              <a:t>6</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A57C3C1-FC47-4274-9812-703D8C612CCC}" type="slidenum">
              <a:rPr lang="ar-SA" altLang="en-US" smtClean="0"/>
              <a:pPr>
                <a:spcBef>
                  <a:spcPct val="0"/>
                </a:spcBef>
              </a:pPr>
              <a:t>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1D6AE97-5478-4ACA-B270-62A2E49167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694492-8B18-4A1C-897E-9DF071A5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515352-E0B7-4DD2-AF26-58380E4E4D76}"/>
              </a:ext>
            </a:extLst>
          </p:cNvPr>
          <p:cNvSpPr>
            <a:spLocks noGrp="1" noChangeArrowheads="1"/>
          </p:cNvSpPr>
          <p:nvPr>
            <p:ph type="sldNum" sz="quarter" idx="12"/>
          </p:nvPr>
        </p:nvSpPr>
        <p:spPr>
          <a:ln/>
        </p:spPr>
        <p:txBody>
          <a:bodyPr/>
          <a:lstStyle>
            <a:lvl1pPr>
              <a:defRPr/>
            </a:lvl1pPr>
          </a:lstStyle>
          <a:p>
            <a:pPr>
              <a:defRPr/>
            </a:pPr>
            <a:fld id="{38EEF6E1-6AFC-43DD-B735-0017E11827A6}" type="slidenum">
              <a:rPr lang="ar-SA" altLang="en-US"/>
              <a:pPr>
                <a:defRPr/>
              </a:pPr>
              <a:t>‹#›</a:t>
            </a:fld>
            <a:endParaRPr lang="en-US" altLang="en-US"/>
          </a:p>
        </p:txBody>
      </p:sp>
    </p:spTree>
    <p:extLst>
      <p:ext uri="{BB962C8B-B14F-4D97-AF65-F5344CB8AC3E}">
        <p14:creationId xmlns:p14="http://schemas.microsoft.com/office/powerpoint/2010/main" val="137141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D6AE97-5478-4ACA-B270-62A2E49167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694492-8B18-4A1C-897E-9DF071A5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515352-E0B7-4DD2-AF26-58380E4E4D76}"/>
              </a:ext>
            </a:extLst>
          </p:cNvPr>
          <p:cNvSpPr>
            <a:spLocks noGrp="1" noChangeArrowheads="1"/>
          </p:cNvSpPr>
          <p:nvPr>
            <p:ph type="sldNum" sz="quarter" idx="12"/>
          </p:nvPr>
        </p:nvSpPr>
        <p:spPr>
          <a:ln/>
        </p:spPr>
        <p:txBody>
          <a:bodyPr/>
          <a:lstStyle>
            <a:lvl1pPr>
              <a:defRPr/>
            </a:lvl1pPr>
          </a:lstStyle>
          <a:p>
            <a:pPr>
              <a:defRPr/>
            </a:pPr>
            <a:fld id="{FFC7D513-55C0-4EFD-A42A-2F8743C06657}" type="slidenum">
              <a:rPr lang="ar-SA" altLang="en-US"/>
              <a:pPr>
                <a:defRPr/>
              </a:pPr>
              <a:t>‹#›</a:t>
            </a:fld>
            <a:endParaRPr lang="en-US" altLang="en-US"/>
          </a:p>
        </p:txBody>
      </p:sp>
    </p:spTree>
    <p:extLst>
      <p:ext uri="{BB962C8B-B14F-4D97-AF65-F5344CB8AC3E}">
        <p14:creationId xmlns:p14="http://schemas.microsoft.com/office/powerpoint/2010/main" val="45279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D6AE97-5478-4ACA-B270-62A2E49167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694492-8B18-4A1C-897E-9DF071A5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515352-E0B7-4DD2-AF26-58380E4E4D76}"/>
              </a:ext>
            </a:extLst>
          </p:cNvPr>
          <p:cNvSpPr>
            <a:spLocks noGrp="1" noChangeArrowheads="1"/>
          </p:cNvSpPr>
          <p:nvPr>
            <p:ph type="sldNum" sz="quarter" idx="12"/>
          </p:nvPr>
        </p:nvSpPr>
        <p:spPr>
          <a:ln/>
        </p:spPr>
        <p:txBody>
          <a:bodyPr/>
          <a:lstStyle>
            <a:lvl1pPr>
              <a:defRPr/>
            </a:lvl1pPr>
          </a:lstStyle>
          <a:p>
            <a:pPr>
              <a:defRPr/>
            </a:pPr>
            <a:fld id="{29EB3BE1-33BD-4F27-969C-67C43636CC4B}" type="slidenum">
              <a:rPr lang="ar-SA" altLang="en-US"/>
              <a:pPr>
                <a:defRPr/>
              </a:pPr>
              <a:t>‹#›</a:t>
            </a:fld>
            <a:endParaRPr lang="en-US" altLang="en-US"/>
          </a:p>
        </p:txBody>
      </p:sp>
    </p:spTree>
    <p:extLst>
      <p:ext uri="{BB962C8B-B14F-4D97-AF65-F5344CB8AC3E}">
        <p14:creationId xmlns:p14="http://schemas.microsoft.com/office/powerpoint/2010/main" val="257615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D6AE97-5478-4ACA-B270-62A2E49167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694492-8B18-4A1C-897E-9DF071A5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515352-E0B7-4DD2-AF26-58380E4E4D76}"/>
              </a:ext>
            </a:extLst>
          </p:cNvPr>
          <p:cNvSpPr>
            <a:spLocks noGrp="1" noChangeArrowheads="1"/>
          </p:cNvSpPr>
          <p:nvPr>
            <p:ph type="sldNum" sz="quarter" idx="12"/>
          </p:nvPr>
        </p:nvSpPr>
        <p:spPr>
          <a:ln/>
        </p:spPr>
        <p:txBody>
          <a:bodyPr/>
          <a:lstStyle>
            <a:lvl1pPr>
              <a:defRPr/>
            </a:lvl1pPr>
          </a:lstStyle>
          <a:p>
            <a:pPr>
              <a:defRPr/>
            </a:pPr>
            <a:fld id="{ED58780F-01D6-4492-B66F-021C57ACC7F2}" type="slidenum">
              <a:rPr lang="ar-SA" altLang="en-US"/>
              <a:pPr>
                <a:defRPr/>
              </a:pPr>
              <a:t>‹#›</a:t>
            </a:fld>
            <a:endParaRPr lang="en-US" altLang="en-US"/>
          </a:p>
        </p:txBody>
      </p:sp>
    </p:spTree>
    <p:extLst>
      <p:ext uri="{BB962C8B-B14F-4D97-AF65-F5344CB8AC3E}">
        <p14:creationId xmlns:p14="http://schemas.microsoft.com/office/powerpoint/2010/main" val="271213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1D6AE97-5478-4ACA-B270-62A2E49167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694492-8B18-4A1C-897E-9DF071A5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515352-E0B7-4DD2-AF26-58380E4E4D76}"/>
              </a:ext>
            </a:extLst>
          </p:cNvPr>
          <p:cNvSpPr>
            <a:spLocks noGrp="1" noChangeArrowheads="1"/>
          </p:cNvSpPr>
          <p:nvPr>
            <p:ph type="sldNum" sz="quarter" idx="12"/>
          </p:nvPr>
        </p:nvSpPr>
        <p:spPr>
          <a:ln/>
        </p:spPr>
        <p:txBody>
          <a:bodyPr/>
          <a:lstStyle>
            <a:lvl1pPr>
              <a:defRPr/>
            </a:lvl1pPr>
          </a:lstStyle>
          <a:p>
            <a:pPr>
              <a:defRPr/>
            </a:pPr>
            <a:fld id="{B5ABDDD0-3537-4C9C-8C16-FF107F20A9FD}" type="slidenum">
              <a:rPr lang="ar-SA" altLang="en-US"/>
              <a:pPr>
                <a:defRPr/>
              </a:pPr>
              <a:t>‹#›</a:t>
            </a:fld>
            <a:endParaRPr lang="en-US" altLang="en-US"/>
          </a:p>
        </p:txBody>
      </p:sp>
    </p:spTree>
    <p:extLst>
      <p:ext uri="{BB962C8B-B14F-4D97-AF65-F5344CB8AC3E}">
        <p14:creationId xmlns:p14="http://schemas.microsoft.com/office/powerpoint/2010/main" val="127179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D6AE97-5478-4ACA-B270-62A2E49167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694492-8B18-4A1C-897E-9DF071A5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515352-E0B7-4DD2-AF26-58380E4E4D76}"/>
              </a:ext>
            </a:extLst>
          </p:cNvPr>
          <p:cNvSpPr>
            <a:spLocks noGrp="1" noChangeArrowheads="1"/>
          </p:cNvSpPr>
          <p:nvPr>
            <p:ph type="sldNum" sz="quarter" idx="12"/>
          </p:nvPr>
        </p:nvSpPr>
        <p:spPr>
          <a:ln/>
        </p:spPr>
        <p:txBody>
          <a:bodyPr/>
          <a:lstStyle>
            <a:lvl1pPr>
              <a:defRPr/>
            </a:lvl1pPr>
          </a:lstStyle>
          <a:p>
            <a:pPr>
              <a:defRPr/>
            </a:pPr>
            <a:fld id="{E1206FB6-2B39-4F09-88DF-2634656BDED4}" type="slidenum">
              <a:rPr lang="ar-SA" altLang="en-US"/>
              <a:pPr>
                <a:defRPr/>
              </a:pPr>
              <a:t>‹#›</a:t>
            </a:fld>
            <a:endParaRPr lang="en-US" altLang="en-US"/>
          </a:p>
        </p:txBody>
      </p:sp>
    </p:spTree>
    <p:extLst>
      <p:ext uri="{BB962C8B-B14F-4D97-AF65-F5344CB8AC3E}">
        <p14:creationId xmlns:p14="http://schemas.microsoft.com/office/powerpoint/2010/main" val="404487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1D6AE97-5478-4ACA-B270-62A2E491673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9694492-8B18-4A1C-897E-9DF071A5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B515352-E0B7-4DD2-AF26-58380E4E4D76}"/>
              </a:ext>
            </a:extLst>
          </p:cNvPr>
          <p:cNvSpPr>
            <a:spLocks noGrp="1" noChangeArrowheads="1"/>
          </p:cNvSpPr>
          <p:nvPr>
            <p:ph type="sldNum" sz="quarter" idx="12"/>
          </p:nvPr>
        </p:nvSpPr>
        <p:spPr>
          <a:ln/>
        </p:spPr>
        <p:txBody>
          <a:bodyPr/>
          <a:lstStyle>
            <a:lvl1pPr>
              <a:defRPr/>
            </a:lvl1pPr>
          </a:lstStyle>
          <a:p>
            <a:pPr>
              <a:defRPr/>
            </a:pPr>
            <a:fld id="{737B5CCF-4DBA-450A-A6E2-F3809E52F91F}" type="slidenum">
              <a:rPr lang="ar-SA" altLang="en-US"/>
              <a:pPr>
                <a:defRPr/>
              </a:pPr>
              <a:t>‹#›</a:t>
            </a:fld>
            <a:endParaRPr lang="en-US" altLang="en-US"/>
          </a:p>
        </p:txBody>
      </p:sp>
    </p:spTree>
    <p:extLst>
      <p:ext uri="{BB962C8B-B14F-4D97-AF65-F5344CB8AC3E}">
        <p14:creationId xmlns:p14="http://schemas.microsoft.com/office/powerpoint/2010/main" val="224883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1D6AE97-5478-4ACA-B270-62A2E491673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9694492-8B18-4A1C-897E-9DF071A5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B515352-E0B7-4DD2-AF26-58380E4E4D76}"/>
              </a:ext>
            </a:extLst>
          </p:cNvPr>
          <p:cNvSpPr>
            <a:spLocks noGrp="1" noChangeArrowheads="1"/>
          </p:cNvSpPr>
          <p:nvPr>
            <p:ph type="sldNum" sz="quarter" idx="12"/>
          </p:nvPr>
        </p:nvSpPr>
        <p:spPr>
          <a:ln/>
        </p:spPr>
        <p:txBody>
          <a:bodyPr/>
          <a:lstStyle>
            <a:lvl1pPr>
              <a:defRPr/>
            </a:lvl1pPr>
          </a:lstStyle>
          <a:p>
            <a:pPr>
              <a:defRPr/>
            </a:pPr>
            <a:fld id="{BC52EDF6-7F67-4796-B230-B038377206F9}" type="slidenum">
              <a:rPr lang="ar-SA" altLang="en-US"/>
              <a:pPr>
                <a:defRPr/>
              </a:pPr>
              <a:t>‹#›</a:t>
            </a:fld>
            <a:endParaRPr lang="en-US" altLang="en-US"/>
          </a:p>
        </p:txBody>
      </p:sp>
    </p:spTree>
    <p:extLst>
      <p:ext uri="{BB962C8B-B14F-4D97-AF65-F5344CB8AC3E}">
        <p14:creationId xmlns:p14="http://schemas.microsoft.com/office/powerpoint/2010/main" val="206236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D6AE97-5478-4ACA-B270-62A2E491673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9694492-8B18-4A1C-897E-9DF071A5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B515352-E0B7-4DD2-AF26-58380E4E4D76}"/>
              </a:ext>
            </a:extLst>
          </p:cNvPr>
          <p:cNvSpPr>
            <a:spLocks noGrp="1" noChangeArrowheads="1"/>
          </p:cNvSpPr>
          <p:nvPr>
            <p:ph type="sldNum" sz="quarter" idx="12"/>
          </p:nvPr>
        </p:nvSpPr>
        <p:spPr>
          <a:ln/>
        </p:spPr>
        <p:txBody>
          <a:bodyPr/>
          <a:lstStyle>
            <a:lvl1pPr>
              <a:defRPr/>
            </a:lvl1pPr>
          </a:lstStyle>
          <a:p>
            <a:pPr>
              <a:defRPr/>
            </a:pPr>
            <a:fld id="{2607AF48-38C1-49EA-8FBA-B4771205FF94}" type="slidenum">
              <a:rPr lang="ar-SA" altLang="en-US"/>
              <a:pPr>
                <a:defRPr/>
              </a:pPr>
              <a:t>‹#›</a:t>
            </a:fld>
            <a:endParaRPr lang="en-US" altLang="en-US"/>
          </a:p>
        </p:txBody>
      </p:sp>
    </p:spTree>
    <p:extLst>
      <p:ext uri="{BB962C8B-B14F-4D97-AF65-F5344CB8AC3E}">
        <p14:creationId xmlns:p14="http://schemas.microsoft.com/office/powerpoint/2010/main" val="158979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1D6AE97-5478-4ACA-B270-62A2E49167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694492-8B18-4A1C-897E-9DF071A5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515352-E0B7-4DD2-AF26-58380E4E4D76}"/>
              </a:ext>
            </a:extLst>
          </p:cNvPr>
          <p:cNvSpPr>
            <a:spLocks noGrp="1" noChangeArrowheads="1"/>
          </p:cNvSpPr>
          <p:nvPr>
            <p:ph type="sldNum" sz="quarter" idx="12"/>
          </p:nvPr>
        </p:nvSpPr>
        <p:spPr>
          <a:ln/>
        </p:spPr>
        <p:txBody>
          <a:bodyPr/>
          <a:lstStyle>
            <a:lvl1pPr>
              <a:defRPr/>
            </a:lvl1pPr>
          </a:lstStyle>
          <a:p>
            <a:pPr>
              <a:defRPr/>
            </a:pPr>
            <a:fld id="{4C96DD36-B2FF-46B3-BB05-8B7DD0128832}" type="slidenum">
              <a:rPr lang="ar-SA" altLang="en-US"/>
              <a:pPr>
                <a:defRPr/>
              </a:pPr>
              <a:t>‹#›</a:t>
            </a:fld>
            <a:endParaRPr lang="en-US" altLang="en-US"/>
          </a:p>
        </p:txBody>
      </p:sp>
    </p:spTree>
    <p:extLst>
      <p:ext uri="{BB962C8B-B14F-4D97-AF65-F5344CB8AC3E}">
        <p14:creationId xmlns:p14="http://schemas.microsoft.com/office/powerpoint/2010/main" val="3016859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1D6AE97-5478-4ACA-B270-62A2E49167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694492-8B18-4A1C-897E-9DF071A5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515352-E0B7-4DD2-AF26-58380E4E4D76}"/>
              </a:ext>
            </a:extLst>
          </p:cNvPr>
          <p:cNvSpPr>
            <a:spLocks noGrp="1" noChangeArrowheads="1"/>
          </p:cNvSpPr>
          <p:nvPr>
            <p:ph type="sldNum" sz="quarter" idx="12"/>
          </p:nvPr>
        </p:nvSpPr>
        <p:spPr>
          <a:ln/>
        </p:spPr>
        <p:txBody>
          <a:bodyPr/>
          <a:lstStyle>
            <a:lvl1pPr>
              <a:defRPr/>
            </a:lvl1pPr>
          </a:lstStyle>
          <a:p>
            <a:pPr>
              <a:defRPr/>
            </a:pPr>
            <a:fld id="{8F9F49B0-9AC7-418B-905A-B1AD583AD0B4}" type="slidenum">
              <a:rPr lang="ar-SA" altLang="en-US"/>
              <a:pPr>
                <a:defRPr/>
              </a:pPr>
              <a:t>‹#›</a:t>
            </a:fld>
            <a:endParaRPr lang="en-US" altLang="en-US"/>
          </a:p>
        </p:txBody>
      </p:sp>
    </p:spTree>
    <p:extLst>
      <p:ext uri="{BB962C8B-B14F-4D97-AF65-F5344CB8AC3E}">
        <p14:creationId xmlns:p14="http://schemas.microsoft.com/office/powerpoint/2010/main" val="130844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id="{51D6AE97-5478-4ACA-B270-62A2E491673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59694492-8B18-4A1C-897E-9DF071A53BB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4B515352-E0B7-4DD2-AF26-58380E4E4D7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9D21023-20BC-4F90-853F-5FA1FC9BD385}"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iki.medpedia.com/Image:Schistosomiasis_itch.jpg?filetimestamp=20080827183800"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827088" y="4941888"/>
            <a:ext cx="7773987" cy="1466850"/>
          </a:xfrm>
        </p:spPr>
        <p:txBody>
          <a:bodyPr/>
          <a:lstStyle/>
          <a:p>
            <a:pPr eaLnBrk="1" hangingPunct="1"/>
            <a:r>
              <a:rPr lang="en-US" altLang="en-US" sz="6000" b="1" smtClean="0">
                <a:solidFill>
                  <a:schemeClr val="bg1"/>
                </a:solidFill>
                <a:latin typeface="Arial Black" panose="020B0A04020102020204" pitchFamily="34" charset="0"/>
              </a:rPr>
              <a:t>The Trematodes</a:t>
            </a:r>
            <a:br>
              <a:rPr lang="en-US" altLang="en-US" sz="6000" b="1" smtClean="0">
                <a:solidFill>
                  <a:schemeClr val="bg1"/>
                </a:solidFill>
                <a:latin typeface="Arial Black" panose="020B0A04020102020204" pitchFamily="34" charset="0"/>
              </a:rPr>
            </a:br>
            <a:r>
              <a:rPr lang="en-US" altLang="en-US" sz="6000" b="1" smtClean="0">
                <a:solidFill>
                  <a:schemeClr val="bg1"/>
                </a:solidFill>
                <a:latin typeface="Arial Black" panose="020B0A04020102020204" pitchFamily="34" charset="0"/>
              </a:rPr>
              <a:t>DR MONA BADR</a:t>
            </a:r>
            <a:r>
              <a:rPr lang="en-US" altLang="en-US"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07950" y="330200"/>
            <a:ext cx="8928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a:solidFill>
                  <a:srgbClr val="252525"/>
                </a:solidFill>
                <a:latin typeface="Arial" panose="020B0604020202020204" pitchFamily="34" charset="0"/>
              </a:rPr>
              <a:t>The cercaria emerge from the snail during daylight and they  actively seeking out their final host. When they recognize human </a:t>
            </a:r>
            <a:r>
              <a:rPr lang="en-US" altLang="en-US" sz="2400">
                <a:solidFill>
                  <a:srgbClr val="0B0080"/>
                </a:solidFill>
                <a:latin typeface="Arial" panose="020B0604020202020204" pitchFamily="34" charset="0"/>
              </a:rPr>
              <a:t>skin and become schistosomula,</a:t>
            </a:r>
            <a:endParaRPr lang="en-US" altLang="en-US" sz="2400"/>
          </a:p>
        </p:txBody>
      </p:sp>
      <p:sp>
        <p:nvSpPr>
          <p:cNvPr id="15363" name="Rectangle 2"/>
          <p:cNvSpPr>
            <a:spLocks noChangeArrowheads="1"/>
          </p:cNvSpPr>
          <p:nvPr/>
        </p:nvSpPr>
        <p:spPr bwMode="auto">
          <a:xfrm>
            <a:off x="107950" y="1530350"/>
            <a:ext cx="8928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a:solidFill>
                  <a:srgbClr val="252525"/>
                </a:solidFill>
                <a:latin typeface="Arial" panose="020B0604020202020204" pitchFamily="34" charset="0"/>
              </a:rPr>
              <a:t>Each schistosomule spends a few days in the skin and then enters the circulation starting at the dermal lymphatic and venles,</a:t>
            </a:r>
            <a:r>
              <a:rPr lang="en-US" altLang="en-US" sz="2400"/>
              <a:t> they feed on blood.</a:t>
            </a:r>
          </a:p>
        </p:txBody>
      </p:sp>
      <p:sp>
        <p:nvSpPr>
          <p:cNvPr id="15364" name="Rectangle 3"/>
          <p:cNvSpPr>
            <a:spLocks noChangeArrowheads="1"/>
          </p:cNvSpPr>
          <p:nvPr/>
        </p:nvSpPr>
        <p:spPr bwMode="auto">
          <a:xfrm>
            <a:off x="107950" y="2636838"/>
            <a:ext cx="87122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a:solidFill>
                  <a:srgbClr val="252525"/>
                </a:solidFill>
                <a:latin typeface="Arial" panose="020B0604020202020204" pitchFamily="34" charset="0"/>
              </a:rPr>
              <a:t>The schistosomule migrates to the </a:t>
            </a:r>
            <a:r>
              <a:rPr lang="en-US" altLang="en-US" sz="2400">
                <a:solidFill>
                  <a:srgbClr val="0B0080"/>
                </a:solidFill>
                <a:latin typeface="Arial" panose="020B0604020202020204" pitchFamily="34" charset="0"/>
              </a:rPr>
              <a:t>lung</a:t>
            </a:r>
            <a:r>
              <a:rPr lang="en-US" altLang="en-US" sz="2400">
                <a:solidFill>
                  <a:srgbClr val="252525"/>
                </a:solidFill>
                <a:latin typeface="Arial" panose="020B0604020202020204" pitchFamily="34" charset="0"/>
              </a:rPr>
              <a:t> and then moves via circulation through the left side of the </a:t>
            </a:r>
            <a:r>
              <a:rPr lang="en-US" altLang="en-US" sz="2400">
                <a:solidFill>
                  <a:srgbClr val="0B0080"/>
                </a:solidFill>
                <a:latin typeface="Arial" panose="020B0604020202020204" pitchFamily="34" charset="0"/>
              </a:rPr>
              <a:t>heart</a:t>
            </a:r>
            <a:r>
              <a:rPr lang="en-US" altLang="en-US" sz="2400">
                <a:solidFill>
                  <a:srgbClr val="252525"/>
                </a:solidFill>
                <a:latin typeface="Arial" panose="020B0604020202020204" pitchFamily="34" charset="0"/>
              </a:rPr>
              <a:t>  then  it develops into a sexually mature adult and the pair migrate to the mesenteric veins (S.mansoni &amp;S.japonicum) or to urinary bladder veins (S.haematobium).</a:t>
            </a:r>
            <a:endParaRPr lang="en-US" altLang="en-US" sz="2400"/>
          </a:p>
        </p:txBody>
      </p:sp>
      <p:sp>
        <p:nvSpPr>
          <p:cNvPr id="15365" name="Rectangle 4"/>
          <p:cNvSpPr>
            <a:spLocks noChangeArrowheads="1"/>
          </p:cNvSpPr>
          <p:nvPr/>
        </p:nvSpPr>
        <p:spPr bwMode="auto">
          <a:xfrm>
            <a:off x="107950" y="45593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a:t>The female fluke </a:t>
            </a:r>
            <a:r>
              <a:rPr lang="en-US" altLang="en-US" sz="2400" b="1">
                <a:solidFill>
                  <a:srgbClr val="FF0000"/>
                </a:solidFill>
              </a:rPr>
              <a:t>(S.haematobium) </a:t>
            </a:r>
            <a:r>
              <a:rPr lang="en-US" altLang="en-US" sz="2400"/>
              <a:t>lays as many as 30 eggs per day which migrate to the lumen of the urinary bladder and ureters </a:t>
            </a:r>
          </a:p>
        </p:txBody>
      </p:sp>
      <p:sp>
        <p:nvSpPr>
          <p:cNvPr id="15366" name="Rectangle 5">
            <a:extLst>
              <a:ext uri="{FF2B5EF4-FFF2-40B4-BE49-F238E27FC236}">
                <a16:creationId xmlns:a16="http://schemas.microsoft.com/office/drawing/2014/main" id="{3C8CDD72-F2AF-41A1-887C-10D6B7F206CD}"/>
              </a:ext>
            </a:extLst>
          </p:cNvPr>
          <p:cNvSpPr>
            <a:spLocks noChangeArrowheads="1"/>
          </p:cNvSpPr>
          <p:nvPr/>
        </p:nvSpPr>
        <p:spPr bwMode="auto">
          <a:xfrm>
            <a:off x="123825" y="5389563"/>
            <a:ext cx="83153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defRPr/>
            </a:pPr>
            <a:r>
              <a:rPr lang="en-US" altLang="en-US" sz="2400" dirty="0">
                <a:solidFill>
                  <a:srgbClr val="252525"/>
                </a:solidFill>
                <a:latin typeface="Arial" panose="020B0604020202020204" pitchFamily="34" charset="0"/>
              </a:rPr>
              <a:t> Each female of </a:t>
            </a:r>
            <a:r>
              <a:rPr lang="en-US" altLang="en-US" sz="2400" b="1" dirty="0">
                <a:solidFill>
                  <a:schemeClr val="accent2">
                    <a:lumMod val="50000"/>
                  </a:schemeClr>
                </a:solidFill>
                <a:latin typeface="Arial" panose="020B0604020202020204" pitchFamily="34" charset="0"/>
              </a:rPr>
              <a:t>(</a:t>
            </a:r>
            <a:r>
              <a:rPr lang="en-US" altLang="en-US" sz="2400" b="1" dirty="0" err="1">
                <a:solidFill>
                  <a:schemeClr val="accent2">
                    <a:lumMod val="50000"/>
                  </a:schemeClr>
                </a:solidFill>
                <a:latin typeface="Arial" panose="020B0604020202020204" pitchFamily="34" charset="0"/>
              </a:rPr>
              <a:t>S.mansoni</a:t>
            </a:r>
            <a:r>
              <a:rPr lang="en-US" altLang="en-US" sz="2400" b="1" dirty="0">
                <a:solidFill>
                  <a:schemeClr val="accent2">
                    <a:lumMod val="50000"/>
                  </a:schemeClr>
                </a:solidFill>
                <a:latin typeface="Arial" panose="020B0604020202020204" pitchFamily="34" charset="0"/>
              </a:rPr>
              <a:t> &amp; </a:t>
            </a:r>
            <a:r>
              <a:rPr lang="en-US" altLang="en-US" sz="2400" b="1" dirty="0" err="1">
                <a:solidFill>
                  <a:schemeClr val="accent2">
                    <a:lumMod val="50000"/>
                  </a:schemeClr>
                </a:solidFill>
                <a:latin typeface="Arial" panose="020B0604020202020204" pitchFamily="34" charset="0"/>
              </a:rPr>
              <a:t>S.japonicum</a:t>
            </a:r>
            <a:r>
              <a:rPr lang="en-US" altLang="en-US" sz="2400" b="1" dirty="0">
                <a:solidFill>
                  <a:schemeClr val="accent2">
                    <a:lumMod val="50000"/>
                  </a:schemeClr>
                </a:solidFill>
                <a:latin typeface="Arial" panose="020B0604020202020204" pitchFamily="34" charset="0"/>
              </a:rPr>
              <a:t>) </a:t>
            </a:r>
            <a:r>
              <a:rPr lang="en-US" altLang="en-US" sz="2400" dirty="0" err="1">
                <a:solidFill>
                  <a:srgbClr val="252525"/>
                </a:solidFill>
                <a:latin typeface="Arial" panose="020B0604020202020204" pitchFamily="34" charset="0"/>
              </a:rPr>
              <a:t>layes</a:t>
            </a:r>
            <a:r>
              <a:rPr lang="en-US" altLang="en-US" sz="2400" dirty="0">
                <a:solidFill>
                  <a:srgbClr val="252525"/>
                </a:solidFill>
                <a:latin typeface="Arial" panose="020B0604020202020204" pitchFamily="34" charset="0"/>
              </a:rPr>
              <a:t> 300 eggs a day the eggs move into the </a:t>
            </a:r>
            <a:r>
              <a:rPr lang="en-US" altLang="en-US" sz="2400" dirty="0">
                <a:solidFill>
                  <a:srgbClr val="0B0080"/>
                </a:solidFill>
                <a:latin typeface="Arial" panose="020B0604020202020204" pitchFamily="34" charset="0"/>
              </a:rPr>
              <a:t>lumen</a:t>
            </a:r>
            <a:r>
              <a:rPr lang="en-US" altLang="en-US" sz="2400" dirty="0">
                <a:solidFill>
                  <a:srgbClr val="252525"/>
                </a:solidFill>
                <a:latin typeface="Arial" panose="020B0604020202020204" pitchFamily="34" charset="0"/>
              </a:rPr>
              <a:t> of the host's </a:t>
            </a:r>
            <a:r>
              <a:rPr lang="en-US" altLang="en-US" sz="2400" dirty="0">
                <a:solidFill>
                  <a:srgbClr val="0B0080"/>
                </a:solidFill>
                <a:latin typeface="Arial" panose="020B0604020202020204" pitchFamily="34" charset="0"/>
              </a:rPr>
              <a:t>intestines</a:t>
            </a:r>
            <a:r>
              <a:rPr lang="en-US" altLang="en-US" sz="2400" dirty="0">
                <a:solidFill>
                  <a:srgbClr val="252525"/>
                </a:solidFill>
                <a:latin typeface="Arial" panose="020B0604020202020204" pitchFamily="34" charset="0"/>
              </a:rPr>
              <a:t> and are released into the environment with the feces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wiki.medpedia.com/skins/common/images/magnify-clip.png">
            <a:hlinkClick r:id="rId2" tooltip="Enlarg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730250"/>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ChangeArrowheads="1"/>
          </p:cNvSpPr>
          <p:nvPr/>
        </p:nvSpPr>
        <p:spPr bwMode="auto">
          <a:xfrm>
            <a:off x="285750" y="4929188"/>
            <a:ext cx="85010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t>Schistosome dermatitis, or "swimmers itch” occurs when skin is penetrated by a free-swimming, fork-tailed </a:t>
            </a:r>
            <a:r>
              <a:rPr lang="en-US" altLang="en-US" sz="2400" b="1" u="sng">
                <a:solidFill>
                  <a:srgbClr val="FF0066"/>
                </a:solidFill>
              </a:rPr>
              <a:t>infective cercaria</a:t>
            </a:r>
            <a:r>
              <a:rPr lang="en-US" altLang="en-US" sz="2400"/>
              <a:t>. The dermatitis often develops 24 hours after exposure and last for 2 to 3 days and then spontaneously disappears.     </a:t>
            </a:r>
            <a:endParaRPr lang="ar-SA" altLang="en-US" sz="2400"/>
          </a:p>
        </p:txBody>
      </p:sp>
      <p:pic>
        <p:nvPicPr>
          <p:cNvPr id="16388" name="Picture 5" descr="Schistosomiasis_itc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908050"/>
            <a:ext cx="547370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C:\Users\M-TEC\Desktop\Downloads\cercari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836613"/>
            <a:ext cx="24669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685800" y="0"/>
            <a:ext cx="7772400" cy="762000"/>
          </a:xfrm>
        </p:spPr>
        <p:txBody>
          <a:bodyPr/>
          <a:lstStyle/>
          <a:p>
            <a:r>
              <a:rPr lang="en-US" altLang="en-US" smtClean="0"/>
              <a:t>Pathogenicity of  Schistosomiasis</a:t>
            </a:r>
          </a:p>
        </p:txBody>
      </p:sp>
      <p:sp>
        <p:nvSpPr>
          <p:cNvPr id="17411" name="Content Placeholder 2"/>
          <p:cNvSpPr>
            <a:spLocks noGrp="1" noChangeArrowheads="1"/>
          </p:cNvSpPr>
          <p:nvPr>
            <p:ph idx="1"/>
          </p:nvPr>
        </p:nvSpPr>
        <p:spPr>
          <a:xfrm>
            <a:off x="179388" y="981075"/>
            <a:ext cx="8964612" cy="5876925"/>
          </a:xfrm>
        </p:spPr>
        <p:txBody>
          <a:bodyPr/>
          <a:lstStyle/>
          <a:p>
            <a:r>
              <a:rPr lang="en-US" altLang="en-US" i="1" u="sng" smtClean="0"/>
              <a:t>1-Cercarial dermatitis</a:t>
            </a:r>
            <a:r>
              <a:rPr lang="en-US" altLang="en-US" sz="2800" smtClean="0"/>
              <a:t>: </a:t>
            </a:r>
            <a:r>
              <a:rPr lang="en-US" altLang="en-US" sz="2400" smtClean="0"/>
              <a:t>at the site of entry of cercaria</a:t>
            </a:r>
            <a:r>
              <a:rPr lang="en-US" altLang="en-US" sz="2800" smtClean="0"/>
              <a:t>.</a:t>
            </a:r>
          </a:p>
          <a:p>
            <a:r>
              <a:rPr lang="en-US" altLang="en-US" i="1" u="sng" smtClean="0"/>
              <a:t>2-Toxic Metabolites</a:t>
            </a:r>
            <a:r>
              <a:rPr lang="en-US" altLang="en-US" smtClean="0"/>
              <a:t>:</a:t>
            </a:r>
            <a:r>
              <a:rPr lang="en-US" altLang="en-US" sz="2400" smtClean="0"/>
              <a:t> liberated during the growth of schistosomulae in the circulation veins, may cause anaphylactic reaction ,fever ,urticarial rashes and eosinophilia.</a:t>
            </a:r>
          </a:p>
          <a:p>
            <a:r>
              <a:rPr lang="en-US" altLang="en-US" i="1" u="sng" smtClean="0"/>
              <a:t>3-Terminal spined eggs </a:t>
            </a:r>
            <a:r>
              <a:rPr lang="en-US" altLang="en-US" smtClean="0"/>
              <a:t>:</a:t>
            </a:r>
            <a:r>
              <a:rPr lang="en-US" altLang="en-US" sz="2400" smtClean="0"/>
              <a:t> may erode blood vessels and cause hemorrhages. Schistosome eggs, deposited in the tissues, act as foreign protein ,cause irritation leading to cell infiltration and connective tissue hyperplasia ,egg granuloma around each egg (cell mediated immunity) .</a:t>
            </a:r>
          </a:p>
          <a:p>
            <a:endParaRPr lang="en-US" altLang="en-US"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8" descr="41912_portalvenous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79838"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LiverWormInLiverT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08500"/>
            <a:ext cx="3743325"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3743325" y="333375"/>
            <a:ext cx="5256213"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b="1" u="sng">
                <a:solidFill>
                  <a:srgbClr val="FF0000"/>
                </a:solidFill>
              </a:rPr>
              <a:t>Developing schistosome in liver:</a:t>
            </a:r>
          </a:p>
          <a:p>
            <a:pPr eaLnBrk="1" hangingPunct="1">
              <a:spcBef>
                <a:spcPct val="0"/>
              </a:spcBef>
              <a:buFontTx/>
              <a:buNone/>
            </a:pPr>
            <a:r>
              <a:rPr lang="en-US" altLang="en-US" sz="2000"/>
              <a:t>S. mansoni &amp;S. japonicum located mainly in </a:t>
            </a:r>
            <a:r>
              <a:rPr lang="en-US" altLang="en-US" sz="2000" b="1">
                <a:solidFill>
                  <a:srgbClr val="FF0066"/>
                </a:solidFill>
              </a:rPr>
              <a:t>mesenteric vein </a:t>
            </a:r>
            <a:r>
              <a:rPr lang="en-US" altLang="en-US" sz="2000"/>
              <a:t>and its branches, the worm discharges </a:t>
            </a:r>
            <a:r>
              <a:rPr lang="en-US" altLang="en-US" sz="2000" b="1">
                <a:solidFill>
                  <a:srgbClr val="FF0000"/>
                </a:solidFill>
              </a:rPr>
              <a:t>EGGS</a:t>
            </a:r>
            <a:r>
              <a:rPr lang="en-US" altLang="en-US" sz="2000"/>
              <a:t> ,the eggs travel in 2 directions : 1- some eggs find their way into the lumen of the bowel and appear in the feces .                      2- other flow  with blood stream in the portal circulation and enter </a:t>
            </a:r>
            <a:r>
              <a:rPr lang="en-US" altLang="en-US" sz="2400" b="1"/>
              <a:t>the LIVER</a:t>
            </a:r>
            <a:r>
              <a:rPr lang="en-US" altLang="en-US" sz="2000"/>
              <a:t>. Most of these eggs are trapped in the liver and give rise to pathology  as ,fibrosis of the liver caused from eggs settled in the liver  may produce        </a:t>
            </a:r>
            <a:r>
              <a:rPr lang="en-US" altLang="en-US" sz="2400" b="1">
                <a:solidFill>
                  <a:srgbClr val="FF0066"/>
                </a:solidFill>
              </a:rPr>
              <a:t>portal hypertension  ,which may lead to hepatomegaly ,splenomegaly, esophageal varices ,hemorrhoids and ascites</a:t>
            </a:r>
            <a:r>
              <a:rPr lang="en-US" altLang="en-US" sz="2000"/>
              <a:t>.</a:t>
            </a:r>
            <a:endParaRPr lang="ar-SA" altLang="en-US"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S_mansoni_egg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838200"/>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S_mansoni_eg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3714750"/>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S_mansoni_egg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762000"/>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4500563" y="4365625"/>
            <a:ext cx="4143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600" b="1"/>
              <a:t>Eggs of </a:t>
            </a:r>
            <a:r>
              <a:rPr lang="en-US" altLang="en-US" sz="3600" b="1" i="1" u="sng"/>
              <a:t>Schistosoma mansoni with lateral spine </a:t>
            </a:r>
            <a:endParaRPr lang="ar-SA" altLang="en-US" sz="3600" b="1" i="1" u="sng"/>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87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16113"/>
            <a:ext cx="8001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1"/>
          <p:cNvSpPr>
            <a:spLocks noChangeArrowheads="1"/>
          </p:cNvSpPr>
          <p:nvPr/>
        </p:nvSpPr>
        <p:spPr bwMode="auto">
          <a:xfrm>
            <a:off x="3060700" y="765175"/>
            <a:ext cx="388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b="1" i="1">
                <a:solidFill>
                  <a:srgbClr val="FF0000"/>
                </a:solidFill>
              </a:rPr>
              <a:t>Schistosoma mansoni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chistosomiasis_live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341438"/>
            <a:ext cx="30972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p:cNvSpPr txBox="1">
            <a:spLocks noChangeArrowheads="1"/>
          </p:cNvSpPr>
          <p:nvPr/>
        </p:nvSpPr>
        <p:spPr bwMode="auto">
          <a:xfrm>
            <a:off x="1908175" y="4941888"/>
            <a:ext cx="4143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2400"/>
              <a:t>Eggs of </a:t>
            </a:r>
            <a:r>
              <a:rPr lang="en-US" altLang="en-US" sz="2400" i="1" u="sng"/>
              <a:t>Schistosoma mansoni  </a:t>
            </a:r>
            <a:r>
              <a:rPr lang="en-US" altLang="en-US" sz="2400"/>
              <a:t>in the liver and cellular reaction. </a:t>
            </a:r>
            <a:endParaRPr lang="ar-SA" altLang="en-US" sz="2400"/>
          </a:p>
        </p:txBody>
      </p:sp>
      <p:pic>
        <p:nvPicPr>
          <p:cNvPr id="21508" name="Picture 3" descr="S_mansoni_eg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6975"/>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p:txBody>
          <a:bodyPr/>
          <a:lstStyle/>
          <a:p>
            <a:r>
              <a:rPr lang="en-US" altLang="en-US" sz="2800" smtClean="0"/>
              <a:t>Hepatomegally and slenomegally wih ascites.</a:t>
            </a:r>
          </a:p>
        </p:txBody>
      </p:sp>
      <p:sp>
        <p:nvSpPr>
          <p:cNvPr id="22531" name="Text Placeholder 3"/>
          <p:cNvSpPr>
            <a:spLocks noGrp="1" noChangeArrowheads="1"/>
          </p:cNvSpPr>
          <p:nvPr>
            <p:ph type="body" sz="half" idx="2"/>
          </p:nvPr>
        </p:nvSpPr>
        <p:spPr>
          <a:xfrm>
            <a:off x="0" y="1435100"/>
            <a:ext cx="3708400" cy="4691063"/>
          </a:xfrm>
        </p:spPr>
        <p:txBody>
          <a:bodyPr/>
          <a:lstStyle/>
          <a:p>
            <a:endParaRPr lang="en-US" altLang="en-US" sz="2800" b="1" smtClean="0">
              <a:solidFill>
                <a:srgbClr val="FF0066"/>
              </a:solidFill>
            </a:endParaRPr>
          </a:p>
        </p:txBody>
      </p:sp>
      <p:pic>
        <p:nvPicPr>
          <p:cNvPr id="22532" name="Picture 2" descr="C:\Users\M-TEC\Desktop\Downloads\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43663" y="0"/>
            <a:ext cx="2520950" cy="6742113"/>
          </a:xfrm>
          <a:noFill/>
        </p:spPr>
      </p:pic>
      <p:pic>
        <p:nvPicPr>
          <p:cNvPr id="22533" name="Picture 3" descr="H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8" y="0"/>
            <a:ext cx="1677987"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hy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644900"/>
            <a:ext cx="15319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63CBE3-01E5-408B-B2BE-0FBC6821AED7}"/>
              </a:ext>
            </a:extLst>
          </p:cNvPr>
          <p:cNvSpPr txBox="1"/>
          <p:nvPr/>
        </p:nvSpPr>
        <p:spPr>
          <a:xfrm>
            <a:off x="0" y="3308350"/>
            <a:ext cx="3132138" cy="2308225"/>
          </a:xfrm>
          <a:prstGeom prst="rect">
            <a:avLst/>
          </a:prstGeom>
          <a:solidFill>
            <a:schemeClr val="accent1">
              <a:lumMod val="40000"/>
              <a:lumOff val="60000"/>
            </a:schemeClr>
          </a:solidFill>
          <a:ln>
            <a:noFill/>
          </a:ln>
        </p:spPr>
        <p:txBody>
          <a:bodyPr rtlCol="1">
            <a:spAutoFit/>
          </a:bodyPr>
          <a:lstStyle/>
          <a:p>
            <a:pPr eaLnBrk="1" hangingPunct="1">
              <a:defRPr/>
            </a:pPr>
            <a:r>
              <a:rPr lang="en-US" sz="3600" b="1" dirty="0"/>
              <a:t>Portal hypertension  in chronic </a:t>
            </a:r>
            <a:r>
              <a:rPr lang="en-US" sz="3600" b="1" dirty="0" err="1"/>
              <a:t>schistosomiasis</a:t>
            </a:r>
            <a:endParaRPr lang="ar-SA" sz="3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ortalhyp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a:extLst>
              <a:ext uri="{FF2B5EF4-FFF2-40B4-BE49-F238E27FC236}">
                <a16:creationId xmlns:a16="http://schemas.microsoft.com/office/drawing/2014/main" id="{55827C98-4D74-44E6-8406-B78A339849BD}"/>
              </a:ext>
            </a:extLst>
          </p:cNvPr>
          <p:cNvSpPr/>
          <p:nvPr/>
        </p:nvSpPr>
        <p:spPr>
          <a:xfrm>
            <a:off x="-4357688" y="-977900"/>
            <a:ext cx="485775"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ight Arrow 2">
            <a:extLst>
              <a:ext uri="{FF2B5EF4-FFF2-40B4-BE49-F238E27FC236}">
                <a16:creationId xmlns:a16="http://schemas.microsoft.com/office/drawing/2014/main" id="{E2A45D46-D83B-4E0A-BC03-290A6EA4A9BF}"/>
              </a:ext>
            </a:extLst>
          </p:cNvPr>
          <p:cNvSpPr/>
          <p:nvPr/>
        </p:nvSpPr>
        <p:spPr>
          <a:xfrm>
            <a:off x="2268538" y="2492375"/>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GG_OF_SCHISTOSOMA_HEMATO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613" y="2781300"/>
            <a:ext cx="2627312"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SCHISTOSOMIASIS_GRANULOMA_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206375"/>
            <a:ext cx="26273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50825" y="333375"/>
            <a:ext cx="40163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b="1" u="sng">
                <a:solidFill>
                  <a:srgbClr val="FF0000"/>
                </a:solidFill>
              </a:rPr>
              <a:t> </a:t>
            </a:r>
            <a:r>
              <a:rPr lang="en-US" altLang="en-US" b="1" i="1" u="sng">
                <a:solidFill>
                  <a:srgbClr val="FF0000"/>
                </a:solidFill>
              </a:rPr>
              <a:t>S. haematobium </a:t>
            </a:r>
            <a:r>
              <a:rPr lang="en-US" altLang="en-US" sz="2800" i="1" u="sng">
                <a:solidFill>
                  <a:srgbClr val="FF0000"/>
                </a:solidFill>
              </a:rPr>
              <a:t>:           </a:t>
            </a:r>
            <a:r>
              <a:rPr lang="en-US" altLang="en-US" sz="2400" i="1"/>
              <a:t>the worm is located in the vesical venous plexus surrounding the urinary bladder .Many </a:t>
            </a:r>
            <a:r>
              <a:rPr lang="en-US" altLang="en-US" b="1" i="1"/>
              <a:t>eggs</a:t>
            </a:r>
            <a:r>
              <a:rPr lang="en-US" altLang="en-US" sz="2400" i="1"/>
              <a:t> are trapped in the wall of the bladder where they may give rise to calcification and granuloma formation .Constriction of the orifice of the ureter may produce kidney damage , hydronephrosis and cancer of the bladder.</a:t>
            </a:r>
          </a:p>
        </p:txBody>
      </p:sp>
      <p:pic>
        <p:nvPicPr>
          <p:cNvPr id="24581" name="Picture 1027" descr="2381-150x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268413"/>
            <a:ext cx="21224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S_haematobium_eg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5094288"/>
            <a:ext cx="2890837"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
          <p:cNvSpPr>
            <a:spLocks noChangeArrowheads="1"/>
          </p:cNvSpPr>
          <p:nvPr/>
        </p:nvSpPr>
        <p:spPr bwMode="auto">
          <a:xfrm>
            <a:off x="2978150" y="5956300"/>
            <a:ext cx="3163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400"/>
              <a:t>Egg of  S. haematobium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762000" y="609600"/>
            <a:ext cx="765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en-US" sz="3600" b="1">
                <a:solidFill>
                  <a:schemeClr val="bg1"/>
                </a:solidFill>
              </a:rPr>
              <a:t>CLASSIFICATION  OF PARASITES</a:t>
            </a:r>
          </a:p>
        </p:txBody>
      </p:sp>
      <p:graphicFrame>
        <p:nvGraphicFramePr>
          <p:cNvPr id="3121" name="Group 49">
            <a:extLst>
              <a:ext uri="{FF2B5EF4-FFF2-40B4-BE49-F238E27FC236}">
                <a16:creationId xmlns:a16="http://schemas.microsoft.com/office/drawing/2014/main" id="{322371B9-2B67-49FE-AEEC-B7C8B16E2189}"/>
              </a:ext>
            </a:extLst>
          </p:cNvPr>
          <p:cNvGraphicFramePr>
            <a:graphicFrameLocks noGrp="1"/>
          </p:cNvGraphicFramePr>
          <p:nvPr/>
        </p:nvGraphicFramePr>
        <p:xfrm>
          <a:off x="0" y="404813"/>
          <a:ext cx="9067800" cy="5935662"/>
        </p:xfrm>
        <a:graphic>
          <a:graphicData uri="http://schemas.openxmlformats.org/drawingml/2006/table">
            <a:tbl>
              <a:tblPr/>
              <a:tblGrid>
                <a:gridCol w="4498975">
                  <a:extLst>
                    <a:ext uri="{9D8B030D-6E8A-4147-A177-3AD203B41FA5}">
                      <a16:colId xmlns:a16="http://schemas.microsoft.com/office/drawing/2014/main" val="20000"/>
                    </a:ext>
                  </a:extLst>
                </a:gridCol>
                <a:gridCol w="4568825">
                  <a:extLst>
                    <a:ext uri="{9D8B030D-6E8A-4147-A177-3AD203B41FA5}">
                      <a16:colId xmlns:a16="http://schemas.microsoft.com/office/drawing/2014/main" val="20001"/>
                    </a:ext>
                  </a:extLst>
                </a:gridCol>
              </a:tblGrid>
              <a:tr h="10474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Times New Roman" pitchFamily="18" charset="0"/>
                        </a:rPr>
                        <a:t>PROTOZOA </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8C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Times New Roman" pitchFamily="18" charset="0"/>
                        </a:rPr>
                        <a:t>HELMINTHS</a:t>
                      </a:r>
                      <a:endParaRPr kumimoji="0" lang="en-US" sz="2400" b="1" i="0" u="none" strike="noStrike" cap="none" normalizeH="0" baseline="0">
                        <a:ln>
                          <a:noFill/>
                        </a:ln>
                        <a:solidFill>
                          <a:schemeClr val="tx1"/>
                        </a:solidFill>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8C9CE"/>
                    </a:solidFill>
                  </a:tcPr>
                </a:tc>
                <a:extLst>
                  <a:ext uri="{0D108BD9-81ED-4DB2-BD59-A6C34878D82A}">
                    <a16:rowId xmlns:a16="http://schemas.microsoft.com/office/drawing/2014/main" val="10000"/>
                  </a:ext>
                </a:extLst>
              </a:tr>
              <a:tr h="1047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Times New Roman" pitchFamily="18" charset="0"/>
                        </a:rPr>
                        <a:t>Unicellular</a:t>
                      </a:r>
                      <a:endParaRPr kumimoji="0" 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Times New Roman" pitchFamily="18" charset="0"/>
                        </a:rPr>
                        <a:t>Single cell for all functions</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8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Times New Roman" pitchFamily="18" charset="0"/>
                        </a:rPr>
                        <a:t>Multicellular</a:t>
                      </a:r>
                      <a:endParaRPr kumimoji="0" lang="en-US"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Times New Roman" pitchFamily="18" charset="0"/>
                        </a:rPr>
                        <a:t>Specialized cells</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8EA"/>
                    </a:solidFill>
                  </a:tcPr>
                </a:tc>
                <a:extLst>
                  <a:ext uri="{0D108BD9-81ED-4DB2-BD59-A6C34878D82A}">
                    <a16:rowId xmlns:a16="http://schemas.microsoft.com/office/drawing/2014/main" val="10001"/>
                  </a:ext>
                </a:extLst>
              </a:tr>
              <a:tr h="38407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Times New Roman" pitchFamily="18" charset="0"/>
                        </a:rPr>
                        <a:t>1:Aoebae: move by pseudopodia.</a:t>
                      </a:r>
                      <a:endParaRPr kumimoji="0" lang="en-US"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Times New Roman" pitchFamily="18" charset="0"/>
                        </a:rPr>
                        <a:t>2:Flagellates: move by flagella.</a:t>
                      </a:r>
                      <a:endParaRPr kumimoji="0" lang="en-US"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Times New Roman" pitchFamily="18" charset="0"/>
                        </a:rPr>
                        <a:t>3:Ciliates: move by cilia  </a:t>
                      </a:r>
                      <a:endParaRPr kumimoji="0" lang="en-US"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Times New Roman" pitchFamily="18" charset="0"/>
                        </a:rPr>
                        <a:t>4:Apicomplexa(Sporozoa)</a:t>
                      </a:r>
                      <a:endParaRPr kumimoji="0" lang="en-US"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Times New Roman" pitchFamily="18" charset="0"/>
                        </a:rPr>
                        <a:t>    tissue parasites</a:t>
                      </a:r>
                      <a:endParaRPr kumimoji="0" lang="en-US" sz="1000" b="0" i="0" u="none" strike="noStrike" cap="none" normalizeH="0" baseline="0">
                        <a:ln>
                          <a:noFill/>
                        </a:ln>
                        <a:solidFill>
                          <a:schemeClr val="tx1"/>
                        </a:solidFill>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a:ln>
                            <a:noFill/>
                          </a:ln>
                          <a:solidFill>
                            <a:schemeClr val="tx1"/>
                          </a:solidFill>
                          <a:effectLst/>
                          <a:latin typeface="Arial" pitchFamily="34" charset="0"/>
                          <a:cs typeface="Times New Roman" pitchFamily="18" charset="0"/>
                        </a:rPr>
                        <a:t>Round worms (Nematodes):</a:t>
                      </a:r>
                      <a:endParaRPr kumimoji="0" 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Times New Roman" pitchFamily="18" charset="0"/>
                        </a:rPr>
                        <a:t>      - elongated, cylindrical,    </a:t>
                      </a:r>
                      <a:endParaRPr kumimoji="0" 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Arial" pitchFamily="34" charset="0"/>
                          <a:cs typeface="Times New Roman" pitchFamily="18" charset="0"/>
                        </a:rPr>
                        <a:t>unsegmented</a:t>
                      </a:r>
                      <a:r>
                        <a:rPr kumimoji="0" lang="en-US" sz="2400" b="0" i="0" u="none" strike="noStrike" cap="none" normalizeH="0" baseline="0" dirty="0">
                          <a:ln>
                            <a:noFill/>
                          </a:ln>
                          <a:solidFill>
                            <a:schemeClr val="tx1"/>
                          </a:solidFill>
                          <a:effectLst/>
                          <a:latin typeface="Arial" pitchFamily="34" charset="0"/>
                          <a:cs typeface="Times New Roman" pitchFamily="18" charset="0"/>
                        </a:rPr>
                        <a:t>.</a:t>
                      </a:r>
                      <a:endParaRPr kumimoji="0" 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a:ln>
                            <a:noFill/>
                          </a:ln>
                          <a:solidFill>
                            <a:schemeClr val="tx1"/>
                          </a:solidFill>
                          <a:effectLst/>
                          <a:latin typeface="Arial" pitchFamily="34" charset="0"/>
                          <a:cs typeface="Times New Roman" pitchFamily="18" charset="0"/>
                        </a:rPr>
                        <a:t>Flat worms :</a:t>
                      </a:r>
                      <a:endParaRPr kumimoji="0" 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Times New Roman" pitchFamily="18" charset="0"/>
                        </a:rPr>
                        <a:t>     - </a:t>
                      </a:r>
                      <a:r>
                        <a:rPr kumimoji="0" lang="en-US" sz="3200" b="1" i="0" u="none" strike="noStrike" cap="none" normalizeH="0" baseline="0" dirty="0">
                          <a:ln>
                            <a:noFill/>
                          </a:ln>
                          <a:solidFill>
                            <a:srgbClr val="FF0000"/>
                          </a:solidFill>
                          <a:effectLst/>
                          <a:latin typeface="Arial" pitchFamily="34" charset="0"/>
                          <a:cs typeface="Times New Roman" pitchFamily="18" charset="0"/>
                        </a:rPr>
                        <a:t>Trematodes: </a:t>
                      </a:r>
                      <a:r>
                        <a:rPr kumimoji="0" lang="en-US" sz="2400" b="0" i="0" u="none" strike="noStrike" cap="none" normalizeH="0" baseline="0" dirty="0">
                          <a:ln>
                            <a:noFill/>
                          </a:ln>
                          <a:solidFill>
                            <a:srgbClr val="FF0000"/>
                          </a:solidFill>
                          <a:effectLst/>
                          <a:latin typeface="Arial" pitchFamily="34" charset="0"/>
                          <a:cs typeface="Times New Roman" pitchFamily="18" charset="0"/>
                        </a:rPr>
                        <a:t>leaf-like, </a:t>
                      </a:r>
                      <a:endParaRPr kumimoji="0" lang="en-US" sz="10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Arial" pitchFamily="34" charset="0"/>
                          <a:cs typeface="Times New Roman" pitchFamily="18" charset="0"/>
                        </a:rPr>
                        <a:t>unsegmented</a:t>
                      </a:r>
                      <a:r>
                        <a:rPr kumimoji="0" lang="en-US" sz="2400" b="0" i="0" u="none" strike="noStrike" cap="none" normalizeH="0" baseline="0" dirty="0">
                          <a:ln>
                            <a:noFill/>
                          </a:ln>
                          <a:solidFill>
                            <a:srgbClr val="FF0000"/>
                          </a:solidFill>
                          <a:effectLst/>
                          <a:latin typeface="Arial" pitchFamily="34" charset="0"/>
                          <a:cs typeface="Times New Roman" pitchFamily="18" charset="0"/>
                        </a:rPr>
                        <a:t>.</a:t>
                      </a:r>
                      <a:endParaRPr kumimoji="0" lang="en-US" sz="10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Times New Roman" pitchFamily="18" charset="0"/>
                        </a:rPr>
                        <a:t>     - </a:t>
                      </a:r>
                      <a:r>
                        <a:rPr kumimoji="0" lang="en-US" sz="2400" b="0" i="0" u="none" strike="noStrike" cap="none" normalizeH="0" baseline="0" dirty="0" err="1">
                          <a:ln>
                            <a:noFill/>
                          </a:ln>
                          <a:solidFill>
                            <a:schemeClr val="tx1"/>
                          </a:solidFill>
                          <a:effectLst/>
                          <a:latin typeface="Arial" pitchFamily="34" charset="0"/>
                          <a:cs typeface="Times New Roman" pitchFamily="18" charset="0"/>
                        </a:rPr>
                        <a:t>Cestodes</a:t>
                      </a:r>
                      <a:r>
                        <a:rPr kumimoji="0" lang="en-US" sz="2400" b="0" i="0" u="none" strike="noStrike" cap="none" normalizeH="0" baseline="0" dirty="0">
                          <a:ln>
                            <a:noFill/>
                          </a:ln>
                          <a:solidFill>
                            <a:schemeClr val="tx1"/>
                          </a:solidFill>
                          <a:effectLst/>
                          <a:latin typeface="Arial" pitchFamily="34" charset="0"/>
                          <a:cs typeface="Times New Roman" pitchFamily="18" charset="0"/>
                        </a:rPr>
                        <a:t>:     tape-like, </a:t>
                      </a:r>
                      <a:endParaRPr kumimoji="0" 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Times New Roman" pitchFamily="18" charset="0"/>
                        </a:rPr>
                        <a:t>        segmented.</a:t>
                      </a:r>
                      <a:endParaRPr kumimoji="0" lang="en-US" sz="1000" b="0" i="0" u="none" strike="noStrike" cap="none" normalizeH="0" baseline="0" dirty="0">
                        <a:ln>
                          <a:noFill/>
                        </a:ln>
                        <a:solidFill>
                          <a:schemeClr val="tx1"/>
                        </a:solidFill>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685800" y="0"/>
            <a:ext cx="7772400" cy="1196975"/>
          </a:xfrm>
        </p:spPr>
        <p:txBody>
          <a:bodyPr/>
          <a:lstStyle/>
          <a:p>
            <a:pPr eaLnBrk="1" hangingPunct="1"/>
            <a:r>
              <a:rPr lang="en-US" altLang="en-US" smtClean="0"/>
              <a:t>Pathology of Schistosomiasis</a:t>
            </a:r>
          </a:p>
        </p:txBody>
      </p:sp>
      <p:sp>
        <p:nvSpPr>
          <p:cNvPr id="25603" name="Rectangle 5"/>
          <p:cNvSpPr>
            <a:spLocks noGrp="1" noChangeArrowheads="1"/>
          </p:cNvSpPr>
          <p:nvPr>
            <p:ph type="body" sz="half" idx="1"/>
          </p:nvPr>
        </p:nvSpPr>
        <p:spPr>
          <a:xfrm>
            <a:off x="323850" y="981075"/>
            <a:ext cx="4171950" cy="5114925"/>
          </a:xfrm>
          <a:solidFill>
            <a:schemeClr val="hlink"/>
          </a:solidFill>
        </p:spPr>
        <p:txBody>
          <a:bodyPr/>
          <a:lstStyle/>
          <a:p>
            <a:pPr marL="457200" indent="-457200" eaLnBrk="1" hangingPunct="1">
              <a:lnSpc>
                <a:spcPct val="80000"/>
              </a:lnSpc>
            </a:pPr>
            <a:r>
              <a:rPr lang="en-US" altLang="en-US" sz="2000" b="1" i="1" u="sng" smtClean="0"/>
              <a:t>Schistosoma haematobium</a:t>
            </a:r>
            <a:endParaRPr lang="en-US" altLang="en-US" sz="1800" smtClean="0"/>
          </a:p>
          <a:p>
            <a:pPr marL="457200" indent="-457200" eaLnBrk="1" hangingPunct="1">
              <a:lnSpc>
                <a:spcPct val="80000"/>
              </a:lnSpc>
            </a:pPr>
            <a:r>
              <a:rPr lang="en-US" altLang="en-US" sz="1800" smtClean="0"/>
              <a:t>Causes urinary schistosomiasis</a:t>
            </a:r>
          </a:p>
          <a:p>
            <a:pPr marL="457200" indent="-457200" eaLnBrk="1" hangingPunct="1">
              <a:lnSpc>
                <a:spcPct val="80000"/>
              </a:lnSpc>
            </a:pPr>
            <a:endParaRPr lang="en-US" altLang="en-US" sz="1800" smtClean="0"/>
          </a:p>
          <a:p>
            <a:pPr marL="838200" lvl="1" indent="-381000" eaLnBrk="1" hangingPunct="1">
              <a:lnSpc>
                <a:spcPct val="80000"/>
              </a:lnSpc>
              <a:buFontTx/>
              <a:buAutoNum type="arabicPeriod"/>
            </a:pPr>
            <a:r>
              <a:rPr lang="en-US" altLang="en-US" sz="1600" smtClean="0"/>
              <a:t>PREPATENT PERIOD  10-12  wks</a:t>
            </a:r>
          </a:p>
          <a:p>
            <a:pPr marL="838200" lvl="1" indent="-381000" eaLnBrk="1" hangingPunct="1">
              <a:lnSpc>
                <a:spcPct val="80000"/>
              </a:lnSpc>
              <a:buFontTx/>
              <a:buAutoNum type="arabicPeriod"/>
            </a:pPr>
            <a:r>
              <a:rPr lang="en-US" altLang="en-US" sz="1600" smtClean="0"/>
              <a:t>EGG DEPOSITION AND EXTRUSION: </a:t>
            </a:r>
          </a:p>
          <a:p>
            <a:pPr marL="1257300" lvl="2" indent="-342900" eaLnBrk="1" hangingPunct="1">
              <a:lnSpc>
                <a:spcPct val="80000"/>
              </a:lnSpc>
              <a:buFontTx/>
              <a:buAutoNum type="arabicPeriod"/>
            </a:pPr>
            <a:r>
              <a:rPr lang="en-US" altLang="en-US" sz="1400" smtClean="0"/>
              <a:t>painless haematuria</a:t>
            </a:r>
          </a:p>
          <a:p>
            <a:pPr marL="1257300" lvl="2" indent="-342900" eaLnBrk="1" hangingPunct="1">
              <a:lnSpc>
                <a:spcPct val="80000"/>
              </a:lnSpc>
              <a:buFontTx/>
              <a:buAutoNum type="arabicPeriod"/>
            </a:pPr>
            <a:r>
              <a:rPr lang="en-US" altLang="en-US" sz="1400" smtClean="0"/>
              <a:t>Inflammation of bladder and burning micturition</a:t>
            </a:r>
          </a:p>
          <a:p>
            <a:pPr marL="1257300" lvl="2" indent="-342900" eaLnBrk="1" hangingPunct="1">
              <a:lnSpc>
                <a:spcPct val="80000"/>
              </a:lnSpc>
              <a:buFontTx/>
              <a:buAutoNum type="arabicPeriod"/>
            </a:pPr>
            <a:r>
              <a:rPr lang="en-US" altLang="en-US" sz="1400" smtClean="0"/>
              <a:t>CNS involvement (rare)</a:t>
            </a:r>
          </a:p>
          <a:p>
            <a:pPr marL="838200" lvl="1" indent="-381000" eaLnBrk="1" hangingPunct="1">
              <a:lnSpc>
                <a:spcPct val="80000"/>
              </a:lnSpc>
              <a:buFontTx/>
              <a:buAutoNum type="arabicPeriod"/>
            </a:pPr>
            <a:r>
              <a:rPr lang="en-US" altLang="en-US" sz="1600" smtClean="0"/>
              <a:t>TISSUE PROLIFERATION AND REPAIR:</a:t>
            </a:r>
          </a:p>
          <a:p>
            <a:pPr marL="1257300" lvl="2" indent="-342900" eaLnBrk="1" hangingPunct="1">
              <a:lnSpc>
                <a:spcPct val="80000"/>
              </a:lnSpc>
            </a:pPr>
            <a:r>
              <a:rPr lang="en-US" altLang="en-US" sz="1400" smtClean="0"/>
              <a:t>Fibrosis , papillomata in the bladder and lower ureter leading to obstructive uropathy.</a:t>
            </a:r>
          </a:p>
          <a:p>
            <a:pPr marL="1257300" lvl="2" indent="-342900" eaLnBrk="1" hangingPunct="1">
              <a:lnSpc>
                <a:spcPct val="80000"/>
              </a:lnSpc>
            </a:pPr>
            <a:r>
              <a:rPr lang="en-US" altLang="en-US" sz="1400" smtClean="0"/>
              <a:t>Periportal fibrosis</a:t>
            </a:r>
          </a:p>
          <a:p>
            <a:pPr marL="1257300" lvl="2" indent="-342900" eaLnBrk="1" hangingPunct="1">
              <a:lnSpc>
                <a:spcPct val="80000"/>
              </a:lnSpc>
            </a:pPr>
            <a:r>
              <a:rPr lang="en-US" altLang="en-US" sz="1400" smtClean="0"/>
              <a:t>Lung and CNS involvement</a:t>
            </a:r>
          </a:p>
          <a:p>
            <a:pPr marL="457200" indent="-457200" eaLnBrk="1" hangingPunct="1">
              <a:lnSpc>
                <a:spcPct val="80000"/>
              </a:lnSpc>
              <a:buFontTx/>
              <a:buAutoNum type="arabicPeriod"/>
            </a:pPr>
            <a:endParaRPr lang="en-US" altLang="en-US" sz="1800" smtClean="0"/>
          </a:p>
        </p:txBody>
      </p:sp>
      <p:sp>
        <p:nvSpPr>
          <p:cNvPr id="25604" name="Rectangle 6"/>
          <p:cNvSpPr>
            <a:spLocks noGrp="1" noChangeArrowheads="1"/>
          </p:cNvSpPr>
          <p:nvPr>
            <p:ph type="body" sz="half" idx="2"/>
          </p:nvPr>
        </p:nvSpPr>
        <p:spPr>
          <a:xfrm>
            <a:off x="4643438" y="981075"/>
            <a:ext cx="4321175" cy="5122863"/>
          </a:xfrm>
          <a:solidFill>
            <a:schemeClr val="hlink"/>
          </a:solidFill>
        </p:spPr>
        <p:txBody>
          <a:bodyPr/>
          <a:lstStyle/>
          <a:p>
            <a:pPr marL="457200" indent="-457200" eaLnBrk="1" hangingPunct="1">
              <a:lnSpc>
                <a:spcPct val="80000"/>
              </a:lnSpc>
            </a:pPr>
            <a:r>
              <a:rPr lang="en-US" altLang="en-US" sz="2000" b="1" i="1" u="sng" smtClean="0"/>
              <a:t>Schistosoma mansoni</a:t>
            </a:r>
            <a:endParaRPr lang="ar-SA" altLang="en-US" sz="2000" b="1" i="1" u="sng" smtClean="0"/>
          </a:p>
          <a:p>
            <a:pPr marL="457200" indent="-457200" eaLnBrk="1" hangingPunct="1">
              <a:lnSpc>
                <a:spcPct val="80000"/>
              </a:lnSpc>
              <a:buFontTx/>
              <a:buNone/>
            </a:pPr>
            <a:r>
              <a:rPr lang="en-US" altLang="en-US" sz="1800" smtClean="0"/>
              <a:t>Causes intestinal schistosomiasis </a:t>
            </a:r>
          </a:p>
          <a:p>
            <a:pPr marL="457200" indent="-457200" eaLnBrk="1" hangingPunct="1">
              <a:lnSpc>
                <a:spcPct val="80000"/>
              </a:lnSpc>
              <a:buFontTx/>
              <a:buNone/>
            </a:pPr>
            <a:endParaRPr lang="en-US" altLang="en-US" sz="1800" smtClean="0"/>
          </a:p>
          <a:p>
            <a:pPr marL="838200" lvl="1" indent="-381000" eaLnBrk="1" hangingPunct="1">
              <a:lnSpc>
                <a:spcPct val="80000"/>
              </a:lnSpc>
              <a:buFontTx/>
              <a:buAutoNum type="arabicPeriod"/>
            </a:pPr>
            <a:r>
              <a:rPr lang="en-US" altLang="en-US" sz="1600" smtClean="0"/>
              <a:t>PREPATENT PERIOD  5-7 wks</a:t>
            </a:r>
          </a:p>
          <a:p>
            <a:pPr marL="838200" lvl="1" indent="-381000" eaLnBrk="1" hangingPunct="1">
              <a:lnSpc>
                <a:spcPct val="80000"/>
              </a:lnSpc>
              <a:buFontTx/>
              <a:buAutoNum type="arabicPeriod"/>
            </a:pPr>
            <a:r>
              <a:rPr lang="en-US" altLang="en-US" sz="1600" smtClean="0"/>
              <a:t>EGG DEPOSITION AND EXTRUSION: </a:t>
            </a:r>
          </a:p>
          <a:p>
            <a:pPr marL="1257300" lvl="2" indent="-342900" eaLnBrk="1" hangingPunct="1">
              <a:lnSpc>
                <a:spcPct val="80000"/>
              </a:lnSpc>
              <a:buFontTx/>
              <a:buAutoNum type="arabicPeriod"/>
            </a:pPr>
            <a:r>
              <a:rPr lang="en-US" altLang="en-US" sz="1400" smtClean="0"/>
              <a:t>dysentery (blood and mucus in stools), </a:t>
            </a:r>
          </a:p>
          <a:p>
            <a:pPr marL="1257300" lvl="2" indent="-342900" eaLnBrk="1" hangingPunct="1">
              <a:lnSpc>
                <a:spcPct val="80000"/>
              </a:lnSpc>
              <a:buFontTx/>
              <a:buAutoNum type="arabicPeriod"/>
            </a:pPr>
            <a:r>
              <a:rPr lang="en-US" altLang="en-US" sz="1400" smtClean="0"/>
              <a:t>hepatomegaly splenomegaly</a:t>
            </a:r>
          </a:p>
          <a:p>
            <a:pPr marL="1257300" lvl="2" indent="-342900" eaLnBrk="1" hangingPunct="1">
              <a:lnSpc>
                <a:spcPct val="80000"/>
              </a:lnSpc>
              <a:buFontTx/>
              <a:buAutoNum type="arabicPeriod"/>
            </a:pPr>
            <a:r>
              <a:rPr lang="en-US" altLang="en-US" sz="1400" smtClean="0"/>
              <a:t>CNS involvement (rare)</a:t>
            </a:r>
          </a:p>
          <a:p>
            <a:pPr marL="838200" lvl="1" indent="-381000" eaLnBrk="1" hangingPunct="1">
              <a:lnSpc>
                <a:spcPct val="80000"/>
              </a:lnSpc>
              <a:buFontTx/>
              <a:buAutoNum type="arabicPeriod"/>
            </a:pPr>
            <a:r>
              <a:rPr lang="en-US" altLang="en-US" sz="1600" smtClean="0"/>
              <a:t>TISSUE PROLIFERATION AND REPAIR:Fibrosis , </a:t>
            </a:r>
          </a:p>
          <a:p>
            <a:pPr marL="1257300" lvl="2" indent="-342900" eaLnBrk="1" hangingPunct="1">
              <a:lnSpc>
                <a:spcPct val="80000"/>
              </a:lnSpc>
            </a:pPr>
            <a:r>
              <a:rPr lang="en-US" altLang="en-US" sz="1400" smtClean="0"/>
              <a:t>Papillomata in intestine, </a:t>
            </a:r>
          </a:p>
          <a:p>
            <a:pPr marL="1257300" lvl="2" indent="-342900" algn="ctr" eaLnBrk="1" hangingPunct="1">
              <a:lnSpc>
                <a:spcPct val="80000"/>
              </a:lnSpc>
            </a:pPr>
            <a:r>
              <a:rPr lang="en-US" altLang="en-US" sz="1400" smtClean="0"/>
              <a:t>Pperiportal fibrosis,hematemesis</a:t>
            </a:r>
          </a:p>
          <a:p>
            <a:pPr marL="1257300" lvl="2" indent="-342900" eaLnBrk="1" hangingPunct="1">
              <a:lnSpc>
                <a:spcPct val="80000"/>
              </a:lnSpc>
            </a:pPr>
            <a:r>
              <a:rPr lang="en-US" altLang="en-US" sz="1400" smtClean="0"/>
              <a:t>Lung and CNS involvement.</a:t>
            </a:r>
          </a:p>
          <a:p>
            <a:pPr marL="1257300" lvl="2" indent="-342900" eaLnBrk="1" hangingPunct="1">
              <a:lnSpc>
                <a:spcPct val="80000"/>
              </a:lnSpc>
            </a:pPr>
            <a:endParaRPr lang="en-US" altLang="en-US" sz="1400" smtClean="0"/>
          </a:p>
          <a:p>
            <a:pPr marL="838200" lvl="1" indent="-381000" eaLnBrk="1" hangingPunct="1">
              <a:lnSpc>
                <a:spcPct val="80000"/>
              </a:lnSpc>
              <a:buFontTx/>
              <a:buAutoNum type="arabicPeriod"/>
            </a:pPr>
            <a:endParaRPr lang="en-US" altLang="en-US" sz="16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20650"/>
            <a:ext cx="7772400" cy="1004888"/>
          </a:xfrm>
        </p:spPr>
        <p:txBody>
          <a:bodyPr/>
          <a:lstStyle/>
          <a:p>
            <a:pPr eaLnBrk="1" hangingPunct="1"/>
            <a:r>
              <a:rPr lang="en-US" altLang="en-US" smtClean="0"/>
              <a:t>Diagnosis of Schistosomiasis</a:t>
            </a:r>
          </a:p>
        </p:txBody>
      </p:sp>
      <p:sp>
        <p:nvSpPr>
          <p:cNvPr id="26627" name="Rectangle 3"/>
          <p:cNvSpPr>
            <a:spLocks noGrp="1" noChangeArrowheads="1"/>
          </p:cNvSpPr>
          <p:nvPr>
            <p:ph type="body" sz="half" idx="1"/>
          </p:nvPr>
        </p:nvSpPr>
        <p:spPr>
          <a:xfrm>
            <a:off x="685800" y="908050"/>
            <a:ext cx="3810000" cy="5187950"/>
          </a:xfrm>
        </p:spPr>
        <p:txBody>
          <a:bodyPr/>
          <a:lstStyle/>
          <a:p>
            <a:pPr eaLnBrk="1" hangingPunct="1"/>
            <a:r>
              <a:rPr lang="en-US" altLang="en-US" sz="2000" b="1" i="1" u="sng" smtClean="0"/>
              <a:t>Schistosoma haematobium</a:t>
            </a:r>
          </a:p>
          <a:p>
            <a:pPr eaLnBrk="1" hangingPunct="1"/>
            <a:r>
              <a:rPr lang="en-US" altLang="en-US" sz="2000" b="1" i="1" smtClean="0"/>
              <a:t>Microscopical:</a:t>
            </a:r>
          </a:p>
          <a:p>
            <a:pPr lvl="1" eaLnBrk="1" hangingPunct="1"/>
            <a:r>
              <a:rPr lang="en-US" altLang="en-US" sz="1800" b="1" smtClean="0">
                <a:solidFill>
                  <a:srgbClr val="FF0000"/>
                </a:solidFill>
              </a:rPr>
              <a:t>Examination of urine</a:t>
            </a:r>
            <a:r>
              <a:rPr lang="en-US" altLang="en-US" sz="1800" b="1" i="1" u="sng" smtClean="0"/>
              <a:t> </a:t>
            </a:r>
          </a:p>
          <a:p>
            <a:pPr eaLnBrk="1" hangingPunct="1"/>
            <a:r>
              <a:rPr lang="en-US" altLang="en-US" sz="2000" b="1" i="1" smtClean="0"/>
              <a:t>Immunological</a:t>
            </a:r>
          </a:p>
          <a:p>
            <a:pPr lvl="1" eaLnBrk="1" hangingPunct="1"/>
            <a:r>
              <a:rPr lang="en-US" altLang="en-US" sz="1800" b="1" i="1" smtClean="0"/>
              <a:t>Serological tests CFT ,ELIZA</a:t>
            </a:r>
          </a:p>
          <a:p>
            <a:pPr eaLnBrk="1" hangingPunct="1"/>
            <a:r>
              <a:rPr lang="en-US" altLang="en-US" sz="2000" b="1" i="1" smtClean="0"/>
              <a:t>Indirect:</a:t>
            </a:r>
          </a:p>
          <a:p>
            <a:pPr lvl="1" eaLnBrk="1" hangingPunct="1"/>
            <a:r>
              <a:rPr lang="en-US" altLang="en-US" sz="1800" b="1" i="1" smtClean="0"/>
              <a:t>Radiological</a:t>
            </a:r>
          </a:p>
          <a:p>
            <a:pPr lvl="1" eaLnBrk="1" hangingPunct="1"/>
            <a:r>
              <a:rPr lang="en-US" altLang="en-US" sz="1800" b="1" i="1" smtClean="0"/>
              <a:t>Cystoscopy</a:t>
            </a:r>
          </a:p>
          <a:p>
            <a:pPr eaLnBrk="1" hangingPunct="1"/>
            <a:r>
              <a:rPr lang="en-US" altLang="en-US" sz="2200" b="1" i="1" smtClean="0"/>
              <a:t>Intradermal test :</a:t>
            </a:r>
          </a:p>
          <a:p>
            <a:pPr eaLnBrk="1" hangingPunct="1"/>
            <a:r>
              <a:rPr lang="en-US" altLang="en-US" sz="2200" smtClean="0"/>
              <a:t>With cercarial antigen cause allergic reaction.</a:t>
            </a:r>
          </a:p>
          <a:p>
            <a:pPr lvl="1" eaLnBrk="1" hangingPunct="1"/>
            <a:endParaRPr lang="en-US" altLang="en-US" sz="1800" b="1" i="1" u="sng" smtClean="0"/>
          </a:p>
        </p:txBody>
      </p:sp>
      <p:sp>
        <p:nvSpPr>
          <p:cNvPr id="26628" name="Rectangle 4"/>
          <p:cNvSpPr>
            <a:spLocks noGrp="1" noChangeArrowheads="1"/>
          </p:cNvSpPr>
          <p:nvPr>
            <p:ph type="body" sz="half" idx="2"/>
          </p:nvPr>
        </p:nvSpPr>
        <p:spPr>
          <a:xfrm>
            <a:off x="4648200" y="908050"/>
            <a:ext cx="3806825" cy="3889375"/>
          </a:xfrm>
        </p:spPr>
        <p:txBody>
          <a:bodyPr/>
          <a:lstStyle/>
          <a:p>
            <a:pPr eaLnBrk="1" hangingPunct="1"/>
            <a:r>
              <a:rPr lang="en-US" altLang="en-US" sz="2000" b="1" i="1" smtClean="0"/>
              <a:t>Schistosoma mansoni</a:t>
            </a:r>
          </a:p>
          <a:p>
            <a:pPr eaLnBrk="1" hangingPunct="1"/>
            <a:r>
              <a:rPr lang="en-US" altLang="en-US" sz="2000" b="1" i="1" smtClean="0"/>
              <a:t>Microscopical:</a:t>
            </a:r>
          </a:p>
          <a:p>
            <a:pPr lvl="1" eaLnBrk="1" hangingPunct="1"/>
            <a:r>
              <a:rPr lang="en-US" altLang="en-US" sz="1800" b="1" smtClean="0">
                <a:solidFill>
                  <a:srgbClr val="FF0000"/>
                </a:solidFill>
              </a:rPr>
              <a:t>Examination of stools</a:t>
            </a:r>
          </a:p>
          <a:p>
            <a:pPr eaLnBrk="1" hangingPunct="1"/>
            <a:r>
              <a:rPr lang="en-US" altLang="en-US" sz="2000" b="1" i="1" smtClean="0"/>
              <a:t>Immunological</a:t>
            </a:r>
          </a:p>
          <a:p>
            <a:pPr lvl="1" eaLnBrk="1" hangingPunct="1"/>
            <a:r>
              <a:rPr lang="en-US" altLang="en-US" sz="1800" b="1" i="1" smtClean="0"/>
              <a:t>Serological tests CFT,ELIZA.</a:t>
            </a:r>
          </a:p>
          <a:p>
            <a:pPr eaLnBrk="1" hangingPunct="1"/>
            <a:r>
              <a:rPr lang="en-US" altLang="en-US" sz="2000" b="1" i="1" smtClean="0"/>
              <a:t>Indirect:</a:t>
            </a:r>
          </a:p>
          <a:p>
            <a:pPr lvl="1" eaLnBrk="1" hangingPunct="1"/>
            <a:r>
              <a:rPr lang="en-US" altLang="en-US" sz="1800" b="1" i="1" smtClean="0"/>
              <a:t>Radiological</a:t>
            </a:r>
          </a:p>
          <a:p>
            <a:pPr lvl="1" eaLnBrk="1" hangingPunct="1"/>
            <a:r>
              <a:rPr lang="en-US" altLang="en-US" sz="1800" b="1" i="1" smtClean="0"/>
              <a:t>endoscopy</a:t>
            </a:r>
            <a:endParaRPr lang="en-US" altLang="en-US" sz="1800" b="1" smtClean="0"/>
          </a:p>
          <a:p>
            <a:pPr eaLnBrk="1" hangingPunct="1"/>
            <a:r>
              <a:rPr lang="en-US" altLang="en-US" sz="2200" b="1" i="1" smtClean="0"/>
              <a:t>Intradermal test :</a:t>
            </a:r>
          </a:p>
          <a:p>
            <a:pPr eaLnBrk="1" hangingPunct="1"/>
            <a:r>
              <a:rPr lang="en-US" altLang="en-US" sz="2200" smtClean="0"/>
              <a:t>With cercarial antigen cause allergic reaction.</a:t>
            </a:r>
          </a:p>
          <a:p>
            <a:pPr lvl="1" eaLnBrk="1" hangingPunct="1"/>
            <a:endParaRPr lang="en-US" altLang="en-US" sz="1800" b="1" smtClean="0"/>
          </a:p>
          <a:p>
            <a:pPr lvl="1" eaLnBrk="1" hangingPunct="1"/>
            <a:endParaRPr lang="ar-SA" altLang="en-US" sz="1800" b="1" smtClean="0"/>
          </a:p>
          <a:p>
            <a:pPr eaLnBrk="1" hangingPunct="1"/>
            <a:endParaRPr lang="ar-SA" altLang="en-US" sz="2000" b="1" smtClean="0"/>
          </a:p>
        </p:txBody>
      </p:sp>
      <p:pic>
        <p:nvPicPr>
          <p:cNvPr id="26629" name="Picture 5" descr="S_haematobium_eg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4941888"/>
            <a:ext cx="328930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descr="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538" y="5026025"/>
            <a:ext cx="297656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S_haematobium_eg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857250"/>
            <a:ext cx="524192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9" descr="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933825"/>
            <a:ext cx="524192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
          <p:cNvSpPr>
            <a:spLocks noChangeArrowheads="1"/>
          </p:cNvSpPr>
          <p:nvPr/>
        </p:nvSpPr>
        <p:spPr bwMode="auto">
          <a:xfrm>
            <a:off x="5956300" y="1658938"/>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400"/>
              <a:t>Egg of  S. haematobium</a:t>
            </a:r>
          </a:p>
        </p:txBody>
      </p:sp>
      <p:sp>
        <p:nvSpPr>
          <p:cNvPr id="27653" name="Rectangle 4"/>
          <p:cNvSpPr>
            <a:spLocks noChangeArrowheads="1"/>
          </p:cNvSpPr>
          <p:nvPr/>
        </p:nvSpPr>
        <p:spPr bwMode="auto">
          <a:xfrm>
            <a:off x="6372225" y="4991100"/>
            <a:ext cx="2535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400"/>
              <a:t>Egg of  S. mansoni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eworming in LaoP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1450"/>
            <a:ext cx="8964612"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2195513" y="5516563"/>
            <a:ext cx="51133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400"/>
              <a:t>Drug of choice for schistosomiasis is</a:t>
            </a:r>
            <a:br>
              <a:rPr lang="en-US" altLang="en-US" sz="2400"/>
            </a:br>
            <a:r>
              <a:rPr lang="en-US" altLang="en-US" sz="2400"/>
              <a:t>Praziquantel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685800" y="-171450"/>
            <a:ext cx="7772400" cy="1512888"/>
          </a:xfrm>
        </p:spPr>
        <p:txBody>
          <a:bodyPr/>
          <a:lstStyle/>
          <a:p>
            <a:r>
              <a:rPr lang="en-US" altLang="en-US" smtClean="0"/>
              <a:t>Life cycle of Fasciola hepatica</a:t>
            </a:r>
            <a:br>
              <a:rPr lang="en-US" altLang="en-US" smtClean="0"/>
            </a:br>
            <a:r>
              <a:rPr lang="en-US" altLang="en-US" smtClean="0"/>
              <a:t>LIVER FLUKE</a:t>
            </a:r>
          </a:p>
        </p:txBody>
      </p:sp>
      <p:pic>
        <p:nvPicPr>
          <p:cNvPr id="29699" name="Picture 2" descr="C:\Users\M-TEC\Desktop\Downloads\fasciola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0" y="1916113"/>
            <a:ext cx="4176713" cy="4752975"/>
          </a:xfrm>
          <a:noFill/>
        </p:spPr>
      </p:pic>
      <p:sp>
        <p:nvSpPr>
          <p:cNvPr id="29700" name="TextBox 2"/>
          <p:cNvSpPr txBox="1">
            <a:spLocks noChangeArrowheads="1"/>
          </p:cNvSpPr>
          <p:nvPr/>
        </p:nvSpPr>
        <p:spPr bwMode="auto">
          <a:xfrm>
            <a:off x="0" y="1484313"/>
            <a:ext cx="4716463"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a:t>How  is Fasciola hepatica transmitted to man? </a:t>
            </a:r>
          </a:p>
          <a:p>
            <a:pPr>
              <a:spcBef>
                <a:spcPct val="0"/>
              </a:spcBef>
              <a:buFontTx/>
              <a:buNone/>
            </a:pPr>
            <a:r>
              <a:rPr lang="en-US" altLang="en-US" sz="2400"/>
              <a:t>By ingestion of raw, fresh –water vegetation contaminated with the </a:t>
            </a:r>
            <a:r>
              <a:rPr lang="en-US" altLang="en-US" sz="2400" b="1">
                <a:solidFill>
                  <a:srgbClr val="00B050"/>
                </a:solidFill>
              </a:rPr>
              <a:t>METACERCARIA</a:t>
            </a:r>
            <a:r>
              <a:rPr lang="en-US" altLang="en-US" sz="2400"/>
              <a:t>.</a:t>
            </a:r>
          </a:p>
          <a:p>
            <a:pPr>
              <a:spcBef>
                <a:spcPct val="0"/>
              </a:spcBef>
              <a:buFontTx/>
              <a:buNone/>
            </a:pPr>
            <a:r>
              <a:rPr lang="en-US" altLang="en-US" sz="2400"/>
              <a:t> METACERCARIA ,excyst in the duodenum ,migrate through intestinal wall to the liver and settle in the biliary  tract, </a:t>
            </a:r>
          </a:p>
          <a:p>
            <a:pPr>
              <a:spcBef>
                <a:spcPct val="0"/>
              </a:spcBef>
              <a:buFontTx/>
              <a:buNone/>
            </a:pPr>
            <a:r>
              <a:rPr lang="en-US" altLang="en-US" sz="2400"/>
              <a:t>Then grow into adult worm </a:t>
            </a:r>
          </a:p>
          <a:p>
            <a:pPr>
              <a:spcBef>
                <a:spcPct val="0"/>
              </a:spcBef>
              <a:buFontTx/>
              <a:buNone/>
            </a:pPr>
            <a:r>
              <a:rPr lang="en-US" altLang="en-US" sz="2400"/>
              <a:t>And liberate eggs in bile , throw bile eggs reach the intestine and then passed in stool.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asciola_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020763"/>
            <a:ext cx="3600450"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2170113" y="115888"/>
            <a:ext cx="4967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400"/>
              <a:t>Life-cycle of </a:t>
            </a:r>
            <a:r>
              <a:rPr lang="en-US" altLang="en-US" sz="2400" i="1" u="sng"/>
              <a:t>Fasciola hepatica</a:t>
            </a:r>
            <a:r>
              <a:rPr lang="en-US" altLang="en-US" sz="2400"/>
              <a:t> </a:t>
            </a:r>
          </a:p>
        </p:txBody>
      </p:sp>
      <p:sp>
        <p:nvSpPr>
          <p:cNvPr id="30724" name="Title 1"/>
          <p:cNvSpPr>
            <a:spLocks noGrp="1" noChangeArrowheads="1"/>
          </p:cNvSpPr>
          <p:nvPr>
            <p:ph type="title"/>
          </p:nvPr>
        </p:nvSpPr>
        <p:spPr>
          <a:xfrm flipV="1">
            <a:off x="685800" y="563563"/>
            <a:ext cx="7772400" cy="46037"/>
          </a:xfrm>
        </p:spPr>
        <p:txBody>
          <a:bodyPr/>
          <a:lstStyle/>
          <a:p>
            <a:endParaRPr lang="en-US" altLang="en-US" smtClean="0"/>
          </a:p>
        </p:txBody>
      </p:sp>
      <p:sp>
        <p:nvSpPr>
          <p:cNvPr id="3" name="Content Placeholder 2">
            <a:extLst>
              <a:ext uri="{FF2B5EF4-FFF2-40B4-BE49-F238E27FC236}">
                <a16:creationId xmlns:a16="http://schemas.microsoft.com/office/drawing/2014/main" id="{3DC89F75-2DB2-4DFE-9816-1A2E6BB55F60}"/>
              </a:ext>
            </a:extLst>
          </p:cNvPr>
          <p:cNvSpPr>
            <a:spLocks noGrp="1"/>
          </p:cNvSpPr>
          <p:nvPr>
            <p:ph idx="1"/>
          </p:nvPr>
        </p:nvSpPr>
        <p:spPr>
          <a:xfrm>
            <a:off x="107950" y="352425"/>
            <a:ext cx="5184775" cy="6389688"/>
          </a:xfrm>
        </p:spPr>
        <p:txBody>
          <a:bodyPr/>
          <a:lstStyle/>
          <a:p>
            <a:pPr>
              <a:defRPr/>
            </a:pPr>
            <a:r>
              <a:rPr lang="en-US" sz="2800" b="1" u="sng" dirty="0">
                <a:solidFill>
                  <a:srgbClr val="CC00CC"/>
                </a:solidFill>
              </a:rPr>
              <a:t>DEFENITIVE HOST</a:t>
            </a:r>
          </a:p>
          <a:p>
            <a:pPr>
              <a:defRPr/>
            </a:pPr>
            <a:r>
              <a:rPr lang="en-US" dirty="0"/>
              <a:t>Sheep ,cattle ,goat and MAN.</a:t>
            </a:r>
          </a:p>
          <a:p>
            <a:pPr>
              <a:defRPr/>
            </a:pPr>
            <a:r>
              <a:rPr lang="en-US" sz="2800" b="1" u="sng" dirty="0">
                <a:solidFill>
                  <a:srgbClr val="00B0F0"/>
                </a:solidFill>
              </a:rPr>
              <a:t>INTERMEDIATE HOST</a:t>
            </a:r>
            <a:r>
              <a:rPr lang="en-US" dirty="0"/>
              <a:t>: SNAILS.</a:t>
            </a:r>
          </a:p>
          <a:p>
            <a:pPr>
              <a:defRPr/>
            </a:pPr>
            <a:r>
              <a:rPr lang="en-US" sz="2800" b="1" u="sng" dirty="0"/>
              <a:t>INFECTIVE STAGE: </a:t>
            </a:r>
            <a:r>
              <a:rPr lang="en-US" sz="2800" b="1" dirty="0">
                <a:solidFill>
                  <a:srgbClr val="C00000"/>
                </a:solidFill>
              </a:rPr>
              <a:t>METACERCARIA</a:t>
            </a:r>
          </a:p>
          <a:p>
            <a:pPr>
              <a:defRPr/>
            </a:pPr>
            <a:r>
              <a:rPr lang="en-US" sz="2800" b="1" u="sng" dirty="0"/>
              <a:t> </a:t>
            </a:r>
            <a:r>
              <a:rPr lang="en-US" sz="2800" dirty="0"/>
              <a:t>ingested with contaminated grasses</a:t>
            </a:r>
            <a:r>
              <a:rPr lang="en-US" dirty="0"/>
              <a:t>.</a:t>
            </a:r>
          </a:p>
          <a:p>
            <a:pPr>
              <a:defRPr/>
            </a:pPr>
            <a:r>
              <a:rPr lang="en-US" dirty="0"/>
              <a:t> </a:t>
            </a:r>
            <a:r>
              <a:rPr lang="en-US" sz="2800" dirty="0"/>
              <a:t>.</a:t>
            </a:r>
            <a:r>
              <a:rPr lang="en-US" sz="2800" b="1" u="sng" dirty="0">
                <a:solidFill>
                  <a:srgbClr val="00B050"/>
                </a:solidFill>
              </a:rPr>
              <a:t>DIAGNOSTIC STAGE</a:t>
            </a:r>
            <a:r>
              <a:rPr lang="en-US" dirty="0"/>
              <a:t>:</a:t>
            </a:r>
          </a:p>
          <a:p>
            <a:pPr>
              <a:defRPr/>
            </a:pPr>
            <a:r>
              <a:rPr lang="en-US" sz="2800" b="1" dirty="0"/>
              <a:t>EGGS</a:t>
            </a:r>
            <a:r>
              <a:rPr lang="en-US" sz="2400" dirty="0"/>
              <a:t> PASS IN STOOL OR IN THE DUODENAL ASPIRATE</a:t>
            </a:r>
          </a:p>
          <a:p>
            <a:pPr>
              <a:defRPr/>
            </a:pPr>
            <a:endParaRPr lang="en-US" dirty="0"/>
          </a:p>
          <a:p>
            <a:pPr marL="0" indent="0">
              <a:buFontTx/>
              <a:buNone/>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alba_truncat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288925"/>
            <a:ext cx="22304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3"/>
          <p:cNvSpPr txBox="1">
            <a:spLocks noChangeArrowheads="1"/>
          </p:cNvSpPr>
          <p:nvPr/>
        </p:nvSpPr>
        <p:spPr bwMode="auto">
          <a:xfrm>
            <a:off x="6689725" y="2616200"/>
            <a:ext cx="2454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t>Snail intermediate host of  :</a:t>
            </a:r>
          </a:p>
          <a:p>
            <a:pPr eaLnBrk="1" hangingPunct="1">
              <a:spcBef>
                <a:spcPct val="0"/>
              </a:spcBef>
              <a:buFontTx/>
              <a:buNone/>
            </a:pPr>
            <a:r>
              <a:rPr lang="en-US" altLang="en-US" sz="2400" i="1" u="sng"/>
              <a:t>Fasciola  hepatica </a:t>
            </a:r>
            <a:endParaRPr lang="ar-SA" altLang="en-US" sz="2400" i="1" u="sng"/>
          </a:p>
        </p:txBody>
      </p:sp>
      <p:pic>
        <p:nvPicPr>
          <p:cNvPr id="31748" name="Picture 5" descr="fasciolahepa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8925"/>
            <a:ext cx="314166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
          <p:cNvSpPr>
            <a:spLocks noChangeArrowheads="1"/>
          </p:cNvSpPr>
          <p:nvPr/>
        </p:nvSpPr>
        <p:spPr bwMode="auto">
          <a:xfrm>
            <a:off x="179388" y="3198813"/>
            <a:ext cx="2962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i="1" u="sng"/>
              <a:t>Fasciola hepatica worm</a:t>
            </a:r>
            <a:r>
              <a:rPr lang="en-US" altLang="en-US" sz="2400"/>
              <a:t>  in the definitive host</a:t>
            </a:r>
            <a:endParaRPr lang="ar-SA" altLang="en-US" sz="2400"/>
          </a:p>
        </p:txBody>
      </p:sp>
      <p:pic>
        <p:nvPicPr>
          <p:cNvPr id="31750" name="Picture 2" descr="fasciola_h_egg3_dpd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7938"/>
            <a:ext cx="3154362"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2"/>
          <p:cNvSpPr>
            <a:spLocks noChangeArrowheads="1"/>
          </p:cNvSpPr>
          <p:nvPr/>
        </p:nvSpPr>
        <p:spPr bwMode="auto">
          <a:xfrm>
            <a:off x="3621088" y="2967038"/>
            <a:ext cx="25892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400"/>
              <a:t>Egg of </a:t>
            </a:r>
            <a:r>
              <a:rPr lang="en-US" altLang="en-US" sz="2400" i="1" u="sng"/>
              <a:t> Fasciola hepatica can be seen in true patient's stool or in false infection.</a:t>
            </a:r>
          </a:p>
        </p:txBody>
      </p:sp>
      <p:pic>
        <p:nvPicPr>
          <p:cNvPr id="31752" name="Picture 2" descr="fhepas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743450"/>
            <a:ext cx="15430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Rectangle 7"/>
          <p:cNvSpPr>
            <a:spLocks noChangeArrowheads="1"/>
          </p:cNvSpPr>
          <p:nvPr/>
        </p:nvSpPr>
        <p:spPr bwMode="auto">
          <a:xfrm>
            <a:off x="2295525" y="5949950"/>
            <a:ext cx="3930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i="1" u="sng"/>
              <a:t>Fasciola hepatica</a:t>
            </a:r>
            <a:r>
              <a:rPr lang="en-US" altLang="en-US" sz="2400"/>
              <a:t>  in bile duct</a:t>
            </a:r>
            <a:endParaRPr lang="ar-SA" altLang="en-US"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2198688" y="3429000"/>
            <a:ext cx="23733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2400"/>
              <a:t>Watercress , one means of transmission of fascioliasis</a:t>
            </a:r>
            <a:endParaRPr lang="ar-SA" altLang="en-US" sz="2400"/>
          </a:p>
        </p:txBody>
      </p:sp>
      <p:pic>
        <p:nvPicPr>
          <p:cNvPr id="327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4859338"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3213100"/>
            <a:ext cx="23749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6213"/>
            <a:ext cx="3713162"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3429000"/>
            <a:ext cx="34559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1"/>
          <p:cNvSpPr>
            <a:spLocks noChangeArrowheads="1"/>
          </p:cNvSpPr>
          <p:nvPr/>
        </p:nvSpPr>
        <p:spPr bwMode="auto">
          <a:xfrm>
            <a:off x="5365750" y="602773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t>Snail intermediate host of  :</a:t>
            </a:r>
          </a:p>
          <a:p>
            <a:pPr eaLnBrk="1" hangingPunct="1">
              <a:spcBef>
                <a:spcPct val="0"/>
              </a:spcBef>
              <a:buFontTx/>
              <a:buNone/>
            </a:pPr>
            <a:r>
              <a:rPr lang="en-US" altLang="en-US" sz="2400" i="1" u="sng"/>
              <a:t>Fasciola  hepatica </a:t>
            </a:r>
            <a:endParaRPr lang="ar-SA" altLang="en-US" sz="2400" i="1" u="sng"/>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60350"/>
            <a:ext cx="7772400" cy="720725"/>
          </a:xfrm>
        </p:spPr>
        <p:txBody>
          <a:bodyPr/>
          <a:lstStyle/>
          <a:p>
            <a:pPr eaLnBrk="1" hangingPunct="1"/>
            <a:r>
              <a:rPr lang="en-US" altLang="en-US" smtClean="0"/>
              <a:t>Fasciola hepatica </a:t>
            </a:r>
          </a:p>
        </p:txBody>
      </p:sp>
      <p:sp>
        <p:nvSpPr>
          <p:cNvPr id="33795" name="Rectangle 3"/>
          <p:cNvSpPr>
            <a:spLocks noGrp="1" noChangeArrowheads="1"/>
          </p:cNvSpPr>
          <p:nvPr>
            <p:ph type="body" idx="1"/>
          </p:nvPr>
        </p:nvSpPr>
        <p:spPr>
          <a:xfrm>
            <a:off x="0" y="981075"/>
            <a:ext cx="9144000" cy="5876925"/>
          </a:xfrm>
        </p:spPr>
        <p:txBody>
          <a:bodyPr/>
          <a:lstStyle/>
          <a:p>
            <a:pPr eaLnBrk="1" hangingPunct="1"/>
            <a:r>
              <a:rPr lang="en-US" altLang="en-US" sz="2800" smtClean="0"/>
              <a:t>Pathology and clinical picture : </a:t>
            </a:r>
          </a:p>
          <a:p>
            <a:pPr lvl="1" eaLnBrk="1" hangingPunct="1"/>
            <a:r>
              <a:rPr lang="en-US" altLang="en-US" sz="2400" b="1" u="sng" smtClean="0">
                <a:solidFill>
                  <a:srgbClr val="FF0066"/>
                </a:solidFill>
              </a:rPr>
              <a:t>True infection : </a:t>
            </a:r>
            <a:r>
              <a:rPr lang="en-US" altLang="en-US" sz="2400" smtClean="0"/>
              <a:t>occur when man  ingests water plant (watercress) contaminated with </a:t>
            </a:r>
            <a:r>
              <a:rPr lang="en-US" altLang="en-US" sz="2400" b="1" smtClean="0">
                <a:solidFill>
                  <a:srgbClr val="00B050"/>
                </a:solidFill>
              </a:rPr>
              <a:t>METACERCARIA</a:t>
            </a:r>
            <a:r>
              <a:rPr lang="en-US" altLang="en-US" sz="2400" smtClean="0"/>
              <a:t>  , the adult  worm can  causes mainly biliary colic with </a:t>
            </a:r>
            <a:r>
              <a:rPr lang="en-US" altLang="en-US" sz="3600" b="1" u="sng" smtClean="0"/>
              <a:t>biliary obstruction, jaundice</a:t>
            </a:r>
            <a:r>
              <a:rPr lang="en-US" altLang="en-US" b="1" smtClean="0"/>
              <a:t>, </a:t>
            </a:r>
            <a:r>
              <a:rPr lang="en-US" altLang="en-US" sz="2400" smtClean="0"/>
              <a:t>generalised abdominal pain ,cholecystitis and cholithiasis. </a:t>
            </a:r>
          </a:p>
          <a:p>
            <a:pPr lvl="1" eaLnBrk="1" hangingPunct="1"/>
            <a:r>
              <a:rPr lang="en-US" altLang="en-US" sz="2400" b="1" smtClean="0">
                <a:solidFill>
                  <a:srgbClr val="FF0066"/>
                </a:solidFill>
              </a:rPr>
              <a:t>False infection is when eggs are eaten in infected animal liver and passed in stools.</a:t>
            </a:r>
          </a:p>
          <a:p>
            <a:pPr eaLnBrk="1" hangingPunct="1"/>
            <a:r>
              <a:rPr lang="en-US" altLang="en-US" sz="2800" smtClean="0"/>
              <a:t>Diagnosis: eggs in stools or duodenal aspirate.</a:t>
            </a:r>
          </a:p>
          <a:p>
            <a:pPr eaLnBrk="1" hangingPunct="1"/>
            <a:r>
              <a:rPr lang="en-US" altLang="en-US" sz="2800" smtClean="0"/>
              <a:t>Serological Test :CFT  and skin test are also used.</a:t>
            </a:r>
          </a:p>
          <a:p>
            <a:pPr eaLnBrk="1" hangingPunct="1"/>
            <a:r>
              <a:rPr lang="en-US" altLang="en-US" sz="2400" smtClean="0"/>
              <a:t>Treatment: Triclabendazole</a:t>
            </a:r>
            <a:r>
              <a:rPr lang="en-US" altLang="en-US" sz="2800" smtClean="0"/>
              <a:t>.   </a:t>
            </a:r>
          </a:p>
        </p:txBody>
      </p:sp>
      <p:pic>
        <p:nvPicPr>
          <p:cNvPr id="33796" name="Picture 2" descr="fhepas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675" y="4005263"/>
            <a:ext cx="15430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c gate\Desktop\raw lamb l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133600"/>
            <a:ext cx="3859212"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98AB018-2997-4B60-B6EB-B151F177C1B1}"/>
              </a:ext>
            </a:extLst>
          </p:cNvPr>
          <p:cNvSpPr txBox="1">
            <a:spLocks/>
          </p:cNvSpPr>
          <p:nvPr/>
        </p:nvSpPr>
        <p:spPr>
          <a:xfrm>
            <a:off x="0" y="0"/>
            <a:ext cx="9144000" cy="1989138"/>
          </a:xfrm>
          <a:prstGeom prst="rect">
            <a:avLst/>
          </a:prstGeom>
        </p:spPr>
        <p:txBody>
          <a:bodyPr/>
          <a:lstStyle/>
          <a:p>
            <a:pPr algn="ctr" eaLnBrk="1" hangingPunct="1">
              <a:defRPr/>
            </a:pPr>
            <a:endParaRPr lang="en-US" sz="2000" b="1" i="1" kern="0" dirty="0">
              <a:solidFill>
                <a:schemeClr val="tx2"/>
              </a:solidFill>
              <a:latin typeface="Arial" pitchFamily="34" charset="0"/>
              <a:ea typeface="+mj-ea"/>
              <a:cs typeface="Arial" pitchFamily="34" charset="0"/>
            </a:endParaRPr>
          </a:p>
          <a:p>
            <a:pPr algn="ctr" eaLnBrk="1" hangingPunct="1">
              <a:defRPr/>
            </a:pPr>
            <a:r>
              <a:rPr lang="en-US" b="1" i="1" u="sng" kern="0" dirty="0">
                <a:solidFill>
                  <a:srgbClr val="FF0066"/>
                </a:solidFill>
                <a:latin typeface="Arial" pitchFamily="34" charset="0"/>
                <a:ea typeface="+mj-ea"/>
                <a:cs typeface="Arial" pitchFamily="34" charset="0"/>
              </a:rPr>
              <a:t>Fasciola hepatica</a:t>
            </a:r>
            <a:r>
              <a:rPr lang="en-US" sz="2000" b="1" kern="0" dirty="0">
                <a:solidFill>
                  <a:schemeClr val="tx2"/>
                </a:solidFill>
                <a:latin typeface="Arial" pitchFamily="34" charset="0"/>
                <a:ea typeface="+mj-ea"/>
                <a:cs typeface="Arial" pitchFamily="34" charset="0"/>
              </a:rPr>
              <a:t>:  false infection will not lead to liver infection only we can detect eggs in stool  after eating </a:t>
            </a:r>
            <a:r>
              <a:rPr lang="en-US" sz="2000" b="1" u="sng" kern="0" dirty="0">
                <a:solidFill>
                  <a:srgbClr val="00B050"/>
                </a:solidFill>
                <a:latin typeface="Arial" pitchFamily="34" charset="0"/>
                <a:ea typeface="+mj-ea"/>
                <a:cs typeface="Arial" pitchFamily="34" charset="0"/>
              </a:rPr>
              <a:t>rot cattle liver </a:t>
            </a:r>
            <a:r>
              <a:rPr lang="en-US" sz="2000" b="1" kern="0" dirty="0">
                <a:solidFill>
                  <a:schemeClr val="tx2"/>
                </a:solidFill>
                <a:latin typeface="Arial" pitchFamily="34" charset="0"/>
                <a:ea typeface="+mj-ea"/>
                <a:cs typeface="Arial" pitchFamily="34" charset="0"/>
              </a:rPr>
              <a:t>infected with Fasciola Hepatica so we can find the eggs in stool but patient is not infected.</a:t>
            </a:r>
          </a:p>
        </p:txBody>
      </p:sp>
      <p:pic>
        <p:nvPicPr>
          <p:cNvPr id="34820" name="Content Placeholder 4" descr="calvesli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3338" y="4629150"/>
            <a:ext cx="365283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fasciolali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175" y="1366838"/>
            <a:ext cx="29527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1"/>
          <p:cNvSpPr>
            <a:spLocks noChangeArrowheads="1"/>
          </p:cNvSpPr>
          <p:nvPr/>
        </p:nvSpPr>
        <p:spPr bwMode="auto">
          <a:xfrm>
            <a:off x="5113338" y="3429000"/>
            <a:ext cx="2952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b="1" u="sng"/>
              <a:t> Sheep liver infected  with </a:t>
            </a:r>
            <a:r>
              <a:rPr lang="en-US" altLang="en-US" sz="2400" i="1" u="sng"/>
              <a:t>Fasciola hepatica</a:t>
            </a:r>
            <a:r>
              <a:rPr lang="en-US" altLang="en-US" sz="24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685800" y="609600"/>
            <a:ext cx="7772400" cy="731838"/>
          </a:xfrm>
        </p:spPr>
        <p:txBody>
          <a:bodyPr/>
          <a:lstStyle/>
          <a:p>
            <a:r>
              <a:rPr lang="en-US" altLang="en-US" smtClean="0">
                <a:solidFill>
                  <a:srgbClr val="FF0000"/>
                </a:solidFill>
              </a:rPr>
              <a:t>Blood Flukes </a:t>
            </a:r>
            <a:r>
              <a:rPr lang="en-US" altLang="en-US" smtClean="0"/>
              <a:t/>
            </a:r>
            <a:br>
              <a:rPr lang="en-US" altLang="en-US" smtClean="0"/>
            </a:br>
            <a:r>
              <a:rPr lang="en-US" altLang="en-US" smtClean="0">
                <a:solidFill>
                  <a:srgbClr val="FF0000"/>
                </a:solidFill>
              </a:rPr>
              <a:t>Schistosoma spp</a:t>
            </a:r>
          </a:p>
        </p:txBody>
      </p:sp>
      <p:pic>
        <p:nvPicPr>
          <p:cNvPr id="61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628775"/>
            <a:ext cx="8820150" cy="4467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3" descr="C:\Users\dell7010en\Desktop\imagesCAMIRNK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565400"/>
            <a:ext cx="1133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4C9CAAF3-4A88-413E-9542-A39A06B7B825}"/>
              </a:ext>
            </a:extLst>
          </p:cNvPr>
          <p:cNvSpPr>
            <a:spLocks noChangeArrowheads="1"/>
          </p:cNvSpPr>
          <p:nvPr/>
        </p:nvSpPr>
        <p:spPr bwMode="auto">
          <a:xfrm>
            <a:off x="827088" y="188913"/>
            <a:ext cx="6626225" cy="3170237"/>
          </a:xfrm>
          <a:prstGeom prst="rect">
            <a:avLst/>
          </a:prstGeom>
          <a:noFill/>
          <a:ln w="9525">
            <a:noFill/>
            <a:miter lim="800000"/>
            <a:headEnd/>
            <a:tailEnd/>
          </a:ln>
        </p:spPr>
        <p:txBody>
          <a:bodyPr>
            <a:spAutoFit/>
          </a:bodyPr>
          <a:lstStyle/>
          <a:p>
            <a:pPr eaLnBrk="1" hangingPunct="1">
              <a:defRPr/>
            </a:pPr>
            <a:r>
              <a:rPr lang="en-US" sz="4800" b="1" dirty="0">
                <a:solidFill>
                  <a:schemeClr val="accent1">
                    <a:lumMod val="50000"/>
                  </a:schemeClr>
                </a:solidFill>
              </a:rPr>
              <a:t> TREATMENT          </a:t>
            </a:r>
            <a:r>
              <a:rPr lang="en-US" sz="3200" b="1" dirty="0" err="1">
                <a:solidFill>
                  <a:srgbClr val="C00000"/>
                </a:solidFill>
              </a:rPr>
              <a:t>Triclabendazole</a:t>
            </a:r>
            <a:r>
              <a:rPr lang="en-US" dirty="0"/>
              <a:t> is the drug of choice to treat </a:t>
            </a:r>
            <a:r>
              <a:rPr lang="en-US" dirty="0" err="1"/>
              <a:t>fascioliasis</a:t>
            </a:r>
            <a:r>
              <a:rPr lang="en-US" dirty="0"/>
              <a:t> and is on the WHO list of essential medicines.</a:t>
            </a:r>
          </a:p>
          <a:p>
            <a:pPr eaLnBrk="1" hangingPunct="1">
              <a:defRPr/>
            </a:pPr>
            <a:r>
              <a:rPr lang="en-US" dirty="0"/>
              <a:t>The correct dosage is calculated based on the person’s weight (10 mg/kg) and the tablets are given at one time. </a:t>
            </a: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716338"/>
            <a:ext cx="4176713"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90925"/>
            <a:ext cx="37242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dell7010en\Desktop\imagesCAXVWM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15888"/>
            <a:ext cx="4535487"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C:\Users\dell7010en\Desktop\imagesCAMIRNK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3984625"/>
            <a:ext cx="42481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descr="C:\Users\dell7010en\Desktop\imagesCAGGAT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115888"/>
            <a:ext cx="395763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196975"/>
            <a:ext cx="87487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a:latin typeface="Arial" panose="020B0604020202020204" pitchFamily="34" charset="0"/>
              </a:rPr>
              <a:t>A genus of trematodes, </a:t>
            </a:r>
            <a:r>
              <a:rPr lang="en-US" altLang="en-US" sz="2400" b="1" i="1">
                <a:solidFill>
                  <a:srgbClr val="C00000"/>
                </a:solidFill>
                <a:latin typeface="Arial" panose="020B0604020202020204" pitchFamily="34" charset="0"/>
              </a:rPr>
              <a:t>Schistosoma</a:t>
            </a:r>
            <a:r>
              <a:rPr lang="en-US" altLang="en-US" sz="2400">
                <a:latin typeface="Arial" panose="020B0604020202020204" pitchFamily="34" charset="0"/>
              </a:rPr>
              <a:t>, commonly known as </a:t>
            </a:r>
            <a:r>
              <a:rPr lang="en-US" altLang="en-US" sz="2400" b="1">
                <a:solidFill>
                  <a:srgbClr val="C00000"/>
                </a:solidFill>
                <a:latin typeface="Arial" panose="020B0604020202020204" pitchFamily="34" charset="0"/>
              </a:rPr>
              <a:t>blood-flukes</a:t>
            </a:r>
            <a:r>
              <a:rPr lang="en-US" altLang="en-US" sz="2400">
                <a:latin typeface="Arial" panose="020B0604020202020204" pitchFamily="34" charset="0"/>
              </a:rPr>
              <a:t>, are parasitic flatworms responsible for a highly significant group of infections in humans termed </a:t>
            </a:r>
            <a:r>
              <a:rPr lang="en-US" altLang="en-US" sz="2400">
                <a:solidFill>
                  <a:srgbClr val="000000"/>
                </a:solidFill>
                <a:latin typeface="Arial" panose="020B0604020202020204" pitchFamily="34" charset="0"/>
              </a:rPr>
              <a:t>  schistosomiasis. Schistosomiasis is considered by the World Health Organization as the second most socioeconomically devastating parasitic disease, (after malaria), with hundreds of millions infected worldwide</a:t>
            </a:r>
            <a:r>
              <a:rPr lang="en-US" altLang="en-US" sz="2400">
                <a:latin typeface="Arial" panose="020B0604020202020204" pitchFamily="34" charset="0"/>
              </a:rPr>
              <a:t>.</a:t>
            </a:r>
            <a:endParaRPr lang="en-US" altLang="en-US" sz="2400"/>
          </a:p>
        </p:txBody>
      </p:sp>
      <p:sp>
        <p:nvSpPr>
          <p:cNvPr id="3" name="Rectangle 2">
            <a:extLst>
              <a:ext uri="{FF2B5EF4-FFF2-40B4-BE49-F238E27FC236}">
                <a16:creationId xmlns:a16="http://schemas.microsoft.com/office/drawing/2014/main" id="{48D7A9AD-B0B0-4CBA-8373-3574A2458D89}"/>
              </a:ext>
            </a:extLst>
          </p:cNvPr>
          <p:cNvSpPr/>
          <p:nvPr/>
        </p:nvSpPr>
        <p:spPr>
          <a:xfrm>
            <a:off x="107950" y="4306888"/>
            <a:ext cx="9036050" cy="1568450"/>
          </a:xfrm>
          <a:prstGeom prst="rect">
            <a:avLst/>
          </a:prstGeom>
        </p:spPr>
        <p:txBody>
          <a:bodyPr>
            <a:spAutoFit/>
          </a:bodyPr>
          <a:lstStyle/>
          <a:p>
            <a:pPr>
              <a:defRPr/>
            </a:pPr>
            <a:r>
              <a:rPr lang="en-US" dirty="0">
                <a:solidFill>
                  <a:srgbClr val="252525"/>
                </a:solidFill>
                <a:latin typeface="Arial" panose="020B0604020202020204" pitchFamily="34" charset="0"/>
              </a:rPr>
              <a:t>Adult flatworms parasitize </a:t>
            </a:r>
            <a:r>
              <a:rPr lang="en-US" b="1" dirty="0">
                <a:solidFill>
                  <a:srgbClr val="C00000"/>
                </a:solidFill>
                <a:latin typeface="Arial" panose="020B0604020202020204" pitchFamily="34" charset="0"/>
              </a:rPr>
              <a:t>blood capillaries </a:t>
            </a:r>
            <a:r>
              <a:rPr lang="en-US" dirty="0">
                <a:solidFill>
                  <a:srgbClr val="252525"/>
                </a:solidFill>
                <a:latin typeface="Arial" panose="020B0604020202020204" pitchFamily="34" charset="0"/>
              </a:rPr>
              <a:t>of either the            1-</a:t>
            </a:r>
            <a:r>
              <a:rPr lang="en-US" b="1" dirty="0">
                <a:solidFill>
                  <a:schemeClr val="accent1">
                    <a:lumMod val="75000"/>
                  </a:schemeClr>
                </a:solidFill>
                <a:latin typeface="Arial" panose="020B0604020202020204" pitchFamily="34" charset="0"/>
              </a:rPr>
              <a:t>mesenteries(</a:t>
            </a:r>
            <a:r>
              <a:rPr lang="en-US" i="1" dirty="0">
                <a:solidFill>
                  <a:schemeClr val="accent1">
                    <a:lumMod val="75000"/>
                  </a:schemeClr>
                </a:solidFill>
              </a:rPr>
              <a:t> Schistosoma </a:t>
            </a:r>
            <a:r>
              <a:rPr lang="en-US" i="1" dirty="0" err="1">
                <a:solidFill>
                  <a:schemeClr val="accent1">
                    <a:lumMod val="75000"/>
                  </a:schemeClr>
                </a:solidFill>
              </a:rPr>
              <a:t>mansoni</a:t>
            </a:r>
            <a:r>
              <a:rPr lang="en-US" dirty="0">
                <a:solidFill>
                  <a:schemeClr val="accent1">
                    <a:lumMod val="75000"/>
                  </a:schemeClr>
                </a:solidFill>
                <a:latin typeface="Arial" panose="020B0604020202020204" pitchFamily="34" charset="0"/>
              </a:rPr>
              <a:t> )   </a:t>
            </a:r>
            <a:r>
              <a:rPr lang="en-US" dirty="0">
                <a:solidFill>
                  <a:srgbClr val="252525"/>
                </a:solidFill>
                <a:latin typeface="Arial" panose="020B0604020202020204" pitchFamily="34" charset="0"/>
              </a:rPr>
              <a:t>                                      </a:t>
            </a:r>
            <a:r>
              <a:rPr lang="en-US" dirty="0">
                <a:solidFill>
                  <a:srgbClr val="CC0099"/>
                </a:solidFill>
                <a:latin typeface="Arial" panose="020B0604020202020204" pitchFamily="34" charset="0"/>
              </a:rPr>
              <a:t> 2-</a:t>
            </a:r>
            <a:r>
              <a:rPr lang="en-US" b="1" dirty="0">
                <a:solidFill>
                  <a:srgbClr val="CC0099"/>
                </a:solidFill>
                <a:latin typeface="Arial" panose="020B0604020202020204" pitchFamily="34" charset="0"/>
              </a:rPr>
              <a:t>plexus of the bladder (</a:t>
            </a:r>
            <a:r>
              <a:rPr lang="en-US" i="1" dirty="0">
                <a:solidFill>
                  <a:srgbClr val="CC0099"/>
                </a:solidFill>
              </a:rPr>
              <a:t>Schistosoma haematobium</a:t>
            </a:r>
            <a:r>
              <a:rPr lang="en-US" b="1" i="1" dirty="0">
                <a:solidFill>
                  <a:srgbClr val="CC0099"/>
                </a:solidFill>
              </a:rPr>
              <a:t>)</a:t>
            </a:r>
            <a:r>
              <a:rPr lang="en-US" dirty="0">
                <a:solidFill>
                  <a:srgbClr val="CC0099"/>
                </a:solidFill>
                <a:latin typeface="Arial" panose="020B0604020202020204" pitchFamily="34" charset="0"/>
              </a:rPr>
              <a:t>,  </a:t>
            </a:r>
            <a:r>
              <a:rPr lang="en-US" dirty="0">
                <a:solidFill>
                  <a:srgbClr val="252525"/>
                </a:solidFill>
                <a:latin typeface="Arial" panose="020B0604020202020204" pitchFamily="34" charset="0"/>
              </a:rPr>
              <a:t>depending on the infecting species</a:t>
            </a:r>
            <a:endParaRPr lang="en-US" dirty="0"/>
          </a:p>
        </p:txBody>
      </p:sp>
      <p:sp>
        <p:nvSpPr>
          <p:cNvPr id="4" name="Rectangle 3">
            <a:extLst>
              <a:ext uri="{FF2B5EF4-FFF2-40B4-BE49-F238E27FC236}">
                <a16:creationId xmlns:a16="http://schemas.microsoft.com/office/drawing/2014/main" id="{5F291CF2-8BA5-4A28-85B4-710611F7F88A}"/>
              </a:ext>
            </a:extLst>
          </p:cNvPr>
          <p:cNvSpPr/>
          <p:nvPr/>
        </p:nvSpPr>
        <p:spPr>
          <a:xfrm>
            <a:off x="3276600" y="333375"/>
            <a:ext cx="3167063" cy="706438"/>
          </a:xfrm>
          <a:prstGeom prst="rect">
            <a:avLst/>
          </a:prstGeom>
        </p:spPr>
        <p:txBody>
          <a:bodyPr>
            <a:spAutoFit/>
          </a:bodyPr>
          <a:lstStyle/>
          <a:p>
            <a:pPr>
              <a:defRPr/>
            </a:pPr>
            <a:r>
              <a:rPr lang="en-US" sz="4000" b="1" i="1" dirty="0">
                <a:solidFill>
                  <a:schemeClr val="accent1">
                    <a:lumMod val="75000"/>
                  </a:schemeClr>
                </a:solidFill>
                <a:latin typeface="Linux Libertine"/>
              </a:rPr>
              <a:t>Schistosoma</a:t>
            </a:r>
            <a:endParaRPr lang="en-US" sz="4000" b="1" dirty="0">
              <a:solidFill>
                <a:schemeClr val="accent1">
                  <a:lumMod val="75000"/>
                </a:schemeClr>
              </a:solidFill>
              <a:latin typeface="Linux Libertine"/>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6" descr="S_mansoni_eg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2159000"/>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027" descr="schi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14350"/>
            <a:ext cx="7151688"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457200" y="-242888"/>
            <a:ext cx="3008313" cy="719138"/>
          </a:xfrm>
        </p:spPr>
        <p:txBody>
          <a:bodyPr/>
          <a:lstStyle/>
          <a:p>
            <a:r>
              <a:rPr lang="en-US" altLang="en-US" sz="2800" smtClean="0"/>
              <a:t>Schistosoma spp</a:t>
            </a:r>
          </a:p>
        </p:txBody>
      </p:sp>
      <p:sp>
        <p:nvSpPr>
          <p:cNvPr id="11267" name="Text Placeholder 3"/>
          <p:cNvSpPr>
            <a:spLocks noGrp="1" noChangeArrowheads="1"/>
          </p:cNvSpPr>
          <p:nvPr>
            <p:ph type="body" sz="half" idx="2"/>
          </p:nvPr>
        </p:nvSpPr>
        <p:spPr>
          <a:xfrm>
            <a:off x="179388" y="476250"/>
            <a:ext cx="4968875" cy="6381750"/>
          </a:xfrm>
        </p:spPr>
        <p:txBody>
          <a:bodyPr/>
          <a:lstStyle/>
          <a:p>
            <a:r>
              <a:rPr lang="en-US" altLang="en-US" sz="1800" b="1" smtClean="0">
                <a:solidFill>
                  <a:srgbClr val="FF0000"/>
                </a:solidFill>
              </a:rPr>
              <a:t>CERCARIA  IS THE INFECTIVE STAGE.</a:t>
            </a:r>
          </a:p>
          <a:p>
            <a:r>
              <a:rPr lang="en-US" altLang="en-US" sz="1600" b="1" smtClean="0">
                <a:solidFill>
                  <a:srgbClr val="00B050"/>
                </a:solidFill>
              </a:rPr>
              <a:t>Cercaria</a:t>
            </a:r>
            <a:r>
              <a:rPr lang="en-US" altLang="en-US" sz="1600" smtClean="0"/>
              <a:t> emerge from snail  in the water and penetrate the skin of the human.</a:t>
            </a:r>
          </a:p>
          <a:p>
            <a:r>
              <a:rPr lang="en-US" altLang="en-US" sz="1600" smtClean="0"/>
              <a:t>The </a:t>
            </a:r>
            <a:r>
              <a:rPr lang="en-US" altLang="en-US" sz="1600" b="1" smtClean="0">
                <a:solidFill>
                  <a:srgbClr val="00B050"/>
                </a:solidFill>
              </a:rPr>
              <a:t>cercaria</a:t>
            </a:r>
            <a:r>
              <a:rPr lang="en-US" altLang="en-US" sz="1600" smtClean="0"/>
              <a:t> is transformed into </a:t>
            </a:r>
            <a:r>
              <a:rPr lang="en-US" altLang="en-US" sz="1600" b="1" smtClean="0"/>
              <a:t>a </a:t>
            </a:r>
            <a:r>
              <a:rPr lang="en-US" altLang="en-US" sz="1800" b="1" smtClean="0">
                <a:solidFill>
                  <a:srgbClr val="FF0066"/>
                </a:solidFill>
              </a:rPr>
              <a:t>schistosomulae</a:t>
            </a:r>
            <a:r>
              <a:rPr lang="en-US" altLang="en-US" sz="1600" b="1" smtClean="0">
                <a:solidFill>
                  <a:srgbClr val="FF0066"/>
                </a:solidFill>
              </a:rPr>
              <a:t> </a:t>
            </a:r>
            <a:r>
              <a:rPr lang="en-US" altLang="en-US" sz="1600" smtClean="0"/>
              <a:t>inside the host tissues.</a:t>
            </a:r>
          </a:p>
          <a:p>
            <a:r>
              <a:rPr lang="en-US" altLang="en-US" sz="1600" smtClean="0"/>
              <a:t>The </a:t>
            </a:r>
            <a:r>
              <a:rPr lang="en-US" altLang="en-US" sz="1800" b="1" smtClean="0">
                <a:solidFill>
                  <a:srgbClr val="FF0066"/>
                </a:solidFill>
              </a:rPr>
              <a:t>schistosomulae</a:t>
            </a:r>
            <a:r>
              <a:rPr lang="en-US" altLang="en-US" sz="1600" smtClean="0"/>
              <a:t> first enters the systemic circulation and then finds its way into 1- </a:t>
            </a:r>
            <a:r>
              <a:rPr lang="en-US" altLang="en-US" sz="1600" b="1" smtClean="0"/>
              <a:t>the portal circulation </a:t>
            </a:r>
            <a:r>
              <a:rPr lang="en-US" altLang="en-US" sz="1600" smtClean="0"/>
              <a:t>(S.mansoni &amp;Sjaponicum) worms mature in the </a:t>
            </a:r>
            <a:r>
              <a:rPr lang="en-US" altLang="en-US" sz="1600" b="1" smtClean="0"/>
              <a:t>mesenteric veins of the portal circulation                      2-</a:t>
            </a:r>
            <a:r>
              <a:rPr lang="en-US" altLang="en-US" sz="1600" smtClean="0"/>
              <a:t>,S.haematobium  worms generally remain in the systemic circulation and mature in the blood vessels of the </a:t>
            </a:r>
            <a:r>
              <a:rPr lang="en-US" altLang="en-US" sz="1600" b="1" smtClean="0"/>
              <a:t>vesical and venous plexus</a:t>
            </a:r>
            <a:r>
              <a:rPr lang="en-US" altLang="en-US" smtClean="0"/>
              <a:t>.</a:t>
            </a:r>
          </a:p>
          <a:p>
            <a:r>
              <a:rPr lang="en-US" altLang="en-US" sz="2000" b="1" smtClean="0">
                <a:solidFill>
                  <a:srgbClr val="00B050"/>
                </a:solidFill>
              </a:rPr>
              <a:t> </a:t>
            </a:r>
            <a:r>
              <a:rPr lang="en-US" altLang="en-US" sz="2000" b="1" u="sng" smtClean="0">
                <a:solidFill>
                  <a:srgbClr val="00B050"/>
                </a:solidFill>
              </a:rPr>
              <a:t>THE EGG IS  THE DIAGNOSTIC STAGE </a:t>
            </a:r>
            <a:r>
              <a:rPr lang="en-US" altLang="en-US" sz="1800" b="1" u="sng" smtClean="0">
                <a:solidFill>
                  <a:srgbClr val="00B050"/>
                </a:solidFill>
              </a:rPr>
              <a:t>  </a:t>
            </a:r>
            <a:r>
              <a:rPr lang="en-US" altLang="en-US" sz="1800" smtClean="0"/>
              <a:t>.The eggs of S.mansoni &amp;S.japonicum  are passe</a:t>
            </a:r>
            <a:r>
              <a:rPr lang="en-US" altLang="en-US" sz="1800" b="1" smtClean="0"/>
              <a:t>d mainly in stool </a:t>
            </a:r>
            <a:r>
              <a:rPr lang="en-US" altLang="en-US" sz="1800" smtClean="0"/>
              <a:t>and S.haematobium passed </a:t>
            </a:r>
            <a:r>
              <a:rPr lang="en-US" altLang="en-US" sz="1800" b="1" smtClean="0"/>
              <a:t>mainly</a:t>
            </a:r>
            <a:r>
              <a:rPr lang="en-US" altLang="en-US" sz="1800" smtClean="0"/>
              <a:t> </a:t>
            </a:r>
            <a:r>
              <a:rPr lang="en-US" altLang="en-US" sz="1800" b="1" smtClean="0"/>
              <a:t>in the urine</a:t>
            </a:r>
            <a:r>
              <a:rPr lang="en-US" altLang="en-US" sz="1800" smtClean="0"/>
              <a:t>. </a:t>
            </a:r>
          </a:p>
          <a:p>
            <a:r>
              <a:rPr lang="en-US" altLang="en-US" sz="2400" b="1" smtClean="0">
                <a:solidFill>
                  <a:srgbClr val="FF0066"/>
                </a:solidFill>
              </a:rPr>
              <a:t>MAN</a:t>
            </a:r>
            <a:r>
              <a:rPr lang="en-US" altLang="en-US" sz="1800" smtClean="0"/>
              <a:t> is the </a:t>
            </a:r>
            <a:r>
              <a:rPr lang="en-US" altLang="en-US" sz="2400" b="1" smtClean="0">
                <a:solidFill>
                  <a:srgbClr val="FF0066"/>
                </a:solidFill>
              </a:rPr>
              <a:t>DEFENITIVE HOST </a:t>
            </a:r>
            <a:r>
              <a:rPr lang="en-US" altLang="en-US" sz="1800" smtClean="0"/>
              <a:t>.</a:t>
            </a:r>
          </a:p>
          <a:p>
            <a:r>
              <a:rPr lang="en-US" altLang="en-US" sz="2400" b="1" smtClean="0">
                <a:solidFill>
                  <a:srgbClr val="00B050"/>
                </a:solidFill>
              </a:rPr>
              <a:t>SNAILS</a:t>
            </a:r>
            <a:r>
              <a:rPr lang="en-US" altLang="en-US" sz="1800" smtClean="0"/>
              <a:t> is the </a:t>
            </a:r>
            <a:r>
              <a:rPr lang="en-US" altLang="en-US" sz="2000" b="1" smtClean="0">
                <a:solidFill>
                  <a:srgbClr val="00B050"/>
                </a:solidFill>
              </a:rPr>
              <a:t>INTERMEDIATE HOST</a:t>
            </a:r>
            <a:r>
              <a:rPr lang="en-US" altLang="en-US" sz="2000" smtClean="0"/>
              <a:t>.</a:t>
            </a:r>
          </a:p>
          <a:p>
            <a:endParaRPr lang="en-US" altLang="en-US" b="1" smtClean="0"/>
          </a:p>
          <a:p>
            <a:r>
              <a:rPr lang="en-US" altLang="en-US" smtClean="0"/>
              <a:t>. </a:t>
            </a:r>
          </a:p>
        </p:txBody>
      </p:sp>
      <p:pic>
        <p:nvPicPr>
          <p:cNvPr id="11268" name="Picture 2" descr="C:\Users\M-TEC\Desktop\Downloads\sh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92725" y="0"/>
            <a:ext cx="3671888" cy="68580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r>
              <a:rPr lang="en-US" altLang="en-US" b="1" u="sng" smtClean="0"/>
              <a:t>PATHOLOGY:</a:t>
            </a:r>
            <a:br>
              <a:rPr lang="en-US" altLang="en-US" b="1" u="sng" smtClean="0"/>
            </a:br>
            <a:endParaRPr lang="en-US" altLang="en-US" smtClean="0"/>
          </a:p>
        </p:txBody>
      </p:sp>
      <p:sp>
        <p:nvSpPr>
          <p:cNvPr id="3" name="Content Placeholder 2">
            <a:extLst>
              <a:ext uri="{FF2B5EF4-FFF2-40B4-BE49-F238E27FC236}">
                <a16:creationId xmlns:a16="http://schemas.microsoft.com/office/drawing/2014/main" id="{A1ED4033-1DC2-4570-B763-009B40EFE87D}"/>
              </a:ext>
            </a:extLst>
          </p:cNvPr>
          <p:cNvSpPr>
            <a:spLocks noGrp="1"/>
          </p:cNvSpPr>
          <p:nvPr>
            <p:ph idx="1"/>
          </p:nvPr>
        </p:nvSpPr>
        <p:spPr>
          <a:xfrm>
            <a:off x="685800" y="1484313"/>
            <a:ext cx="7772400" cy="4114800"/>
          </a:xfrm>
        </p:spPr>
        <p:txBody>
          <a:bodyPr/>
          <a:lstStyle/>
          <a:p>
            <a:pPr marL="0" indent="0">
              <a:buFontTx/>
              <a:buNone/>
              <a:defRPr/>
            </a:pPr>
            <a:endParaRPr lang="en-US" altLang="en-US" b="1" u="sng" dirty="0"/>
          </a:p>
          <a:p>
            <a:pPr>
              <a:defRPr/>
            </a:pPr>
            <a:r>
              <a:rPr lang="en-US" altLang="en-US" sz="2800" b="1" dirty="0"/>
              <a:t>The EGG is the main cause of pathology in schistosomiasis . Many eggs become stranded in the tissues or are carried by the blood stream to other organs mainly the LIVER. The host reaction to the eggs may vary from small granulomas to extensive fibrosis .The extent of damage is generally related to the number of eggs present in the tissues. </a:t>
            </a:r>
          </a:p>
          <a:p>
            <a:pP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TEC\Desktop\Downloads\s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0"/>
            <a:ext cx="3059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ChangeArrowheads="1"/>
          </p:cNvSpPr>
          <p:nvPr/>
        </p:nvSpPr>
        <p:spPr bwMode="auto">
          <a:xfrm>
            <a:off x="0" y="404813"/>
            <a:ext cx="6084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800">
                <a:solidFill>
                  <a:srgbClr val="252525"/>
                </a:solidFill>
                <a:latin typeface="Arial" panose="020B0604020202020204" pitchFamily="34" charset="0"/>
              </a:rPr>
              <a:t>After the eggs of the human-infected with S.mansoni &amp; </a:t>
            </a:r>
            <a:r>
              <a:rPr lang="en-US" altLang="en-US" sz="1800"/>
              <a:t>S.japonicum</a:t>
            </a:r>
            <a:r>
              <a:rPr lang="en-US" altLang="en-US" sz="1800">
                <a:solidFill>
                  <a:srgbClr val="252525"/>
                </a:solidFill>
                <a:latin typeface="Arial" panose="020B0604020202020204" pitchFamily="34" charset="0"/>
              </a:rPr>
              <a:t> are passed in the feces  into the water 0r </a:t>
            </a:r>
            <a:r>
              <a:rPr lang="en-US" altLang="en-US" sz="1800"/>
              <a:t> the eggs are passed during micturition from  host infected with S.haematobium .</a:t>
            </a:r>
          </a:p>
        </p:txBody>
      </p:sp>
      <p:sp>
        <p:nvSpPr>
          <p:cNvPr id="14340" name="Rectangle 3"/>
          <p:cNvSpPr>
            <a:spLocks noChangeArrowheads="1"/>
          </p:cNvSpPr>
          <p:nvPr/>
        </p:nvSpPr>
        <p:spPr bwMode="auto">
          <a:xfrm>
            <a:off x="-17463" y="1520825"/>
            <a:ext cx="608330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a:solidFill>
                  <a:srgbClr val="252525"/>
                </a:solidFill>
                <a:latin typeface="Arial" panose="020B0604020202020204" pitchFamily="34" charset="0"/>
              </a:rPr>
              <a:t> </a:t>
            </a:r>
            <a:r>
              <a:rPr lang="en-US" altLang="en-US" sz="1800">
                <a:solidFill>
                  <a:srgbClr val="252525"/>
                </a:solidFill>
                <a:latin typeface="Arial" panose="020B0604020202020204" pitchFamily="34" charset="0"/>
              </a:rPr>
              <a:t>the </a:t>
            </a:r>
            <a:r>
              <a:rPr lang="en-US" altLang="en-US" sz="1800">
                <a:solidFill>
                  <a:srgbClr val="0B0080"/>
                </a:solidFill>
                <a:latin typeface="Arial" panose="020B0604020202020204" pitchFamily="34" charset="0"/>
              </a:rPr>
              <a:t>miracidium</a:t>
            </a:r>
            <a:r>
              <a:rPr lang="en-US" altLang="en-US" sz="1800">
                <a:solidFill>
                  <a:srgbClr val="252525"/>
                </a:solidFill>
                <a:latin typeface="Arial" panose="020B0604020202020204" pitchFamily="34" charset="0"/>
              </a:rPr>
              <a:t> hatches out of the egg and searches for a suitable freshwater </a:t>
            </a:r>
            <a:r>
              <a:rPr lang="en-US" altLang="en-US" sz="1800">
                <a:solidFill>
                  <a:srgbClr val="0B0080"/>
                </a:solidFill>
                <a:latin typeface="Arial" panose="020B0604020202020204" pitchFamily="34" charset="0"/>
              </a:rPr>
              <a:t>snail</a:t>
            </a:r>
            <a:r>
              <a:rPr lang="en-US" altLang="en-US" sz="1800">
                <a:solidFill>
                  <a:srgbClr val="252525"/>
                </a:solidFill>
                <a:latin typeface="Arial" panose="020B0604020202020204" pitchFamily="34" charset="0"/>
              </a:rPr>
              <a:t>  to act as an intermediate host . In the snail the miracidium  develops to cercaria. From a single miracidium result a few thousand cercaria, every one of which is capable of infecting a human</a:t>
            </a:r>
            <a:endParaRPr lang="en-US" altLang="en-US" sz="1800"/>
          </a:p>
        </p:txBody>
      </p:sp>
      <p:sp>
        <p:nvSpPr>
          <p:cNvPr id="14341" name="Rectangle 4"/>
          <p:cNvSpPr>
            <a:spLocks noChangeArrowheads="1"/>
          </p:cNvSpPr>
          <p:nvPr/>
        </p:nvSpPr>
        <p:spPr bwMode="auto">
          <a:xfrm>
            <a:off x="17463" y="3138488"/>
            <a:ext cx="5940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800" b="1">
                <a:solidFill>
                  <a:srgbClr val="00B050"/>
                </a:solidFill>
              </a:rPr>
              <a:t>Cercaria</a:t>
            </a:r>
            <a:r>
              <a:rPr lang="en-US" altLang="en-US" sz="1800"/>
              <a:t> emerge from snail  in the water and penetrate the skin of the human .The cercaria is transformed into a schisosomula inside the host tissue.</a:t>
            </a:r>
          </a:p>
        </p:txBody>
      </p:sp>
      <p:sp>
        <p:nvSpPr>
          <p:cNvPr id="14342" name="Rectangle 6"/>
          <p:cNvSpPr>
            <a:spLocks noChangeArrowheads="1"/>
          </p:cNvSpPr>
          <p:nvPr/>
        </p:nvSpPr>
        <p:spPr bwMode="auto">
          <a:xfrm>
            <a:off x="0" y="4062413"/>
            <a:ext cx="60848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800"/>
              <a:t>The </a:t>
            </a:r>
            <a:r>
              <a:rPr lang="en-US" altLang="en-US" sz="1800" b="1">
                <a:solidFill>
                  <a:srgbClr val="FF0066"/>
                </a:solidFill>
              </a:rPr>
              <a:t>schistosomulae</a:t>
            </a:r>
            <a:r>
              <a:rPr lang="en-US" altLang="en-US" sz="1800"/>
              <a:t> first enters the systemic circulation and then finds its way into </a:t>
            </a:r>
            <a:r>
              <a:rPr lang="en-US" altLang="en-US" sz="1800" b="1"/>
              <a:t>the portal circulation </a:t>
            </a:r>
            <a:r>
              <a:rPr lang="en-US" altLang="en-US" sz="1800"/>
              <a:t>(S.mansoni &amp;Sjaponicum) worms mature in the </a:t>
            </a:r>
            <a:r>
              <a:rPr lang="en-US" altLang="en-US" sz="1800" b="1"/>
              <a:t>mesenteric veins of the portal circulation </a:t>
            </a:r>
            <a:r>
              <a:rPr lang="en-US" altLang="en-US" sz="1800"/>
              <a:t>,S.haematobium  worms generally remain in the systemic circulation and mature in the blood vessels of the </a:t>
            </a:r>
            <a:r>
              <a:rPr lang="en-US" altLang="en-US" sz="1800" b="1"/>
              <a:t>vesical plexus</a:t>
            </a:r>
            <a:r>
              <a:rPr lang="en-US" altLang="en-US" sz="1800"/>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2&quot; unique_id=&quot;10287&quot;&gt;&lt;object type=&quot;3&quot; unique_id=&quot;10288&quot;&gt;&lt;property id=&quot;20148&quot; value=&quot;5&quot;/&gt;&lt;property id=&quot;20300&quot; value=&quot;Slide 1 - &amp;quot;The Trematodes &amp;quot;&quot;/&gt;&lt;property id=&quot;20307&quot; value=&quot;293&quot;/&gt;&lt;/object&gt;&lt;object type=&quot;3&quot; unique_id=&quot;10289&quot;&gt;&lt;property id=&quot;20148&quot; value=&quot;5&quot;/&gt;&lt;property id=&quot;20300&quot; value=&quot;Slide 2&quot;/&gt;&lt;property id=&quot;20307&quot; value=&quot;265&quot;/&gt;&lt;/object&gt;&lt;object type=&quot;3&quot; unique_id=&quot;10290&quot;&gt;&lt;property id=&quot;20148&quot; value=&quot;5&quot;/&gt;&lt;property id=&quot;20300&quot; value=&quot;Slide 3&quot;/&gt;&lt;property id=&quot;20307&quot; value=&quot;264&quot;/&gt;&lt;/object&gt;&lt;object type=&quot;3&quot; unique_id=&quot;10291&quot;&gt;&lt;property id=&quot;20148&quot; value=&quot;5&quot;/&gt;&lt;property id=&quot;20300&quot; value=&quot;Slide 4&quot;/&gt;&lt;property id=&quot;20307&quot; value=&quot;266&quot;/&gt;&lt;/object&gt;&lt;object type=&quot;3&quot; unique_id=&quot;10292&quot;&gt;&lt;property id=&quot;20148&quot; value=&quot;5&quot;/&gt;&lt;property id=&quot;20300&quot; value=&quot;Slide 5&quot;/&gt;&lt;property id=&quot;20307&quot; value=&quot;281&quot;/&gt;&lt;/object&gt;&lt;object type=&quot;3&quot; unique_id=&quot;10293&quot;&gt;&lt;property id=&quot;20148&quot; value=&quot;5&quot;/&gt;&lt;property id=&quot;20300&quot; value=&quot;Slide 6&quot;/&gt;&lt;property id=&quot;20307&quot; value=&quot;260&quot;/&gt;&lt;/object&gt;&lt;object type=&quot;3&quot; unique_id=&quot;10294&quot;&gt;&lt;property id=&quot;20148&quot; value=&quot;5&quot;/&gt;&lt;property id=&quot;20300&quot; value=&quot;Slide 7&quot;/&gt;&lt;property id=&quot;20307&quot; value=&quot;261&quot;/&gt;&lt;/object&gt;&lt;object type=&quot;3&quot; unique_id=&quot;10295&quot;&gt;&lt;property id=&quot;20148&quot; value=&quot;5&quot;/&gt;&lt;property id=&quot;20300&quot; value=&quot;Slide 8&quot;/&gt;&lt;property id=&quot;20307&quot; value=&quot;267&quot;/&gt;&lt;/object&gt;&lt;object type=&quot;3&quot; unique_id=&quot;10296&quot;&gt;&lt;property id=&quot;20148&quot; value=&quot;5&quot;/&gt;&lt;property id=&quot;20300&quot; value=&quot;Slide 9&quot;/&gt;&lt;property id=&quot;20307&quot; value=&quot;268&quot;/&gt;&lt;/object&gt;&lt;object type=&quot;3&quot; unique_id=&quot;10297&quot;&gt;&lt;property id=&quot;20148&quot; value=&quot;5&quot;/&gt;&lt;property id=&quot;20300&quot; value=&quot;Slide 10&quot;/&gt;&lt;property id=&quot;20307&quot; value=&quot;292&quot;/&gt;&lt;/object&gt;&lt;object type=&quot;3&quot; unique_id=&quot;10298&quot;&gt;&lt;property id=&quot;20148&quot; value=&quot;5&quot;/&gt;&lt;property id=&quot;20300&quot; value=&quot;Slide 11&quot;/&gt;&lt;property id=&quot;20307&quot; value=&quot;288&quot;/&gt;&lt;/object&gt;&lt;object type=&quot;3&quot; unique_id=&quot;10299&quot;&gt;&lt;property id=&quot;20148&quot; value=&quot;5&quot;/&gt;&lt;property id=&quot;20300&quot; value=&quot;Slide 12 - &amp;quot;Pathology of Schistosomiasis&amp;quot;&quot;/&gt;&lt;property id=&quot;20307&quot; value=&quot;294&quot;/&gt;&lt;/object&gt;&lt;object type=&quot;3&quot; unique_id=&quot;10300&quot;&gt;&lt;property id=&quot;20148&quot; value=&quot;5&quot;/&gt;&lt;property id=&quot;20300&quot; value=&quot;Slide 13&quot;/&gt;&lt;property id=&quot;20307&quot; value=&quot;258&quot;/&gt;&lt;/object&gt;&lt;object type=&quot;3&quot; unique_id=&quot;10301&quot;&gt;&lt;property id=&quot;20148&quot; value=&quot;5&quot;/&gt;&lt;property id=&quot;20300&quot; value=&quot;Slide 14&quot;/&gt;&lt;property id=&quot;20307&quot; value=&quot;289&quot;/&gt;&lt;/object&gt;&lt;object type=&quot;3&quot; unique_id=&quot;10302&quot;&gt;&lt;property id=&quot;20148&quot; value=&quot;5&quot;/&gt;&lt;property id=&quot;20300&quot; value=&quot;Slide 15&quot;/&gt;&lt;property id=&quot;20307&quot; value=&quot;262&quot;/&gt;&lt;/object&gt;&lt;object type=&quot;3&quot; unique_id=&quot;10303&quot;&gt;&lt;property id=&quot;20148&quot; value=&quot;5&quot;/&gt;&lt;property id=&quot;20300&quot; value=&quot;Slide 16&quot;/&gt;&lt;property id=&quot;20307&quot; value=&quot;279&quot;/&gt;&lt;/object&gt;&lt;object type=&quot;3&quot; unique_id=&quot;10304&quot;&gt;&lt;property id=&quot;20148&quot; value=&quot;5&quot;/&gt;&lt;property id=&quot;20300&quot; value=&quot;Slide 17&quot;/&gt;&lt;property id=&quot;20307&quot; value=&quot;302&quot;/&gt;&lt;/object&gt;&lt;object type=&quot;3&quot; unique_id=&quot;10305&quot;&gt;&lt;property id=&quot;20148&quot; value=&quot;5&quot;/&gt;&lt;property id=&quot;20300&quot; value=&quot;Slide 18&quot;/&gt;&lt;property id=&quot;20307&quot; value=&quot;280&quot;/&gt;&lt;/object&gt;&lt;object type=&quot;3&quot; unique_id=&quot;10306&quot;&gt;&lt;property id=&quot;20148&quot; value=&quot;5&quot;/&gt;&lt;property id=&quot;20300&quot; value=&quot;Slide 19 - &amp;quot;Diagnosis of Schistosomiasis&amp;quot;&quot;/&gt;&lt;property id=&quot;20307&quot; value=&quot;296&quot;/&gt;&lt;/object&gt;&lt;object type=&quot;3&quot; unique_id=&quot;10307&quot;&gt;&lt;property id=&quot;20148&quot; value=&quot;5&quot;/&gt;&lt;property id=&quot;20300&quot; value=&quot;Slide 20&quot;/&gt;&lt;property id=&quot;20307&quot; value=&quot;270&quot;/&gt;&lt;/object&gt;&lt;object type=&quot;3&quot; unique_id=&quot;10308&quot;&gt;&lt;property id=&quot;20148&quot; value=&quot;5&quot;/&gt;&lt;property id=&quot;20300&quot; value=&quot;Slide 21&quot;/&gt;&lt;property id=&quot;20307&quot; value=&quot;263&quot;/&gt;&lt;/object&gt;&lt;object type=&quot;3&quot; unique_id=&quot;10309&quot;&gt;&lt;property id=&quot;20148&quot; value=&quot;5&quot;/&gt;&lt;property id=&quot;20300&quot; value=&quot;Slide 22&quot;/&gt;&lt;property id=&quot;20307&quot; value=&quot;259&quot;/&gt;&lt;/object&gt;&lt;object type=&quot;3&quot; unique_id=&quot;10310&quot;&gt;&lt;property id=&quot;20148&quot; value=&quot;5&quot;/&gt;&lt;property id=&quot;20300&quot; value=&quot;Slide 23&quot;/&gt;&lt;property id=&quot;20307&quot; value=&quot;285&quot;/&gt;&lt;/object&gt;&lt;object type=&quot;3&quot; unique_id=&quot;10311&quot;&gt;&lt;property id=&quot;20148&quot; value=&quot;5&quot;/&gt;&lt;property id=&quot;20300&quot; value=&quot;Slide 24&quot;/&gt;&lt;property id=&quot;20307&quot; value=&quot;290&quot;/&gt;&lt;/object&gt;&lt;object type=&quot;3&quot; unique_id=&quot;10312&quot;&gt;&lt;property id=&quot;20148&quot; value=&quot;5&quot;/&gt;&lt;property id=&quot;20300&quot; value=&quot;Slide 25&quot;/&gt;&lt;property id=&quot;20307&quot; value=&quot;277&quot;/&gt;&lt;/object&gt;&lt;object type=&quot;3&quot; unique_id=&quot;10313&quot;&gt;&lt;property id=&quot;20148&quot; value=&quot;5&quot;/&gt;&lt;property id=&quot;20300&quot; value=&quot;Slide 26 - &amp;quot;Fasciola hepatica &amp;quot;&quot;/&gt;&lt;property id=&quot;20307&quot; value=&quot;295&quot;/&gt;&lt;/object&gt;&lt;object type=&quot;3&quot; unique_id=&quot;10315&quot;&gt;&lt;property id=&quot;20148&quot; value=&quot;5&quot;/&gt;&lt;property id=&quot;20300&quot; value=&quot;Slide 27&quot;/&gt;&lt;property id=&quot;20307&quot; value=&quot;283&quot;/&gt;&lt;/object&gt;&lt;object type=&quot;3&quot; unique_id=&quot;10316&quot;&gt;&lt;property id=&quot;20148&quot; value=&quot;5&quot;/&gt;&lt;property id=&quot;20300&quot; value=&quot;Slide 28&quot;/&gt;&lt;property id=&quot;20307&quot; value=&quot;297&quot;/&gt;&lt;/object&gt;&lt;object type=&quot;3&quot; unique_id=&quot;10317&quot;&gt;&lt;property id=&quot;20148&quot; value=&quot;5&quot;/&gt;&lt;property id=&quot;20300&quot; value=&quot;Slide 29&quot;/&gt;&lt;property id=&quot;20307&quot; value=&quot;291&quot;/&gt;&lt;/object&gt;&lt;object type=&quot;3&quot; unique_id=&quot;10318&quot;&gt;&lt;property id=&quot;20148&quot; value=&quot;5&quot;/&gt;&lt;property id=&quot;20300&quot; value=&quot;Slide 30&quot;/&gt;&lt;property id=&quot;20307&quot; value=&quot;286&quot;/&gt;&lt;/object&gt;&lt;object type=&quot;3&quot; unique_id=&quot;10319&quot;&gt;&lt;property id=&quot;20148&quot; value=&quot;5&quot;/&gt;&lt;property id=&quot;20300&quot; value=&quot;Slide 31&quot;/&gt;&lt;property id=&quot;20307&quot; value=&quot;287&quot;/&gt;&lt;/object&gt;&lt;object type=&quot;3&quot; unique_id=&quot;10320&quot;&gt;&lt;property id=&quot;20148&quot; value=&quot;5&quot;/&gt;&lt;property id=&quot;20300&quot; value=&quot;Slide 32 - &amp;quot;Fasciola hepatica: spurious infection (eggs in stools)&amp;quot;&quot;/&gt;&lt;property id=&quot;20307&quot; value=&quot;298&quot;/&gt;&lt;/object&gt;&lt;object type=&quot;3&quot; unique_id=&quot;10322&quot;&gt;&lt;property id=&quot;20148&quot; value=&quot;5&quot;/&gt;&lt;property id=&quot;20300&quot; value=&quot;Slide 33&quot;/&gt;&lt;property id=&quot;20307&quot; value=&quot;300&quot;/&gt;&lt;/object&gt;&lt;/object&gt;&lt;object type=&quot;8&quot; unique_id=&quot;10361&quo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1695</TotalTime>
  <Words>1315</Words>
  <Application>Microsoft Office PowerPoint</Application>
  <PresentationFormat>عرض على الشاشة (4:3)</PresentationFormat>
  <Paragraphs>150</Paragraphs>
  <Slides>30</Slides>
  <Notes>3</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30</vt:i4>
      </vt:variant>
    </vt:vector>
  </HeadingPairs>
  <TitlesOfParts>
    <vt:vector size="35" baseType="lpstr">
      <vt:lpstr>Times New Roman</vt:lpstr>
      <vt:lpstr>Arial</vt:lpstr>
      <vt:lpstr>Arial Black</vt:lpstr>
      <vt:lpstr>Linux Libertine</vt:lpstr>
      <vt:lpstr>Default Design</vt:lpstr>
      <vt:lpstr>The Trematodes DR MONA BADR </vt:lpstr>
      <vt:lpstr>عرض تقديمي في PowerPoint</vt:lpstr>
      <vt:lpstr>Blood Flukes  Schistosoma spp</vt:lpstr>
      <vt:lpstr>عرض تقديمي في PowerPoint</vt:lpstr>
      <vt:lpstr>عرض تقديمي في PowerPoint</vt:lpstr>
      <vt:lpstr>عرض تقديمي في PowerPoint</vt:lpstr>
      <vt:lpstr>Schistosoma spp</vt:lpstr>
      <vt:lpstr>PATHOLOGY: </vt:lpstr>
      <vt:lpstr>عرض تقديمي في PowerPoint</vt:lpstr>
      <vt:lpstr>عرض تقديمي في PowerPoint</vt:lpstr>
      <vt:lpstr>عرض تقديمي في PowerPoint</vt:lpstr>
      <vt:lpstr>Pathogenicity of  Schistosomiasis</vt:lpstr>
      <vt:lpstr>عرض تقديمي في PowerPoint</vt:lpstr>
      <vt:lpstr>عرض تقديمي في PowerPoint</vt:lpstr>
      <vt:lpstr>عرض تقديمي في PowerPoint</vt:lpstr>
      <vt:lpstr>عرض تقديمي في PowerPoint</vt:lpstr>
      <vt:lpstr>Hepatomegally and slenomegally wih ascites.</vt:lpstr>
      <vt:lpstr>عرض تقديمي في PowerPoint</vt:lpstr>
      <vt:lpstr>عرض تقديمي في PowerPoint</vt:lpstr>
      <vt:lpstr>Pathology of Schistosomiasis</vt:lpstr>
      <vt:lpstr>Diagnosis of Schistosomiasis</vt:lpstr>
      <vt:lpstr>عرض تقديمي في PowerPoint</vt:lpstr>
      <vt:lpstr>عرض تقديمي في PowerPoint</vt:lpstr>
      <vt:lpstr>Life cycle of Fasciola hepatica LIVER FLUKE</vt:lpstr>
      <vt:lpstr>عرض تقديمي في PowerPoint</vt:lpstr>
      <vt:lpstr>عرض تقديمي في PowerPoint</vt:lpstr>
      <vt:lpstr>عرض تقديمي في PowerPoint</vt:lpstr>
      <vt:lpstr>Fasciola hepatica </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ftomy naje</cp:lastModifiedBy>
  <cp:revision>188</cp:revision>
  <dcterms:created xsi:type="dcterms:W3CDTF">2006-01-04T18:16:27Z</dcterms:created>
  <dcterms:modified xsi:type="dcterms:W3CDTF">2018-12-02T02:26:43Z</dcterms:modified>
</cp:coreProperties>
</file>