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2"/>
  </p:notesMasterIdLst>
  <p:sldIdLst>
    <p:sldId id="366" r:id="rId2"/>
    <p:sldId id="357" r:id="rId3"/>
    <p:sldId id="353" r:id="rId4"/>
    <p:sldId id="337" r:id="rId5"/>
    <p:sldId id="341" r:id="rId6"/>
    <p:sldId id="338" r:id="rId7"/>
    <p:sldId id="339" r:id="rId8"/>
    <p:sldId id="342" r:id="rId9"/>
    <p:sldId id="345" r:id="rId10"/>
    <p:sldId id="349" r:id="rId11"/>
    <p:sldId id="351" r:id="rId12"/>
    <p:sldId id="358" r:id="rId13"/>
    <p:sldId id="354" r:id="rId14"/>
    <p:sldId id="359" r:id="rId15"/>
    <p:sldId id="361" r:id="rId16"/>
    <p:sldId id="362" r:id="rId17"/>
    <p:sldId id="363" r:id="rId18"/>
    <p:sldId id="364" r:id="rId19"/>
    <p:sldId id="365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1" autoAdjust="0"/>
    <p:restoredTop sz="94660"/>
  </p:normalViewPr>
  <p:slideViewPr>
    <p:cSldViewPr>
      <p:cViewPr>
        <p:scale>
          <a:sx n="82" d="100"/>
          <a:sy n="82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DC05-7970-486C-822D-9EFD238FCA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1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DC05-7970-486C-822D-9EFD238FCA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1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DC05-7970-486C-822D-9EFD238FCA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1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ADC05-7970-486C-822D-9EFD238FCA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1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F3D7-5B84-41EE-9F45-4301250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DC38-BC18-44B9-A940-CC28A2A16E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7FFD-A94D-4131-B89E-22448A1991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AFFA-E388-4255-A2BE-56254AC746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1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5A59-D8DC-4EE4-A4FF-471E900FB5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72B3-30FC-4C6F-B844-CF745A51C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8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1D1F-5F0F-4432-AAEC-984648968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5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1E9E-203F-4621-B68A-4C6995B8CA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90E-661B-45F4-8DF3-23A60133E6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1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D6B3-3EBA-4BE3-996C-683B45A3C7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1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C7D-65EB-4F27-9E12-92F447657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2">
                <a:lumMod val="20000"/>
                <a:lumOff val="80000"/>
              </a:schemeClr>
            </a:gs>
            <a:gs pos="58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3C7F-DCB0-4BBE-A187-0230DE914B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4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sabatinelli-g/collect/who/archives/HASH01b5/023bc76f/bbf4ec98/0dff.dir/p20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aEAXYJ7XaC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4802"/>
            <a:ext cx="8663880" cy="16120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800" b="1" dirty="0" smtClean="0">
                <a:ln w="50800"/>
                <a:solidFill>
                  <a:srgbClr val="C00000"/>
                </a:solidFill>
                <a:latin typeface="Arial Black" panose="020B0A04020102020204" pitchFamily="34" charset="0"/>
              </a:rPr>
              <a:t>BLOOD AND TISSUE PARASITES</a:t>
            </a:r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6187" y="1945508"/>
            <a:ext cx="5029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4BACC6">
                    <a:lumMod val="75000"/>
                  </a:srgbClr>
                </a:solidFill>
                <a:latin typeface="Arial Black" panose="020B0A04020102020204" pitchFamily="34" charset="0"/>
              </a:rPr>
              <a:t>Microbiology Practical Class</a:t>
            </a:r>
          </a:p>
        </p:txBody>
      </p:sp>
      <p:pic>
        <p:nvPicPr>
          <p:cNvPr id="89090" name="Picture 2" descr="Image result for blood fil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35" y="2492896"/>
            <a:ext cx="4173629" cy="277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836712"/>
            <a:ext cx="849694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RAPID DIAGNOSTIC TESTS (RDT</a:t>
            </a:r>
            <a:r>
              <a:rPr lang="en-GB" altLang="ar-SA" sz="6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</a:t>
            </a: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1- </a:t>
            </a:r>
            <a:r>
              <a:rPr lang="en-US" sz="8000" dirty="0">
                <a:latin typeface="Arial Black" panose="020B0A04020102020204" pitchFamily="34" charset="0"/>
              </a:rPr>
              <a:t>The </a:t>
            </a:r>
            <a:r>
              <a:rPr lang="en-US" sz="8000" dirty="0" smtClean="0">
                <a:latin typeface="Arial Black" panose="020B0A04020102020204" pitchFamily="34" charset="0"/>
              </a:rPr>
              <a:t>RADTs </a:t>
            </a:r>
            <a:r>
              <a:rPr lang="en-US" sz="8000" dirty="0">
                <a:latin typeface="Arial Black" panose="020B0A04020102020204" pitchFamily="34" charset="0"/>
              </a:rPr>
              <a:t>Test </a:t>
            </a:r>
            <a:r>
              <a:rPr lang="en-US" sz="8000" dirty="0" smtClean="0">
                <a:latin typeface="Arial Black" panose="020B0A04020102020204" pitchFamily="34" charset="0"/>
              </a:rPr>
              <a:t>( for screening) </a:t>
            </a:r>
            <a:endParaRPr lang="en-US" sz="80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altLang="ar-SA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/>
              <a:t> </a:t>
            </a:r>
            <a:endParaRPr lang="en-US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>
              <a:buFont typeface="Arial" charset="0"/>
              <a:buNone/>
            </a:pPr>
            <a:r>
              <a:rPr lang="en-GB" altLang="ar-SA" sz="5500" dirty="0" smtClean="0"/>
              <a:t> </a:t>
            </a:r>
            <a:endParaRPr lang="en-US" altLang="ar-SA" sz="5500" dirty="0" smtClean="0"/>
          </a:p>
          <a:p>
            <a:endParaRPr lang="en-US" altLang="ar-SA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24133"/>
              </p:ext>
            </p:extLst>
          </p:nvPr>
        </p:nvGraphicFramePr>
        <p:xfrm>
          <a:off x="1835696" y="2013797"/>
          <a:ext cx="5078869" cy="320983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78869"/>
              </a:tblGrid>
              <a:tr h="1700021">
                <a:tc>
                  <a:txBody>
                    <a:bodyPr/>
                    <a:lstStyle/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817">
                <a:tc>
                  <a:txBody>
                    <a:bodyPr/>
                    <a:lstStyle/>
                    <a:p>
                      <a:pPr algn="l" rtl="1"/>
                      <a:endParaRPr lang="ar-S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65" y="2060848"/>
            <a:ext cx="1473488" cy="1473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/>
        </p:blipFill>
        <p:spPr bwMode="auto">
          <a:xfrm>
            <a:off x="2195736" y="3789040"/>
            <a:ext cx="1737533" cy="1188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Image result for plastic cassette mala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555"/>
            <a:ext cx="1659207" cy="1133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7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612560" cy="7200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C00000"/>
                </a:solidFill>
                <a:latin typeface="Arial Black" panose="020B0A04020102020204" pitchFamily="34" charset="0"/>
              </a:rPr>
              <a:t>LABORATORY DIAGNOSIS OF MALARIA</a:t>
            </a:r>
            <a:endParaRPr lang="en-US" sz="3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836712"/>
            <a:ext cx="84969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LIGHTMICROSCOPY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3- </a:t>
            </a:r>
            <a:r>
              <a:rPr lang="en-US" sz="8000" dirty="0" smtClean="0">
                <a:latin typeface="Arial Black" panose="020B0A04020102020204" pitchFamily="34" charset="0"/>
              </a:rPr>
              <a:t>RADTs Result</a:t>
            </a:r>
            <a:endParaRPr lang="en-GB" altLang="ar-SA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/>
              <a:t> </a:t>
            </a:r>
            <a:endParaRPr lang="en-US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>
              <a:buFont typeface="Arial" charset="0"/>
              <a:buNone/>
            </a:pPr>
            <a:r>
              <a:rPr lang="en-GB" altLang="ar-SA" sz="5500" dirty="0" smtClean="0"/>
              <a:t> </a:t>
            </a:r>
            <a:endParaRPr lang="en-US" altLang="ar-SA" sz="5500" dirty="0" smtClean="0"/>
          </a:p>
          <a:p>
            <a:endParaRPr lang="en-US" altLang="ar-SA" dirty="0" smtClean="0"/>
          </a:p>
        </p:txBody>
      </p:sp>
      <p:pic>
        <p:nvPicPr>
          <p:cNvPr id="6" name="Picture 2" descr="Image result for rapid diagnostic tests for mal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7787" r="79443" b="12173"/>
          <a:stretch/>
        </p:blipFill>
        <p:spPr bwMode="auto">
          <a:xfrm>
            <a:off x="2627784" y="1731803"/>
            <a:ext cx="744469" cy="2824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apid diagnostic tests for mal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7722" r="58509" b="14071"/>
          <a:stretch/>
        </p:blipFill>
        <p:spPr bwMode="auto">
          <a:xfrm>
            <a:off x="5821197" y="1764169"/>
            <a:ext cx="773931" cy="27593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2854" y="4592162"/>
            <a:ext cx="9604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Positive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643844"/>
            <a:ext cx="10441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Negative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528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272" y="836712"/>
            <a:ext cx="9612560" cy="165618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LEISHMANIA </a:t>
            </a:r>
            <a:endParaRPr lang="en-US" sz="72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82946" name="Picture 2" descr="Image result for sand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33424"/>
            <a:ext cx="4752528" cy="31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553" y="5060168"/>
            <a:ext cx="3816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Sand Fly</a:t>
            </a:r>
            <a:endParaRPr lang="ar-SA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4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325563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OF 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LEISHMANIA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1412776"/>
            <a:ext cx="87129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3200" u="sng" dirty="0" err="1">
                <a:latin typeface="Arial Black" panose="020B0A04020102020204" pitchFamily="34" charset="0"/>
              </a:rPr>
              <a:t>Leishmania</a:t>
            </a:r>
            <a:r>
              <a:rPr lang="en-GB" altLang="ar-SA" sz="3200" u="sng" dirty="0">
                <a:latin typeface="Arial Black" panose="020B0A04020102020204" pitchFamily="34" charset="0"/>
              </a:rPr>
              <a:t> </a:t>
            </a:r>
            <a:r>
              <a:rPr lang="en-GB" altLang="ar-SA" sz="3200" u="sng" dirty="0" smtClean="0">
                <a:latin typeface="Arial Black" panose="020B0A04020102020204" pitchFamily="34" charset="0"/>
              </a:rPr>
              <a:t>Can be Diagnosed Commonly By: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ar-S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Microscopy (Light Microscope)</a:t>
            </a:r>
          </a:p>
          <a:p>
            <a:pPr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ar-S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Culture in </a:t>
            </a:r>
            <a:r>
              <a:rPr lang="en-GB" altLang="ar-S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NNN</a:t>
            </a:r>
            <a:r>
              <a:rPr lang="en-GB" altLang="ar-S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Medium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u="sng" dirty="0" smtClean="0">
                <a:latin typeface="Arial Black" panose="020B0A04020102020204" pitchFamily="34" charset="0"/>
              </a:rPr>
              <a:t>Used Samples:</a:t>
            </a:r>
          </a:p>
          <a:p>
            <a:pPr>
              <a:lnSpc>
                <a:spcPct val="120000"/>
              </a:lnSpc>
            </a:pPr>
            <a:r>
              <a:rPr lang="en-GB" altLang="ar-SA" sz="3500" b="1" dirty="0" smtClean="0">
                <a:solidFill>
                  <a:schemeClr val="accent2">
                    <a:lumMod val="75000"/>
                  </a:schemeClr>
                </a:solidFill>
              </a:rPr>
              <a:t>Bone Marrow aspirate</a:t>
            </a:r>
          </a:p>
          <a:p>
            <a:pPr>
              <a:lnSpc>
                <a:spcPct val="120000"/>
              </a:lnSpc>
            </a:pPr>
            <a:r>
              <a:rPr lang="en-GB" altLang="ar-SA" dirty="0" smtClean="0"/>
              <a:t>Splenic aspirate</a:t>
            </a:r>
          </a:p>
          <a:p>
            <a:pPr>
              <a:lnSpc>
                <a:spcPct val="120000"/>
              </a:lnSpc>
            </a:pPr>
            <a:r>
              <a:rPr lang="en-GB" altLang="ar-SA" dirty="0" smtClean="0"/>
              <a:t>Lymph node</a:t>
            </a:r>
          </a:p>
          <a:p>
            <a:pPr>
              <a:lnSpc>
                <a:spcPct val="120000"/>
              </a:lnSpc>
            </a:pPr>
            <a:r>
              <a:rPr lang="en-GB" altLang="ar-SA" dirty="0" smtClean="0"/>
              <a:t>Biopsy</a:t>
            </a:r>
            <a:endParaRPr lang="en-US" altLang="ar-SA" dirty="0"/>
          </a:p>
          <a:p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35127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 OF LEISHMANIA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310226"/>
            <a:ext cx="537553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Arial Black" panose="020B0A04020102020204" pitchFamily="34" charset="0"/>
              </a:rPr>
              <a:t>Bone marrow aspiration</a:t>
            </a:r>
          </a:p>
        </p:txBody>
      </p:sp>
      <p:pic>
        <p:nvPicPr>
          <p:cNvPr id="8499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68" y="5086803"/>
            <a:ext cx="2376264" cy="16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/>
          <a:stretch/>
        </p:blipFill>
        <p:spPr bwMode="auto">
          <a:xfrm>
            <a:off x="899592" y="1622918"/>
            <a:ext cx="7304277" cy="30243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6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 OF LEISHMANIA</a:t>
            </a:r>
          </a:p>
        </p:txBody>
      </p:sp>
      <p:pic>
        <p:nvPicPr>
          <p:cNvPr id="8" name="Picture 5" descr="bone marrow amastig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828150"/>
            <a:ext cx="4824536" cy="3838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58740" y="5805264"/>
            <a:ext cx="3066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Black" panose="020B0A04020102020204" pitchFamily="34" charset="0"/>
              </a:rPr>
              <a:t>Bone </a:t>
            </a:r>
            <a:r>
              <a:rPr lang="en-US" dirty="0" smtClean="0">
                <a:latin typeface="Arial Black" panose="020B0A04020102020204" pitchFamily="34" charset="0"/>
              </a:rPr>
              <a:t>marrow aspirate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(Amastigotes)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7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33353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Case1:</a:t>
            </a:r>
          </a:p>
          <a:p>
            <a:pPr algn="just"/>
            <a:r>
              <a:rPr lang="en-US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25 year-old male from India, who came 3 months ago was admitted in KKUH with a history of severe </a:t>
            </a:r>
            <a:r>
              <a:rPr lang="en-US" sz="2000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anaemia</a:t>
            </a: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intermittent high grade fever for the last two months not responding to antibiotics.</a:t>
            </a:r>
          </a:p>
          <a:p>
            <a:endParaRPr lang="en-US" sz="20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WHAT IS THE DIAGNOSIS</a:t>
            </a: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?</a:t>
            </a:r>
          </a:p>
          <a:p>
            <a:r>
              <a:rPr lang="en-US" sz="2000" b="1" dirty="0" smtClean="0">
                <a:latin typeface="Arial Black" panose="020B0A04020102020204" pitchFamily="34" charset="0"/>
              </a:rPr>
              <a:t>Malaria or </a:t>
            </a:r>
            <a:r>
              <a:rPr lang="en-US" sz="2000" b="1" i="1" dirty="0" smtClean="0">
                <a:latin typeface="Arial Black" panose="020B0A04020102020204" pitchFamily="34" charset="0"/>
              </a:rPr>
              <a:t>Plasmodium Falciparum </a:t>
            </a:r>
          </a:p>
          <a:p>
            <a:endParaRPr lang="ar-SA" sz="2000" b="1" i="1" dirty="0">
              <a:latin typeface="Arial Black" panose="020B0A04020102020204" pitchFamily="34" charset="0"/>
            </a:endParaRPr>
          </a:p>
          <a:p>
            <a:pPr lvl="0"/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Mention other way for diagnosis?</a:t>
            </a: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RADTs, Serology or PCR</a:t>
            </a:r>
            <a:endParaRPr lang="en-US" sz="2000" b="1" i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7" descr="Pfringsthn2"/>
          <p:cNvPicPr>
            <a:picLocks noChangeAspect="1" noChangeArrowheads="1"/>
          </p:cNvPicPr>
          <p:nvPr/>
        </p:nvPicPr>
        <p:blipFill rotWithShape="1">
          <a:blip r:embed="rId2" cstate="print">
            <a:lum contrast="12000"/>
          </a:blip>
          <a:srcRect l="1720" t="9325" r="10038" b="2617"/>
          <a:stretch/>
        </p:blipFill>
        <p:spPr bwMode="auto">
          <a:xfrm>
            <a:off x="5148064" y="3203197"/>
            <a:ext cx="3587659" cy="3108942"/>
          </a:xfrm>
          <a:prstGeom prst="rect">
            <a:avLst/>
          </a:prstGeom>
          <a:noFill/>
          <a:ln w="12700" cmpd="dbl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000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33353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Case2:</a:t>
            </a:r>
          </a:p>
          <a:p>
            <a:pPr algn="just"/>
            <a:r>
              <a:rPr lang="en-US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businessman who makes frequent trips to Thailand , presents with </a:t>
            </a: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intermittent </a:t>
            </a: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fever.</a:t>
            </a:r>
            <a:endParaRPr lang="en-US" sz="20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WHAT IS THE DIAGNOSIS</a:t>
            </a: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?</a:t>
            </a:r>
          </a:p>
          <a:p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r>
              <a:rPr lang="en-US" sz="2000" b="1" dirty="0">
                <a:latin typeface="Arial Black" panose="020B0A04020102020204" pitchFamily="34" charset="0"/>
              </a:rPr>
              <a:t>Malaria or </a:t>
            </a:r>
            <a:r>
              <a:rPr lang="en-US" sz="2000" b="1" i="1" dirty="0">
                <a:latin typeface="Arial Black" panose="020B0A04020102020204" pitchFamily="34" charset="0"/>
              </a:rPr>
              <a:t>Plasmodium spices </a:t>
            </a: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904656" cy="38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342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33353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Case3:</a:t>
            </a:r>
          </a:p>
          <a:p>
            <a:pPr algn="just"/>
            <a:r>
              <a:rPr lang="en-US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student in KSU who returned three weeks  from vacation in Africa  , he developed intermittent fever last week  and lost consciousness a short time ago.</a:t>
            </a:r>
            <a:endParaRPr lang="en-US" sz="2000" b="1" dirty="0" smtClean="0"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WHAT IS THE DIAGNOSIS</a:t>
            </a: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?</a:t>
            </a:r>
          </a:p>
          <a:p>
            <a:r>
              <a:rPr lang="en-US" sz="2000" b="1" dirty="0" smtClean="0">
                <a:latin typeface="Arial Black" panose="020B0A04020102020204" pitchFamily="34" charset="0"/>
              </a:rPr>
              <a:t> Malaria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WHAT IS THE </a:t>
            </a: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PATHOGEN?</a:t>
            </a: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Plasmodium falciparum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Image result for plasmodium falciparum ring thin blood smea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r="7690" b="5000"/>
          <a:stretch/>
        </p:blipFill>
        <p:spPr bwMode="auto">
          <a:xfrm>
            <a:off x="2051720" y="2996952"/>
            <a:ext cx="5256584" cy="35339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405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33353"/>
            <a:ext cx="86409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Case4:</a:t>
            </a:r>
          </a:p>
          <a:p>
            <a:pPr algn="just"/>
            <a:r>
              <a:rPr lang="en-US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 patient was then treated with </a:t>
            </a:r>
            <a:r>
              <a:rPr lang="en-US" sz="20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schizontocidal</a:t>
            </a:r>
            <a:r>
              <a:rPr lang="en-US" sz="20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antimalarial drugs, a follow-up blood film  is shown </a:t>
            </a:r>
            <a:r>
              <a:rPr lang="en-US" sz="2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2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r>
              <a:rPr lang="en-US" sz="22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NAME THE PARASITE?</a:t>
            </a:r>
          </a:p>
          <a:p>
            <a:pPr algn="just"/>
            <a:r>
              <a:rPr lang="en-US" sz="2400" b="1" i="1" dirty="0">
                <a:latin typeface="Arial Black" panose="020B0A04020102020204" pitchFamily="34" charset="0"/>
              </a:rPr>
              <a:t>Plasmodium </a:t>
            </a:r>
            <a:r>
              <a:rPr lang="en-US" sz="2400" b="1" i="1" dirty="0" smtClean="0">
                <a:latin typeface="Arial Black" panose="020B0A04020102020204" pitchFamily="34" charset="0"/>
              </a:rPr>
              <a:t>falciparum</a:t>
            </a:r>
          </a:p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IN</a:t>
            </a:r>
            <a:r>
              <a:rPr lang="en-US" sz="22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WHAT STAGE </a:t>
            </a:r>
            <a:r>
              <a:rPr lang="en-US" sz="22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b="1" dirty="0" smtClean="0">
                <a:latin typeface="Arial Black" panose="020B0A04020102020204" pitchFamily="34" charset="0"/>
              </a:rPr>
              <a:t>Gametocyte </a:t>
            </a:r>
            <a:r>
              <a:rPr lang="en-US" sz="2400" b="1" dirty="0">
                <a:latin typeface="Arial Black" panose="020B0A04020102020204" pitchFamily="34" charset="0"/>
              </a:rPr>
              <a:t>stage </a:t>
            </a:r>
          </a:p>
          <a:p>
            <a:pPr algn="just"/>
            <a:endParaRPr lang="en-US" sz="22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2967890" cy="2017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8"/>
          <a:stretch/>
        </p:blipFill>
        <p:spPr bwMode="auto">
          <a:xfrm>
            <a:off x="4067943" y="2609145"/>
            <a:ext cx="4148919" cy="348557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897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272" y="836712"/>
            <a:ext cx="9612560" cy="165618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MALARIA</a:t>
            </a:r>
            <a:endParaRPr lang="en-US" sz="72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88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420888"/>
            <a:ext cx="44655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4941168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Anopheles Mosquito</a:t>
            </a:r>
            <a:endParaRPr lang="ar-SA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26699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Case 5 :</a:t>
            </a:r>
          </a:p>
          <a:p>
            <a:pPr algn="just"/>
            <a:r>
              <a:rPr lang="en-US" dirty="0" smtClean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7 year old child presented  with anemia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hepatospenomegaly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fever. Not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responding to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antimalarials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 antibiotics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Bone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marrow aspirate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smear is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shown: </a:t>
            </a:r>
          </a:p>
          <a:p>
            <a:pPr algn="just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WHAT </a:t>
            </a: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IS THE DIAGNOSIS</a:t>
            </a:r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r>
              <a:rPr lang="en-US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Viseral</a:t>
            </a:r>
            <a:r>
              <a:rPr lang="en-US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Leishmania</a:t>
            </a:r>
            <a:r>
              <a:rPr lang="en-US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endParaRPr lang="en-US" sz="2000" b="1" dirty="0">
              <a:solidFill>
                <a:prstClr val="black"/>
              </a:solidFill>
              <a:latin typeface="Arial Black" panose="020B0A040201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IDENTIFY THE PARASITE STAGE ?</a:t>
            </a:r>
            <a:endParaRPr lang="en-US" sz="20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Amastigote   Stage 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31124"/>
            <a:ext cx="2592288" cy="2272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6" y="1837245"/>
            <a:ext cx="2800632" cy="22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bone marrow amastigo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1881717"/>
            <a:ext cx="2736304" cy="2177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8824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325563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 OF MALARIA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1412776"/>
            <a:ext cx="87129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5900" u="sng" dirty="0" smtClean="0">
                <a:latin typeface="Arial Black" panose="020B0A04020102020204" pitchFamily="34" charset="0"/>
              </a:rPr>
              <a:t>Malaria Can Be Diagnosed Commonly By: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7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1- </a:t>
            </a:r>
            <a:r>
              <a:rPr lang="en-GB" altLang="ar-SA" sz="55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MICROSCOPY (LIGHT MICROSCOPE):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/>
              <a:t> Uses a blood smear to identify whether parasites are present in </a:t>
            </a:r>
            <a:r>
              <a:rPr lang="en-US" altLang="ar-SA" sz="5500" dirty="0" smtClean="0"/>
              <a:t>the </a:t>
            </a:r>
            <a:r>
              <a:rPr lang="en-US" altLang="ar-SA" sz="5500" dirty="0" smtClean="0"/>
              <a:t>patient’s blood.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ar-SA" sz="5500" b="1" dirty="0" smtClean="0"/>
              <a:t>Thick film</a:t>
            </a:r>
            <a:r>
              <a:rPr lang="en-US" altLang="ar-SA" sz="5500" dirty="0" smtClean="0"/>
              <a:t>: for screening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ar-SA" sz="5500" b="1" dirty="0" smtClean="0"/>
              <a:t>Thin film</a:t>
            </a:r>
            <a:r>
              <a:rPr lang="en-US" altLang="ar-SA" sz="5500" dirty="0" smtClean="0"/>
              <a:t>: for different spices identification  </a:t>
            </a:r>
            <a:endParaRPr lang="en-US" altLang="ar-SA" sz="55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ar-SA" sz="5500" dirty="0"/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en-GB" altLang="ar-SA" sz="55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- RAPID DIAGNOSTIC TESTS (</a:t>
            </a:r>
            <a:r>
              <a:rPr lang="en-GB" altLang="ar-SA" sz="55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RDTs):</a:t>
            </a:r>
            <a:endParaRPr lang="en-GB" altLang="ar-SA" sz="55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ar-SA" sz="5500" b="1" dirty="0" smtClean="0"/>
              <a:t> </a:t>
            </a:r>
            <a:r>
              <a:rPr lang="en-US" altLang="ar-SA" sz="5500" b="1" dirty="0" smtClean="0"/>
              <a:t>RDTs </a:t>
            </a:r>
            <a:r>
              <a:rPr lang="en-US" altLang="ar-SA" sz="5500" dirty="0" smtClean="0"/>
              <a:t>are </a:t>
            </a:r>
            <a:r>
              <a:rPr lang="en-US" altLang="ar-SA" sz="5500" dirty="0" smtClean="0"/>
              <a:t>quick  tests for screening </a:t>
            </a:r>
            <a:r>
              <a:rPr lang="en-US" altLang="ar-SA" sz="5500" dirty="0" smtClean="0"/>
              <a:t>that use a drop of blood from the finger tip to identify </a:t>
            </a:r>
            <a:r>
              <a:rPr lang="en-GB" altLang="ar-SA" sz="5500" dirty="0" smtClean="0"/>
              <a:t>whether parasites are present in </a:t>
            </a:r>
            <a:r>
              <a:rPr lang="en-US" altLang="ar-SA" sz="5500" dirty="0" smtClean="0"/>
              <a:t>the </a:t>
            </a:r>
            <a:r>
              <a:rPr lang="en-US" altLang="ar-SA" sz="5500" dirty="0" smtClean="0"/>
              <a:t>patient or no.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3-  SEROLOGY</a:t>
            </a:r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4- PCR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ar-SA" sz="5500" dirty="0" smtClean="0"/>
          </a:p>
          <a:p>
            <a:pPr>
              <a:buFont typeface="Arial" charset="0"/>
              <a:buNone/>
            </a:pPr>
            <a:r>
              <a:rPr lang="en-GB" altLang="ar-SA" sz="5500" dirty="0" smtClean="0"/>
              <a:t> </a:t>
            </a:r>
            <a:endParaRPr lang="en-US" altLang="ar-SA" sz="5500" dirty="0" smtClean="0"/>
          </a:p>
          <a:p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41425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188640"/>
            <a:ext cx="10260632" cy="7200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 OF MALARIA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836712"/>
            <a:ext cx="84969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LIGHTMICROSCOPY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1- Preparing </a:t>
            </a:r>
            <a:r>
              <a:rPr lang="en-US" sz="8000" dirty="0">
                <a:latin typeface="Arial Black" panose="020B0A04020102020204" pitchFamily="34" charset="0"/>
              </a:rPr>
              <a:t>blood </a:t>
            </a:r>
            <a:r>
              <a:rPr lang="en-US" sz="8000" dirty="0" smtClean="0">
                <a:latin typeface="Arial Black" panose="020B0A04020102020204" pitchFamily="34" charset="0"/>
              </a:rPr>
              <a:t>film (Thick &amp; Thin)</a:t>
            </a:r>
            <a:endParaRPr lang="ar-SA" sz="8000" dirty="0"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altLang="ar-SA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/>
              <a:t> </a:t>
            </a:r>
            <a:endParaRPr lang="en-US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>
              <a:buFont typeface="Arial" charset="0"/>
              <a:buNone/>
            </a:pPr>
            <a:r>
              <a:rPr lang="en-GB" altLang="ar-SA" sz="5500" dirty="0" smtClean="0"/>
              <a:t> </a:t>
            </a:r>
            <a:endParaRPr lang="en-US" altLang="ar-SA" sz="5500" dirty="0" smtClean="0"/>
          </a:p>
          <a:p>
            <a:endParaRPr lang="en-US" altLang="ar-SA" dirty="0" smtClean="0"/>
          </a:p>
        </p:txBody>
      </p:sp>
      <p:pic>
        <p:nvPicPr>
          <p:cNvPr id="4" name="Picture 2" descr="Image result for blood film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8352928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846887" y="980728"/>
            <a:ext cx="2538611" cy="838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5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63618" y="955761"/>
            <a:ext cx="84969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LIGHTMICROSCOPY</a:t>
            </a:r>
          </a:p>
          <a:p>
            <a:pPr marL="0" indent="0">
              <a:lnSpc>
                <a:spcPct val="120000"/>
              </a:lnSpc>
              <a:buNone/>
            </a:pPr>
            <a:endParaRPr lang="en-GB" altLang="ar-SA" sz="96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2- Video showing Preparing of Thin and Thick blood film </a:t>
            </a:r>
            <a:endParaRPr lang="en-GB" altLang="ar-SA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/>
              <a:t> </a:t>
            </a:r>
            <a:endParaRPr lang="en-US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>
              <a:buFont typeface="Arial" charset="0"/>
              <a:buNone/>
            </a:pPr>
            <a:r>
              <a:rPr lang="en-GB" altLang="ar-SA" sz="5500" dirty="0" smtClean="0"/>
              <a:t> </a:t>
            </a:r>
            <a:endParaRPr lang="en-US" altLang="ar-SA" sz="5500" dirty="0" smtClean="0"/>
          </a:p>
          <a:p>
            <a:endParaRPr lang="en-US" altLang="ar-SA" dirty="0" smtClean="0"/>
          </a:p>
        </p:txBody>
      </p:sp>
      <p:pic>
        <p:nvPicPr>
          <p:cNvPr id="6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12160" y="836712"/>
            <a:ext cx="2538611" cy="8384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52989" y="2780928"/>
            <a:ext cx="305917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youtu.be/aEAXYJ7XaCg</a:t>
            </a: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94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836712"/>
            <a:ext cx="84969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LIGHTMICROSCOPY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3- </a:t>
            </a:r>
            <a:r>
              <a:rPr lang="en-US" sz="8000" dirty="0">
                <a:latin typeface="Arial Black" panose="020B0A04020102020204" pitchFamily="34" charset="0"/>
              </a:rPr>
              <a:t>Interpreting Thick and Thin Films</a:t>
            </a:r>
            <a:endParaRPr lang="en-GB" altLang="ar-SA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/>
              <a:t> </a:t>
            </a:r>
            <a:endParaRPr lang="en-US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 smtClean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 smtClean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 smtClean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>
              <a:buFont typeface="Arial" charset="0"/>
              <a:buNone/>
            </a:pPr>
            <a:r>
              <a:rPr lang="en-GB" altLang="ar-SA" sz="5500" dirty="0" smtClean="0"/>
              <a:t> </a:t>
            </a:r>
            <a:endParaRPr lang="en-US" altLang="ar-SA" sz="5500" dirty="0" smtClean="0"/>
          </a:p>
          <a:p>
            <a:endParaRPr lang="en-US" altLang="ar-SA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220072" y="1988840"/>
            <a:ext cx="4114800" cy="464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ar-SA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THICK </a:t>
            </a:r>
            <a:r>
              <a:rPr lang="en-US" altLang="ar-SA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FILM</a:t>
            </a:r>
          </a:p>
          <a:p>
            <a:pPr marL="0" indent="0" algn="ctr">
              <a:buNone/>
            </a:pPr>
            <a:endParaRPr lang="en-US" altLang="ar-SA" b="1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altLang="ar-SA" b="1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altLang="ar-SA" b="1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lysed </a:t>
            </a:r>
            <a:r>
              <a:rPr lang="en-US" altLang="ar-SA" dirty="0" smtClean="0"/>
              <a:t>RBCs</a:t>
            </a:r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larger volume</a:t>
            </a:r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good </a:t>
            </a:r>
            <a:r>
              <a:rPr lang="en-US" altLang="ar-SA" dirty="0" smtClean="0"/>
              <a:t>screening test</a:t>
            </a:r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positive or </a:t>
            </a:r>
            <a:r>
              <a:rPr lang="en-US" altLang="ar-SA" dirty="0" smtClean="0"/>
              <a:t>negative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3419" y="1772816"/>
            <a:ext cx="4191000" cy="464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ar-SA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THIN </a:t>
            </a:r>
            <a:r>
              <a:rPr lang="en-US" altLang="ar-SA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FILM</a:t>
            </a:r>
          </a:p>
          <a:p>
            <a:pPr marL="0" indent="0" algn="ctr">
              <a:buNone/>
            </a:pPr>
            <a:endParaRPr lang="en-US" altLang="ar-SA" b="1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altLang="ar-SA" b="1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altLang="ar-SA" b="1" u="sng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fixed </a:t>
            </a:r>
            <a:r>
              <a:rPr lang="en-US" altLang="ar-SA" dirty="0" smtClean="0"/>
              <a:t>RBCs, single layer</a:t>
            </a:r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smaller </a:t>
            </a:r>
            <a:r>
              <a:rPr lang="en-US" altLang="ar-SA" dirty="0" smtClean="0"/>
              <a:t>volume</a:t>
            </a:r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good for species identification</a:t>
            </a:r>
            <a:endParaRPr lang="en-US" altLang="ar-SA" dirty="0" smtClean="0"/>
          </a:p>
          <a:p>
            <a:pPr lvl="1">
              <a:lnSpc>
                <a:spcPct val="150000"/>
              </a:lnSpc>
            </a:pPr>
            <a:r>
              <a:rPr lang="en-US" altLang="ar-SA" dirty="0" smtClean="0"/>
              <a:t>requires </a:t>
            </a:r>
            <a:r>
              <a:rPr lang="en-US" altLang="ar-SA" dirty="0" smtClean="0"/>
              <a:t>more time to </a:t>
            </a:r>
            <a:r>
              <a:rPr lang="en-US" altLang="ar-SA" dirty="0" smtClean="0"/>
              <a:t>read</a:t>
            </a:r>
            <a:endParaRPr lang="en-US" altLang="ar-SA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14784" r="29555" b="56568"/>
          <a:stretch/>
        </p:blipFill>
        <p:spPr bwMode="auto">
          <a:xfrm>
            <a:off x="679731" y="2338598"/>
            <a:ext cx="2905041" cy="802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62575" r="7342" b="12878"/>
          <a:stretch/>
        </p:blipFill>
        <p:spPr bwMode="auto">
          <a:xfrm>
            <a:off x="5761683" y="2492896"/>
            <a:ext cx="2825733" cy="786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836712"/>
            <a:ext cx="84969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LIGHTMICROSCOPY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 4- Microscopic image for Thick film VS Thin film</a:t>
            </a:r>
            <a:endParaRPr lang="en-GB" altLang="ar-SA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ar-SA" sz="5500" dirty="0" smtClean="0"/>
              <a:t> </a:t>
            </a:r>
            <a:endParaRPr lang="en-US" altLang="ar-SA" sz="5500" dirty="0"/>
          </a:p>
          <a:p>
            <a:pPr marL="0" indent="0">
              <a:lnSpc>
                <a:spcPct val="120000"/>
              </a:lnSpc>
              <a:buNone/>
            </a:pPr>
            <a:endParaRPr lang="en-GB" altLang="ar-SA" sz="5500" dirty="0"/>
          </a:p>
          <a:p>
            <a:pPr>
              <a:buFont typeface="Arial" charset="0"/>
              <a:buNone/>
            </a:pPr>
            <a:r>
              <a:rPr lang="en-GB" altLang="ar-SA" sz="5500" dirty="0" smtClean="0"/>
              <a:t> </a:t>
            </a:r>
            <a:endParaRPr lang="en-US" altLang="ar-SA" sz="5500" dirty="0" smtClean="0"/>
          </a:p>
          <a:p>
            <a:endParaRPr lang="en-US" altLang="ar-SA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1520" y="1700808"/>
            <a:ext cx="4114800" cy="50405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en-US" altLang="ar-SA" sz="2100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Plasmodium falciparum</a:t>
            </a:r>
          </a:p>
          <a:p>
            <a:pPr marL="0" lvl="1" indent="0" algn="ctr">
              <a:lnSpc>
                <a:spcPct val="100000"/>
              </a:lnSpc>
              <a:buNone/>
            </a:pPr>
            <a:endParaRPr lang="en-US" altLang="ar-SA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788024" y="1700808"/>
            <a:ext cx="4191000" cy="50405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Plasmodium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falciparum 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(Ring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stage in thin smear)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13197" r="30121" b="54631"/>
          <a:stretch/>
        </p:blipFill>
        <p:spPr bwMode="auto">
          <a:xfrm>
            <a:off x="1187624" y="6165304"/>
            <a:ext cx="1842317" cy="473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55797" r="7342" b="12878"/>
          <a:stretch/>
        </p:blipFill>
        <p:spPr bwMode="auto">
          <a:xfrm>
            <a:off x="6006603" y="6165304"/>
            <a:ext cx="1753842" cy="473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 descr="Pfringsthk9"/>
          <p:cNvPicPr>
            <a:picLocks noChangeAspect="1" noChangeArrowheads="1"/>
          </p:cNvPicPr>
          <p:nvPr/>
        </p:nvPicPr>
        <p:blipFill rotWithShape="1">
          <a:blip r:embed="rId4" cstate="print">
            <a:lum bright="-12000" contrast="30000"/>
          </a:blip>
          <a:srcRect t="2829" r="2071" b="2190"/>
          <a:stretch/>
        </p:blipFill>
        <p:spPr bwMode="auto">
          <a:xfrm>
            <a:off x="516738" y="2617117"/>
            <a:ext cx="3479198" cy="3017726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20" y="2742834"/>
            <a:ext cx="3507636" cy="289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692696"/>
            <a:ext cx="88569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LIGHTMICROSCOPY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 </a:t>
            </a:r>
            <a:r>
              <a:rPr lang="en-US" sz="7400" dirty="0">
                <a:latin typeface="Arial Black" panose="020B0A04020102020204" pitchFamily="34" charset="0"/>
              </a:rPr>
              <a:t>5-  Species of </a:t>
            </a:r>
            <a:r>
              <a:rPr lang="en-US" sz="7400" dirty="0" smtClean="0">
                <a:latin typeface="Arial Black" panose="020B0A04020102020204" pitchFamily="34" charset="0"/>
              </a:rPr>
              <a:t>Malaria </a:t>
            </a:r>
            <a:r>
              <a:rPr lang="en-US" sz="7400" dirty="0">
                <a:latin typeface="Arial Black" panose="020B0A04020102020204" pitchFamily="34" charset="0"/>
              </a:rPr>
              <a:t>(</a:t>
            </a:r>
            <a:r>
              <a:rPr lang="en-US" sz="7400" i="1" u="sng" dirty="0">
                <a:latin typeface="Arial Black" panose="020B0A04020102020204" pitchFamily="34" charset="0"/>
                <a:cs typeface="+mj-cs"/>
              </a:rPr>
              <a:t>Plasmodium</a:t>
            </a:r>
            <a:r>
              <a:rPr lang="en-US" sz="7400" i="1" dirty="0">
                <a:latin typeface="Arial Black" panose="020B0A04020102020204" pitchFamily="34" charset="0"/>
                <a:cs typeface="+mj-cs"/>
              </a:rPr>
              <a:t> </a:t>
            </a:r>
            <a:r>
              <a:rPr lang="en-US" sz="7400" i="1" dirty="0" smtClean="0">
                <a:latin typeface="Arial Black" panose="020B0A04020102020204" pitchFamily="34" charset="0"/>
                <a:cs typeface="+mj-cs"/>
              </a:rPr>
              <a:t>Spices) </a:t>
            </a:r>
            <a:r>
              <a:rPr lang="en-US" sz="7400" dirty="0" smtClean="0">
                <a:latin typeface="Arial Black" panose="020B0A04020102020204" pitchFamily="34" charset="0"/>
              </a:rPr>
              <a:t>is </a:t>
            </a:r>
            <a:r>
              <a:rPr lang="en-US" sz="7400" dirty="0">
                <a:latin typeface="Arial Black" panose="020B0A04020102020204" pitchFamily="34" charset="0"/>
              </a:rPr>
              <a:t>identified by its characteristic microscopic </a:t>
            </a:r>
            <a:r>
              <a:rPr lang="en-US" sz="7400" dirty="0" smtClean="0">
                <a:latin typeface="Arial Black" panose="020B0A04020102020204" pitchFamily="34" charset="0"/>
              </a:rPr>
              <a:t>appearance:</a:t>
            </a:r>
            <a:endParaRPr lang="en-US" sz="7400" dirty="0">
              <a:latin typeface="Arial Black" panose="020B0A04020102020204" pitchFamily="34" charset="0"/>
            </a:endParaRPr>
          </a:p>
          <a:p>
            <a:endParaRPr lang="en-US" altLang="ar-SA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4"/>
            <a:ext cx="6840760" cy="47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612560" cy="720080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LABORATORY DIAGNOSIS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764704"/>
            <a:ext cx="88569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altLang="ar-SA" sz="9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LIGHTMICROSCOPY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 </a:t>
            </a:r>
            <a:endParaRPr lang="en-US" altLang="ar-SA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87989" y="4852898"/>
            <a:ext cx="53823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Plasmodium</a:t>
            </a:r>
            <a:r>
              <a:rPr lang="en-US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f</a:t>
            </a:r>
            <a:r>
              <a:rPr lang="en-US" sz="2400" b="1" i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alciparum</a:t>
            </a: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Gametocyte  stage </a:t>
            </a:r>
            <a:r>
              <a:rPr lang="en-US" sz="2000" b="1" dirty="0">
                <a:latin typeface="Arial Black" panose="020B0A04020102020204" pitchFamily="34" charset="0"/>
              </a:rPr>
              <a:t>in </a:t>
            </a:r>
            <a:r>
              <a:rPr lang="en-US" sz="2000" b="1" dirty="0" smtClean="0">
                <a:latin typeface="Arial Black" panose="020B0A04020102020204" pitchFamily="34" charset="0"/>
              </a:rPr>
              <a:t>thin smear</a:t>
            </a:r>
          </a:p>
          <a:p>
            <a:pPr algn="ctr"/>
            <a:r>
              <a:rPr lang="en-US" b="1" dirty="0"/>
              <a:t>(characteristic   banana-shaped or crescent –shaped gametocyte stage in thin smear)</a:t>
            </a:r>
          </a:p>
          <a:p>
            <a:pPr algn="ctr"/>
            <a:endParaRPr lang="en-US" dirty="0"/>
          </a:p>
        </p:txBody>
      </p:sp>
      <p:pic>
        <p:nvPicPr>
          <p:cNvPr id="8" name="Picture 7" descr="Pf1gamthn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 contrast="18000"/>
          </a:blip>
          <a:srcRect l="13922" t="16259" r="18374" b="6350"/>
          <a:stretch/>
        </p:blipFill>
        <p:spPr bwMode="auto">
          <a:xfrm>
            <a:off x="330243" y="1395486"/>
            <a:ext cx="4148918" cy="3490394"/>
          </a:xfrm>
          <a:prstGeom prst="rect">
            <a:avLst/>
          </a:prstGeom>
          <a:noFill/>
          <a:ln w="127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60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8"/>
          <a:stretch/>
        </p:blipFill>
        <p:spPr bwMode="auto">
          <a:xfrm>
            <a:off x="4644008" y="1400308"/>
            <a:ext cx="4148919" cy="3485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4454</TotalTime>
  <Words>536</Words>
  <Application>Microsoft Office PowerPoint</Application>
  <PresentationFormat>On-screen Show (4:3)</PresentationFormat>
  <Paragraphs>158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BLOOD AND TISSUE PARASITES </vt:lpstr>
      <vt:lpstr>MALARIA</vt:lpstr>
      <vt:lpstr>LABORATORY DIAGNOSIS OF MALARIA</vt:lpstr>
      <vt:lpstr>LABORATORY DIAGNOSIS OF MALARIA</vt:lpstr>
      <vt:lpstr>LABORATORY DIAGNOSIS</vt:lpstr>
      <vt:lpstr>LABORATORY DIAGNOSIS</vt:lpstr>
      <vt:lpstr>LABORATORY DIAGNOSIS</vt:lpstr>
      <vt:lpstr>LABORATORY DIAGNOSIS</vt:lpstr>
      <vt:lpstr>LABORATORY DIAGNOSIS</vt:lpstr>
      <vt:lpstr>LABORATORY DIAGNOSIS</vt:lpstr>
      <vt:lpstr>LABORATORY DIAGNOSIS OF MALARIA</vt:lpstr>
      <vt:lpstr>LEISHMANIA </vt:lpstr>
      <vt:lpstr>LABORATORY DIAGNOSIS OF LEISHMANIA</vt:lpstr>
      <vt:lpstr>LABORATORY DIAGNOSIS OF LEISHMANIA</vt:lpstr>
      <vt:lpstr>LABORATORY DIAGNOSIS OF LEISHMANIA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Aljawharah Alkabbani</cp:lastModifiedBy>
  <cp:revision>236</cp:revision>
  <dcterms:created xsi:type="dcterms:W3CDTF">2011-01-11T10:14:28Z</dcterms:created>
  <dcterms:modified xsi:type="dcterms:W3CDTF">2018-12-19T08:58:11Z</dcterms:modified>
</cp:coreProperties>
</file>