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92" r:id="rId2"/>
    <p:sldId id="288" r:id="rId3"/>
    <p:sldId id="324" r:id="rId4"/>
    <p:sldId id="293" r:id="rId5"/>
    <p:sldId id="269" r:id="rId6"/>
    <p:sldId id="258" r:id="rId7"/>
    <p:sldId id="270" r:id="rId8"/>
    <p:sldId id="299" r:id="rId9"/>
    <p:sldId id="271" r:id="rId10"/>
    <p:sldId id="325" r:id="rId11"/>
    <p:sldId id="264" r:id="rId12"/>
    <p:sldId id="266" r:id="rId13"/>
    <p:sldId id="273" r:id="rId14"/>
    <p:sldId id="323" r:id="rId15"/>
    <p:sldId id="276" r:id="rId16"/>
    <p:sldId id="280" r:id="rId17"/>
    <p:sldId id="281" r:id="rId18"/>
    <p:sldId id="311" r:id="rId19"/>
    <p:sldId id="289" r:id="rId20"/>
    <p:sldId id="278" r:id="rId21"/>
    <p:sldId id="283" r:id="rId22"/>
    <p:sldId id="284" r:id="rId23"/>
    <p:sldId id="285" r:id="rId24"/>
    <p:sldId id="286" r:id="rId25"/>
    <p:sldId id="287" r:id="rId26"/>
    <p:sldId id="312" r:id="rId27"/>
    <p:sldId id="260" r:id="rId28"/>
    <p:sldId id="300" r:id="rId29"/>
    <p:sldId id="294" r:id="rId30"/>
    <p:sldId id="296" r:id="rId31"/>
    <p:sldId id="310" r:id="rId32"/>
    <p:sldId id="301" r:id="rId33"/>
    <p:sldId id="302" r:id="rId34"/>
    <p:sldId id="303" r:id="rId35"/>
    <p:sldId id="304" r:id="rId36"/>
    <p:sldId id="297" r:id="rId37"/>
    <p:sldId id="314" r:id="rId38"/>
    <p:sldId id="315" r:id="rId39"/>
    <p:sldId id="316" r:id="rId40"/>
    <p:sldId id="305" r:id="rId41"/>
    <p:sldId id="322" r:id="rId42"/>
    <p:sldId id="317" r:id="rId43"/>
    <p:sldId id="307" r:id="rId44"/>
    <p:sldId id="319" r:id="rId45"/>
    <p:sldId id="320" r:id="rId46"/>
    <p:sldId id="321" r:id="rId47"/>
    <p:sldId id="318" r:id="rId48"/>
    <p:sldId id="309" r:id="rId49"/>
    <p:sldId id="308" r:id="rId50"/>
    <p:sldId id="326"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94660"/>
  </p:normalViewPr>
  <p:slideViewPr>
    <p:cSldViewPr>
      <p:cViewPr varScale="1">
        <p:scale>
          <a:sx n="43" d="100"/>
          <a:sy n="43" d="100"/>
        </p:scale>
        <p:origin x="-56" y="-4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676FB31-FAE5-4192-996C-55EEA67761E3}" type="datetimeFigureOut">
              <a:rPr lang="en-US"/>
              <a:pPr>
                <a:defRPr/>
              </a:pPr>
              <a:t>11/14/2018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charset="0"/>
              </a:defRPr>
            </a:lvl1pPr>
          </a:lstStyle>
          <a:p>
            <a:pPr>
              <a:defRPr/>
            </a:pPr>
            <a:fld id="{99FA4ADD-0227-46C6-BC66-15602A921C7D}"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a:lstStyle/>
          <a:p>
            <a:fld id="{0489E01A-A2A3-480C-A8E1-85D0A067F812}" type="slidenum">
              <a:rPr lang="en-US" smtClean="0"/>
              <a:pPr/>
              <a:t>5</a:t>
            </a:fld>
            <a:endParaRPr lang="en-US" smtClean="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a:lstStyle/>
          <a:p>
            <a:fld id="{561B7E0B-8724-463F-A700-ADE8663F8038}" type="slidenum">
              <a:rPr lang="en-US" smtClean="0"/>
              <a:pPr/>
              <a:t>22</a:t>
            </a:fld>
            <a:endParaRPr lang="en-US"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--black arrow squamo-columnar jxn—Z-line</a:t>
            </a:r>
          </a:p>
          <a:p>
            <a:pPr eaLnBrk="1" hangingPunct="1"/>
            <a:r>
              <a:rPr lang="en-US" smtClean="0"/>
              <a:t>--Z-line has undulating smooth contours</a:t>
            </a:r>
          </a:p>
          <a:p>
            <a:pPr eaLnBrk="1" hangingPunct="1"/>
            <a:r>
              <a:rPr lang="en-US" smtClean="0"/>
              <a:t>--green arrow—gastric columnar epithelium above round black sphincter</a:t>
            </a:r>
          </a:p>
          <a:p>
            <a:pPr eaLnBrk="1" hangingPunct="1"/>
            <a:r>
              <a:rPr lang="en-US" smtClean="0"/>
              <a:t>--red arow—pink white esophageal squamous epithelium</a:t>
            </a:r>
          </a:p>
          <a:p>
            <a:pPr eaLnBrk="1" hangingPunct="1"/>
            <a:r>
              <a:rPr lang="en-US" smtClean="0"/>
              <a:t>--ulcerations in 2-7%</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a:lstStyle/>
          <a:p>
            <a:fld id="{CEA39B8A-5296-462C-B175-9EDE000F122E}" type="slidenum">
              <a:rPr lang="en-US" smtClean="0"/>
              <a:pPr/>
              <a:t>23</a:t>
            </a:fld>
            <a:endParaRPr lang="en-US" smtClean="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4-20% of patients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a:lstStyle/>
          <a:p>
            <a:fld id="{845F4292-DB52-4D95-A9AF-1E1FF76F42AE}" type="slidenum">
              <a:rPr lang="en-US" smtClean="0"/>
              <a:pPr/>
              <a:t>24</a:t>
            </a:fld>
            <a:endParaRPr lang="en-US"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--1950—Norman Barrett</a:t>
            </a:r>
          </a:p>
          <a:p>
            <a:pPr eaLnBrk="1" hangingPunct="1"/>
            <a:r>
              <a:rPr lang="en-US" smtClean="0"/>
              <a:t>--10-15%</a:t>
            </a:r>
          </a:p>
          <a:p>
            <a:pPr eaLnBrk="1" hangingPunct="1"/>
            <a:r>
              <a:rPr lang="en-US" smtClean="0"/>
              <a:t>--black arrow squamo-columnar jxn—Z-line</a:t>
            </a:r>
          </a:p>
          <a:p>
            <a:pPr eaLnBrk="1" hangingPunct="1"/>
            <a:r>
              <a:rPr lang="en-US" smtClean="0"/>
              <a:t>--Z-line has undulating smooth contours</a:t>
            </a:r>
          </a:p>
          <a:p>
            <a:pPr eaLnBrk="1" hangingPunct="1"/>
            <a:r>
              <a:rPr lang="en-US" smtClean="0"/>
              <a:t>--green arrow—gastric columnar epithelium above round black sphincter</a:t>
            </a:r>
          </a:p>
          <a:p>
            <a:pPr eaLnBrk="1" hangingPunct="1"/>
            <a:r>
              <a:rPr lang="en-US" smtClean="0"/>
              <a:t>--red arow—pink white esophageal squamous epithelium</a:t>
            </a:r>
          </a:p>
          <a:p>
            <a:pPr eaLnBrk="1" hangingPunct="1"/>
            <a:r>
              <a:rPr lang="en-US" smtClean="0"/>
              <a:t>--RFs—male, smoker, age, obese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a:lstStyle/>
          <a:p>
            <a:fld id="{864CA9BD-F3C2-47EA-84E6-EAA2B51D3B75}" type="slidenum">
              <a:rPr lang="en-US" smtClean="0"/>
              <a:pPr/>
              <a:t>25</a:t>
            </a:fld>
            <a:endParaRPr lang="en-US"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Adenoca with barretts 0.5%/yr--------without barretts 0.07%/yr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a:lstStyle/>
          <a:p>
            <a:fld id="{ED8C8C4D-210F-4A36-A2E2-043BFD460431}" type="slidenum">
              <a:rPr lang="en-US" smtClean="0"/>
              <a:pPr/>
              <a:t>7</a:t>
            </a:fld>
            <a:endParaRPr lang="en-US" smtClean="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--distinction between normal and GERD is blurred because some degree of reflux is physiologic is all folks</a:t>
            </a:r>
          </a:p>
          <a:p>
            <a:pPr lvl="1" eaLnBrk="1" hangingPunct="1"/>
            <a:r>
              <a:rPr lang="en-US" smtClean="0"/>
              <a:t>Physiologic—postprandially, short lived, asymptomatic, not during sleep</a:t>
            </a:r>
          </a:p>
          <a:p>
            <a:pPr lvl="1" eaLnBrk="1" hangingPunct="1"/>
            <a:r>
              <a:rPr lang="en-US" smtClean="0"/>
              <a:t>Pathologic—symptoms or mucosal injury and often with nocturnal symptoms</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a:lstStyle/>
          <a:p>
            <a:fld id="{AA56F498-F85F-4404-AC46-98D20C6FE69F}" type="slidenum">
              <a:rPr lang="en-US" smtClean="0"/>
              <a:pPr/>
              <a:t>9</a:t>
            </a:fld>
            <a:endParaRPr lang="en-US" smtClean="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630DCEB9-DB26-4256-B79E-3B1FB41D5ADF}" type="slidenum">
              <a:rPr lang="en-US" smtClean="0"/>
              <a:pPr/>
              <a:t>13</a:t>
            </a:fld>
            <a:endParaRPr lang="en-US"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--gerd related chest pain may mimic angina—squeezing/burning, substernal, radiates to back, neck, jaw, arms.  Minutes to hours.  After meals, awakens patient from sleep, exacerbated by emotional stress</a:t>
            </a:r>
          </a:p>
          <a:p>
            <a:pPr eaLnBrk="1" hangingPunct="1"/>
            <a:r>
              <a:rPr lang="en-US" smtClean="0"/>
              <a:t>--water brash—hypersalivation—heartburn and regurg of sour fluid or tasteless saliva into mouth</a:t>
            </a:r>
          </a:p>
          <a:p>
            <a:pPr eaLnBrk="1" hangingPunct="1"/>
            <a:r>
              <a:rPr lang="en-US" smtClean="0"/>
              <a:t>--globus—lump in throat irrespective of swallowing</a:t>
            </a:r>
          </a:p>
          <a:p>
            <a:pPr eaLnBrk="1" hangingPunct="1"/>
            <a:r>
              <a:rPr lang="en-US" smtClean="0"/>
              <a:t>--odynophagia—esophageal ulcer</a:t>
            </a:r>
          </a:p>
          <a:p>
            <a:pPr eaLnBrk="1" hangingPunct="1"/>
            <a:r>
              <a:rPr lang="en-US" smtClean="0"/>
              <a:t>--nausea—infrequent</a:t>
            </a:r>
          </a:p>
          <a:p>
            <a:pPr eaLnBrk="1" hangingPunct="1"/>
            <a:r>
              <a:rPr lang="en-US" smtClean="0"/>
              <a:t>--hrt burn 70-85%//regurg 60%//dysphagi 15-20%//angina 33%//asthma 15-20%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a:lstStyle/>
          <a:p>
            <a:fld id="{F531E848-343A-4381-AC78-8A5185D60B28}" type="slidenum">
              <a:rPr lang="en-US" smtClean="0"/>
              <a:pPr/>
              <a:t>15</a:t>
            </a:fld>
            <a:endParaRPr lang="en-US" smtClean="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--heartburn +/- regurgitation high specificity, low sensitivity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3E711F44-9EEF-436B-9CD4-5BAB45A0D720}" type="slidenum">
              <a:rPr lang="en-US" smtClean="0"/>
              <a:pPr/>
              <a:t>16</a:t>
            </a:fld>
            <a:endParaRPr lang="en-US"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--if trial of med did not work or if alarm symptoms or long term 5yrs  need </a:t>
            </a:r>
            <a:r>
              <a:rPr lang="en-US" dirty="0" err="1" smtClean="0"/>
              <a:t>egd</a:t>
            </a:r>
            <a:r>
              <a:rPr lang="en-US" dirty="0" smtClean="0"/>
              <a:t> 1a evidence—</a:t>
            </a:r>
            <a:r>
              <a:rPr lang="en-US" dirty="0" err="1" smtClean="0"/>
              <a:t>dysphagia</a:t>
            </a:r>
            <a:r>
              <a:rPr lang="en-US" dirty="0" smtClean="0"/>
              <a:t>/early satiety/</a:t>
            </a:r>
            <a:r>
              <a:rPr lang="en-US" dirty="0" err="1" smtClean="0"/>
              <a:t>gi</a:t>
            </a:r>
            <a:r>
              <a:rPr lang="en-US" dirty="0" smtClean="0"/>
              <a:t> bleed/</a:t>
            </a:r>
            <a:r>
              <a:rPr lang="en-US" dirty="0" err="1" smtClean="0"/>
              <a:t>odynophagia</a:t>
            </a:r>
            <a:r>
              <a:rPr lang="en-US" dirty="0" smtClean="0"/>
              <a:t>/vomiting/wt loss/anemia</a:t>
            </a:r>
          </a:p>
          <a:p>
            <a:pPr eaLnBrk="1" hangingPunct="1"/>
            <a:r>
              <a:rPr lang="en-US" dirty="0" smtClean="0"/>
              <a:t>--50-70% of patient’s with </a:t>
            </a:r>
            <a:r>
              <a:rPr lang="en-US" dirty="0" err="1" smtClean="0"/>
              <a:t>gerd</a:t>
            </a:r>
            <a:r>
              <a:rPr lang="en-US" dirty="0" smtClean="0"/>
              <a:t> will have a </a:t>
            </a:r>
            <a:r>
              <a:rPr lang="en-US" dirty="0" err="1" smtClean="0"/>
              <a:t>neg</a:t>
            </a:r>
            <a:r>
              <a:rPr lang="en-US" dirty="0" smtClean="0"/>
              <a:t> </a:t>
            </a:r>
            <a:r>
              <a:rPr lang="en-US" dirty="0" err="1" smtClean="0"/>
              <a:t>egd</a:t>
            </a:r>
            <a:r>
              <a:rPr lang="en-US" dirty="0" smtClean="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a:lstStyle/>
          <a:p>
            <a:fld id="{E1E625E0-7FCE-421D-92B6-859F21F89D27}" type="slidenum">
              <a:rPr lang="en-US" smtClean="0"/>
              <a:pPr/>
              <a:t>17</a:t>
            </a:fld>
            <a:endParaRPr lang="en-US"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--Transnasal catheter or a wireless capsule shaped device affixed to distal esophagus</a:t>
            </a:r>
          </a:p>
          <a:p>
            <a:pPr eaLnBrk="1" hangingPunct="1"/>
            <a:r>
              <a:rPr lang="en-US" smtClean="0"/>
              <a:t>--cather positioned 5cm above manometrically defined upper limit of les</a:t>
            </a:r>
          </a:p>
          <a:p>
            <a:pPr eaLnBrk="1" hangingPunct="1"/>
            <a:r>
              <a:rPr lang="en-US" smtClean="0"/>
              <a:t>--capsul attached 6cm proximal to endoscopically defined squamocolumnar jxn</a:t>
            </a:r>
          </a:p>
          <a:p>
            <a:pPr eaLnBrk="1" hangingPunct="1"/>
            <a:r>
              <a:rPr lang="en-US" smtClean="0"/>
              <a:t>--if mucosal changes—have dx and do not need 24hph.</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a:lstStyle/>
          <a:p>
            <a:fld id="{FE84A1F1-70E3-47DB-954C-A33E34C92E46}" type="slidenum">
              <a:rPr lang="en-US" smtClean="0"/>
              <a:pPr/>
              <a:t>20</a:t>
            </a:fld>
            <a:endParaRPr lang="en-US"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Once established h&amp;p dx and no alarm symptoms can proceed with dx/therapeutic trial of tx.</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BA402971-B56F-4CF8-90AC-D42AB1FED785}" type="slidenum">
              <a:rPr lang="en-US" smtClean="0"/>
              <a:pPr/>
              <a:t>21</a:t>
            </a:fld>
            <a:endParaRPr lang="en-US"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--dysphagia, odynophagia, early satiety, gi bleed, anemia, vomit, wt loss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027754E-ED61-4767-9780-938E37C395E9}" type="datetimeFigureOut">
              <a:rPr lang="en-US"/>
              <a:pPr>
                <a:defRPr/>
              </a:pPr>
              <a:t>11/14/2018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811EF-2654-477C-9F51-D1A8A8B06CC6}"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98D559-6155-4CB4-8258-88820FCC6487}" type="datetimeFigureOut">
              <a:rPr lang="en-US"/>
              <a:pPr>
                <a:defRPr/>
              </a:pPr>
              <a:t>11/14/2018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25AD0A-CDA8-4813-8FF1-F375A36BB985}"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651547-C133-4E05-B5F0-1C121923C5D5}" type="datetimeFigureOut">
              <a:rPr lang="en-US"/>
              <a:pPr>
                <a:defRPr/>
              </a:pPr>
              <a:t>11/14/2018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26F898-4546-43F1-8530-3F1D65625E8B}"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عنوان، ونص، واثنان من ال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7813"/>
            <a:ext cx="8229600" cy="1139825"/>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sz="half" idx="1"/>
          </p:nvPr>
        </p:nvSpPr>
        <p:spPr>
          <a:xfrm>
            <a:off x="457200" y="1600200"/>
            <a:ext cx="4038600" cy="45307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quarter" idx="2"/>
          </p:nvPr>
        </p:nvSpPr>
        <p:spPr>
          <a:xfrm>
            <a:off x="4648200" y="1600200"/>
            <a:ext cx="4038600" cy="21891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محتوى 4"/>
          <p:cNvSpPr>
            <a:spLocks noGrp="1"/>
          </p:cNvSpPr>
          <p:nvPr>
            <p:ph sz="quarter" idx="3"/>
          </p:nvPr>
        </p:nvSpPr>
        <p:spPr>
          <a:xfrm>
            <a:off x="4648200" y="3941763"/>
            <a:ext cx="4038600" cy="218916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اريخ 5"/>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7" name="عنصر نائب للتذييل 6"/>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8" name="عنصر نائب لرقم الشريحة 7"/>
          <p:cNvSpPr>
            <a:spLocks noGrp="1"/>
          </p:cNvSpPr>
          <p:nvPr>
            <p:ph type="sldNum" sz="quarter" idx="12"/>
          </p:nvPr>
        </p:nvSpPr>
        <p:spPr>
          <a:xfrm>
            <a:off x="6553200" y="6243638"/>
            <a:ext cx="2133600" cy="457200"/>
          </a:xfrm>
        </p:spPr>
        <p:txBody>
          <a:bodyPr/>
          <a:lstStyle>
            <a:lvl1pPr>
              <a:defRPr/>
            </a:lvl1pPr>
          </a:lstStyle>
          <a:p>
            <a:pPr>
              <a:defRPr/>
            </a:pPr>
            <a:fld id="{ED51F5EC-4662-4D3B-A412-34B1E03003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ABB071-8489-47B6-9385-F3C7F3CAC0D0}" type="datetimeFigureOut">
              <a:rPr lang="en-US"/>
              <a:pPr>
                <a:defRPr/>
              </a:pPr>
              <a:t>11/14/2018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D9700D-2C6C-4942-90B6-E2F6F3005482}"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8B6DBF4-8879-4B2D-9C5F-0DDEA1F75C8C}" type="datetimeFigureOut">
              <a:rPr lang="en-US"/>
              <a:pPr>
                <a:defRPr/>
              </a:pPr>
              <a:t>11/14/2018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A556B7-422C-4268-8351-A2734621A289}"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15292D5-BC46-4F30-AAB3-2F8293F1D42E}" type="datetimeFigureOut">
              <a:rPr lang="en-US"/>
              <a:pPr>
                <a:defRPr/>
              </a:pPr>
              <a:t>11/14/2018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A14CF13-AF99-45D7-B036-AA52A0EE8603}"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AE80754-31F3-45F7-AD6F-8226EFC9D998}" type="datetimeFigureOut">
              <a:rPr lang="en-US"/>
              <a:pPr>
                <a:defRPr/>
              </a:pPr>
              <a:t>11/14/2018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5C6B004-27A4-4081-A9F4-71F2321F10E1}"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80610CE-527D-4EE0-BB45-92AB97BC0478}" type="datetimeFigureOut">
              <a:rPr lang="en-US"/>
              <a:pPr>
                <a:defRPr/>
              </a:pPr>
              <a:t>11/14/2018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49B4336-C9C4-475E-885C-68E9682DAE14}"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195935-EE5D-4EC6-BBC7-67028BDFC8AF}" type="datetimeFigureOut">
              <a:rPr lang="en-US"/>
              <a:pPr>
                <a:defRPr/>
              </a:pPr>
              <a:t>11/14/2018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6A6F20-A4E9-4A7B-BC92-9CCDFE0741C4}"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B961C9-2C30-4B1C-82A0-E5B4F2CB3617}" type="datetimeFigureOut">
              <a:rPr lang="en-US"/>
              <a:pPr>
                <a:defRPr/>
              </a:pPr>
              <a:t>11/14/2018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6F2970-90EA-443A-BA8F-E5E47573B55A}"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D71863-1C04-404A-A024-8950F8C3FF71}" type="datetimeFigureOut">
              <a:rPr lang="en-US"/>
              <a:pPr>
                <a:defRPr/>
              </a:pPr>
              <a:t>11/14/2018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5004B8-F287-4781-A340-733749A132CB}"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D5C6722-A9E3-4EFF-B84E-CE487ACAFCDB}" type="datetimeFigureOut">
              <a:rPr lang="en-US"/>
              <a:pPr>
                <a:defRPr/>
              </a:pPr>
              <a:t>11/14/2018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charset="0"/>
              </a:defRPr>
            </a:lvl1pPr>
          </a:lstStyle>
          <a:p>
            <a:pPr>
              <a:defRPr/>
            </a:pPr>
            <a:fld id="{F105E8B1-4858-45C8-9F62-F102AEEAFF0D}"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medicine.medscape.com/article/369510-overview"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worth1000.com/entries/85500/85638LRtQ_w.jpg"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em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medicine.medscape.com/article/930029-overview" TargetMode="External"/><Relationship Id="rId2" Type="http://schemas.openxmlformats.org/officeDocument/2006/relationships/hyperlink" Target="http://emedicine.medscape.com/article/368861-overvie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p:nvPr>
        </p:nvSpPr>
        <p:spPr/>
        <p:txBody>
          <a:bodyPr/>
          <a:lstStyle/>
          <a:p>
            <a:r>
              <a:rPr lang="en-US" smtClean="0"/>
              <a:t>Gastrointestinal Diseases</a:t>
            </a:r>
            <a:endParaRPr lang="ar-SA" smtClean="0"/>
          </a:p>
        </p:txBody>
      </p:sp>
      <p:sp>
        <p:nvSpPr>
          <p:cNvPr id="5" name="Subtitle 4"/>
          <p:cNvSpPr>
            <a:spLocks noGrp="1"/>
          </p:cNvSpPr>
          <p:nvPr>
            <p:ph type="subTitle" idx="1"/>
          </p:nvPr>
        </p:nvSpPr>
        <p:spPr/>
        <p:txBody>
          <a:bodyPr/>
          <a:lstStyle/>
          <a:p>
            <a:pPr>
              <a:buFont typeface="Arial" pitchFamily="34" charset="0"/>
              <a:buNone/>
              <a:defRPr/>
            </a:pPr>
            <a:r>
              <a:rPr lang="en-US" dirty="0" smtClean="0"/>
              <a:t>Dr. </a:t>
            </a:r>
            <a:r>
              <a:rPr lang="en-US" dirty="0" err="1" smtClean="0"/>
              <a:t>Maha</a:t>
            </a:r>
            <a:r>
              <a:rPr lang="en-US" dirty="0" smtClean="0"/>
              <a:t> </a:t>
            </a:r>
            <a:r>
              <a:rPr lang="en-US" dirty="0" err="1" smtClean="0"/>
              <a:t>Arafah</a:t>
            </a:r>
            <a:endParaRPr lang="ar-SA" dirty="0"/>
          </a:p>
        </p:txBody>
      </p:sp>
      <p:sp>
        <p:nvSpPr>
          <p:cNvPr id="7" name="TextBox 6"/>
          <p:cNvSpPr txBox="1"/>
          <p:nvPr/>
        </p:nvSpPr>
        <p:spPr>
          <a:xfrm>
            <a:off x="2819400" y="838200"/>
            <a:ext cx="3434283" cy="1077218"/>
          </a:xfrm>
          <a:prstGeom prst="rect">
            <a:avLst/>
          </a:prstGeom>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defRPr/>
            </a:pPr>
            <a:r>
              <a:rPr lang="en-US" sz="3200" b="1" dirty="0" smtClean="0"/>
              <a:t>GNT BLOCK</a:t>
            </a:r>
          </a:p>
          <a:p>
            <a:pPr algn="ctr">
              <a:defRPr/>
            </a:pPr>
            <a:r>
              <a:rPr lang="en-US" sz="3200" b="1" dirty="0" smtClean="0"/>
              <a:t>Pathology, 2018</a:t>
            </a:r>
            <a:endParaRPr lang="ar-SA"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229600" cy="4525963"/>
          </a:xfrm>
        </p:spPr>
        <p:txBody>
          <a:bodyPr/>
          <a:lstStyle/>
          <a:p>
            <a:r>
              <a:rPr lang="en-US" sz="2800" dirty="0" smtClean="0"/>
              <a:t>Approximately 80% of pregnant women have GERD.</a:t>
            </a:r>
            <a:endParaRPr lang="en-US" sz="2800" b="1" dirty="0" smtClean="0"/>
          </a:p>
          <a:p>
            <a:r>
              <a:rPr lang="en-US" sz="2800" dirty="0" err="1" smtClean="0"/>
              <a:t>Hiatal</a:t>
            </a:r>
            <a:r>
              <a:rPr lang="en-US" sz="2800" dirty="0" smtClean="0"/>
              <a:t> hernia present in ~70% of people with GERD.</a:t>
            </a:r>
            <a:endParaRPr lang="en-US" sz="2800" b="1" dirty="0" smtClean="0"/>
          </a:p>
          <a:p>
            <a:r>
              <a:rPr lang="en-US" sz="2800" dirty="0" smtClean="0"/>
              <a:t>Risk factors</a:t>
            </a:r>
            <a:endParaRPr lang="en-US" sz="2800" b="1" dirty="0" smtClean="0"/>
          </a:p>
          <a:p>
            <a:pPr lvl="1">
              <a:buFont typeface="Courier New" pitchFamily="49" charset="0"/>
              <a:buChar char="o"/>
            </a:pPr>
            <a:r>
              <a:rPr lang="en-US" sz="2400" dirty="0" smtClean="0"/>
              <a:t>Smoking, alcohol</a:t>
            </a:r>
            <a:endParaRPr lang="en-US" sz="2400" b="1" dirty="0" smtClean="0"/>
          </a:p>
          <a:p>
            <a:pPr lvl="1">
              <a:buFont typeface="Courier New" pitchFamily="49" charset="0"/>
              <a:buChar char="o"/>
            </a:pPr>
            <a:r>
              <a:rPr lang="en-US" sz="2400" dirty="0" smtClean="0"/>
              <a:t>Caffeine, fatty foods, chocolate</a:t>
            </a:r>
            <a:endParaRPr lang="en-US" sz="2400" b="1" dirty="0" smtClean="0"/>
          </a:p>
          <a:p>
            <a:pPr lvl="1">
              <a:buFont typeface="Courier New" pitchFamily="49" charset="0"/>
              <a:buChar char="o"/>
            </a:pPr>
            <a:r>
              <a:rPr lang="en-US" sz="2400" dirty="0" smtClean="0"/>
              <a:t>Pregnancy, obesity</a:t>
            </a:r>
            <a:endParaRPr lang="en-US" sz="2400" b="1" dirty="0" smtClean="0"/>
          </a:p>
          <a:p>
            <a:pPr lvl="1">
              <a:buFont typeface="Courier New" pitchFamily="49" charset="0"/>
              <a:buChar char="o"/>
            </a:pPr>
            <a:r>
              <a:rPr lang="en-US" sz="2400" dirty="0" err="1" smtClean="0"/>
              <a:t>Hiatal</a:t>
            </a:r>
            <a:r>
              <a:rPr lang="en-US" sz="2400" dirty="0" smtClean="0"/>
              <a:t> hernia</a:t>
            </a:r>
          </a:p>
          <a:p>
            <a:endParaRPr lang="en-US" dirty="0"/>
          </a:p>
        </p:txBody>
      </p:sp>
      <p:sp>
        <p:nvSpPr>
          <p:cNvPr id="4" name="Rectangle 3"/>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
        <p:nvSpPr>
          <p:cNvPr id="5" name="Rectangle 2"/>
          <p:cNvSpPr>
            <a:spLocks noGrp="1" noChangeArrowheads="1"/>
          </p:cNvSpPr>
          <p:nvPr>
            <p:ph type="title"/>
          </p:nvPr>
        </p:nvSpPr>
        <p:spPr>
          <a:xfrm>
            <a:off x="533400" y="304800"/>
            <a:ext cx="8229600" cy="1143000"/>
          </a:xfrm>
        </p:spPr>
        <p:txBody>
          <a:bodyPr/>
          <a:lstStyle/>
          <a:p>
            <a:pPr eaLnBrk="1" hangingPunct="1"/>
            <a:r>
              <a:rPr lang="en-US" b="1" dirty="0" smtClean="0">
                <a:solidFill>
                  <a:srgbClr val="FF0000"/>
                </a:solidFill>
              </a:rPr>
              <a:t>Epidemiology of GERD</a:t>
            </a:r>
          </a:p>
        </p:txBody>
      </p:sp>
      <p:pic>
        <p:nvPicPr>
          <p:cNvPr id="77826" name="Picture 2"/>
          <p:cNvPicPr>
            <a:picLocks noChangeAspect="1" noChangeArrowheads="1"/>
          </p:cNvPicPr>
          <p:nvPr/>
        </p:nvPicPr>
        <p:blipFill>
          <a:blip r:embed="rId2" cstate="print"/>
          <a:srcRect/>
          <a:stretch>
            <a:fillRect/>
          </a:stretch>
        </p:blipFill>
        <p:spPr bwMode="auto">
          <a:xfrm>
            <a:off x="4966231" y="2362200"/>
            <a:ext cx="4177769" cy="3419475"/>
          </a:xfrm>
          <a:prstGeom prst="rect">
            <a:avLst/>
          </a:prstGeom>
          <a:noFill/>
          <a:ln w="9525">
            <a:noFill/>
            <a:miter lim="800000"/>
            <a:headEnd/>
            <a:tailEnd/>
          </a:ln>
        </p:spPr>
      </p:pic>
      <p:sp>
        <p:nvSpPr>
          <p:cNvPr id="7" name="Rectangle 6"/>
          <p:cNvSpPr/>
          <p:nvPr/>
        </p:nvSpPr>
        <p:spPr>
          <a:xfrm>
            <a:off x="2590800" y="5105400"/>
            <a:ext cx="373380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smtClean="0"/>
              <a:t> </a:t>
            </a:r>
            <a:r>
              <a:rPr lang="en-US" dirty="0" err="1" smtClean="0"/>
              <a:t>Herniation</a:t>
            </a:r>
            <a:r>
              <a:rPr lang="en-US" dirty="0" smtClean="0"/>
              <a:t> of a portion of the stomach into the lower thorax</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rgbClr val="FF0000"/>
                </a:solidFill>
              </a:rPr>
              <a:t>GERD </a:t>
            </a:r>
            <a:r>
              <a:rPr lang="en-US" b="1" dirty="0" smtClean="0"/>
              <a:t/>
            </a:r>
            <a:br>
              <a:rPr lang="en-US" b="1" dirty="0" smtClean="0"/>
            </a:br>
            <a:r>
              <a:rPr lang="en-US" b="1" dirty="0" err="1" smtClean="0"/>
              <a:t>Pathophysiology</a:t>
            </a:r>
            <a:endParaRPr lang="en-US" dirty="0"/>
          </a:p>
        </p:txBody>
      </p:sp>
      <p:sp>
        <p:nvSpPr>
          <p:cNvPr id="12291" name="Content Placeholder 2"/>
          <p:cNvSpPr>
            <a:spLocks noGrp="1"/>
          </p:cNvSpPr>
          <p:nvPr>
            <p:ph idx="1"/>
          </p:nvPr>
        </p:nvSpPr>
        <p:spPr/>
        <p:txBody>
          <a:bodyPr/>
          <a:lstStyle/>
          <a:p>
            <a:pPr eaLnBrk="1" hangingPunct="1">
              <a:buFont typeface="Arial" charset="0"/>
              <a:buNone/>
            </a:pPr>
            <a:endParaRPr lang="en-US" smtClean="0"/>
          </a:p>
          <a:p>
            <a:pPr eaLnBrk="1" hangingPunct="1"/>
            <a:r>
              <a:rPr lang="en-US" sz="2800" smtClean="0">
                <a:solidFill>
                  <a:srgbClr val="FF0000"/>
                </a:solidFill>
              </a:rPr>
              <a:t>Abnormal lower esophageal sphincter</a:t>
            </a:r>
            <a:endParaRPr lang="en-US" sz="2800" smtClean="0"/>
          </a:p>
          <a:p>
            <a:pPr eaLnBrk="1" hangingPunct="1"/>
            <a:endParaRPr lang="en-US" sz="2800" smtClean="0"/>
          </a:p>
          <a:p>
            <a:pPr eaLnBrk="1" hangingPunct="1"/>
            <a:r>
              <a:rPr lang="en-US" smtClean="0"/>
              <a:t>or </a:t>
            </a:r>
          </a:p>
          <a:p>
            <a:pPr eaLnBrk="1" hangingPunct="1"/>
            <a:endParaRPr lang="en-US" smtClean="0"/>
          </a:p>
          <a:p>
            <a:pPr eaLnBrk="1" hangingPunct="1"/>
            <a:r>
              <a:rPr lang="en-US" sz="2800" smtClean="0">
                <a:solidFill>
                  <a:srgbClr val="FF0066"/>
                </a:solidFill>
              </a:rPr>
              <a:t>Increase  abdominal pressure</a:t>
            </a:r>
          </a:p>
          <a:p>
            <a:pPr eaLnBrk="1" hangingPunct="1"/>
            <a:endParaRPr lang="en-US" sz="2800" smtClean="0"/>
          </a:p>
        </p:txBody>
      </p:sp>
      <p:sp>
        <p:nvSpPr>
          <p:cNvPr id="4" name="Rectangle 3"/>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3" name="Picture 9"/>
          <p:cNvPicPr>
            <a:picLocks noChangeAspect="1" noChangeArrowheads="1"/>
          </p:cNvPicPr>
          <p:nvPr/>
        </p:nvPicPr>
        <p:blipFill>
          <a:blip r:embed="rId2" cstate="print"/>
          <a:srcRect/>
          <a:stretch>
            <a:fillRect/>
          </a:stretch>
        </p:blipFill>
        <p:spPr bwMode="auto">
          <a:xfrm>
            <a:off x="4267200" y="4267200"/>
            <a:ext cx="3810000" cy="2143125"/>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rgbClr val="FF0000"/>
                </a:solidFill>
              </a:rPr>
              <a:t>GERD </a:t>
            </a:r>
            <a:r>
              <a:rPr lang="en-US" b="1" dirty="0" smtClean="0"/>
              <a:t/>
            </a:r>
            <a:br>
              <a:rPr lang="en-US" b="1" dirty="0" smtClean="0"/>
            </a:br>
            <a:r>
              <a:rPr lang="en-US" b="1" dirty="0" err="1" smtClean="0"/>
              <a:t>Pathophysiology</a:t>
            </a:r>
            <a:endParaRPr lang="en-US" dirty="0"/>
          </a:p>
        </p:txBody>
      </p:sp>
      <p:sp>
        <p:nvSpPr>
          <p:cNvPr id="3" name="Content Placeholder 2"/>
          <p:cNvSpPr>
            <a:spLocks noGrp="1"/>
          </p:cNvSpPr>
          <p:nvPr>
            <p:ph idx="1"/>
          </p:nvPr>
        </p:nvSpPr>
        <p:spPr>
          <a:xfrm>
            <a:off x="228600" y="1447800"/>
            <a:ext cx="6705600" cy="4525963"/>
          </a:xfrm>
        </p:spPr>
        <p:txBody>
          <a:bodyPr rtlCol="0">
            <a:normAutofit fontScale="77500" lnSpcReduction="20000"/>
          </a:bodyPr>
          <a:lstStyle/>
          <a:p>
            <a:pPr eaLnBrk="1" fontAlgn="auto" hangingPunct="1">
              <a:spcAft>
                <a:spcPts val="0"/>
              </a:spcAft>
              <a:buFont typeface="Arial" pitchFamily="34" charset="0"/>
              <a:buNone/>
              <a:defRPr/>
            </a:pPr>
            <a:endParaRPr lang="en-US" dirty="0" smtClean="0"/>
          </a:p>
          <a:p>
            <a:pPr marL="514350" indent="-514350" eaLnBrk="1" fontAlgn="auto" hangingPunct="1">
              <a:spcAft>
                <a:spcPts val="0"/>
              </a:spcAft>
              <a:buFont typeface="+mj-lt"/>
              <a:buAutoNum type="alphaUcPeriod"/>
              <a:defRPr/>
            </a:pPr>
            <a:r>
              <a:rPr lang="en-US" dirty="0" smtClean="0">
                <a:solidFill>
                  <a:srgbClr val="FF0000"/>
                </a:solidFill>
              </a:rPr>
              <a:t>Abnormal lower esophageal sphincter</a:t>
            </a:r>
          </a:p>
          <a:p>
            <a:pPr marL="514350" indent="-514350" eaLnBrk="1" fontAlgn="auto" hangingPunct="1">
              <a:spcAft>
                <a:spcPts val="0"/>
              </a:spcAft>
              <a:buFont typeface="+mj-lt"/>
              <a:buAutoNum type="arabicPeriod"/>
              <a:defRPr/>
            </a:pPr>
            <a:r>
              <a:rPr lang="en-US" dirty="0" smtClean="0"/>
              <a:t>Functional  (frequent transient LES relaxation) </a:t>
            </a:r>
          </a:p>
          <a:p>
            <a:pPr marL="514350" indent="-514350" eaLnBrk="1" fontAlgn="auto" hangingPunct="1">
              <a:spcAft>
                <a:spcPts val="0"/>
              </a:spcAft>
              <a:buFont typeface="+mj-lt"/>
              <a:buAutoNum type="arabicPeriod"/>
              <a:defRPr/>
            </a:pPr>
            <a:r>
              <a:rPr lang="en-US" dirty="0" smtClean="0"/>
              <a:t>Mechanical  (</a:t>
            </a:r>
            <a:r>
              <a:rPr lang="en-US" dirty="0" err="1" smtClean="0"/>
              <a:t>hypotensive</a:t>
            </a:r>
            <a:r>
              <a:rPr lang="en-US" dirty="0" smtClean="0"/>
              <a:t> LES)</a:t>
            </a:r>
          </a:p>
          <a:p>
            <a:pPr marL="514350" indent="-514350" eaLnBrk="1" fontAlgn="auto" hangingPunct="1">
              <a:spcAft>
                <a:spcPts val="0"/>
              </a:spcAft>
              <a:buFont typeface="+mj-lt"/>
              <a:buAutoNum type="arabicPeriod"/>
              <a:defRPr/>
            </a:pPr>
            <a:r>
              <a:rPr lang="en-US" dirty="0" smtClean="0"/>
              <a:t>Foods  (</a:t>
            </a:r>
            <a:r>
              <a:rPr lang="en-US" dirty="0" err="1" smtClean="0"/>
              <a:t>eg</a:t>
            </a:r>
            <a:r>
              <a:rPr lang="en-US" dirty="0" smtClean="0"/>
              <a:t>, coffee, alcohol, smoking) </a:t>
            </a:r>
          </a:p>
          <a:p>
            <a:pPr marL="514350" indent="-514350" eaLnBrk="1" fontAlgn="auto" hangingPunct="1">
              <a:spcAft>
                <a:spcPts val="0"/>
              </a:spcAft>
              <a:buFont typeface="+mj-lt"/>
              <a:buAutoNum type="arabicPeriod"/>
              <a:defRPr/>
            </a:pPr>
            <a:r>
              <a:rPr lang="en-US" dirty="0" smtClean="0"/>
              <a:t>Medications  (</a:t>
            </a:r>
            <a:r>
              <a:rPr lang="en-US" dirty="0" err="1" smtClean="0"/>
              <a:t>eg</a:t>
            </a:r>
            <a:r>
              <a:rPr lang="en-US" dirty="0" smtClean="0"/>
              <a:t>, calcium channel blockers), </a:t>
            </a:r>
          </a:p>
          <a:p>
            <a:pPr marL="514350" indent="-514350" eaLnBrk="1" fontAlgn="auto" hangingPunct="1">
              <a:spcAft>
                <a:spcPts val="0"/>
              </a:spcAft>
              <a:buFont typeface="+mj-lt"/>
              <a:buAutoNum type="arabicPeriod"/>
              <a:defRPr/>
            </a:pPr>
            <a:r>
              <a:rPr lang="en-US" dirty="0" smtClean="0"/>
              <a:t>Location  ..........        </a:t>
            </a:r>
            <a:r>
              <a:rPr lang="en-US" dirty="0" err="1" smtClean="0">
                <a:hlinkClick r:id="rId3"/>
              </a:rPr>
              <a:t>hiatal</a:t>
            </a:r>
            <a:r>
              <a:rPr lang="en-US" dirty="0" smtClean="0">
                <a:hlinkClick r:id="rId3"/>
              </a:rPr>
              <a:t> hernia</a:t>
            </a:r>
            <a:endParaRPr lang="en-US" dirty="0" smtClean="0"/>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r>
              <a:rPr lang="en-US" dirty="0" smtClean="0"/>
              <a:t>or </a:t>
            </a:r>
            <a:endParaRPr lang="en-US" dirty="0"/>
          </a:p>
          <a:p>
            <a:pPr marL="514350" indent="-514350" eaLnBrk="1" fontAlgn="auto" hangingPunct="1">
              <a:spcAft>
                <a:spcPts val="0"/>
              </a:spcAft>
              <a:buFont typeface="Arial" pitchFamily="34" charset="0"/>
              <a:buNone/>
              <a:defRPr/>
            </a:pPr>
            <a:r>
              <a:rPr lang="en-US" dirty="0" smtClean="0">
                <a:solidFill>
                  <a:srgbClr val="FF0000"/>
                </a:solidFill>
              </a:rPr>
              <a:t>B.     Increase  abdominal pressure</a:t>
            </a:r>
          </a:p>
          <a:p>
            <a:pPr eaLnBrk="1" fontAlgn="auto" hangingPunct="1">
              <a:spcAft>
                <a:spcPts val="0"/>
              </a:spcAft>
              <a:buFont typeface="Arial" pitchFamily="34" charset="0"/>
              <a:buChar char="•"/>
              <a:defRPr/>
            </a:pPr>
            <a:endParaRPr lang="en-US" dirty="0"/>
          </a:p>
        </p:txBody>
      </p:sp>
      <p:sp>
        <p:nvSpPr>
          <p:cNvPr id="14340" name="Rectangle 3"/>
          <p:cNvSpPr>
            <a:spLocks noChangeArrowheads="1"/>
          </p:cNvSpPr>
          <p:nvPr/>
        </p:nvSpPr>
        <p:spPr bwMode="auto">
          <a:xfrm>
            <a:off x="7239000" y="2276475"/>
            <a:ext cx="1676400" cy="923925"/>
          </a:xfrm>
          <a:prstGeom prst="rect">
            <a:avLst/>
          </a:prstGeom>
          <a:noFill/>
          <a:ln w="9525">
            <a:solidFill>
              <a:srgbClr val="FF0000"/>
            </a:solidFill>
            <a:miter lim="800000"/>
            <a:headEnd/>
            <a:tailEnd/>
          </a:ln>
        </p:spPr>
        <p:txBody>
          <a:bodyPr>
            <a:spAutoFit/>
          </a:bodyPr>
          <a:lstStyle/>
          <a:p>
            <a:r>
              <a:rPr lang="en-US">
                <a:latin typeface="Calibri" pitchFamily="34" charset="0"/>
              </a:rPr>
              <a:t>The  most common cause of  (GERD). </a:t>
            </a:r>
          </a:p>
        </p:txBody>
      </p:sp>
      <p:sp>
        <p:nvSpPr>
          <p:cNvPr id="5" name="Right Brace 4"/>
          <p:cNvSpPr/>
          <p:nvPr/>
        </p:nvSpPr>
        <p:spPr>
          <a:xfrm>
            <a:off x="6934200" y="2286000"/>
            <a:ext cx="304800" cy="8382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4342" name="Rectangle 5"/>
          <p:cNvSpPr>
            <a:spLocks noChangeArrowheads="1"/>
          </p:cNvSpPr>
          <p:nvPr/>
        </p:nvSpPr>
        <p:spPr bwMode="auto">
          <a:xfrm>
            <a:off x="7239000" y="3276600"/>
            <a:ext cx="1676400" cy="923925"/>
          </a:xfrm>
          <a:prstGeom prst="rect">
            <a:avLst/>
          </a:prstGeom>
          <a:noFill/>
          <a:ln w="9525">
            <a:solidFill>
              <a:srgbClr val="FF0000"/>
            </a:solidFill>
            <a:miter lim="800000"/>
            <a:headEnd/>
            <a:tailEnd/>
          </a:ln>
        </p:spPr>
        <p:txBody>
          <a:bodyPr>
            <a:spAutoFit/>
          </a:bodyPr>
          <a:lstStyle/>
          <a:p>
            <a:r>
              <a:rPr lang="en-US">
                <a:latin typeface="Calibri" pitchFamily="34" charset="0"/>
              </a:rPr>
              <a:t>decrease the pressure of the LES. </a:t>
            </a:r>
          </a:p>
        </p:txBody>
      </p:sp>
      <p:sp>
        <p:nvSpPr>
          <p:cNvPr id="7" name="Right Brace 6"/>
          <p:cNvSpPr/>
          <p:nvPr/>
        </p:nvSpPr>
        <p:spPr>
          <a:xfrm>
            <a:off x="6934200" y="3200400"/>
            <a:ext cx="304800" cy="7620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4344" name="Rectangle 7"/>
          <p:cNvSpPr>
            <a:spLocks noChangeArrowheads="1"/>
          </p:cNvSpPr>
          <p:nvPr/>
        </p:nvSpPr>
        <p:spPr bwMode="auto">
          <a:xfrm>
            <a:off x="914400" y="5334000"/>
            <a:ext cx="3200400" cy="1016000"/>
          </a:xfrm>
          <a:prstGeom prst="rect">
            <a:avLst/>
          </a:prstGeom>
          <a:solidFill>
            <a:schemeClr val="bg1"/>
          </a:solidFill>
          <a:ln w="9525">
            <a:solidFill>
              <a:srgbClr val="FF0000"/>
            </a:solidFill>
            <a:miter lim="800000"/>
            <a:headEnd/>
            <a:tailEnd/>
          </a:ln>
        </p:spPr>
        <p:txBody>
          <a:bodyPr>
            <a:spAutoFit/>
          </a:bodyPr>
          <a:lstStyle/>
          <a:p>
            <a:r>
              <a:rPr lang="en-US" sz="2000">
                <a:latin typeface="Calibri" pitchFamily="34" charset="0"/>
              </a:rPr>
              <a:t>Obesity</a:t>
            </a:r>
          </a:p>
          <a:p>
            <a:r>
              <a:rPr lang="en-US" sz="2000">
                <a:latin typeface="Calibri" pitchFamily="34" charset="0"/>
              </a:rPr>
              <a:t>Pregnancy</a:t>
            </a:r>
          </a:p>
          <a:p>
            <a:r>
              <a:rPr lang="en-US" sz="2000">
                <a:latin typeface="Calibri" pitchFamily="34" charset="0"/>
              </a:rPr>
              <a:t>Increased gastric volume</a:t>
            </a:r>
            <a:endParaRPr lang="en-US">
              <a:latin typeface="Calibri" pitchFamily="34" charset="0"/>
            </a:endParaRPr>
          </a:p>
        </p:txBody>
      </p:sp>
      <p:sp>
        <p:nvSpPr>
          <p:cNvPr id="10" name="Rectangle 9"/>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blinds(horizontal)">
                                      <p:cBhvr>
                                        <p:cTn id="7" dur="500"/>
                                        <p:tgtEl>
                                          <p:spTgt spid="1127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1273"/>
                                        </p:tgtEl>
                                      </p:cBhvr>
                                    </p:animEffect>
                                    <p:set>
                                      <p:cBhvr>
                                        <p:cTn id="12" dur="1" fill="hold">
                                          <p:stCondLst>
                                            <p:cond delay="499"/>
                                          </p:stCondLst>
                                        </p:cTn>
                                        <p:tgtEl>
                                          <p:spTgt spid="112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Clinical Manisfestations </a:t>
            </a:r>
          </a:p>
        </p:txBody>
      </p:sp>
      <p:sp>
        <p:nvSpPr>
          <p:cNvPr id="7171" name="Rectangle 3"/>
          <p:cNvSpPr>
            <a:spLocks noGrp="1" noChangeArrowheads="1"/>
          </p:cNvSpPr>
          <p:nvPr>
            <p:ph type="body" sz="half" idx="1"/>
          </p:nvPr>
        </p:nvSpPr>
        <p:spPr>
          <a:xfrm>
            <a:off x="228600" y="1905000"/>
            <a:ext cx="6172200" cy="2362200"/>
          </a:xfrm>
        </p:spPr>
        <p:txBody>
          <a:bodyPr/>
          <a:lstStyle/>
          <a:p>
            <a:pPr eaLnBrk="1" hangingPunct="1">
              <a:lnSpc>
                <a:spcPct val="80000"/>
              </a:lnSpc>
            </a:pPr>
            <a:r>
              <a:rPr lang="en-US" sz="2800" dirty="0" smtClean="0"/>
              <a:t>Most common symptoms</a:t>
            </a:r>
          </a:p>
          <a:p>
            <a:pPr lvl="1" eaLnBrk="1" hangingPunct="1">
              <a:lnSpc>
                <a:spcPct val="80000"/>
              </a:lnSpc>
            </a:pPr>
            <a:r>
              <a:rPr lang="en-US" sz="2400" dirty="0" smtClean="0"/>
              <a:t>Heartburn—</a:t>
            </a:r>
            <a:r>
              <a:rPr lang="en-US" sz="2400" dirty="0" err="1" smtClean="0"/>
              <a:t>retrosternal</a:t>
            </a:r>
            <a:r>
              <a:rPr lang="en-US" sz="2400" dirty="0" smtClean="0"/>
              <a:t> burning discomfort</a:t>
            </a:r>
          </a:p>
          <a:p>
            <a:pPr lvl="1" eaLnBrk="1" hangingPunct="1">
              <a:lnSpc>
                <a:spcPct val="80000"/>
              </a:lnSpc>
            </a:pPr>
            <a:r>
              <a:rPr lang="en-US" sz="2400" dirty="0" smtClean="0"/>
              <a:t>Regurgitation—effortless return of gastric contents into the pharynx without nausea, retching, or abdominal contractions</a:t>
            </a:r>
          </a:p>
        </p:txBody>
      </p:sp>
      <p:pic>
        <p:nvPicPr>
          <p:cNvPr id="7175" name="Picture 7" descr="85638LRtQ_w">
            <a:hlinkClick r:id="rId3"/>
          </p:cNvPr>
          <p:cNvPicPr>
            <a:picLocks noGrp="1" noChangeAspect="1" noChangeArrowheads="1"/>
          </p:cNvPicPr>
          <p:nvPr>
            <p:ph sz="quarter" idx="2"/>
          </p:nvPr>
        </p:nvPicPr>
        <p:blipFill>
          <a:blip r:embed="rId4" cstate="print"/>
          <a:srcRect/>
          <a:stretch>
            <a:fillRect/>
          </a:stretch>
        </p:blipFill>
        <p:spPr>
          <a:xfrm>
            <a:off x="6373813" y="2209800"/>
            <a:ext cx="2027237" cy="2209800"/>
          </a:xfrm>
        </p:spPr>
      </p:pic>
      <p:sp>
        <p:nvSpPr>
          <p:cNvPr id="15365" name="مستطيل 5"/>
          <p:cNvSpPr>
            <a:spLocks noChangeArrowheads="1"/>
          </p:cNvSpPr>
          <p:nvPr/>
        </p:nvSpPr>
        <p:spPr bwMode="auto">
          <a:xfrm>
            <a:off x="685800" y="4876800"/>
            <a:ext cx="5029200" cy="830997"/>
          </a:xfrm>
          <a:prstGeom prst="rect">
            <a:avLst/>
          </a:prstGeom>
          <a:noFill/>
          <a:ln w="9525">
            <a:noFill/>
            <a:miter lim="800000"/>
            <a:headEnd/>
            <a:tailEnd/>
          </a:ln>
        </p:spPr>
        <p:txBody>
          <a:bodyPr>
            <a:spAutoFit/>
          </a:bodyPr>
          <a:lstStyle/>
          <a:p>
            <a:r>
              <a:rPr lang="en-US" sz="2400" dirty="0"/>
              <a:t>Atypical  symptoms….coughing, chest pain, and wheezing.</a:t>
            </a:r>
          </a:p>
        </p:txBody>
      </p:sp>
      <p:pic>
        <p:nvPicPr>
          <p:cNvPr id="15366" name="Picture 1"/>
          <p:cNvPicPr>
            <a:picLocks noChangeAspect="1" noChangeArrowheads="1"/>
          </p:cNvPicPr>
          <p:nvPr/>
        </p:nvPicPr>
        <p:blipFill>
          <a:blip r:embed="rId5" cstate="print"/>
          <a:srcRect/>
          <a:stretch>
            <a:fillRect/>
          </a:stretch>
        </p:blipFill>
        <p:spPr bwMode="auto">
          <a:xfrm>
            <a:off x="6858000" y="5029200"/>
            <a:ext cx="1219200" cy="1457325"/>
          </a:xfrm>
          <a:prstGeom prst="rect">
            <a:avLst/>
          </a:prstGeom>
          <a:noFill/>
          <a:ln w="9525">
            <a:noFill/>
            <a:miter lim="800000"/>
            <a:headEnd/>
            <a:tailEnd/>
          </a:ln>
        </p:spPr>
      </p:pic>
      <p:cxnSp>
        <p:nvCxnSpPr>
          <p:cNvPr id="8" name="رابط كسهم مستقيم 7"/>
          <p:cNvCxnSpPr/>
          <p:nvPr/>
        </p:nvCxnSpPr>
        <p:spPr>
          <a:xfrm>
            <a:off x="5257800" y="5105400"/>
            <a:ext cx="1981200" cy="6096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p:cTn id="7" dur="1000" fill="hold"/>
                                        <p:tgtEl>
                                          <p:spTgt spid="7171">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7171">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7171">
                                            <p:txEl>
                                              <p:pRg st="1" end="1"/>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7175"/>
                                        </p:tgtEl>
                                        <p:attrNameLst>
                                          <p:attrName>style.visibility</p:attrName>
                                        </p:attrNameLst>
                                      </p:cBhvr>
                                      <p:to>
                                        <p:strVal val="visible"/>
                                      </p:to>
                                    </p:set>
                                    <p:anim calcmode="lin" valueType="num">
                                      <p:cBhvr>
                                        <p:cTn id="12" dur="1000" fill="hold"/>
                                        <p:tgtEl>
                                          <p:spTgt spid="7175"/>
                                        </p:tgtEl>
                                        <p:attrNameLst>
                                          <p:attrName>ppt_w</p:attrName>
                                        </p:attrNameLst>
                                      </p:cBhvr>
                                      <p:tavLst>
                                        <p:tav tm="0">
                                          <p:val>
                                            <p:strVal val="#ppt_w*0.70"/>
                                          </p:val>
                                        </p:tav>
                                        <p:tav tm="100000">
                                          <p:val>
                                            <p:strVal val="#ppt_w"/>
                                          </p:val>
                                        </p:tav>
                                      </p:tavLst>
                                    </p:anim>
                                    <p:anim calcmode="lin" valueType="num">
                                      <p:cBhvr>
                                        <p:cTn id="13" dur="1000" fill="hold"/>
                                        <p:tgtEl>
                                          <p:spTgt spid="7175"/>
                                        </p:tgtEl>
                                        <p:attrNameLst>
                                          <p:attrName>ppt_h</p:attrName>
                                        </p:attrNameLst>
                                      </p:cBhvr>
                                      <p:tavLst>
                                        <p:tav tm="0">
                                          <p:val>
                                            <p:strVal val="#ppt_h"/>
                                          </p:val>
                                        </p:tav>
                                        <p:tav tm="100000">
                                          <p:val>
                                            <p:strVal val="#ppt_h"/>
                                          </p:val>
                                        </p:tav>
                                      </p:tavLst>
                                    </p:anim>
                                    <p:animEffect transition="in" filter="fade">
                                      <p:cBhvr>
                                        <p:cTn id="14" dur="1000"/>
                                        <p:tgtEl>
                                          <p:spTgt spid="717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p:cTn id="19" dur="1000" fill="hold"/>
                                        <p:tgtEl>
                                          <p:spTgt spid="7171">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7171">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7171">
                                            <p:txEl>
                                              <p:pRg st="2" end="2"/>
                                            </p:txEl>
                                          </p:spTgt>
                                        </p:tgtEl>
                                      </p:cBhvr>
                                    </p:animEffect>
                                  </p:childTnLst>
                                </p:cTn>
                              </p:par>
                              <p:par>
                                <p:cTn id="22" presetID="55" presetClass="exit" presetSubtype="0" fill="hold" nodeType="withEffect">
                                  <p:stCondLst>
                                    <p:cond delay="0"/>
                                  </p:stCondLst>
                                  <p:childTnLst>
                                    <p:anim calcmode="lin" valueType="num">
                                      <p:cBhvr>
                                        <p:cTn id="23" dur="1000"/>
                                        <p:tgtEl>
                                          <p:spTgt spid="7175"/>
                                        </p:tgtEl>
                                        <p:attrNameLst>
                                          <p:attrName>ppt_w</p:attrName>
                                        </p:attrNameLst>
                                      </p:cBhvr>
                                      <p:tavLst>
                                        <p:tav tm="0">
                                          <p:val>
                                            <p:strVal val="ppt_w"/>
                                          </p:val>
                                        </p:tav>
                                        <p:tav tm="100000">
                                          <p:val>
                                            <p:strVal val="ppt_w*0.70"/>
                                          </p:val>
                                        </p:tav>
                                      </p:tavLst>
                                    </p:anim>
                                    <p:anim calcmode="lin" valueType="num">
                                      <p:cBhvr>
                                        <p:cTn id="24" dur="1000"/>
                                        <p:tgtEl>
                                          <p:spTgt spid="7175"/>
                                        </p:tgtEl>
                                        <p:attrNameLst>
                                          <p:attrName>ppt_h</p:attrName>
                                        </p:attrNameLst>
                                      </p:cBhvr>
                                      <p:tavLst>
                                        <p:tav tm="0">
                                          <p:val>
                                            <p:strVal val="ppt_h"/>
                                          </p:val>
                                        </p:tav>
                                        <p:tav tm="100000">
                                          <p:val>
                                            <p:strVal val="ppt_h"/>
                                          </p:val>
                                        </p:tav>
                                      </p:tavLst>
                                    </p:anim>
                                    <p:animEffect transition="out" filter="fade">
                                      <p:cBhvr>
                                        <p:cTn id="25" dur="1000"/>
                                        <p:tgtEl>
                                          <p:spTgt spid="7175"/>
                                        </p:tgtEl>
                                      </p:cBhvr>
                                    </p:animEffect>
                                    <p:set>
                                      <p:cBhvr>
                                        <p:cTn id="26" dur="1" fill="hold">
                                          <p:stCondLst>
                                            <p:cond delay="999"/>
                                          </p:stCondLst>
                                        </p:cTn>
                                        <p:tgtEl>
                                          <p:spTgt spid="71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annpharmacy.com/blog/wp-content/uploads/2009/11/Gastroesophageal-Reflux-Disease.jpg"/>
          <p:cNvPicPr>
            <a:picLocks noChangeAspect="1" noChangeArrowheads="1"/>
          </p:cNvPicPr>
          <p:nvPr/>
        </p:nvPicPr>
        <p:blipFill>
          <a:blip r:embed="rId2" cstate="print"/>
          <a:srcRect/>
          <a:stretch>
            <a:fillRect/>
          </a:stretch>
        </p:blipFill>
        <p:spPr bwMode="auto">
          <a:xfrm>
            <a:off x="990600" y="914400"/>
            <a:ext cx="6858000" cy="4472609"/>
          </a:xfrm>
          <a:prstGeom prst="rect">
            <a:avLst/>
          </a:prstGeom>
          <a:noFill/>
        </p:spPr>
      </p:pic>
      <p:pic>
        <p:nvPicPr>
          <p:cNvPr id="3078" name="Picture 6" descr="http://www.palmspringsdesertsurgeons.com/wp-content/uploads/2013/01/istock_000002897823small.jpg"/>
          <p:cNvPicPr>
            <a:picLocks noChangeAspect="1" noChangeArrowheads="1"/>
          </p:cNvPicPr>
          <p:nvPr/>
        </p:nvPicPr>
        <p:blipFill>
          <a:blip r:embed="rId3" cstate="print"/>
          <a:srcRect/>
          <a:stretch>
            <a:fillRect/>
          </a:stretch>
        </p:blipFill>
        <p:spPr bwMode="auto">
          <a:xfrm>
            <a:off x="2590800" y="5181600"/>
            <a:ext cx="2514600" cy="1590632"/>
          </a:xfrm>
          <a:prstGeom prst="rect">
            <a:avLst/>
          </a:prstGeom>
          <a:noFill/>
        </p:spPr>
      </p:pic>
      <p:sp>
        <p:nvSpPr>
          <p:cNvPr id="5" name="Rectangle 4"/>
          <p:cNvSpPr/>
          <p:nvPr/>
        </p:nvSpPr>
        <p:spPr>
          <a:xfrm>
            <a:off x="1219200" y="533400"/>
            <a:ext cx="6058069" cy="461665"/>
          </a:xfrm>
          <a:prstGeom prst="rect">
            <a:avLst/>
          </a:prstGeom>
        </p:spPr>
        <p:txBody>
          <a:bodyPr wrap="none">
            <a:spAutoFit/>
          </a:bodyPr>
          <a:lstStyle/>
          <a:p>
            <a:pPr marL="914400" lvl="1" indent="-514350"/>
            <a:r>
              <a:rPr lang="en-CA" sz="2400" b="1" dirty="0" smtClean="0"/>
              <a:t>Clinical features of reflux </a:t>
            </a:r>
            <a:r>
              <a:rPr lang="en-CA" sz="2400" b="1" dirty="0" err="1" smtClean="0"/>
              <a:t>esophagitis</a:t>
            </a:r>
            <a:endParaRPr lang="en-CA" sz="2400" b="1" dirty="0" smtClean="0"/>
          </a:p>
        </p:txBody>
      </p:sp>
      <p:sp>
        <p:nvSpPr>
          <p:cNvPr id="6" name="Rectangle 5"/>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Diagnostic Evaluation</a:t>
            </a:r>
          </a:p>
        </p:txBody>
      </p:sp>
      <p:sp>
        <p:nvSpPr>
          <p:cNvPr id="16387" name="Rectangle 3"/>
          <p:cNvSpPr>
            <a:spLocks noGrp="1" noChangeArrowheads="1"/>
          </p:cNvSpPr>
          <p:nvPr>
            <p:ph type="body" idx="1"/>
          </p:nvPr>
        </p:nvSpPr>
        <p:spPr/>
        <p:txBody>
          <a:bodyPr/>
          <a:lstStyle/>
          <a:p>
            <a:pPr eaLnBrk="1" hangingPunct="1">
              <a:buFont typeface="Wingdings" pitchFamily="2" charset="2"/>
              <a:buNone/>
            </a:pPr>
            <a:endParaRPr lang="en-US" smtClean="0"/>
          </a:p>
          <a:p>
            <a:pPr lvl="1" eaLnBrk="1" hangingPunct="1"/>
            <a:r>
              <a:rPr lang="en-US" smtClean="0"/>
              <a:t>If classic symptoms of heartburn and regurgitation exist, the diagnosis of GERD can be made clinically and treatment can be initiated</a:t>
            </a:r>
          </a:p>
          <a:p>
            <a:pPr lvl="1" eaLnBrk="1" hangingPunct="1">
              <a:buFontTx/>
              <a:buNone/>
            </a:pPr>
            <a:endParaRPr lang="en-US" smtClean="0"/>
          </a:p>
          <a:p>
            <a:pPr lvl="2" eaLnBrk="1" hangingPunct="1"/>
            <a:endParaRPr lang="en-US" smtClean="0"/>
          </a:p>
        </p:txBody>
      </p:sp>
      <p:sp>
        <p:nvSpPr>
          <p:cNvPr id="4" name="Rectangle 3"/>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Esophagogastrodudenoscopy</a:t>
            </a:r>
          </a:p>
        </p:txBody>
      </p:sp>
      <p:sp>
        <p:nvSpPr>
          <p:cNvPr id="14339" name="Rectangle 3"/>
          <p:cNvSpPr>
            <a:spLocks noGrp="1" noChangeArrowheads="1"/>
          </p:cNvSpPr>
          <p:nvPr>
            <p:ph type="body" idx="1"/>
          </p:nvPr>
        </p:nvSpPr>
        <p:spPr>
          <a:xfrm>
            <a:off x="152400" y="2895600"/>
            <a:ext cx="5029200" cy="1676400"/>
          </a:xfrm>
        </p:spPr>
        <p:txBody>
          <a:bodyPr/>
          <a:lstStyle/>
          <a:p>
            <a:pPr eaLnBrk="1" hangingPunct="1">
              <a:lnSpc>
                <a:spcPct val="80000"/>
              </a:lnSpc>
            </a:pPr>
            <a:r>
              <a:rPr lang="en-US" sz="2400" dirty="0" smtClean="0"/>
              <a:t>Endoscopy (with biopsy if needed)</a:t>
            </a:r>
          </a:p>
          <a:p>
            <a:pPr lvl="1" eaLnBrk="1" hangingPunct="1">
              <a:lnSpc>
                <a:spcPct val="80000"/>
              </a:lnSpc>
            </a:pPr>
            <a:r>
              <a:rPr lang="en-US" sz="2000" dirty="0" smtClean="0"/>
              <a:t>In patients with  unusual signs/ symptoms</a:t>
            </a:r>
          </a:p>
          <a:p>
            <a:pPr lvl="1" eaLnBrk="1" hangingPunct="1">
              <a:lnSpc>
                <a:spcPct val="80000"/>
              </a:lnSpc>
            </a:pPr>
            <a:r>
              <a:rPr lang="en-US" sz="2000" dirty="0" smtClean="0"/>
              <a:t>Those who fail a medication trial</a:t>
            </a:r>
          </a:p>
          <a:p>
            <a:pPr lvl="1" eaLnBrk="1" hangingPunct="1">
              <a:lnSpc>
                <a:spcPct val="80000"/>
              </a:lnSpc>
            </a:pPr>
            <a:r>
              <a:rPr lang="en-US" sz="2000" dirty="0" smtClean="0"/>
              <a:t>Those who require long-term treatment</a:t>
            </a:r>
          </a:p>
        </p:txBody>
      </p:sp>
      <p:pic>
        <p:nvPicPr>
          <p:cNvPr id="17412" name="Picture 5" descr="ei_2578"/>
          <p:cNvPicPr>
            <a:picLocks noChangeAspect="1" noChangeArrowheads="1"/>
          </p:cNvPicPr>
          <p:nvPr/>
        </p:nvPicPr>
        <p:blipFill>
          <a:blip r:embed="rId3" cstate="print"/>
          <a:srcRect/>
          <a:stretch>
            <a:fillRect/>
          </a:stretch>
        </p:blipFill>
        <p:spPr bwMode="auto">
          <a:xfrm>
            <a:off x="5029200" y="1295400"/>
            <a:ext cx="4114800" cy="5048250"/>
          </a:xfrm>
          <a:prstGeom prst="rect">
            <a:avLst/>
          </a:prstGeom>
          <a:noFill/>
          <a:ln w="9525">
            <a:noFill/>
            <a:miter lim="800000"/>
            <a:headEnd/>
            <a:tailEnd/>
          </a:ln>
        </p:spPr>
      </p:pic>
      <p:sp>
        <p:nvSpPr>
          <p:cNvPr id="5" name="Rectangle 4"/>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1000" fill="hold"/>
                                        <p:tgtEl>
                                          <p:spTgt spid="1433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433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339">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 calcmode="lin" valueType="num">
                                      <p:cBhvr>
                                        <p:cTn id="12" dur="1000" fill="hold"/>
                                        <p:tgtEl>
                                          <p:spTgt spid="14339">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14339">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14339">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 calcmode="lin" valueType="num">
                                      <p:cBhvr>
                                        <p:cTn id="17" dur="1000" fill="hold"/>
                                        <p:tgtEl>
                                          <p:spTgt spid="14339">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14339">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14339">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 calcmode="lin" valueType="num">
                                      <p:cBhvr>
                                        <p:cTn id="22" dur="1000" fill="hold"/>
                                        <p:tgtEl>
                                          <p:spTgt spid="14339">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14339">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pH</a:t>
            </a:r>
          </a:p>
        </p:txBody>
      </p:sp>
      <p:sp>
        <p:nvSpPr>
          <p:cNvPr id="18435" name="Rectangle 3"/>
          <p:cNvSpPr>
            <a:spLocks noGrp="1" noChangeArrowheads="1"/>
          </p:cNvSpPr>
          <p:nvPr>
            <p:ph type="body" idx="1"/>
          </p:nvPr>
        </p:nvSpPr>
        <p:spPr/>
        <p:txBody>
          <a:bodyPr/>
          <a:lstStyle/>
          <a:p>
            <a:pPr eaLnBrk="1" hangingPunct="1"/>
            <a:r>
              <a:rPr lang="en-US" smtClean="0"/>
              <a:t>24-hour pH monitoring</a:t>
            </a:r>
          </a:p>
          <a:p>
            <a:pPr lvl="1" eaLnBrk="1" hangingPunct="1"/>
            <a:r>
              <a:rPr lang="en-US" smtClean="0"/>
              <a:t>Accepted standard for establishing or excluding presence of GERD for those patients who do not have mucosal changes</a:t>
            </a:r>
          </a:p>
          <a:p>
            <a:pPr lvl="1" eaLnBrk="1" hangingPunct="1"/>
            <a:r>
              <a:rPr lang="en-US" smtClean="0"/>
              <a:t>Trans-nasal catheter or a wireless  capsule shaped device</a:t>
            </a:r>
          </a:p>
        </p:txBody>
      </p:sp>
      <p:sp>
        <p:nvSpPr>
          <p:cNvPr id="4" name="Rectangle 3"/>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Morphology</a:t>
            </a:r>
            <a:endParaRPr lang="ar-SA" smtClean="0"/>
          </a:p>
        </p:txBody>
      </p:sp>
      <p:pic>
        <p:nvPicPr>
          <p:cNvPr id="19459" name="Picture 7" descr="7272b"/>
          <p:cNvPicPr>
            <a:picLocks noGrp="1" noChangeAspect="1" noChangeArrowheads="1"/>
          </p:cNvPicPr>
          <p:nvPr>
            <p:ph idx="1"/>
          </p:nvPr>
        </p:nvPicPr>
        <p:blipFill>
          <a:blip r:embed="rId2" cstate="print"/>
          <a:srcRect/>
          <a:stretch>
            <a:fillRect/>
          </a:stretch>
        </p:blipFill>
        <p:spPr>
          <a:xfrm>
            <a:off x="2514600" y="2319338"/>
            <a:ext cx="4114800" cy="3086100"/>
          </a:xfrm>
          <a:noFill/>
        </p:spPr>
      </p:pic>
      <p:sp>
        <p:nvSpPr>
          <p:cNvPr id="19460" name="Rectangle 4"/>
          <p:cNvSpPr>
            <a:spLocks noChangeArrowheads="1"/>
          </p:cNvSpPr>
          <p:nvPr/>
        </p:nvSpPr>
        <p:spPr bwMode="auto">
          <a:xfrm>
            <a:off x="3429000" y="5638800"/>
            <a:ext cx="2108200" cy="369888"/>
          </a:xfrm>
          <a:prstGeom prst="rect">
            <a:avLst/>
          </a:prstGeom>
          <a:noFill/>
          <a:ln w="9525">
            <a:noFill/>
            <a:miter lim="800000"/>
            <a:headEnd/>
            <a:tailEnd/>
          </a:ln>
        </p:spPr>
        <p:txBody>
          <a:bodyPr wrap="none">
            <a:spAutoFit/>
          </a:bodyPr>
          <a:lstStyle/>
          <a:p>
            <a:r>
              <a:rPr lang="en-CA" dirty="0"/>
              <a:t>Simple </a:t>
            </a:r>
            <a:r>
              <a:rPr lang="en-CA" b="1" dirty="0"/>
              <a:t>hyperemia</a:t>
            </a:r>
            <a:endParaRPr lang="ar-SA" dirty="0"/>
          </a:p>
        </p:txBody>
      </p:sp>
      <p:sp>
        <p:nvSpPr>
          <p:cNvPr id="5" name="Rectangle 4"/>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عنوان 1"/>
          <p:cNvSpPr>
            <a:spLocks noGrp="1"/>
          </p:cNvSpPr>
          <p:nvPr>
            <p:ph type="title"/>
          </p:nvPr>
        </p:nvSpPr>
        <p:spPr/>
        <p:txBody>
          <a:bodyPr/>
          <a:lstStyle/>
          <a:p>
            <a:r>
              <a:rPr lang="en-US" smtClean="0"/>
              <a:t>Morphology of GERD</a:t>
            </a:r>
            <a:endParaRPr lang="en-US" smtClean="0">
              <a:solidFill>
                <a:srgbClr val="FF0000"/>
              </a:solidFill>
            </a:endParaRPr>
          </a:p>
        </p:txBody>
      </p:sp>
      <p:pic>
        <p:nvPicPr>
          <p:cNvPr id="20483" name="Picture 2" descr="http://www.studentconsult.com/content/9781416031215/Kumar_Cases_PBD8/gas1/gas110.jpg"/>
          <p:cNvPicPr>
            <a:picLocks noGrp="1" noChangeAspect="1" noChangeArrowheads="1"/>
          </p:cNvPicPr>
          <p:nvPr>
            <p:ph idx="1"/>
          </p:nvPr>
        </p:nvPicPr>
        <p:blipFill>
          <a:blip r:embed="rId2" cstate="print"/>
          <a:srcRect/>
          <a:stretch>
            <a:fillRect/>
          </a:stretch>
        </p:blipFill>
        <p:spPr>
          <a:xfrm>
            <a:off x="838200" y="1195388"/>
            <a:ext cx="6477000" cy="4627562"/>
          </a:xfrm>
        </p:spPr>
      </p:pic>
      <p:sp>
        <p:nvSpPr>
          <p:cNvPr id="5" name="مستطيل 4"/>
          <p:cNvSpPr/>
          <p:nvPr/>
        </p:nvSpPr>
        <p:spPr>
          <a:xfrm>
            <a:off x="838200" y="6019800"/>
            <a:ext cx="2743200" cy="3698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dirty="0"/>
              <a:t>basal zone hyperplasia, </a:t>
            </a:r>
          </a:p>
        </p:txBody>
      </p:sp>
      <p:sp>
        <p:nvSpPr>
          <p:cNvPr id="6" name="مستطيل 5"/>
          <p:cNvSpPr/>
          <p:nvPr/>
        </p:nvSpPr>
        <p:spPr>
          <a:xfrm>
            <a:off x="4038600" y="6019800"/>
            <a:ext cx="3954463" cy="36988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dirty="0"/>
              <a:t>Elongation  of lamina </a:t>
            </a:r>
            <a:r>
              <a:rPr lang="en-US" dirty="0" err="1"/>
              <a:t>propria</a:t>
            </a:r>
            <a:r>
              <a:rPr lang="en-US" dirty="0"/>
              <a:t> papillae</a:t>
            </a:r>
          </a:p>
        </p:txBody>
      </p:sp>
      <p:cxnSp>
        <p:nvCxnSpPr>
          <p:cNvPr id="8" name="رابط كسهم مستقيم 7"/>
          <p:cNvCxnSpPr/>
          <p:nvPr/>
        </p:nvCxnSpPr>
        <p:spPr>
          <a:xfrm rot="16200000" flipV="1">
            <a:off x="4419600" y="4419600"/>
            <a:ext cx="2590800" cy="4572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rot="16200000" flipV="1">
            <a:off x="1600200" y="5181600"/>
            <a:ext cx="1371600" cy="1524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488" name="Picture 10" descr="http://www.studentconsult.com/content/9781416031215/Kumar_Cases_PBD8/gas1/gas120.jpg"/>
          <p:cNvPicPr>
            <a:picLocks noChangeAspect="1" noChangeArrowheads="1"/>
          </p:cNvPicPr>
          <p:nvPr/>
        </p:nvPicPr>
        <p:blipFill>
          <a:blip r:embed="rId3" cstate="print"/>
          <a:srcRect/>
          <a:stretch>
            <a:fillRect/>
          </a:stretch>
        </p:blipFill>
        <p:spPr bwMode="auto">
          <a:xfrm>
            <a:off x="6324600" y="1676400"/>
            <a:ext cx="2454275" cy="1752600"/>
          </a:xfrm>
          <a:prstGeom prst="rect">
            <a:avLst/>
          </a:prstGeom>
          <a:noFill/>
          <a:ln w="9525">
            <a:noFill/>
            <a:miter lim="800000"/>
            <a:headEnd/>
            <a:tailEnd/>
          </a:ln>
        </p:spPr>
      </p:pic>
      <p:sp>
        <p:nvSpPr>
          <p:cNvPr id="13" name="مستطيل 12"/>
          <p:cNvSpPr/>
          <p:nvPr/>
        </p:nvSpPr>
        <p:spPr>
          <a:xfrm>
            <a:off x="6324600" y="2362200"/>
            <a:ext cx="2403475" cy="30797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sz="1400" dirty="0" err="1"/>
              <a:t>Eosinophils</a:t>
            </a:r>
            <a:r>
              <a:rPr lang="en-US" sz="1400" dirty="0"/>
              <a:t> and </a:t>
            </a:r>
            <a:r>
              <a:rPr lang="en-US" sz="1400" dirty="0" err="1"/>
              <a:t>neutrophils</a:t>
            </a:r>
            <a:r>
              <a:rPr lang="en-US" sz="1400" dirty="0"/>
              <a:t> </a:t>
            </a:r>
          </a:p>
        </p:txBody>
      </p:sp>
      <p:sp>
        <p:nvSpPr>
          <p:cNvPr id="10" name="Rectangle 9"/>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عنوان فرعي 2"/>
          <p:cNvSpPr>
            <a:spLocks noGrp="1"/>
          </p:cNvSpPr>
          <p:nvPr>
            <p:ph type="subTitle" idx="4294967295"/>
          </p:nvPr>
        </p:nvSpPr>
        <p:spPr>
          <a:xfrm>
            <a:off x="0" y="228600"/>
            <a:ext cx="8915400" cy="685800"/>
          </a:xfrm>
        </p:spPr>
        <p:txBody>
          <a:bodyPr/>
          <a:lstStyle/>
          <a:p>
            <a:pPr>
              <a:buNone/>
            </a:pPr>
            <a:r>
              <a:rPr lang="en-US" b="1" dirty="0" smtClean="0"/>
              <a:t>8 LECTURES GIT+5 LECTURES LIVER, PANCREAS, GB</a:t>
            </a:r>
          </a:p>
        </p:txBody>
      </p:sp>
      <p:sp>
        <p:nvSpPr>
          <p:cNvPr id="4" name="مستطيل 3"/>
          <p:cNvSpPr/>
          <p:nvPr/>
        </p:nvSpPr>
        <p:spPr>
          <a:xfrm>
            <a:off x="76200" y="990600"/>
            <a:ext cx="5681663" cy="58420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Gastro-esophageal reflux disease</a:t>
            </a:r>
          </a:p>
        </p:txBody>
      </p:sp>
      <p:sp>
        <p:nvSpPr>
          <p:cNvPr id="5" name="Title 1"/>
          <p:cNvSpPr txBox="1">
            <a:spLocks/>
          </p:cNvSpPr>
          <p:nvPr/>
        </p:nvSpPr>
        <p:spPr bwMode="auto">
          <a:xfrm>
            <a:off x="76200" y="1752600"/>
            <a:ext cx="3581400" cy="6096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eaLnBrk="0" hangingPunct="0">
              <a:defRPr/>
            </a:pPr>
            <a:endParaRPr lang="en-US" sz="4400" b="1" dirty="0">
              <a:solidFill>
                <a:schemeClr val="tx1"/>
              </a:solidFill>
              <a:latin typeface="+mj-lt"/>
              <a:ea typeface="+mj-ea"/>
              <a:cs typeface="+mj-cs"/>
            </a:endParaRPr>
          </a:p>
          <a:p>
            <a:pPr eaLnBrk="0" hangingPunct="0">
              <a:defRPr/>
            </a:pPr>
            <a:r>
              <a:rPr lang="en-US" sz="3200" dirty="0">
                <a:solidFill>
                  <a:schemeClr val="bg1"/>
                </a:solidFill>
                <a:latin typeface="+mj-lt"/>
                <a:ea typeface="+mj-ea"/>
                <a:cs typeface="+mj-cs"/>
              </a:rPr>
              <a:t>Peptic Ulcer Disease</a:t>
            </a:r>
            <a:br>
              <a:rPr lang="en-US" sz="3200" dirty="0">
                <a:solidFill>
                  <a:schemeClr val="bg1"/>
                </a:solidFill>
                <a:latin typeface="+mj-lt"/>
                <a:ea typeface="+mj-ea"/>
                <a:cs typeface="+mj-cs"/>
              </a:rPr>
            </a:br>
            <a:endParaRPr lang="en-US" sz="3200" dirty="0">
              <a:solidFill>
                <a:schemeClr val="bg1"/>
              </a:solidFill>
              <a:latin typeface="+mj-lt"/>
              <a:ea typeface="+mj-ea"/>
              <a:cs typeface="+mj-cs"/>
            </a:endParaRPr>
          </a:p>
        </p:txBody>
      </p:sp>
      <p:sp>
        <p:nvSpPr>
          <p:cNvPr id="6" name="مستطيل 5"/>
          <p:cNvSpPr/>
          <p:nvPr/>
        </p:nvSpPr>
        <p:spPr>
          <a:xfrm>
            <a:off x="76200" y="6019800"/>
            <a:ext cx="5226050" cy="58420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Inflammatory bowel disease-1</a:t>
            </a:r>
          </a:p>
        </p:txBody>
      </p:sp>
      <p:sp>
        <p:nvSpPr>
          <p:cNvPr id="7" name="مستطيل 6"/>
          <p:cNvSpPr/>
          <p:nvPr/>
        </p:nvSpPr>
        <p:spPr>
          <a:xfrm>
            <a:off x="100013" y="3200400"/>
            <a:ext cx="2643187" cy="58420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3200" dirty="0" err="1"/>
              <a:t>Malabsorption</a:t>
            </a:r>
            <a:r>
              <a:rPr lang="en-US" sz="3200" dirty="0"/>
              <a:t>                                         </a:t>
            </a:r>
          </a:p>
        </p:txBody>
      </p:sp>
      <p:sp>
        <p:nvSpPr>
          <p:cNvPr id="8" name="مستطيل 7"/>
          <p:cNvSpPr/>
          <p:nvPr/>
        </p:nvSpPr>
        <p:spPr>
          <a:xfrm>
            <a:off x="66675" y="2514600"/>
            <a:ext cx="2066925" cy="58420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3200" dirty="0"/>
              <a:t>Diarrhea                                                   </a:t>
            </a:r>
            <a:endParaRPr lang="en-US" sz="4000" dirty="0"/>
          </a:p>
        </p:txBody>
      </p:sp>
      <p:sp>
        <p:nvSpPr>
          <p:cNvPr id="9" name="مستطيل 8"/>
          <p:cNvSpPr/>
          <p:nvPr/>
        </p:nvSpPr>
        <p:spPr>
          <a:xfrm>
            <a:off x="76200" y="3911600"/>
            <a:ext cx="5475288" cy="58420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Colonic polyps and carcinoma-1</a:t>
            </a:r>
          </a:p>
        </p:txBody>
      </p:sp>
      <p:sp>
        <p:nvSpPr>
          <p:cNvPr id="10" name="مستطيل 9"/>
          <p:cNvSpPr/>
          <p:nvPr/>
        </p:nvSpPr>
        <p:spPr>
          <a:xfrm>
            <a:off x="76200" y="5334000"/>
            <a:ext cx="5226050" cy="58420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Inflammatory bowel disease-2</a:t>
            </a:r>
          </a:p>
        </p:txBody>
      </p:sp>
      <p:sp>
        <p:nvSpPr>
          <p:cNvPr id="11" name="مستطيل 10"/>
          <p:cNvSpPr/>
          <p:nvPr/>
        </p:nvSpPr>
        <p:spPr>
          <a:xfrm>
            <a:off x="87313" y="4572000"/>
            <a:ext cx="5475287" cy="58420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Colonic polyps and carcinoma-2</a:t>
            </a:r>
          </a:p>
        </p:txBody>
      </p:sp>
      <p:sp>
        <p:nvSpPr>
          <p:cNvPr id="14" name="Rectangle 13"/>
          <p:cNvSpPr/>
          <p:nvPr/>
        </p:nvSpPr>
        <p:spPr>
          <a:xfrm>
            <a:off x="6248400" y="5334000"/>
            <a:ext cx="2488225" cy="95410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sz="2800" b="1" dirty="0" smtClean="0"/>
              <a:t>Gallstones and </a:t>
            </a:r>
            <a:r>
              <a:rPr lang="en-US" sz="2800" b="1" dirty="0" err="1" smtClean="0"/>
              <a:t>cholecystitis</a:t>
            </a:r>
            <a:endParaRPr lang="en-US" sz="2800" b="1" dirty="0"/>
          </a:p>
        </p:txBody>
      </p:sp>
      <p:sp>
        <p:nvSpPr>
          <p:cNvPr id="15" name="Rectangle 14"/>
          <p:cNvSpPr/>
          <p:nvPr/>
        </p:nvSpPr>
        <p:spPr>
          <a:xfrm>
            <a:off x="4191000" y="1686580"/>
            <a:ext cx="4708277"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0" hangingPunct="0">
              <a:defRPr/>
            </a:pPr>
            <a:r>
              <a:rPr lang="en-US" sz="2800" b="1" dirty="0" smtClean="0"/>
              <a:t>Acute and chronic pancreatitis</a:t>
            </a:r>
          </a:p>
        </p:txBody>
      </p:sp>
      <p:sp>
        <p:nvSpPr>
          <p:cNvPr id="18" name="TextBox 17"/>
          <p:cNvSpPr txBox="1"/>
          <p:nvPr/>
        </p:nvSpPr>
        <p:spPr>
          <a:xfrm>
            <a:off x="4191000" y="3200400"/>
            <a:ext cx="47244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b="1" dirty="0" smtClean="0"/>
              <a:t>Complication of liver cirrhosis</a:t>
            </a:r>
          </a:p>
        </p:txBody>
      </p:sp>
      <p:sp>
        <p:nvSpPr>
          <p:cNvPr id="19" name="TextBox 18"/>
          <p:cNvSpPr txBox="1"/>
          <p:nvPr/>
        </p:nvSpPr>
        <p:spPr>
          <a:xfrm>
            <a:off x="4191000" y="2448580"/>
            <a:ext cx="47244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b="1" dirty="0" err="1" smtClean="0"/>
              <a:t>Patholgy</a:t>
            </a:r>
            <a:r>
              <a:rPr lang="en-US" sz="2800" b="1" dirty="0" smtClean="0"/>
              <a:t> of liver cirrhosis</a:t>
            </a:r>
          </a:p>
        </p:txBody>
      </p:sp>
      <p:sp>
        <p:nvSpPr>
          <p:cNvPr id="20" name="TextBox 19"/>
          <p:cNvSpPr txBox="1"/>
          <p:nvPr/>
        </p:nvSpPr>
        <p:spPr>
          <a:xfrm>
            <a:off x="6019800" y="4038600"/>
            <a:ext cx="2895600" cy="95410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b="1" dirty="0" smtClean="0"/>
              <a:t>Cancer of the liver and pancreas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Treatment </a:t>
            </a:r>
          </a:p>
        </p:txBody>
      </p:sp>
      <p:sp>
        <p:nvSpPr>
          <p:cNvPr id="21507" name="Rectangle 3"/>
          <p:cNvSpPr>
            <a:spLocks noGrp="1" noChangeArrowheads="1"/>
          </p:cNvSpPr>
          <p:nvPr>
            <p:ph type="body" idx="1"/>
          </p:nvPr>
        </p:nvSpPr>
        <p:spPr/>
        <p:txBody>
          <a:bodyPr/>
          <a:lstStyle/>
          <a:p>
            <a:pPr eaLnBrk="1" hangingPunct="1"/>
            <a:r>
              <a:rPr lang="en-US" smtClean="0"/>
              <a:t>H 2 receptor Blockers</a:t>
            </a:r>
          </a:p>
          <a:p>
            <a:pPr eaLnBrk="1" hangingPunct="1"/>
            <a:r>
              <a:rPr lang="en-US" smtClean="0"/>
              <a:t>Proton pump inhibitors  </a:t>
            </a:r>
          </a:p>
          <a:p>
            <a:pPr lvl="1" eaLnBrk="1" hangingPunct="1">
              <a:buFontTx/>
              <a:buNone/>
            </a:pPr>
            <a:endParaRPr lang="en-US" smtClean="0"/>
          </a:p>
          <a:p>
            <a:pPr lvl="1" eaLnBrk="1" hangingPunct="1">
              <a:buFont typeface="Arial" charset="0"/>
              <a:buNone/>
            </a:pPr>
            <a:endParaRPr lang="en-US" smtClean="0"/>
          </a:p>
          <a:p>
            <a:pPr lvl="1" eaLnBrk="1" hangingPunct="1"/>
            <a:endParaRPr lang="en-US" smtClean="0"/>
          </a:p>
        </p:txBody>
      </p:sp>
      <p:sp>
        <p:nvSpPr>
          <p:cNvPr id="21508" name="مستطيل 4"/>
          <p:cNvSpPr>
            <a:spLocks noChangeArrowheads="1"/>
          </p:cNvSpPr>
          <p:nvPr/>
        </p:nvSpPr>
        <p:spPr bwMode="auto">
          <a:xfrm>
            <a:off x="1371600" y="4495800"/>
            <a:ext cx="1979613" cy="369888"/>
          </a:xfrm>
          <a:prstGeom prst="rect">
            <a:avLst/>
          </a:prstGeom>
          <a:noFill/>
          <a:ln w="9525">
            <a:noFill/>
            <a:miter lim="800000"/>
            <a:headEnd/>
            <a:tailEnd/>
          </a:ln>
        </p:spPr>
        <p:txBody>
          <a:bodyPr wrap="none">
            <a:spAutoFit/>
          </a:bodyPr>
          <a:lstStyle/>
          <a:p>
            <a:r>
              <a:rPr lang="en-US"/>
              <a:t>Antireflux surgery</a:t>
            </a:r>
          </a:p>
        </p:txBody>
      </p:sp>
      <p:cxnSp>
        <p:nvCxnSpPr>
          <p:cNvPr id="7" name="رابط كسهم مستقيم 6"/>
          <p:cNvCxnSpPr/>
          <p:nvPr/>
        </p:nvCxnSpPr>
        <p:spPr>
          <a:xfrm rot="5400000">
            <a:off x="1828801" y="3657600"/>
            <a:ext cx="12192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Complications</a:t>
            </a:r>
          </a:p>
        </p:txBody>
      </p:sp>
      <p:sp>
        <p:nvSpPr>
          <p:cNvPr id="22531" name="Rectangle 3"/>
          <p:cNvSpPr>
            <a:spLocks noGrp="1" noChangeArrowheads="1"/>
          </p:cNvSpPr>
          <p:nvPr>
            <p:ph type="body" idx="1"/>
          </p:nvPr>
        </p:nvSpPr>
        <p:spPr/>
        <p:txBody>
          <a:bodyPr/>
          <a:lstStyle/>
          <a:p>
            <a:pPr eaLnBrk="1" hangingPunct="1"/>
            <a:r>
              <a:rPr lang="en-US" dirty="0" smtClean="0"/>
              <a:t>Erosive </a:t>
            </a:r>
            <a:r>
              <a:rPr lang="en-US" dirty="0" err="1" smtClean="0"/>
              <a:t>esophagitis</a:t>
            </a:r>
            <a:endParaRPr lang="en-US" dirty="0" smtClean="0"/>
          </a:p>
          <a:p>
            <a:pPr eaLnBrk="1" hangingPunct="1"/>
            <a:r>
              <a:rPr lang="en-US" dirty="0" smtClean="0"/>
              <a:t>Stricture</a:t>
            </a:r>
          </a:p>
          <a:p>
            <a:pPr eaLnBrk="1" hangingPunct="1"/>
            <a:r>
              <a:rPr lang="en-US" dirty="0" smtClean="0"/>
              <a:t>Barrett’s esophagus</a:t>
            </a:r>
          </a:p>
        </p:txBody>
      </p:sp>
      <p:sp>
        <p:nvSpPr>
          <p:cNvPr id="4" name="Rectangle 3"/>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Complications</a:t>
            </a:r>
          </a:p>
        </p:txBody>
      </p:sp>
      <p:sp>
        <p:nvSpPr>
          <p:cNvPr id="23555" name="Rectangle 3"/>
          <p:cNvSpPr>
            <a:spLocks noGrp="1" noChangeArrowheads="1"/>
          </p:cNvSpPr>
          <p:nvPr>
            <p:ph type="body" idx="1"/>
          </p:nvPr>
        </p:nvSpPr>
        <p:spPr/>
        <p:txBody>
          <a:bodyPr/>
          <a:lstStyle/>
          <a:p>
            <a:pPr eaLnBrk="1" hangingPunct="1"/>
            <a:r>
              <a:rPr lang="en-US" smtClean="0"/>
              <a:t>Erosive esophagitis</a:t>
            </a:r>
          </a:p>
          <a:p>
            <a:pPr lvl="1" eaLnBrk="1" hangingPunct="1"/>
            <a:r>
              <a:rPr lang="en-US" smtClean="0"/>
              <a:t>Responsible for 40-60% of GERD symptoms</a:t>
            </a:r>
          </a:p>
          <a:p>
            <a:pPr lvl="1" eaLnBrk="1" hangingPunct="1"/>
            <a:r>
              <a:rPr lang="en-US" smtClean="0"/>
              <a:t>Severity of symptoms often fail to match severity of erosive esophagitis</a:t>
            </a:r>
          </a:p>
          <a:p>
            <a:pPr lvl="1" eaLnBrk="1" hangingPunct="1"/>
            <a:r>
              <a:rPr lang="en-US" smtClean="0"/>
              <a:t>Red mucosa with erosions</a:t>
            </a:r>
          </a:p>
        </p:txBody>
      </p:sp>
      <p:pic>
        <p:nvPicPr>
          <p:cNvPr id="23556" name="Picture 5" descr="fig1_erosive_eso"/>
          <p:cNvPicPr>
            <a:picLocks noChangeAspect="1" noChangeArrowheads="1"/>
          </p:cNvPicPr>
          <p:nvPr/>
        </p:nvPicPr>
        <p:blipFill>
          <a:blip r:embed="rId3" cstate="print"/>
          <a:srcRect/>
          <a:stretch>
            <a:fillRect/>
          </a:stretch>
        </p:blipFill>
        <p:spPr bwMode="auto">
          <a:xfrm>
            <a:off x="2971800" y="4038600"/>
            <a:ext cx="3155950" cy="2819400"/>
          </a:xfrm>
          <a:prstGeom prst="rect">
            <a:avLst/>
          </a:prstGeom>
          <a:noFill/>
          <a:ln w="9525">
            <a:noFill/>
            <a:miter lim="800000"/>
            <a:headEnd/>
            <a:tailEnd/>
          </a:ln>
        </p:spPr>
      </p:pic>
      <p:sp>
        <p:nvSpPr>
          <p:cNvPr id="5" name="Rectangle 4"/>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5" descr="getImage"/>
          <p:cNvPicPr>
            <a:picLocks noChangeAspect="1" noChangeArrowheads="1"/>
          </p:cNvPicPr>
          <p:nvPr/>
        </p:nvPicPr>
        <p:blipFill>
          <a:blip r:embed="rId3" cstate="print"/>
          <a:srcRect/>
          <a:stretch>
            <a:fillRect/>
          </a:stretch>
        </p:blipFill>
        <p:spPr bwMode="auto">
          <a:xfrm>
            <a:off x="3429000" y="2667000"/>
            <a:ext cx="5257800" cy="3505200"/>
          </a:xfrm>
          <a:prstGeom prst="rect">
            <a:avLst/>
          </a:prstGeom>
          <a:noFill/>
          <a:ln w="9525">
            <a:noFill/>
            <a:miter lim="800000"/>
            <a:headEnd/>
            <a:tailEnd/>
          </a:ln>
        </p:spPr>
      </p:pic>
      <p:sp>
        <p:nvSpPr>
          <p:cNvPr id="24578" name="Rectangle 2"/>
          <p:cNvSpPr>
            <a:spLocks noGrp="1" noChangeArrowheads="1"/>
          </p:cNvSpPr>
          <p:nvPr>
            <p:ph type="title"/>
          </p:nvPr>
        </p:nvSpPr>
        <p:spPr/>
        <p:txBody>
          <a:bodyPr/>
          <a:lstStyle/>
          <a:p>
            <a:pPr eaLnBrk="1" hangingPunct="1"/>
            <a:r>
              <a:rPr lang="en-US" smtClean="0"/>
              <a:t>Complications</a:t>
            </a:r>
          </a:p>
        </p:txBody>
      </p:sp>
      <p:sp>
        <p:nvSpPr>
          <p:cNvPr id="24579" name="Rectangle 3"/>
          <p:cNvSpPr>
            <a:spLocks noGrp="1" noChangeArrowheads="1"/>
          </p:cNvSpPr>
          <p:nvPr>
            <p:ph type="body" idx="1"/>
          </p:nvPr>
        </p:nvSpPr>
        <p:spPr>
          <a:xfrm>
            <a:off x="0" y="1600200"/>
            <a:ext cx="3962400" cy="5257800"/>
          </a:xfrm>
        </p:spPr>
        <p:txBody>
          <a:bodyPr/>
          <a:lstStyle/>
          <a:p>
            <a:pPr eaLnBrk="1" hangingPunct="1"/>
            <a:r>
              <a:rPr lang="en-US" smtClean="0"/>
              <a:t>Esophageal stricture</a:t>
            </a:r>
          </a:p>
          <a:p>
            <a:pPr lvl="1" eaLnBrk="1" hangingPunct="1"/>
            <a:r>
              <a:rPr lang="en-US" smtClean="0"/>
              <a:t>Result of healing of erosive esophagitis</a:t>
            </a:r>
          </a:p>
          <a:p>
            <a:pPr lvl="1" eaLnBrk="1" hangingPunct="1"/>
            <a:r>
              <a:rPr lang="en-US" smtClean="0"/>
              <a:t>May need dilation</a:t>
            </a:r>
          </a:p>
          <a:p>
            <a:pPr lvl="1" eaLnBrk="1" hangingPunct="1"/>
            <a:endParaRPr lang="en-US" smtClean="0"/>
          </a:p>
        </p:txBody>
      </p:sp>
      <p:sp>
        <p:nvSpPr>
          <p:cNvPr id="5" name="Rectangle 4"/>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Complications</a:t>
            </a:r>
          </a:p>
        </p:txBody>
      </p:sp>
      <p:sp>
        <p:nvSpPr>
          <p:cNvPr id="25603" name="Rectangle 3"/>
          <p:cNvSpPr>
            <a:spLocks noGrp="1" noChangeArrowheads="1"/>
          </p:cNvSpPr>
          <p:nvPr>
            <p:ph type="body" idx="1"/>
          </p:nvPr>
        </p:nvSpPr>
        <p:spPr>
          <a:xfrm>
            <a:off x="4800600" y="2057400"/>
            <a:ext cx="4343400" cy="3048000"/>
          </a:xfrm>
        </p:spPr>
        <p:txBody>
          <a:bodyPr/>
          <a:lstStyle/>
          <a:p>
            <a:pPr eaLnBrk="1" hangingPunct="1">
              <a:lnSpc>
                <a:spcPct val="90000"/>
              </a:lnSpc>
            </a:pPr>
            <a:r>
              <a:rPr lang="en-US" dirty="0" smtClean="0"/>
              <a:t>Barrett’s Esophagus</a:t>
            </a:r>
          </a:p>
          <a:p>
            <a:pPr eaLnBrk="1" hangingPunct="1">
              <a:lnSpc>
                <a:spcPct val="90000"/>
              </a:lnSpc>
            </a:pPr>
            <a:r>
              <a:rPr lang="en-US" dirty="0" smtClean="0"/>
              <a:t>Definition:</a:t>
            </a:r>
          </a:p>
          <a:p>
            <a:pPr lvl="1" eaLnBrk="1" hangingPunct="1">
              <a:lnSpc>
                <a:spcPct val="90000"/>
              </a:lnSpc>
            </a:pPr>
            <a:r>
              <a:rPr lang="en-US" dirty="0" smtClean="0"/>
              <a:t>Intestinal </a:t>
            </a:r>
            <a:r>
              <a:rPr lang="en-US" dirty="0" err="1" smtClean="0"/>
              <a:t>metaplasia</a:t>
            </a:r>
            <a:r>
              <a:rPr lang="en-US" dirty="0" smtClean="0"/>
              <a:t> of the esophagus</a:t>
            </a:r>
          </a:p>
        </p:txBody>
      </p:sp>
      <p:pic>
        <p:nvPicPr>
          <p:cNvPr id="25604" name="Picture 7" descr="2113_f2"/>
          <p:cNvPicPr>
            <a:picLocks noChangeAspect="1" noChangeArrowheads="1"/>
          </p:cNvPicPr>
          <p:nvPr/>
        </p:nvPicPr>
        <p:blipFill>
          <a:blip r:embed="rId3" cstate="print"/>
          <a:srcRect/>
          <a:stretch>
            <a:fillRect/>
          </a:stretch>
        </p:blipFill>
        <p:spPr bwMode="auto">
          <a:xfrm>
            <a:off x="457200" y="2590800"/>
            <a:ext cx="4419600" cy="2819400"/>
          </a:xfrm>
          <a:prstGeom prst="rect">
            <a:avLst/>
          </a:prstGeom>
          <a:noFill/>
          <a:ln w="9525">
            <a:noFill/>
            <a:miter lim="800000"/>
            <a:headEnd/>
            <a:tailEnd/>
          </a:ln>
        </p:spPr>
      </p:pic>
      <p:sp>
        <p:nvSpPr>
          <p:cNvPr id="6" name="مستطيل 5"/>
          <p:cNvSpPr/>
          <p:nvPr/>
        </p:nvSpPr>
        <p:spPr>
          <a:xfrm>
            <a:off x="5791200" y="1600200"/>
            <a:ext cx="915988" cy="3698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defRPr/>
            </a:pPr>
            <a:r>
              <a:rPr lang="en-US" dirty="0"/>
              <a:t>8-15% </a:t>
            </a:r>
          </a:p>
        </p:txBody>
      </p:sp>
      <p:sp>
        <p:nvSpPr>
          <p:cNvPr id="7" name="Rectangle 6"/>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lvl="1" algn="l" eaLnBrk="1" hangingPunct="1"/>
            <a:r>
              <a:rPr lang="en-CA" dirty="0" smtClean="0"/>
              <a:t>Main cause (</a:t>
            </a:r>
            <a:r>
              <a:rPr lang="en-CA" dirty="0" err="1" smtClean="0"/>
              <a:t>Pathopysiology</a:t>
            </a:r>
            <a:r>
              <a:rPr lang="en-CA" dirty="0" smtClean="0"/>
              <a:t>)</a:t>
            </a:r>
            <a:endParaRPr lang="en-US" dirty="0" smtClean="0"/>
          </a:p>
        </p:txBody>
      </p:sp>
      <p:sp>
        <p:nvSpPr>
          <p:cNvPr id="39939" name="Rectangle 3"/>
          <p:cNvSpPr>
            <a:spLocks noGrp="1" noChangeArrowheads="1"/>
          </p:cNvSpPr>
          <p:nvPr>
            <p:ph type="body" sz="half" idx="1"/>
          </p:nvPr>
        </p:nvSpPr>
        <p:spPr/>
        <p:txBody>
          <a:bodyPr/>
          <a:lstStyle/>
          <a:p>
            <a:pPr eaLnBrk="1" hangingPunct="1">
              <a:lnSpc>
                <a:spcPct val="90000"/>
              </a:lnSpc>
            </a:pPr>
            <a:r>
              <a:rPr lang="en-US" sz="2400" dirty="0" smtClean="0"/>
              <a:t>Barrett’s Esophagus</a:t>
            </a:r>
          </a:p>
          <a:p>
            <a:pPr lvl="1" eaLnBrk="1" hangingPunct="1">
              <a:lnSpc>
                <a:spcPct val="90000"/>
              </a:lnSpc>
            </a:pPr>
            <a:r>
              <a:rPr lang="en-US" sz="2000" dirty="0" smtClean="0"/>
              <a:t>Acid damages lining of esophagus and causes chronic </a:t>
            </a:r>
            <a:r>
              <a:rPr lang="en-US" sz="2000" dirty="0" err="1" smtClean="0"/>
              <a:t>esophagitis</a:t>
            </a:r>
            <a:endParaRPr lang="en-US" sz="2000" dirty="0" smtClean="0"/>
          </a:p>
          <a:p>
            <a:pPr lvl="1" eaLnBrk="1" hangingPunct="1">
              <a:lnSpc>
                <a:spcPct val="90000"/>
              </a:lnSpc>
            </a:pPr>
            <a:r>
              <a:rPr lang="en-US" sz="2000" dirty="0" smtClean="0"/>
              <a:t>Damaged area heals in a </a:t>
            </a:r>
            <a:r>
              <a:rPr lang="en-US" sz="2000" dirty="0" err="1" smtClean="0"/>
              <a:t>metaplastic</a:t>
            </a:r>
            <a:r>
              <a:rPr lang="en-US" sz="2000" dirty="0" smtClean="0"/>
              <a:t> process and abnormal columnar cells replace </a:t>
            </a:r>
            <a:r>
              <a:rPr lang="en-US" sz="2000" dirty="0" err="1" smtClean="0"/>
              <a:t>squamous</a:t>
            </a:r>
            <a:r>
              <a:rPr lang="en-US" sz="2000" dirty="0" smtClean="0"/>
              <a:t> cells</a:t>
            </a:r>
          </a:p>
          <a:p>
            <a:pPr lvl="1" eaLnBrk="1" hangingPunct="1">
              <a:lnSpc>
                <a:spcPct val="90000"/>
              </a:lnSpc>
            </a:pPr>
            <a:r>
              <a:rPr lang="en-US" sz="2000" dirty="0" smtClean="0"/>
              <a:t>Associated with the development of </a:t>
            </a:r>
            <a:r>
              <a:rPr lang="en-US" sz="2000" dirty="0" err="1" smtClean="0"/>
              <a:t>adenocarcinoma</a:t>
            </a:r>
            <a:endParaRPr lang="en-US" sz="2000" dirty="0" smtClean="0"/>
          </a:p>
          <a:p>
            <a:pPr lvl="1" eaLnBrk="1" hangingPunct="1">
              <a:lnSpc>
                <a:spcPct val="90000"/>
              </a:lnSpc>
            </a:pPr>
            <a:endParaRPr lang="en-US" sz="2000" dirty="0" smtClean="0"/>
          </a:p>
          <a:p>
            <a:pPr eaLnBrk="1" hangingPunct="1">
              <a:lnSpc>
                <a:spcPct val="90000"/>
              </a:lnSpc>
            </a:pPr>
            <a:endParaRPr lang="en-US" sz="2400" dirty="0" smtClean="0"/>
          </a:p>
        </p:txBody>
      </p:sp>
      <p:pic>
        <p:nvPicPr>
          <p:cNvPr id="39940" name="Picture 4" descr="fig1_erosive_eso"/>
          <p:cNvPicPr>
            <a:picLocks noGrp="1" noChangeAspect="1" noChangeArrowheads="1"/>
          </p:cNvPicPr>
          <p:nvPr>
            <p:ph sz="quarter" idx="2"/>
          </p:nvPr>
        </p:nvPicPr>
        <p:blipFill>
          <a:blip r:embed="rId3" cstate="print"/>
          <a:srcRect/>
          <a:stretch>
            <a:fillRect/>
          </a:stretch>
        </p:blipFill>
        <p:spPr>
          <a:xfrm>
            <a:off x="7239000" y="1143000"/>
            <a:ext cx="1905000" cy="1905000"/>
          </a:xfrm>
          <a:noFill/>
        </p:spPr>
      </p:pic>
      <p:pic>
        <p:nvPicPr>
          <p:cNvPr id="39942" name="Picture 6" descr="7272b"/>
          <p:cNvPicPr>
            <a:picLocks noGrp="1" noChangeAspect="1" noChangeArrowheads="1"/>
          </p:cNvPicPr>
          <p:nvPr>
            <p:ph sz="quarter" idx="3"/>
          </p:nvPr>
        </p:nvPicPr>
        <p:blipFill>
          <a:blip r:embed="rId4" cstate="print"/>
          <a:srcRect/>
          <a:stretch>
            <a:fillRect/>
          </a:stretch>
        </p:blipFill>
        <p:spPr>
          <a:xfrm>
            <a:off x="4495800" y="1219200"/>
            <a:ext cx="1905000" cy="1885950"/>
          </a:xfrm>
          <a:noFill/>
        </p:spPr>
      </p:pic>
      <p:pic>
        <p:nvPicPr>
          <p:cNvPr id="39944" name="Picture 8" descr="2113_f2"/>
          <p:cNvPicPr>
            <a:picLocks noChangeAspect="1" noChangeArrowheads="1"/>
          </p:cNvPicPr>
          <p:nvPr/>
        </p:nvPicPr>
        <p:blipFill>
          <a:blip r:embed="rId5" cstate="print"/>
          <a:srcRect/>
          <a:stretch>
            <a:fillRect/>
          </a:stretch>
        </p:blipFill>
        <p:spPr bwMode="auto">
          <a:xfrm>
            <a:off x="7239000" y="3962400"/>
            <a:ext cx="1905000" cy="1905000"/>
          </a:xfrm>
          <a:prstGeom prst="rect">
            <a:avLst/>
          </a:prstGeom>
          <a:noFill/>
          <a:ln w="9525">
            <a:noFill/>
            <a:miter lim="800000"/>
            <a:headEnd/>
            <a:tailEnd/>
          </a:ln>
        </p:spPr>
      </p:pic>
      <p:pic>
        <p:nvPicPr>
          <p:cNvPr id="39946" name="Picture 10" descr="Esophageal_adenoca"/>
          <p:cNvPicPr>
            <a:picLocks noChangeAspect="1" noChangeArrowheads="1"/>
          </p:cNvPicPr>
          <p:nvPr/>
        </p:nvPicPr>
        <p:blipFill>
          <a:blip r:embed="rId6" cstate="print"/>
          <a:srcRect/>
          <a:stretch>
            <a:fillRect/>
          </a:stretch>
        </p:blipFill>
        <p:spPr bwMode="auto">
          <a:xfrm>
            <a:off x="4495800" y="3886200"/>
            <a:ext cx="1905000" cy="1905000"/>
          </a:xfrm>
          <a:prstGeom prst="rect">
            <a:avLst/>
          </a:prstGeom>
          <a:noFill/>
          <a:ln w="9525">
            <a:noFill/>
            <a:miter lim="800000"/>
            <a:headEnd/>
            <a:tailEnd/>
          </a:ln>
        </p:spPr>
      </p:pic>
      <p:sp>
        <p:nvSpPr>
          <p:cNvPr id="39947" name="AutoShape 11"/>
          <p:cNvSpPr>
            <a:spLocks noChangeArrowheads="1"/>
          </p:cNvSpPr>
          <p:nvPr/>
        </p:nvSpPr>
        <p:spPr bwMode="auto">
          <a:xfrm>
            <a:off x="6477000" y="1905000"/>
            <a:ext cx="685800" cy="485775"/>
          </a:xfrm>
          <a:prstGeom prst="rightArrow">
            <a:avLst>
              <a:gd name="adj1" fmla="val 50000"/>
              <a:gd name="adj2" fmla="val 35294"/>
            </a:avLst>
          </a:prstGeom>
          <a:solidFill>
            <a:schemeClr val="accent1"/>
          </a:solidFill>
          <a:ln w="9525">
            <a:solidFill>
              <a:schemeClr val="tx1"/>
            </a:solidFill>
            <a:miter lim="800000"/>
            <a:headEnd/>
            <a:tailEnd/>
          </a:ln>
        </p:spPr>
        <p:txBody>
          <a:bodyPr wrap="none" anchor="ctr"/>
          <a:lstStyle/>
          <a:p>
            <a:endParaRPr lang="ar-SA"/>
          </a:p>
        </p:txBody>
      </p:sp>
      <p:sp>
        <p:nvSpPr>
          <p:cNvPr id="39948" name="AutoShape 12"/>
          <p:cNvSpPr>
            <a:spLocks noChangeArrowheads="1"/>
          </p:cNvSpPr>
          <p:nvPr/>
        </p:nvSpPr>
        <p:spPr bwMode="auto">
          <a:xfrm>
            <a:off x="8077200" y="3124200"/>
            <a:ext cx="485775" cy="762000"/>
          </a:xfrm>
          <a:prstGeom prst="downArrow">
            <a:avLst>
              <a:gd name="adj1" fmla="val 50000"/>
              <a:gd name="adj2" fmla="val 39216"/>
            </a:avLst>
          </a:prstGeom>
          <a:solidFill>
            <a:schemeClr val="accent1"/>
          </a:solidFill>
          <a:ln w="9525">
            <a:solidFill>
              <a:schemeClr val="tx1"/>
            </a:solidFill>
            <a:miter lim="800000"/>
            <a:headEnd/>
            <a:tailEnd/>
          </a:ln>
        </p:spPr>
        <p:txBody>
          <a:bodyPr vert="eaVert" wrap="none" anchor="ctr"/>
          <a:lstStyle/>
          <a:p>
            <a:endParaRPr lang="ar-SA"/>
          </a:p>
        </p:txBody>
      </p:sp>
      <p:sp>
        <p:nvSpPr>
          <p:cNvPr id="39949" name="AutoShape 13"/>
          <p:cNvSpPr>
            <a:spLocks noChangeArrowheads="1"/>
          </p:cNvSpPr>
          <p:nvPr/>
        </p:nvSpPr>
        <p:spPr bwMode="auto">
          <a:xfrm>
            <a:off x="6477000" y="4648200"/>
            <a:ext cx="685800" cy="485775"/>
          </a:xfrm>
          <a:prstGeom prst="leftArrow">
            <a:avLst>
              <a:gd name="adj1" fmla="val 50000"/>
              <a:gd name="adj2" fmla="val 35294"/>
            </a:avLst>
          </a:prstGeom>
          <a:solidFill>
            <a:schemeClr val="accent1"/>
          </a:solidFill>
          <a:ln w="9525">
            <a:solidFill>
              <a:schemeClr val="tx1"/>
            </a:solidFill>
            <a:miter lim="800000"/>
            <a:headEnd/>
            <a:tailEnd/>
          </a:ln>
        </p:spPr>
        <p:txBody>
          <a:bodyPr wrap="none" anchor="ctr"/>
          <a:lstStyle/>
          <a:p>
            <a:endParaRPr lang="ar-SA"/>
          </a:p>
        </p:txBody>
      </p:sp>
      <p:sp>
        <p:nvSpPr>
          <p:cNvPr id="26635" name="مستطيل 10"/>
          <p:cNvSpPr>
            <a:spLocks noChangeArrowheads="1"/>
          </p:cNvSpPr>
          <p:nvPr/>
        </p:nvSpPr>
        <p:spPr bwMode="auto">
          <a:xfrm>
            <a:off x="762000" y="6096000"/>
            <a:ext cx="7543800" cy="461665"/>
          </a:xfrm>
          <a:prstGeom prst="rect">
            <a:avLst/>
          </a:prstGeom>
          <a:noFill/>
          <a:ln w="9525">
            <a:noFill/>
            <a:miter lim="800000"/>
            <a:headEnd/>
            <a:tailEnd/>
          </a:ln>
        </p:spPr>
        <p:txBody>
          <a:bodyPr>
            <a:spAutoFit/>
          </a:bodyPr>
          <a:lstStyle/>
          <a:p>
            <a:pPr lvl="1"/>
            <a:r>
              <a:rPr lang="en-US" sz="2400" dirty="0"/>
              <a:t>Many patients with Barrett’s are asymptomatic</a:t>
            </a:r>
          </a:p>
        </p:txBody>
      </p:sp>
      <p:sp>
        <p:nvSpPr>
          <p:cNvPr id="13" name="Rectangle 12"/>
          <p:cNvSpPr/>
          <p:nvPr/>
        </p:nvSpPr>
        <p:spPr>
          <a:xfrm>
            <a:off x="0" y="0"/>
            <a:ext cx="36576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CA" dirty="0"/>
              <a:t>Barrett esophagus</a:t>
            </a:r>
            <a:endParaRPr lang="en-US" dirty="0"/>
          </a:p>
        </p:txBody>
      </p:sp>
      <p:sp>
        <p:nvSpPr>
          <p:cNvPr id="14" name="Rectangle 13"/>
          <p:cNvSpPr/>
          <p:nvPr/>
        </p:nvSpPr>
        <p:spPr>
          <a:xfrm>
            <a:off x="0" y="0"/>
            <a:ext cx="36576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CA" sz="2800" b="1" dirty="0" smtClean="0"/>
              <a:t>Barrett esophagus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 calcmode="lin" valueType="num">
                                      <p:cBhvr>
                                        <p:cTn id="7" dur="1000" fill="hold"/>
                                        <p:tgtEl>
                                          <p:spTgt spid="39939">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9939">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9939">
                                            <p:txEl>
                                              <p:pRg st="1" end="1"/>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9942"/>
                                        </p:tgtEl>
                                        <p:attrNameLst>
                                          <p:attrName>style.visibility</p:attrName>
                                        </p:attrNameLst>
                                      </p:cBhvr>
                                      <p:to>
                                        <p:strVal val="visible"/>
                                      </p:to>
                                    </p:set>
                                    <p:anim calcmode="lin" valueType="num">
                                      <p:cBhvr>
                                        <p:cTn id="12" dur="1000" fill="hold"/>
                                        <p:tgtEl>
                                          <p:spTgt spid="39942"/>
                                        </p:tgtEl>
                                        <p:attrNameLst>
                                          <p:attrName>ppt_w</p:attrName>
                                        </p:attrNameLst>
                                      </p:cBhvr>
                                      <p:tavLst>
                                        <p:tav tm="0">
                                          <p:val>
                                            <p:strVal val="#ppt_w*0.70"/>
                                          </p:val>
                                        </p:tav>
                                        <p:tav tm="100000">
                                          <p:val>
                                            <p:strVal val="#ppt_w"/>
                                          </p:val>
                                        </p:tav>
                                      </p:tavLst>
                                    </p:anim>
                                    <p:anim calcmode="lin" valueType="num">
                                      <p:cBhvr>
                                        <p:cTn id="13" dur="1000" fill="hold"/>
                                        <p:tgtEl>
                                          <p:spTgt spid="39942"/>
                                        </p:tgtEl>
                                        <p:attrNameLst>
                                          <p:attrName>ppt_h</p:attrName>
                                        </p:attrNameLst>
                                      </p:cBhvr>
                                      <p:tavLst>
                                        <p:tav tm="0">
                                          <p:val>
                                            <p:strVal val="#ppt_h"/>
                                          </p:val>
                                        </p:tav>
                                        <p:tav tm="100000">
                                          <p:val>
                                            <p:strVal val="#ppt_h"/>
                                          </p:val>
                                        </p:tav>
                                      </p:tavLst>
                                    </p:anim>
                                    <p:animEffect transition="in" filter="fade">
                                      <p:cBhvr>
                                        <p:cTn id="14" dur="1000"/>
                                        <p:tgtEl>
                                          <p:spTgt spid="3994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9947"/>
                                        </p:tgtEl>
                                        <p:attrNameLst>
                                          <p:attrName>style.visibility</p:attrName>
                                        </p:attrNameLst>
                                      </p:cBhvr>
                                      <p:to>
                                        <p:strVal val="visible"/>
                                      </p:to>
                                    </p:set>
                                    <p:anim calcmode="lin" valueType="num">
                                      <p:cBhvr>
                                        <p:cTn id="17" dur="1000" fill="hold"/>
                                        <p:tgtEl>
                                          <p:spTgt spid="39947"/>
                                        </p:tgtEl>
                                        <p:attrNameLst>
                                          <p:attrName>ppt_w</p:attrName>
                                        </p:attrNameLst>
                                      </p:cBhvr>
                                      <p:tavLst>
                                        <p:tav tm="0">
                                          <p:val>
                                            <p:strVal val="#ppt_w*0.70"/>
                                          </p:val>
                                        </p:tav>
                                        <p:tav tm="100000">
                                          <p:val>
                                            <p:strVal val="#ppt_w"/>
                                          </p:val>
                                        </p:tav>
                                      </p:tavLst>
                                    </p:anim>
                                    <p:anim calcmode="lin" valueType="num">
                                      <p:cBhvr>
                                        <p:cTn id="18" dur="1000" fill="hold"/>
                                        <p:tgtEl>
                                          <p:spTgt spid="39947"/>
                                        </p:tgtEl>
                                        <p:attrNameLst>
                                          <p:attrName>ppt_h</p:attrName>
                                        </p:attrNameLst>
                                      </p:cBhvr>
                                      <p:tavLst>
                                        <p:tav tm="0">
                                          <p:val>
                                            <p:strVal val="#ppt_h"/>
                                          </p:val>
                                        </p:tav>
                                        <p:tav tm="100000">
                                          <p:val>
                                            <p:strVal val="#ppt_h"/>
                                          </p:val>
                                        </p:tav>
                                      </p:tavLst>
                                    </p:anim>
                                    <p:animEffect transition="in" filter="fade">
                                      <p:cBhvr>
                                        <p:cTn id="19" dur="1000"/>
                                        <p:tgtEl>
                                          <p:spTgt spid="39947"/>
                                        </p:tgtEl>
                                      </p:cBhvr>
                                    </p:animEffect>
                                  </p:childTnLst>
                                </p:cTn>
                              </p:par>
                              <p:par>
                                <p:cTn id="20" presetID="55" presetClass="entr" presetSubtype="0" fill="hold" nodeType="withEffect">
                                  <p:stCondLst>
                                    <p:cond delay="0"/>
                                  </p:stCondLst>
                                  <p:childTnLst>
                                    <p:set>
                                      <p:cBhvr>
                                        <p:cTn id="21" dur="1" fill="hold">
                                          <p:stCondLst>
                                            <p:cond delay="0"/>
                                          </p:stCondLst>
                                        </p:cTn>
                                        <p:tgtEl>
                                          <p:spTgt spid="39940"/>
                                        </p:tgtEl>
                                        <p:attrNameLst>
                                          <p:attrName>style.visibility</p:attrName>
                                        </p:attrNameLst>
                                      </p:cBhvr>
                                      <p:to>
                                        <p:strVal val="visible"/>
                                      </p:to>
                                    </p:set>
                                    <p:anim calcmode="lin" valueType="num">
                                      <p:cBhvr>
                                        <p:cTn id="22" dur="1000" fill="hold"/>
                                        <p:tgtEl>
                                          <p:spTgt spid="39940"/>
                                        </p:tgtEl>
                                        <p:attrNameLst>
                                          <p:attrName>ppt_w</p:attrName>
                                        </p:attrNameLst>
                                      </p:cBhvr>
                                      <p:tavLst>
                                        <p:tav tm="0">
                                          <p:val>
                                            <p:strVal val="#ppt_w*0.70"/>
                                          </p:val>
                                        </p:tav>
                                        <p:tav tm="100000">
                                          <p:val>
                                            <p:strVal val="#ppt_w"/>
                                          </p:val>
                                        </p:tav>
                                      </p:tavLst>
                                    </p:anim>
                                    <p:anim calcmode="lin" valueType="num">
                                      <p:cBhvr>
                                        <p:cTn id="23" dur="1000" fill="hold"/>
                                        <p:tgtEl>
                                          <p:spTgt spid="39940"/>
                                        </p:tgtEl>
                                        <p:attrNameLst>
                                          <p:attrName>ppt_h</p:attrName>
                                        </p:attrNameLst>
                                      </p:cBhvr>
                                      <p:tavLst>
                                        <p:tav tm="0">
                                          <p:val>
                                            <p:strVal val="#ppt_h"/>
                                          </p:val>
                                        </p:tav>
                                        <p:tav tm="100000">
                                          <p:val>
                                            <p:strVal val="#ppt_h"/>
                                          </p:val>
                                        </p:tav>
                                      </p:tavLst>
                                    </p:anim>
                                    <p:animEffect transition="in" filter="fade">
                                      <p:cBhvr>
                                        <p:cTn id="24" dur="1000"/>
                                        <p:tgtEl>
                                          <p:spTgt spid="39940"/>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39939">
                                            <p:txEl>
                                              <p:pRg st="2" end="2"/>
                                            </p:txEl>
                                          </p:spTgt>
                                        </p:tgtEl>
                                        <p:attrNameLst>
                                          <p:attrName>style.visibility</p:attrName>
                                        </p:attrNameLst>
                                      </p:cBhvr>
                                      <p:to>
                                        <p:strVal val="visible"/>
                                      </p:to>
                                    </p:set>
                                    <p:anim calcmode="lin" valueType="num">
                                      <p:cBhvr>
                                        <p:cTn id="29" dur="1000" fill="hold"/>
                                        <p:tgtEl>
                                          <p:spTgt spid="39939">
                                            <p:txEl>
                                              <p:pRg st="2" end="2"/>
                                            </p:txEl>
                                          </p:spTgt>
                                        </p:tgtEl>
                                        <p:attrNameLst>
                                          <p:attrName>ppt_w</p:attrName>
                                        </p:attrNameLst>
                                      </p:cBhvr>
                                      <p:tavLst>
                                        <p:tav tm="0">
                                          <p:val>
                                            <p:strVal val="#ppt_w*0.70"/>
                                          </p:val>
                                        </p:tav>
                                        <p:tav tm="100000">
                                          <p:val>
                                            <p:strVal val="#ppt_w"/>
                                          </p:val>
                                        </p:tav>
                                      </p:tavLst>
                                    </p:anim>
                                    <p:anim calcmode="lin" valueType="num">
                                      <p:cBhvr>
                                        <p:cTn id="30" dur="1000" fill="hold"/>
                                        <p:tgtEl>
                                          <p:spTgt spid="39939">
                                            <p:txEl>
                                              <p:pRg st="2" end="2"/>
                                            </p:txEl>
                                          </p:spTgt>
                                        </p:tgtEl>
                                        <p:attrNameLst>
                                          <p:attrName>ppt_h</p:attrName>
                                        </p:attrNameLst>
                                      </p:cBhvr>
                                      <p:tavLst>
                                        <p:tav tm="0">
                                          <p:val>
                                            <p:strVal val="#ppt_h"/>
                                          </p:val>
                                        </p:tav>
                                        <p:tav tm="100000">
                                          <p:val>
                                            <p:strVal val="#ppt_h"/>
                                          </p:val>
                                        </p:tav>
                                      </p:tavLst>
                                    </p:anim>
                                    <p:animEffect transition="in" filter="fade">
                                      <p:cBhvr>
                                        <p:cTn id="31" dur="1000"/>
                                        <p:tgtEl>
                                          <p:spTgt spid="3993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39939">
                                            <p:txEl>
                                              <p:pRg st="3" end="3"/>
                                            </p:txEl>
                                          </p:spTgt>
                                        </p:tgtEl>
                                        <p:attrNameLst>
                                          <p:attrName>style.visibility</p:attrName>
                                        </p:attrNameLst>
                                      </p:cBhvr>
                                      <p:to>
                                        <p:strVal val="visible"/>
                                      </p:to>
                                    </p:set>
                                    <p:anim calcmode="lin" valueType="num">
                                      <p:cBhvr>
                                        <p:cTn id="36" dur="1000" fill="hold"/>
                                        <p:tgtEl>
                                          <p:spTgt spid="39939">
                                            <p:txEl>
                                              <p:pRg st="3" end="3"/>
                                            </p:txEl>
                                          </p:spTgt>
                                        </p:tgtEl>
                                        <p:attrNameLst>
                                          <p:attrName>ppt_w</p:attrName>
                                        </p:attrNameLst>
                                      </p:cBhvr>
                                      <p:tavLst>
                                        <p:tav tm="0">
                                          <p:val>
                                            <p:strVal val="#ppt_w*0.70"/>
                                          </p:val>
                                        </p:tav>
                                        <p:tav tm="100000">
                                          <p:val>
                                            <p:strVal val="#ppt_w"/>
                                          </p:val>
                                        </p:tav>
                                      </p:tavLst>
                                    </p:anim>
                                    <p:anim calcmode="lin" valueType="num">
                                      <p:cBhvr>
                                        <p:cTn id="37" dur="1000" fill="hold"/>
                                        <p:tgtEl>
                                          <p:spTgt spid="39939">
                                            <p:txEl>
                                              <p:pRg st="3" end="3"/>
                                            </p:txEl>
                                          </p:spTgt>
                                        </p:tgtEl>
                                        <p:attrNameLst>
                                          <p:attrName>ppt_h</p:attrName>
                                        </p:attrNameLst>
                                      </p:cBhvr>
                                      <p:tavLst>
                                        <p:tav tm="0">
                                          <p:val>
                                            <p:strVal val="#ppt_h"/>
                                          </p:val>
                                        </p:tav>
                                        <p:tav tm="100000">
                                          <p:val>
                                            <p:strVal val="#ppt_h"/>
                                          </p:val>
                                        </p:tav>
                                      </p:tavLst>
                                    </p:anim>
                                    <p:animEffect transition="in" filter="fade">
                                      <p:cBhvr>
                                        <p:cTn id="38" dur="1000"/>
                                        <p:tgtEl>
                                          <p:spTgt spid="39939">
                                            <p:txEl>
                                              <p:pRg st="3" end="3"/>
                                            </p:txEl>
                                          </p:spTgt>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39948"/>
                                        </p:tgtEl>
                                        <p:attrNameLst>
                                          <p:attrName>style.visibility</p:attrName>
                                        </p:attrNameLst>
                                      </p:cBhvr>
                                      <p:to>
                                        <p:strVal val="visible"/>
                                      </p:to>
                                    </p:set>
                                    <p:anim calcmode="lin" valueType="num">
                                      <p:cBhvr>
                                        <p:cTn id="41" dur="1000" fill="hold"/>
                                        <p:tgtEl>
                                          <p:spTgt spid="39948"/>
                                        </p:tgtEl>
                                        <p:attrNameLst>
                                          <p:attrName>ppt_w</p:attrName>
                                        </p:attrNameLst>
                                      </p:cBhvr>
                                      <p:tavLst>
                                        <p:tav tm="0">
                                          <p:val>
                                            <p:strVal val="#ppt_w*0.70"/>
                                          </p:val>
                                        </p:tav>
                                        <p:tav tm="100000">
                                          <p:val>
                                            <p:strVal val="#ppt_w"/>
                                          </p:val>
                                        </p:tav>
                                      </p:tavLst>
                                    </p:anim>
                                    <p:anim calcmode="lin" valueType="num">
                                      <p:cBhvr>
                                        <p:cTn id="42" dur="1000" fill="hold"/>
                                        <p:tgtEl>
                                          <p:spTgt spid="39948"/>
                                        </p:tgtEl>
                                        <p:attrNameLst>
                                          <p:attrName>ppt_h</p:attrName>
                                        </p:attrNameLst>
                                      </p:cBhvr>
                                      <p:tavLst>
                                        <p:tav tm="0">
                                          <p:val>
                                            <p:strVal val="#ppt_h"/>
                                          </p:val>
                                        </p:tav>
                                        <p:tav tm="100000">
                                          <p:val>
                                            <p:strVal val="#ppt_h"/>
                                          </p:val>
                                        </p:tav>
                                      </p:tavLst>
                                    </p:anim>
                                    <p:animEffect transition="in" filter="fade">
                                      <p:cBhvr>
                                        <p:cTn id="43" dur="1000"/>
                                        <p:tgtEl>
                                          <p:spTgt spid="39948"/>
                                        </p:tgtEl>
                                      </p:cBhvr>
                                    </p:animEffect>
                                  </p:childTnLst>
                                </p:cTn>
                              </p:par>
                              <p:par>
                                <p:cTn id="44" presetID="55" presetClass="entr" presetSubtype="0" fill="hold" nodeType="withEffect">
                                  <p:stCondLst>
                                    <p:cond delay="0"/>
                                  </p:stCondLst>
                                  <p:childTnLst>
                                    <p:set>
                                      <p:cBhvr>
                                        <p:cTn id="45" dur="1" fill="hold">
                                          <p:stCondLst>
                                            <p:cond delay="0"/>
                                          </p:stCondLst>
                                        </p:cTn>
                                        <p:tgtEl>
                                          <p:spTgt spid="39944"/>
                                        </p:tgtEl>
                                        <p:attrNameLst>
                                          <p:attrName>style.visibility</p:attrName>
                                        </p:attrNameLst>
                                      </p:cBhvr>
                                      <p:to>
                                        <p:strVal val="visible"/>
                                      </p:to>
                                    </p:set>
                                    <p:anim calcmode="lin" valueType="num">
                                      <p:cBhvr>
                                        <p:cTn id="46" dur="1000" fill="hold"/>
                                        <p:tgtEl>
                                          <p:spTgt spid="39944"/>
                                        </p:tgtEl>
                                        <p:attrNameLst>
                                          <p:attrName>ppt_w</p:attrName>
                                        </p:attrNameLst>
                                      </p:cBhvr>
                                      <p:tavLst>
                                        <p:tav tm="0">
                                          <p:val>
                                            <p:strVal val="#ppt_w*0.70"/>
                                          </p:val>
                                        </p:tav>
                                        <p:tav tm="100000">
                                          <p:val>
                                            <p:strVal val="#ppt_w"/>
                                          </p:val>
                                        </p:tav>
                                      </p:tavLst>
                                    </p:anim>
                                    <p:anim calcmode="lin" valueType="num">
                                      <p:cBhvr>
                                        <p:cTn id="47" dur="1000" fill="hold"/>
                                        <p:tgtEl>
                                          <p:spTgt spid="39944"/>
                                        </p:tgtEl>
                                        <p:attrNameLst>
                                          <p:attrName>ppt_h</p:attrName>
                                        </p:attrNameLst>
                                      </p:cBhvr>
                                      <p:tavLst>
                                        <p:tav tm="0">
                                          <p:val>
                                            <p:strVal val="#ppt_h"/>
                                          </p:val>
                                        </p:tav>
                                        <p:tav tm="100000">
                                          <p:val>
                                            <p:strVal val="#ppt_h"/>
                                          </p:val>
                                        </p:tav>
                                      </p:tavLst>
                                    </p:anim>
                                    <p:animEffect transition="in" filter="fade">
                                      <p:cBhvr>
                                        <p:cTn id="48" dur="1000"/>
                                        <p:tgtEl>
                                          <p:spTgt spid="39944"/>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39949"/>
                                        </p:tgtEl>
                                        <p:attrNameLst>
                                          <p:attrName>style.visibility</p:attrName>
                                        </p:attrNameLst>
                                      </p:cBhvr>
                                      <p:to>
                                        <p:strVal val="visible"/>
                                      </p:to>
                                    </p:set>
                                    <p:anim calcmode="lin" valueType="num">
                                      <p:cBhvr>
                                        <p:cTn id="51" dur="1000" fill="hold"/>
                                        <p:tgtEl>
                                          <p:spTgt spid="39949"/>
                                        </p:tgtEl>
                                        <p:attrNameLst>
                                          <p:attrName>ppt_w</p:attrName>
                                        </p:attrNameLst>
                                      </p:cBhvr>
                                      <p:tavLst>
                                        <p:tav tm="0">
                                          <p:val>
                                            <p:strVal val="#ppt_w*0.70"/>
                                          </p:val>
                                        </p:tav>
                                        <p:tav tm="100000">
                                          <p:val>
                                            <p:strVal val="#ppt_w"/>
                                          </p:val>
                                        </p:tav>
                                      </p:tavLst>
                                    </p:anim>
                                    <p:anim calcmode="lin" valueType="num">
                                      <p:cBhvr>
                                        <p:cTn id="52" dur="1000" fill="hold"/>
                                        <p:tgtEl>
                                          <p:spTgt spid="39949"/>
                                        </p:tgtEl>
                                        <p:attrNameLst>
                                          <p:attrName>ppt_h</p:attrName>
                                        </p:attrNameLst>
                                      </p:cBhvr>
                                      <p:tavLst>
                                        <p:tav tm="0">
                                          <p:val>
                                            <p:strVal val="#ppt_h"/>
                                          </p:val>
                                        </p:tav>
                                        <p:tav tm="100000">
                                          <p:val>
                                            <p:strVal val="#ppt_h"/>
                                          </p:val>
                                        </p:tav>
                                      </p:tavLst>
                                    </p:anim>
                                    <p:animEffect transition="in" filter="fade">
                                      <p:cBhvr>
                                        <p:cTn id="53" dur="1000"/>
                                        <p:tgtEl>
                                          <p:spTgt spid="39949"/>
                                        </p:tgtEl>
                                      </p:cBhvr>
                                    </p:animEffect>
                                  </p:childTnLst>
                                </p:cTn>
                              </p:par>
                              <p:par>
                                <p:cTn id="54" presetID="55" presetClass="entr" presetSubtype="0" fill="hold" nodeType="withEffect">
                                  <p:stCondLst>
                                    <p:cond delay="0"/>
                                  </p:stCondLst>
                                  <p:childTnLst>
                                    <p:set>
                                      <p:cBhvr>
                                        <p:cTn id="55" dur="1" fill="hold">
                                          <p:stCondLst>
                                            <p:cond delay="0"/>
                                          </p:stCondLst>
                                        </p:cTn>
                                        <p:tgtEl>
                                          <p:spTgt spid="39946"/>
                                        </p:tgtEl>
                                        <p:attrNameLst>
                                          <p:attrName>style.visibility</p:attrName>
                                        </p:attrNameLst>
                                      </p:cBhvr>
                                      <p:to>
                                        <p:strVal val="visible"/>
                                      </p:to>
                                    </p:set>
                                    <p:anim calcmode="lin" valueType="num">
                                      <p:cBhvr>
                                        <p:cTn id="56" dur="1000" fill="hold"/>
                                        <p:tgtEl>
                                          <p:spTgt spid="39946"/>
                                        </p:tgtEl>
                                        <p:attrNameLst>
                                          <p:attrName>ppt_w</p:attrName>
                                        </p:attrNameLst>
                                      </p:cBhvr>
                                      <p:tavLst>
                                        <p:tav tm="0">
                                          <p:val>
                                            <p:strVal val="#ppt_w*0.70"/>
                                          </p:val>
                                        </p:tav>
                                        <p:tav tm="100000">
                                          <p:val>
                                            <p:strVal val="#ppt_w"/>
                                          </p:val>
                                        </p:tav>
                                      </p:tavLst>
                                    </p:anim>
                                    <p:anim calcmode="lin" valueType="num">
                                      <p:cBhvr>
                                        <p:cTn id="57" dur="1000" fill="hold"/>
                                        <p:tgtEl>
                                          <p:spTgt spid="39946"/>
                                        </p:tgtEl>
                                        <p:attrNameLst>
                                          <p:attrName>ppt_h</p:attrName>
                                        </p:attrNameLst>
                                      </p:cBhvr>
                                      <p:tavLst>
                                        <p:tav tm="0">
                                          <p:val>
                                            <p:strVal val="#ppt_h"/>
                                          </p:val>
                                        </p:tav>
                                        <p:tav tm="100000">
                                          <p:val>
                                            <p:strVal val="#ppt_h"/>
                                          </p:val>
                                        </p:tav>
                                      </p:tavLst>
                                    </p:anim>
                                    <p:animEffect transition="in" filter="fade">
                                      <p:cBhvr>
                                        <p:cTn id="58" dur="1000"/>
                                        <p:tgtEl>
                                          <p:spTgt spid="39946"/>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nodeType="clickEffect">
                                  <p:stCondLst>
                                    <p:cond delay="0"/>
                                  </p:stCondLst>
                                  <p:childTnLst>
                                    <p:set>
                                      <p:cBhvr>
                                        <p:cTn id="62" dur="1" fill="hold">
                                          <p:stCondLst>
                                            <p:cond delay="0"/>
                                          </p:stCondLst>
                                        </p:cTn>
                                        <p:tgtEl>
                                          <p:spTgt spid="26635">
                                            <p:txEl>
                                              <p:pRg st="0" end="0"/>
                                            </p:txEl>
                                          </p:spTgt>
                                        </p:tgtEl>
                                        <p:attrNameLst>
                                          <p:attrName>style.visibility</p:attrName>
                                        </p:attrNameLst>
                                      </p:cBhvr>
                                      <p:to>
                                        <p:strVal val="visible"/>
                                      </p:to>
                                    </p:set>
                                    <p:animEffect transition="in" filter="checkerboard(across)">
                                      <p:cBhvr>
                                        <p:cTn id="63" dur="500"/>
                                        <p:tgtEl>
                                          <p:spTgt spid="266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7" grpId="0" animBg="1"/>
      <p:bldP spid="39948" grpId="0" animBg="1"/>
      <p:bldP spid="3994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Morphology</a:t>
            </a:r>
            <a:endParaRPr lang="en-US" dirty="0"/>
          </a:p>
        </p:txBody>
      </p:sp>
      <p:sp>
        <p:nvSpPr>
          <p:cNvPr id="3" name="Text Placeholder 2"/>
          <p:cNvSpPr>
            <a:spLocks noGrp="1"/>
          </p:cNvSpPr>
          <p:nvPr>
            <p:ph type="body" sz="half" idx="1"/>
          </p:nvPr>
        </p:nvSpPr>
        <p:spPr>
          <a:xfrm>
            <a:off x="381000" y="4343400"/>
            <a:ext cx="4114800" cy="1787525"/>
          </a:xfrm>
        </p:spPr>
        <p:txBody>
          <a:bodyPr/>
          <a:lstStyle/>
          <a:p>
            <a:r>
              <a:rPr lang="en-US" sz="2800" b="1" dirty="0" smtClean="0"/>
              <a:t>Endoscopic image of Barrett's esophagus: An area of red mucosa</a:t>
            </a:r>
            <a:endParaRPr lang="en-US" sz="2800" b="1" dirty="0"/>
          </a:p>
        </p:txBody>
      </p:sp>
      <p:sp>
        <p:nvSpPr>
          <p:cNvPr id="5" name="Content Placeholder 4"/>
          <p:cNvSpPr>
            <a:spLocks noGrp="1"/>
          </p:cNvSpPr>
          <p:nvPr>
            <p:ph sz="quarter" idx="3"/>
          </p:nvPr>
        </p:nvSpPr>
        <p:spPr/>
        <p:txBody>
          <a:bodyPr/>
          <a:lstStyle/>
          <a:p>
            <a:r>
              <a:rPr lang="en-US" sz="2400" b="1" dirty="0" smtClean="0"/>
              <a:t>Barrett's esophagus is marked by the presence of columnar epithelia in the lower esophagus, replacing the normal </a:t>
            </a:r>
            <a:r>
              <a:rPr lang="en-US" sz="2400" b="1" dirty="0" err="1" smtClean="0"/>
              <a:t>squamous</a:t>
            </a:r>
            <a:r>
              <a:rPr lang="en-US" sz="2400" b="1" dirty="0" smtClean="0"/>
              <a:t> cell epithelium</a:t>
            </a:r>
            <a:endParaRPr lang="en-US" sz="2400" b="1" dirty="0"/>
          </a:p>
        </p:txBody>
      </p:sp>
      <p:sp>
        <p:nvSpPr>
          <p:cNvPr id="6" name="Rectangle 5"/>
          <p:cNvSpPr/>
          <p:nvPr/>
        </p:nvSpPr>
        <p:spPr>
          <a:xfrm>
            <a:off x="0" y="0"/>
            <a:ext cx="36576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CA" sz="2800" b="1" dirty="0" smtClean="0"/>
              <a:t>Barrett esophagus</a:t>
            </a:r>
            <a:endParaRPr lang="en-US" sz="2800" dirty="0"/>
          </a:p>
        </p:txBody>
      </p:sp>
      <p:pic>
        <p:nvPicPr>
          <p:cNvPr id="7" name="Picture 4" descr="fig1_erosive_eso"/>
          <p:cNvPicPr>
            <a:picLocks noGrp="1" noChangeAspect="1" noChangeArrowheads="1"/>
          </p:cNvPicPr>
          <p:nvPr>
            <p:ph sz="quarter" idx="2"/>
          </p:nvPr>
        </p:nvPicPr>
        <p:blipFill>
          <a:blip r:embed="rId2" cstate="print"/>
          <a:srcRect/>
          <a:stretch>
            <a:fillRect/>
          </a:stretch>
        </p:blipFill>
        <p:spPr>
          <a:xfrm>
            <a:off x="1295400" y="1371600"/>
            <a:ext cx="2895600" cy="2895600"/>
          </a:xfrm>
          <a:noFill/>
        </p:spPr>
      </p:pic>
      <p:pic>
        <p:nvPicPr>
          <p:cNvPr id="8" name="Picture 9"/>
          <p:cNvPicPr>
            <a:picLocks noGrp="1" noChangeAspect="1" noChangeArrowheads="1"/>
          </p:cNvPicPr>
          <p:nvPr>
            <p:ph sz="quarter" idx="2"/>
          </p:nvPr>
        </p:nvPicPr>
        <p:blipFill>
          <a:blip r:embed="rId3" cstate="print"/>
          <a:srcRect/>
          <a:stretch>
            <a:fillRect/>
          </a:stretch>
        </p:blipFill>
        <p:spPr bwMode="auto">
          <a:xfrm>
            <a:off x="4648200" y="1615977"/>
            <a:ext cx="4038600" cy="2157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Summary </a:t>
            </a:r>
          </a:p>
        </p:txBody>
      </p:sp>
      <p:sp>
        <p:nvSpPr>
          <p:cNvPr id="27651" name="Content Placeholder 2"/>
          <p:cNvSpPr>
            <a:spLocks noGrp="1"/>
          </p:cNvSpPr>
          <p:nvPr>
            <p:ph idx="1"/>
          </p:nvPr>
        </p:nvSpPr>
        <p:spPr/>
        <p:txBody>
          <a:bodyPr/>
          <a:lstStyle/>
          <a:p>
            <a:pPr eaLnBrk="1" hangingPunct="1"/>
            <a:endParaRPr lang="ar-SA" smtClean="0"/>
          </a:p>
        </p:txBody>
      </p:sp>
      <p:pic>
        <p:nvPicPr>
          <p:cNvPr id="27652" name="Picture 2" descr="Gastroesophageal reflux disease (GERD)/Barrett es..."/>
          <p:cNvPicPr>
            <a:picLocks noChangeAspect="1" noChangeArrowheads="1"/>
          </p:cNvPicPr>
          <p:nvPr/>
        </p:nvPicPr>
        <p:blipFill>
          <a:blip r:embed="rId2" cstate="print"/>
          <a:srcRect/>
          <a:stretch>
            <a:fillRect/>
          </a:stretch>
        </p:blipFill>
        <p:spPr bwMode="auto">
          <a:xfrm>
            <a:off x="990600" y="1379538"/>
            <a:ext cx="6972300" cy="5478462"/>
          </a:xfrm>
          <a:prstGeom prst="rect">
            <a:avLst/>
          </a:prstGeom>
          <a:noFill/>
          <a:ln w="9525">
            <a:noFill/>
            <a:miter lim="800000"/>
            <a:headEnd/>
            <a:tailEnd/>
          </a:ln>
        </p:spPr>
      </p:pic>
      <p:sp>
        <p:nvSpPr>
          <p:cNvPr id="5" name="Rectangle 4"/>
          <p:cNvSpPr/>
          <p:nvPr/>
        </p:nvSpPr>
        <p:spPr>
          <a:xfrm>
            <a:off x="0" y="0"/>
            <a:ext cx="36576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CA" sz="2800" b="1" dirty="0" smtClean="0"/>
              <a:t>Barrett esophagus</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ar-SA" smtClean="0"/>
          </a:p>
        </p:txBody>
      </p:sp>
      <p:sp>
        <p:nvSpPr>
          <p:cNvPr id="28675" name="Content Placeholder 2"/>
          <p:cNvSpPr>
            <a:spLocks noGrp="1"/>
          </p:cNvSpPr>
          <p:nvPr>
            <p:ph idx="1"/>
          </p:nvPr>
        </p:nvSpPr>
        <p:spPr/>
        <p:txBody>
          <a:bodyPr/>
          <a:lstStyle/>
          <a:p>
            <a:endParaRPr lang="ar-SA" smtClean="0"/>
          </a:p>
        </p:txBody>
      </p:sp>
      <p:pic>
        <p:nvPicPr>
          <p:cNvPr id="28676" name="Picture 2" descr="G:\Cotran\Images\CH18\F018010.jpg"/>
          <p:cNvPicPr>
            <a:picLocks noChangeAspect="1" noChangeArrowheads="1"/>
          </p:cNvPicPr>
          <p:nvPr/>
        </p:nvPicPr>
        <p:blipFill>
          <a:blip r:embed="rId2" cstate="print"/>
          <a:srcRect/>
          <a:stretch>
            <a:fillRect/>
          </a:stretch>
        </p:blipFill>
        <p:spPr bwMode="auto">
          <a:xfrm>
            <a:off x="819150" y="654050"/>
            <a:ext cx="7500938" cy="5565775"/>
          </a:xfrm>
          <a:prstGeom prst="rect">
            <a:avLst/>
          </a:prstGeom>
          <a:noFill/>
          <a:ln w="9525">
            <a:noFill/>
            <a:miter lim="800000"/>
            <a:headEnd/>
            <a:tailEnd/>
          </a:ln>
        </p:spPr>
      </p:pic>
      <p:sp>
        <p:nvSpPr>
          <p:cNvPr id="5" name="Rectangle 4"/>
          <p:cNvSpPr/>
          <p:nvPr/>
        </p:nvSpPr>
        <p:spPr>
          <a:xfrm>
            <a:off x="0" y="0"/>
            <a:ext cx="36576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CA" sz="2800" b="1" dirty="0" smtClean="0"/>
              <a:t>Barrett esophagus</a:t>
            </a:r>
            <a:endParaRPr lang="en-US" sz="2800" dirty="0"/>
          </a:p>
        </p:txBody>
      </p:sp>
      <p:sp>
        <p:nvSpPr>
          <p:cNvPr id="6" name="Content Placeholder 2"/>
          <p:cNvSpPr txBox="1">
            <a:spLocks/>
          </p:cNvSpPr>
          <p:nvPr/>
        </p:nvSpPr>
        <p:spPr bwMode="auto">
          <a:xfrm>
            <a:off x="228600" y="6248400"/>
            <a:ext cx="82296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Complications: Dysplasia and adenocarcinoma </a:t>
            </a:r>
            <a:endParaRPr kumimoji="0" lang="ar-SA"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ar-SA" smtClean="0"/>
          </a:p>
        </p:txBody>
      </p:sp>
      <p:sp>
        <p:nvSpPr>
          <p:cNvPr id="29699" name="Content Placeholder 2"/>
          <p:cNvSpPr>
            <a:spLocks noGrp="1"/>
          </p:cNvSpPr>
          <p:nvPr>
            <p:ph idx="1"/>
          </p:nvPr>
        </p:nvSpPr>
        <p:spPr/>
        <p:txBody>
          <a:bodyPr/>
          <a:lstStyle/>
          <a:p>
            <a:r>
              <a:rPr lang="en-US" b="1" smtClean="0"/>
              <a:t>The most common malignant tumors of the esophagus are squamous carcinomas and adenocarcinomas</a:t>
            </a:r>
          </a:p>
          <a:p>
            <a:endParaRPr lang="en-US" b="1" smtClean="0"/>
          </a:p>
          <a:p>
            <a:r>
              <a:rPr lang="en-US" smtClean="0"/>
              <a:t>The prognosis for both types of carcinoma is poor</a:t>
            </a:r>
            <a:endParaRPr lang="ar-SA" smtClean="0"/>
          </a:p>
          <a:p>
            <a:endParaRPr lang="en-US" b="1"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cstate="print"/>
          <a:srcRect/>
          <a:stretch>
            <a:fillRect/>
          </a:stretch>
        </p:blipFill>
        <p:spPr bwMode="auto">
          <a:xfrm>
            <a:off x="3962400" y="533400"/>
            <a:ext cx="4654550" cy="5149850"/>
          </a:xfrm>
          <a:prstGeom prst="rect">
            <a:avLst/>
          </a:prstGeom>
          <a:noFill/>
          <a:ln w="9525">
            <a:noFill/>
            <a:miter lim="800000"/>
            <a:headEnd/>
            <a:tailEnd/>
          </a:ln>
        </p:spPr>
      </p:pic>
      <p:sp>
        <p:nvSpPr>
          <p:cNvPr id="3" name="Title 2"/>
          <p:cNvSpPr>
            <a:spLocks noGrp="1"/>
          </p:cNvSpPr>
          <p:nvPr>
            <p:ph type="title"/>
          </p:nvPr>
        </p:nvSpPr>
        <p:spPr/>
        <p:txBody>
          <a:bodyPr/>
          <a:lstStyle/>
          <a:p>
            <a:endParaRPr lang="en-US"/>
          </a:p>
        </p:txBody>
      </p:sp>
      <p:sp>
        <p:nvSpPr>
          <p:cNvPr id="4" name="Content Placeholder 3"/>
          <p:cNvSpPr>
            <a:spLocks noGrp="1"/>
          </p:cNvSpPr>
          <p:nvPr>
            <p:ph sz="half" idx="1"/>
          </p:nvPr>
        </p:nvSpPr>
        <p:spPr/>
        <p:txBody>
          <a:bodyPr/>
          <a:lstStyle/>
          <a:p>
            <a:r>
              <a:rPr lang="en-US" dirty="0" smtClean="0"/>
              <a:t>Page 593 -597</a:t>
            </a:r>
            <a:endParaRPr lang="en-US" dirty="0"/>
          </a:p>
        </p:txBody>
      </p:sp>
      <p:sp>
        <p:nvSpPr>
          <p:cNvPr id="5" name="Content Placeholder 4"/>
          <p:cNvSpPr>
            <a:spLocks noGrp="1"/>
          </p:cNvSpPr>
          <p:nvPr>
            <p:ph sz="half" idx="2"/>
          </p:nvPr>
        </p:nvSpPr>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533400" y="457200"/>
            <a:ext cx="8229600" cy="4525963"/>
          </a:xfrm>
        </p:spPr>
        <p:txBody>
          <a:bodyPr/>
          <a:lstStyle/>
          <a:p>
            <a:pPr algn="ctr">
              <a:buFont typeface="Arial" charset="0"/>
              <a:buNone/>
            </a:pPr>
            <a:r>
              <a:rPr lang="en-US" b="1" smtClean="0"/>
              <a:t>Squamous carcinomas</a:t>
            </a:r>
            <a:r>
              <a:rPr lang="en-US" smtClean="0"/>
              <a:t> </a:t>
            </a:r>
          </a:p>
          <a:p>
            <a:pPr>
              <a:buFont typeface="Arial" charset="0"/>
              <a:buNone/>
            </a:pPr>
            <a:r>
              <a:rPr lang="en-US" smtClean="0"/>
              <a:t>are most common in the middle and lower esophagus. They mostly develop in men who are heavy alcohol drinkers or heavy smokers, and may be preceded by epithelial dysplastic change.</a:t>
            </a:r>
          </a:p>
          <a:p>
            <a:r>
              <a:rPr lang="en-US" smtClean="0"/>
              <a:t>Not related to GERD</a:t>
            </a:r>
            <a:endParaRPr lang="ar-SA" smtClean="0"/>
          </a:p>
          <a:p>
            <a:endParaRPr lang="ar-SA" smtClean="0"/>
          </a:p>
        </p:txBody>
      </p:sp>
      <p:pic>
        <p:nvPicPr>
          <p:cNvPr id="30723" name="Picture 3" descr="esophagus SCC"/>
          <p:cNvPicPr>
            <a:picLocks noChangeAspect="1" noChangeArrowheads="1"/>
          </p:cNvPicPr>
          <p:nvPr/>
        </p:nvPicPr>
        <p:blipFill>
          <a:blip r:embed="rId2" cstate="print"/>
          <a:srcRect t="22749" b="10899"/>
          <a:stretch>
            <a:fillRect/>
          </a:stretch>
        </p:blipFill>
        <p:spPr bwMode="auto">
          <a:xfrm>
            <a:off x="1676400" y="4114800"/>
            <a:ext cx="60960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ar-SA" smtClean="0"/>
          </a:p>
        </p:txBody>
      </p:sp>
      <p:sp>
        <p:nvSpPr>
          <p:cNvPr id="31747"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792162"/>
          </a:xfrm>
        </p:spPr>
        <p:txBody>
          <a:bodyPr/>
          <a:lstStyle/>
          <a:p>
            <a:r>
              <a:rPr lang="en-US" sz="3200" smtClean="0"/>
              <a:t/>
            </a:r>
            <a:br>
              <a:rPr lang="en-US" sz="3200" smtClean="0"/>
            </a:br>
            <a:r>
              <a:rPr lang="en-US" sz="3200" smtClean="0"/>
              <a:t>Case scenario: A man with retrosternal pain </a:t>
            </a:r>
            <a:br>
              <a:rPr lang="en-US" sz="3200" smtClean="0"/>
            </a:br>
            <a:r>
              <a:rPr lang="en-US" sz="3200" smtClean="0"/>
              <a:t> </a:t>
            </a:r>
            <a:endParaRPr lang="ar-SA" sz="3200" smtClean="0"/>
          </a:p>
        </p:txBody>
      </p:sp>
      <p:sp>
        <p:nvSpPr>
          <p:cNvPr id="32771" name="Content Placeholder 2"/>
          <p:cNvSpPr>
            <a:spLocks noGrp="1"/>
          </p:cNvSpPr>
          <p:nvPr>
            <p:ph idx="1"/>
          </p:nvPr>
        </p:nvSpPr>
        <p:spPr/>
        <p:txBody>
          <a:bodyPr/>
          <a:lstStyle/>
          <a:p>
            <a:r>
              <a:rPr lang="en-US" sz="2000" smtClean="0"/>
              <a:t>A 57-year-old presents with a history of a retrosternal burning sensation, particularly after large meals, and often on retiring to bed at night. Treatment with antacids has had little effect and he has been referred by his GP for endoscopy.</a:t>
            </a:r>
          </a:p>
          <a:p>
            <a:r>
              <a:rPr lang="en-US" sz="2000" smtClean="0"/>
              <a:t> Upper gastrointestinal tract endoscopy reveals reddening of the lower esophageal mucosa from the level of the gastroesophageal junction to a point 32 cm from the incisors. There is no evidence of a hiatus hernia. The proximal border of the reddened area is irregular, and this area is biopsied. The biopsy shows gastric and intestinal-type glandular mucosa.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534400" cy="1143000"/>
          </a:xfrm>
        </p:spPr>
        <p:txBody>
          <a:bodyPr/>
          <a:lstStyle/>
          <a:p>
            <a:r>
              <a:rPr lang="en-US" sz="2800" dirty="0" smtClean="0"/>
              <a:t> 1. </a:t>
            </a:r>
            <a:r>
              <a:rPr lang="en-US" sz="3600" dirty="0" smtClean="0"/>
              <a:t>What is the likely cause of the symptoms? </a:t>
            </a:r>
            <a:endParaRPr lang="ar-SA" dirty="0" smtClean="0"/>
          </a:p>
        </p:txBody>
      </p:sp>
      <p:sp>
        <p:nvSpPr>
          <p:cNvPr id="32771" name="Content Placeholder 2"/>
          <p:cNvSpPr>
            <a:spLocks noGrp="1"/>
          </p:cNvSpPr>
          <p:nvPr>
            <p:ph idx="1"/>
          </p:nvPr>
        </p:nvSpPr>
        <p:spPr/>
        <p:txBody>
          <a:bodyPr/>
          <a:lstStyle/>
          <a:p>
            <a:r>
              <a:rPr lang="en-US" dirty="0" smtClean="0"/>
              <a:t>The symptoms of ‘heartburn’ are suggestive of </a:t>
            </a:r>
            <a:r>
              <a:rPr lang="en-US" dirty="0" err="1" smtClean="0"/>
              <a:t>gastroesophageal</a:t>
            </a:r>
            <a:r>
              <a:rPr lang="en-US" dirty="0" smtClean="0"/>
              <a:t> reflux disease (GERD), with or without the presence of a hiatus hernia.</a:t>
            </a:r>
          </a:p>
          <a:p>
            <a:r>
              <a:rPr lang="en-US" dirty="0" smtClean="0"/>
              <a:t> Other important causes of </a:t>
            </a:r>
            <a:r>
              <a:rPr lang="en-US" dirty="0" err="1" smtClean="0"/>
              <a:t>retrosternal</a:t>
            </a:r>
            <a:r>
              <a:rPr lang="en-US" dirty="0" smtClean="0"/>
              <a:t> pain should not be overlooked, including cardiovascular causes, especially myocardial </a:t>
            </a:r>
            <a:r>
              <a:rPr lang="en-US" dirty="0" err="1" smtClean="0"/>
              <a:t>ischaemia</a:t>
            </a:r>
            <a:r>
              <a:rPr lang="en-US" dirty="0" smtClean="0"/>
              <a:t>, as well as other rarer causes including </a:t>
            </a:r>
            <a:r>
              <a:rPr lang="en-US" dirty="0" err="1" smtClean="0"/>
              <a:t>pneumothorax</a:t>
            </a:r>
            <a:r>
              <a:rPr lang="en-US" dirty="0" smtClean="0"/>
              <a:t> and musculoskeletal pain. </a:t>
            </a:r>
          </a:p>
          <a:p>
            <a:endParaRPr lang="ar-S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blinds(horizontal)">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blinds(horizontal)">
                                      <p:cBhvr>
                                        <p:cTn id="12" dur="500"/>
                                        <p:tgtEl>
                                          <p:spTgt spid="327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2. What is the final diagnosis? </a:t>
            </a:r>
            <a:endParaRPr lang="ar-SA" dirty="0" smtClean="0"/>
          </a:p>
        </p:txBody>
      </p:sp>
      <p:sp>
        <p:nvSpPr>
          <p:cNvPr id="33795" name="Content Placeholder 2"/>
          <p:cNvSpPr>
            <a:spLocks noGrp="1"/>
          </p:cNvSpPr>
          <p:nvPr>
            <p:ph idx="1"/>
          </p:nvPr>
        </p:nvSpPr>
        <p:spPr/>
        <p:txBody>
          <a:bodyPr/>
          <a:lstStyle/>
          <a:p>
            <a:r>
              <a:rPr lang="en-US" smtClean="0"/>
              <a:t> The endoscopic and biopsy appearances confirm a Barrett’s oesophagus. This is a metaplastic process which develops as a result of persistent reflux of gastric contents into the esophagus, the normal squamous mucosa being replaced by glandular mucosa of gastric or intestinal type</a:t>
            </a:r>
            <a:endParaRPr lang="ar-S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linds(horizontal)">
                                      <p:cBhvr>
                                        <p:cTn id="7" dur="500"/>
                                        <p:tgtEl>
                                          <p:spTgt spid="33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l"/>
            <a:r>
              <a:rPr lang="en-US" sz="4000" smtClean="0"/>
              <a:t>3. What further information do you require from the biopsy report?</a:t>
            </a:r>
            <a:endParaRPr lang="ar-SA" sz="4000" smtClean="0"/>
          </a:p>
        </p:txBody>
      </p:sp>
      <p:sp>
        <p:nvSpPr>
          <p:cNvPr id="34819" name="Content Placeholder 2"/>
          <p:cNvSpPr>
            <a:spLocks noGrp="1"/>
          </p:cNvSpPr>
          <p:nvPr>
            <p:ph idx="1"/>
          </p:nvPr>
        </p:nvSpPr>
        <p:spPr/>
        <p:txBody>
          <a:bodyPr/>
          <a:lstStyle/>
          <a:p>
            <a:pPr>
              <a:buFont typeface="Arial" charset="0"/>
              <a:buNone/>
            </a:pPr>
            <a:r>
              <a:rPr lang="en-US" smtClean="0"/>
              <a:t> It is important to look for dysplastic change in the biopsy which may herald the development of adenocarcinoma.</a:t>
            </a:r>
            <a:endParaRPr lang="ar-S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7" dur="500"/>
                                        <p:tgtEl>
                                          <p:spTgt spid="34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t>4. What are the major causes of reflux </a:t>
            </a:r>
            <a:r>
              <a:rPr lang="en-US" dirty="0" err="1" smtClean="0"/>
              <a:t>esophagitis</a:t>
            </a:r>
            <a:r>
              <a:rPr lang="en-US" dirty="0" smtClean="0"/>
              <a:t>?</a:t>
            </a:r>
            <a:endParaRPr lang="ar-SA" dirty="0" smtClean="0"/>
          </a:p>
        </p:txBody>
      </p:sp>
      <p:sp>
        <p:nvSpPr>
          <p:cNvPr id="37891" name="Content Placeholder 2"/>
          <p:cNvSpPr>
            <a:spLocks noGrp="1"/>
          </p:cNvSpPr>
          <p:nvPr>
            <p:ph idx="1"/>
          </p:nvPr>
        </p:nvSpPr>
        <p:spPr>
          <a:xfrm>
            <a:off x="457200" y="1371600"/>
            <a:ext cx="8229600" cy="4525963"/>
          </a:xfrm>
        </p:spPr>
        <p:txBody>
          <a:bodyPr/>
          <a:lstStyle/>
          <a:p>
            <a:r>
              <a:rPr lang="en-US" sz="2800" dirty="0" smtClean="0"/>
              <a:t>Reflux of gastric contents is the major cause of reflux </a:t>
            </a:r>
            <a:r>
              <a:rPr lang="en-US" sz="2800" dirty="0" err="1" smtClean="0"/>
              <a:t>esophagitis</a:t>
            </a:r>
            <a:r>
              <a:rPr lang="en-US" sz="2800" dirty="0" smtClean="0"/>
              <a:t>. Many factors play a role:</a:t>
            </a:r>
          </a:p>
          <a:p>
            <a:pPr>
              <a:buFont typeface="Arial" charset="0"/>
              <a:buNone/>
            </a:pPr>
            <a:r>
              <a:rPr lang="en-US" sz="2400" dirty="0" smtClean="0"/>
              <a:t> (a) the presence of a sliding </a:t>
            </a:r>
            <a:r>
              <a:rPr lang="en-US" sz="2400" dirty="0" err="1" smtClean="0"/>
              <a:t>hiatal</a:t>
            </a:r>
            <a:r>
              <a:rPr lang="en-US" sz="2400" dirty="0" smtClean="0"/>
              <a:t> hernia is the most common</a:t>
            </a:r>
          </a:p>
          <a:p>
            <a:pPr>
              <a:buFont typeface="Arial" charset="0"/>
              <a:buNone/>
            </a:pPr>
            <a:r>
              <a:rPr lang="en-US" sz="2400" dirty="0" smtClean="0"/>
              <a:t> (b) heavy alcohol use</a:t>
            </a:r>
          </a:p>
          <a:p>
            <a:pPr>
              <a:buFont typeface="Arial" charset="0"/>
              <a:buNone/>
            </a:pPr>
            <a:r>
              <a:rPr lang="en-US" sz="2400" dirty="0" smtClean="0"/>
              <a:t>(c) heavy tobacco use</a:t>
            </a:r>
          </a:p>
          <a:p>
            <a:pPr>
              <a:buFont typeface="Arial" charset="0"/>
              <a:buNone/>
            </a:pPr>
            <a:r>
              <a:rPr lang="en-US" sz="2400" dirty="0" smtClean="0"/>
              <a:t> (d) increased gastric volume</a:t>
            </a:r>
          </a:p>
          <a:p>
            <a:pPr>
              <a:buFont typeface="Arial" charset="0"/>
              <a:buNone/>
            </a:pPr>
            <a:r>
              <a:rPr lang="en-US" sz="2400" dirty="0" smtClean="0"/>
              <a:t> (e) decreased efficacy of LES</a:t>
            </a:r>
          </a:p>
          <a:p>
            <a:pPr>
              <a:buFont typeface="Arial" charset="0"/>
              <a:buNone/>
            </a:pPr>
            <a:r>
              <a:rPr lang="en-US" sz="2400" dirty="0" smtClean="0"/>
              <a:t> (f) pregnancy</a:t>
            </a:r>
          </a:p>
          <a:p>
            <a:pPr>
              <a:buFont typeface="Arial" charset="0"/>
              <a:buNone/>
            </a:pPr>
            <a:r>
              <a:rPr lang="en-US" sz="2400" dirty="0" smtClean="0"/>
              <a:t>(g) CNS depressants</a:t>
            </a:r>
          </a:p>
          <a:p>
            <a:pPr>
              <a:buFont typeface="Arial" charset="0"/>
              <a:buNone/>
            </a:pPr>
            <a:r>
              <a:rPr lang="en-US" sz="2400" dirty="0" smtClean="0"/>
              <a:t>(h) hypothyroidism</a:t>
            </a:r>
            <a:endParaRPr lang="ar-SA" sz="24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www.sanantoniosurgery.com/images/gerd-2.jpg"/>
          <p:cNvPicPr>
            <a:picLocks noChangeAspect="1" noChangeArrowheads="1"/>
          </p:cNvPicPr>
          <p:nvPr/>
        </p:nvPicPr>
        <p:blipFill>
          <a:blip r:embed="rId2" cstate="print"/>
          <a:srcRect/>
          <a:stretch>
            <a:fillRect/>
          </a:stretch>
        </p:blipFill>
        <p:spPr bwMode="auto">
          <a:xfrm>
            <a:off x="1066800" y="0"/>
            <a:ext cx="6248400" cy="6985111"/>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radipedia.com/WikiMedia/images/7/71/HiatalHerniaPA.jpg"/>
          <p:cNvPicPr>
            <a:picLocks noChangeAspect="1" noChangeArrowheads="1"/>
          </p:cNvPicPr>
          <p:nvPr/>
        </p:nvPicPr>
        <p:blipFill>
          <a:blip r:embed="rId2" cstate="print"/>
          <a:srcRect t="14655" b="12931"/>
          <a:stretch>
            <a:fillRect/>
          </a:stretch>
        </p:blipFill>
        <p:spPr bwMode="auto">
          <a:xfrm>
            <a:off x="914400" y="152400"/>
            <a:ext cx="6882910" cy="6400800"/>
          </a:xfrm>
          <a:prstGeom prst="rect">
            <a:avLst/>
          </a:prstGeom>
          <a:noFill/>
        </p:spPr>
      </p:pic>
      <p:sp>
        <p:nvSpPr>
          <p:cNvPr id="3" name="Rectangle 2"/>
          <p:cNvSpPr/>
          <p:nvPr/>
        </p:nvSpPr>
        <p:spPr>
          <a:xfrm>
            <a:off x="2057400" y="5486400"/>
            <a:ext cx="4572000" cy="830997"/>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r>
              <a:rPr lang="en-US" sz="2400" b="1" dirty="0" smtClean="0"/>
              <a:t>An X-ray film of the chest shows a </a:t>
            </a:r>
            <a:r>
              <a:rPr lang="en-US" sz="2400" b="1" dirty="0" err="1" smtClean="0"/>
              <a:t>retrocardiac</a:t>
            </a:r>
            <a:r>
              <a:rPr lang="en-US" sz="2400" b="1" dirty="0" smtClean="0"/>
              <a:t>, gas-filled structure.</a:t>
            </a:r>
            <a:endParaRPr lang="ar-SA" sz="2400" b="1" dirty="0"/>
          </a:p>
        </p:txBody>
      </p:sp>
      <p:sp>
        <p:nvSpPr>
          <p:cNvPr id="4" name="Rectangle 3"/>
          <p:cNvSpPr/>
          <p:nvPr/>
        </p:nvSpPr>
        <p:spPr>
          <a:xfrm>
            <a:off x="3886200" y="228600"/>
            <a:ext cx="1412053"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CA" dirty="0" smtClean="0"/>
              <a:t>hiatus hernia</a:t>
            </a:r>
            <a:endParaRPr lang="ar-SA"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s://ee_ce_img.s3.amazonaws.com/cache/ce_img/media/remote/ce_img/https_ee_channel_images.s3.amazonaws.com/article-figures/13420/article-g01_400_324.jpg"/>
          <p:cNvPicPr>
            <a:picLocks noChangeAspect="1" noChangeArrowheads="1"/>
          </p:cNvPicPr>
          <p:nvPr/>
        </p:nvPicPr>
        <p:blipFill>
          <a:blip r:embed="rId2" cstate="print"/>
          <a:srcRect/>
          <a:stretch>
            <a:fillRect/>
          </a:stretch>
        </p:blipFill>
        <p:spPr bwMode="auto">
          <a:xfrm>
            <a:off x="2743200" y="304800"/>
            <a:ext cx="3810000" cy="3086101"/>
          </a:xfrm>
          <a:prstGeom prst="rect">
            <a:avLst/>
          </a:prstGeom>
          <a:noFill/>
        </p:spPr>
      </p:pic>
      <p:sp>
        <p:nvSpPr>
          <p:cNvPr id="3" name="Rectangle 2"/>
          <p:cNvSpPr/>
          <p:nvPr/>
        </p:nvSpPr>
        <p:spPr>
          <a:xfrm>
            <a:off x="1600200" y="3886200"/>
            <a:ext cx="6096000" cy="1477328"/>
          </a:xfrm>
          <a:prstGeom prst="rect">
            <a:avLst/>
          </a:prstGeom>
        </p:spPr>
        <p:txBody>
          <a:bodyPr wrap="square">
            <a:spAutoFit/>
          </a:bodyPr>
          <a:lstStyle/>
          <a:p>
            <a:r>
              <a:rPr lang="en-US" dirty="0" smtClean="0"/>
              <a:t> CT scan of the abdomen with contrast was done which showed marked distention and distortion of the stomach with </a:t>
            </a:r>
            <a:r>
              <a:rPr lang="en-US" dirty="0" err="1" smtClean="0"/>
              <a:t>herniation</a:t>
            </a:r>
            <a:r>
              <a:rPr lang="en-US" dirty="0" smtClean="0"/>
              <a:t> of a portion of the stomach into the lower thorax, representing a combination of hernia through the esophageal hiatus hernia</a:t>
            </a:r>
            <a:endParaRPr lang="ar-S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3"/>
          <p:cNvSpPr/>
          <p:nvPr/>
        </p:nvSpPr>
        <p:spPr>
          <a:xfrm>
            <a:off x="1600200" y="152400"/>
            <a:ext cx="5681663" cy="58420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Gastro-esophageal reflux disease</a:t>
            </a:r>
          </a:p>
        </p:txBody>
      </p:sp>
      <p:sp>
        <p:nvSpPr>
          <p:cNvPr id="6147" name="Content Placeholder 3"/>
          <p:cNvSpPr>
            <a:spLocks noGrp="1"/>
          </p:cNvSpPr>
          <p:nvPr>
            <p:ph idx="1"/>
          </p:nvPr>
        </p:nvSpPr>
        <p:spPr>
          <a:xfrm>
            <a:off x="381000" y="1219200"/>
            <a:ext cx="8534400" cy="5410200"/>
          </a:xfrm>
        </p:spPr>
        <p:style>
          <a:lnRef idx="1">
            <a:schemeClr val="accent2"/>
          </a:lnRef>
          <a:fillRef idx="2">
            <a:schemeClr val="accent2"/>
          </a:fillRef>
          <a:effectRef idx="1">
            <a:schemeClr val="accent2"/>
          </a:effectRef>
          <a:fontRef idx="minor">
            <a:schemeClr val="dk1"/>
          </a:fontRef>
        </p:style>
        <p:txBody>
          <a:bodyPr/>
          <a:lstStyle/>
          <a:p>
            <a:r>
              <a:rPr lang="en-CA" sz="2800" b="1" dirty="0" smtClean="0"/>
              <a:t>Describe the following aspects of reflux </a:t>
            </a:r>
            <a:r>
              <a:rPr lang="en-CA" sz="2800" b="1" dirty="0" err="1" smtClean="0"/>
              <a:t>esophagitis</a:t>
            </a:r>
            <a:r>
              <a:rPr lang="en-CA" sz="2800" b="1" dirty="0" smtClean="0"/>
              <a:t>:</a:t>
            </a:r>
          </a:p>
          <a:p>
            <a:pPr marL="914400" lvl="1" indent="-514350">
              <a:buFont typeface="Arial" charset="0"/>
              <a:buAutoNum type="arabicParenR"/>
            </a:pPr>
            <a:r>
              <a:rPr lang="en-CA" sz="2400" dirty="0" smtClean="0"/>
              <a:t>Definition</a:t>
            </a:r>
          </a:p>
          <a:p>
            <a:pPr marL="914400" lvl="1" indent="-514350">
              <a:buFont typeface="Arial" charset="0"/>
              <a:buAutoNum type="arabicParenR"/>
            </a:pPr>
            <a:r>
              <a:rPr lang="en-CA" sz="2400" dirty="0" smtClean="0"/>
              <a:t>Pathogenesis</a:t>
            </a:r>
          </a:p>
          <a:p>
            <a:pPr marL="914400" lvl="1" indent="-514350">
              <a:buFont typeface="Arial" charset="0"/>
              <a:buAutoNum type="arabicParenR"/>
            </a:pPr>
            <a:r>
              <a:rPr lang="en-CA" sz="2400" dirty="0" smtClean="0"/>
              <a:t>Clinical features</a:t>
            </a:r>
          </a:p>
          <a:p>
            <a:pPr marL="914400" lvl="1" indent="-514350">
              <a:buFont typeface="Arial" charset="0"/>
              <a:buAutoNum type="arabicParenR"/>
            </a:pPr>
            <a:r>
              <a:rPr lang="en-CA" sz="2400" dirty="0" smtClean="0"/>
              <a:t>Pathology (gross and microscopic features)</a:t>
            </a:r>
          </a:p>
          <a:p>
            <a:pPr marL="914400" lvl="1" indent="-514350">
              <a:buFont typeface="Arial" charset="0"/>
              <a:buAutoNum type="arabicParenR"/>
            </a:pPr>
            <a:r>
              <a:rPr lang="en-CA" sz="2400" dirty="0" smtClean="0"/>
              <a:t>Complications</a:t>
            </a:r>
          </a:p>
          <a:p>
            <a:r>
              <a:rPr lang="en-CA" sz="2800" b="1" dirty="0" smtClean="0"/>
              <a:t> Describe the following aspects of Barrett esophagus:</a:t>
            </a:r>
          </a:p>
          <a:p>
            <a:pPr marL="914400" lvl="1" indent="-514350">
              <a:buFont typeface="+mj-lt"/>
              <a:buAutoNum type="arabicParenR"/>
            </a:pPr>
            <a:r>
              <a:rPr lang="en-CA" dirty="0" smtClean="0"/>
              <a:t>Definition</a:t>
            </a:r>
          </a:p>
          <a:p>
            <a:pPr marL="914400" lvl="1" indent="-514350">
              <a:buFont typeface="+mj-lt"/>
              <a:buAutoNum type="arabicParenR"/>
            </a:pPr>
            <a:r>
              <a:rPr lang="en-CA" dirty="0" smtClean="0"/>
              <a:t>Main cause</a:t>
            </a:r>
          </a:p>
          <a:p>
            <a:pPr marL="914400" lvl="1" indent="-514350">
              <a:buFont typeface="+mj-lt"/>
              <a:buAutoNum type="arabicParenR"/>
            </a:pPr>
            <a:r>
              <a:rPr lang="en-CA" dirty="0" smtClean="0"/>
              <a:t>Pathology (gross and microscopic features)</a:t>
            </a:r>
          </a:p>
          <a:p>
            <a:pPr marL="914400" lvl="1" indent="-514350">
              <a:buFont typeface="+mj-lt"/>
              <a:buAutoNum type="arabicParenR"/>
            </a:pPr>
            <a:r>
              <a:rPr lang="en-CA" dirty="0" smtClean="0"/>
              <a:t>Complications (dysplasia and </a:t>
            </a:r>
            <a:r>
              <a:rPr lang="en-CA" dirty="0" err="1" smtClean="0"/>
              <a:t>adenocarcinoma</a:t>
            </a:r>
            <a:r>
              <a:rPr lang="en-CA" dirty="0" smtClean="0"/>
              <a:t>)</a:t>
            </a:r>
          </a:p>
          <a:p>
            <a:pPr lvl="1"/>
            <a:endParaRPr lang="ar-SA" sz="2400" dirty="0" smtClean="0"/>
          </a:p>
        </p:txBody>
      </p:sp>
      <p:sp>
        <p:nvSpPr>
          <p:cNvPr id="5" name="TextBox 4"/>
          <p:cNvSpPr txBox="1"/>
          <p:nvPr/>
        </p:nvSpPr>
        <p:spPr>
          <a:xfrm>
            <a:off x="3657600" y="762000"/>
            <a:ext cx="1655902" cy="461665"/>
          </a:xfrm>
          <a:prstGeom prst="rect">
            <a:avLst/>
          </a:prstGeom>
        </p:spPr>
        <p:style>
          <a:lnRef idx="2">
            <a:schemeClr val="accent2"/>
          </a:lnRef>
          <a:fillRef idx="1">
            <a:schemeClr val="lt1"/>
          </a:fillRef>
          <a:effectRef idx="0">
            <a:schemeClr val="accent2"/>
          </a:effectRef>
          <a:fontRef idx="minor">
            <a:schemeClr val="dk1"/>
          </a:fontRef>
        </p:style>
        <p:txBody>
          <a:bodyPr wrap="none" rtlCol="1">
            <a:spAutoFit/>
          </a:bodyPr>
          <a:lstStyle/>
          <a:p>
            <a:pPr>
              <a:defRPr/>
            </a:pPr>
            <a:r>
              <a:rPr lang="en-US" sz="2400" dirty="0"/>
              <a:t>OBJECTIVES</a:t>
            </a:r>
            <a:endParaRPr lang="ar-SA"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ar-SA" smtClean="0"/>
          </a:p>
        </p:txBody>
      </p:sp>
      <p:sp>
        <p:nvSpPr>
          <p:cNvPr id="38915" name="Content Placeholder 2"/>
          <p:cNvSpPr>
            <a:spLocks noGrp="1"/>
          </p:cNvSpPr>
          <p:nvPr>
            <p:ph idx="1"/>
          </p:nvPr>
        </p:nvSpPr>
        <p:spPr/>
        <p:txBody>
          <a:bodyPr/>
          <a:lstStyle/>
          <a:p>
            <a:pPr>
              <a:buNone/>
            </a:pPr>
            <a:r>
              <a:rPr lang="en-CA" b="1" dirty="0" smtClean="0"/>
              <a:t>5. What are other causes of </a:t>
            </a:r>
            <a:r>
              <a:rPr lang="en-CA" b="1" dirty="0" err="1" smtClean="0"/>
              <a:t>esophagitis</a:t>
            </a:r>
            <a:r>
              <a:rPr lang="en-CA" b="1" dirty="0" smtClean="0"/>
              <a:t>? </a:t>
            </a:r>
            <a:br>
              <a:rPr lang="en-CA" b="1" dirty="0" smtClean="0"/>
            </a:br>
            <a:r>
              <a:rPr lang="en-CA" dirty="0" smtClean="0"/>
              <a:t>Ingestion of irritants (</a:t>
            </a:r>
            <a:r>
              <a:rPr lang="en-CA" dirty="0" err="1" smtClean="0"/>
              <a:t>eg</a:t>
            </a:r>
            <a:r>
              <a:rPr lang="en-CA" dirty="0" smtClean="0"/>
              <a:t>, alcohol, corrosive acids); infections in </a:t>
            </a:r>
            <a:r>
              <a:rPr lang="en-CA" dirty="0" err="1" smtClean="0"/>
              <a:t>immunosuppressed</a:t>
            </a:r>
            <a:r>
              <a:rPr lang="en-CA" dirty="0" smtClean="0"/>
              <a:t> hosts by fungi (</a:t>
            </a:r>
            <a:r>
              <a:rPr lang="en-CA" dirty="0" err="1" smtClean="0"/>
              <a:t>eg</a:t>
            </a:r>
            <a:r>
              <a:rPr lang="en-CA" dirty="0" smtClean="0"/>
              <a:t>, Candida) or viruses (</a:t>
            </a:r>
            <a:r>
              <a:rPr lang="en-CA" dirty="0" err="1" smtClean="0"/>
              <a:t>eg</a:t>
            </a:r>
            <a:r>
              <a:rPr lang="en-CA" dirty="0" smtClean="0"/>
              <a:t>, CMV, herpes); uremia; radiation therapy; graft-versus-host disease; and </a:t>
            </a:r>
            <a:r>
              <a:rPr lang="en-CA" dirty="0" err="1" smtClean="0"/>
              <a:t>cytotoxic</a:t>
            </a:r>
            <a:r>
              <a:rPr lang="en-CA" dirty="0" smtClean="0"/>
              <a:t> anticancer therapy.</a:t>
            </a:r>
            <a:endParaRPr lang="ar-SA"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914400" lvl="1" indent="-514350">
              <a:buNone/>
            </a:pPr>
            <a:r>
              <a:rPr lang="en-US" dirty="0" smtClean="0"/>
              <a:t>6. </a:t>
            </a:r>
            <a:r>
              <a:rPr lang="en-US" sz="3200" b="1" dirty="0" smtClean="0"/>
              <a:t>What are the</a:t>
            </a:r>
            <a:r>
              <a:rPr lang="en-CA" sz="3200" b="1" dirty="0" smtClean="0"/>
              <a:t> gross and microscopic features of reflux </a:t>
            </a:r>
            <a:r>
              <a:rPr lang="en-CA" sz="3200" b="1" dirty="0" err="1" smtClean="0"/>
              <a:t>esophagitis</a:t>
            </a:r>
            <a:r>
              <a:rPr lang="en-CA" sz="3200" b="1" dirty="0" smtClean="0"/>
              <a:t>?</a:t>
            </a:r>
            <a:endParaRPr lang="en-CA" sz="2400" b="1"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www.nature.com/gimo/contents/pt1/images/gimo44-f1.jpg"/>
          <p:cNvPicPr>
            <a:picLocks noChangeAspect="1" noChangeArrowheads="1"/>
          </p:cNvPicPr>
          <p:nvPr/>
        </p:nvPicPr>
        <p:blipFill>
          <a:blip r:embed="rId2" cstate="print"/>
          <a:srcRect/>
          <a:stretch>
            <a:fillRect/>
          </a:stretch>
        </p:blipFill>
        <p:spPr bwMode="auto">
          <a:xfrm>
            <a:off x="2680610" y="457200"/>
            <a:ext cx="6463390" cy="5791200"/>
          </a:xfrm>
          <a:prstGeom prst="rect">
            <a:avLst/>
          </a:prstGeom>
          <a:noFill/>
        </p:spPr>
      </p:pic>
      <p:sp>
        <p:nvSpPr>
          <p:cNvPr id="3" name="Rectangle 2"/>
          <p:cNvSpPr/>
          <p:nvPr/>
        </p:nvSpPr>
        <p:spPr>
          <a:xfrm>
            <a:off x="304801" y="914400"/>
            <a:ext cx="2362200" cy="2862322"/>
          </a:xfrm>
          <a:prstGeom prst="rect">
            <a:avLst/>
          </a:prstGeom>
        </p:spPr>
        <p:txBody>
          <a:bodyPr wrap="square">
            <a:spAutoFit/>
          </a:bodyPr>
          <a:lstStyle/>
          <a:p>
            <a:r>
              <a:rPr lang="en-CA" b="1" dirty="0" smtClean="0"/>
              <a:t>Gross </a:t>
            </a:r>
            <a:r>
              <a:rPr lang="en-CA" b="1" dirty="0" err="1" smtClean="0"/>
              <a:t>featurs</a:t>
            </a:r>
            <a:r>
              <a:rPr lang="en-CA" b="1" dirty="0" smtClean="0"/>
              <a:t>:</a:t>
            </a:r>
          </a:p>
          <a:p>
            <a:pPr>
              <a:buFontTx/>
              <a:buChar char="-"/>
            </a:pPr>
            <a:r>
              <a:rPr lang="en-CA" dirty="0" smtClean="0"/>
              <a:t> Simple </a:t>
            </a:r>
            <a:r>
              <a:rPr lang="en-CA" b="1" dirty="0" smtClean="0"/>
              <a:t>hyperemia</a:t>
            </a:r>
          </a:p>
          <a:p>
            <a:pPr>
              <a:buFontTx/>
              <a:buChar char="-"/>
            </a:pPr>
            <a:r>
              <a:rPr lang="en-US" dirty="0" smtClean="0"/>
              <a:t> Erosion</a:t>
            </a:r>
          </a:p>
          <a:p>
            <a:pPr>
              <a:buFontTx/>
              <a:buChar char="-"/>
            </a:pPr>
            <a:r>
              <a:rPr lang="en-US" dirty="0" smtClean="0"/>
              <a:t> Ulceration</a:t>
            </a:r>
          </a:p>
          <a:p>
            <a:pPr>
              <a:buFontTx/>
              <a:buChar char="-"/>
            </a:pPr>
            <a:r>
              <a:rPr lang="en-US" dirty="0" smtClean="0"/>
              <a:t> Stricture</a:t>
            </a:r>
          </a:p>
          <a:p>
            <a:pPr>
              <a:buFontTx/>
              <a:buChar char="-"/>
            </a:pPr>
            <a:r>
              <a:rPr lang="en-US" dirty="0" smtClean="0"/>
              <a:t> Development of Barrett esophagus </a:t>
            </a:r>
          </a:p>
          <a:p>
            <a:pPr>
              <a:buFontTx/>
              <a:buChar char="-"/>
            </a:pPr>
            <a:r>
              <a:rPr lang="en-US" dirty="0" smtClean="0"/>
              <a:t> Development of mass: </a:t>
            </a:r>
            <a:r>
              <a:rPr lang="en-US" dirty="0" err="1" smtClean="0"/>
              <a:t>adenocarcinoma</a:t>
            </a:r>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4"/>
          <p:cNvPicPr>
            <a:picLocks noChangeAspect="1" noChangeArrowheads="1"/>
          </p:cNvPicPr>
          <p:nvPr/>
        </p:nvPicPr>
        <p:blipFill>
          <a:blip r:embed="rId2" cstate="print"/>
          <a:srcRect/>
          <a:stretch>
            <a:fillRect/>
          </a:stretch>
        </p:blipFill>
        <p:spPr bwMode="auto">
          <a:xfrm>
            <a:off x="3352800" y="2133600"/>
            <a:ext cx="3218448" cy="2286000"/>
          </a:xfrm>
          <a:prstGeom prst="rect">
            <a:avLst/>
          </a:prstGeom>
          <a:noFill/>
          <a:ln w="9525">
            <a:noFill/>
            <a:miter lim="800000"/>
            <a:headEnd/>
            <a:tailEnd/>
          </a:ln>
        </p:spPr>
      </p:pic>
      <p:sp>
        <p:nvSpPr>
          <p:cNvPr id="8" name="Rectangle 7"/>
          <p:cNvSpPr/>
          <p:nvPr/>
        </p:nvSpPr>
        <p:spPr>
          <a:xfrm>
            <a:off x="2057400" y="1371600"/>
            <a:ext cx="2929007" cy="369332"/>
          </a:xfrm>
          <a:prstGeom prst="rect">
            <a:avLst/>
          </a:prstGeom>
        </p:spPr>
        <p:txBody>
          <a:bodyPr wrap="none">
            <a:spAutoFit/>
          </a:bodyPr>
          <a:lstStyle/>
          <a:p>
            <a:pPr>
              <a:defRPr/>
            </a:pPr>
            <a:r>
              <a:rPr lang="en-US" dirty="0" smtClean="0"/>
              <a:t>1. basal zone hyperplasia, </a:t>
            </a:r>
            <a:endParaRPr lang="en-US" dirty="0"/>
          </a:p>
        </p:txBody>
      </p:sp>
      <p:sp>
        <p:nvSpPr>
          <p:cNvPr id="9" name="Rectangle 8"/>
          <p:cNvSpPr/>
          <p:nvPr/>
        </p:nvSpPr>
        <p:spPr>
          <a:xfrm>
            <a:off x="0" y="2590800"/>
            <a:ext cx="3326552" cy="369332"/>
          </a:xfrm>
          <a:prstGeom prst="rect">
            <a:avLst/>
          </a:prstGeom>
        </p:spPr>
        <p:txBody>
          <a:bodyPr wrap="none">
            <a:spAutoFit/>
          </a:bodyPr>
          <a:lstStyle/>
          <a:p>
            <a:pPr>
              <a:defRPr/>
            </a:pPr>
            <a:r>
              <a:rPr lang="en-US" dirty="0" smtClean="0"/>
              <a:t>2. </a:t>
            </a:r>
            <a:r>
              <a:rPr lang="en-US" dirty="0" err="1" smtClean="0"/>
              <a:t>Eosinophils</a:t>
            </a:r>
            <a:r>
              <a:rPr lang="en-US" dirty="0" smtClean="0"/>
              <a:t> and </a:t>
            </a:r>
            <a:r>
              <a:rPr lang="en-US" dirty="0" err="1" smtClean="0"/>
              <a:t>neutrophils</a:t>
            </a:r>
            <a:r>
              <a:rPr lang="en-US" dirty="0" smtClean="0"/>
              <a:t> </a:t>
            </a:r>
            <a:endParaRPr lang="en-US" dirty="0"/>
          </a:p>
        </p:txBody>
      </p:sp>
      <p:sp>
        <p:nvSpPr>
          <p:cNvPr id="10" name="Rectangle 9"/>
          <p:cNvSpPr/>
          <p:nvPr/>
        </p:nvSpPr>
        <p:spPr>
          <a:xfrm>
            <a:off x="1066800" y="5638800"/>
            <a:ext cx="4237057" cy="369332"/>
          </a:xfrm>
          <a:prstGeom prst="rect">
            <a:avLst/>
          </a:prstGeom>
        </p:spPr>
        <p:txBody>
          <a:bodyPr wrap="none">
            <a:spAutoFit/>
          </a:bodyPr>
          <a:lstStyle/>
          <a:p>
            <a:pPr>
              <a:defRPr/>
            </a:pPr>
            <a:r>
              <a:rPr lang="en-US" dirty="0" smtClean="0"/>
              <a:t>3. Elongation  of lamina </a:t>
            </a:r>
            <a:r>
              <a:rPr lang="en-US" dirty="0" err="1" smtClean="0"/>
              <a:t>propria</a:t>
            </a:r>
            <a:r>
              <a:rPr lang="en-US" dirty="0" smtClean="0"/>
              <a:t> papillae</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410200" y="4461919"/>
            <a:ext cx="3200400" cy="2396081"/>
          </a:xfrm>
          <a:prstGeom prst="rect">
            <a:avLst/>
          </a:prstGeom>
          <a:noFill/>
          <a:ln w="9525">
            <a:noFill/>
            <a:miter lim="800000"/>
            <a:headEnd/>
            <a:tailEnd/>
          </a:ln>
        </p:spPr>
      </p:pic>
      <p:sp>
        <p:nvSpPr>
          <p:cNvPr id="13" name="Rectangle 12"/>
          <p:cNvSpPr/>
          <p:nvPr/>
        </p:nvSpPr>
        <p:spPr>
          <a:xfrm>
            <a:off x="381000" y="228600"/>
            <a:ext cx="4572000" cy="830997"/>
          </a:xfrm>
          <a:prstGeom prst="rect">
            <a:avLst/>
          </a:prstGeom>
        </p:spPr>
        <p:txBody>
          <a:bodyPr>
            <a:spAutoFit/>
          </a:bodyPr>
          <a:lstStyle/>
          <a:p>
            <a:r>
              <a:rPr lang="en-CA" sz="2400" b="1" dirty="0" smtClean="0"/>
              <a:t>Microscopic features of reflux </a:t>
            </a:r>
            <a:r>
              <a:rPr lang="en-CA" sz="2400" b="1" dirty="0" err="1" smtClean="0"/>
              <a:t>esophagitis</a:t>
            </a:r>
            <a:endParaRPr lang="en-US" sz="2400" dirty="0"/>
          </a:p>
        </p:txBody>
      </p:sp>
      <p:pic>
        <p:nvPicPr>
          <p:cNvPr id="1027" name="Picture 3"/>
          <p:cNvPicPr>
            <a:picLocks noChangeAspect="1" noChangeArrowheads="1"/>
          </p:cNvPicPr>
          <p:nvPr/>
        </p:nvPicPr>
        <p:blipFill>
          <a:blip r:embed="rId4" cstate="print"/>
          <a:srcRect/>
          <a:stretch>
            <a:fillRect/>
          </a:stretch>
        </p:blipFill>
        <p:spPr bwMode="auto">
          <a:xfrm>
            <a:off x="5715000" y="152400"/>
            <a:ext cx="3048000" cy="199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dirty="0"/>
          </a:p>
        </p:txBody>
      </p:sp>
      <p:sp>
        <p:nvSpPr>
          <p:cNvPr id="5" name="Rectangle 4"/>
          <p:cNvSpPr/>
          <p:nvPr/>
        </p:nvSpPr>
        <p:spPr>
          <a:xfrm>
            <a:off x="3276600" y="6248400"/>
            <a:ext cx="3645550" cy="646331"/>
          </a:xfrm>
          <a:prstGeom prst="rect">
            <a:avLst/>
          </a:prstGeom>
        </p:spPr>
        <p:txBody>
          <a:bodyPr wrap="none">
            <a:spAutoFit/>
          </a:bodyPr>
          <a:lstStyle/>
          <a:p>
            <a:pPr lvl="0"/>
            <a:r>
              <a:rPr lang="en-US" dirty="0" smtClean="0"/>
              <a:t>Barrett esophagus without dysplasia</a:t>
            </a:r>
          </a:p>
          <a:p>
            <a:endParaRPr lang="ar-SA" dirty="0"/>
          </a:p>
        </p:txBody>
      </p:sp>
      <p:pic>
        <p:nvPicPr>
          <p:cNvPr id="2052" name="Picture 4" descr="http://atlasgeneticsoncology.org/Tumors/Images/BarrettsEsophagFig1.png"/>
          <p:cNvPicPr>
            <a:picLocks noChangeAspect="1" noChangeArrowheads="1"/>
          </p:cNvPicPr>
          <p:nvPr/>
        </p:nvPicPr>
        <p:blipFill>
          <a:blip r:embed="rId2" cstate="print"/>
          <a:srcRect/>
          <a:stretch>
            <a:fillRect/>
          </a:stretch>
        </p:blipFill>
        <p:spPr bwMode="auto">
          <a:xfrm>
            <a:off x="2743200" y="228600"/>
            <a:ext cx="3838575" cy="5791201"/>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a:p>
        </p:txBody>
      </p:sp>
      <p:sp>
        <p:nvSpPr>
          <p:cNvPr id="5" name="Rectangle 4"/>
          <p:cNvSpPr/>
          <p:nvPr/>
        </p:nvSpPr>
        <p:spPr>
          <a:xfrm>
            <a:off x="2438400" y="6096000"/>
            <a:ext cx="3393878" cy="369332"/>
          </a:xfrm>
          <a:prstGeom prst="rect">
            <a:avLst/>
          </a:prstGeom>
        </p:spPr>
        <p:txBody>
          <a:bodyPr wrap="none">
            <a:spAutoFit/>
          </a:bodyPr>
          <a:lstStyle/>
          <a:p>
            <a:pPr lvl="0"/>
            <a:r>
              <a:rPr lang="en-US" dirty="0" smtClean="0"/>
              <a:t>Barrett esophagus with dysplasia</a:t>
            </a:r>
            <a:endParaRPr lang="en-US" dirty="0"/>
          </a:p>
        </p:txBody>
      </p:sp>
      <p:pic>
        <p:nvPicPr>
          <p:cNvPr id="72708" name="Picture 4" descr="http://www.nature.com/nrgastro/journal/v6/n8/images/nrgastro.2009.103-f6.jpg"/>
          <p:cNvPicPr>
            <a:picLocks noChangeAspect="1" noChangeArrowheads="1"/>
          </p:cNvPicPr>
          <p:nvPr/>
        </p:nvPicPr>
        <p:blipFill>
          <a:blip r:embed="rId2" cstate="print"/>
          <a:srcRect/>
          <a:stretch>
            <a:fillRect/>
          </a:stretch>
        </p:blipFill>
        <p:spPr bwMode="auto">
          <a:xfrm>
            <a:off x="228600" y="76200"/>
            <a:ext cx="8662737" cy="54864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dirty="0"/>
          </a:p>
        </p:txBody>
      </p:sp>
      <p:pic>
        <p:nvPicPr>
          <p:cNvPr id="1026" name="Picture 2" descr="http://www.webpathology.com/images/noimage.gif"/>
          <p:cNvPicPr>
            <a:picLocks noChangeAspect="1" noChangeArrowheads="1"/>
          </p:cNvPicPr>
          <p:nvPr/>
        </p:nvPicPr>
        <p:blipFill>
          <a:blip r:embed="rId2"/>
          <a:srcRect/>
          <a:stretch>
            <a:fillRect/>
          </a:stretch>
        </p:blipFill>
        <p:spPr bwMode="auto">
          <a:xfrm>
            <a:off x="8975725" y="-136525"/>
            <a:ext cx="9525" cy="76200"/>
          </a:xfrm>
          <a:prstGeom prst="rect">
            <a:avLst/>
          </a:prstGeom>
          <a:noFill/>
        </p:spPr>
      </p:pic>
      <p:pic>
        <p:nvPicPr>
          <p:cNvPr id="1028" name="Picture 4" descr="http://www.webpathology.com/images/noimage.gif"/>
          <p:cNvPicPr>
            <a:picLocks noChangeAspect="1" noChangeArrowheads="1"/>
          </p:cNvPicPr>
          <p:nvPr/>
        </p:nvPicPr>
        <p:blipFill>
          <a:blip r:embed="rId2"/>
          <a:srcRect/>
          <a:stretch>
            <a:fillRect/>
          </a:stretch>
        </p:blipFill>
        <p:spPr bwMode="auto">
          <a:xfrm>
            <a:off x="8975725" y="-136525"/>
            <a:ext cx="9525" cy="76200"/>
          </a:xfrm>
          <a:prstGeom prst="rect">
            <a:avLst/>
          </a:prstGeom>
          <a:noFill/>
        </p:spPr>
      </p:pic>
      <p:sp>
        <p:nvSpPr>
          <p:cNvPr id="6" name="Rectangle 5"/>
          <p:cNvSpPr/>
          <p:nvPr/>
        </p:nvSpPr>
        <p:spPr>
          <a:xfrm>
            <a:off x="2286000" y="5943600"/>
            <a:ext cx="3823226" cy="369332"/>
          </a:xfrm>
          <a:prstGeom prst="rect">
            <a:avLst/>
          </a:prstGeom>
        </p:spPr>
        <p:txBody>
          <a:bodyPr wrap="none">
            <a:spAutoFit/>
          </a:bodyPr>
          <a:lstStyle/>
          <a:p>
            <a:pPr fontAlgn="base"/>
            <a:r>
              <a:rPr lang="en-CA" b="1" dirty="0" err="1" smtClean="0"/>
              <a:t>Adenocarcinoma</a:t>
            </a:r>
            <a:r>
              <a:rPr lang="en-CA" b="1" dirty="0" smtClean="0"/>
              <a:t> in Barrett Esophagus</a:t>
            </a:r>
            <a:endParaRPr lang="en-CA" b="1" dirty="0"/>
          </a:p>
        </p:txBody>
      </p:sp>
      <p:pic>
        <p:nvPicPr>
          <p:cNvPr id="1030" name="Picture 6" descr="http://www.webpathology.com/images/noimage.gif"/>
          <p:cNvPicPr>
            <a:picLocks noChangeAspect="1" noChangeArrowheads="1"/>
          </p:cNvPicPr>
          <p:nvPr/>
        </p:nvPicPr>
        <p:blipFill>
          <a:blip r:embed="rId2"/>
          <a:srcRect/>
          <a:stretch>
            <a:fillRect/>
          </a:stretch>
        </p:blipFill>
        <p:spPr bwMode="auto">
          <a:xfrm>
            <a:off x="8975725" y="-136525"/>
            <a:ext cx="9525" cy="76200"/>
          </a:xfrm>
          <a:prstGeom prst="rect">
            <a:avLst/>
          </a:prstGeom>
          <a:noFill/>
        </p:spPr>
      </p:pic>
      <p:pic>
        <p:nvPicPr>
          <p:cNvPr id="1032" name="Picture 8" descr="http://www.webpathology.com/images/noimage.gif"/>
          <p:cNvPicPr>
            <a:picLocks noChangeAspect="1" noChangeArrowheads="1"/>
          </p:cNvPicPr>
          <p:nvPr/>
        </p:nvPicPr>
        <p:blipFill>
          <a:blip r:embed="rId2"/>
          <a:srcRect/>
          <a:stretch>
            <a:fillRect/>
          </a:stretch>
        </p:blipFill>
        <p:spPr bwMode="auto">
          <a:xfrm>
            <a:off x="8975725" y="-136525"/>
            <a:ext cx="9525" cy="76200"/>
          </a:xfrm>
          <a:prstGeom prst="rect">
            <a:avLst/>
          </a:prstGeom>
          <a:noFill/>
        </p:spPr>
      </p:pic>
      <p:pic>
        <p:nvPicPr>
          <p:cNvPr id="1034" name="Picture 10" descr="http://www.webpathology.com/images/noimage.gif"/>
          <p:cNvPicPr>
            <a:picLocks noChangeAspect="1" noChangeArrowheads="1"/>
          </p:cNvPicPr>
          <p:nvPr/>
        </p:nvPicPr>
        <p:blipFill>
          <a:blip r:embed="rId2"/>
          <a:srcRect/>
          <a:stretch>
            <a:fillRect/>
          </a:stretch>
        </p:blipFill>
        <p:spPr bwMode="auto">
          <a:xfrm>
            <a:off x="8975725" y="-136525"/>
            <a:ext cx="9525" cy="76200"/>
          </a:xfrm>
          <a:prstGeom prst="rect">
            <a:avLst/>
          </a:prstGeom>
          <a:noFill/>
        </p:spPr>
      </p:pic>
      <p:pic>
        <p:nvPicPr>
          <p:cNvPr id="1035" name="Picture 11"/>
          <p:cNvPicPr>
            <a:picLocks noChangeAspect="1" noChangeArrowheads="1"/>
          </p:cNvPicPr>
          <p:nvPr/>
        </p:nvPicPr>
        <p:blipFill>
          <a:blip r:embed="rId3" cstate="print"/>
          <a:srcRect l="14056" t="18750" r="40263" b="21875"/>
          <a:stretch>
            <a:fillRect/>
          </a:stretch>
        </p:blipFill>
        <p:spPr bwMode="auto">
          <a:xfrm>
            <a:off x="685800" y="304800"/>
            <a:ext cx="7696200" cy="56241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s://encrypted-tbn0.gstatic.com/images?q=tbn:ANd9GcRYCP0iclFbG6PcM88jvKlMMZHuV1TjMLTCBYJ71KarS6tsUH2G"/>
          <p:cNvPicPr>
            <a:picLocks noChangeAspect="1" noChangeArrowheads="1"/>
          </p:cNvPicPr>
          <p:nvPr/>
        </p:nvPicPr>
        <p:blipFill>
          <a:blip r:embed="rId2" cstate="print"/>
          <a:srcRect/>
          <a:stretch>
            <a:fillRect/>
          </a:stretch>
        </p:blipFill>
        <p:spPr bwMode="auto">
          <a:xfrm>
            <a:off x="1066800" y="0"/>
            <a:ext cx="6781800" cy="6781800"/>
          </a:xfrm>
          <a:prstGeom prst="rect">
            <a:avLst/>
          </a:prstGeom>
          <a:noFill/>
        </p:spPr>
      </p:pic>
      <p:sp>
        <p:nvSpPr>
          <p:cNvPr id="3" name="Rectangle 2"/>
          <p:cNvSpPr/>
          <p:nvPr/>
        </p:nvSpPr>
        <p:spPr>
          <a:xfrm>
            <a:off x="152400" y="5257800"/>
            <a:ext cx="2559675" cy="830997"/>
          </a:xfrm>
          <a:prstGeom prst="rect">
            <a:avLst/>
          </a:prstGeom>
        </p:spPr>
        <p:style>
          <a:lnRef idx="1">
            <a:schemeClr val="dk1"/>
          </a:lnRef>
          <a:fillRef idx="3">
            <a:schemeClr val="dk1"/>
          </a:fillRef>
          <a:effectRef idx="2">
            <a:schemeClr val="dk1"/>
          </a:effectRef>
          <a:fontRef idx="minor">
            <a:schemeClr val="lt1"/>
          </a:fontRef>
        </p:style>
        <p:txBody>
          <a:bodyPr wrap="none">
            <a:spAutoFit/>
          </a:bodyPr>
          <a:lstStyle/>
          <a:p>
            <a:r>
              <a:rPr lang="en-US" sz="2400" dirty="0" smtClean="0"/>
              <a:t>Mass , need biopsy</a:t>
            </a:r>
          </a:p>
          <a:p>
            <a:r>
              <a:rPr lang="en-US" sz="2400" dirty="0" smtClean="0"/>
              <a:t> </a:t>
            </a:r>
            <a:r>
              <a:rPr lang="en-US" sz="2400" dirty="0" err="1" smtClean="0"/>
              <a:t>adenocarcinoma</a:t>
            </a:r>
            <a:endParaRPr lang="en-US"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ar-SA" smtClean="0"/>
          </a:p>
        </p:txBody>
      </p:sp>
      <p:sp>
        <p:nvSpPr>
          <p:cNvPr id="39939" name="Content Placeholder 2"/>
          <p:cNvSpPr>
            <a:spLocks noGrp="1"/>
          </p:cNvSpPr>
          <p:nvPr>
            <p:ph idx="1"/>
          </p:nvPr>
        </p:nvSpPr>
        <p:spPr/>
        <p:txBody>
          <a:bodyPr/>
          <a:lstStyle/>
          <a:p>
            <a:pPr>
              <a:buNone/>
            </a:pPr>
            <a:r>
              <a:rPr lang="en-US" b="1" dirty="0" smtClean="0"/>
              <a:t>7. What are the major complications of reflux </a:t>
            </a:r>
            <a:r>
              <a:rPr lang="en-US" b="1" dirty="0" err="1" smtClean="0"/>
              <a:t>esophagitis</a:t>
            </a:r>
            <a:r>
              <a:rPr lang="en-US" b="1" dirty="0" smtClean="0"/>
              <a:t>? </a:t>
            </a:r>
            <a:br>
              <a:rPr lang="en-US" b="1" dirty="0" smtClean="0"/>
            </a:br>
            <a:r>
              <a:rPr lang="en-US" dirty="0" smtClean="0"/>
              <a:t>The potential complications of severe reflux </a:t>
            </a:r>
            <a:r>
              <a:rPr lang="en-US" dirty="0" err="1" smtClean="0"/>
              <a:t>esophagitis</a:t>
            </a:r>
            <a:r>
              <a:rPr lang="en-US" dirty="0" smtClean="0"/>
              <a:t> are (a) ulcer; (b) bleeding; (c) development of stricture; (d) development of Barrett esophagus and </a:t>
            </a:r>
            <a:r>
              <a:rPr lang="en-US" dirty="0" err="1" smtClean="0"/>
              <a:t>adenocarcinoma</a:t>
            </a:r>
            <a:r>
              <a:rPr lang="en-US" dirty="0" smtClean="0"/>
              <a:t>.</a:t>
            </a:r>
            <a:endParaRPr lang="ar-SA"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04800" y="381000"/>
            <a:ext cx="8610600" cy="609600"/>
          </a:xfrm>
        </p:spPr>
        <p:txBody>
          <a:bodyPr/>
          <a:lstStyle/>
          <a:p>
            <a:pPr algn="l"/>
            <a:r>
              <a:rPr lang="en-US" sz="3200" dirty="0" smtClean="0"/>
              <a:t> -</a:t>
            </a:r>
            <a:r>
              <a:rPr lang="en-US" sz="2800" dirty="0" smtClean="0"/>
              <a:t>development of Barrett esophagus and </a:t>
            </a:r>
            <a:r>
              <a:rPr lang="en-US" sz="2800" dirty="0" err="1" smtClean="0"/>
              <a:t>adenocarcinoma</a:t>
            </a:r>
            <a:endParaRPr lang="ar-SA" sz="3200" dirty="0" smtClean="0"/>
          </a:p>
        </p:txBody>
      </p:sp>
      <p:pic>
        <p:nvPicPr>
          <p:cNvPr id="41987" name="Picture 2"/>
          <p:cNvPicPr>
            <a:picLocks noChangeAspect="1" noChangeArrowheads="1"/>
          </p:cNvPicPr>
          <p:nvPr/>
        </p:nvPicPr>
        <p:blipFill>
          <a:blip r:embed="rId2" cstate="print"/>
          <a:srcRect/>
          <a:stretch>
            <a:fillRect/>
          </a:stretch>
        </p:blipFill>
        <p:spPr bwMode="auto">
          <a:xfrm>
            <a:off x="457200" y="914400"/>
            <a:ext cx="4077699" cy="2895600"/>
          </a:xfrm>
          <a:prstGeom prst="rect">
            <a:avLst/>
          </a:prstGeom>
          <a:noFill/>
          <a:ln w="9525">
            <a:noFill/>
            <a:miter lim="800000"/>
            <a:headEnd/>
            <a:tailEnd/>
          </a:ln>
        </p:spPr>
      </p:pic>
      <p:pic>
        <p:nvPicPr>
          <p:cNvPr id="41988" name="Picture 3"/>
          <p:cNvPicPr>
            <a:picLocks noChangeAspect="1" noChangeArrowheads="1"/>
          </p:cNvPicPr>
          <p:nvPr/>
        </p:nvPicPr>
        <p:blipFill>
          <a:blip r:embed="rId3" cstate="print"/>
          <a:srcRect/>
          <a:stretch>
            <a:fillRect/>
          </a:stretch>
        </p:blipFill>
        <p:spPr bwMode="auto">
          <a:xfrm>
            <a:off x="4724399" y="990600"/>
            <a:ext cx="4002741" cy="2895600"/>
          </a:xfrm>
          <a:prstGeom prst="rect">
            <a:avLst/>
          </a:prstGeom>
          <a:noFill/>
          <a:ln w="9525">
            <a:noFill/>
            <a:miter lim="800000"/>
            <a:headEnd/>
            <a:tailEnd/>
          </a:ln>
        </p:spPr>
      </p:pic>
      <p:pic>
        <p:nvPicPr>
          <p:cNvPr id="41989" name="Picture 4"/>
          <p:cNvPicPr>
            <a:picLocks noGrp="1" noChangeAspect="1" noChangeArrowheads="1"/>
          </p:cNvPicPr>
          <p:nvPr>
            <p:ph idx="1"/>
          </p:nvPr>
        </p:nvPicPr>
        <p:blipFill>
          <a:blip r:embed="rId4" cstate="print"/>
          <a:srcRect/>
          <a:stretch>
            <a:fillRect/>
          </a:stretch>
        </p:blipFill>
        <p:spPr>
          <a:xfrm>
            <a:off x="533400" y="3886200"/>
            <a:ext cx="4205288" cy="2971800"/>
          </a:xfrm>
          <a:noFill/>
        </p:spPr>
      </p:pic>
      <p:pic>
        <p:nvPicPr>
          <p:cNvPr id="41990" name="Picture 5"/>
          <p:cNvPicPr>
            <a:picLocks noChangeAspect="1" noChangeArrowheads="1"/>
          </p:cNvPicPr>
          <p:nvPr/>
        </p:nvPicPr>
        <p:blipFill>
          <a:blip r:embed="rId5" cstate="print"/>
          <a:srcRect/>
          <a:stretch>
            <a:fillRect/>
          </a:stretch>
        </p:blipFill>
        <p:spPr bwMode="auto">
          <a:xfrm>
            <a:off x="4648200" y="3810000"/>
            <a:ext cx="4376738" cy="3048000"/>
          </a:xfrm>
          <a:prstGeom prst="rect">
            <a:avLst/>
          </a:prstGeom>
          <a:noFill/>
          <a:ln w="9525">
            <a:noFill/>
            <a:miter lim="800000"/>
            <a:headEnd/>
            <a:tailEnd/>
          </a:ln>
        </p:spPr>
      </p:pic>
      <p:sp>
        <p:nvSpPr>
          <p:cNvPr id="7" name="Rectangle 6"/>
          <p:cNvSpPr/>
          <p:nvPr/>
        </p:nvSpPr>
        <p:spPr>
          <a:xfrm>
            <a:off x="0" y="0"/>
            <a:ext cx="5408853" cy="461665"/>
          </a:xfrm>
          <a:prstGeom prst="rect">
            <a:avLst/>
          </a:prstGeom>
        </p:spPr>
        <p:txBody>
          <a:bodyPr wrap="none">
            <a:spAutoFit/>
          </a:bodyPr>
          <a:lstStyle/>
          <a:p>
            <a:r>
              <a:rPr lang="en-US" sz="2400" b="1" dirty="0" smtClean="0"/>
              <a:t>complications of reflux </a:t>
            </a:r>
            <a:r>
              <a:rPr lang="en-US" sz="2400" b="1" dirty="0" err="1" smtClean="0"/>
              <a:t>esophagitis</a:t>
            </a:r>
            <a:r>
              <a:rPr lang="en-US" b="1"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Definition</a:t>
            </a:r>
          </a:p>
        </p:txBody>
      </p:sp>
      <p:sp>
        <p:nvSpPr>
          <p:cNvPr id="3075" name="Rectangle 3"/>
          <p:cNvSpPr>
            <a:spLocks noGrp="1" noChangeArrowheads="1"/>
          </p:cNvSpPr>
          <p:nvPr>
            <p:ph type="body" idx="1"/>
          </p:nvPr>
        </p:nvSpPr>
        <p:spPr>
          <a:xfrm>
            <a:off x="0" y="1219200"/>
            <a:ext cx="6019800" cy="5638800"/>
          </a:xfrm>
        </p:spPr>
        <p:txBody>
          <a:bodyPr/>
          <a:lstStyle/>
          <a:p>
            <a:pPr eaLnBrk="1" hangingPunct="1"/>
            <a:r>
              <a:rPr lang="en-US" sz="2800" dirty="0" smtClean="0"/>
              <a:t>American College of Gastroenterology (ACG)</a:t>
            </a:r>
          </a:p>
          <a:p>
            <a:pPr lvl="1" eaLnBrk="1" hangingPunct="1"/>
            <a:r>
              <a:rPr lang="en-US" dirty="0" smtClean="0"/>
              <a:t>Symptoms OR mucosal damage produced by the abnormal reflux of gastric contents into the esophagus</a:t>
            </a:r>
          </a:p>
          <a:p>
            <a:pPr lvl="1" eaLnBrk="1" hangingPunct="1"/>
            <a:r>
              <a:rPr lang="en-US" dirty="0" smtClean="0"/>
              <a:t>Often chronic and relapsing</a:t>
            </a:r>
          </a:p>
          <a:p>
            <a:pPr lvl="1" eaLnBrk="1" hangingPunct="1"/>
            <a:r>
              <a:rPr lang="en-US" dirty="0" smtClean="0"/>
              <a:t>May see complications of GERD    in patients who lack typical symptoms</a:t>
            </a:r>
          </a:p>
        </p:txBody>
      </p:sp>
      <p:pic>
        <p:nvPicPr>
          <p:cNvPr id="7172" name="Picture 7" descr="gastroesophageal_reflux"/>
          <p:cNvPicPr>
            <a:picLocks noChangeAspect="1" noChangeArrowheads="1"/>
          </p:cNvPicPr>
          <p:nvPr/>
        </p:nvPicPr>
        <p:blipFill>
          <a:blip r:embed="rId3" cstate="print"/>
          <a:srcRect/>
          <a:stretch>
            <a:fillRect/>
          </a:stretch>
        </p:blipFill>
        <p:spPr bwMode="auto">
          <a:xfrm>
            <a:off x="5638800" y="1810657"/>
            <a:ext cx="3505200" cy="3713843"/>
          </a:xfrm>
          <a:prstGeom prst="rect">
            <a:avLst/>
          </a:prstGeom>
          <a:noFill/>
          <a:ln w="9525">
            <a:noFill/>
            <a:miter lim="800000"/>
            <a:headEnd/>
            <a:tailEnd/>
          </a:ln>
        </p:spPr>
      </p:pic>
      <p:sp>
        <p:nvSpPr>
          <p:cNvPr id="5" name="Rectangle 4"/>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1000" fill="hold"/>
                                        <p:tgtEl>
                                          <p:spTgt spid="307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07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075">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 calcmode="lin" valueType="num">
                                      <p:cBhvr>
                                        <p:cTn id="12" dur="1000" fill="hold"/>
                                        <p:tgtEl>
                                          <p:spTgt spid="3075">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075">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07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p:cTn id="19" dur="1000" fill="hold"/>
                                        <p:tgtEl>
                                          <p:spTgt spid="3075">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07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07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3075">
                                            <p:txEl>
                                              <p:pRg st="3" end="3"/>
                                            </p:txEl>
                                          </p:spTgt>
                                        </p:tgtEl>
                                        <p:attrNameLst>
                                          <p:attrName>style.visibility</p:attrName>
                                        </p:attrNameLst>
                                      </p:cBhvr>
                                      <p:to>
                                        <p:strVal val="visible"/>
                                      </p:to>
                                    </p:set>
                                    <p:anim calcmode="lin" valueType="num">
                                      <p:cBhvr>
                                        <p:cTn id="26" dur="1000" fill="hold"/>
                                        <p:tgtEl>
                                          <p:spTgt spid="3075">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3075">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524000"/>
            <a:ext cx="3429000" cy="4525963"/>
          </a:xfrm>
        </p:spPr>
        <p:txBody>
          <a:bodyPr/>
          <a:lstStyle/>
          <a:p>
            <a:r>
              <a:rPr lang="en-US" sz="2400" dirty="0" smtClean="0"/>
              <a:t>linear-oriented dilated and tortuous veins (arrows) in the </a:t>
            </a:r>
            <a:r>
              <a:rPr lang="en-US" sz="2400" dirty="0" err="1" smtClean="0"/>
              <a:t>submucosa</a:t>
            </a:r>
            <a:r>
              <a:rPr lang="en-US" sz="2400" dirty="0" smtClean="0"/>
              <a:t> of the distal </a:t>
            </a:r>
            <a:r>
              <a:rPr lang="en-US" sz="2400" dirty="0" smtClean="0"/>
              <a:t>esophagus</a:t>
            </a:r>
            <a:endParaRPr lang="en-US" sz="2400" dirty="0"/>
          </a:p>
        </p:txBody>
      </p:sp>
      <p:pic>
        <p:nvPicPr>
          <p:cNvPr id="1026" name="Picture 2"/>
          <p:cNvPicPr>
            <a:picLocks noChangeAspect="1" noChangeArrowheads="1"/>
          </p:cNvPicPr>
          <p:nvPr/>
        </p:nvPicPr>
        <p:blipFill>
          <a:blip r:embed="rId2" cstate="print"/>
          <a:srcRect/>
          <a:stretch>
            <a:fillRect/>
          </a:stretch>
        </p:blipFill>
        <p:spPr bwMode="auto">
          <a:xfrm>
            <a:off x="3505200" y="457200"/>
            <a:ext cx="5334000" cy="5943600"/>
          </a:xfrm>
          <a:prstGeom prst="rect">
            <a:avLst/>
          </a:prstGeom>
          <a:noFill/>
          <a:ln w="9525">
            <a:noFill/>
            <a:miter lim="800000"/>
            <a:headEnd/>
            <a:tailEnd/>
          </a:ln>
        </p:spPr>
      </p:pic>
      <p:sp>
        <p:nvSpPr>
          <p:cNvPr id="5" name="TextBox 4"/>
          <p:cNvSpPr txBox="1"/>
          <p:nvPr/>
        </p:nvSpPr>
        <p:spPr>
          <a:xfrm>
            <a:off x="762000" y="4572000"/>
            <a:ext cx="2985626" cy="52322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800" b="1" dirty="0" smtClean="0"/>
              <a:t>Esophageal </a:t>
            </a:r>
            <a:r>
              <a:rPr lang="en-US" sz="2800" b="1" dirty="0" err="1" smtClean="0"/>
              <a:t>varices</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z="3600" b="1" dirty="0" err="1" smtClean="0">
                <a:solidFill>
                  <a:srgbClr val="FF0000"/>
                </a:solidFill>
              </a:rPr>
              <a:t>Gastroesophageal</a:t>
            </a:r>
            <a:r>
              <a:rPr lang="en-US" sz="3600" b="1" dirty="0" smtClean="0">
                <a:solidFill>
                  <a:srgbClr val="FF0000"/>
                </a:solidFill>
              </a:rPr>
              <a:t> Reflux Disease (GERD)</a:t>
            </a:r>
            <a:endParaRPr lang="en-US" sz="3600" dirty="0" smtClean="0">
              <a:solidFill>
                <a:srgbClr val="FF0000"/>
              </a:solidFill>
            </a:endParaRP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err="1" smtClean="0">
                <a:hlinkClick r:id="rId2"/>
              </a:rPr>
              <a:t>Gastroesophageal</a:t>
            </a:r>
            <a:r>
              <a:rPr lang="en-US" dirty="0" smtClean="0">
                <a:hlinkClick r:id="rId2"/>
              </a:rPr>
              <a:t> reflux</a:t>
            </a:r>
            <a:r>
              <a:rPr lang="en-US" dirty="0" smtClean="0"/>
              <a:t> is a normal physiologic phenomenon experienced intermittently by most people, particularly after a meal. </a:t>
            </a:r>
          </a:p>
          <a:p>
            <a:pPr eaLnBrk="1" fontAlgn="auto" hangingPunct="1">
              <a:spcAft>
                <a:spcPts val="0"/>
              </a:spcAft>
              <a:buFont typeface="Arial" pitchFamily="34" charset="0"/>
              <a:buChar char="•"/>
              <a:defRPr/>
            </a:pPr>
            <a:r>
              <a:rPr lang="en-US" dirty="0" err="1" smtClean="0">
                <a:hlinkClick r:id="rId3"/>
              </a:rPr>
              <a:t>Gastroesophageal</a:t>
            </a:r>
            <a:r>
              <a:rPr lang="en-US" dirty="0" smtClean="0">
                <a:hlinkClick r:id="rId3"/>
              </a:rPr>
              <a:t> reflux disease (GERD)</a:t>
            </a:r>
            <a:r>
              <a:rPr lang="en-US" dirty="0" smtClean="0"/>
              <a:t> occurs when the amount of gastric juice that refluxes into the esophagus exceeds the normal limit, causing symptoms with or without associated esophageal mucosal injury.</a:t>
            </a:r>
          </a:p>
          <a:p>
            <a:pPr eaLnBrk="1" fontAlgn="auto" hangingPunct="1">
              <a:spcAft>
                <a:spcPts val="0"/>
              </a:spcAft>
              <a:buFont typeface="Arial" pitchFamily="34" charset="0"/>
              <a:buChar char="•"/>
              <a:defRPr/>
            </a:pPr>
            <a:endParaRPr lang="en-US" dirty="0"/>
          </a:p>
        </p:txBody>
      </p:sp>
      <p:sp>
        <p:nvSpPr>
          <p:cNvPr id="4" name="Rectangle 3"/>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Physiologic vs Pathologic</a:t>
            </a:r>
          </a:p>
        </p:txBody>
      </p:sp>
      <p:sp>
        <p:nvSpPr>
          <p:cNvPr id="8195" name="Rectangle 5"/>
          <p:cNvSpPr>
            <a:spLocks noGrp="1" noChangeArrowheads="1"/>
          </p:cNvSpPr>
          <p:nvPr>
            <p:ph sz="half" idx="1"/>
          </p:nvPr>
        </p:nvSpPr>
        <p:spPr>
          <a:xfrm>
            <a:off x="914400" y="1600200"/>
            <a:ext cx="3048000" cy="3352800"/>
          </a:xfrm>
          <a:solidFill>
            <a:schemeClr val="accent1">
              <a:lumMod val="20000"/>
              <a:lumOff val="80000"/>
            </a:schemeClr>
          </a:solidFill>
          <a:ln>
            <a:solidFill>
              <a:schemeClr val="tx1"/>
            </a:solidFill>
          </a:ln>
        </p:spPr>
        <p:txBody>
          <a:bodyPr/>
          <a:lstStyle/>
          <a:p>
            <a:pPr eaLnBrk="1" hangingPunct="1">
              <a:buFont typeface="Arial" pitchFamily="34" charset="0"/>
              <a:buChar char="•"/>
              <a:defRPr/>
            </a:pPr>
            <a:r>
              <a:rPr lang="en-US" dirty="0" smtClean="0"/>
              <a:t>Physiologic GERD</a:t>
            </a:r>
          </a:p>
          <a:p>
            <a:pPr lvl="1" eaLnBrk="1" hangingPunct="1">
              <a:buFont typeface="Arial" pitchFamily="34" charset="0"/>
              <a:buChar char="–"/>
              <a:defRPr/>
            </a:pPr>
            <a:r>
              <a:rPr lang="en-US" dirty="0" smtClean="0"/>
              <a:t>Postprandial</a:t>
            </a:r>
          </a:p>
          <a:p>
            <a:pPr lvl="1" eaLnBrk="1" hangingPunct="1">
              <a:buFont typeface="Arial" pitchFamily="34" charset="0"/>
              <a:buChar char="–"/>
              <a:defRPr/>
            </a:pPr>
            <a:r>
              <a:rPr lang="en-US" dirty="0" smtClean="0"/>
              <a:t>Short lived</a:t>
            </a:r>
          </a:p>
          <a:p>
            <a:pPr lvl="1" eaLnBrk="1" hangingPunct="1">
              <a:buFont typeface="Arial" pitchFamily="34" charset="0"/>
              <a:buChar char="–"/>
              <a:defRPr/>
            </a:pPr>
            <a:r>
              <a:rPr lang="en-US" dirty="0" smtClean="0"/>
              <a:t>Asymptomatic</a:t>
            </a:r>
          </a:p>
          <a:p>
            <a:pPr lvl="1" eaLnBrk="1" hangingPunct="1">
              <a:buFont typeface="Arial" pitchFamily="34" charset="0"/>
              <a:buChar char="–"/>
              <a:defRPr/>
            </a:pPr>
            <a:r>
              <a:rPr lang="en-US" dirty="0" smtClean="0"/>
              <a:t>No nocturnal </a:t>
            </a:r>
            <a:r>
              <a:rPr lang="en-US" dirty="0" err="1" smtClean="0"/>
              <a:t>symptomes</a:t>
            </a:r>
            <a:endParaRPr lang="en-US" dirty="0" smtClean="0"/>
          </a:p>
        </p:txBody>
      </p:sp>
      <p:sp>
        <p:nvSpPr>
          <p:cNvPr id="8196" name="Rectangle 6"/>
          <p:cNvSpPr>
            <a:spLocks noGrp="1" noChangeArrowheads="1"/>
          </p:cNvSpPr>
          <p:nvPr>
            <p:ph sz="half" idx="2"/>
          </p:nvPr>
        </p:nvSpPr>
        <p:spPr>
          <a:xfrm>
            <a:off x="4648200" y="1600200"/>
            <a:ext cx="3048000" cy="3352800"/>
          </a:xfrm>
          <a:solidFill>
            <a:schemeClr val="accent1">
              <a:lumMod val="20000"/>
              <a:lumOff val="80000"/>
            </a:schemeClr>
          </a:solidFill>
          <a:ln w="3175">
            <a:solidFill>
              <a:schemeClr val="tx1"/>
            </a:solidFill>
          </a:ln>
        </p:spPr>
        <p:txBody>
          <a:bodyPr/>
          <a:lstStyle/>
          <a:p>
            <a:pPr eaLnBrk="1" hangingPunct="1">
              <a:buFont typeface="Arial" pitchFamily="34" charset="0"/>
              <a:buChar char="•"/>
              <a:defRPr/>
            </a:pPr>
            <a:r>
              <a:rPr lang="en-US" dirty="0" smtClean="0"/>
              <a:t>Pathologic GERD</a:t>
            </a:r>
          </a:p>
          <a:p>
            <a:pPr lvl="1" eaLnBrk="1" hangingPunct="1">
              <a:buFont typeface="Arial" pitchFamily="34" charset="0"/>
              <a:buChar char="–"/>
              <a:defRPr/>
            </a:pPr>
            <a:r>
              <a:rPr lang="en-US" dirty="0" smtClean="0"/>
              <a:t>Symptoms</a:t>
            </a:r>
          </a:p>
          <a:p>
            <a:pPr lvl="1" eaLnBrk="1" hangingPunct="1">
              <a:buFont typeface="Arial" pitchFamily="34" charset="0"/>
              <a:buChar char="–"/>
              <a:defRPr/>
            </a:pPr>
            <a:r>
              <a:rPr lang="en-US" dirty="0" smtClean="0"/>
              <a:t>Mucosal injury</a:t>
            </a:r>
          </a:p>
          <a:p>
            <a:pPr lvl="1" eaLnBrk="1" hangingPunct="1">
              <a:buFont typeface="Arial" pitchFamily="34" charset="0"/>
              <a:buChar char="–"/>
              <a:defRPr/>
            </a:pPr>
            <a:r>
              <a:rPr lang="en-US" dirty="0" smtClean="0"/>
              <a:t>Nocturnal </a:t>
            </a:r>
            <a:r>
              <a:rPr lang="en-US" dirty="0" err="1" smtClean="0"/>
              <a:t>symptomes</a:t>
            </a:r>
            <a:endParaRPr lang="en-US" dirty="0" smtClean="0"/>
          </a:p>
          <a:p>
            <a:pPr lvl="1" eaLnBrk="1" hangingPunct="1">
              <a:buFont typeface="Arial" pitchFamily="34" charset="0"/>
              <a:buChar char="–"/>
              <a:defRPr/>
            </a:pPr>
            <a:endParaRPr lang="en-US" dirty="0" smtClean="0"/>
          </a:p>
        </p:txBody>
      </p:sp>
      <p:sp>
        <p:nvSpPr>
          <p:cNvPr id="5" name="Rectangle 4"/>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5"/>
          <p:cNvSpPr>
            <a:spLocks noGrp="1"/>
          </p:cNvSpPr>
          <p:nvPr>
            <p:ph idx="1"/>
          </p:nvPr>
        </p:nvSpPr>
        <p:spPr>
          <a:xfrm>
            <a:off x="381000" y="457200"/>
            <a:ext cx="8229600" cy="1981200"/>
          </a:xfrm>
        </p:spPr>
        <p:txBody>
          <a:bodyPr/>
          <a:lstStyle/>
          <a:p>
            <a:r>
              <a:rPr lang="en-US" b="1" dirty="0" err="1" smtClean="0"/>
              <a:t>Esophagitis</a:t>
            </a:r>
            <a:r>
              <a:rPr lang="en-US" b="1" dirty="0" smtClean="0"/>
              <a:t> is rarely caused by agents other than reflux</a:t>
            </a:r>
          </a:p>
          <a:p>
            <a:r>
              <a:rPr lang="en-US" sz="2800" dirty="0" smtClean="0"/>
              <a:t>Acute </a:t>
            </a:r>
            <a:r>
              <a:rPr lang="en-US" sz="2800" dirty="0" err="1" smtClean="0"/>
              <a:t>esophagitis</a:t>
            </a:r>
            <a:r>
              <a:rPr lang="en-US" sz="2800" dirty="0" smtClean="0"/>
              <a:t> may be caused by: </a:t>
            </a:r>
            <a:endParaRPr lang="ar-SA" sz="2800" dirty="0" smtClean="0"/>
          </a:p>
        </p:txBody>
      </p:sp>
      <p:sp>
        <p:nvSpPr>
          <p:cNvPr id="7" name="TextBox 6"/>
          <p:cNvSpPr txBox="1"/>
          <p:nvPr/>
        </p:nvSpPr>
        <p:spPr>
          <a:xfrm>
            <a:off x="920750" y="5562600"/>
            <a:ext cx="6623050" cy="954088"/>
          </a:xfrm>
          <a:prstGeom prst="rect">
            <a:avLst/>
          </a:prstGeom>
        </p:spPr>
        <p:style>
          <a:lnRef idx="3">
            <a:schemeClr val="lt1"/>
          </a:lnRef>
          <a:fillRef idx="1">
            <a:schemeClr val="accent4"/>
          </a:fillRef>
          <a:effectRef idx="1">
            <a:schemeClr val="accent4"/>
          </a:effectRef>
          <a:fontRef idx="minor">
            <a:schemeClr val="lt1"/>
          </a:fontRef>
        </p:style>
        <p:txBody>
          <a:bodyPr wrap="none" rtlCol="1">
            <a:spAutoFit/>
          </a:bodyPr>
          <a:lstStyle/>
          <a:p>
            <a:pPr>
              <a:defRPr/>
            </a:pPr>
            <a:r>
              <a:rPr lang="en-US" sz="2800" dirty="0"/>
              <a:t>P</a:t>
            </a:r>
            <a:r>
              <a:rPr lang="en-US" sz="2800" dirty="0" smtClean="0"/>
              <a:t>hysical </a:t>
            </a:r>
            <a:r>
              <a:rPr lang="en-US" sz="2800" dirty="0"/>
              <a:t>agents</a:t>
            </a:r>
            <a:r>
              <a:rPr lang="en-US" dirty="0"/>
              <a:t>:</a:t>
            </a:r>
          </a:p>
          <a:p>
            <a:pPr>
              <a:defRPr/>
            </a:pPr>
            <a:r>
              <a:rPr lang="en-US" sz="2800" dirty="0"/>
              <a:t> irradiation and by ingestion of caustic agent</a:t>
            </a:r>
            <a:endParaRPr lang="ar-SA" sz="2800" dirty="0"/>
          </a:p>
        </p:txBody>
      </p:sp>
      <p:sp>
        <p:nvSpPr>
          <p:cNvPr id="8" name="TextBox 7"/>
          <p:cNvSpPr txBox="1"/>
          <p:nvPr/>
        </p:nvSpPr>
        <p:spPr>
          <a:xfrm>
            <a:off x="533400" y="2057400"/>
            <a:ext cx="7315200" cy="3108325"/>
          </a:xfrm>
          <a:prstGeom prst="rect">
            <a:avLst/>
          </a:prstGeom>
        </p:spPr>
        <p:style>
          <a:lnRef idx="3">
            <a:schemeClr val="lt1"/>
          </a:lnRef>
          <a:fillRef idx="1">
            <a:schemeClr val="accent4"/>
          </a:fillRef>
          <a:effectRef idx="1">
            <a:schemeClr val="accent4"/>
          </a:effectRef>
          <a:fontRef idx="minor">
            <a:schemeClr val="lt1"/>
          </a:fontRef>
        </p:style>
        <p:txBody>
          <a:bodyPr rtlCol="1">
            <a:spAutoFit/>
          </a:bodyPr>
          <a:lstStyle/>
          <a:p>
            <a:pPr lvl="1">
              <a:defRPr/>
            </a:pPr>
            <a:r>
              <a:rPr lang="en-US" sz="2800" dirty="0"/>
              <a:t>I</a:t>
            </a:r>
            <a:r>
              <a:rPr lang="en-US" sz="2800" dirty="0" smtClean="0"/>
              <a:t>nfective </a:t>
            </a:r>
            <a:r>
              <a:rPr lang="en-US" sz="2800" dirty="0"/>
              <a:t>agents:</a:t>
            </a:r>
          </a:p>
          <a:p>
            <a:pPr lvl="1">
              <a:buFont typeface="Arial" pitchFamily="34" charset="0"/>
              <a:buChar char="•"/>
              <a:defRPr/>
            </a:pPr>
            <a:r>
              <a:rPr lang="en-US" sz="2800" dirty="0"/>
              <a:t> Bacterial infection is very rare, but fungal infection (mainly by Candida </a:t>
            </a:r>
            <a:r>
              <a:rPr lang="en-US" sz="2800" dirty="0" err="1"/>
              <a:t>albicans</a:t>
            </a:r>
            <a:r>
              <a:rPr lang="en-US" sz="2800" dirty="0"/>
              <a:t>) is common</a:t>
            </a:r>
          </a:p>
          <a:p>
            <a:pPr lvl="1">
              <a:buFont typeface="Arial" pitchFamily="34" charset="0"/>
              <a:buChar char="•"/>
              <a:defRPr/>
            </a:pPr>
            <a:r>
              <a:rPr lang="en-US" sz="2800" dirty="0"/>
              <a:t> Viral infections of the esophagus (particularly by herpes simplex and cytomegalovirus) are seen in AIDS patient</a:t>
            </a:r>
            <a:endParaRPr lang="ar-SA" dirty="0"/>
          </a:p>
        </p:txBody>
      </p:sp>
      <p:sp>
        <p:nvSpPr>
          <p:cNvPr id="5" name="Rectangle 4"/>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
        <p:nvSpPr>
          <p:cNvPr id="6" name="Rectangle 5"/>
          <p:cNvSpPr/>
          <p:nvPr/>
        </p:nvSpPr>
        <p:spPr>
          <a:xfrm>
            <a:off x="990600" y="5105400"/>
            <a:ext cx="505267" cy="523220"/>
          </a:xfrm>
          <a:prstGeom prst="rect">
            <a:avLst/>
          </a:prstGeom>
        </p:spPr>
        <p:txBody>
          <a:bodyPr wrap="square">
            <a:spAutoFit/>
          </a:bodyPr>
          <a:lstStyle/>
          <a:p>
            <a:r>
              <a:rPr lang="en-US" sz="2800" dirty="0" smtClean="0"/>
              <a:t>or</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b="1" dirty="0" smtClean="0">
                <a:solidFill>
                  <a:srgbClr val="FF0000"/>
                </a:solidFill>
              </a:rPr>
              <a:t>Epidemiology of GERD</a:t>
            </a:r>
          </a:p>
        </p:txBody>
      </p:sp>
      <p:sp>
        <p:nvSpPr>
          <p:cNvPr id="11267" name="Rectangle 3"/>
          <p:cNvSpPr>
            <a:spLocks noGrp="1" noChangeArrowheads="1"/>
          </p:cNvSpPr>
          <p:nvPr>
            <p:ph type="body" idx="1"/>
          </p:nvPr>
        </p:nvSpPr>
        <p:spPr/>
        <p:txBody>
          <a:bodyPr/>
          <a:lstStyle/>
          <a:p>
            <a:pPr eaLnBrk="1" hangingPunct="1"/>
            <a:r>
              <a:rPr lang="en-US" dirty="0" smtClean="0"/>
              <a:t>About 44% of the US adult population have heartburn at least once a month</a:t>
            </a:r>
          </a:p>
          <a:p>
            <a:pPr eaLnBrk="1" hangingPunct="1"/>
            <a:r>
              <a:rPr lang="en-US" dirty="0" smtClean="0"/>
              <a:t>14% of Americans have symptoms weekly</a:t>
            </a:r>
          </a:p>
          <a:p>
            <a:pPr eaLnBrk="1" hangingPunct="1"/>
            <a:r>
              <a:rPr lang="en-US" dirty="0" smtClean="0"/>
              <a:t>7% have symptoms daily</a:t>
            </a:r>
          </a:p>
        </p:txBody>
      </p:sp>
      <p:sp>
        <p:nvSpPr>
          <p:cNvPr id="4" name="Rectangle 3"/>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3640</TotalTime>
  <Words>1589</Words>
  <Application>Microsoft Office PowerPoint</Application>
  <PresentationFormat>On-screen Show (4:3)</PresentationFormat>
  <Paragraphs>275</Paragraphs>
  <Slides>50</Slides>
  <Notes>13</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Gastrointestinal Diseases</vt:lpstr>
      <vt:lpstr>Slide 2</vt:lpstr>
      <vt:lpstr>Slide 3</vt:lpstr>
      <vt:lpstr>Slide 4</vt:lpstr>
      <vt:lpstr>Definition</vt:lpstr>
      <vt:lpstr>Gastroesophageal Reflux Disease (GERD)</vt:lpstr>
      <vt:lpstr>Physiologic vs Pathologic</vt:lpstr>
      <vt:lpstr>Slide 8</vt:lpstr>
      <vt:lpstr>Epidemiology of GERD</vt:lpstr>
      <vt:lpstr>Epidemiology of GERD</vt:lpstr>
      <vt:lpstr>GERD  Pathophysiology</vt:lpstr>
      <vt:lpstr>GERD  Pathophysiology</vt:lpstr>
      <vt:lpstr>Clinical Manisfestations </vt:lpstr>
      <vt:lpstr>Slide 14</vt:lpstr>
      <vt:lpstr>Diagnostic Evaluation</vt:lpstr>
      <vt:lpstr>Esophagogastrodudenoscopy</vt:lpstr>
      <vt:lpstr>pH</vt:lpstr>
      <vt:lpstr>Morphology</vt:lpstr>
      <vt:lpstr>Morphology of GERD</vt:lpstr>
      <vt:lpstr>Treatment </vt:lpstr>
      <vt:lpstr>Complications</vt:lpstr>
      <vt:lpstr>Complications</vt:lpstr>
      <vt:lpstr>Complications</vt:lpstr>
      <vt:lpstr>Complications</vt:lpstr>
      <vt:lpstr>Main cause (Pathopysiology)</vt:lpstr>
      <vt:lpstr>Morphology</vt:lpstr>
      <vt:lpstr>Summary </vt:lpstr>
      <vt:lpstr>Slide 28</vt:lpstr>
      <vt:lpstr>Slide 29</vt:lpstr>
      <vt:lpstr>Slide 30</vt:lpstr>
      <vt:lpstr>Slide 31</vt:lpstr>
      <vt:lpstr> Case scenario: A man with retrosternal pain   </vt:lpstr>
      <vt:lpstr> 1. What is the likely cause of the symptoms? </vt:lpstr>
      <vt:lpstr>2. What is the final diagnosis? </vt:lpstr>
      <vt:lpstr>3. What further information do you require from the biopsy report?</vt:lpstr>
      <vt:lpstr>4. What are the major causes of reflux esophagitis?</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 -development of Barrett esophagus and adenocarcinoma</vt:lpstr>
      <vt:lpstr>Slide 50</vt:lpstr>
    </vt:vector>
  </TitlesOfParts>
  <Company>KKUH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Dr.AL-Humaidi</dc:creator>
  <cp:lastModifiedBy>Maha Arafah</cp:lastModifiedBy>
  <cp:revision>59</cp:revision>
  <dcterms:created xsi:type="dcterms:W3CDTF">2010-07-11T11:34:53Z</dcterms:created>
  <dcterms:modified xsi:type="dcterms:W3CDTF">2018-11-14T19:19:19Z</dcterms:modified>
</cp:coreProperties>
</file>