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6" r:id="rId2"/>
    <p:sldId id="299" r:id="rId3"/>
    <p:sldId id="303" r:id="rId4"/>
    <p:sldId id="304" r:id="rId5"/>
    <p:sldId id="305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312" r:id="rId16"/>
    <p:sldId id="266" r:id="rId17"/>
    <p:sldId id="268" r:id="rId18"/>
    <p:sldId id="308" r:id="rId19"/>
    <p:sldId id="269" r:id="rId20"/>
    <p:sldId id="300" r:id="rId21"/>
    <p:sldId id="271" r:id="rId22"/>
    <p:sldId id="272" r:id="rId23"/>
    <p:sldId id="273" r:id="rId24"/>
    <p:sldId id="309" r:id="rId25"/>
    <p:sldId id="274" r:id="rId26"/>
    <p:sldId id="301" r:id="rId27"/>
    <p:sldId id="306" r:id="rId28"/>
    <p:sldId id="307" r:id="rId29"/>
    <p:sldId id="302" r:id="rId30"/>
    <p:sldId id="277" r:id="rId31"/>
    <p:sldId id="319" r:id="rId32"/>
    <p:sldId id="279" r:id="rId33"/>
    <p:sldId id="323" r:id="rId34"/>
    <p:sldId id="280" r:id="rId35"/>
    <p:sldId id="322" r:id="rId36"/>
    <p:sldId id="320" r:id="rId37"/>
    <p:sldId id="321" r:id="rId38"/>
    <p:sldId id="282" r:id="rId39"/>
    <p:sldId id="283" r:id="rId40"/>
    <p:sldId id="315" r:id="rId41"/>
    <p:sldId id="318" r:id="rId42"/>
    <p:sldId id="285" r:id="rId43"/>
    <p:sldId id="286" r:id="rId44"/>
    <p:sldId id="287" r:id="rId45"/>
    <p:sldId id="288" r:id="rId46"/>
    <p:sldId id="289" r:id="rId47"/>
    <p:sldId id="316" r:id="rId48"/>
    <p:sldId id="317" r:id="rId49"/>
    <p:sldId id="291" r:id="rId50"/>
    <p:sldId id="292" r:id="rId51"/>
    <p:sldId id="310" r:id="rId52"/>
    <p:sldId id="293" r:id="rId53"/>
    <p:sldId id="325" r:id="rId54"/>
    <p:sldId id="313" r:id="rId55"/>
    <p:sldId id="294" r:id="rId56"/>
    <p:sldId id="295" r:id="rId57"/>
    <p:sldId id="296" r:id="rId58"/>
    <p:sldId id="297" r:id="rId59"/>
    <p:sldId id="298" r:id="rId60"/>
    <p:sldId id="314" r:id="rId61"/>
    <p:sldId id="326" r:id="rId62"/>
    <p:sldId id="324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79" autoAdjust="0"/>
    <p:restoredTop sz="94660"/>
  </p:normalViewPr>
  <p:slideViewPr>
    <p:cSldViewPr>
      <p:cViewPr varScale="1">
        <p:scale>
          <a:sx n="60" d="100"/>
          <a:sy n="60" d="100"/>
        </p:scale>
        <p:origin x="-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15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68742-6D6E-4FFE-902A-F4465304127F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2C4F9-83E3-4790-8950-B697BBBD38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7322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6ED79C-D415-4165-8AB3-B7F731F6A468}" type="slidenum">
              <a:rPr lang="en-GB" smtClean="0">
                <a:cs typeface="Arial" charset="0"/>
              </a:rPr>
              <a:pPr/>
              <a:t>6</a:t>
            </a:fld>
            <a:endParaRPr lang="en-GB">
              <a:cs typeface="Arial" charset="0"/>
            </a:endParaRPr>
          </a:p>
        </p:txBody>
      </p:sp>
      <p:sp>
        <p:nvSpPr>
          <p:cNvPr id="289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77397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77A0B-25CF-4869-82E9-CF418F3329DF}" type="slidenum">
              <a:rPr lang="en-GB" smtClean="0">
                <a:cs typeface="Arial" charset="0"/>
              </a:rPr>
              <a:pPr/>
              <a:t>16</a:t>
            </a:fld>
            <a:endParaRPr lang="en-GB">
              <a:cs typeface="Arial" charset="0"/>
            </a:endParaRPr>
          </a:p>
        </p:txBody>
      </p:sp>
      <p:sp>
        <p:nvSpPr>
          <p:cNvPr id="299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36948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B3C94C-26D3-4245-A56A-1B95963C55AA}" type="slidenum">
              <a:rPr lang="en-GB" smtClean="0">
                <a:cs typeface="Arial" charset="0"/>
              </a:rPr>
              <a:pPr/>
              <a:t>17</a:t>
            </a:fld>
            <a:endParaRPr lang="en-GB">
              <a:cs typeface="Arial" charset="0"/>
            </a:endParaRPr>
          </a:p>
        </p:txBody>
      </p:sp>
      <p:sp>
        <p:nvSpPr>
          <p:cNvPr id="301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678826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B05081-A0C4-45A8-9E88-960D934ACF16}" type="slidenum">
              <a:rPr lang="en-GB" smtClean="0">
                <a:cs typeface="Arial" charset="0"/>
              </a:rPr>
              <a:pPr/>
              <a:t>19</a:t>
            </a:fld>
            <a:endParaRPr lang="en-GB">
              <a:cs typeface="Arial" charset="0"/>
            </a:endParaRPr>
          </a:p>
        </p:txBody>
      </p:sp>
      <p:sp>
        <p:nvSpPr>
          <p:cNvPr id="302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22970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4431F1-A41A-403C-B6FC-FBC3DDD7D290}" type="slidenum">
              <a:rPr lang="en-GB" smtClean="0">
                <a:cs typeface="Arial" charset="0"/>
              </a:rPr>
              <a:pPr/>
              <a:t>21</a:t>
            </a:fld>
            <a:endParaRPr lang="en-GB">
              <a:cs typeface="Arial" charset="0"/>
            </a:endParaRPr>
          </a:p>
        </p:txBody>
      </p:sp>
      <p:sp>
        <p:nvSpPr>
          <p:cNvPr id="304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8480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63B285-A5BA-455C-95D7-01FCC2061B74}" type="slidenum">
              <a:rPr lang="en-GB" smtClean="0">
                <a:cs typeface="Arial" charset="0"/>
              </a:rPr>
              <a:pPr/>
              <a:t>22</a:t>
            </a:fld>
            <a:endParaRPr lang="en-GB">
              <a:cs typeface="Arial" charset="0"/>
            </a:endParaRPr>
          </a:p>
        </p:txBody>
      </p:sp>
      <p:sp>
        <p:nvSpPr>
          <p:cNvPr id="305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695221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A4CCC0-A888-43A5-9174-25A0C0B793CF}" type="slidenum">
              <a:rPr lang="en-GB" smtClean="0">
                <a:cs typeface="Arial" charset="0"/>
              </a:rPr>
              <a:pPr/>
              <a:t>23</a:t>
            </a:fld>
            <a:endParaRPr lang="en-GB">
              <a:cs typeface="Arial" charset="0"/>
            </a:endParaRPr>
          </a:p>
        </p:txBody>
      </p:sp>
      <p:sp>
        <p:nvSpPr>
          <p:cNvPr id="306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79523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9B79AD-EC19-4C3F-8691-F33D2DA7CCCA}" type="slidenum">
              <a:rPr lang="en-GB" smtClean="0">
                <a:cs typeface="Arial" charset="0"/>
              </a:rPr>
              <a:pPr/>
              <a:t>25</a:t>
            </a:fld>
            <a:endParaRPr lang="en-GB">
              <a:cs typeface="Arial" charset="0"/>
            </a:endParaRPr>
          </a:p>
        </p:txBody>
      </p:sp>
      <p:sp>
        <p:nvSpPr>
          <p:cNvPr id="364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58347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67A04F-F855-4A78-A142-AE9C449E0920}" type="slidenum">
              <a:rPr lang="en-GB" smtClean="0">
                <a:cs typeface="Arial" charset="0"/>
              </a:rPr>
              <a:pPr/>
              <a:t>30</a:t>
            </a:fld>
            <a:endParaRPr lang="en-GB">
              <a:cs typeface="Arial" charset="0"/>
            </a:endParaRPr>
          </a:p>
        </p:txBody>
      </p:sp>
      <p:sp>
        <p:nvSpPr>
          <p:cNvPr id="367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7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737683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12739A-2FE3-4D7A-B4D3-F4576E8775CC}" type="slidenum">
              <a:rPr lang="en-GB" smtClean="0">
                <a:cs typeface="Arial" charset="0"/>
              </a:rPr>
              <a:pPr/>
              <a:t>32</a:t>
            </a:fld>
            <a:endParaRPr lang="en-GB">
              <a:cs typeface="Arial" charset="0"/>
            </a:endParaRPr>
          </a:p>
        </p:txBody>
      </p:sp>
      <p:sp>
        <p:nvSpPr>
          <p:cNvPr id="373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3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26873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4A6ED8-7D89-489E-B1D7-1D97281C6D61}" type="slidenum">
              <a:rPr lang="en-GB" smtClean="0">
                <a:cs typeface="Arial" charset="0"/>
              </a:rPr>
              <a:pPr/>
              <a:t>34</a:t>
            </a:fld>
            <a:endParaRPr lang="en-GB">
              <a:cs typeface="Arial" charset="0"/>
            </a:endParaRPr>
          </a:p>
        </p:txBody>
      </p:sp>
      <p:sp>
        <p:nvSpPr>
          <p:cNvPr id="374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4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72351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9A3D8C-0BC6-4BF5-99C1-9D9C5D23DBB2}" type="slidenum">
              <a:rPr lang="en-GB" smtClean="0">
                <a:cs typeface="Arial" charset="0"/>
              </a:rPr>
              <a:pPr/>
              <a:t>7</a:t>
            </a:fld>
            <a:endParaRPr lang="en-GB">
              <a:cs typeface="Arial" charset="0"/>
            </a:endParaRPr>
          </a:p>
        </p:txBody>
      </p:sp>
      <p:sp>
        <p:nvSpPr>
          <p:cNvPr id="290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913830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99954D-D184-4279-953B-F4593B8BD8C7}" type="slidenum">
              <a:rPr lang="en-GB" smtClean="0">
                <a:cs typeface="Arial" charset="0"/>
              </a:rPr>
              <a:pPr/>
              <a:t>38</a:t>
            </a:fld>
            <a:endParaRPr lang="en-GB">
              <a:cs typeface="Arial" charset="0"/>
            </a:endParaRPr>
          </a:p>
        </p:txBody>
      </p:sp>
      <p:sp>
        <p:nvSpPr>
          <p:cNvPr id="376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6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797825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EC6538-36FB-47B0-8AB8-CB6B96EB413B}" type="slidenum">
              <a:rPr lang="en-GB" smtClean="0">
                <a:cs typeface="Arial" charset="0"/>
              </a:rPr>
              <a:pPr/>
              <a:t>39</a:t>
            </a:fld>
            <a:endParaRPr lang="en-GB">
              <a:cs typeface="Arial" charset="0"/>
            </a:endParaRPr>
          </a:p>
        </p:txBody>
      </p:sp>
      <p:sp>
        <p:nvSpPr>
          <p:cNvPr id="377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7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768968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72AD8C-436C-4239-ACBD-D41A44FC7B3A}" type="slidenum">
              <a:rPr lang="en-GB" smtClean="0">
                <a:cs typeface="Arial" charset="0"/>
              </a:rPr>
              <a:pPr/>
              <a:t>40</a:t>
            </a:fld>
            <a:endParaRPr lang="en-GB" smtClean="0">
              <a:cs typeface="Arial" charset="0"/>
            </a:endParaRPr>
          </a:p>
        </p:txBody>
      </p:sp>
      <p:sp>
        <p:nvSpPr>
          <p:cNvPr id="378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xmlns="" val="18088224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0FDAE2-400C-44FB-A30F-86684C1ADAF2}" type="slidenum">
              <a:rPr lang="en-GB" smtClean="0">
                <a:cs typeface="Arial" charset="0"/>
              </a:rPr>
              <a:pPr/>
              <a:t>42</a:t>
            </a:fld>
            <a:endParaRPr lang="en-GB">
              <a:cs typeface="Arial" charset="0"/>
            </a:endParaRPr>
          </a:p>
        </p:txBody>
      </p:sp>
      <p:sp>
        <p:nvSpPr>
          <p:cNvPr id="379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9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799201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3E6377-E2B1-4EAA-9B4E-67E64918CFA0}" type="slidenum">
              <a:rPr lang="en-GB" smtClean="0">
                <a:cs typeface="Arial" charset="0"/>
              </a:rPr>
              <a:pPr/>
              <a:t>43</a:t>
            </a:fld>
            <a:endParaRPr lang="en-GB">
              <a:cs typeface="Arial" charset="0"/>
            </a:endParaRPr>
          </a:p>
        </p:txBody>
      </p:sp>
      <p:sp>
        <p:nvSpPr>
          <p:cNvPr id="380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0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229663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616C64-F3A8-4FA0-824A-B9C012574898}" type="slidenum">
              <a:rPr lang="en-GB" smtClean="0">
                <a:cs typeface="Arial" charset="0"/>
              </a:rPr>
              <a:pPr/>
              <a:t>44</a:t>
            </a:fld>
            <a:endParaRPr lang="en-GB">
              <a:cs typeface="Arial" charset="0"/>
            </a:endParaRPr>
          </a:p>
        </p:txBody>
      </p:sp>
      <p:sp>
        <p:nvSpPr>
          <p:cNvPr id="381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1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35918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7F8C7C-217C-4DA3-BEDB-5013B8E5602A}" type="slidenum">
              <a:rPr lang="en-GB" smtClean="0">
                <a:cs typeface="Arial" charset="0"/>
              </a:rPr>
              <a:pPr/>
              <a:t>45</a:t>
            </a:fld>
            <a:endParaRPr lang="en-GB">
              <a:cs typeface="Arial" charset="0"/>
            </a:endParaRPr>
          </a:p>
        </p:txBody>
      </p:sp>
      <p:sp>
        <p:nvSpPr>
          <p:cNvPr id="382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2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787195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5BFAFF-8E07-4696-AB11-B5A75E1270FC}" type="slidenum">
              <a:rPr lang="en-GB" smtClean="0">
                <a:cs typeface="Arial" charset="0"/>
              </a:rPr>
              <a:pPr/>
              <a:t>46</a:t>
            </a:fld>
            <a:endParaRPr lang="en-GB">
              <a:cs typeface="Arial" charset="0"/>
            </a:endParaRPr>
          </a:p>
        </p:txBody>
      </p:sp>
      <p:sp>
        <p:nvSpPr>
          <p:cNvPr id="384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4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39335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8362B3-4DC2-4F24-9F57-8BA5FEAF8B4A}" type="slidenum">
              <a:rPr lang="en-GB" smtClean="0">
                <a:cs typeface="Arial" charset="0"/>
              </a:rPr>
              <a:pPr/>
              <a:t>47</a:t>
            </a:fld>
            <a:endParaRPr lang="en-GB" smtClean="0">
              <a:cs typeface="Arial" charset="0"/>
            </a:endParaRPr>
          </a:p>
        </p:txBody>
      </p:sp>
      <p:sp>
        <p:nvSpPr>
          <p:cNvPr id="385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5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xmlns="" val="3829955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5CB92B-8F51-42CA-9B75-3DEEDC42EB9A}" type="slidenum">
              <a:rPr lang="en-GB" smtClean="0">
                <a:cs typeface="Arial" charset="0"/>
              </a:rPr>
              <a:pPr/>
              <a:t>49</a:t>
            </a:fld>
            <a:endParaRPr lang="en-GB">
              <a:cs typeface="Arial" charset="0"/>
            </a:endParaRPr>
          </a:p>
        </p:txBody>
      </p:sp>
      <p:sp>
        <p:nvSpPr>
          <p:cNvPr id="386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6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427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D8F515-65D2-4E5C-9552-AB144D26E6CF}" type="slidenum">
              <a:rPr lang="en-GB" smtClean="0">
                <a:cs typeface="Arial" charset="0"/>
              </a:rPr>
              <a:pPr/>
              <a:t>8</a:t>
            </a:fld>
            <a:endParaRPr lang="en-GB">
              <a:cs typeface="Arial" charset="0"/>
            </a:endParaRPr>
          </a:p>
        </p:txBody>
      </p:sp>
      <p:sp>
        <p:nvSpPr>
          <p:cNvPr id="291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948954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C54C3C-43FB-4108-9263-AA0363695847}" type="slidenum">
              <a:rPr lang="en-GB" smtClean="0">
                <a:cs typeface="Arial" charset="0"/>
              </a:rPr>
              <a:pPr/>
              <a:t>50</a:t>
            </a:fld>
            <a:endParaRPr lang="en-GB">
              <a:cs typeface="Arial" charset="0"/>
            </a:endParaRPr>
          </a:p>
        </p:txBody>
      </p:sp>
      <p:sp>
        <p:nvSpPr>
          <p:cNvPr id="387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6635840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1E0542-7C76-4D2A-B68D-6484D55646C5}" type="slidenum">
              <a:rPr lang="en-GB" smtClean="0">
                <a:cs typeface="Arial" charset="0"/>
              </a:rPr>
              <a:pPr/>
              <a:t>52</a:t>
            </a:fld>
            <a:endParaRPr lang="en-GB">
              <a:cs typeface="Arial" charset="0"/>
            </a:endParaRPr>
          </a:p>
        </p:txBody>
      </p:sp>
      <p:sp>
        <p:nvSpPr>
          <p:cNvPr id="388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8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445492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Alcoholic liver disease: </a:t>
            </a:r>
            <a:r>
              <a:rPr lang="en-US" dirty="0" err="1"/>
              <a:t>macrovesicular</a:t>
            </a:r>
            <a:r>
              <a:rPr lang="en-US" dirty="0"/>
              <a:t> </a:t>
            </a:r>
            <a:r>
              <a:rPr lang="en-US" dirty="0" err="1"/>
              <a:t>steatosis</a:t>
            </a:r>
            <a:r>
              <a:rPr lang="en-US" dirty="0"/>
              <a:t>, involving most regions of the hepatic lobule. The </a:t>
            </a:r>
            <a:r>
              <a:rPr lang="en-US" dirty="0" err="1"/>
              <a:t>intracytoplasmic</a:t>
            </a:r>
            <a:r>
              <a:rPr lang="en-US" dirty="0"/>
              <a:t> fat is seen as clear vacuoles. Some early fibrosis (stained blue) is present (Masson </a:t>
            </a:r>
            <a:r>
              <a:rPr lang="en-US" dirty="0" err="1"/>
              <a:t>trichrome</a:t>
            </a:r>
            <a:r>
              <a:rPr lang="en-US" dirty="0"/>
              <a:t>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3C4A27-D6D1-4990-8854-BCA8DE95E43E}" type="slidenum">
              <a:rPr lang="en-GB" smtClean="0"/>
              <a:pPr>
                <a:defRPr/>
              </a:pPr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949662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01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Alcoholic hepatitis. </a:t>
            </a:r>
            <a:r>
              <a:rPr lang="en-US" i="1" dirty="0"/>
              <a:t>A</a:t>
            </a:r>
            <a:r>
              <a:rPr lang="en-US" dirty="0"/>
              <a:t>, The cluster of inflammatory cells marks the site of a necrotic </a:t>
            </a:r>
            <a:r>
              <a:rPr lang="en-US" dirty="0" err="1"/>
              <a:t>hepatocyte</a:t>
            </a:r>
            <a:r>
              <a:rPr lang="en-US" dirty="0"/>
              <a:t>. A Mallory body is present in a second </a:t>
            </a:r>
            <a:r>
              <a:rPr lang="en-US" dirty="0" err="1"/>
              <a:t>hepatocyte</a:t>
            </a:r>
            <a:r>
              <a:rPr lang="en-US" dirty="0"/>
              <a:t> (</a:t>
            </a:r>
            <a:r>
              <a:rPr lang="en-US" i="1" dirty="0"/>
              <a:t>arrow</a:t>
            </a:r>
            <a:r>
              <a:rPr lang="en-US" dirty="0"/>
              <a:t>). </a:t>
            </a:r>
            <a:r>
              <a:rPr lang="en-US" i="1" dirty="0"/>
              <a:t>B</a:t>
            </a:r>
            <a:r>
              <a:rPr lang="en-US" dirty="0"/>
              <a:t>, </a:t>
            </a:r>
            <a:r>
              <a:rPr lang="en-US" dirty="0" err="1"/>
              <a:t>Eosinophilic</a:t>
            </a:r>
            <a:r>
              <a:rPr lang="en-US" dirty="0"/>
              <a:t> Mallory bodies are seen in </a:t>
            </a:r>
            <a:r>
              <a:rPr lang="en-US" dirty="0" err="1"/>
              <a:t>hepatocytes</a:t>
            </a:r>
            <a:r>
              <a:rPr lang="en-US" dirty="0"/>
              <a:t>, which are surrounded by fibrous tissue (H&amp;E).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7E80FA-1655-4980-9314-EAE8B446EE7E}" type="slidenum">
              <a:rPr lang="en-GB" smtClean="0"/>
              <a:pPr>
                <a:defRPr/>
              </a:pPr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337677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11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Eosinophilic Mallory bodies are seen in hepatocytes, which are surrounded by fibrous tissue (H&amp;E).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0A1767-C284-4AA3-9744-95EDD3918359}" type="slidenum">
              <a:rPr lang="en-GB" smtClean="0"/>
              <a:pPr>
                <a:defRPr/>
              </a:pPr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420143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2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7127DB-EEA0-407D-B1E5-11ABD781E47C}" type="slidenum">
              <a:rPr lang="en-GB" smtClean="0"/>
              <a:pPr>
                <a:defRPr/>
              </a:pPr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29254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F03B82-4F32-478C-8E1F-BF7A5261BEA6}" type="slidenum">
              <a:rPr lang="en-GB" smtClean="0">
                <a:cs typeface="Arial" charset="0"/>
              </a:rPr>
              <a:pPr/>
              <a:t>9</a:t>
            </a:fld>
            <a:endParaRPr lang="en-GB">
              <a:cs typeface="Arial" charset="0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57770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6DB729-F5F7-4085-8C15-294E6431EB39}" type="slidenum">
              <a:rPr lang="en-GB" smtClean="0">
                <a:cs typeface="Arial" charset="0"/>
              </a:rPr>
              <a:pPr/>
              <a:t>10</a:t>
            </a:fld>
            <a:endParaRPr lang="en-GB">
              <a:cs typeface="Arial" charset="0"/>
            </a:endParaRPr>
          </a:p>
        </p:txBody>
      </p:sp>
      <p:sp>
        <p:nvSpPr>
          <p:cNvPr id="293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75355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E9737F-71E2-4F26-AFA9-598F32D5F63D}" type="slidenum">
              <a:rPr lang="en-GB" smtClean="0">
                <a:cs typeface="Arial" charset="0"/>
              </a:rPr>
              <a:pPr/>
              <a:t>11</a:t>
            </a:fld>
            <a:endParaRPr lang="en-GB">
              <a:cs typeface="Arial" charset="0"/>
            </a:endParaRPr>
          </a:p>
        </p:txBody>
      </p:sp>
      <p:sp>
        <p:nvSpPr>
          <p:cNvPr id="294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95010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713C51-E87C-41D3-9A76-33E2FEEC77A2}" type="slidenum">
              <a:rPr lang="en-GB" smtClean="0">
                <a:cs typeface="Arial" charset="0"/>
              </a:rPr>
              <a:pPr/>
              <a:t>12</a:t>
            </a:fld>
            <a:endParaRPr lang="en-GB">
              <a:cs typeface="Arial" charset="0"/>
            </a:endParaRPr>
          </a:p>
        </p:txBody>
      </p:sp>
      <p:sp>
        <p:nvSpPr>
          <p:cNvPr id="295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85808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F71C59-24AD-4652-B62C-6C6EED11BCA8}" type="slidenum">
              <a:rPr lang="en-GB" smtClean="0">
                <a:cs typeface="Arial" charset="0"/>
              </a:rPr>
              <a:pPr/>
              <a:t>13</a:t>
            </a:fld>
            <a:endParaRPr lang="en-GB">
              <a:cs typeface="Arial" charset="0"/>
            </a:endParaRPr>
          </a:p>
        </p:txBody>
      </p:sp>
      <p:sp>
        <p:nvSpPr>
          <p:cNvPr id="296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09686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36FC17-E40F-41DB-8112-36CED7A7E90B}" type="slidenum">
              <a:rPr lang="en-GB" smtClean="0">
                <a:cs typeface="Arial" charset="0"/>
              </a:rPr>
              <a:pPr/>
              <a:t>14</a:t>
            </a:fld>
            <a:endParaRPr lang="en-GB">
              <a:cs typeface="Arial" charset="0"/>
            </a:endParaRPr>
          </a:p>
        </p:txBody>
      </p:sp>
      <p:sp>
        <p:nvSpPr>
          <p:cNvPr id="297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33021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E52BFDB-12D3-4319-82AE-CAB10C917927}" type="datetimeFigureOut">
              <a:rPr lang="en-US" smtClean="0"/>
              <a:pPr/>
              <a:t>12/10/2018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3AF4F26-DB8F-4E34-A50A-2665EAF48D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57600"/>
            <a:ext cx="6400800" cy="1600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Liver Cirrhosis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4000"/>
              <a:t>Classifiation of cirrhosis based on  causes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/>
              <a:t>Alcoholic liver disease                60% to 70%</a:t>
            </a:r>
          </a:p>
          <a:p>
            <a:pPr eaLnBrk="1" hangingPunct="1">
              <a:defRPr/>
            </a:pPr>
            <a:r>
              <a:rPr lang="en-US" sz="2800" b="1" dirty="0"/>
              <a:t>Viral hepatitis                                10%</a:t>
            </a:r>
          </a:p>
          <a:p>
            <a:pPr eaLnBrk="1" hangingPunct="1">
              <a:defRPr/>
            </a:pPr>
            <a:r>
              <a:rPr lang="en-US" sz="2800" b="1" dirty="0"/>
              <a:t>Biliary diseases                              5% to 10%</a:t>
            </a:r>
          </a:p>
          <a:p>
            <a:pPr eaLnBrk="1" hangingPunct="1">
              <a:defRPr/>
            </a:pPr>
            <a:r>
              <a:rPr lang="en-US" sz="2800" b="1" dirty="0"/>
              <a:t>Primary </a:t>
            </a:r>
            <a:r>
              <a:rPr lang="en-US" sz="2800" b="1" dirty="0" err="1"/>
              <a:t>hemochromatosis</a:t>
            </a:r>
            <a:r>
              <a:rPr lang="en-US" sz="2800" b="1" dirty="0"/>
              <a:t>         5%</a:t>
            </a:r>
          </a:p>
          <a:p>
            <a:pPr eaLnBrk="1" hangingPunct="1">
              <a:defRPr/>
            </a:pPr>
            <a:r>
              <a:rPr lang="en-US" sz="2800" b="1" dirty="0"/>
              <a:t>Wilson disease                                Rare</a:t>
            </a:r>
          </a:p>
          <a:p>
            <a:pPr eaLnBrk="1" hangingPunct="1">
              <a:defRPr/>
            </a:pPr>
            <a:r>
              <a:rPr lang="en-US" sz="2800" b="1" dirty="0"/>
              <a:t>α1-Antitrypsin deficiency          Rare</a:t>
            </a:r>
          </a:p>
          <a:p>
            <a:pPr eaLnBrk="1" hangingPunct="1">
              <a:defRPr/>
            </a:pPr>
            <a:r>
              <a:rPr lang="en-US" sz="2800" b="1" dirty="0"/>
              <a:t>Cryptogenic cirrhosis                 10% to 15%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152400"/>
            <a:ext cx="7772400" cy="99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200" dirty="0" err="1"/>
              <a:t>Classifiation</a:t>
            </a:r>
            <a:r>
              <a:rPr lang="en-GB" sz="3200" dirty="0"/>
              <a:t> of cirrhosis</a:t>
            </a:r>
            <a:br>
              <a:rPr lang="en-GB" sz="3200" dirty="0"/>
            </a:br>
            <a:r>
              <a:rPr lang="en-GB" sz="3200" dirty="0"/>
              <a:t> </a:t>
            </a:r>
            <a:r>
              <a:rPr lang="en-GB" sz="2400" b="1" dirty="0"/>
              <a:t>Other </a:t>
            </a:r>
            <a:r>
              <a:rPr lang="en-US" sz="2400" b="1" dirty="0"/>
              <a:t>infrequent types of cirrhosis </a:t>
            </a:r>
            <a:r>
              <a:rPr lang="en-GB" sz="2400" dirty="0"/>
              <a:t>:</a:t>
            </a:r>
            <a:endParaRPr lang="en-GB" sz="32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066800"/>
            <a:ext cx="77724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 smtClean="0"/>
              <a:t>The </a:t>
            </a:r>
            <a:r>
              <a:rPr lang="en-US" sz="2800" b="1" dirty="0"/>
              <a:t>cirrhosis developing in infants and children with </a:t>
            </a:r>
            <a:r>
              <a:rPr lang="en-US" sz="2800" b="1" dirty="0" err="1"/>
              <a:t>galactosemia</a:t>
            </a:r>
            <a:r>
              <a:rPr lang="en-US" sz="2800" b="1" dirty="0"/>
              <a:t> and </a:t>
            </a:r>
            <a:r>
              <a:rPr lang="en-US" sz="2800" b="1" dirty="0" err="1"/>
              <a:t>tyrosinosis</a:t>
            </a:r>
            <a:endParaRPr lang="en-US" sz="2800" b="1" dirty="0"/>
          </a:p>
          <a:p>
            <a:pPr>
              <a:lnSpc>
                <a:spcPct val="90000"/>
              </a:lnSpc>
              <a:defRPr/>
            </a:pPr>
            <a:r>
              <a:rPr lang="en-US" sz="2800" b="1" dirty="0" smtClean="0"/>
              <a:t>Drug-induced </a:t>
            </a:r>
            <a:r>
              <a:rPr lang="en-US" sz="2800" b="1" dirty="0" smtClean="0"/>
              <a:t>cirrhosis (</a:t>
            </a:r>
            <a:r>
              <a:rPr lang="en-US" sz="2800" dirty="0" err="1" smtClean="0"/>
              <a:t>methotrexate</a:t>
            </a:r>
            <a:r>
              <a:rPr lang="en-US" sz="2800" dirty="0" smtClean="0"/>
              <a:t>, </a:t>
            </a:r>
            <a:r>
              <a:rPr lang="en-US" sz="2800" dirty="0" err="1" smtClean="0"/>
              <a:t>enalapril</a:t>
            </a:r>
            <a:r>
              <a:rPr lang="en-US" sz="2800" dirty="0" smtClean="0"/>
              <a:t>, vitamin </a:t>
            </a:r>
            <a:r>
              <a:rPr lang="en-US" sz="2800" dirty="0" smtClean="0"/>
              <a:t>A</a:t>
            </a:r>
            <a:r>
              <a:rPr lang="en-US" sz="2800" b="1" dirty="0" smtClean="0"/>
              <a:t>). </a:t>
            </a:r>
            <a:endParaRPr lang="en-US" sz="2800" b="1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/>
              <a:t>Severe fibrosis can occur in the setting of cardiac disease; called "</a:t>
            </a:r>
            <a:r>
              <a:rPr lang="en-US" sz="2800" b="1" dirty="0">
                <a:solidFill>
                  <a:schemeClr val="accent1"/>
                </a:solidFill>
              </a:rPr>
              <a:t>cardiac cirrhosis</a:t>
            </a:r>
            <a:r>
              <a:rPr lang="en-US" sz="2800" b="1" dirty="0"/>
              <a:t>"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/>
              <a:t>In some cases there is no cause and these are referred to as </a:t>
            </a:r>
            <a:r>
              <a:rPr lang="en-US" sz="2800" b="1" i="1" dirty="0">
                <a:solidFill>
                  <a:schemeClr val="accent1"/>
                </a:solidFill>
              </a:rPr>
              <a:t>cryptogenic cirrhosis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b="1" i="1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b="1" i="1" dirty="0"/>
              <a:t>Once cirrhosis is established, it is usually impossible to establish an etiologic diagnosis on morphologic grounds alone</a:t>
            </a:r>
            <a:r>
              <a:rPr lang="en-US" sz="2800" b="1" dirty="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/>
          </a:p>
          <a:p>
            <a:pPr eaLnBrk="1" hangingPunct="1">
              <a:lnSpc>
                <a:spcPct val="90000"/>
              </a:lnSpc>
              <a:defRPr/>
            </a:pPr>
            <a:endParaRPr lang="en-US" sz="2800" dirty="0"/>
          </a:p>
          <a:p>
            <a:pPr eaLnBrk="1" hangingPunct="1">
              <a:lnSpc>
                <a:spcPct val="90000"/>
              </a:lnSpc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228600"/>
            <a:ext cx="7772400" cy="1020762"/>
          </a:xfrm>
        </p:spPr>
        <p:txBody>
          <a:bodyPr/>
          <a:lstStyle/>
          <a:p>
            <a:pPr eaLnBrk="1" hangingPunct="1">
              <a:defRPr/>
            </a:pPr>
            <a:r>
              <a:rPr lang="en-US" b="0" dirty="0"/>
              <a:t>Pathogenesis of cirrhosis</a:t>
            </a:r>
            <a:endParaRPr lang="en-GB" b="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/>
              <a:t>The  pathogenic processes in cirrhosis are progressive fibrosis and reorganization of the vascular microarchitecture of the liver</a:t>
            </a:r>
          </a:p>
          <a:p>
            <a:pPr marL="0" indent="0" eaLnBrk="1" hangingPunct="1">
              <a:buNone/>
              <a:defRPr/>
            </a:pPr>
            <a:r>
              <a:rPr lang="en-US" sz="2800" b="1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36218" y="2971800"/>
            <a:ext cx="2795964" cy="31146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9600" y="3352800"/>
            <a:ext cx="4572000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000" b="1" dirty="0"/>
              <a:t>In the normal liver, interstitial collagens (types I and III) are concentrated in portal tracts and around central veins. The type IV collagen(</a:t>
            </a:r>
            <a:r>
              <a:rPr lang="en-US" sz="2000" b="1" dirty="0" err="1"/>
              <a:t>reticulin</a:t>
            </a:r>
            <a:r>
              <a:rPr lang="en-US" sz="2000" b="1" dirty="0"/>
              <a:t>) is in the space of </a:t>
            </a:r>
            <a:r>
              <a:rPr lang="en-US" sz="2000" b="1" dirty="0" err="1"/>
              <a:t>Disse</a:t>
            </a:r>
            <a:r>
              <a:rPr lang="en-US" sz="2000" b="1" dirty="0"/>
              <a:t>. </a:t>
            </a:r>
          </a:p>
          <a:p>
            <a:pPr>
              <a:defRPr/>
            </a:pP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pPr eaLnBrk="1" hangingPunct="1">
              <a:defRPr/>
            </a:pPr>
            <a:r>
              <a:rPr lang="en-US" b="0" dirty="0"/>
              <a:t>Pathogenesis of cirrhosis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061720"/>
            <a:ext cx="77724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/>
              <a:t>In cirrhosis, types I and III collagen are deposited in the lobule, creating delicate or broad septal tracts. </a:t>
            </a:r>
          </a:p>
        </p:txBody>
      </p:sp>
      <p:sp>
        <p:nvSpPr>
          <p:cNvPr id="3" name="Rectangle 2"/>
          <p:cNvSpPr/>
          <p:nvPr/>
        </p:nvSpPr>
        <p:spPr>
          <a:xfrm>
            <a:off x="764333" y="5124271"/>
            <a:ext cx="708660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b="1" dirty="0"/>
              <a:t>There is loss of  fenestrations in the sinusoidal endothelial cells (</a:t>
            </a:r>
            <a:r>
              <a:rPr lang="en-US" b="1" dirty="0" err="1"/>
              <a:t>capillarization</a:t>
            </a:r>
            <a:r>
              <a:rPr lang="en-US" b="1" dirty="0"/>
              <a:t> of sinusoids, that is the sinusoidal space comes to resemble a capillary rather than a channel for exchange of solutes between hepatocytes and plasma)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2400" y="2128838"/>
            <a:ext cx="3883453" cy="2900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152400"/>
            <a:ext cx="7772400" cy="7159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0" dirty="0"/>
              <a:t>Pathogenesis of cirrhosis</a:t>
            </a:r>
            <a:endParaRPr lang="en-GB" b="0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685800"/>
            <a:ext cx="8458200" cy="4572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b="1" dirty="0"/>
              <a:t>The major source of excess collagen in cirrhosis is the </a:t>
            </a:r>
            <a:r>
              <a:rPr lang="en-US" sz="2400" b="1" dirty="0" err="1"/>
              <a:t>perisinusoidal</a:t>
            </a:r>
            <a:r>
              <a:rPr lang="en-US" sz="2400" b="1" dirty="0"/>
              <a:t> </a:t>
            </a:r>
            <a:r>
              <a:rPr lang="en-US" sz="2400" b="1" dirty="0" err="1"/>
              <a:t>stellate</a:t>
            </a:r>
            <a:r>
              <a:rPr lang="en-US" sz="2400" b="1" dirty="0"/>
              <a:t> cells ( </a:t>
            </a:r>
            <a:r>
              <a:rPr lang="en-US" sz="2400" b="1" dirty="0">
                <a:solidFill>
                  <a:schemeClr val="accent1"/>
                </a:solidFill>
              </a:rPr>
              <a:t>Ito cells</a:t>
            </a:r>
            <a:r>
              <a:rPr lang="en-US" sz="2400" b="1" dirty="0"/>
              <a:t>), which lie in the space of </a:t>
            </a:r>
            <a:r>
              <a:rPr lang="en-US" sz="2400" b="1" dirty="0" err="1"/>
              <a:t>Disse</a:t>
            </a:r>
            <a:r>
              <a:rPr lang="en-US" sz="2400" b="1" dirty="0"/>
              <a:t>. </a:t>
            </a:r>
          </a:p>
          <a:p>
            <a:pPr>
              <a:defRPr/>
            </a:pPr>
            <a:r>
              <a:rPr lang="en-US" sz="2400" b="1" dirty="0"/>
              <a:t>Although Ito cells normally function is a </a:t>
            </a:r>
            <a:r>
              <a:rPr lang="en-US" sz="2400" b="1" dirty="0">
                <a:solidFill>
                  <a:schemeClr val="accent1"/>
                </a:solidFill>
              </a:rPr>
              <a:t>vitamin A  fat-storing cells</a:t>
            </a:r>
            <a:r>
              <a:rPr lang="en-US" sz="2400" b="1" dirty="0"/>
              <a:t>,  during the development of cirrhosis they become activated and transform into </a:t>
            </a:r>
            <a:r>
              <a:rPr lang="en-US" sz="2400" b="1" dirty="0" err="1"/>
              <a:t>myofibroblast</a:t>
            </a:r>
            <a:r>
              <a:rPr lang="en-US" sz="2400" b="1" dirty="0"/>
              <a:t>-like cells. </a:t>
            </a:r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/>
          <a:srcRect l="1289"/>
          <a:stretch/>
        </p:blipFill>
        <p:spPr>
          <a:xfrm>
            <a:off x="1447800" y="3352800"/>
            <a:ext cx="58388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8118475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6324600" y="1143000"/>
            <a:ext cx="457200" cy="2667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181600" y="762000"/>
            <a:ext cx="23047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Ito cells produce collagen</a:t>
            </a:r>
          </a:p>
        </p:txBody>
      </p:sp>
    </p:spTree>
    <p:extLst>
      <p:ext uri="{BB962C8B-B14F-4D97-AF65-F5344CB8AC3E}">
        <p14:creationId xmlns:p14="http://schemas.microsoft.com/office/powerpoint/2010/main" xmlns="" val="170409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/>
              <a:t>Pathogenesis of cirrhosis</a:t>
            </a:r>
            <a:endParaRPr lang="en-GB" b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dirty="0"/>
              <a:t>Collagen synthesis is stimulated by:</a:t>
            </a:r>
          </a:p>
          <a:p>
            <a:pPr marL="514350" indent="-514350" eaLnBrk="1" hangingPunct="1">
              <a:buFont typeface="+mj-lt"/>
              <a:buAutoNum type="arabicParenR"/>
              <a:defRPr/>
            </a:pPr>
            <a:r>
              <a:rPr lang="en-US" sz="2800" b="1" dirty="0"/>
              <a:t>Chronic inflammation, with production of inflammatory cytokines. </a:t>
            </a:r>
          </a:p>
          <a:p>
            <a:pPr marL="514350" indent="-514350" eaLnBrk="1" hangingPunct="1">
              <a:buFont typeface="+mj-lt"/>
              <a:buAutoNum type="arabicParenR"/>
              <a:defRPr/>
            </a:pPr>
            <a:r>
              <a:rPr lang="en-US" sz="2800" b="1" dirty="0"/>
              <a:t>Cytokine production by activated endogenous cells (</a:t>
            </a:r>
            <a:r>
              <a:rPr lang="en-US" sz="2800" b="1" dirty="0" err="1"/>
              <a:t>Kupffer</a:t>
            </a:r>
            <a:r>
              <a:rPr lang="en-US" sz="2800" b="1" dirty="0"/>
              <a:t> cells, endothelial cells, </a:t>
            </a:r>
            <a:r>
              <a:rPr lang="en-US" sz="2800" b="1" dirty="0" err="1"/>
              <a:t>hepatocytes</a:t>
            </a:r>
            <a:r>
              <a:rPr lang="en-US" sz="2800" b="1" dirty="0"/>
              <a:t>, and bile duct epithelial cells). </a:t>
            </a:r>
          </a:p>
          <a:p>
            <a:pPr marL="514350" indent="-514350" eaLnBrk="1" hangingPunct="1">
              <a:buFont typeface="+mj-lt"/>
              <a:buAutoNum type="arabicParenR"/>
              <a:defRPr/>
            </a:pPr>
            <a:r>
              <a:rPr lang="en-US" sz="2800" b="1" dirty="0"/>
              <a:t>Disruption of the normal extracellular matrix. </a:t>
            </a:r>
          </a:p>
          <a:p>
            <a:pPr marL="514350" indent="-514350" eaLnBrk="1" hangingPunct="1">
              <a:buFont typeface="+mj-lt"/>
              <a:buAutoNum type="arabicParenR"/>
              <a:defRPr/>
            </a:pPr>
            <a:r>
              <a:rPr lang="en-US" sz="2800" b="1" dirty="0"/>
              <a:t>Direct stimulation of </a:t>
            </a:r>
            <a:r>
              <a:rPr lang="en-US" sz="2800" b="1" dirty="0" err="1"/>
              <a:t>stellate</a:t>
            </a:r>
            <a:r>
              <a:rPr lang="en-US" sz="2800" b="1" dirty="0"/>
              <a:t> cells by toxins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 dirty="0"/>
              <a:t>Clinical Features</a:t>
            </a:r>
            <a:endParaRPr lang="en-GB" b="0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 </a:t>
            </a:r>
            <a:r>
              <a:rPr lang="en-US" sz="2800" b="1" dirty="0"/>
              <a:t>All forms of cirrhosis may be clinically silent.</a:t>
            </a:r>
          </a:p>
          <a:p>
            <a:pPr eaLnBrk="1" hangingPunct="1">
              <a:defRPr/>
            </a:pPr>
            <a:r>
              <a:rPr lang="en-US" sz="2800" b="1" dirty="0"/>
              <a:t>When symptomatic they lead to nonspecific clinical manifestations: anorexia, weight loss, weakness, osteoporosis, and, in advanced disease, frank debilitation. </a:t>
            </a:r>
          </a:p>
          <a:p>
            <a:pPr eaLnBrk="1" hangingPunct="1">
              <a:defRPr/>
            </a:pPr>
            <a:r>
              <a:rPr lang="en-US" sz="2800" b="1" dirty="0"/>
              <a:t>Jaundice.</a:t>
            </a:r>
          </a:p>
          <a:p>
            <a:pPr eaLnBrk="1" hangingPunct="1">
              <a:defRPr/>
            </a:pPr>
            <a:r>
              <a:rPr lang="en-US" sz="2800" b="1" dirty="0"/>
              <a:t>Incipient or overt hepatic failure may develop.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152400"/>
            <a:ext cx="6119812" cy="65418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2286000"/>
            <a:ext cx="891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Jaundice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457200"/>
            <a:ext cx="327512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/>
              <a:t>Clinical Features of  Liver </a:t>
            </a:r>
            <a:r>
              <a:rPr lang="en-US" dirty="0" err="1"/>
              <a:t>Cirrhiosis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7689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/>
              <a:t>Clinical Features</a:t>
            </a:r>
          </a:p>
        </p:txBody>
      </p:sp>
      <p:sp>
        <p:nvSpPr>
          <p:cNvPr id="261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b="1" dirty="0"/>
              <a:t>     </a:t>
            </a:r>
            <a:r>
              <a:rPr lang="en-US" sz="3600" b="1" dirty="0"/>
              <a:t>The ultimate mechanism of most cirrhotic deaths is </a:t>
            </a:r>
          </a:p>
          <a:p>
            <a:pPr marL="609600" indent="-609600" eaLnBrk="1" hangingPunct="1">
              <a:buFont typeface="Wingdings" pitchFamily="2" charset="2"/>
              <a:buAutoNum type="arabicParenBoth"/>
              <a:defRPr/>
            </a:pPr>
            <a:r>
              <a:rPr lang="en-US" sz="3600" b="1" dirty="0"/>
              <a:t>progressive liver failure</a:t>
            </a:r>
          </a:p>
          <a:p>
            <a:pPr marL="609600" indent="-609600" eaLnBrk="1" hangingPunct="1">
              <a:buFont typeface="Wingdings" pitchFamily="2" charset="2"/>
              <a:buAutoNum type="arabicParenBoth"/>
              <a:defRPr/>
            </a:pPr>
            <a:r>
              <a:rPr lang="en-US" sz="3600" b="1" dirty="0"/>
              <a:t>a complication related to portal hypertension</a:t>
            </a:r>
          </a:p>
          <a:p>
            <a:pPr marL="609600" indent="-609600" eaLnBrk="1" hangingPunct="1">
              <a:buFont typeface="Wingdings" pitchFamily="2" charset="2"/>
              <a:buAutoNum type="arabicParenBoth"/>
              <a:defRPr/>
            </a:pPr>
            <a:r>
              <a:rPr lang="en-US" sz="3600" b="1" dirty="0"/>
              <a:t>the development of </a:t>
            </a:r>
            <a:r>
              <a:rPr lang="en-US" sz="3600" b="1" dirty="0" err="1"/>
              <a:t>hepatocellular</a:t>
            </a:r>
            <a:r>
              <a:rPr lang="en-US" sz="3600" b="1" dirty="0"/>
              <a:t> carcinoma</a:t>
            </a:r>
          </a:p>
          <a:p>
            <a:pPr marL="609600" indent="-609600" eaLnBrk="1" hangingPunct="1">
              <a:defRPr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dirty="0"/>
              <a:t>Liver cirrhosis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Objectives: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71600" y="1524000"/>
            <a:ext cx="6934200" cy="4572000"/>
          </a:xfrm>
        </p:spPr>
        <p:txBody>
          <a:bodyPr/>
          <a:lstStyle/>
          <a:p>
            <a:pPr lvl="0"/>
            <a:r>
              <a:rPr lang="en-US" dirty="0"/>
              <a:t>Define Cirrhosis.</a:t>
            </a:r>
          </a:p>
          <a:p>
            <a:pPr lvl="0"/>
            <a:r>
              <a:rPr lang="en-US" dirty="0"/>
              <a:t>Recognize the types of cirrhosis.</a:t>
            </a:r>
          </a:p>
          <a:p>
            <a:pPr lvl="0"/>
            <a:r>
              <a:rPr lang="en-US" dirty="0"/>
              <a:t>Recognize the causes and the pathogenic mechanisms leading to cirrhosis.</a:t>
            </a:r>
          </a:p>
          <a:p>
            <a:pPr lvl="0"/>
            <a:r>
              <a:rPr lang="en-US" dirty="0"/>
              <a:t>Describe the pathological findings in cirrhotic livers.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Gross Features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Macronodular</a:t>
            </a:r>
            <a:r>
              <a:rPr lang="en-US" dirty="0"/>
              <a:t> cirrhosis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/>
              <a:t>Micronodular</a:t>
            </a:r>
            <a:r>
              <a:rPr lang="en-US" dirty="0"/>
              <a:t> cirrhosis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 descr="S01871-018-f021"/>
          <p:cNvPicPr>
            <a:picLocks noChangeAspect="1" noChangeArrowheads="1"/>
          </p:cNvPicPr>
          <p:nvPr/>
        </p:nvPicPr>
        <p:blipFill>
          <a:blip r:embed="rId2" cstate="print"/>
          <a:srcRect b="8943"/>
          <a:stretch>
            <a:fillRect/>
          </a:stretch>
        </p:blipFill>
        <p:spPr bwMode="auto">
          <a:xfrm>
            <a:off x="880696" y="2362200"/>
            <a:ext cx="3801208" cy="2246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5" descr="LIVER011"/>
          <p:cNvPicPr>
            <a:picLocks noGrp="1" noChangeAspect="1" noChangeArrowheads="1"/>
          </p:cNvPicPr>
          <p:nvPr>
            <p:ph sz="half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399" y="2362200"/>
            <a:ext cx="3420147" cy="2246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7" descr="LIVER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590800"/>
            <a:ext cx="5638800" cy="370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0344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914400" y="457200"/>
            <a:ext cx="7772400" cy="7159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Gross Features: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838200" y="1219200"/>
            <a:ext cx="6477000" cy="4572000"/>
          </a:xfrm>
        </p:spPr>
        <p:txBody>
          <a:bodyPr>
            <a:normAutofit/>
          </a:bodyPr>
          <a:lstStyle/>
          <a:p>
            <a:r>
              <a:rPr lang="en-US" sz="2800" b="1" dirty="0"/>
              <a:t>The nodules seen here are larger than 3 mm and, hence, this is an example of "</a:t>
            </a:r>
            <a:r>
              <a:rPr lang="en-US" sz="2800" b="1" dirty="0" err="1"/>
              <a:t>macronodular</a:t>
            </a:r>
            <a:r>
              <a:rPr lang="en-US" sz="2800" b="1" dirty="0"/>
              <a:t>" cirrhosis.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LIVER0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949148"/>
            <a:ext cx="7010400" cy="4604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2390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914400" y="274638"/>
            <a:ext cx="7772400" cy="17065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err="1"/>
              <a:t>Micronodular</a:t>
            </a:r>
            <a:r>
              <a:rPr lang="en-US" sz="2800" dirty="0"/>
              <a:t> cirrhosis : The regenerative nodules are quite small, averaging less than 3 mm in size. The most common cause for this is chronic alcoholism.</a:t>
            </a:r>
            <a:r>
              <a:rPr lang="en-US" sz="32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LIVER0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9144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4438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914400" y="9144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400" dirty="0"/>
              <a:t>Regenerative nodules of </a:t>
            </a:r>
            <a:r>
              <a:rPr lang="en-US" sz="2400" dirty="0" err="1"/>
              <a:t>hepatocytes</a:t>
            </a:r>
            <a:r>
              <a:rPr lang="en-US" sz="2400" dirty="0"/>
              <a:t> are surrounded by fibrous connective tissue that bridges between portal tracts. Within this </a:t>
            </a:r>
            <a:r>
              <a:rPr lang="en-US" sz="2400" dirty="0" err="1"/>
              <a:t>collagenous</a:t>
            </a:r>
            <a:r>
              <a:rPr lang="en-US" sz="2400" dirty="0"/>
              <a:t> tissue are scattered lymphocytes as well as a proliferation of bile ducts</a:t>
            </a:r>
            <a:r>
              <a:rPr lang="en-US" sz="2800" dirty="0"/>
              <a:t>.</a:t>
            </a:r>
            <a:r>
              <a:rPr lang="en-US" sz="4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248400" cy="27432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Chronic Viral Hepatitis </a:t>
            </a:r>
            <a:r>
              <a:rPr lang="en-US" sz="2800" dirty="0"/>
              <a:t>(hepatitis B and C virus</a:t>
            </a:r>
            <a:r>
              <a:rPr lang="en-US" sz="2800" i="1" dirty="0"/>
              <a:t>)</a:t>
            </a:r>
          </a:p>
          <a:p>
            <a:pPr algn="l">
              <a:defRPr/>
            </a:pPr>
            <a:r>
              <a:rPr lang="en-GB" b="1" dirty="0" smtClean="0"/>
              <a:t>Autoimmune </a:t>
            </a:r>
            <a:r>
              <a:rPr lang="en-GB" b="1" dirty="0"/>
              <a:t>hepatitis</a:t>
            </a:r>
          </a:p>
          <a:p>
            <a:pPr algn="l">
              <a:defRPr/>
            </a:pPr>
            <a:r>
              <a:rPr lang="en-GB" b="1" dirty="0" smtClean="0"/>
              <a:t>Biliary Cirrhosis </a:t>
            </a:r>
          </a:p>
          <a:p>
            <a:pPr algn="l">
              <a:defRPr/>
            </a:pPr>
            <a:r>
              <a:rPr lang="en-US" b="1" dirty="0" smtClean="0"/>
              <a:t>Alcoholic </a:t>
            </a:r>
            <a:r>
              <a:rPr lang="en-US" b="1" dirty="0"/>
              <a:t>liver disease</a:t>
            </a:r>
            <a:endParaRPr lang="en-GB" b="1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Causes of liver </a:t>
            </a:r>
            <a:r>
              <a:rPr lang="en-US" dirty="0" err="1"/>
              <a:t>cirrrhosis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876800" y="4267200"/>
            <a:ext cx="342900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b="1" dirty="0"/>
              <a:t>secondary </a:t>
            </a:r>
            <a:r>
              <a:rPr lang="en-GB" b="1" dirty="0" smtClean="0"/>
              <a:t>biliary cirrhosis</a:t>
            </a:r>
            <a:endParaRPr lang="en-GB" b="1" dirty="0"/>
          </a:p>
          <a:p>
            <a:pPr>
              <a:defRPr/>
            </a:pPr>
            <a:r>
              <a:rPr lang="en-GB" b="1" dirty="0"/>
              <a:t>primary biliary cirrhosis</a:t>
            </a:r>
          </a:p>
          <a:p>
            <a:pPr>
              <a:defRPr/>
            </a:pPr>
            <a:r>
              <a:rPr lang="en-GB" b="1" dirty="0"/>
              <a:t>primary sclerosing cholangitis </a:t>
            </a:r>
          </a:p>
        </p:txBody>
      </p:sp>
    </p:spTree>
    <p:extLst>
      <p:ext uri="{BB962C8B-B14F-4D97-AF65-F5344CB8AC3E}">
        <p14:creationId xmlns:p14="http://schemas.microsoft.com/office/powerpoint/2010/main" xmlns="" val="422018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38200" y="152400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0" i="1" dirty="0"/>
              <a:t>Chronic Hepatitis: morphology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066800"/>
            <a:ext cx="7772400" cy="5562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Some changes are  shared with acute hepatitis.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 err="1">
                <a:solidFill>
                  <a:schemeClr val="accent1"/>
                </a:solidFill>
              </a:rPr>
              <a:t>Hepatocyte</a:t>
            </a:r>
            <a:r>
              <a:rPr lang="en-US" sz="2800" b="1" dirty="0">
                <a:solidFill>
                  <a:schemeClr val="accent1"/>
                </a:solidFill>
              </a:rPr>
              <a:t> injury, necrosis, and regeneration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>
                <a:solidFill>
                  <a:schemeClr val="accent1"/>
                </a:solidFill>
              </a:rPr>
              <a:t>Sinusoidal cell reactive changes</a:t>
            </a:r>
            <a:endParaRPr lang="en-US" sz="2800" b="1" u="sng" dirty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>
                <a:solidFill>
                  <a:schemeClr val="accent1"/>
                </a:solidFill>
              </a:rPr>
              <a:t>Portal tract Inflammation: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    -Confined to portal tracts  </a:t>
            </a:r>
            <a:r>
              <a:rPr lang="en-US" sz="2400" b="1" i="1" dirty="0"/>
              <a:t>or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    -Spillover into adjacent parenchyma, with necrosis of hepatocytes ("interface hepatitis")  </a:t>
            </a:r>
            <a:r>
              <a:rPr lang="en-US" sz="2400" b="1" i="1" dirty="0"/>
              <a:t>or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    -Bridging inflammation and necrosis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>
                <a:solidFill>
                  <a:schemeClr val="accent1"/>
                </a:solidFill>
              </a:rPr>
              <a:t>Fibrosis: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    </a:t>
            </a:r>
            <a:r>
              <a:rPr lang="en-US" sz="2400" b="1" dirty="0" smtClean="0"/>
              <a:t>- continued </a:t>
            </a:r>
            <a:r>
              <a:rPr lang="en-US" sz="2400" b="1" dirty="0"/>
              <a:t>loss of hepatocytes results in fibrous septa formation which ultimately leads to cirrhosis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/>
              <a:t>HBV: "ground-glass" </a:t>
            </a:r>
            <a:r>
              <a:rPr lang="en-US" sz="2400" b="1" dirty="0" err="1"/>
              <a:t>hepatocytes</a:t>
            </a:r>
            <a:r>
              <a:rPr lang="en-US" sz="2400" b="1" dirty="0"/>
              <a:t>, "sanded" nuclei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/>
              <a:t>HCV: bile duct damage, lymphoid aggregate formation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i="1" dirty="0">
                <a:solidFill>
                  <a:schemeClr val="accent1"/>
                </a:solidFill>
              </a:rPr>
              <a:t>Cirrhosis</a:t>
            </a:r>
            <a:r>
              <a:rPr lang="en-US" sz="2400" b="1" i="1" dirty="0"/>
              <a:t>: The end-stage outcome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01871-018-f017b"/>
          <p:cNvPicPr>
            <a:picLocks noChangeAspect="1" noChangeArrowheads="1"/>
          </p:cNvPicPr>
          <p:nvPr/>
        </p:nvPicPr>
        <p:blipFill>
          <a:blip r:embed="rId2" cstate="print"/>
          <a:srcRect r="-11111" b="4086"/>
          <a:stretch>
            <a:fillRect/>
          </a:stretch>
        </p:blipFill>
        <p:spPr bwMode="auto">
          <a:xfrm>
            <a:off x="2590800" y="92529"/>
            <a:ext cx="5715000" cy="66130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533400"/>
            <a:ext cx="3200043" cy="46166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i="1" dirty="0"/>
              <a:t>Chronic Hepatitis, morphology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685800"/>
            <a:ext cx="49149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5410200" y="2766674"/>
            <a:ext cx="146046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/>
              <a:t>ground-glass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58" y="304800"/>
            <a:ext cx="8734425" cy="60293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81000" y="4267200"/>
            <a:ext cx="2362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Spillover into adjacent parenchyma, with necrosis of hepatocytes "interface hepatitis"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01871-018-f020"/>
          <p:cNvPicPr>
            <a:picLocks noChangeAspect="1" noChangeArrowheads="1"/>
          </p:cNvPicPr>
          <p:nvPr/>
        </p:nvPicPr>
        <p:blipFill>
          <a:blip r:embed="rId2" cstate="print"/>
          <a:srcRect b="9053"/>
          <a:stretch>
            <a:fillRect/>
          </a:stretch>
        </p:blipFill>
        <p:spPr bwMode="auto">
          <a:xfrm>
            <a:off x="533400" y="838200"/>
            <a:ext cx="8113889" cy="525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743200" y="152400"/>
            <a:ext cx="42285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Chronic hepatitis </a:t>
            </a:r>
            <a:r>
              <a:rPr lang="en-US" sz="2800" b="1" i="1" dirty="0"/>
              <a:t>, morphology</a:t>
            </a:r>
            <a:endParaRPr lang="en-US" sz="2800" b="1" dirty="0"/>
          </a:p>
        </p:txBody>
      </p:sp>
      <p:sp>
        <p:nvSpPr>
          <p:cNvPr id="5" name="Right Arrow 4"/>
          <p:cNvSpPr/>
          <p:nvPr/>
        </p:nvSpPr>
        <p:spPr>
          <a:xfrm>
            <a:off x="533400" y="2971800"/>
            <a:ext cx="2514600" cy="71906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lymphoid </a:t>
            </a:r>
            <a:r>
              <a:rPr lang="en-US" b="1" dirty="0" smtClean="0">
                <a:solidFill>
                  <a:schemeClr val="tx1"/>
                </a:solidFill>
              </a:rPr>
              <a:t>aggregate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76200"/>
            <a:ext cx="35623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269906"/>
            <a:ext cx="4419600" cy="33594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039" y="3271837"/>
            <a:ext cx="3467561" cy="33575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15058" y="2870412"/>
            <a:ext cx="2680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Meta Serif Office Pro"/>
              </a:rPr>
              <a:t>weighs 1400 to 1600 gm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5" descr="LIVER0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57400"/>
            <a:ext cx="9144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66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266700" y="1600200"/>
            <a:ext cx="8610600" cy="1143000"/>
          </a:xfrm>
        </p:spPr>
        <p:txBody>
          <a:bodyPr>
            <a:noAutofit/>
          </a:bodyPr>
          <a:lstStyle/>
          <a:p>
            <a:pPr eaLnBrk="1" hangingPunct="1">
              <a:tabLst>
                <a:tab pos="796925" algn="l"/>
              </a:tabLst>
              <a:defRPr/>
            </a:pPr>
            <a:r>
              <a:rPr lang="en-US" b="1" dirty="0"/>
              <a:t> </a:t>
            </a:r>
            <a:r>
              <a:rPr lang="en-US" sz="2800" b="1" dirty="0"/>
              <a:t>Viral hepatitis C which is at a high stage with extensive fibrosis and progression to </a:t>
            </a:r>
            <a:r>
              <a:rPr lang="en-US" sz="2800" b="1" dirty="0" err="1"/>
              <a:t>macronodular</a:t>
            </a:r>
            <a:r>
              <a:rPr lang="en-US" sz="2800" b="1" dirty="0"/>
              <a:t> cirrhosis, as evidenced by the large regenerative nodule at the center right</a:t>
            </a:r>
            <a:r>
              <a:rPr lang="en-US" sz="2800" b="1" dirty="0" smtClean="0"/>
              <a:t>.</a:t>
            </a:r>
            <a:br>
              <a:rPr lang="en-US" sz="2800" b="1" dirty="0" smtClean="0"/>
            </a:br>
            <a:r>
              <a:rPr lang="en-US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Autoimmune hepatitis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661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274638"/>
            <a:ext cx="7772400" cy="7159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dirty="0"/>
              <a:t>Autoimmune hepatitis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066800"/>
            <a:ext cx="7772400" cy="457200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800" b="1" dirty="0"/>
              <a:t>is a chronic hepatitis with </a:t>
            </a:r>
            <a:r>
              <a:rPr lang="en-GB" sz="2800" b="1" dirty="0" err="1"/>
              <a:t>histologic</a:t>
            </a:r>
            <a:r>
              <a:rPr lang="en-GB" sz="2800" b="1" dirty="0"/>
              <a:t> features like that of chronic viral hepatitis. This disease may run an indolent or severe course.</a:t>
            </a:r>
          </a:p>
          <a:p>
            <a:pPr fontAlgn="base"/>
            <a:r>
              <a:rPr lang="en-US" sz="2800" dirty="0" smtClean="0"/>
              <a:t>Two </a:t>
            </a:r>
            <a:r>
              <a:rPr lang="en-US" sz="2800" dirty="0"/>
              <a:t>primary types of autoimmune hepatitis</a:t>
            </a:r>
            <a:r>
              <a:rPr lang="en-US" sz="2800" dirty="0" smtClean="0"/>
              <a:t>:</a:t>
            </a:r>
            <a:endParaRPr lang="en-US" sz="2800" b="1" dirty="0"/>
          </a:p>
          <a:p>
            <a:pPr lvl="1" fontAlgn="base"/>
            <a:r>
              <a:rPr lang="en-US" dirty="0"/>
              <a:t>Type 1 autoimmune hepatitis is most often seen in middle-age women and is characteristically associated with anti-nuclear and anti–smooth muscle antibodies.</a:t>
            </a:r>
          </a:p>
          <a:p>
            <a:pPr lvl="1" fontAlgn="base"/>
            <a:r>
              <a:rPr lang="en-US" dirty="0" smtClean="0"/>
              <a:t>Type </a:t>
            </a:r>
            <a:r>
              <a:rPr lang="en-US" dirty="0"/>
              <a:t>2 autoimmune hepatitis is most often seen in children or teenagers and is associated with anti–liver kidney microsomal </a:t>
            </a:r>
            <a:r>
              <a:rPr lang="en-US" dirty="0" smtClean="0"/>
              <a:t>autoantibodies.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Autoimmune hepatitis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fontAlgn="base"/>
            <a:r>
              <a:rPr lang="en-GB" b="1" dirty="0"/>
              <a:t>Absence of viral serologic markers </a:t>
            </a:r>
          </a:p>
          <a:p>
            <a:pPr lvl="1">
              <a:lnSpc>
                <a:spcPct val="90000"/>
              </a:lnSpc>
              <a:defRPr/>
            </a:pPr>
            <a:r>
              <a:rPr lang="en-GB" b="1" dirty="0"/>
              <a:t>Elevated serum IgG and γ-globulin levels (&gt;1.5 times normal) </a:t>
            </a:r>
          </a:p>
          <a:p>
            <a:pPr lvl="1">
              <a:lnSpc>
                <a:spcPct val="90000"/>
              </a:lnSpc>
              <a:defRPr/>
            </a:pPr>
            <a:r>
              <a:rPr lang="en-GB" b="1" dirty="0"/>
              <a:t>High serum </a:t>
            </a:r>
            <a:r>
              <a:rPr lang="en-GB" b="1" dirty="0" smtClean="0"/>
              <a:t>titres </a:t>
            </a:r>
            <a:r>
              <a:rPr lang="en-GB" b="1" dirty="0"/>
              <a:t>of autoantibodies in 80% of cases, including antinuclear (ANA), </a:t>
            </a:r>
            <a:r>
              <a:rPr lang="en-GB" b="1" dirty="0" err="1"/>
              <a:t>antismooth</a:t>
            </a:r>
            <a:r>
              <a:rPr lang="en-GB" b="1" dirty="0"/>
              <a:t> muscle (SMA</a:t>
            </a:r>
            <a:r>
              <a:rPr lang="en-GB" b="1" dirty="0" smtClean="0"/>
              <a:t>)  and  </a:t>
            </a:r>
            <a:r>
              <a:rPr lang="en-GB" b="1" dirty="0"/>
              <a:t>anti-mitochondrial </a:t>
            </a:r>
            <a:r>
              <a:rPr lang="en-GB" b="1" dirty="0" smtClean="0"/>
              <a:t>antibodies.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/>
              <a:t>anti–liver kidney microsome-1 antibodies and anti–liver cytosol-1 antibodies.</a:t>
            </a:r>
            <a:endParaRPr lang="en-GB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386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/>
              <a:t>Autoimmune hepatitis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sz="1600" dirty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/>
              <a:t>In untreated severe disease, as many as 40% of patients die within 6 months of diagnosis, and cirrhosis develops in at least 40% of survivors.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/>
              <a:t>Treatment include immunosuppressive therapy, and liver transplantation.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/>
              <a:t>Associated with other autoimmune diseases </a:t>
            </a:r>
            <a:r>
              <a:rPr lang="en-GB" sz="2800" dirty="0" err="1"/>
              <a:t>eg</a:t>
            </a:r>
            <a:r>
              <a:rPr lang="en-GB" sz="2800" dirty="0"/>
              <a:t>. Rheumatoid arthritis, </a:t>
            </a:r>
            <a:r>
              <a:rPr lang="en-GB" sz="2800" dirty="0" err="1"/>
              <a:t>Sjogren’s</a:t>
            </a:r>
            <a:r>
              <a:rPr lang="en-GB" sz="2800" dirty="0"/>
              <a:t> syndrome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Autoimmune Hepatitis</a:t>
            </a:r>
            <a:br>
              <a:rPr lang="en-US" b="1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566330414"/>
              </p:ext>
            </p:extLst>
          </p:nvPr>
        </p:nvGraphicFramePr>
        <p:xfrm>
          <a:off x="533400" y="762000"/>
          <a:ext cx="8305800" cy="5726910"/>
        </p:xfrm>
        <a:graphic>
          <a:graphicData uri="http://schemas.openxmlformats.org/drawingml/2006/table">
            <a:tbl>
              <a:tblPr/>
              <a:tblGrid>
                <a:gridCol w="2442883"/>
                <a:gridCol w="5862917"/>
              </a:tblGrid>
              <a:tr h="1119673"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erpetua" panose="02020502060401020303" pitchFamily="18" charset="0"/>
                        </a:rPr>
                        <a:t>Etiology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Unclear. </a:t>
                      </a:r>
                    </a:p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Triggers for the immune reaction may include viral infections or drug or toxin exposures</a:t>
                      </a:r>
                      <a:endParaRPr kumimoji="0" lang="en-US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5DC"/>
                    </a:solidFill>
                  </a:tcPr>
                </a:tc>
              </a:tr>
              <a:tr h="801784"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erpetua" panose="02020502060401020303" pitchFamily="18" charset="0"/>
                        </a:rPr>
                        <a:t>Sex predilection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/>
                        <a:t>Female predominance, particularly in young and </a:t>
                      </a:r>
                      <a:r>
                        <a:rPr lang="en-GB" sz="2000" b="1" dirty="0" err="1" smtClean="0"/>
                        <a:t>perimenopausal</a:t>
                      </a:r>
                      <a:r>
                        <a:rPr lang="en-GB" sz="2000" b="1" dirty="0" smtClean="0"/>
                        <a:t> women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33133"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erpetua" panose="02020502060401020303" pitchFamily="18" charset="0"/>
                        </a:rPr>
                        <a:t>Symptoms and signs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 acute clinical illness is a common presentation (40%)</a:t>
                      </a:r>
                    </a:p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Sometimes the disease is fulminant, progressing to hepatic encephalopathy within 8 weeks of onset</a:t>
                      </a: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5DC"/>
                    </a:solidFill>
                  </a:tcPr>
                </a:tc>
              </a:tr>
              <a:tr h="1247636"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erpetua" panose="02020502060401020303" pitchFamily="18" charset="0"/>
                        </a:rPr>
                        <a:t>Laboratory findings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/>
                        <a:t>Elevated serum IgG and γ-globulin levels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/>
                        <a:t>High serum </a:t>
                      </a:r>
                      <a:r>
                        <a:rPr lang="en-GB" sz="2000" b="1" dirty="0" err="1" smtClean="0"/>
                        <a:t>titers</a:t>
                      </a:r>
                      <a:r>
                        <a:rPr lang="en-GB" sz="2000" b="1" dirty="0" smtClean="0"/>
                        <a:t> of autoantibodies in 80% of cases, including antinuclear (ANA), </a:t>
                      </a:r>
                      <a:r>
                        <a:rPr lang="en-GB" sz="2000" b="1" dirty="0" err="1" smtClean="0"/>
                        <a:t>antismooth</a:t>
                      </a:r>
                      <a:r>
                        <a:rPr lang="en-GB" sz="2000" b="1" dirty="0" smtClean="0"/>
                        <a:t> muscle (SMA), anti-mitochondrial antibodies</a:t>
                      </a: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84173"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erpetua" panose="02020502060401020303" pitchFamily="18" charset="0"/>
                        </a:rPr>
                        <a:t>Important pathologic findings before cirrhosis develops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5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Necrosis and inflammation</a:t>
                      </a:r>
                      <a:r>
                        <a:rPr kumimoji="0"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indicated by extensive interface hepatitis</a:t>
                      </a:r>
                    </a:p>
                    <a:p>
                      <a:pPr marL="0" marR="0" indent="0" algn="l" rtl="0" eaLnBrk="1" fontAlgn="base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Plasma cell predominance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836" marR="84836">
                    <a:lnL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625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5D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147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GB" sz="2800" b="1" dirty="0"/>
              <a:t>Three disorders of intrahepatic bile ducts:</a:t>
            </a:r>
          </a:p>
          <a:p>
            <a:pPr marL="514350" indent="-514350" algn="l">
              <a:buFont typeface="+mj-lt"/>
              <a:buAutoNum type="arabicPeriod"/>
              <a:defRPr/>
            </a:pPr>
            <a:r>
              <a:rPr lang="en-GB" sz="2800" b="1" dirty="0"/>
              <a:t>Secondary biliary cirrhosis</a:t>
            </a:r>
          </a:p>
          <a:p>
            <a:pPr marL="514350" indent="-514350" algn="l">
              <a:buFont typeface="+mj-lt"/>
              <a:buAutoNum type="arabicPeriod"/>
              <a:defRPr/>
            </a:pPr>
            <a:r>
              <a:rPr lang="en-GB" sz="2800" b="1" dirty="0"/>
              <a:t>Primary biliary cirrhosis</a:t>
            </a:r>
          </a:p>
          <a:p>
            <a:pPr marL="514350" indent="-514350" algn="l">
              <a:buFont typeface="+mj-lt"/>
              <a:buAutoNum type="arabicPeriod"/>
              <a:defRPr/>
            </a:pPr>
            <a:r>
              <a:rPr lang="en-GB" sz="2800" b="1" dirty="0"/>
              <a:t>Primary </a:t>
            </a:r>
            <a:r>
              <a:rPr lang="en-GB" sz="2800" b="1" dirty="0" err="1"/>
              <a:t>sclerosing</a:t>
            </a:r>
            <a:r>
              <a:rPr lang="en-GB" sz="2800" b="1" dirty="0"/>
              <a:t> cholangitis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Intrahepatic Biliary Tract Disease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0712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Secondary </a:t>
            </a:r>
            <a:r>
              <a:rPr lang="en-GB" dirty="0" smtClean="0"/>
              <a:t>Biliary Cirrhosis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5517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38200" y="152400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/>
              <a:t>Secondary </a:t>
            </a:r>
            <a:r>
              <a:rPr lang="en-GB" dirty="0" err="1"/>
              <a:t>biliary</a:t>
            </a:r>
            <a:r>
              <a:rPr lang="en-GB" dirty="0"/>
              <a:t> cirrhosis</a:t>
            </a:r>
          </a:p>
        </p:txBody>
      </p:sp>
      <p:sp>
        <p:nvSpPr>
          <p:cNvPr id="5724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8305800" cy="457200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800" dirty="0"/>
              <a:t>Prolonged obstruction of the </a:t>
            </a:r>
            <a:r>
              <a:rPr lang="en-GB" sz="2800" dirty="0" err="1"/>
              <a:t>extrahepatic</a:t>
            </a:r>
            <a:r>
              <a:rPr lang="en-GB" sz="2800" dirty="0"/>
              <a:t> biliary tree results in profound alteration of the liver itself. </a:t>
            </a:r>
            <a:endParaRPr lang="en-GB" sz="28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GB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dirty="0"/>
              <a:t>The most common cause of obstruction in adults is </a:t>
            </a:r>
            <a:r>
              <a:rPr lang="en-GB" sz="2800" dirty="0" err="1"/>
              <a:t>extrahepatic</a:t>
            </a:r>
            <a:r>
              <a:rPr lang="en-GB" sz="2800" dirty="0"/>
              <a:t> </a:t>
            </a:r>
            <a:r>
              <a:rPr lang="en-GB" sz="2800" dirty="0" err="1"/>
              <a:t>cholelithiasis</a:t>
            </a:r>
            <a:r>
              <a:rPr lang="en-GB" sz="2800" dirty="0"/>
              <a:t> (gallstones), followed by malignancies of the biliary tree or head of the pancreas and strictures resulting from previous surgical </a:t>
            </a:r>
            <a:r>
              <a:rPr lang="en-GB" sz="2800" dirty="0" smtClean="0"/>
              <a:t>procedures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GB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dirty="0"/>
              <a:t>Obstructive conditions in children include </a:t>
            </a:r>
            <a:r>
              <a:rPr lang="en-GB" sz="2800" dirty="0" err="1"/>
              <a:t>biliary</a:t>
            </a:r>
            <a:r>
              <a:rPr lang="en-GB" sz="2800" dirty="0"/>
              <a:t> </a:t>
            </a:r>
            <a:r>
              <a:rPr lang="en-GB" sz="2800" dirty="0" err="1"/>
              <a:t>atresia</a:t>
            </a:r>
            <a:r>
              <a:rPr lang="en-GB" sz="2800" dirty="0"/>
              <a:t>, cystic fibrosis, </a:t>
            </a:r>
            <a:r>
              <a:rPr lang="en-GB" sz="2800" dirty="0" err="1"/>
              <a:t>choledochal</a:t>
            </a:r>
            <a:r>
              <a:rPr lang="en-GB" sz="2800" dirty="0"/>
              <a:t> cysts </a:t>
            </a:r>
            <a:r>
              <a:rPr lang="en-GB" sz="2000" dirty="0"/>
              <a:t>(a cystic anomaly of the </a:t>
            </a:r>
            <a:r>
              <a:rPr lang="en-GB" sz="2000" dirty="0" err="1"/>
              <a:t>extrahepatic</a:t>
            </a:r>
            <a:r>
              <a:rPr lang="en-GB" sz="2000" dirty="0"/>
              <a:t> </a:t>
            </a:r>
            <a:r>
              <a:rPr lang="en-GB" sz="2000" dirty="0" err="1"/>
              <a:t>biliary</a:t>
            </a:r>
            <a:r>
              <a:rPr lang="en-GB" sz="2000" dirty="0"/>
              <a:t> tree)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4000" dirty="0"/>
              <a:t>Secondary biliary cirrhosis</a:t>
            </a:r>
            <a:r>
              <a:rPr lang="en-GB" sz="4000" dirty="0" smtClean="0"/>
              <a:t>:</a:t>
            </a:r>
            <a:br>
              <a:rPr lang="en-GB" sz="4000" dirty="0" smtClean="0"/>
            </a:br>
            <a:r>
              <a:rPr lang="en-GB" dirty="0" smtClean="0"/>
              <a:t>M</a:t>
            </a:r>
            <a:r>
              <a:rPr lang="en-GB" sz="4000" dirty="0" smtClean="0"/>
              <a:t>orphology</a:t>
            </a:r>
            <a:endParaRPr lang="en-GB" sz="4000" dirty="0"/>
          </a:p>
        </p:txBody>
      </p:sp>
      <p:sp>
        <p:nvSpPr>
          <p:cNvPr id="573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447800"/>
            <a:ext cx="8001000" cy="4572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2800" dirty="0"/>
              <a:t>Secondary inflammation resulting from biliary obstruction initiates </a:t>
            </a:r>
            <a:r>
              <a:rPr lang="en-GB" sz="2800" dirty="0" err="1"/>
              <a:t>periportal</a:t>
            </a:r>
            <a:r>
              <a:rPr lang="en-GB" sz="2800" dirty="0"/>
              <a:t> fibrosis, which eventually leads to hepatic scarring and nodule formation, generating secondary biliary cirrhosis. </a:t>
            </a:r>
            <a:endParaRPr lang="en-GB" sz="2800" dirty="0" smtClean="0"/>
          </a:p>
          <a:p>
            <a:pPr eaLnBrk="1" hangingPunct="1">
              <a:defRPr/>
            </a:pPr>
            <a:endParaRPr lang="en-GB" sz="2800" dirty="0"/>
          </a:p>
          <a:p>
            <a:pPr eaLnBrk="1" hangingPunct="1">
              <a:defRPr/>
            </a:pPr>
            <a:r>
              <a:rPr lang="en-GB" sz="2800" dirty="0"/>
              <a:t>Subtotal obstruction may promote secondary bacterial infection of the </a:t>
            </a:r>
            <a:r>
              <a:rPr lang="en-GB" sz="2800" dirty="0" err="1"/>
              <a:t>biliary</a:t>
            </a:r>
            <a:r>
              <a:rPr lang="en-GB" sz="2800" dirty="0"/>
              <a:t> tree (</a:t>
            </a:r>
            <a:r>
              <a:rPr lang="en-GB" sz="2800" i="1" dirty="0"/>
              <a:t>ascending </a:t>
            </a:r>
            <a:r>
              <a:rPr lang="en-GB" sz="2800" i="1" dirty="0" err="1"/>
              <a:t>cholangitis</a:t>
            </a:r>
            <a:r>
              <a:rPr lang="en-GB" sz="2800" dirty="0"/>
              <a:t>), which aggravates the inflammatory injury. Enteric organisms such as </a:t>
            </a:r>
            <a:r>
              <a:rPr lang="en-GB" sz="2800" dirty="0" err="1"/>
              <a:t>coliforms</a:t>
            </a:r>
            <a:r>
              <a:rPr lang="en-GB" sz="2800" dirty="0"/>
              <a:t> and </a:t>
            </a:r>
            <a:r>
              <a:rPr lang="en-GB" sz="2800" dirty="0" err="1"/>
              <a:t>enterococci</a:t>
            </a:r>
            <a:r>
              <a:rPr lang="en-GB" sz="2800" dirty="0"/>
              <a:t> are common cause. </a:t>
            </a:r>
          </a:p>
          <a:p>
            <a:pPr eaLnBrk="1" hangingPunct="1">
              <a:defRPr/>
            </a:pP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1" y="152400"/>
            <a:ext cx="4953000" cy="326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0475" y="2056777"/>
            <a:ext cx="5038725" cy="457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1172" name="Group 20"/>
          <p:cNvGraphicFramePr>
            <a:graphicFrameLocks noGrp="1"/>
          </p:cNvGraphicFramePr>
          <p:nvPr>
            <p:extLst/>
          </p:nvPr>
        </p:nvGraphicFramePr>
        <p:xfrm>
          <a:off x="685800" y="1295400"/>
          <a:ext cx="7620000" cy="467824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69659"/>
                <a:gridCol w="4750341"/>
              </a:tblGrid>
              <a:tr h="9780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Etiology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Extrahepatic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bile duct obstruction: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biliary atresia, gallstones, stricture, carcinoma of pancreatic head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69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Sex predilection</a:t>
                      </a:r>
                    </a:p>
                  </a:txBody>
                  <a:tcPr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None.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5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Symptoms and signs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Pruritus, jaundice, malaise, dark urine, light stools, hepatosplenomegaly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865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Laboratory findings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Conjugated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hyperbilirubinemia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increased serum alkaline phosphatase, bile acids,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cholesterol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kumimoji="0" 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increase in serum AMA or </a:t>
                      </a:r>
                      <a:r>
                        <a:rPr kumimoji="0" lang="en-US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IgM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3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Important pathologic findings before cirrhosis develops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Prominent bile stasis in bile ducts, bile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ductular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proliferation with surrounding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neutrophils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portal tract edema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61171" name="Rectangle 19"/>
          <p:cNvSpPr>
            <a:spLocks noGrp="1" noRot="1" noChangeArrowheads="1"/>
          </p:cNvSpPr>
          <p:nvPr>
            <p:ph type="title"/>
          </p:nvPr>
        </p:nvSpPr>
        <p:spPr>
          <a:xfrm>
            <a:off x="914400" y="274638"/>
            <a:ext cx="7772400" cy="944562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Secondary Biliary Cirrhosis</a:t>
            </a:r>
          </a:p>
        </p:txBody>
      </p:sp>
    </p:spTree>
    <p:extLst>
      <p:ext uri="{BB962C8B-B14F-4D97-AF65-F5344CB8AC3E}">
        <p14:creationId xmlns:p14="http://schemas.microsoft.com/office/powerpoint/2010/main" xmlns="" val="286967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Primary </a:t>
            </a:r>
            <a:r>
              <a:rPr lang="en-GB" dirty="0" smtClean="0"/>
              <a:t>Biliary Cirrhosis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857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Primary </a:t>
            </a:r>
            <a:r>
              <a:rPr lang="en-GB" dirty="0" err="1" smtClean="0"/>
              <a:t>Biliary</a:t>
            </a:r>
            <a:r>
              <a:rPr lang="en-GB" dirty="0" smtClean="0"/>
              <a:t> </a:t>
            </a:r>
            <a:r>
              <a:rPr lang="en-US" dirty="0" err="1" smtClean="0"/>
              <a:t>Cholangitis</a:t>
            </a:r>
            <a:endParaRPr lang="en-GB" dirty="0"/>
          </a:p>
        </p:txBody>
      </p:sp>
      <p:sp>
        <p:nvSpPr>
          <p:cNvPr id="5652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800" dirty="0"/>
              <a:t>Primary </a:t>
            </a:r>
            <a:r>
              <a:rPr lang="en-GB" sz="2800" dirty="0" err="1"/>
              <a:t>biliary</a:t>
            </a:r>
            <a:r>
              <a:rPr lang="en-GB" sz="2800" dirty="0"/>
              <a:t> cirrhosis is a chronic, progressive, and often fatal </a:t>
            </a:r>
            <a:r>
              <a:rPr lang="en-GB" sz="2800" dirty="0" err="1"/>
              <a:t>cholestatic</a:t>
            </a:r>
            <a:r>
              <a:rPr lang="en-GB" sz="2800" dirty="0"/>
              <a:t> liver disease, characterized by the destruction of </a:t>
            </a:r>
            <a:r>
              <a:rPr lang="en-GB" sz="2800" dirty="0" err="1"/>
              <a:t>intrahepatic</a:t>
            </a:r>
            <a:r>
              <a:rPr lang="en-GB" sz="2800" dirty="0"/>
              <a:t> bile ducts, portal inflammation and scarring, and the eventual development of cirrhosis and liver failure. </a:t>
            </a:r>
          </a:p>
          <a:p>
            <a:pPr eaLnBrk="1" hangingPunct="1">
              <a:defRPr/>
            </a:pPr>
            <a:r>
              <a:rPr lang="en-GB" sz="2800" i="1" dirty="0"/>
              <a:t>The primary feature of this disease is a </a:t>
            </a:r>
            <a:r>
              <a:rPr lang="en-GB" sz="2800" i="1" dirty="0" err="1"/>
              <a:t>nonsuppurative</a:t>
            </a:r>
            <a:r>
              <a:rPr lang="en-GB" sz="2800" i="1" dirty="0"/>
              <a:t>, </a:t>
            </a:r>
            <a:r>
              <a:rPr lang="en-GB" sz="2800" i="1" dirty="0" err="1" smtClean="0"/>
              <a:t>granulomatous</a:t>
            </a:r>
            <a:r>
              <a:rPr lang="en-GB" sz="2800" i="1" dirty="0" smtClean="0"/>
              <a:t> inflammatory </a:t>
            </a:r>
            <a:r>
              <a:rPr lang="en-GB" sz="2800" i="1" dirty="0"/>
              <a:t>destruction of medium-sized </a:t>
            </a:r>
            <a:r>
              <a:rPr lang="en-GB" sz="2800" i="1" dirty="0" err="1"/>
              <a:t>intrahepatic</a:t>
            </a:r>
            <a:r>
              <a:rPr lang="en-GB" sz="2800" i="1" dirty="0"/>
              <a:t> bile ducts.</a:t>
            </a:r>
            <a:r>
              <a:rPr lang="en-GB" sz="2800" dirty="0"/>
              <a:t> </a:t>
            </a:r>
          </a:p>
          <a:p>
            <a:pPr>
              <a:defRPr/>
            </a:pPr>
            <a:r>
              <a:rPr lang="en-GB" sz="2800" dirty="0"/>
              <a:t>Cirrhosis develops only after many </a:t>
            </a:r>
            <a:r>
              <a:rPr lang="en-GB" sz="2800" dirty="0" smtClean="0"/>
              <a:t>years and not in all cases. Previously</a:t>
            </a:r>
            <a:r>
              <a:rPr lang="en-GB" sz="2800" dirty="0" smtClean="0"/>
              <a:t> </a:t>
            </a:r>
            <a:r>
              <a:rPr lang="en-GB" sz="2800" dirty="0" smtClean="0"/>
              <a:t>called Primary </a:t>
            </a:r>
            <a:r>
              <a:rPr lang="en-GB" sz="2800" dirty="0" err="1" smtClean="0"/>
              <a:t>biliary</a:t>
            </a:r>
            <a:r>
              <a:rPr lang="en-GB" sz="2800" dirty="0" smtClean="0"/>
              <a:t> cirrhosis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GB" dirty="0" smtClean="0"/>
              <a:t>Primary </a:t>
            </a:r>
            <a:r>
              <a:rPr lang="en-GB" dirty="0" err="1" smtClean="0"/>
              <a:t>Biliary</a:t>
            </a:r>
            <a:r>
              <a:rPr lang="en-GB" dirty="0" smtClean="0"/>
              <a:t> </a:t>
            </a:r>
            <a:r>
              <a:rPr lang="en-US" dirty="0" err="1" smtClean="0"/>
              <a:t>Cholangitis</a:t>
            </a:r>
            <a:endParaRPr lang="en-GB" dirty="0"/>
          </a:p>
        </p:txBody>
      </p:sp>
      <p:sp>
        <p:nvSpPr>
          <p:cNvPr id="566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/>
              <a:t>middle-aged women, </a:t>
            </a:r>
          </a:p>
          <a:p>
            <a:pPr eaLnBrk="1" hangingPunct="1">
              <a:defRPr/>
            </a:pPr>
            <a:r>
              <a:rPr lang="en-GB" dirty="0"/>
              <a:t>female</a:t>
            </a:r>
            <a:r>
              <a:rPr lang="en-GB" dirty="0" smtClean="0"/>
              <a:t>: male </a:t>
            </a:r>
            <a:r>
              <a:rPr lang="en-GB" dirty="0"/>
              <a:t>predominance (6:1). </a:t>
            </a:r>
          </a:p>
          <a:p>
            <a:pPr>
              <a:defRPr/>
            </a:pPr>
            <a:r>
              <a:rPr lang="en-GB" b="1" dirty="0"/>
              <a:t>Pathogenesis:</a:t>
            </a:r>
            <a:r>
              <a:rPr lang="en-GB" dirty="0"/>
              <a:t> autoimmune </a:t>
            </a:r>
            <a:r>
              <a:rPr lang="en-GB" dirty="0" err="1"/>
              <a:t>etiology</a:t>
            </a:r>
            <a:r>
              <a:rPr lang="en-GB" dirty="0"/>
              <a:t>, 90% of patients have circulating "</a:t>
            </a:r>
            <a:r>
              <a:rPr lang="en-GB" dirty="0" err="1"/>
              <a:t>antimitochrondrial</a:t>
            </a:r>
            <a:r>
              <a:rPr lang="en-GB" dirty="0"/>
              <a:t> antibodies."</a:t>
            </a:r>
          </a:p>
          <a:p>
            <a:pPr marL="0" indent="0" eaLnBrk="1" hangingPunct="1">
              <a:buNone/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Primary </a:t>
            </a:r>
            <a:r>
              <a:rPr lang="en-GB" dirty="0" err="1" smtClean="0"/>
              <a:t>Biliary</a:t>
            </a:r>
            <a:r>
              <a:rPr lang="en-GB" dirty="0" smtClean="0"/>
              <a:t> </a:t>
            </a:r>
            <a:r>
              <a:rPr lang="en-US" dirty="0" err="1" smtClean="0"/>
              <a:t>Cholangitis</a:t>
            </a:r>
            <a:endParaRPr lang="en-GB" dirty="0"/>
          </a:p>
        </p:txBody>
      </p:sp>
      <p:sp>
        <p:nvSpPr>
          <p:cNvPr id="5754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447800"/>
            <a:ext cx="7772400" cy="5181600"/>
          </a:xfrm>
        </p:spPr>
        <p:txBody>
          <a:bodyPr>
            <a:normAutofit fontScale="92500"/>
          </a:bodyPr>
          <a:lstStyle/>
          <a:p>
            <a:pPr marL="0" indent="0" eaLnBrk="1" hangingPunct="1">
              <a:buNone/>
              <a:defRPr/>
            </a:pPr>
            <a:r>
              <a:rPr lang="en-GB" dirty="0"/>
              <a:t>Clinical features: </a:t>
            </a:r>
          </a:p>
          <a:p>
            <a:pPr eaLnBrk="1" hangingPunct="1">
              <a:defRPr/>
            </a:pPr>
            <a:r>
              <a:rPr lang="en-GB" dirty="0"/>
              <a:t>pruritus, jaundice, hepatomegaly. Xanthomas and </a:t>
            </a:r>
            <a:r>
              <a:rPr lang="en-GB" dirty="0" err="1"/>
              <a:t>xanthelasmas</a:t>
            </a:r>
            <a:r>
              <a:rPr lang="en-GB" dirty="0"/>
              <a:t> arise owing to cholesterol retention. </a:t>
            </a:r>
          </a:p>
          <a:p>
            <a:pPr eaLnBrk="1" hangingPunct="1">
              <a:defRPr/>
            </a:pPr>
            <a:r>
              <a:rPr lang="en-GB" dirty="0"/>
              <a:t> Over a period of time patients develop portal hypertension and hepatic encephalopathy. </a:t>
            </a:r>
          </a:p>
          <a:p>
            <a:pPr eaLnBrk="1" hangingPunct="1">
              <a:defRPr/>
            </a:pPr>
            <a:r>
              <a:rPr lang="en-GB" dirty="0"/>
              <a:t>Serum alkaline phosphatase and cholesterol are  elevated; hyperbilirubinemia is a late development.</a:t>
            </a:r>
          </a:p>
          <a:p>
            <a:pPr>
              <a:defRPr/>
            </a:pPr>
            <a:r>
              <a:rPr lang="en-GB" dirty="0"/>
              <a:t>90% of patients have circulating "</a:t>
            </a:r>
            <a:r>
              <a:rPr lang="en-GB" dirty="0" err="1"/>
              <a:t>antimitochrondrial</a:t>
            </a:r>
            <a:r>
              <a:rPr lang="en-GB" dirty="0"/>
              <a:t> antibodies</a:t>
            </a:r>
            <a:r>
              <a:rPr lang="en-GB" dirty="0" smtClean="0"/>
              <a:t>."</a:t>
            </a:r>
            <a:endParaRPr lang="en-US" b="1" dirty="0" smtClean="0"/>
          </a:p>
          <a:p>
            <a:pPr fontAlgn="base"/>
            <a:r>
              <a:rPr lang="en-US" dirty="0" smtClean="0"/>
              <a:t>Association with other autoimmune diseases (e.g., </a:t>
            </a:r>
            <a:r>
              <a:rPr lang="en-US" dirty="0" err="1" smtClean="0"/>
              <a:t>Sjögren</a:t>
            </a:r>
            <a:r>
              <a:rPr lang="en-US" dirty="0" smtClean="0"/>
              <a:t> syndrome)</a:t>
            </a:r>
          </a:p>
          <a:p>
            <a:pPr eaLnBrk="1" hangingPunct="1">
              <a:defRPr/>
            </a:pPr>
            <a:endParaRPr lang="en-GB" dirty="0"/>
          </a:p>
          <a:p>
            <a:pPr marL="0" indent="0" eaLnBrk="1" hangingPunct="1">
              <a:buNone/>
              <a:defRPr/>
            </a:pPr>
            <a:r>
              <a:rPr lang="en-GB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62000" y="152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/>
              <a:t>Primary </a:t>
            </a:r>
            <a:r>
              <a:rPr lang="en-GB" dirty="0" err="1"/>
              <a:t>biliary</a:t>
            </a:r>
            <a:r>
              <a:rPr lang="en-GB" dirty="0"/>
              <a:t> cirrhosis</a:t>
            </a:r>
          </a:p>
        </p:txBody>
      </p:sp>
      <p:sp>
        <p:nvSpPr>
          <p:cNvPr id="5672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219200"/>
            <a:ext cx="7772400" cy="5334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800" b="1" dirty="0">
                <a:solidFill>
                  <a:schemeClr val="accent1"/>
                </a:solidFill>
              </a:rPr>
              <a:t>Morphology:</a:t>
            </a:r>
            <a:r>
              <a:rPr lang="en-GB" sz="2800" dirty="0">
                <a:solidFill>
                  <a:schemeClr val="accent1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/>
              <a:t>During the </a:t>
            </a:r>
            <a:r>
              <a:rPr lang="en-GB" sz="2400" dirty="0" err="1"/>
              <a:t>precirrhotic</a:t>
            </a:r>
            <a:r>
              <a:rPr lang="en-GB" sz="2400" dirty="0"/>
              <a:t> stage, portal tracts and bile ducts are infiltrated by lymphocytes and may exhibit </a:t>
            </a:r>
            <a:r>
              <a:rPr lang="en-GB" sz="2400" dirty="0" err="1"/>
              <a:t>noncaseating</a:t>
            </a:r>
            <a:r>
              <a:rPr lang="en-GB" sz="2400" dirty="0"/>
              <a:t> </a:t>
            </a:r>
            <a:r>
              <a:rPr lang="en-GB" sz="2400" dirty="0" err="1"/>
              <a:t>granulomatous</a:t>
            </a:r>
            <a:r>
              <a:rPr lang="en-GB" sz="2400" dirty="0"/>
              <a:t> inflammation. There is bile duct destruction</a:t>
            </a:r>
            <a:r>
              <a:rPr lang="en-GB" sz="2400" dirty="0" smtClean="0"/>
              <a:t>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GB" sz="2400" dirty="0" smtClean="0"/>
              <a:t> </a:t>
            </a:r>
            <a:endParaRPr lang="en-GB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/>
              <a:t>With time, there is bile </a:t>
            </a:r>
            <a:r>
              <a:rPr lang="en-GB" sz="2400" dirty="0" err="1"/>
              <a:t>ductular</a:t>
            </a:r>
            <a:r>
              <a:rPr lang="en-GB" sz="2400" dirty="0"/>
              <a:t> proliferation, inflammation, and necrosis of the adjacent </a:t>
            </a:r>
            <a:r>
              <a:rPr lang="en-GB" sz="2400" dirty="0" err="1"/>
              <a:t>periportal</a:t>
            </a:r>
            <a:r>
              <a:rPr lang="en-GB" sz="2400" dirty="0"/>
              <a:t> hepatic parenchyma</a:t>
            </a:r>
            <a:r>
              <a:rPr lang="en-GB" sz="2400" dirty="0" smtClean="0"/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GB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/>
              <a:t>Over years to decades, relentless portal tract scarring and bridging fibrosis lead to cirrhosis.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Primary </a:t>
            </a:r>
            <a:r>
              <a:rPr lang="en-GB" dirty="0" err="1" smtClean="0"/>
              <a:t>Biliary</a:t>
            </a:r>
            <a:r>
              <a:rPr lang="en-GB" dirty="0" smtClean="0"/>
              <a:t> </a:t>
            </a:r>
            <a:r>
              <a:rPr lang="en-US" dirty="0" err="1" smtClean="0"/>
              <a:t>Cholangitis</a:t>
            </a:r>
            <a:endParaRPr lang="en-GB" dirty="0"/>
          </a:p>
        </p:txBody>
      </p:sp>
      <p:sp>
        <p:nvSpPr>
          <p:cNvPr id="5683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2800" b="1" dirty="0"/>
              <a:t>In most cases, the end-stage picture is indistinguishable from secondary </a:t>
            </a:r>
            <a:r>
              <a:rPr lang="en-GB" sz="2800" b="1" dirty="0" err="1"/>
              <a:t>biliary</a:t>
            </a:r>
            <a:r>
              <a:rPr lang="en-GB" sz="2800" b="1" dirty="0"/>
              <a:t> cirrhosis or the cirrhosis that follows chronic hepatitis from other causes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76200"/>
            <a:ext cx="77724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dirty="0" smtClean="0"/>
              <a:t>Primary </a:t>
            </a:r>
            <a:r>
              <a:rPr lang="en-GB" dirty="0" err="1" smtClean="0"/>
              <a:t>Biliary</a:t>
            </a:r>
            <a:r>
              <a:rPr lang="en-GB" dirty="0" smtClean="0"/>
              <a:t> </a:t>
            </a:r>
            <a:r>
              <a:rPr lang="en-US" dirty="0" err="1" smtClean="0"/>
              <a:t>Cholangitis</a:t>
            </a:r>
            <a:endParaRPr lang="en-GB" dirty="0" smtClean="0"/>
          </a:p>
        </p:txBody>
      </p:sp>
      <p:graphicFrame>
        <p:nvGraphicFramePr>
          <p:cNvPr id="574467" name="Group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148327669"/>
              </p:ext>
            </p:extLst>
          </p:nvPr>
        </p:nvGraphicFramePr>
        <p:xfrm>
          <a:off x="914400" y="1447800"/>
          <a:ext cx="3749675" cy="4191000"/>
        </p:xfrm>
        <a:graphic>
          <a:graphicData uri="http://schemas.openxmlformats.org/drawingml/2006/table">
            <a:tbl>
              <a:tblPr>
                <a:tableStyleId>{1E171933-4619-4E11-9A3F-F7608DF75F80}</a:tableStyleId>
              </a:tblPr>
              <a:tblGrid>
                <a:gridCol w="3749675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Etiology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bg2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Sex predilection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bg1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Symptoms and signs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bg2"/>
                    </a:solidFill>
                  </a:tcPr>
                </a:tc>
              </a:tr>
              <a:tr h="1423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Laboratory findings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/>
                </a:tc>
              </a:tr>
              <a:tr h="78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Important pathologic findings before cirrhosis develops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74492" name="Group 2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431560953"/>
              </p:ext>
            </p:extLst>
          </p:nvPr>
        </p:nvGraphicFramePr>
        <p:xfrm>
          <a:off x="4613275" y="1447799"/>
          <a:ext cx="4073525" cy="4191001"/>
        </p:xfrm>
        <a:graphic>
          <a:graphicData uri="http://schemas.openxmlformats.org/drawingml/2006/table">
            <a:tbl>
              <a:tblPr>
                <a:tableStyleId>{1E171933-4619-4E11-9A3F-F7608DF75F80}</a:tableStyleId>
              </a:tblPr>
              <a:tblGrid>
                <a:gridCol w="4073525"/>
              </a:tblGrid>
              <a:tr h="762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Possibly autoimmune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Female to male: 6:1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Same as secondary biliary cirrhosis </a:t>
                      </a: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(Pruritus, jaundice, malaise, dark urine, light stools, hepatosplenomegaly)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/>
                    </a:solidFill>
                  </a:tcPr>
                </a:tc>
              </a:tr>
              <a:tr h="1435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Same as secondary biliary cirrhosis (</a:t>
                      </a:r>
                      <a:r>
                        <a:rPr kumimoji="0"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Conjugated </a:t>
                      </a:r>
                      <a:r>
                        <a:rPr kumimoji="0" lang="en-US" sz="1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hyperbilirubinemia</a:t>
                      </a:r>
                      <a:r>
                        <a:rPr kumimoji="0"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increased serum alkaline phosphatase, bile acids, cholesterol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plus elevated serum autoantibodies (especially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antimitochondrial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antibody-AMA)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7747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Dense lymphocytic infiltrate in portal tracts with granulomatous destruction of bile ducts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8493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Primary </a:t>
            </a:r>
            <a:r>
              <a:rPr lang="en-GB" dirty="0" err="1"/>
              <a:t>sclerosing</a:t>
            </a:r>
            <a:r>
              <a:rPr lang="en-GB" dirty="0"/>
              <a:t> cholangitis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1051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/>
              <a:t>Primary </a:t>
            </a:r>
            <a:r>
              <a:rPr lang="en-GB" dirty="0" err="1"/>
              <a:t>sclerosing</a:t>
            </a:r>
            <a:r>
              <a:rPr lang="en-GB" dirty="0"/>
              <a:t> cholangitis</a:t>
            </a:r>
          </a:p>
        </p:txBody>
      </p:sp>
      <p:sp>
        <p:nvSpPr>
          <p:cNvPr id="5703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GB" sz="2400" dirty="0"/>
              <a:t>Primary </a:t>
            </a:r>
            <a:r>
              <a:rPr lang="en-GB" sz="2400" dirty="0" err="1"/>
              <a:t>sclerosing</a:t>
            </a:r>
            <a:r>
              <a:rPr lang="en-GB" sz="2400" dirty="0"/>
              <a:t> cholangitis is characterized by inflammation and </a:t>
            </a:r>
            <a:r>
              <a:rPr lang="en-GB" sz="2400" dirty="0" err="1"/>
              <a:t>obliterative</a:t>
            </a:r>
            <a:r>
              <a:rPr lang="en-GB" sz="2400" dirty="0"/>
              <a:t> fibrosis of intrahepatic and extrahepatic bile ducts, with dilation of preserved segments. </a:t>
            </a:r>
            <a:endParaRPr lang="en-GB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GB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GB" sz="2400" dirty="0"/>
              <a:t>Characteristic "beading" of a barium column in radiographs of the intrahepatic and extrahepatic biliary tree is attributable to the irregular strictures and dilations of affected bile ducts. </a:t>
            </a:r>
            <a:endParaRPr lang="en-GB" sz="24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GB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GB" sz="2400" dirty="0"/>
              <a:t>It is commonly seen in association with inflammatory bowel disease , particularly chronic ulcerative </a:t>
            </a:r>
            <a:r>
              <a:rPr lang="en-GB" sz="2400" dirty="0" smtClean="0"/>
              <a:t>colitis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GB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GB" sz="2400" dirty="0"/>
              <a:t>Males predominate </a:t>
            </a:r>
            <a:r>
              <a:rPr lang="en-GB" sz="2400" dirty="0" smtClean="0"/>
              <a:t>2:1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2400" dirty="0" smtClean="0"/>
              <a:t> </a:t>
            </a:r>
            <a:endParaRPr lang="en-GB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GB" sz="2400" b="1" dirty="0"/>
              <a:t>Pathogenesis: </a:t>
            </a:r>
            <a:r>
              <a:rPr lang="en-GB" sz="2400" dirty="0"/>
              <a:t>unknown.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89820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352800"/>
            <a:ext cx="2971800" cy="3178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800"/>
              <a:t>Primary sclerosing cholangitis: </a:t>
            </a:r>
            <a:r>
              <a:rPr lang="en-GB" sz="2800" b="0"/>
              <a:t>Morphology</a:t>
            </a:r>
            <a:endParaRPr lang="en-GB" sz="2800"/>
          </a:p>
        </p:txBody>
      </p:sp>
      <p:sp>
        <p:nvSpPr>
          <p:cNvPr id="5713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400" dirty="0"/>
              <a:t>Primary </a:t>
            </a:r>
            <a:r>
              <a:rPr lang="en-GB" sz="2400" dirty="0" err="1"/>
              <a:t>sclerosing</a:t>
            </a:r>
            <a:r>
              <a:rPr lang="en-GB" sz="2400" dirty="0"/>
              <a:t> cholangitis is a </a:t>
            </a:r>
            <a:r>
              <a:rPr lang="en-GB" sz="2400" dirty="0" err="1"/>
              <a:t>fibrosing</a:t>
            </a:r>
            <a:r>
              <a:rPr lang="en-GB" sz="2400" dirty="0"/>
              <a:t> cholangitis of bile ducts, with a lymphocytic infiltrate, progressive atrophy of the bile duct epithelium, and obliteration of the lumen</a:t>
            </a:r>
            <a:r>
              <a:rPr lang="en-GB" sz="2400" dirty="0" smtClean="0"/>
              <a:t>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GB" sz="2400" dirty="0" smtClean="0"/>
              <a:t> </a:t>
            </a:r>
            <a:endParaRPr lang="en-GB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/>
              <a:t>The concentric </a:t>
            </a:r>
            <a:r>
              <a:rPr lang="en-GB" sz="2400" dirty="0" err="1"/>
              <a:t>periductal</a:t>
            </a:r>
            <a:r>
              <a:rPr lang="en-GB" sz="2400" dirty="0"/>
              <a:t> fibrosis around affected ducts ("onion-skin fibrosis") is followed by their disappearance, leaving behind a solid, cordlike fibrous scar. </a:t>
            </a:r>
            <a:endParaRPr lang="en-GB" sz="24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GB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/>
              <a:t>As the disease progresses, the liver becomes cirrhotic like that seen with primary and secondary biliary cirrhosis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Primary </a:t>
            </a:r>
            <a:r>
              <a:rPr lang="en-GB" dirty="0" err="1"/>
              <a:t>sclerosing</a:t>
            </a:r>
            <a:r>
              <a:rPr lang="en-GB" dirty="0"/>
              <a:t> cholangitis</a:t>
            </a:r>
            <a:endParaRPr lang="en-US" dirty="0"/>
          </a:p>
        </p:txBody>
      </p:sp>
      <p:pic>
        <p:nvPicPr>
          <p:cNvPr id="1026" name="Picture 2" descr="http://media5.picsearch.com/is?sRM_eB5aH5xFuaqJKBHPOvSKoJHl4WuJdt-ilYjRKoY&amp;height=22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04999" y="1840196"/>
            <a:ext cx="5925147" cy="3874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24200" y="5029200"/>
            <a:ext cx="315983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Periductal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portal tract fibrosis</a:t>
            </a:r>
          </a:p>
          <a:p>
            <a:pPr algn="ctr"/>
            <a:r>
              <a:rPr lang="en-GB" dirty="0"/>
              <a:t>(onion-skin fibrosis)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636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274638"/>
            <a:ext cx="7772400" cy="6397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dirty="0"/>
              <a:t>Primary </a:t>
            </a:r>
            <a:r>
              <a:rPr lang="en-GB" dirty="0" err="1"/>
              <a:t>sclerosing</a:t>
            </a:r>
            <a:r>
              <a:rPr lang="en-GB" dirty="0"/>
              <a:t> </a:t>
            </a:r>
            <a:r>
              <a:rPr lang="en-GB" dirty="0" err="1"/>
              <a:t>cholangitis</a:t>
            </a:r>
            <a:endParaRPr lang="en-GB" dirty="0"/>
          </a:p>
        </p:txBody>
      </p:sp>
      <p:graphicFrame>
        <p:nvGraphicFramePr>
          <p:cNvPr id="576527" name="Group 1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17699196"/>
              </p:ext>
            </p:extLst>
          </p:nvPr>
        </p:nvGraphicFramePr>
        <p:xfrm>
          <a:off x="400594" y="1143000"/>
          <a:ext cx="4038600" cy="5386733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4038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64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Etiology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Sex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predilection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Symptoms and signs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12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Laboratory findings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103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Important pathologic findings before cirrhosis develops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576515" name="Group 3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1276157663"/>
              </p:ext>
            </p:extLst>
          </p:nvPr>
        </p:nvGraphicFramePr>
        <p:xfrm>
          <a:off x="4443548" y="1143000"/>
          <a:ext cx="3938452" cy="54102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9384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778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Unknown, possibly autoimmune; 50-70% associated with inflammatory bowel disease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6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Female to male: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1:2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382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Same as secondary biliary cirrhosis 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Pruritus, jaundice, malaise, dark urine, light stools, hepatosplenomegaly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insidious onset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033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Same as secondary biliary 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cirrhosis 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Conjugated </a:t>
                      </a:r>
                      <a:r>
                        <a:rPr kumimoji="0" lang="en-US" sz="14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hyperbilirubinemia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increased serum alkaline phosphatase, bile acids, cholesterol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plus elevated serum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IgM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hypergammaglobulinemia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Periductal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portal tract fibrosis, segmental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stenosis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of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extrahepatic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and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intrahepatic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bile ducts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4898" marR="84898" horzOverflow="overflow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142875"/>
            <a:ext cx="600075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Three features: 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/>
              <a:t>Steatosis (fatty change)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/>
              <a:t>Hepatitis (steatohepatitis)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/>
              <a:t>Fibrosis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Alcoholic liver disease</a:t>
            </a:r>
          </a:p>
        </p:txBody>
      </p:sp>
    </p:spTree>
    <p:extLst>
      <p:ext uri="{BB962C8B-B14F-4D97-AF65-F5344CB8AC3E}">
        <p14:creationId xmlns:p14="http://schemas.microsoft.com/office/powerpoint/2010/main" xmlns="" val="15670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dirty="0"/>
              <a:t>Alcoholic liver disease</a:t>
            </a:r>
          </a:p>
        </p:txBody>
      </p:sp>
      <p:pic>
        <p:nvPicPr>
          <p:cNvPr id="115715" name="Content Placeholder 3" descr="untitled.bmp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19200"/>
            <a:ext cx="8686800" cy="5486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Alcoholic liver disease</a:t>
            </a:r>
          </a:p>
        </p:txBody>
      </p:sp>
      <p:pic>
        <p:nvPicPr>
          <p:cNvPr id="116739" name="Content Placeholder 3" descr="untitled.bmp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b="8824"/>
          <a:stretch>
            <a:fillRect/>
          </a:stretch>
        </p:blipFill>
        <p:spPr>
          <a:xfrm>
            <a:off x="228600" y="1600200"/>
            <a:ext cx="8915400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Alcoholic liver disease</a:t>
            </a:r>
          </a:p>
        </p:txBody>
      </p:sp>
      <p:pic>
        <p:nvPicPr>
          <p:cNvPr id="117763" name="Content Placeholder 3" descr="untitled.bmp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b="7246"/>
          <a:stretch>
            <a:fillRect/>
          </a:stretch>
        </p:blipFill>
        <p:spPr>
          <a:xfrm>
            <a:off x="152400" y="1432878"/>
            <a:ext cx="8991600" cy="4876800"/>
          </a:xfrm>
        </p:spPr>
      </p:pic>
      <p:sp>
        <p:nvSpPr>
          <p:cNvPr id="3" name="Rectangle 2"/>
          <p:cNvSpPr/>
          <p:nvPr/>
        </p:nvSpPr>
        <p:spPr>
          <a:xfrm>
            <a:off x="1371600" y="5334000"/>
            <a:ext cx="253146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rgbClr val="35493B"/>
                </a:solidFill>
                <a:latin typeface="Source Sans Pro"/>
              </a:rPr>
              <a:t>Neutrophil infiltration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038600" y="1676400"/>
            <a:ext cx="244169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rgbClr val="35493B"/>
                </a:solidFill>
                <a:latin typeface="Source Sans Pro"/>
              </a:rPr>
              <a:t>Mallory-</a:t>
            </a:r>
            <a:r>
              <a:rPr lang="en-US" b="1" dirty="0" err="1">
                <a:solidFill>
                  <a:srgbClr val="35493B"/>
                </a:solidFill>
                <a:latin typeface="Source Sans Pro"/>
              </a:rPr>
              <a:t>Denk</a:t>
            </a:r>
            <a:r>
              <a:rPr lang="en-US" b="1" dirty="0">
                <a:solidFill>
                  <a:srgbClr val="35493B"/>
                </a:solidFill>
                <a:latin typeface="Source Sans Pro"/>
              </a:rPr>
              <a:t> bodies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80294" y="2743200"/>
            <a:ext cx="2659702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rgbClr val="35493B"/>
                </a:solidFill>
                <a:latin typeface="Source Sans Pro"/>
              </a:rPr>
              <a:t>Hepatocyte ballooning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Alcoholic liver disease</a:t>
            </a:r>
          </a:p>
        </p:txBody>
      </p:sp>
      <p:pic>
        <p:nvPicPr>
          <p:cNvPr id="118787" name="Content Placeholder 3" descr="untitled.bmp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b="6349"/>
          <a:stretch>
            <a:fillRect/>
          </a:stretch>
        </p:blipFill>
        <p:spPr>
          <a:xfrm>
            <a:off x="1515533" y="1752600"/>
            <a:ext cx="7162800" cy="4495799"/>
          </a:xfrm>
        </p:spPr>
      </p:pic>
      <p:sp>
        <p:nvSpPr>
          <p:cNvPr id="3" name="Rectangle 2"/>
          <p:cNvSpPr/>
          <p:nvPr/>
        </p:nvSpPr>
        <p:spPr>
          <a:xfrm>
            <a:off x="1523584" y="5513233"/>
            <a:ext cx="5030031" cy="64633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>
                <a:solidFill>
                  <a:srgbClr val="35493B"/>
                </a:solidFill>
                <a:latin typeface="Source Sans Pro"/>
              </a:rPr>
              <a:t>Mallory-</a:t>
            </a:r>
            <a:r>
              <a:rPr lang="en-US" b="1" dirty="0" err="1">
                <a:solidFill>
                  <a:srgbClr val="35493B"/>
                </a:solidFill>
                <a:latin typeface="Source Sans Pro"/>
              </a:rPr>
              <a:t>Denk</a:t>
            </a:r>
            <a:r>
              <a:rPr lang="en-US" b="1" dirty="0">
                <a:solidFill>
                  <a:srgbClr val="35493B"/>
                </a:solidFill>
                <a:latin typeface="Source Sans Pro"/>
              </a:rPr>
              <a:t> </a:t>
            </a:r>
            <a:r>
              <a:rPr lang="en-US" b="1" dirty="0" smtClean="0">
                <a:solidFill>
                  <a:srgbClr val="35493B"/>
                </a:solidFill>
                <a:latin typeface="Source Sans Pro"/>
              </a:rPr>
              <a:t>bodies:</a:t>
            </a:r>
          </a:p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Eosinophilic Mallory bodies are seen in hepatocytes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971800" y="4648200"/>
            <a:ext cx="2929466" cy="8650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971800" y="4522633"/>
            <a:ext cx="914400" cy="990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1" name="Content Placeholder 3" descr="untitled.bmp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b="6061"/>
          <a:stretch>
            <a:fillRect/>
          </a:stretch>
        </p:blipFill>
        <p:spPr>
          <a:xfrm>
            <a:off x="228600" y="1066800"/>
            <a:ext cx="8610600" cy="54102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dirty="0"/>
              <a:t>Alcoholic liver disease</a:t>
            </a:r>
            <a:br>
              <a:rPr lang="en-US" dirty="0"/>
            </a:br>
            <a:r>
              <a:rPr lang="en-US" dirty="0"/>
              <a:t>Cirrhosis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" y="5638800"/>
            <a:ext cx="6096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microscopic view shows nodules of varying sizes entrapped in blue-staining fibrous tissue. The liver capsule is at the top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Cirrhosis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sz="2400" b="1" dirty="0"/>
              <a:t>Cirrhosis refers to the diffuse transformation of the liver into regenerative parenchymal nodules surrounded by fibrous bands</a:t>
            </a:r>
          </a:p>
          <a:p>
            <a:pPr>
              <a:defRPr/>
            </a:pPr>
            <a:r>
              <a:rPr lang="en-US" sz="2400" b="1" dirty="0"/>
              <a:t>It is among the top 10 causes of death in the Western world. </a:t>
            </a:r>
          </a:p>
          <a:p>
            <a:pPr marL="274320" lvl="1" indent="-274320">
              <a:spcBef>
                <a:spcPts val="580"/>
              </a:spcBef>
              <a:buClr>
                <a:schemeClr val="accent1"/>
              </a:buClr>
              <a:defRPr/>
            </a:pPr>
            <a:r>
              <a:rPr lang="en-US" b="1" dirty="0"/>
              <a:t>It is the end-stage of chronic liver disease</a:t>
            </a:r>
          </a:p>
          <a:p>
            <a:pPr lvl="1">
              <a:defRPr/>
            </a:pPr>
            <a:r>
              <a:rPr lang="en-US" sz="2200" b="1" dirty="0"/>
              <a:t>The chief worldwide causes are:</a:t>
            </a:r>
          </a:p>
          <a:p>
            <a:pPr marL="1108710" lvl="2" indent="-514350">
              <a:buFont typeface="+mj-lt"/>
              <a:buAutoNum type="romanUcPeriod"/>
              <a:defRPr/>
            </a:pPr>
            <a:r>
              <a:rPr lang="en-US" b="1" dirty="0"/>
              <a:t> alcohol abuse </a:t>
            </a:r>
          </a:p>
          <a:p>
            <a:pPr marL="1108710" lvl="2" indent="-514350">
              <a:buFont typeface="+mj-lt"/>
              <a:buAutoNum type="romanUcPeriod"/>
              <a:defRPr/>
            </a:pPr>
            <a:r>
              <a:rPr lang="en-US" b="1" dirty="0"/>
              <a:t> viral hepatitis</a:t>
            </a:r>
          </a:p>
          <a:p>
            <a:pPr marL="548640" lvl="2" indent="-274320">
              <a:spcBef>
                <a:spcPts val="580"/>
              </a:spcBef>
              <a:buClr>
                <a:schemeClr val="accent1"/>
              </a:buClr>
              <a:defRPr/>
            </a:pPr>
            <a:r>
              <a:rPr lang="en-US" b="1" dirty="0"/>
              <a:t>Other causes include:</a:t>
            </a:r>
          </a:p>
          <a:p>
            <a:pPr marL="1051560" lvl="2" indent="-457200">
              <a:buFont typeface="+mj-lt"/>
              <a:buAutoNum type="arabicPeriod"/>
              <a:defRPr/>
            </a:pPr>
            <a:r>
              <a:rPr lang="en-US" b="1" dirty="0"/>
              <a:t> </a:t>
            </a:r>
            <a:r>
              <a:rPr lang="en-US" b="1" dirty="0" err="1"/>
              <a:t>biliary</a:t>
            </a:r>
            <a:r>
              <a:rPr lang="en-US" b="1" dirty="0"/>
              <a:t> disease</a:t>
            </a:r>
          </a:p>
          <a:p>
            <a:pPr marL="1051560" lvl="2" indent="-457200">
              <a:buFont typeface="+mj-lt"/>
              <a:buAutoNum type="arabicPeriod"/>
              <a:defRPr/>
            </a:pPr>
            <a:r>
              <a:rPr lang="en-US" b="1" dirty="0"/>
              <a:t> iron overload</a:t>
            </a:r>
          </a:p>
          <a:p>
            <a:pPr lvl="1">
              <a:buNone/>
              <a:defRPr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Alcoholic liver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/>
              <a:t>The causes of death are:</a:t>
            </a:r>
            <a:endParaRPr lang="en-US" b="1" dirty="0"/>
          </a:p>
          <a:p>
            <a:pPr lvl="1" fontAlgn="base"/>
            <a:r>
              <a:rPr lang="en-US" dirty="0"/>
              <a:t>Hepatic failure</a:t>
            </a:r>
            <a:endParaRPr lang="en-US" b="1" dirty="0"/>
          </a:p>
          <a:p>
            <a:pPr lvl="1" fontAlgn="base"/>
            <a:r>
              <a:rPr lang="en-US" dirty="0"/>
              <a:t>Massive gastrointestinal hemorrhage</a:t>
            </a:r>
            <a:endParaRPr lang="en-US" b="1" dirty="0"/>
          </a:p>
          <a:p>
            <a:pPr lvl="1" fontAlgn="base"/>
            <a:r>
              <a:rPr lang="en-US" dirty="0" err="1"/>
              <a:t>Intercurrent</a:t>
            </a:r>
            <a:r>
              <a:rPr lang="en-US" dirty="0"/>
              <a:t> infection (to which affected individuals are predisposed)</a:t>
            </a:r>
            <a:endParaRPr lang="en-US" b="1" dirty="0"/>
          </a:p>
          <a:p>
            <a:pPr lvl="1" fontAlgn="base"/>
            <a:r>
              <a:rPr lang="en-US" dirty="0" err="1"/>
              <a:t>Hepatorenal</a:t>
            </a:r>
            <a:r>
              <a:rPr lang="en-US" dirty="0"/>
              <a:t> syndrome</a:t>
            </a:r>
            <a:endParaRPr lang="en-US" b="1" dirty="0"/>
          </a:p>
          <a:p>
            <a:pPr lvl="1" fontAlgn="base"/>
            <a:r>
              <a:rPr lang="en-US" dirty="0"/>
              <a:t>Hepatocellular carcinoma (3%–6% of cases)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068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"/>
          </p:nvPr>
        </p:nvSpPr>
        <p:spPr>
          <a:xfrm>
            <a:off x="287628" y="163132"/>
            <a:ext cx="4343400" cy="6607935"/>
          </a:xfr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sz="2400" dirty="0"/>
              <a:t>Associated with ulcerative colitis</a:t>
            </a:r>
          </a:p>
          <a:p>
            <a:r>
              <a:rPr lang="en-US" sz="2400" dirty="0"/>
              <a:t>Mallory-</a:t>
            </a:r>
            <a:r>
              <a:rPr lang="en-US" sz="2400" dirty="0" err="1"/>
              <a:t>Denk</a:t>
            </a:r>
            <a:r>
              <a:rPr lang="en-US" sz="2400" dirty="0"/>
              <a:t> bodies</a:t>
            </a:r>
          </a:p>
          <a:p>
            <a:r>
              <a:rPr lang="en-US" sz="2400" dirty="0" err="1"/>
              <a:t>Periductal</a:t>
            </a:r>
            <a:r>
              <a:rPr lang="en-US" sz="2400" dirty="0"/>
              <a:t> portal tract fibrosis</a:t>
            </a:r>
          </a:p>
          <a:p>
            <a:r>
              <a:rPr lang="en-US" sz="2400" dirty="0"/>
              <a:t>Female to male: 6:1</a:t>
            </a:r>
          </a:p>
          <a:p>
            <a:r>
              <a:rPr lang="en-US" sz="2400" dirty="0" err="1"/>
              <a:t>Extrahepatic</a:t>
            </a:r>
            <a:r>
              <a:rPr lang="en-US" sz="2400" dirty="0"/>
              <a:t> bile duct obstruction</a:t>
            </a:r>
          </a:p>
          <a:p>
            <a:r>
              <a:rPr lang="en-US" sz="2400" dirty="0"/>
              <a:t>Elevated serum </a:t>
            </a:r>
            <a:r>
              <a:rPr lang="en-US" sz="2400" dirty="0" err="1"/>
              <a:t>antimitochondrial</a:t>
            </a:r>
            <a:r>
              <a:rPr lang="en-US" sz="2400" dirty="0"/>
              <a:t> antibody</a:t>
            </a:r>
          </a:p>
          <a:p>
            <a:r>
              <a:rPr lang="en-US" sz="2400" dirty="0" smtClean="0"/>
              <a:t>Granulomatous </a:t>
            </a:r>
            <a:r>
              <a:rPr lang="en-US" sz="2400" dirty="0"/>
              <a:t>destruction of bile </a:t>
            </a:r>
            <a:r>
              <a:rPr lang="en-US" sz="2400" dirty="0" smtClean="0"/>
              <a:t>ducts</a:t>
            </a:r>
          </a:p>
          <a:p>
            <a:r>
              <a:rPr lang="en-US" sz="2400" dirty="0" smtClean="0"/>
              <a:t>Bridging necrosis</a:t>
            </a:r>
            <a:endParaRPr lang="en-US" sz="2400" dirty="0"/>
          </a:p>
          <a:p>
            <a:r>
              <a:rPr lang="en-US" sz="2400" dirty="0"/>
              <a:t>Increased serum alkaline phosphatase</a:t>
            </a:r>
          </a:p>
          <a:p>
            <a:r>
              <a:rPr lang="en-GB" sz="2400" dirty="0"/>
              <a:t>Ascending </a:t>
            </a:r>
            <a:r>
              <a:rPr lang="en-GB" sz="2400" dirty="0" smtClean="0"/>
              <a:t>cholangitis</a:t>
            </a:r>
          </a:p>
          <a:p>
            <a:r>
              <a:rPr lang="en-GB" sz="2400" dirty="0" smtClean="0"/>
              <a:t>Lymphoid follicle</a:t>
            </a:r>
            <a:endParaRPr lang="en-GB" sz="2400" dirty="0"/>
          </a:p>
          <a:p>
            <a:r>
              <a:rPr lang="en-US" sz="2400" dirty="0"/>
              <a:t>Elevated serum </a:t>
            </a:r>
            <a:r>
              <a:rPr lang="en-GB" sz="2400" dirty="0"/>
              <a:t>antinuclear (ANA) and </a:t>
            </a:r>
            <a:r>
              <a:rPr lang="en-GB" sz="2400" dirty="0" err="1"/>
              <a:t>antismooth</a:t>
            </a:r>
            <a:r>
              <a:rPr lang="en-GB" sz="2400" dirty="0"/>
              <a:t> muscle (SMA)</a:t>
            </a:r>
          </a:p>
          <a:p>
            <a:r>
              <a:rPr lang="en-US" sz="2400" dirty="0"/>
              <a:t>Plasma cell predominance</a:t>
            </a:r>
          </a:p>
          <a:p>
            <a:r>
              <a:rPr lang="en-US" sz="2400" dirty="0"/>
              <a:t>Neutrophil infiltration</a:t>
            </a:r>
          </a:p>
          <a:p>
            <a:r>
              <a:rPr lang="en-US" sz="2400" dirty="0"/>
              <a:t>Interface </a:t>
            </a:r>
            <a:r>
              <a:rPr lang="en-US" sz="2400" dirty="0" smtClean="0"/>
              <a:t>hepatitis</a:t>
            </a:r>
          </a:p>
          <a:p>
            <a:r>
              <a:rPr lang="en-US" sz="2400" dirty="0" smtClean="0"/>
              <a:t>Ground-glass </a:t>
            </a:r>
            <a:r>
              <a:rPr lang="en-US" sz="2400" dirty="0"/>
              <a:t>cytoplasm</a:t>
            </a:r>
          </a:p>
          <a:p>
            <a:r>
              <a:rPr lang="en-US" sz="2400" dirty="0" err="1"/>
              <a:t>Micronodular</a:t>
            </a:r>
            <a:r>
              <a:rPr lang="en-US" sz="2400" dirty="0"/>
              <a:t> cirrhosis</a:t>
            </a:r>
          </a:p>
          <a:p>
            <a:r>
              <a:rPr lang="en-US" sz="2400" dirty="0"/>
              <a:t>lymphoid </a:t>
            </a:r>
            <a:r>
              <a:rPr lang="en-US" sz="2400" dirty="0" smtClean="0"/>
              <a:t>aggregate</a:t>
            </a:r>
          </a:p>
          <a:p>
            <a:r>
              <a:rPr lang="en-US" sz="2400" dirty="0" smtClean="0"/>
              <a:t>Associated with </a:t>
            </a:r>
            <a:r>
              <a:rPr lang="en-GB" sz="2400" dirty="0" err="1"/>
              <a:t>Sjogren’s</a:t>
            </a:r>
            <a:r>
              <a:rPr lang="en-GB" sz="2400" dirty="0"/>
              <a:t> syndrome 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"/>
          </p:nvPr>
        </p:nvSpPr>
        <p:spPr>
          <a:xfrm>
            <a:off x="4648200" y="304800"/>
            <a:ext cx="4343400" cy="63246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Chronic </a:t>
            </a:r>
            <a:r>
              <a:rPr lang="en-US" sz="2400" dirty="0"/>
              <a:t>Viral Hepatitis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sz="2400" dirty="0"/>
              <a:t>Autoimmune </a:t>
            </a:r>
            <a:r>
              <a:rPr lang="en-GB" sz="2400" dirty="0" smtClean="0"/>
              <a:t>hepatitis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/>
              <a:t>Alcoholic liver </a:t>
            </a:r>
            <a:r>
              <a:rPr lang="en-US" sz="2400" dirty="0" smtClean="0"/>
              <a:t>disease</a:t>
            </a:r>
            <a:endParaRPr lang="en-GB" sz="24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GB" sz="2400" dirty="0" smtClean="0"/>
              <a:t>Biliary Cirrhosis </a:t>
            </a:r>
          </a:p>
          <a:p>
            <a:pPr marL="788670" lvl="1" indent="-514350">
              <a:buFont typeface="+mj-lt"/>
              <a:buAutoNum type="alphaUcPeriod"/>
              <a:defRPr/>
            </a:pPr>
            <a:r>
              <a:rPr lang="en-GB" dirty="0"/>
              <a:t>Secondary biliary cirrhosis</a:t>
            </a:r>
          </a:p>
          <a:p>
            <a:pPr marL="788670" lvl="1" indent="-514350">
              <a:buFont typeface="+mj-lt"/>
              <a:buAutoNum type="alphaUcPeriod"/>
              <a:defRPr/>
            </a:pPr>
            <a:r>
              <a:rPr lang="en-GB" dirty="0"/>
              <a:t>Primary </a:t>
            </a:r>
            <a:r>
              <a:rPr lang="en-GB" dirty="0" err="1"/>
              <a:t>biliary</a:t>
            </a:r>
            <a:r>
              <a:rPr lang="en-GB" dirty="0"/>
              <a:t> </a:t>
            </a:r>
            <a:r>
              <a:rPr lang="en-US" dirty="0" err="1" smtClean="0"/>
              <a:t>Cholangitis</a:t>
            </a:r>
            <a:endParaRPr lang="en-GB" dirty="0"/>
          </a:p>
          <a:p>
            <a:pPr marL="788670" lvl="1" indent="-514350">
              <a:buFont typeface="+mj-lt"/>
              <a:buAutoNum type="alphaUcPeriod"/>
              <a:defRPr/>
            </a:pPr>
            <a:r>
              <a:rPr lang="en-GB" dirty="0"/>
              <a:t>Primary </a:t>
            </a:r>
            <a:r>
              <a:rPr lang="en-GB" dirty="0" err="1"/>
              <a:t>sclerosing</a:t>
            </a:r>
            <a:r>
              <a:rPr lang="en-GB" dirty="0"/>
              <a:t> cholangitis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48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Cirrhosis</a:t>
            </a: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447800"/>
            <a:ext cx="7772400" cy="5029200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/>
              <a:t>   </a:t>
            </a:r>
            <a:r>
              <a:rPr lang="en-US" sz="3200" b="1" dirty="0"/>
              <a:t>Cirrhosis is defined by three characteristics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>
                <a:solidFill>
                  <a:schemeClr val="accent1"/>
                </a:solidFill>
              </a:rPr>
              <a:t>1</a:t>
            </a:r>
            <a:r>
              <a:rPr lang="en-US" sz="3200" b="1" i="1" dirty="0">
                <a:solidFill>
                  <a:schemeClr val="accent1"/>
                </a:solidFill>
              </a:rPr>
              <a:t>)Fibrosis</a:t>
            </a:r>
            <a:r>
              <a:rPr lang="en-US" sz="3200" b="1" dirty="0"/>
              <a:t>  in the form of delicate bands or broad scars/</a:t>
            </a:r>
            <a:r>
              <a:rPr lang="en-US" sz="3200" b="1" dirty="0" err="1"/>
              <a:t>septae</a:t>
            </a:r>
            <a:r>
              <a:rPr lang="en-US" sz="3200" b="1" dirty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i="1" dirty="0">
                <a:solidFill>
                  <a:schemeClr val="accent1"/>
                </a:solidFill>
              </a:rPr>
              <a:t>2)Nodules</a:t>
            </a:r>
            <a:r>
              <a:rPr lang="en-US" sz="3200" b="1" dirty="0"/>
              <a:t> containing regenerating </a:t>
            </a:r>
            <a:r>
              <a:rPr lang="en-US" sz="3200" b="1" dirty="0" err="1"/>
              <a:t>hepatocytes</a:t>
            </a:r>
            <a:r>
              <a:rPr lang="en-US" sz="3200" b="1" dirty="0"/>
              <a:t> encircled by fibrosis, with diameters varying from very small (&lt;3 mm, </a:t>
            </a:r>
            <a:r>
              <a:rPr lang="en-US" sz="3200" b="1" dirty="0" err="1"/>
              <a:t>micronodules</a:t>
            </a:r>
            <a:r>
              <a:rPr lang="en-US" sz="3200" b="1" dirty="0"/>
              <a:t>) to large (several centimeters, </a:t>
            </a:r>
            <a:r>
              <a:rPr lang="en-US" sz="3200" b="1" dirty="0" err="1"/>
              <a:t>macronodules</a:t>
            </a:r>
            <a:r>
              <a:rPr lang="en-US" sz="3200" b="1" dirty="0"/>
              <a:t>)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i="1" dirty="0">
                <a:solidFill>
                  <a:schemeClr val="accent1"/>
                </a:solidFill>
              </a:rPr>
              <a:t>3)Disruption of the architecture of the entire liver</a:t>
            </a:r>
            <a:r>
              <a:rPr lang="en-US" sz="3200" b="1" dirty="0">
                <a:solidFill>
                  <a:schemeClr val="accent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Features of cirrhosis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066800"/>
            <a:ext cx="82296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Vascular architecture is reorganized</a:t>
            </a:r>
            <a:r>
              <a:rPr lang="en-US" sz="2400" b="1" dirty="0">
                <a:solidFill>
                  <a:schemeClr val="accent1"/>
                </a:solidFill>
              </a:rPr>
              <a:t> </a:t>
            </a:r>
            <a:r>
              <a:rPr lang="en-US" sz="2400" b="1" dirty="0"/>
              <a:t>by the parenchymal damage and scarring, with the formation of abnormal interconnections between vascular inflow and hepatic vein outflow channels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i="1" dirty="0">
                <a:solidFill>
                  <a:schemeClr val="accent1"/>
                </a:solidFill>
              </a:rPr>
              <a:t>Fibrosis is the key feature of progressive damage to the liver</a:t>
            </a:r>
            <a:r>
              <a:rPr lang="en-US" sz="2400" b="1" i="1" dirty="0"/>
              <a:t>.</a:t>
            </a:r>
            <a:r>
              <a:rPr lang="en-US" sz="2400" b="1" dirty="0"/>
              <a:t> Once cirrhosis has developed, reversal is thought to be rare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3200400"/>
            <a:ext cx="473392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/>
              <a:t>Classifiation of cirrhosis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sz="2800" b="1" dirty="0"/>
              <a:t>The classification is based on the underlying etiology.</a:t>
            </a:r>
          </a:p>
          <a:p>
            <a:pPr eaLnBrk="1" hangingPunct="1">
              <a:defRPr/>
            </a:pPr>
            <a:r>
              <a:rPr lang="en-US" sz="2800" b="1" dirty="0"/>
              <a:t>Many forms of cirrhosis (particularly alcoholic cirrhosis) are initially </a:t>
            </a:r>
            <a:r>
              <a:rPr lang="en-US" sz="2800" b="1" dirty="0" err="1"/>
              <a:t>micronodular</a:t>
            </a:r>
            <a:r>
              <a:rPr lang="en-US" sz="2800" b="1" dirty="0"/>
              <a:t>, but there is a tendency for nodules to increase in size with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955</TotalTime>
  <Words>2432</Words>
  <Application>Microsoft Office PowerPoint</Application>
  <PresentationFormat>On-screen Show (4:3)</PresentationFormat>
  <Paragraphs>331</Paragraphs>
  <Slides>62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Equity</vt:lpstr>
      <vt:lpstr>Liver Cirrhosis</vt:lpstr>
      <vt:lpstr>Liver cirrhosis Objectives: </vt:lpstr>
      <vt:lpstr>Slide 3</vt:lpstr>
      <vt:lpstr>Slide 4</vt:lpstr>
      <vt:lpstr>Slide 5</vt:lpstr>
      <vt:lpstr>Cirrhosis</vt:lpstr>
      <vt:lpstr>Cirrhosis</vt:lpstr>
      <vt:lpstr>Features of cirrhosis</vt:lpstr>
      <vt:lpstr>Classifiation of cirrhosis</vt:lpstr>
      <vt:lpstr>Classifiation of cirrhosis based on  causes</vt:lpstr>
      <vt:lpstr>Classifiation of cirrhosis  Other infrequent types of cirrhosis :</vt:lpstr>
      <vt:lpstr>Pathogenesis of cirrhosis</vt:lpstr>
      <vt:lpstr>Pathogenesis of cirrhosis</vt:lpstr>
      <vt:lpstr>Pathogenesis of cirrhosis</vt:lpstr>
      <vt:lpstr>Slide 15</vt:lpstr>
      <vt:lpstr>Pathogenesis of cirrhosis</vt:lpstr>
      <vt:lpstr>Clinical Features</vt:lpstr>
      <vt:lpstr>Slide 18</vt:lpstr>
      <vt:lpstr>Clinical Features</vt:lpstr>
      <vt:lpstr>Gross Features</vt:lpstr>
      <vt:lpstr>Gross Features:</vt:lpstr>
      <vt:lpstr>Micronodular cirrhosis : The regenerative nodules are quite small, averaging less than 3 mm in size. The most common cause for this is chronic alcoholism. </vt:lpstr>
      <vt:lpstr>Regenerative nodules of hepatocytes are surrounded by fibrous connective tissue that bridges between portal tracts. Within this collagenous tissue are scattered lymphocytes as well as a proliferation of bile ducts. </vt:lpstr>
      <vt:lpstr>Causes of liver cirrrhosis</vt:lpstr>
      <vt:lpstr>Chronic Hepatitis: morphology</vt:lpstr>
      <vt:lpstr>Slide 26</vt:lpstr>
      <vt:lpstr>Slide 27</vt:lpstr>
      <vt:lpstr>Slide 28</vt:lpstr>
      <vt:lpstr>Slide 29</vt:lpstr>
      <vt:lpstr> Viral hepatitis C which is at a high stage with extensive fibrosis and progression to macronodular cirrhosis, as evidenced by the large regenerative nodule at the center right.  </vt:lpstr>
      <vt:lpstr>Autoimmune hepatitis</vt:lpstr>
      <vt:lpstr>Autoimmune hepatitis</vt:lpstr>
      <vt:lpstr>Autoimmune hepatitis</vt:lpstr>
      <vt:lpstr>Autoimmune hepatitis</vt:lpstr>
      <vt:lpstr>Autoimmune Hepatitis </vt:lpstr>
      <vt:lpstr>Intrahepatic Biliary Tract Disease </vt:lpstr>
      <vt:lpstr>Secondary Biliary Cirrhosis</vt:lpstr>
      <vt:lpstr>Secondary biliary cirrhosis</vt:lpstr>
      <vt:lpstr>Secondary biliary cirrhosis: Morphology</vt:lpstr>
      <vt:lpstr>Secondary Biliary Cirrhosis</vt:lpstr>
      <vt:lpstr>Primary Biliary Cirrhosis</vt:lpstr>
      <vt:lpstr>Primary Biliary Cholangitis</vt:lpstr>
      <vt:lpstr>Primary Biliary Cholangitis</vt:lpstr>
      <vt:lpstr>Primary Biliary Cholangitis</vt:lpstr>
      <vt:lpstr>Primary biliary cirrhosis</vt:lpstr>
      <vt:lpstr>Primary Biliary Cholangitis</vt:lpstr>
      <vt:lpstr>Primary Biliary Cholangitis</vt:lpstr>
      <vt:lpstr>Primary sclerosing cholangitis</vt:lpstr>
      <vt:lpstr>Primary sclerosing cholangitis</vt:lpstr>
      <vt:lpstr>Primary sclerosing cholangitis: Morphology</vt:lpstr>
      <vt:lpstr>Primary sclerosing cholangitis</vt:lpstr>
      <vt:lpstr>Primary sclerosing cholangitis</vt:lpstr>
      <vt:lpstr>Slide 53</vt:lpstr>
      <vt:lpstr>Alcoholic liver disease</vt:lpstr>
      <vt:lpstr>Alcoholic liver disease</vt:lpstr>
      <vt:lpstr>Alcoholic liver disease</vt:lpstr>
      <vt:lpstr>Alcoholic liver disease</vt:lpstr>
      <vt:lpstr>Alcoholic liver disease</vt:lpstr>
      <vt:lpstr>Alcoholic liver disease Cirrhosis</vt:lpstr>
      <vt:lpstr>Alcoholic liver disease</vt:lpstr>
      <vt:lpstr>Slide 61</vt:lpstr>
      <vt:lpstr>Slide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Liver Cirrhosis</dc:title>
  <dc:creator>Dr.Hala</dc:creator>
  <cp:lastModifiedBy>Maha Arafah</cp:lastModifiedBy>
  <cp:revision>66</cp:revision>
  <dcterms:created xsi:type="dcterms:W3CDTF">2010-11-01T06:03:17Z</dcterms:created>
  <dcterms:modified xsi:type="dcterms:W3CDTF">2018-12-10T21:26:28Z</dcterms:modified>
</cp:coreProperties>
</file>