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283" r:id="rId3"/>
    <p:sldId id="282" r:id="rId4"/>
    <p:sldId id="292" r:id="rId5"/>
    <p:sldId id="257" r:id="rId6"/>
    <p:sldId id="302" r:id="rId7"/>
    <p:sldId id="303" r:id="rId8"/>
    <p:sldId id="304" r:id="rId9"/>
    <p:sldId id="305" r:id="rId10"/>
    <p:sldId id="306" r:id="rId11"/>
    <p:sldId id="307" r:id="rId12"/>
    <p:sldId id="308" r:id="rId13"/>
    <p:sldId id="309" r:id="rId14"/>
    <p:sldId id="310" r:id="rId15"/>
    <p:sldId id="269" r:id="rId16"/>
    <p:sldId id="268" r:id="rId17"/>
    <p:sldId id="281" r:id="rId18"/>
    <p:sldId id="290" r:id="rId19"/>
    <p:sldId id="270" r:id="rId20"/>
    <p:sldId id="288" r:id="rId21"/>
    <p:sldId id="286" r:id="rId22"/>
    <p:sldId id="295" r:id="rId23"/>
    <p:sldId id="296" r:id="rId24"/>
    <p:sldId id="297" r:id="rId25"/>
    <p:sldId id="298" r:id="rId26"/>
    <p:sldId id="299" r:id="rId27"/>
    <p:sldId id="300" r:id="rId28"/>
    <p:sldId id="301" r:id="rId29"/>
    <p:sldId id="261" r:id="rId30"/>
    <p:sldId id="26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72" y="5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AB0463-9624-45DA-8168-AABE242D2322}" type="datetimeFigureOut">
              <a:rPr lang="en-US" smtClean="0"/>
              <a:pPr/>
              <a:t>12/11/2018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45BD3C-738E-4C61-ACE1-A9D82A8A6238}" type="slidenum">
              <a:rPr lang="en-US" smtClean="0"/>
              <a:pPr/>
              <a:t>‹#›</a:t>
            </a:fld>
            <a:endParaRPr lang="en-US"/>
          </a:p>
        </p:txBody>
      </p:sp>
    </p:spTree>
    <p:extLst>
      <p:ext uri="{BB962C8B-B14F-4D97-AF65-F5344CB8AC3E}">
        <p14:creationId xmlns:p14="http://schemas.microsoft.com/office/powerpoint/2010/main" val="2391543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Increased resistance to portal blood flow may develop in a variety of circumstances</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5</a:t>
            </a:fld>
            <a:endParaRPr lang="en-US"/>
          </a:p>
        </p:txBody>
      </p:sp>
    </p:spTree>
    <p:extLst>
      <p:ext uri="{BB962C8B-B14F-4D97-AF65-F5344CB8AC3E}">
        <p14:creationId xmlns:p14="http://schemas.microsoft.com/office/powerpoint/2010/main" val="1777962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err="1" smtClean="0"/>
              <a:t>Hepatorenal</a:t>
            </a:r>
            <a:r>
              <a:rPr lang="en-US" i="1" dirty="0" smtClean="0"/>
              <a:t> syndrome</a:t>
            </a:r>
            <a:r>
              <a:rPr lang="en-US" dirty="0" smtClean="0"/>
              <a:t> refers to the appearance of renal failure in individuals with severe chronic liver disease in whom there are no intrinsic morphologic or functional causes for the renal failure.</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27</a:t>
            </a:fld>
            <a:endParaRPr lang="en-US"/>
          </a:p>
        </p:txBody>
      </p:sp>
    </p:spTree>
    <p:extLst>
      <p:ext uri="{BB962C8B-B14F-4D97-AF65-F5344CB8AC3E}">
        <p14:creationId xmlns:p14="http://schemas.microsoft.com/office/powerpoint/2010/main" val="2061535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Several factors are involved in its development, including decreased renal perfusion pressure due to systemic </a:t>
            </a:r>
            <a:r>
              <a:rPr lang="en-US" dirty="0" err="1" smtClean="0"/>
              <a:t>vasodilation</a:t>
            </a:r>
            <a:r>
              <a:rPr lang="en-US" dirty="0" smtClean="0"/>
              <a:t>, activation of the renal sympathetic nervous system with vasoconstriction of the afferent renal arterioles, and increased synthesis of renal </a:t>
            </a:r>
            <a:r>
              <a:rPr lang="en-US" dirty="0" err="1" smtClean="0"/>
              <a:t>vasoactive</a:t>
            </a:r>
            <a:r>
              <a:rPr lang="en-US" dirty="0" smtClean="0"/>
              <a:t> mediators, which further decrease </a:t>
            </a:r>
            <a:r>
              <a:rPr lang="en-US" dirty="0" err="1" smtClean="0"/>
              <a:t>glomerular</a:t>
            </a:r>
            <a:r>
              <a:rPr lang="en-US" dirty="0" smtClean="0"/>
              <a:t> filtration. </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28</a:t>
            </a:fld>
            <a:endParaRPr lang="en-US"/>
          </a:p>
        </p:txBody>
      </p:sp>
    </p:spTree>
    <p:extLst>
      <p:ext uri="{BB962C8B-B14F-4D97-AF65-F5344CB8AC3E}">
        <p14:creationId xmlns:p14="http://schemas.microsoft.com/office/powerpoint/2010/main" val="2966947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Abdominal wall collaterals appear as dilated subcutaneous veins extending outward from the umbilicus </a:t>
            </a:r>
            <a:r>
              <a:rPr lang="en-US" sz="1200" i="1" dirty="0" smtClean="0"/>
              <a:t>(caput </a:t>
            </a:r>
            <a:r>
              <a:rPr lang="en-US" sz="1200" i="1" dirty="0" err="1" smtClean="0"/>
              <a:t>medusae</a:t>
            </a:r>
            <a:r>
              <a:rPr lang="en-US" sz="1200" i="1" dirty="0" smtClean="0"/>
              <a:t>)</a:t>
            </a:r>
            <a:r>
              <a:rPr lang="en-US" sz="1200" dirty="0" smtClean="0"/>
              <a:t> and constitute an important clinical hallmark of portal hypertension. </a:t>
            </a:r>
          </a:p>
          <a:p>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9</a:t>
            </a:fld>
            <a:endParaRPr lang="en-US"/>
          </a:p>
        </p:txBody>
      </p:sp>
    </p:spTree>
    <p:extLst>
      <p:ext uri="{BB962C8B-B14F-4D97-AF65-F5344CB8AC3E}">
        <p14:creationId xmlns:p14="http://schemas.microsoft.com/office/powerpoint/2010/main" val="3033787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Portal hypertension results in the development of collateral channels at sites where the portal and </a:t>
            </a:r>
            <a:r>
              <a:rPr lang="en-US" dirty="0" err="1" smtClean="0"/>
              <a:t>caval</a:t>
            </a:r>
            <a:r>
              <a:rPr lang="en-US" dirty="0" smtClean="0"/>
              <a:t> systems communicate. Although these collateral veins allow some drainage to occur, they lead to development of a congested </a:t>
            </a:r>
            <a:r>
              <a:rPr lang="en-US" dirty="0" err="1" smtClean="0"/>
              <a:t>subepithelial</a:t>
            </a:r>
            <a:r>
              <a:rPr lang="en-US" dirty="0" smtClean="0"/>
              <a:t> and </a:t>
            </a:r>
            <a:r>
              <a:rPr lang="en-US" dirty="0" err="1" smtClean="0"/>
              <a:t>submucosal</a:t>
            </a:r>
            <a:r>
              <a:rPr lang="en-US" dirty="0" smtClean="0"/>
              <a:t> venous plexus within the distal esophagus. These vessels, termed </a:t>
            </a:r>
            <a:r>
              <a:rPr lang="en-US" i="1" dirty="0" err="1" smtClean="0"/>
              <a:t>varices</a:t>
            </a:r>
            <a:r>
              <a:rPr lang="en-US" i="1" dirty="0" smtClean="0"/>
              <a:t>,</a:t>
            </a:r>
            <a:r>
              <a:rPr lang="en-US" dirty="0" smtClean="0"/>
              <a:t> develop in 90% of cirrhotic patients, most commonly in association with alcoholic liver disease. Worldwide, hepatic </a:t>
            </a:r>
            <a:r>
              <a:rPr lang="en-US" dirty="0" err="1" smtClean="0"/>
              <a:t>schistosomiasis</a:t>
            </a:r>
            <a:r>
              <a:rPr lang="en-US" dirty="0" smtClean="0"/>
              <a:t> is the second most common cause of </a:t>
            </a:r>
            <a:r>
              <a:rPr lang="en-US" dirty="0" err="1" smtClean="0"/>
              <a:t>varices</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10</a:t>
            </a:fld>
            <a:endParaRPr lang="en-US"/>
          </a:p>
        </p:txBody>
      </p:sp>
    </p:spTree>
    <p:extLst>
      <p:ext uri="{BB962C8B-B14F-4D97-AF65-F5344CB8AC3E}">
        <p14:creationId xmlns:p14="http://schemas.microsoft.com/office/powerpoint/2010/main" val="3571791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Morphology.</a:t>
            </a:r>
            <a:r>
              <a:rPr lang="en-US" dirty="0" smtClean="0"/>
              <a:t> </a:t>
            </a:r>
            <a:r>
              <a:rPr lang="en-US" dirty="0" err="1" smtClean="0"/>
              <a:t>Varices</a:t>
            </a:r>
            <a:r>
              <a:rPr lang="en-US" dirty="0" smtClean="0"/>
              <a:t> can be detected by </a:t>
            </a:r>
            <a:r>
              <a:rPr lang="en-US" dirty="0" err="1" smtClean="0"/>
              <a:t>venogram</a:t>
            </a:r>
            <a:r>
              <a:rPr lang="en-US" dirty="0" smtClean="0"/>
              <a:t> (</a:t>
            </a:r>
            <a:r>
              <a:rPr lang="en-US" dirty="0" smtClean="0">
                <a:hlinkClick r:id="" action="ppaction://hlinkfile" tooltip="View now"/>
              </a:rPr>
              <a:t>Fig. 17-8A</a:t>
            </a:r>
            <a:r>
              <a:rPr lang="en-US" dirty="0" smtClean="0"/>
              <a:t>) and appear as tortuous dilated veins lying primarily within the </a:t>
            </a:r>
            <a:r>
              <a:rPr lang="en-US" dirty="0" err="1" smtClean="0"/>
              <a:t>submucosa</a:t>
            </a:r>
            <a:r>
              <a:rPr lang="en-US" dirty="0" smtClean="0"/>
              <a:t> of the distal esophagus and proximal stomach. Venous channels directly beneath the esophageal epithelium may also become massively dilated. </a:t>
            </a:r>
            <a:r>
              <a:rPr lang="en-US" dirty="0" err="1" smtClean="0"/>
              <a:t>Varices</a:t>
            </a:r>
            <a:r>
              <a:rPr lang="en-US" dirty="0" smtClean="0"/>
              <a:t> may not be grossly obvious in surgical or postmortem specimens, because they collapse in the absence of blood flow (</a:t>
            </a:r>
            <a:r>
              <a:rPr lang="en-US" dirty="0" smtClean="0">
                <a:hlinkClick r:id="" action="ppaction://hlinkfile" tooltip="View now"/>
              </a:rPr>
              <a:t>Fig. 17-8B</a:t>
            </a:r>
            <a:r>
              <a:rPr lang="en-US" dirty="0" smtClean="0"/>
              <a:t>) and, when they are not ruptured, the overlying mucosa is intact (</a:t>
            </a:r>
            <a:r>
              <a:rPr lang="en-US" dirty="0" smtClean="0">
                <a:hlinkClick r:id="" action="ppaction://hlinkfile" tooltip="View now"/>
              </a:rPr>
              <a:t>Fig. 17-8C</a:t>
            </a:r>
            <a:r>
              <a:rPr lang="en-US" dirty="0" smtClean="0"/>
              <a:t>). </a:t>
            </a:r>
            <a:r>
              <a:rPr lang="en-US" dirty="0" err="1" smtClean="0"/>
              <a:t>Variceal</a:t>
            </a:r>
            <a:r>
              <a:rPr lang="en-US" dirty="0" smtClean="0"/>
              <a:t> rupture results in hemorrhage into the lumen or esophageal wall, in which case the overlying mucosa appears ulcerated and necrotic. If rupture has occurred in the past, venous thrombosis, inflammation, and evidence of prior therapy may also be present.</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11</a:t>
            </a:fld>
            <a:endParaRPr lang="en-US"/>
          </a:p>
        </p:txBody>
      </p:sp>
    </p:spTree>
    <p:extLst>
      <p:ext uri="{BB962C8B-B14F-4D97-AF65-F5344CB8AC3E}">
        <p14:creationId xmlns:p14="http://schemas.microsoft.com/office/powerpoint/2010/main" val="2322618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 </a:t>
            </a:r>
            <a:r>
              <a:rPr lang="en-US" dirty="0" err="1" smtClean="0"/>
              <a:t>varices</a:t>
            </a:r>
            <a:r>
              <a:rPr lang="en-US" dirty="0" smtClean="0"/>
              <a:t> are often asymptomatic, they may rupture, causing massive </a:t>
            </a:r>
            <a:r>
              <a:rPr lang="en-US" dirty="0" err="1" smtClean="0"/>
              <a:t>hematemesis</a:t>
            </a:r>
            <a:r>
              <a:rPr lang="en-US" dirty="0" smtClean="0"/>
              <a:t>. </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12</a:t>
            </a:fld>
            <a:endParaRPr lang="en-US"/>
          </a:p>
        </p:txBody>
      </p:sp>
    </p:spTree>
    <p:extLst>
      <p:ext uri="{BB962C8B-B14F-4D97-AF65-F5344CB8AC3E}">
        <p14:creationId xmlns:p14="http://schemas.microsoft.com/office/powerpoint/2010/main" val="620106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Esophageal </a:t>
            </a:r>
            <a:r>
              <a:rPr lang="en-US" dirty="0" err="1" smtClean="0"/>
              <a:t>varices</a:t>
            </a:r>
            <a:r>
              <a:rPr lang="en-US" dirty="0" smtClean="0"/>
              <a:t>. </a:t>
            </a:r>
            <a:r>
              <a:rPr lang="en-US" b="1" dirty="0" smtClean="0"/>
              <a:t>A,</a:t>
            </a:r>
            <a:r>
              <a:rPr lang="en-US" dirty="0" smtClean="0"/>
              <a:t> This angiogram shows several tortuous esophageal </a:t>
            </a:r>
            <a:r>
              <a:rPr lang="en-US" dirty="0" err="1" smtClean="0"/>
              <a:t>varices</a:t>
            </a:r>
            <a:r>
              <a:rPr lang="en-US" dirty="0" smtClean="0"/>
              <a:t>. </a:t>
            </a:r>
            <a:r>
              <a:rPr lang="en-US" b="1" dirty="0" smtClean="0"/>
              <a:t>B,</a:t>
            </a:r>
            <a:r>
              <a:rPr lang="en-US" dirty="0" smtClean="0"/>
              <a:t> Collapsed </a:t>
            </a:r>
            <a:r>
              <a:rPr lang="en-US" dirty="0" err="1" smtClean="0"/>
              <a:t>varices</a:t>
            </a:r>
            <a:r>
              <a:rPr lang="en-US" dirty="0" smtClean="0"/>
              <a:t> are present in this postmortem specimen corresponding to the angiogram in </a:t>
            </a:r>
            <a:r>
              <a:rPr lang="en-US" b="1" dirty="0" smtClean="0"/>
              <a:t>A</a:t>
            </a:r>
            <a:r>
              <a:rPr lang="en-US" dirty="0" smtClean="0"/>
              <a:t>. The </a:t>
            </a:r>
            <a:r>
              <a:rPr lang="en-US" dirty="0" err="1" smtClean="0"/>
              <a:t>polypoid</a:t>
            </a:r>
            <a:r>
              <a:rPr lang="en-US" dirty="0" smtClean="0"/>
              <a:t> areas represent previous sites of </a:t>
            </a:r>
            <a:r>
              <a:rPr lang="en-US" dirty="0" err="1" smtClean="0"/>
              <a:t>variceal</a:t>
            </a:r>
            <a:r>
              <a:rPr lang="en-US" dirty="0" smtClean="0"/>
              <a:t> hemorrhage that have been </a:t>
            </a:r>
            <a:r>
              <a:rPr lang="en-US" dirty="0" err="1" smtClean="0"/>
              <a:t>ligated</a:t>
            </a:r>
            <a:r>
              <a:rPr lang="en-US" dirty="0" smtClean="0"/>
              <a:t> with bands. </a:t>
            </a:r>
            <a:r>
              <a:rPr lang="en-US" b="1" dirty="0" smtClean="0"/>
              <a:t>C,</a:t>
            </a:r>
            <a:r>
              <a:rPr lang="en-US" dirty="0" smtClean="0"/>
              <a:t> Dilated </a:t>
            </a:r>
            <a:r>
              <a:rPr lang="en-US" dirty="0" err="1" smtClean="0"/>
              <a:t>varice</a:t>
            </a:r>
            <a:r>
              <a:rPr lang="en-US" dirty="0" smtClean="0"/>
              <a:t> beneath intact </a:t>
            </a:r>
            <a:r>
              <a:rPr lang="en-US" dirty="0" err="1" smtClean="0"/>
              <a:t>squamous</a:t>
            </a:r>
            <a:r>
              <a:rPr lang="en-US" dirty="0" smtClean="0"/>
              <a:t> mucosa.</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14</a:t>
            </a:fld>
            <a:endParaRPr lang="en-US"/>
          </a:p>
        </p:txBody>
      </p:sp>
    </p:spTree>
    <p:extLst>
      <p:ext uri="{BB962C8B-B14F-4D97-AF65-F5344CB8AC3E}">
        <p14:creationId xmlns:p14="http://schemas.microsoft.com/office/powerpoint/2010/main" val="2316631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Splenomegaly</a:t>
            </a:r>
            <a:r>
              <a:rPr lang="en-US" dirty="0" smtClean="0"/>
              <a:t> </a:t>
            </a:r>
            <a:r>
              <a:rPr lang="en-US" dirty="0" err="1" smtClean="0"/>
              <a:t>Body_ID</a:t>
            </a:r>
            <a:r>
              <a:rPr lang="en-US" dirty="0" smtClean="0"/>
              <a:t>: </a:t>
            </a:r>
            <a:r>
              <a:rPr lang="en-US" b="1" dirty="0" smtClean="0"/>
              <a:t>HC018018</a:t>
            </a:r>
            <a:r>
              <a:rPr lang="en-US" dirty="0" smtClean="0"/>
              <a:t> Long-standing congestion may cause congestive </a:t>
            </a:r>
            <a:r>
              <a:rPr lang="en-US" dirty="0" err="1" smtClean="0"/>
              <a:t>splenomegaly</a:t>
            </a:r>
            <a:r>
              <a:rPr lang="en-US" dirty="0" smtClean="0"/>
              <a:t>. The degree of </a:t>
            </a:r>
            <a:r>
              <a:rPr lang="en-US" dirty="0" err="1" smtClean="0"/>
              <a:t>splenic</a:t>
            </a:r>
            <a:r>
              <a:rPr lang="en-US" dirty="0" smtClean="0"/>
              <a:t> enlargement varies widely and may reach as much as 1000 gm, but it is not necessarily correlated with other features of portal hypertension. The massive </a:t>
            </a:r>
            <a:r>
              <a:rPr lang="en-US" dirty="0" err="1" smtClean="0"/>
              <a:t>splenomegaly</a:t>
            </a:r>
            <a:r>
              <a:rPr lang="en-US" dirty="0" smtClean="0"/>
              <a:t> may secondarily induce hematologic abnormalities attributable to </a:t>
            </a:r>
            <a:r>
              <a:rPr lang="en-US" dirty="0" err="1" smtClean="0"/>
              <a:t>hypersplenism</a:t>
            </a:r>
            <a:r>
              <a:rPr lang="en-US" dirty="0" smtClean="0"/>
              <a:t>, such as thrombocytopenia or even </a:t>
            </a:r>
            <a:r>
              <a:rPr lang="en-US" dirty="0" err="1" smtClean="0"/>
              <a:t>pancytopenia</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15</a:t>
            </a:fld>
            <a:endParaRPr lang="en-US"/>
          </a:p>
        </p:txBody>
      </p:sp>
    </p:spTree>
    <p:extLst>
      <p:ext uri="{BB962C8B-B14F-4D97-AF65-F5344CB8AC3E}">
        <p14:creationId xmlns:p14="http://schemas.microsoft.com/office/powerpoint/2010/main" val="1630299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The fluid is generally serous, having less than 3 gm/</a:t>
            </a:r>
            <a:r>
              <a:rPr lang="en-US" dirty="0" err="1" smtClean="0"/>
              <a:t>dL</a:t>
            </a:r>
            <a:r>
              <a:rPr lang="en-US" dirty="0" smtClean="0"/>
              <a:t> of protein </a:t>
            </a:r>
            <a:r>
              <a:rPr lang="en-US" i="1" dirty="0" err="1" smtClean="0"/>
              <a:t>Ascites</a:t>
            </a:r>
            <a:r>
              <a:rPr lang="en-US" i="1" dirty="0" smtClean="0"/>
              <a:t> is the accumulation of excess fluid in the peritoneal cavity</a:t>
            </a:r>
            <a:r>
              <a:rPr lang="en-US" dirty="0" smtClean="0"/>
              <a:t>. In 85% of cases, </a:t>
            </a:r>
            <a:r>
              <a:rPr lang="en-US" dirty="0" err="1" smtClean="0"/>
              <a:t>ascites</a:t>
            </a:r>
            <a:r>
              <a:rPr lang="en-US" dirty="0" smtClean="0"/>
              <a:t> is caused by cirrhosis</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16</a:t>
            </a:fld>
            <a:endParaRPr lang="en-US"/>
          </a:p>
        </p:txBody>
      </p:sp>
    </p:spTree>
    <p:extLst>
      <p:ext uri="{BB962C8B-B14F-4D97-AF65-F5344CB8AC3E}">
        <p14:creationId xmlns:p14="http://schemas.microsoft.com/office/powerpoint/2010/main" val="3672273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JAUNDICE AND CHOLESTASIS </a:t>
            </a:r>
            <a:r>
              <a:rPr lang="en-US" dirty="0" err="1" smtClean="0"/>
              <a:t>Body_ID</a:t>
            </a:r>
            <a:r>
              <a:rPr lang="en-US" dirty="0" smtClean="0"/>
              <a:t>: </a:t>
            </a:r>
            <a:r>
              <a:rPr lang="en-US" b="1" dirty="0" smtClean="0"/>
              <a:t>HC018019</a:t>
            </a:r>
            <a:r>
              <a:rPr lang="en-US" dirty="0" smtClean="0"/>
              <a:t> The common causes of jaundice are </a:t>
            </a:r>
            <a:r>
              <a:rPr lang="en-US" dirty="0" err="1" smtClean="0"/>
              <a:t>bilirubin</a:t>
            </a:r>
            <a:r>
              <a:rPr lang="en-US" dirty="0" smtClean="0"/>
              <a:t> overproduction, hepatitis, and obstruction of the flow of bile. Hepatic bile serves two major functions: (1) the emulsification of dietary fat in the lumen of the gut through the detergent action of bile salts, and (2) the elimination of </a:t>
            </a:r>
            <a:r>
              <a:rPr lang="en-US" dirty="0" err="1" smtClean="0"/>
              <a:t>bilirubin</a:t>
            </a:r>
            <a:r>
              <a:rPr lang="en-US" dirty="0" smtClean="0"/>
              <a:t>, excess cholesterol, </a:t>
            </a:r>
            <a:r>
              <a:rPr lang="en-US" dirty="0" err="1" smtClean="0"/>
              <a:t>xenobiotics</a:t>
            </a:r>
            <a:r>
              <a:rPr lang="en-US" dirty="0" smtClean="0"/>
              <a:t>, and other waste products that are insufficiently water-soluble to be excreted into urine. Alterations of bile formation become clinically evident as yellow discoloration of the skin and sclera (</a:t>
            </a:r>
            <a:r>
              <a:rPr lang="en-US" i="1" dirty="0" smtClean="0"/>
              <a:t>jaundice</a:t>
            </a:r>
            <a:r>
              <a:rPr lang="en-US" dirty="0" smtClean="0"/>
              <a:t> and </a:t>
            </a:r>
            <a:r>
              <a:rPr lang="en-US" i="1" dirty="0" err="1" smtClean="0"/>
              <a:t>icterus</a:t>
            </a:r>
            <a:r>
              <a:rPr lang="en-US" dirty="0" smtClean="0"/>
              <a:t>, respectively) due to retention of </a:t>
            </a:r>
            <a:r>
              <a:rPr lang="en-US" dirty="0" err="1" smtClean="0"/>
              <a:t>bilirubin</a:t>
            </a:r>
            <a:r>
              <a:rPr lang="en-US" dirty="0" smtClean="0"/>
              <a:t>, and as </a:t>
            </a:r>
            <a:r>
              <a:rPr lang="en-US" i="1" dirty="0" err="1" smtClean="0"/>
              <a:t>cholestasis</a:t>
            </a:r>
            <a:r>
              <a:rPr lang="en-US" dirty="0" smtClean="0"/>
              <a:t>, characterized by systemic retention of not only </a:t>
            </a:r>
            <a:r>
              <a:rPr lang="en-US" dirty="0" err="1" smtClean="0"/>
              <a:t>bilirubin</a:t>
            </a:r>
            <a:r>
              <a:rPr lang="en-US" dirty="0" smtClean="0"/>
              <a:t> but also other solutes eliminated in bile. To understand the </a:t>
            </a:r>
            <a:r>
              <a:rPr lang="en-US" dirty="0" err="1" smtClean="0"/>
              <a:t>pathophysiology</a:t>
            </a:r>
            <a:r>
              <a:rPr lang="en-US" dirty="0" smtClean="0"/>
              <a:t> of jaundice it is important first to become familiar with the major aspects of bile formation and metabolism. The metabolism of </a:t>
            </a:r>
            <a:r>
              <a:rPr lang="en-US" dirty="0" err="1" smtClean="0"/>
              <a:t>bilirubin</a:t>
            </a:r>
            <a:r>
              <a:rPr lang="en-US" dirty="0" smtClean="0"/>
              <a:t> by the liver consists of four separate but interrelated events: uptake from the circulation; intracellular storage; conjugation with </a:t>
            </a:r>
            <a:r>
              <a:rPr lang="en-US" dirty="0" err="1" smtClean="0"/>
              <a:t>glucoronic</a:t>
            </a:r>
            <a:r>
              <a:rPr lang="en-US" dirty="0" smtClean="0"/>
              <a:t> acid; and </a:t>
            </a:r>
            <a:r>
              <a:rPr lang="en-US" dirty="0" err="1" smtClean="0"/>
              <a:t>biliary</a:t>
            </a:r>
            <a:r>
              <a:rPr lang="en-US" dirty="0" smtClean="0"/>
              <a:t> excretion.</a:t>
            </a:r>
            <a:endParaRPr lang="en-US" dirty="0"/>
          </a:p>
        </p:txBody>
      </p:sp>
      <p:sp>
        <p:nvSpPr>
          <p:cNvPr id="4" name="Slide Number Placeholder 3"/>
          <p:cNvSpPr>
            <a:spLocks noGrp="1"/>
          </p:cNvSpPr>
          <p:nvPr>
            <p:ph type="sldNum" sz="quarter" idx="10"/>
          </p:nvPr>
        </p:nvSpPr>
        <p:spPr/>
        <p:txBody>
          <a:bodyPr/>
          <a:lstStyle/>
          <a:p>
            <a:fld id="{DB45BD3C-738E-4C61-ACE1-A9D82A8A6238}" type="slidenum">
              <a:rPr lang="en-US" smtClean="0"/>
              <a:pPr/>
              <a:t>19</a:t>
            </a:fld>
            <a:endParaRPr lang="en-US"/>
          </a:p>
        </p:txBody>
      </p:sp>
    </p:spTree>
    <p:extLst>
      <p:ext uri="{BB962C8B-B14F-4D97-AF65-F5344CB8AC3E}">
        <p14:creationId xmlns:p14="http://schemas.microsoft.com/office/powerpoint/2010/main" val="364270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D2423B7-5BFF-4A57-80E3-A071A90CE9B4}" type="datetimeFigureOut">
              <a:rPr lang="en-US" smtClean="0"/>
              <a:pPr/>
              <a:t>12/11/2018</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0AD1671-A712-48A0-A22E-6161BA7BE552}"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D2423B7-5BFF-4A57-80E3-A071A90CE9B4}" type="datetimeFigureOut">
              <a:rPr lang="en-US" smtClean="0"/>
              <a:pPr/>
              <a:t>12/11/2018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D2423B7-5BFF-4A57-80E3-A071A90CE9B4}" type="datetimeFigureOut">
              <a:rPr lang="en-US" smtClean="0"/>
              <a:pPr/>
              <a:t>12/11/2018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D2423B7-5BFF-4A57-80E3-A071A90CE9B4}" type="datetimeFigureOut">
              <a:rPr lang="en-US" smtClean="0"/>
              <a:pPr/>
              <a:t>12/11/2018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AD1671-A712-48A0-A22E-6161BA7BE552}"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D2423B7-5BFF-4A57-80E3-A071A90CE9B4}" type="datetimeFigureOut">
              <a:rPr lang="en-US" smtClean="0"/>
              <a:pPr/>
              <a:t>12/11/2018</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0AD1671-A712-48A0-A22E-6161BA7BE55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D2423B7-5BFF-4A57-80E3-A071A90CE9B4}" type="datetimeFigureOut">
              <a:rPr lang="en-US" smtClean="0"/>
              <a:pPr/>
              <a:t>12/11/2018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AD1671-A712-48A0-A22E-6161BA7BE552}"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D2423B7-5BFF-4A57-80E3-A071A90CE9B4}" type="datetimeFigureOut">
              <a:rPr lang="en-US" smtClean="0"/>
              <a:pPr/>
              <a:t>12/11/2018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AD1671-A712-48A0-A22E-6161BA7BE552}"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D2423B7-5BFF-4A57-80E3-A071A90CE9B4}" type="datetimeFigureOut">
              <a:rPr lang="en-US" smtClean="0"/>
              <a:pPr/>
              <a:t>12/11/2018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2423B7-5BFF-4A57-80E3-A071A90CE9B4}" type="datetimeFigureOut">
              <a:rPr lang="en-US" smtClean="0"/>
              <a:pPr/>
              <a:t>12/11/2018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AD1671-A712-48A0-A22E-6161BA7BE55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D2423B7-5BFF-4A57-80E3-A071A90CE9B4}" type="datetimeFigureOut">
              <a:rPr lang="en-US" smtClean="0"/>
              <a:pPr/>
              <a:t>12/11/2018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AD1671-A712-48A0-A22E-6161BA7BE552}"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D2423B7-5BFF-4A57-80E3-A071A90CE9B4}" type="datetimeFigureOut">
              <a:rPr lang="en-US" smtClean="0"/>
              <a:pPr/>
              <a:t>12/11/2018</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0AD1671-A712-48A0-A22E-6161BA7BE552}"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D2423B7-5BFF-4A57-80E3-A071A90CE9B4}" type="datetimeFigureOut">
              <a:rPr lang="en-US" smtClean="0"/>
              <a:pPr/>
              <a:t>12/11/2018</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0AD1671-A712-48A0-A22E-6161BA7BE55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sp>
        <p:nvSpPr>
          <p:cNvPr id="2" name="Title 1"/>
          <p:cNvSpPr>
            <a:spLocks noGrp="1"/>
          </p:cNvSpPr>
          <p:nvPr>
            <p:ph type="ctrTitle"/>
          </p:nvPr>
        </p:nvSpPr>
        <p:spPr/>
        <p:txBody>
          <a:bodyPr/>
          <a:lstStyle/>
          <a:p>
            <a:r>
              <a:rPr lang="en-US" dirty="0" smtClean="0"/>
              <a:t>Complications of liver cirrhosis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Complications of liver cirrhosis</a:t>
            </a:r>
            <a:br>
              <a:rPr lang="en-US" dirty="0" smtClean="0"/>
            </a:br>
            <a:r>
              <a:rPr lang="en-US" b="1" dirty="0" smtClean="0">
                <a:solidFill>
                  <a:schemeClr val="accent1"/>
                </a:solidFill>
              </a:rPr>
              <a:t>ESOPHAGEAL VARICES:</a:t>
            </a:r>
            <a:endParaRPr lang="en-US" dirty="0"/>
          </a:p>
        </p:txBody>
      </p:sp>
      <p:sp>
        <p:nvSpPr>
          <p:cNvPr id="3" name="Content Placeholder 2"/>
          <p:cNvSpPr>
            <a:spLocks noGrp="1"/>
          </p:cNvSpPr>
          <p:nvPr>
            <p:ph sz="quarter" idx="1"/>
          </p:nvPr>
        </p:nvSpPr>
        <p:spPr/>
        <p:txBody>
          <a:bodyPr>
            <a:normAutofit fontScale="92500"/>
          </a:bodyPr>
          <a:lstStyle/>
          <a:p>
            <a:pPr>
              <a:buNone/>
            </a:pPr>
            <a:r>
              <a:rPr lang="en-US" b="1" dirty="0" smtClean="0"/>
              <a:t>Pathogenesis</a:t>
            </a:r>
          </a:p>
          <a:p>
            <a:r>
              <a:rPr lang="en-US" b="1" dirty="0" smtClean="0"/>
              <a:t>Portal hypertension results in the development of collateral channels at sites where the portal and </a:t>
            </a:r>
            <a:r>
              <a:rPr lang="en-US" b="1" dirty="0" err="1" smtClean="0"/>
              <a:t>caval</a:t>
            </a:r>
            <a:r>
              <a:rPr lang="en-US" b="1" dirty="0" smtClean="0"/>
              <a:t> systems communicate. Although these collateral veins allow some drainage to occur, they lead to development of a congested </a:t>
            </a:r>
            <a:r>
              <a:rPr lang="en-US" b="1" dirty="0" err="1" smtClean="0"/>
              <a:t>subepithelial</a:t>
            </a:r>
            <a:r>
              <a:rPr lang="en-US" b="1" dirty="0" smtClean="0"/>
              <a:t> and </a:t>
            </a:r>
            <a:r>
              <a:rPr lang="en-US" b="1" dirty="0" err="1" smtClean="0"/>
              <a:t>submucosal</a:t>
            </a:r>
            <a:r>
              <a:rPr lang="en-US" b="1" dirty="0" smtClean="0"/>
              <a:t> venous plexus within the distal esophagus. (</a:t>
            </a:r>
            <a:r>
              <a:rPr lang="en-US" b="1" i="1" dirty="0" smtClean="0"/>
              <a:t>varices): </a:t>
            </a:r>
          </a:p>
          <a:p>
            <a:r>
              <a:rPr lang="en-US" b="1" dirty="0" smtClean="0"/>
              <a:t>90% of cirrhotic patients develop varices most commonly in association with alcoholic liver disease</a:t>
            </a:r>
          </a:p>
          <a:p>
            <a:r>
              <a:rPr lang="en-US" b="1" dirty="0" smtClean="0"/>
              <a:t>Hepatic </a:t>
            </a:r>
            <a:r>
              <a:rPr lang="en-US" b="1" dirty="0" err="1" smtClean="0"/>
              <a:t>schistosomiasis</a:t>
            </a:r>
            <a:endParaRPr lang="en-US" b="1" dirty="0"/>
          </a:p>
        </p:txBody>
      </p:sp>
    </p:spTree>
    <p:extLst>
      <p:ext uri="{BB962C8B-B14F-4D97-AF65-F5344CB8AC3E}">
        <p14:creationId xmlns:p14="http://schemas.microsoft.com/office/powerpoint/2010/main" val="2221340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Complications of liver cirrhosis</a:t>
            </a:r>
            <a:br>
              <a:rPr lang="en-US" dirty="0" smtClean="0"/>
            </a:br>
            <a:r>
              <a:rPr lang="en-US" b="1" dirty="0" smtClean="0">
                <a:solidFill>
                  <a:schemeClr val="accent1"/>
                </a:solidFill>
              </a:rPr>
              <a:t>ESOPHAGEAL VARICES</a:t>
            </a:r>
            <a:endParaRPr lang="en-US"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US" b="1" dirty="0" smtClean="0"/>
              <a:t>Morphology</a:t>
            </a:r>
            <a:r>
              <a:rPr lang="en-US" b="1" dirty="0"/>
              <a:t>:</a:t>
            </a:r>
            <a:r>
              <a:rPr lang="en-US" dirty="0" smtClean="0"/>
              <a:t> </a:t>
            </a:r>
          </a:p>
          <a:p>
            <a:r>
              <a:rPr lang="en-US" dirty="0" smtClean="0"/>
              <a:t>Varices can be detected by </a:t>
            </a:r>
            <a:r>
              <a:rPr lang="en-US" dirty="0" err="1" smtClean="0"/>
              <a:t>venogram</a:t>
            </a:r>
            <a:r>
              <a:rPr lang="en-US" dirty="0" smtClean="0"/>
              <a:t>: tortuous dilated veins lying primarily within the submucosa of the distal esophagus and proximal stomach. Venous channels directly beneath the esophageal epithelium may also become massively dilated. </a:t>
            </a:r>
          </a:p>
          <a:p>
            <a:r>
              <a:rPr lang="en-US" dirty="0" err="1" smtClean="0"/>
              <a:t>Varices</a:t>
            </a:r>
            <a:r>
              <a:rPr lang="en-US" dirty="0" smtClean="0"/>
              <a:t> may not be grossly obvious in surgical or postmortem specimens, because they collapse in the absence of blood flow .</a:t>
            </a:r>
          </a:p>
          <a:p>
            <a:r>
              <a:rPr lang="en-US" dirty="0" err="1" smtClean="0"/>
              <a:t>Variceal</a:t>
            </a:r>
            <a:r>
              <a:rPr lang="en-US" dirty="0" smtClean="0"/>
              <a:t> rupture results in hemorrhage into the lumen or esophageal wall, in which case the overlying mucosa appears ulcerated and necrotic. If rupture has occurred in the past, venous thrombosis, inflammation, and evidence of prior therapy may also be present.</a:t>
            </a:r>
            <a:endParaRPr lang="en-US" dirty="0"/>
          </a:p>
        </p:txBody>
      </p:sp>
    </p:spTree>
    <p:extLst>
      <p:ext uri="{BB962C8B-B14F-4D97-AF65-F5344CB8AC3E}">
        <p14:creationId xmlns:p14="http://schemas.microsoft.com/office/powerpoint/2010/main" val="875109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Complications of liver cirrhosis</a:t>
            </a:r>
            <a:br>
              <a:rPr lang="en-US" dirty="0" smtClean="0"/>
            </a:br>
            <a:r>
              <a:rPr lang="en-US" b="1" dirty="0" smtClean="0">
                <a:solidFill>
                  <a:schemeClr val="accent1"/>
                </a:solidFill>
              </a:rPr>
              <a:t>ESOPHAGEAL VARICES:</a:t>
            </a:r>
            <a:endParaRPr lang="en-US" dirty="0"/>
          </a:p>
        </p:txBody>
      </p:sp>
      <p:sp>
        <p:nvSpPr>
          <p:cNvPr id="3" name="Content Placeholder 2"/>
          <p:cNvSpPr>
            <a:spLocks noGrp="1"/>
          </p:cNvSpPr>
          <p:nvPr>
            <p:ph sz="quarter" idx="1"/>
          </p:nvPr>
        </p:nvSpPr>
        <p:spPr/>
        <p:txBody>
          <a:bodyPr>
            <a:normAutofit/>
          </a:bodyPr>
          <a:lstStyle/>
          <a:p>
            <a:pPr>
              <a:buNone/>
            </a:pPr>
            <a:r>
              <a:rPr lang="en-US" dirty="0" smtClean="0"/>
              <a:t>Clinical features:</a:t>
            </a:r>
          </a:p>
          <a:p>
            <a:r>
              <a:rPr lang="en-US" dirty="0" smtClean="0"/>
              <a:t>Asymptomatic or rupture-</a:t>
            </a:r>
            <a:r>
              <a:rPr lang="en-US" dirty="0" smtClean="0">
                <a:sym typeface="Wingdings" pitchFamily="2" charset="2"/>
              </a:rPr>
              <a:t></a:t>
            </a:r>
            <a:r>
              <a:rPr lang="en-US" dirty="0" smtClean="0"/>
              <a:t> massive </a:t>
            </a:r>
            <a:r>
              <a:rPr lang="en-US" dirty="0" err="1" smtClean="0"/>
              <a:t>hematemesis</a:t>
            </a:r>
            <a:r>
              <a:rPr lang="en-US" dirty="0" smtClean="0"/>
              <a:t>.</a:t>
            </a:r>
          </a:p>
          <a:p>
            <a:r>
              <a:rPr lang="en-US" dirty="0" smtClean="0"/>
              <a:t>Inflammatory erosion of thinned overlying mucosa</a:t>
            </a:r>
          </a:p>
          <a:p>
            <a:r>
              <a:rPr lang="en-US" dirty="0" smtClean="0"/>
              <a:t>Increased tension in progressively dilated veins</a:t>
            </a:r>
          </a:p>
          <a:p>
            <a:r>
              <a:rPr lang="en-US" dirty="0" smtClean="0"/>
              <a:t>Increased vascular hydrostatic pressure associated with vomiting are likely to contribute to medical emergency that is treated by any of several methods: </a:t>
            </a:r>
          </a:p>
          <a:p>
            <a:pPr marL="777240" lvl="1" indent="-457200">
              <a:buFont typeface="+mj-lt"/>
              <a:buAutoNum type="arabicPeriod"/>
            </a:pPr>
            <a:r>
              <a:rPr lang="en-US" dirty="0" err="1" smtClean="0"/>
              <a:t>Sclerotherapy</a:t>
            </a:r>
            <a:endParaRPr lang="en-US" dirty="0" smtClean="0"/>
          </a:p>
          <a:p>
            <a:pPr marL="777240" lvl="1" indent="-457200">
              <a:buFont typeface="+mj-lt"/>
              <a:buAutoNum type="arabicPeriod"/>
            </a:pPr>
            <a:r>
              <a:rPr lang="en-US" dirty="0" smtClean="0"/>
              <a:t>Endoscopic balloon </a:t>
            </a:r>
            <a:r>
              <a:rPr lang="en-US" dirty="0" err="1" smtClean="0"/>
              <a:t>tamponade</a:t>
            </a:r>
            <a:endParaRPr lang="en-US" dirty="0" smtClean="0"/>
          </a:p>
          <a:p>
            <a:pPr marL="777240" lvl="1" indent="-457200">
              <a:buFont typeface="+mj-lt"/>
              <a:buAutoNum type="arabicPeriod"/>
            </a:pPr>
            <a:r>
              <a:rPr lang="en-US" dirty="0" smtClean="0"/>
              <a:t>Endoscopic rubber band ligation</a:t>
            </a:r>
          </a:p>
          <a:p>
            <a:endParaRPr lang="en-US" dirty="0" smtClean="0"/>
          </a:p>
          <a:p>
            <a:endParaRPr lang="en-US" dirty="0"/>
          </a:p>
        </p:txBody>
      </p:sp>
    </p:spTree>
    <p:extLst>
      <p:ext uri="{BB962C8B-B14F-4D97-AF65-F5344CB8AC3E}">
        <p14:creationId xmlns:p14="http://schemas.microsoft.com/office/powerpoint/2010/main" val="2487020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Complications of liver cirrhosis</a:t>
            </a:r>
            <a:br>
              <a:rPr lang="en-US" dirty="0" smtClean="0"/>
            </a:br>
            <a:r>
              <a:rPr lang="en-US" b="1" dirty="0" smtClean="0">
                <a:solidFill>
                  <a:schemeClr val="accent1"/>
                </a:solidFill>
              </a:rPr>
              <a:t>ESOPHAGEAL VARICES:</a:t>
            </a:r>
            <a:endParaRPr lang="en-US" dirty="0"/>
          </a:p>
        </p:txBody>
      </p:sp>
      <p:sp>
        <p:nvSpPr>
          <p:cNvPr id="3" name="Content Placeholder 2"/>
          <p:cNvSpPr>
            <a:spLocks noGrp="1"/>
          </p:cNvSpPr>
          <p:nvPr>
            <p:ph sz="quarter" idx="1"/>
          </p:nvPr>
        </p:nvSpPr>
        <p:spPr/>
        <p:txBody>
          <a:bodyPr>
            <a:normAutofit/>
          </a:bodyPr>
          <a:lstStyle/>
          <a:p>
            <a:r>
              <a:rPr lang="en-US" dirty="0" smtClean="0"/>
              <a:t>Half of patients die from the first bleeding episode either as a direct consequence of hemorrhage or following hepatic coma triggered by hypovolemic shock. </a:t>
            </a:r>
          </a:p>
          <a:p>
            <a:r>
              <a:rPr lang="en-US" dirty="0" smtClean="0"/>
              <a:t>Additional 50% within 1 year. </a:t>
            </a:r>
          </a:p>
          <a:p>
            <a:r>
              <a:rPr lang="en-US" dirty="0" smtClean="0"/>
              <a:t>Each episode has a similar rate of mortality. </a:t>
            </a:r>
          </a:p>
          <a:p>
            <a:r>
              <a:rPr lang="en-US" dirty="0" smtClean="0"/>
              <a:t>Over half of deaths among individuals with advanced cirrhosis result from </a:t>
            </a:r>
            <a:r>
              <a:rPr lang="en-US" dirty="0" err="1" smtClean="0"/>
              <a:t>variceal</a:t>
            </a:r>
            <a:r>
              <a:rPr lang="en-US" dirty="0" smtClean="0"/>
              <a:t> rupture. </a:t>
            </a:r>
          </a:p>
          <a:p>
            <a:endParaRPr lang="en-US" dirty="0"/>
          </a:p>
        </p:txBody>
      </p:sp>
    </p:spTree>
    <p:extLst>
      <p:ext uri="{BB962C8B-B14F-4D97-AF65-F5344CB8AC3E}">
        <p14:creationId xmlns:p14="http://schemas.microsoft.com/office/powerpoint/2010/main" val="7077849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pic>
        <p:nvPicPr>
          <p:cNvPr id="1027" name="Picture 3" descr="C:\Documents and Settings\Dr.Hala\My Documents\My Pictures\showimage.jpg"/>
          <p:cNvPicPr>
            <a:picLocks noGrp="1" noChangeAspect="1" noChangeArrowheads="1"/>
          </p:cNvPicPr>
          <p:nvPr>
            <p:ph sz="quarter" idx="1"/>
          </p:nvPr>
        </p:nvPicPr>
        <p:blipFill>
          <a:blip r:embed="rId3" cstate="print"/>
          <a:srcRect/>
          <a:stretch>
            <a:fillRect/>
          </a:stretch>
        </p:blipFill>
        <p:spPr bwMode="auto">
          <a:xfrm>
            <a:off x="0" y="0"/>
            <a:ext cx="9144000" cy="6857999"/>
          </a:xfrm>
          <a:prstGeom prst="rect">
            <a:avLst/>
          </a:prstGeom>
          <a:noFill/>
        </p:spPr>
      </p:pic>
      <p:sp>
        <p:nvSpPr>
          <p:cNvPr id="7" name="Rectangle 6"/>
          <p:cNvSpPr/>
          <p:nvPr/>
        </p:nvSpPr>
        <p:spPr>
          <a:xfrm>
            <a:off x="0" y="6629400"/>
            <a:ext cx="91440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276600" y="0"/>
            <a:ext cx="2516523"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en-US" b="1" dirty="0" smtClean="0">
                <a:solidFill>
                  <a:schemeClr val="accent1"/>
                </a:solidFill>
              </a:rPr>
              <a:t>ESOPHAGEAL VARICES:</a:t>
            </a:r>
          </a:p>
        </p:txBody>
      </p:sp>
    </p:spTree>
    <p:extLst>
      <p:ext uri="{BB962C8B-B14F-4D97-AF65-F5344CB8AC3E}">
        <p14:creationId xmlns:p14="http://schemas.microsoft.com/office/powerpoint/2010/main" val="35267786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sz="quarter" idx="1"/>
          </p:nvPr>
        </p:nvSpPr>
        <p:spPr/>
        <p:txBody>
          <a:bodyPr>
            <a:normAutofit/>
          </a:bodyPr>
          <a:lstStyle/>
          <a:p>
            <a:r>
              <a:rPr lang="en-US" sz="3200" b="1" dirty="0" smtClean="0">
                <a:solidFill>
                  <a:schemeClr val="accent1"/>
                </a:solidFill>
              </a:rPr>
              <a:t>Splenomegaly: </a:t>
            </a:r>
            <a:r>
              <a:rPr lang="en-US" sz="3200" b="1" dirty="0" smtClean="0"/>
              <a:t>Long-standing congestion may cause congestive splenomegaly            (spleen weight may reach up to 1000 gm) </a:t>
            </a:r>
          </a:p>
          <a:p>
            <a:pPr lvl="1"/>
            <a:r>
              <a:rPr lang="en-US" sz="3000" b="1" dirty="0" smtClean="0"/>
              <a:t>The massive splenomegaly may induce hematologic abnormalities attributable to </a:t>
            </a:r>
            <a:r>
              <a:rPr lang="en-US" sz="3000" b="1" dirty="0" err="1" smtClean="0"/>
              <a:t>hypersplenism</a:t>
            </a:r>
            <a:r>
              <a:rPr lang="en-US" sz="3000" b="1" dirty="0" smtClean="0"/>
              <a:t>, such as thrombocytopenia or  pancytopenia</a:t>
            </a:r>
            <a:endParaRPr lang="en-US" sz="30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sz="quarter" idx="1"/>
          </p:nvPr>
        </p:nvSpPr>
        <p:spPr/>
        <p:txBody>
          <a:bodyPr>
            <a:normAutofit/>
          </a:bodyPr>
          <a:lstStyle/>
          <a:p>
            <a:r>
              <a:rPr lang="en-US" sz="3200" b="1" i="1" dirty="0" smtClean="0">
                <a:solidFill>
                  <a:schemeClr val="accent1"/>
                </a:solidFill>
              </a:rPr>
              <a:t>Ascites</a:t>
            </a:r>
            <a:r>
              <a:rPr lang="en-US" sz="3200" b="1" i="1" dirty="0" smtClean="0"/>
              <a:t> is the accumulation of excess fluid in the peritoneal cavity: </a:t>
            </a:r>
          </a:p>
          <a:p>
            <a:r>
              <a:rPr lang="en-US" sz="3200" b="1" dirty="0" smtClean="0"/>
              <a:t>85% of cases are caused by cirrhosis.</a:t>
            </a:r>
          </a:p>
          <a:p>
            <a:r>
              <a:rPr lang="en-US" sz="3200" b="1" dirty="0" smtClean="0"/>
              <a:t>Serous: less than 3 gm/</a:t>
            </a:r>
            <a:r>
              <a:rPr lang="en-US" sz="3200" b="1" dirty="0" err="1" smtClean="0"/>
              <a:t>dL</a:t>
            </a:r>
            <a:r>
              <a:rPr lang="en-US" sz="3200" b="1" dirty="0" smtClean="0"/>
              <a:t> of protein </a:t>
            </a:r>
            <a:endParaRPr lang="en-US" sz="3200" b="1" dirty="0" smtClean="0"/>
          </a:p>
          <a:p>
            <a:r>
              <a:rPr lang="en-US" sz="3200" b="1" dirty="0" smtClean="0"/>
              <a:t>Pathogenesis:</a:t>
            </a:r>
          </a:p>
          <a:p>
            <a:pPr lvl="1"/>
            <a:r>
              <a:rPr lang="en-US" sz="3200" dirty="0"/>
              <a:t>Increase in portal vein hydrostatic pressure </a:t>
            </a:r>
            <a:endParaRPr lang="en-US" sz="3200" dirty="0"/>
          </a:p>
          <a:p>
            <a:pPr lvl="1"/>
            <a:r>
              <a:rPr lang="en-US" sz="3200" dirty="0"/>
              <a:t>Decreases oncotic </a:t>
            </a:r>
            <a:r>
              <a:rPr lang="en-US" sz="3200" dirty="0" smtClean="0"/>
              <a:t>pressure</a:t>
            </a:r>
          </a:p>
          <a:p>
            <a:pPr lvl="1"/>
            <a:r>
              <a:rPr lang="en-US" sz="3200" dirty="0"/>
              <a:t>Liver is unable to metabolize aldosterone</a:t>
            </a:r>
            <a:endParaRPr lang="en-US" sz="30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sz="quarter" idx="1"/>
          </p:nvPr>
        </p:nvSpPr>
        <p:spPr/>
        <p:txBody>
          <a:bodyPr/>
          <a:lstStyle/>
          <a:p>
            <a:r>
              <a:rPr lang="en-US" sz="3200" b="1" dirty="0" smtClean="0"/>
              <a:t>Spontaneous bacterial peritonitis</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US" dirty="0"/>
          </a:p>
        </p:txBody>
      </p:sp>
      <p:sp>
        <p:nvSpPr>
          <p:cNvPr id="4" name="Title 3"/>
          <p:cNvSpPr>
            <a:spLocks noGrp="1"/>
          </p:cNvSpPr>
          <p:nvPr>
            <p:ph type="ctrTitle"/>
          </p:nvPr>
        </p:nvSpPr>
        <p:spPr/>
        <p:txBody>
          <a:bodyPr/>
          <a:lstStyle/>
          <a:p>
            <a:r>
              <a:rPr lang="en-US" dirty="0"/>
              <a:t>Complications of liver cirrhosis</a:t>
            </a:r>
            <a:br>
              <a:rPr lang="en-US" dirty="0"/>
            </a:br>
            <a:r>
              <a:rPr lang="en-US" dirty="0"/>
              <a:t>JAUNDICE AND CHOLESTASIS</a:t>
            </a:r>
          </a:p>
        </p:txBody>
      </p:sp>
    </p:spTree>
    <p:extLst>
      <p:ext uri="{BB962C8B-B14F-4D97-AF65-F5344CB8AC3E}">
        <p14:creationId xmlns:p14="http://schemas.microsoft.com/office/powerpoint/2010/main" val="3299071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Complications of liver cirrhosis</a:t>
            </a:r>
            <a:br>
              <a:rPr lang="en-US" dirty="0" smtClean="0"/>
            </a:br>
            <a:r>
              <a:rPr lang="en-US" b="1" dirty="0">
                <a:solidFill>
                  <a:schemeClr val="accent1"/>
                </a:solidFill>
              </a:rPr>
              <a:t>JAUNDICE AND CHOLESTASIS: </a:t>
            </a:r>
            <a:endParaRPr lang="en-US" dirty="0">
              <a:solidFill>
                <a:schemeClr val="accent1"/>
              </a:solidFill>
            </a:endParaRPr>
          </a:p>
        </p:txBody>
      </p:sp>
      <p:sp>
        <p:nvSpPr>
          <p:cNvPr id="3" name="Content Placeholder 2"/>
          <p:cNvSpPr>
            <a:spLocks noGrp="1"/>
          </p:cNvSpPr>
          <p:nvPr>
            <p:ph sz="quarter" idx="1"/>
          </p:nvPr>
        </p:nvSpPr>
        <p:spPr/>
        <p:txBody>
          <a:bodyPr>
            <a:normAutofit/>
          </a:bodyPr>
          <a:lstStyle/>
          <a:p>
            <a:r>
              <a:rPr lang="en-US" sz="2800" b="1" i="1" dirty="0" smtClean="0"/>
              <a:t>Jaundice</a:t>
            </a:r>
            <a:r>
              <a:rPr lang="en-US" sz="2800" b="1" dirty="0" smtClean="0"/>
              <a:t> and </a:t>
            </a:r>
            <a:r>
              <a:rPr lang="en-US" sz="2800" b="1" i="1" dirty="0" smtClean="0"/>
              <a:t>icterus: </a:t>
            </a:r>
            <a:r>
              <a:rPr lang="en-US" sz="2800" dirty="0" smtClean="0"/>
              <a:t> a yellowish or greenish pigmentation of the skin and sclera of the eyes respectively due to high bilirubin levels. </a:t>
            </a:r>
            <a:endParaRPr lang="en-US" sz="2800" b="1" i="1" dirty="0" smtClean="0"/>
          </a:p>
          <a:p>
            <a:r>
              <a:rPr lang="en-US" sz="2800" b="1" i="1" dirty="0" err="1" smtClean="0"/>
              <a:t>Cholestasis</a:t>
            </a:r>
            <a:r>
              <a:rPr lang="en-US" sz="2800" b="1" dirty="0" smtClean="0"/>
              <a:t>, characterized by systemic retention of not only </a:t>
            </a:r>
            <a:r>
              <a:rPr lang="en-US" sz="2800" b="1" dirty="0" err="1" smtClean="0"/>
              <a:t>bilirubin</a:t>
            </a:r>
            <a:r>
              <a:rPr lang="en-US" sz="2800" b="1" dirty="0" smtClean="0"/>
              <a:t> but also other solutes eliminated in bile.</a:t>
            </a:r>
            <a:endParaRPr lang="en-US" sz="28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sz="quarter" idx="1"/>
          </p:nvPr>
        </p:nvSpPr>
        <p:spPr/>
        <p:txBody>
          <a:bodyPr>
            <a:normAutofit/>
          </a:bodyPr>
          <a:lstStyle/>
          <a:p>
            <a:pPr lvl="0"/>
            <a:r>
              <a:rPr lang="en-US" sz="2800" b="1" dirty="0" smtClean="0"/>
              <a:t>Recognize the major complications of cirrhosis</a:t>
            </a:r>
          </a:p>
          <a:p>
            <a:pPr lvl="0"/>
            <a:r>
              <a:rPr lang="en-US" sz="2800" b="1" dirty="0" smtClean="0"/>
              <a:t>Understand the </a:t>
            </a:r>
            <a:r>
              <a:rPr lang="en-US" sz="2800" b="1" dirty="0" err="1" smtClean="0"/>
              <a:t>pathogenetic</a:t>
            </a:r>
            <a:r>
              <a:rPr lang="en-US" sz="2800" b="1" dirty="0" smtClean="0"/>
              <a:t> mechanisms underlying the occurrence of the complications</a:t>
            </a:r>
          </a:p>
          <a:p>
            <a:pPr lvl="0"/>
            <a:r>
              <a:rPr lang="en-US" sz="2800" b="1" dirty="0" smtClean="0"/>
              <a:t>Recognize the clinical features inherent to the above mentioned complications</a:t>
            </a:r>
          </a:p>
          <a:p>
            <a:pPr lvl="0"/>
            <a:r>
              <a:rPr lang="en-US" sz="2800" b="1" dirty="0" smtClean="0"/>
              <a:t>Describe the pathological findings of the different complications</a:t>
            </a:r>
          </a:p>
          <a:p>
            <a:endParaRPr lang="en-US" sz="28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a:t>Bilirubin </a:t>
            </a:r>
            <a:r>
              <a:rPr lang="en-US" dirty="0" smtClean="0"/>
              <a:t>metabolism</a:t>
            </a:r>
          </a:p>
          <a:p>
            <a:pPr marL="0" indent="0">
              <a:buNone/>
            </a:pPr>
            <a:r>
              <a:rPr lang="en-US" dirty="0" smtClean="0"/>
              <a:t> </a:t>
            </a:r>
            <a:r>
              <a:rPr lang="en-US" dirty="0"/>
              <a:t>and </a:t>
            </a:r>
            <a:r>
              <a:rPr lang="en-US" dirty="0" smtClean="0"/>
              <a:t>elimination</a:t>
            </a:r>
            <a:endParaRPr lang="en-US" dirty="0"/>
          </a:p>
        </p:txBody>
      </p:sp>
      <p:pic>
        <p:nvPicPr>
          <p:cNvPr id="4" name="Picture 3"/>
          <p:cNvPicPr>
            <a:picLocks noChangeAspect="1"/>
          </p:cNvPicPr>
          <p:nvPr/>
        </p:nvPicPr>
        <p:blipFill>
          <a:blip r:embed="rId2"/>
          <a:stretch>
            <a:fillRect/>
          </a:stretch>
        </p:blipFill>
        <p:spPr>
          <a:xfrm>
            <a:off x="4191000" y="152400"/>
            <a:ext cx="4419600" cy="6561684"/>
          </a:xfrm>
          <a:prstGeom prst="rect">
            <a:avLst/>
          </a:prstGeom>
        </p:spPr>
      </p:pic>
    </p:spTree>
    <p:extLst>
      <p:ext uri="{BB962C8B-B14F-4D97-AF65-F5344CB8AC3E}">
        <p14:creationId xmlns:p14="http://schemas.microsoft.com/office/powerpoint/2010/main" val="5343421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Complications of liver cirrhosis</a:t>
            </a:r>
            <a:br>
              <a:rPr lang="en-US" dirty="0" smtClean="0"/>
            </a:br>
            <a:r>
              <a:rPr lang="en-US" dirty="0" smtClean="0">
                <a:solidFill>
                  <a:srgbClr val="C00000"/>
                </a:solidFill>
              </a:rPr>
              <a:t>Cause of Jaundice </a:t>
            </a:r>
            <a:endParaRPr lang="en-US" dirty="0">
              <a:solidFill>
                <a:srgbClr val="C00000"/>
              </a:solidFill>
            </a:endParaRPr>
          </a:p>
        </p:txBody>
      </p:sp>
      <p:sp>
        <p:nvSpPr>
          <p:cNvPr id="3" name="Content Placeholder 2"/>
          <p:cNvSpPr>
            <a:spLocks noGrp="1"/>
          </p:cNvSpPr>
          <p:nvPr>
            <p:ph sz="quarter" idx="1"/>
          </p:nvPr>
        </p:nvSpPr>
        <p:spPr>
          <a:xfrm>
            <a:off x="304800" y="1371600"/>
            <a:ext cx="8686800" cy="5334000"/>
          </a:xfrm>
        </p:spPr>
        <p:txBody>
          <a:bodyPr>
            <a:normAutofit/>
          </a:bodyPr>
          <a:lstStyle/>
          <a:p>
            <a:pPr marL="788670" lvl="1" indent="-514350">
              <a:buFont typeface="+mj-lt"/>
              <a:buAutoNum type="arabicPeriod"/>
            </a:pPr>
            <a:r>
              <a:rPr lang="en-US" sz="2800" b="1" dirty="0" err="1" smtClean="0">
                <a:solidFill>
                  <a:schemeClr val="accent1"/>
                </a:solidFill>
              </a:rPr>
              <a:t>Prehepatic</a:t>
            </a:r>
            <a:r>
              <a:rPr lang="en-US" sz="2800" b="1" dirty="0" smtClean="0">
                <a:solidFill>
                  <a:schemeClr val="accent1"/>
                </a:solidFill>
              </a:rPr>
              <a:t> causes of jaundice</a:t>
            </a:r>
            <a:r>
              <a:rPr lang="en-US" b="1" dirty="0" smtClean="0">
                <a:solidFill>
                  <a:schemeClr val="accent1"/>
                </a:solidFill>
              </a:rPr>
              <a:t>: </a:t>
            </a:r>
            <a:r>
              <a:rPr lang="en-US" sz="2000" b="1" dirty="0" err="1" smtClean="0"/>
              <a:t>Bilirubin</a:t>
            </a:r>
            <a:r>
              <a:rPr lang="en-US" b="1" dirty="0" smtClean="0"/>
              <a:t> </a:t>
            </a:r>
            <a:r>
              <a:rPr lang="en-US" sz="2000" b="1" dirty="0" smtClean="0"/>
              <a:t>overproduction</a:t>
            </a:r>
          </a:p>
          <a:p>
            <a:pPr marL="788670" lvl="1" indent="-514350">
              <a:buFont typeface="+mj-lt"/>
              <a:buAutoNum type="arabicPeriod"/>
            </a:pPr>
            <a:endParaRPr lang="en-US" sz="3100" b="1" dirty="0" smtClean="0"/>
          </a:p>
          <a:p>
            <a:pPr marL="788670" lvl="1" indent="-514350">
              <a:buFont typeface="+mj-lt"/>
              <a:buAutoNum type="arabicPeriod"/>
            </a:pPr>
            <a:endParaRPr lang="en-US" sz="3100" b="1" dirty="0" smtClean="0">
              <a:solidFill>
                <a:schemeClr val="accent1"/>
              </a:solidFill>
            </a:endParaRPr>
          </a:p>
          <a:p>
            <a:pPr marL="788670" lvl="1" indent="-514350">
              <a:buFont typeface="+mj-lt"/>
              <a:buAutoNum type="arabicPeriod"/>
            </a:pPr>
            <a:r>
              <a:rPr lang="en-US" sz="2800" b="1" dirty="0" err="1" smtClean="0">
                <a:solidFill>
                  <a:schemeClr val="accent1"/>
                </a:solidFill>
              </a:rPr>
              <a:t>Intrahepatic</a:t>
            </a:r>
            <a:r>
              <a:rPr lang="en-US" sz="2800" b="1" dirty="0" smtClean="0">
                <a:solidFill>
                  <a:schemeClr val="accent1"/>
                </a:solidFill>
              </a:rPr>
              <a:t> disorders</a:t>
            </a:r>
          </a:p>
          <a:p>
            <a:pPr marL="788670" lvl="1" indent="-514350">
              <a:buFont typeface="+mj-lt"/>
              <a:buAutoNum type="arabicPeriod"/>
            </a:pPr>
            <a:endParaRPr lang="en-US" sz="3100" b="1" dirty="0" smtClean="0">
              <a:solidFill>
                <a:schemeClr val="accent1"/>
              </a:solidFill>
            </a:endParaRPr>
          </a:p>
          <a:p>
            <a:pPr marL="788670" lvl="1" indent="-514350">
              <a:buFont typeface="+mj-lt"/>
              <a:buAutoNum type="arabicPeriod"/>
            </a:pPr>
            <a:endParaRPr lang="en-US" sz="3100" b="1" dirty="0" smtClean="0">
              <a:solidFill>
                <a:schemeClr val="accent1"/>
              </a:solidFill>
            </a:endParaRPr>
          </a:p>
          <a:p>
            <a:pPr marL="788670" lvl="1" indent="-514350">
              <a:buFont typeface="+mj-lt"/>
              <a:buAutoNum type="arabicPeriod"/>
            </a:pPr>
            <a:r>
              <a:rPr lang="en-US" sz="2800" b="1" dirty="0" err="1" smtClean="0">
                <a:solidFill>
                  <a:schemeClr val="accent1"/>
                </a:solidFill>
              </a:rPr>
              <a:t>Posthepatic</a:t>
            </a:r>
            <a:r>
              <a:rPr lang="en-US" sz="2800" b="1" dirty="0" smtClean="0">
                <a:solidFill>
                  <a:schemeClr val="accent1"/>
                </a:solidFill>
              </a:rPr>
              <a:t> disorders  </a:t>
            </a:r>
            <a:r>
              <a:rPr lang="en-US" sz="2000" b="1" dirty="0" smtClean="0"/>
              <a:t>(Obstruction of the flow of bile)</a:t>
            </a:r>
            <a:endParaRPr lang="en-US" dirty="0"/>
          </a:p>
        </p:txBody>
      </p:sp>
      <p:sp>
        <p:nvSpPr>
          <p:cNvPr id="4" name="Rectangle 3"/>
          <p:cNvSpPr/>
          <p:nvPr/>
        </p:nvSpPr>
        <p:spPr>
          <a:xfrm>
            <a:off x="1219200" y="2057400"/>
            <a:ext cx="6858000" cy="70788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b="1" dirty="0" smtClean="0"/>
              <a:t>due to </a:t>
            </a:r>
            <a:r>
              <a:rPr lang="en-US" sz="2000" b="1" dirty="0" err="1" smtClean="0"/>
              <a:t>hemolysis</a:t>
            </a:r>
            <a:r>
              <a:rPr lang="en-US" sz="2000" b="1" dirty="0" smtClean="0"/>
              <a:t> and hematoma </a:t>
            </a:r>
            <a:r>
              <a:rPr lang="en-US" sz="2000" b="1" dirty="0" err="1" smtClean="0"/>
              <a:t>resorption</a:t>
            </a:r>
            <a:r>
              <a:rPr lang="en-US" sz="2000" b="1" dirty="0" smtClean="0"/>
              <a:t>,  lead to elevated levels of </a:t>
            </a:r>
            <a:r>
              <a:rPr lang="en-US" sz="2000" b="1" dirty="0" err="1" smtClean="0"/>
              <a:t>unconjugated</a:t>
            </a:r>
            <a:r>
              <a:rPr lang="en-US" sz="2000" b="1" dirty="0" smtClean="0"/>
              <a:t> (indirect) </a:t>
            </a:r>
            <a:r>
              <a:rPr lang="en-US" sz="2000" b="1" dirty="0" err="1" smtClean="0"/>
              <a:t>bilirubin</a:t>
            </a:r>
            <a:r>
              <a:rPr lang="en-US" sz="2000" b="1" dirty="0" smtClean="0"/>
              <a:t>.</a:t>
            </a:r>
            <a:endParaRPr lang="en-US" sz="2000" b="1" dirty="0"/>
          </a:p>
        </p:txBody>
      </p:sp>
      <p:sp>
        <p:nvSpPr>
          <p:cNvPr id="5" name="Rectangle 4"/>
          <p:cNvSpPr/>
          <p:nvPr/>
        </p:nvSpPr>
        <p:spPr>
          <a:xfrm>
            <a:off x="1143000" y="3420070"/>
            <a:ext cx="7010400" cy="9233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b="1" dirty="0" smtClean="0"/>
              <a:t>can lead to </a:t>
            </a:r>
            <a:r>
              <a:rPr lang="en-US" b="1" dirty="0" err="1" smtClean="0"/>
              <a:t>unconjugated</a:t>
            </a:r>
            <a:r>
              <a:rPr lang="en-US" b="1" dirty="0" smtClean="0"/>
              <a:t> or conjugated </a:t>
            </a:r>
            <a:r>
              <a:rPr lang="en-US" b="1" dirty="0" err="1" smtClean="0"/>
              <a:t>hyperbilirubinemia</a:t>
            </a:r>
            <a:r>
              <a:rPr lang="en-US" b="1" dirty="0" smtClean="0"/>
              <a:t>. The conjugated (direct) </a:t>
            </a:r>
            <a:r>
              <a:rPr lang="en-US" b="1" dirty="0" err="1" smtClean="0"/>
              <a:t>bilirubin</a:t>
            </a:r>
            <a:r>
              <a:rPr lang="en-US" b="1" dirty="0" smtClean="0"/>
              <a:t> level is often elevated by alcohol, infectious hepatitis, drug reactions, and autoimmune disorders.</a:t>
            </a:r>
            <a:endParaRPr lang="en-US" dirty="0"/>
          </a:p>
        </p:txBody>
      </p:sp>
      <p:sp>
        <p:nvSpPr>
          <p:cNvPr id="6" name="Rectangle 5"/>
          <p:cNvSpPr/>
          <p:nvPr/>
        </p:nvSpPr>
        <p:spPr>
          <a:xfrm>
            <a:off x="1295400" y="5029200"/>
            <a:ext cx="6934200" cy="163121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b="1" dirty="0" smtClean="0"/>
              <a:t>can cause conjugated </a:t>
            </a:r>
            <a:r>
              <a:rPr lang="en-US" sz="2000" b="1" dirty="0" err="1" smtClean="0"/>
              <a:t>hyperbilirubinemia</a:t>
            </a:r>
            <a:r>
              <a:rPr lang="en-US" sz="2000" b="1" dirty="0" smtClean="0"/>
              <a:t>. Gallstone formation is the most common </a:t>
            </a:r>
            <a:r>
              <a:rPr lang="en-US" sz="2000" b="1" dirty="0" err="1" smtClean="0"/>
              <a:t>posthepatic</a:t>
            </a:r>
            <a:r>
              <a:rPr lang="en-US" sz="2000" b="1" dirty="0" smtClean="0"/>
              <a:t> process that causes jaundice;  however, the differential diagnosis also includes serious conditions such as </a:t>
            </a:r>
            <a:r>
              <a:rPr lang="en-US" sz="2000" b="1" dirty="0" err="1" smtClean="0"/>
              <a:t>biliary</a:t>
            </a:r>
            <a:r>
              <a:rPr lang="en-US" sz="2000" b="1" dirty="0" smtClean="0"/>
              <a:t> tract infection, pancreatitis, and malignancies</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US"/>
          </a:p>
        </p:txBody>
      </p:sp>
      <p:sp>
        <p:nvSpPr>
          <p:cNvPr id="4" name="Title 3"/>
          <p:cNvSpPr>
            <a:spLocks noGrp="1"/>
          </p:cNvSpPr>
          <p:nvPr>
            <p:ph type="ctrTitle"/>
          </p:nvPr>
        </p:nvSpPr>
        <p:spPr/>
        <p:txBody>
          <a:bodyPr>
            <a:normAutofit fontScale="90000"/>
          </a:bodyPr>
          <a:lstStyle/>
          <a:p>
            <a:r>
              <a:rPr lang="en-US" dirty="0" smtClean="0"/>
              <a:t/>
            </a:r>
            <a:br>
              <a:rPr lang="en-US" dirty="0" smtClean="0"/>
            </a:br>
            <a:r>
              <a:rPr lang="en-US" dirty="0" smtClean="0"/>
              <a:t>Complications </a:t>
            </a:r>
            <a:r>
              <a:rPr lang="en-US" dirty="0"/>
              <a:t>of liver cirrhosis </a:t>
            </a:r>
            <a:br>
              <a:rPr lang="en-US" dirty="0"/>
            </a:br>
            <a:r>
              <a:rPr lang="en-US" i="1" dirty="0"/>
              <a:t>Coagulopathy</a:t>
            </a:r>
            <a:r>
              <a:rPr lang="en-US" dirty="0"/>
              <a:t/>
            </a:r>
            <a:br>
              <a:rPr lang="en-US" dirty="0"/>
            </a:br>
            <a:endParaRPr lang="en-US" dirty="0"/>
          </a:p>
        </p:txBody>
      </p:sp>
    </p:spTree>
    <p:extLst>
      <p:ext uri="{BB962C8B-B14F-4D97-AF65-F5344CB8AC3E}">
        <p14:creationId xmlns:p14="http://schemas.microsoft.com/office/powerpoint/2010/main" val="21127854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Coagulopathy</a:t>
            </a:r>
            <a:endParaRPr lang="en-US" dirty="0"/>
          </a:p>
        </p:txBody>
      </p:sp>
      <p:sp>
        <p:nvSpPr>
          <p:cNvPr id="3" name="Content Placeholder 2"/>
          <p:cNvSpPr>
            <a:spLocks noGrp="1"/>
          </p:cNvSpPr>
          <p:nvPr>
            <p:ph sz="quarter" idx="1"/>
          </p:nvPr>
        </p:nvSpPr>
        <p:spPr/>
        <p:txBody>
          <a:bodyPr/>
          <a:lstStyle/>
          <a:p>
            <a:r>
              <a:rPr lang="en-US" dirty="0"/>
              <a:t>The liver is the source of a number of coagulation factors that decline in the face of liver failure, leading to easy bruising and bleeding</a:t>
            </a:r>
          </a:p>
        </p:txBody>
      </p:sp>
    </p:spTree>
    <p:extLst>
      <p:ext uri="{BB962C8B-B14F-4D97-AF65-F5344CB8AC3E}">
        <p14:creationId xmlns:p14="http://schemas.microsoft.com/office/powerpoint/2010/main" val="41450776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US" dirty="0"/>
          </a:p>
        </p:txBody>
      </p:sp>
      <p:sp>
        <p:nvSpPr>
          <p:cNvPr id="4" name="Title 3"/>
          <p:cNvSpPr>
            <a:spLocks noGrp="1"/>
          </p:cNvSpPr>
          <p:nvPr>
            <p:ph type="ctrTitle"/>
          </p:nvPr>
        </p:nvSpPr>
        <p:spPr/>
        <p:txBody>
          <a:bodyPr>
            <a:normAutofit fontScale="90000"/>
          </a:bodyPr>
          <a:lstStyle/>
          <a:p>
            <a:r>
              <a:rPr lang="en-US" dirty="0" smtClean="0"/>
              <a:t/>
            </a:r>
            <a:br>
              <a:rPr lang="en-US" dirty="0" smtClean="0"/>
            </a:br>
            <a:r>
              <a:rPr lang="en-US" dirty="0" smtClean="0"/>
              <a:t>Complications of liver cirrhosis </a:t>
            </a:r>
            <a:br>
              <a:rPr lang="en-US" dirty="0" smtClean="0"/>
            </a:br>
            <a:r>
              <a:rPr lang="en-US" dirty="0" smtClean="0"/>
              <a:t>Hepatic encephalopathy</a:t>
            </a:r>
            <a:br>
              <a:rPr lang="en-US" dirty="0" smtClean="0"/>
            </a:br>
            <a:endParaRPr lang="en-US" dirty="0"/>
          </a:p>
        </p:txBody>
      </p:sp>
    </p:spTree>
    <p:extLst>
      <p:ext uri="{BB962C8B-B14F-4D97-AF65-F5344CB8AC3E}">
        <p14:creationId xmlns:p14="http://schemas.microsoft.com/office/powerpoint/2010/main" val="30172610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Complications of liver cirrhosis </a:t>
            </a:r>
            <a:br>
              <a:rPr lang="en-US" dirty="0"/>
            </a:br>
            <a:r>
              <a:rPr lang="en-US" dirty="0">
                <a:solidFill>
                  <a:schemeClr val="accent1"/>
                </a:solidFill>
              </a:rPr>
              <a:t>Hepatic </a:t>
            </a:r>
            <a:r>
              <a:rPr lang="en-US" dirty="0" smtClean="0">
                <a:solidFill>
                  <a:schemeClr val="accent1"/>
                </a:solidFill>
              </a:rPr>
              <a:t>encephalopathy</a:t>
            </a:r>
            <a:endParaRPr lang="en-US" dirty="0">
              <a:solidFill>
                <a:schemeClr val="accent1"/>
              </a:solidFill>
            </a:endParaRPr>
          </a:p>
        </p:txBody>
      </p:sp>
      <p:sp>
        <p:nvSpPr>
          <p:cNvPr id="3" name="Content Placeholder 2"/>
          <p:cNvSpPr>
            <a:spLocks noGrp="1"/>
          </p:cNvSpPr>
          <p:nvPr>
            <p:ph sz="quarter" idx="1"/>
          </p:nvPr>
        </p:nvSpPr>
        <p:spPr/>
        <p:txBody>
          <a:bodyPr/>
          <a:lstStyle/>
          <a:p>
            <a:r>
              <a:rPr lang="en-US" dirty="0"/>
              <a:t>spectrum of disturbances in consciousness ranging from subtle behavioral abnormalities, to confusion and stupor, to coma and death</a:t>
            </a:r>
            <a:r>
              <a:rPr lang="en-US" dirty="0" smtClean="0"/>
              <a:t>.</a:t>
            </a:r>
          </a:p>
          <a:p>
            <a:r>
              <a:rPr lang="en-US" dirty="0"/>
              <a:t>may develop over days, weeks, or a few </a:t>
            </a:r>
            <a:r>
              <a:rPr lang="en-US" dirty="0" smtClean="0"/>
              <a:t>months</a:t>
            </a:r>
          </a:p>
          <a:p>
            <a:r>
              <a:rPr lang="en-US" dirty="0" smtClean="0"/>
              <a:t>Due to elevated </a:t>
            </a:r>
            <a:r>
              <a:rPr lang="en-US" dirty="0"/>
              <a:t>ammonia levels in blood and the central nervous system </a:t>
            </a:r>
            <a:r>
              <a:rPr lang="en-US" dirty="0" smtClean="0"/>
              <a:t>and </a:t>
            </a:r>
            <a:r>
              <a:rPr lang="en-US" dirty="0"/>
              <a:t>brain edema</a:t>
            </a:r>
            <a:r>
              <a:rPr lang="en-US" dirty="0" smtClean="0"/>
              <a:t>.</a:t>
            </a:r>
          </a:p>
          <a:p>
            <a:r>
              <a:rPr lang="en-US" dirty="0" smtClean="0"/>
              <a:t>Protein from dietary </a:t>
            </a:r>
            <a:r>
              <a:rPr lang="en-US" dirty="0"/>
              <a:t>sources or blood in gastrointestinal tract leads to increased bacterial conversion of urea </a:t>
            </a:r>
            <a:r>
              <a:rPr lang="en-US"/>
              <a:t>into </a:t>
            </a:r>
            <a:r>
              <a:rPr lang="en-US" smtClean="0"/>
              <a:t>ammonia </a:t>
            </a:r>
            <a:r>
              <a:rPr lang="en-US" dirty="0" smtClean="0"/>
              <a:t>(cannot be metabolized in sick liver and with portosystemic shunts, ammonia go </a:t>
            </a:r>
            <a:r>
              <a:rPr lang="en-US" smtClean="0"/>
              <a:t>to brain)</a:t>
            </a:r>
            <a:endParaRPr lang="en-US" dirty="0"/>
          </a:p>
        </p:txBody>
      </p:sp>
    </p:spTree>
    <p:extLst>
      <p:ext uri="{BB962C8B-B14F-4D97-AF65-F5344CB8AC3E}">
        <p14:creationId xmlns:p14="http://schemas.microsoft.com/office/powerpoint/2010/main" val="40859649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US"/>
          </a:p>
        </p:txBody>
      </p:sp>
      <p:sp>
        <p:nvSpPr>
          <p:cNvPr id="4" name="Title 3"/>
          <p:cNvSpPr>
            <a:spLocks noGrp="1"/>
          </p:cNvSpPr>
          <p:nvPr>
            <p:ph type="ctrTitle"/>
          </p:nvPr>
        </p:nvSpPr>
        <p:spPr/>
        <p:txBody>
          <a:bodyPr/>
          <a:lstStyle/>
          <a:p>
            <a:r>
              <a:rPr lang="en-US" dirty="0"/>
              <a:t>Complications of liver cirrhosis</a:t>
            </a:r>
            <a:br>
              <a:rPr lang="en-US" dirty="0"/>
            </a:br>
            <a:r>
              <a:rPr lang="en-US" b="1" i="1" dirty="0" err="1">
                <a:solidFill>
                  <a:schemeClr val="bg1"/>
                </a:solidFill>
              </a:rPr>
              <a:t>Hepatorenal</a:t>
            </a:r>
            <a:r>
              <a:rPr lang="en-US" b="1" i="1" dirty="0">
                <a:solidFill>
                  <a:schemeClr val="bg1"/>
                </a:solidFill>
              </a:rPr>
              <a:t> syndrome</a:t>
            </a:r>
            <a:r>
              <a:rPr lang="en-US" b="1" i="1" dirty="0">
                <a:solidFill>
                  <a:schemeClr val="accent1"/>
                </a:solidFill>
              </a:rPr>
              <a:t>:</a:t>
            </a:r>
            <a:endParaRPr lang="en-US" dirty="0"/>
          </a:p>
        </p:txBody>
      </p:sp>
    </p:spTree>
    <p:extLst>
      <p:ext uri="{BB962C8B-B14F-4D97-AF65-F5344CB8AC3E}">
        <p14:creationId xmlns:p14="http://schemas.microsoft.com/office/powerpoint/2010/main" val="38518903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Complications of liver cirrhosis</a:t>
            </a:r>
            <a:br>
              <a:rPr lang="en-US" dirty="0" smtClean="0"/>
            </a:br>
            <a:r>
              <a:rPr lang="en-US" b="1" i="1" dirty="0" err="1">
                <a:solidFill>
                  <a:schemeClr val="accent1"/>
                </a:solidFill>
              </a:rPr>
              <a:t>Hepatorenal</a:t>
            </a:r>
            <a:r>
              <a:rPr lang="en-US" b="1" i="1" dirty="0">
                <a:solidFill>
                  <a:schemeClr val="accent1"/>
                </a:solidFill>
              </a:rPr>
              <a:t> syndrome:</a:t>
            </a:r>
            <a:endParaRPr lang="en-US" dirty="0"/>
          </a:p>
        </p:txBody>
      </p:sp>
      <p:sp>
        <p:nvSpPr>
          <p:cNvPr id="3" name="Content Placeholder 2"/>
          <p:cNvSpPr>
            <a:spLocks noGrp="1"/>
          </p:cNvSpPr>
          <p:nvPr>
            <p:ph sz="quarter" idx="1"/>
          </p:nvPr>
        </p:nvSpPr>
        <p:spPr/>
        <p:txBody>
          <a:bodyPr>
            <a:normAutofit/>
          </a:bodyPr>
          <a:lstStyle/>
          <a:p>
            <a:r>
              <a:rPr lang="en-US" sz="2800" b="1" i="1" dirty="0" smtClean="0"/>
              <a:t>A</a:t>
            </a:r>
            <a:r>
              <a:rPr lang="en-US" sz="2800" b="1" dirty="0" smtClean="0"/>
              <a:t>ppearance of renal failure in individuals with severe chronic liver disease </a:t>
            </a:r>
            <a:r>
              <a:rPr lang="en-US" sz="2800" b="1" dirty="0" smtClean="0"/>
              <a:t>- </a:t>
            </a:r>
            <a:r>
              <a:rPr lang="en-US" sz="2800" b="1" dirty="0" smtClean="0"/>
              <a:t>no intrinsic morphologic or functional causes for the renal failure.</a:t>
            </a:r>
          </a:p>
          <a:p>
            <a:endParaRPr lang="en-US" sz="2800" b="1" dirty="0" smtClean="0"/>
          </a:p>
          <a:p>
            <a:r>
              <a:rPr lang="en-US" sz="2800" b="1" dirty="0" smtClean="0"/>
              <a:t>The incidence of this syndrome is about 8% per year among patients who have cirrhosis and ascites</a:t>
            </a:r>
          </a:p>
          <a:p>
            <a:endParaRPr lang="en-US" sz="2800" b="1" dirty="0"/>
          </a:p>
        </p:txBody>
      </p:sp>
    </p:spTree>
    <p:extLst>
      <p:ext uri="{BB962C8B-B14F-4D97-AF65-F5344CB8AC3E}">
        <p14:creationId xmlns:p14="http://schemas.microsoft.com/office/powerpoint/2010/main" val="3603820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Complications of liver cirrhosis</a:t>
            </a:r>
            <a:br>
              <a:rPr lang="en-US" dirty="0" smtClean="0"/>
            </a:br>
            <a:r>
              <a:rPr lang="en-US" b="1" i="1" dirty="0" smtClean="0">
                <a:solidFill>
                  <a:schemeClr val="accent1"/>
                </a:solidFill>
              </a:rPr>
              <a:t> </a:t>
            </a:r>
            <a:r>
              <a:rPr lang="en-US" b="1" i="1" dirty="0" err="1" smtClean="0">
                <a:solidFill>
                  <a:schemeClr val="accent1"/>
                </a:solidFill>
              </a:rPr>
              <a:t>Hepatorenal</a:t>
            </a:r>
            <a:r>
              <a:rPr lang="en-US" b="1" i="1" dirty="0" smtClean="0">
                <a:solidFill>
                  <a:schemeClr val="accent1"/>
                </a:solidFill>
              </a:rPr>
              <a:t> syndrome: </a:t>
            </a:r>
            <a:endParaRPr lang="en-US" dirty="0"/>
          </a:p>
        </p:txBody>
      </p:sp>
      <p:sp>
        <p:nvSpPr>
          <p:cNvPr id="3" name="Content Placeholder 2"/>
          <p:cNvSpPr>
            <a:spLocks noGrp="1"/>
          </p:cNvSpPr>
          <p:nvPr>
            <p:ph sz="quarter" idx="1"/>
          </p:nvPr>
        </p:nvSpPr>
        <p:spPr/>
        <p:txBody>
          <a:bodyPr>
            <a:normAutofit/>
          </a:bodyPr>
          <a:lstStyle/>
          <a:p>
            <a:r>
              <a:rPr lang="en-US" sz="2800" b="1" dirty="0" smtClean="0"/>
              <a:t>Decreased renal perfusion pressure due to systemic </a:t>
            </a:r>
            <a:r>
              <a:rPr lang="en-US" sz="2800" b="1" dirty="0" err="1" smtClean="0"/>
              <a:t>vasodilation</a:t>
            </a:r>
            <a:endParaRPr lang="en-US" sz="2800" b="1" dirty="0" smtClean="0"/>
          </a:p>
          <a:p>
            <a:r>
              <a:rPr lang="en-US" sz="2800" b="1" dirty="0" smtClean="0"/>
              <a:t>Activation of the renal sympathetic nervous system with vasoconstriction of the afferent renal arterioles</a:t>
            </a:r>
          </a:p>
          <a:p>
            <a:r>
              <a:rPr lang="en-US" sz="2800" b="1" dirty="0" smtClean="0"/>
              <a:t>Increased synthesis of renal </a:t>
            </a:r>
            <a:r>
              <a:rPr lang="en-US" sz="2800" b="1" dirty="0" err="1" smtClean="0"/>
              <a:t>vasoactive</a:t>
            </a:r>
            <a:r>
              <a:rPr lang="en-US" sz="2800" b="1" dirty="0" smtClean="0"/>
              <a:t> mediators,  that decrease </a:t>
            </a:r>
            <a:r>
              <a:rPr lang="en-US" sz="2800" b="1" dirty="0" err="1" smtClean="0"/>
              <a:t>glomerular</a:t>
            </a:r>
            <a:r>
              <a:rPr lang="en-US" sz="2800" b="1" dirty="0" smtClean="0"/>
              <a:t> filtration. </a:t>
            </a:r>
            <a:endParaRPr lang="en-US" sz="2800" b="1" dirty="0"/>
          </a:p>
        </p:txBody>
      </p:sp>
    </p:spTree>
    <p:extLst>
      <p:ext uri="{BB962C8B-B14F-4D97-AF65-F5344CB8AC3E}">
        <p14:creationId xmlns:p14="http://schemas.microsoft.com/office/powerpoint/2010/main" val="3026121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Complications of liver cirrhosis</a:t>
            </a:r>
            <a:endParaRPr lang="en-US" dirty="0"/>
          </a:p>
        </p:txBody>
      </p:sp>
      <p:sp>
        <p:nvSpPr>
          <p:cNvPr id="3" name="Content Placeholder 2"/>
          <p:cNvSpPr>
            <a:spLocks noGrp="1"/>
          </p:cNvSpPr>
          <p:nvPr>
            <p:ph sz="quarter" idx="1"/>
          </p:nvPr>
        </p:nvSpPr>
        <p:spPr/>
        <p:txBody>
          <a:bodyPr>
            <a:normAutofit/>
          </a:bodyPr>
          <a:lstStyle/>
          <a:p>
            <a:r>
              <a:rPr lang="en-US" sz="2800" b="1" dirty="0" err="1" smtClean="0"/>
              <a:t>Hepatocellular</a:t>
            </a:r>
            <a:r>
              <a:rPr lang="en-US" sz="2800" b="1" dirty="0" smtClean="0"/>
              <a:t> Carcinoma</a:t>
            </a:r>
            <a:endParaRPr lang="en-US" sz="2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16186" r="12840"/>
          <a:stretch/>
        </p:blipFill>
        <p:spPr>
          <a:xfrm>
            <a:off x="4800600" y="261610"/>
            <a:ext cx="4191000" cy="6541868"/>
          </a:xfrm>
          <a:prstGeom prst="rect">
            <a:avLst/>
          </a:prstGeom>
        </p:spPr>
      </p:pic>
      <p:sp>
        <p:nvSpPr>
          <p:cNvPr id="2" name="Title 1"/>
          <p:cNvSpPr>
            <a:spLocks noGrp="1"/>
          </p:cNvSpPr>
          <p:nvPr>
            <p:ph type="title"/>
          </p:nvPr>
        </p:nvSpPr>
        <p:spPr>
          <a:xfrm>
            <a:off x="457200" y="261610"/>
            <a:ext cx="8229600" cy="1143000"/>
          </a:xfrm>
        </p:spPr>
        <p:txBody>
          <a:bodyPr>
            <a:normAutofit fontScale="90000"/>
          </a:bodyPr>
          <a:lstStyle/>
          <a:p>
            <a:r>
              <a:rPr lang="en-US" dirty="0" smtClean="0"/>
              <a:t>Complications </a:t>
            </a:r>
            <a:r>
              <a:rPr lang="en-US" dirty="0" smtClean="0"/>
              <a:t>of</a:t>
            </a:r>
            <a:r>
              <a:rPr lang="en-US" dirty="0"/>
              <a:t> </a:t>
            </a:r>
            <a:r>
              <a:rPr lang="en-US" dirty="0" smtClean="0"/>
              <a:t>liver cirrhosis</a:t>
            </a:r>
            <a:br>
              <a:rPr lang="en-US" dirty="0" smtClean="0"/>
            </a:br>
            <a:endParaRPr lang="en-US" dirty="0"/>
          </a:p>
        </p:txBody>
      </p:sp>
      <p:sp>
        <p:nvSpPr>
          <p:cNvPr id="25601" name="Rectangle 1"/>
          <p:cNvSpPr>
            <a:spLocks noChangeArrowheads="1"/>
          </p:cNvSpPr>
          <p:nvPr/>
        </p:nvSpPr>
        <p:spPr bwMode="auto">
          <a:xfrm>
            <a:off x="0" y="0"/>
            <a:ext cx="261610"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TextBox 3"/>
          <p:cNvSpPr txBox="1"/>
          <p:nvPr/>
        </p:nvSpPr>
        <p:spPr>
          <a:xfrm>
            <a:off x="326264" y="1295400"/>
            <a:ext cx="6150735" cy="1908215"/>
          </a:xfrm>
          <a:prstGeom prst="rect">
            <a:avLst/>
          </a:prstGeom>
          <a:noFill/>
        </p:spPr>
        <p:txBody>
          <a:bodyPr wrap="square" rtlCol="0">
            <a:spAutoFit/>
          </a:bodyPr>
          <a:lstStyle/>
          <a:p>
            <a:pPr marL="457200" lvl="0" indent="-457200">
              <a:buFontTx/>
              <a:buAutoNum type="arabicPeriod" startAt="2"/>
            </a:pPr>
            <a:endParaRPr lang="en-US" sz="2000" b="1" dirty="0"/>
          </a:p>
          <a:p>
            <a:pPr marL="457200" indent="-457200">
              <a:buAutoNum type="arabicPeriod" startAt="2"/>
            </a:pPr>
            <a:endParaRPr lang="en-US" sz="2000" b="1" dirty="0"/>
          </a:p>
          <a:p>
            <a:pPr lvl="1"/>
            <a:endParaRPr lang="en-US" dirty="0"/>
          </a:p>
          <a:p>
            <a:pPr marL="457200" indent="-457200">
              <a:buAutoNum type="arabicPeriod" startAt="2"/>
            </a:pPr>
            <a:endParaRPr lang="en-US" sz="2400" b="1" dirty="0"/>
          </a:p>
          <a:p>
            <a:pPr lvl="0"/>
            <a:endParaRPr lang="en-US" b="1" dirty="0"/>
          </a:p>
          <a:p>
            <a:endParaRPr lang="en-US" dirty="0"/>
          </a:p>
        </p:txBody>
      </p:sp>
      <p:sp>
        <p:nvSpPr>
          <p:cNvPr id="6" name="Content Placeholder 5"/>
          <p:cNvSpPr>
            <a:spLocks noGrp="1"/>
          </p:cNvSpPr>
          <p:nvPr>
            <p:ph sz="quarter" idx="1"/>
          </p:nvPr>
        </p:nvSpPr>
        <p:spPr>
          <a:xfrm>
            <a:off x="326264" y="833110"/>
            <a:ext cx="7772400" cy="5970368"/>
          </a:xfrm>
        </p:spPr>
        <p:txBody>
          <a:bodyPr>
            <a:normAutofit/>
          </a:bodyPr>
          <a:lstStyle/>
          <a:p>
            <a:pPr marL="342900" indent="-342900" fontAlgn="base">
              <a:buAutoNum type="arabicPeriod"/>
            </a:pPr>
            <a:r>
              <a:rPr lang="en-US" sz="2000" b="1" dirty="0"/>
              <a:t>Hepatic failure</a:t>
            </a:r>
          </a:p>
          <a:p>
            <a:pPr marL="320040" lvl="1" indent="0">
              <a:buNone/>
            </a:pPr>
            <a:r>
              <a:rPr lang="en-US" sz="2000" dirty="0"/>
              <a:t>a. Coagulopathy</a:t>
            </a:r>
          </a:p>
          <a:p>
            <a:pPr marL="320040" lvl="1" indent="0">
              <a:buNone/>
            </a:pPr>
            <a:r>
              <a:rPr lang="en-US" sz="2000" dirty="0"/>
              <a:t>b. Hypoalbuminemia</a:t>
            </a:r>
          </a:p>
          <a:p>
            <a:pPr marL="320040" lvl="1" indent="0">
              <a:buNone/>
            </a:pPr>
            <a:r>
              <a:rPr lang="en-US" sz="2000" dirty="0"/>
              <a:t>c. Hepatic </a:t>
            </a:r>
            <a:r>
              <a:rPr lang="en-US" sz="2000" dirty="0" smtClean="0"/>
              <a:t>encephalopathy</a:t>
            </a:r>
            <a:endParaRPr lang="en-US" sz="1800" b="1" dirty="0"/>
          </a:p>
          <a:p>
            <a:pPr marL="457200" indent="-457200">
              <a:buAutoNum type="arabicPeriod" startAt="2"/>
            </a:pPr>
            <a:r>
              <a:rPr lang="en-US" sz="2000" b="1" dirty="0"/>
              <a:t>Portal hypertension:</a:t>
            </a:r>
          </a:p>
          <a:p>
            <a:pPr marL="320040" lvl="1" indent="0">
              <a:buNone/>
            </a:pPr>
            <a:r>
              <a:rPr lang="en-US" sz="2000" dirty="0"/>
              <a:t>a. Variceal bleeding</a:t>
            </a:r>
          </a:p>
          <a:p>
            <a:pPr marL="320040" lvl="1" indent="0">
              <a:buNone/>
            </a:pPr>
            <a:r>
              <a:rPr lang="en-US" sz="2000" dirty="0"/>
              <a:t>b. Splenomegaly</a:t>
            </a:r>
          </a:p>
          <a:p>
            <a:pPr marL="320040" lvl="1" indent="0">
              <a:buNone/>
            </a:pPr>
            <a:r>
              <a:rPr lang="en-US" sz="2000" dirty="0"/>
              <a:t>c. Hemorrhoids</a:t>
            </a:r>
          </a:p>
          <a:p>
            <a:pPr marL="320040" lvl="1" indent="0">
              <a:buNone/>
            </a:pPr>
            <a:r>
              <a:rPr lang="en-US" sz="2000" dirty="0"/>
              <a:t>d. Periumbilical venous collaterals (caput medusa</a:t>
            </a:r>
            <a:r>
              <a:rPr lang="en-US" sz="2000" dirty="0" smtClean="0"/>
              <a:t>)</a:t>
            </a:r>
            <a:endParaRPr lang="en-US" sz="2000" dirty="0"/>
          </a:p>
          <a:p>
            <a:pPr marL="457200" indent="-457200">
              <a:buAutoNum type="arabicPeriod" startAt="2"/>
            </a:pPr>
            <a:r>
              <a:rPr lang="en-US" sz="2000" b="1" dirty="0"/>
              <a:t>Ascites</a:t>
            </a:r>
          </a:p>
          <a:p>
            <a:pPr marL="457200" indent="-457200">
              <a:buAutoNum type="arabicPeriod" startAt="2"/>
            </a:pPr>
            <a:r>
              <a:rPr lang="en-US" sz="2000" b="1" dirty="0" err="1"/>
              <a:t>Hepatorenal</a:t>
            </a:r>
            <a:r>
              <a:rPr lang="en-US" sz="2000" b="1" dirty="0"/>
              <a:t> syndrome</a:t>
            </a:r>
          </a:p>
          <a:p>
            <a:pPr marL="457200" indent="-457200">
              <a:buAutoNum type="arabicPeriod" startAt="2"/>
            </a:pPr>
            <a:r>
              <a:rPr lang="en-US" sz="2000" b="1" dirty="0" err="1"/>
              <a:t>Hyperestrinism</a:t>
            </a:r>
            <a:r>
              <a:rPr lang="en-US" sz="2000" b="1" dirty="0"/>
              <a:t> in males</a:t>
            </a:r>
          </a:p>
          <a:p>
            <a:pPr marL="457200" lvl="0" indent="-457200">
              <a:buFontTx/>
              <a:buAutoNum type="arabicPeriod" startAt="2"/>
            </a:pPr>
            <a:r>
              <a:rPr lang="en-US" sz="2000" b="1" dirty="0"/>
              <a:t>Hepatocellular carcinoma</a:t>
            </a:r>
          </a:p>
          <a:p>
            <a:pPr marL="457200" lvl="0" indent="-457200">
              <a:buFontTx/>
              <a:buAutoNum type="arabicPeriod" startAt="2"/>
            </a:pPr>
            <a:r>
              <a:rPr lang="en-US" sz="2000" b="1" dirty="0"/>
              <a:t>Spontaneous bacterial peritonitis</a:t>
            </a:r>
          </a:p>
          <a:p>
            <a:pPr marL="457200" lvl="0" indent="-457200">
              <a:buFontTx/>
              <a:buAutoNum type="arabicPeriod" startAt="2"/>
            </a:pPr>
            <a:r>
              <a:rPr lang="en-US" sz="2000" b="1" dirty="0"/>
              <a:t>Jaundice and cholestasis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62"/>
          </a:xfrm>
        </p:spPr>
        <p:txBody>
          <a:bodyPr/>
          <a:lstStyle/>
          <a:p>
            <a:r>
              <a:rPr lang="en-US" dirty="0" smtClean="0"/>
              <a:t>Complications of liver cirrhosis</a:t>
            </a:r>
            <a:endParaRPr lang="en-US" dirty="0"/>
          </a:p>
        </p:txBody>
      </p:sp>
      <p:sp>
        <p:nvSpPr>
          <p:cNvPr id="3" name="Content Placeholder 2"/>
          <p:cNvSpPr>
            <a:spLocks noGrp="1"/>
          </p:cNvSpPr>
          <p:nvPr>
            <p:ph sz="quarter" idx="1"/>
          </p:nvPr>
        </p:nvSpPr>
        <p:spPr/>
        <p:txBody>
          <a:bodyPr/>
          <a:lstStyle/>
          <a:p>
            <a:r>
              <a:rPr lang="en-US" dirty="0" smtClean="0"/>
              <a:t>Conclusion</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3657600" y="990600"/>
            <a:ext cx="4597136" cy="5715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US" dirty="0"/>
          </a:p>
        </p:txBody>
      </p:sp>
      <p:sp>
        <p:nvSpPr>
          <p:cNvPr id="4" name="Title 3"/>
          <p:cNvSpPr>
            <a:spLocks noGrp="1"/>
          </p:cNvSpPr>
          <p:nvPr>
            <p:ph type="ctrTitle"/>
          </p:nvPr>
        </p:nvSpPr>
        <p:spPr/>
        <p:txBody>
          <a:bodyPr/>
          <a:lstStyle/>
          <a:p>
            <a:r>
              <a:rPr lang="en-US" dirty="0"/>
              <a:t>Complications of liver cirrhosis</a:t>
            </a:r>
            <a:br>
              <a:rPr lang="en-US" dirty="0"/>
            </a:br>
            <a:r>
              <a:rPr lang="en-US" dirty="0"/>
              <a:t>PORTAL HYPERTENSION :</a:t>
            </a:r>
          </a:p>
        </p:txBody>
      </p:sp>
    </p:spTree>
    <p:extLst>
      <p:ext uri="{BB962C8B-B14F-4D97-AF65-F5344CB8AC3E}">
        <p14:creationId xmlns:p14="http://schemas.microsoft.com/office/powerpoint/2010/main" val="2149966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Complications of liver cirrhosis</a:t>
            </a:r>
            <a:br>
              <a:rPr lang="en-US" dirty="0" smtClean="0"/>
            </a:br>
            <a:r>
              <a:rPr lang="en-US" b="1" dirty="0">
                <a:solidFill>
                  <a:schemeClr val="accent1"/>
                </a:solidFill>
              </a:rPr>
              <a:t>PORTAL HYPERTENSION </a:t>
            </a:r>
            <a:r>
              <a:rPr lang="en-US" b="1" dirty="0" smtClean="0">
                <a:solidFill>
                  <a:schemeClr val="accent1"/>
                </a:solidFill>
              </a:rPr>
              <a:t>:</a:t>
            </a:r>
            <a:endParaRPr lang="en-US" dirty="0"/>
          </a:p>
        </p:txBody>
      </p:sp>
      <p:sp>
        <p:nvSpPr>
          <p:cNvPr id="3" name="Content Placeholder 2"/>
          <p:cNvSpPr>
            <a:spLocks noGrp="1"/>
          </p:cNvSpPr>
          <p:nvPr>
            <p:ph sz="quarter" idx="1"/>
          </p:nvPr>
        </p:nvSpPr>
        <p:spPr/>
        <p:txBody>
          <a:bodyPr>
            <a:normAutofit fontScale="92500" lnSpcReduction="10000"/>
          </a:bodyPr>
          <a:lstStyle/>
          <a:p>
            <a:pPr lvl="0"/>
            <a:r>
              <a:rPr lang="en-US" sz="2800" b="1" dirty="0" smtClean="0"/>
              <a:t>Resistance to blood flow</a:t>
            </a:r>
          </a:p>
          <a:p>
            <a:pPr lvl="0">
              <a:buNone/>
            </a:pPr>
            <a:r>
              <a:rPr lang="en-US" sz="3200" b="1" dirty="0" smtClean="0"/>
              <a:t> </a:t>
            </a:r>
            <a:r>
              <a:rPr lang="en-US" sz="3200" b="1" i="1" dirty="0" err="1" smtClean="0"/>
              <a:t>prehepatic</a:t>
            </a:r>
            <a:r>
              <a:rPr lang="en-US" sz="3200" b="1" i="1" dirty="0" smtClean="0"/>
              <a:t>, </a:t>
            </a:r>
            <a:r>
              <a:rPr lang="en-US" sz="3200" b="1" i="1" dirty="0" err="1" smtClean="0"/>
              <a:t>intrahepatic</a:t>
            </a:r>
            <a:r>
              <a:rPr lang="en-US" sz="3200" b="1" i="1" dirty="0" smtClean="0"/>
              <a:t>, and </a:t>
            </a:r>
            <a:r>
              <a:rPr lang="en-US" sz="3200" b="1" i="1" dirty="0" err="1" smtClean="0"/>
              <a:t>posthepatic</a:t>
            </a:r>
            <a:endParaRPr lang="en-US" sz="3200" b="1" i="1" dirty="0" smtClean="0"/>
          </a:p>
          <a:p>
            <a:pPr lvl="0">
              <a:buNone/>
            </a:pPr>
            <a:endParaRPr lang="en-US" sz="3200" b="1" i="1" dirty="0" smtClean="0"/>
          </a:p>
          <a:p>
            <a:r>
              <a:rPr lang="en-US" sz="3200" b="1" i="1" dirty="0" smtClean="0"/>
              <a:t>The dominant intrahepatic cause is cirrhosis   </a:t>
            </a:r>
            <a:r>
              <a:rPr lang="en-US" sz="3200" b="1" dirty="0" smtClean="0"/>
              <a:t>(This is accounting for most cases of portal hypertension)</a:t>
            </a:r>
          </a:p>
          <a:p>
            <a:r>
              <a:rPr lang="en-US" sz="3200" i="1" dirty="0"/>
              <a:t>Portosystemic shunts</a:t>
            </a:r>
            <a:r>
              <a:rPr lang="en-US" sz="3200" dirty="0"/>
              <a:t> develop when blood flow is reversed from the portal to systemic circulation</a:t>
            </a:r>
            <a:r>
              <a:rPr lang="en-US" sz="3200" dirty="0" smtClean="0"/>
              <a:t>.</a:t>
            </a:r>
          </a:p>
          <a:p>
            <a:r>
              <a:rPr lang="en-US" sz="3200" dirty="0"/>
              <a:t>due to </a:t>
            </a:r>
            <a:r>
              <a:rPr lang="en-US" sz="3200" dirty="0" err="1"/>
              <a:t>intrasinusoidal</a:t>
            </a:r>
            <a:r>
              <a:rPr lang="en-US" sz="3200" dirty="0"/>
              <a:t> hypertension from regenerative nodule compression</a:t>
            </a:r>
            <a:endParaRPr lang="en-US" sz="32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US"/>
          </a:p>
        </p:txBody>
      </p:sp>
      <p:sp>
        <p:nvSpPr>
          <p:cNvPr id="4" name="Title 3"/>
          <p:cNvSpPr>
            <a:spLocks noGrp="1"/>
          </p:cNvSpPr>
          <p:nvPr>
            <p:ph type="ctrTitle"/>
          </p:nvPr>
        </p:nvSpPr>
        <p:spPr/>
        <p:txBody>
          <a:bodyPr/>
          <a:lstStyle/>
          <a:p>
            <a:r>
              <a:rPr lang="en-US" dirty="0"/>
              <a:t>Complications of liver cirrhosis</a:t>
            </a:r>
            <a:br>
              <a:rPr lang="en-US" dirty="0"/>
            </a:br>
            <a:r>
              <a:rPr lang="en-US" dirty="0"/>
              <a:t>ESOPHAGEAL VARICES</a:t>
            </a:r>
          </a:p>
        </p:txBody>
      </p:sp>
    </p:spTree>
    <p:extLst>
      <p:ext uri="{BB962C8B-B14F-4D97-AF65-F5344CB8AC3E}">
        <p14:creationId xmlns:p14="http://schemas.microsoft.com/office/powerpoint/2010/main" val="820200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Complications of liver cirrhosis</a:t>
            </a:r>
            <a:r>
              <a:rPr lang="en-US" dirty="0"/>
              <a:t/>
            </a:r>
            <a:br>
              <a:rPr lang="en-US" dirty="0"/>
            </a:br>
            <a:r>
              <a:rPr lang="en-US" b="1" dirty="0">
                <a:solidFill>
                  <a:schemeClr val="accent1"/>
                </a:solidFill>
              </a:rPr>
              <a:t>ESOPHAGEAL VARICES</a:t>
            </a:r>
            <a:r>
              <a:rPr lang="en-US" b="1" dirty="0" smtClean="0">
                <a:solidFill>
                  <a:schemeClr val="accent1"/>
                </a:solidFill>
              </a:rPr>
              <a:t>:</a:t>
            </a:r>
            <a:endParaRPr lang="en-US" dirty="0"/>
          </a:p>
        </p:txBody>
      </p:sp>
      <p:sp>
        <p:nvSpPr>
          <p:cNvPr id="3" name="Content Placeholder 2"/>
          <p:cNvSpPr>
            <a:spLocks noGrp="1"/>
          </p:cNvSpPr>
          <p:nvPr>
            <p:ph sz="quarter" idx="1"/>
          </p:nvPr>
        </p:nvSpPr>
        <p:spPr/>
        <p:txBody>
          <a:bodyPr/>
          <a:lstStyle/>
          <a:p>
            <a:pPr lvl="1"/>
            <a:r>
              <a:rPr lang="en-US" sz="2800" b="1" dirty="0" smtClean="0"/>
              <a:t>Instead of returning directly to the heart, venous blood from the GI tract is delivered to the liver via the portal vein before reaching the inferior vena cava. </a:t>
            </a:r>
          </a:p>
          <a:p>
            <a:pPr lvl="1"/>
            <a:r>
              <a:rPr lang="en-US" dirty="0" smtClean="0">
                <a:solidFill>
                  <a:schemeClr val="accent1"/>
                </a:solidFill>
              </a:rPr>
              <a:t> </a:t>
            </a:r>
            <a:r>
              <a:rPr lang="en-US" b="1" dirty="0" smtClean="0"/>
              <a:t>This circulatory pattern is responsible for the first-pass effect in which drugs and other materials absorbed in the intestines are processed by the liver before entering the systemic circulation..</a:t>
            </a:r>
            <a:endParaRPr lang="en-US" sz="2800" b="1" dirty="0" smtClean="0"/>
          </a:p>
          <a:p>
            <a:endParaRPr lang="en-US" sz="2800" b="1" dirty="0"/>
          </a:p>
        </p:txBody>
      </p:sp>
    </p:spTree>
    <p:extLst>
      <p:ext uri="{BB962C8B-B14F-4D97-AF65-F5344CB8AC3E}">
        <p14:creationId xmlns:p14="http://schemas.microsoft.com/office/powerpoint/2010/main" val="33661027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Complications of liver cirrhosis</a:t>
            </a:r>
            <a:br>
              <a:rPr lang="en-US" dirty="0" smtClean="0"/>
            </a:br>
            <a:r>
              <a:rPr lang="en-US" b="1" dirty="0" smtClean="0">
                <a:solidFill>
                  <a:schemeClr val="accent1"/>
                </a:solidFill>
              </a:rPr>
              <a:t>ESOPHAGEAL VARICES:</a:t>
            </a:r>
            <a:endParaRPr lang="en-US" dirty="0"/>
          </a:p>
        </p:txBody>
      </p:sp>
      <p:sp>
        <p:nvSpPr>
          <p:cNvPr id="3" name="Content Placeholder 2"/>
          <p:cNvSpPr>
            <a:spLocks noGrp="1"/>
          </p:cNvSpPr>
          <p:nvPr>
            <p:ph sz="quarter" idx="1"/>
          </p:nvPr>
        </p:nvSpPr>
        <p:spPr/>
        <p:txBody>
          <a:bodyPr>
            <a:normAutofit/>
          </a:bodyPr>
          <a:lstStyle/>
          <a:p>
            <a:r>
              <a:rPr lang="en-US" sz="2800" b="1" dirty="0" smtClean="0"/>
              <a:t>Diseases that impede this flow cause portal hypertension and can lead to the development of esophageal </a:t>
            </a:r>
            <a:r>
              <a:rPr lang="en-US" sz="2800" b="1" dirty="0" err="1" smtClean="0"/>
              <a:t>varices</a:t>
            </a:r>
            <a:r>
              <a:rPr lang="en-US" sz="2800" b="1" dirty="0" smtClean="0"/>
              <a:t>, an important cause of esophageal bleeding</a:t>
            </a:r>
            <a:endParaRPr lang="en-US" sz="2800" b="1" dirty="0"/>
          </a:p>
        </p:txBody>
      </p:sp>
    </p:spTree>
    <p:extLst>
      <p:ext uri="{BB962C8B-B14F-4D97-AF65-F5344CB8AC3E}">
        <p14:creationId xmlns:p14="http://schemas.microsoft.com/office/powerpoint/2010/main" val="2398900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Complications of liver cirrhosis</a:t>
            </a:r>
          </a:p>
        </p:txBody>
      </p:sp>
      <p:graphicFrame>
        <p:nvGraphicFramePr>
          <p:cNvPr id="4" name="Content Placeholder 3"/>
          <p:cNvGraphicFramePr>
            <a:graphicFrameLocks noGrp="1"/>
          </p:cNvGraphicFramePr>
          <p:nvPr>
            <p:ph idx="1"/>
            <p:extLst/>
          </p:nvPr>
        </p:nvGraphicFramePr>
        <p:xfrm>
          <a:off x="620744" y="1295400"/>
          <a:ext cx="7966710" cy="985838"/>
        </p:xfrm>
        <a:graphic>
          <a:graphicData uri="http://schemas.openxmlformats.org/drawingml/2006/table">
            <a:tbl>
              <a:tblPr/>
              <a:tblGrid>
                <a:gridCol w="7966710"/>
              </a:tblGrid>
              <a:tr h="277178">
                <a:tc>
                  <a:txBody>
                    <a:bodyPr/>
                    <a:lstStyle/>
                    <a:p>
                      <a:endParaRPr lang="en-US" sz="2000" dirty="0"/>
                    </a:p>
                  </a:txBody>
                  <a:tcPr marL="35719" marR="35719" marT="35719" marB="35719" anchor="ctr">
                    <a:lnL>
                      <a:noFill/>
                    </a:lnL>
                    <a:lnR>
                      <a:noFill/>
                    </a:lnR>
                    <a:lnT>
                      <a:noFill/>
                    </a:lnT>
                    <a:lnB>
                      <a:noFill/>
                    </a:lnB>
                    <a:solidFill>
                      <a:srgbClr val="FFFFFF"/>
                    </a:solidFill>
                  </a:tcPr>
                </a:tc>
              </a:tr>
              <a:tr h="205740">
                <a:tc>
                  <a:txBody>
                    <a:bodyPr/>
                    <a:lstStyle/>
                    <a:p>
                      <a:r>
                        <a:rPr lang="en-US" sz="2000" dirty="0" smtClean="0"/>
                        <a:t>                                                     Portal </a:t>
                      </a:r>
                      <a:r>
                        <a:rPr lang="en-US" sz="2000" dirty="0" err="1" smtClean="0"/>
                        <a:t>hypertention</a:t>
                      </a:r>
                      <a:r>
                        <a:rPr lang="en-US" sz="2000" dirty="0" smtClean="0"/>
                        <a:t> </a:t>
                      </a:r>
                    </a:p>
                    <a:p>
                      <a:r>
                        <a:rPr lang="en-US" sz="2000" dirty="0" smtClean="0"/>
                        <a:t>                                                    </a:t>
                      </a:r>
                      <a:r>
                        <a:rPr lang="en-US" sz="2000" dirty="0" err="1" smtClean="0"/>
                        <a:t>Portosystemic</a:t>
                      </a:r>
                      <a:r>
                        <a:rPr lang="en-US" sz="2000" dirty="0" smtClean="0"/>
                        <a:t> </a:t>
                      </a:r>
                      <a:r>
                        <a:rPr lang="en-US" sz="2000" dirty="0"/>
                        <a:t>Shunt </a:t>
                      </a:r>
                    </a:p>
                  </a:txBody>
                  <a:tcPr marL="0" marR="0" marT="0" marB="0" anchor="ctr">
                    <a:lnL>
                      <a:noFill/>
                    </a:lnL>
                    <a:lnR>
                      <a:noFill/>
                    </a:lnR>
                    <a:lnT>
                      <a:noFill/>
                    </a:lnT>
                    <a:lnB>
                      <a:noFill/>
                    </a:lnB>
                    <a:solidFill>
                      <a:srgbClr val="FFFFFF"/>
                    </a:solidFill>
                  </a:tcPr>
                </a:tc>
              </a:tr>
            </a:tbl>
          </a:graphicData>
        </a:graphic>
      </p:graphicFrame>
      <p:sp>
        <p:nvSpPr>
          <p:cNvPr id="3" name="Down Arrow 2"/>
          <p:cNvSpPr/>
          <p:nvPr/>
        </p:nvSpPr>
        <p:spPr>
          <a:xfrm rot="2434503">
            <a:off x="2506013" y="2860376"/>
            <a:ext cx="565499" cy="18227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p:cNvSpPr/>
          <p:nvPr/>
        </p:nvSpPr>
        <p:spPr>
          <a:xfrm rot="19548106">
            <a:off x="5797359" y="2860375"/>
            <a:ext cx="565499" cy="18227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a:off x="4038600" y="3124200"/>
            <a:ext cx="565499" cy="18227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7340" y="4577621"/>
            <a:ext cx="2268763" cy="369332"/>
          </a:xfrm>
          <a:prstGeom prst="rect">
            <a:avLst/>
          </a:prstGeom>
        </p:spPr>
        <p:txBody>
          <a:bodyPr wrap="none">
            <a:spAutoFit/>
          </a:bodyPr>
          <a:lstStyle/>
          <a:p>
            <a:r>
              <a:rPr lang="en-US" dirty="0"/>
              <a:t>Rectum (</a:t>
            </a:r>
            <a:r>
              <a:rPr lang="en-US" dirty="0" smtClean="0"/>
              <a:t> </a:t>
            </a:r>
            <a:r>
              <a:rPr lang="en-US" dirty="0"/>
              <a:t>hemorrhoids</a:t>
            </a:r>
            <a:r>
              <a:rPr lang="en-US" dirty="0" smtClean="0"/>
              <a:t>) </a:t>
            </a:r>
            <a:endParaRPr lang="en-US" dirty="0"/>
          </a:p>
        </p:txBody>
      </p:sp>
      <p:graphicFrame>
        <p:nvGraphicFramePr>
          <p:cNvPr id="8" name="Table 7"/>
          <p:cNvGraphicFramePr>
            <a:graphicFrameLocks noGrp="1"/>
          </p:cNvGraphicFramePr>
          <p:nvPr>
            <p:extLst/>
          </p:nvPr>
        </p:nvGraphicFramePr>
        <p:xfrm>
          <a:off x="914400" y="1447800"/>
          <a:ext cx="7966710" cy="1737360"/>
        </p:xfrm>
        <a:graphic>
          <a:graphicData uri="http://schemas.openxmlformats.org/drawingml/2006/table">
            <a:tbl>
              <a:tblPr/>
              <a:tblGrid>
                <a:gridCol w="7966710"/>
              </a:tblGrid>
              <a:tr h="205740">
                <a:tc>
                  <a:txBody>
                    <a:bodyPr/>
                    <a:lstStyle/>
                    <a:p>
                      <a:pPr algn="r"/>
                      <a:endParaRPr lang="en-US" sz="1400" dirty="0"/>
                    </a:p>
                  </a:txBody>
                  <a:tcPr marL="0" marR="0" marT="0" marB="0" anchor="ctr">
                    <a:lnL>
                      <a:noFill/>
                    </a:lnL>
                    <a:lnR>
                      <a:noFill/>
                    </a:lnR>
                    <a:lnT>
                      <a:noFill/>
                    </a:lnT>
                    <a:lnB>
                      <a:noFill/>
                    </a:lnB>
                    <a:solidFill>
                      <a:srgbClr val="FFFFFF"/>
                    </a:solidFill>
                  </a:tcPr>
                </a:tc>
              </a:tr>
              <a:tr h="822960">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2000" dirty="0" smtClean="0"/>
                        <a:t>                                          Portal </a:t>
                      </a:r>
                      <a:r>
                        <a:rPr lang="en-US" sz="2000" dirty="0" err="1" smtClean="0"/>
                        <a:t>hypertention</a:t>
                      </a:r>
                      <a:r>
                        <a:rPr lang="en-US" sz="2000" dirty="0" smtClean="0"/>
                        <a:t> </a:t>
                      </a:r>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sz="2000" dirty="0" smtClean="0"/>
                        <a:t>                                                    </a:t>
                      </a:r>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sz="2000" dirty="0" smtClean="0"/>
                        <a:t>                                               </a:t>
                      </a:r>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sz="2000" dirty="0" smtClean="0"/>
                        <a:t>                                           </a:t>
                      </a:r>
                      <a:r>
                        <a:rPr lang="en-US" sz="2000" dirty="0" err="1" smtClean="0"/>
                        <a:t>Portosystemic</a:t>
                      </a:r>
                      <a:r>
                        <a:rPr lang="en-US" sz="2000" dirty="0" smtClean="0"/>
                        <a:t> Shunt </a:t>
                      </a:r>
                    </a:p>
                    <a:p>
                      <a:pPr marL="342900" indent="-342900">
                        <a:buFont typeface="+mj-lt"/>
                        <a:buAutoNum type="arabicPeriod"/>
                      </a:pPr>
                      <a:endParaRPr lang="en-US" sz="2000" dirty="0"/>
                    </a:p>
                  </a:txBody>
                  <a:tcPr marL="0" marR="0" marT="0" marB="0" anchor="ctr">
                    <a:lnL>
                      <a:noFill/>
                    </a:lnL>
                    <a:lnR>
                      <a:noFill/>
                    </a:lnR>
                    <a:lnT>
                      <a:noFill/>
                    </a:lnT>
                    <a:lnB>
                      <a:noFill/>
                    </a:lnB>
                    <a:solidFill>
                      <a:srgbClr val="FFFFFF"/>
                    </a:solidFill>
                  </a:tcPr>
                </a:tc>
              </a:tr>
            </a:tbl>
          </a:graphicData>
        </a:graphic>
      </p:graphicFrame>
      <p:sp>
        <p:nvSpPr>
          <p:cNvPr id="9" name="Rectangle 8"/>
          <p:cNvSpPr/>
          <p:nvPr/>
        </p:nvSpPr>
        <p:spPr>
          <a:xfrm>
            <a:off x="2133600" y="5181600"/>
            <a:ext cx="4572000" cy="369332"/>
          </a:xfrm>
          <a:prstGeom prst="rect">
            <a:avLst/>
          </a:prstGeom>
        </p:spPr>
        <p:txBody>
          <a:bodyPr>
            <a:spAutoFit/>
          </a:bodyPr>
          <a:lstStyle/>
          <a:p>
            <a:r>
              <a:rPr lang="en-US" dirty="0" err="1"/>
              <a:t>Cardioesophageal</a:t>
            </a:r>
            <a:r>
              <a:rPr lang="en-US" dirty="0"/>
              <a:t> junction </a:t>
            </a:r>
            <a:r>
              <a:rPr lang="en-US" dirty="0" smtClean="0"/>
              <a:t>( </a:t>
            </a:r>
            <a:r>
              <a:rPr lang="en-US" dirty="0" err="1"/>
              <a:t>esophagogastric</a:t>
            </a:r>
            <a:r>
              <a:rPr lang="en-US" dirty="0"/>
              <a:t> varices</a:t>
            </a:r>
            <a:r>
              <a:rPr lang="en-US" dirty="0" smtClean="0"/>
              <a:t>)</a:t>
            </a:r>
            <a:endParaRPr lang="en-US" dirty="0"/>
          </a:p>
        </p:txBody>
      </p:sp>
      <p:sp>
        <p:nvSpPr>
          <p:cNvPr id="10" name="Rectangle 9"/>
          <p:cNvSpPr/>
          <p:nvPr/>
        </p:nvSpPr>
        <p:spPr>
          <a:xfrm>
            <a:off x="5181600" y="4551255"/>
            <a:ext cx="4572000" cy="369332"/>
          </a:xfrm>
          <a:prstGeom prst="rect">
            <a:avLst/>
          </a:prstGeom>
        </p:spPr>
        <p:txBody>
          <a:bodyPr>
            <a:spAutoFit/>
          </a:bodyPr>
          <a:lstStyle/>
          <a:p>
            <a:pPr>
              <a:defRPr/>
            </a:pPr>
            <a:r>
              <a:rPr lang="en-US" dirty="0"/>
              <a:t>Abdominal wall collaterals </a:t>
            </a:r>
            <a:r>
              <a:rPr lang="en-US" i="1" dirty="0" smtClean="0"/>
              <a:t>(</a:t>
            </a:r>
            <a:r>
              <a:rPr lang="en-US" i="1" dirty="0"/>
              <a:t>caput </a:t>
            </a:r>
            <a:r>
              <a:rPr lang="en-US" i="1" dirty="0" err="1"/>
              <a:t>medusae</a:t>
            </a:r>
            <a:r>
              <a:rPr lang="en-US" i="1" dirty="0"/>
              <a:t>)</a:t>
            </a:r>
            <a:r>
              <a:rPr lang="en-US" dirty="0"/>
              <a:t> </a:t>
            </a:r>
            <a:r>
              <a:rPr lang="en-US" dirty="0" smtClean="0"/>
              <a:t> </a:t>
            </a:r>
            <a:endParaRPr lang="en-US" dirty="0"/>
          </a:p>
        </p:txBody>
      </p:sp>
      <p:sp>
        <p:nvSpPr>
          <p:cNvPr id="11" name="Down Arrow 10"/>
          <p:cNvSpPr/>
          <p:nvPr/>
        </p:nvSpPr>
        <p:spPr>
          <a:xfrm>
            <a:off x="3886200" y="1951332"/>
            <a:ext cx="565499" cy="6394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917148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1554</TotalTime>
  <Words>1715</Words>
  <Application>Microsoft Office PowerPoint</Application>
  <PresentationFormat>On-screen Show (4:3)</PresentationFormat>
  <Paragraphs>151</Paragraphs>
  <Slides>30</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Calibri</vt:lpstr>
      <vt:lpstr>Franklin Gothic Book</vt:lpstr>
      <vt:lpstr>Perpetua</vt:lpstr>
      <vt:lpstr>Wingdings</vt:lpstr>
      <vt:lpstr>Wingdings 2</vt:lpstr>
      <vt:lpstr>Equity</vt:lpstr>
      <vt:lpstr>Complications of liver cirrhosis</vt:lpstr>
      <vt:lpstr>Complications of liver cirrhosis</vt:lpstr>
      <vt:lpstr>Complications of liver cirrhosis </vt:lpstr>
      <vt:lpstr>Complications of liver cirrhosis PORTAL HYPERTENSION :</vt:lpstr>
      <vt:lpstr>Complications of liver cirrhosis PORTAL HYPERTENSION :</vt:lpstr>
      <vt:lpstr>Complications of liver cirrhosis ESOPHAGEAL VARICES</vt:lpstr>
      <vt:lpstr>Complications of liver cirrhosis ESOPHAGEAL VARICES:</vt:lpstr>
      <vt:lpstr>Complications of liver cirrhosis ESOPHAGEAL VARICES:</vt:lpstr>
      <vt:lpstr>Complications of liver cirrhosis</vt:lpstr>
      <vt:lpstr>Complications of liver cirrhosis ESOPHAGEAL VARICES:</vt:lpstr>
      <vt:lpstr>Complications of liver cirrhosis ESOPHAGEAL VARICES</vt:lpstr>
      <vt:lpstr>Complications of liver cirrhosis ESOPHAGEAL VARICES:</vt:lpstr>
      <vt:lpstr>Complications of liver cirrhosis ESOPHAGEAL VARICES:</vt:lpstr>
      <vt:lpstr>Complications of liver cirrhosis</vt:lpstr>
      <vt:lpstr>Complications of liver cirrhosis</vt:lpstr>
      <vt:lpstr>Complications of liver cirrhosis</vt:lpstr>
      <vt:lpstr>Complications of liver cirrhosis</vt:lpstr>
      <vt:lpstr>Complications of liver cirrhosis JAUNDICE AND CHOLESTASIS</vt:lpstr>
      <vt:lpstr>Complications of liver cirrhosis JAUNDICE AND CHOLESTASIS: </vt:lpstr>
      <vt:lpstr>PowerPoint Presentation</vt:lpstr>
      <vt:lpstr>Complications of liver cirrhosis Cause of Jaundice </vt:lpstr>
      <vt:lpstr> Complications of liver cirrhosis  Coagulopathy </vt:lpstr>
      <vt:lpstr>Coagulopathy</vt:lpstr>
      <vt:lpstr> Complications of liver cirrhosis  Hepatic encephalopathy </vt:lpstr>
      <vt:lpstr>Complications of liver cirrhosis  Hepatic encephalopathy</vt:lpstr>
      <vt:lpstr>Complications of liver cirrhosis Hepatorenal syndrome:</vt:lpstr>
      <vt:lpstr>Complications of liver cirrhosis Hepatorenal syndrome:</vt:lpstr>
      <vt:lpstr>Complications of liver cirrhosis  Hepatorenal syndrome: </vt:lpstr>
      <vt:lpstr>Complications of liver cirrhosis</vt:lpstr>
      <vt:lpstr>Complications of liver cirrhosis</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Complications of liver cirrhosis</dc:title>
  <dc:creator>Dr.Hala</dc:creator>
  <cp:lastModifiedBy>Maha Mohmad Arafah</cp:lastModifiedBy>
  <cp:revision>39</cp:revision>
  <dcterms:created xsi:type="dcterms:W3CDTF">2010-11-28T12:13:42Z</dcterms:created>
  <dcterms:modified xsi:type="dcterms:W3CDTF">2018-12-11T08:56:56Z</dcterms:modified>
</cp:coreProperties>
</file>