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92" r:id="rId3"/>
    <p:sldId id="257" r:id="rId4"/>
    <p:sldId id="294" r:id="rId5"/>
    <p:sldId id="258" r:id="rId6"/>
    <p:sldId id="259" r:id="rId7"/>
    <p:sldId id="260" r:id="rId8"/>
    <p:sldId id="262" r:id="rId9"/>
    <p:sldId id="267" r:id="rId10"/>
    <p:sldId id="268" r:id="rId11"/>
    <p:sldId id="263" r:id="rId12"/>
    <p:sldId id="264" r:id="rId13"/>
    <p:sldId id="270" r:id="rId14"/>
    <p:sldId id="298" r:id="rId15"/>
    <p:sldId id="265" r:id="rId16"/>
    <p:sldId id="266" r:id="rId17"/>
    <p:sldId id="271" r:id="rId18"/>
    <p:sldId id="273" r:id="rId19"/>
    <p:sldId id="274" r:id="rId20"/>
    <p:sldId id="293" r:id="rId21"/>
    <p:sldId id="275" r:id="rId22"/>
    <p:sldId id="276" r:id="rId23"/>
    <p:sldId id="277" r:id="rId24"/>
    <p:sldId id="279" r:id="rId25"/>
    <p:sldId id="280" r:id="rId26"/>
    <p:sldId id="278" r:id="rId27"/>
    <p:sldId id="281" r:id="rId28"/>
    <p:sldId id="282" r:id="rId29"/>
    <p:sldId id="283" r:id="rId30"/>
    <p:sldId id="284" r:id="rId31"/>
    <p:sldId id="285" r:id="rId32"/>
    <p:sldId id="297" r:id="rId33"/>
    <p:sldId id="295" r:id="rId34"/>
    <p:sldId id="286" r:id="rId35"/>
    <p:sldId id="296" r:id="rId36"/>
    <p:sldId id="287" r:id="rId37"/>
    <p:sldId id="288" r:id="rId38"/>
    <p:sldId id="291" r:id="rId39"/>
    <p:sldId id="289" r:id="rId40"/>
    <p:sldId id="29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822"/>
    </p:cViewPr>
  </p:sorterViewPr>
  <p:notesViewPr>
    <p:cSldViewPr>
      <p:cViewPr varScale="1">
        <p:scale>
          <a:sx n="88" d="100"/>
          <a:sy n="88" d="100"/>
        </p:scale>
        <p:origin x="32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18D5E-4BE5-4BA9-A0B3-95EFC22FAC8A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3A7A-FF54-4960-B77F-D2FB9F1D1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47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037A8C-6E3C-47C8-8FDB-A13858F64E84}" type="slidenum">
              <a:rPr lang="en-GB" smtClean="0">
                <a:cs typeface="Arial" charset="0"/>
              </a:rPr>
              <a:pPr/>
              <a:t>3</a:t>
            </a:fld>
            <a:endParaRPr lang="en-GB">
              <a:cs typeface="Arial" charset="0"/>
            </a:endParaRPr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725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2EE47D-1604-4121-BBCE-72C52950F82D}" type="slidenum">
              <a:rPr lang="en-GB" smtClean="0">
                <a:cs typeface="Arial" charset="0"/>
              </a:rPr>
              <a:pPr/>
              <a:t>13</a:t>
            </a:fld>
            <a:endParaRPr lang="en-GB">
              <a:cs typeface="Arial" charset="0"/>
            </a:endParaRPr>
          </a:p>
        </p:txBody>
      </p:sp>
      <p:sp>
        <p:nvSpPr>
          <p:cNvPr id="416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416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207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E01196-BBCE-483B-AB9F-CE781572643B}" type="slidenum">
              <a:rPr lang="en-GB" smtClean="0">
                <a:cs typeface="Arial" charset="0"/>
              </a:rPr>
              <a:pPr/>
              <a:t>15</a:t>
            </a:fld>
            <a:endParaRPr lang="en-GB">
              <a:cs typeface="Arial" charset="0"/>
            </a:endParaRPr>
          </a:p>
        </p:txBody>
      </p:sp>
      <p:sp>
        <p:nvSpPr>
          <p:cNvPr id="411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360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03739-34D4-418C-8386-0B24566E5725}" type="slidenum">
              <a:rPr lang="en-GB" smtClean="0">
                <a:cs typeface="Arial" charset="0"/>
              </a:rPr>
              <a:pPr/>
              <a:t>16</a:t>
            </a:fld>
            <a:endParaRPr lang="en-GB">
              <a:cs typeface="Arial" charset="0"/>
            </a:endParaRPr>
          </a:p>
        </p:txBody>
      </p:sp>
      <p:sp>
        <p:nvSpPr>
          <p:cNvPr id="412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412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636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41E9A-3168-4E63-BC38-600C7770049D}" type="slidenum">
              <a:rPr lang="en-GB" smtClean="0">
                <a:cs typeface="Arial" charset="0"/>
              </a:rPr>
              <a:pPr/>
              <a:t>17</a:t>
            </a:fld>
            <a:endParaRPr lang="en-GB">
              <a:cs typeface="Arial" charset="0"/>
            </a:endParaRPr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940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1434F0-8284-41EB-B54E-20EB952EE6FA}" type="slidenum">
              <a:rPr lang="en-GB" smtClean="0">
                <a:cs typeface="Arial" charset="0"/>
              </a:rPr>
              <a:pPr/>
              <a:t>18</a:t>
            </a:fld>
            <a:endParaRPr lang="en-GB">
              <a:cs typeface="Arial" charset="0"/>
            </a:endParaRPr>
          </a:p>
        </p:txBody>
      </p:sp>
      <p:sp>
        <p:nvSpPr>
          <p:cNvPr id="419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674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5D49DC-9C12-4CAB-A3E3-60690DBDBAC7}" type="slidenum">
              <a:rPr lang="en-GB" smtClean="0">
                <a:cs typeface="Arial" charset="0"/>
              </a:rPr>
              <a:pPr/>
              <a:t>19</a:t>
            </a:fld>
            <a:endParaRPr lang="en-GB">
              <a:cs typeface="Arial" charset="0"/>
            </a:endParaRPr>
          </a:p>
        </p:txBody>
      </p:sp>
      <p:sp>
        <p:nvSpPr>
          <p:cNvPr id="420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46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84F4CB-A95B-43F3-AC06-194F51C7E54A}" type="slidenum">
              <a:rPr lang="en-GB" smtClean="0">
                <a:cs typeface="Arial" charset="0"/>
              </a:rPr>
              <a:pPr/>
              <a:t>21</a:t>
            </a:fld>
            <a:endParaRPr lang="en-GB">
              <a:cs typeface="Arial" charset="0"/>
            </a:endParaRPr>
          </a:p>
        </p:txBody>
      </p:sp>
      <p:sp>
        <p:nvSpPr>
          <p:cNvPr id="421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151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A2E201-168A-4711-8B67-7C921706E2A4}" type="slidenum">
              <a:rPr lang="en-GB" smtClean="0">
                <a:cs typeface="Arial" charset="0"/>
              </a:rPr>
              <a:pPr/>
              <a:t>22</a:t>
            </a:fld>
            <a:endParaRPr lang="en-GB">
              <a:cs typeface="Arial" charset="0"/>
            </a:endParaRPr>
          </a:p>
        </p:txBody>
      </p:sp>
      <p:sp>
        <p:nvSpPr>
          <p:cNvPr id="422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18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3326E-5153-4D57-BC93-B1D313CA4DC8}" type="slidenum">
              <a:rPr lang="en-GB" smtClean="0">
                <a:cs typeface="Arial" charset="0"/>
              </a:rPr>
              <a:pPr/>
              <a:t>23</a:t>
            </a:fld>
            <a:endParaRPr lang="en-GB">
              <a:cs typeface="Arial" charset="0"/>
            </a:endParaRPr>
          </a:p>
        </p:txBody>
      </p:sp>
      <p:sp>
        <p:nvSpPr>
          <p:cNvPr id="423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0833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25E8B9-B45F-42E8-8A3A-C10CEC54A5AC}" type="slidenum">
              <a:rPr lang="en-GB" smtClean="0">
                <a:cs typeface="Arial" charset="0"/>
              </a:rPr>
              <a:pPr/>
              <a:t>24</a:t>
            </a:fld>
            <a:endParaRPr lang="en-GB">
              <a:cs typeface="Arial" charset="0"/>
            </a:endParaRPr>
          </a:p>
        </p:txBody>
      </p:sp>
      <p:sp>
        <p:nvSpPr>
          <p:cNvPr id="425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425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172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95AA1B-9098-4B07-B25B-4B566F4F10DA}" type="slidenum">
              <a:rPr lang="en-GB" smtClean="0">
                <a:cs typeface="Arial" charset="0"/>
              </a:rPr>
              <a:pPr/>
              <a:t>5</a:t>
            </a:fld>
            <a:endParaRPr lang="en-GB">
              <a:cs typeface="Arial" charset="0"/>
            </a:endParaRPr>
          </a:p>
        </p:txBody>
      </p:sp>
      <p:sp>
        <p:nvSpPr>
          <p:cNvPr id="404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203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FE39E8-6363-460D-8134-0197ABD7B480}" type="slidenum">
              <a:rPr lang="en-GB" smtClean="0">
                <a:cs typeface="Arial" charset="0"/>
              </a:rPr>
              <a:pPr/>
              <a:t>25</a:t>
            </a:fld>
            <a:endParaRPr lang="en-GB">
              <a:cs typeface="Arial" charset="0"/>
            </a:endParaRPr>
          </a:p>
        </p:txBody>
      </p:sp>
      <p:sp>
        <p:nvSpPr>
          <p:cNvPr id="427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9760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525D72-EFC2-45D4-A3AB-1136B2DC1388}" type="slidenum">
              <a:rPr lang="en-GB" smtClean="0">
                <a:cs typeface="Arial" charset="0"/>
              </a:rPr>
              <a:pPr/>
              <a:t>26</a:t>
            </a:fld>
            <a:endParaRPr lang="en-GB">
              <a:cs typeface="Arial" charset="0"/>
            </a:endParaRPr>
          </a:p>
        </p:txBody>
      </p:sp>
      <p:sp>
        <p:nvSpPr>
          <p:cNvPr id="424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592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594D89-2250-4828-B64C-0093D3CF9D60}" type="slidenum">
              <a:rPr lang="en-GB" smtClean="0">
                <a:cs typeface="Arial" charset="0"/>
              </a:rPr>
              <a:pPr/>
              <a:t>29</a:t>
            </a:fld>
            <a:endParaRPr lang="en-GB">
              <a:cs typeface="Arial" charset="0"/>
            </a:endParaRPr>
          </a:p>
        </p:txBody>
      </p:sp>
      <p:sp>
        <p:nvSpPr>
          <p:cNvPr id="428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428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563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E7A184-59A4-428E-A2D4-479E21EE717C}" type="slidenum">
              <a:rPr lang="en-GB" smtClean="0">
                <a:cs typeface="Arial" charset="0"/>
              </a:rPr>
              <a:pPr/>
              <a:t>6</a:t>
            </a:fld>
            <a:endParaRPr lang="en-GB">
              <a:cs typeface="Arial" charset="0"/>
            </a:endParaRPr>
          </a:p>
        </p:txBody>
      </p:sp>
      <p:sp>
        <p:nvSpPr>
          <p:cNvPr id="405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77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C31A0F-E6F5-4343-8F63-12FED235A591}" type="slidenum">
              <a:rPr lang="en-GB" smtClean="0">
                <a:cs typeface="Arial" charset="0"/>
              </a:rPr>
              <a:pPr/>
              <a:t>7</a:t>
            </a:fld>
            <a:endParaRPr lang="en-GB">
              <a:cs typeface="Arial" charset="0"/>
            </a:endParaRPr>
          </a:p>
        </p:txBody>
      </p:sp>
      <p:sp>
        <p:nvSpPr>
          <p:cNvPr id="406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638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5958DB-6E27-46E2-AEF3-4E3B8BE51DE8}" type="slidenum">
              <a:rPr lang="en-GB" smtClean="0">
                <a:cs typeface="Arial" charset="0"/>
              </a:rPr>
              <a:pPr/>
              <a:t>8</a:t>
            </a:fld>
            <a:endParaRPr lang="en-GB">
              <a:cs typeface="Arial" charset="0"/>
            </a:endParaRPr>
          </a:p>
        </p:txBody>
      </p:sp>
      <p:sp>
        <p:nvSpPr>
          <p:cNvPr id="408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77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349D35-EC79-4AFE-87A2-0CCBB57B2DF8}" type="slidenum">
              <a:rPr lang="en-GB" smtClean="0">
                <a:cs typeface="Arial" charset="0"/>
              </a:rPr>
              <a:pPr/>
              <a:t>9</a:t>
            </a:fld>
            <a:endParaRPr lang="en-GB">
              <a:cs typeface="Arial" charset="0"/>
            </a:endParaRPr>
          </a:p>
        </p:txBody>
      </p:sp>
      <p:sp>
        <p:nvSpPr>
          <p:cNvPr id="413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366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71BFFD-2B42-48AA-97FC-B61C8B14F2BA}" type="slidenum">
              <a:rPr lang="en-GB" smtClean="0">
                <a:cs typeface="Arial" charset="0"/>
              </a:rPr>
              <a:pPr/>
              <a:t>10</a:t>
            </a:fld>
            <a:endParaRPr lang="en-GB">
              <a:cs typeface="Arial" charset="0"/>
            </a:endParaRPr>
          </a:p>
        </p:txBody>
      </p:sp>
      <p:sp>
        <p:nvSpPr>
          <p:cNvPr id="414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284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507C9C-245A-4CE2-8431-E01F9817E896}" type="slidenum">
              <a:rPr lang="en-GB" smtClean="0">
                <a:cs typeface="Arial" charset="0"/>
              </a:rPr>
              <a:pPr/>
              <a:t>11</a:t>
            </a:fld>
            <a:endParaRPr lang="en-GB">
              <a:cs typeface="Arial" charset="0"/>
            </a:endParaRPr>
          </a:p>
        </p:txBody>
      </p:sp>
      <p:sp>
        <p:nvSpPr>
          <p:cNvPr id="409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337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E62CA-9332-45A1-977B-EE8341F3512F}" type="slidenum">
              <a:rPr lang="en-GB" smtClean="0">
                <a:cs typeface="Arial" charset="0"/>
              </a:rPr>
              <a:pPr/>
              <a:t>12</a:t>
            </a:fld>
            <a:endParaRPr lang="en-GB">
              <a:cs typeface="Arial" charset="0"/>
            </a:endParaRPr>
          </a:p>
        </p:txBody>
      </p:sp>
      <p:sp>
        <p:nvSpPr>
          <p:cNvPr id="410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582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E6F9-D7F9-48F2-9001-865C935E85A2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70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E6F9-D7F9-48F2-9001-865C935E85A2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3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E6F9-D7F9-48F2-9001-865C935E85A2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6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E6F9-D7F9-48F2-9001-865C935E85A2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8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E6F9-D7F9-48F2-9001-865C935E85A2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58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E6F9-D7F9-48F2-9001-865C935E85A2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E6F9-D7F9-48F2-9001-865C935E85A2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7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E6F9-D7F9-48F2-9001-865C935E85A2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3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E6F9-D7F9-48F2-9001-865C935E85A2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3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340E6F9-D7F9-48F2-9001-865C935E85A2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3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E6F9-D7F9-48F2-9001-865C935E85A2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3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340E6F9-D7F9-48F2-9001-865C935E85A2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24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Cancers of the liver and pancreas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5" descr="LIVER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" y="13716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30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800100" y="34834"/>
            <a:ext cx="7543800" cy="1450757"/>
          </a:xfrm>
        </p:spPr>
        <p:txBody>
          <a:bodyPr/>
          <a:lstStyle/>
          <a:p>
            <a:pPr>
              <a:defRPr/>
            </a:pPr>
            <a:r>
              <a:rPr lang="en-US" b="1" dirty="0"/>
              <a:t>Hepatocellular carcinoma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657" y="6324600"/>
            <a:ext cx="524618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The satellite nodules of this hepatocellular carcinoma.</a:t>
            </a:r>
            <a:endParaRPr lang="ar-SA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447800" y="5334000"/>
            <a:ext cx="228600" cy="9906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716280" y="4838700"/>
            <a:ext cx="731520" cy="14859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447800" y="5447991"/>
            <a:ext cx="868680" cy="87660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0"/>
              <a:t>Morphology of HCC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GB" sz="2800" dirty="0" smtClean="0"/>
              <a:t> Extensive </a:t>
            </a:r>
            <a:r>
              <a:rPr lang="en-GB" sz="2800" dirty="0"/>
              <a:t>intrahepatic metastases may occur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GB" sz="2800" dirty="0" smtClean="0"/>
              <a:t> </a:t>
            </a:r>
            <a:r>
              <a:rPr lang="en-GB" sz="2800" dirty="0" err="1" smtClean="0"/>
              <a:t>Tumor</a:t>
            </a:r>
            <a:r>
              <a:rPr lang="en-GB" sz="2800" dirty="0" smtClean="0"/>
              <a:t> </a:t>
            </a:r>
            <a:r>
              <a:rPr lang="en-GB" sz="2800" dirty="0"/>
              <a:t>may invade the portal vein (with occlusion of the portal circulation) or inferior vena cava, extending even into the right side of the heart.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GB" sz="2800" dirty="0" smtClean="0"/>
              <a:t> Lymph </a:t>
            </a:r>
            <a:r>
              <a:rPr lang="en-GB" sz="2800" dirty="0"/>
              <a:t>node metastases to the </a:t>
            </a:r>
            <a:r>
              <a:rPr lang="en-GB" sz="2800" dirty="0" err="1"/>
              <a:t>perihilar</a:t>
            </a:r>
            <a:r>
              <a:rPr lang="en-GB" sz="2800" dirty="0"/>
              <a:t>, </a:t>
            </a:r>
            <a:r>
              <a:rPr lang="en-GB" sz="2800" dirty="0" err="1"/>
              <a:t>peripancreatic</a:t>
            </a:r>
            <a:r>
              <a:rPr lang="en-GB" sz="2800" dirty="0"/>
              <a:t>, and para-aortic nodes above and below the diaphragm can be present.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GB" sz="2800" dirty="0" smtClean="0"/>
              <a:t> Hepatocellular </a:t>
            </a:r>
            <a:r>
              <a:rPr lang="en-GB" sz="2800" dirty="0"/>
              <a:t>carcinomas range from well-differentiated to highly anaplastic undifferentiated lesions.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28600" y="0"/>
            <a:ext cx="7543800" cy="1189516"/>
          </a:xfrm>
        </p:spPr>
        <p:txBody>
          <a:bodyPr/>
          <a:lstStyle/>
          <a:p>
            <a:pPr eaLnBrk="1" hangingPunct="1">
              <a:defRPr/>
            </a:pPr>
            <a:r>
              <a:rPr lang="en-GB" b="0" dirty="0"/>
              <a:t>Morphology of HCC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189516"/>
            <a:ext cx="7543800" cy="4022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dirty="0"/>
              <a:t>In well-differentiated and moderately well-differentiated </a:t>
            </a:r>
            <a:r>
              <a:rPr lang="en-GB" dirty="0" err="1"/>
              <a:t>tumors</a:t>
            </a:r>
            <a:r>
              <a:rPr lang="en-GB" dirty="0"/>
              <a:t>, cells that are recognizable as </a:t>
            </a:r>
            <a:r>
              <a:rPr lang="en-GB" dirty="0" err="1"/>
              <a:t>hepatocytic</a:t>
            </a:r>
            <a:r>
              <a:rPr lang="en-GB" dirty="0"/>
              <a:t> in origin. Bile pigment is usually present. The malignant cells may be positive for alpha-fetoprotein.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/>
              <a:t>In poorly differentiated forms, </a:t>
            </a:r>
            <a:r>
              <a:rPr lang="en-GB" dirty="0" err="1"/>
              <a:t>tumor</a:t>
            </a:r>
            <a:r>
              <a:rPr lang="en-GB" dirty="0"/>
              <a:t> cells can take on a pleomorphic appearance with numerous anaplastic giant cells, can become small and completely undifferentiated cells.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90" y="3200878"/>
            <a:ext cx="4009944" cy="27918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188686"/>
            <a:ext cx="4114800" cy="28040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8393" y="5965263"/>
            <a:ext cx="2648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well-differentiated </a:t>
            </a:r>
            <a:r>
              <a:rPr lang="en-GB" dirty="0" err="1"/>
              <a:t>tumors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45032" y="5965263"/>
            <a:ext cx="2327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HCC with bile </a:t>
            </a:r>
            <a:r>
              <a:rPr lang="en-GB" dirty="0"/>
              <a:t>pigment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S01871-018-f043b"/>
          <p:cNvPicPr>
            <a:picLocks noChangeAspect="1" noChangeArrowheads="1"/>
          </p:cNvPicPr>
          <p:nvPr/>
        </p:nvPicPr>
        <p:blipFill rotWithShape="1">
          <a:blip r:embed="rId3"/>
          <a:srcRect t="7778" b="10000"/>
          <a:stretch/>
        </p:blipFill>
        <p:spPr bwMode="auto">
          <a:xfrm>
            <a:off x="0" y="152400"/>
            <a:ext cx="9144000" cy="617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14" y="1264266"/>
            <a:ext cx="6574971" cy="440501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899161"/>
          </a:xfrm>
        </p:spPr>
        <p:txBody>
          <a:bodyPr/>
          <a:lstStyle/>
          <a:p>
            <a:r>
              <a:rPr lang="en-GB" dirty="0"/>
              <a:t>Morphology of HCC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38400" y="5669280"/>
            <a:ext cx="373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Poorly differentiated HCC</a:t>
            </a:r>
            <a:r>
              <a:rPr lang="en-US" dirty="0"/>
              <a:t> </a:t>
            </a:r>
            <a:r>
              <a:rPr lang="en-US" dirty="0" smtClean="0"/>
              <a:t>(Right)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92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400" b="1" dirty="0"/>
              <a:t>Hepatocellular </a:t>
            </a:r>
            <a:r>
              <a:rPr lang="en-US" sz="4400" b="1" dirty="0" smtClean="0"/>
              <a:t>carcinoma Variant:</a:t>
            </a:r>
            <a:br>
              <a:rPr lang="en-US" sz="4400" b="1" dirty="0" smtClean="0"/>
            </a:br>
            <a:r>
              <a:rPr lang="en-US" b="1" dirty="0" smtClean="0"/>
              <a:t> </a:t>
            </a:r>
            <a:r>
              <a:rPr lang="en-GB" sz="4400" b="0" dirty="0" err="1" smtClean="0"/>
              <a:t>Fibrolamellar</a:t>
            </a:r>
            <a:r>
              <a:rPr lang="en-GB" sz="4400" b="0" dirty="0" smtClean="0"/>
              <a:t> </a:t>
            </a:r>
            <a:r>
              <a:rPr lang="en-GB" sz="4400" b="0" dirty="0"/>
              <a:t>carcinoma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GB" sz="2800" dirty="0" smtClean="0"/>
              <a:t> A </a:t>
            </a:r>
            <a:r>
              <a:rPr lang="en-GB" sz="2800" dirty="0"/>
              <a:t>distinctive variant of hepatocellular carcinoma </a:t>
            </a:r>
            <a:endParaRPr lang="en-GB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GB" sz="2800" dirty="0" smtClean="0"/>
              <a:t> This </a:t>
            </a:r>
            <a:r>
              <a:rPr lang="en-GB" sz="2800" dirty="0" err="1"/>
              <a:t>tumor</a:t>
            </a:r>
            <a:r>
              <a:rPr lang="en-GB" sz="2800" dirty="0"/>
              <a:t> occurs in young male and female adults (20 to 40 years of age</a:t>
            </a:r>
            <a:r>
              <a:rPr lang="en-GB" sz="2800" dirty="0" smtClean="0"/>
              <a:t>),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GB" sz="2800" dirty="0" smtClean="0"/>
              <a:t>It</a:t>
            </a:r>
            <a:r>
              <a:rPr lang="en-GB" sz="2800" dirty="0" smtClean="0"/>
              <a:t> </a:t>
            </a:r>
            <a:r>
              <a:rPr lang="en-GB" sz="2800" dirty="0"/>
              <a:t>has no association with HBV or cirrhosis,  and often has a better prognosis.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GB" sz="2800" dirty="0"/>
              <a:t>It usually presents as single large, hard "</a:t>
            </a:r>
            <a:r>
              <a:rPr lang="en-GB" sz="2800" dirty="0" err="1"/>
              <a:t>scirrhous</a:t>
            </a:r>
            <a:r>
              <a:rPr lang="en-GB" sz="2800" dirty="0"/>
              <a:t>" </a:t>
            </a:r>
            <a:r>
              <a:rPr lang="en-GB" sz="2800" dirty="0" err="1"/>
              <a:t>tumor</a:t>
            </a:r>
            <a:r>
              <a:rPr lang="en-GB" sz="2800" dirty="0"/>
              <a:t> with fibrous bands coursing through it. </a:t>
            </a:r>
            <a:endParaRPr lang="en-GB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1000" dirty="0"/>
          </a:p>
          <a:p>
            <a:pPr eaLnBrk="1" hangingPunct="1">
              <a:lnSpc>
                <a:spcPct val="90000"/>
              </a:lnSpc>
              <a:defRPr/>
            </a:pP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01871-018-f043a"/>
          <p:cNvPicPr>
            <a:picLocks noChangeAspect="1" noChangeArrowheads="1"/>
          </p:cNvPicPr>
          <p:nvPr/>
        </p:nvPicPr>
        <p:blipFill rotWithShape="1">
          <a:blip r:embed="rId3"/>
          <a:srcRect b="13718"/>
          <a:stretch/>
        </p:blipFill>
        <p:spPr bwMode="auto">
          <a:xfrm>
            <a:off x="838200" y="1385346"/>
            <a:ext cx="7863810" cy="37962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GB" sz="800"/>
          </a:p>
        </p:txBody>
      </p:sp>
      <p:sp>
        <p:nvSpPr>
          <p:cNvPr id="2" name="Rectangle 1"/>
          <p:cNvSpPr/>
          <p:nvPr/>
        </p:nvSpPr>
        <p:spPr>
          <a:xfrm>
            <a:off x="3276600" y="861578"/>
            <a:ext cx="2757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err="1"/>
              <a:t>Fibrolamellar</a:t>
            </a:r>
            <a:r>
              <a:rPr lang="en-GB" sz="2000" b="1" dirty="0"/>
              <a:t> carcinoma</a:t>
            </a:r>
            <a:endParaRPr lang="ar-SA" sz="2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S01871-018-f044b"/>
          <p:cNvPicPr>
            <a:picLocks noChangeAspect="1" noChangeArrowheads="1"/>
          </p:cNvPicPr>
          <p:nvPr/>
        </p:nvPicPr>
        <p:blipFill rotWithShape="1">
          <a:blip r:embed="rId3"/>
          <a:srcRect b="7778"/>
          <a:stretch/>
        </p:blipFill>
        <p:spPr bwMode="auto">
          <a:xfrm>
            <a:off x="-33051" y="0"/>
            <a:ext cx="9024651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1336" y="5715000"/>
            <a:ext cx="89916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2000" b="1" dirty="0"/>
              <a:t>On microscopic examination, it is composed of well-differentiated polygonal cells growing in nests or cords and separated by parallel lamellae of dense collagen bundles</a:t>
            </a:r>
            <a:endParaRPr lang="en-GB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3043276" y="152400"/>
            <a:ext cx="249356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b="1" dirty="0" err="1"/>
              <a:t>Fibrolamellar</a:t>
            </a:r>
            <a:r>
              <a:rPr lang="en-GB" b="1" dirty="0"/>
              <a:t> carcinoma</a:t>
            </a:r>
            <a:endParaRPr lang="ar-SA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0"/>
              <a:t>Clinical Features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981200"/>
            <a:ext cx="7543801" cy="2590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GB" sz="2400" dirty="0" smtClean="0"/>
              <a:t> Ill-defined </a:t>
            </a:r>
            <a:r>
              <a:rPr lang="en-GB" sz="2400" dirty="0"/>
              <a:t>upper abdominal pain, malaise, fatigue, weight loss, and feeling of abdominal fullness.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GB" sz="2400" dirty="0" smtClean="0"/>
              <a:t> In </a:t>
            </a:r>
            <a:r>
              <a:rPr lang="en-GB" sz="2400" dirty="0"/>
              <a:t>many cases, the enlarged liver can be felt on palpation. Jaundice and fever are uncommon</a:t>
            </a:r>
            <a:r>
              <a:rPr lang="en-GB" sz="2400" dirty="0" smtClean="0"/>
              <a:t>. </a:t>
            </a:r>
            <a:endParaRPr lang="en-GB" sz="2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GB" sz="2400" dirty="0" smtClean="0"/>
              <a:t> Laboratory </a:t>
            </a:r>
            <a:r>
              <a:rPr lang="en-GB" sz="2400" dirty="0"/>
              <a:t>studies: Elevated levels of serum α-fetoprotein are found in 50% to 75% of patients with HCC.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err="1"/>
              <a:t>Hepatocellular</a:t>
            </a:r>
            <a:r>
              <a:rPr lang="en-GB" dirty="0"/>
              <a:t> Carcinoma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/>
              <a:t>Overall, death usually occurs from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/>
              <a:t>(1) </a:t>
            </a:r>
            <a:r>
              <a:rPr lang="en-GB" sz="2800" dirty="0" err="1"/>
              <a:t>cachexia</a:t>
            </a:r>
            <a:endParaRPr lang="en-GB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/>
              <a:t>(2) gastrointestinal or </a:t>
            </a:r>
            <a:r>
              <a:rPr lang="en-GB" sz="2800" dirty="0" err="1"/>
              <a:t>esophageal</a:t>
            </a:r>
            <a:r>
              <a:rPr lang="en-GB" sz="2800" dirty="0"/>
              <a:t> </a:t>
            </a:r>
            <a:r>
              <a:rPr lang="en-GB" sz="2800" dirty="0" err="1"/>
              <a:t>variceal</a:t>
            </a:r>
            <a:r>
              <a:rPr lang="en-GB" sz="2800" dirty="0"/>
              <a:t> bleeding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/>
              <a:t>(3) liver failure with hepatic coma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/>
              <a:t>(4) rupture of the </a:t>
            </a:r>
            <a:r>
              <a:rPr lang="en-GB" sz="2800" dirty="0" err="1"/>
              <a:t>tumor</a:t>
            </a:r>
            <a:r>
              <a:rPr lang="en-GB" sz="2800" dirty="0"/>
              <a:t> with fatal </a:t>
            </a:r>
            <a:r>
              <a:rPr lang="en-GB" sz="2800" dirty="0" err="1"/>
              <a:t>hemorrhage</a:t>
            </a:r>
            <a:r>
              <a:rPr lang="en-GB" sz="28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Cancers of the liver and pancreas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Describe </a:t>
            </a:r>
            <a:r>
              <a:rPr lang="en-US" dirty="0" err="1"/>
              <a:t>hepatocellular</a:t>
            </a:r>
            <a:r>
              <a:rPr lang="en-US" dirty="0"/>
              <a:t> and </a:t>
            </a:r>
            <a:r>
              <a:rPr lang="en-US" dirty="0" err="1"/>
              <a:t>cholangiocarcinoma</a:t>
            </a:r>
            <a:r>
              <a:rPr lang="en-US" dirty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Understand  the frequency of metastatic disease to the liver.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Recognize the rarity of primary liver </a:t>
            </a:r>
            <a:r>
              <a:rPr lang="en-US" dirty="0" err="1"/>
              <a:t>neoplasms</a:t>
            </a:r>
            <a:r>
              <a:rPr lang="en-US" dirty="0"/>
              <a:t> in children.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Recognize all aspects of pancreatic carcinoma.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758952"/>
            <a:ext cx="8153400" cy="1603248"/>
          </a:xfrm>
        </p:spPr>
        <p:txBody>
          <a:bodyPr>
            <a:normAutofit/>
          </a:bodyPr>
          <a:lstStyle/>
          <a:p>
            <a:r>
              <a:rPr lang="en-GB" sz="7200" dirty="0" err="1"/>
              <a:t>Cholangiocarcinoma</a:t>
            </a:r>
            <a:endParaRPr lang="ar-SA" sz="7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2941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97492"/>
            <a:ext cx="7543800" cy="816908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b="1" dirty="0" err="1"/>
              <a:t>Cholangiocarcinoma</a:t>
            </a:r>
            <a:endParaRPr lang="en-GB" b="1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838200"/>
            <a:ext cx="7543800" cy="4022725"/>
          </a:xfrm>
        </p:spPr>
        <p:txBody>
          <a:bodyPr>
            <a:normAutofit/>
          </a:bodyPr>
          <a:lstStyle/>
          <a:p>
            <a:pPr rtl="0"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liver </a:t>
            </a:r>
            <a:r>
              <a:rPr lang="en-US" sz="2400" dirty="0"/>
              <a:t>after </a:t>
            </a:r>
            <a:r>
              <a:rPr lang="en-US" sz="2400" dirty="0" smtClean="0"/>
              <a:t>HCC</a:t>
            </a:r>
            <a:r>
              <a:rPr lang="en-GB" sz="2400" dirty="0"/>
              <a:t> </a:t>
            </a:r>
            <a:r>
              <a:rPr lang="en-GB" sz="2400" dirty="0" err="1"/>
              <a:t>Cholangiocarcinoma</a:t>
            </a:r>
            <a:r>
              <a:rPr lang="en-GB" sz="2400" dirty="0"/>
              <a:t> is a malignancy of the biliary tree, arising from bile ducts within and outside of the liver. </a:t>
            </a:r>
          </a:p>
          <a:p>
            <a:pPr rtl="0"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 It is the second most common primary malignant tumor of the </a:t>
            </a:r>
            <a:r>
              <a:rPr lang="en-US" sz="2400" dirty="0" smtClean="0"/>
              <a:t>liver</a:t>
            </a:r>
          </a:p>
          <a:p>
            <a:pPr rtl="0"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occur in </a:t>
            </a:r>
            <a:r>
              <a:rPr lang="en-US" sz="2400" dirty="0" err="1"/>
              <a:t>noncirrhotic</a:t>
            </a:r>
            <a:r>
              <a:rPr lang="en-US" sz="2400" dirty="0"/>
              <a:t> </a:t>
            </a:r>
            <a:r>
              <a:rPr lang="en-US" sz="2400" dirty="0" smtClean="0"/>
              <a:t>livers</a:t>
            </a:r>
          </a:p>
          <a:p>
            <a:pPr rtl="0"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may track along the </a:t>
            </a:r>
            <a:r>
              <a:rPr lang="en-US" sz="2400" dirty="0" smtClean="0"/>
              <a:t>intrahepatic</a:t>
            </a:r>
          </a:p>
          <a:p>
            <a:pPr marL="0" indent="0" rtl="0">
              <a:buNone/>
              <a:defRPr/>
            </a:pPr>
            <a:r>
              <a:rPr lang="en-US" sz="2400" dirty="0" smtClean="0"/>
              <a:t> </a:t>
            </a:r>
            <a:r>
              <a:rPr lang="en-US" sz="2400" dirty="0"/>
              <a:t>portal tract system or produce </a:t>
            </a:r>
            <a:endParaRPr lang="en-US" sz="2400" dirty="0" smtClean="0"/>
          </a:p>
          <a:p>
            <a:pPr marL="0" indent="0" rtl="0">
              <a:buNone/>
              <a:defRPr/>
            </a:pPr>
            <a:r>
              <a:rPr lang="en-US" sz="2400" dirty="0" smtClean="0"/>
              <a:t>a </a:t>
            </a:r>
            <a:r>
              <a:rPr lang="en-US" sz="2400" dirty="0"/>
              <a:t>single massive tumor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38400"/>
            <a:ext cx="4289188" cy="434438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3600"/>
              <a:t>The risk conditions for development of cholangiocarcinoma include</a:t>
            </a:r>
            <a:r>
              <a:rPr lang="en-GB" sz="4000"/>
              <a:t> </a:t>
            </a:r>
            <a:br>
              <a:rPr lang="en-GB" sz="4000"/>
            </a:br>
            <a:endParaRPr lang="en-GB" sz="4000"/>
          </a:p>
        </p:txBody>
      </p:sp>
      <p:sp>
        <p:nvSpPr>
          <p:cNvPr id="559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GB" dirty="0" smtClean="0"/>
              <a:t> Primary </a:t>
            </a:r>
            <a:r>
              <a:rPr lang="en-GB" dirty="0"/>
              <a:t>sclerosing cholangitis.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GB" dirty="0" smtClean="0"/>
              <a:t> Congenital </a:t>
            </a:r>
            <a:r>
              <a:rPr lang="en-GB" dirty="0" err="1"/>
              <a:t>fibropolycystic</a:t>
            </a:r>
            <a:r>
              <a:rPr lang="en-GB" dirty="0"/>
              <a:t> diseases of the biliary system (particularly </a:t>
            </a:r>
            <a:r>
              <a:rPr lang="en-GB" dirty="0" err="1"/>
              <a:t>Caroli</a:t>
            </a:r>
            <a:r>
              <a:rPr lang="en-GB" dirty="0"/>
              <a:t> disease and choledochal cysts).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GB" dirty="0" smtClean="0"/>
              <a:t> Previous </a:t>
            </a:r>
            <a:r>
              <a:rPr lang="en-GB" dirty="0"/>
              <a:t>exposure to </a:t>
            </a:r>
            <a:r>
              <a:rPr lang="en-GB" dirty="0" err="1"/>
              <a:t>Thorotrast</a:t>
            </a:r>
            <a:r>
              <a:rPr lang="en-GB" dirty="0"/>
              <a:t> (formerly used in radiography of the biliary tract).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GB" dirty="0" smtClean="0"/>
              <a:t> In </a:t>
            </a:r>
            <a:r>
              <a:rPr lang="en-GB" dirty="0"/>
              <a:t>the Orient, the incidence rates are higher, and it is due to chronic infection of the biliary tract by the liver fluke </a:t>
            </a:r>
            <a:r>
              <a:rPr lang="en-GB" i="1" dirty="0" err="1"/>
              <a:t>Opisthorchis</a:t>
            </a:r>
            <a:r>
              <a:rPr lang="en-GB" i="1" dirty="0"/>
              <a:t> </a:t>
            </a:r>
            <a:r>
              <a:rPr lang="en-GB" i="1" dirty="0" err="1"/>
              <a:t>sinensis</a:t>
            </a:r>
            <a:r>
              <a:rPr lang="en-GB" i="1" dirty="0"/>
              <a:t>.</a:t>
            </a:r>
            <a:endParaRPr lang="en-GB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111819"/>
            <a:ext cx="8001000" cy="4022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b="1" dirty="0"/>
              <a:t>Intrahepatic </a:t>
            </a:r>
            <a:r>
              <a:rPr lang="en-GB" sz="2800" b="1" dirty="0" err="1"/>
              <a:t>cholangiocarcinomas</a:t>
            </a:r>
            <a:r>
              <a:rPr lang="en-GB" sz="2800" dirty="0"/>
              <a:t> occur in the non-cirrhotic liver and may track along the intrahepatic portal tract system to create a treelike tumorous mass within the liver or a massive </a:t>
            </a:r>
            <a:r>
              <a:rPr lang="en-GB" sz="2800" dirty="0" err="1"/>
              <a:t>tumor</a:t>
            </a:r>
            <a:r>
              <a:rPr lang="en-GB" sz="2800" dirty="0"/>
              <a:t> nodule. Lymphatic and vascular invasion are common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1361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62000" y="455295"/>
            <a:ext cx="7543800" cy="7032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b="1" dirty="0" err="1" smtClean="0"/>
              <a:t>Cholangiocarcinoma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dirty="0" smtClean="0"/>
              <a:t> </a:t>
            </a:r>
            <a:r>
              <a:rPr lang="en-GB" sz="4400" b="0" dirty="0" smtClean="0"/>
              <a:t>Morphology</a:t>
            </a:r>
            <a:endParaRPr lang="en-GB" sz="44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417" y="3169919"/>
            <a:ext cx="4053839" cy="37611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7812" y="4681142"/>
            <a:ext cx="350608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Roboto"/>
              </a:rPr>
              <a:t>Intrahepatic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cholangiocarcinoma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S01871-018-f045"/>
          <p:cNvPicPr>
            <a:picLocks noChangeAspect="1" noChangeArrowheads="1"/>
          </p:cNvPicPr>
          <p:nvPr/>
        </p:nvPicPr>
        <p:blipFill rotWithShape="1">
          <a:blip r:embed="rId3"/>
          <a:srcRect b="8000"/>
          <a:stretch/>
        </p:blipFill>
        <p:spPr bwMode="auto">
          <a:xfrm>
            <a:off x="-21336" y="1219200"/>
            <a:ext cx="91440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743200" y="609600"/>
            <a:ext cx="2776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Cholangiocarcinoma</a:t>
            </a:r>
            <a:endParaRPr lang="ar-SA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4872335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well </a:t>
            </a:r>
            <a:r>
              <a:rPr lang="en-US" dirty="0"/>
              <a:t>to moderately differentiated, growing as glandular/tubular structures lined by malignant epithelial </a:t>
            </a:r>
            <a:r>
              <a:rPr lang="en-US" dirty="0" smtClean="0"/>
              <a:t>cells surrounded by </a:t>
            </a:r>
            <a:r>
              <a:rPr lang="en-US" dirty="0"/>
              <a:t>marked </a:t>
            </a:r>
            <a:r>
              <a:rPr lang="en-US" dirty="0" err="1" smtClean="0"/>
              <a:t>desmoplasia</a:t>
            </a:r>
            <a:r>
              <a:rPr lang="en-US" dirty="0" smtClean="0"/>
              <a:t> of the </a:t>
            </a:r>
            <a:r>
              <a:rPr lang="en-US" dirty="0" err="1" smtClean="0"/>
              <a:t>stroma</a:t>
            </a:r>
            <a:r>
              <a:rPr lang="en-US" dirty="0" smtClean="0"/>
              <a:t>.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mucin</a:t>
            </a:r>
            <a:r>
              <a:rPr lang="en-US" dirty="0" smtClean="0"/>
              <a:t>-producing </a:t>
            </a:r>
            <a:r>
              <a:rPr lang="en-US" dirty="0"/>
              <a:t>adenocarcinomas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5" descr="LIVER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494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533400" y="304800"/>
            <a:ext cx="7543800" cy="145075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000" dirty="0"/>
              <a:t>The carcinoma at the left has a glandular appearance. </a:t>
            </a:r>
            <a:r>
              <a:rPr lang="en-US" sz="2000" dirty="0" err="1"/>
              <a:t>Cholangiocarcinomas</a:t>
            </a:r>
            <a:r>
              <a:rPr lang="en-US" sz="2000" dirty="0"/>
              <a:t> do not make bile, but the cells do make </a:t>
            </a:r>
            <a:r>
              <a:rPr lang="en-US" sz="2000" dirty="0" err="1"/>
              <a:t>mucin</a:t>
            </a:r>
            <a:r>
              <a:rPr lang="en-US" sz="2000" dirty="0"/>
              <a:t>, and they can be almost impossible to distinguish from metastatic adenocarcinoma on biopsy or fine needle </a:t>
            </a:r>
            <a:r>
              <a:rPr lang="en-US" sz="2000" dirty="0" smtClean="0"/>
              <a:t>aspirate</a:t>
            </a:r>
            <a:br>
              <a:rPr lang="en-US" sz="2000" dirty="0" smtClean="0"/>
            </a:br>
            <a:r>
              <a:rPr lang="en-US" sz="4000" dirty="0" smtClean="0"/>
              <a:t>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err="1" smtClean="0"/>
              <a:t>Cholangiocarcinoma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4000" b="0" dirty="0" smtClean="0"/>
              <a:t>Morphology</a:t>
            </a:r>
            <a:endParaRPr lang="en-GB" sz="4000" b="0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400" dirty="0"/>
              <a:t>Mixed variants occur, in which elements of both hepatocellular carcinoma and </a:t>
            </a:r>
            <a:r>
              <a:rPr lang="en-GB" sz="2400" dirty="0" err="1"/>
              <a:t>cholangiocarcinoma</a:t>
            </a:r>
            <a:r>
              <a:rPr lang="en-GB" sz="2400" dirty="0"/>
              <a:t> are present.  </a:t>
            </a:r>
          </a:p>
          <a:p>
            <a:pPr eaLnBrk="1" hangingPunct="1">
              <a:defRPr/>
            </a:pPr>
            <a:r>
              <a:rPr lang="en-GB" sz="2400" dirty="0" err="1"/>
              <a:t>Hematogenous</a:t>
            </a:r>
            <a:r>
              <a:rPr lang="en-GB" sz="2400" dirty="0"/>
              <a:t> metastases to the lungs, bones (mainly vertebrae), adrenals, brain. Lymph node metastases to the regional lymph nodes are also found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err="1" smtClean="0"/>
              <a:t>Cholangiocarcinoma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4400" b="0" dirty="0" smtClean="0"/>
              <a:t>Clinical </a:t>
            </a:r>
            <a:r>
              <a:rPr lang="en-GB" sz="4400" b="0" dirty="0"/>
              <a:t>Features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b="1" dirty="0"/>
              <a:t>Intrahepatic </a:t>
            </a:r>
            <a:r>
              <a:rPr lang="en-GB" sz="2400" b="1" dirty="0" err="1"/>
              <a:t>cholangiocarcinoma</a:t>
            </a:r>
            <a:r>
              <a:rPr lang="en-GB" sz="2400" b="1" dirty="0"/>
              <a:t> is usually detected late in its course, either as the result of obstruction to bile flow through the hilum of the liver or as a symptomatic liver mass.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b="1" dirty="0"/>
              <a:t>Prognosis is poor. The median time from diagnosis to death is 6 months. Aggressive surgery remains the only treatment offering hope for long-term survival.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b="1" dirty="0"/>
              <a:t>Alpha-</a:t>
            </a:r>
            <a:r>
              <a:rPr lang="en-GB" sz="2400" b="1" dirty="0" err="1"/>
              <a:t>fetoprorein</a:t>
            </a:r>
            <a:r>
              <a:rPr lang="en-GB" sz="2400" b="1" dirty="0"/>
              <a:t> is not elevated.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Metastatic </a:t>
            </a:r>
            <a:r>
              <a:rPr lang="en-GB" dirty="0" err="1"/>
              <a:t>tumors</a:t>
            </a:r>
            <a:endParaRPr lang="en-GB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/>
              <a:t>Metastatic involvement of the liver is far more common than primary neoplasia. </a:t>
            </a:r>
            <a:r>
              <a:rPr lang="en-GB" sz="2800" dirty="0" smtClean="0"/>
              <a:t>( most common sites for metastasis are liver and lung)</a:t>
            </a:r>
            <a:endParaRPr lang="en-GB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/>
              <a:t>Although the most common primaries producing hepatic metastases are those of the breast, lung, and colon, any cancer in any site of the body may spread to the liver, including </a:t>
            </a:r>
            <a:r>
              <a:rPr lang="en-GB" sz="2800" dirty="0" err="1"/>
              <a:t>leukemias</a:t>
            </a:r>
            <a:r>
              <a:rPr lang="en-GB" sz="2800" dirty="0"/>
              <a:t> and lymphomas.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/>
              <a:t>Typically, multiple nodular metastases are found that often cause striking hepatomegaly and may replace over 80% of existent hepatic parenchyma. The liver weight can exceed several kilograms.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S01871-018-f046"/>
          <p:cNvPicPr>
            <a:picLocks noChangeAspect="1" noChangeArrowheads="1"/>
          </p:cNvPicPr>
          <p:nvPr/>
        </p:nvPicPr>
        <p:blipFill rotWithShape="1">
          <a:blip r:embed="rId3"/>
          <a:srcRect b="7778"/>
          <a:stretch/>
        </p:blipFill>
        <p:spPr bwMode="auto">
          <a:xfrm>
            <a:off x="0" y="76200"/>
            <a:ext cx="9144000" cy="632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096000" y="5231368"/>
            <a:ext cx="19019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/>
              <a:t>Metastatic </a:t>
            </a:r>
            <a:r>
              <a:rPr lang="en-GB" dirty="0" err="1"/>
              <a:t>tumors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Malignant </a:t>
            </a:r>
            <a:r>
              <a:rPr lang="en-GB" dirty="0" err="1"/>
              <a:t>tumors</a:t>
            </a:r>
            <a:r>
              <a:rPr lang="en-GB" dirty="0"/>
              <a:t> of the liver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dirty="0"/>
              <a:t>The liver and lungs are the visceral organs that are most often involved by metastatic </a:t>
            </a:r>
            <a:r>
              <a:rPr lang="en-GB" dirty="0" err="1"/>
              <a:t>tumors</a:t>
            </a:r>
            <a:r>
              <a:rPr lang="en-GB" dirty="0"/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dirty="0"/>
              <a:t>Primary carcinomas of the liver are relatively uncommon.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dirty="0"/>
              <a:t>Most arise from </a:t>
            </a:r>
            <a:r>
              <a:rPr lang="en-GB" dirty="0" err="1"/>
              <a:t>hepatocytes</a:t>
            </a:r>
            <a:r>
              <a:rPr lang="en-GB" dirty="0"/>
              <a:t> and are termed </a:t>
            </a:r>
            <a:r>
              <a:rPr lang="en-GB" i="1" dirty="0" err="1"/>
              <a:t>hepatocellular</a:t>
            </a:r>
            <a:r>
              <a:rPr lang="en-GB" i="1" dirty="0"/>
              <a:t> carcinoma</a:t>
            </a:r>
            <a:r>
              <a:rPr lang="en-GB" dirty="0"/>
              <a:t> (HCC). Much less common are carcinomas of bile duct origin, </a:t>
            </a:r>
            <a:r>
              <a:rPr lang="en-GB" i="1" dirty="0" err="1"/>
              <a:t>cholangiocarcinomas</a:t>
            </a:r>
            <a:r>
              <a:rPr lang="en-GB" dirty="0"/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dirty="0"/>
              <a:t>The are two rare forms of primary liver cancer </a:t>
            </a:r>
            <a:r>
              <a:rPr lang="en-GB" dirty="0" err="1"/>
              <a:t>hepatoblastomas</a:t>
            </a:r>
            <a:r>
              <a:rPr lang="en-GB" dirty="0"/>
              <a:t> and </a:t>
            </a:r>
            <a:r>
              <a:rPr lang="en-GB" dirty="0" err="1"/>
              <a:t>angiosarcomas</a:t>
            </a:r>
            <a:r>
              <a:rPr lang="en-GB" dirty="0"/>
              <a:t>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5" descr="LIVER0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" y="1676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46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685800" y="457200"/>
            <a:ext cx="7543800" cy="145075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dirty="0"/>
              <a:t>Numerous mass lesions of variable size. Some of the larger ones demonstrate central necrosis. The masses are metastases to the liver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457200" y="2286000"/>
            <a:ext cx="19019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/>
              <a:t>Metastatic </a:t>
            </a:r>
            <a:r>
              <a:rPr lang="en-GB" dirty="0" err="1"/>
              <a:t>tumors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ANGIOSARCOMA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This consists of pleomorphic endothelial cells with large </a:t>
            </a:r>
            <a:r>
              <a:rPr lang="en-GB" dirty="0" err="1"/>
              <a:t>hyperchromatic</a:t>
            </a:r>
            <a:r>
              <a:rPr lang="en-GB" dirty="0"/>
              <a:t> nuclei, giant cells in frequent mitosis and irregular anastomosing vascular channels. The cells may appear spindle shaped.</a:t>
            </a:r>
          </a:p>
          <a:p>
            <a:pPr eaLnBrk="1" hangingPunct="1">
              <a:defRPr/>
            </a:pPr>
            <a:r>
              <a:rPr lang="en-GB" dirty="0"/>
              <a:t>Cirrhosis is present in 20% to 40% of the cases. </a:t>
            </a:r>
          </a:p>
          <a:p>
            <a:pPr eaLnBrk="1" hangingPunct="1">
              <a:defRPr/>
            </a:pPr>
            <a:r>
              <a:rPr lang="en-GB" dirty="0"/>
              <a:t>These have also been linked to vinyl chloride and </a:t>
            </a:r>
            <a:r>
              <a:rPr lang="en-GB" dirty="0" err="1" smtClean="0"/>
              <a:t>thorotrast</a:t>
            </a:r>
            <a:r>
              <a:rPr lang="en-GB" dirty="0" smtClean="0"/>
              <a:t> </a:t>
            </a:r>
            <a:r>
              <a:rPr lang="en-GB" dirty="0"/>
              <a:t>exposure.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934200" cy="765175"/>
          </a:xfrm>
        </p:spPr>
        <p:txBody>
          <a:bodyPr>
            <a:normAutofit/>
          </a:bodyPr>
          <a:lstStyle/>
          <a:p>
            <a:pPr fontAlgn="base"/>
            <a:r>
              <a:rPr lang="en-GB" b="1" dirty="0"/>
              <a:t>Hepatocellular Adenomas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765175"/>
            <a:ext cx="7543800" cy="4022725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en-GB" b="1" dirty="0"/>
              <a:t> </a:t>
            </a:r>
            <a:r>
              <a:rPr lang="en-GB" dirty="0"/>
              <a:t>Benign neoplasms developing from hepatocytes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n-US" sz="1800" dirty="0" smtClean="0"/>
              <a:t>  </a:t>
            </a:r>
            <a:r>
              <a:rPr lang="en-US" sz="1800" dirty="0"/>
              <a:t>Sex hormone exposure (e.g., oral contraceptive pills, anabolic steroids) markedly increases the frequency of hepatic adenoma</a:t>
            </a:r>
            <a:endParaRPr lang="en-GB" sz="1800" b="1" dirty="0"/>
          </a:p>
          <a:p>
            <a:pPr rtl="0"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en-US" sz="1800" dirty="0" smtClean="0"/>
              <a:t> They </a:t>
            </a:r>
            <a:r>
              <a:rPr lang="en-US" sz="1800" dirty="0"/>
              <a:t>may be detected incidentally as a hepatic mass on abdominal imaging or when they cause symptoms.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en-US" sz="1800" dirty="0" smtClean="0"/>
              <a:t> The </a:t>
            </a:r>
            <a:r>
              <a:rPr lang="en-US" sz="1800" dirty="0"/>
              <a:t>most common symptom is pain, occasionally rupture, an event that may lead to life-threatening intra-abdominal bleeding</a:t>
            </a:r>
          </a:p>
          <a:p>
            <a:pPr rtl="0">
              <a:buFont typeface="Arial" panose="020B0604020202020204" pitchFamily="34" charset="0"/>
              <a:buChar char="•"/>
            </a:pPr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139547"/>
            <a:ext cx="4010025" cy="3085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416" y="3139547"/>
            <a:ext cx="4430695" cy="3238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89703" y="5763163"/>
            <a:ext cx="439411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3B414F"/>
                </a:solidFill>
                <a:latin typeface="Source Sans Pro"/>
              </a:rPr>
              <a:t>Microscopic view showing cords of hepatocytes, with an arterial vascular supply (arrow) and no portal tracts.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PANCREATIC CARCINOMA</a:t>
            </a:r>
            <a:endParaRPr lang="ar-SA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307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0" dirty="0"/>
              <a:t>PANCREATIC CARCINOMA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Pancreatic cancer has one of the highest mortality rates of any cancer. It is carcinoma of the exocrine pancreas. It arises from ductal epithelial cells.</a:t>
            </a:r>
          </a:p>
          <a:p>
            <a:pPr eaLnBrk="1" hangingPunct="1">
              <a:defRPr/>
            </a:pPr>
            <a:r>
              <a:rPr lang="en-GB" dirty="0"/>
              <a:t>It occurs in the 6</a:t>
            </a:r>
            <a:r>
              <a:rPr lang="en-GB" baseline="30000" dirty="0"/>
              <a:t>th</a:t>
            </a:r>
            <a:r>
              <a:rPr lang="en-GB" dirty="0"/>
              <a:t> to 8</a:t>
            </a:r>
            <a:r>
              <a:rPr lang="en-GB" baseline="30000" dirty="0"/>
              <a:t>th</a:t>
            </a:r>
            <a:r>
              <a:rPr lang="en-GB" dirty="0"/>
              <a:t> decade, blacks more than whites, males more than females, diabetics more than non-diabetics.</a:t>
            </a:r>
          </a:p>
          <a:p>
            <a:pPr>
              <a:defRPr/>
            </a:pPr>
            <a:r>
              <a:rPr lang="en-GB" dirty="0"/>
              <a:t>Risk factors:</a:t>
            </a:r>
          </a:p>
          <a:p>
            <a:pPr marL="544068" lvl="1" indent="-342900">
              <a:buFont typeface="+mj-lt"/>
              <a:buAutoNum type="arabicPeriod"/>
              <a:defRPr/>
            </a:pPr>
            <a:r>
              <a:rPr lang="en-US" dirty="0"/>
              <a:t>Smoking, which doubles the risk</a:t>
            </a:r>
          </a:p>
          <a:p>
            <a:pPr marL="544068" lvl="1" indent="-342900">
              <a:buFont typeface="+mj-lt"/>
              <a:buAutoNum type="arabicPeriod"/>
              <a:defRPr/>
            </a:pPr>
            <a:r>
              <a:rPr lang="en-US" dirty="0"/>
              <a:t>Long-standing chronic pancreatitis and diabetes mellitus</a:t>
            </a:r>
          </a:p>
          <a:p>
            <a:pPr marL="544068" lvl="1" indent="-342900">
              <a:buFont typeface="+mj-lt"/>
              <a:buAutoNum type="arabicPeriod"/>
              <a:defRPr/>
            </a:pPr>
            <a:r>
              <a:rPr lang="en-US" dirty="0"/>
              <a:t>Germ line mutations of the familial breast/ovarian cancer gene </a:t>
            </a:r>
            <a:r>
              <a:rPr lang="en-US" i="1" dirty="0"/>
              <a:t>BRCA2</a:t>
            </a:r>
            <a:r>
              <a:rPr lang="en-US" dirty="0"/>
              <a:t> are seen in approximately 10% of cases arising in individuals of Ashkenazi origin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Pathogenesis for the development of pancreatic cancer</a:t>
            </a:r>
            <a:endParaRPr lang="ar-S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3158380"/>
            <a:ext cx="7543800" cy="24284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2789048"/>
            <a:ext cx="44958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0000"/>
                </a:solidFill>
                <a:latin typeface="Meta Serif Office Pro"/>
              </a:rPr>
              <a:t>Pancreatic intraepithelial </a:t>
            </a:r>
            <a:r>
              <a:rPr lang="en-GB" b="1" dirty="0" err="1">
                <a:solidFill>
                  <a:srgbClr val="000000"/>
                </a:solidFill>
                <a:latin typeface="Meta Serif Office Pro"/>
              </a:rPr>
              <a:t>neoplasias</a:t>
            </a:r>
            <a:r>
              <a:rPr lang="en-GB" b="1" dirty="0">
                <a:solidFill>
                  <a:srgbClr val="000000"/>
                </a:solidFill>
                <a:latin typeface="Meta Serif Office Pro"/>
              </a:rPr>
              <a:t> 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762000" y="1954908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eta Serif Office Pro"/>
              </a:rPr>
              <a:t>Pancreatic cancer arises as a consequence of inherited and acquired mutations in cancer-associated genes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762000" y="5602069"/>
            <a:ext cx="7543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Meta Serif Office Pro"/>
              </a:rPr>
              <a:t>four genes are most commonly affected by somatic mutations in this neoplasm: </a:t>
            </a:r>
            <a:r>
              <a:rPr lang="en-US" b="1" i="1" dirty="0">
                <a:solidFill>
                  <a:srgbClr val="000000"/>
                </a:solidFill>
                <a:latin typeface="inherit"/>
              </a:rPr>
              <a:t>KRAS, CDKN2A/p16, SMAD4,</a:t>
            </a:r>
            <a:r>
              <a:rPr lang="en-US" b="1" dirty="0">
                <a:solidFill>
                  <a:srgbClr val="000000"/>
                </a:solidFill>
                <a:latin typeface="Meta Serif Office Pro"/>
              </a:rPr>
              <a:t> and </a:t>
            </a:r>
            <a:r>
              <a:rPr lang="en-US" b="1" i="1" dirty="0">
                <a:solidFill>
                  <a:srgbClr val="000000"/>
                </a:solidFill>
                <a:latin typeface="inherit"/>
              </a:rPr>
              <a:t>TP53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073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33400" y="0"/>
            <a:ext cx="7543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3200" b="0" i="1" dirty="0"/>
              <a:t>PANCREATIC CARCINOMA</a:t>
            </a:r>
            <a:r>
              <a:rPr lang="en-GB" sz="3200" b="0" dirty="0"/>
              <a:t> </a:t>
            </a:r>
            <a:r>
              <a:rPr lang="en-GB" sz="3200" b="0" dirty="0" smtClean="0"/>
              <a:t/>
            </a:r>
            <a:br>
              <a:rPr lang="en-GB" sz="3200" b="0" dirty="0" smtClean="0"/>
            </a:br>
            <a:r>
              <a:rPr lang="en-GB" sz="3200" b="0" dirty="0" smtClean="0"/>
              <a:t>Morphology</a:t>
            </a:r>
            <a:endParaRPr lang="en-GB" sz="3200" b="0" dirty="0"/>
          </a:p>
        </p:txBody>
      </p:sp>
      <p:sp>
        <p:nvSpPr>
          <p:cNvPr id="4976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0" y="902208"/>
            <a:ext cx="7543800" cy="3259137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GB" sz="2800" dirty="0" smtClean="0"/>
              <a:t>Location of pancreatic carcinoma: </a:t>
            </a:r>
          </a:p>
          <a:p>
            <a:pPr>
              <a:lnSpc>
                <a:spcPct val="100000"/>
              </a:lnSpc>
              <a:defRPr/>
            </a:pPr>
            <a:r>
              <a:rPr lang="en-GB" sz="2800" dirty="0" smtClean="0"/>
              <a:t>- </a:t>
            </a:r>
            <a:r>
              <a:rPr lang="en-GB" dirty="0" smtClean="0"/>
              <a:t>Head </a:t>
            </a:r>
            <a:r>
              <a:rPr lang="en-GB" dirty="0"/>
              <a:t>of the </a:t>
            </a:r>
            <a:r>
              <a:rPr lang="en-GB" dirty="0" smtClean="0"/>
              <a:t>pancreas:                                               60</a:t>
            </a:r>
            <a:r>
              <a:rPr lang="en-GB" dirty="0"/>
              <a:t>% </a:t>
            </a:r>
            <a:endParaRPr lang="en-GB" dirty="0" smtClean="0"/>
          </a:p>
          <a:p>
            <a:pPr>
              <a:lnSpc>
                <a:spcPct val="100000"/>
              </a:lnSpc>
              <a:defRPr/>
            </a:pPr>
            <a:r>
              <a:rPr lang="en-GB" dirty="0" smtClean="0"/>
              <a:t>- The </a:t>
            </a:r>
            <a:r>
              <a:rPr lang="en-GB" dirty="0"/>
              <a:t>body of </a:t>
            </a:r>
            <a:r>
              <a:rPr lang="en-GB" dirty="0" smtClean="0"/>
              <a:t>the pancreas:                                         15</a:t>
            </a:r>
            <a:r>
              <a:rPr lang="en-GB" dirty="0" smtClean="0"/>
              <a:t>% </a:t>
            </a:r>
          </a:p>
          <a:p>
            <a:pPr>
              <a:lnSpc>
                <a:spcPct val="100000"/>
              </a:lnSpc>
              <a:defRPr/>
            </a:pPr>
            <a:r>
              <a:rPr lang="en-GB" dirty="0" smtClean="0"/>
              <a:t>- T</a:t>
            </a:r>
            <a:r>
              <a:rPr lang="en-GB" dirty="0"/>
              <a:t>he tail of </a:t>
            </a:r>
            <a:r>
              <a:rPr lang="en-GB" dirty="0" smtClean="0"/>
              <a:t>the pancreas:                                               5%</a:t>
            </a:r>
          </a:p>
          <a:p>
            <a:pPr>
              <a:lnSpc>
                <a:spcPct val="100000"/>
              </a:lnSpc>
              <a:defRPr/>
            </a:pPr>
            <a:r>
              <a:rPr lang="en-GB" dirty="0" smtClean="0"/>
              <a:t>- The </a:t>
            </a:r>
            <a:r>
              <a:rPr lang="en-GB" dirty="0"/>
              <a:t>neoplasm diffusely involves the entire </a:t>
            </a:r>
            <a:r>
              <a:rPr lang="en-GB" dirty="0"/>
              <a:t>gland: </a:t>
            </a:r>
            <a:r>
              <a:rPr lang="en-GB" dirty="0" smtClean="0"/>
              <a:t>20%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790" y="3545109"/>
            <a:ext cx="5085020" cy="3036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i="1" dirty="0"/>
              <a:t>PANCREATIC CARCINOMA</a:t>
            </a:r>
            <a:r>
              <a:rPr lang="en-GB" dirty="0"/>
              <a:t> 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Carcinomas of the pancreas are usually hard, stellate, </a:t>
            </a:r>
            <a:r>
              <a:rPr lang="en-GB" sz="2400" dirty="0" err="1"/>
              <a:t>gray</a:t>
            </a:r>
            <a:r>
              <a:rPr lang="en-GB" sz="2400" dirty="0"/>
              <a:t>-white, poorly defined masses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0" i="1" dirty="0"/>
              <a:t>PANCREATIC CARCINOMA</a:t>
            </a:r>
            <a:br>
              <a:rPr lang="en-GB" b="0" i="1" dirty="0"/>
            </a:br>
            <a:r>
              <a:rPr lang="en-GB" dirty="0"/>
              <a:t>Morphology</a:t>
            </a:r>
            <a:endParaRPr lang="en-US" dirty="0"/>
          </a:p>
        </p:txBody>
      </p:sp>
      <p:pic>
        <p:nvPicPr>
          <p:cNvPr id="223235" name="Content Placeholder 3" descr="untitled.bmp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955"/>
          <a:stretch/>
        </p:blipFill>
        <p:spPr>
          <a:xfrm>
            <a:off x="533400" y="1828800"/>
            <a:ext cx="7719147" cy="2590800"/>
          </a:xfrm>
        </p:spPr>
      </p:pic>
      <p:sp>
        <p:nvSpPr>
          <p:cNvPr id="3" name="Rectangle 2"/>
          <p:cNvSpPr/>
          <p:nvPr/>
        </p:nvSpPr>
        <p:spPr>
          <a:xfrm>
            <a:off x="1287780" y="4511039"/>
            <a:ext cx="661416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Majority of carcinomas are ductal adenocarcinomas. </a:t>
            </a:r>
            <a:endParaRPr lang="en-GB" b="1" dirty="0" smtClean="0"/>
          </a:p>
          <a:p>
            <a:r>
              <a:rPr lang="en-GB" b="1" dirty="0" smtClean="0"/>
              <a:t>Two </a:t>
            </a:r>
            <a:r>
              <a:rPr lang="en-GB" b="1" dirty="0"/>
              <a:t>features are characteristic</a:t>
            </a:r>
            <a:r>
              <a:rPr lang="en-GB" b="1" dirty="0" smtClean="0"/>
              <a:t>:</a:t>
            </a:r>
          </a:p>
          <a:p>
            <a:pPr marL="342900" indent="-342900">
              <a:buAutoNum type="arabicPeriod"/>
            </a:pPr>
            <a:r>
              <a:rPr lang="en-GB" b="1" dirty="0" smtClean="0"/>
              <a:t>It </a:t>
            </a:r>
            <a:r>
              <a:rPr lang="en-GB" b="1" dirty="0"/>
              <a:t>is highly </a:t>
            </a:r>
            <a:r>
              <a:rPr lang="en-GB" b="1" dirty="0" smtClean="0"/>
              <a:t>invasive</a:t>
            </a:r>
          </a:p>
          <a:p>
            <a:pPr marL="342900" indent="-342900">
              <a:buAutoNum type="arabicPeriod"/>
            </a:pPr>
            <a:r>
              <a:rPr lang="en-GB" b="1" dirty="0" smtClean="0"/>
              <a:t>It </a:t>
            </a:r>
            <a:r>
              <a:rPr lang="en-GB" b="1" dirty="0"/>
              <a:t>elicits an intense non-neoplastic host reaction called a "</a:t>
            </a:r>
            <a:r>
              <a:rPr lang="en-GB" b="1" dirty="0" err="1"/>
              <a:t>desmoplastic</a:t>
            </a:r>
            <a:r>
              <a:rPr lang="en-GB" b="1" dirty="0"/>
              <a:t> response". 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0" dirty="0"/>
              <a:t>PANCREATIC CARCINOMA Morphology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Metastasis to: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Lymph nodes: </a:t>
            </a:r>
            <a:r>
              <a:rPr lang="en-GB" sz="2800" dirty="0" err="1" smtClean="0"/>
              <a:t>Peripancreatic</a:t>
            </a:r>
            <a:r>
              <a:rPr lang="en-GB" sz="2800" dirty="0"/>
              <a:t>, gastric, mesenteric, </a:t>
            </a:r>
            <a:r>
              <a:rPr lang="en-GB" sz="2800" dirty="0" err="1"/>
              <a:t>omental</a:t>
            </a:r>
            <a:r>
              <a:rPr lang="en-GB" sz="2800" dirty="0"/>
              <a:t>, and </a:t>
            </a:r>
            <a:r>
              <a:rPr lang="en-GB" sz="2800" dirty="0" err="1"/>
              <a:t>portahepatic</a:t>
            </a:r>
            <a:r>
              <a:rPr lang="en-GB" sz="2800" dirty="0"/>
              <a:t> lymph nodes are frequently involved. </a:t>
            </a:r>
            <a:endParaRPr lang="en-GB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Distant metastases: to </a:t>
            </a:r>
            <a:r>
              <a:rPr lang="en-GB" sz="2800" dirty="0"/>
              <a:t>the lungs and bones.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/>
              <a:t>Less common variants of pancreatic cancer include </a:t>
            </a:r>
            <a:r>
              <a:rPr lang="en-GB" sz="2800" b="1" dirty="0" err="1"/>
              <a:t>acinar</a:t>
            </a:r>
            <a:r>
              <a:rPr lang="en-GB" sz="2800" b="1" dirty="0"/>
              <a:t> cell carcinomas, </a:t>
            </a:r>
            <a:r>
              <a:rPr lang="en-GB" sz="2800" b="1" dirty="0" err="1"/>
              <a:t>adenosquamous</a:t>
            </a:r>
            <a:r>
              <a:rPr lang="en-GB" sz="2800" b="1" dirty="0"/>
              <a:t> carcinomas</a:t>
            </a:r>
            <a:r>
              <a:rPr lang="en-GB" sz="2800" dirty="0"/>
              <a:t>, and </a:t>
            </a:r>
            <a:r>
              <a:rPr lang="en-GB" sz="2800" b="1" dirty="0"/>
              <a:t>undifferentiated carcinomas with osteoclast-like giant cells</a:t>
            </a:r>
            <a:r>
              <a:rPr lang="en-GB" sz="28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Hepatocellular Carcinomas</a:t>
            </a:r>
            <a:endParaRPr lang="ar-S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864401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b="0" dirty="0"/>
              <a:t>PANCREATIC CARCINOMA:</a:t>
            </a:r>
            <a:br>
              <a:rPr lang="en-GB" sz="4000" b="0" dirty="0"/>
            </a:br>
            <a:r>
              <a:rPr lang="en-GB" sz="4000" b="0" dirty="0"/>
              <a:t> CLINICAL FEATURES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300" dirty="0"/>
              <a:t>Jaundice, weight loss, pain, massive metastasis to liver and migratory </a:t>
            </a:r>
            <a:r>
              <a:rPr lang="en-GB" sz="3300" dirty="0" err="1"/>
              <a:t>thrombophelebitis</a:t>
            </a:r>
            <a:endParaRPr lang="en-GB" sz="3300" dirty="0"/>
          </a:p>
          <a:p>
            <a:pPr>
              <a:defRPr/>
            </a:pPr>
            <a:r>
              <a:rPr lang="en-US" sz="3300" dirty="0"/>
              <a:t>Most pancreatic cancers are diagnosed at an advanced stage, accounting for the high mortality rate</a:t>
            </a:r>
            <a:endParaRPr lang="en-GB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4400" dirty="0"/>
              <a:t>Hepatocellular Carcinomas(HCC)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  Most </a:t>
            </a:r>
            <a:r>
              <a:rPr lang="en-US" dirty="0"/>
              <a:t>common primary liver cancer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dirty="0" smtClean="0"/>
              <a:t>  Male </a:t>
            </a:r>
            <a:r>
              <a:rPr lang="en-GB" dirty="0"/>
              <a:t>predominance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  Peaks </a:t>
            </a:r>
            <a:r>
              <a:rPr lang="en-US" dirty="0"/>
              <a:t>around fifth and sixth decades</a:t>
            </a:r>
            <a:endParaRPr lang="en-GB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i="1" dirty="0" smtClean="0"/>
              <a:t>  More </a:t>
            </a:r>
            <a:r>
              <a:rPr lang="en-GB" i="1" dirty="0"/>
              <a:t>than 85% of cases of HCC occur in countries with high rates of </a:t>
            </a:r>
            <a:r>
              <a:rPr lang="en-GB" i="1" dirty="0" smtClean="0"/>
              <a:t>  chronic </a:t>
            </a:r>
            <a:r>
              <a:rPr lang="en-GB" i="1" dirty="0"/>
              <a:t>HBV infection.</a:t>
            </a:r>
            <a:r>
              <a:rPr lang="en-GB" dirty="0"/>
              <a:t> </a:t>
            </a:r>
            <a:endParaRPr lang="en-GB" dirty="0" smtClean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GB" dirty="0" smtClean="0"/>
              <a:t>In </a:t>
            </a:r>
            <a:r>
              <a:rPr lang="en-GB" dirty="0"/>
              <a:t>these regions, the HBV carrier state </a:t>
            </a:r>
            <a:r>
              <a:rPr lang="en-GB" dirty="0" smtClean="0"/>
              <a:t>begins </a:t>
            </a:r>
            <a:r>
              <a:rPr lang="en-GB" dirty="0"/>
              <a:t>in infancy following vertical transmission of virus from </a:t>
            </a:r>
            <a:r>
              <a:rPr lang="en-GB" dirty="0" smtClean="0"/>
              <a:t>infected </a:t>
            </a:r>
            <a:r>
              <a:rPr lang="en-GB" dirty="0"/>
              <a:t>mothers, conferring a 200-fold increased risk for HCC </a:t>
            </a:r>
            <a:r>
              <a:rPr lang="en-GB" dirty="0" smtClean="0"/>
              <a:t>by </a:t>
            </a:r>
            <a:r>
              <a:rPr lang="en-GB" dirty="0"/>
              <a:t>adulthood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i="1"/>
              <a:t>Hepatocellular Carcinomas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In the Western world where HBV is not prevalent, cirrhosis is present in 85% to 90% of cases of HCC, usually in the setting of other chronic liver diseases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0"/>
              <a:t>Pathogenesis of HCC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GB" sz="2800" dirty="0"/>
              <a:t>   The following have been implicated in human </a:t>
            </a:r>
            <a:r>
              <a:rPr lang="en-GB" sz="2800" dirty="0" err="1"/>
              <a:t>hepatocarcinogenesis</a:t>
            </a:r>
            <a:r>
              <a:rPr lang="en-GB" sz="2800" dirty="0"/>
              <a:t>: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2800" dirty="0" err="1"/>
              <a:t>Postnecrotic</a:t>
            </a:r>
            <a:r>
              <a:rPr lang="en-US" sz="2800" dirty="0"/>
              <a:t> cirrhosis due to chronic HCV (most common cause) and HBV (3</a:t>
            </a:r>
            <a:r>
              <a:rPr lang="en-US" sz="2800" baseline="30000" dirty="0"/>
              <a:t>rd</a:t>
            </a:r>
            <a:r>
              <a:rPr lang="en-US" sz="2800" dirty="0"/>
              <a:t> most common cause)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2800" dirty="0"/>
              <a:t>Alcoholic cirrhosis (2nd most common cause of HCC)</a:t>
            </a:r>
            <a:endParaRPr lang="en-US" sz="2800" b="1" dirty="0"/>
          </a:p>
          <a:p>
            <a:pPr marL="514350" indent="-514350" fontAlgn="base">
              <a:buFont typeface="+mj-lt"/>
              <a:buAutoNum type="arabicPeriod"/>
            </a:pPr>
            <a:r>
              <a:rPr lang="en-GB" sz="2800" dirty="0"/>
              <a:t>Food contaminants : </a:t>
            </a:r>
            <a:r>
              <a:rPr lang="en-US" sz="2800" dirty="0" err="1" smtClean="0"/>
              <a:t>Aflatoxins</a:t>
            </a:r>
            <a:r>
              <a:rPr lang="en-US" sz="2800" dirty="0" smtClean="0"/>
              <a:t> (from</a:t>
            </a:r>
            <a:r>
              <a:rPr lang="en-US" sz="2800" dirty="0"/>
              <a:t> </a:t>
            </a:r>
            <a:r>
              <a:rPr lang="en-US" sz="2800" i="1" dirty="0" err="1"/>
              <a:t>Aspergillus</a:t>
            </a:r>
            <a:r>
              <a:rPr lang="en-US" sz="2800" dirty="0"/>
              <a:t> mold </a:t>
            </a:r>
            <a:r>
              <a:rPr lang="en-US" sz="2800" dirty="0" smtClean="0"/>
              <a:t> in </a:t>
            </a:r>
            <a:r>
              <a:rPr lang="en-US" sz="2800" dirty="0"/>
              <a:t>grains and peanuts</a:t>
            </a:r>
            <a:r>
              <a:rPr lang="en-US" sz="2800" dirty="0" smtClean="0"/>
              <a:t>) in association with HBV infection.</a:t>
            </a:r>
            <a:endParaRPr lang="en-US" sz="2800" b="1" dirty="0"/>
          </a:p>
          <a:p>
            <a:pPr marL="514350" indent="-514350" fontAlgn="base">
              <a:buFont typeface="+mj-lt"/>
              <a:buAutoNum type="arabicPeriod"/>
            </a:pPr>
            <a:r>
              <a:rPr lang="en-US" sz="2800" dirty="0"/>
              <a:t>Hereditary hemochromatosis, Wilson disease</a:t>
            </a:r>
            <a:endParaRPr lang="en-US" sz="2800" b="1" dirty="0"/>
          </a:p>
          <a:p>
            <a:pPr marL="514350" indent="-514350" fontAlgn="base">
              <a:buFont typeface="+mj-lt"/>
              <a:buAutoNum type="arabicPeriod"/>
            </a:pPr>
            <a:r>
              <a:rPr lang="en-US" sz="2800" dirty="0"/>
              <a:t>PBC, AAT deficiency, </a:t>
            </a:r>
            <a:r>
              <a:rPr lang="en-US" sz="2800" dirty="0" err="1" smtClean="0"/>
              <a:t>tyrosinemia</a:t>
            </a:r>
            <a:endParaRPr lang="en-US" sz="2800" dirty="0" smtClean="0"/>
          </a:p>
          <a:p>
            <a:pPr marL="514350" indent="-514350" fontAlgn="base">
              <a:buFont typeface="+mj-lt"/>
              <a:buAutoNum type="arabicPeriod"/>
            </a:pPr>
            <a:r>
              <a:rPr lang="en-US" sz="2800" i="1" dirty="0"/>
              <a:t>Metabolic syndrome</a:t>
            </a:r>
            <a:r>
              <a:rPr lang="en-US" sz="2800" dirty="0"/>
              <a:t> e.g. obesity, diabetes mellitus, and NAFLD, all of which increase the risk for HCC</a:t>
            </a:r>
            <a:endParaRPr lang="en-GB" sz="2800" dirty="0"/>
          </a:p>
          <a:p>
            <a:pPr marL="514350" indent="-514350" fontAlgn="base">
              <a:buFont typeface="+mj-lt"/>
              <a:buAutoNum type="arabicPeriod"/>
            </a:pPr>
            <a:endParaRPr lang="en-US" sz="2800" dirty="0"/>
          </a:p>
          <a:p>
            <a:pPr marL="0" indent="0" eaLnBrk="1" hangingPunct="1">
              <a:buNone/>
              <a:defRPr/>
            </a:pPr>
            <a:endParaRPr lang="en-GB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152400"/>
            <a:ext cx="7543800" cy="931863"/>
          </a:xfrm>
        </p:spPr>
        <p:txBody>
          <a:bodyPr/>
          <a:lstStyle/>
          <a:p>
            <a:pPr eaLnBrk="1" hangingPunct="1">
              <a:defRPr/>
            </a:pPr>
            <a:r>
              <a:rPr lang="en-GB" b="0" dirty="0"/>
              <a:t>Morphology of HCC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1084263"/>
            <a:ext cx="7543800" cy="40227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Grossly it may be </a:t>
            </a:r>
          </a:p>
          <a:p>
            <a:pPr eaLnBrk="1" hangingPunct="1">
              <a:defRPr/>
            </a:pPr>
            <a:r>
              <a:rPr lang="en-GB" dirty="0"/>
              <a:t>(1) a </a:t>
            </a:r>
            <a:r>
              <a:rPr lang="en-GB" b="1" dirty="0" err="1"/>
              <a:t>unifocal</a:t>
            </a:r>
            <a:r>
              <a:rPr lang="en-GB" dirty="0"/>
              <a:t> mass  </a:t>
            </a:r>
            <a:endParaRPr lang="en-GB" dirty="0" smtClean="0"/>
          </a:p>
          <a:p>
            <a:pPr eaLnBrk="1" hangingPunct="1">
              <a:defRPr/>
            </a:pPr>
            <a:r>
              <a:rPr lang="en-GB" dirty="0" smtClean="0"/>
              <a:t>  (</a:t>
            </a:r>
            <a:r>
              <a:rPr lang="en-GB" dirty="0"/>
              <a:t>2) </a:t>
            </a:r>
            <a:r>
              <a:rPr lang="en-GB" b="1" dirty="0"/>
              <a:t>multifocal</a:t>
            </a:r>
            <a:r>
              <a:rPr lang="en-GB" dirty="0"/>
              <a:t>, </a:t>
            </a:r>
            <a:r>
              <a:rPr lang="en-GB" dirty="0" smtClean="0"/>
              <a:t>multiple </a:t>
            </a:r>
            <a:r>
              <a:rPr lang="en-GB" dirty="0"/>
              <a:t>nodules of variable size;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dirty="0"/>
              <a:t>  </a:t>
            </a:r>
            <a:r>
              <a:rPr lang="en-GB" dirty="0" smtClean="0"/>
              <a:t>(</a:t>
            </a:r>
            <a:r>
              <a:rPr lang="en-GB" dirty="0"/>
              <a:t>3) a </a:t>
            </a:r>
            <a:r>
              <a:rPr lang="en-GB" b="1" dirty="0"/>
              <a:t>diffusely infiltrative</a:t>
            </a:r>
            <a:r>
              <a:rPr lang="en-GB" dirty="0"/>
              <a:t> cancer. </a:t>
            </a:r>
          </a:p>
          <a:p>
            <a:pPr eaLnBrk="1" hangingPunct="1">
              <a:defRPr/>
            </a:pPr>
            <a:r>
              <a:rPr lang="en-GB" dirty="0"/>
              <a:t>All three patterns may cause liver enlargement.  </a:t>
            </a:r>
            <a:r>
              <a:rPr lang="en-GB" b="1" dirty="0"/>
              <a:t>All patterns of </a:t>
            </a:r>
            <a:r>
              <a:rPr lang="en-GB" b="1" dirty="0" err="1"/>
              <a:t>hepatocellular</a:t>
            </a:r>
            <a:r>
              <a:rPr lang="en-GB" b="1" dirty="0"/>
              <a:t> carcinomas have a strong propensity for invasion of vascular channels</a:t>
            </a:r>
            <a:r>
              <a:rPr lang="en-GB" dirty="0"/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39918" y="5625779"/>
            <a:ext cx="25532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 </a:t>
            </a:r>
            <a:r>
              <a:rPr lang="en-US" sz="1200" dirty="0">
                <a:solidFill>
                  <a:srgbClr val="333333"/>
                </a:solidFill>
                <a:latin typeface="Georgia" panose="02040502050405020303" pitchFamily="18" charset="0"/>
              </a:rPr>
              <a:t>HCC developed in a cirrhotic liver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739" y="4035690"/>
            <a:ext cx="2576512" cy="16976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78300" y="5720463"/>
            <a:ext cx="2601390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multiple </a:t>
            </a:r>
            <a:r>
              <a:rPr lang="en-GB" sz="1200" dirty="0">
                <a:solidFill>
                  <a:srgbClr val="333333"/>
                </a:solidFill>
                <a:latin typeface="Georgia" panose="02040502050405020303" pitchFamily="18" charset="0"/>
              </a:rPr>
              <a:t>nodules of variable size</a:t>
            </a:r>
            <a:endParaRPr lang="en-US" sz="1200" dirty="0">
              <a:solidFill>
                <a:srgbClr val="333333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18" y="4034961"/>
            <a:ext cx="2571750" cy="1647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6322" y="4034961"/>
            <a:ext cx="2919990" cy="16990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77000" y="5722750"/>
            <a:ext cx="1997663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333333"/>
                </a:solidFill>
                <a:latin typeface="Georgia" panose="02040502050405020303" pitchFamily="18" charset="0"/>
              </a:rPr>
              <a:t>diffusely infiltrative </a:t>
            </a:r>
            <a:r>
              <a:rPr lang="en-GB" sz="12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cancer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2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338546" y="152400"/>
            <a:ext cx="2785654" cy="1905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000" b="1" dirty="0"/>
              <a:t>Hepatocellular carcinoma</a:t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Such liver cancers usually arise in the setting of cirrhosis. 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187337" y="838200"/>
            <a:ext cx="5395142" cy="13716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dirty="0"/>
              <a:t>Worldwide, viral hepatitis is the most common cause, but in the U.S., chronic alcoholism is the most common cause.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dirty="0"/>
              <a:t> The neoplasm is large and bulky and has a greenish cast because it contains bile. To the right of the main mass are small    satellite nodules. </a:t>
            </a:r>
            <a:endParaRPr lang="ar-SA" dirty="0"/>
          </a:p>
        </p:txBody>
      </p:sp>
      <p:pic>
        <p:nvPicPr>
          <p:cNvPr id="6" name="Content Placeholder 5" descr="LIVER02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09799" y="2445722"/>
            <a:ext cx="6372679" cy="409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612</TotalTime>
  <Words>1652</Words>
  <Application>Microsoft Office PowerPoint</Application>
  <PresentationFormat>On-screen Show (4:3)</PresentationFormat>
  <Paragraphs>173</Paragraphs>
  <Slides>40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</vt:lpstr>
      <vt:lpstr>Calibri</vt:lpstr>
      <vt:lpstr>Calibri Light</vt:lpstr>
      <vt:lpstr>Georgia</vt:lpstr>
      <vt:lpstr>inherit</vt:lpstr>
      <vt:lpstr>Meta Serif Office Pro</vt:lpstr>
      <vt:lpstr>Roboto</vt:lpstr>
      <vt:lpstr>Source Sans Pro</vt:lpstr>
      <vt:lpstr>Times New Roman</vt:lpstr>
      <vt:lpstr>Wingdings</vt:lpstr>
      <vt:lpstr>Retrospect</vt:lpstr>
      <vt:lpstr>Cancers of the liver and pancreas</vt:lpstr>
      <vt:lpstr>Cancers of the liver and pancreas</vt:lpstr>
      <vt:lpstr>Malignant tumors of the liver</vt:lpstr>
      <vt:lpstr>Hepatocellular Carcinomas</vt:lpstr>
      <vt:lpstr>Hepatocellular Carcinomas(HCC)</vt:lpstr>
      <vt:lpstr>Hepatocellular Carcinomas</vt:lpstr>
      <vt:lpstr>Pathogenesis of HCC</vt:lpstr>
      <vt:lpstr>Morphology of HCC</vt:lpstr>
      <vt:lpstr>Hepatocellular carcinoma   Such liver cancers usually arise in the setting of cirrhosis. </vt:lpstr>
      <vt:lpstr>Hepatocellular carcinoma</vt:lpstr>
      <vt:lpstr>Morphology of HCC</vt:lpstr>
      <vt:lpstr>Morphology of HCC</vt:lpstr>
      <vt:lpstr>PowerPoint Presentation</vt:lpstr>
      <vt:lpstr>Morphology of HCC</vt:lpstr>
      <vt:lpstr>Hepatocellular carcinoma Variant:  Fibrolamellar carcinoma</vt:lpstr>
      <vt:lpstr>PowerPoint Presentation</vt:lpstr>
      <vt:lpstr>PowerPoint Presentation</vt:lpstr>
      <vt:lpstr>Clinical Features</vt:lpstr>
      <vt:lpstr>Hepatocellular Carcinoma</vt:lpstr>
      <vt:lpstr>Cholangiocarcinoma</vt:lpstr>
      <vt:lpstr>Cholangiocarcinoma</vt:lpstr>
      <vt:lpstr>The risk conditions for development of cholangiocarcinoma include  </vt:lpstr>
      <vt:lpstr>Cholangiocarcinoma  Morphology</vt:lpstr>
      <vt:lpstr>PowerPoint Presentation</vt:lpstr>
      <vt:lpstr>The carcinoma at the left has a glandular appearance. Cholangiocarcinomas do not make bile, but the cells do make mucin, and they can be almost impossible to distinguish from metastatic adenocarcinoma on biopsy or fine needle aspirate  </vt:lpstr>
      <vt:lpstr>Cholangiocarcinoma Morphology</vt:lpstr>
      <vt:lpstr>Cholangiocarcinoma Clinical Features</vt:lpstr>
      <vt:lpstr>Metastatic tumors</vt:lpstr>
      <vt:lpstr>PowerPoint Presentation</vt:lpstr>
      <vt:lpstr>Numerous mass lesions of variable size. Some of the larger ones demonstrate central necrosis. The masses are metastases to the liver.  </vt:lpstr>
      <vt:lpstr>ANGIOSARCOMA</vt:lpstr>
      <vt:lpstr>Hepatocellular Adenomas</vt:lpstr>
      <vt:lpstr>PANCREATIC CARCINOMA</vt:lpstr>
      <vt:lpstr>PANCREATIC CARCINOMA</vt:lpstr>
      <vt:lpstr>Pathogenesis for the development of pancreatic cancer</vt:lpstr>
      <vt:lpstr>PANCREATIC CARCINOMA  Morphology</vt:lpstr>
      <vt:lpstr>PANCREATIC CARCINOMA Morphology</vt:lpstr>
      <vt:lpstr>PANCREATIC CARCINOMA Morphology</vt:lpstr>
      <vt:lpstr>PANCREATIC CARCINOMA Morphology</vt:lpstr>
      <vt:lpstr>PANCREATIC CARCINOMA:  CLINICAL FEATURES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Cancers of the liver and pancreas</dc:title>
  <dc:creator>Dr.Hala</dc:creator>
  <cp:lastModifiedBy>Maha Mohammead Arfah</cp:lastModifiedBy>
  <cp:revision>46</cp:revision>
  <dcterms:created xsi:type="dcterms:W3CDTF">2011-01-05T09:20:18Z</dcterms:created>
  <dcterms:modified xsi:type="dcterms:W3CDTF">2018-12-12T13:08:50Z</dcterms:modified>
</cp:coreProperties>
</file>