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78" r:id="rId3"/>
    <p:sldId id="279" r:id="rId4"/>
    <p:sldId id="282" r:id="rId5"/>
    <p:sldId id="258" r:id="rId6"/>
    <p:sldId id="283" r:id="rId7"/>
    <p:sldId id="262" r:id="rId8"/>
    <p:sldId id="263" r:id="rId9"/>
    <p:sldId id="284" r:id="rId10"/>
    <p:sldId id="307" r:id="rId11"/>
    <p:sldId id="275" r:id="rId12"/>
    <p:sldId id="259" r:id="rId13"/>
    <p:sldId id="261" r:id="rId14"/>
    <p:sldId id="280" r:id="rId15"/>
    <p:sldId id="308" r:id="rId16"/>
    <p:sldId id="293" r:id="rId17"/>
    <p:sldId id="264" r:id="rId18"/>
    <p:sldId id="289" r:id="rId19"/>
    <p:sldId id="309" r:id="rId20"/>
    <p:sldId id="265" r:id="rId21"/>
    <p:sldId id="266" r:id="rId22"/>
    <p:sldId id="285" r:id="rId23"/>
    <p:sldId id="267" r:id="rId24"/>
    <p:sldId id="286" r:id="rId25"/>
    <p:sldId id="268" r:id="rId26"/>
    <p:sldId id="269" r:id="rId27"/>
    <p:sldId id="294" r:id="rId28"/>
    <p:sldId id="291" r:id="rId29"/>
    <p:sldId id="290" r:id="rId30"/>
    <p:sldId id="277" r:id="rId31"/>
    <p:sldId id="281" r:id="rId32"/>
    <p:sldId id="287" r:id="rId33"/>
    <p:sldId id="270" r:id="rId34"/>
    <p:sldId id="292" r:id="rId35"/>
    <p:sldId id="256" r:id="rId36"/>
    <p:sldId id="271" r:id="rId37"/>
    <p:sldId id="310" r:id="rId38"/>
    <p:sldId id="295" r:id="rId39"/>
    <p:sldId id="296" r:id="rId40"/>
    <p:sldId id="297" r:id="rId41"/>
    <p:sldId id="298" r:id="rId42"/>
    <p:sldId id="299" r:id="rId43"/>
    <p:sldId id="300" r:id="rId44"/>
    <p:sldId id="301" r:id="rId45"/>
    <p:sldId id="311" r:id="rId46"/>
    <p:sldId id="302" r:id="rId47"/>
    <p:sldId id="303" r:id="rId48"/>
    <p:sldId id="304" r:id="rId49"/>
    <p:sldId id="305" r:id="rId50"/>
    <p:sldId id="306"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236" y="-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64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AA5568-6CD4-4DD2-A3E4-2B5599C8791B}"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5CA8CB78-897D-4BB6-B979-F6B6A0F5C797}">
      <dgm:prSet phldrT="[Text]"/>
      <dgm:spPr/>
      <dgm:t>
        <a:bodyPr/>
        <a:lstStyle/>
        <a:p>
          <a:r>
            <a:rPr lang="en-US" b="1" u="none" dirty="0" smtClean="0">
              <a:solidFill>
                <a:srgbClr val="FFFF00"/>
              </a:solidFill>
              <a:latin typeface="Times" pitchFamily="18" charset="0"/>
            </a:rPr>
            <a:t>Defensive Factors</a:t>
          </a:r>
          <a:endParaRPr lang="en-US" u="none" dirty="0">
            <a:solidFill>
              <a:srgbClr val="FFFF00"/>
            </a:solidFill>
          </a:endParaRPr>
        </a:p>
      </dgm:t>
    </dgm:pt>
    <dgm:pt modelId="{0DEFF1DF-5950-4DE8-85F9-FE3AF8BB985F}" type="parTrans" cxnId="{F1214F9D-DAFD-4F51-A3F7-8A82F943C79A}">
      <dgm:prSet/>
      <dgm:spPr/>
      <dgm:t>
        <a:bodyPr/>
        <a:lstStyle/>
        <a:p>
          <a:endParaRPr lang="en-US"/>
        </a:p>
      </dgm:t>
    </dgm:pt>
    <dgm:pt modelId="{BB28C3EA-1066-4150-B811-AB79D63E9122}" type="sibTrans" cxnId="{F1214F9D-DAFD-4F51-A3F7-8A82F943C79A}">
      <dgm:prSet/>
      <dgm:spPr/>
      <dgm:t>
        <a:bodyPr/>
        <a:lstStyle/>
        <a:p>
          <a:endParaRPr lang="en-US"/>
        </a:p>
      </dgm:t>
    </dgm:pt>
    <dgm:pt modelId="{C0CA2BB3-1C5A-4224-BBDC-A056A1CC067A}">
      <dgm:prSet/>
      <dgm:spPr/>
      <dgm:t>
        <a:bodyPr/>
        <a:lstStyle/>
        <a:p>
          <a:r>
            <a:rPr lang="en-US" b="1" u="none" dirty="0" smtClean="0">
              <a:solidFill>
                <a:srgbClr val="FFFF00"/>
              </a:solidFill>
              <a:latin typeface="Times" pitchFamily="18" charset="0"/>
            </a:rPr>
            <a:t>Aggressive Factors</a:t>
          </a:r>
          <a:endParaRPr lang="en-US" b="1" u="none" dirty="0">
            <a:solidFill>
              <a:srgbClr val="FFFF00"/>
            </a:solidFill>
            <a:latin typeface="Times" pitchFamily="18" charset="0"/>
          </a:endParaRPr>
        </a:p>
      </dgm:t>
    </dgm:pt>
    <dgm:pt modelId="{F1ABB11A-1A4D-4A3D-9A06-63AA67D0AD85}" type="parTrans" cxnId="{C6BB275E-EB4E-4234-B02A-49EE4FFEDFCC}">
      <dgm:prSet/>
      <dgm:spPr/>
      <dgm:t>
        <a:bodyPr/>
        <a:lstStyle/>
        <a:p>
          <a:endParaRPr lang="en-US"/>
        </a:p>
      </dgm:t>
    </dgm:pt>
    <dgm:pt modelId="{E7214651-D9FE-448B-8CD3-95C883949006}" type="sibTrans" cxnId="{C6BB275E-EB4E-4234-B02A-49EE4FFEDFCC}">
      <dgm:prSet/>
      <dgm:spPr/>
      <dgm:t>
        <a:bodyPr/>
        <a:lstStyle/>
        <a:p>
          <a:endParaRPr lang="en-US"/>
        </a:p>
      </dgm:t>
    </dgm:pt>
    <dgm:pt modelId="{DC87EFB5-4E22-4711-9259-6FC004FB1E66}" type="pres">
      <dgm:prSet presAssocID="{30AA5568-6CD4-4DD2-A3E4-2B5599C8791B}" presName="diagram" presStyleCnt="0">
        <dgm:presLayoutVars>
          <dgm:dir/>
          <dgm:resizeHandles val="exact"/>
        </dgm:presLayoutVars>
      </dgm:prSet>
      <dgm:spPr/>
      <dgm:t>
        <a:bodyPr/>
        <a:lstStyle/>
        <a:p>
          <a:endParaRPr lang="en-US"/>
        </a:p>
      </dgm:t>
    </dgm:pt>
    <dgm:pt modelId="{6EEBDDF3-3FC4-4929-8381-80D3130FF62C}" type="pres">
      <dgm:prSet presAssocID="{C0CA2BB3-1C5A-4224-BBDC-A056A1CC067A}" presName="arrow" presStyleLbl="node1" presStyleIdx="0" presStyleCnt="2">
        <dgm:presLayoutVars>
          <dgm:bulletEnabled val="1"/>
        </dgm:presLayoutVars>
      </dgm:prSet>
      <dgm:spPr/>
      <dgm:t>
        <a:bodyPr/>
        <a:lstStyle/>
        <a:p>
          <a:endParaRPr lang="en-US"/>
        </a:p>
      </dgm:t>
    </dgm:pt>
    <dgm:pt modelId="{D8C1B69C-276F-4665-A2D6-71FF7DAC549A}" type="pres">
      <dgm:prSet presAssocID="{5CA8CB78-897D-4BB6-B979-F6B6A0F5C797}" presName="arrow" presStyleLbl="node1" presStyleIdx="1" presStyleCnt="2">
        <dgm:presLayoutVars>
          <dgm:bulletEnabled val="1"/>
        </dgm:presLayoutVars>
      </dgm:prSet>
      <dgm:spPr/>
      <dgm:t>
        <a:bodyPr/>
        <a:lstStyle/>
        <a:p>
          <a:endParaRPr lang="en-US"/>
        </a:p>
      </dgm:t>
    </dgm:pt>
  </dgm:ptLst>
  <dgm:cxnLst>
    <dgm:cxn modelId="{98D19C66-9C14-4AEC-9BE3-DF8F531921BC}" type="presOf" srcId="{30AA5568-6CD4-4DD2-A3E4-2B5599C8791B}" destId="{DC87EFB5-4E22-4711-9259-6FC004FB1E66}" srcOrd="0" destOrd="0" presId="urn:microsoft.com/office/officeart/2005/8/layout/arrow5"/>
    <dgm:cxn modelId="{8CEF1915-26D7-4C41-8230-10A03FA992B0}" type="presOf" srcId="{C0CA2BB3-1C5A-4224-BBDC-A056A1CC067A}" destId="{6EEBDDF3-3FC4-4929-8381-80D3130FF62C}" srcOrd="0" destOrd="0" presId="urn:microsoft.com/office/officeart/2005/8/layout/arrow5"/>
    <dgm:cxn modelId="{B6BF86DC-1E4E-4C7E-85DC-989605912FF1}" type="presOf" srcId="{5CA8CB78-897D-4BB6-B979-F6B6A0F5C797}" destId="{D8C1B69C-276F-4665-A2D6-71FF7DAC549A}" srcOrd="0" destOrd="0" presId="urn:microsoft.com/office/officeart/2005/8/layout/arrow5"/>
    <dgm:cxn modelId="{C6BB275E-EB4E-4234-B02A-49EE4FFEDFCC}" srcId="{30AA5568-6CD4-4DD2-A3E4-2B5599C8791B}" destId="{C0CA2BB3-1C5A-4224-BBDC-A056A1CC067A}" srcOrd="0" destOrd="0" parTransId="{F1ABB11A-1A4D-4A3D-9A06-63AA67D0AD85}" sibTransId="{E7214651-D9FE-448B-8CD3-95C883949006}"/>
    <dgm:cxn modelId="{F1214F9D-DAFD-4F51-A3F7-8A82F943C79A}" srcId="{30AA5568-6CD4-4DD2-A3E4-2B5599C8791B}" destId="{5CA8CB78-897D-4BB6-B979-F6B6A0F5C797}" srcOrd="1" destOrd="0" parTransId="{0DEFF1DF-5950-4DE8-85F9-FE3AF8BB985F}" sibTransId="{BB28C3EA-1066-4150-B811-AB79D63E9122}"/>
    <dgm:cxn modelId="{3EEFF5AA-F8C9-41CB-9644-AD02ED0515B6}" type="presParOf" srcId="{DC87EFB5-4E22-4711-9259-6FC004FB1E66}" destId="{6EEBDDF3-3FC4-4929-8381-80D3130FF62C}" srcOrd="0" destOrd="0" presId="urn:microsoft.com/office/officeart/2005/8/layout/arrow5"/>
    <dgm:cxn modelId="{86850669-A085-4FFE-A2FD-032707073148}" type="presParOf" srcId="{DC87EFB5-4E22-4711-9259-6FC004FB1E66}" destId="{D8C1B69C-276F-4665-A2D6-71FF7DAC549A}" srcOrd="1" destOrd="0" presId="urn:microsoft.com/office/officeart/2005/8/layout/arrow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AA5568-6CD4-4DD2-A3E4-2B5599C8791B}"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5CA8CB78-897D-4BB6-B979-F6B6A0F5C797}">
      <dgm:prSet phldrT="[Text]"/>
      <dgm:spPr/>
      <dgm:t>
        <a:bodyPr/>
        <a:lstStyle/>
        <a:p>
          <a:r>
            <a:rPr lang="en-US" b="1" u="sng" dirty="0" smtClean="0">
              <a:solidFill>
                <a:srgbClr val="FFFF00"/>
              </a:solidFill>
              <a:latin typeface="Times" pitchFamily="18" charset="0"/>
            </a:rPr>
            <a:t>Defensive Factors</a:t>
          </a:r>
          <a:endParaRPr lang="en-US" dirty="0">
            <a:solidFill>
              <a:srgbClr val="FFFF00"/>
            </a:solidFill>
          </a:endParaRPr>
        </a:p>
      </dgm:t>
    </dgm:pt>
    <dgm:pt modelId="{0DEFF1DF-5950-4DE8-85F9-FE3AF8BB985F}" type="parTrans" cxnId="{F1214F9D-DAFD-4F51-A3F7-8A82F943C79A}">
      <dgm:prSet/>
      <dgm:spPr/>
      <dgm:t>
        <a:bodyPr/>
        <a:lstStyle/>
        <a:p>
          <a:endParaRPr lang="en-US"/>
        </a:p>
      </dgm:t>
    </dgm:pt>
    <dgm:pt modelId="{BB28C3EA-1066-4150-B811-AB79D63E9122}" type="sibTrans" cxnId="{F1214F9D-DAFD-4F51-A3F7-8A82F943C79A}">
      <dgm:prSet/>
      <dgm:spPr/>
      <dgm:t>
        <a:bodyPr/>
        <a:lstStyle/>
        <a:p>
          <a:endParaRPr lang="en-US"/>
        </a:p>
      </dgm:t>
    </dgm:pt>
    <dgm:pt modelId="{C0CA2BB3-1C5A-4224-BBDC-A056A1CC067A}">
      <dgm:prSet/>
      <dgm:spPr/>
      <dgm:t>
        <a:bodyPr/>
        <a:lstStyle/>
        <a:p>
          <a:r>
            <a:rPr lang="en-US" b="1" u="sng" dirty="0" smtClean="0">
              <a:solidFill>
                <a:srgbClr val="FFFF00"/>
              </a:solidFill>
              <a:latin typeface="Times" pitchFamily="18" charset="0"/>
            </a:rPr>
            <a:t>Aggressive Factors</a:t>
          </a:r>
          <a:endParaRPr lang="en-US" b="1" u="sng" dirty="0">
            <a:solidFill>
              <a:srgbClr val="FFFF00"/>
            </a:solidFill>
            <a:latin typeface="Times" pitchFamily="18" charset="0"/>
          </a:endParaRPr>
        </a:p>
      </dgm:t>
    </dgm:pt>
    <dgm:pt modelId="{F1ABB11A-1A4D-4A3D-9A06-63AA67D0AD85}" type="parTrans" cxnId="{C6BB275E-EB4E-4234-B02A-49EE4FFEDFCC}">
      <dgm:prSet/>
      <dgm:spPr/>
      <dgm:t>
        <a:bodyPr/>
        <a:lstStyle/>
        <a:p>
          <a:endParaRPr lang="en-US"/>
        </a:p>
      </dgm:t>
    </dgm:pt>
    <dgm:pt modelId="{E7214651-D9FE-448B-8CD3-95C883949006}" type="sibTrans" cxnId="{C6BB275E-EB4E-4234-B02A-49EE4FFEDFCC}">
      <dgm:prSet/>
      <dgm:spPr/>
      <dgm:t>
        <a:bodyPr/>
        <a:lstStyle/>
        <a:p>
          <a:endParaRPr lang="en-US"/>
        </a:p>
      </dgm:t>
    </dgm:pt>
    <dgm:pt modelId="{DC87EFB5-4E22-4711-9259-6FC004FB1E66}" type="pres">
      <dgm:prSet presAssocID="{30AA5568-6CD4-4DD2-A3E4-2B5599C8791B}" presName="diagram" presStyleCnt="0">
        <dgm:presLayoutVars>
          <dgm:dir/>
          <dgm:resizeHandles val="exact"/>
        </dgm:presLayoutVars>
      </dgm:prSet>
      <dgm:spPr/>
      <dgm:t>
        <a:bodyPr/>
        <a:lstStyle/>
        <a:p>
          <a:endParaRPr lang="en-US"/>
        </a:p>
      </dgm:t>
    </dgm:pt>
    <dgm:pt modelId="{6EEBDDF3-3FC4-4929-8381-80D3130FF62C}" type="pres">
      <dgm:prSet presAssocID="{C0CA2BB3-1C5A-4224-BBDC-A056A1CC067A}" presName="arrow" presStyleLbl="node1" presStyleIdx="0" presStyleCnt="2">
        <dgm:presLayoutVars>
          <dgm:bulletEnabled val="1"/>
        </dgm:presLayoutVars>
      </dgm:prSet>
      <dgm:spPr/>
      <dgm:t>
        <a:bodyPr/>
        <a:lstStyle/>
        <a:p>
          <a:endParaRPr lang="en-US"/>
        </a:p>
      </dgm:t>
    </dgm:pt>
    <dgm:pt modelId="{D8C1B69C-276F-4665-A2D6-71FF7DAC549A}" type="pres">
      <dgm:prSet presAssocID="{5CA8CB78-897D-4BB6-B979-F6B6A0F5C797}" presName="arrow" presStyleLbl="node1" presStyleIdx="1" presStyleCnt="2">
        <dgm:presLayoutVars>
          <dgm:bulletEnabled val="1"/>
        </dgm:presLayoutVars>
      </dgm:prSet>
      <dgm:spPr/>
      <dgm:t>
        <a:bodyPr/>
        <a:lstStyle/>
        <a:p>
          <a:endParaRPr lang="en-US"/>
        </a:p>
      </dgm:t>
    </dgm:pt>
  </dgm:ptLst>
  <dgm:cxnLst>
    <dgm:cxn modelId="{AD1A8863-A5CE-4D5C-8963-E80E3C52DD0D}" type="presOf" srcId="{5CA8CB78-897D-4BB6-B979-F6B6A0F5C797}" destId="{D8C1B69C-276F-4665-A2D6-71FF7DAC549A}" srcOrd="0" destOrd="0" presId="urn:microsoft.com/office/officeart/2005/8/layout/arrow5"/>
    <dgm:cxn modelId="{720345C1-9C47-4301-BEB8-0A756CCD6E1B}" type="presOf" srcId="{30AA5568-6CD4-4DD2-A3E4-2B5599C8791B}" destId="{DC87EFB5-4E22-4711-9259-6FC004FB1E66}" srcOrd="0" destOrd="0" presId="urn:microsoft.com/office/officeart/2005/8/layout/arrow5"/>
    <dgm:cxn modelId="{C6BB275E-EB4E-4234-B02A-49EE4FFEDFCC}" srcId="{30AA5568-6CD4-4DD2-A3E4-2B5599C8791B}" destId="{C0CA2BB3-1C5A-4224-BBDC-A056A1CC067A}" srcOrd="0" destOrd="0" parTransId="{F1ABB11A-1A4D-4A3D-9A06-63AA67D0AD85}" sibTransId="{E7214651-D9FE-448B-8CD3-95C883949006}"/>
    <dgm:cxn modelId="{F1214F9D-DAFD-4F51-A3F7-8A82F943C79A}" srcId="{30AA5568-6CD4-4DD2-A3E4-2B5599C8791B}" destId="{5CA8CB78-897D-4BB6-B979-F6B6A0F5C797}" srcOrd="1" destOrd="0" parTransId="{0DEFF1DF-5950-4DE8-85F9-FE3AF8BB985F}" sibTransId="{BB28C3EA-1066-4150-B811-AB79D63E9122}"/>
    <dgm:cxn modelId="{787174F6-DF36-4722-B96C-12C94DD0B2BB}" type="presOf" srcId="{C0CA2BB3-1C5A-4224-BBDC-A056A1CC067A}" destId="{6EEBDDF3-3FC4-4929-8381-80D3130FF62C}" srcOrd="0" destOrd="0" presId="urn:microsoft.com/office/officeart/2005/8/layout/arrow5"/>
    <dgm:cxn modelId="{3FB3B665-144D-4E03-A6E2-9025C2F821FA}" type="presParOf" srcId="{DC87EFB5-4E22-4711-9259-6FC004FB1E66}" destId="{6EEBDDF3-3FC4-4929-8381-80D3130FF62C}" srcOrd="0" destOrd="0" presId="urn:microsoft.com/office/officeart/2005/8/layout/arrow5"/>
    <dgm:cxn modelId="{92E72BED-B6D8-4DA3-A8DA-089D3549A6D6}" type="presParOf" srcId="{DC87EFB5-4E22-4711-9259-6FC004FB1E66}" destId="{D8C1B69C-276F-4665-A2D6-71FF7DAC549A}" srcOrd="1" destOrd="0" presId="urn:microsoft.com/office/officeart/2005/8/layout/arrow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EEBDDF3-3FC4-4929-8381-80D3130FF62C}">
      <dsp:nvSpPr>
        <dsp:cNvPr id="0" name=""/>
        <dsp:cNvSpPr/>
      </dsp:nvSpPr>
      <dsp:spPr>
        <a:xfrm rot="16200000">
          <a:off x="749" y="125121"/>
          <a:ext cx="3964599" cy="3964599"/>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en-US" sz="4400" b="1" u="none" kern="1200" dirty="0" smtClean="0">
              <a:solidFill>
                <a:srgbClr val="FFFF00"/>
              </a:solidFill>
              <a:latin typeface="Times" pitchFamily="18" charset="0"/>
            </a:rPr>
            <a:t>Aggressive Factors</a:t>
          </a:r>
          <a:endParaRPr lang="en-US" sz="4400" b="1" u="none" kern="1200" dirty="0">
            <a:solidFill>
              <a:srgbClr val="FFFF00"/>
            </a:solidFill>
            <a:latin typeface="Times" pitchFamily="18" charset="0"/>
          </a:endParaRPr>
        </a:p>
      </dsp:txBody>
      <dsp:txXfrm rot="16200000">
        <a:off x="749" y="125121"/>
        <a:ext cx="3964599" cy="3964599"/>
      </dsp:txXfrm>
    </dsp:sp>
    <dsp:sp modelId="{D8C1B69C-276F-4665-A2D6-71FF7DAC549A}">
      <dsp:nvSpPr>
        <dsp:cNvPr id="0" name=""/>
        <dsp:cNvSpPr/>
      </dsp:nvSpPr>
      <dsp:spPr>
        <a:xfrm rot="5400000">
          <a:off x="4178583" y="125121"/>
          <a:ext cx="3964599" cy="3964599"/>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en-US" sz="4400" b="1" u="none" kern="1200" dirty="0" smtClean="0">
              <a:solidFill>
                <a:srgbClr val="FFFF00"/>
              </a:solidFill>
              <a:latin typeface="Times" pitchFamily="18" charset="0"/>
            </a:rPr>
            <a:t>Defensive Factors</a:t>
          </a:r>
          <a:endParaRPr lang="en-US" sz="4400" u="none" kern="1200" dirty="0">
            <a:solidFill>
              <a:srgbClr val="FFFF00"/>
            </a:solidFill>
          </a:endParaRPr>
        </a:p>
      </dsp:txBody>
      <dsp:txXfrm rot="5400000">
        <a:off x="4178583" y="125121"/>
        <a:ext cx="3964599" cy="396459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EEBDDF3-3FC4-4929-8381-80D3130FF62C}">
      <dsp:nvSpPr>
        <dsp:cNvPr id="0" name=""/>
        <dsp:cNvSpPr/>
      </dsp:nvSpPr>
      <dsp:spPr>
        <a:xfrm rot="16200000">
          <a:off x="174" y="181821"/>
          <a:ext cx="1350868" cy="1350868"/>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US" sz="1500" b="1" u="sng" kern="1200" dirty="0" smtClean="0">
              <a:solidFill>
                <a:srgbClr val="FFFF00"/>
              </a:solidFill>
              <a:latin typeface="Times" pitchFamily="18" charset="0"/>
            </a:rPr>
            <a:t>Aggressive Factors</a:t>
          </a:r>
          <a:endParaRPr lang="en-US" sz="1500" b="1" u="sng" kern="1200" dirty="0">
            <a:solidFill>
              <a:srgbClr val="FFFF00"/>
            </a:solidFill>
            <a:latin typeface="Times" pitchFamily="18" charset="0"/>
          </a:endParaRPr>
        </a:p>
      </dsp:txBody>
      <dsp:txXfrm rot="16200000">
        <a:off x="174" y="181821"/>
        <a:ext cx="1350868" cy="1350868"/>
      </dsp:txXfrm>
    </dsp:sp>
    <dsp:sp modelId="{D8C1B69C-276F-4665-A2D6-71FF7DAC549A}">
      <dsp:nvSpPr>
        <dsp:cNvPr id="0" name=""/>
        <dsp:cNvSpPr/>
      </dsp:nvSpPr>
      <dsp:spPr>
        <a:xfrm rot="5400000">
          <a:off x="1435038" y="181821"/>
          <a:ext cx="1350868" cy="1350868"/>
        </a:xfrm>
        <a:prstGeom prst="down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n-US" sz="1500" b="1" u="sng" kern="1200" dirty="0" smtClean="0">
              <a:solidFill>
                <a:srgbClr val="FFFF00"/>
              </a:solidFill>
              <a:latin typeface="Times" pitchFamily="18" charset="0"/>
            </a:rPr>
            <a:t>Defensive Factors</a:t>
          </a:r>
          <a:endParaRPr lang="en-US" sz="1500" kern="1200" dirty="0">
            <a:solidFill>
              <a:srgbClr val="FFFF00"/>
            </a:solidFill>
          </a:endParaRPr>
        </a:p>
      </dsp:txBody>
      <dsp:txXfrm rot="5400000">
        <a:off x="1435038" y="181821"/>
        <a:ext cx="1350868" cy="1350868"/>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B13ACC-561B-4EDB-9B08-BFB52C615447}" type="datetimeFigureOut">
              <a:rPr lang="en-US" smtClean="0"/>
              <a:pPr/>
              <a:t>11/14/2018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3B523E-15CF-46B0-9CC2-5963F365C0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B13ACC-561B-4EDB-9B08-BFB52C615447}" type="datetimeFigureOut">
              <a:rPr lang="en-US" smtClean="0"/>
              <a:pPr/>
              <a:t>11/14/2018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3B523E-15CF-46B0-9CC2-5963F365C0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ctrTitle"/>
          </p:nvPr>
        </p:nvSpPr>
        <p:spPr>
          <a:xfrm>
            <a:off x="1676400" y="1143000"/>
            <a:ext cx="5638800" cy="1676400"/>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GNB</a:t>
            </a:r>
            <a:r>
              <a:rPr lang="en-US" dirty="0" smtClean="0"/>
              <a:t/>
            </a:r>
            <a:br>
              <a:rPr lang="en-US" dirty="0" smtClean="0"/>
            </a:br>
            <a:r>
              <a:rPr lang="en-US" dirty="0" smtClean="0"/>
              <a:t> </a:t>
            </a:r>
            <a:r>
              <a:rPr lang="en-US" sz="2800" dirty="0" smtClean="0"/>
              <a:t>Pathology</a:t>
            </a:r>
            <a:br>
              <a:rPr lang="en-US" sz="2800" dirty="0" smtClean="0"/>
            </a:br>
            <a:r>
              <a:rPr lang="en-US" sz="2800" dirty="0" smtClean="0"/>
              <a:t>2018</a:t>
            </a:r>
            <a:endParaRPr lang="ar-SA" dirty="0" smtClean="0"/>
          </a:p>
        </p:txBody>
      </p:sp>
      <p:sp>
        <p:nvSpPr>
          <p:cNvPr id="5" name="Subtitle 4"/>
          <p:cNvSpPr>
            <a:spLocks noGrp="1"/>
          </p:cNvSpPr>
          <p:nvPr>
            <p:ph type="subTitle" idx="1"/>
          </p:nvPr>
        </p:nvSpPr>
        <p:spPr>
          <a:xfrm>
            <a:off x="1219200" y="4343400"/>
            <a:ext cx="6400800" cy="1752600"/>
          </a:xfrm>
          <a:solidFill>
            <a:schemeClr val="bg2"/>
          </a:solidFill>
        </p:spPr>
        <p:txBody>
          <a:bodyPr/>
          <a:lstStyle/>
          <a:p>
            <a:pPr>
              <a:defRPr/>
            </a:pPr>
            <a:r>
              <a:rPr lang="en-US" dirty="0" smtClean="0"/>
              <a:t>Dr. </a:t>
            </a:r>
            <a:r>
              <a:rPr lang="en-US" dirty="0" err="1" smtClean="0"/>
              <a:t>Maha</a:t>
            </a:r>
            <a:r>
              <a:rPr lang="en-US" dirty="0" smtClean="0"/>
              <a:t> </a:t>
            </a:r>
            <a:r>
              <a:rPr lang="en-US" dirty="0" err="1" smtClean="0"/>
              <a:t>Arafah</a:t>
            </a:r>
            <a:endParaRPr lang="en-US" dirty="0" smtClean="0"/>
          </a:p>
          <a:p>
            <a:pPr>
              <a:defRPr/>
            </a:pPr>
            <a:r>
              <a:rPr lang="en-US" dirty="0" smtClean="0"/>
              <a:t>Dr. Ahmed Al </a:t>
            </a:r>
            <a:r>
              <a:rPr lang="en-US" dirty="0" err="1" smtClean="0"/>
              <a:t>Humaidi</a:t>
            </a:r>
            <a:endParaRPr lang="ar-SA" dirty="0"/>
          </a:p>
        </p:txBody>
      </p:sp>
      <p:sp>
        <p:nvSpPr>
          <p:cNvPr id="4" name="Title 1"/>
          <p:cNvSpPr txBox="1">
            <a:spLocks/>
          </p:cNvSpPr>
          <p:nvPr/>
        </p:nvSpPr>
        <p:spPr bwMode="auto">
          <a:xfrm>
            <a:off x="2743200" y="3200400"/>
            <a:ext cx="3581400" cy="6096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nchor="ctr"/>
          <a:lstStyle/>
          <a:p>
            <a:pPr eaLnBrk="0" hangingPunct="0">
              <a:defRPr/>
            </a:pPr>
            <a:endParaRPr lang="en-US" sz="4400" b="1" dirty="0">
              <a:solidFill>
                <a:schemeClr val="tx1"/>
              </a:solidFill>
              <a:latin typeface="+mj-lt"/>
              <a:ea typeface="+mj-ea"/>
              <a:cs typeface="+mj-cs"/>
            </a:endParaRPr>
          </a:p>
          <a:p>
            <a:pPr eaLnBrk="0" hangingPunct="0">
              <a:defRPr/>
            </a:pPr>
            <a:r>
              <a:rPr lang="en-US" sz="3200" dirty="0">
                <a:solidFill>
                  <a:schemeClr val="bg1"/>
                </a:solidFill>
                <a:latin typeface="+mj-lt"/>
                <a:ea typeface="+mj-ea"/>
                <a:cs typeface="+mj-cs"/>
              </a:rPr>
              <a:t>Peptic Ulcer Disease</a:t>
            </a:r>
            <a:br>
              <a:rPr lang="en-US" sz="3200" dirty="0">
                <a:solidFill>
                  <a:schemeClr val="bg1"/>
                </a:solidFill>
                <a:latin typeface="+mj-lt"/>
                <a:ea typeface="+mj-ea"/>
                <a:cs typeface="+mj-cs"/>
              </a:rPr>
            </a:br>
            <a:endParaRPr lang="en-US" sz="3200" dirty="0">
              <a:solidFill>
                <a:schemeClr val="bg1"/>
              </a:solidFill>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Chronic Peptic Ulcer </a:t>
            </a:r>
            <a:endParaRPr lang="ar-SA" dirty="0"/>
          </a:p>
        </p:txBody>
      </p:sp>
      <p:sp>
        <p:nvSpPr>
          <p:cNvPr id="5" name="Subtitle 4"/>
          <p:cNvSpPr>
            <a:spLocks noGrp="1"/>
          </p:cNvSpPr>
          <p:nvPr>
            <p:ph type="subTitle" idx="1"/>
          </p:nvPr>
        </p:nvSpPr>
        <p:spPr/>
        <p:txBody>
          <a:bodyPr/>
          <a:lstStyle/>
          <a:p>
            <a:endParaRPr lang="ar-SA"/>
          </a:p>
        </p:txBody>
      </p:sp>
      <p:sp>
        <p:nvSpPr>
          <p:cNvPr id="6" name="Rectangle 5"/>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pathwiki.pbworks.com/f/GI%20slide%208.JPG"/>
          <p:cNvPicPr>
            <a:picLocks noChangeAspect="1" noChangeArrowheads="1"/>
          </p:cNvPicPr>
          <p:nvPr/>
        </p:nvPicPr>
        <p:blipFill>
          <a:blip r:embed="rId2" cstate="print"/>
          <a:srcRect l="20779"/>
          <a:stretch>
            <a:fillRect/>
          </a:stretch>
        </p:blipFill>
        <p:spPr bwMode="auto">
          <a:xfrm>
            <a:off x="2971800" y="3324224"/>
            <a:ext cx="3486150" cy="3000376"/>
          </a:xfrm>
          <a:prstGeom prst="rect">
            <a:avLst/>
          </a:prstGeom>
          <a:noFill/>
        </p:spPr>
      </p:pic>
      <p:sp>
        <p:nvSpPr>
          <p:cNvPr id="27650" name="عنوان 1"/>
          <p:cNvSpPr>
            <a:spLocks noGrp="1"/>
          </p:cNvSpPr>
          <p:nvPr>
            <p:ph type="title"/>
          </p:nvPr>
        </p:nvSpPr>
        <p:spPr/>
        <p:txBody>
          <a:bodyPr/>
          <a:lstStyle/>
          <a:p>
            <a:r>
              <a:rPr lang="en-US" dirty="0" smtClean="0"/>
              <a:t>Chronic Peptic Ulcer </a:t>
            </a:r>
          </a:p>
        </p:txBody>
      </p:sp>
      <p:sp>
        <p:nvSpPr>
          <p:cNvPr id="27653" name="مستطيل 4"/>
          <p:cNvSpPr>
            <a:spLocks noChangeArrowheads="1"/>
          </p:cNvSpPr>
          <p:nvPr/>
        </p:nvSpPr>
        <p:spPr bwMode="auto">
          <a:xfrm>
            <a:off x="1143000" y="1219200"/>
            <a:ext cx="7239000" cy="1569660"/>
          </a:xfrm>
          <a:prstGeom prst="rect">
            <a:avLst/>
          </a:prstGeom>
          <a:noFill/>
          <a:ln w="9525">
            <a:solidFill>
              <a:srgbClr val="FF0000"/>
            </a:solidFill>
            <a:miter lim="800000"/>
            <a:headEnd/>
            <a:tailEnd/>
          </a:ln>
        </p:spPr>
        <p:txBody>
          <a:bodyPr wrap="square">
            <a:spAutoFit/>
          </a:bodyPr>
          <a:lstStyle/>
          <a:p>
            <a:r>
              <a:rPr lang="en-US" sz="2400" dirty="0" smtClean="0"/>
              <a:t>Peptic ulcers are chronic, recurring lesions that occur most often in middle-aged to older adults without obvious precipitating conditions, other than chronic gastritis.</a:t>
            </a:r>
            <a:endParaRPr lang="en-GB" sz="2400" dirty="0"/>
          </a:p>
        </p:txBody>
      </p:sp>
      <p:sp>
        <p:nvSpPr>
          <p:cNvPr id="8" name="Rectangle 7"/>
          <p:cNvSpPr/>
          <p:nvPr/>
        </p:nvSpPr>
        <p:spPr>
          <a:xfrm>
            <a:off x="3962400" y="5715000"/>
            <a:ext cx="1261179"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457200" indent="-457200"/>
            <a:r>
              <a:rPr lang="en-US" i="1" dirty="0" smtClean="0"/>
              <a:t>Peptic ulcer</a:t>
            </a:r>
            <a:endParaRPr lang="en-US" sz="1600" dirty="0" smtClean="0"/>
          </a:p>
        </p:txBody>
      </p:sp>
      <p:sp>
        <p:nvSpPr>
          <p:cNvPr id="10" name="TextBox 9"/>
          <p:cNvSpPr txBox="1"/>
          <p:nvPr/>
        </p:nvSpPr>
        <p:spPr>
          <a:xfrm>
            <a:off x="2286000" y="2907268"/>
            <a:ext cx="4398320" cy="369332"/>
          </a:xfrm>
          <a:prstGeom prst="rect">
            <a:avLst/>
          </a:prstGeom>
          <a:noFill/>
          <a:ln>
            <a:solidFill>
              <a:srgbClr val="FF0000"/>
            </a:solidFill>
          </a:ln>
        </p:spPr>
        <p:txBody>
          <a:bodyPr wrap="none" rtlCol="1">
            <a:spAutoFit/>
          </a:bodyPr>
          <a:lstStyle/>
          <a:p>
            <a:r>
              <a:rPr lang="en-US" dirty="0" smtClean="0"/>
              <a:t>Chronic Peptic Ulcers are, most often solitary</a:t>
            </a:r>
            <a:endParaRPr lang="ar-SA" dirty="0"/>
          </a:p>
        </p:txBody>
      </p:sp>
      <p:sp>
        <p:nvSpPr>
          <p:cNvPr id="7" name="Rectangle 6"/>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idx="4294967295"/>
          </p:nvPr>
        </p:nvSpPr>
        <p:spPr>
          <a:xfrm>
            <a:off x="914400" y="428625"/>
            <a:ext cx="8229600" cy="1143000"/>
          </a:xfrm>
        </p:spPr>
        <p:txBody>
          <a:bodyPr/>
          <a:lstStyle/>
          <a:p>
            <a:r>
              <a:rPr lang="en-US" sz="3200" b="1" dirty="0" smtClean="0"/>
              <a:t> </a:t>
            </a:r>
            <a:r>
              <a:rPr lang="en-US" sz="3200" dirty="0" smtClean="0"/>
              <a:t/>
            </a:r>
            <a:br>
              <a:rPr lang="en-US" sz="3200" dirty="0" smtClean="0"/>
            </a:br>
            <a:endParaRPr lang="en-US" sz="3200" dirty="0" smtClean="0"/>
          </a:p>
        </p:txBody>
      </p:sp>
      <p:graphicFrame>
        <p:nvGraphicFramePr>
          <p:cNvPr id="4" name="Diagram 3"/>
          <p:cNvGraphicFramePr/>
          <p:nvPr/>
        </p:nvGraphicFramePr>
        <p:xfrm>
          <a:off x="428596" y="1357298"/>
          <a:ext cx="8143932" cy="42148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7"/>
          <p:cNvSpPr>
            <a:spLocks noChangeArrowheads="1"/>
          </p:cNvSpPr>
          <p:nvPr/>
        </p:nvSpPr>
        <p:spPr bwMode="auto">
          <a:xfrm>
            <a:off x="533400" y="762000"/>
            <a:ext cx="8194616" cy="646331"/>
          </a:xfrm>
          <a:prstGeom prst="rect">
            <a:avLst/>
          </a:prstGeom>
          <a:noFill/>
          <a:ln w="9525">
            <a:noFill/>
            <a:miter lim="800000"/>
            <a:headEnd/>
            <a:tailEnd/>
          </a:ln>
        </p:spPr>
        <p:txBody>
          <a:bodyPr wrap="none">
            <a:spAutoFit/>
          </a:bodyPr>
          <a:lstStyle/>
          <a:p>
            <a:r>
              <a:rPr lang="en-US" sz="3600" b="1" dirty="0" err="1" smtClean="0"/>
              <a:t>Pathophysiology</a:t>
            </a:r>
            <a:r>
              <a:rPr lang="en-US" sz="3600" b="1" dirty="0" smtClean="0"/>
              <a:t>  of Chronic Peptic Ulcers </a:t>
            </a:r>
            <a:endParaRPr lang="en-US" sz="3600" b="1" dirty="0"/>
          </a:p>
        </p:txBody>
      </p:sp>
      <p:sp>
        <p:nvSpPr>
          <p:cNvPr id="6" name="Rectangle 5"/>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447800" y="533400"/>
            <a:ext cx="5943600" cy="1143000"/>
          </a:xfrm>
          <a:prstGeom prst="rect">
            <a:avLst/>
          </a:prstGeom>
          <a:noFill/>
          <a:ln w="12700">
            <a:noFill/>
            <a:miter lim="800000"/>
            <a:headEnd/>
            <a:tailEnd/>
          </a:ln>
        </p:spPr>
        <p:txBody>
          <a:bodyPr lIns="90488" tIns="44450" rIns="90488" bIns="44450" anchor="ctr"/>
          <a:lstStyle/>
          <a:p>
            <a:endParaRPr lang="en-US">
              <a:latin typeface="Times" pitchFamily="18" charset="0"/>
            </a:endParaRPr>
          </a:p>
        </p:txBody>
      </p:sp>
      <p:sp>
        <p:nvSpPr>
          <p:cNvPr id="1028" name="Rectangle 3"/>
          <p:cNvSpPr>
            <a:spLocks noChangeArrowheads="1"/>
          </p:cNvSpPr>
          <p:nvPr/>
        </p:nvSpPr>
        <p:spPr bwMode="auto">
          <a:xfrm>
            <a:off x="152400" y="2057400"/>
            <a:ext cx="2909887" cy="2667000"/>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lIns="90488" tIns="44450" rIns="90488" bIns="44450"/>
          <a:lstStyle/>
          <a:p>
            <a:pPr>
              <a:defRPr/>
            </a:pPr>
            <a:r>
              <a:rPr lang="en-US" sz="2400" b="1" u="sng" dirty="0">
                <a:solidFill>
                  <a:srgbClr val="FF0000"/>
                </a:solidFill>
                <a:latin typeface="Times" pitchFamily="18" charset="0"/>
              </a:rPr>
              <a:t>Aggressive Factors</a:t>
            </a:r>
          </a:p>
          <a:p>
            <a:pPr>
              <a:buClr>
                <a:srgbClr val="FFFFFF"/>
              </a:buClr>
              <a:defRPr/>
            </a:pPr>
            <a:r>
              <a:rPr lang="en-US" sz="2800" dirty="0">
                <a:solidFill>
                  <a:srgbClr val="FFFF00"/>
                </a:solidFill>
                <a:latin typeface="Times" pitchFamily="18" charset="0"/>
              </a:rPr>
              <a:t>H. pylori </a:t>
            </a:r>
          </a:p>
          <a:p>
            <a:pPr>
              <a:buClr>
                <a:srgbClr val="FFFFFF"/>
              </a:buClr>
              <a:defRPr/>
            </a:pPr>
            <a:r>
              <a:rPr lang="en-US" sz="2800" dirty="0">
                <a:latin typeface="Times" pitchFamily="18" charset="0"/>
              </a:rPr>
              <a:t>Drugs (NSAIDs)</a:t>
            </a:r>
          </a:p>
          <a:p>
            <a:pPr>
              <a:buClr>
                <a:srgbClr val="FFFFFF"/>
              </a:buClr>
              <a:defRPr/>
            </a:pPr>
            <a:r>
              <a:rPr lang="en-US" sz="2800" dirty="0">
                <a:latin typeface="Times" pitchFamily="18" charset="0"/>
              </a:rPr>
              <a:t>Acid </a:t>
            </a:r>
          </a:p>
          <a:p>
            <a:pPr>
              <a:buClr>
                <a:srgbClr val="FFFFFF"/>
              </a:buClr>
              <a:defRPr/>
            </a:pPr>
            <a:r>
              <a:rPr lang="en-US" sz="2800" dirty="0">
                <a:latin typeface="Times" pitchFamily="18" charset="0"/>
              </a:rPr>
              <a:t>pepsin</a:t>
            </a:r>
          </a:p>
          <a:p>
            <a:pPr>
              <a:buClr>
                <a:srgbClr val="FFFFFF"/>
              </a:buClr>
              <a:defRPr/>
            </a:pPr>
            <a:r>
              <a:rPr lang="en-US" sz="2800" dirty="0">
                <a:latin typeface="Times" pitchFamily="18" charset="0"/>
              </a:rPr>
              <a:t>Bile salts</a:t>
            </a:r>
          </a:p>
        </p:txBody>
      </p:sp>
      <p:sp>
        <p:nvSpPr>
          <p:cNvPr id="1029" name="Rectangle 5"/>
          <p:cNvSpPr>
            <a:spLocks noChangeArrowheads="1"/>
          </p:cNvSpPr>
          <p:nvPr/>
        </p:nvSpPr>
        <p:spPr bwMode="auto">
          <a:xfrm>
            <a:off x="5867400" y="1676400"/>
            <a:ext cx="2983632" cy="3732098"/>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90488" tIns="44450" rIns="90488" bIns="44450"/>
          <a:lstStyle/>
          <a:p>
            <a:pPr>
              <a:defRPr/>
            </a:pPr>
            <a:r>
              <a:rPr lang="en-US" sz="2800" b="1" u="sng" dirty="0">
                <a:solidFill>
                  <a:schemeClr val="tx1"/>
                </a:solidFill>
                <a:latin typeface="Times" pitchFamily="18" charset="0"/>
              </a:rPr>
              <a:t>Defensive Factors</a:t>
            </a:r>
          </a:p>
          <a:p>
            <a:pPr>
              <a:buClr>
                <a:srgbClr val="FFFFFF"/>
              </a:buClr>
              <a:defRPr/>
            </a:pPr>
            <a:r>
              <a:rPr lang="en-US" sz="3200" dirty="0">
                <a:latin typeface="Times" pitchFamily="18" charset="0"/>
              </a:rPr>
              <a:t>Mucus</a:t>
            </a:r>
          </a:p>
          <a:p>
            <a:pPr>
              <a:buClr>
                <a:srgbClr val="FFFFFF"/>
              </a:buClr>
              <a:defRPr/>
            </a:pPr>
            <a:r>
              <a:rPr lang="en-US" sz="3200" dirty="0">
                <a:latin typeface="Times" pitchFamily="18" charset="0"/>
              </a:rPr>
              <a:t>bicarbonate</a:t>
            </a:r>
          </a:p>
          <a:p>
            <a:pPr>
              <a:buClr>
                <a:srgbClr val="FFFFFF"/>
              </a:buClr>
              <a:defRPr/>
            </a:pPr>
            <a:r>
              <a:rPr lang="en-US" sz="3200" dirty="0">
                <a:latin typeface="Times" pitchFamily="18" charset="0"/>
              </a:rPr>
              <a:t>Blood flow, </a:t>
            </a:r>
          </a:p>
          <a:p>
            <a:pPr>
              <a:buClr>
                <a:srgbClr val="FFFFFF"/>
              </a:buClr>
              <a:defRPr/>
            </a:pPr>
            <a:r>
              <a:rPr lang="en-US" sz="3200" dirty="0">
                <a:latin typeface="Times" pitchFamily="18" charset="0"/>
              </a:rPr>
              <a:t>cell renewal</a:t>
            </a:r>
          </a:p>
          <a:p>
            <a:pPr>
              <a:buClr>
                <a:srgbClr val="FFFFFF"/>
              </a:buClr>
              <a:defRPr/>
            </a:pPr>
            <a:r>
              <a:rPr lang="en-US" sz="3200" dirty="0">
                <a:latin typeface="Times" pitchFamily="18" charset="0"/>
              </a:rPr>
              <a:t>Prostaglandins</a:t>
            </a:r>
          </a:p>
          <a:p>
            <a:pPr>
              <a:buClr>
                <a:srgbClr val="FFFFFF"/>
              </a:buClr>
              <a:defRPr/>
            </a:pPr>
            <a:r>
              <a:rPr lang="en-US" sz="3200" dirty="0" err="1">
                <a:latin typeface="Times" pitchFamily="18" charset="0"/>
              </a:rPr>
              <a:t>Phospholipid</a:t>
            </a:r>
            <a:endParaRPr lang="en-US" sz="3200" dirty="0">
              <a:latin typeface="Times" pitchFamily="18" charset="0"/>
            </a:endParaRPr>
          </a:p>
        </p:txBody>
      </p:sp>
      <p:sp>
        <p:nvSpPr>
          <p:cNvPr id="30725" name="Line 6"/>
          <p:cNvSpPr>
            <a:spLocks noChangeShapeType="1"/>
          </p:cNvSpPr>
          <p:nvPr/>
        </p:nvSpPr>
        <p:spPr bwMode="auto">
          <a:xfrm>
            <a:off x="3152775" y="3048000"/>
            <a:ext cx="2400300" cy="0"/>
          </a:xfrm>
          <a:prstGeom prst="line">
            <a:avLst/>
          </a:prstGeom>
          <a:noFill/>
          <a:ln w="12700">
            <a:solidFill>
              <a:schemeClr val="tx1"/>
            </a:solidFill>
            <a:round/>
            <a:headEnd type="triangle" w="med" len="med"/>
            <a:tailEnd type="triangle" w="med" len="med"/>
          </a:ln>
        </p:spPr>
        <p:txBody>
          <a:bodyPr wrap="none" anchor="ctr"/>
          <a:lstStyle/>
          <a:p>
            <a:endParaRPr lang="en-US"/>
          </a:p>
        </p:txBody>
      </p:sp>
      <p:sp>
        <p:nvSpPr>
          <p:cNvPr id="30726" name="Rectangle 7"/>
          <p:cNvSpPr>
            <a:spLocks noChangeArrowheads="1"/>
          </p:cNvSpPr>
          <p:nvPr/>
        </p:nvSpPr>
        <p:spPr bwMode="auto">
          <a:xfrm>
            <a:off x="3357563" y="1143000"/>
            <a:ext cx="1760537" cy="369888"/>
          </a:xfrm>
          <a:prstGeom prst="rect">
            <a:avLst/>
          </a:prstGeom>
          <a:noFill/>
          <a:ln w="9525">
            <a:noFill/>
            <a:miter lim="800000"/>
            <a:headEnd/>
            <a:tailEnd/>
          </a:ln>
        </p:spPr>
        <p:txBody>
          <a:bodyPr wrap="none">
            <a:spAutoFit/>
          </a:bodyPr>
          <a:lstStyle/>
          <a:p>
            <a:r>
              <a:rPr lang="en-US" b="1"/>
              <a:t>Pathophysiology</a:t>
            </a:r>
            <a:endParaRPr lang="en-US"/>
          </a:p>
        </p:txBody>
      </p:sp>
      <p:sp>
        <p:nvSpPr>
          <p:cNvPr id="30727" name="Rectangle 8"/>
          <p:cNvSpPr>
            <a:spLocks noChangeArrowheads="1"/>
          </p:cNvSpPr>
          <p:nvPr/>
        </p:nvSpPr>
        <p:spPr bwMode="auto">
          <a:xfrm>
            <a:off x="3786188" y="2571750"/>
            <a:ext cx="1176337" cy="369888"/>
          </a:xfrm>
          <a:prstGeom prst="rect">
            <a:avLst/>
          </a:prstGeom>
          <a:noFill/>
          <a:ln w="9525">
            <a:noFill/>
            <a:miter lim="800000"/>
            <a:headEnd/>
            <a:tailEnd/>
          </a:ln>
        </p:spPr>
        <p:txBody>
          <a:bodyPr wrap="none">
            <a:spAutoFit/>
          </a:bodyPr>
          <a:lstStyle/>
          <a:p>
            <a:r>
              <a:rPr lang="en-US" b="1" i="1"/>
              <a:t>imbalance</a:t>
            </a:r>
            <a:endParaRPr lang="en-US"/>
          </a:p>
        </p:txBody>
      </p:sp>
      <p:graphicFrame>
        <p:nvGraphicFramePr>
          <p:cNvPr id="10" name="Diagram 9"/>
          <p:cNvGraphicFramePr/>
          <p:nvPr/>
        </p:nvGraphicFramePr>
        <p:xfrm>
          <a:off x="3000364" y="3214686"/>
          <a:ext cx="2786082" cy="1714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Left Arrow 10"/>
          <p:cNvSpPr/>
          <p:nvPr/>
        </p:nvSpPr>
        <p:spPr>
          <a:xfrm>
            <a:off x="2133600" y="2514600"/>
            <a:ext cx="1357313" cy="381000"/>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ectangle 11"/>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G:\Cotran\Images\CH18\f018016.jpg"/>
          <p:cNvPicPr>
            <a:picLocks noChangeAspect="1" noChangeArrowheads="1"/>
          </p:cNvPicPr>
          <p:nvPr/>
        </p:nvPicPr>
        <p:blipFill>
          <a:blip r:embed="rId2" cstate="print"/>
          <a:srcRect/>
          <a:stretch>
            <a:fillRect/>
          </a:stretch>
        </p:blipFill>
        <p:spPr bwMode="auto">
          <a:xfrm>
            <a:off x="304800" y="533400"/>
            <a:ext cx="8839200" cy="6324600"/>
          </a:xfrm>
          <a:prstGeom prst="rect">
            <a:avLst/>
          </a:prstGeom>
          <a:noFill/>
        </p:spPr>
      </p:pic>
      <p:sp>
        <p:nvSpPr>
          <p:cNvPr id="3" name="Rectangle 2"/>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533400" y="381000"/>
            <a:ext cx="8090420" cy="1200329"/>
          </a:xfrm>
          <a:prstGeom prst="rect">
            <a:avLst/>
          </a:prstGeom>
          <a:noFill/>
          <a:ln w="9525">
            <a:noFill/>
            <a:miter lim="800000"/>
            <a:headEnd/>
            <a:tailEnd/>
          </a:ln>
        </p:spPr>
        <p:txBody>
          <a:bodyPr wrap="none">
            <a:spAutoFit/>
          </a:bodyPr>
          <a:lstStyle/>
          <a:p>
            <a:r>
              <a:rPr lang="en-US" sz="3600" b="1" dirty="0" err="1" smtClean="0"/>
              <a:t>Pathophysiology</a:t>
            </a:r>
            <a:r>
              <a:rPr lang="en-US" sz="3600" b="1" dirty="0" smtClean="0"/>
              <a:t>  of Chronic Peptic Ulcers</a:t>
            </a:r>
          </a:p>
          <a:p>
            <a:pPr algn="ctr"/>
            <a:r>
              <a:rPr lang="en-US" sz="3600" dirty="0" smtClean="0">
                <a:solidFill>
                  <a:srgbClr val="FF0000"/>
                </a:solidFill>
              </a:rPr>
              <a:t>Helicobacter pylori infection</a:t>
            </a:r>
            <a:r>
              <a:rPr lang="en-US" sz="3600" b="1" dirty="0" smtClean="0">
                <a:solidFill>
                  <a:srgbClr val="FF0000"/>
                </a:solidFill>
              </a:rPr>
              <a:t> </a:t>
            </a:r>
            <a:endParaRPr lang="en-US" sz="3600" b="1" dirty="0">
              <a:solidFill>
                <a:srgbClr val="FF0000"/>
              </a:solidFill>
            </a:endParaRPr>
          </a:p>
        </p:txBody>
      </p:sp>
      <p:sp>
        <p:nvSpPr>
          <p:cNvPr id="3" name="Rectangle 2"/>
          <p:cNvSpPr/>
          <p:nvPr/>
        </p:nvSpPr>
        <p:spPr>
          <a:xfrm>
            <a:off x="990600" y="1752600"/>
            <a:ext cx="6477000" cy="9233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buNone/>
            </a:pPr>
            <a:r>
              <a:rPr lang="en-US" dirty="0" smtClean="0"/>
              <a:t>H pylori infection of gastric mucosa is present in 100% of patients with duodenal ulcer and 70% of those with gastric ulcer. H pylori infection is a major factor in the pathogenesis of peptic ulcer.</a:t>
            </a:r>
          </a:p>
        </p:txBody>
      </p:sp>
      <p:sp>
        <p:nvSpPr>
          <p:cNvPr id="4" name="TextBox 3"/>
          <p:cNvSpPr txBox="1"/>
          <p:nvPr/>
        </p:nvSpPr>
        <p:spPr>
          <a:xfrm>
            <a:off x="762000" y="2819400"/>
            <a:ext cx="7467600" cy="255454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r>
              <a:rPr lang="en-US" dirty="0" smtClean="0"/>
              <a:t>H pylori induces an intense inflammatory and immune response and increased production of </a:t>
            </a:r>
            <a:r>
              <a:rPr lang="en-US" sz="2000" dirty="0" err="1" smtClean="0">
                <a:solidFill>
                  <a:srgbClr val="FF0000"/>
                </a:solidFill>
              </a:rPr>
              <a:t>proinflammatory</a:t>
            </a:r>
            <a:r>
              <a:rPr lang="en-US" sz="2000" dirty="0" smtClean="0">
                <a:solidFill>
                  <a:srgbClr val="FF0000"/>
                </a:solidFill>
              </a:rPr>
              <a:t> cytokines</a:t>
            </a:r>
            <a:r>
              <a:rPr lang="en-US" sz="2400" dirty="0" smtClean="0">
                <a:solidFill>
                  <a:srgbClr val="FF0000"/>
                </a:solidFill>
              </a:rPr>
              <a:t>. </a:t>
            </a:r>
            <a:endParaRPr lang="en-US" dirty="0" smtClean="0">
              <a:solidFill>
                <a:srgbClr val="FF0000"/>
              </a:solidFill>
            </a:endParaRPr>
          </a:p>
          <a:p>
            <a:r>
              <a:rPr lang="en-US" dirty="0" smtClean="0"/>
              <a:t>H pylori secretes a </a:t>
            </a:r>
            <a:r>
              <a:rPr lang="en-US" sz="2400" dirty="0" err="1" smtClean="0">
                <a:solidFill>
                  <a:srgbClr val="FF0000"/>
                </a:solidFill>
              </a:rPr>
              <a:t>urease</a:t>
            </a:r>
            <a:r>
              <a:rPr lang="en-US" dirty="0" smtClean="0"/>
              <a:t> that breaks down urea to form toxic compounds such as ammonium chloride and </a:t>
            </a:r>
            <a:r>
              <a:rPr lang="en-US" dirty="0" err="1" smtClean="0"/>
              <a:t>monochloramine</a:t>
            </a:r>
            <a:r>
              <a:rPr lang="en-US" dirty="0" smtClean="0"/>
              <a:t>. </a:t>
            </a:r>
            <a:r>
              <a:rPr lang="en-US" sz="2000" dirty="0" smtClean="0">
                <a:solidFill>
                  <a:srgbClr val="FF0000"/>
                </a:solidFill>
              </a:rPr>
              <a:t>Thrombotic </a:t>
            </a:r>
            <a:r>
              <a:rPr lang="en-US" sz="2000" dirty="0" err="1" smtClean="0">
                <a:solidFill>
                  <a:srgbClr val="FF0000"/>
                </a:solidFill>
              </a:rPr>
              <a:t>occulsion</a:t>
            </a:r>
            <a:r>
              <a:rPr lang="en-US" sz="2000" dirty="0" smtClean="0">
                <a:solidFill>
                  <a:srgbClr val="FF0000"/>
                </a:solidFill>
              </a:rPr>
              <a:t> of surface capillaries </a:t>
            </a:r>
            <a:r>
              <a:rPr lang="en-US" dirty="0" smtClean="0"/>
              <a:t>is promoted by a bacterial platelet-activating factor.   Other antigens, </a:t>
            </a:r>
            <a:r>
              <a:rPr lang="en-US" dirty="0" smtClean="0">
                <a:solidFill>
                  <a:srgbClr val="FF0000"/>
                </a:solidFill>
              </a:rPr>
              <a:t>including </a:t>
            </a:r>
            <a:r>
              <a:rPr lang="en-US" dirty="0" err="1" smtClean="0">
                <a:solidFill>
                  <a:srgbClr val="FF0000"/>
                </a:solidFill>
              </a:rPr>
              <a:t>lipopolysaccharides</a:t>
            </a:r>
            <a:r>
              <a:rPr lang="en-US" dirty="0" smtClean="0"/>
              <a:t>, recruit inflammatory cells to the mucosa. The chronically inflamed mucosa is more susceptible to acid-peptic injury and peptic ulceration. </a:t>
            </a:r>
            <a:endParaRPr lang="ar-SA" dirty="0"/>
          </a:p>
        </p:txBody>
      </p:sp>
      <p:sp>
        <p:nvSpPr>
          <p:cNvPr id="5" name="TextBox 4"/>
          <p:cNvSpPr txBox="1"/>
          <p:nvPr/>
        </p:nvSpPr>
        <p:spPr>
          <a:xfrm>
            <a:off x="762000" y="5477470"/>
            <a:ext cx="7391400"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en-US" dirty="0" smtClean="0"/>
              <a:t>In addition, chronic inflammation of the mucosa is possibly important in the pathogenesis of gastric carcinoma and a low-grade gastric lymphoma, also known as </a:t>
            </a:r>
            <a:r>
              <a:rPr lang="en-US" dirty="0" err="1" smtClean="0"/>
              <a:t>MALToma</a:t>
            </a:r>
            <a:r>
              <a:rPr lang="en-US" dirty="0" smtClean="0"/>
              <a:t> (</a:t>
            </a:r>
            <a:r>
              <a:rPr lang="en-US" dirty="0" smtClean="0"/>
              <a:t>MALT: </a:t>
            </a:r>
            <a:r>
              <a:rPr lang="en-US" dirty="0" smtClean="0"/>
              <a:t>Mucosa-Associated Lymphoid Tissue</a:t>
            </a:r>
            <a:r>
              <a:rPr lang="en-US" dirty="0" smtClean="0"/>
              <a:t>).</a:t>
            </a:r>
            <a:endParaRPr lang="ar-SA" dirty="0"/>
          </a:p>
        </p:txBody>
      </p:sp>
      <p:sp>
        <p:nvSpPr>
          <p:cNvPr id="6" name="Rectangle 5"/>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
        <p:nvSpPr>
          <p:cNvPr id="7" name="Rectangle 6"/>
          <p:cNvSpPr/>
          <p:nvPr/>
        </p:nvSpPr>
        <p:spPr>
          <a:xfrm>
            <a:off x="7315200" y="2209800"/>
            <a:ext cx="1828800" cy="132343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sz="1600" i="1" dirty="0" smtClean="0"/>
              <a:t>interleukin-1, interleukin-6, </a:t>
            </a:r>
            <a:r>
              <a:rPr lang="en-US" sz="1600" i="1" dirty="0" smtClean="0"/>
              <a:t> </a:t>
            </a:r>
            <a:r>
              <a:rPr lang="en-US" sz="1600" i="1" dirty="0" smtClean="0"/>
              <a:t>interleukin-8 </a:t>
            </a:r>
            <a:r>
              <a:rPr lang="en-US" sz="1600" i="1" dirty="0" smtClean="0"/>
              <a:t>and tumor </a:t>
            </a:r>
            <a:r>
              <a:rPr lang="en-US" sz="1600" i="1" dirty="0" smtClean="0"/>
              <a:t>necrosis factor</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533400" y="762000"/>
            <a:ext cx="8194616" cy="1138773"/>
          </a:xfrm>
          <a:prstGeom prst="rect">
            <a:avLst/>
          </a:prstGeom>
          <a:noFill/>
          <a:ln w="9525">
            <a:noFill/>
            <a:miter lim="800000"/>
            <a:headEnd/>
            <a:tailEnd/>
          </a:ln>
        </p:spPr>
        <p:txBody>
          <a:bodyPr wrap="none">
            <a:spAutoFit/>
          </a:bodyPr>
          <a:lstStyle/>
          <a:p>
            <a:r>
              <a:rPr lang="en-US" sz="3600" b="1" dirty="0" err="1" smtClean="0"/>
              <a:t>Pathophysiology</a:t>
            </a:r>
            <a:r>
              <a:rPr lang="en-US" sz="3600" b="1" dirty="0" smtClean="0"/>
              <a:t>  of Chronic Peptic Ulcers </a:t>
            </a:r>
          </a:p>
          <a:p>
            <a:pPr algn="ctr"/>
            <a:r>
              <a:rPr lang="en-US" sz="3200" b="1" smtClean="0"/>
              <a:t>Other causes:</a:t>
            </a:r>
            <a:endParaRPr lang="en-US" sz="3200" b="1" dirty="0"/>
          </a:p>
        </p:txBody>
      </p:sp>
      <p:sp>
        <p:nvSpPr>
          <p:cNvPr id="3" name="Rectangle 2"/>
          <p:cNvSpPr/>
          <p:nvPr/>
        </p:nvSpPr>
        <p:spPr>
          <a:xfrm>
            <a:off x="1219200" y="1819870"/>
            <a:ext cx="6477000" cy="9233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dirty="0" smtClean="0"/>
              <a:t>NSAID and aspirin stop prostaglandin synthesis</a:t>
            </a:r>
          </a:p>
          <a:p>
            <a:r>
              <a:rPr lang="en-US" dirty="0" smtClean="0"/>
              <a:t> The protective effects of prostaglandins: enhanced bicarbonate secretion and increased vascular perfusion. </a:t>
            </a:r>
            <a:endParaRPr lang="ar-SA" dirty="0"/>
          </a:p>
        </p:txBody>
      </p:sp>
      <p:sp>
        <p:nvSpPr>
          <p:cNvPr id="4" name="Rectangle 3"/>
          <p:cNvSpPr/>
          <p:nvPr/>
        </p:nvSpPr>
        <p:spPr>
          <a:xfrm>
            <a:off x="1752600" y="3810000"/>
            <a:ext cx="4572000" cy="646331"/>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r>
              <a:rPr lang="en-US" dirty="0" smtClean="0"/>
              <a:t>Cigarette smoking: impairs mucosal blood flow and healing</a:t>
            </a:r>
            <a:endParaRPr lang="ar-SA" dirty="0"/>
          </a:p>
        </p:txBody>
      </p:sp>
      <p:sp>
        <p:nvSpPr>
          <p:cNvPr id="5" name="Rectangle 4"/>
          <p:cNvSpPr/>
          <p:nvPr/>
        </p:nvSpPr>
        <p:spPr>
          <a:xfrm>
            <a:off x="1828800" y="2895600"/>
            <a:ext cx="4572000" cy="646331"/>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r>
              <a:rPr lang="en-US" dirty="0" smtClean="0"/>
              <a:t>High-dose corticosteroids, which suppress prostaglandin synthesis and impair healing. </a:t>
            </a:r>
            <a:endParaRPr lang="ar-SA" dirty="0"/>
          </a:p>
        </p:txBody>
      </p:sp>
      <p:sp>
        <p:nvSpPr>
          <p:cNvPr id="6" name="Rectangle 5"/>
          <p:cNvSpPr/>
          <p:nvPr/>
        </p:nvSpPr>
        <p:spPr>
          <a:xfrm>
            <a:off x="1295400" y="4724400"/>
            <a:ext cx="5943600" cy="92333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dirty="0" smtClean="0"/>
              <a:t>Chronic renal failure, and hyperparathyroidism:  associated with </a:t>
            </a:r>
            <a:r>
              <a:rPr lang="en-US" dirty="0" err="1" smtClean="0"/>
              <a:t>hypercalcemia</a:t>
            </a:r>
            <a:r>
              <a:rPr lang="en-US" dirty="0" smtClean="0"/>
              <a:t>:  stimulates </a:t>
            </a:r>
            <a:r>
              <a:rPr lang="en-US" dirty="0" err="1" smtClean="0"/>
              <a:t>gastrin</a:t>
            </a:r>
            <a:r>
              <a:rPr lang="en-US" dirty="0" smtClean="0"/>
              <a:t> production and therefore increases acid secretion</a:t>
            </a:r>
            <a:endParaRPr lang="ar-SA" dirty="0"/>
          </a:p>
        </p:txBody>
      </p:sp>
      <p:sp>
        <p:nvSpPr>
          <p:cNvPr id="7" name="Rectangle 6"/>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
        <p:nvSpPr>
          <p:cNvPr id="8" name="Rectangle 7"/>
          <p:cNvSpPr/>
          <p:nvPr/>
        </p:nvSpPr>
        <p:spPr>
          <a:xfrm>
            <a:off x="1828800" y="5867400"/>
            <a:ext cx="5410200" cy="36933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Psychological stress (can increase gastric acid secretion)</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838200"/>
            <a:ext cx="8229600" cy="1143000"/>
          </a:xfrm>
        </p:spPr>
        <p:txBody>
          <a:bodyPr>
            <a:normAutofit fontScale="90000"/>
          </a:bodyPr>
          <a:lstStyle/>
          <a:p>
            <a:pPr>
              <a:defRPr/>
            </a:pPr>
            <a:r>
              <a:rPr lang="en-US" dirty="0" smtClean="0"/>
              <a:t>Chronic peptic ulcer </a:t>
            </a:r>
            <a:r>
              <a:rPr lang="en-GB" b="1" dirty="0" smtClean="0"/>
              <a:t/>
            </a:r>
            <a:br>
              <a:rPr lang="en-GB" b="1" dirty="0" smtClean="0"/>
            </a:br>
            <a:r>
              <a:rPr lang="en-GB" b="1" dirty="0" smtClean="0"/>
              <a:t>Peptic Ulcer Disease</a:t>
            </a:r>
            <a:br>
              <a:rPr lang="en-GB" b="1" dirty="0" smtClean="0"/>
            </a:br>
            <a:r>
              <a:rPr lang="en-GB" b="1" dirty="0" smtClean="0">
                <a:solidFill>
                  <a:srgbClr val="FF0000"/>
                </a:solidFill>
              </a:rPr>
              <a:t>Locations</a:t>
            </a:r>
            <a:endParaRPr lang="en-US" dirty="0">
              <a:solidFill>
                <a:srgbClr val="FF0000"/>
              </a:solidFill>
            </a:endParaRPr>
          </a:p>
        </p:txBody>
      </p:sp>
      <p:sp>
        <p:nvSpPr>
          <p:cNvPr id="33795" name="عنصر نائب للمحتوى 2"/>
          <p:cNvSpPr>
            <a:spLocks noGrp="1"/>
          </p:cNvSpPr>
          <p:nvPr>
            <p:ph idx="1"/>
          </p:nvPr>
        </p:nvSpPr>
        <p:spPr>
          <a:xfrm>
            <a:off x="457200" y="2332038"/>
            <a:ext cx="8229600" cy="4525962"/>
          </a:xfrm>
        </p:spPr>
        <p:txBody>
          <a:bodyPr>
            <a:normAutofit/>
          </a:bodyPr>
          <a:lstStyle/>
          <a:p>
            <a:r>
              <a:rPr lang="en-US" sz="2800" dirty="0" smtClean="0">
                <a:latin typeface="Times New Roman" pitchFamily="18" charset="0"/>
                <a:cs typeface="Times New Roman" pitchFamily="18" charset="0"/>
              </a:rPr>
              <a:t>May occur in any portion of the GI tract exposed to acidic gastric juices </a:t>
            </a:r>
          </a:p>
          <a:p>
            <a:r>
              <a:rPr lang="en-GB" sz="2800" dirty="0" smtClean="0"/>
              <a:t>98% located in </a:t>
            </a:r>
            <a:r>
              <a:rPr lang="en-GB" sz="2800" dirty="0" smtClean="0">
                <a:solidFill>
                  <a:srgbClr val="FF0000"/>
                </a:solidFill>
              </a:rPr>
              <a:t>first portion of duodenum or stomach</a:t>
            </a:r>
            <a:r>
              <a:rPr lang="en-GB" sz="2800" dirty="0" smtClean="0"/>
              <a:t>, ratio duodenum : stomach = 4:1</a:t>
            </a:r>
          </a:p>
          <a:p>
            <a:pPr>
              <a:buFont typeface="Arial" charset="0"/>
              <a:buNone/>
            </a:pPr>
            <a:endParaRPr lang="en-US" dirty="0" smtClean="0">
              <a:latin typeface="Times New Roman" pitchFamily="18" charset="0"/>
              <a:cs typeface="Times New Roman" pitchFamily="18" charset="0"/>
            </a:endParaRPr>
          </a:p>
        </p:txBody>
      </p:sp>
      <p:pic>
        <p:nvPicPr>
          <p:cNvPr id="33796" name="Picture 8" descr="E:\git fig\S01871-017-f018.jpg"/>
          <p:cNvPicPr>
            <a:picLocks noChangeAspect="1" noChangeArrowheads="1"/>
          </p:cNvPicPr>
          <p:nvPr/>
        </p:nvPicPr>
        <p:blipFill>
          <a:blip r:embed="rId2" cstate="print"/>
          <a:srcRect t="9311" b="9311"/>
          <a:stretch>
            <a:fillRect/>
          </a:stretch>
        </p:blipFill>
        <p:spPr bwMode="auto">
          <a:xfrm>
            <a:off x="214313" y="714375"/>
            <a:ext cx="2214562" cy="957263"/>
          </a:xfrm>
          <a:prstGeom prst="rect">
            <a:avLst/>
          </a:prstGeom>
          <a:noFill/>
          <a:ln w="9525">
            <a:noFill/>
            <a:miter lim="800000"/>
            <a:headEnd/>
            <a:tailEnd/>
          </a:ln>
        </p:spPr>
      </p:pic>
      <p:sp>
        <p:nvSpPr>
          <p:cNvPr id="5" name="Rectangle 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62000" y="762000"/>
            <a:ext cx="8229600" cy="1143000"/>
          </a:xfrm>
        </p:spPr>
        <p:txBody>
          <a:bodyPr>
            <a:normAutofit fontScale="90000"/>
          </a:bodyPr>
          <a:lstStyle/>
          <a:p>
            <a:pPr>
              <a:defRPr/>
            </a:pPr>
            <a:r>
              <a:rPr lang="en-US" dirty="0" smtClean="0"/>
              <a:t>Chronic peptic ulcer </a:t>
            </a:r>
            <a:r>
              <a:rPr lang="en-GB" b="1" dirty="0" smtClean="0"/>
              <a:t/>
            </a:r>
            <a:br>
              <a:rPr lang="en-GB" b="1" dirty="0" smtClean="0"/>
            </a:br>
            <a:r>
              <a:rPr lang="en-GB" b="1" dirty="0" smtClean="0"/>
              <a:t>Peptic Ulcer Disease</a:t>
            </a:r>
            <a:br>
              <a:rPr lang="en-GB" b="1" dirty="0" smtClean="0"/>
            </a:br>
            <a:r>
              <a:rPr lang="en-GB" b="1" dirty="0" smtClean="0">
                <a:solidFill>
                  <a:srgbClr val="FF0000"/>
                </a:solidFill>
              </a:rPr>
              <a:t>Other</a:t>
            </a:r>
            <a:r>
              <a:rPr lang="en-GB" b="1" dirty="0" smtClean="0"/>
              <a:t> </a:t>
            </a:r>
            <a:r>
              <a:rPr lang="en-GB" b="1" dirty="0" smtClean="0">
                <a:solidFill>
                  <a:srgbClr val="FF0000"/>
                </a:solidFill>
              </a:rPr>
              <a:t>Locations</a:t>
            </a:r>
            <a:endParaRPr lang="en-US" dirty="0">
              <a:solidFill>
                <a:srgbClr val="FF0000"/>
              </a:solidFill>
            </a:endParaRPr>
          </a:p>
        </p:txBody>
      </p:sp>
      <p:sp>
        <p:nvSpPr>
          <p:cNvPr id="33795" name="عنصر نائب للمحتوى 2"/>
          <p:cNvSpPr>
            <a:spLocks noGrp="1"/>
          </p:cNvSpPr>
          <p:nvPr>
            <p:ph idx="1"/>
          </p:nvPr>
        </p:nvSpPr>
        <p:spPr>
          <a:xfrm>
            <a:off x="533400" y="2133600"/>
            <a:ext cx="7010400" cy="4525962"/>
          </a:xfrm>
        </p:spPr>
        <p:txBody>
          <a:bodyPr>
            <a:normAutofit/>
          </a:bodyPr>
          <a:lstStyle/>
          <a:p>
            <a:r>
              <a:rPr lang="en-US" sz="2400" i="1" dirty="0" smtClean="0"/>
              <a:t>Esophagus…….  as a result of GERD or acid secretion by ectopic gastric mucosa. </a:t>
            </a:r>
          </a:p>
          <a:p>
            <a:endParaRPr lang="en-US" sz="2400" i="1" dirty="0" smtClean="0"/>
          </a:p>
          <a:p>
            <a:r>
              <a:rPr lang="en-US" sz="2400" i="1" dirty="0" smtClean="0"/>
              <a:t>Gastric mucosa within a </a:t>
            </a:r>
            <a:r>
              <a:rPr lang="en-US" sz="2400" i="1" dirty="0" err="1" smtClean="0"/>
              <a:t>Meckel</a:t>
            </a:r>
            <a:r>
              <a:rPr lang="en-US" sz="2400" i="1" dirty="0" smtClean="0"/>
              <a:t> </a:t>
            </a:r>
            <a:r>
              <a:rPr lang="en-US" sz="2400" i="1" dirty="0" err="1" smtClean="0"/>
              <a:t>diverticulum</a:t>
            </a:r>
            <a:r>
              <a:rPr lang="en-US" sz="2400" i="1" dirty="0" smtClean="0"/>
              <a:t> can result in peptic ulceration of adjacent mucosa.</a:t>
            </a:r>
          </a:p>
          <a:p>
            <a:pPr>
              <a:buNone/>
            </a:pPr>
            <a:endParaRPr lang="en-US" sz="2400" i="1" dirty="0" smtClean="0"/>
          </a:p>
          <a:p>
            <a:r>
              <a:rPr lang="en-US" sz="2400" dirty="0" smtClean="0"/>
              <a:t> In </a:t>
            </a:r>
            <a:r>
              <a:rPr lang="en-US" sz="2400" i="1" dirty="0" err="1" smtClean="0"/>
              <a:t>Zollinger</a:t>
            </a:r>
            <a:r>
              <a:rPr lang="en-US" sz="2400" i="1" dirty="0" smtClean="0"/>
              <a:t>-Ellison syndrome:</a:t>
            </a:r>
            <a:r>
              <a:rPr lang="en-US" sz="2400" dirty="0" smtClean="0"/>
              <a:t> multiple </a:t>
            </a:r>
          </a:p>
          <a:p>
            <a:pPr>
              <a:buNone/>
            </a:pPr>
            <a:r>
              <a:rPr lang="en-US" sz="2400" dirty="0" smtClean="0"/>
              <a:t>peptic ulcerations in the stomach,</a:t>
            </a:r>
          </a:p>
          <a:p>
            <a:pPr>
              <a:buNone/>
            </a:pPr>
            <a:r>
              <a:rPr lang="en-US" sz="2400" dirty="0" smtClean="0"/>
              <a:t> duodenum, and even the jejunum.</a:t>
            </a:r>
            <a:endParaRPr lang="en-US" sz="2400" dirty="0" smtClean="0">
              <a:latin typeface="Times New Roman" pitchFamily="18" charset="0"/>
              <a:cs typeface="Times New Roman" pitchFamily="18" charset="0"/>
            </a:endParaRPr>
          </a:p>
        </p:txBody>
      </p:sp>
      <p:pic>
        <p:nvPicPr>
          <p:cNvPr id="33796" name="Picture 8" descr="E:\git fig\S01871-017-f018.jpg"/>
          <p:cNvPicPr>
            <a:picLocks noChangeAspect="1" noChangeArrowheads="1"/>
          </p:cNvPicPr>
          <p:nvPr/>
        </p:nvPicPr>
        <p:blipFill>
          <a:blip r:embed="rId2" cstate="print"/>
          <a:srcRect t="9311" b="9311"/>
          <a:stretch>
            <a:fillRect/>
          </a:stretch>
        </p:blipFill>
        <p:spPr bwMode="auto">
          <a:xfrm>
            <a:off x="214313" y="714375"/>
            <a:ext cx="2214562" cy="957263"/>
          </a:xfrm>
          <a:prstGeom prst="rect">
            <a:avLst/>
          </a:prstGeom>
          <a:noFill/>
          <a:ln w="9525">
            <a:noFill/>
            <a:miter lim="800000"/>
            <a:headEnd/>
            <a:tailEnd/>
          </a:ln>
        </p:spPr>
      </p:pic>
      <p:pic>
        <p:nvPicPr>
          <p:cNvPr id="32772" name="Picture 4" descr="File:ZES endo.jpg"/>
          <p:cNvPicPr>
            <a:picLocks noChangeAspect="1" noChangeArrowheads="1"/>
          </p:cNvPicPr>
          <p:nvPr/>
        </p:nvPicPr>
        <p:blipFill>
          <a:blip r:embed="rId3" cstate="print"/>
          <a:srcRect/>
          <a:stretch>
            <a:fillRect/>
          </a:stretch>
        </p:blipFill>
        <p:spPr bwMode="auto">
          <a:xfrm>
            <a:off x="5867399" y="4103244"/>
            <a:ext cx="2741761" cy="2754756"/>
          </a:xfrm>
          <a:prstGeom prst="rect">
            <a:avLst/>
          </a:prstGeom>
          <a:noFill/>
        </p:spPr>
      </p:pic>
      <p:sp>
        <p:nvSpPr>
          <p:cNvPr id="6" name="Rectangle 5"/>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blinds(horizontal)">
                                      <p:cBhvr>
                                        <p:cTn id="7"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smtClean="0"/>
              <a:t>Meckel</a:t>
            </a:r>
            <a:r>
              <a:rPr lang="en-US" i="1" dirty="0" smtClean="0"/>
              <a:t> </a:t>
            </a:r>
            <a:r>
              <a:rPr lang="en-US" i="1" dirty="0" err="1" smtClean="0"/>
              <a:t>diverticulum</a:t>
            </a:r>
            <a:endParaRPr lang="ar-SA" dirty="0"/>
          </a:p>
        </p:txBody>
      </p:sp>
      <p:sp>
        <p:nvSpPr>
          <p:cNvPr id="3" name="Content Placeholder 2"/>
          <p:cNvSpPr>
            <a:spLocks noGrp="1"/>
          </p:cNvSpPr>
          <p:nvPr>
            <p:ph idx="1"/>
          </p:nvPr>
        </p:nvSpPr>
        <p:spPr/>
        <p:txBody>
          <a:bodyPr/>
          <a:lstStyle/>
          <a:p>
            <a:endParaRPr lang="ar-SA" dirty="0"/>
          </a:p>
        </p:txBody>
      </p:sp>
      <p:pic>
        <p:nvPicPr>
          <p:cNvPr id="62466" name="Picture 2" descr="https://encrypted-tbn0.gstatic.com/images?q=tbn:ANd9GcRh6sgo_pyu7MO41O-nWpIQPrPC1Sd_0ZO8MVCsPSCkch1ehfN1lg"/>
          <p:cNvPicPr>
            <a:picLocks noChangeAspect="1" noChangeArrowheads="1"/>
          </p:cNvPicPr>
          <p:nvPr/>
        </p:nvPicPr>
        <p:blipFill>
          <a:blip r:embed="rId2" cstate="print"/>
          <a:srcRect/>
          <a:stretch>
            <a:fillRect/>
          </a:stretch>
        </p:blipFill>
        <p:spPr bwMode="auto">
          <a:xfrm>
            <a:off x="304800" y="1295400"/>
            <a:ext cx="5029935" cy="3810000"/>
          </a:xfrm>
          <a:prstGeom prst="rect">
            <a:avLst/>
          </a:prstGeom>
          <a:noFill/>
        </p:spPr>
      </p:pic>
      <p:pic>
        <p:nvPicPr>
          <p:cNvPr id="5" name="Picture 2" descr="File:Meckel's Diverticulum AFIP.jpg"/>
          <p:cNvPicPr>
            <a:picLocks noChangeAspect="1" noChangeArrowheads="1"/>
          </p:cNvPicPr>
          <p:nvPr/>
        </p:nvPicPr>
        <p:blipFill>
          <a:blip r:embed="rId3" cstate="print"/>
          <a:srcRect/>
          <a:stretch>
            <a:fillRect/>
          </a:stretch>
        </p:blipFill>
        <p:spPr bwMode="auto">
          <a:xfrm>
            <a:off x="5638800" y="1295400"/>
            <a:ext cx="3248025" cy="3886200"/>
          </a:xfrm>
          <a:prstGeom prst="rect">
            <a:avLst/>
          </a:prstGeom>
          <a:noFill/>
        </p:spPr>
      </p:pic>
      <p:sp>
        <p:nvSpPr>
          <p:cNvPr id="6" name="Rectangle 5"/>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
        <p:nvSpPr>
          <p:cNvPr id="7" name="Rectangle 6"/>
          <p:cNvSpPr/>
          <p:nvPr/>
        </p:nvSpPr>
        <p:spPr>
          <a:xfrm>
            <a:off x="1143000" y="5486400"/>
            <a:ext cx="655320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smtClean="0"/>
              <a:t>most common congenital abnormality of the small intestine caused by an incomplete obliteration of the </a:t>
            </a:r>
            <a:r>
              <a:rPr lang="en-US" dirty="0" err="1" smtClean="0"/>
              <a:t>vitelline</a:t>
            </a:r>
            <a:r>
              <a:rPr lang="en-US" dirty="0" smtClean="0"/>
              <a:t> duct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ar-SA" dirty="0"/>
          </a:p>
        </p:txBody>
      </p:sp>
      <p:sp>
        <p:nvSpPr>
          <p:cNvPr id="3" name="Content Placeholder 2"/>
          <p:cNvSpPr>
            <a:spLocks noGrp="1"/>
          </p:cNvSpPr>
          <p:nvPr>
            <p:ph idx="1"/>
          </p:nvPr>
        </p:nvSpPr>
        <p:spPr/>
        <p:txBody>
          <a:bodyPr>
            <a:normAutofit fontScale="85000" lnSpcReduction="10000"/>
          </a:bodyPr>
          <a:lstStyle/>
          <a:p>
            <a:pPr marL="514350" indent="-514350">
              <a:buAutoNum type="arabicPeriod"/>
            </a:pPr>
            <a:r>
              <a:rPr lang="en-US" dirty="0" smtClean="0"/>
              <a:t>Define ulcer and erosion</a:t>
            </a:r>
          </a:p>
          <a:p>
            <a:pPr marL="514350" indent="-514350">
              <a:buAutoNum type="arabicPeriod"/>
            </a:pPr>
            <a:r>
              <a:rPr lang="en-US" dirty="0" smtClean="0"/>
              <a:t>Describe the following aspects of acute gastric ulcers:</a:t>
            </a:r>
          </a:p>
          <a:p>
            <a:pPr lvl="1">
              <a:buNone/>
            </a:pPr>
            <a:r>
              <a:rPr lang="en-US" dirty="0" smtClean="0"/>
              <a:t>a. </a:t>
            </a:r>
            <a:r>
              <a:rPr lang="en-US" dirty="0" smtClean="0"/>
              <a:t>Pathogenesis</a:t>
            </a:r>
            <a:endParaRPr lang="en-US" dirty="0" smtClean="0"/>
          </a:p>
          <a:p>
            <a:pPr lvl="1">
              <a:buNone/>
            </a:pPr>
            <a:r>
              <a:rPr lang="en-US" dirty="0" smtClean="0"/>
              <a:t>b. Pathology </a:t>
            </a:r>
          </a:p>
          <a:p>
            <a:pPr lvl="1">
              <a:buNone/>
            </a:pPr>
            <a:r>
              <a:rPr lang="en-US" dirty="0" smtClean="0"/>
              <a:t>c. </a:t>
            </a:r>
            <a:r>
              <a:rPr lang="en-US" dirty="0" smtClean="0"/>
              <a:t>Clinical </a:t>
            </a:r>
            <a:r>
              <a:rPr lang="en-US" dirty="0" smtClean="0"/>
              <a:t>features </a:t>
            </a:r>
          </a:p>
          <a:p>
            <a:pPr>
              <a:buNone/>
            </a:pPr>
            <a:r>
              <a:rPr lang="en-US" dirty="0" smtClean="0"/>
              <a:t>3. Describe the following aspects of chronic peptic ulcers:</a:t>
            </a:r>
          </a:p>
          <a:p>
            <a:pPr lvl="1">
              <a:buNone/>
            </a:pPr>
            <a:r>
              <a:rPr lang="en-US" dirty="0" smtClean="0"/>
              <a:t>a. </a:t>
            </a:r>
            <a:r>
              <a:rPr lang="en-US" dirty="0" smtClean="0"/>
              <a:t>Pathogenesis </a:t>
            </a:r>
            <a:r>
              <a:rPr lang="en-US" dirty="0" smtClean="0"/>
              <a:t>(</a:t>
            </a:r>
            <a:r>
              <a:rPr lang="en-US" i="1" dirty="0" smtClean="0"/>
              <a:t>H pylori</a:t>
            </a:r>
            <a:r>
              <a:rPr lang="en-US" dirty="0" smtClean="0"/>
              <a:t>, NSAID, Z-E syndrome)</a:t>
            </a:r>
          </a:p>
          <a:p>
            <a:pPr lvl="1">
              <a:buNone/>
            </a:pPr>
            <a:r>
              <a:rPr lang="en-US" dirty="0" smtClean="0"/>
              <a:t>b. </a:t>
            </a:r>
            <a:r>
              <a:rPr lang="en-US" dirty="0" smtClean="0"/>
              <a:t>Clinical </a:t>
            </a:r>
            <a:r>
              <a:rPr lang="en-US" dirty="0" smtClean="0"/>
              <a:t>features</a:t>
            </a:r>
          </a:p>
          <a:p>
            <a:pPr lvl="1">
              <a:buNone/>
            </a:pPr>
            <a:r>
              <a:rPr lang="en-US" dirty="0" smtClean="0"/>
              <a:t>c. </a:t>
            </a:r>
            <a:r>
              <a:rPr lang="en-US" dirty="0" smtClean="0"/>
              <a:t>Pathology </a:t>
            </a:r>
            <a:r>
              <a:rPr lang="en-US" dirty="0" smtClean="0"/>
              <a:t>(gross and microscopic features)</a:t>
            </a:r>
          </a:p>
          <a:p>
            <a:pPr lvl="1">
              <a:buNone/>
            </a:pPr>
            <a:r>
              <a:rPr lang="en-US" dirty="0" smtClean="0"/>
              <a:t>d. </a:t>
            </a:r>
            <a:r>
              <a:rPr lang="en-US" dirty="0" smtClean="0"/>
              <a:t>Complications </a:t>
            </a:r>
            <a:r>
              <a:rPr lang="en-US" dirty="0" smtClean="0"/>
              <a:t>(bleeding, perforation, obstruction)</a:t>
            </a:r>
          </a:p>
          <a:p>
            <a:endParaRPr lang="ar-SA"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sz="2700" dirty="0" smtClean="0"/>
              <a:t/>
            </a:r>
            <a:br>
              <a:rPr lang="en-US" sz="2700" dirty="0" smtClean="0"/>
            </a:br>
            <a:r>
              <a:rPr lang="en-US" dirty="0" smtClean="0"/>
              <a:t>Gastric ulcers </a:t>
            </a:r>
            <a:endParaRPr lang="en-US" dirty="0"/>
          </a:p>
        </p:txBody>
      </p:sp>
      <p:sp>
        <p:nvSpPr>
          <p:cNvPr id="3" name="Content Placeholder 2"/>
          <p:cNvSpPr>
            <a:spLocks noGrp="1"/>
          </p:cNvSpPr>
          <p:nvPr>
            <p:ph idx="1"/>
          </p:nvPr>
        </p:nvSpPr>
        <p:spPr/>
        <p:txBody>
          <a:bodyPr/>
          <a:lstStyle/>
          <a:p>
            <a:pPr>
              <a:buFont typeface="Wingdings" pitchFamily="2" charset="2"/>
              <a:buChar char="q"/>
              <a:defRPr/>
            </a:pPr>
            <a:r>
              <a:rPr lang="en-US" sz="2400" dirty="0" smtClean="0"/>
              <a:t>The mucosal </a:t>
            </a:r>
            <a:r>
              <a:rPr lang="en-US" sz="2400" dirty="0" err="1" smtClean="0"/>
              <a:t>defences</a:t>
            </a:r>
            <a:r>
              <a:rPr lang="en-US" sz="2400" dirty="0" smtClean="0"/>
              <a:t> against acid attack consist of:</a:t>
            </a:r>
          </a:p>
          <a:p>
            <a:pPr>
              <a:defRPr/>
            </a:pPr>
            <a:endParaRPr lang="en-US" sz="2400" dirty="0" smtClean="0"/>
          </a:p>
          <a:p>
            <a:pPr>
              <a:buFont typeface="Arial" charset="0"/>
              <a:buNone/>
              <a:defRPr/>
            </a:pPr>
            <a:r>
              <a:rPr lang="en-US" sz="2400" dirty="0" smtClean="0"/>
              <a:t> </a:t>
            </a:r>
          </a:p>
          <a:p>
            <a:pPr marL="514350" indent="-514350">
              <a:buFont typeface="+mj-lt"/>
              <a:buAutoNum type="arabicPeriod"/>
              <a:defRPr/>
            </a:pPr>
            <a:r>
              <a:rPr lang="en-US" sz="2400" dirty="0" smtClean="0">
                <a:solidFill>
                  <a:srgbClr val="FF0000"/>
                </a:solidFill>
              </a:rPr>
              <a:t>Mucus-bicarbonate barrier </a:t>
            </a:r>
          </a:p>
          <a:p>
            <a:pPr marL="514350" indent="-514350">
              <a:buFont typeface="+mj-lt"/>
              <a:buAutoNum type="arabicPeriod"/>
              <a:defRPr/>
            </a:pPr>
            <a:endParaRPr lang="en-US" sz="2400" dirty="0" smtClean="0">
              <a:solidFill>
                <a:srgbClr val="FF0000"/>
              </a:solidFill>
            </a:endParaRPr>
          </a:p>
          <a:p>
            <a:pPr marL="514350" indent="-514350">
              <a:buFont typeface="+mj-lt"/>
              <a:buAutoNum type="arabicPeriod"/>
              <a:defRPr/>
            </a:pPr>
            <a:endParaRPr lang="en-US" sz="2400" dirty="0" smtClean="0">
              <a:solidFill>
                <a:srgbClr val="FF0000"/>
              </a:solidFill>
            </a:endParaRPr>
          </a:p>
          <a:p>
            <a:pPr marL="514350" indent="-514350">
              <a:buFont typeface="+mj-lt"/>
              <a:buAutoNum type="arabicPeriod"/>
              <a:defRPr/>
            </a:pPr>
            <a:r>
              <a:rPr lang="en-US" sz="2400" dirty="0" smtClean="0">
                <a:solidFill>
                  <a:srgbClr val="FF0000"/>
                </a:solidFill>
              </a:rPr>
              <a:t>The  surface epithelium. </a:t>
            </a:r>
          </a:p>
          <a:p>
            <a:pPr>
              <a:defRPr/>
            </a:pPr>
            <a:endParaRPr lang="en-US" dirty="0"/>
          </a:p>
        </p:txBody>
      </p:sp>
      <p:sp>
        <p:nvSpPr>
          <p:cNvPr id="34820" name="Rectangle 3"/>
          <p:cNvSpPr>
            <a:spLocks noChangeArrowheads="1"/>
          </p:cNvSpPr>
          <p:nvPr/>
        </p:nvSpPr>
        <p:spPr bwMode="auto">
          <a:xfrm>
            <a:off x="3733800" y="228600"/>
            <a:ext cx="1814513" cy="369888"/>
          </a:xfrm>
          <a:prstGeom prst="rect">
            <a:avLst/>
          </a:prstGeom>
          <a:noFill/>
          <a:ln w="9525">
            <a:noFill/>
            <a:miter lim="800000"/>
            <a:headEnd/>
            <a:tailEnd/>
          </a:ln>
        </p:spPr>
        <p:txBody>
          <a:bodyPr wrap="none">
            <a:spAutoFit/>
          </a:bodyPr>
          <a:lstStyle/>
          <a:p>
            <a:r>
              <a:rPr lang="en-US" b="1"/>
              <a:t>Pathophysiology </a:t>
            </a:r>
            <a:endParaRPr lang="en-US"/>
          </a:p>
        </p:txBody>
      </p:sp>
      <p:sp>
        <p:nvSpPr>
          <p:cNvPr id="5" name="Rectangle 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229600" cy="1143000"/>
          </a:xfrm>
        </p:spPr>
        <p:txBody>
          <a:bodyPr>
            <a:normAutofit fontScale="90000"/>
          </a:bodyPr>
          <a:lstStyle/>
          <a:p>
            <a:pPr>
              <a:defRPr/>
            </a:pPr>
            <a:r>
              <a:rPr lang="en-GB" sz="3100" b="1" dirty="0" smtClean="0"/>
              <a:t>Peptic Ulcer Disease </a:t>
            </a:r>
            <a:r>
              <a:rPr lang="en-US" dirty="0" smtClean="0"/>
              <a:t/>
            </a:r>
            <a:br>
              <a:rPr lang="en-US" dirty="0" smtClean="0"/>
            </a:br>
            <a:r>
              <a:rPr lang="en-US" dirty="0" smtClean="0"/>
              <a:t>Gastric ulcers </a:t>
            </a:r>
            <a:endParaRPr lang="en-US" dirty="0"/>
          </a:p>
        </p:txBody>
      </p:sp>
      <p:sp>
        <p:nvSpPr>
          <p:cNvPr id="3" name="Content Placeholder 2"/>
          <p:cNvSpPr>
            <a:spLocks noGrp="1"/>
          </p:cNvSpPr>
          <p:nvPr>
            <p:ph idx="1"/>
          </p:nvPr>
        </p:nvSpPr>
        <p:spPr/>
        <p:txBody>
          <a:bodyPr/>
          <a:lstStyle/>
          <a:p>
            <a:pPr>
              <a:buFont typeface="Wingdings" pitchFamily="2" charset="2"/>
              <a:buChar char="q"/>
              <a:defRPr/>
            </a:pPr>
            <a:r>
              <a:rPr lang="en-US" sz="2400" dirty="0" smtClean="0"/>
              <a:t>The mucosal </a:t>
            </a:r>
            <a:r>
              <a:rPr lang="en-US" sz="2400" dirty="0" err="1" smtClean="0"/>
              <a:t>defences</a:t>
            </a:r>
            <a:r>
              <a:rPr lang="en-US" sz="2400" dirty="0" smtClean="0"/>
              <a:t> against acid attack consist of:</a:t>
            </a:r>
          </a:p>
          <a:p>
            <a:pPr>
              <a:buFont typeface="Arial" charset="0"/>
              <a:buNone/>
              <a:defRPr/>
            </a:pPr>
            <a:r>
              <a:rPr lang="en-US" sz="2400" dirty="0" smtClean="0"/>
              <a:t> </a:t>
            </a:r>
          </a:p>
          <a:p>
            <a:pPr marL="514350" indent="-514350">
              <a:buFont typeface="+mj-lt"/>
              <a:buAutoNum type="arabicPeriod"/>
              <a:defRPr/>
            </a:pPr>
            <a:r>
              <a:rPr lang="en-US" sz="2400" dirty="0" smtClean="0">
                <a:solidFill>
                  <a:srgbClr val="FF0000"/>
                </a:solidFill>
              </a:rPr>
              <a:t>Mucus-bicarbonate barrier</a:t>
            </a:r>
          </a:p>
          <a:p>
            <a:pPr marL="514350" indent="-514350">
              <a:buFont typeface="Arial" charset="0"/>
              <a:buNone/>
              <a:defRPr/>
            </a:pPr>
            <a:endParaRPr lang="en-US" sz="2400" dirty="0" smtClean="0">
              <a:solidFill>
                <a:srgbClr val="FF0000"/>
              </a:solidFill>
            </a:endParaRPr>
          </a:p>
          <a:p>
            <a:pPr marL="514350" indent="-514350">
              <a:buFont typeface="Arial" charset="0"/>
              <a:buNone/>
              <a:defRPr/>
            </a:pPr>
            <a:r>
              <a:rPr lang="en-US" sz="2400" dirty="0" smtClean="0">
                <a:solidFill>
                  <a:srgbClr val="FF0000"/>
                </a:solidFill>
              </a:rPr>
              <a:t>2.    The  surface epithelium. </a:t>
            </a:r>
          </a:p>
          <a:p>
            <a:pPr>
              <a:defRPr/>
            </a:pPr>
            <a:endParaRPr lang="en-US" dirty="0"/>
          </a:p>
        </p:txBody>
      </p:sp>
      <p:sp>
        <p:nvSpPr>
          <p:cNvPr id="35844" name="Rectangle 3"/>
          <p:cNvSpPr>
            <a:spLocks noChangeArrowheads="1"/>
          </p:cNvSpPr>
          <p:nvPr/>
        </p:nvSpPr>
        <p:spPr bwMode="auto">
          <a:xfrm>
            <a:off x="2362200" y="2895600"/>
            <a:ext cx="3352800" cy="677108"/>
          </a:xfrm>
          <a:prstGeom prst="rect">
            <a:avLst/>
          </a:prstGeom>
          <a:noFill/>
          <a:ln w="9525">
            <a:noFill/>
            <a:miter lim="800000"/>
            <a:headEnd/>
            <a:tailEnd/>
          </a:ln>
        </p:spPr>
        <p:txBody>
          <a:bodyPr>
            <a:spAutoFit/>
          </a:bodyPr>
          <a:lstStyle/>
          <a:p>
            <a:r>
              <a:rPr lang="en-US" sz="2000" dirty="0" err="1">
                <a:solidFill>
                  <a:srgbClr val="002060"/>
                </a:solidFill>
              </a:rPr>
              <a:t>Duodeno</a:t>
            </a:r>
            <a:r>
              <a:rPr lang="en-US" sz="2000" dirty="0">
                <a:solidFill>
                  <a:srgbClr val="002060"/>
                </a:solidFill>
              </a:rPr>
              <a:t>-gastric reflux ( bile )</a:t>
            </a:r>
          </a:p>
          <a:p>
            <a:endParaRPr lang="en-US" dirty="0"/>
          </a:p>
        </p:txBody>
      </p:sp>
      <p:sp>
        <p:nvSpPr>
          <p:cNvPr id="35845" name="Rectangle 4"/>
          <p:cNvSpPr>
            <a:spLocks noChangeArrowheads="1"/>
          </p:cNvSpPr>
          <p:nvPr/>
        </p:nvSpPr>
        <p:spPr bwMode="auto">
          <a:xfrm>
            <a:off x="457200" y="4038600"/>
            <a:ext cx="6000750" cy="1015663"/>
          </a:xfrm>
          <a:prstGeom prst="rect">
            <a:avLst/>
          </a:prstGeom>
          <a:noFill/>
          <a:ln w="9525">
            <a:noFill/>
            <a:miter lim="800000"/>
            <a:headEnd/>
            <a:tailEnd/>
          </a:ln>
        </p:spPr>
        <p:txBody>
          <a:bodyPr>
            <a:spAutoFit/>
          </a:bodyPr>
          <a:lstStyle/>
          <a:p>
            <a:pPr marL="457200" indent="-457200">
              <a:buFont typeface="+mj-lt"/>
              <a:buAutoNum type="alphaUcPeriod"/>
            </a:pPr>
            <a:r>
              <a:rPr lang="en-US" sz="2000" dirty="0">
                <a:solidFill>
                  <a:srgbClr val="0070C0"/>
                </a:solidFill>
              </a:rPr>
              <a:t>NSAIDs</a:t>
            </a:r>
            <a:r>
              <a:rPr lang="en-US" sz="2000" dirty="0">
                <a:solidFill>
                  <a:srgbClr val="C00000"/>
                </a:solidFill>
              </a:rPr>
              <a:t> </a:t>
            </a:r>
            <a:r>
              <a:rPr lang="en-US" sz="2000" dirty="0"/>
              <a:t>(blocking the synthesis of the prostaglandins) </a:t>
            </a:r>
          </a:p>
          <a:p>
            <a:pPr marL="457200" indent="-457200">
              <a:buFont typeface="+mj-lt"/>
              <a:buAutoNum type="alphaUcPeriod"/>
            </a:pPr>
            <a:r>
              <a:rPr lang="en-US" sz="2000" i="1" dirty="0">
                <a:solidFill>
                  <a:srgbClr val="0070C0"/>
                </a:solidFill>
              </a:rPr>
              <a:t>H. pylori</a:t>
            </a:r>
            <a:r>
              <a:rPr lang="en-US" sz="2000" dirty="0">
                <a:solidFill>
                  <a:srgbClr val="0070C0"/>
                </a:solidFill>
              </a:rPr>
              <a:t> infection</a:t>
            </a:r>
            <a:r>
              <a:rPr lang="en-US" sz="2000" dirty="0"/>
              <a:t>, ( </a:t>
            </a:r>
            <a:r>
              <a:rPr lang="en-US" sz="2000" dirty="0" err="1"/>
              <a:t>cytotoxins</a:t>
            </a:r>
            <a:r>
              <a:rPr lang="en-US" sz="2000" dirty="0"/>
              <a:t> and ammonia)</a:t>
            </a:r>
          </a:p>
        </p:txBody>
      </p:sp>
      <p:sp>
        <p:nvSpPr>
          <p:cNvPr id="6" name="Rectangle 5"/>
          <p:cNvSpPr/>
          <p:nvPr/>
        </p:nvSpPr>
        <p:spPr>
          <a:xfrm>
            <a:off x="785813" y="5715000"/>
            <a:ext cx="7500937" cy="646113"/>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defRPr/>
            </a:pPr>
            <a:r>
              <a:rPr lang="en-US" dirty="0" smtClean="0"/>
              <a:t>In Peptic </a:t>
            </a:r>
            <a:r>
              <a:rPr lang="en-US" dirty="0"/>
              <a:t>ulcers </a:t>
            </a:r>
            <a:r>
              <a:rPr lang="en-US" dirty="0" smtClean="0"/>
              <a:t> of </a:t>
            </a:r>
            <a:r>
              <a:rPr lang="en-US" dirty="0"/>
              <a:t>the stomach, breakdown of mucosal </a:t>
            </a:r>
            <a:r>
              <a:rPr lang="en-US" dirty="0" err="1"/>
              <a:t>defence</a:t>
            </a:r>
            <a:r>
              <a:rPr lang="en-US" dirty="0"/>
              <a:t> is much more important than excessive acid production. </a:t>
            </a:r>
          </a:p>
        </p:txBody>
      </p:sp>
      <p:sp>
        <p:nvSpPr>
          <p:cNvPr id="35847" name="Rectangle 6"/>
          <p:cNvSpPr>
            <a:spLocks noChangeArrowheads="1"/>
          </p:cNvSpPr>
          <p:nvPr/>
        </p:nvSpPr>
        <p:spPr bwMode="auto">
          <a:xfrm>
            <a:off x="3352800" y="152400"/>
            <a:ext cx="1814513" cy="369888"/>
          </a:xfrm>
          <a:prstGeom prst="rect">
            <a:avLst/>
          </a:prstGeom>
          <a:noFill/>
          <a:ln w="9525">
            <a:noFill/>
            <a:miter lim="800000"/>
            <a:headEnd/>
            <a:tailEnd/>
          </a:ln>
        </p:spPr>
        <p:txBody>
          <a:bodyPr wrap="none">
            <a:spAutoFit/>
          </a:bodyPr>
          <a:lstStyle/>
          <a:p>
            <a:r>
              <a:rPr lang="en-US" b="1" dirty="0" err="1"/>
              <a:t>Pathophysiology</a:t>
            </a:r>
            <a:r>
              <a:rPr lang="en-US" b="1" dirty="0"/>
              <a:t> </a:t>
            </a:r>
            <a:endParaRPr lang="en-US" dirty="0"/>
          </a:p>
        </p:txBody>
      </p:sp>
      <p:pic>
        <p:nvPicPr>
          <p:cNvPr id="8" name="Picture 3" descr="H pylori"/>
          <p:cNvPicPr>
            <a:picLocks noChangeAspect="1" noChangeArrowheads="1"/>
          </p:cNvPicPr>
          <p:nvPr/>
        </p:nvPicPr>
        <p:blipFill>
          <a:blip r:embed="rId2" cstate="print"/>
          <a:srcRect/>
          <a:stretch>
            <a:fillRect/>
          </a:stretch>
        </p:blipFill>
        <p:spPr bwMode="auto">
          <a:xfrm>
            <a:off x="6553200" y="2122715"/>
            <a:ext cx="2307431" cy="3516086"/>
          </a:xfrm>
          <a:prstGeom prst="rect">
            <a:avLst/>
          </a:prstGeom>
          <a:noFill/>
          <a:ln w="9525">
            <a:noFill/>
            <a:miter lim="800000"/>
            <a:headEnd/>
            <a:tailEnd/>
          </a:ln>
        </p:spPr>
      </p:pic>
      <p:sp>
        <p:nvSpPr>
          <p:cNvPr id="9" name="Rectangle 8"/>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 calcmode="lin" valueType="num">
                                      <p:cBhvr additive="base">
                                        <p:cTn id="12"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6">
                                            <p:bg/>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280969" y="1447800"/>
            <a:ext cx="8049545" cy="4572000"/>
          </a:xfrm>
          <a:prstGeom prst="rect">
            <a:avLst/>
          </a:prstGeom>
          <a:noFill/>
          <a:ln w="9525">
            <a:noFill/>
            <a:miter lim="800000"/>
            <a:headEnd/>
            <a:tailEnd/>
          </a:ln>
          <a:effectLst/>
        </p:spPr>
      </p:pic>
      <p:sp>
        <p:nvSpPr>
          <p:cNvPr id="4" name="Rectangle 7"/>
          <p:cNvSpPr>
            <a:spLocks noGrp="1" noChangeArrowheads="1"/>
          </p:cNvSpPr>
          <p:nvPr>
            <p:ph type="title"/>
          </p:nvPr>
        </p:nvSpPr>
        <p:spPr bwMode="auto">
          <a:xfrm>
            <a:off x="526790" y="476071"/>
            <a:ext cx="8090420" cy="1200329"/>
          </a:xfrm>
          <a:prstGeom prst="rect">
            <a:avLst/>
          </a:prstGeom>
          <a:noFill/>
          <a:ln w="9525">
            <a:noFill/>
            <a:miter lim="800000"/>
            <a:headEnd/>
            <a:tailEnd/>
          </a:ln>
        </p:spPr>
        <p:txBody>
          <a:bodyPr wrap="none">
            <a:spAutoFit/>
          </a:bodyPr>
          <a:lstStyle/>
          <a:p>
            <a:r>
              <a:rPr lang="en-US" sz="3600" b="1" dirty="0" err="1" smtClean="0"/>
              <a:t>Pathophysiology</a:t>
            </a:r>
            <a:r>
              <a:rPr lang="en-US" sz="3600" b="1" dirty="0" smtClean="0"/>
              <a:t>  of Chronic Peptic Ulcers</a:t>
            </a:r>
            <a:br>
              <a:rPr lang="en-US" sz="3600" b="1" dirty="0" smtClean="0"/>
            </a:br>
            <a:r>
              <a:rPr lang="en-US" sz="3600" b="1" dirty="0" smtClean="0"/>
              <a:t> in Stomach </a:t>
            </a:r>
            <a:endParaRPr lang="en-US" sz="3600" b="1" dirty="0"/>
          </a:p>
        </p:txBody>
      </p:sp>
      <p:sp>
        <p:nvSpPr>
          <p:cNvPr id="5" name="Rectangle 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457200"/>
            <a:ext cx="8229600" cy="1143000"/>
          </a:xfrm>
        </p:spPr>
        <p:txBody>
          <a:bodyPr>
            <a:normAutofit fontScale="90000"/>
          </a:bodyPr>
          <a:lstStyle/>
          <a:p>
            <a:pPr>
              <a:defRPr/>
            </a:pPr>
            <a:r>
              <a:rPr lang="en-GB" sz="3100" b="1" dirty="0" smtClean="0"/>
              <a:t>Peptic Ulcer Disease </a:t>
            </a:r>
            <a:r>
              <a:rPr lang="en-US" dirty="0" smtClean="0"/>
              <a:t/>
            </a:r>
            <a:br>
              <a:rPr lang="en-US" dirty="0" smtClean="0"/>
            </a:br>
            <a:r>
              <a:rPr lang="en-US" dirty="0" smtClean="0"/>
              <a:t>Duodenal ulcers</a:t>
            </a:r>
            <a:endParaRPr lang="en-US" dirty="0"/>
          </a:p>
        </p:txBody>
      </p:sp>
      <p:sp>
        <p:nvSpPr>
          <p:cNvPr id="4" name="Rectangle 3"/>
          <p:cNvSpPr/>
          <p:nvPr/>
        </p:nvSpPr>
        <p:spPr>
          <a:xfrm>
            <a:off x="785813" y="1571625"/>
            <a:ext cx="7572375" cy="646113"/>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defRPr/>
            </a:pPr>
            <a:r>
              <a:rPr lang="en-US" dirty="0"/>
              <a:t>Increased production of acid assumes more importance in the pathogenesis of duodenal ulceration</a:t>
            </a:r>
          </a:p>
        </p:txBody>
      </p:sp>
      <p:sp>
        <p:nvSpPr>
          <p:cNvPr id="5" name="Rectangle 4"/>
          <p:cNvSpPr/>
          <p:nvPr/>
        </p:nvSpPr>
        <p:spPr>
          <a:xfrm>
            <a:off x="785813" y="2571750"/>
            <a:ext cx="7572375" cy="646113"/>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defRPr/>
            </a:pPr>
            <a:r>
              <a:rPr lang="en-US" i="1" dirty="0"/>
              <a:t>H. pylori</a:t>
            </a:r>
            <a:r>
              <a:rPr lang="en-US" dirty="0"/>
              <a:t>-infected individuals secrete 2-6 times as much acid as non-infected controls </a:t>
            </a:r>
          </a:p>
        </p:txBody>
      </p:sp>
      <p:sp>
        <p:nvSpPr>
          <p:cNvPr id="6" name="Rectangle 5"/>
          <p:cNvSpPr/>
          <p:nvPr/>
        </p:nvSpPr>
        <p:spPr>
          <a:xfrm>
            <a:off x="785813" y="3714750"/>
            <a:ext cx="7572375" cy="1200150"/>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defRPr/>
            </a:pPr>
            <a:r>
              <a:rPr lang="en-US" i="1" dirty="0"/>
              <a:t>Helicobacter</a:t>
            </a:r>
            <a:r>
              <a:rPr lang="en-US" dirty="0"/>
              <a:t> Pylori does not </a:t>
            </a:r>
            <a:r>
              <a:rPr lang="en-US" dirty="0" err="1"/>
              <a:t>colonise</a:t>
            </a:r>
            <a:r>
              <a:rPr lang="en-US" dirty="0"/>
              <a:t> normal duodenal epithelium </a:t>
            </a:r>
          </a:p>
          <a:p>
            <a:pPr>
              <a:defRPr/>
            </a:pPr>
            <a:r>
              <a:rPr lang="en-US" i="1" dirty="0"/>
              <a:t>Helicobacter</a:t>
            </a:r>
            <a:r>
              <a:rPr lang="en-US" dirty="0"/>
              <a:t> is involved in duodenal ulceration because there is gastric </a:t>
            </a:r>
            <a:r>
              <a:rPr lang="en-US" dirty="0" err="1"/>
              <a:t>metaplasia</a:t>
            </a:r>
            <a:r>
              <a:rPr lang="en-US" dirty="0"/>
              <a:t> in response to excess acid. Gastric </a:t>
            </a:r>
            <a:r>
              <a:rPr lang="en-US" dirty="0" err="1"/>
              <a:t>metaplasia</a:t>
            </a:r>
            <a:r>
              <a:rPr lang="en-US" dirty="0"/>
              <a:t> paves the way for </a:t>
            </a:r>
            <a:r>
              <a:rPr lang="en-US" dirty="0" err="1"/>
              <a:t>colonisation</a:t>
            </a:r>
            <a:r>
              <a:rPr lang="en-US" dirty="0"/>
              <a:t> by </a:t>
            </a:r>
            <a:r>
              <a:rPr lang="en-US" i="1" dirty="0"/>
              <a:t>Helicobacter</a:t>
            </a:r>
            <a:endParaRPr lang="en-US" dirty="0"/>
          </a:p>
        </p:txBody>
      </p:sp>
      <p:sp>
        <p:nvSpPr>
          <p:cNvPr id="36871" name="Rectangle 6"/>
          <p:cNvSpPr>
            <a:spLocks noChangeArrowheads="1"/>
          </p:cNvSpPr>
          <p:nvPr/>
        </p:nvSpPr>
        <p:spPr bwMode="auto">
          <a:xfrm>
            <a:off x="7143750" y="571500"/>
            <a:ext cx="1814513" cy="369888"/>
          </a:xfrm>
          <a:prstGeom prst="rect">
            <a:avLst/>
          </a:prstGeom>
          <a:noFill/>
          <a:ln w="9525">
            <a:noFill/>
            <a:miter lim="800000"/>
            <a:headEnd/>
            <a:tailEnd/>
          </a:ln>
        </p:spPr>
        <p:txBody>
          <a:bodyPr wrap="none">
            <a:spAutoFit/>
          </a:bodyPr>
          <a:lstStyle/>
          <a:p>
            <a:r>
              <a:rPr lang="en-US" b="1"/>
              <a:t>Pathophysiology </a:t>
            </a:r>
            <a:endParaRPr lang="en-US"/>
          </a:p>
        </p:txBody>
      </p:sp>
      <p:sp>
        <p:nvSpPr>
          <p:cNvPr id="8" name="Rectangle 7"/>
          <p:cNvSpPr/>
          <p:nvPr/>
        </p:nvSpPr>
        <p:spPr>
          <a:xfrm>
            <a:off x="785813" y="5500688"/>
            <a:ext cx="2914650" cy="369887"/>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dirty="0"/>
              <a:t>Increased production of acid </a:t>
            </a:r>
          </a:p>
        </p:txBody>
      </p:sp>
      <p:sp>
        <p:nvSpPr>
          <p:cNvPr id="9" name="Rectangle 8"/>
          <p:cNvSpPr/>
          <p:nvPr/>
        </p:nvSpPr>
        <p:spPr>
          <a:xfrm>
            <a:off x="4429125" y="5500688"/>
            <a:ext cx="1579563" cy="369887"/>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i="1" dirty="0"/>
              <a:t>Helicobacter  P</a:t>
            </a:r>
            <a:endParaRPr lang="en-US" dirty="0"/>
          </a:p>
        </p:txBody>
      </p:sp>
      <p:sp>
        <p:nvSpPr>
          <p:cNvPr id="10" name="Rectangle 9"/>
          <p:cNvSpPr>
            <a:spLocks noChangeArrowheads="1"/>
          </p:cNvSpPr>
          <p:nvPr/>
        </p:nvSpPr>
        <p:spPr bwMode="auto">
          <a:xfrm flipV="1">
            <a:off x="3786188" y="5313363"/>
            <a:ext cx="500062" cy="830262"/>
          </a:xfrm>
          <a:prstGeom prst="rect">
            <a:avLst/>
          </a:prstGeom>
          <a:noFill/>
          <a:ln w="9525">
            <a:noFill/>
            <a:miter lim="800000"/>
            <a:headEnd/>
            <a:tailEnd/>
          </a:ln>
        </p:spPr>
        <p:txBody>
          <a:bodyPr>
            <a:spAutoFit/>
          </a:bodyPr>
          <a:lstStyle/>
          <a:p>
            <a:r>
              <a:rPr lang="en-US" sz="4800" i="1"/>
              <a:t>+</a:t>
            </a:r>
            <a:r>
              <a:rPr lang="en-US" sz="4800"/>
              <a:t> </a:t>
            </a:r>
            <a:endParaRPr lang="en-US"/>
          </a:p>
        </p:txBody>
      </p:sp>
      <p:sp>
        <p:nvSpPr>
          <p:cNvPr id="11" name="Rectangle 10"/>
          <p:cNvSpPr>
            <a:spLocks noChangeArrowheads="1"/>
          </p:cNvSpPr>
          <p:nvPr/>
        </p:nvSpPr>
        <p:spPr bwMode="auto">
          <a:xfrm>
            <a:off x="5989638" y="5357813"/>
            <a:ext cx="439737" cy="708025"/>
          </a:xfrm>
          <a:prstGeom prst="rect">
            <a:avLst/>
          </a:prstGeom>
          <a:noFill/>
          <a:ln w="9525">
            <a:noFill/>
            <a:miter lim="800000"/>
            <a:headEnd/>
            <a:tailEnd/>
          </a:ln>
        </p:spPr>
        <p:txBody>
          <a:bodyPr wrap="none">
            <a:spAutoFit/>
          </a:bodyPr>
          <a:lstStyle/>
          <a:p>
            <a:r>
              <a:rPr lang="en-US" sz="4000" i="1"/>
              <a:t>=</a:t>
            </a:r>
            <a:endParaRPr lang="en-US"/>
          </a:p>
        </p:txBody>
      </p:sp>
      <p:sp>
        <p:nvSpPr>
          <p:cNvPr id="12" name="Rectangle 11"/>
          <p:cNvSpPr/>
          <p:nvPr/>
        </p:nvSpPr>
        <p:spPr>
          <a:xfrm>
            <a:off x="6429375" y="5500688"/>
            <a:ext cx="1700213" cy="369887"/>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dirty="0"/>
              <a:t>Duodenal ulcers</a:t>
            </a:r>
          </a:p>
        </p:txBody>
      </p:sp>
      <p:pic>
        <p:nvPicPr>
          <p:cNvPr id="36877" name="Picture 8" descr="E:\git fig\S01871-017-f018.jpg"/>
          <p:cNvPicPr>
            <a:picLocks noChangeAspect="1" noChangeArrowheads="1"/>
          </p:cNvPicPr>
          <p:nvPr/>
        </p:nvPicPr>
        <p:blipFill>
          <a:blip r:embed="rId2" cstate="print"/>
          <a:srcRect t="9311" b="9311"/>
          <a:stretch>
            <a:fillRect/>
          </a:stretch>
        </p:blipFill>
        <p:spPr bwMode="auto">
          <a:xfrm>
            <a:off x="165100" y="638175"/>
            <a:ext cx="2049463" cy="885825"/>
          </a:xfrm>
          <a:prstGeom prst="rect">
            <a:avLst/>
          </a:prstGeom>
          <a:noFill/>
          <a:ln w="9525">
            <a:noFill/>
            <a:miter lim="800000"/>
            <a:headEnd/>
            <a:tailEnd/>
          </a:ln>
        </p:spPr>
      </p:pic>
      <p:sp>
        <p:nvSpPr>
          <p:cNvPr id="13" name="Rectangle 12"/>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down)">
                                      <p:cBhvr>
                                        <p:cTn id="15" dur="500"/>
                                        <p:tgtEl>
                                          <p:spTgt spid="6">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down)">
                                      <p:cBhvr>
                                        <p:cTn id="18" dur="500"/>
                                        <p:tgtEl>
                                          <p:spTgt spid="6">
                                            <p:txEl>
                                              <p:pRg st="0" end="0"/>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wipe(down)">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bg/>
                                          </p:spTgt>
                                        </p:tgtEl>
                                        <p:attrNameLst>
                                          <p:attrName>style.visibility</p:attrName>
                                        </p:attrNameLst>
                                      </p:cBhvr>
                                      <p:to>
                                        <p:strVal val="visible"/>
                                      </p:to>
                                    </p:set>
                                    <p:animEffect transition="in" filter="wipe(down)">
                                      <p:cBhvr>
                                        <p:cTn id="26" dur="500"/>
                                        <p:tgtEl>
                                          <p:spTgt spid="8">
                                            <p:bg/>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wipe(down)">
                                      <p:cBhvr>
                                        <p:cTn id="29" dur="500"/>
                                        <p:tgtEl>
                                          <p:spTgt spid="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down)">
                                      <p:cBhvr>
                                        <p:cTn id="34" dur="500"/>
                                        <p:tgtEl>
                                          <p:spTgt spid="10">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down)">
                                      <p:cBhvr>
                                        <p:cTn id="39" dur="500"/>
                                        <p:tgtEl>
                                          <p:spTgt spid="9">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down)">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wipe(down)">
                                      <p:cBhvr>
                                        <p:cTn id="47" dur="500"/>
                                        <p:tgtEl>
                                          <p:spTgt spid="11">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bg/>
                                          </p:spTgt>
                                        </p:tgtEl>
                                        <p:attrNameLst>
                                          <p:attrName>style.visibility</p:attrName>
                                        </p:attrNameLst>
                                      </p:cBhvr>
                                      <p:to>
                                        <p:strVal val="visible"/>
                                      </p:to>
                                    </p:set>
                                    <p:animEffect transition="in" filter="wipe(down)">
                                      <p:cBhvr>
                                        <p:cTn id="52" dur="500"/>
                                        <p:tgtEl>
                                          <p:spTgt spid="12">
                                            <p:bg/>
                                          </p:spTgt>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2">
                                            <p:txEl>
                                              <p:pRg st="0" end="0"/>
                                            </p:txEl>
                                          </p:spTgt>
                                        </p:tgtEl>
                                        <p:attrNameLst>
                                          <p:attrName>style.visibility</p:attrName>
                                        </p:attrNameLst>
                                      </p:cBhvr>
                                      <p:to>
                                        <p:strVal val="visible"/>
                                      </p:to>
                                    </p:set>
                                    <p:animEffect transition="in" filter="wipe(down)">
                                      <p:cBhvr>
                                        <p:cTn id="55"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build="allAtOnce" animBg="1"/>
      <p:bldP spid="8" grpId="0" build="allAtOnce" animBg="1"/>
      <p:bldP spid="9" grpId="0" build="allAtOnce" animBg="1"/>
      <p:bldP spid="10" grpId="0" build="allAtOnce"/>
      <p:bldP spid="11" grpId="0" build="allAtOnce"/>
      <p:bldP spid="12" grpId="0"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469791" y="1066800"/>
            <a:ext cx="8217009" cy="5448711"/>
          </a:xfrm>
          <a:prstGeom prst="rect">
            <a:avLst/>
          </a:prstGeom>
          <a:noFill/>
          <a:ln w="9525">
            <a:noFill/>
            <a:miter lim="800000"/>
            <a:headEnd/>
            <a:tailEnd/>
          </a:ln>
          <a:effectLst/>
        </p:spPr>
      </p:pic>
      <p:sp>
        <p:nvSpPr>
          <p:cNvPr id="4" name="Rectangle 7"/>
          <p:cNvSpPr>
            <a:spLocks noGrp="1" noChangeArrowheads="1"/>
          </p:cNvSpPr>
          <p:nvPr>
            <p:ph type="title"/>
          </p:nvPr>
        </p:nvSpPr>
        <p:spPr bwMode="auto">
          <a:xfrm>
            <a:off x="335292" y="533400"/>
            <a:ext cx="8808708" cy="1200329"/>
          </a:xfrm>
          <a:prstGeom prst="rect">
            <a:avLst/>
          </a:prstGeom>
          <a:noFill/>
          <a:ln w="9525">
            <a:noFill/>
            <a:miter lim="800000"/>
            <a:headEnd/>
            <a:tailEnd/>
          </a:ln>
        </p:spPr>
        <p:txBody>
          <a:bodyPr wrap="square">
            <a:spAutoFit/>
          </a:bodyPr>
          <a:lstStyle/>
          <a:p>
            <a:r>
              <a:rPr lang="en-US" sz="3600" b="1" dirty="0" err="1" smtClean="0"/>
              <a:t>Pathophysiology</a:t>
            </a:r>
            <a:r>
              <a:rPr lang="en-US" sz="3600" b="1" dirty="0" smtClean="0"/>
              <a:t>  of Chronic Peptic Ulcers in  Duodenum</a:t>
            </a:r>
            <a:endParaRPr lang="en-US" sz="3600" b="1" dirty="0"/>
          </a:p>
        </p:txBody>
      </p:sp>
      <p:sp>
        <p:nvSpPr>
          <p:cNvPr id="5" name="Rectangle 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914400"/>
            <a:ext cx="8229600" cy="1143000"/>
          </a:xfrm>
        </p:spPr>
        <p:txBody>
          <a:bodyPr>
            <a:normAutofit fontScale="90000"/>
          </a:bodyPr>
          <a:lstStyle/>
          <a:p>
            <a:pPr>
              <a:defRPr/>
            </a:pPr>
            <a:r>
              <a:rPr lang="en-GB" b="1" dirty="0" smtClean="0"/>
              <a:t>Chronic Peptic Ulcer Disease</a:t>
            </a:r>
            <a:br>
              <a:rPr lang="en-GB" b="1" dirty="0" smtClean="0"/>
            </a:br>
            <a:r>
              <a:rPr lang="en-US" b="1" dirty="0" smtClean="0"/>
              <a:t> </a:t>
            </a:r>
            <a:r>
              <a:rPr lang="en-US" b="1" dirty="0" err="1" smtClean="0"/>
              <a:t>Pathophysiology</a:t>
            </a:r>
            <a:r>
              <a:rPr lang="en-US" b="1" dirty="0" smtClean="0"/>
              <a:t> </a:t>
            </a:r>
            <a:endParaRPr lang="en-US" dirty="0"/>
          </a:p>
        </p:txBody>
      </p:sp>
      <p:sp>
        <p:nvSpPr>
          <p:cNvPr id="5" name="Oval 4"/>
          <p:cNvSpPr/>
          <p:nvPr/>
        </p:nvSpPr>
        <p:spPr>
          <a:xfrm>
            <a:off x="2286000" y="2428875"/>
            <a:ext cx="3786188" cy="2286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200" dirty="0">
              <a:solidFill>
                <a:srgbClr val="C00000"/>
              </a:solidFill>
            </a:endParaRPr>
          </a:p>
        </p:txBody>
      </p:sp>
      <p:sp>
        <p:nvSpPr>
          <p:cNvPr id="6" name="Oval 5"/>
          <p:cNvSpPr/>
          <p:nvPr/>
        </p:nvSpPr>
        <p:spPr>
          <a:xfrm>
            <a:off x="4000500" y="2428875"/>
            <a:ext cx="3786188" cy="2286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894" name="Rectangle 6"/>
          <p:cNvSpPr>
            <a:spLocks noChangeArrowheads="1"/>
          </p:cNvSpPr>
          <p:nvPr/>
        </p:nvSpPr>
        <p:spPr bwMode="auto">
          <a:xfrm>
            <a:off x="2357438" y="3214688"/>
            <a:ext cx="1714500" cy="646112"/>
          </a:xfrm>
          <a:prstGeom prst="rect">
            <a:avLst/>
          </a:prstGeom>
          <a:noFill/>
          <a:ln w="9525">
            <a:noFill/>
            <a:miter lim="800000"/>
            <a:headEnd/>
            <a:tailEnd/>
          </a:ln>
        </p:spPr>
        <p:txBody>
          <a:bodyPr>
            <a:spAutoFit/>
          </a:bodyPr>
          <a:lstStyle/>
          <a:p>
            <a:pPr algn="ctr"/>
            <a:r>
              <a:rPr lang="en-US"/>
              <a:t>Gastric </a:t>
            </a:r>
          </a:p>
          <a:p>
            <a:pPr algn="ctr"/>
            <a:r>
              <a:rPr lang="en-US"/>
              <a:t>ulcers</a:t>
            </a:r>
          </a:p>
        </p:txBody>
      </p:sp>
      <p:sp>
        <p:nvSpPr>
          <p:cNvPr id="37895" name="Rectangle 7"/>
          <p:cNvSpPr>
            <a:spLocks noChangeArrowheads="1"/>
          </p:cNvSpPr>
          <p:nvPr/>
        </p:nvSpPr>
        <p:spPr bwMode="auto">
          <a:xfrm>
            <a:off x="6215063" y="3214688"/>
            <a:ext cx="1214437" cy="646112"/>
          </a:xfrm>
          <a:prstGeom prst="rect">
            <a:avLst/>
          </a:prstGeom>
          <a:noFill/>
          <a:ln w="9525">
            <a:noFill/>
            <a:miter lim="800000"/>
            <a:headEnd/>
            <a:tailEnd/>
          </a:ln>
        </p:spPr>
        <p:txBody>
          <a:bodyPr>
            <a:spAutoFit/>
          </a:bodyPr>
          <a:lstStyle/>
          <a:p>
            <a:pPr algn="ctr"/>
            <a:r>
              <a:rPr lang="en-US"/>
              <a:t>Duodenal </a:t>
            </a:r>
          </a:p>
          <a:p>
            <a:pPr algn="ctr"/>
            <a:r>
              <a:rPr lang="en-US"/>
              <a:t>ulcers</a:t>
            </a:r>
          </a:p>
        </p:txBody>
      </p:sp>
      <p:sp>
        <p:nvSpPr>
          <p:cNvPr id="9" name="Rectangle 8"/>
          <p:cNvSpPr/>
          <p:nvPr/>
        </p:nvSpPr>
        <p:spPr>
          <a:xfrm>
            <a:off x="4500563" y="3286125"/>
            <a:ext cx="962025" cy="369888"/>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i="1" dirty="0"/>
              <a:t>H. pylori</a:t>
            </a:r>
            <a:endParaRPr lang="en-US" dirty="0"/>
          </a:p>
        </p:txBody>
      </p:sp>
      <p:sp>
        <p:nvSpPr>
          <p:cNvPr id="10" name="Rectangle 9"/>
          <p:cNvSpPr/>
          <p:nvPr/>
        </p:nvSpPr>
        <p:spPr>
          <a:xfrm>
            <a:off x="714375" y="2500313"/>
            <a:ext cx="2981325" cy="369887"/>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dirty="0" err="1">
                <a:solidFill>
                  <a:schemeClr val="bg1"/>
                </a:solidFill>
              </a:rPr>
              <a:t>Duodeno</a:t>
            </a:r>
            <a:r>
              <a:rPr lang="en-US" dirty="0">
                <a:solidFill>
                  <a:schemeClr val="bg1"/>
                </a:solidFill>
              </a:rPr>
              <a:t>-gastric reflux ( bile )</a:t>
            </a:r>
          </a:p>
        </p:txBody>
      </p:sp>
      <p:sp>
        <p:nvSpPr>
          <p:cNvPr id="11" name="Rectangle 10"/>
          <p:cNvSpPr/>
          <p:nvPr/>
        </p:nvSpPr>
        <p:spPr>
          <a:xfrm>
            <a:off x="2071688" y="4000500"/>
            <a:ext cx="914400" cy="369888"/>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dirty="0">
                <a:solidFill>
                  <a:schemeClr val="bg1"/>
                </a:solidFill>
              </a:rPr>
              <a:t>NSAIDs </a:t>
            </a:r>
          </a:p>
        </p:txBody>
      </p:sp>
      <p:sp>
        <p:nvSpPr>
          <p:cNvPr id="12" name="Rectangle 11"/>
          <p:cNvSpPr/>
          <p:nvPr/>
        </p:nvSpPr>
        <p:spPr>
          <a:xfrm>
            <a:off x="6643688" y="2643188"/>
            <a:ext cx="1416050" cy="369887"/>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dirty="0"/>
              <a:t>Hyperacidity </a:t>
            </a:r>
          </a:p>
        </p:txBody>
      </p:sp>
      <p:sp>
        <p:nvSpPr>
          <p:cNvPr id="13" name="Rectangle 12"/>
          <p:cNvSpPr/>
          <p:nvPr/>
        </p:nvSpPr>
        <p:spPr>
          <a:xfrm>
            <a:off x="571500" y="4929188"/>
            <a:ext cx="8215313" cy="646112"/>
          </a:xfrm>
          <a:prstGeom prst="rect">
            <a:avLst/>
          </a:prstGeom>
        </p:spPr>
        <p:style>
          <a:lnRef idx="1">
            <a:schemeClr val="accent3"/>
          </a:lnRef>
          <a:fillRef idx="3">
            <a:schemeClr val="accent3"/>
          </a:fillRef>
          <a:effectRef idx="2">
            <a:schemeClr val="accent3"/>
          </a:effectRef>
          <a:fontRef idx="minor">
            <a:schemeClr val="lt1"/>
          </a:fontRef>
        </p:style>
        <p:txBody>
          <a:bodyPr>
            <a:spAutoFit/>
          </a:bodyPr>
          <a:lstStyle/>
          <a:p>
            <a:pPr>
              <a:defRPr/>
            </a:pPr>
            <a:r>
              <a:rPr lang="en-US" i="1" dirty="0"/>
              <a:t>H pylori</a:t>
            </a:r>
            <a:r>
              <a:rPr lang="en-US" dirty="0"/>
              <a:t> infection of the pyloric </a:t>
            </a:r>
            <a:r>
              <a:rPr lang="en-US" dirty="0" err="1"/>
              <a:t>antrum</a:t>
            </a:r>
            <a:r>
              <a:rPr lang="en-US" dirty="0"/>
              <a:t> is present in nearly all patients with chronic duodenal ulcer and approximately 75% of patients with chronic gastric ulcer.</a:t>
            </a:r>
          </a:p>
        </p:txBody>
      </p:sp>
      <p:sp>
        <p:nvSpPr>
          <p:cNvPr id="14" name="Rectangle 13"/>
          <p:cNvSpPr/>
          <p:nvPr/>
        </p:nvSpPr>
        <p:spPr>
          <a:xfrm>
            <a:off x="500063" y="5857875"/>
            <a:ext cx="8358187" cy="646113"/>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dirty="0"/>
              <a:t>Although more than 70% of individuals with PUD are infected by </a:t>
            </a:r>
            <a:r>
              <a:rPr lang="en-US" i="1" dirty="0"/>
              <a:t>H. pylori</a:t>
            </a:r>
            <a:r>
              <a:rPr lang="en-US" dirty="0"/>
              <a:t>, fewer than 20% of </a:t>
            </a:r>
            <a:r>
              <a:rPr lang="en-US" i="1" dirty="0"/>
              <a:t>H. pylori</a:t>
            </a:r>
            <a:r>
              <a:rPr lang="en-US" dirty="0"/>
              <a:t>–infected individuals develop peptic ulcer. </a:t>
            </a:r>
          </a:p>
        </p:txBody>
      </p:sp>
      <p:sp>
        <p:nvSpPr>
          <p:cNvPr id="15" name="Rectangle 1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t>Morphology</a:t>
            </a:r>
          </a:p>
        </p:txBody>
      </p:sp>
      <p:sp>
        <p:nvSpPr>
          <p:cNvPr id="3" name="Content Placeholder 2"/>
          <p:cNvSpPr>
            <a:spLocks noGrp="1"/>
          </p:cNvSpPr>
          <p:nvPr>
            <p:ph idx="1"/>
          </p:nvPr>
        </p:nvSpPr>
        <p:spPr>
          <a:xfrm>
            <a:off x="457200" y="1600200"/>
            <a:ext cx="5114925" cy="4525963"/>
          </a:xfrm>
        </p:spPr>
        <p:txBody>
          <a:bodyPr>
            <a:normAutofit/>
          </a:bodyPr>
          <a:lstStyle/>
          <a:p>
            <a:pPr>
              <a:defRPr/>
            </a:pPr>
            <a:r>
              <a:rPr lang="en-US" dirty="0" smtClean="0"/>
              <a:t>Gross</a:t>
            </a:r>
          </a:p>
          <a:p>
            <a:pPr>
              <a:defRPr/>
            </a:pPr>
            <a:r>
              <a:rPr lang="en-US" dirty="0" smtClean="0"/>
              <a:t>usually less than 20 mm in diameter but they may &gt; 100 mm in diameter. </a:t>
            </a:r>
          </a:p>
          <a:p>
            <a:pPr>
              <a:defRPr/>
            </a:pPr>
            <a:endParaRPr lang="en-US" dirty="0" smtClean="0"/>
          </a:p>
          <a:p>
            <a:pPr>
              <a:defRPr/>
            </a:pPr>
            <a:r>
              <a:rPr lang="en-US" b="1" dirty="0" smtClean="0"/>
              <a:t>The classic peptic ulcer is a round to oval, sharply punched-out defect </a:t>
            </a:r>
          </a:p>
          <a:p>
            <a:pPr>
              <a:defRPr/>
            </a:pPr>
            <a:endParaRPr lang="en-US" b="1" dirty="0" smtClean="0"/>
          </a:p>
          <a:p>
            <a:pPr>
              <a:defRPr/>
            </a:pPr>
            <a:endParaRPr lang="en-US" dirty="0" smtClean="0"/>
          </a:p>
          <a:p>
            <a:pPr>
              <a:defRPr/>
            </a:pPr>
            <a:endParaRPr lang="en-US" dirty="0" smtClean="0"/>
          </a:p>
          <a:p>
            <a:pPr>
              <a:defRPr/>
            </a:pPr>
            <a:endParaRPr lang="en-US" dirty="0" smtClean="0"/>
          </a:p>
          <a:p>
            <a:pPr>
              <a:defRPr/>
            </a:pPr>
            <a:endParaRPr lang="en-US" dirty="0"/>
          </a:p>
        </p:txBody>
      </p:sp>
      <p:pic>
        <p:nvPicPr>
          <p:cNvPr id="38916" name="Picture 8" descr="E:\git fig\S01871-017-f018.jpg"/>
          <p:cNvPicPr>
            <a:picLocks noChangeAspect="1" noChangeArrowheads="1"/>
          </p:cNvPicPr>
          <p:nvPr/>
        </p:nvPicPr>
        <p:blipFill>
          <a:blip r:embed="rId2" cstate="print"/>
          <a:srcRect t="9311" b="9311"/>
          <a:stretch>
            <a:fillRect/>
          </a:stretch>
        </p:blipFill>
        <p:spPr bwMode="auto">
          <a:xfrm>
            <a:off x="5486400" y="2438400"/>
            <a:ext cx="3404692" cy="1471612"/>
          </a:xfrm>
          <a:prstGeom prst="rect">
            <a:avLst/>
          </a:prstGeom>
          <a:noFill/>
          <a:ln w="9525">
            <a:noFill/>
            <a:miter lim="800000"/>
            <a:headEnd/>
            <a:tailEnd/>
          </a:ln>
        </p:spPr>
      </p:pic>
      <p:sp>
        <p:nvSpPr>
          <p:cNvPr id="7" name="TextBox 6"/>
          <p:cNvSpPr txBox="1"/>
          <p:nvPr/>
        </p:nvSpPr>
        <p:spPr>
          <a:xfrm>
            <a:off x="6324600" y="4038600"/>
            <a:ext cx="2014398" cy="369332"/>
          </a:xfrm>
          <a:prstGeom prst="rect">
            <a:avLst/>
          </a:prstGeom>
        </p:spPr>
        <p:style>
          <a:lnRef idx="3">
            <a:schemeClr val="lt1"/>
          </a:lnRef>
          <a:fillRef idx="1">
            <a:schemeClr val="dk1"/>
          </a:fillRef>
          <a:effectRef idx="1">
            <a:schemeClr val="dk1"/>
          </a:effectRef>
          <a:fontRef idx="minor">
            <a:schemeClr val="lt1"/>
          </a:fontRef>
        </p:style>
        <p:txBody>
          <a:bodyPr wrap="none" rtlCol="1">
            <a:spAutoFit/>
          </a:bodyPr>
          <a:lstStyle/>
          <a:p>
            <a:r>
              <a:rPr lang="en-US" b="1" dirty="0" smtClean="0"/>
              <a:t>Benign peptic ulcer</a:t>
            </a:r>
            <a:endParaRPr lang="ar-SA" b="1" dirty="0"/>
          </a:p>
        </p:txBody>
      </p:sp>
      <p:sp>
        <p:nvSpPr>
          <p:cNvPr id="6" name="Rectangle 5"/>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blinds(horizontal)">
                                      <p:cBhvr>
                                        <p:cTn id="10" dur="500"/>
                                        <p:tgtEl>
                                          <p:spTgt spid="7">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bg/>
                                          </p:spTgt>
                                        </p:tgtEl>
                                        <p:attrNameLst>
                                          <p:attrName>style.visibility</p:attrName>
                                        </p:attrNameLst>
                                      </p:cBhvr>
                                      <p:to>
                                        <p:strVal val="visible"/>
                                      </p:to>
                                    </p:set>
                                    <p:animEffect transition="in" filter="blinds(horizontal)">
                                      <p:cBhvr>
                                        <p:cTn id="13" dur="500"/>
                                        <p:tgtEl>
                                          <p:spTgt spid="7">
                                            <p:bg/>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blinds(horizontal)">
                                      <p:cBhvr>
                                        <p:cTn id="1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Morphology</a:t>
            </a:r>
            <a:endParaRPr lang="ar-SA" dirty="0"/>
          </a:p>
        </p:txBody>
      </p:sp>
      <p:sp>
        <p:nvSpPr>
          <p:cNvPr id="3" name="Content Placeholder 2"/>
          <p:cNvSpPr>
            <a:spLocks noGrp="1"/>
          </p:cNvSpPr>
          <p:nvPr>
            <p:ph idx="1"/>
          </p:nvPr>
        </p:nvSpPr>
        <p:spPr/>
        <p:txBody>
          <a:bodyPr/>
          <a:lstStyle/>
          <a:p>
            <a:r>
              <a:rPr lang="en-US" dirty="0" smtClean="0"/>
              <a:t>Duodenal ulcers usually occur within a few centimeters of the pyloric valve at the anterior duodenal wall.</a:t>
            </a:r>
          </a:p>
          <a:p>
            <a:r>
              <a:rPr lang="en-US" dirty="0" smtClean="0"/>
              <a:t> Gastric peptic ulcers are predominantly located near the interface of the body and </a:t>
            </a:r>
            <a:r>
              <a:rPr lang="en-US" dirty="0" err="1" smtClean="0"/>
              <a:t>antrum</a:t>
            </a:r>
            <a:r>
              <a:rPr lang="en-US" dirty="0" smtClean="0"/>
              <a:t> at lesser curvature.</a:t>
            </a:r>
            <a:endParaRPr lang="ar-SA" dirty="0"/>
          </a:p>
        </p:txBody>
      </p:sp>
      <p:pic>
        <p:nvPicPr>
          <p:cNvPr id="4" name="Picture 8" descr="E:\git fig\S01871-017-f018.jpg"/>
          <p:cNvPicPr>
            <a:picLocks noChangeAspect="1" noChangeArrowheads="1"/>
          </p:cNvPicPr>
          <p:nvPr/>
        </p:nvPicPr>
        <p:blipFill>
          <a:blip r:embed="rId2" cstate="print"/>
          <a:srcRect t="9311" b="9311"/>
          <a:stretch>
            <a:fillRect/>
          </a:stretch>
        </p:blipFill>
        <p:spPr bwMode="auto">
          <a:xfrm>
            <a:off x="3048000" y="5181600"/>
            <a:ext cx="3404692" cy="1471612"/>
          </a:xfrm>
          <a:prstGeom prst="rect">
            <a:avLst/>
          </a:prstGeom>
          <a:noFill/>
          <a:ln w="9525">
            <a:noFill/>
            <a:miter lim="800000"/>
            <a:headEnd/>
            <a:tailEnd/>
          </a:ln>
        </p:spPr>
      </p:pic>
      <p:sp>
        <p:nvSpPr>
          <p:cNvPr id="5" name="Rectangle 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dirty="0" smtClean="0"/>
              <a:t>Morphology</a:t>
            </a:r>
          </a:p>
        </p:txBody>
      </p:sp>
      <p:sp>
        <p:nvSpPr>
          <p:cNvPr id="3" name="Content Placeholder 2"/>
          <p:cNvSpPr>
            <a:spLocks noGrp="1"/>
          </p:cNvSpPr>
          <p:nvPr>
            <p:ph idx="1"/>
          </p:nvPr>
        </p:nvSpPr>
        <p:spPr>
          <a:xfrm>
            <a:off x="457200" y="1600200"/>
            <a:ext cx="5114925" cy="4525963"/>
          </a:xfrm>
        </p:spPr>
        <p:txBody>
          <a:bodyPr>
            <a:normAutofit/>
          </a:bodyPr>
          <a:lstStyle/>
          <a:p>
            <a:pPr>
              <a:defRPr/>
            </a:pPr>
            <a:r>
              <a:rPr lang="en-US" dirty="0" smtClean="0"/>
              <a:t>Gross</a:t>
            </a:r>
          </a:p>
          <a:p>
            <a:pPr>
              <a:defRPr/>
            </a:pPr>
            <a:r>
              <a:rPr lang="en-US" b="1" dirty="0" smtClean="0"/>
              <a:t>Round shallow, sharply demarcated punched out defect with </a:t>
            </a:r>
            <a:r>
              <a:rPr lang="en-US" b="1" dirty="0" err="1" smtClean="0"/>
              <a:t>striaght</a:t>
            </a:r>
            <a:r>
              <a:rPr lang="en-US" b="1" dirty="0" smtClean="0"/>
              <a:t>  walls, surrounded by hyperemia</a:t>
            </a:r>
          </a:p>
          <a:p>
            <a:pPr>
              <a:defRPr/>
            </a:pPr>
            <a:r>
              <a:rPr lang="en-US" b="1" dirty="0" smtClean="0"/>
              <a:t>In contrast, heaped-up margins are more characteristic of cancers</a:t>
            </a:r>
            <a:endParaRPr lang="en-US" dirty="0" smtClean="0"/>
          </a:p>
          <a:p>
            <a:pPr>
              <a:defRPr/>
            </a:pPr>
            <a:endParaRPr lang="en-US" dirty="0" smtClean="0"/>
          </a:p>
          <a:p>
            <a:pPr>
              <a:defRPr/>
            </a:pPr>
            <a:endParaRPr lang="en-US" dirty="0" smtClean="0"/>
          </a:p>
          <a:p>
            <a:pPr>
              <a:defRPr/>
            </a:pPr>
            <a:endParaRPr lang="en-US" dirty="0" smtClean="0"/>
          </a:p>
          <a:p>
            <a:pPr>
              <a:defRPr/>
            </a:pPr>
            <a:endParaRPr lang="en-US" dirty="0"/>
          </a:p>
        </p:txBody>
      </p:sp>
      <p:pic>
        <p:nvPicPr>
          <p:cNvPr id="38916" name="Picture 8" descr="E:\git fig\S01871-017-f018.jpg"/>
          <p:cNvPicPr>
            <a:picLocks noChangeAspect="1" noChangeArrowheads="1"/>
          </p:cNvPicPr>
          <p:nvPr/>
        </p:nvPicPr>
        <p:blipFill>
          <a:blip r:embed="rId2" cstate="print"/>
          <a:srcRect t="9311" b="9311"/>
          <a:stretch>
            <a:fillRect/>
          </a:stretch>
        </p:blipFill>
        <p:spPr bwMode="auto">
          <a:xfrm>
            <a:off x="5571034" y="1500188"/>
            <a:ext cx="3404692" cy="1471612"/>
          </a:xfrm>
          <a:prstGeom prst="rect">
            <a:avLst/>
          </a:prstGeom>
          <a:noFill/>
          <a:ln w="9525">
            <a:noFill/>
            <a:miter lim="800000"/>
            <a:headEnd/>
            <a:tailEnd/>
          </a:ln>
        </p:spPr>
      </p:pic>
      <p:pic>
        <p:nvPicPr>
          <p:cNvPr id="6" name="Picture 2052" descr="E:\git fig\S01871-017-f026.jpg"/>
          <p:cNvPicPr>
            <a:picLocks noChangeAspect="1" noChangeArrowheads="1"/>
          </p:cNvPicPr>
          <p:nvPr/>
        </p:nvPicPr>
        <p:blipFill>
          <a:blip r:embed="rId3" cstate="print"/>
          <a:srcRect b="8788"/>
          <a:stretch>
            <a:fillRect/>
          </a:stretch>
        </p:blipFill>
        <p:spPr bwMode="auto">
          <a:xfrm>
            <a:off x="5486400" y="3634780"/>
            <a:ext cx="3657600" cy="2613620"/>
          </a:xfrm>
          <a:prstGeom prst="rect">
            <a:avLst/>
          </a:prstGeom>
          <a:noFill/>
        </p:spPr>
      </p:pic>
      <p:sp>
        <p:nvSpPr>
          <p:cNvPr id="7" name="TextBox 6"/>
          <p:cNvSpPr txBox="1"/>
          <p:nvPr/>
        </p:nvSpPr>
        <p:spPr>
          <a:xfrm>
            <a:off x="6324600" y="2971800"/>
            <a:ext cx="2014398" cy="369332"/>
          </a:xfrm>
          <a:prstGeom prst="rect">
            <a:avLst/>
          </a:prstGeom>
        </p:spPr>
        <p:style>
          <a:lnRef idx="3">
            <a:schemeClr val="lt1"/>
          </a:lnRef>
          <a:fillRef idx="1">
            <a:schemeClr val="dk1"/>
          </a:fillRef>
          <a:effectRef idx="1">
            <a:schemeClr val="dk1"/>
          </a:effectRef>
          <a:fontRef idx="minor">
            <a:schemeClr val="lt1"/>
          </a:fontRef>
        </p:style>
        <p:txBody>
          <a:bodyPr wrap="none" rtlCol="1">
            <a:spAutoFit/>
          </a:bodyPr>
          <a:lstStyle/>
          <a:p>
            <a:r>
              <a:rPr lang="en-US" b="1" dirty="0" smtClean="0"/>
              <a:t>Benign peptic ulcer</a:t>
            </a:r>
            <a:endParaRPr lang="ar-SA" b="1" dirty="0"/>
          </a:p>
        </p:txBody>
      </p:sp>
      <p:sp>
        <p:nvSpPr>
          <p:cNvPr id="8" name="TextBox 7"/>
          <p:cNvSpPr txBox="1"/>
          <p:nvPr/>
        </p:nvSpPr>
        <p:spPr>
          <a:xfrm>
            <a:off x="6248400" y="6248400"/>
            <a:ext cx="2385781" cy="369332"/>
          </a:xfrm>
          <a:prstGeom prst="rect">
            <a:avLst/>
          </a:prstGeom>
        </p:spPr>
        <p:style>
          <a:lnRef idx="3">
            <a:schemeClr val="lt1"/>
          </a:lnRef>
          <a:fillRef idx="1">
            <a:schemeClr val="dk1"/>
          </a:fillRef>
          <a:effectRef idx="1">
            <a:schemeClr val="dk1"/>
          </a:effectRef>
          <a:fontRef idx="minor">
            <a:schemeClr val="lt1"/>
          </a:fontRef>
        </p:style>
        <p:txBody>
          <a:bodyPr wrap="none" rtlCol="1">
            <a:spAutoFit/>
          </a:bodyPr>
          <a:lstStyle/>
          <a:p>
            <a:r>
              <a:rPr lang="en-US" b="1" dirty="0" smtClean="0"/>
              <a:t>Malignant  peptic ulcer</a:t>
            </a:r>
            <a:endParaRPr lang="ar-SA" b="1" dirty="0"/>
          </a:p>
        </p:txBody>
      </p:sp>
      <p:sp>
        <p:nvSpPr>
          <p:cNvPr id="9" name="Rectangle 8"/>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blinds(horizontal)">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www.hopkins-gi.org/Upload/200802291542_3876_000.jpg"/>
          <p:cNvPicPr>
            <a:picLocks noChangeAspect="1" noChangeArrowheads="1"/>
          </p:cNvPicPr>
          <p:nvPr/>
        </p:nvPicPr>
        <p:blipFill>
          <a:blip r:embed="rId2" cstate="print"/>
          <a:srcRect/>
          <a:stretch>
            <a:fillRect/>
          </a:stretch>
        </p:blipFill>
        <p:spPr bwMode="auto">
          <a:xfrm>
            <a:off x="228600" y="1447800"/>
            <a:ext cx="8763000" cy="3505200"/>
          </a:xfrm>
          <a:prstGeom prst="rect">
            <a:avLst/>
          </a:prstGeom>
          <a:noFill/>
        </p:spPr>
      </p:pic>
      <p:sp>
        <p:nvSpPr>
          <p:cNvPr id="3" name="Rectangle 2"/>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
        <p:nvSpPr>
          <p:cNvPr id="4" name="Rectangle 3"/>
          <p:cNvSpPr/>
          <p:nvPr/>
        </p:nvSpPr>
        <p:spPr>
          <a:xfrm>
            <a:off x="1371600" y="3581400"/>
            <a:ext cx="2083134" cy="369332"/>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en-US" b="1" dirty="0" smtClean="0"/>
              <a:t>heaped-up margins </a:t>
            </a:r>
            <a:endParaRPr lang="en-US" dirty="0"/>
          </a:p>
        </p:txBody>
      </p:sp>
      <p:sp>
        <p:nvSpPr>
          <p:cNvPr id="5" name="Rectangle 4"/>
          <p:cNvSpPr/>
          <p:nvPr/>
        </p:nvSpPr>
        <p:spPr>
          <a:xfrm>
            <a:off x="4191000" y="4800600"/>
            <a:ext cx="4043864" cy="369332"/>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en-US" b="1" dirty="0" smtClean="0"/>
              <a:t>sharply demarcated punched out defect </a:t>
            </a:r>
            <a:endParaRPr lang="en-US" dirty="0"/>
          </a:p>
        </p:txBody>
      </p:sp>
      <p:cxnSp>
        <p:nvCxnSpPr>
          <p:cNvPr id="7" name="Straight Arrow Connector 6"/>
          <p:cNvCxnSpPr/>
          <p:nvPr/>
        </p:nvCxnSpPr>
        <p:spPr>
          <a:xfrm flipV="1">
            <a:off x="4800600" y="4038600"/>
            <a:ext cx="838200" cy="7620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524000" y="2819400"/>
            <a:ext cx="838200" cy="762000"/>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Book</a:t>
            </a:r>
            <a:endParaRPr lang="ar-SA" dirty="0"/>
          </a:p>
        </p:txBody>
      </p:sp>
      <p:sp>
        <p:nvSpPr>
          <p:cNvPr id="3" name="Content Placeholder 2"/>
          <p:cNvSpPr>
            <a:spLocks noGrp="1"/>
          </p:cNvSpPr>
          <p:nvPr>
            <p:ph idx="1"/>
          </p:nvPr>
        </p:nvSpPr>
        <p:spPr>
          <a:xfrm>
            <a:off x="381000" y="1143000"/>
            <a:ext cx="8229600" cy="4525963"/>
          </a:xfrm>
        </p:spPr>
        <p:txBody>
          <a:bodyPr/>
          <a:lstStyle/>
          <a:p>
            <a:pPr>
              <a:buNone/>
            </a:pPr>
            <a:r>
              <a:rPr lang="en-US" dirty="0" smtClean="0"/>
              <a:t>Basic pathology, </a:t>
            </a:r>
            <a:r>
              <a:rPr lang="en-US" dirty="0" smtClean="0"/>
              <a:t>10</a:t>
            </a:r>
            <a:r>
              <a:rPr lang="en-US" baseline="30000" dirty="0" smtClean="0"/>
              <a:t>th</a:t>
            </a:r>
            <a:r>
              <a:rPr lang="en-US" dirty="0" smtClean="0"/>
              <a:t> </a:t>
            </a:r>
            <a:r>
              <a:rPr lang="en-US" dirty="0" smtClean="0"/>
              <a:t>edition</a:t>
            </a:r>
            <a:r>
              <a:rPr lang="en-US" dirty="0" smtClean="0"/>
              <a:t>:</a:t>
            </a:r>
          </a:p>
          <a:p>
            <a:pPr>
              <a:buNone/>
            </a:pPr>
            <a:r>
              <a:rPr lang="en-US" dirty="0" smtClean="0"/>
              <a:t> </a:t>
            </a:r>
            <a:r>
              <a:rPr lang="en-US" dirty="0" smtClean="0"/>
              <a:t>page </a:t>
            </a:r>
            <a:r>
              <a:rPr lang="en-US" dirty="0" smtClean="0"/>
              <a:t>598 -603</a:t>
            </a:r>
            <a:endParaRPr lang="en-US" dirty="0" smtClean="0"/>
          </a:p>
          <a:p>
            <a:pPr>
              <a:buNone/>
            </a:pPr>
            <a:r>
              <a:rPr lang="en-US" dirty="0" smtClean="0"/>
              <a:t> </a:t>
            </a:r>
            <a:endParaRPr lang="ar-SA" dirty="0" smtClean="0"/>
          </a:p>
          <a:p>
            <a:pPr>
              <a:buNone/>
            </a:pPr>
            <a:endParaRPr lang="ar-SA" dirty="0"/>
          </a:p>
        </p:txBody>
      </p:sp>
      <p:pic>
        <p:nvPicPr>
          <p:cNvPr id="1026" name="Picture 2"/>
          <p:cNvPicPr>
            <a:picLocks noChangeAspect="1" noChangeArrowheads="1"/>
          </p:cNvPicPr>
          <p:nvPr/>
        </p:nvPicPr>
        <p:blipFill>
          <a:blip r:embed="rId2" cstate="print"/>
          <a:srcRect/>
          <a:stretch>
            <a:fillRect/>
          </a:stretch>
        </p:blipFill>
        <p:spPr bwMode="auto">
          <a:xfrm>
            <a:off x="4191000" y="1733550"/>
            <a:ext cx="4692650" cy="5124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228600" y="228600"/>
            <a:ext cx="8229600" cy="1143000"/>
          </a:xfrm>
        </p:spPr>
        <p:txBody>
          <a:bodyPr/>
          <a:lstStyle/>
          <a:p>
            <a:r>
              <a:rPr lang="en-US" dirty="0" smtClean="0"/>
              <a:t>Morphology</a:t>
            </a:r>
          </a:p>
        </p:txBody>
      </p:sp>
      <p:sp>
        <p:nvSpPr>
          <p:cNvPr id="3" name="Content Placeholder 2"/>
          <p:cNvSpPr>
            <a:spLocks noGrp="1"/>
          </p:cNvSpPr>
          <p:nvPr>
            <p:ph idx="1"/>
          </p:nvPr>
        </p:nvSpPr>
        <p:spPr>
          <a:xfrm>
            <a:off x="381000" y="1219200"/>
            <a:ext cx="5114925" cy="4525963"/>
          </a:xfrm>
        </p:spPr>
        <p:txBody>
          <a:bodyPr>
            <a:normAutofit lnSpcReduction="10000"/>
          </a:bodyPr>
          <a:lstStyle/>
          <a:p>
            <a:pPr>
              <a:buNone/>
              <a:defRPr/>
            </a:pPr>
            <a:endParaRPr lang="en-US" dirty="0" smtClean="0"/>
          </a:p>
          <a:p>
            <a:pPr>
              <a:buNone/>
              <a:defRPr/>
            </a:pPr>
            <a:r>
              <a:rPr lang="en-US" b="1" dirty="0" smtClean="0"/>
              <a:t>Microscopy</a:t>
            </a:r>
          </a:p>
          <a:p>
            <a:pPr>
              <a:defRPr/>
            </a:pPr>
            <a:r>
              <a:rPr lang="en-US" dirty="0" smtClean="0"/>
              <a:t>the base consists of necrotic tissue and polymorph </a:t>
            </a:r>
            <a:r>
              <a:rPr lang="en-US" dirty="0" err="1" smtClean="0"/>
              <a:t>exudate</a:t>
            </a:r>
            <a:r>
              <a:rPr lang="en-US" dirty="0" smtClean="0"/>
              <a:t> overlying inflamed granulation tissue which merges with mature fibrous (scar) tissue. </a:t>
            </a:r>
          </a:p>
          <a:p>
            <a:pPr>
              <a:defRPr/>
            </a:pPr>
            <a:endParaRPr lang="en-US" dirty="0" smtClean="0"/>
          </a:p>
          <a:p>
            <a:pPr>
              <a:defRPr/>
            </a:pPr>
            <a:endParaRPr lang="en-US" dirty="0" smtClean="0"/>
          </a:p>
          <a:p>
            <a:pPr>
              <a:defRPr/>
            </a:pPr>
            <a:endParaRPr lang="en-US" dirty="0"/>
          </a:p>
        </p:txBody>
      </p:sp>
      <p:pic>
        <p:nvPicPr>
          <p:cNvPr id="38917" name="Picture 7" descr="G:\Cotran\Images\CH18\f018016.jpg"/>
          <p:cNvPicPr>
            <a:picLocks noChangeAspect="1" noChangeArrowheads="1"/>
          </p:cNvPicPr>
          <p:nvPr/>
        </p:nvPicPr>
        <p:blipFill>
          <a:blip r:embed="rId2" cstate="print"/>
          <a:srcRect l="64024" t="37837"/>
          <a:stretch>
            <a:fillRect/>
          </a:stretch>
        </p:blipFill>
        <p:spPr bwMode="auto">
          <a:xfrm>
            <a:off x="6019800" y="609600"/>
            <a:ext cx="2287863" cy="320040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5486400" y="3810000"/>
            <a:ext cx="3111500" cy="2133600"/>
          </a:xfrm>
          <a:prstGeom prst="rect">
            <a:avLst/>
          </a:prstGeom>
          <a:noFill/>
          <a:ln w="9525">
            <a:solidFill>
              <a:schemeClr val="accent1"/>
            </a:solidFill>
            <a:miter lim="800000"/>
            <a:headEnd/>
            <a:tailEnd/>
          </a:ln>
          <a:effectLst/>
        </p:spPr>
      </p:pic>
      <p:sp>
        <p:nvSpPr>
          <p:cNvPr id="6" name="Rectangle 5"/>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00600"/>
            <a:ext cx="8229600" cy="1143000"/>
          </a:xfrm>
        </p:spPr>
        <p:txBody>
          <a:bodyPr>
            <a:normAutofit fontScale="90000"/>
          </a:bodyPr>
          <a:lstStyle/>
          <a:p>
            <a:r>
              <a:rPr lang="en-US" sz="3600" dirty="0" smtClean="0"/>
              <a:t>The presence of </a:t>
            </a:r>
            <a:r>
              <a:rPr lang="en-US" sz="3600" dirty="0" err="1" smtClean="0"/>
              <a:t>neutrophils</a:t>
            </a:r>
            <a:r>
              <a:rPr lang="en-US" sz="3600" dirty="0" smtClean="0"/>
              <a:t> within the gastric glands signifies active inflammation and, most of the time, the presence of </a:t>
            </a:r>
            <a:r>
              <a:rPr lang="en-US" sz="3600" i="1" dirty="0" smtClean="0"/>
              <a:t>H pylori.</a:t>
            </a:r>
            <a:endParaRPr lang="ar-SA"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209800" y="762000"/>
            <a:ext cx="5385273" cy="3837781"/>
          </a:xfrm>
          <a:prstGeom prst="rect">
            <a:avLst/>
          </a:prstGeom>
          <a:noFill/>
          <a:ln w="9525">
            <a:noFill/>
            <a:miter lim="800000"/>
            <a:headEnd/>
            <a:tailEnd/>
          </a:ln>
          <a:effectLst/>
        </p:spPr>
      </p:pic>
      <p:sp>
        <p:nvSpPr>
          <p:cNvPr id="4" name="Rectangle 3"/>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1027" name="Picture 3"/>
          <p:cNvPicPr>
            <a:picLocks noGrp="1" noChangeAspect="1" noChangeArrowheads="1"/>
          </p:cNvPicPr>
          <p:nvPr>
            <p:ph idx="1"/>
          </p:nvPr>
        </p:nvPicPr>
        <p:blipFill>
          <a:blip r:embed="rId2" cstate="print"/>
          <a:srcRect/>
          <a:stretch>
            <a:fillRect/>
          </a:stretch>
        </p:blipFill>
        <p:spPr bwMode="auto">
          <a:xfrm>
            <a:off x="2209800" y="1447800"/>
            <a:ext cx="4968110" cy="4474044"/>
          </a:xfrm>
          <a:prstGeom prst="rect">
            <a:avLst/>
          </a:prstGeom>
          <a:noFill/>
          <a:ln w="9525">
            <a:noFill/>
            <a:miter lim="800000"/>
            <a:headEnd/>
            <a:tailEnd/>
          </a:ln>
          <a:effectLst/>
        </p:spPr>
      </p:pic>
      <p:sp>
        <p:nvSpPr>
          <p:cNvPr id="4" name="Rectangle 3"/>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t>Clinical features </a:t>
            </a:r>
          </a:p>
        </p:txBody>
      </p:sp>
      <p:sp>
        <p:nvSpPr>
          <p:cNvPr id="39939" name="Content Placeholder 2"/>
          <p:cNvSpPr>
            <a:spLocks noGrp="1"/>
          </p:cNvSpPr>
          <p:nvPr>
            <p:ph idx="1"/>
          </p:nvPr>
        </p:nvSpPr>
        <p:spPr/>
        <p:txBody>
          <a:bodyPr/>
          <a:lstStyle/>
          <a:p>
            <a:r>
              <a:rPr lang="en-US" dirty="0" err="1" smtClean="0"/>
              <a:t>Epigastric</a:t>
            </a:r>
            <a:r>
              <a:rPr lang="en-US" dirty="0" smtClean="0"/>
              <a:t> pain (the most common symptom) </a:t>
            </a:r>
          </a:p>
          <a:p>
            <a:pPr lvl="1"/>
            <a:r>
              <a:rPr lang="en-US" dirty="0" smtClean="0"/>
              <a:t>Gnawing or burning sensation </a:t>
            </a:r>
          </a:p>
          <a:p>
            <a:pPr lvl="1"/>
            <a:r>
              <a:rPr lang="en-US" dirty="0" smtClean="0"/>
              <a:t>Occurs 2-3 hours after meals </a:t>
            </a:r>
          </a:p>
          <a:p>
            <a:pPr lvl="1"/>
            <a:r>
              <a:rPr lang="en-US" dirty="0" smtClean="0"/>
              <a:t>Relieved by food or antacids </a:t>
            </a:r>
          </a:p>
          <a:p>
            <a:pPr lvl="1"/>
            <a:r>
              <a:rPr lang="en-US" dirty="0" smtClean="0"/>
              <a:t>Patient awakens with pain at night. </a:t>
            </a:r>
          </a:p>
          <a:p>
            <a:pPr lvl="1">
              <a:buFont typeface="Arial" charset="0"/>
              <a:buNone/>
            </a:pPr>
            <a:endParaRPr lang="en-US" dirty="0" smtClean="0"/>
          </a:p>
        </p:txBody>
      </p:sp>
      <p:sp>
        <p:nvSpPr>
          <p:cNvPr id="4" name="Rectangle 3"/>
          <p:cNvSpPr/>
          <p:nvPr/>
        </p:nvSpPr>
        <p:spPr>
          <a:xfrm>
            <a:off x="500063" y="5072063"/>
            <a:ext cx="8072437" cy="830262"/>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lvl="1">
              <a:defRPr/>
            </a:pPr>
            <a:r>
              <a:rPr lang="en-US" sz="2400" dirty="0"/>
              <a:t>Some present with complications such as </a:t>
            </a:r>
            <a:r>
              <a:rPr lang="en-US" sz="2400" i="1" dirty="0"/>
              <a:t>iron deficiency anemia</a:t>
            </a:r>
            <a:r>
              <a:rPr lang="en-US" sz="2400" dirty="0"/>
              <a:t>, </a:t>
            </a:r>
            <a:r>
              <a:rPr lang="en-US" sz="2400" i="1" dirty="0"/>
              <a:t>frank hemorrhage</a:t>
            </a:r>
            <a:r>
              <a:rPr lang="en-US" sz="2400" dirty="0"/>
              <a:t>, or </a:t>
            </a:r>
            <a:r>
              <a:rPr lang="en-US" sz="2400" i="1" dirty="0"/>
              <a:t>perforation</a:t>
            </a:r>
            <a:r>
              <a:rPr lang="en-US" sz="2400" dirty="0"/>
              <a:t>.</a:t>
            </a:r>
          </a:p>
        </p:txBody>
      </p:sp>
      <p:sp>
        <p:nvSpPr>
          <p:cNvPr id="5" name="Rectangle 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229600" cy="914400"/>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dirty="0" smtClean="0"/>
              <a:t>Complications of Chronic Peptic Ulcers </a:t>
            </a:r>
            <a:endParaRPr lang="ar-SA" dirty="0"/>
          </a:p>
        </p:txBody>
      </p:sp>
      <p:sp>
        <p:nvSpPr>
          <p:cNvPr id="3" name="Content Placeholder 2"/>
          <p:cNvSpPr>
            <a:spLocks noGrp="1"/>
          </p:cNvSpPr>
          <p:nvPr>
            <p:ph idx="1"/>
          </p:nvPr>
        </p:nvSpPr>
        <p:spPr/>
        <p:txBody>
          <a:bodyPr>
            <a:normAutofit fontScale="92500" lnSpcReduction="10000"/>
          </a:bodyPr>
          <a:lstStyle/>
          <a:p>
            <a:r>
              <a:rPr lang="en-US" b="1" dirty="0" smtClean="0"/>
              <a:t>Hemorrhage</a:t>
            </a:r>
            <a:r>
              <a:rPr lang="en-US" dirty="0" smtClean="0"/>
              <a:t>.</a:t>
            </a:r>
          </a:p>
          <a:p>
            <a:r>
              <a:rPr lang="en-US" b="1" dirty="0" smtClean="0"/>
              <a:t>Penetration</a:t>
            </a:r>
            <a:r>
              <a:rPr lang="en-US" dirty="0" smtClean="0"/>
              <a:t>. The ulcer penetrates the full thickness of the stomach or duodenal wall, progressing into adherent underlying tissue,  e.g. the pancreas or liver.</a:t>
            </a:r>
          </a:p>
          <a:p>
            <a:r>
              <a:rPr lang="en-US" b="1" dirty="0" smtClean="0"/>
              <a:t>Perforation</a:t>
            </a:r>
            <a:r>
              <a:rPr lang="en-US" dirty="0" smtClean="0"/>
              <a:t>. This leads to peritonitis.</a:t>
            </a:r>
          </a:p>
          <a:p>
            <a:r>
              <a:rPr lang="en-US" b="1" dirty="0" smtClean="0"/>
              <a:t>Fibrous stricture</a:t>
            </a:r>
            <a:r>
              <a:rPr lang="en-US" dirty="0" smtClean="0"/>
              <a:t>. In the stomach, ulcers may cause pyloric </a:t>
            </a:r>
            <a:r>
              <a:rPr lang="en-US" dirty="0" err="1" smtClean="0"/>
              <a:t>stenosis</a:t>
            </a:r>
            <a:r>
              <a:rPr lang="en-US" dirty="0" smtClean="0"/>
              <a:t>.</a:t>
            </a:r>
          </a:p>
          <a:p>
            <a:r>
              <a:rPr lang="en-US" b="1" dirty="0" smtClean="0"/>
              <a:t>Malignant change</a:t>
            </a:r>
            <a:r>
              <a:rPr lang="en-US" dirty="0" smtClean="0"/>
              <a:t>. This is extremely uncommon.</a:t>
            </a:r>
          </a:p>
          <a:p>
            <a:endParaRPr lang="ar-SA" dirty="0"/>
          </a:p>
        </p:txBody>
      </p:sp>
      <p:sp>
        <p:nvSpPr>
          <p:cNvPr id="4" name="Rectangle 3"/>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050" descr="G:\Cotran\Images\CH18\f018022.jpg"/>
          <p:cNvPicPr>
            <a:picLocks noChangeAspect="1" noChangeArrowheads="1"/>
          </p:cNvPicPr>
          <p:nvPr/>
        </p:nvPicPr>
        <p:blipFill>
          <a:blip r:embed="rId2" cstate="print"/>
          <a:srcRect/>
          <a:stretch>
            <a:fillRect/>
          </a:stretch>
        </p:blipFill>
        <p:spPr bwMode="auto">
          <a:xfrm>
            <a:off x="400050" y="1157288"/>
            <a:ext cx="8339138" cy="4564062"/>
          </a:xfrm>
          <a:prstGeom prst="rect">
            <a:avLst/>
          </a:prstGeom>
          <a:noFill/>
        </p:spPr>
      </p:pic>
      <p:sp>
        <p:nvSpPr>
          <p:cNvPr id="3" name="Rectangle 2"/>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b="1" smtClean="0"/>
              <a:t>Therapy </a:t>
            </a:r>
            <a:endParaRPr lang="en-US" smtClean="0"/>
          </a:p>
        </p:txBody>
      </p:sp>
      <p:sp>
        <p:nvSpPr>
          <p:cNvPr id="40963" name="Content Placeholder 2"/>
          <p:cNvSpPr>
            <a:spLocks noGrp="1"/>
          </p:cNvSpPr>
          <p:nvPr>
            <p:ph idx="1"/>
          </p:nvPr>
        </p:nvSpPr>
        <p:spPr/>
        <p:txBody>
          <a:bodyPr/>
          <a:lstStyle/>
          <a:p>
            <a:endParaRPr lang="en-US" smtClean="0"/>
          </a:p>
        </p:txBody>
      </p:sp>
      <p:sp>
        <p:nvSpPr>
          <p:cNvPr id="4" name="Rectangle 3"/>
          <p:cNvSpPr/>
          <p:nvPr/>
        </p:nvSpPr>
        <p:spPr>
          <a:xfrm>
            <a:off x="857250" y="1785938"/>
            <a:ext cx="7715250" cy="2308324"/>
          </a:xfrm>
          <a:prstGeom prst="rect">
            <a:avLst/>
          </a:prstGeom>
        </p:spPr>
        <p:style>
          <a:lnRef idx="0">
            <a:scrgbClr r="0" g="0" b="0"/>
          </a:lnRef>
          <a:fillRef idx="1001">
            <a:schemeClr val="dk2"/>
          </a:fillRef>
          <a:effectRef idx="0">
            <a:scrgbClr r="0" g="0" b="0"/>
          </a:effectRef>
          <a:fontRef idx="major"/>
        </p:style>
        <p:txBody>
          <a:bodyPr>
            <a:spAutoFit/>
          </a:bodyPr>
          <a:lstStyle/>
          <a:p>
            <a:pPr>
              <a:defRPr/>
            </a:pPr>
            <a:r>
              <a:rPr lang="en-US" sz="2400" b="1" dirty="0">
                <a:solidFill>
                  <a:srgbClr val="FFFF00"/>
                </a:solidFill>
              </a:rPr>
              <a:t>Current therapies for PUD are aimed at </a:t>
            </a:r>
          </a:p>
          <a:p>
            <a:pPr>
              <a:defRPr/>
            </a:pPr>
            <a:endParaRPr lang="en-US" sz="2400" b="1" i="1" dirty="0">
              <a:solidFill>
                <a:srgbClr val="FFFF00"/>
              </a:solidFill>
            </a:endParaRPr>
          </a:p>
          <a:p>
            <a:pPr marL="514350" indent="-514350">
              <a:buFont typeface="+mj-lt"/>
              <a:buAutoNum type="romanUcPeriod"/>
              <a:defRPr/>
            </a:pPr>
            <a:r>
              <a:rPr lang="en-US" sz="2400" b="1" i="1" dirty="0">
                <a:solidFill>
                  <a:srgbClr val="FFFF00"/>
                </a:solidFill>
              </a:rPr>
              <a:t>H. pylori</a:t>
            </a:r>
            <a:r>
              <a:rPr lang="en-US" sz="2400" b="1" dirty="0">
                <a:solidFill>
                  <a:srgbClr val="FFFF00"/>
                </a:solidFill>
              </a:rPr>
              <a:t> </a:t>
            </a:r>
            <a:r>
              <a:rPr lang="en-US" sz="2400" b="1" smtClean="0">
                <a:solidFill>
                  <a:srgbClr val="FFFF00"/>
                </a:solidFill>
              </a:rPr>
              <a:t>eradication :  </a:t>
            </a:r>
            <a:r>
              <a:rPr lang="en-US" sz="2400" b="1" smtClean="0">
                <a:solidFill>
                  <a:schemeClr val="bg1"/>
                </a:solidFill>
              </a:rPr>
              <a:t>Antibiotic</a:t>
            </a:r>
            <a:endParaRPr lang="en-US" sz="2400" b="1" dirty="0">
              <a:solidFill>
                <a:schemeClr val="bg1"/>
              </a:solidFill>
            </a:endParaRPr>
          </a:p>
          <a:p>
            <a:pPr marL="514350" indent="-514350">
              <a:buFont typeface="+mj-lt"/>
              <a:buAutoNum type="romanUcPeriod"/>
              <a:defRPr/>
            </a:pPr>
            <a:r>
              <a:rPr lang="en-US" sz="2400" b="1" dirty="0">
                <a:solidFill>
                  <a:srgbClr val="FFFF00"/>
                </a:solidFill>
              </a:rPr>
              <a:t>Acid </a:t>
            </a:r>
            <a:r>
              <a:rPr lang="en-US" sz="2400" b="1" dirty="0" smtClean="0">
                <a:solidFill>
                  <a:srgbClr val="FFFF00"/>
                </a:solidFill>
              </a:rPr>
              <a:t>suppression</a:t>
            </a:r>
            <a:endParaRPr lang="en-US" sz="2400" b="1" dirty="0"/>
          </a:p>
          <a:p>
            <a:pPr marL="457200" indent="-457200">
              <a:buFont typeface="+mj-lt"/>
              <a:buAutoNum type="alphaLcParenR"/>
              <a:defRPr/>
            </a:pPr>
            <a:r>
              <a:rPr lang="en-US" sz="2400" b="1" dirty="0">
                <a:solidFill>
                  <a:schemeClr val="bg1"/>
                </a:solidFill>
              </a:rPr>
              <a:t>Proton pump inhibitors</a:t>
            </a:r>
          </a:p>
          <a:p>
            <a:pPr marL="457200" indent="-457200">
              <a:buFont typeface="+mj-lt"/>
              <a:buAutoNum type="alphaLcParenR"/>
              <a:defRPr/>
            </a:pPr>
            <a:r>
              <a:rPr lang="en-US" sz="2400" b="1" dirty="0">
                <a:solidFill>
                  <a:schemeClr val="bg1"/>
                </a:solidFill>
              </a:rPr>
              <a:t>H2 blockers</a:t>
            </a:r>
            <a:endParaRPr lang="en-US" sz="2400" dirty="0">
              <a:solidFill>
                <a:schemeClr val="bg1"/>
              </a:solidFill>
            </a:endParaRPr>
          </a:p>
        </p:txBody>
      </p:sp>
      <p:sp>
        <p:nvSpPr>
          <p:cNvPr id="5" name="Rectangle 4"/>
          <p:cNvSpPr/>
          <p:nvPr/>
        </p:nvSpPr>
        <p:spPr>
          <a:xfrm>
            <a:off x="0" y="0"/>
            <a:ext cx="3270254"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Chronic gastric ulcers</a:t>
            </a:r>
            <a:endParaRPr lang="en-US" sz="28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endParaRPr lang="ar-SA"/>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Case scenario: A woman with intermittent severe </a:t>
            </a:r>
            <a:r>
              <a:rPr lang="en-US" dirty="0" err="1" smtClean="0"/>
              <a:t>epigastric</a:t>
            </a:r>
            <a:r>
              <a:rPr lang="en-US" dirty="0" smtClean="0"/>
              <a:t> pain </a:t>
            </a:r>
            <a:br>
              <a:rPr lang="en-US" dirty="0" smtClean="0"/>
            </a:br>
            <a:endParaRPr lang="ar-SA" dirty="0"/>
          </a:p>
        </p:txBody>
      </p:sp>
      <p:sp>
        <p:nvSpPr>
          <p:cNvPr id="3" name="Content Placeholder 2"/>
          <p:cNvSpPr>
            <a:spLocks noGrp="1"/>
          </p:cNvSpPr>
          <p:nvPr>
            <p:ph idx="1"/>
          </p:nvPr>
        </p:nvSpPr>
        <p:spPr/>
        <p:txBody>
          <a:bodyPr>
            <a:noAutofit/>
          </a:bodyPr>
          <a:lstStyle/>
          <a:p>
            <a:pPr>
              <a:buNone/>
            </a:pPr>
            <a:r>
              <a:rPr lang="en-US" sz="2000" dirty="0" smtClean="0"/>
              <a:t>A 49-year-old secretary presents to medical outpatients with a 7-month history of  </a:t>
            </a:r>
            <a:r>
              <a:rPr lang="en-US" sz="2000" dirty="0" err="1" smtClean="0"/>
              <a:t>epigastric</a:t>
            </a:r>
            <a:r>
              <a:rPr lang="en-US" sz="2000" dirty="0" smtClean="0"/>
              <a:t> pain. She had been widowed in the last year, her husband having died of cancer. The patient had been left to support two children . She  had recently become a vegetarian to cut down on meat costs. She smokes five cigarettes per day  but does not drink alcohol. She has been treated with </a:t>
            </a:r>
            <a:r>
              <a:rPr lang="en-US" sz="2000" dirty="0" err="1" smtClean="0"/>
              <a:t>Gaviscon</a:t>
            </a:r>
            <a:r>
              <a:rPr lang="en-US" sz="2000" dirty="0" smtClean="0"/>
              <a:t> and antacids by her GP, but this has not controlled the symptoms. In the clinic, she complains of </a:t>
            </a:r>
            <a:r>
              <a:rPr lang="en-US" sz="2000" dirty="0" err="1" smtClean="0"/>
              <a:t>epigastric</a:t>
            </a:r>
            <a:r>
              <a:rPr lang="en-US" sz="2000" dirty="0" smtClean="0"/>
              <a:t> pains which are sharp and burning and radiate her </a:t>
            </a:r>
            <a:r>
              <a:rPr lang="en-US" sz="2000" dirty="0" err="1" smtClean="0"/>
              <a:t>subcostal</a:t>
            </a:r>
            <a:r>
              <a:rPr lang="en-US" sz="2000" dirty="0" smtClean="0"/>
              <a:t> margin to the right. The pain is worse at night and is relieved by food. On examination, there is </a:t>
            </a:r>
            <a:r>
              <a:rPr lang="en-US" sz="2000" dirty="0" err="1" smtClean="0"/>
              <a:t>epigastric</a:t>
            </a:r>
            <a:r>
              <a:rPr lang="en-US" sz="2000" dirty="0" smtClean="0"/>
              <a:t> tenderness and clinical signs of </a:t>
            </a:r>
            <a:r>
              <a:rPr lang="en-US" sz="2000" dirty="0" err="1" smtClean="0"/>
              <a:t>anaemia</a:t>
            </a:r>
            <a:r>
              <a:rPr lang="en-US" sz="2000" dirty="0" smtClean="0"/>
              <a:t>. </a:t>
            </a:r>
          </a:p>
          <a:p>
            <a:pPr>
              <a:buNone/>
            </a:pPr>
            <a:endParaRPr lang="ar-SA" sz="2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1. What are the possible causes of this clinical presentation? </a:t>
            </a:r>
            <a:br>
              <a:rPr lang="en-US" dirty="0" smtClean="0"/>
            </a:br>
            <a:endParaRPr lang="ar-SA" dirty="0"/>
          </a:p>
        </p:txBody>
      </p:sp>
      <p:sp>
        <p:nvSpPr>
          <p:cNvPr id="3" name="Content Placeholder 2"/>
          <p:cNvSpPr>
            <a:spLocks noGrp="1"/>
          </p:cNvSpPr>
          <p:nvPr>
            <p:ph idx="1"/>
          </p:nvPr>
        </p:nvSpPr>
        <p:spPr/>
        <p:txBody>
          <a:bodyPr>
            <a:normAutofit fontScale="92500"/>
          </a:bodyPr>
          <a:lstStyle/>
          <a:p>
            <a:pPr>
              <a:buNone/>
            </a:pPr>
            <a:r>
              <a:rPr lang="en-US" dirty="0" smtClean="0"/>
              <a:t>This patient would appear to have a stress-related duodenal ulcer that is not responding to existing treatment. Ulcer repair is compromised by the high levels of stress and poor diet, due to financial constraints. Cigarette smoking will also </a:t>
            </a:r>
          </a:p>
          <a:p>
            <a:pPr>
              <a:buNone/>
            </a:pPr>
            <a:r>
              <a:rPr lang="en-US" dirty="0" smtClean="0"/>
              <a:t>    be contributory. The differential diagnosis includes gastric ulceration with or without reflux </a:t>
            </a:r>
          </a:p>
          <a:p>
            <a:pPr>
              <a:buNone/>
            </a:pPr>
            <a:r>
              <a:rPr lang="en-US" dirty="0" smtClean="0"/>
              <a:t>    </a:t>
            </a:r>
            <a:r>
              <a:rPr lang="en-US" dirty="0" err="1" smtClean="0"/>
              <a:t>esophagitis</a:t>
            </a:r>
            <a:r>
              <a:rPr lang="en-US" dirty="0" smtClean="0"/>
              <a:t> and, although atypical, </a:t>
            </a:r>
            <a:r>
              <a:rPr lang="en-US" dirty="0" err="1" smtClean="0"/>
              <a:t>biliary</a:t>
            </a:r>
            <a:r>
              <a:rPr lang="en-US" dirty="0" smtClean="0"/>
              <a:t> disease should be considered.</a:t>
            </a:r>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dirty="0"/>
          </a:p>
        </p:txBody>
      </p:sp>
      <p:sp>
        <p:nvSpPr>
          <p:cNvPr id="4" name="مستطيل 4"/>
          <p:cNvSpPr>
            <a:spLocks noGrp="1" noChangeArrowheads="1"/>
          </p:cNvSpPr>
          <p:nvPr>
            <p:ph idx="1"/>
          </p:nvPr>
        </p:nvSpPr>
        <p:spPr bwMode="auto">
          <a:xfrm>
            <a:off x="457200" y="1600200"/>
            <a:ext cx="8229600" cy="3243965"/>
          </a:xfrm>
          <a:prstGeom prst="rect">
            <a:avLst/>
          </a:prstGeom>
          <a:noFill/>
          <a:ln w="9525">
            <a:solidFill>
              <a:srgbClr val="FF0000"/>
            </a:solidFill>
            <a:miter lim="800000"/>
            <a:headEnd/>
            <a:tailEnd/>
          </a:ln>
        </p:spPr>
        <p:txBody>
          <a:bodyPr>
            <a:spAutoFit/>
          </a:bodyPr>
          <a:lstStyle/>
          <a:p>
            <a:r>
              <a:rPr lang="en-GB" dirty="0">
                <a:solidFill>
                  <a:srgbClr val="FF0000"/>
                </a:solidFill>
              </a:rPr>
              <a:t>Ulcer</a:t>
            </a:r>
            <a:r>
              <a:rPr lang="en-GB" dirty="0"/>
              <a:t>: a breach in the mucosa of the alimentary tract extending through </a:t>
            </a:r>
            <a:r>
              <a:rPr lang="en-GB" dirty="0" err="1"/>
              <a:t>muscularis</a:t>
            </a:r>
            <a:r>
              <a:rPr lang="en-GB" dirty="0"/>
              <a:t> mucosa into </a:t>
            </a:r>
            <a:r>
              <a:rPr lang="en-GB" dirty="0" err="1"/>
              <a:t>submucosa</a:t>
            </a:r>
            <a:r>
              <a:rPr lang="en-GB" dirty="0"/>
              <a:t> or deeper</a:t>
            </a:r>
            <a:r>
              <a:rPr lang="en-GB" dirty="0" smtClean="0"/>
              <a:t>.</a:t>
            </a:r>
          </a:p>
          <a:p>
            <a:r>
              <a:rPr lang="en-GB" dirty="0" smtClean="0">
                <a:solidFill>
                  <a:srgbClr val="FF0000"/>
                </a:solidFill>
              </a:rPr>
              <a:t>Erosion: </a:t>
            </a:r>
            <a:r>
              <a:rPr lang="en-US" dirty="0" smtClean="0"/>
              <a:t>is a breach in the epithelium of the mucosa only.</a:t>
            </a:r>
          </a:p>
          <a:p>
            <a:endParaRPr lang="en-GB" dirty="0"/>
          </a:p>
        </p:txBody>
      </p:sp>
      <p:pic>
        <p:nvPicPr>
          <p:cNvPr id="25602" name="Picture 2" descr="http://www.javeriana.edu.co/Facultades/Ciencias/neurobioquimica/libros/perinatal/mucosagastr.jpg"/>
          <p:cNvPicPr>
            <a:picLocks noChangeAspect="1" noChangeArrowheads="1"/>
          </p:cNvPicPr>
          <p:nvPr/>
        </p:nvPicPr>
        <p:blipFill>
          <a:blip r:embed="rId2" cstate="print"/>
          <a:srcRect t="7080"/>
          <a:stretch>
            <a:fillRect/>
          </a:stretch>
        </p:blipFill>
        <p:spPr bwMode="auto">
          <a:xfrm>
            <a:off x="4114800" y="3857625"/>
            <a:ext cx="3705225" cy="3000375"/>
          </a:xfrm>
          <a:prstGeom prst="rect">
            <a:avLst/>
          </a:prstGeom>
          <a:noFill/>
        </p:spPr>
      </p:pic>
      <p:sp>
        <p:nvSpPr>
          <p:cNvPr id="5" name="Oval 4"/>
          <p:cNvSpPr/>
          <p:nvPr/>
        </p:nvSpPr>
        <p:spPr>
          <a:xfrm>
            <a:off x="4953000" y="4343400"/>
            <a:ext cx="914400" cy="685800"/>
          </a:xfrm>
          <a:prstGeom prst="ellipse">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200" dirty="0" smtClean="0"/>
              <a:t>erosion</a:t>
            </a:r>
            <a:endParaRPr lang="ar-SA" sz="1200" dirty="0"/>
          </a:p>
        </p:txBody>
      </p:sp>
      <p:sp>
        <p:nvSpPr>
          <p:cNvPr id="6" name="Oval 5"/>
          <p:cNvSpPr/>
          <p:nvPr/>
        </p:nvSpPr>
        <p:spPr>
          <a:xfrm>
            <a:off x="6172200" y="4343400"/>
            <a:ext cx="914400" cy="121920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ulcer</a:t>
            </a:r>
            <a:endParaRPr lang="ar-SA" dirty="0"/>
          </a:p>
        </p:txBody>
      </p:sp>
      <p:sp>
        <p:nvSpPr>
          <p:cNvPr id="7" name="Rectangle 6"/>
          <p:cNvSpPr/>
          <p:nvPr/>
        </p:nvSpPr>
        <p:spPr>
          <a:xfrm>
            <a:off x="0" y="0"/>
            <a:ext cx="3759747" cy="461665"/>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pPr marL="514350" indent="-514350">
              <a:buAutoNum type="arabicPeriod"/>
            </a:pPr>
            <a:r>
              <a:rPr lang="en-US" sz="2400" dirty="0" smtClean="0"/>
              <a:t>Define ulcer and erosion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What are the predisposing causes? </a:t>
            </a:r>
            <a:br>
              <a:rPr lang="en-US" dirty="0" smtClean="0"/>
            </a:br>
            <a:endParaRPr lang="ar-SA" dirty="0"/>
          </a:p>
        </p:txBody>
      </p:sp>
      <p:sp>
        <p:nvSpPr>
          <p:cNvPr id="3" name="Content Placeholder 2"/>
          <p:cNvSpPr>
            <a:spLocks noGrp="1"/>
          </p:cNvSpPr>
          <p:nvPr>
            <p:ph idx="1"/>
          </p:nvPr>
        </p:nvSpPr>
        <p:spPr>
          <a:xfrm>
            <a:off x="228600" y="1143000"/>
            <a:ext cx="8458200" cy="5715000"/>
          </a:xfrm>
        </p:spPr>
        <p:txBody>
          <a:bodyPr>
            <a:normAutofit fontScale="47500" lnSpcReduction="20000"/>
          </a:bodyPr>
          <a:lstStyle/>
          <a:p>
            <a:pPr>
              <a:buNone/>
            </a:pPr>
            <a:r>
              <a:rPr lang="en-US" sz="4000" dirty="0" smtClean="0"/>
              <a:t> </a:t>
            </a:r>
            <a:r>
              <a:rPr lang="en-US" sz="4900" dirty="0" smtClean="0"/>
              <a:t>Gastric and duodenal ulcers have many similarities but differ in epidemiology, natural history, outcome and management. Duodenal ulceration is thought to be a consequence of an imbalance between damaging effects of acid and pepsin attack on the mucosal defenses of the duodenum. The pH of the duodenal lumen is decreased more frequently and for longer periods in </a:t>
            </a:r>
            <a:r>
              <a:rPr lang="en-US" sz="4800" dirty="0" smtClean="0"/>
              <a:t>patients with duodenal ulceration, and these patients also empty food from their stomachs at a greater rate, so that after a meal there is less food available to buffer the secreted acid as it passes </a:t>
            </a:r>
          </a:p>
          <a:p>
            <a:pPr>
              <a:buNone/>
            </a:pPr>
            <a:r>
              <a:rPr lang="en-US" sz="4800" dirty="0" smtClean="0"/>
              <a:t>      into the lumen of the duodenum. Taking NSAIDs and stress have also been associated with duodenal mucosal ulceration. There are also strong links with smoking and alcohol intake. There are four major factors that account for the tendency of duodenal ulcer patients to </a:t>
            </a:r>
            <a:r>
              <a:rPr lang="en-US" sz="4800" dirty="0" err="1" smtClean="0"/>
              <a:t>hypersecrete</a:t>
            </a:r>
            <a:r>
              <a:rPr lang="en-US" sz="4800" dirty="0" smtClean="0"/>
              <a:t> acid </a:t>
            </a:r>
            <a:r>
              <a:rPr lang="en-US" sz="4900" dirty="0" smtClean="0"/>
              <a:t>and pepsin:</a:t>
            </a:r>
          </a:p>
          <a:p>
            <a:pPr marL="914400" indent="-377825">
              <a:buFont typeface="+mj-lt"/>
              <a:buAutoNum type="arabicPeriod"/>
            </a:pPr>
            <a:r>
              <a:rPr lang="en-US" sz="4900" dirty="0" smtClean="0"/>
              <a:t>Increased parietal cell mass. </a:t>
            </a:r>
          </a:p>
          <a:p>
            <a:pPr marL="914400" indent="-377825">
              <a:buFont typeface="+mj-lt"/>
              <a:buAutoNum type="arabicPeriod"/>
            </a:pPr>
            <a:r>
              <a:rPr lang="en-US" sz="4900" dirty="0" smtClean="0"/>
              <a:t>Increased stimulation of acid secretion</a:t>
            </a:r>
          </a:p>
          <a:p>
            <a:pPr marL="914400" indent="-377825">
              <a:buFont typeface="+mj-lt"/>
              <a:buAutoNum type="arabicPeriod"/>
            </a:pPr>
            <a:r>
              <a:rPr lang="en-US" sz="4900" dirty="0" smtClean="0"/>
              <a:t>Increased parietal cell sensitivity to stimulants. </a:t>
            </a:r>
          </a:p>
          <a:p>
            <a:pPr marL="914400" indent="-377825">
              <a:buFont typeface="+mj-lt"/>
              <a:buAutoNum type="arabicPeriod"/>
            </a:pPr>
            <a:r>
              <a:rPr lang="en-US" sz="4900" dirty="0" smtClean="0"/>
              <a:t>Loss of inhibitory </a:t>
            </a:r>
            <a:r>
              <a:rPr lang="en-US" sz="5100" dirty="0" smtClean="0"/>
              <a:t>control of acid secretion</a:t>
            </a:r>
            <a:r>
              <a:rPr lang="en-US" sz="3800" dirty="0" smtClean="0"/>
              <a:t>. </a:t>
            </a:r>
            <a:endParaRPr lang="ar-SA"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What are the major complications? </a:t>
            </a:r>
            <a:br>
              <a:rPr lang="en-US" dirty="0" smtClean="0"/>
            </a:br>
            <a:endParaRPr lang="ar-SA" dirty="0"/>
          </a:p>
        </p:txBody>
      </p:sp>
      <p:sp>
        <p:nvSpPr>
          <p:cNvPr id="3" name="Content Placeholder 2"/>
          <p:cNvSpPr>
            <a:spLocks noGrp="1"/>
          </p:cNvSpPr>
          <p:nvPr>
            <p:ph idx="1"/>
          </p:nvPr>
        </p:nvSpPr>
        <p:spPr/>
        <p:txBody>
          <a:bodyPr>
            <a:normAutofit/>
          </a:bodyPr>
          <a:lstStyle/>
          <a:p>
            <a:pPr>
              <a:buNone/>
            </a:pPr>
            <a:r>
              <a:rPr lang="en-US" dirty="0" smtClean="0"/>
              <a:t>The major complication is perforation of a vessel with subsequent </a:t>
            </a:r>
            <a:r>
              <a:rPr lang="en-US" dirty="0" smtClean="0">
                <a:solidFill>
                  <a:srgbClr val="FF0000"/>
                </a:solidFill>
              </a:rPr>
              <a:t>gastro-intestinal </a:t>
            </a:r>
            <a:r>
              <a:rPr lang="en-US" dirty="0" err="1" smtClean="0">
                <a:solidFill>
                  <a:srgbClr val="FF0000"/>
                </a:solidFill>
              </a:rPr>
              <a:t>haemorrhage</a:t>
            </a:r>
            <a:r>
              <a:rPr lang="en-US" dirty="0" smtClean="0"/>
              <a:t>. This can present as either </a:t>
            </a:r>
            <a:r>
              <a:rPr lang="en-US" dirty="0" err="1" smtClean="0"/>
              <a:t>hematemesis</a:t>
            </a:r>
            <a:r>
              <a:rPr lang="en-US" dirty="0" smtClean="0"/>
              <a:t>, </a:t>
            </a:r>
            <a:r>
              <a:rPr lang="en-US" dirty="0" err="1" smtClean="0"/>
              <a:t>melena</a:t>
            </a:r>
            <a:r>
              <a:rPr lang="en-US" dirty="0" smtClean="0"/>
              <a:t> or iron deficiency anemia. Depending upon the direction of rupture, </a:t>
            </a:r>
            <a:r>
              <a:rPr lang="en-US" dirty="0" smtClean="0">
                <a:solidFill>
                  <a:srgbClr val="FF0000"/>
                </a:solidFill>
              </a:rPr>
              <a:t>perforation </a:t>
            </a:r>
            <a:r>
              <a:rPr lang="en-US" dirty="0" smtClean="0"/>
              <a:t>can cause severe pain, </a:t>
            </a:r>
            <a:r>
              <a:rPr lang="en-US" dirty="0" smtClean="0">
                <a:solidFill>
                  <a:srgbClr val="FF0000"/>
                </a:solidFill>
              </a:rPr>
              <a:t>collapse and peritonitis</a:t>
            </a:r>
            <a:r>
              <a:rPr lang="en-US" dirty="0" smtClean="0"/>
              <a:t>. Posterior perforation may cause mid-back pain. Other complications include </a:t>
            </a:r>
            <a:r>
              <a:rPr lang="en-US" dirty="0" smtClean="0">
                <a:solidFill>
                  <a:srgbClr val="FF0000"/>
                </a:solidFill>
              </a:rPr>
              <a:t>fibrosis and adhesions</a:t>
            </a:r>
            <a:endParaRPr lang="ar-SA" dirty="0">
              <a:solidFill>
                <a:srgbClr val="FF0000"/>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en-US" dirty="0" smtClean="0"/>
              <a:t>4. What investigations should be performed? </a:t>
            </a:r>
            <a:br>
              <a:rPr lang="en-US" dirty="0" smtClean="0"/>
            </a:br>
            <a:endParaRPr lang="ar-SA" dirty="0"/>
          </a:p>
        </p:txBody>
      </p:sp>
      <p:sp>
        <p:nvSpPr>
          <p:cNvPr id="3" name="Content Placeholder 2"/>
          <p:cNvSpPr>
            <a:spLocks noGrp="1"/>
          </p:cNvSpPr>
          <p:nvPr>
            <p:ph idx="1"/>
          </p:nvPr>
        </p:nvSpPr>
        <p:spPr/>
        <p:txBody>
          <a:bodyPr/>
          <a:lstStyle/>
          <a:p>
            <a:pPr>
              <a:buNone/>
            </a:pPr>
            <a:r>
              <a:rPr lang="en-US" dirty="0" smtClean="0"/>
              <a:t> </a:t>
            </a:r>
            <a:r>
              <a:rPr lang="en-US" dirty="0" err="1" smtClean="0"/>
              <a:t>Fiberoptic</a:t>
            </a:r>
            <a:r>
              <a:rPr lang="en-US" dirty="0" smtClean="0"/>
              <a:t> endoscopy is the investigation of choice as it allows any ulcer observed to be </a:t>
            </a:r>
          </a:p>
          <a:p>
            <a:pPr>
              <a:buNone/>
            </a:pPr>
            <a:r>
              <a:rPr lang="en-US" dirty="0" smtClean="0"/>
              <a:t>    biopsied to exclude </a:t>
            </a:r>
            <a:r>
              <a:rPr lang="en-US" dirty="0" err="1" smtClean="0"/>
              <a:t>neoplastic</a:t>
            </a:r>
            <a:r>
              <a:rPr lang="en-US" dirty="0" smtClean="0"/>
              <a:t> disease and to confirm or refute the presence of Helicobacter </a:t>
            </a:r>
          </a:p>
          <a:p>
            <a:pPr>
              <a:buNone/>
            </a:pPr>
            <a:r>
              <a:rPr lang="en-US" dirty="0" smtClean="0"/>
              <a:t>    pylori. Blood counts should be performed to exclude anemia from previous bleeding.</a:t>
            </a:r>
            <a:endParaRPr lang="ar-SA"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fontScale="90000"/>
          </a:bodyPr>
          <a:lstStyle/>
          <a:p>
            <a:pPr algn="l"/>
            <a:r>
              <a:rPr lang="en-US" sz="4000" dirty="0" smtClean="0"/>
              <a:t>5. What changes might an endoscopic biopsy show if there was ulceration of the gastric or duodenal mucosa? </a:t>
            </a:r>
            <a:r>
              <a:rPr lang="en-US" dirty="0" smtClean="0"/>
              <a:t/>
            </a:r>
            <a:br>
              <a:rPr lang="en-US" dirty="0" smtClean="0"/>
            </a:br>
            <a:endParaRPr lang="ar-SA" dirty="0"/>
          </a:p>
        </p:txBody>
      </p:sp>
      <p:sp>
        <p:nvSpPr>
          <p:cNvPr id="3" name="Content Placeholder 2"/>
          <p:cNvSpPr>
            <a:spLocks noGrp="1"/>
          </p:cNvSpPr>
          <p:nvPr>
            <p:ph idx="1"/>
          </p:nvPr>
        </p:nvSpPr>
        <p:spPr>
          <a:xfrm>
            <a:off x="457200" y="1828800"/>
            <a:ext cx="8229600" cy="4525963"/>
          </a:xfrm>
        </p:spPr>
        <p:txBody>
          <a:bodyPr>
            <a:normAutofit fontScale="70000" lnSpcReduction="20000"/>
          </a:bodyPr>
          <a:lstStyle/>
          <a:p>
            <a:pPr>
              <a:buNone/>
            </a:pPr>
            <a:r>
              <a:rPr lang="en-US" dirty="0" smtClean="0"/>
              <a:t> The histological features include an acute and/or chronic inflammatory cell infiltrate within the glandular or surface epithelium and lamina </a:t>
            </a:r>
            <a:r>
              <a:rPr lang="en-US" dirty="0" err="1" smtClean="0"/>
              <a:t>propria</a:t>
            </a:r>
            <a:r>
              <a:rPr lang="en-US" dirty="0" smtClean="0"/>
              <a:t>, often with lymphoid aggregate formation. </a:t>
            </a:r>
          </a:p>
          <a:p>
            <a:pPr>
              <a:buNone/>
            </a:pPr>
            <a:r>
              <a:rPr lang="en-US" dirty="0" smtClean="0"/>
              <a:t>Regenerative changes are sometimes observed in the surface epithelium. </a:t>
            </a:r>
          </a:p>
          <a:p>
            <a:pPr>
              <a:buNone/>
            </a:pPr>
            <a:r>
              <a:rPr lang="en-US" dirty="0" smtClean="0"/>
              <a:t>In the stomach, small intestinal </a:t>
            </a:r>
            <a:r>
              <a:rPr lang="en-US" dirty="0" err="1" smtClean="0"/>
              <a:t>metaplasia</a:t>
            </a:r>
            <a:r>
              <a:rPr lang="en-US" dirty="0" smtClean="0"/>
              <a:t> may be observed and goblet cells are also frequently located in these </a:t>
            </a:r>
            <a:r>
              <a:rPr lang="en-US" dirty="0" err="1" smtClean="0"/>
              <a:t>metaplastic</a:t>
            </a:r>
            <a:r>
              <a:rPr lang="en-US" dirty="0" smtClean="0"/>
              <a:t> areas. </a:t>
            </a:r>
          </a:p>
          <a:p>
            <a:pPr>
              <a:buNone/>
            </a:pPr>
            <a:r>
              <a:rPr lang="en-US" dirty="0" smtClean="0"/>
              <a:t>Gland atrophy, often quite marked, is also a feature of chronic gastritis, especially when H. pylori infection is identified. </a:t>
            </a:r>
          </a:p>
          <a:p>
            <a:pPr>
              <a:buNone/>
            </a:pPr>
            <a:r>
              <a:rPr lang="en-US" dirty="0" smtClean="0"/>
              <a:t>The presence of dysplasia should be sought and carefully excluded.</a:t>
            </a:r>
          </a:p>
          <a:p>
            <a:pPr>
              <a:buNone/>
            </a:pPr>
            <a:r>
              <a:rPr lang="en-US" dirty="0" smtClean="0"/>
              <a:t>Finally, special stains may reveal the presence of H. pylori in the </a:t>
            </a:r>
          </a:p>
          <a:p>
            <a:pPr>
              <a:buNone/>
            </a:pPr>
            <a:r>
              <a:rPr lang="en-US" dirty="0" smtClean="0"/>
              <a:t>surface mucosa.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343400" y="3886200"/>
            <a:ext cx="4210050" cy="29718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4419600" y="762000"/>
            <a:ext cx="4171950" cy="29718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0" y="3876675"/>
            <a:ext cx="4152900" cy="2981325"/>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0" y="685800"/>
            <a:ext cx="4143375" cy="2952750"/>
          </a:xfrm>
          <a:prstGeom prst="rect">
            <a:avLst/>
          </a:prstGeom>
          <a:noFill/>
          <a:ln w="9525">
            <a:noFill/>
            <a:miter lim="800000"/>
            <a:headEnd/>
            <a:tailEnd/>
          </a:ln>
        </p:spPr>
      </p:pic>
      <p:sp>
        <p:nvSpPr>
          <p:cNvPr id="10" name="TextBox 9"/>
          <p:cNvSpPr txBox="1"/>
          <p:nvPr/>
        </p:nvSpPr>
        <p:spPr>
          <a:xfrm>
            <a:off x="3276600" y="228600"/>
            <a:ext cx="2792238" cy="369332"/>
          </a:xfrm>
          <a:prstGeom prst="rect">
            <a:avLst/>
          </a:prstGeom>
        </p:spPr>
        <p:style>
          <a:lnRef idx="2">
            <a:schemeClr val="accent3"/>
          </a:lnRef>
          <a:fillRef idx="1">
            <a:schemeClr val="lt1"/>
          </a:fillRef>
          <a:effectRef idx="0">
            <a:schemeClr val="accent3"/>
          </a:effectRef>
          <a:fontRef idx="minor">
            <a:schemeClr val="dk1"/>
          </a:fontRef>
        </p:style>
        <p:txBody>
          <a:bodyPr wrap="none" rtlCol="1">
            <a:spAutoFit/>
          </a:bodyPr>
          <a:lstStyle/>
          <a:p>
            <a:r>
              <a:rPr lang="en-CA" b="1" dirty="0" smtClean="0"/>
              <a:t>Helicobacter pylori gastritis</a:t>
            </a:r>
            <a:endParaRPr lang="ar-SA" dirty="0"/>
          </a:p>
        </p:txBody>
      </p:sp>
      <p:sp>
        <p:nvSpPr>
          <p:cNvPr id="11" name="TextBox 10"/>
          <p:cNvSpPr txBox="1"/>
          <p:nvPr/>
        </p:nvSpPr>
        <p:spPr>
          <a:xfrm>
            <a:off x="2895600" y="6488668"/>
            <a:ext cx="2792238" cy="369332"/>
          </a:xfrm>
          <a:prstGeom prst="rect">
            <a:avLst/>
          </a:prstGeom>
        </p:spPr>
        <p:style>
          <a:lnRef idx="2">
            <a:schemeClr val="accent3"/>
          </a:lnRef>
          <a:fillRef idx="1">
            <a:schemeClr val="lt1"/>
          </a:fillRef>
          <a:effectRef idx="0">
            <a:schemeClr val="accent3"/>
          </a:effectRef>
          <a:fontRef idx="minor">
            <a:schemeClr val="dk1"/>
          </a:fontRef>
        </p:style>
        <p:txBody>
          <a:bodyPr wrap="none" rtlCol="1">
            <a:spAutoFit/>
          </a:bodyPr>
          <a:lstStyle/>
          <a:p>
            <a:r>
              <a:rPr lang="en-CA" b="1" dirty="0" smtClean="0"/>
              <a:t>Helicobacter pylori gastritis</a:t>
            </a:r>
            <a:endParaRPr lang="ar-SA"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6600" y="228600"/>
            <a:ext cx="1986057" cy="369332"/>
          </a:xfrm>
          <a:prstGeom prst="rect">
            <a:avLst/>
          </a:prstGeom>
        </p:spPr>
        <p:style>
          <a:lnRef idx="2">
            <a:schemeClr val="accent3"/>
          </a:lnRef>
          <a:fillRef idx="1">
            <a:schemeClr val="lt1"/>
          </a:fillRef>
          <a:effectRef idx="0">
            <a:schemeClr val="accent3"/>
          </a:effectRef>
          <a:fontRef idx="minor">
            <a:schemeClr val="dk1"/>
          </a:fontRef>
        </p:style>
        <p:txBody>
          <a:bodyPr wrap="none" rtlCol="1">
            <a:spAutoFit/>
          </a:bodyPr>
          <a:lstStyle/>
          <a:p>
            <a:r>
              <a:rPr lang="en-CA" b="1" dirty="0" smtClean="0"/>
              <a:t>Helicobacter pylori</a:t>
            </a:r>
            <a:endParaRPr lang="ar-SA" dirty="0"/>
          </a:p>
        </p:txBody>
      </p:sp>
      <p:sp>
        <p:nvSpPr>
          <p:cNvPr id="3" name="Rectangle 2"/>
          <p:cNvSpPr/>
          <p:nvPr/>
        </p:nvSpPr>
        <p:spPr>
          <a:xfrm>
            <a:off x="1219200" y="914400"/>
            <a:ext cx="6019800" cy="95410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sz="2000" i="1" dirty="0" smtClean="0"/>
              <a:t>Cytokines released:  </a:t>
            </a:r>
          </a:p>
          <a:p>
            <a:r>
              <a:rPr lang="en-US" i="1" dirty="0" smtClean="0"/>
              <a:t>interleukin-1, interleukin-6, </a:t>
            </a:r>
            <a:r>
              <a:rPr lang="en-US" i="1" dirty="0" smtClean="0"/>
              <a:t> </a:t>
            </a:r>
            <a:r>
              <a:rPr lang="en-US" i="1" dirty="0" smtClean="0"/>
              <a:t>interleukin-8 </a:t>
            </a:r>
            <a:r>
              <a:rPr lang="en-US" i="1" dirty="0" smtClean="0"/>
              <a:t>and tumor </a:t>
            </a:r>
            <a:r>
              <a:rPr lang="en-US" i="1" dirty="0" smtClean="0"/>
              <a:t>necrosis factor</a:t>
            </a:r>
            <a:endParaRPr lang="en-US" dirty="0"/>
          </a:p>
        </p:txBody>
      </p:sp>
      <p:sp>
        <p:nvSpPr>
          <p:cNvPr id="4" name="Rectangle 3"/>
          <p:cNvSpPr/>
          <p:nvPr/>
        </p:nvSpPr>
        <p:spPr>
          <a:xfrm>
            <a:off x="1219200" y="2057400"/>
            <a:ext cx="6019800"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b="1" i="1" dirty="0" smtClean="0"/>
              <a:t>Virulence factors</a:t>
            </a:r>
            <a:r>
              <a:rPr lang="en-US" i="1" dirty="0" smtClean="0"/>
              <a:t> include flagella for motility, </a:t>
            </a:r>
            <a:r>
              <a:rPr lang="en-US" i="1" dirty="0" err="1" smtClean="0"/>
              <a:t>urease</a:t>
            </a:r>
            <a:r>
              <a:rPr lang="en-US" i="1" dirty="0" smtClean="0"/>
              <a:t> production (making ammonia), and bacterial </a:t>
            </a:r>
            <a:r>
              <a:rPr lang="en-US" i="1" dirty="0" err="1" smtClean="0"/>
              <a:t>adhesins</a:t>
            </a:r>
            <a:r>
              <a:rPr lang="en-US" i="1" dirty="0" smtClean="0"/>
              <a:t>. Organisms that express </a:t>
            </a:r>
            <a:r>
              <a:rPr lang="en-US" i="1" dirty="0" err="1" smtClean="0"/>
              <a:t>cytotoxin</a:t>
            </a:r>
            <a:r>
              <a:rPr lang="en-US" i="1" dirty="0" smtClean="0"/>
              <a:t>-associated antigen (</a:t>
            </a:r>
            <a:r>
              <a:rPr lang="en-US" i="1" dirty="0" err="1" smtClean="0"/>
              <a:t>CagA</a:t>
            </a:r>
            <a:r>
              <a:rPr lang="en-US" i="1" dirty="0" smtClean="0"/>
              <a:t>) usually also have a cassette of 29 associated genes (the so-called </a:t>
            </a:r>
            <a:r>
              <a:rPr lang="en-US" b="1" i="1" dirty="0" err="1" smtClean="0"/>
              <a:t>Cag</a:t>
            </a:r>
            <a:r>
              <a:rPr lang="en-US" b="1" i="1" dirty="0" smtClean="0"/>
              <a:t> </a:t>
            </a:r>
            <a:r>
              <a:rPr lang="en-US" b="1" i="1" dirty="0" err="1" smtClean="0"/>
              <a:t>pathogenicity</a:t>
            </a:r>
            <a:r>
              <a:rPr lang="en-US" b="1" i="1" dirty="0" smtClean="0"/>
              <a:t> island</a:t>
            </a:r>
            <a:r>
              <a:rPr lang="en-US" i="1" dirty="0" smtClean="0"/>
              <a:t>) that promotes inflammation and tissue damage. One of the most important of these is the </a:t>
            </a:r>
            <a:r>
              <a:rPr lang="en-US" i="1" dirty="0" err="1" smtClean="0"/>
              <a:t>vacuolating</a:t>
            </a:r>
            <a:r>
              <a:rPr lang="en-US" i="1" dirty="0" smtClean="0"/>
              <a:t> toxin (</a:t>
            </a:r>
            <a:r>
              <a:rPr lang="en-US" dirty="0" err="1" smtClean="0"/>
              <a:t>VacA</a:t>
            </a:r>
            <a:r>
              <a:rPr lang="en-US" i="1" dirty="0" smtClean="0"/>
              <a:t>), which is a gene product that causes direct cell injury</a:t>
            </a:r>
            <a:endParaRPr lang="en-US" dirty="0"/>
          </a:p>
        </p:txBody>
      </p:sp>
      <p:sp>
        <p:nvSpPr>
          <p:cNvPr id="5" name="Rectangle 4"/>
          <p:cNvSpPr/>
          <p:nvPr/>
        </p:nvSpPr>
        <p:spPr>
          <a:xfrm>
            <a:off x="1143000" y="4648200"/>
            <a:ext cx="6096000"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b="1" dirty="0" smtClean="0"/>
              <a:t>Are these organisms present in the duodenum?</a:t>
            </a:r>
          </a:p>
          <a:p>
            <a:r>
              <a:rPr lang="en-US" i="1" dirty="0" smtClean="0"/>
              <a:t>No. The</a:t>
            </a:r>
            <a:r>
              <a:rPr lang="en-US" dirty="0" smtClean="0"/>
              <a:t> H. pylori </a:t>
            </a:r>
            <a:r>
              <a:rPr lang="en-US" i="1" dirty="0" smtClean="0"/>
              <a:t>organisms live in gastric mucus and inflict duodenal damage via cytokine and toxin production.</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04800" y="381000"/>
            <a:ext cx="4152900" cy="2962275"/>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648200" y="304800"/>
            <a:ext cx="3886200" cy="2987832"/>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228600" y="3505200"/>
            <a:ext cx="4152900" cy="2981325"/>
          </a:xfrm>
          <a:prstGeom prst="rect">
            <a:avLst/>
          </a:prstGeom>
          <a:noFill/>
          <a:ln w="9525">
            <a:noFill/>
            <a:miter lim="800000"/>
            <a:headEnd/>
            <a:tailEnd/>
          </a:ln>
        </p:spPr>
      </p:pic>
      <p:pic>
        <p:nvPicPr>
          <p:cNvPr id="2053" name="Picture 5"/>
          <p:cNvPicPr>
            <a:picLocks noChangeAspect="1" noChangeArrowheads="1"/>
          </p:cNvPicPr>
          <p:nvPr/>
        </p:nvPicPr>
        <p:blipFill>
          <a:blip r:embed="rId5" cstate="print"/>
          <a:srcRect/>
          <a:stretch>
            <a:fillRect/>
          </a:stretch>
        </p:blipFill>
        <p:spPr bwMode="auto">
          <a:xfrm>
            <a:off x="4495800" y="3505200"/>
            <a:ext cx="4171950" cy="2905125"/>
          </a:xfrm>
          <a:prstGeom prst="rect">
            <a:avLst/>
          </a:prstGeom>
          <a:noFill/>
          <a:ln w="9525">
            <a:noFill/>
            <a:miter lim="800000"/>
            <a:headEnd/>
            <a:tailEnd/>
          </a:ln>
        </p:spPr>
      </p:pic>
      <p:sp>
        <p:nvSpPr>
          <p:cNvPr id="8" name="TextBox 7"/>
          <p:cNvSpPr txBox="1"/>
          <p:nvPr/>
        </p:nvSpPr>
        <p:spPr>
          <a:xfrm>
            <a:off x="3886200" y="152400"/>
            <a:ext cx="1889107" cy="369332"/>
          </a:xfrm>
          <a:prstGeom prst="rect">
            <a:avLst/>
          </a:prstGeom>
        </p:spPr>
        <p:style>
          <a:lnRef idx="2">
            <a:schemeClr val="accent2"/>
          </a:lnRef>
          <a:fillRef idx="1">
            <a:schemeClr val="lt1"/>
          </a:fillRef>
          <a:effectRef idx="0">
            <a:schemeClr val="accent2"/>
          </a:effectRef>
          <a:fontRef idx="minor">
            <a:schemeClr val="dk1"/>
          </a:fontRef>
        </p:style>
        <p:txBody>
          <a:bodyPr wrap="none" rtlCol="1">
            <a:spAutoFit/>
          </a:bodyPr>
          <a:lstStyle/>
          <a:p>
            <a:r>
              <a:rPr lang="en-US" dirty="0" smtClean="0"/>
              <a:t>Gastric Carcinoma</a:t>
            </a:r>
            <a:endParaRPr lang="ar-SA"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2057400"/>
            <a:ext cx="7620000" cy="1569660"/>
          </a:xfrm>
          <a:prstGeom prst="rect">
            <a:avLst/>
          </a:prstGeom>
        </p:spPr>
        <p:txBody>
          <a:bodyPr wrap="square">
            <a:spAutoFit/>
          </a:bodyPr>
          <a:lstStyle/>
          <a:p>
            <a:r>
              <a:rPr lang="en-US" sz="3200" b="1" dirty="0" smtClean="0"/>
              <a:t>Do chronic peptic ulcers of duodenum undergo malignant transformation? </a:t>
            </a:r>
            <a:br>
              <a:rPr lang="en-US" sz="3200" b="1" dirty="0" smtClean="0"/>
            </a:br>
            <a:r>
              <a:rPr lang="en-US" sz="3200" dirty="0" smtClean="0"/>
              <a:t>No.</a:t>
            </a:r>
            <a:endParaRPr lang="ar-SA" sz="32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534400" cy="1143000"/>
          </a:xfrm>
        </p:spPr>
        <p:txBody>
          <a:bodyPr>
            <a:noAutofit/>
          </a:bodyPr>
          <a:lstStyle/>
          <a:p>
            <a:pPr algn="l"/>
            <a:r>
              <a:rPr lang="en-US" sz="3200" dirty="0" smtClean="0"/>
              <a:t>What is the relationship between chronic gastritis, Helicobacter pylori, chronic peptic ulcer, gastric carcinoma and a low-grade gastric lymphoma? </a:t>
            </a:r>
            <a:endParaRPr lang="ar-SA" sz="3200" dirty="0" smtClean="0"/>
          </a:p>
        </p:txBody>
      </p:sp>
      <p:sp>
        <p:nvSpPr>
          <p:cNvPr id="3" name="Content Placeholder 2"/>
          <p:cNvSpPr>
            <a:spLocks noGrp="1"/>
          </p:cNvSpPr>
          <p:nvPr>
            <p:ph idx="1"/>
          </p:nvPr>
        </p:nvSpPr>
        <p:spPr>
          <a:xfrm>
            <a:off x="381000" y="1752600"/>
            <a:ext cx="8229600" cy="4953000"/>
          </a:xfrm>
        </p:spPr>
        <p:txBody>
          <a:bodyPr>
            <a:normAutofit fontScale="62500" lnSpcReduction="20000"/>
          </a:bodyPr>
          <a:lstStyle/>
          <a:p>
            <a:pPr>
              <a:buNone/>
            </a:pPr>
            <a:r>
              <a:rPr lang="en-US" b="1" dirty="0" smtClean="0"/>
              <a:t>      </a:t>
            </a:r>
            <a:r>
              <a:rPr lang="en-US" dirty="0" smtClean="0"/>
              <a:t>Chronic infection, especially with H pylori, represents the most common form of chronic gastritis. The mucosa shows an intense acute and chronic inflammatory infiltrate and progressive atrophy of the mucosal glands. Patients secrete excess acid and have a low </a:t>
            </a:r>
            <a:r>
              <a:rPr lang="en-US" dirty="0" err="1" smtClean="0"/>
              <a:t>intragastric</a:t>
            </a:r>
            <a:r>
              <a:rPr lang="en-US" dirty="0" smtClean="0"/>
              <a:t> </a:t>
            </a:r>
            <a:r>
              <a:rPr lang="en-US" dirty="0" err="1" smtClean="0"/>
              <a:t>pH.</a:t>
            </a:r>
            <a:r>
              <a:rPr lang="en-US" dirty="0" smtClean="0"/>
              <a:t> H pylori is also associated with gastric and duodenal ulcer disease and with gastric cancer. H pylori infection of gastric mucosa is present in 100% of patients with duodenal ulcer and 70% of those with gastric ulcer. H pylori infection is a major factor in the pathogenesis of peptic ulcer.</a:t>
            </a:r>
          </a:p>
          <a:p>
            <a:pPr>
              <a:buNone/>
            </a:pPr>
            <a:r>
              <a:rPr lang="en-US" dirty="0" smtClean="0"/>
              <a:t>      H pylori induces an intense inflammatory and immune response and increased production of </a:t>
            </a:r>
            <a:r>
              <a:rPr lang="en-US" dirty="0" err="1" smtClean="0"/>
              <a:t>proinflammatory</a:t>
            </a:r>
            <a:r>
              <a:rPr lang="en-US" dirty="0" smtClean="0"/>
              <a:t> cytokines. H pylori secretes a </a:t>
            </a:r>
            <a:r>
              <a:rPr lang="en-US" dirty="0" err="1" smtClean="0"/>
              <a:t>urease</a:t>
            </a:r>
            <a:r>
              <a:rPr lang="en-US" dirty="0" smtClean="0"/>
              <a:t> that breaks down urea to form toxic compounds such as ammonium chloride and </a:t>
            </a:r>
            <a:r>
              <a:rPr lang="en-US" dirty="0" err="1" smtClean="0"/>
              <a:t>monochloramine</a:t>
            </a:r>
            <a:r>
              <a:rPr lang="en-US" dirty="0" smtClean="0"/>
              <a:t>. Thrombotic </a:t>
            </a:r>
            <a:r>
              <a:rPr lang="en-US" dirty="0" err="1" smtClean="0"/>
              <a:t>occulsion</a:t>
            </a:r>
            <a:r>
              <a:rPr lang="en-US" dirty="0" smtClean="0"/>
              <a:t> of surface capillaries is promoted by a bacterial platelet-activating factor. Other antigens, including </a:t>
            </a:r>
            <a:r>
              <a:rPr lang="en-US" dirty="0" err="1" smtClean="0"/>
              <a:t>lipopolysaccharides</a:t>
            </a:r>
            <a:r>
              <a:rPr lang="en-US" dirty="0" smtClean="0"/>
              <a:t>, recruit inflammatory cells to the mucosa. The chronically inflamed mucosa is more susceptible to acid-peptic injury and peptic ulceration. In addition, chronic inflammation of the mucosa is possibly important in the pathogenesis of gastric carcinoma and a low-grade gastric lymphoma, also known as </a:t>
            </a:r>
            <a:r>
              <a:rPr lang="en-US" dirty="0" err="1" smtClean="0"/>
              <a:t>MALToma</a:t>
            </a:r>
            <a:r>
              <a:rPr lang="en-US" dirty="0" smtClean="0"/>
              <a:t> (MALT = Mucosa-Associated Lymphoid Tissue).</a:t>
            </a:r>
            <a:endParaRPr lang="ar-SA"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normAutofit fontScale="85000" lnSpcReduction="10000"/>
          </a:bodyPr>
          <a:lstStyle/>
          <a:p>
            <a:r>
              <a:rPr lang="en-US" b="1" dirty="0" smtClean="0"/>
              <a:t>What are the complications of chronic peptic ulcers? </a:t>
            </a:r>
            <a:br>
              <a:rPr lang="en-US" b="1" dirty="0" smtClean="0"/>
            </a:br>
            <a:r>
              <a:rPr lang="en-US" dirty="0" smtClean="0"/>
              <a:t>The complications of peptic ulcer disease are:</a:t>
            </a:r>
          </a:p>
          <a:p>
            <a:pPr lvl="1">
              <a:buNone/>
            </a:pPr>
            <a:r>
              <a:rPr lang="en-US" dirty="0" smtClean="0"/>
              <a:t>(1) bleeding</a:t>
            </a:r>
          </a:p>
          <a:p>
            <a:pPr lvl="1">
              <a:buNone/>
            </a:pPr>
            <a:r>
              <a:rPr lang="en-US" dirty="0" smtClean="0"/>
              <a:t>(2) perforation</a:t>
            </a:r>
          </a:p>
          <a:p>
            <a:pPr lvl="1">
              <a:buNone/>
            </a:pPr>
            <a:r>
              <a:rPr lang="en-US" dirty="0" smtClean="0"/>
              <a:t>(3) penetration into an adjacent </a:t>
            </a:r>
            <a:r>
              <a:rPr lang="en-US" dirty="0" err="1" smtClean="0"/>
              <a:t>viscus</a:t>
            </a:r>
            <a:endParaRPr lang="en-US" dirty="0" smtClean="0"/>
          </a:p>
          <a:p>
            <a:pPr lvl="1">
              <a:buNone/>
            </a:pPr>
            <a:r>
              <a:rPr lang="en-US" dirty="0" smtClean="0"/>
              <a:t>(4) obstruction from edema or from scarring of the pylorus or duodenum</a:t>
            </a:r>
          </a:p>
          <a:p>
            <a:pPr lvl="1">
              <a:buNone/>
            </a:pPr>
            <a:r>
              <a:rPr lang="en-US" dirty="0" smtClean="0"/>
              <a:t>(5) intractable pain.</a:t>
            </a:r>
          </a:p>
          <a:p>
            <a:endParaRPr lang="en-US" dirty="0" smtClean="0"/>
          </a:p>
          <a:p>
            <a:r>
              <a:rPr lang="en-US" dirty="0" smtClean="0"/>
              <a:t> Malignant transformation does not occur in duodenal ulcers and is extremely rare in gastric ulcers.</a:t>
            </a:r>
            <a:endParaRPr lang="ar-SA"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عنوان 1"/>
          <p:cNvSpPr>
            <a:spLocks noGrp="1"/>
          </p:cNvSpPr>
          <p:nvPr>
            <p:ph type="title"/>
          </p:nvPr>
        </p:nvSpPr>
        <p:spPr/>
        <p:txBody>
          <a:bodyPr/>
          <a:lstStyle/>
          <a:p>
            <a:r>
              <a:rPr lang="en-US" smtClean="0"/>
              <a:t>Ulcer </a:t>
            </a:r>
          </a:p>
        </p:txBody>
      </p:sp>
      <p:sp>
        <p:nvSpPr>
          <p:cNvPr id="27651" name="عنصر نائب للمحتوى 2"/>
          <p:cNvSpPr>
            <a:spLocks noGrp="1"/>
          </p:cNvSpPr>
          <p:nvPr>
            <p:ph idx="1"/>
          </p:nvPr>
        </p:nvSpPr>
        <p:spPr/>
        <p:txBody>
          <a:bodyPr/>
          <a:lstStyle/>
          <a:p>
            <a:pPr marL="457200" indent="-457200">
              <a:buFont typeface="Calibri" pitchFamily="34" charset="0"/>
              <a:buAutoNum type="arabicPeriod"/>
            </a:pPr>
            <a:r>
              <a:rPr lang="en-US" sz="2400" i="1" dirty="0" smtClean="0"/>
              <a:t>Chronic Peptic ulcer</a:t>
            </a:r>
            <a:endParaRPr lang="en-US" sz="2000" dirty="0" smtClean="0"/>
          </a:p>
          <a:p>
            <a:pPr marL="457200" indent="-457200">
              <a:buFont typeface="Calibri" pitchFamily="34" charset="0"/>
              <a:buAutoNum type="arabicPeriod"/>
            </a:pPr>
            <a:r>
              <a:rPr lang="en-US" sz="2400" i="1" dirty="0" smtClean="0"/>
              <a:t>Stress ulcers (acute peptic ulcers)</a:t>
            </a:r>
            <a:endParaRPr lang="en-US" dirty="0" smtClean="0"/>
          </a:p>
        </p:txBody>
      </p:sp>
      <p:pic>
        <p:nvPicPr>
          <p:cNvPr id="27652" name="Picture 8" descr="E:\git fig\S01871-017-f018.jpg"/>
          <p:cNvPicPr>
            <a:picLocks noChangeAspect="1" noChangeArrowheads="1"/>
          </p:cNvPicPr>
          <p:nvPr/>
        </p:nvPicPr>
        <p:blipFill>
          <a:blip r:embed="rId2" cstate="print"/>
          <a:srcRect t="9311" b="9311"/>
          <a:stretch>
            <a:fillRect/>
          </a:stretch>
        </p:blipFill>
        <p:spPr bwMode="auto">
          <a:xfrm>
            <a:off x="152400" y="2667000"/>
            <a:ext cx="6248606" cy="2700337"/>
          </a:xfrm>
          <a:prstGeom prst="rect">
            <a:avLst/>
          </a:prstGeom>
          <a:noFill/>
          <a:ln w="9525">
            <a:noFill/>
            <a:miter lim="800000"/>
            <a:headEnd/>
            <a:tailEnd/>
          </a:ln>
        </p:spPr>
      </p:pic>
      <p:sp>
        <p:nvSpPr>
          <p:cNvPr id="27653" name="مستطيل 4"/>
          <p:cNvSpPr>
            <a:spLocks noChangeArrowheads="1"/>
          </p:cNvSpPr>
          <p:nvPr/>
        </p:nvSpPr>
        <p:spPr bwMode="auto">
          <a:xfrm>
            <a:off x="5357813" y="1071563"/>
            <a:ext cx="3571875" cy="1200150"/>
          </a:xfrm>
          <a:prstGeom prst="rect">
            <a:avLst/>
          </a:prstGeom>
          <a:noFill/>
          <a:ln w="9525">
            <a:solidFill>
              <a:srgbClr val="FF0000"/>
            </a:solidFill>
            <a:miter lim="800000"/>
            <a:headEnd/>
            <a:tailEnd/>
          </a:ln>
        </p:spPr>
        <p:txBody>
          <a:bodyPr>
            <a:spAutoFit/>
          </a:bodyPr>
          <a:lstStyle/>
          <a:p>
            <a:r>
              <a:rPr lang="en-GB" dirty="0">
                <a:solidFill>
                  <a:srgbClr val="FF0000"/>
                </a:solidFill>
              </a:rPr>
              <a:t>Ulcer</a:t>
            </a:r>
            <a:r>
              <a:rPr lang="en-GB" dirty="0"/>
              <a:t>: a breach in the mucosa of the alimentary tract extending through </a:t>
            </a:r>
            <a:r>
              <a:rPr lang="en-GB" dirty="0" err="1"/>
              <a:t>muscularis</a:t>
            </a:r>
            <a:r>
              <a:rPr lang="en-GB" dirty="0"/>
              <a:t> mucosa into </a:t>
            </a:r>
            <a:r>
              <a:rPr lang="en-GB" dirty="0" err="1"/>
              <a:t>submucosa</a:t>
            </a:r>
            <a:r>
              <a:rPr lang="en-GB" dirty="0"/>
              <a:t> or deeper.</a:t>
            </a:r>
          </a:p>
        </p:txBody>
      </p:sp>
      <p:pic>
        <p:nvPicPr>
          <p:cNvPr id="6" name="Picture 2" descr="G:\Cotran\Images\CH18\F018018.jpg"/>
          <p:cNvPicPr>
            <a:picLocks noChangeAspect="1" noChangeArrowheads="1"/>
          </p:cNvPicPr>
          <p:nvPr/>
        </p:nvPicPr>
        <p:blipFill>
          <a:blip r:embed="rId3" cstate="print"/>
          <a:srcRect/>
          <a:stretch>
            <a:fillRect/>
          </a:stretch>
        </p:blipFill>
        <p:spPr bwMode="auto">
          <a:xfrm>
            <a:off x="5871895" y="3657600"/>
            <a:ext cx="3272105" cy="2209800"/>
          </a:xfrm>
          <a:prstGeom prst="rect">
            <a:avLst/>
          </a:prstGeom>
          <a:noFill/>
          <a:ln w="9525">
            <a:noFill/>
            <a:miter lim="800000"/>
            <a:headEnd/>
            <a:tailEnd/>
          </a:ln>
        </p:spPr>
      </p:pic>
      <p:sp>
        <p:nvSpPr>
          <p:cNvPr id="7" name="Rectangle 6"/>
          <p:cNvSpPr/>
          <p:nvPr/>
        </p:nvSpPr>
        <p:spPr>
          <a:xfrm>
            <a:off x="6629400" y="5943600"/>
            <a:ext cx="1997535"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i="1" dirty="0" smtClean="0"/>
              <a:t>Acute gastric ulcers</a:t>
            </a:r>
            <a:endParaRPr lang="ar-SA" dirty="0"/>
          </a:p>
        </p:txBody>
      </p:sp>
      <p:sp>
        <p:nvSpPr>
          <p:cNvPr id="8" name="Rectangle 7"/>
          <p:cNvSpPr/>
          <p:nvPr/>
        </p:nvSpPr>
        <p:spPr>
          <a:xfrm>
            <a:off x="2286000" y="5410200"/>
            <a:ext cx="2022413"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marL="457200" indent="-457200"/>
            <a:r>
              <a:rPr lang="en-US" i="1" dirty="0" smtClean="0"/>
              <a:t>Chronic peptic ulcer</a:t>
            </a:r>
            <a:endParaRPr lang="en-US" sz="1600" dirty="0" smtClean="0"/>
          </a:p>
        </p:txBody>
      </p:sp>
      <p:sp>
        <p:nvSpPr>
          <p:cNvPr id="9" name="Rectangle 8"/>
          <p:cNvSpPr/>
          <p:nvPr/>
        </p:nvSpPr>
        <p:spPr>
          <a:xfrm>
            <a:off x="0" y="0"/>
            <a:ext cx="1698414" cy="461665"/>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pPr marL="514350" indent="-514350"/>
            <a:r>
              <a:rPr lang="en-US" sz="2400" dirty="0" smtClean="0"/>
              <a:t>Define ulcer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p:tgtEl>
                                          <p:spTgt spid="2765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Describe </a:t>
            </a:r>
            <a:r>
              <a:rPr lang="en-CA" b="1" dirty="0" smtClean="0"/>
              <a:t>acute gastric ulcers</a:t>
            </a:r>
            <a:endParaRPr lang="ar-SA" b="1" dirty="0"/>
          </a:p>
        </p:txBody>
      </p:sp>
      <p:sp>
        <p:nvSpPr>
          <p:cNvPr id="3" name="Content Placeholder 2"/>
          <p:cNvSpPr>
            <a:spLocks noGrp="1"/>
          </p:cNvSpPr>
          <p:nvPr>
            <p:ph idx="1"/>
          </p:nvPr>
        </p:nvSpPr>
        <p:spPr/>
        <p:txBody>
          <a:bodyPr>
            <a:normAutofit fontScale="70000" lnSpcReduction="20000"/>
          </a:bodyPr>
          <a:lstStyle/>
          <a:p>
            <a:r>
              <a:rPr lang="en-US" dirty="0" smtClean="0"/>
              <a:t>Acute ulcers are multiple, small, circular mucosal defects that typically measure less than 1 cm. The ulcer base is stained dark brown by acid digestion of </a:t>
            </a:r>
            <a:r>
              <a:rPr lang="en-US" dirty="0" err="1" smtClean="0"/>
              <a:t>extravasated</a:t>
            </a:r>
            <a:r>
              <a:rPr lang="en-US" dirty="0" smtClean="0"/>
              <a:t> blood. In an ulcer, necrosis involves the entire thickness of the mucosa. When the necrosis involves only the superficial mucosa, the lesion is an erosion. Acute gastric ulcers are usually not associated with fibrosis, which characterizes a chronic peptic ulcer. Acute, or stress, ulcers are most commonly encountered in patients with shock, burns, sepsis, intracranial conditions, and aspirin. About 1% to 4% of patients admitted to hospital intensive care units acutely develop superficial gastric erosion or ulcers, which may be associated with lethal bleeding. The most important determinant of clinical outcome is the ability to correct the underlying condition(s).</a:t>
            </a:r>
          </a:p>
          <a:p>
            <a:endParaRPr lang="en-US" dirty="0" smtClean="0"/>
          </a:p>
          <a:p>
            <a:r>
              <a:rPr lang="en-US" b="1" dirty="0" smtClean="0"/>
              <a:t>Are acute gastric ulcers associated with Helicobacter pylori? </a:t>
            </a:r>
            <a:br>
              <a:rPr lang="en-US" b="1" dirty="0" smtClean="0"/>
            </a:br>
            <a:r>
              <a:rPr lang="en-US" dirty="0" smtClean="0"/>
              <a:t>No.</a:t>
            </a:r>
            <a:endParaRPr lang="ar-SA"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Acute peptic ulcers</a:t>
            </a:r>
            <a:endParaRPr lang="ar-SA" dirty="0"/>
          </a:p>
        </p:txBody>
      </p:sp>
      <p:sp>
        <p:nvSpPr>
          <p:cNvPr id="3" name="Content Placeholder 2"/>
          <p:cNvSpPr>
            <a:spLocks noGrp="1"/>
          </p:cNvSpPr>
          <p:nvPr>
            <p:ph idx="1"/>
          </p:nvPr>
        </p:nvSpPr>
        <p:spPr/>
        <p:txBody>
          <a:bodyPr/>
          <a:lstStyle/>
          <a:p>
            <a:r>
              <a:rPr lang="en-US" dirty="0" smtClean="0"/>
              <a:t> Acutely developing gastric mucosal defects that may appear after severe stress </a:t>
            </a:r>
            <a:endParaRPr lang="ar-SA" dirty="0"/>
          </a:p>
        </p:txBody>
      </p:sp>
      <p:pic>
        <p:nvPicPr>
          <p:cNvPr id="4" name="Picture 2" descr="G:\Cotran\Images\CH18\F018018.jpg"/>
          <p:cNvPicPr>
            <a:picLocks noChangeAspect="1" noChangeArrowheads="1"/>
          </p:cNvPicPr>
          <p:nvPr/>
        </p:nvPicPr>
        <p:blipFill>
          <a:blip r:embed="rId2" cstate="print"/>
          <a:srcRect/>
          <a:stretch>
            <a:fillRect/>
          </a:stretch>
        </p:blipFill>
        <p:spPr bwMode="auto">
          <a:xfrm>
            <a:off x="2209800" y="2895600"/>
            <a:ext cx="5105400" cy="3449310"/>
          </a:xfrm>
          <a:prstGeom prst="rect">
            <a:avLst/>
          </a:prstGeom>
          <a:noFill/>
          <a:ln w="9525">
            <a:noFill/>
            <a:miter lim="800000"/>
            <a:headEnd/>
            <a:tailEnd/>
          </a:ln>
        </p:spPr>
      </p:pic>
      <p:sp>
        <p:nvSpPr>
          <p:cNvPr id="5" name="Rectangle 4"/>
          <p:cNvSpPr/>
          <p:nvPr/>
        </p:nvSpPr>
        <p:spPr>
          <a:xfrm>
            <a:off x="0" y="0"/>
            <a:ext cx="3002873"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Acute gastric ulcers</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fontScale="90000"/>
          </a:bodyPr>
          <a:lstStyle/>
          <a:p>
            <a:pPr>
              <a:defRPr/>
            </a:pPr>
            <a:r>
              <a:rPr lang="en-US" sz="3600" dirty="0" smtClean="0">
                <a:solidFill>
                  <a:srgbClr val="FF0000"/>
                </a:solidFill>
              </a:rPr>
              <a:t>Acute peptic ulcers</a:t>
            </a:r>
            <a:br>
              <a:rPr lang="en-US" sz="3600" dirty="0" smtClean="0">
                <a:solidFill>
                  <a:srgbClr val="FF0000"/>
                </a:solidFill>
              </a:rPr>
            </a:br>
            <a:r>
              <a:rPr lang="en-US" sz="3600" b="1" dirty="0" smtClean="0"/>
              <a:t> </a:t>
            </a:r>
            <a:r>
              <a:rPr lang="en-US" sz="3600" b="1" dirty="0" err="1" smtClean="0"/>
              <a:t>Pathophysiology</a:t>
            </a:r>
            <a:r>
              <a:rPr lang="en-US" sz="3600" dirty="0" smtClean="0">
                <a:solidFill>
                  <a:srgbClr val="FF0000"/>
                </a:solidFill>
              </a:rPr>
              <a:t> </a:t>
            </a:r>
            <a:r>
              <a:rPr lang="en-US" dirty="0" smtClean="0">
                <a:solidFill>
                  <a:srgbClr val="FF0000"/>
                </a:solidFill>
              </a:rPr>
              <a:t/>
            </a:r>
            <a:br>
              <a:rPr lang="en-US" dirty="0" smtClean="0">
                <a:solidFill>
                  <a:srgbClr val="FF0000"/>
                </a:solidFill>
              </a:rPr>
            </a:br>
            <a:endParaRPr lang="en-US" dirty="0">
              <a:solidFill>
                <a:srgbClr val="FF0000"/>
              </a:solidFill>
            </a:endParaRPr>
          </a:p>
        </p:txBody>
      </p:sp>
      <p:sp>
        <p:nvSpPr>
          <p:cNvPr id="31747" name="Content Placeholder 2"/>
          <p:cNvSpPr>
            <a:spLocks noGrp="1"/>
          </p:cNvSpPr>
          <p:nvPr>
            <p:ph idx="1"/>
          </p:nvPr>
        </p:nvSpPr>
        <p:spPr/>
        <p:txBody>
          <a:bodyPr/>
          <a:lstStyle/>
          <a:p>
            <a:r>
              <a:rPr lang="en-US" dirty="0" smtClean="0">
                <a:solidFill>
                  <a:schemeClr val="tx2"/>
                </a:solidFill>
              </a:rPr>
              <a:t>As  part of an acute </a:t>
            </a:r>
            <a:r>
              <a:rPr lang="en-US" i="1" dirty="0" smtClean="0">
                <a:solidFill>
                  <a:schemeClr val="tx2"/>
                </a:solidFill>
              </a:rPr>
              <a:t>gastritis</a:t>
            </a:r>
            <a:r>
              <a:rPr lang="en-US" dirty="0" smtClean="0">
                <a:solidFill>
                  <a:schemeClr val="tx2"/>
                </a:solidFill>
              </a:rPr>
              <a:t> </a:t>
            </a:r>
          </a:p>
          <a:p>
            <a:pPr>
              <a:buNone/>
            </a:pPr>
            <a:endParaRPr lang="en-US" dirty="0" smtClean="0">
              <a:solidFill>
                <a:schemeClr val="tx2"/>
              </a:solidFill>
            </a:endParaRPr>
          </a:p>
          <a:p>
            <a:r>
              <a:rPr lang="en-US" dirty="0" smtClean="0">
                <a:solidFill>
                  <a:schemeClr val="tx2"/>
                </a:solidFill>
              </a:rPr>
              <a:t>As  a complication of a severe </a:t>
            </a:r>
            <a:r>
              <a:rPr lang="en-US" i="1" dirty="0" smtClean="0">
                <a:solidFill>
                  <a:schemeClr val="tx2"/>
                </a:solidFill>
              </a:rPr>
              <a:t>stress response</a:t>
            </a:r>
            <a:r>
              <a:rPr lang="en-US" dirty="0" smtClean="0">
                <a:solidFill>
                  <a:schemeClr val="tx2"/>
                </a:solidFill>
              </a:rPr>
              <a:t> </a:t>
            </a:r>
          </a:p>
          <a:p>
            <a:pPr>
              <a:buNone/>
            </a:pPr>
            <a:endParaRPr lang="en-US" dirty="0" smtClean="0">
              <a:solidFill>
                <a:schemeClr val="tx2"/>
              </a:solidFill>
            </a:endParaRPr>
          </a:p>
          <a:p>
            <a:r>
              <a:rPr lang="en-US" dirty="0" smtClean="0">
                <a:solidFill>
                  <a:schemeClr val="tx2"/>
                </a:solidFill>
              </a:rPr>
              <a:t>As  a result of extreme </a:t>
            </a:r>
            <a:r>
              <a:rPr lang="en-US" i="1" dirty="0" smtClean="0">
                <a:solidFill>
                  <a:schemeClr val="tx2"/>
                </a:solidFill>
              </a:rPr>
              <a:t>hyperacidity</a:t>
            </a:r>
            <a:r>
              <a:rPr lang="en-US" dirty="0" smtClean="0">
                <a:solidFill>
                  <a:schemeClr val="tx2"/>
                </a:solidFill>
              </a:rPr>
              <a:t>. </a:t>
            </a:r>
          </a:p>
          <a:p>
            <a:endParaRPr lang="en-US" dirty="0" smtClean="0">
              <a:solidFill>
                <a:schemeClr val="tx2"/>
              </a:solidFill>
            </a:endParaRPr>
          </a:p>
        </p:txBody>
      </p:sp>
      <p:sp>
        <p:nvSpPr>
          <p:cNvPr id="31748" name="AutoShape 2" descr="mk:@MSITStore:F:\Robbins%20&amp;%20Cotran%20Pathologic%20Basis%20of%20Disease%20-%208th%20Ed.chm::/f4-u1.0-b978-1-4377-0792-2..50022-5..gr11.jpg"/>
          <p:cNvSpPr>
            <a:spLocks noChangeAspect="1" noChangeArrowheads="1"/>
          </p:cNvSpPr>
          <p:nvPr/>
        </p:nvSpPr>
        <p:spPr bwMode="auto">
          <a:xfrm>
            <a:off x="0" y="-1295400"/>
            <a:ext cx="5715000" cy="3133726"/>
          </a:xfrm>
          <a:prstGeom prst="rect">
            <a:avLst/>
          </a:prstGeom>
          <a:noFill/>
          <a:ln w="9525">
            <a:noFill/>
            <a:miter lim="800000"/>
            <a:headEnd/>
            <a:tailEnd/>
          </a:ln>
        </p:spPr>
        <p:txBody>
          <a:bodyPr/>
          <a:lstStyle/>
          <a:p>
            <a:endParaRPr lang="en-US"/>
          </a:p>
        </p:txBody>
      </p:sp>
      <p:pic>
        <p:nvPicPr>
          <p:cNvPr id="5" name="Picture 2" descr="G:\Cotran\Images\CH18\F018018.jpg"/>
          <p:cNvPicPr>
            <a:picLocks noChangeAspect="1" noChangeArrowheads="1"/>
          </p:cNvPicPr>
          <p:nvPr/>
        </p:nvPicPr>
        <p:blipFill>
          <a:blip r:embed="rId2" cstate="print"/>
          <a:srcRect/>
          <a:stretch>
            <a:fillRect/>
          </a:stretch>
        </p:blipFill>
        <p:spPr bwMode="auto">
          <a:xfrm>
            <a:off x="6643688" y="142875"/>
            <a:ext cx="2305050" cy="1557338"/>
          </a:xfrm>
          <a:prstGeom prst="rect">
            <a:avLst/>
          </a:prstGeom>
          <a:noFill/>
          <a:ln w="9525">
            <a:noFill/>
            <a:miter lim="800000"/>
            <a:headEnd/>
            <a:tailEnd/>
          </a:ln>
        </p:spPr>
      </p:pic>
      <p:sp>
        <p:nvSpPr>
          <p:cNvPr id="6" name="Rectangle 5"/>
          <p:cNvSpPr/>
          <p:nvPr/>
        </p:nvSpPr>
        <p:spPr>
          <a:xfrm>
            <a:off x="0" y="0"/>
            <a:ext cx="3002873"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Acute gastric ulcers</a:t>
            </a:r>
            <a:endParaRPr 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642938"/>
            <a:ext cx="8229600" cy="1143000"/>
          </a:xfrm>
        </p:spPr>
        <p:txBody>
          <a:bodyPr>
            <a:normAutofit fontScale="90000"/>
          </a:bodyPr>
          <a:lstStyle/>
          <a:p>
            <a:pPr>
              <a:defRPr/>
            </a:pPr>
            <a:r>
              <a:rPr lang="en-US" dirty="0" smtClean="0"/>
              <a:t>Acute peptic ulcers </a:t>
            </a:r>
            <a:br>
              <a:rPr lang="en-US" dirty="0" smtClean="0"/>
            </a:br>
            <a:endParaRPr lang="en-US" dirty="0"/>
          </a:p>
        </p:txBody>
      </p:sp>
      <p:sp>
        <p:nvSpPr>
          <p:cNvPr id="32771" name="Content Placeholder 2"/>
          <p:cNvSpPr>
            <a:spLocks noGrp="1"/>
          </p:cNvSpPr>
          <p:nvPr>
            <p:ph idx="1"/>
          </p:nvPr>
        </p:nvSpPr>
        <p:spPr>
          <a:xfrm>
            <a:off x="457200" y="1676400"/>
            <a:ext cx="8229600" cy="4525963"/>
          </a:xfrm>
          <a:ln>
            <a:noFill/>
          </a:ln>
        </p:spPr>
        <p:style>
          <a:lnRef idx="2">
            <a:schemeClr val="accent3"/>
          </a:lnRef>
          <a:fillRef idx="1">
            <a:schemeClr val="lt1"/>
          </a:fillRef>
          <a:effectRef idx="0">
            <a:schemeClr val="accent3"/>
          </a:effectRef>
          <a:fontRef idx="minor">
            <a:schemeClr val="dk1"/>
          </a:fontRef>
        </p:style>
        <p:txBody>
          <a:bodyPr>
            <a:normAutofit/>
          </a:bodyPr>
          <a:lstStyle/>
          <a:p>
            <a:r>
              <a:rPr lang="en-US" dirty="0" smtClean="0">
                <a:solidFill>
                  <a:schemeClr val="tx2"/>
                </a:solidFill>
              </a:rPr>
              <a:t>As  part of an acute </a:t>
            </a:r>
            <a:r>
              <a:rPr lang="en-US" i="1" dirty="0" smtClean="0">
                <a:solidFill>
                  <a:schemeClr val="tx2"/>
                </a:solidFill>
              </a:rPr>
              <a:t>gastritis</a:t>
            </a:r>
          </a:p>
          <a:p>
            <a:endParaRPr lang="en-US" dirty="0" smtClean="0">
              <a:solidFill>
                <a:srgbClr val="FF0000"/>
              </a:solidFill>
            </a:endParaRPr>
          </a:p>
          <a:p>
            <a:r>
              <a:rPr lang="en-US" dirty="0" smtClean="0">
                <a:solidFill>
                  <a:schemeClr val="tx2"/>
                </a:solidFill>
              </a:rPr>
              <a:t>As  a complication of a severe </a:t>
            </a:r>
            <a:r>
              <a:rPr lang="en-US" i="1" dirty="0" smtClean="0">
                <a:solidFill>
                  <a:schemeClr val="tx2"/>
                </a:solidFill>
              </a:rPr>
              <a:t>stress response</a:t>
            </a:r>
          </a:p>
          <a:p>
            <a:endParaRPr lang="en-US" i="1" dirty="0" smtClean="0">
              <a:solidFill>
                <a:schemeClr val="tx2"/>
              </a:solidFill>
            </a:endParaRPr>
          </a:p>
          <a:p>
            <a:pPr>
              <a:buNone/>
            </a:pPr>
            <a:r>
              <a:rPr lang="en-US" i="1" dirty="0" smtClean="0">
                <a:solidFill>
                  <a:schemeClr val="tx2"/>
                </a:solidFill>
              </a:rPr>
              <a:t> </a:t>
            </a:r>
          </a:p>
          <a:p>
            <a:r>
              <a:rPr lang="en-US" dirty="0" smtClean="0">
                <a:solidFill>
                  <a:schemeClr val="tx2"/>
                </a:solidFill>
              </a:rPr>
              <a:t>As  a result of extreme </a:t>
            </a:r>
            <a:r>
              <a:rPr lang="en-US" i="1" dirty="0" smtClean="0">
                <a:solidFill>
                  <a:schemeClr val="tx2"/>
                </a:solidFill>
              </a:rPr>
              <a:t>hyperacidity</a:t>
            </a:r>
            <a:endParaRPr lang="en-US" dirty="0" smtClean="0"/>
          </a:p>
        </p:txBody>
      </p:sp>
      <p:sp>
        <p:nvSpPr>
          <p:cNvPr id="32772" name="AutoShape 2" descr="mk:@MSITStore:F:\Robbins%20&amp;%20Cotran%20Pathologic%20Basis%20of%20Disease%20-%208th%20Ed.chm::/f4-u1.0-b978-1-4377-0792-2..50022-5..gr11.jpg"/>
          <p:cNvSpPr>
            <a:spLocks noChangeAspect="1" noChangeArrowheads="1"/>
          </p:cNvSpPr>
          <p:nvPr/>
        </p:nvSpPr>
        <p:spPr bwMode="auto">
          <a:xfrm>
            <a:off x="155575" y="-1500188"/>
            <a:ext cx="5715000" cy="3133726"/>
          </a:xfrm>
          <a:prstGeom prst="rect">
            <a:avLst/>
          </a:prstGeom>
          <a:noFill/>
          <a:ln w="9525">
            <a:noFill/>
            <a:miter lim="800000"/>
            <a:headEnd/>
            <a:tailEnd/>
          </a:ln>
        </p:spPr>
        <p:txBody>
          <a:bodyPr/>
          <a:lstStyle/>
          <a:p>
            <a:endParaRPr lang="en-US"/>
          </a:p>
        </p:txBody>
      </p:sp>
      <p:pic>
        <p:nvPicPr>
          <p:cNvPr id="32773" name="Picture 2" descr="G:\Cotran\Images\CH18\F018018.jpg"/>
          <p:cNvPicPr>
            <a:picLocks noChangeAspect="1" noChangeArrowheads="1"/>
          </p:cNvPicPr>
          <p:nvPr/>
        </p:nvPicPr>
        <p:blipFill>
          <a:blip r:embed="rId2" cstate="print"/>
          <a:srcRect/>
          <a:stretch>
            <a:fillRect/>
          </a:stretch>
        </p:blipFill>
        <p:spPr bwMode="auto">
          <a:xfrm>
            <a:off x="6643688" y="142875"/>
            <a:ext cx="2305050" cy="1557338"/>
          </a:xfrm>
          <a:prstGeom prst="rect">
            <a:avLst/>
          </a:prstGeom>
          <a:noFill/>
          <a:ln w="9525">
            <a:noFill/>
            <a:miter lim="800000"/>
            <a:headEnd/>
            <a:tailEnd/>
          </a:ln>
        </p:spPr>
      </p:pic>
      <p:sp>
        <p:nvSpPr>
          <p:cNvPr id="32774" name="Rectangle 5"/>
          <p:cNvSpPr>
            <a:spLocks noChangeArrowheads="1"/>
          </p:cNvSpPr>
          <p:nvPr/>
        </p:nvSpPr>
        <p:spPr bwMode="auto">
          <a:xfrm>
            <a:off x="3048000" y="1219200"/>
            <a:ext cx="1814513" cy="369887"/>
          </a:xfrm>
          <a:prstGeom prst="rect">
            <a:avLst/>
          </a:prstGeom>
          <a:noFill/>
          <a:ln w="9525">
            <a:noFill/>
            <a:miter lim="800000"/>
            <a:headEnd/>
            <a:tailEnd/>
          </a:ln>
        </p:spPr>
        <p:txBody>
          <a:bodyPr wrap="none">
            <a:spAutoFit/>
          </a:bodyPr>
          <a:lstStyle/>
          <a:p>
            <a:r>
              <a:rPr lang="en-US" b="1" dirty="0" err="1"/>
              <a:t>Pathophysiology</a:t>
            </a:r>
            <a:r>
              <a:rPr lang="en-US" b="1" dirty="0"/>
              <a:t> </a:t>
            </a:r>
            <a:endParaRPr lang="en-US" dirty="0"/>
          </a:p>
        </p:txBody>
      </p:sp>
      <p:sp>
        <p:nvSpPr>
          <p:cNvPr id="7" name="TextBox 6"/>
          <p:cNvSpPr txBox="1"/>
          <p:nvPr/>
        </p:nvSpPr>
        <p:spPr>
          <a:xfrm>
            <a:off x="685800" y="2266890"/>
            <a:ext cx="8077981" cy="400110"/>
          </a:xfrm>
          <a:prstGeom prst="rect">
            <a:avLst/>
          </a:prstGeom>
        </p:spPr>
        <p:style>
          <a:lnRef idx="2">
            <a:schemeClr val="accent2"/>
          </a:lnRef>
          <a:fillRef idx="1">
            <a:schemeClr val="lt1"/>
          </a:fillRef>
          <a:effectRef idx="0">
            <a:schemeClr val="accent2"/>
          </a:effectRef>
          <a:fontRef idx="minor">
            <a:schemeClr val="dk1"/>
          </a:fontRef>
        </p:style>
        <p:txBody>
          <a:bodyPr wrap="none" rtlCol="1">
            <a:spAutoFit/>
          </a:bodyPr>
          <a:lstStyle/>
          <a:p>
            <a:r>
              <a:rPr lang="en-US" sz="2000" dirty="0" smtClean="0"/>
              <a:t>acute response to an irritant 'chemical' injury by drugs e.g. NSAID or alcohol</a:t>
            </a:r>
            <a:endParaRPr lang="ar-SA" sz="2000" dirty="0"/>
          </a:p>
        </p:txBody>
      </p:sp>
      <p:sp>
        <p:nvSpPr>
          <p:cNvPr id="8" name="TextBox 7"/>
          <p:cNvSpPr txBox="1"/>
          <p:nvPr/>
        </p:nvSpPr>
        <p:spPr>
          <a:xfrm>
            <a:off x="828735" y="3371671"/>
            <a:ext cx="5876865" cy="1200329"/>
          </a:xfrm>
          <a:prstGeom prst="rect">
            <a:avLst/>
          </a:prstGeom>
        </p:spPr>
        <p:style>
          <a:lnRef idx="2">
            <a:schemeClr val="accent3"/>
          </a:lnRef>
          <a:fillRef idx="1">
            <a:schemeClr val="lt1"/>
          </a:fillRef>
          <a:effectRef idx="0">
            <a:schemeClr val="accent3"/>
          </a:effectRef>
          <a:fontRef idx="minor">
            <a:schemeClr val="dk1"/>
          </a:fontRef>
        </p:style>
        <p:txBody>
          <a:bodyPr wrap="none" rtlCol="1">
            <a:spAutoFit/>
          </a:bodyPr>
          <a:lstStyle/>
          <a:p>
            <a:pPr lvl="1"/>
            <a:r>
              <a:rPr lang="en-US" i="1" dirty="0" smtClean="0">
                <a:solidFill>
                  <a:schemeClr val="tx2"/>
                </a:solidFill>
              </a:rPr>
              <a:t> </a:t>
            </a:r>
            <a:r>
              <a:rPr lang="en-US" sz="2400" dirty="0" smtClean="0"/>
              <a:t>severe burns (Curling's ulcer) </a:t>
            </a:r>
          </a:p>
          <a:p>
            <a:pPr lvl="1"/>
            <a:r>
              <a:rPr lang="en-US" sz="2400" dirty="0" smtClean="0"/>
              <a:t>major trauma (Stress ulcer)</a:t>
            </a:r>
          </a:p>
          <a:p>
            <a:pPr lvl="1"/>
            <a:r>
              <a:rPr lang="en-US" sz="2400" dirty="0" err="1" smtClean="0"/>
              <a:t>cerebrovascular</a:t>
            </a:r>
            <a:r>
              <a:rPr lang="en-US" sz="2400" dirty="0" smtClean="0"/>
              <a:t> accidents ( Cushing ulcer)</a:t>
            </a:r>
            <a:endParaRPr lang="ar-SA" dirty="0"/>
          </a:p>
        </p:txBody>
      </p:sp>
      <p:sp>
        <p:nvSpPr>
          <p:cNvPr id="9" name="TextBox 8"/>
          <p:cNvSpPr txBox="1"/>
          <p:nvPr/>
        </p:nvSpPr>
        <p:spPr>
          <a:xfrm>
            <a:off x="1143000" y="5177135"/>
            <a:ext cx="3527119" cy="461665"/>
          </a:xfrm>
          <a:prstGeom prst="rect">
            <a:avLst/>
          </a:prstGeom>
        </p:spPr>
        <p:style>
          <a:lnRef idx="2">
            <a:schemeClr val="accent1"/>
          </a:lnRef>
          <a:fillRef idx="1">
            <a:schemeClr val="lt1"/>
          </a:fillRef>
          <a:effectRef idx="0">
            <a:schemeClr val="accent1"/>
          </a:effectRef>
          <a:fontRef idx="minor">
            <a:schemeClr val="dk1"/>
          </a:fontRef>
        </p:style>
        <p:txBody>
          <a:bodyPr wrap="none" rtlCol="1">
            <a:spAutoFit/>
          </a:bodyPr>
          <a:lstStyle/>
          <a:p>
            <a:r>
              <a:rPr lang="en-US" dirty="0" smtClean="0"/>
              <a:t> </a:t>
            </a:r>
            <a:r>
              <a:rPr lang="en-US" sz="2400" dirty="0" err="1" smtClean="0"/>
              <a:t>Zollinger</a:t>
            </a:r>
            <a:r>
              <a:rPr lang="en-US" sz="2400" dirty="0" smtClean="0"/>
              <a:t>-Ellison syndrome</a:t>
            </a:r>
            <a:endParaRPr lang="en-US" dirty="0" smtClean="0"/>
          </a:p>
        </p:txBody>
      </p:sp>
      <p:sp>
        <p:nvSpPr>
          <p:cNvPr id="10" name="Rectangle 9"/>
          <p:cNvSpPr/>
          <p:nvPr/>
        </p:nvSpPr>
        <p:spPr>
          <a:xfrm>
            <a:off x="0" y="0"/>
            <a:ext cx="3002873"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Acute gastric ulcers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8229600" cy="1143000"/>
          </a:xfrm>
        </p:spPr>
        <p:txBody>
          <a:bodyPr>
            <a:normAutofit fontScale="90000"/>
          </a:bodyPr>
          <a:lstStyle/>
          <a:p>
            <a:r>
              <a:rPr lang="en-US" dirty="0" smtClean="0">
                <a:solidFill>
                  <a:srgbClr val="FF0000"/>
                </a:solidFill>
              </a:rPr>
              <a:t>Acute peptic ulcers</a:t>
            </a:r>
            <a:br>
              <a:rPr lang="en-US" dirty="0" smtClean="0">
                <a:solidFill>
                  <a:srgbClr val="FF0000"/>
                </a:solidFill>
              </a:rPr>
            </a:br>
            <a:r>
              <a:rPr lang="en-US" sz="3600" dirty="0" smtClean="0">
                <a:solidFill>
                  <a:srgbClr val="FF0000"/>
                </a:solidFill>
              </a:rPr>
              <a:t>Morphology</a:t>
            </a:r>
            <a:endParaRPr lang="ar-SA" dirty="0"/>
          </a:p>
        </p:txBody>
      </p:sp>
      <p:sp>
        <p:nvSpPr>
          <p:cNvPr id="3" name="Content Placeholder 2"/>
          <p:cNvSpPr>
            <a:spLocks noGrp="1"/>
          </p:cNvSpPr>
          <p:nvPr>
            <p:ph idx="1"/>
          </p:nvPr>
        </p:nvSpPr>
        <p:spPr>
          <a:xfrm>
            <a:off x="457200" y="5105400"/>
            <a:ext cx="8229600" cy="1096963"/>
          </a:xfrm>
        </p:spPr>
        <p:style>
          <a:lnRef idx="1">
            <a:schemeClr val="dk1"/>
          </a:lnRef>
          <a:fillRef idx="2">
            <a:schemeClr val="dk1"/>
          </a:fillRef>
          <a:effectRef idx="1">
            <a:schemeClr val="dk1"/>
          </a:effectRef>
          <a:fontRef idx="minor">
            <a:schemeClr val="dk1"/>
          </a:fontRef>
        </p:style>
        <p:txBody>
          <a:bodyPr>
            <a:normAutofit/>
          </a:bodyPr>
          <a:lstStyle/>
          <a:p>
            <a:r>
              <a:rPr lang="en-US" sz="2800" dirty="0" smtClean="0"/>
              <a:t>The gastric mucosa can recover completely if the person does not die from the primary disease</a:t>
            </a:r>
            <a:endParaRPr lang="ar-SA" sz="2800" dirty="0"/>
          </a:p>
        </p:txBody>
      </p:sp>
      <p:pic>
        <p:nvPicPr>
          <p:cNvPr id="4" name="Picture 2" descr="G:\Cotran\Images\CH18\F018018.jpg"/>
          <p:cNvPicPr>
            <a:picLocks noChangeAspect="1" noChangeArrowheads="1"/>
          </p:cNvPicPr>
          <p:nvPr/>
        </p:nvPicPr>
        <p:blipFill>
          <a:blip r:embed="rId2" cstate="print"/>
          <a:srcRect/>
          <a:stretch>
            <a:fillRect/>
          </a:stretch>
        </p:blipFill>
        <p:spPr bwMode="auto">
          <a:xfrm>
            <a:off x="4343400" y="1447800"/>
            <a:ext cx="4024313" cy="2717800"/>
          </a:xfrm>
          <a:prstGeom prst="rect">
            <a:avLst/>
          </a:prstGeom>
          <a:noFill/>
          <a:ln w="9525">
            <a:noFill/>
            <a:miter lim="800000"/>
            <a:headEnd/>
            <a:tailEnd/>
          </a:ln>
        </p:spPr>
      </p:pic>
      <p:sp>
        <p:nvSpPr>
          <p:cNvPr id="5" name="TextBox 4"/>
          <p:cNvSpPr txBox="1"/>
          <p:nvPr/>
        </p:nvSpPr>
        <p:spPr>
          <a:xfrm>
            <a:off x="762000" y="1219200"/>
            <a:ext cx="3505200" cy="1938992"/>
          </a:xfrm>
          <a:prstGeom prst="rect">
            <a:avLst/>
          </a:prstGeom>
          <a:noFill/>
        </p:spPr>
        <p:txBody>
          <a:bodyPr wrap="square" rtlCol="1">
            <a:spAutoFit/>
          </a:bodyPr>
          <a:lstStyle/>
          <a:p>
            <a:r>
              <a:rPr lang="en-US" sz="2400" dirty="0" smtClean="0"/>
              <a:t>Location:</a:t>
            </a:r>
          </a:p>
          <a:p>
            <a:endParaRPr lang="en-US" sz="2400" dirty="0" smtClean="0"/>
          </a:p>
          <a:p>
            <a:endParaRPr lang="en-US" sz="2400" dirty="0" smtClean="0"/>
          </a:p>
          <a:p>
            <a:r>
              <a:rPr lang="en-US" sz="2400" dirty="0" smtClean="0"/>
              <a:t> Morphology: </a:t>
            </a:r>
          </a:p>
          <a:p>
            <a:endParaRPr lang="ar-SA" sz="2400" dirty="0"/>
          </a:p>
        </p:txBody>
      </p:sp>
      <p:sp>
        <p:nvSpPr>
          <p:cNvPr id="6" name="Rectangle 5"/>
          <p:cNvSpPr/>
          <p:nvPr/>
        </p:nvSpPr>
        <p:spPr>
          <a:xfrm>
            <a:off x="0" y="0"/>
            <a:ext cx="3002873" cy="523220"/>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sz="2800" dirty="0" smtClean="0"/>
              <a:t>Acute gastric ulcers</a:t>
            </a:r>
            <a:endParaRPr lang="en-US" sz="2800" dirty="0"/>
          </a:p>
        </p:txBody>
      </p:sp>
      <p:sp>
        <p:nvSpPr>
          <p:cNvPr id="7" name="Rectangle 6"/>
          <p:cNvSpPr/>
          <p:nvPr/>
        </p:nvSpPr>
        <p:spPr>
          <a:xfrm>
            <a:off x="457200" y="1676400"/>
            <a:ext cx="3657600" cy="70788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t> </a:t>
            </a:r>
            <a:r>
              <a:rPr lang="en-US" sz="2000" dirty="0" smtClean="0"/>
              <a:t>Acute stress ulcers are found anywhere in the stomach</a:t>
            </a:r>
            <a:endParaRPr lang="en-US" dirty="0"/>
          </a:p>
        </p:txBody>
      </p:sp>
      <p:sp>
        <p:nvSpPr>
          <p:cNvPr id="8" name="Rectangle 7"/>
          <p:cNvSpPr/>
          <p:nvPr/>
        </p:nvSpPr>
        <p:spPr>
          <a:xfrm>
            <a:off x="457200" y="2819400"/>
            <a:ext cx="381000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sz="2000" dirty="0" smtClean="0"/>
              <a:t>They range in depth from very superficial lesions (erosion) to deeper lesions that involve the entire mucosal thickness (true ulceration)</a:t>
            </a:r>
            <a:endParaRPr lang="en-US" sz="2000" dirty="0"/>
          </a:p>
        </p:txBody>
      </p:sp>
      <p:sp>
        <p:nvSpPr>
          <p:cNvPr id="9" name="Rectangle 8"/>
          <p:cNvSpPr/>
          <p:nvPr/>
        </p:nvSpPr>
        <p:spPr>
          <a:xfrm>
            <a:off x="838200" y="4572000"/>
            <a:ext cx="1468544" cy="461665"/>
          </a:xfrm>
          <a:prstGeom prst="rect">
            <a:avLst/>
          </a:prstGeom>
        </p:spPr>
        <p:txBody>
          <a:bodyPr wrap="none">
            <a:spAutoFit/>
          </a:bodyPr>
          <a:lstStyle/>
          <a:p>
            <a:pPr>
              <a:buNone/>
            </a:pPr>
            <a:r>
              <a:rPr lang="en-US" sz="2400" dirty="0" smtClean="0"/>
              <a:t>Prognosis: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checkerboard(across)">
                                      <p:cBhvr>
                                        <p:cTn id="17" dur="500"/>
                                        <p:tgtEl>
                                          <p:spTgt spid="3">
                                            <p:bg/>
                                          </p:spTgt>
                                        </p:tgtEl>
                                      </p:cBhvr>
                                    </p:animEffect>
                                  </p:childTnLst>
                                </p:cTn>
                              </p:par>
                              <p:par>
                                <p:cTn id="18" presetID="5" presetClass="entr" presetSubtype="10" fill="hold" grpId="1"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checkerboard(across)">
                                      <p:cBhvr>
                                        <p:cTn id="2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animBg="1"/>
      <p:bldP spid="7"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1952</TotalTime>
  <Words>2453</Words>
  <Application>Microsoft Office PowerPoint</Application>
  <PresentationFormat>On-screen Show (4:3)</PresentationFormat>
  <Paragraphs>291</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GNB  Pathology 2018</vt:lpstr>
      <vt:lpstr>Objectives</vt:lpstr>
      <vt:lpstr>Book</vt:lpstr>
      <vt:lpstr>Slide 4</vt:lpstr>
      <vt:lpstr>Ulcer </vt:lpstr>
      <vt:lpstr>Acute peptic ulcers</vt:lpstr>
      <vt:lpstr>Acute peptic ulcers  Pathophysiology  </vt:lpstr>
      <vt:lpstr>Acute peptic ulcers  </vt:lpstr>
      <vt:lpstr>Acute peptic ulcers Morphology</vt:lpstr>
      <vt:lpstr>Chronic Peptic Ulcer </vt:lpstr>
      <vt:lpstr>Chronic Peptic Ulcer </vt:lpstr>
      <vt:lpstr>  </vt:lpstr>
      <vt:lpstr>Slide 13</vt:lpstr>
      <vt:lpstr>Slide 14</vt:lpstr>
      <vt:lpstr>Slide 15</vt:lpstr>
      <vt:lpstr>Slide 16</vt:lpstr>
      <vt:lpstr>Chronic peptic ulcer  Peptic Ulcer Disease Locations</vt:lpstr>
      <vt:lpstr>Chronic peptic ulcer  Peptic Ulcer Disease Other Locations</vt:lpstr>
      <vt:lpstr>Meckel diverticulum</vt:lpstr>
      <vt:lpstr> Gastric ulcers </vt:lpstr>
      <vt:lpstr>Peptic Ulcer Disease  Gastric ulcers </vt:lpstr>
      <vt:lpstr>Pathophysiology  of Chronic Peptic Ulcers  in Stomach </vt:lpstr>
      <vt:lpstr>Peptic Ulcer Disease  Duodenal ulcers</vt:lpstr>
      <vt:lpstr>Pathophysiology  of Chronic Peptic Ulcers in  Duodenum</vt:lpstr>
      <vt:lpstr>Chronic Peptic Ulcer Disease  Pathophysiology </vt:lpstr>
      <vt:lpstr>Morphology</vt:lpstr>
      <vt:lpstr>Morphology</vt:lpstr>
      <vt:lpstr>Morphology</vt:lpstr>
      <vt:lpstr>Slide 29</vt:lpstr>
      <vt:lpstr>Morphology</vt:lpstr>
      <vt:lpstr>The presence of neutrophils within the gastric glands signifies active inflammation and, most of the time, the presence of H pylori.</vt:lpstr>
      <vt:lpstr>Slide 32</vt:lpstr>
      <vt:lpstr>Clinical features </vt:lpstr>
      <vt:lpstr>Complications of Chronic Peptic Ulcers </vt:lpstr>
      <vt:lpstr>Slide 35</vt:lpstr>
      <vt:lpstr>Therapy </vt:lpstr>
      <vt:lpstr>Slide 37</vt:lpstr>
      <vt:lpstr> Case scenario: A woman with intermittent severe epigastric pain  </vt:lpstr>
      <vt:lpstr>1. What are the possible causes of this clinical presentation?  </vt:lpstr>
      <vt:lpstr>2. What are the predisposing causes?  </vt:lpstr>
      <vt:lpstr>3. What are the major complications?  </vt:lpstr>
      <vt:lpstr>4. What investigations should be performed?  </vt:lpstr>
      <vt:lpstr>5. What changes might an endoscopic biopsy show if there was ulceration of the gastric or duodenal mucosa?  </vt:lpstr>
      <vt:lpstr>Slide 44</vt:lpstr>
      <vt:lpstr>Slide 45</vt:lpstr>
      <vt:lpstr>Slide 46</vt:lpstr>
      <vt:lpstr>Slide 47</vt:lpstr>
      <vt:lpstr>What is the relationship between chronic gastritis, Helicobacter pylori, chronic peptic ulcer, gastric carcinoma and a low-grade gastric lymphoma? </vt:lpstr>
      <vt:lpstr>Slide 49</vt:lpstr>
      <vt:lpstr>Describe acute gastric ulcers</vt:lpstr>
    </vt:vector>
  </TitlesOfParts>
  <Company>KKUH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Dr.AL-Humaidi</dc:creator>
  <cp:lastModifiedBy>Maha Arafah</cp:lastModifiedBy>
  <cp:revision>56</cp:revision>
  <dcterms:created xsi:type="dcterms:W3CDTF">2011-11-14T13:09:30Z</dcterms:created>
  <dcterms:modified xsi:type="dcterms:W3CDTF">2018-11-14T20:06:56Z</dcterms:modified>
</cp:coreProperties>
</file>