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282" r:id="rId5"/>
    <p:sldId id="258" r:id="rId6"/>
    <p:sldId id="283" r:id="rId7"/>
    <p:sldId id="262" r:id="rId8"/>
    <p:sldId id="263" r:id="rId9"/>
    <p:sldId id="284" r:id="rId10"/>
    <p:sldId id="307" r:id="rId11"/>
    <p:sldId id="275" r:id="rId12"/>
    <p:sldId id="259" r:id="rId13"/>
    <p:sldId id="261" r:id="rId14"/>
    <p:sldId id="280" r:id="rId15"/>
    <p:sldId id="308" r:id="rId16"/>
    <p:sldId id="293" r:id="rId17"/>
    <p:sldId id="264" r:id="rId18"/>
    <p:sldId id="289" r:id="rId19"/>
    <p:sldId id="309" r:id="rId20"/>
    <p:sldId id="265" r:id="rId21"/>
    <p:sldId id="266" r:id="rId22"/>
    <p:sldId id="285" r:id="rId23"/>
    <p:sldId id="267" r:id="rId24"/>
    <p:sldId id="286" r:id="rId25"/>
    <p:sldId id="268" r:id="rId26"/>
    <p:sldId id="269" r:id="rId27"/>
    <p:sldId id="294" r:id="rId28"/>
    <p:sldId id="291" r:id="rId29"/>
    <p:sldId id="290" r:id="rId30"/>
    <p:sldId id="277" r:id="rId31"/>
    <p:sldId id="281" r:id="rId32"/>
    <p:sldId id="287" r:id="rId33"/>
    <p:sldId id="270" r:id="rId34"/>
    <p:sldId id="292" r:id="rId35"/>
    <p:sldId id="256" r:id="rId36"/>
    <p:sldId id="271" r:id="rId37"/>
    <p:sldId id="310" r:id="rId38"/>
    <p:sldId id="295" r:id="rId39"/>
    <p:sldId id="296" r:id="rId40"/>
    <p:sldId id="297" r:id="rId41"/>
    <p:sldId id="298" r:id="rId42"/>
    <p:sldId id="299" r:id="rId43"/>
    <p:sldId id="300" r:id="rId44"/>
    <p:sldId id="301" r:id="rId45"/>
    <p:sldId id="31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236"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BDDF3-3FC4-4929-8381-80D3130FF62C}">
      <dsp:nvSpPr>
        <dsp:cNvPr id="0" name=""/>
        <dsp:cNvSpPr/>
      </dsp:nvSpPr>
      <dsp:spPr>
        <a:xfrm rot="16200000">
          <a:off x="749"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b="1" u="none" kern="1200" dirty="0" smtClean="0">
              <a:solidFill>
                <a:srgbClr val="FFFF00"/>
              </a:solidFill>
              <a:latin typeface="Times" pitchFamily="18" charset="0"/>
            </a:rPr>
            <a:t>Aggressive Factors</a:t>
          </a:r>
          <a:endParaRPr lang="en-US" sz="4400" b="1" u="none" kern="1200" dirty="0">
            <a:solidFill>
              <a:srgbClr val="FFFF00"/>
            </a:solidFill>
            <a:latin typeface="Times" pitchFamily="18" charset="0"/>
          </a:endParaRPr>
        </a:p>
      </dsp:txBody>
      <dsp:txXfrm rot="16200000">
        <a:off x="749" y="125121"/>
        <a:ext cx="3964599" cy="3964599"/>
      </dsp:txXfrm>
    </dsp:sp>
    <dsp:sp modelId="{D8C1B69C-276F-4665-A2D6-71FF7DAC549A}">
      <dsp:nvSpPr>
        <dsp:cNvPr id="0" name=""/>
        <dsp:cNvSpPr/>
      </dsp:nvSpPr>
      <dsp:spPr>
        <a:xfrm rot="5400000">
          <a:off x="4178583"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312928" rIns="312928" bIns="312928" numCol="1" spcCol="1270" anchor="ctr" anchorCtr="0">
          <a:noAutofit/>
        </a:bodyPr>
        <a:lstStyle/>
        <a:p>
          <a:pPr lvl="0" algn="ctr" defTabSz="1955800">
            <a:lnSpc>
              <a:spcPct val="90000"/>
            </a:lnSpc>
            <a:spcBef>
              <a:spcPct val="0"/>
            </a:spcBef>
            <a:spcAft>
              <a:spcPct val="35000"/>
            </a:spcAft>
          </a:pPr>
          <a:r>
            <a:rPr lang="en-US" sz="4400" b="1" u="none" kern="1200" dirty="0" smtClean="0">
              <a:solidFill>
                <a:srgbClr val="FFFF00"/>
              </a:solidFill>
              <a:latin typeface="Times" pitchFamily="18" charset="0"/>
            </a:rPr>
            <a:t>Defensive Factors</a:t>
          </a:r>
          <a:endParaRPr lang="en-US" sz="4400" u="none" kern="1200" dirty="0">
            <a:solidFill>
              <a:srgbClr val="FFFF00"/>
            </a:solidFill>
          </a:endParaRPr>
        </a:p>
      </dsp:txBody>
      <dsp:txXfrm rot="5400000">
        <a:off x="4178583" y="125121"/>
        <a:ext cx="3964599" cy="39645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16200000">
        <a:off x="174" y="181821"/>
        <a:ext cx="1350868" cy="1350868"/>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435038" y="181821"/>
        <a:ext cx="1350868" cy="1350868"/>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1676400" y="1143000"/>
            <a:ext cx="5638800" cy="167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GNB</a:t>
            </a:r>
            <a:r>
              <a:rPr lang="en-US" dirty="0" smtClean="0"/>
              <a:t/>
            </a:r>
            <a:br>
              <a:rPr lang="en-US" dirty="0" smtClean="0"/>
            </a:br>
            <a:r>
              <a:rPr lang="en-US" dirty="0" smtClean="0"/>
              <a:t> </a:t>
            </a:r>
            <a:r>
              <a:rPr lang="en-US" sz="2800" dirty="0" smtClean="0"/>
              <a:t>Pathology</a:t>
            </a:r>
            <a:br>
              <a:rPr lang="en-US" sz="2800" dirty="0" smtClean="0"/>
            </a:br>
            <a:r>
              <a:rPr lang="en-US" sz="2800" dirty="0" smtClean="0"/>
              <a:t>2018</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2004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152400" y="2057400"/>
            <a:ext cx="2909887" cy="2667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sz="2400" b="1" u="sng" dirty="0">
                <a:solidFill>
                  <a:srgbClr val="FF0000"/>
                </a:solidFill>
                <a:latin typeface="Times" pitchFamily="18" charset="0"/>
              </a:rPr>
              <a:t>Aggressive Factors</a:t>
            </a:r>
          </a:p>
          <a:p>
            <a:pPr>
              <a:buClr>
                <a:srgbClr val="FFFFFF"/>
              </a:buClr>
              <a:defRPr/>
            </a:pPr>
            <a:r>
              <a:rPr lang="en-US" sz="2800" dirty="0">
                <a:solidFill>
                  <a:srgbClr val="FFFF00"/>
                </a:solidFill>
                <a:latin typeface="Times" pitchFamily="18" charset="0"/>
              </a:rPr>
              <a:t>H. pylori </a:t>
            </a:r>
          </a:p>
          <a:p>
            <a:pPr>
              <a:buClr>
                <a:srgbClr val="FFFFFF"/>
              </a:buClr>
              <a:defRPr/>
            </a:pPr>
            <a:r>
              <a:rPr lang="en-US" sz="2800" dirty="0">
                <a:latin typeface="Times" pitchFamily="18" charset="0"/>
              </a:rPr>
              <a:t>Drugs (NSAIDs)</a:t>
            </a:r>
          </a:p>
          <a:p>
            <a:pPr>
              <a:buClr>
                <a:srgbClr val="FFFFFF"/>
              </a:buClr>
              <a:defRPr/>
            </a:pPr>
            <a:r>
              <a:rPr lang="en-US" sz="2800" dirty="0">
                <a:latin typeface="Times" pitchFamily="18" charset="0"/>
              </a:rPr>
              <a:t>Acid </a:t>
            </a:r>
          </a:p>
          <a:p>
            <a:pPr>
              <a:buClr>
                <a:srgbClr val="FFFFFF"/>
              </a:buClr>
              <a:defRPr/>
            </a:pPr>
            <a:r>
              <a:rPr lang="en-US" sz="2800" dirty="0">
                <a:latin typeface="Times" pitchFamily="18" charset="0"/>
              </a:rPr>
              <a:t>pepsin</a:t>
            </a:r>
          </a:p>
          <a:p>
            <a:pPr>
              <a:buClr>
                <a:srgbClr val="FFFFFF"/>
              </a:buClr>
              <a:defRPr/>
            </a:pPr>
            <a:r>
              <a:rPr lang="en-US" sz="2800" dirty="0">
                <a:latin typeface="Times" pitchFamily="18" charset="0"/>
              </a:rPr>
              <a:t>Bile salts</a:t>
            </a:r>
          </a:p>
        </p:txBody>
      </p:sp>
      <p:sp>
        <p:nvSpPr>
          <p:cNvPr id="1029" name="Rectangle 5"/>
          <p:cNvSpPr>
            <a:spLocks noChangeArrowheads="1"/>
          </p:cNvSpPr>
          <p:nvPr/>
        </p:nvSpPr>
        <p:spPr bwMode="auto">
          <a:xfrm>
            <a:off x="5867400" y="1676400"/>
            <a:ext cx="2983632" cy="373209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2800" b="1" u="sng" dirty="0">
                <a:solidFill>
                  <a:schemeClr val="tx1"/>
                </a:solidFill>
                <a:latin typeface="Times" pitchFamily="18" charset="0"/>
              </a:rPr>
              <a:t>Defensive Factors</a:t>
            </a:r>
          </a:p>
          <a:p>
            <a:pPr>
              <a:buClr>
                <a:srgbClr val="FFFFFF"/>
              </a:buClr>
              <a:defRPr/>
            </a:pPr>
            <a:r>
              <a:rPr lang="en-US" sz="3200" dirty="0">
                <a:latin typeface="Times" pitchFamily="18" charset="0"/>
              </a:rPr>
              <a:t>Mucus</a:t>
            </a:r>
          </a:p>
          <a:p>
            <a:pPr>
              <a:buClr>
                <a:srgbClr val="FFFFFF"/>
              </a:buClr>
              <a:defRPr/>
            </a:pPr>
            <a:r>
              <a:rPr lang="en-US" sz="3200" dirty="0">
                <a:latin typeface="Times" pitchFamily="18" charset="0"/>
              </a:rPr>
              <a:t>bicarbonate</a:t>
            </a:r>
          </a:p>
          <a:p>
            <a:pPr>
              <a:buClr>
                <a:srgbClr val="FFFFFF"/>
              </a:buClr>
              <a:defRPr/>
            </a:pPr>
            <a:r>
              <a:rPr lang="en-US" sz="3200" dirty="0">
                <a:latin typeface="Times" pitchFamily="18" charset="0"/>
              </a:rPr>
              <a:t>Blood flow, </a:t>
            </a:r>
          </a:p>
          <a:p>
            <a:pPr>
              <a:buClr>
                <a:srgbClr val="FFFFFF"/>
              </a:buClr>
              <a:defRPr/>
            </a:pPr>
            <a:r>
              <a:rPr lang="en-US" sz="3200" dirty="0">
                <a:latin typeface="Times" pitchFamily="18" charset="0"/>
              </a:rPr>
              <a:t>cell renewal</a:t>
            </a:r>
          </a:p>
          <a:p>
            <a:pPr>
              <a:buClr>
                <a:srgbClr val="FFFFFF"/>
              </a:buClr>
              <a:defRPr/>
            </a:pPr>
            <a:r>
              <a:rPr lang="en-US" sz="3200" dirty="0">
                <a:latin typeface="Times" pitchFamily="18" charset="0"/>
              </a:rPr>
              <a:t>Prostaglandins</a:t>
            </a:r>
          </a:p>
          <a:p>
            <a:pPr>
              <a:buClr>
                <a:srgbClr val="FFFFFF"/>
              </a:buClr>
              <a:defRPr/>
            </a:pPr>
            <a:r>
              <a:rPr lang="en-US" sz="3200" dirty="0" err="1">
                <a:latin typeface="Times" pitchFamily="18" charset="0"/>
              </a:rPr>
              <a:t>Phospholipid</a:t>
            </a:r>
            <a:endParaRPr lang="en-US" sz="32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2133600" y="2514600"/>
            <a:ext cx="1357313"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304800" y="533400"/>
            <a:ext cx="8839200" cy="63246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9906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7620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762000" y="5477470"/>
            <a:ext cx="7391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a:t>
            </a:r>
            <a:r>
              <a:rPr lang="en-US" dirty="0" smtClean="0"/>
              <a:t>MALT: </a:t>
            </a:r>
            <a:r>
              <a:rPr lang="en-US" dirty="0" smtClean="0"/>
              <a:t>Mucosa-Associated Lymphoid Tissue</a:t>
            </a:r>
            <a:r>
              <a:rPr lang="en-US" dirty="0" smtClean="0"/>
              <a:t>).</a:t>
            </a:r>
            <a:endParaRPr lang="ar-SA"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7315200" y="2209800"/>
            <a:ext cx="18288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i="1" dirty="0" smtClean="0"/>
              <a:t>interleukin-1, interleukin-6, </a:t>
            </a:r>
            <a:r>
              <a:rPr lang="en-US" sz="1600" i="1" dirty="0" smtClean="0"/>
              <a:t> </a:t>
            </a:r>
            <a:r>
              <a:rPr lang="en-US" sz="1600" i="1" dirty="0" smtClean="0"/>
              <a:t>interleukin-8 </a:t>
            </a:r>
            <a:r>
              <a:rPr lang="en-US" sz="1600" i="1" dirty="0" smtClean="0"/>
              <a:t>and tumor </a:t>
            </a:r>
            <a:r>
              <a:rPr lang="en-US" sz="1600" i="1" dirty="0" smtClean="0"/>
              <a:t>necrosis factor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1138773"/>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p>
          <a:p>
            <a:pPr algn="ctr"/>
            <a:r>
              <a:rPr lang="en-US" sz="3200" b="1" smtClean="0"/>
              <a:t>Other causes:</a:t>
            </a:r>
            <a:endParaRPr lang="en-US" sz="3200" b="1" dirty="0"/>
          </a:p>
        </p:txBody>
      </p:sp>
      <p:sp>
        <p:nvSpPr>
          <p:cNvPr id="3" name="Rectangle 2"/>
          <p:cNvSpPr/>
          <p:nvPr/>
        </p:nvSpPr>
        <p:spPr>
          <a:xfrm>
            <a:off x="1219200" y="181987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8" name="Rectangle 7"/>
          <p:cNvSpPr/>
          <p:nvPr/>
        </p:nvSpPr>
        <p:spPr>
          <a:xfrm>
            <a:off x="1828800" y="5867400"/>
            <a:ext cx="5410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Psychological stress (can increase gastric acid secretion)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838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620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304800" y="1295400"/>
            <a:ext cx="5029935" cy="3810000"/>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295400"/>
            <a:ext cx="3248025" cy="3886200"/>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1143000" y="5486400"/>
            <a:ext cx="655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most common congenital abnormality of the small intestine caused by an incomplete obliteration of the </a:t>
            </a:r>
            <a:r>
              <a:rPr lang="en-US" dirty="0" err="1" smtClean="0"/>
              <a:t>vitelline</a:t>
            </a:r>
            <a:r>
              <a:rPr lang="en-US" dirty="0" smtClean="0"/>
              <a:t> duct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a:t>
            </a:r>
            <a:r>
              <a:rPr lang="en-US" dirty="0" smtClean="0"/>
              <a:t>Pathogenesis</a:t>
            </a:r>
            <a:endParaRPr lang="en-US" dirty="0" smtClean="0"/>
          </a:p>
          <a:p>
            <a:pPr lvl="1">
              <a:buNone/>
            </a:pPr>
            <a:r>
              <a:rPr lang="en-US" dirty="0" smtClean="0"/>
              <a:t>b. Pathology </a:t>
            </a:r>
          </a:p>
          <a:p>
            <a:pPr lvl="1">
              <a:buNone/>
            </a:pPr>
            <a:r>
              <a:rPr lang="en-US" dirty="0" smtClean="0"/>
              <a:t>c. </a:t>
            </a:r>
            <a:r>
              <a:rPr lang="en-US" dirty="0" smtClean="0"/>
              <a:t>Clinical </a:t>
            </a:r>
            <a:r>
              <a:rPr lang="en-US" dirty="0" smtClean="0"/>
              <a:t>features </a:t>
            </a:r>
          </a:p>
          <a:p>
            <a:pPr>
              <a:buNone/>
            </a:pPr>
            <a:r>
              <a:rPr lang="en-US" dirty="0" smtClean="0"/>
              <a:t>3. Describe the following aspects of chronic peptic ulcers:</a:t>
            </a:r>
          </a:p>
          <a:p>
            <a:pPr lvl="1">
              <a:buNone/>
            </a:pPr>
            <a:r>
              <a:rPr lang="en-US" dirty="0" smtClean="0"/>
              <a:t>a. </a:t>
            </a:r>
            <a:r>
              <a:rPr lang="en-US" dirty="0" smtClean="0"/>
              <a:t>Pathogenesis </a:t>
            </a:r>
            <a:r>
              <a:rPr lang="en-US" dirty="0" smtClean="0"/>
              <a:t>(</a:t>
            </a:r>
            <a:r>
              <a:rPr lang="en-US" i="1" dirty="0" smtClean="0"/>
              <a:t>H pylori</a:t>
            </a:r>
            <a:r>
              <a:rPr lang="en-US" dirty="0" smtClean="0"/>
              <a:t>, NSAID, Z-E syndrome)</a:t>
            </a:r>
          </a:p>
          <a:p>
            <a:pPr lvl="1">
              <a:buNone/>
            </a:pPr>
            <a:r>
              <a:rPr lang="en-US" dirty="0" smtClean="0"/>
              <a:t>b. </a:t>
            </a:r>
            <a:r>
              <a:rPr lang="en-US" dirty="0" smtClean="0"/>
              <a:t>Clinical </a:t>
            </a:r>
            <a:r>
              <a:rPr lang="en-US" dirty="0" smtClean="0"/>
              <a:t>features</a:t>
            </a:r>
          </a:p>
          <a:p>
            <a:pPr lvl="1">
              <a:buNone/>
            </a:pPr>
            <a:r>
              <a:rPr lang="en-US" dirty="0" smtClean="0"/>
              <a:t>c. </a:t>
            </a:r>
            <a:r>
              <a:rPr lang="en-US" dirty="0" smtClean="0"/>
              <a:t>Pathology </a:t>
            </a:r>
            <a:r>
              <a:rPr lang="en-US" dirty="0" smtClean="0"/>
              <a:t>(gross and microscopic features)</a:t>
            </a:r>
          </a:p>
          <a:p>
            <a:pPr lvl="1">
              <a:buNone/>
            </a:pPr>
            <a:r>
              <a:rPr lang="en-US" dirty="0" smtClean="0"/>
              <a:t>d. </a:t>
            </a:r>
            <a:r>
              <a:rPr lang="en-US" dirty="0" smtClean="0"/>
              <a:t>Complications </a:t>
            </a:r>
            <a:r>
              <a:rPr lang="en-US" dirty="0" smtClean="0"/>
              <a:t>(bleeding, perforation, obstruction)</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 </a:t>
            </a:r>
            <a:r>
              <a:rPr lang="en-US" sz="2000" dirty="0" err="1"/>
              <a:t>cytotoxins</a:t>
            </a:r>
            <a:r>
              <a:rPr lang="en-US" sz="2000" dirty="0"/>
              <a:t> 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3352800" y="152400"/>
            <a:ext cx="1814513" cy="369888"/>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476071"/>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638175"/>
            <a:ext cx="2049463" cy="885825"/>
          </a:xfrm>
          <a:prstGeom prst="rect">
            <a:avLst/>
          </a:prstGeom>
          <a:noFill/>
          <a:ln w="9525">
            <a:noFill/>
            <a:miter lim="800000"/>
            <a:headEnd/>
            <a:tailEnd/>
          </a:ln>
        </p:spPr>
      </p:pic>
      <p:sp>
        <p:nvSpPr>
          <p:cNvPr id="13" name="Rectangle 1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800"/>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5334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3">
            <a:schemeClr val="accent3"/>
          </a:fillRef>
          <a:effectRef idx="2">
            <a:schemeClr val="accent3"/>
          </a:effectRef>
          <a:fontRef idx="minor">
            <a:schemeClr val="lt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857875"/>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
        <p:nvSpPr>
          <p:cNvPr id="15" name="Rectangle 1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a:t>
            </a:r>
            <a:endParaRPr lang="ar-SA" dirty="0"/>
          </a:p>
        </p:txBody>
      </p:sp>
      <p:sp>
        <p:nvSpPr>
          <p:cNvPr id="3" name="Content Placeholder 2"/>
          <p:cNvSpPr>
            <a:spLocks noGrp="1"/>
          </p:cNvSpPr>
          <p:nvPr>
            <p:ph idx="1"/>
          </p:nvPr>
        </p:nvSpPr>
        <p:spPr/>
        <p:txBody>
          <a:bodyPr/>
          <a:lstStyle/>
          <a:p>
            <a:r>
              <a:rPr lang="en-US" dirty="0" smtClean="0"/>
              <a:t>Duodenal ulcers usually occur within a few centimeters of the pyloric valve at the anterior duodenal wall.</a:t>
            </a:r>
          </a:p>
          <a:p>
            <a:r>
              <a:rPr lang="en-US" dirty="0" smtClean="0"/>
              <a:t> Gastric peptic ulcers are predominantly located near the interface of the body and </a:t>
            </a:r>
            <a:r>
              <a:rPr lang="en-US" dirty="0" err="1" smtClean="0"/>
              <a:t>antrum</a:t>
            </a:r>
            <a:r>
              <a:rPr lang="en-US" dirty="0" smtClean="0"/>
              <a:t> at lesser curvature.</a:t>
            </a:r>
            <a:endParaRPr lang="ar-SA"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3048000" y="5181600"/>
            <a:ext cx="3404692" cy="1471612"/>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457200" y="1600200"/>
            <a:ext cx="5114925" cy="4525963"/>
          </a:xfrm>
        </p:spPr>
        <p:txBody>
          <a:bodyPr>
            <a:normAutofit/>
          </a:bodyPr>
          <a:lstStyle/>
          <a:p>
            <a:pPr>
              <a:defRPr/>
            </a:pPr>
            <a:r>
              <a:rPr lang="en-US" dirty="0" smtClean="0"/>
              <a:t>Gross</a:t>
            </a:r>
          </a:p>
          <a:p>
            <a:pPr>
              <a:defRPr/>
            </a:pPr>
            <a:r>
              <a:rPr lang="en-US" b="1" dirty="0" smtClean="0"/>
              <a:t>Round shallow, sharply demarcated punched out defect with </a:t>
            </a:r>
            <a:r>
              <a:rPr lang="en-US" b="1" dirty="0" err="1" smtClean="0"/>
              <a:t>striaght</a:t>
            </a:r>
            <a:r>
              <a:rPr lang="en-US" b="1" dirty="0" smtClean="0"/>
              <a:t>  walls, surrounded by hyperemia</a:t>
            </a:r>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228600" y="1447800"/>
            <a:ext cx="8763000" cy="35052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4" name="Rectangle 3"/>
          <p:cNvSpPr/>
          <p:nvPr/>
        </p:nvSpPr>
        <p:spPr>
          <a:xfrm>
            <a:off x="1371600" y="3581400"/>
            <a:ext cx="208313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heaped-up margins </a:t>
            </a:r>
            <a:endParaRPr lang="en-US" dirty="0"/>
          </a:p>
        </p:txBody>
      </p:sp>
      <p:sp>
        <p:nvSpPr>
          <p:cNvPr id="5" name="Rectangle 4"/>
          <p:cNvSpPr/>
          <p:nvPr/>
        </p:nvSpPr>
        <p:spPr>
          <a:xfrm>
            <a:off x="4191000" y="4800600"/>
            <a:ext cx="4043864"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b="1" dirty="0" smtClean="0"/>
              <a:t>sharply demarcated punched out defect </a:t>
            </a:r>
            <a:endParaRPr lang="en-US" dirty="0"/>
          </a:p>
        </p:txBody>
      </p:sp>
      <p:cxnSp>
        <p:nvCxnSpPr>
          <p:cNvPr id="7" name="Straight Arrow Connector 6"/>
          <p:cNvCxnSpPr/>
          <p:nvPr/>
        </p:nvCxnSpPr>
        <p:spPr>
          <a:xfrm flipV="1">
            <a:off x="4800600" y="4038600"/>
            <a:ext cx="838200" cy="7620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524000" y="2819400"/>
            <a:ext cx="838200" cy="762000"/>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Book</a:t>
            </a:r>
            <a:endParaRPr lang="ar-SA" dirty="0"/>
          </a:p>
        </p:txBody>
      </p:sp>
      <p:sp>
        <p:nvSpPr>
          <p:cNvPr id="3" name="Content Placeholder 2"/>
          <p:cNvSpPr>
            <a:spLocks noGrp="1"/>
          </p:cNvSpPr>
          <p:nvPr>
            <p:ph idx="1"/>
          </p:nvPr>
        </p:nvSpPr>
        <p:spPr>
          <a:xfrm>
            <a:off x="381000" y="1143000"/>
            <a:ext cx="8229600" cy="4525963"/>
          </a:xfrm>
        </p:spPr>
        <p:txBody>
          <a:bodyPr/>
          <a:lstStyle/>
          <a:p>
            <a:pPr>
              <a:buNone/>
            </a:pPr>
            <a:r>
              <a:rPr lang="en-US" dirty="0" smtClean="0"/>
              <a:t>Basic pathology, </a:t>
            </a:r>
            <a:r>
              <a:rPr lang="en-US" dirty="0" smtClean="0"/>
              <a:t>10</a:t>
            </a:r>
            <a:r>
              <a:rPr lang="en-US" baseline="30000" dirty="0" smtClean="0"/>
              <a:t>th</a:t>
            </a:r>
            <a:r>
              <a:rPr lang="en-US" dirty="0" smtClean="0"/>
              <a:t> </a:t>
            </a:r>
            <a:r>
              <a:rPr lang="en-US" dirty="0" smtClean="0"/>
              <a:t>edition</a:t>
            </a:r>
            <a:r>
              <a:rPr lang="en-US" dirty="0" smtClean="0"/>
              <a:t>:</a:t>
            </a:r>
          </a:p>
          <a:p>
            <a:pPr>
              <a:buNone/>
            </a:pPr>
            <a:r>
              <a:rPr lang="en-US" dirty="0" smtClean="0"/>
              <a:t> </a:t>
            </a:r>
            <a:r>
              <a:rPr lang="en-US" dirty="0" smtClean="0"/>
              <a:t>page </a:t>
            </a:r>
            <a:r>
              <a:rPr lang="en-US" dirty="0" smtClean="0"/>
              <a:t>598 -603</a:t>
            </a:r>
            <a:endParaRPr lang="en-US" dirty="0" smtClean="0"/>
          </a:p>
          <a:p>
            <a:pPr>
              <a:buNone/>
            </a:pPr>
            <a:r>
              <a:rPr lang="en-US" dirty="0" smtClean="0"/>
              <a:t> </a:t>
            </a:r>
            <a:endParaRPr lang="ar-SA" dirty="0" smtClean="0"/>
          </a:p>
          <a:p>
            <a:pPr>
              <a:buNone/>
            </a:pP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4191000" y="1733550"/>
            <a:ext cx="4692650"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2860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762000"/>
            <a:ext cx="5385273" cy="3837781"/>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p:txBody>
          <a:bodyPr>
            <a:noAutofit/>
          </a:bodyPr>
          <a:lstStyle/>
          <a:p>
            <a:pPr>
              <a:buNone/>
            </a:pPr>
            <a:r>
              <a:rPr lang="en-US" sz="2000" dirty="0" smtClean="0"/>
              <a:t>A 49-year-old secretary presents to medical outpatients with a 7-month history of  </a:t>
            </a:r>
            <a:r>
              <a:rPr lang="en-US" sz="2000" dirty="0" err="1" smtClean="0"/>
              <a:t>epigastric</a:t>
            </a:r>
            <a:r>
              <a:rPr lang="en-US" sz="20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000" dirty="0" err="1" smtClean="0"/>
              <a:t>Gaviscon</a:t>
            </a:r>
            <a:r>
              <a:rPr lang="en-US" sz="2000" dirty="0" smtClean="0"/>
              <a:t> and antacids by her GP, but this has not controlled the symptoms. In the clinic, she complains of </a:t>
            </a:r>
            <a:r>
              <a:rPr lang="en-US" sz="2000" dirty="0" err="1" smtClean="0"/>
              <a:t>epigastric</a:t>
            </a:r>
            <a:r>
              <a:rPr lang="en-US" sz="2000" dirty="0" smtClean="0"/>
              <a:t> pains which are sharp and burning and radiate her </a:t>
            </a:r>
            <a:r>
              <a:rPr lang="en-US" sz="2000" dirty="0" err="1" smtClean="0"/>
              <a:t>subcostal</a:t>
            </a:r>
            <a:r>
              <a:rPr lang="en-US" sz="2000" dirty="0" smtClean="0"/>
              <a:t> margin to the right. The pain is worse at night and is relieved by food. On examination, there is </a:t>
            </a:r>
            <a:r>
              <a:rPr lang="en-US" sz="2000" dirty="0" err="1" smtClean="0"/>
              <a:t>epigastric</a:t>
            </a:r>
            <a:r>
              <a:rPr lang="en-US" sz="2000" dirty="0" smtClean="0"/>
              <a:t> tenderness and clinical signs of </a:t>
            </a:r>
            <a:r>
              <a:rPr lang="en-US" sz="2000" dirty="0" err="1" smtClean="0"/>
              <a:t>anaemia</a:t>
            </a:r>
            <a:r>
              <a:rPr lang="en-US" sz="2000" dirty="0" smtClean="0"/>
              <a:t>. </a:t>
            </a:r>
          </a:p>
          <a:p>
            <a:pPr>
              <a:buNone/>
            </a:pPr>
            <a:endParaRPr lang="ar-SA"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t="7080"/>
          <a:stretch>
            <a:fillRect/>
          </a:stretch>
        </p:blipFill>
        <p:spPr bwMode="auto">
          <a:xfrm>
            <a:off x="4114800" y="3857625"/>
            <a:ext cx="3705225" cy="30003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
        <p:nvSpPr>
          <p:cNvPr id="7" name="Rectangle 6"/>
          <p:cNvSpPr/>
          <p:nvPr/>
        </p:nvSpPr>
        <p:spPr>
          <a:xfrm>
            <a:off x="0" y="0"/>
            <a:ext cx="3759747"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buAutoNum type="arabicPeriod"/>
            </a:pPr>
            <a:r>
              <a:rPr lang="en-US" sz="2400" dirty="0" smtClean="0"/>
              <a:t>Define ulcer and erosion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11430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Duodenal ulceration is thought to be a consequence of an imbalance between damaging effects of acid and pepsin attack on the mucosal defenses of the duodenum. The pH of the duodenal lumen is decreased more frequently and for longer periods in </a:t>
            </a:r>
            <a:r>
              <a:rPr lang="en-US" sz="4800" dirty="0" smtClean="0"/>
              <a:t>patients with duodenal ulceration, and these patients also empty food from their stomachs at a greater rate, so that after a meal there is less food available to buffer the secreted acid as it passes </a:t>
            </a:r>
          </a:p>
          <a:p>
            <a:pPr>
              <a:buNone/>
            </a:pPr>
            <a:r>
              <a:rPr lang="en-US" sz="48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800" dirty="0" err="1" smtClean="0"/>
              <a:t>hypersecrete</a:t>
            </a:r>
            <a:r>
              <a:rPr lang="en-US" sz="4800" dirty="0" smtClean="0"/>
              <a:t> acid </a:t>
            </a:r>
            <a:r>
              <a:rPr lang="en-US" sz="4900" dirty="0" smtClean="0"/>
              <a:t>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perforation 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a:t>
            </a:r>
            <a:r>
              <a:rPr lang="en-US" dirty="0" smtClean="0">
                <a:solidFill>
                  <a:srgbClr val="FF0000"/>
                </a:solidFill>
              </a:rPr>
              <a:t>perforation </a:t>
            </a:r>
            <a:r>
              <a:rPr lang="en-US" dirty="0" smtClean="0"/>
              <a:t>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None/>
            </a:pPr>
            <a:r>
              <a:rPr lang="en-US" dirty="0" smtClean="0"/>
              <a:t> The histological features include an acute and/or chronic inflammatory cell infiltrate within the glandular or surface epithelium and lamina </a:t>
            </a:r>
            <a:r>
              <a:rPr lang="en-US" dirty="0" err="1" smtClean="0"/>
              <a:t>propria</a:t>
            </a:r>
            <a:r>
              <a:rPr lang="en-US" dirty="0" smtClean="0"/>
              <a:t>, often with lymphoid aggregate formation. </a:t>
            </a:r>
          </a:p>
          <a:p>
            <a:pPr>
              <a:buNone/>
            </a:pPr>
            <a:r>
              <a:rPr lang="en-US" dirty="0" smtClean="0"/>
              <a:t>Regenerative changes are sometimes observed in the surface epithelium. </a:t>
            </a:r>
          </a:p>
          <a:p>
            <a:pPr>
              <a:buNone/>
            </a:pPr>
            <a:r>
              <a:rPr lang="en-US" dirty="0" smtClean="0"/>
              <a:t>In the stomach, small intestinal </a:t>
            </a:r>
            <a:r>
              <a:rPr lang="en-US" dirty="0" err="1" smtClean="0"/>
              <a:t>metaplasia</a:t>
            </a:r>
            <a:r>
              <a:rPr lang="en-US" dirty="0" smtClean="0"/>
              <a:t> may be observed and goblet cells are also frequently located in these </a:t>
            </a:r>
            <a:r>
              <a:rPr lang="en-US" dirty="0" err="1" smtClean="0"/>
              <a:t>metaplastic</a:t>
            </a:r>
            <a:r>
              <a:rPr lang="en-US" dirty="0" smtClean="0"/>
              <a:t> areas. </a:t>
            </a:r>
          </a:p>
          <a:p>
            <a:pPr>
              <a:buNone/>
            </a:pPr>
            <a:r>
              <a:rPr lang="en-US" dirty="0" smtClean="0"/>
              <a:t>Gland atrophy, often quite marked, is also a feature of chronic gastritis, especially when H. pylori infection is identified. </a:t>
            </a:r>
          </a:p>
          <a:p>
            <a:pPr>
              <a:buNone/>
            </a:pPr>
            <a:r>
              <a:rPr lang="en-US" dirty="0" smtClean="0"/>
              <a:t>The presence of dysplasia should be sought and carefully excluded.</a:t>
            </a:r>
          </a:p>
          <a:p>
            <a:pPr>
              <a:buNone/>
            </a:pPr>
            <a:r>
              <a:rPr lang="en-US" dirty="0" smtClean="0"/>
              <a:t>Finally, special stains may reveal the presence of H. pylori in the </a:t>
            </a:r>
          </a:p>
          <a:p>
            <a:pPr>
              <a:buNone/>
            </a:pPr>
            <a:r>
              <a:rPr lang="en-US" dirty="0" smtClean="0"/>
              <a:t>surface mucosa.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198605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a:t>
            </a:r>
            <a:endParaRPr lang="ar-SA" dirty="0"/>
          </a:p>
        </p:txBody>
      </p:sp>
      <p:sp>
        <p:nvSpPr>
          <p:cNvPr id="3" name="Rectangle 2"/>
          <p:cNvSpPr/>
          <p:nvPr/>
        </p:nvSpPr>
        <p:spPr>
          <a:xfrm>
            <a:off x="1219200" y="914400"/>
            <a:ext cx="6019800" cy="954107"/>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000" i="1" dirty="0" smtClean="0"/>
              <a:t>Cytokines released:  </a:t>
            </a:r>
          </a:p>
          <a:p>
            <a:r>
              <a:rPr lang="en-US" i="1" dirty="0" smtClean="0"/>
              <a:t>interleukin-1, interleukin-6, </a:t>
            </a:r>
            <a:r>
              <a:rPr lang="en-US" i="1" dirty="0" smtClean="0"/>
              <a:t> </a:t>
            </a:r>
            <a:r>
              <a:rPr lang="en-US" i="1" dirty="0" smtClean="0"/>
              <a:t>interleukin-8 </a:t>
            </a:r>
            <a:r>
              <a:rPr lang="en-US" i="1" dirty="0" smtClean="0"/>
              <a:t>and tumor </a:t>
            </a:r>
            <a:r>
              <a:rPr lang="en-US" i="1" dirty="0" smtClean="0"/>
              <a:t>necrosis factor</a:t>
            </a:r>
            <a:endParaRPr lang="en-US" dirty="0"/>
          </a:p>
        </p:txBody>
      </p:sp>
      <p:sp>
        <p:nvSpPr>
          <p:cNvPr id="4" name="Rectangle 3"/>
          <p:cNvSpPr/>
          <p:nvPr/>
        </p:nvSpPr>
        <p:spPr>
          <a:xfrm>
            <a:off x="1219200" y="2057400"/>
            <a:ext cx="6019800"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1" dirty="0" smtClean="0"/>
              <a:t>Virulence factors</a:t>
            </a:r>
            <a:r>
              <a:rPr lang="en-US" i="1" dirty="0" smtClean="0"/>
              <a:t> include flagella for motility, </a:t>
            </a:r>
            <a:r>
              <a:rPr lang="en-US" i="1" dirty="0" err="1" smtClean="0"/>
              <a:t>urease</a:t>
            </a:r>
            <a:r>
              <a:rPr lang="en-US" i="1" dirty="0" smtClean="0"/>
              <a:t> production (making ammonia), and bacterial </a:t>
            </a:r>
            <a:r>
              <a:rPr lang="en-US" i="1" dirty="0" err="1" smtClean="0"/>
              <a:t>adhesins</a:t>
            </a:r>
            <a:r>
              <a:rPr lang="en-US" i="1" dirty="0" smtClean="0"/>
              <a:t>. Organisms that express </a:t>
            </a:r>
            <a:r>
              <a:rPr lang="en-US" i="1" dirty="0" err="1" smtClean="0"/>
              <a:t>cytotoxin</a:t>
            </a:r>
            <a:r>
              <a:rPr lang="en-US" i="1" dirty="0" smtClean="0"/>
              <a:t>-associated antigen (</a:t>
            </a:r>
            <a:r>
              <a:rPr lang="en-US" i="1" dirty="0" err="1" smtClean="0"/>
              <a:t>CagA</a:t>
            </a:r>
            <a:r>
              <a:rPr lang="en-US" i="1" dirty="0" smtClean="0"/>
              <a:t>) usually also have a cassette of 29 associated genes (the so-called </a:t>
            </a:r>
            <a:r>
              <a:rPr lang="en-US" b="1" i="1" dirty="0" err="1" smtClean="0"/>
              <a:t>Cag</a:t>
            </a:r>
            <a:r>
              <a:rPr lang="en-US" b="1" i="1" dirty="0" smtClean="0"/>
              <a:t> </a:t>
            </a:r>
            <a:r>
              <a:rPr lang="en-US" b="1" i="1" dirty="0" err="1" smtClean="0"/>
              <a:t>pathogenicity</a:t>
            </a:r>
            <a:r>
              <a:rPr lang="en-US" b="1" i="1" dirty="0" smtClean="0"/>
              <a:t> island</a:t>
            </a:r>
            <a:r>
              <a:rPr lang="en-US" i="1" dirty="0" smtClean="0"/>
              <a:t>) that promotes inflammation and tissue damage. One of the most important of these is the </a:t>
            </a:r>
            <a:r>
              <a:rPr lang="en-US" i="1" dirty="0" err="1" smtClean="0"/>
              <a:t>vacuolating</a:t>
            </a:r>
            <a:r>
              <a:rPr lang="en-US" i="1" dirty="0" smtClean="0"/>
              <a:t> toxin (</a:t>
            </a:r>
            <a:r>
              <a:rPr lang="en-US" dirty="0" err="1" smtClean="0"/>
              <a:t>VacA</a:t>
            </a:r>
            <a:r>
              <a:rPr lang="en-US" i="1" dirty="0" smtClean="0"/>
              <a:t>), which is a gene product that causes direct cell injury</a:t>
            </a:r>
            <a:endParaRPr lang="en-US" dirty="0"/>
          </a:p>
        </p:txBody>
      </p:sp>
      <p:sp>
        <p:nvSpPr>
          <p:cNvPr id="5" name="Rectangle 4"/>
          <p:cNvSpPr/>
          <p:nvPr/>
        </p:nvSpPr>
        <p:spPr>
          <a:xfrm>
            <a:off x="1143000" y="4648200"/>
            <a:ext cx="6096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t>Are these organisms present in the duodenum?</a:t>
            </a:r>
          </a:p>
          <a:p>
            <a:r>
              <a:rPr lang="en-US" i="1" dirty="0" smtClean="0"/>
              <a:t>No. The</a:t>
            </a:r>
            <a:r>
              <a:rPr lang="en-US" dirty="0" smtClean="0"/>
              <a:t> H. pylori </a:t>
            </a:r>
            <a:r>
              <a:rPr lang="en-US" i="1" dirty="0" smtClean="0"/>
              <a:t>organisms live in gastric mucus and inflict duodenal damage via cytokine and toxin production.</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r>
              <a:rPr lang="en-US" sz="3200" dirty="0" smtClean="0"/>
              <a:t>No.</a:t>
            </a:r>
            <a:endParaRPr lang="ar-SA"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Autofit/>
          </a:bodyPr>
          <a:lstStyle/>
          <a:p>
            <a:pPr algn="l"/>
            <a:r>
              <a:rPr lang="en-US" sz="3200" dirty="0" smtClean="0"/>
              <a:t>What is the relationship between chronic gastritis, Helicobacter pylori, chronic peptic ulcer, gastric carcinoma and a low-grade gastric lymphoma? </a:t>
            </a:r>
            <a:endParaRPr lang="ar-SA" sz="3200" dirty="0" smtClean="0"/>
          </a:p>
        </p:txBody>
      </p:sp>
      <p:sp>
        <p:nvSpPr>
          <p:cNvPr id="3" name="Content Placeholder 2"/>
          <p:cNvSpPr>
            <a:spLocks noGrp="1"/>
          </p:cNvSpPr>
          <p:nvPr>
            <p:ph idx="1"/>
          </p:nvPr>
        </p:nvSpPr>
        <p:spPr>
          <a:xfrm>
            <a:off x="381000" y="1752600"/>
            <a:ext cx="8229600" cy="4953000"/>
          </a:xfrm>
        </p:spPr>
        <p:txBody>
          <a:bodyPr>
            <a:normAutofit fontScale="62500" lnSpcReduction="20000"/>
          </a:bodyPr>
          <a:lstStyle/>
          <a:p>
            <a:pPr>
              <a:buNone/>
            </a:pPr>
            <a:r>
              <a:rPr lang="en-US" b="1" dirty="0" smtClean="0"/>
              <a:t>      </a:t>
            </a:r>
            <a:r>
              <a:rPr lang="en-US" dirty="0" smtClean="0"/>
              <a:t>Chronic infection,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gastric and duodenal ulcer 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 Other 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85000" lnSpcReduction="10000"/>
          </a:bodyPr>
          <a:lstStyle/>
          <a:p>
            <a:r>
              <a:rPr lang="en-US" b="1" dirty="0" smtClean="0"/>
              <a:t>What are the complications of chronic peptic ulcers? </a:t>
            </a:r>
            <a:br>
              <a:rPr lang="en-US" b="1" dirty="0" smtClean="0"/>
            </a:br>
            <a:r>
              <a:rPr lang="en-US" dirty="0" smtClean="0"/>
              <a:t>The complications of peptic ulcer disease are:</a:t>
            </a:r>
          </a:p>
          <a:p>
            <a:pPr lvl="1">
              <a:buNone/>
            </a:pPr>
            <a:r>
              <a:rPr lang="en-US" dirty="0" smtClean="0"/>
              <a:t>(1) bleeding</a:t>
            </a:r>
          </a:p>
          <a:p>
            <a:pPr lvl="1">
              <a:buNone/>
            </a:pPr>
            <a:r>
              <a:rPr lang="en-US" dirty="0" smtClean="0"/>
              <a:t>(2) perforation</a:t>
            </a:r>
          </a:p>
          <a:p>
            <a:pPr lvl="1">
              <a:buNone/>
            </a:pPr>
            <a:r>
              <a:rPr lang="en-US" dirty="0" smtClean="0"/>
              <a:t>(3) penetration into an adjacent </a:t>
            </a:r>
            <a:r>
              <a:rPr lang="en-US" dirty="0" err="1" smtClean="0"/>
              <a:t>viscus</a:t>
            </a:r>
            <a:endParaRPr lang="en-US" dirty="0" smtClean="0"/>
          </a:p>
          <a:p>
            <a:pPr lvl="1">
              <a:buNone/>
            </a:pPr>
            <a:r>
              <a:rPr lang="en-US" dirty="0" smtClean="0"/>
              <a:t>(4) obstruction from edema or from scarring of the pylorus or duodenum</a:t>
            </a:r>
          </a:p>
          <a:p>
            <a:pPr lvl="1">
              <a:buNone/>
            </a:pPr>
            <a:r>
              <a:rPr lang="en-US" dirty="0" smtClean="0"/>
              <a:t>(5) intractable pain.</a:t>
            </a:r>
          </a:p>
          <a:p>
            <a:endParaRPr lang="en-US" dirty="0" smtClean="0"/>
          </a:p>
          <a:p>
            <a:r>
              <a:rPr lang="en-US" dirty="0" smtClean="0"/>
              <a:t>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r>
              <a:rPr lang="en-US" smtClean="0"/>
              <a:t>Ulcer </a:t>
            </a:r>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152400" y="2667000"/>
            <a:ext cx="6248606" cy="2700337"/>
          </a:xfrm>
          <a:prstGeom prst="rect">
            <a:avLst/>
          </a:prstGeom>
          <a:noFill/>
          <a:ln w="9525">
            <a:noFill/>
            <a:miter lim="800000"/>
            <a:headEnd/>
            <a:tailEnd/>
          </a:ln>
        </p:spPr>
      </p:pic>
      <p:sp>
        <p:nvSpPr>
          <p:cNvPr id="27653" name="مستطيل 4"/>
          <p:cNvSpPr>
            <a:spLocks noChangeArrowheads="1"/>
          </p:cNvSpPr>
          <p:nvPr/>
        </p:nvSpPr>
        <p:spPr bwMode="auto">
          <a:xfrm>
            <a:off x="5357813" y="1071563"/>
            <a:ext cx="3571875" cy="1200150"/>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p>
        </p:txBody>
      </p:sp>
      <p:pic>
        <p:nvPicPr>
          <p:cNvPr id="6" name="Picture 2" descr="G:\Cotran\Images\CH18\F018018.jpg"/>
          <p:cNvPicPr>
            <a:picLocks noChangeAspect="1" noChangeArrowheads="1"/>
          </p:cNvPicPr>
          <p:nvPr/>
        </p:nvPicPr>
        <p:blipFill>
          <a:blip r:embed="rId3" cstate="print"/>
          <a:srcRect/>
          <a:stretch>
            <a:fillRect/>
          </a:stretch>
        </p:blipFill>
        <p:spPr bwMode="auto">
          <a:xfrm>
            <a:off x="5871895" y="3657600"/>
            <a:ext cx="3272105" cy="2209800"/>
          </a:xfrm>
          <a:prstGeom prst="rect">
            <a:avLst/>
          </a:prstGeom>
          <a:noFill/>
          <a:ln w="9525">
            <a:noFill/>
            <a:miter lim="800000"/>
            <a:headEnd/>
            <a:tailEnd/>
          </a:ln>
        </p:spPr>
      </p:pic>
      <p:sp>
        <p:nvSpPr>
          <p:cNvPr id="7" name="Rectangle 6"/>
          <p:cNvSpPr/>
          <p:nvPr/>
        </p:nvSpPr>
        <p:spPr>
          <a:xfrm>
            <a:off x="6629400" y="5943600"/>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
        <p:nvSpPr>
          <p:cNvPr id="9" name="Rectangle 8"/>
          <p:cNvSpPr/>
          <p:nvPr/>
        </p:nvSpPr>
        <p:spPr>
          <a:xfrm>
            <a:off x="0" y="0"/>
            <a:ext cx="1698414"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r>
              <a:rPr lang="en-US" sz="2400" dirty="0" smtClean="0"/>
              <a:t>Define ulcer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dirty="0" smtClean="0"/>
              <a:t>No.</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09800" y="2895600"/>
            <a:ext cx="5105400" cy="3449310"/>
          </a:xfrm>
          <a:prstGeom prst="rect">
            <a:avLst/>
          </a:prstGeom>
          <a:noFill/>
          <a:ln w="9525">
            <a:noFill/>
            <a:miter lim="800000"/>
            <a:headEnd/>
            <a:tailEnd/>
          </a:ln>
        </p:spPr>
      </p:pic>
      <p:sp>
        <p:nvSpPr>
          <p:cNvPr id="5" name="Rectangle 4"/>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0" y="-1295400"/>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xfrm>
            <a:off x="457200" y="1676400"/>
            <a:ext cx="8229600" cy="4525963"/>
          </a:xfrm>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3048000" y="1219200"/>
            <a:ext cx="1814513" cy="369887"/>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sp>
        <p:nvSpPr>
          <p:cNvPr id="7" name="TextBox 6"/>
          <p:cNvSpPr txBox="1"/>
          <p:nvPr/>
        </p:nvSpPr>
        <p:spPr>
          <a:xfrm>
            <a:off x="685800" y="226689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371671"/>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77135"/>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
        <p:nvSpPr>
          <p:cNvPr id="10" name="Rectangle 9"/>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normAutofit fontScale="90000"/>
          </a:bodyPr>
          <a:lstStyle/>
          <a:p>
            <a:r>
              <a:rPr lang="en-US" dirty="0" smtClean="0">
                <a:solidFill>
                  <a:srgbClr val="FF0000"/>
                </a:solidFill>
              </a:rPr>
              <a:t>Acute peptic ulcers</a:t>
            </a:r>
            <a:br>
              <a:rPr lang="en-US" dirty="0" smtClean="0">
                <a:solidFill>
                  <a:srgbClr val="FF0000"/>
                </a:solidFill>
              </a:rPr>
            </a:br>
            <a:r>
              <a:rPr lang="en-US" sz="3600" dirty="0" smtClean="0">
                <a:solidFill>
                  <a:srgbClr val="FF0000"/>
                </a:solidFill>
              </a:rPr>
              <a:t>Morphology</a:t>
            </a:r>
            <a:endParaRPr lang="ar-SA" dirty="0"/>
          </a:p>
        </p:txBody>
      </p:sp>
      <p:sp>
        <p:nvSpPr>
          <p:cNvPr id="3" name="Content Placeholder 2"/>
          <p:cNvSpPr>
            <a:spLocks noGrp="1"/>
          </p:cNvSpPr>
          <p:nvPr>
            <p:ph idx="1"/>
          </p:nvPr>
        </p:nvSpPr>
        <p:spPr>
          <a:xfrm>
            <a:off x="457200" y="5105400"/>
            <a:ext cx="8229600" cy="1096963"/>
          </a:xfrm>
        </p:spPr>
        <p:style>
          <a:lnRef idx="1">
            <a:schemeClr val="dk1"/>
          </a:lnRef>
          <a:fillRef idx="2">
            <a:schemeClr val="dk1"/>
          </a:fillRef>
          <a:effectRef idx="1">
            <a:schemeClr val="dk1"/>
          </a:effectRef>
          <a:fontRef idx="minor">
            <a:schemeClr val="dk1"/>
          </a:fontRef>
        </p:style>
        <p:txBody>
          <a:bodyPr>
            <a:normAutofit/>
          </a:bodyPr>
          <a:lstStyle/>
          <a:p>
            <a:r>
              <a:rPr lang="en-US" sz="2800" dirty="0" smtClean="0"/>
              <a:t>The gastric mucosa can recover completely if the person does not die from the primary disease</a:t>
            </a:r>
            <a:endParaRPr lang="ar-SA" sz="28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762000" y="1219200"/>
            <a:ext cx="3505200" cy="1938992"/>
          </a:xfrm>
          <a:prstGeom prst="rect">
            <a:avLst/>
          </a:prstGeom>
          <a:noFill/>
        </p:spPr>
        <p:txBody>
          <a:bodyPr wrap="square" rtlCol="1">
            <a:spAutoFit/>
          </a:bodyPr>
          <a:lstStyle/>
          <a:p>
            <a:r>
              <a:rPr lang="en-US" sz="2400" dirty="0" smtClean="0"/>
              <a:t>Location:</a:t>
            </a:r>
          </a:p>
          <a:p>
            <a:endParaRPr lang="en-US" sz="2400" dirty="0" smtClean="0"/>
          </a:p>
          <a:p>
            <a:endParaRPr lang="en-US" sz="2400" dirty="0" smtClean="0"/>
          </a:p>
          <a:p>
            <a:r>
              <a:rPr lang="en-US" sz="2400" dirty="0" smtClean="0"/>
              <a:t> Morphology: </a:t>
            </a:r>
          </a:p>
          <a:p>
            <a:endParaRPr lang="ar-SA" sz="2400" dirty="0"/>
          </a:p>
        </p:txBody>
      </p:sp>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
        <p:nvSpPr>
          <p:cNvPr id="7" name="Rectangle 6"/>
          <p:cNvSpPr/>
          <p:nvPr/>
        </p:nvSpPr>
        <p:spPr>
          <a:xfrm>
            <a:off x="457200" y="1676400"/>
            <a:ext cx="36576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 </a:t>
            </a:r>
            <a:r>
              <a:rPr lang="en-US" sz="2000" dirty="0" smtClean="0"/>
              <a:t>Acute stress ulcers are found anywhere in the stomach</a:t>
            </a:r>
            <a:endParaRPr lang="en-US" dirty="0"/>
          </a:p>
        </p:txBody>
      </p:sp>
      <p:sp>
        <p:nvSpPr>
          <p:cNvPr id="8" name="Rectangle 7"/>
          <p:cNvSpPr/>
          <p:nvPr/>
        </p:nvSpPr>
        <p:spPr>
          <a:xfrm>
            <a:off x="457200" y="2819400"/>
            <a:ext cx="38100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smtClean="0"/>
              <a:t>They range in depth from very superficial lesions (erosion) to deeper lesions that involve the entire mucosal thickness (true ulceration)</a:t>
            </a:r>
            <a:endParaRPr lang="en-US" sz="2000" dirty="0"/>
          </a:p>
        </p:txBody>
      </p:sp>
      <p:sp>
        <p:nvSpPr>
          <p:cNvPr id="9" name="Rectangle 8"/>
          <p:cNvSpPr/>
          <p:nvPr/>
        </p:nvSpPr>
        <p:spPr>
          <a:xfrm>
            <a:off x="838200" y="4572000"/>
            <a:ext cx="1468544" cy="461665"/>
          </a:xfrm>
          <a:prstGeom prst="rect">
            <a:avLst/>
          </a:prstGeom>
        </p:spPr>
        <p:txBody>
          <a:bodyPr wrap="none">
            <a:spAutoFit/>
          </a:bodyPr>
          <a:lstStyle/>
          <a:p>
            <a:pPr>
              <a:buNone/>
            </a:pPr>
            <a:r>
              <a:rPr lang="en-US" sz="2400" dirty="0" smtClean="0"/>
              <a:t>Prognosis: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heckerboard(across)">
                                      <p:cBhvr>
                                        <p:cTn id="17" dur="500"/>
                                        <p:tgtEl>
                                          <p:spTgt spid="3">
                                            <p:bg/>
                                          </p:spTgt>
                                        </p:tgtEl>
                                      </p:cBhvr>
                                    </p:animEffect>
                                  </p:childTnLst>
                                </p:cTn>
                              </p:par>
                              <p:par>
                                <p:cTn id="18" presetID="5" presetClass="entr" presetSubtype="10" fill="hold" grpId="1"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checkerboard(across)">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1952</TotalTime>
  <Words>2453</Words>
  <Application>Microsoft Office PowerPoint</Application>
  <PresentationFormat>On-screen Show (4:3)</PresentationFormat>
  <Paragraphs>291</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GNB  Pathology 2018</vt:lpstr>
      <vt:lpstr>Objectives</vt:lpstr>
      <vt:lpstr>Book</vt:lpstr>
      <vt:lpstr>Slide 4</vt:lpstr>
      <vt:lpstr>Ulcer </vt:lpstr>
      <vt:lpstr>Acute peptic ulcers</vt:lpstr>
      <vt:lpstr>Acute peptic ulcers  Pathophysiology  </vt:lpstr>
      <vt:lpstr>Acute peptic ulcers  </vt:lpstr>
      <vt:lpstr>Acute peptic ulcers Morphology</vt:lpstr>
      <vt:lpstr>Chronic Peptic Ulcer </vt:lpstr>
      <vt:lpstr>Chronic Peptic Ulcer </vt:lpstr>
      <vt:lpstr>  </vt:lpstr>
      <vt:lpstr>Slide 13</vt:lpstr>
      <vt:lpstr>Slide 14</vt:lpstr>
      <vt:lpstr>Slide 15</vt:lpstr>
      <vt:lpstr>Slide 16</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Morphology</vt:lpstr>
      <vt:lpstr>Morphology</vt:lpstr>
      <vt:lpstr>Morphology</vt:lpstr>
      <vt:lpstr>Slide 29</vt:lpstr>
      <vt:lpstr>Morphology</vt:lpstr>
      <vt:lpstr>The presence of neutrophils within the gastric glands signifies active inflammation and, most of the time, the presence of H pylori.</vt:lpstr>
      <vt:lpstr>Slide 32</vt:lpstr>
      <vt:lpstr>Clinical features </vt:lpstr>
      <vt:lpstr>Complications of Chronic Peptic Ulcers </vt:lpstr>
      <vt:lpstr>Slide 35</vt:lpstr>
      <vt:lpstr>Therapy </vt:lpstr>
      <vt:lpstr>Slide 37</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Slide 44</vt:lpstr>
      <vt:lpstr>Slide 45</vt:lpstr>
      <vt:lpstr>Slide 46</vt:lpstr>
      <vt:lpstr>Slide 47</vt:lpstr>
      <vt:lpstr>What is the relationship between chronic gastritis, Helicobacter pylori, chronic peptic ulcer, gastric carcinoma and a low-grade gastric lymphoma? </vt:lpstr>
      <vt:lpstr>Slide 49</vt:lpstr>
      <vt:lpstr>Describe acute gastric ulcers</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Arafah</cp:lastModifiedBy>
  <cp:revision>56</cp:revision>
  <dcterms:created xsi:type="dcterms:W3CDTF">2011-11-14T13:09:30Z</dcterms:created>
  <dcterms:modified xsi:type="dcterms:W3CDTF">2018-11-14T20:06:56Z</dcterms:modified>
</cp:coreProperties>
</file>