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5" r:id="rId3"/>
    <p:sldId id="379" r:id="rId4"/>
    <p:sldId id="279" r:id="rId5"/>
    <p:sldId id="258" r:id="rId6"/>
    <p:sldId id="263" r:id="rId7"/>
    <p:sldId id="269" r:id="rId8"/>
    <p:sldId id="297" r:id="rId9"/>
    <p:sldId id="260" r:id="rId10"/>
    <p:sldId id="339" r:id="rId11"/>
    <p:sldId id="376" r:id="rId12"/>
    <p:sldId id="264" r:id="rId13"/>
    <p:sldId id="265" r:id="rId14"/>
    <p:sldId id="266" r:id="rId15"/>
    <p:sldId id="349" r:id="rId16"/>
    <p:sldId id="267" r:id="rId17"/>
    <p:sldId id="345" r:id="rId18"/>
    <p:sldId id="348" r:id="rId19"/>
    <p:sldId id="350" r:id="rId20"/>
    <p:sldId id="273" r:id="rId21"/>
    <p:sldId id="289" r:id="rId22"/>
    <p:sldId id="342" r:id="rId23"/>
    <p:sldId id="346" r:id="rId24"/>
    <p:sldId id="351" r:id="rId25"/>
    <p:sldId id="274" r:id="rId26"/>
    <p:sldId id="347" r:id="rId27"/>
    <p:sldId id="296" r:id="rId28"/>
    <p:sldId id="377" r:id="rId29"/>
    <p:sldId id="286" r:id="rId30"/>
    <p:sldId id="337" r:id="rId31"/>
    <p:sldId id="352" r:id="rId32"/>
    <p:sldId id="35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4660"/>
  </p:normalViewPr>
  <p:slideViewPr>
    <p:cSldViewPr>
      <p:cViewPr>
        <p:scale>
          <a:sx n="60" d="100"/>
          <a:sy n="60" d="100"/>
        </p:scale>
        <p:origin x="-126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2018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1187624" y="3068960"/>
            <a:ext cx="7272808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/>
              <a:t>Pathophysiology</a:t>
            </a:r>
            <a:r>
              <a:rPr lang="en-US" sz="3200" dirty="0" smtClean="0"/>
              <a:t> and mechanisms of </a:t>
            </a:r>
            <a:r>
              <a:rPr lang="en-US" sz="3200" dirty="0" smtClean="0"/>
              <a:t>diarrhea</a:t>
            </a:r>
            <a:r>
              <a:rPr lang="en-US" sz="3200" dirty="0" smtClean="0"/>
              <a:t>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</a:p>
          <a:p>
            <a:endParaRPr lang="en-US" dirty="0" smtClean="0"/>
          </a:p>
          <a:p>
            <a:r>
              <a:rPr lang="en-CA" b="1" dirty="0" smtClean="0"/>
              <a:t>Stool  osmotic gap</a:t>
            </a:r>
            <a:r>
              <a:rPr lang="en-CA" dirty="0" smtClean="0"/>
              <a:t> = </a:t>
            </a:r>
            <a:br>
              <a:rPr lang="en-CA" dirty="0" smtClean="0"/>
            </a:br>
            <a:r>
              <a:rPr lang="en-CA" dirty="0" smtClean="0"/>
              <a:t>    Stool </a:t>
            </a:r>
            <a:r>
              <a:rPr lang="en-CA" dirty="0" err="1" smtClean="0"/>
              <a:t>osmolality</a:t>
            </a:r>
            <a:r>
              <a:rPr lang="en-CA" dirty="0" smtClean="0"/>
              <a:t> - 2 x (stool Na + stool K)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Normal fecal fluid values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  </a:t>
            </a:r>
            <a:r>
              <a:rPr lang="en-CA" dirty="0" err="1" smtClean="0"/>
              <a:t>Osmolality</a:t>
            </a:r>
            <a:r>
              <a:rPr lang="en-CA" dirty="0" smtClean="0"/>
              <a:t>: ~290 </a:t>
            </a:r>
            <a:r>
              <a:rPr lang="en-CA" dirty="0" err="1" smtClean="0"/>
              <a:t>mOsm</a:t>
            </a:r>
            <a:r>
              <a:rPr lang="en-CA" dirty="0" smtClean="0"/>
              <a:t>/kg</a:t>
            </a:r>
            <a:br>
              <a:rPr lang="en-CA" dirty="0" smtClean="0"/>
            </a:br>
            <a:r>
              <a:rPr lang="en-CA" dirty="0" smtClean="0"/>
              <a:t>  Na+:  ~30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br>
              <a:rPr lang="en-CA" dirty="0" smtClean="0"/>
            </a:br>
            <a:r>
              <a:rPr lang="en-CA" dirty="0" smtClean="0"/>
              <a:t>  K+: ~75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5760640" cy="1143000"/>
          </a:xfrm>
        </p:spPr>
        <p:txBody>
          <a:bodyPr/>
          <a:lstStyle/>
          <a:p>
            <a:r>
              <a:rPr lang="en-CA" b="1" dirty="0" smtClean="0"/>
              <a:t>Stool  osmotic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48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 a calculation performed to distinguish among different causes of diarrhea.</a:t>
            </a:r>
          </a:p>
          <a:p>
            <a:r>
              <a:rPr lang="en-US" dirty="0" smtClean="0"/>
              <a:t>A normal gap is between 50 and 100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low stool osmotic gap </a:t>
            </a:r>
            <a:r>
              <a:rPr lang="en-US" dirty="0" smtClean="0"/>
              <a:t>(&lt;50 </a:t>
            </a:r>
            <a:r>
              <a:rPr lang="en-US" dirty="0" err="1" smtClean="0"/>
              <a:t>mosm</a:t>
            </a:r>
            <a:r>
              <a:rPr lang="en-US" dirty="0" smtClean="0"/>
              <a:t>/kg) can imply </a:t>
            </a:r>
            <a:r>
              <a:rPr lang="en-US" dirty="0" err="1" smtClean="0"/>
              <a:t>secretory</a:t>
            </a:r>
            <a:r>
              <a:rPr lang="en-US" dirty="0" smtClean="0"/>
              <a:t> diarrhea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high gap </a:t>
            </a:r>
            <a:r>
              <a:rPr lang="en-US" dirty="0" smtClean="0"/>
              <a:t>(&gt;125 </a:t>
            </a:r>
            <a:r>
              <a:rPr lang="en-US" dirty="0" err="1" smtClean="0"/>
              <a:t>mosm</a:t>
            </a:r>
            <a:r>
              <a:rPr lang="en-US" dirty="0" smtClean="0"/>
              <a:t>/kg) can imply osmotic diarrhea</a:t>
            </a:r>
          </a:p>
          <a:p>
            <a:r>
              <a:rPr lang="en-US" dirty="0" smtClean="0"/>
              <a:t>The reason for this is that secreted sodium and potassium ions make up a greater percentage of the stool </a:t>
            </a:r>
            <a:r>
              <a:rPr lang="en-US" dirty="0" err="1" smtClean="0"/>
              <a:t>osmolality</a:t>
            </a:r>
            <a:r>
              <a:rPr lang="en-US" dirty="0" smtClean="0"/>
              <a:t> in </a:t>
            </a:r>
            <a:r>
              <a:rPr lang="en-US" dirty="0" err="1" smtClean="0"/>
              <a:t>secretory</a:t>
            </a:r>
            <a:r>
              <a:rPr lang="en-US" dirty="0" smtClean="0"/>
              <a:t> diarrhea, whereas in osmotic diarrhea, molecules such as unabsorbed carbohydrates are more significant contributors to stool </a:t>
            </a:r>
            <a:r>
              <a:rPr lang="en-US" dirty="0" err="1" smtClean="0"/>
              <a:t>osmolality</a:t>
            </a:r>
            <a:r>
              <a:rPr lang="en-US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89" t="5235" r="11111" b="39797"/>
          <a:stretch>
            <a:fillRect/>
          </a:stretch>
        </p:blipFill>
        <p:spPr bwMode="auto">
          <a:xfrm>
            <a:off x="5076056" y="188640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579" y="14857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r>
              <a:rPr lang="en-US" b="1" dirty="0" smtClean="0">
                <a:solidFill>
                  <a:srgbClr val="FF0000"/>
                </a:solidFill>
              </a:rPr>
              <a:t>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sz="4700" dirty="0" smtClean="0">
                <a:solidFill>
                  <a:srgbClr val="00B0F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pPr marL="800100" lvl="3" indent="-342900"/>
            <a:r>
              <a:rPr lang="en-CA" sz="2800" dirty="0" smtClean="0"/>
              <a:t>Rectal villous adenoma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Osmotic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  <a:r>
              <a:rPr lang="en-US" dirty="0" smtClean="0"/>
              <a:t>(</a:t>
            </a:r>
            <a:r>
              <a:rPr lang="en-CA" dirty="0" smtClean="0"/>
              <a:t>loss of hypotonic fluid)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</a:t>
            </a:r>
            <a:r>
              <a:rPr lang="en-US" dirty="0" smtClean="0"/>
              <a:t>intolerance, chronic pancreatitis, celiac disease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Osmotic laxatives e.g. </a:t>
            </a:r>
            <a:r>
              <a:rPr lang="en-US" sz="3300" dirty="0" err="1" smtClean="0"/>
              <a:t>Lactulose</a:t>
            </a:r>
            <a:r>
              <a:rPr lang="en-US" dirty="0" smtClean="0"/>
              <a:t> (non-absorbable sugar)</a:t>
            </a:r>
          </a:p>
          <a:p>
            <a:pPr marL="514350" indent="-514350">
              <a:buAutoNum type="arabicPeriod" startAt="2"/>
            </a:pPr>
            <a:r>
              <a:rPr lang="en-CA" dirty="0" err="1" smtClean="0"/>
              <a:t>Hexitols</a:t>
            </a:r>
            <a:r>
              <a:rPr lang="en-CA" dirty="0" smtClean="0"/>
              <a:t> (poorly absorbed): </a:t>
            </a:r>
            <a:r>
              <a:rPr lang="en-CA" dirty="0" err="1" smtClean="0"/>
              <a:t>sorbitol</a:t>
            </a:r>
            <a:r>
              <a:rPr lang="en-CA" dirty="0" smtClean="0"/>
              <a:t>, </a:t>
            </a:r>
            <a:r>
              <a:rPr lang="en-CA" dirty="0" err="1" smtClean="0"/>
              <a:t>mannitol</a:t>
            </a:r>
            <a:r>
              <a:rPr lang="en-CA" dirty="0" smtClean="0"/>
              <a:t>, </a:t>
            </a:r>
            <a:r>
              <a:rPr lang="en-CA" dirty="0" err="1" smtClean="0"/>
              <a:t>xylitol</a:t>
            </a:r>
            <a:r>
              <a:rPr lang="en-CA" dirty="0" smtClean="0"/>
              <a:t>)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6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Some bacterial infections cause damage by invasion of the mucosa. Many cause diarrhea with blood and pus in the stool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bacterial dysentery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The main organisms of bacterial </a:t>
            </a:r>
            <a:r>
              <a:rPr lang="en-US" dirty="0" err="1" smtClean="0"/>
              <a:t>dysentry</a:t>
            </a:r>
            <a:r>
              <a:rPr lang="en-US" dirty="0" smtClean="0"/>
              <a:t> are:</a:t>
            </a:r>
          </a:p>
          <a:p>
            <a:pPr lvl="2"/>
            <a:r>
              <a:rPr lang="en-US" sz="2800" b="1" i="1" dirty="0" smtClean="0"/>
              <a:t>Campylobacter</a:t>
            </a:r>
            <a:r>
              <a:rPr lang="en-US" sz="2800" dirty="0" smtClean="0"/>
              <a:t> invades mucosa in the jejunum, ileum and colon, causing ulceration and acute inflammation.</a:t>
            </a:r>
          </a:p>
          <a:p>
            <a:pPr lvl="2"/>
            <a:r>
              <a:rPr lang="en-US" sz="2800" b="1" i="1" dirty="0" smtClean="0"/>
              <a:t>Salmonella </a:t>
            </a:r>
            <a:r>
              <a:rPr lang="en-US" sz="2800" b="1" i="1" dirty="0" err="1" smtClean="0"/>
              <a:t>typhi</a:t>
            </a:r>
            <a:r>
              <a:rPr lang="en-US" sz="2800" dirty="0" smtClean="0"/>
              <a:t>, 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paratyphi</a:t>
            </a:r>
            <a:r>
              <a:rPr lang="en-US" sz="2800" b="1" i="1" dirty="0" smtClean="0"/>
              <a:t> A</a:t>
            </a:r>
            <a:r>
              <a:rPr lang="en-US" sz="2800" dirty="0" smtClean="0"/>
              <a:t>, </a:t>
            </a:r>
            <a:r>
              <a:rPr lang="en-US" sz="2800" b="1" i="1" dirty="0" smtClean="0"/>
              <a:t>B</a:t>
            </a:r>
            <a:r>
              <a:rPr lang="en-US" sz="2800" dirty="0" smtClean="0"/>
              <a:t>, </a:t>
            </a:r>
            <a:r>
              <a:rPr lang="en-US" sz="2800" b="1" dirty="0" smtClean="0"/>
              <a:t>and</a:t>
            </a:r>
            <a:r>
              <a:rPr lang="en-US" sz="2800" dirty="0" smtClean="0"/>
              <a:t> </a:t>
            </a:r>
            <a:r>
              <a:rPr lang="en-US" sz="2800" b="1" i="1" dirty="0" smtClean="0"/>
              <a:t>C</a:t>
            </a:r>
          </a:p>
          <a:p>
            <a:pPr lvl="2"/>
            <a:r>
              <a:rPr lang="en-US" sz="2800" i="1" dirty="0" err="1" smtClean="0"/>
              <a:t>Shigella</a:t>
            </a:r>
            <a:r>
              <a:rPr lang="en-US" sz="2800" dirty="0" smtClean="0"/>
              <a:t> infections are mainly seen in young children.</a:t>
            </a:r>
          </a:p>
          <a:p>
            <a:pPr lvl="2"/>
            <a:r>
              <a:rPr lang="en-CA" sz="2800" b="1" dirty="0" err="1" smtClean="0"/>
              <a:t>Enteroinvasive</a:t>
            </a:r>
            <a:r>
              <a:rPr lang="en-CA" sz="2800" b="1" dirty="0" smtClean="0"/>
              <a:t> and </a:t>
            </a:r>
            <a:r>
              <a:rPr lang="en-CA" sz="2800" b="1" dirty="0" err="1" smtClean="0"/>
              <a:t>enterohemorrhagic</a:t>
            </a:r>
            <a:r>
              <a:rPr lang="en-CA" sz="2800" dirty="0" smtClean="0"/>
              <a:t> </a:t>
            </a:r>
            <a:r>
              <a:rPr lang="en-CA" sz="2800" b="1" i="1" dirty="0" smtClean="0"/>
              <a:t>E. coli</a:t>
            </a:r>
            <a:r>
              <a:rPr lang="en-CA" sz="2800" dirty="0" smtClean="0"/>
              <a:t> </a:t>
            </a:r>
            <a:endParaRPr lang="en-US" sz="2800" dirty="0" smtClean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Motility-related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  <a:p>
            <a:r>
              <a:rPr lang="en-CA" dirty="0" smtClean="0"/>
              <a:t>Increased serotonin: </a:t>
            </a:r>
            <a:r>
              <a:rPr lang="en-CA" dirty="0" err="1" smtClean="0">
                <a:solidFill>
                  <a:srgbClr val="FFFF00"/>
                </a:solidFill>
              </a:rPr>
              <a:t>carcinoid</a:t>
            </a:r>
            <a:r>
              <a:rPr lang="en-CA" dirty="0" smtClean="0">
                <a:solidFill>
                  <a:srgbClr val="FFFF00"/>
                </a:solidFill>
              </a:rPr>
              <a:t> syndrome</a:t>
            </a:r>
            <a:endParaRPr lang="ar-S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/>
              <a:t>Serotonin increases bowel motility</a:t>
            </a:r>
            <a:br>
              <a:rPr lang="en-CA" dirty="0" smtClean="0"/>
            </a:br>
            <a:r>
              <a:rPr lang="en-CA" dirty="0" smtClean="0"/>
              <a:t>No inflammation in bowel mucosa</a:t>
            </a:r>
            <a:endParaRPr lang="ar-SA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16632"/>
          <a:ext cx="9144000" cy="66316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2054"/>
                <a:gridCol w="2783474"/>
                <a:gridCol w="3528565"/>
                <a:gridCol w="999907"/>
              </a:tblGrid>
              <a:tr h="451440"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 TESTS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ar-SA" dirty="0"/>
                    </a:p>
                  </a:txBody>
                  <a:tcPr/>
                </a:tc>
              </a:tr>
              <a:tr h="1852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dirty="0" smtClean="0"/>
                    </a:p>
                    <a:p>
                      <a:pPr rtl="1"/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en-C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Laxatives: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coli  with use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phenanthracene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en-CA" sz="1600" dirty="0" smtClean="0"/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cholerae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Enterotoxigenic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isotonic fluid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Mechanisms:Laxatives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stimulate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CA" sz="1600" b="0" i="0" kern="1200" baseline="300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channels </a:t>
                      </a:r>
                      <a:endParaRPr lang="ar-S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regulated by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cGMP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Secretory</a:t>
                      </a:r>
                      <a:endParaRPr lang="ar-SA" sz="1600" dirty="0"/>
                    </a:p>
                  </a:txBody>
                  <a:tcPr/>
                </a:tc>
              </a:tr>
              <a:tr h="1106800"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leukocytes:negative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&gt; 125 </a:t>
                      </a:r>
                      <a:r>
                        <a:rPr lang="en-CA" sz="16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Disaccharidase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pancreatitis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400" dirty="0" err="1" smtClean="0"/>
                        <a:t>G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iardiasis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Celiac Dis.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Ingestion of poorly absorbable solutes 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Osmotically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active substance is drawing </a:t>
                      </a:r>
                      <a:endParaRPr lang="en-US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hypotonic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salt solution out of bowel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High-volume </a:t>
                      </a: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diarrhea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</a:t>
                      </a:r>
                      <a:endParaRPr lang="ar-SA" sz="1600" dirty="0"/>
                    </a:p>
                  </a:txBody>
                  <a:tcPr/>
                </a:tc>
              </a:tr>
              <a:tr h="1291645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positive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cases </a:t>
                      </a: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 culture and for O&amp;P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spp.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Campylobacter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endParaRPr lang="en-CA" sz="16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Entamoeba</a:t>
                      </a: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endParaRPr lang="ar-SA" sz="1600" b="0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Pathogens 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invade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enterocytes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Low-volume diarrhea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Diarrhea with blood and leukocytes (i.e., dysentery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</a:t>
                      </a:r>
                      <a:endParaRPr lang="ar-SA" sz="1600" dirty="0"/>
                    </a:p>
                  </a:txBody>
                  <a:tcPr/>
                </a:tc>
              </a:tr>
              <a:tr h="1531951">
                <a:tc>
                  <a:txBody>
                    <a:bodyPr/>
                    <a:lstStyle/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5-HIAA</a:t>
                      </a:r>
                      <a:endParaRPr lang="ar-SA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– a </a:t>
                      </a:r>
                      <a:r>
                        <a:rPr lang="en-US" sz="1600" dirty="0" smtClean="0"/>
                        <a:t>motor disorder </a:t>
                      </a:r>
                    </a:p>
                    <a:p>
                      <a:pPr algn="l"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serotonin: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syndrome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Rapid movement of food through the </a:t>
                      </a:r>
                    </a:p>
                    <a:p>
                      <a:pPr rtl="1"/>
                      <a:r>
                        <a:rPr lang="en-US" sz="1600" dirty="0" smtClean="0"/>
                        <a:t>Intestines</a:t>
                      </a:r>
                    </a:p>
                    <a:p>
                      <a:pPr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Serotonin increases bowel motility</a:t>
                      </a:r>
                      <a: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mucosa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Motility-relate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149080"/>
            <a:ext cx="971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10000"/>
                  </a:schemeClr>
                </a:solidFill>
              </a:rPr>
              <a:t>Inflammatory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2606675"/>
            <a:ext cx="306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err="1" smtClean="0"/>
              <a:t>Entamoeba</a:t>
            </a:r>
            <a:r>
              <a:rPr lang="en-CA" i="1" dirty="0" smtClean="0"/>
              <a:t> </a:t>
            </a:r>
            <a:r>
              <a:rPr lang="en-CA" i="1" dirty="0" err="1" smtClean="0"/>
              <a:t>histolytica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968552" cy="2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Understand the </a:t>
            </a:r>
            <a:r>
              <a:rPr lang="en-US" dirty="0" smtClean="0"/>
              <a:t>four </a:t>
            </a:r>
            <a:r>
              <a:rPr lang="en-US" dirty="0" smtClean="0"/>
              <a:t>categories of diarrheal diseases, and list the major causes in each category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</a:t>
            </a:r>
            <a:r>
              <a:rPr lang="en-US" dirty="0" smtClean="0"/>
              <a:t>the causes of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4536504" cy="4464496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>
                <a:cs typeface="Arial" pitchFamily="34" charset="0"/>
              </a:rPr>
              <a:t>Infection: </a:t>
            </a:r>
            <a:r>
              <a:rPr lang="en-US" dirty="0" smtClean="0">
                <a:cs typeface="Arial" pitchFamily="34" charset="0"/>
              </a:rPr>
              <a:t>Approximately </a:t>
            </a:r>
            <a:r>
              <a:rPr lang="en-US" dirty="0" smtClean="0">
                <a:cs typeface="Arial" pitchFamily="34" charset="0"/>
              </a:rPr>
              <a:t>80% of acute diarrheas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dirty="0" smtClean="0">
                <a:cs typeface="Arial" pitchFamily="34" charset="0"/>
              </a:rPr>
              <a:t>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</a:t>
            </a:r>
            <a:r>
              <a:rPr lang="en-US" dirty="0" smtClean="0"/>
              <a:t>.</a:t>
            </a:r>
          </a:p>
          <a:p>
            <a:r>
              <a:rPr lang="en-US" sz="2900" dirty="0" smtClean="0"/>
              <a:t>Preformed toxin, </a:t>
            </a:r>
            <a:r>
              <a:rPr lang="en-US" sz="2900" dirty="0" err="1" smtClean="0"/>
              <a:t>enterotoxin</a:t>
            </a:r>
            <a:r>
              <a:rPr lang="en-US" sz="2900" dirty="0" smtClean="0"/>
              <a:t>, </a:t>
            </a:r>
            <a:r>
              <a:rPr lang="en-US" sz="2900" dirty="0" err="1" smtClean="0"/>
              <a:t>cytoxin</a:t>
            </a:r>
            <a:r>
              <a:rPr lang="en-US" sz="2900" dirty="0" smtClean="0"/>
              <a:t> or invasive </a:t>
            </a:r>
            <a:endParaRPr lang="en-US" sz="2900" dirty="0" smtClean="0"/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Drugs: </a:t>
            </a:r>
            <a:r>
              <a:rPr lang="en-US" dirty="0" err="1" smtClean="0"/>
              <a:t>antibiotic,NSAID</a:t>
            </a:r>
            <a:r>
              <a:rPr lang="en-US" dirty="0" smtClean="0"/>
              <a:t>, </a:t>
            </a:r>
            <a:r>
              <a:rPr lang="en-US" dirty="0" err="1" smtClean="0"/>
              <a:t>antiacid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bronchodilaters</a:t>
            </a:r>
            <a:r>
              <a:rPr lang="en-US" dirty="0" smtClean="0"/>
              <a:t>, </a:t>
            </a:r>
            <a:r>
              <a:rPr lang="en-US" dirty="0" err="1" smtClean="0"/>
              <a:t>antiarrythmics</a:t>
            </a:r>
            <a:endParaRPr lang="en-US" dirty="0" smtClean="0"/>
          </a:p>
          <a:p>
            <a:r>
              <a:rPr lang="en-US" b="1" dirty="0" smtClean="0"/>
              <a:t>Others:  </a:t>
            </a:r>
            <a:r>
              <a:rPr lang="en-US" dirty="0" smtClean="0"/>
              <a:t>occlusive colitis, ischemia,  toxin (insecticides)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716016" y="3140968"/>
            <a:ext cx="4427984" cy="2185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Rotavirus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400" dirty="0" smtClean="0"/>
              <a:t>The cause of nearly 40% of hospitalizations from diarrhea in children under 5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Rotaviruses cause 50% </a:t>
            </a:r>
            <a:r>
              <a:rPr lang="en-CA" sz="2400" dirty="0" smtClean="0"/>
              <a:t>in</a:t>
            </a:r>
            <a:r>
              <a:rPr lang="en-CA" sz="2400" dirty="0" smtClean="0"/>
              <a:t> infants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301208"/>
            <a:ext cx="69127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Clinically person become dehydrated with electrolyte disturbance and </a:t>
            </a:r>
            <a:r>
              <a:rPr lang="en-US" sz="2400" b="1" dirty="0" smtClean="0"/>
              <a:t>low </a:t>
            </a:r>
            <a:r>
              <a:rPr lang="en-US" sz="2400" b="1" dirty="0" smtClean="0"/>
              <a:t>bicarbonate in blood </a:t>
            </a:r>
            <a:endParaRPr lang="ar-S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699591" y="6228020"/>
            <a:ext cx="360060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Mild self limited , need rehydration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85184"/>
            <a:ext cx="590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patients received broad-spectrum antibiotics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65804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Caused by </a:t>
            </a:r>
            <a:r>
              <a:rPr lang="en-US" sz="4000" b="1" i="1" dirty="0" smtClean="0">
                <a:solidFill>
                  <a:srgbClr val="FFFF00"/>
                </a:solidFill>
              </a:rPr>
              <a:t>Clostridium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difficile</a:t>
            </a:r>
            <a:endParaRPr lang="ar-SA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smtClean="0"/>
              <a:t>Clostridium</a:t>
            </a:r>
            <a:r>
              <a:rPr lang="en-CA" dirty="0" smtClean="0"/>
              <a:t> species. Gram-positive rods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66513" cy="22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     Chronic </a:t>
            </a:r>
            <a:r>
              <a:rPr lang="en-US" b="1" dirty="0" smtClean="0">
                <a:solidFill>
                  <a:srgbClr val="FF0000"/>
                </a:solidFill>
              </a:rPr>
              <a:t>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24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</a:t>
            </a:r>
            <a:r>
              <a:rPr lang="en-US" b="1" dirty="0" smtClean="0">
                <a:solidFill>
                  <a:srgbClr val="FFFF00"/>
                </a:solidFill>
              </a:rPr>
              <a:t>diseases: </a:t>
            </a:r>
            <a:r>
              <a:rPr lang="en-US" b="1" dirty="0" smtClean="0"/>
              <a:t>e.g. </a:t>
            </a:r>
            <a:r>
              <a:rPr lang="en-US" b="1" dirty="0" err="1" smtClean="0"/>
              <a:t>carcinoid</a:t>
            </a:r>
            <a:r>
              <a:rPr lang="en-US" b="1" dirty="0" smtClean="0"/>
              <a:t>, </a:t>
            </a:r>
            <a:r>
              <a:rPr lang="en-US" b="1" dirty="0" err="1" smtClean="0"/>
              <a:t>gastrinoma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963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chronic diarrhea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38164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of the causes of chronic diarrhea are noninfectious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Chronic Diarrhea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90664" cy="402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930" t="26667" r="24480" b="23333"/>
          <a:stretch>
            <a:fillRect/>
          </a:stretch>
        </p:blipFill>
        <p:spPr bwMode="auto">
          <a:xfrm>
            <a:off x="568355" y="2060848"/>
            <a:ext cx="34995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77073" y="1412776"/>
            <a:ext cx="3311351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CA" b="0" dirty="0" smtClean="0"/>
              <a:t>Cryptosporidiosis in AIDS</a:t>
            </a:r>
            <a:endParaRPr lang="ar-S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016127" cy="22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37112"/>
            <a:ext cx="4499992" cy="2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 smtClean="0"/>
              <a:t>Parasitic</a:t>
            </a:r>
            <a:r>
              <a:rPr lang="en-US" sz="2400" dirty="0" smtClean="0"/>
              <a:t> and </a:t>
            </a:r>
            <a:r>
              <a:rPr lang="en-US" sz="2400" i="1" dirty="0" err="1" smtClean="0"/>
              <a:t>protozoal</a:t>
            </a:r>
            <a:r>
              <a:rPr lang="en-US" sz="2400" dirty="0" smtClean="0"/>
              <a:t> infections affect over half of the world's population on a chronic or recurrent basis.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 Sodium bicarbonate </a:t>
            </a:r>
            <a:r>
              <a:rPr lang="en-US" i="1" smtClean="0"/>
              <a:t>in blood…….</a:t>
            </a:r>
            <a:r>
              <a:rPr lang="en-US" smtClean="0"/>
              <a:t> </a:t>
            </a:r>
            <a:r>
              <a:rPr lang="en-US" dirty="0" smtClean="0"/>
              <a:t>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goutkiller.com/wp-content/uploads/2013/06/signs-of-dehyd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909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3717032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Suggests a </a:t>
            </a:r>
            <a:r>
              <a:rPr lang="en-US" sz="2800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 colon but without mucosal injury</a:t>
            </a:r>
            <a:endParaRPr lang="en-US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4860032" y="3284984"/>
            <a:ext cx="401419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Suggests colonic mucosa damage caused by invasion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shigellosis, </a:t>
            </a:r>
            <a:r>
              <a:rPr lang="en-US" sz="2000" dirty="0" err="1" smtClean="0"/>
              <a:t>salmonellosis</a:t>
            </a:r>
            <a:r>
              <a:rPr lang="en-US" sz="2000" dirty="0" smtClean="0"/>
              <a:t>, </a:t>
            </a:r>
            <a:r>
              <a:rPr lang="en-US" sz="2000" i="1" dirty="0" smtClean="0"/>
              <a:t>Campylobacter </a:t>
            </a:r>
            <a:r>
              <a:rPr lang="en-US" sz="2000" dirty="0" smtClean="0"/>
              <a:t>or </a:t>
            </a:r>
            <a:r>
              <a:rPr lang="en-US" sz="2000" i="1" dirty="0" err="1" smtClean="0"/>
              <a:t>Yersinia</a:t>
            </a:r>
            <a:r>
              <a:rPr lang="en-US" sz="2000" dirty="0" smtClean="0"/>
              <a:t> infection, </a:t>
            </a:r>
            <a:r>
              <a:rPr lang="en-US" sz="2000" dirty="0" err="1" smtClean="0"/>
              <a:t>amebiasis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toxin (</a:t>
            </a:r>
            <a:r>
              <a:rPr lang="en-US" sz="2000" i="1" dirty="0" smtClean="0"/>
              <a:t>C </a:t>
            </a:r>
            <a:r>
              <a:rPr lang="en-US" sz="2000" i="1" dirty="0" err="1" smtClean="0"/>
              <a:t>difficile</a:t>
            </a:r>
            <a:r>
              <a:rPr lang="en-US" sz="2000" i="1" dirty="0" smtClean="0"/>
              <a:t>, E coli</a:t>
            </a:r>
            <a:r>
              <a:rPr lang="en-US" sz="2000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Inflammatory bowel diseases</a:t>
            </a:r>
            <a:endParaRPr lang="en-US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33400"/>
            <a:ext cx="46545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Page  611 - 615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1916832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068166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2852936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133329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429000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86088" y="3140968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347864" y="4653136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555776" y="364502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4139952" y="3789040"/>
            <a:ext cx="0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42900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995936" y="40050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5074542" y="3429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  <p:cxnSp>
        <p:nvCxnSpPr>
          <p:cNvPr id="18" name="رابط كسهم مستقيم 21"/>
          <p:cNvCxnSpPr/>
          <p:nvPr/>
        </p:nvCxnSpPr>
        <p:spPr>
          <a:xfrm>
            <a:off x="4211960" y="5085184"/>
            <a:ext cx="0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19"/>
          <p:cNvSpPr/>
          <p:nvPr/>
        </p:nvSpPr>
        <p:spPr>
          <a:xfrm>
            <a:off x="3894828" y="5301208"/>
            <a:ext cx="48536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 serum </a:t>
            </a:r>
            <a:r>
              <a:rPr lang="en-CA" dirty="0" smtClean="0"/>
              <a:t>Anti-tissue </a:t>
            </a:r>
            <a:r>
              <a:rPr lang="en-CA" dirty="0" err="1" smtClean="0"/>
              <a:t>transglutaminase</a:t>
            </a:r>
            <a:r>
              <a:rPr lang="en-CA" dirty="0" smtClean="0"/>
              <a:t> antibodies</a:t>
            </a:r>
          </a:p>
          <a:p>
            <a:r>
              <a:rPr lang="en-CA" dirty="0" smtClean="0"/>
              <a:t>Anti-</a:t>
            </a:r>
            <a:r>
              <a:rPr lang="en-CA" dirty="0" err="1" smtClean="0"/>
              <a:t>endomysial</a:t>
            </a:r>
            <a:r>
              <a:rPr lang="en-CA" dirty="0" smtClean="0"/>
              <a:t>  </a:t>
            </a:r>
            <a:r>
              <a:rPr lang="en-CA" dirty="0" err="1" smtClean="0"/>
              <a:t>IgA</a:t>
            </a:r>
            <a:r>
              <a:rPr lang="en-CA" dirty="0" smtClean="0"/>
              <a:t> antibodies</a:t>
            </a:r>
          </a:p>
          <a:p>
            <a:r>
              <a:rPr lang="en-CA" dirty="0" err="1" smtClean="0"/>
              <a:t>Antigliadin</a:t>
            </a:r>
            <a:r>
              <a:rPr lang="en-CA" dirty="0" smtClean="0"/>
              <a:t> antibodies</a:t>
            </a:r>
            <a:r>
              <a:rPr lang="en-US" dirty="0" smtClean="0"/>
              <a:t>  to check for celiac disease</a:t>
            </a:r>
          </a:p>
          <a:p>
            <a:r>
              <a:rPr lang="en-US" dirty="0" smtClean="0"/>
              <a:t>Duodenal biopsy</a:t>
            </a:r>
            <a:endParaRPr lang="en-US" dirty="0"/>
          </a:p>
        </p:txBody>
      </p:sp>
      <p:sp>
        <p:nvSpPr>
          <p:cNvPr id="29" name="مستطيل 19"/>
          <p:cNvSpPr/>
          <p:nvPr/>
        </p:nvSpPr>
        <p:spPr>
          <a:xfrm>
            <a:off x="133466" y="5301208"/>
            <a:ext cx="371845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stool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Presence of WBC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bacterial toxin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fecal osmotic gap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Giardia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lamblia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Viral gastroenteritis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Food poisoning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Antibiotic-Associated Diarrheas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Acute diarrhea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Chronic diarrhea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r>
              <a:rPr lang="en-US" dirty="0" smtClean="0"/>
              <a:t>Abnormally  high fluid content of </a:t>
            </a:r>
            <a:r>
              <a:rPr lang="en-US" dirty="0" smtClean="0"/>
              <a:t>stool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200-300 gm/day </a:t>
            </a:r>
          </a:p>
          <a:p>
            <a:pPr lvl="1" algn="just">
              <a:buNone/>
            </a:pPr>
            <a:r>
              <a:rPr lang="en-US" dirty="0" smtClean="0"/>
              <a:t>(more than 250 g of stool per day)</a:t>
            </a:r>
          </a:p>
          <a:p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</a:t>
            </a:r>
            <a:r>
              <a:rPr lang="en-US" dirty="0" smtClean="0"/>
              <a:t>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99592" y="5085184"/>
            <a:ext cx="72728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Stool osmotic gap: distinguishes </a:t>
            </a:r>
            <a:r>
              <a:rPr lang="en-US" sz="2000" b="1" dirty="0" err="1" smtClean="0"/>
              <a:t>secretory</a:t>
            </a:r>
            <a:r>
              <a:rPr lang="en-US" sz="2000" b="1" dirty="0" smtClean="0"/>
              <a:t> from osmotic diarrhea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915816" y="2267580"/>
            <a:ext cx="39697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Secretory</a:t>
            </a:r>
            <a:r>
              <a:rPr lang="en-US" b="1" dirty="0" smtClean="0"/>
              <a:t> diarrhea: loss of isotonic fluid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843644"/>
            <a:ext cx="4057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Osmotic diarrhea: loss of hypotonic fluid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915816" y="3429000"/>
            <a:ext cx="15394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inflammatory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1164</Words>
  <Application>Microsoft Office PowerPoint</Application>
  <PresentationFormat>On-screen Show (4:3)</PresentationFormat>
  <Paragraphs>262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سمة Office</vt:lpstr>
      <vt:lpstr>Gastrointestinal Block  Pathology lecture  2018</vt:lpstr>
      <vt:lpstr>DIARREAHA Objectives </vt:lpstr>
      <vt:lpstr>Slide 3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Stool  osmotic gap</vt:lpstr>
      <vt:lpstr>Secretory Diarrhea</vt:lpstr>
      <vt:lpstr>Osmotic Diarrhea</vt:lpstr>
      <vt:lpstr>Exudative (inflammatory) Diarrhea</vt:lpstr>
      <vt:lpstr>Exudative (inflammatory) Diarrhea</vt:lpstr>
      <vt:lpstr> Motility-related Diarrhea </vt:lpstr>
      <vt:lpstr>Slide 17</vt:lpstr>
      <vt:lpstr>Entamoeba histolytica </vt:lpstr>
      <vt:lpstr>Acute diarrhea</vt:lpstr>
      <vt:lpstr> Acute diarrhea  </vt:lpstr>
      <vt:lpstr>Antibiotic-Associated Diarrheas </vt:lpstr>
      <vt:lpstr>Slide 22</vt:lpstr>
      <vt:lpstr>Clostridium species. Gram-positive rods</vt:lpstr>
      <vt:lpstr>Chronic diarrhea</vt:lpstr>
      <vt:lpstr>                     Chronic diarrhea Aetiology</vt:lpstr>
      <vt:lpstr>Causes of Chronic Diarrhea</vt:lpstr>
      <vt:lpstr>Complications</vt:lpstr>
      <vt:lpstr>Slide 28</vt:lpstr>
      <vt:lpstr>Tests useful in the evaluation of diarrhea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Maha Arafah</cp:lastModifiedBy>
  <cp:revision>202</cp:revision>
  <dcterms:created xsi:type="dcterms:W3CDTF">2010-09-04T18:10:50Z</dcterms:created>
  <dcterms:modified xsi:type="dcterms:W3CDTF">2018-11-21T18:16:55Z</dcterms:modified>
</cp:coreProperties>
</file>