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58" r:id="rId4"/>
    <p:sldId id="259" r:id="rId5"/>
    <p:sldId id="284" r:id="rId6"/>
    <p:sldId id="285" r:id="rId7"/>
    <p:sldId id="261" r:id="rId8"/>
    <p:sldId id="262" r:id="rId9"/>
    <p:sldId id="263" r:id="rId10"/>
    <p:sldId id="265" r:id="rId11"/>
    <p:sldId id="287" r:id="rId12"/>
    <p:sldId id="267" r:id="rId13"/>
    <p:sldId id="266" r:id="rId14"/>
    <p:sldId id="268" r:id="rId15"/>
    <p:sldId id="269" r:id="rId16"/>
    <p:sldId id="289" r:id="rId17"/>
    <p:sldId id="270" r:id="rId18"/>
    <p:sldId id="271" r:id="rId19"/>
    <p:sldId id="288" r:id="rId20"/>
    <p:sldId id="290" r:id="rId21"/>
    <p:sldId id="274" r:id="rId22"/>
    <p:sldId id="275" r:id="rId23"/>
    <p:sldId id="276" r:id="rId24"/>
    <p:sldId id="277" r:id="rId25"/>
    <p:sldId id="278" r:id="rId26"/>
    <p:sldId id="279" r:id="rId27"/>
    <p:sldId id="280" r:id="rId28"/>
    <p:sldId id="281" r:id="rId29"/>
    <p:sldId id="282" r:id="rId30"/>
    <p:sldId id="283" r:id="rId31"/>
    <p:sldId id="296" r:id="rId32"/>
    <p:sldId id="291" r:id="rId33"/>
    <p:sldId id="292" r:id="rId34"/>
    <p:sldId id="293" r:id="rId35"/>
    <p:sldId id="294" r:id="rId36"/>
    <p:sldId id="295"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190" autoAdjust="0"/>
    <p:restoredTop sz="94660"/>
  </p:normalViewPr>
  <p:slideViewPr>
    <p:cSldViewPr>
      <p:cViewPr>
        <p:scale>
          <a:sx n="56" d="100"/>
          <a:sy n="56" d="100"/>
        </p:scale>
        <p:origin x="-1680"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11/21/2018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94147-4065-4B07-A467-6049FF3DAE60}" type="datetimeFigureOut">
              <a:rPr lang="en-US" smtClean="0"/>
              <a:pPr/>
              <a:t>11/21/2018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9525-6C93-442E-9FD6-FF2F363664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55576" y="836712"/>
            <a:ext cx="7772400" cy="1470025"/>
          </a:xfrm>
        </p:spPr>
        <p:txBody>
          <a:bodyPr>
            <a:normAutofit fontScale="90000"/>
          </a:bodyPr>
          <a:lstStyle/>
          <a:p>
            <a:r>
              <a:rPr lang="en-US" dirty="0" smtClean="0"/>
              <a:t>GNB</a:t>
            </a:r>
            <a:br>
              <a:rPr lang="en-US" dirty="0" smtClean="0"/>
            </a:br>
            <a:r>
              <a:rPr lang="en-US" dirty="0" smtClean="0"/>
              <a:t> </a:t>
            </a:r>
            <a:r>
              <a:rPr lang="en-US" sz="2800" dirty="0" smtClean="0"/>
              <a:t>Pathology lecture</a:t>
            </a:r>
            <a:br>
              <a:rPr lang="en-US" sz="2800" dirty="0" smtClean="0"/>
            </a:br>
            <a:r>
              <a:rPr lang="en-US" sz="2800" dirty="0" smtClean="0"/>
              <a:t> 2018</a:t>
            </a:r>
            <a:endParaRPr lang="ar-SA" dirty="0" smtClean="0"/>
          </a:p>
        </p:txBody>
      </p:sp>
      <p:sp>
        <p:nvSpPr>
          <p:cNvPr id="5" name="Subtitle 4"/>
          <p:cNvSpPr>
            <a:spLocks noGrp="1"/>
          </p:cNvSpPr>
          <p:nvPr>
            <p:ph type="subTitle" idx="1"/>
          </p:nvPr>
        </p:nvSpPr>
        <p:spPr>
          <a:xfrm>
            <a:off x="1600200" y="41148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6" name="مستطيل 6"/>
          <p:cNvSpPr/>
          <p:nvPr/>
        </p:nvSpPr>
        <p:spPr>
          <a:xfrm>
            <a:off x="1835696" y="2636912"/>
            <a:ext cx="5976664"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3200" dirty="0" smtClean="0"/>
              <a:t>Pathology and mechanisms of </a:t>
            </a:r>
            <a:r>
              <a:rPr lang="en-US" sz="3200" dirty="0" err="1" smtClean="0"/>
              <a:t>malabsorption</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1. There is increased </a:t>
            </a:r>
            <a:r>
              <a:rPr lang="en-US" sz="2800" dirty="0"/>
              <a:t>fecal excretion of fat (</a:t>
            </a:r>
            <a:r>
              <a:rPr lang="en-US" sz="2800" dirty="0" err="1">
                <a:solidFill>
                  <a:srgbClr val="FF0000"/>
                </a:solidFill>
              </a:rPr>
              <a:t>steatorrhea</a:t>
            </a:r>
            <a:r>
              <a:rPr lang="en-US" sz="2800" dirty="0"/>
              <a:t>) and the systemic effects of deficiency of vitamins, minerals, protein and carbohydrates.</a:t>
            </a:r>
          </a:p>
          <a:p>
            <a:pPr algn="l">
              <a:buNone/>
            </a:pPr>
            <a:r>
              <a:rPr lang="en-US" sz="2800" dirty="0" err="1">
                <a:solidFill>
                  <a:srgbClr val="FF0000"/>
                </a:solidFill>
              </a:rPr>
              <a:t>Steatorrhea</a:t>
            </a:r>
            <a:r>
              <a:rPr lang="en-US" sz="2800" dirty="0">
                <a:solidFill>
                  <a:srgbClr val="FF0000"/>
                </a:solidFill>
              </a:rPr>
              <a:t> </a:t>
            </a:r>
            <a:r>
              <a:rPr lang="en-US" sz="2800" dirty="0"/>
              <a:t>is passage of soft, yellowish, greasy stools </a:t>
            </a:r>
            <a:r>
              <a:rPr lang="ar-SA" sz="2800" dirty="0" smtClean="0"/>
              <a:t>     </a:t>
            </a:r>
            <a:r>
              <a:rPr lang="en-US" sz="2800" dirty="0" smtClean="0"/>
              <a:t>containing </a:t>
            </a:r>
            <a:r>
              <a:rPr lang="en-US" sz="2800" dirty="0"/>
              <a:t>an increased amount of </a:t>
            </a:r>
            <a:r>
              <a:rPr lang="en-US" sz="2800" dirty="0" smtClean="0"/>
              <a:t>fat</a:t>
            </a:r>
          </a:p>
          <a:p>
            <a:pPr algn="l">
              <a:buNone/>
            </a:pPr>
            <a:r>
              <a:rPr lang="en-US" sz="2800" dirty="0" smtClean="0"/>
              <a:t>2. Growth retardation and failure to thrive in children </a:t>
            </a:r>
          </a:p>
          <a:p>
            <a:pPr lvl="0" algn="l">
              <a:buNone/>
            </a:pPr>
            <a:r>
              <a:rPr lang="en-US" sz="2800" dirty="0" smtClean="0"/>
              <a:t>3. Weight loss despite increased oral intake of nutrients</a:t>
            </a:r>
          </a:p>
          <a:p>
            <a:pPr algn="l">
              <a:buNone/>
            </a:pPr>
            <a:endParaRPr lang="en-US" sz="2800" dirty="0" smtClean="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dirty="0" smtClean="0"/>
              <a:t>Systemic effects of the </a:t>
            </a:r>
            <a:r>
              <a:rPr lang="en-US" dirty="0" err="1" smtClean="0"/>
              <a:t>malabsorption</a:t>
            </a:r>
            <a:r>
              <a:rPr lang="en-US" dirty="0" smtClean="0"/>
              <a:t> syndromes</a:t>
            </a:r>
            <a:endParaRPr lang="en-US" dirty="0"/>
          </a:p>
        </p:txBody>
      </p:sp>
      <p:sp>
        <p:nvSpPr>
          <p:cNvPr id="3" name="Content Placeholder 2"/>
          <p:cNvSpPr>
            <a:spLocks noGrp="1"/>
          </p:cNvSpPr>
          <p:nvPr>
            <p:ph idx="1"/>
          </p:nvPr>
        </p:nvSpPr>
        <p:spPr>
          <a:xfrm>
            <a:off x="395536" y="1628800"/>
            <a:ext cx="8229600" cy="4525963"/>
          </a:xfrm>
        </p:spPr>
        <p:txBody>
          <a:bodyPr>
            <a:normAutofit fontScale="92500" lnSpcReduction="10000"/>
          </a:bodyPr>
          <a:lstStyle/>
          <a:p>
            <a:pPr fontAlgn="base">
              <a:buNone/>
            </a:pPr>
            <a:endParaRPr lang="en-US" b="1" dirty="0" smtClean="0"/>
          </a:p>
          <a:p>
            <a:pPr fontAlgn="base"/>
            <a:r>
              <a:rPr lang="en-US" dirty="0" smtClean="0"/>
              <a:t>Weight loss and anorexia</a:t>
            </a:r>
            <a:endParaRPr lang="en-US" b="1" dirty="0" smtClean="0"/>
          </a:p>
          <a:p>
            <a:pPr fontAlgn="base"/>
            <a:r>
              <a:rPr lang="en-US" dirty="0" smtClean="0"/>
              <a:t>Abdominal distension and </a:t>
            </a:r>
            <a:r>
              <a:rPr lang="en-US" dirty="0" err="1" smtClean="0"/>
              <a:t>borborygmi</a:t>
            </a:r>
            <a:r>
              <a:rPr lang="en-US" dirty="0" smtClean="0"/>
              <a:t> (increased bowel sounds)</a:t>
            </a:r>
            <a:endParaRPr lang="en-US" b="1" dirty="0" smtClean="0"/>
          </a:p>
          <a:p>
            <a:pPr fontAlgn="base"/>
            <a:r>
              <a:rPr lang="en-US" dirty="0" err="1" smtClean="0"/>
              <a:t>Diarrhoea</a:t>
            </a:r>
            <a:r>
              <a:rPr lang="en-US" dirty="0" smtClean="0"/>
              <a:t> (loose, bulky stools)</a:t>
            </a:r>
            <a:endParaRPr lang="en-US" b="1" dirty="0" smtClean="0"/>
          </a:p>
          <a:p>
            <a:pPr fontAlgn="base"/>
            <a:r>
              <a:rPr lang="en-US" dirty="0" err="1" smtClean="0"/>
              <a:t>Steatorrhoea—malabsorption</a:t>
            </a:r>
            <a:r>
              <a:rPr lang="en-US" dirty="0" smtClean="0"/>
              <a:t> of fat, producing pale, foul-smelling stools that characteristically float in water</a:t>
            </a:r>
            <a:endParaRPr lang="en-US" b="1" dirty="0" smtClean="0"/>
          </a:p>
          <a:p>
            <a:pPr fontAlgn="base"/>
            <a:r>
              <a:rPr lang="en-US" dirty="0" smtClean="0"/>
              <a:t>Muscle wasting</a:t>
            </a:r>
          </a:p>
          <a:p>
            <a:endParaRPr lang="en-US" dirty="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13792"/>
            <a:ext cx="8229600" cy="1143000"/>
          </a:xfrm>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bg2"/>
                </a:solidFill>
              </a:rPr>
              <a:t>Protein </a:t>
            </a:r>
            <a:r>
              <a:rPr lang="en-US" dirty="0" smtClean="0">
                <a:solidFill>
                  <a:schemeClr val="tx1"/>
                </a:solidFill>
              </a:rPr>
              <a:t>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508104" y="3068960"/>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3923928" y="3284984"/>
            <a:ext cx="1575056"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
        <p:nvSpPr>
          <p:cNvPr id="21" name="Rectangle 20"/>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
        <p:nvSpPr>
          <p:cNvPr id="6" name="Rectangle 5"/>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p>
          <a:p>
            <a:pPr algn="l">
              <a:buNone/>
            </a:pPr>
            <a:endParaRPr lang="en-US" dirty="0" smtClean="0"/>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tests</a:t>
            </a: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3.   Endoscopy</a:t>
            </a:r>
            <a:endParaRPr lang="ar-SA" sz="3200" dirty="0"/>
          </a:p>
        </p:txBody>
      </p:sp>
      <p:sp>
        <p:nvSpPr>
          <p:cNvPr id="5" name="مستطيل 4"/>
          <p:cNvSpPr/>
          <p:nvPr/>
        </p:nvSpPr>
        <p:spPr>
          <a:xfrm>
            <a:off x="3472823" y="4633972"/>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
        <p:nvSpPr>
          <p:cNvPr id="6" name="Rectangle 5"/>
          <p:cNvSpPr/>
          <p:nvPr/>
        </p:nvSpPr>
        <p:spPr>
          <a:xfrm>
            <a:off x="0" y="0"/>
            <a:ext cx="349188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Diagnosis of </a:t>
            </a:r>
            <a:r>
              <a:rPr lang="en-US" sz="2000" b="1" dirty="0" err="1" smtClean="0"/>
              <a:t>malabsorption</a:t>
            </a: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0000"/>
                </a:solidFill>
              </a:rPr>
              <a:t>Celiac disease</a:t>
            </a:r>
          </a:p>
        </p:txBody>
      </p:sp>
      <p:sp>
        <p:nvSpPr>
          <p:cNvPr id="59395" name="Rectangle 3"/>
          <p:cNvSpPr>
            <a:spLocks noGrp="1" noChangeArrowheads="1"/>
          </p:cNvSpPr>
          <p:nvPr>
            <p:ph idx="1"/>
          </p:nvPr>
        </p:nvSpPr>
        <p:spPr>
          <a:xfrm>
            <a:off x="107504" y="1700808"/>
            <a:ext cx="8712968" cy="4824536"/>
          </a:xfrm>
        </p:spPr>
        <p:txBody>
          <a:bodyPr>
            <a:normAutofit fontScale="92500" lnSpcReduction="10000"/>
          </a:bodyPr>
          <a:lstStyle/>
          <a:p>
            <a:pPr lvl="1" algn="l">
              <a:buNone/>
            </a:pPr>
            <a:r>
              <a:rPr lang="en-US" sz="3600" dirty="0" smtClean="0"/>
              <a:t>An  </a:t>
            </a:r>
            <a:r>
              <a:rPr lang="en-US" sz="3600" dirty="0"/>
              <a:t>immune reaction to </a:t>
            </a:r>
            <a:r>
              <a:rPr lang="en-US" sz="3600" dirty="0" err="1" smtClean="0">
                <a:solidFill>
                  <a:srgbClr val="FF0000"/>
                </a:solidFill>
              </a:rPr>
              <a:t>gliadin</a:t>
            </a:r>
            <a:r>
              <a:rPr lang="en-US" sz="3600" dirty="0" smtClean="0"/>
              <a:t> fraction of the </a:t>
            </a:r>
            <a:r>
              <a:rPr lang="en-US" sz="3600" dirty="0" smtClean="0">
                <a:solidFill>
                  <a:srgbClr val="FF0000"/>
                </a:solidFill>
              </a:rPr>
              <a:t>wheat </a:t>
            </a:r>
            <a:r>
              <a:rPr lang="en-US" sz="3600" dirty="0" smtClean="0"/>
              <a:t>protein </a:t>
            </a:r>
            <a:r>
              <a:rPr lang="en-US" sz="3600" dirty="0" smtClean="0">
                <a:solidFill>
                  <a:srgbClr val="FF0000"/>
                </a:solidFill>
              </a:rPr>
              <a:t>gluten </a:t>
            </a: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lgn="l">
              <a:buNone/>
            </a:pPr>
            <a:r>
              <a:rPr lang="en-US" sz="3600" dirty="0" smtClean="0"/>
              <a:t>Patients </a:t>
            </a:r>
            <a:r>
              <a:rPr lang="en-US" sz="3600" dirty="0"/>
              <a:t>have raised antibodies to gluten </a:t>
            </a:r>
            <a:r>
              <a:rPr lang="en-US" sz="3600" dirty="0" err="1" smtClean="0"/>
              <a:t>autoantibodies</a:t>
            </a:r>
            <a:endParaRPr lang="en-US" sz="3600" dirty="0" smtClean="0"/>
          </a:p>
          <a:p>
            <a:pPr lvl="1" algn="l">
              <a:buNone/>
            </a:pPr>
            <a:endParaRPr lang="en-US" sz="3600" dirty="0" smtClean="0"/>
          </a:p>
          <a:p>
            <a:pPr lvl="1">
              <a:buNone/>
            </a:pPr>
            <a:r>
              <a:rPr lang="en-US" sz="3500" dirty="0" smtClean="0"/>
              <a:t>Highly </a:t>
            </a:r>
            <a:r>
              <a:rPr lang="en-US" sz="3500" dirty="0" smtClean="0"/>
              <a:t>specific </a:t>
            </a:r>
            <a:r>
              <a:rPr lang="en-US" sz="3500" dirty="0" smtClean="0"/>
              <a:t>association </a:t>
            </a:r>
            <a:r>
              <a:rPr lang="en-US" sz="3500" dirty="0" smtClean="0"/>
              <a:t>with class II HLA-DQ2 or HLA-DQ8 alleles. </a:t>
            </a:r>
            <a:endParaRPr lang="en-US" sz="3500" dirty="0"/>
          </a:p>
          <a:p>
            <a:pPr lvl="1" algn="l">
              <a:buNone/>
            </a:pPr>
            <a:endParaRPr lang="en-US" sz="1600" dirty="0"/>
          </a:p>
          <a:p>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Picture 277" descr="D:\SCContent\9781437717815\graphics\fullsize\S9781437717815-014-f021.jpg"/>
          <p:cNvPicPr>
            <a:picLocks noGrp="1" noChangeAspect="1" noChangeArrowheads="1"/>
          </p:cNvPicPr>
          <p:nvPr>
            <p:ph idx="1"/>
          </p:nvPr>
        </p:nvPicPr>
        <p:blipFill>
          <a:blip r:embed="rId2" cstate="print">
            <a:lum bright="-14000" contrast="4000"/>
          </a:blip>
          <a:srcRect b="6184"/>
          <a:stretch>
            <a:fillRect/>
          </a:stretch>
        </p:blipFill>
        <p:spPr bwMode="auto">
          <a:xfrm>
            <a:off x="0" y="476672"/>
            <a:ext cx="9144000" cy="6324600"/>
          </a:xfrm>
          <a:prstGeom prst="rect">
            <a:avLst/>
          </a:prstGeom>
          <a:noFill/>
          <a:ln w="9525">
            <a:solidFill>
              <a:schemeClr val="tx1"/>
            </a:solidFill>
            <a:miter lim="800000"/>
            <a:headEnd/>
            <a:tailEnd/>
          </a:ln>
        </p:spPr>
      </p:pic>
      <p:sp>
        <p:nvSpPr>
          <p:cNvPr id="4" name="Rectangle 3"/>
          <p:cNvSpPr/>
          <p:nvPr/>
        </p:nvSpPr>
        <p:spPr>
          <a:xfrm>
            <a:off x="6096000" y="304800"/>
            <a:ext cx="28956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a 33-amino acid peptide resistant to degradation by gastric, pancreatic, and small intestinal proteases</a:t>
            </a:r>
            <a:endParaRPr lang="ar-SA" dirty="0"/>
          </a:p>
        </p:txBody>
      </p:sp>
      <p:sp>
        <p:nvSpPr>
          <p:cNvPr id="6" name="Rectangle 5"/>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0000"/>
                </a:solidFill>
              </a:rPr>
              <a:t>Clinical features</a:t>
            </a:r>
            <a:br>
              <a:rPr lang="en-US" b="1" i="1" u="sng" dirty="0" smtClean="0">
                <a:solidFill>
                  <a:srgbClr val="FF0000"/>
                </a:solidFill>
              </a:rPr>
            </a:br>
            <a:r>
              <a:rPr lang="en-US" b="1" i="1" u="sng" dirty="0" smtClean="0">
                <a:solidFill>
                  <a:srgbClr val="FF0000"/>
                </a:solidFill>
              </a:rPr>
              <a:t> </a:t>
            </a:r>
            <a:r>
              <a:rPr lang="en-US" sz="3100" b="1" i="1" u="sng" dirty="0" smtClean="0">
                <a:solidFill>
                  <a:srgbClr val="FF0000"/>
                </a:solidFill>
              </a:rPr>
              <a:t>Celiac disease</a:t>
            </a:r>
            <a:endParaRPr lang="ar-SA" dirty="0">
              <a:solidFill>
                <a:srgbClr val="FF0000"/>
              </a:solidFill>
            </a:endParaRPr>
          </a:p>
        </p:txBody>
      </p:sp>
      <p:sp>
        <p:nvSpPr>
          <p:cNvPr id="4" name="مستطيل 3"/>
          <p:cNvSpPr/>
          <p:nvPr/>
        </p:nvSpPr>
        <p:spPr>
          <a:xfrm>
            <a:off x="539552" y="1484784"/>
            <a:ext cx="8072494"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1" dirty="0" smtClean="0"/>
              <a:t>Typical presentation</a:t>
            </a:r>
            <a:r>
              <a:rPr lang="en-US" sz="2400" dirty="0" smtClean="0"/>
              <a:t/>
            </a:r>
            <a:br>
              <a:rPr lang="en-US" sz="2400" dirty="0" smtClean="0"/>
            </a:br>
            <a:r>
              <a:rPr lang="en-US" sz="2400" dirty="0" smtClean="0"/>
              <a:t>GI symptoms that characteristically appear at age 9-24 months.</a:t>
            </a:r>
          </a:p>
          <a:p>
            <a:pPr algn="l"/>
            <a:r>
              <a:rPr lang="en-US" sz="2400" dirty="0" smtClean="0"/>
              <a:t>Symptoms begin at various times after the introduction of foods that contain gluten.</a:t>
            </a:r>
          </a:p>
          <a:p>
            <a:pPr algn="l"/>
            <a:r>
              <a:rPr lang="en-US" sz="2400" dirty="0" smtClean="0"/>
              <a:t> </a:t>
            </a:r>
          </a:p>
          <a:p>
            <a:pPr algn="l"/>
            <a:r>
              <a:rPr lang="en-US" sz="2400" b="1" u="sng" dirty="0" smtClean="0"/>
              <a:t>A relationship between the age of onset and the type of presentation; </a:t>
            </a:r>
          </a:p>
          <a:p>
            <a:pPr algn="l"/>
            <a:r>
              <a:rPr lang="en-US" sz="2400" dirty="0" smtClean="0">
                <a:solidFill>
                  <a:srgbClr val="FF0000"/>
                </a:solidFill>
              </a:rPr>
              <a:t>Infants and toddlers</a:t>
            </a:r>
            <a:r>
              <a:rPr lang="en-US" sz="2400" dirty="0" smtClean="0"/>
              <a:t>….GI symptoms and failure to thrive</a:t>
            </a:r>
          </a:p>
          <a:p>
            <a:pPr algn="l"/>
            <a:r>
              <a:rPr lang="en-US" sz="2400" dirty="0" smtClean="0">
                <a:solidFill>
                  <a:srgbClr val="FF0000"/>
                </a:solidFill>
              </a:rPr>
              <a:t>Childhood</a:t>
            </a:r>
            <a:r>
              <a:rPr lang="en-US" sz="2400" dirty="0" smtClean="0"/>
              <a:t>…………………minor GI symptoms, inadequate rate of weight gain, </a:t>
            </a:r>
          </a:p>
          <a:p>
            <a:pPr algn="l"/>
            <a:r>
              <a:rPr lang="en-US" sz="2400" dirty="0" smtClean="0">
                <a:solidFill>
                  <a:srgbClr val="FF0000"/>
                </a:solidFill>
              </a:rPr>
              <a:t>Young  adults</a:t>
            </a:r>
            <a:r>
              <a:rPr lang="en-US" sz="2400" dirty="0" smtClean="0"/>
              <a:t>……………anemia is the most common form of presentation. </a:t>
            </a:r>
          </a:p>
          <a:p>
            <a:pPr algn="l"/>
            <a:r>
              <a:rPr lang="en-US" sz="2400" dirty="0" smtClean="0">
                <a:solidFill>
                  <a:srgbClr val="FF0000"/>
                </a:solidFill>
              </a:rPr>
              <a:t>Adults  and elderly</a:t>
            </a:r>
            <a:r>
              <a:rPr lang="en-US" sz="2400" dirty="0" smtClean="0"/>
              <a:t>…...GI symptoms are more prevalent</a:t>
            </a:r>
          </a:p>
          <a:p>
            <a:pPr algn="l"/>
            <a:endParaRPr lang="ar-SA" dirty="0"/>
          </a:p>
        </p:txBody>
      </p:sp>
      <p:sp>
        <p:nvSpPr>
          <p:cNvPr id="5" name="Rectangle 4"/>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
        <p:nvSpPr>
          <p:cNvPr id="7" name="Rectangle 6"/>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819400"/>
            <a:ext cx="4301708" cy="2843213"/>
          </a:xfrm>
          <a:prstGeom prst="rect">
            <a:avLst/>
          </a:prstGeom>
          <a:noFill/>
          <a:ln w="9525">
            <a:noFill/>
            <a:miter lim="800000"/>
            <a:headEnd/>
            <a:tailEnd/>
          </a:ln>
        </p:spPr>
      </p:pic>
      <p:pic>
        <p:nvPicPr>
          <p:cNvPr id="24578" name="Picture 2" descr="G:\Cotran\Images\CH18\F018030.jpg"/>
          <p:cNvPicPr>
            <a:picLocks noGrp="1" noChangeAspect="1" noChangeArrowheads="1"/>
          </p:cNvPicPr>
          <p:nvPr>
            <p:ph/>
          </p:nvPr>
        </p:nvPicPr>
        <p:blipFill>
          <a:blip r:embed="rId3" cstate="print"/>
          <a:stretch>
            <a:fillRect/>
          </a:stretch>
        </p:blipFill>
        <p:spPr>
          <a:xfrm>
            <a:off x="5334000" y="1447800"/>
            <a:ext cx="3576851" cy="5181600"/>
          </a:xfrm>
          <a:ln/>
        </p:spPr>
        <p:style>
          <a:lnRef idx="2">
            <a:schemeClr val="accent1"/>
          </a:lnRef>
          <a:fillRef idx="1">
            <a:schemeClr val="lt1"/>
          </a:fillRef>
          <a:effectRef idx="0">
            <a:schemeClr val="accent1"/>
          </a:effectRef>
          <a:fontRef idx="minor">
            <a:schemeClr val="dk1"/>
          </a:fontRef>
        </p:style>
      </p:pic>
      <p:sp>
        <p:nvSpPr>
          <p:cNvPr id="24579" name="Rectangle 3"/>
          <p:cNvSpPr>
            <a:spLocks noChangeArrowheads="1"/>
          </p:cNvSpPr>
          <p:nvPr/>
        </p:nvSpPr>
        <p:spPr bwMode="auto">
          <a:xfrm>
            <a:off x="304800" y="685800"/>
            <a:ext cx="7334272" cy="1769715"/>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smtClean="0">
              <a:latin typeface="Arial" charset="0"/>
            </a:endParaRPr>
          </a:p>
          <a:p>
            <a:pPr algn="l">
              <a:spcBef>
                <a:spcPct val="50000"/>
              </a:spcBef>
              <a:buSzPct val="80000"/>
              <a:buFontTx/>
              <a:buChar char="•"/>
            </a:pPr>
            <a:r>
              <a:rPr lang="en-US" dirty="0" smtClean="0">
                <a:latin typeface="Arial" charset="0"/>
              </a:rPr>
              <a:t>Crypt elongation</a:t>
            </a:r>
            <a:endParaRPr lang="en-US" dirty="0">
              <a:latin typeface="Arial" charset="0"/>
            </a:endParaRPr>
          </a:p>
        </p:txBody>
      </p:sp>
      <p:sp>
        <p:nvSpPr>
          <p:cNvPr id="24580" name="Rectangle 4"/>
          <p:cNvSpPr>
            <a:spLocks noChangeArrowheads="1"/>
          </p:cNvSpPr>
          <p:nvPr/>
        </p:nvSpPr>
        <p:spPr bwMode="auto">
          <a:xfrm>
            <a:off x="2627784" y="116632"/>
            <a:ext cx="3416320" cy="646331"/>
          </a:xfrm>
          <a:prstGeom prst="rect">
            <a:avLst/>
          </a:prstGeom>
          <a:noFill/>
          <a:ln w="9525">
            <a:noFill/>
            <a:miter lim="800000"/>
            <a:headEnd/>
            <a:tailEnd/>
          </a:ln>
          <a:effectLst/>
        </p:spPr>
        <p:txBody>
          <a:bodyPr wrap="none">
            <a:spAutoFit/>
          </a:bodyPr>
          <a:lstStyle/>
          <a:p>
            <a:r>
              <a:rPr lang="en-US" sz="3600" b="1" u="sng" dirty="0" smtClean="0">
                <a:solidFill>
                  <a:srgbClr val="FF0000"/>
                </a:solidFill>
                <a:latin typeface="Arial" charset="0"/>
              </a:rPr>
              <a:t>Celiac </a:t>
            </a:r>
            <a:r>
              <a:rPr lang="en-US" sz="3600" b="1" u="sng" dirty="0">
                <a:solidFill>
                  <a:srgbClr val="FF0000"/>
                </a:solidFill>
                <a:latin typeface="Arial" charset="0"/>
              </a:rPr>
              <a:t>Disease</a:t>
            </a:r>
          </a:p>
        </p:txBody>
      </p:sp>
      <p:sp>
        <p:nvSpPr>
          <p:cNvPr id="6" name="مستطيل 5"/>
          <p:cNvSpPr/>
          <p:nvPr/>
        </p:nvSpPr>
        <p:spPr>
          <a:xfrm>
            <a:off x="914400" y="2819400"/>
            <a:ext cx="88357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Normal</a:t>
            </a:r>
            <a:endParaRPr lang="en-US" dirty="0"/>
          </a:p>
        </p:txBody>
      </p:sp>
      <p:sp>
        <p:nvSpPr>
          <p:cNvPr id="8" name="مستطيل 5"/>
          <p:cNvSpPr/>
          <p:nvPr/>
        </p:nvSpPr>
        <p:spPr>
          <a:xfrm>
            <a:off x="5867400" y="1295400"/>
            <a:ext cx="2449517"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dirty="0" smtClean="0">
                <a:solidFill>
                  <a:schemeClr val="bg1"/>
                </a:solidFill>
              </a:rPr>
              <a:t>Subtotal villous atrophy</a:t>
            </a:r>
            <a:endParaRPr lang="en-US" dirty="0"/>
          </a:p>
        </p:txBody>
      </p:sp>
      <p:sp>
        <p:nvSpPr>
          <p:cNvPr id="9" name="مستطيل 5"/>
          <p:cNvSpPr/>
          <p:nvPr/>
        </p:nvSpPr>
        <p:spPr>
          <a:xfrm>
            <a:off x="6096000" y="6488668"/>
            <a:ext cx="206518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Total villous atrophy</a:t>
            </a:r>
            <a:endParaRPr lang="en-US" dirty="0"/>
          </a:p>
        </p:txBody>
      </p:sp>
      <p:sp>
        <p:nvSpPr>
          <p:cNvPr id="10" name="Rectangle 9"/>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dirty="0" smtClean="0"/>
              <a:t>Objectives</a:t>
            </a:r>
            <a:endParaRPr lang="ar-SA" dirty="0"/>
          </a:p>
        </p:txBody>
      </p:sp>
      <p:sp>
        <p:nvSpPr>
          <p:cNvPr id="3" name="عنصر نائب للمحتوى 2"/>
          <p:cNvSpPr>
            <a:spLocks noGrp="1"/>
          </p:cNvSpPr>
          <p:nvPr>
            <p:ph idx="1"/>
          </p:nvPr>
        </p:nvSpPr>
        <p:spPr/>
        <p:txBody>
          <a:bodyPr/>
          <a:lstStyle/>
          <a:p>
            <a:endParaRPr lang="ar-SA" dirty="0"/>
          </a:p>
        </p:txBody>
      </p:sp>
      <p:sp>
        <p:nvSpPr>
          <p:cNvPr id="89089" name="Rectangle 1"/>
          <p:cNvSpPr>
            <a:spLocks noChangeArrowheads="1"/>
          </p:cNvSpPr>
          <p:nvPr/>
        </p:nvSpPr>
        <p:spPr bwMode="auto">
          <a:xfrm>
            <a:off x="500604" y="1052736"/>
            <a:ext cx="8319868" cy="48320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Upon completion of this lecture the students will:</a:t>
            </a:r>
            <a:endParaRPr kumimoji="0" lang="en-US" sz="12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Understand that the </a:t>
            </a:r>
            <a:r>
              <a:rPr lang="en-US" sz="2400" dirty="0" err="1" smtClean="0"/>
              <a:t>malabsorption</a:t>
            </a:r>
            <a:r>
              <a:rPr lang="en-US" sz="2400" dirty="0" smtClean="0"/>
              <a:t> is caused by either abnormal digestion or small intestinal mucosal disease </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Know that </a:t>
            </a:r>
            <a:r>
              <a:rPr lang="en-US" sz="2400" dirty="0" err="1" smtClean="0"/>
              <a:t>malabsorption</a:t>
            </a:r>
            <a:r>
              <a:rPr lang="en-US" sz="2400" dirty="0" smtClean="0"/>
              <a:t> can affect many organ systems ( alimentary tract,  hematopoietic system,  musculoskeletal system,  endocrine system, epidermis,  nervous system)</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CA" sz="2400" dirty="0" smtClean="0"/>
              <a:t>Know the following aspects of celiac disease:</a:t>
            </a:r>
          </a:p>
          <a:p>
            <a:pPr lvl="2">
              <a:buNone/>
            </a:pPr>
            <a:r>
              <a:rPr lang="en-CA" sz="2400" dirty="0" smtClean="0"/>
              <a:t>a. definition </a:t>
            </a:r>
          </a:p>
          <a:p>
            <a:pPr lvl="2">
              <a:buNone/>
            </a:pPr>
            <a:r>
              <a:rPr lang="en-CA" sz="2400" dirty="0" smtClean="0"/>
              <a:t>b. pathogenesis</a:t>
            </a:r>
          </a:p>
          <a:p>
            <a:pPr lvl="2">
              <a:buNone/>
            </a:pPr>
            <a:r>
              <a:rPr lang="en-CA" sz="2400" dirty="0" smtClean="0"/>
              <a:t>c. clinical features</a:t>
            </a:r>
          </a:p>
          <a:p>
            <a:pPr lvl="2">
              <a:buNone/>
            </a:pPr>
            <a:r>
              <a:rPr lang="en-CA" sz="2400" dirty="0" smtClean="0"/>
              <a:t>d. pathology (gross and microscopic features)</a:t>
            </a:r>
          </a:p>
          <a:p>
            <a:pPr lvl="2">
              <a:buNone/>
            </a:pPr>
            <a:r>
              <a:rPr lang="en-CA" sz="2400" dirty="0" smtClean="0"/>
              <a:t>e. complications (T-cell lymphoma and GI tract carcinoma)</a:t>
            </a:r>
          </a:p>
          <a:p>
            <a:pPr marL="514350" lvl="0" indent="-514350" eaLnBrk="0" fontAlgn="base" hangingPunct="0">
              <a:spcBef>
                <a:spcPct val="0"/>
              </a:spcBef>
              <a:spcAft>
                <a:spcPct val="0"/>
              </a:spcAft>
              <a:buFont typeface="+mj-lt"/>
              <a:buAutoNum type="arabicPeriod"/>
            </a:pPr>
            <a:r>
              <a:rPr lang="en-CA" sz="2400" dirty="0" smtClean="0"/>
              <a:t>Know the cause and types of Lactose intolerance</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457200" y="274638"/>
            <a:ext cx="8229600" cy="639762"/>
          </a:xfrm>
        </p:spPr>
        <p:txBody>
          <a:bodyPr/>
          <a:lstStyle/>
          <a:p>
            <a:r>
              <a:rPr lang="en-US" sz="2800" b="1" u="sng" dirty="0" smtClean="0">
                <a:solidFill>
                  <a:srgbClr val="FF0000"/>
                </a:solidFill>
              </a:rPr>
              <a:t>Celiac </a:t>
            </a:r>
            <a:r>
              <a:rPr lang="en-US" sz="2800" b="1" u="sng" dirty="0">
                <a:solidFill>
                  <a:srgbClr val="FF0000"/>
                </a:solidFill>
              </a:rPr>
              <a:t>Disease</a:t>
            </a:r>
          </a:p>
        </p:txBody>
      </p:sp>
      <p:sp>
        <p:nvSpPr>
          <p:cNvPr id="53251" name="Rectangle 1027"/>
          <p:cNvSpPr>
            <a:spLocks noGrp="1" noChangeArrowheads="1"/>
          </p:cNvSpPr>
          <p:nvPr>
            <p:ph idx="1"/>
          </p:nvPr>
        </p:nvSpPr>
        <p:spPr>
          <a:xfrm>
            <a:off x="457200" y="914400"/>
            <a:ext cx="8229600" cy="4525963"/>
          </a:xfrm>
        </p:spPr>
        <p:txBody>
          <a:bodyPr/>
          <a:lstStyle/>
          <a:p>
            <a:pPr marL="609600" indent="-609600" algn="l">
              <a:buFontTx/>
              <a:buNone/>
            </a:pPr>
            <a:r>
              <a:rPr lang="en-US" sz="2400" b="1" dirty="0">
                <a:solidFill>
                  <a:srgbClr val="FF00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p>
          <a:p>
            <a:pPr marL="609600" indent="-609600">
              <a:buNone/>
            </a:pPr>
            <a:r>
              <a:rPr lang="en-US" sz="2400" dirty="0" smtClean="0"/>
              <a:t>Serology is +</a:t>
            </a:r>
            <a:r>
              <a:rPr lang="en-US" sz="2400" dirty="0" err="1" smtClean="0"/>
              <a:t>ve</a:t>
            </a:r>
            <a:r>
              <a:rPr lang="en-US" sz="2400" dirty="0" smtClean="0"/>
              <a:t> for </a:t>
            </a:r>
            <a:r>
              <a:rPr lang="en-US" sz="2400" dirty="0" err="1" smtClean="0"/>
              <a:t>IgA</a:t>
            </a:r>
            <a:r>
              <a:rPr lang="en-US" sz="2400" dirty="0" smtClean="0"/>
              <a:t> to tissue </a:t>
            </a:r>
            <a:r>
              <a:rPr lang="en-US" sz="2400" dirty="0" err="1" smtClean="0"/>
              <a:t>transglutaminase</a:t>
            </a:r>
            <a:r>
              <a:rPr lang="en-US" sz="2400" dirty="0" smtClean="0"/>
              <a:t> or </a:t>
            </a:r>
            <a:r>
              <a:rPr lang="en-US" sz="2400" dirty="0" err="1" smtClean="0"/>
              <a:t>IgG</a:t>
            </a:r>
            <a:r>
              <a:rPr lang="en-US" sz="2400" dirty="0" smtClean="0"/>
              <a:t> to </a:t>
            </a:r>
            <a:r>
              <a:rPr lang="en-US" sz="2400" dirty="0" err="1" smtClean="0"/>
              <a:t>deamidated</a:t>
            </a:r>
            <a:r>
              <a:rPr lang="en-US" sz="2400" dirty="0" smtClean="0"/>
              <a:t> </a:t>
            </a:r>
            <a:r>
              <a:rPr lang="en-US" sz="2400" dirty="0" err="1" smtClean="0"/>
              <a:t>gliadin</a:t>
            </a:r>
            <a:r>
              <a:rPr lang="en-US" sz="2400" dirty="0" smtClean="0"/>
              <a:t> or anti-</a:t>
            </a:r>
            <a:r>
              <a:rPr lang="en-US" sz="2400" dirty="0" err="1" smtClean="0"/>
              <a:t>endomysial</a:t>
            </a:r>
            <a:r>
              <a:rPr lang="en-US" sz="2400" dirty="0" smtClean="0"/>
              <a:t> antibodies</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1524600" y="5352871"/>
            <a:ext cx="601920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flipH="1">
            <a:off x="2362200" y="4226788"/>
            <a:ext cx="1138230" cy="1031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2971800" y="4267200"/>
            <a:ext cx="533400" cy="1084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1600200" y="1828800"/>
            <a:ext cx="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http://t2.gstatic.com/images?q=tbn:ANd9GcTnDEnJWqfG3Bae8hHwkBRcUL8knpAANLI78dcl_ORosrbxymRu"/>
          <p:cNvPicPr>
            <a:picLocks noChangeAspect="1" noChangeArrowheads="1"/>
          </p:cNvPicPr>
          <p:nvPr/>
        </p:nvPicPr>
        <p:blipFill>
          <a:blip r:embed="rId2" cstate="print"/>
          <a:srcRect/>
          <a:stretch>
            <a:fillRect/>
          </a:stretch>
        </p:blipFill>
        <p:spPr bwMode="auto">
          <a:xfrm>
            <a:off x="4191000" y="3886200"/>
            <a:ext cx="1371600" cy="1371600"/>
          </a:xfrm>
          <a:prstGeom prst="rect">
            <a:avLst/>
          </a:prstGeom>
          <a:noFill/>
        </p:spPr>
      </p:pic>
      <p:sp>
        <p:nvSpPr>
          <p:cNvPr id="11" name="Rectangle 10"/>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0000"/>
                </a:solidFill>
                <a:latin typeface="Arial" charset="0"/>
              </a:rPr>
              <a:t>Celiac Disease</a:t>
            </a:r>
            <a:r>
              <a:rPr lang="en-US" b="1" u="sng" dirty="0" smtClean="0">
                <a:solidFill>
                  <a:srgbClr val="FFFF00"/>
                </a:solidFill>
                <a:latin typeface="Arial" charset="0"/>
              </a:rPr>
              <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00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 [intestinal T-cell lymphoma]</a:t>
            </a:r>
          </a:p>
          <a:p>
            <a:pPr algn="l">
              <a:buNone/>
            </a:pPr>
            <a:r>
              <a:rPr lang="en-US" dirty="0" smtClean="0"/>
              <a:t>10 to 15% risk of developing GI lymphoma.</a:t>
            </a:r>
          </a:p>
          <a:p>
            <a:pPr>
              <a:buNone/>
            </a:pPr>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655112"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228184" y="2276872"/>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91680" y="2491308"/>
            <a:ext cx="439248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068984"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
        <p:nvSpPr>
          <p:cNvPr id="13" name="Rectangle 12"/>
          <p:cNvSpPr/>
          <p:nvPr/>
        </p:nvSpPr>
        <p:spPr>
          <a:xfrm>
            <a:off x="0" y="-27384"/>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Childhood-onset and adult-onset lactase deficiency</a:t>
            </a:r>
            <a:endParaRPr lang="ar-SA" b="1"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8769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750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t>Acquired lactase deficiency</a:t>
            </a:r>
            <a:endParaRPr lang="ar-SA" b="1" dirty="0"/>
          </a:p>
        </p:txBody>
      </p:sp>
      <p:sp>
        <p:nvSpPr>
          <p:cNvPr id="9" name="مستطيل 8"/>
          <p:cNvSpPr/>
          <p:nvPr/>
        </p:nvSpPr>
        <p:spPr>
          <a:xfrm>
            <a:off x="2857488" y="1714488"/>
            <a:ext cx="279563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t>Inherited lactase deficiency</a:t>
            </a:r>
            <a:endParaRPr lang="ar-SA" b="1"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57758" y="4429132"/>
            <a:ext cx="2786050" cy="20313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l"/>
            <a:r>
              <a:rPr lang="en-US" b="1" dirty="0" smtClean="0">
                <a:solidFill>
                  <a:srgbClr val="FFFF00"/>
                </a:solidFill>
              </a:rPr>
              <a:t>Gastroenteritis: Infectious diarrhea, particularly viral gastroenteritis in younger children, may damage the intestinal mucosa enough to reduce the quantity of the lactase enzyme</a:t>
            </a:r>
            <a:endParaRPr lang="ar-SA" b="1" dirty="0">
              <a:solidFill>
                <a:srgbClr val="FFFF00"/>
              </a:solidFill>
            </a:endParaRPr>
          </a:p>
        </p:txBody>
      </p:sp>
      <p:sp>
        <p:nvSpPr>
          <p:cNvPr id="16" name="Rectangle 15"/>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0000"/>
                </a:solidFill>
              </a:rPr>
              <a:t>Bloating, abdominal discomfort, and flatulence </a:t>
            </a:r>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0000"/>
                </a:solidFill>
              </a:rPr>
              <a:t>Diagnosis </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0000"/>
                </a:solidFill>
              </a:rPr>
              <a:t>Hydrogen  breath test </a:t>
            </a:r>
          </a:p>
          <a:p>
            <a:pPr algn="l"/>
            <a:endParaRPr lang="en-US" dirty="0" smtClean="0"/>
          </a:p>
          <a:p>
            <a:endParaRPr lang="en-US"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
        <p:nvSpPr>
          <p:cNvPr id="5" name="Rectangle 4"/>
          <p:cNvSpPr/>
          <p:nvPr/>
        </p:nvSpPr>
        <p:spPr>
          <a:xfrm>
            <a:off x="152400" y="15240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55576" y="2996952"/>
            <a:ext cx="778674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b="1" dirty="0" smtClean="0"/>
              <a:t>Inability of the intestine to absorb nutrients adequately into the blood stream</a:t>
            </a:r>
            <a:endParaRPr lang="ar-SA" sz="2400" b="1" dirty="0"/>
          </a:p>
        </p:txBody>
      </p:sp>
      <p:sp>
        <p:nvSpPr>
          <p:cNvPr id="4" name="مستطيل 3"/>
          <p:cNvSpPr/>
          <p:nvPr/>
        </p:nvSpPr>
        <p:spPr>
          <a:xfrm>
            <a:off x="755576" y="4293096"/>
            <a:ext cx="7786742"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smtClean="0"/>
              <a:t>Impairment can be of single or multiple nutrients depending on the abnormality</a:t>
            </a:r>
            <a:endParaRPr lang="ar-SA" sz="2400" b="1" dirty="0"/>
          </a:p>
        </p:txBody>
      </p:sp>
      <p:sp>
        <p:nvSpPr>
          <p:cNvPr id="5" name="TextBox 4"/>
          <p:cNvSpPr txBox="1"/>
          <p:nvPr/>
        </p:nvSpPr>
        <p:spPr>
          <a:xfrm>
            <a:off x="0" y="0"/>
            <a:ext cx="399593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Definition of </a:t>
            </a:r>
            <a:r>
              <a:rPr lang="en-US" sz="2000" dirty="0" err="1" smtClean="0"/>
              <a:t>malabsorption</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Deficiency/absence of the enzyme lactase in the brush border of the intestinal mucosa → </a:t>
            </a:r>
            <a:r>
              <a:rPr lang="en-US" dirty="0" err="1" smtClean="0">
                <a:latin typeface="Arial" pitchFamily="34" charset="0"/>
                <a:cs typeface="Arial" pitchFamily="34" charset="0"/>
              </a:rPr>
              <a:t>maldigestion</a:t>
            </a:r>
            <a:r>
              <a:rPr lang="en-US" dirty="0" smtClean="0">
                <a:latin typeface="Arial" pitchFamily="34" charset="0"/>
                <a:cs typeface="Arial" pitchFamily="34" charset="0"/>
              </a:rPr>
              <a:t> and </a:t>
            </a:r>
            <a:r>
              <a:rPr lang="en-US" dirty="0" err="1" smtClean="0">
                <a:latin typeface="Arial" pitchFamily="34" charset="0"/>
                <a:cs typeface="Arial" pitchFamily="34" charset="0"/>
              </a:rPr>
              <a:t>malabsorption</a:t>
            </a:r>
            <a:r>
              <a:rPr lang="en-US" dirty="0" smtClean="0">
                <a:latin typeface="Arial" pitchFamily="34" charset="0"/>
                <a:cs typeface="Arial" pitchFamily="34" charset="0"/>
              </a:rPr>
              <a:t> of lactose</a:t>
            </a:r>
          </a:p>
          <a:p>
            <a:r>
              <a:rPr lang="en-US" dirty="0" smtClean="0">
                <a:latin typeface="Arial" pitchFamily="34" charset="0"/>
                <a:cs typeface="Arial" pitchFamily="34" charset="0"/>
              </a:rPr>
              <a:t>Unabsorbed lactose draws water in the intestinal lumen</a:t>
            </a:r>
          </a:p>
          <a:p>
            <a:r>
              <a:rPr lang="en-US" dirty="0" smtClean="0">
                <a:latin typeface="Arial" pitchFamily="34" charset="0"/>
                <a:cs typeface="Arial" pitchFamily="34" charset="0"/>
              </a:rPr>
              <a:t>In the colon, lactose is metabolized by bacteria to organic acid, CO2 and H2; acid is an irritant and exerts an osmotic effect</a:t>
            </a:r>
          </a:p>
          <a:p>
            <a:r>
              <a:rPr lang="en-US" dirty="0" smtClean="0">
                <a:latin typeface="Arial" pitchFamily="34" charset="0"/>
                <a:cs typeface="Arial" pitchFamily="34" charset="0"/>
              </a:rPr>
              <a:t>Causes diarrhea, gaseousness, bloating and abdominal cramps</a:t>
            </a:r>
            <a:endParaRPr lang="en-US" dirty="0">
              <a:latin typeface="Arial" pitchFamily="34" charset="0"/>
              <a:cs typeface="Arial" pitchFamily="34" charset="0"/>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5122912" cy="5577483"/>
          </a:xfrm>
        </p:spPr>
        <p:txBody>
          <a:bodyPr>
            <a:normAutofit fontScale="92500" lnSpcReduction="10000"/>
          </a:bodyPr>
          <a:lstStyle/>
          <a:p>
            <a:pPr fontAlgn="base">
              <a:buNone/>
            </a:pPr>
            <a:r>
              <a:rPr lang="en-US" b="1" dirty="0" smtClean="0"/>
              <a:t>Questions</a:t>
            </a:r>
          </a:p>
          <a:p>
            <a:pPr fontAlgn="base"/>
            <a:endParaRPr lang="en-US" b="1" dirty="0" smtClean="0"/>
          </a:p>
          <a:p>
            <a:pPr fontAlgn="base">
              <a:buNone/>
            </a:pPr>
            <a:r>
              <a:rPr lang="en-US" dirty="0" smtClean="0"/>
              <a:t>A 33-year-old man with a 5-year history of chronic diarrhea has recently lost 6 kg and become chronically fatigued. A biopsy specimen of his jejunum (</a:t>
            </a:r>
            <a:r>
              <a:rPr lang="en-US" i="1" dirty="0" smtClean="0"/>
              <a:t>top</a:t>
            </a:r>
            <a:r>
              <a:rPr lang="en-US" dirty="0" smtClean="0"/>
              <a:t>) is compared with a normal </a:t>
            </a:r>
            <a:r>
              <a:rPr lang="en-US" dirty="0" err="1" smtClean="0"/>
              <a:t>jejunal</a:t>
            </a:r>
            <a:r>
              <a:rPr lang="en-US" dirty="0" smtClean="0"/>
              <a:t> biopsy specimen. After a change in diet, he improves.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53050" y="548680"/>
            <a:ext cx="3790950" cy="5772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0"/>
            <a:ext cx="8229600" cy="6858000"/>
          </a:xfrm>
        </p:spPr>
        <p:txBody>
          <a:bodyPr>
            <a:normAutofit fontScale="92500" lnSpcReduction="20000"/>
          </a:bodyPr>
          <a:lstStyle/>
          <a:p>
            <a:pPr fontAlgn="base">
              <a:buNone/>
            </a:pPr>
            <a:r>
              <a:rPr lang="en-US" b="1" dirty="0" smtClean="0"/>
              <a:t>Q1. </a:t>
            </a:r>
            <a:r>
              <a:rPr lang="en-US" dirty="0" smtClean="0"/>
              <a:t>What is your diagnosis?</a:t>
            </a:r>
          </a:p>
          <a:p>
            <a:pPr fontAlgn="base">
              <a:buNone/>
            </a:pPr>
            <a:endParaRPr lang="en-US" dirty="0" smtClean="0"/>
          </a:p>
          <a:p>
            <a:pPr fontAlgn="base">
              <a:buNone/>
            </a:pPr>
            <a:endParaRPr lang="en-US" b="1" dirty="0" smtClean="0"/>
          </a:p>
          <a:p>
            <a:pPr fontAlgn="base">
              <a:buNone/>
            </a:pPr>
            <a:r>
              <a:rPr lang="en-US" b="1" dirty="0" smtClean="0"/>
              <a:t>Q2. </a:t>
            </a:r>
            <a:r>
              <a:rPr lang="en-US" dirty="0" smtClean="0"/>
              <a:t>What serologic tests can aid in diagnosis?</a:t>
            </a:r>
          </a:p>
          <a:p>
            <a:pPr fontAlgn="base">
              <a:buNone/>
            </a:pPr>
            <a:endParaRPr lang="en-US" dirty="0" smtClean="0"/>
          </a:p>
          <a:p>
            <a:pPr fontAlgn="base">
              <a:buNone/>
            </a:pPr>
            <a:endParaRPr lang="en-US" dirty="0" smtClean="0"/>
          </a:p>
          <a:p>
            <a:pPr fontAlgn="base">
              <a:buNone/>
            </a:pPr>
            <a:endParaRPr lang="en-US" dirty="0" smtClean="0"/>
          </a:p>
          <a:p>
            <a:pPr fontAlgn="base">
              <a:buNone/>
            </a:pPr>
            <a:r>
              <a:rPr lang="en-US" b="1" dirty="0" smtClean="0"/>
              <a:t>Q3. </a:t>
            </a:r>
            <a:r>
              <a:rPr lang="en-US" dirty="0" smtClean="0"/>
              <a:t>What was the dietary change?</a:t>
            </a:r>
          </a:p>
          <a:p>
            <a:pPr fontAlgn="base">
              <a:buNone/>
            </a:pPr>
            <a:endParaRPr lang="en-US" dirty="0" smtClean="0"/>
          </a:p>
          <a:p>
            <a:pPr fontAlgn="base">
              <a:buNone/>
            </a:pPr>
            <a:endParaRPr lang="en-US" dirty="0" smtClean="0"/>
          </a:p>
          <a:p>
            <a:pPr fontAlgn="base">
              <a:buNone/>
            </a:pPr>
            <a:endParaRPr lang="en-US" b="1" dirty="0" smtClean="0"/>
          </a:p>
          <a:p>
            <a:pPr fontAlgn="base">
              <a:buNone/>
            </a:pPr>
            <a:r>
              <a:rPr lang="en-US" b="1" dirty="0" smtClean="0"/>
              <a:t>Q4. </a:t>
            </a:r>
            <a:r>
              <a:rPr lang="en-US" dirty="0" smtClean="0"/>
              <a:t>What skin condition can accompany this disease?</a:t>
            </a:r>
          </a:p>
          <a:p>
            <a:pPr fontAlgn="base">
              <a:buNone/>
            </a:pPr>
            <a:r>
              <a:rPr lang="en-US" b="1" dirty="0" smtClean="0"/>
              <a:t> </a:t>
            </a:r>
          </a:p>
          <a:p>
            <a:pPr fontAlgn="base">
              <a:buNone/>
            </a:pPr>
            <a:endParaRPr lang="en-US" dirty="0" smtClean="0"/>
          </a:p>
          <a:p>
            <a:endParaRPr lang="en-US" dirty="0"/>
          </a:p>
        </p:txBody>
      </p:sp>
      <p:sp>
        <p:nvSpPr>
          <p:cNvPr id="4" name="Rectangle 3"/>
          <p:cNvSpPr/>
          <p:nvPr/>
        </p:nvSpPr>
        <p:spPr>
          <a:xfrm>
            <a:off x="899592" y="397113"/>
            <a:ext cx="777686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buNone/>
            </a:pPr>
            <a:r>
              <a:rPr lang="en-US" sz="2000" i="1" dirty="0" smtClean="0"/>
              <a:t>The flattening with atrophy of the </a:t>
            </a:r>
            <a:r>
              <a:rPr lang="en-US" sz="2000" i="1" dirty="0" err="1" smtClean="0"/>
              <a:t>villi</a:t>
            </a:r>
            <a:r>
              <a:rPr lang="en-US" sz="2000" i="1" dirty="0" smtClean="0"/>
              <a:t>, the loss of goblet cells, and the chronic inflammation are features of </a:t>
            </a:r>
            <a:r>
              <a:rPr lang="en-US" sz="2000" b="1" i="1" dirty="0" smtClean="0"/>
              <a:t>celiac disease</a:t>
            </a:r>
            <a:r>
              <a:rPr lang="en-US" sz="2000" i="1" dirty="0" smtClean="0"/>
              <a:t> (</a:t>
            </a:r>
            <a:r>
              <a:rPr lang="en-US" sz="2000" i="1" dirty="0" err="1" smtClean="0"/>
              <a:t>nontropical</a:t>
            </a:r>
            <a:r>
              <a:rPr lang="en-US" sz="2000" i="1" dirty="0" smtClean="0"/>
              <a:t> </a:t>
            </a:r>
            <a:r>
              <a:rPr lang="en-US" sz="2000" i="1" dirty="0" err="1" smtClean="0"/>
              <a:t>sprue</a:t>
            </a:r>
            <a:r>
              <a:rPr lang="en-US" sz="2000" i="1" dirty="0" smtClean="0"/>
              <a:t> or gluten-sensitive </a:t>
            </a:r>
            <a:r>
              <a:rPr lang="en-US" sz="2000" i="1" dirty="0" err="1" smtClean="0"/>
              <a:t>enteropathy</a:t>
            </a:r>
            <a:r>
              <a:rPr lang="en-US" sz="2000" i="1" dirty="0" smtClean="0"/>
              <a:t>).</a:t>
            </a:r>
            <a:endParaRPr lang="en-US" sz="2000" dirty="0" smtClean="0"/>
          </a:p>
        </p:txBody>
      </p:sp>
      <p:sp>
        <p:nvSpPr>
          <p:cNvPr id="5" name="Rectangle 4"/>
          <p:cNvSpPr/>
          <p:nvPr/>
        </p:nvSpPr>
        <p:spPr>
          <a:xfrm>
            <a:off x="899592" y="1844824"/>
            <a:ext cx="741682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buNone/>
            </a:pPr>
            <a:r>
              <a:rPr lang="en-US" sz="2000" i="1" dirty="0" smtClean="0"/>
              <a:t>Testing for </a:t>
            </a:r>
            <a:r>
              <a:rPr lang="en-US" sz="2000" i="1" dirty="0" err="1" smtClean="0"/>
              <a:t>antiendomysial</a:t>
            </a:r>
            <a:r>
              <a:rPr lang="en-US" sz="2000" i="1" dirty="0" smtClean="0"/>
              <a:t> antibodies (directed against </a:t>
            </a:r>
            <a:r>
              <a:rPr lang="en-US" sz="2000" i="1" dirty="0" err="1" smtClean="0"/>
              <a:t>transglutaminase</a:t>
            </a:r>
            <a:r>
              <a:rPr lang="en-US" sz="2000" i="1" dirty="0" smtClean="0"/>
              <a:t> in epithelial cells), </a:t>
            </a:r>
            <a:r>
              <a:rPr lang="en-US" sz="2000" i="1" dirty="0" err="1" smtClean="0"/>
              <a:t>antigliadin</a:t>
            </a:r>
            <a:r>
              <a:rPr lang="en-US" sz="2000" i="1" dirty="0" smtClean="0"/>
              <a:t> antibodies, and </a:t>
            </a:r>
            <a:r>
              <a:rPr lang="en-US" sz="2000" i="1" dirty="0" err="1" smtClean="0"/>
              <a:t>antireticulin</a:t>
            </a:r>
            <a:r>
              <a:rPr lang="en-US" sz="2000" i="1" dirty="0" smtClean="0"/>
              <a:t> antibodies may be helpful.</a:t>
            </a:r>
            <a:endParaRPr lang="en-US" sz="2000" dirty="0" smtClean="0"/>
          </a:p>
        </p:txBody>
      </p:sp>
      <p:sp>
        <p:nvSpPr>
          <p:cNvPr id="6" name="Rectangle 5"/>
          <p:cNvSpPr/>
          <p:nvPr/>
        </p:nvSpPr>
        <p:spPr>
          <a:xfrm>
            <a:off x="899592" y="3717032"/>
            <a:ext cx="766834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buNone/>
            </a:pPr>
            <a:r>
              <a:rPr lang="en-US" b="1" i="1" dirty="0" smtClean="0"/>
              <a:t>Gluten</a:t>
            </a:r>
            <a:r>
              <a:rPr lang="en-US" i="1" dirty="0" smtClean="0"/>
              <a:t> (found in wheat, rye, or barley flour) contains the </a:t>
            </a:r>
            <a:r>
              <a:rPr lang="en-US" b="1" i="1" dirty="0" err="1" smtClean="0"/>
              <a:t>gliadin</a:t>
            </a:r>
            <a:r>
              <a:rPr lang="en-US" i="1" dirty="0" smtClean="0"/>
              <a:t> protein that binds to epithelial cells; </a:t>
            </a:r>
            <a:r>
              <a:rPr lang="en-US" i="1" dirty="0" err="1" smtClean="0"/>
              <a:t>cytotoxic</a:t>
            </a:r>
            <a:r>
              <a:rPr lang="en-US" i="1" dirty="0" smtClean="0"/>
              <a:t> T cell injury directed against </a:t>
            </a:r>
            <a:r>
              <a:rPr lang="en-US" i="1" dirty="0" err="1" smtClean="0"/>
              <a:t>gliadin</a:t>
            </a:r>
            <a:r>
              <a:rPr lang="en-US" i="1" dirty="0" smtClean="0"/>
              <a:t>-modified cells leads to cell loss. The removal of gluten (</a:t>
            </a:r>
            <a:r>
              <a:rPr lang="en-US" i="1" dirty="0" err="1" smtClean="0"/>
              <a:t>gliadin</a:t>
            </a:r>
            <a:r>
              <a:rPr lang="en-US" i="1" dirty="0" smtClean="0"/>
              <a:t>) from the diet removes the antigenic stimulus to the T cells, and the epithelium is eventually restored.</a:t>
            </a:r>
            <a:endParaRPr lang="en-US" dirty="0" smtClean="0"/>
          </a:p>
        </p:txBody>
      </p:sp>
      <p:sp>
        <p:nvSpPr>
          <p:cNvPr id="7" name="Rectangle 6"/>
          <p:cNvSpPr/>
          <p:nvPr/>
        </p:nvSpPr>
        <p:spPr>
          <a:xfrm>
            <a:off x="1475656" y="5805264"/>
            <a:ext cx="648072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i="1" dirty="0" smtClean="0"/>
              <a:t>Dermatitis </a:t>
            </a:r>
            <a:r>
              <a:rPr lang="en-US" sz="2000" b="1" i="1" dirty="0" err="1" smtClean="0"/>
              <a:t>herpetiformis</a:t>
            </a:r>
            <a:r>
              <a:rPr lang="en-US" sz="2000" i="1" dirty="0" smtClean="0"/>
              <a:t>, with sub-basilar skin blistering and associated </a:t>
            </a:r>
            <a:r>
              <a:rPr lang="en-US" sz="2000" i="1" dirty="0" err="1" smtClean="0"/>
              <a:t>IgA</a:t>
            </a:r>
            <a:r>
              <a:rPr lang="en-US" sz="2000" i="1" dirty="0" smtClean="0"/>
              <a:t> deposition, may occur with this condition.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a:t>
            </a:r>
            <a:endParaRPr lang="en-US" dirty="0"/>
          </a:p>
        </p:txBody>
      </p:sp>
      <p:sp>
        <p:nvSpPr>
          <p:cNvPr id="3" name="Content Placeholder 2"/>
          <p:cNvSpPr>
            <a:spLocks noGrp="1"/>
          </p:cNvSpPr>
          <p:nvPr>
            <p:ph idx="1"/>
          </p:nvPr>
        </p:nvSpPr>
        <p:spPr/>
        <p:txBody>
          <a:bodyPr/>
          <a:lstStyle/>
          <a:p>
            <a:r>
              <a:rPr lang="en-US" dirty="0" smtClean="0"/>
              <a:t>A 23-year-old woman from Hong Kong who is living in Zurich has had bouts of explosive, watery diarrhea with abdominal bloating since her arrival 6 months ago. Her stool has no occult blood, ova, parasites, or bacterial pathogens. Her laboratory findings are shown.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403648" y="188640"/>
            <a:ext cx="57626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6408712"/>
          </a:xfrm>
        </p:spPr>
        <p:txBody>
          <a:bodyPr>
            <a:normAutofit lnSpcReduction="10000"/>
          </a:bodyPr>
          <a:lstStyle/>
          <a:p>
            <a:pPr fontAlgn="base">
              <a:buNone/>
            </a:pPr>
            <a:r>
              <a:rPr lang="en-US" sz="2800" b="1" dirty="0" smtClean="0">
                <a:solidFill>
                  <a:srgbClr val="FF0000"/>
                </a:solidFill>
              </a:rPr>
              <a:t>1.  What is your diagnosis?</a:t>
            </a:r>
          </a:p>
          <a:p>
            <a:pPr fontAlgn="base">
              <a:buNone/>
            </a:pPr>
            <a:r>
              <a:rPr lang="en-US" sz="2800" b="1" i="1" dirty="0" smtClean="0"/>
              <a:t>lactase deficiency</a:t>
            </a:r>
            <a:r>
              <a:rPr lang="en-US" sz="2800" i="1" dirty="0" smtClean="0"/>
              <a:t>. </a:t>
            </a:r>
            <a:r>
              <a:rPr lang="en-US" sz="2800" i="1" dirty="0" err="1" smtClean="0"/>
              <a:t>Disaccharidases</a:t>
            </a:r>
            <a:r>
              <a:rPr lang="en-US" sz="2800" i="1" dirty="0" smtClean="0"/>
              <a:t> are secreted from apical </a:t>
            </a:r>
            <a:r>
              <a:rPr lang="en-US" sz="2800" i="1" dirty="0" err="1" smtClean="0"/>
              <a:t>enterocytes</a:t>
            </a:r>
            <a:r>
              <a:rPr lang="en-US" sz="2800" i="1" dirty="0" smtClean="0"/>
              <a:t>, with infants expressing more than adults. Europeans typically have more lactase expression than Asians do.</a:t>
            </a:r>
            <a:endParaRPr lang="en-US" sz="2800" dirty="0" smtClean="0"/>
          </a:p>
          <a:p>
            <a:pPr fontAlgn="base">
              <a:buNone/>
            </a:pPr>
            <a:r>
              <a:rPr lang="en-US" sz="2800" b="1" dirty="0" smtClean="0">
                <a:solidFill>
                  <a:srgbClr val="FF0000"/>
                </a:solidFill>
              </a:rPr>
              <a:t>2.  What is the pathogenesis?</a:t>
            </a:r>
          </a:p>
          <a:p>
            <a:pPr fontAlgn="base">
              <a:buNone/>
            </a:pPr>
            <a:r>
              <a:rPr lang="en-US" sz="2800" i="1" dirty="0" smtClean="0"/>
              <a:t>When disaccharides are not absorbed, gut bacteria have increasing substrate to ferment, which produces hydrogen that is absorbed and exhaled. It is the bacterial overgrowth and osmotic diarrhea that cause the unpleasant symptoms.</a:t>
            </a:r>
            <a:endParaRPr lang="en-US" sz="2800" dirty="0" smtClean="0"/>
          </a:p>
          <a:p>
            <a:pPr fontAlgn="base">
              <a:buNone/>
            </a:pPr>
            <a:r>
              <a:rPr lang="en-US" sz="2800" b="1" dirty="0" smtClean="0">
                <a:solidFill>
                  <a:srgbClr val="FF0000"/>
                </a:solidFill>
              </a:rPr>
              <a:t>3.  How can this be treated?</a:t>
            </a:r>
          </a:p>
          <a:p>
            <a:pPr fontAlgn="base">
              <a:buNone/>
            </a:pPr>
            <a:r>
              <a:rPr lang="en-US" sz="2800" i="1" dirty="0" smtClean="0"/>
              <a:t>Avoiding foods containing lactose sugar include dairy products will reduce the symptoms.</a:t>
            </a: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700213" y="361950"/>
            <a:ext cx="5743575" cy="6134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Physiology </a:t>
            </a:r>
            <a:endParaRPr lang="ar-SA" dirty="0">
              <a:solidFill>
                <a:srgbClr val="FF00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minerals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381000" y="914400"/>
            <a:ext cx="3758952" cy="5826968"/>
          </a:xfrm>
          <a:ln>
            <a:solidFill>
              <a:schemeClr val="tx1"/>
            </a:solidFill>
          </a:ln>
        </p:spPr>
        <p:txBody>
          <a:bodyPr>
            <a:noAutofit/>
          </a:bodyPr>
          <a:lstStyle/>
          <a:p>
            <a:pPr marL="571500" indent="-571500" algn="l" rtl="0">
              <a:buNone/>
            </a:pPr>
            <a:r>
              <a:rPr lang="en-US" sz="2400" b="1" dirty="0" smtClean="0"/>
              <a:t>1. Inadequate digestion</a:t>
            </a:r>
            <a:endParaRPr lang="en-US" sz="2400" dirty="0" smtClean="0"/>
          </a:p>
          <a:p>
            <a:pPr algn="l">
              <a:buNone/>
            </a:pPr>
            <a:r>
              <a:rPr lang="en-US" sz="2400" dirty="0" smtClean="0"/>
              <a:t>    </a:t>
            </a:r>
          </a:p>
          <a:p>
            <a:pPr algn="l">
              <a:buNone/>
            </a:pPr>
            <a:endParaRPr lang="en-US" sz="2400" b="1" dirty="0"/>
          </a:p>
          <a:p>
            <a:pPr algn="l">
              <a:buNone/>
            </a:pP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a:buNone/>
            </a:pPr>
            <a:r>
              <a:rPr lang="en-US" sz="2400" b="1" dirty="0" smtClean="0"/>
              <a:t>2. Deficient bile salt</a:t>
            </a:r>
            <a:endParaRPr lang="en-US" sz="2400" dirty="0" smtClean="0"/>
          </a:p>
          <a:p>
            <a:pPr algn="l">
              <a:buNone/>
            </a:pPr>
            <a:r>
              <a:rPr lang="en-US" sz="2000" dirty="0" smtClean="0"/>
              <a:t>   </a:t>
            </a:r>
            <a:endParaRPr lang="en-US" sz="2000" dirty="0"/>
          </a:p>
        </p:txBody>
      </p:sp>
      <p:sp>
        <p:nvSpPr>
          <p:cNvPr id="4" name="عنصر نائب للمحتوى 3"/>
          <p:cNvSpPr>
            <a:spLocks noGrp="1"/>
          </p:cNvSpPr>
          <p:nvPr>
            <p:ph sz="half" idx="2"/>
          </p:nvPr>
        </p:nvSpPr>
        <p:spPr>
          <a:xfrm>
            <a:off x="4267200" y="914400"/>
            <a:ext cx="4572000" cy="5826968"/>
          </a:xfrm>
          <a:ln>
            <a:solidFill>
              <a:schemeClr val="tx1"/>
            </a:solidFill>
          </a:ln>
        </p:spPr>
        <p:txBody>
          <a:bodyPr>
            <a:normAutofit/>
          </a:bodyPr>
          <a:lstStyle/>
          <a:p>
            <a:pPr marL="571500" indent="-571500" algn="l" rtl="0">
              <a:buNone/>
            </a:pPr>
            <a:r>
              <a:rPr lang="en-US" sz="2400" b="1" dirty="0" smtClean="0"/>
              <a:t>3. Primary </a:t>
            </a:r>
            <a:r>
              <a:rPr lang="en-US" sz="2400" b="1" dirty="0"/>
              <a:t>mucosal </a:t>
            </a:r>
            <a:r>
              <a:rPr lang="en-US" sz="2400" b="1" dirty="0" smtClean="0"/>
              <a:t>abnormalities</a:t>
            </a:r>
            <a:endParaRPr lang="en-US" sz="2400" b="1" dirty="0"/>
          </a:p>
          <a:p>
            <a:pPr algn="l">
              <a:buNone/>
            </a:pPr>
            <a:endParaRPr lang="ar-SA" sz="2400" b="1" dirty="0" smtClean="0"/>
          </a:p>
          <a:p>
            <a:pPr algn="l">
              <a:buNone/>
            </a:pPr>
            <a:endParaRPr lang="ar-SA" sz="2400" b="1" dirty="0"/>
          </a:p>
          <a:p>
            <a:pPr algn="l">
              <a:buNone/>
            </a:pPr>
            <a:endParaRPr lang="ar-SA" sz="2400" b="1" dirty="0" smtClean="0"/>
          </a:p>
          <a:p>
            <a:pPr algn="l">
              <a:buNone/>
            </a:pPr>
            <a:endParaRPr lang="ar-SA" sz="2400" b="1" dirty="0"/>
          </a:p>
          <a:p>
            <a:pPr algn="l">
              <a:buNone/>
            </a:pPr>
            <a:r>
              <a:rPr lang="en-US" sz="2400" b="1" dirty="0"/>
              <a:t>   </a:t>
            </a:r>
          </a:p>
          <a:p>
            <a:pPr marL="571500" indent="-571500" algn="l" rtl="0">
              <a:buNone/>
            </a:pPr>
            <a:r>
              <a:rPr lang="en-US" sz="2400" b="1" dirty="0" smtClean="0"/>
              <a:t>4. Inadequate </a:t>
            </a:r>
            <a:r>
              <a:rPr lang="en-US" sz="2400" b="1" dirty="0"/>
              <a:t>small </a:t>
            </a:r>
            <a:r>
              <a:rPr lang="en-US" sz="2400" b="1" dirty="0" smtClean="0"/>
              <a:t>intestine</a:t>
            </a:r>
            <a:r>
              <a:rPr lang="en-US" sz="2400" b="1" dirty="0"/>
              <a:t>   </a:t>
            </a: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rtl="0">
              <a:buNone/>
            </a:pPr>
            <a:r>
              <a:rPr lang="en-US" sz="2400" b="1" dirty="0" smtClean="0"/>
              <a:t>5. Lymphatic </a:t>
            </a:r>
            <a:r>
              <a:rPr lang="en-US" sz="2400" b="1" dirty="0"/>
              <a:t>obstruction</a:t>
            </a:r>
          </a:p>
          <a:p>
            <a:pPr algn="l">
              <a:buNone/>
            </a:pPr>
            <a:r>
              <a:rPr lang="en-US" dirty="0" smtClean="0"/>
              <a:t>   </a:t>
            </a:r>
            <a:endParaRPr lang="en-US" dirty="0"/>
          </a:p>
        </p:txBody>
      </p:sp>
      <p:sp>
        <p:nvSpPr>
          <p:cNvPr id="5" name="TextBox 4"/>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95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179512" y="764704"/>
            <a:ext cx="4176464" cy="5943600"/>
          </a:xfrm>
          <a:ln>
            <a:solidFill>
              <a:srgbClr val="0070C0"/>
            </a:solidFill>
          </a:ln>
        </p:spPr>
        <p:txBody>
          <a:bodyPr>
            <a:noAutofit/>
          </a:bodyPr>
          <a:lstStyle/>
          <a:p>
            <a:pPr marL="571500" indent="-571500" algn="l">
              <a:buNone/>
            </a:pPr>
            <a:r>
              <a:rPr lang="en-US" sz="2000" b="1" dirty="0" smtClean="0"/>
              <a:t>Inadequate digestion</a:t>
            </a:r>
            <a:endParaRPr lang="en-US" sz="2000" dirty="0" smtClean="0"/>
          </a:p>
          <a:p>
            <a:pPr algn="l">
              <a:buNone/>
            </a:pPr>
            <a:r>
              <a:rPr lang="en-US" sz="2000" dirty="0" smtClean="0"/>
              <a:t>    </a:t>
            </a:r>
            <a:r>
              <a:rPr lang="en-US" sz="2000" dirty="0" err="1" smtClean="0"/>
              <a:t>Postgastrectomy</a:t>
            </a:r>
            <a:endParaRPr lang="en-US" sz="2000" dirty="0" smtClean="0"/>
          </a:p>
          <a:p>
            <a:pPr algn="l">
              <a:buNone/>
            </a:pPr>
            <a:r>
              <a:rPr lang="en-US" sz="2000" dirty="0" smtClean="0"/>
              <a:t>    Deficiency of pancreatic lipase</a:t>
            </a:r>
          </a:p>
          <a:p>
            <a:pPr algn="l">
              <a:buNone/>
            </a:pPr>
            <a:r>
              <a:rPr lang="en-US" sz="2000" dirty="0" smtClean="0"/>
              <a:t>    Chronic pancreatitis</a:t>
            </a:r>
          </a:p>
          <a:p>
            <a:pPr algn="l">
              <a:buNone/>
            </a:pPr>
            <a:r>
              <a:rPr lang="en-US" sz="2000" dirty="0" smtClean="0"/>
              <a:t>    Cystic fibrosis</a:t>
            </a:r>
          </a:p>
          <a:p>
            <a:pPr algn="l">
              <a:buNone/>
            </a:pPr>
            <a:r>
              <a:rPr lang="en-US" sz="2000" dirty="0" smtClean="0"/>
              <a:t>    Pancreatic resection</a:t>
            </a:r>
          </a:p>
          <a:p>
            <a:pPr algn="l">
              <a:buNone/>
            </a:pPr>
            <a:r>
              <a:rPr lang="en-US" sz="2000" dirty="0" smtClean="0"/>
              <a:t>    </a:t>
            </a:r>
            <a:r>
              <a:rPr lang="en-US" sz="2000" dirty="0" err="1" smtClean="0"/>
              <a:t>Zollinger</a:t>
            </a:r>
            <a:r>
              <a:rPr lang="en-US" sz="2000" dirty="0" smtClean="0"/>
              <a:t>-Ellison syndrome</a:t>
            </a:r>
          </a:p>
          <a:p>
            <a:pPr marL="571500" indent="-571500" algn="l">
              <a:buNone/>
            </a:pPr>
            <a:r>
              <a:rPr lang="en-US" sz="2000" b="1" dirty="0" smtClean="0"/>
              <a:t>Deficient bile salt</a:t>
            </a:r>
            <a:endParaRPr lang="en-US" sz="2000" dirty="0" smtClean="0"/>
          </a:p>
          <a:p>
            <a:pPr algn="l">
              <a:buNone/>
            </a:pPr>
            <a:r>
              <a:rPr lang="en-US" sz="2000" dirty="0" smtClean="0"/>
              <a:t>    Obstructive jaundice</a:t>
            </a:r>
          </a:p>
          <a:p>
            <a:pPr algn="l">
              <a:buNone/>
            </a:pPr>
            <a:r>
              <a:rPr lang="en-US" sz="2000" dirty="0" smtClean="0"/>
              <a:t>    Bacterial overgrowth</a:t>
            </a:r>
          </a:p>
          <a:p>
            <a:pPr algn="l">
              <a:buNone/>
            </a:pPr>
            <a:r>
              <a:rPr lang="en-US" sz="2000" dirty="0" smtClean="0"/>
              <a:t>    Stasis in blind loops, </a:t>
            </a:r>
            <a:r>
              <a:rPr lang="en-US" sz="2000" dirty="0" err="1" smtClean="0"/>
              <a:t>diverticula</a:t>
            </a:r>
            <a:endParaRPr lang="en-US" sz="2000" dirty="0" smtClean="0"/>
          </a:p>
          <a:p>
            <a:pPr algn="l">
              <a:buNone/>
            </a:pPr>
            <a:r>
              <a:rPr lang="en-US" sz="2000" dirty="0" smtClean="0"/>
              <a:t>    Fistulas</a:t>
            </a:r>
          </a:p>
          <a:p>
            <a:pPr algn="l">
              <a:buNone/>
            </a:pPr>
            <a:r>
              <a:rPr lang="en-US" sz="2000" dirty="0" smtClean="0"/>
              <a:t>    </a:t>
            </a:r>
            <a:r>
              <a:rPr lang="en-US" sz="2000" dirty="0" err="1" smtClean="0"/>
              <a:t>Hypomotility</a:t>
            </a:r>
            <a:r>
              <a:rPr lang="en-US" sz="2000" dirty="0" smtClean="0"/>
              <a:t> states (diabetes)</a:t>
            </a:r>
          </a:p>
          <a:p>
            <a:pPr algn="l">
              <a:buNone/>
            </a:pPr>
            <a:r>
              <a:rPr lang="en-US" sz="2000" dirty="0" smtClean="0"/>
              <a:t>    Terminal </a:t>
            </a:r>
            <a:r>
              <a:rPr lang="en-US" sz="2000" dirty="0" err="1" smtClean="0"/>
              <a:t>ileal</a:t>
            </a:r>
            <a:r>
              <a:rPr lang="en-US" sz="2000" dirty="0" smtClean="0"/>
              <a:t> resection</a:t>
            </a:r>
          </a:p>
          <a:p>
            <a:pPr algn="l">
              <a:buNone/>
            </a:pPr>
            <a:r>
              <a:rPr lang="en-US" sz="2000" dirty="0" smtClean="0"/>
              <a:t>    </a:t>
            </a:r>
            <a:r>
              <a:rPr lang="en-US" sz="2000" dirty="0" err="1" smtClean="0"/>
              <a:t>Crohns</a:t>
            </a:r>
            <a:r>
              <a:rPr lang="en-US" sz="2000" dirty="0" smtClean="0"/>
              <a:t>' disease</a:t>
            </a:r>
          </a:p>
          <a:p>
            <a:pPr algn="l">
              <a:buNone/>
            </a:pPr>
            <a:r>
              <a:rPr lang="en-US" sz="2000" dirty="0" smtClean="0"/>
              <a:t>    Precipitation of bile salts (neomycin)</a:t>
            </a:r>
          </a:p>
          <a:p>
            <a:pPr algn="l">
              <a:buNone/>
            </a:pPr>
            <a:endParaRPr lang="en-US" sz="2000" dirty="0"/>
          </a:p>
        </p:txBody>
      </p:sp>
      <p:sp>
        <p:nvSpPr>
          <p:cNvPr id="4" name="عنصر نائب للمحتوى 3"/>
          <p:cNvSpPr>
            <a:spLocks noGrp="1"/>
          </p:cNvSpPr>
          <p:nvPr>
            <p:ph sz="half" idx="2"/>
          </p:nvPr>
        </p:nvSpPr>
        <p:spPr>
          <a:xfrm>
            <a:off x="4572000" y="797768"/>
            <a:ext cx="4038600" cy="5943600"/>
          </a:xfrm>
          <a:ln>
            <a:solidFill>
              <a:srgbClr val="0070C0"/>
            </a:solidFill>
          </a:ln>
        </p:spPr>
        <p:txBody>
          <a:bodyPr>
            <a:normAutofit fontScale="70000" lnSpcReduction="20000"/>
          </a:bodyPr>
          <a:lstStyle/>
          <a:p>
            <a:pPr marL="571500" indent="-571500" algn="l">
              <a:buNone/>
            </a:pPr>
            <a:r>
              <a:rPr lang="en-US" b="1" dirty="0" smtClean="0"/>
              <a:t>Primary mucosal abnormalities</a:t>
            </a:r>
            <a:endParaRPr lang="en-US" dirty="0" smtClean="0"/>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t>Inadequate small intestine</a:t>
            </a:r>
            <a:endParaRPr lang="en-US" dirty="0" smtClean="0"/>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t>Lymphatic obstruction</a:t>
            </a:r>
            <a:endParaRPr lang="en-US" dirty="0" smtClean="0"/>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197580" y="3240206"/>
            <a:ext cx="3198305" cy="76944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4400" dirty="0" smtClean="0"/>
              <a:t>Many causes</a:t>
            </a:r>
            <a:endParaRPr lang="ar-SA" sz="4400" dirty="0"/>
          </a:p>
        </p:txBody>
      </p:sp>
      <p:sp>
        <p:nvSpPr>
          <p:cNvPr id="6" name="TextBox 5"/>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8229600" cy="1143000"/>
          </a:xfrm>
        </p:spPr>
        <p:txBody>
          <a:bodyPr/>
          <a:lstStyle/>
          <a:p>
            <a:r>
              <a:rPr lang="en-US" dirty="0" err="1" smtClean="0">
                <a:solidFill>
                  <a:srgbClr val="FF0000"/>
                </a:solidFill>
              </a:rPr>
              <a:t>Pathophysiology</a:t>
            </a:r>
            <a:endParaRPr lang="ar-SA" dirty="0">
              <a:solidFill>
                <a:srgbClr val="FF0000"/>
              </a:solidFill>
            </a:endParaRPr>
          </a:p>
        </p:txBody>
      </p:sp>
      <p:sp>
        <p:nvSpPr>
          <p:cNvPr id="5" name="مستطيل 4"/>
          <p:cNvSpPr/>
          <p:nvPr/>
        </p:nvSpPr>
        <p:spPr>
          <a:xfrm>
            <a:off x="1475656" y="328498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1835696" y="184482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156176" y="2492896"/>
            <a:ext cx="270619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5724128" y="2564904"/>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
        <p:nvSpPr>
          <p:cNvPr id="10" name="TextBox 9"/>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0" y="214313"/>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02149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Pancreas</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580112" y="2564904"/>
            <a:ext cx="1949380"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err="1" smtClean="0"/>
              <a:t>Postgastrectomy</a:t>
            </a:r>
            <a:endParaRPr lang="ar-SA" sz="2000" b="1" dirty="0"/>
          </a:p>
        </p:txBody>
      </p:sp>
      <p:cxnSp>
        <p:nvCxnSpPr>
          <p:cNvPr id="14" name="رابط كسهم مستقيم 13"/>
          <p:cNvCxnSpPr/>
          <p:nvPr/>
        </p:nvCxnSpPr>
        <p:spPr>
          <a:xfrm>
            <a:off x="3643306" y="2857496"/>
            <a:ext cx="1928826"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364088" y="3068960"/>
            <a:ext cx="350046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Deficiency of pancreatic lipase</a:t>
            </a:r>
          </a:p>
          <a:p>
            <a:pPr algn="l">
              <a:buNone/>
            </a:pPr>
            <a:r>
              <a:rPr lang="en-US" sz="2000" b="1" dirty="0" smtClean="0"/>
              <a:t>Chronic pancreatitis</a:t>
            </a:r>
          </a:p>
          <a:p>
            <a:pPr algn="l">
              <a:buNone/>
            </a:pPr>
            <a:r>
              <a:rPr lang="en-US" sz="2000" b="1" dirty="0" smtClean="0"/>
              <a:t>Cystic fibrosis</a:t>
            </a:r>
          </a:p>
          <a:p>
            <a:pPr algn="l">
              <a:buNone/>
            </a:pPr>
            <a:r>
              <a:rPr lang="en-US" sz="2000" b="1" dirty="0" smtClean="0"/>
              <a:t>Pancreatic resection</a:t>
            </a:r>
            <a:endParaRPr lang="ar-SA" sz="2000" b="1" dirty="0"/>
          </a:p>
        </p:txBody>
      </p:sp>
      <p:cxnSp>
        <p:nvCxnSpPr>
          <p:cNvPr id="16" name="رابط كسهم مستقيم 15"/>
          <p:cNvCxnSpPr/>
          <p:nvPr/>
        </p:nvCxnSpPr>
        <p:spPr>
          <a:xfrm>
            <a:off x="3643306" y="3286124"/>
            <a:ext cx="1714512" cy="3571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393158" y="4521314"/>
            <a:ext cx="270723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Obstructive jaundice</a:t>
            </a:r>
          </a:p>
          <a:p>
            <a:pPr algn="l">
              <a:buNone/>
            </a:pPr>
            <a:r>
              <a:rPr lang="en-US" sz="2000" b="1" dirty="0" smtClean="0"/>
              <a:t>Terminal </a:t>
            </a:r>
            <a:r>
              <a:rPr lang="en-US" sz="2000" b="1" dirty="0" err="1" smtClean="0"/>
              <a:t>ileal</a:t>
            </a:r>
            <a:r>
              <a:rPr lang="en-US" sz="2000" b="1" dirty="0" smtClean="0"/>
              <a:t> resection</a:t>
            </a:r>
            <a:endParaRPr lang="ar-SA" sz="2000" b="1" dirty="0"/>
          </a:p>
        </p:txBody>
      </p:sp>
      <p:cxnSp>
        <p:nvCxnSpPr>
          <p:cNvPr id="20" name="رابط كسهم مستقيم 19"/>
          <p:cNvCxnSpPr/>
          <p:nvPr/>
        </p:nvCxnSpPr>
        <p:spPr>
          <a:xfrm>
            <a:off x="3071802" y="3786190"/>
            <a:ext cx="2214578" cy="7858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0" y="214313"/>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473713"/>
            <a:ext cx="250036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Celiac disease</a:t>
            </a:r>
          </a:p>
          <a:p>
            <a:pPr algn="l">
              <a:buNone/>
            </a:pPr>
            <a:r>
              <a:rPr lang="en-US" sz="2000" b="1" dirty="0" smtClean="0"/>
              <a:t>Tropical </a:t>
            </a:r>
            <a:r>
              <a:rPr lang="en-US" sz="2000" b="1" dirty="0" err="1" smtClean="0"/>
              <a:t>sprue</a:t>
            </a:r>
            <a:endParaRPr lang="en-US" sz="2000" b="1" dirty="0" smtClean="0"/>
          </a:p>
          <a:p>
            <a:pPr algn="l">
              <a:buNone/>
            </a:pPr>
            <a:r>
              <a:rPr lang="en-US" sz="2000" b="1" dirty="0" smtClean="0"/>
              <a:t>Whipple's disease</a:t>
            </a:r>
          </a:p>
          <a:p>
            <a:pPr algn="l">
              <a:buNone/>
            </a:pPr>
            <a:r>
              <a:rPr lang="en-US" sz="2000" b="1" dirty="0" err="1" smtClean="0"/>
              <a:t>Giardiasis</a:t>
            </a:r>
            <a:endParaRPr lang="en-US" sz="2000" b="1" dirty="0" smtClean="0"/>
          </a:p>
        </p:txBody>
      </p:sp>
      <p:cxnSp>
        <p:nvCxnSpPr>
          <p:cNvPr id="13" name="رابط كسهم مستقيم 12"/>
          <p:cNvCxnSpPr/>
          <p:nvPr/>
        </p:nvCxnSpPr>
        <p:spPr>
          <a:xfrm flipV="1">
            <a:off x="3347864" y="4365104"/>
            <a:ext cx="2952328" cy="69617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a:endCxn id="24" idx="1"/>
          </p:cNvCxnSpPr>
          <p:nvPr/>
        </p:nvCxnSpPr>
        <p:spPr>
          <a:xfrm>
            <a:off x="4857752" y="5857892"/>
            <a:ext cx="1226416" cy="34254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Intestinal resection</a:t>
            </a:r>
          </a:p>
          <a:p>
            <a:pPr algn="l">
              <a:buNone/>
            </a:pPr>
            <a:r>
              <a:rPr lang="en-US" sz="2000" b="1" dirty="0" err="1" smtClean="0"/>
              <a:t>Crohn's</a:t>
            </a:r>
            <a:r>
              <a:rPr lang="en-US" sz="2000" b="1" dirty="0" smtClean="0"/>
              <a:t> disease</a:t>
            </a:r>
          </a:p>
        </p:txBody>
      </p:sp>
      <p:sp>
        <p:nvSpPr>
          <p:cNvPr id="24" name="مستطيل 23"/>
          <p:cNvSpPr/>
          <p:nvPr/>
        </p:nvSpPr>
        <p:spPr>
          <a:xfrm>
            <a:off x="6084168" y="5877272"/>
            <a:ext cx="284555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 </a:t>
            </a:r>
            <a:r>
              <a:rPr lang="en-US" b="1" dirty="0" smtClean="0"/>
              <a:t>Intestinal </a:t>
            </a:r>
            <a:r>
              <a:rPr lang="en-US" b="1" dirty="0" err="1" smtClean="0"/>
              <a:t>lymphangiectasia</a:t>
            </a:r>
            <a:endParaRPr lang="en-US" b="1" dirty="0" smtClean="0"/>
          </a:p>
          <a:p>
            <a:pPr algn="l">
              <a:buNone/>
            </a:pPr>
            <a:r>
              <a:rPr lang="en-US" b="1" dirty="0" smtClean="0"/>
              <a:t> Malignant lymphoma</a:t>
            </a:r>
          </a:p>
        </p:txBody>
      </p:sp>
      <p:sp>
        <p:nvSpPr>
          <p:cNvPr id="19" name="TextBox 18"/>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bg/>
                                          </p:spTgt>
                                        </p:tgtEl>
                                        <p:attrNameLst>
                                          <p:attrName>style.visibility</p:attrName>
                                        </p:attrNameLst>
                                      </p:cBhvr>
                                      <p:to>
                                        <p:strVal val="visible"/>
                                      </p:to>
                                    </p:set>
                                    <p:animEffect transition="in" filter="wipe(down)">
                                      <p:cBhvr>
                                        <p:cTn id="10" dur="500"/>
                                        <p:tgtEl>
                                          <p:spTgt spid="12">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down)">
                                      <p:cBhvr>
                                        <p:cTn id="16" dur="500"/>
                                        <p:tgtEl>
                                          <p:spTgt spid="12">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down)">
                                      <p:cBhvr>
                                        <p:cTn id="19" dur="500"/>
                                        <p:tgtEl>
                                          <p:spTgt spid="12">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bg/>
                                          </p:spTgt>
                                        </p:tgtEl>
                                        <p:attrNameLst>
                                          <p:attrName>style.visibility</p:attrName>
                                        </p:attrNameLst>
                                      </p:cBhvr>
                                      <p:to>
                                        <p:strVal val="visible"/>
                                      </p:to>
                                    </p:set>
                                    <p:animEffect transition="in" filter="wipe(down)">
                                      <p:cBhvr>
                                        <p:cTn id="30" dur="500"/>
                                        <p:tgtEl>
                                          <p:spTgt spid="23">
                                            <p:bg/>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down)">
                                      <p:cBhvr>
                                        <p:cTn id="33" dur="500"/>
                                        <p:tgtEl>
                                          <p:spTgt spid="23">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wipe(down)">
                                      <p:cBhvr>
                                        <p:cTn id="36" dur="500"/>
                                        <p:tgtEl>
                                          <p:spTgt spid="2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bg/>
                                          </p:spTgt>
                                        </p:tgtEl>
                                        <p:attrNameLst>
                                          <p:attrName>style.visibility</p:attrName>
                                        </p:attrNameLst>
                                      </p:cBhvr>
                                      <p:to>
                                        <p:strVal val="visible"/>
                                      </p:to>
                                    </p:set>
                                    <p:animEffect transition="in" filter="wipe(down)">
                                      <p:cBhvr>
                                        <p:cTn id="44" dur="500"/>
                                        <p:tgtEl>
                                          <p:spTgt spid="24">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wipe(down)">
                                      <p:cBhvr>
                                        <p:cTn id="47" dur="500"/>
                                        <p:tgtEl>
                                          <p:spTgt spid="24">
                                            <p:txEl>
                                              <p:pRg st="0" end="0"/>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xEl>
                                              <p:pRg st="1" end="1"/>
                                            </p:txEl>
                                          </p:spTgt>
                                        </p:tgtEl>
                                        <p:attrNameLst>
                                          <p:attrName>style.visibility</p:attrName>
                                        </p:attrNameLst>
                                      </p:cBhvr>
                                      <p:to>
                                        <p:strVal val="visible"/>
                                      </p:to>
                                    </p:set>
                                    <p:animEffect transition="in" filter="wipe(down)">
                                      <p:cBhvr>
                                        <p:cTn id="50"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uiExpand="1" build="allAtOnce" animBg="1"/>
      <p:bldP spid="24" grpId="0" build="allAtOnce"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1269</Words>
  <Application>Microsoft Office PowerPoint</Application>
  <PresentationFormat>On-screen Show (4:3)</PresentationFormat>
  <Paragraphs>290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سمة Office</vt:lpstr>
      <vt:lpstr>GNB  Pathology lecture  2018</vt:lpstr>
      <vt:lpstr>Objectives</vt:lpstr>
      <vt:lpstr>Slide 3</vt:lpstr>
      <vt:lpstr>Physiology </vt:lpstr>
      <vt:lpstr>Mechanisms and Causes of Malabsorption Syndrome</vt:lpstr>
      <vt:lpstr>Mechanisms and Causes of Malabsorption Syndrome</vt:lpstr>
      <vt:lpstr>Pathophysiology</vt:lpstr>
      <vt:lpstr>Pathophysiology</vt:lpstr>
      <vt:lpstr>Pathophysiology</vt:lpstr>
      <vt:lpstr>Malabsorption Syndrome  Clinical features</vt:lpstr>
      <vt:lpstr>Systemic effects of the malabsorption syndromes</vt:lpstr>
      <vt:lpstr>Malabsorption Syndrome  Clinical features</vt:lpstr>
      <vt:lpstr>Slide 13</vt:lpstr>
      <vt:lpstr>Diagnosis</vt:lpstr>
      <vt:lpstr>Malabsorption Syndrome  Celiac disease</vt:lpstr>
      <vt:lpstr>Slide 16</vt:lpstr>
      <vt:lpstr>Clinical features  Celiac disease</vt:lpstr>
      <vt:lpstr>Endoscopy </vt:lpstr>
      <vt:lpstr>Slide 19</vt:lpstr>
      <vt:lpstr>Celiac Disease</vt:lpstr>
      <vt:lpstr> Celiac Disease </vt:lpstr>
      <vt:lpstr>Lactose Intolerance</vt:lpstr>
      <vt:lpstr>Lactose Intolerance  Pathophysiology </vt:lpstr>
      <vt:lpstr>Lactose Intolerance causes  </vt:lpstr>
      <vt:lpstr>Clinical </vt:lpstr>
      <vt:lpstr>Slide 26</vt:lpstr>
      <vt:lpstr>Lactose Intolerance  Diagnosis </vt:lpstr>
      <vt:lpstr>Hydrogen breath test . </vt:lpstr>
      <vt:lpstr>Slide 29</vt:lpstr>
      <vt:lpstr>Lactose Intolerance summary  </vt:lpstr>
      <vt:lpstr>Slide 31</vt:lpstr>
      <vt:lpstr>Slide 32</vt:lpstr>
      <vt:lpstr>Slide 33</vt:lpstr>
      <vt:lpstr>Question</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ACER</dc:creator>
  <cp:lastModifiedBy>Maha Arafah</cp:lastModifiedBy>
  <cp:revision>24</cp:revision>
  <dcterms:created xsi:type="dcterms:W3CDTF">2016-12-10T07:20:39Z</dcterms:created>
  <dcterms:modified xsi:type="dcterms:W3CDTF">2018-11-21T19:39:23Z</dcterms:modified>
</cp:coreProperties>
</file>