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294" r:id="rId2"/>
    <p:sldId id="312" r:id="rId3"/>
    <p:sldId id="258" r:id="rId4"/>
    <p:sldId id="313" r:id="rId5"/>
    <p:sldId id="325" r:id="rId6"/>
    <p:sldId id="274" r:id="rId7"/>
    <p:sldId id="291" r:id="rId8"/>
    <p:sldId id="314" r:id="rId9"/>
    <p:sldId id="296" r:id="rId10"/>
    <p:sldId id="275" r:id="rId11"/>
    <p:sldId id="277" r:id="rId12"/>
    <p:sldId id="276" r:id="rId13"/>
    <p:sldId id="326" r:id="rId14"/>
    <p:sldId id="278" r:id="rId15"/>
    <p:sldId id="297" r:id="rId16"/>
    <p:sldId id="279" r:id="rId17"/>
    <p:sldId id="280" r:id="rId18"/>
    <p:sldId id="315" r:id="rId19"/>
    <p:sldId id="301" r:id="rId20"/>
    <p:sldId id="302" r:id="rId21"/>
    <p:sldId id="316" r:id="rId22"/>
    <p:sldId id="317" r:id="rId23"/>
    <p:sldId id="300" r:id="rId24"/>
    <p:sldId id="281" r:id="rId25"/>
    <p:sldId id="282" r:id="rId26"/>
    <p:sldId id="299" r:id="rId27"/>
    <p:sldId id="298" r:id="rId28"/>
    <p:sldId id="283" r:id="rId29"/>
    <p:sldId id="284" r:id="rId30"/>
    <p:sldId id="324" r:id="rId31"/>
    <p:sldId id="310" r:id="rId32"/>
    <p:sldId id="285" r:id="rId33"/>
    <p:sldId id="318" r:id="rId34"/>
    <p:sldId id="327" r:id="rId35"/>
    <p:sldId id="328" r:id="rId36"/>
    <p:sldId id="307" r:id="rId37"/>
    <p:sldId id="319" r:id="rId38"/>
    <p:sldId id="320" r:id="rId39"/>
    <p:sldId id="321" r:id="rId40"/>
    <p:sldId id="322" r:id="rId41"/>
    <p:sldId id="323" r:id="rId42"/>
    <p:sldId id="30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4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0DD7F-0EC7-489E-B000-77BB76B86370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93624-C690-41C3-B208-4F7F8D6CD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551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14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226791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14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310313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16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313394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20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4200513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28406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146917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22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146997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23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363646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accent3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1676400" y="1600200"/>
            <a:ext cx="67818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 GNB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 smtClean="0"/>
              <a:t>2018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9400" y="4114800"/>
            <a:ext cx="2971800" cy="8382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28800" y="31242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b="1" dirty="0" err="1" smtClean="0">
                <a:solidFill>
                  <a:srgbClr val="FF0000"/>
                </a:solidFill>
              </a:rPr>
              <a:t>MalignantTumors</a:t>
            </a:r>
            <a:r>
              <a:rPr lang="en-GB" sz="3200" b="1" dirty="0" smtClean="0">
                <a:solidFill>
                  <a:srgbClr val="FF0000"/>
                </a:solidFill>
              </a:rPr>
              <a:t> of Intestine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 smtClean="0"/>
              <a:t>Adenocarcinoma  of Large Intestine</a:t>
            </a:r>
            <a:br>
              <a:rPr lang="en-GB" sz="2800" b="1" smtClean="0"/>
            </a:br>
            <a:endParaRPr lang="en-US" sz="2800" b="1" smtClean="0"/>
          </a:p>
        </p:txBody>
      </p:sp>
      <p:sp>
        <p:nvSpPr>
          <p:cNvPr id="21507" name="Rectangle 1028"/>
          <p:cNvSpPr>
            <a:spLocks noGrp="1" noChangeArrowheads="1"/>
          </p:cNvSpPr>
          <p:nvPr>
            <p:ph sz="quarter" idx="1"/>
          </p:nvPr>
        </p:nvSpPr>
        <p:spPr>
          <a:xfrm>
            <a:off x="381000" y="990600"/>
            <a:ext cx="7772400" cy="4114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Carcinogenesis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1- The APC/B-</a:t>
            </a:r>
            <a:r>
              <a:rPr lang="en-US" i="1" dirty="0" err="1" smtClean="0">
                <a:solidFill>
                  <a:srgbClr val="00B050"/>
                </a:solidFill>
              </a:rPr>
              <a:t>catenin</a:t>
            </a:r>
            <a:r>
              <a:rPr lang="en-US" i="1" dirty="0" smtClean="0">
                <a:solidFill>
                  <a:srgbClr val="00B050"/>
                </a:solidFill>
              </a:rPr>
              <a:t> pathway ( 85 % 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chromosomal  instability that results in stepwise accumulation of mutations in a series of </a:t>
            </a:r>
            <a:r>
              <a:rPr lang="en-US" dirty="0" err="1" smtClean="0"/>
              <a:t>oncogenes</a:t>
            </a:r>
            <a:r>
              <a:rPr lang="en-US" dirty="0" smtClean="0"/>
              <a:t> and tumor suppressor genes.</a:t>
            </a:r>
          </a:p>
        </p:txBody>
      </p:sp>
      <p:pic>
        <p:nvPicPr>
          <p:cNvPr id="21508" name="Picture 2" descr="G:\Cotran\Images\CH18\f018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8001000" cy="29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895600" y="2362200"/>
            <a:ext cx="3352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adenoma-carcinoma sequence 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868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Familial </a:t>
            </a:r>
            <a:r>
              <a:rPr lang="en-US" dirty="0" err="1" smtClean="0">
                <a:solidFill>
                  <a:srgbClr val="FF0000"/>
                </a:solidFill>
              </a:rPr>
              <a:t>Adenomatous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Polyposis</a:t>
            </a:r>
            <a:endParaRPr lang="ar-SA" dirty="0" smtClean="0">
              <a:solidFill>
                <a:srgbClr val="FF0000"/>
              </a:solidFill>
            </a:endParaRPr>
          </a:p>
        </p:txBody>
      </p:sp>
      <p:sp>
        <p:nvSpPr>
          <p:cNvPr id="2355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7239000" cy="4873752"/>
          </a:xfrm>
        </p:spPr>
        <p:txBody>
          <a:bodyPr/>
          <a:lstStyle/>
          <a:p>
            <a:r>
              <a:rPr lang="en-US" dirty="0" smtClean="0"/>
              <a:t>Hereditary mutation of the </a:t>
            </a:r>
            <a:r>
              <a:rPr lang="en-US" i="1" dirty="0" smtClean="0"/>
              <a:t>APC</a:t>
            </a:r>
            <a:r>
              <a:rPr lang="en-US" dirty="0" smtClean="0"/>
              <a:t> gene is the cause of familial </a:t>
            </a:r>
            <a:r>
              <a:rPr lang="en-US" dirty="0" err="1" smtClean="0"/>
              <a:t>adenomatous</a:t>
            </a:r>
            <a:r>
              <a:rPr lang="en-US" dirty="0" smtClean="0"/>
              <a:t> </a:t>
            </a:r>
            <a:r>
              <a:rPr lang="en-US" dirty="0" err="1" smtClean="0"/>
              <a:t>polyposis</a:t>
            </a:r>
            <a:r>
              <a:rPr lang="en-US" dirty="0" smtClean="0"/>
              <a:t> (FAP), where affected individuals carry an almost 100% risk of developing colon cancer by age 40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2800" b="1" smtClean="0"/>
              <a:t>Malignant Tumors of Large Intestine</a:t>
            </a:r>
            <a:br>
              <a:rPr lang="en-GB" sz="2800" b="1" smtClean="0"/>
            </a:br>
            <a:r>
              <a:rPr lang="en-GB" sz="2800" b="1" smtClean="0"/>
              <a:t>Adenocarcinoma</a:t>
            </a:r>
            <a:endParaRPr lang="en-US" sz="2800" b="1" smtClean="0"/>
          </a:p>
        </p:txBody>
      </p:sp>
      <p:sp>
        <p:nvSpPr>
          <p:cNvPr id="95236" name="Rectangle 1028"/>
          <p:cNvSpPr>
            <a:spLocks noGrp="1" noChangeArrowheads="1"/>
          </p:cNvSpPr>
          <p:nvPr>
            <p:ph sz="quarter" idx="1"/>
          </p:nvPr>
        </p:nvSpPr>
        <p:spPr>
          <a:xfrm>
            <a:off x="762000" y="1219200"/>
            <a:ext cx="7772400" cy="4114800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Carcinogenesis</a:t>
            </a:r>
          </a:p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B050"/>
                </a:solidFill>
                <a:cs typeface="+mn-cs"/>
              </a:rPr>
              <a:t>2- The </a:t>
            </a:r>
            <a:r>
              <a:rPr lang="en-US" sz="2800" i="1" dirty="0">
                <a:solidFill>
                  <a:srgbClr val="00B050"/>
                </a:solidFill>
                <a:cs typeface="+mn-cs"/>
              </a:rPr>
              <a:t>DNA mismatch repair genes </a:t>
            </a:r>
            <a:r>
              <a:rPr lang="en-US" sz="2800" i="1" dirty="0" smtClean="0">
                <a:solidFill>
                  <a:srgbClr val="00B050"/>
                </a:solidFill>
                <a:cs typeface="+mn-cs"/>
              </a:rPr>
              <a:t>pathway</a:t>
            </a:r>
          </a:p>
          <a:p>
            <a:pPr marL="0" indent="285750">
              <a:buNone/>
              <a:defRPr/>
            </a:pPr>
            <a:r>
              <a:rPr lang="en-US" sz="2200" dirty="0" smtClean="0">
                <a:solidFill>
                  <a:srgbClr val="00B0F0"/>
                </a:solidFill>
              </a:rPr>
              <a:t>(These </a:t>
            </a:r>
            <a:r>
              <a:rPr lang="en-US" sz="2200" dirty="0">
                <a:solidFill>
                  <a:srgbClr val="00B0F0"/>
                </a:solidFill>
              </a:rPr>
              <a:t>are referred to as MSI high, or MSI-H, tumors</a:t>
            </a:r>
            <a:r>
              <a:rPr lang="en-US" sz="2200" dirty="0" smtClean="0">
                <a:solidFill>
                  <a:srgbClr val="00B0F0"/>
                </a:solidFill>
              </a:rPr>
              <a:t>:)</a:t>
            </a:r>
            <a:endParaRPr lang="en-US" sz="2200" dirty="0">
              <a:solidFill>
                <a:srgbClr val="00B0F0"/>
              </a:solidFill>
            </a:endParaRPr>
          </a:p>
          <a:p>
            <a:pPr marL="0" indent="285750"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+mn-cs"/>
              </a:rPr>
              <a:t>10% to 15% of sporadic cases.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+mn-cs"/>
              </a:rPr>
              <a:t>There is accumulation </a:t>
            </a:r>
            <a:r>
              <a:rPr lang="en-US" sz="2800" dirty="0" smtClean="0">
                <a:cs typeface="+mn-cs"/>
              </a:rPr>
              <a:t>of mutations</a:t>
            </a:r>
            <a:endParaRPr lang="en-US" sz="28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+mn-cs"/>
              </a:rPr>
              <a:t>Five  DNA mismatch repair genes (MSH2, MSH6, MLH1, PMS1, AND PMS2) 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give rise to the </a:t>
            </a:r>
            <a:r>
              <a:rPr lang="en-US" sz="2800" i="1" u="sng" dirty="0" smtClean="0">
                <a:solidFill>
                  <a:srgbClr val="0070C0"/>
                </a:solidFill>
                <a:cs typeface="+mn-cs"/>
              </a:rPr>
              <a:t>hereditary non </a:t>
            </a:r>
            <a:r>
              <a:rPr lang="en-US" sz="2800" i="1" u="sng" dirty="0" err="1" smtClean="0">
                <a:solidFill>
                  <a:srgbClr val="0070C0"/>
                </a:solidFill>
                <a:cs typeface="+mn-cs"/>
              </a:rPr>
              <a:t>polyposis</a:t>
            </a:r>
            <a:r>
              <a:rPr lang="en-US" sz="2800" i="1" u="sng" dirty="0" smtClean="0">
                <a:solidFill>
                  <a:srgbClr val="0070C0"/>
                </a:solidFill>
                <a:cs typeface="+mn-cs"/>
              </a:rPr>
              <a:t> colon carcinoma (HNPCC</a:t>
            </a:r>
            <a:r>
              <a:rPr lang="en-US" sz="2800" i="1" u="sng" dirty="0" smtClean="0">
                <a:solidFill>
                  <a:srgbClr val="0070C0"/>
                </a:solidFill>
              </a:rPr>
              <a:t>) syndrome</a:t>
            </a:r>
            <a:r>
              <a:rPr lang="en-US" sz="2800" i="1" u="sng" dirty="0" smtClean="0">
                <a:solidFill>
                  <a:srgbClr val="00B050"/>
                </a:solidFill>
              </a:rPr>
              <a:t>. 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endParaRPr lang="en-US" sz="2800" dirty="0">
              <a:cs typeface="+mn-cs"/>
            </a:endParaRPr>
          </a:p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8683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Hereditary non </a:t>
            </a:r>
            <a:r>
              <a:rPr lang="en-US" dirty="0" err="1" smtClean="0"/>
              <a:t>polyposis</a:t>
            </a:r>
            <a:r>
              <a:rPr lang="en-US" dirty="0" smtClean="0"/>
              <a:t> colon carcinoma syndrome   (</a:t>
            </a:r>
            <a:r>
              <a:rPr lang="en-US" sz="2200" dirty="0" smtClean="0"/>
              <a:t>Defects in mismatch repair genes_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69913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3581400"/>
            <a:ext cx="7162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result in microsatellite instability and permit accumulation of mutations in numerous genes. </a:t>
            </a:r>
          </a:p>
          <a:p>
            <a:endParaRPr lang="en-US" dirty="0" smtClean="0"/>
          </a:p>
          <a:p>
            <a:r>
              <a:rPr lang="en-US" dirty="0" smtClean="0"/>
              <a:t>If these mutations affect genes involved in cell survival and proliferation, cancer may develop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It progress from normal to </a:t>
            </a:r>
            <a:r>
              <a:rPr lang="en-US" i="1" dirty="0" smtClean="0"/>
              <a:t>sessile serrated </a:t>
            </a:r>
            <a:r>
              <a:rPr lang="en-US" i="1" dirty="0" smtClean="0"/>
              <a:t>adenomas to </a:t>
            </a:r>
            <a:r>
              <a:rPr lang="en-US" i="1" dirty="0" err="1" smtClean="0"/>
              <a:t>adenocarcinoma</a:t>
            </a:r>
            <a:r>
              <a:rPr lang="en-US" dirty="0" smtClean="0"/>
              <a:t> </a:t>
            </a:r>
          </a:p>
          <a:p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 smtClean="0"/>
              <a:t>produce </a:t>
            </a:r>
            <a:r>
              <a:rPr lang="en-US" dirty="0" smtClean="0"/>
              <a:t>abundant </a:t>
            </a:r>
            <a:r>
              <a:rPr lang="en-US" dirty="0" err="1" smtClean="0"/>
              <a:t>mucin</a:t>
            </a:r>
            <a:r>
              <a:rPr lang="en-US" dirty="0" smtClean="0"/>
              <a:t> that accumulates within the intestinal wall, and these carry a poor prognosis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2" descr="&#10;NEO001.jpg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3462276" y="4609760"/>
            <a:ext cx="2738260" cy="179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682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9144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u="sng" dirty="0">
                <a:solidFill>
                  <a:srgbClr val="FF0000"/>
                </a:solidFill>
                <a:cs typeface="+mj-cs"/>
              </a:rPr>
              <a:t>Colorectal Carcinoma </a:t>
            </a:r>
            <a:br>
              <a:rPr lang="en-GB" sz="3600" b="1" u="sng" dirty="0">
                <a:solidFill>
                  <a:srgbClr val="FF0000"/>
                </a:solidFill>
                <a:cs typeface="+mj-cs"/>
              </a:rPr>
            </a:br>
            <a:endParaRPr lang="en-GB" sz="3600" b="1" u="sng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762000"/>
            <a:ext cx="8610600" cy="60198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sz="2800" b="1" i="1" dirty="0" smtClean="0"/>
              <a:t>	</a:t>
            </a:r>
            <a:r>
              <a:rPr lang="en-GB" sz="2800" b="1" i="1" dirty="0" smtClean="0">
                <a:solidFill>
                  <a:srgbClr val="0070C0"/>
                </a:solidFill>
              </a:rPr>
              <a:t>Morphology</a:t>
            </a:r>
          </a:p>
          <a:p>
            <a:pPr eaLnBrk="1" hangingPunct="1"/>
            <a:r>
              <a:rPr lang="en-GB" sz="2800" dirty="0" smtClean="0"/>
              <a:t>70% are in the rectum, </a:t>
            </a:r>
            <a:r>
              <a:rPr lang="en-GB" sz="2800" dirty="0" err="1" smtClean="0"/>
              <a:t>rectosigmoid</a:t>
            </a:r>
            <a:r>
              <a:rPr lang="en-GB" sz="2800" dirty="0" smtClean="0"/>
              <a:t> and sigmoid colon.</a:t>
            </a:r>
            <a:endParaRPr lang="en-US" sz="2800" dirty="0" smtClean="0"/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Left-sided carcinomas </a:t>
            </a:r>
            <a:r>
              <a:rPr lang="en-GB" sz="2800" dirty="0" smtClean="0"/>
              <a:t>tend to be annular, encircling lesions with early symptoms of obstruction.</a:t>
            </a:r>
            <a:endParaRPr lang="en-GB" sz="2800" b="1" i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Right-sided carcinomas </a:t>
            </a:r>
            <a:r>
              <a:rPr lang="en-GB" sz="2800" dirty="0" smtClean="0"/>
              <a:t>tend to grow as </a:t>
            </a:r>
            <a:r>
              <a:rPr lang="en-GB" sz="2800" dirty="0" err="1" smtClean="0"/>
              <a:t>polypoid</a:t>
            </a:r>
            <a:r>
              <a:rPr lang="en-GB" sz="2800" dirty="0" smtClean="0"/>
              <a:t>, </a:t>
            </a:r>
            <a:r>
              <a:rPr lang="en-GB" sz="2800" dirty="0" err="1" smtClean="0"/>
              <a:t>fungating</a:t>
            </a:r>
            <a:r>
              <a:rPr lang="en-GB" sz="2800" dirty="0" smtClean="0"/>
              <a:t> masses, obstruction is uncommon.</a:t>
            </a:r>
          </a:p>
        </p:txBody>
      </p:sp>
      <p:pic>
        <p:nvPicPr>
          <p:cNvPr id="24582" name="Picture 2" descr="G:\Cotran\Images\CH18\F018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5888" y="4473008"/>
            <a:ext cx="13049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G:\Cotran\Images\CH18\F018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673" y="4618831"/>
            <a:ext cx="238442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مستطيل 7"/>
          <p:cNvSpPr>
            <a:spLocks noChangeArrowheads="1"/>
          </p:cNvSpPr>
          <p:nvPr/>
        </p:nvSpPr>
        <p:spPr bwMode="auto">
          <a:xfrm>
            <a:off x="5837522" y="4748213"/>
            <a:ext cx="1116012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Left-sided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4585" name="مستطيل 8"/>
          <p:cNvSpPr>
            <a:spLocks noChangeArrowheads="1"/>
          </p:cNvSpPr>
          <p:nvPr/>
        </p:nvSpPr>
        <p:spPr bwMode="auto">
          <a:xfrm>
            <a:off x="1922130" y="4609760"/>
            <a:ext cx="1239837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Right-sided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Colorectal Carcinoma </a:t>
            </a:r>
            <a:br>
              <a:rPr lang="en-GB" b="1" u="sng" dirty="0" smtClean="0">
                <a:solidFill>
                  <a:srgbClr val="FF0000"/>
                </a:solidFill>
              </a:rPr>
            </a:br>
            <a:r>
              <a:rPr lang="en-GB" b="1" i="1" dirty="0" smtClean="0">
                <a:solidFill>
                  <a:srgbClr val="0070C0"/>
                </a:solidFill>
              </a:rPr>
              <a:t> Morphology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Adenocarcinoma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Mucinous</a:t>
            </a:r>
            <a:r>
              <a:rPr lang="en-GB" dirty="0" smtClean="0"/>
              <a:t> </a:t>
            </a:r>
            <a:r>
              <a:rPr lang="en-GB" dirty="0" err="1" smtClean="0"/>
              <a:t>adenocarcinoma</a:t>
            </a:r>
            <a:r>
              <a:rPr lang="en-GB" dirty="0" smtClean="0"/>
              <a:t> secret abundant </a:t>
            </a:r>
            <a:r>
              <a:rPr lang="en-GB" dirty="0" err="1" smtClean="0"/>
              <a:t>mucin</a:t>
            </a:r>
            <a:r>
              <a:rPr lang="en-GB" dirty="0" smtClean="0"/>
              <a:t> that may dissect through cleavage planes in the wall.</a:t>
            </a:r>
          </a:p>
          <a:p>
            <a:endParaRPr lang="ar-SA" dirty="0"/>
          </a:p>
        </p:txBody>
      </p:sp>
      <p:pic>
        <p:nvPicPr>
          <p:cNvPr id="4" name="Picture 277" descr="D:\SCContent\9781437717815\graphics\fullsize\S9781437717815-014-f039.jpg"/>
          <p:cNvPicPr>
            <a:picLocks noChangeAspect="1" noChangeArrowheads="1"/>
          </p:cNvPicPr>
          <p:nvPr/>
        </p:nvPicPr>
        <p:blipFill>
          <a:blip r:embed="rId2" cstate="print"/>
          <a:srcRect b="12132"/>
          <a:stretch>
            <a:fillRect/>
          </a:stretch>
        </p:blipFill>
        <p:spPr bwMode="auto">
          <a:xfrm>
            <a:off x="685800" y="3429000"/>
            <a:ext cx="74676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Signs and symptoms</a:t>
            </a:r>
          </a:p>
        </p:txBody>
      </p:sp>
      <p:sp>
        <p:nvSpPr>
          <p:cNvPr id="2560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If located closer to the anus: change in bowel habit, feeling of incomplete defecation, PR bleeding</a:t>
            </a:r>
          </a:p>
          <a:p>
            <a:r>
              <a:rPr lang="en-US" smtClean="0"/>
              <a:t>A tumor that is large enough to fill the entire lumen of the bowel may cause bowel obstruction</a:t>
            </a:r>
          </a:p>
          <a:p>
            <a:r>
              <a:rPr lang="en-US" smtClean="0"/>
              <a:t>Right-sided lesions are more likely to bleed while left-sided tumors are usually detected later and could present with bowel obstruction.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مستطيل 1"/>
          <p:cNvSpPr>
            <a:spLocks noChangeArrowheads="1"/>
          </p:cNvSpPr>
          <p:nvPr/>
        </p:nvSpPr>
        <p:spPr bwMode="auto">
          <a:xfrm>
            <a:off x="714374" y="1676400"/>
            <a:ext cx="78200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GB" sz="2800" dirty="0">
                <a:latin typeface="Calibri" pitchFamily="34" charset="0"/>
              </a:rPr>
              <a:t>Serum levels of </a:t>
            </a:r>
            <a:r>
              <a:rPr lang="en-GB" sz="2800" dirty="0" err="1">
                <a:solidFill>
                  <a:srgbClr val="0070C0"/>
                </a:solidFill>
                <a:latin typeface="Calibri" pitchFamily="34" charset="0"/>
              </a:rPr>
              <a:t>carcinoembryonic</a:t>
            </a:r>
            <a:r>
              <a:rPr lang="en-GB" sz="2800" dirty="0">
                <a:solidFill>
                  <a:srgbClr val="0070C0"/>
                </a:solidFill>
                <a:latin typeface="Calibri" pitchFamily="34" charset="0"/>
              </a:rPr>
              <a:t> antigen (CEA) </a:t>
            </a:r>
            <a:r>
              <a:rPr lang="en-GB" sz="2800" dirty="0">
                <a:latin typeface="Calibri" pitchFamily="34" charset="0"/>
              </a:rPr>
              <a:t>are related to </a:t>
            </a:r>
            <a:r>
              <a:rPr lang="en-GB" sz="2800" dirty="0" err="1">
                <a:latin typeface="Calibri" pitchFamily="34" charset="0"/>
              </a:rPr>
              <a:t>tumor</a:t>
            </a:r>
            <a:r>
              <a:rPr lang="en-GB" sz="2800" dirty="0">
                <a:latin typeface="Calibri" pitchFamily="34" charset="0"/>
              </a:rPr>
              <a:t> size and extent of spread.  They are helpful  in monitoring for recurrence of </a:t>
            </a:r>
            <a:r>
              <a:rPr lang="en-GB" sz="2800" dirty="0" err="1">
                <a:latin typeface="Calibri" pitchFamily="34" charset="0"/>
              </a:rPr>
              <a:t>tumor</a:t>
            </a:r>
            <a:r>
              <a:rPr lang="en-GB" sz="2800" dirty="0">
                <a:latin typeface="Calibri" pitchFamily="34" charset="0"/>
              </a:rPr>
              <a:t> after resection</a:t>
            </a:r>
            <a:r>
              <a:rPr lang="en-GB" sz="2800" dirty="0" smtClean="0">
                <a:latin typeface="Calibri" pitchFamily="34" charset="0"/>
              </a:rPr>
              <a:t>.</a:t>
            </a:r>
          </a:p>
          <a:p>
            <a:pPr algn="l" rtl="0"/>
            <a:endParaRPr lang="en-GB" sz="2800" dirty="0">
              <a:latin typeface="Calibri" pitchFamily="34" charset="0"/>
            </a:endParaRPr>
          </a:p>
          <a:p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Colorectal Carcinoma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0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TNM Staging of Colon Cancers </a:t>
            </a:r>
            <a:r>
              <a:rPr lang="en-GB" sz="3200" b="1" dirty="0"/>
              <a:t>is used for staging</a:t>
            </a:r>
            <a:br>
              <a:rPr lang="en-GB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3977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63934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8737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Colon </a:t>
            </a:r>
            <a:r>
              <a:rPr lang="en-US" dirty="0"/>
              <a:t>cancer:</a:t>
            </a:r>
          </a:p>
          <a:p>
            <a:r>
              <a:rPr lang="en-US" dirty="0" smtClean="0"/>
              <a:t>Describe </a:t>
            </a:r>
            <a:r>
              <a:rPr lang="en-US" dirty="0"/>
              <a:t>the epidemiology of colon cancer.</a:t>
            </a:r>
          </a:p>
          <a:p>
            <a:endParaRPr lang="en-US" dirty="0"/>
          </a:p>
          <a:p>
            <a:r>
              <a:rPr lang="en-US" dirty="0" smtClean="0"/>
              <a:t>Compare </a:t>
            </a:r>
            <a:r>
              <a:rPr lang="en-US" dirty="0"/>
              <a:t>the pathology (gross and microscopic features) and clinical features of right-sided colonic adenocarcinoma and left-sided colorectal adenocarcinoma.</a:t>
            </a:r>
          </a:p>
          <a:p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the relationship between prognosis and the various stages of cancer of the colon and rectum as noted in the TNM (tumor-nodes-metastasis) classification and staging system.</a:t>
            </a:r>
          </a:p>
          <a:p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the relationship between </a:t>
            </a:r>
            <a:r>
              <a:rPr lang="en-US" dirty="0" err="1"/>
              <a:t>carcinoembryonic</a:t>
            </a:r>
            <a:r>
              <a:rPr lang="en-US" dirty="0"/>
              <a:t> antigen (CEA) and recurrence following resection of the primary tumor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Mention the significant of </a:t>
            </a:r>
            <a:r>
              <a:rPr lang="en-US" dirty="0" err="1" smtClean="0"/>
              <a:t>carcinoid</a:t>
            </a:r>
            <a:r>
              <a:rPr lang="en-US" dirty="0" smtClean="0"/>
              <a:t> tumor and its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18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2085974"/>
            <a:ext cx="876776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2657"/>
            <a:ext cx="6276975" cy="6638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53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Colorectal Carcinoma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951591"/>
            <a:ext cx="7467600" cy="487375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most important prognostic factors are </a:t>
            </a:r>
            <a:r>
              <a:rPr lang="en-US" b="1" dirty="0"/>
              <a:t>depth of invasion</a:t>
            </a:r>
            <a:r>
              <a:rPr lang="en-US" dirty="0"/>
              <a:t> and the presence or absence of </a:t>
            </a:r>
            <a:r>
              <a:rPr lang="en-US" b="1" dirty="0"/>
              <a:t>lymph node </a:t>
            </a:r>
            <a:r>
              <a:rPr lang="en-US" b="1" dirty="0" smtClean="0"/>
              <a:t>metastases </a:t>
            </a:r>
            <a:r>
              <a:rPr lang="en-US" dirty="0" smtClean="0"/>
              <a:t>and</a:t>
            </a:r>
            <a:r>
              <a:rPr lang="en-US" b="1" dirty="0" smtClean="0"/>
              <a:t> </a:t>
            </a:r>
            <a:r>
              <a:rPr lang="en-US" b="1" dirty="0" smtClean="0"/>
              <a:t>distant</a:t>
            </a:r>
            <a:r>
              <a:rPr lang="en-US" b="1" dirty="0" smtClean="0"/>
              <a:t> metastasis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46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3730" name="Picture 2" descr="http://www.goveganic.net/IMG/jpg/ForestGard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8382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GB" sz="3600" b="1" u="sng" dirty="0" smtClean="0"/>
              <a:t>Malignant Small Intestinal </a:t>
            </a:r>
            <a:r>
              <a:rPr lang="en-GB" sz="3600" b="1" u="sng" dirty="0" err="1" smtClean="0"/>
              <a:t>Neoplasms</a:t>
            </a:r>
            <a:endParaRPr lang="en-GB" sz="3600" b="1" u="sng" dirty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14313" y="1500188"/>
            <a:ext cx="8534400" cy="4900612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GB" sz="2400" b="1" i="1" dirty="0" smtClean="0"/>
          </a:p>
          <a:p>
            <a:pPr eaLnBrk="1" hangingPunct="1"/>
            <a:r>
              <a:rPr lang="en-GB" sz="3600" dirty="0" smtClean="0">
                <a:solidFill>
                  <a:srgbClr val="0070C0"/>
                </a:solidFill>
              </a:rPr>
              <a:t>In descending order of frequency: </a:t>
            </a:r>
          </a:p>
          <a:p>
            <a:pPr lvl="1"/>
            <a:r>
              <a:rPr lang="en-GB" sz="3600" dirty="0" err="1" smtClean="0"/>
              <a:t>Carcinoid</a:t>
            </a:r>
            <a:endParaRPr lang="en-GB" sz="3600" dirty="0" smtClean="0"/>
          </a:p>
          <a:p>
            <a:pPr lvl="1"/>
            <a:r>
              <a:rPr lang="en-GB" sz="3600" dirty="0" err="1" smtClean="0"/>
              <a:t>Adenocarcinomas</a:t>
            </a:r>
            <a:endParaRPr lang="en-GB" sz="3600" dirty="0" smtClean="0"/>
          </a:p>
          <a:p>
            <a:pPr lvl="1"/>
            <a:r>
              <a:rPr lang="en-GB" sz="3600" dirty="0" smtClean="0"/>
              <a:t>Lymphomas</a:t>
            </a:r>
          </a:p>
          <a:p>
            <a:pPr lvl="1"/>
            <a:r>
              <a:rPr lang="en-GB" sz="3600" dirty="0" err="1" smtClean="0"/>
              <a:t>Leiomyosarcomas</a:t>
            </a:r>
            <a:r>
              <a:rPr lang="en-GB" sz="3600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dirty="0" smtClean="0"/>
              <a:t>Small Intestinal </a:t>
            </a:r>
            <a:r>
              <a:rPr lang="en-GB" sz="3600" b="1" dirty="0" err="1" smtClean="0"/>
              <a:t>Neoplasms</a:t>
            </a:r>
            <a:r>
              <a:rPr lang="en-GB" sz="3600" b="1" dirty="0" smtClean="0"/>
              <a:t>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57188" y="1143000"/>
            <a:ext cx="8382000" cy="5257800"/>
          </a:xfrm>
        </p:spPr>
        <p:txBody>
          <a:bodyPr lIns="90488" tIns="44450" rIns="90488" bIns="44450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600" b="1" i="1" dirty="0" err="1">
                <a:solidFill>
                  <a:srgbClr val="0070C0"/>
                </a:solidFill>
                <a:cs typeface="+mn-cs"/>
              </a:rPr>
              <a:t>Carcinoid</a:t>
            </a:r>
            <a:r>
              <a:rPr lang="en-GB" sz="3600" b="1" i="1" dirty="0">
                <a:solidFill>
                  <a:srgbClr val="0070C0"/>
                </a:solidFill>
                <a:cs typeface="+mn-cs"/>
              </a:rPr>
              <a:t> </a:t>
            </a:r>
            <a:r>
              <a:rPr lang="en-GB" sz="3600" b="1" i="1" dirty="0" err="1">
                <a:solidFill>
                  <a:srgbClr val="0070C0"/>
                </a:solidFill>
                <a:cs typeface="+mn-cs"/>
              </a:rPr>
              <a:t>Tumors</a:t>
            </a:r>
            <a:endParaRPr lang="en-GB" sz="3600" b="1" i="1" dirty="0">
              <a:solidFill>
                <a:srgbClr val="0070C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>
                <a:cs typeface="+mn-cs"/>
              </a:rPr>
              <a:t>Neoplasms</a:t>
            </a:r>
            <a:r>
              <a:rPr lang="en-GB" dirty="0">
                <a:cs typeface="+mn-cs"/>
              </a:rPr>
              <a:t> arising from endocrine cells </a:t>
            </a:r>
            <a:r>
              <a:rPr lang="en-GB" dirty="0" smtClean="0">
                <a:cs typeface="+mn-cs"/>
              </a:rPr>
              <a:t>found </a:t>
            </a:r>
            <a:r>
              <a:rPr lang="en-GB" dirty="0">
                <a:cs typeface="+mn-cs"/>
              </a:rPr>
              <a:t>along the length of GIT mucosa. </a:t>
            </a:r>
            <a:endParaRPr lang="en-GB" dirty="0" smtClean="0">
              <a:cs typeface="+mn-cs"/>
            </a:endParaRPr>
          </a:p>
          <a:p>
            <a:pPr>
              <a:defRPr/>
            </a:pPr>
            <a:r>
              <a:rPr lang="en-US" dirty="0" smtClean="0"/>
              <a:t>The peak incidence: sixth decade, but they may appear at any age.</a:t>
            </a:r>
          </a:p>
          <a:p>
            <a:pPr>
              <a:defRPr/>
            </a:pPr>
            <a:r>
              <a:rPr lang="en-US" dirty="0" smtClean="0"/>
              <a:t> </a:t>
            </a:r>
            <a:r>
              <a:rPr lang="en-US" i="1" dirty="0" smtClean="0"/>
              <a:t>They compose less than 2% of colorectal malignancies </a:t>
            </a:r>
          </a:p>
          <a:p>
            <a:pPr>
              <a:defRPr/>
            </a:pPr>
            <a:r>
              <a:rPr lang="en-US" i="1" dirty="0" smtClean="0"/>
              <a:t> almost half of small intestinal malignant tumors:</a:t>
            </a:r>
            <a:endParaRPr lang="en-GB" dirty="0">
              <a:cs typeface="+mn-cs"/>
            </a:endParaRPr>
          </a:p>
          <a:p>
            <a:pPr lvl="1">
              <a:defRPr/>
            </a:pPr>
            <a:r>
              <a:rPr lang="en-GB" dirty="0">
                <a:cs typeface="+mn-cs"/>
              </a:rPr>
              <a:t>60 to 80% appendix and terminal </a:t>
            </a:r>
            <a:r>
              <a:rPr lang="en-GB" dirty="0" smtClean="0">
                <a:cs typeface="+mn-cs"/>
              </a:rPr>
              <a:t>ileum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cs typeface="+mn-cs"/>
              </a:rPr>
              <a:t> </a:t>
            </a:r>
            <a:r>
              <a:rPr lang="en-GB" dirty="0">
                <a:cs typeface="+mn-cs"/>
              </a:rPr>
              <a:t>10 to 20% </a:t>
            </a:r>
            <a:r>
              <a:rPr lang="en-GB" dirty="0" smtClean="0">
                <a:cs typeface="+mn-cs"/>
              </a:rPr>
              <a:t>rectum.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en-GB" sz="20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 err="1" smtClean="0">
                <a:solidFill>
                  <a:srgbClr val="00B0F0"/>
                </a:solidFill>
              </a:rPr>
              <a:t>Carcinoid</a:t>
            </a:r>
            <a:r>
              <a:rPr lang="en-GB" b="1" i="1" dirty="0" smtClean="0">
                <a:solidFill>
                  <a:srgbClr val="00B0F0"/>
                </a:solidFill>
              </a:rPr>
              <a:t> </a:t>
            </a:r>
            <a:r>
              <a:rPr lang="en-GB" b="1" i="1" dirty="0" err="1" smtClean="0">
                <a:solidFill>
                  <a:srgbClr val="00B0F0"/>
                </a:solidFill>
              </a:rPr>
              <a:t>Tumors</a:t>
            </a:r>
            <a:r>
              <a:rPr lang="en-GB" b="1" i="1" u="sng" dirty="0" smtClean="0">
                <a:solidFill>
                  <a:srgbClr val="FFFF00"/>
                </a:solidFill>
              </a:rPr>
              <a:t/>
            </a:r>
            <a:br>
              <a:rPr lang="en-GB" b="1" i="1" u="sng" dirty="0" smtClean="0">
                <a:solidFill>
                  <a:srgbClr val="FFFF00"/>
                </a:solidFill>
              </a:rPr>
            </a:br>
            <a:r>
              <a:rPr lang="en-US" dirty="0" smtClean="0"/>
              <a:t> Behavior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Aggressive behavior correlates with: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Site of origin: 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i="1" dirty="0" err="1" smtClean="0"/>
              <a:t>Appendiceal</a:t>
            </a:r>
            <a:r>
              <a:rPr lang="en-US" i="1" dirty="0" smtClean="0"/>
              <a:t> and rectal </a:t>
            </a:r>
            <a:r>
              <a:rPr lang="en-US" i="1" dirty="0" err="1" smtClean="0"/>
              <a:t>carcinoids</a:t>
            </a:r>
            <a:r>
              <a:rPr lang="en-US" i="1" dirty="0" smtClean="0"/>
              <a:t> infrequently metastasize</a:t>
            </a:r>
            <a:r>
              <a:rPr lang="en-US" dirty="0" smtClean="0"/>
              <a:t>, even though they may show extensive local spread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dirty="0" smtClean="0"/>
              <a:t>90% of </a:t>
            </a:r>
            <a:r>
              <a:rPr lang="en-US" dirty="0" err="1" smtClean="0"/>
              <a:t>ileal</a:t>
            </a:r>
            <a:r>
              <a:rPr lang="en-US" dirty="0" smtClean="0"/>
              <a:t>, gastric, and colonic </a:t>
            </a:r>
            <a:r>
              <a:rPr lang="en-US" dirty="0" err="1" smtClean="0"/>
              <a:t>carcinoids</a:t>
            </a:r>
            <a:r>
              <a:rPr lang="en-US" dirty="0" smtClean="0"/>
              <a:t> that have penetrated halfway through the muscle wall have spread to lymph nodes and distant sites at the time of diagnosis, especially those larger than 2 cm in diameter.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Depth of local penetration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Size of the tumor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47998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/>
            <a:r>
              <a:rPr lang="en-GB" sz="3200" b="1" dirty="0" smtClean="0"/>
              <a:t>Small Intestinal Neoplasms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13871" y="875846"/>
            <a:ext cx="8382000" cy="5257800"/>
          </a:xfrm>
        </p:spPr>
        <p:txBody>
          <a:bodyPr lIns="90488" tIns="44450" rIns="90488" bIns="44450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i="1" dirty="0" err="1">
                <a:solidFill>
                  <a:srgbClr val="00B0F0"/>
                </a:solidFill>
              </a:rPr>
              <a:t>Carcinoid</a:t>
            </a:r>
            <a:r>
              <a:rPr lang="en-GB" sz="2400" b="1" i="1" dirty="0">
                <a:solidFill>
                  <a:srgbClr val="00B0F0"/>
                </a:solidFill>
              </a:rPr>
              <a:t> </a:t>
            </a:r>
            <a:r>
              <a:rPr lang="en-GB" sz="2400" b="1" i="1" dirty="0" err="1" smtClean="0">
                <a:solidFill>
                  <a:srgbClr val="00B0F0"/>
                </a:solidFill>
              </a:rPr>
              <a:t>Tumors</a:t>
            </a:r>
            <a:endParaRPr lang="en-GB" sz="2400" b="1" i="1" dirty="0" smtClean="0">
              <a:solidFill>
                <a:srgbClr val="00B0F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i="1" dirty="0" smtClean="0">
                <a:solidFill>
                  <a:srgbClr val="00B0F0"/>
                </a:solidFill>
              </a:rPr>
              <a:t>Morphology</a:t>
            </a:r>
            <a:endParaRPr lang="en-GB" sz="2400" b="1" i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2400" dirty="0" smtClean="0"/>
              <a:t>A solid, yellow-tan appearance </a:t>
            </a:r>
          </a:p>
          <a:p>
            <a:pPr>
              <a:defRPr/>
            </a:pPr>
            <a:r>
              <a:rPr lang="en-US" sz="2400" dirty="0" smtClean="0"/>
              <a:t>The cells are monotonously similar, having a scant, pink granular cytoplasm and a round-to-oval stippled nucleus. </a:t>
            </a:r>
          </a:p>
          <a:p>
            <a:pPr>
              <a:defRPr/>
            </a:pPr>
            <a:r>
              <a:rPr lang="en-GB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Ultrastructral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features: </a:t>
            </a:r>
            <a:r>
              <a:rPr lang="en-GB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neurosecretory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electron dense bodies in the  cytoplasm</a:t>
            </a:r>
          </a:p>
          <a:p>
            <a:pPr>
              <a:defRPr/>
            </a:pPr>
            <a:endParaRPr lang="en-GB" sz="20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</p:txBody>
      </p:sp>
      <p:pic>
        <p:nvPicPr>
          <p:cNvPr id="28678" name="Picture 1026" descr="G:\Cotran\Images\CH18\F018057.jpg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13871" y="4248604"/>
            <a:ext cx="8572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76121" y="4235031"/>
            <a:ext cx="3048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6450" y="4248604"/>
            <a:ext cx="3048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dirty="0" smtClean="0"/>
              <a:t>Small Intestinal Neoplasms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1143000"/>
            <a:ext cx="8305800" cy="5181600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b="1" dirty="0" err="1" smtClean="0"/>
              <a:t>Carcinoid</a:t>
            </a:r>
            <a:r>
              <a:rPr lang="en-GB" b="1" dirty="0" smtClean="0"/>
              <a:t> </a:t>
            </a:r>
            <a:r>
              <a:rPr lang="en-GB" b="1" dirty="0" err="1" smtClean="0"/>
              <a:t>Tumor</a:t>
            </a:r>
            <a:endParaRPr lang="en-GB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b="1" i="1" dirty="0" smtClean="0">
                <a:solidFill>
                  <a:srgbClr val="FFFF00"/>
                </a:solidFill>
              </a:rPr>
              <a:t>	</a:t>
            </a:r>
            <a:r>
              <a:rPr lang="en-GB" b="1" i="1" dirty="0" smtClean="0">
                <a:solidFill>
                  <a:srgbClr val="00B0F0"/>
                </a:solidFill>
              </a:rPr>
              <a:t>Clinical features</a:t>
            </a:r>
          </a:p>
          <a:p>
            <a:pPr eaLnBrk="1" hangingPunct="1"/>
            <a:r>
              <a:rPr lang="en-GB" dirty="0" smtClean="0"/>
              <a:t>Asymptomatic</a:t>
            </a:r>
          </a:p>
          <a:p>
            <a:pPr eaLnBrk="1" hangingPunct="1"/>
            <a:r>
              <a:rPr lang="en-GB" dirty="0" smtClean="0"/>
              <a:t>May cause obstruction, </a:t>
            </a:r>
            <a:r>
              <a:rPr lang="en-GB" dirty="0" err="1" smtClean="0"/>
              <a:t>intussusception</a:t>
            </a:r>
            <a:r>
              <a:rPr lang="en-GB" dirty="0" smtClean="0"/>
              <a:t> or bleeding.</a:t>
            </a:r>
          </a:p>
          <a:p>
            <a:pPr eaLnBrk="1" hangingPunct="1"/>
            <a:r>
              <a:rPr lang="en-GB" dirty="0" smtClean="0"/>
              <a:t>May elaborate hormones: </a:t>
            </a:r>
            <a:r>
              <a:rPr lang="en-GB" dirty="0" err="1" smtClean="0"/>
              <a:t>Zollinger</a:t>
            </a:r>
            <a:r>
              <a:rPr lang="en-GB" dirty="0" smtClean="0"/>
              <a:t>-Ellison, Cushing’s </a:t>
            </a:r>
            <a:r>
              <a:rPr lang="en-GB" dirty="0" err="1" smtClean="0"/>
              <a:t>carcinoid</a:t>
            </a:r>
            <a:r>
              <a:rPr lang="en-GB" dirty="0" smtClean="0"/>
              <a:t> or other syndromes.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dirty="0" smtClean="0"/>
              <a:t>Small Intestinal Neoplasms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711200"/>
            <a:ext cx="8382000" cy="5257800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u="sng" dirty="0" err="1" smtClean="0"/>
              <a:t>Carcinoid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tumor</a:t>
            </a:r>
            <a:endParaRPr lang="en-GB" sz="2400" b="1" u="sng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GB" b="1" i="1" dirty="0" smtClean="0">
                <a:solidFill>
                  <a:srgbClr val="CC3300"/>
                </a:solidFill>
              </a:rPr>
              <a:t>			</a:t>
            </a:r>
            <a:r>
              <a:rPr lang="en-GB" sz="3200" b="1" i="1" dirty="0" smtClean="0">
                <a:solidFill>
                  <a:srgbClr val="CC3300"/>
                </a:solidFill>
              </a:rPr>
              <a:t>    </a:t>
            </a:r>
            <a:r>
              <a:rPr lang="en-GB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b="1" i="1" dirty="0" err="1" smtClean="0">
                <a:solidFill>
                  <a:srgbClr val="00B0F0"/>
                </a:solidFill>
              </a:rPr>
              <a:t>Carcinoid</a:t>
            </a:r>
            <a:r>
              <a:rPr lang="en-GB" sz="3200" b="1" i="1" dirty="0" smtClean="0">
                <a:solidFill>
                  <a:srgbClr val="00B0F0"/>
                </a:solidFill>
              </a:rPr>
              <a:t> syndrome</a:t>
            </a:r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sz="2800" dirty="0" smtClean="0"/>
              <a:t>1% of </a:t>
            </a:r>
            <a:r>
              <a:rPr lang="en-GB" sz="2800" dirty="0" err="1" smtClean="0"/>
              <a:t>carcinoid</a:t>
            </a:r>
            <a:r>
              <a:rPr lang="en-GB" sz="2800" dirty="0" smtClean="0"/>
              <a:t>  </a:t>
            </a:r>
            <a:r>
              <a:rPr lang="en-GB" sz="2800" dirty="0" err="1" smtClean="0"/>
              <a:t>tumor</a:t>
            </a:r>
            <a:r>
              <a:rPr lang="en-GB" sz="2800" dirty="0" smtClean="0"/>
              <a:t> &amp; in 20% of those of widespread metastasis </a:t>
            </a:r>
          </a:p>
          <a:p>
            <a:pPr eaLnBrk="1" hangingPunct="1"/>
            <a:r>
              <a:rPr lang="en-GB" sz="2800" dirty="0" err="1" smtClean="0"/>
              <a:t>Paroxymal</a:t>
            </a:r>
            <a:r>
              <a:rPr lang="en-GB" sz="2800" dirty="0" smtClean="0"/>
              <a:t> flushing, episodes of asthma-like wheezing, right-sided heart failure, attacks of watery </a:t>
            </a:r>
            <a:r>
              <a:rPr lang="en-GB" sz="2800" dirty="0" err="1" smtClean="0"/>
              <a:t>diarrhea</a:t>
            </a:r>
            <a:r>
              <a:rPr lang="en-GB" sz="2800" dirty="0" smtClean="0"/>
              <a:t>, abdominal pain, </a:t>
            </a:r>
          </a:p>
          <a:p>
            <a:pPr eaLnBrk="1" hangingPunct="1"/>
            <a:r>
              <a:rPr lang="en-GB" sz="2800" dirty="0" smtClean="0"/>
              <a:t>The principal chemical mediator is </a:t>
            </a:r>
            <a:r>
              <a:rPr lang="en-GB" sz="2800" dirty="0" smtClean="0">
                <a:solidFill>
                  <a:srgbClr val="00B0F0"/>
                </a:solidFill>
              </a:rPr>
              <a:t>serotonin</a:t>
            </a:r>
          </a:p>
          <a:p>
            <a:pPr eaLnBrk="1" hangingPunct="1"/>
            <a:r>
              <a:rPr lang="en-GB" sz="2800" dirty="0" smtClean="0"/>
              <a:t>The syndrome is classically associated with </a:t>
            </a:r>
            <a:r>
              <a:rPr lang="en-GB" sz="2800" dirty="0" err="1" smtClean="0"/>
              <a:t>ileal</a:t>
            </a:r>
            <a:r>
              <a:rPr lang="en-GB" sz="2800" dirty="0" smtClean="0"/>
              <a:t> </a:t>
            </a:r>
            <a:r>
              <a:rPr lang="en-GB" sz="2800" dirty="0" err="1" smtClean="0"/>
              <a:t>carcinoids</a:t>
            </a:r>
            <a:r>
              <a:rPr lang="en-GB" sz="2800" dirty="0" smtClean="0"/>
              <a:t> with hepatic metastases.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31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Tumors</a:t>
            </a: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 of the small and large </a:t>
            </a:r>
            <a:r>
              <a:rPr lang="en-GB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intestines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133600"/>
            <a:ext cx="6400800" cy="1752600"/>
          </a:xfrm>
        </p:spPr>
        <p:txBody>
          <a:bodyPr rtlCol="0">
            <a:noAutofit/>
          </a:bodyPr>
          <a:lstStyle/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Carcinoma 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err="1" smtClean="0">
                <a:cs typeface="+mn-cs"/>
              </a:rPr>
              <a:t>Carcinoid</a:t>
            </a:r>
            <a:r>
              <a:rPr lang="en-US" sz="4400" b="1" i="1" dirty="0" smtClean="0">
                <a:cs typeface="+mn-cs"/>
              </a:rPr>
              <a:t> tumor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400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findings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Due </a:t>
            </a:r>
            <a:r>
              <a:rPr lang="en-US" dirty="0"/>
              <a:t>to serotonin and other bioactive compounds (e.g., histamine, bradykinin)</a:t>
            </a:r>
          </a:p>
          <a:p>
            <a:pPr lvl="1" fontAlgn="base"/>
            <a:r>
              <a:rPr lang="en-US" dirty="0" smtClean="0"/>
              <a:t>Flushing </a:t>
            </a:r>
            <a:r>
              <a:rPr lang="en-US" dirty="0"/>
              <a:t>of the skin (75%–90% of cases)</a:t>
            </a:r>
          </a:p>
          <a:p>
            <a:pPr marL="0" indent="0" fontAlgn="base">
              <a:buNone/>
            </a:pPr>
            <a:r>
              <a:rPr lang="en-US" dirty="0" smtClean="0"/>
              <a:t>	Due </a:t>
            </a:r>
            <a:r>
              <a:rPr lang="en-US" dirty="0"/>
              <a:t>to vasodilation; may be triggered by emotion, alcohol, </a:t>
            </a:r>
            <a:r>
              <a:rPr lang="en-US" dirty="0" smtClean="0"/>
              <a:t>  	other foods</a:t>
            </a:r>
          </a:p>
          <a:p>
            <a:pPr lvl="1" fontAlgn="base"/>
            <a:r>
              <a:rPr lang="en-US" dirty="0" smtClean="0"/>
              <a:t>Diarrhea </a:t>
            </a:r>
            <a:r>
              <a:rPr lang="en-US" dirty="0"/>
              <a:t>(&gt;70% of cases)</a:t>
            </a:r>
          </a:p>
          <a:p>
            <a:pPr marL="0" indent="0" fontAlgn="base">
              <a:buNone/>
            </a:pPr>
            <a:r>
              <a:rPr lang="en-US" dirty="0" smtClean="0"/>
              <a:t>	Increased </a:t>
            </a:r>
            <a:r>
              <a:rPr lang="en-US" dirty="0"/>
              <a:t>bowel motility from serotonin</a:t>
            </a:r>
          </a:p>
          <a:p>
            <a:pPr lvl="1" fontAlgn="base"/>
            <a:r>
              <a:rPr lang="en-US" dirty="0" smtClean="0"/>
              <a:t>Intermittent </a:t>
            </a:r>
            <a:r>
              <a:rPr lang="en-US" dirty="0"/>
              <a:t>wheezing and dyspnea (25% of cases</a:t>
            </a:r>
            <a:r>
              <a:rPr lang="en-US" dirty="0" smtClean="0"/>
              <a:t>)</a:t>
            </a:r>
            <a:endParaRPr lang="en-US" b="1" dirty="0"/>
          </a:p>
          <a:p>
            <a:pPr marL="0" indent="0" fontAlgn="base">
              <a:buNone/>
            </a:pPr>
            <a:r>
              <a:rPr lang="en-US" dirty="0" smtClean="0"/>
              <a:t>	Due </a:t>
            </a:r>
            <a:r>
              <a:rPr lang="en-US" dirty="0"/>
              <a:t>to bronchospasm</a:t>
            </a:r>
          </a:p>
          <a:p>
            <a:pPr lvl="1" fontAlgn="base"/>
            <a:r>
              <a:rPr lang="en-US" dirty="0" smtClean="0"/>
              <a:t>Facial </a:t>
            </a:r>
            <a:r>
              <a:rPr lang="en-US" dirty="0"/>
              <a:t>telangiectasia</a:t>
            </a:r>
          </a:p>
          <a:p>
            <a:pPr lvl="1" fontAlgn="base"/>
            <a:r>
              <a:rPr lang="en-US" dirty="0" smtClean="0"/>
              <a:t>Tricuspid </a:t>
            </a:r>
            <a:r>
              <a:rPr lang="en-US" dirty="0"/>
              <a:t>regurgitation and pulmonary stenosis</a:t>
            </a:r>
          </a:p>
          <a:p>
            <a:pPr marL="0" indent="0" fontAlgn="base">
              <a:buNone/>
            </a:pPr>
            <a:r>
              <a:rPr lang="en-US" dirty="0" smtClean="0"/>
              <a:t>	</a:t>
            </a:r>
            <a:r>
              <a:rPr lang="en-US" sz="1800" dirty="0" smtClean="0"/>
              <a:t>Serotonin </a:t>
            </a:r>
            <a:r>
              <a:rPr lang="en-US" sz="1800" dirty="0"/>
              <a:t>increases collagen production in the valves.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1239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Serotonin and </a:t>
            </a:r>
            <a:r>
              <a:rPr lang="en-GB" dirty="0" err="1" smtClean="0">
                <a:solidFill>
                  <a:srgbClr val="00B0F0"/>
                </a:solidFill>
              </a:rPr>
              <a:t>diarrhea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with </a:t>
            </a:r>
            <a:r>
              <a:rPr lang="en-US" dirty="0" err="1" smtClean="0"/>
              <a:t>carcinoid</a:t>
            </a:r>
            <a:r>
              <a:rPr lang="en-US" dirty="0" smtClean="0"/>
              <a:t> syndrome often suffer from diarrhea, which has both a </a:t>
            </a:r>
            <a:r>
              <a:rPr lang="en-US" dirty="0" err="1" smtClean="0"/>
              <a:t>secretory</a:t>
            </a:r>
            <a:r>
              <a:rPr lang="en-US" dirty="0" smtClean="0"/>
              <a:t> and a motor component. The </a:t>
            </a:r>
            <a:r>
              <a:rPr lang="en-US" dirty="0" err="1" smtClean="0"/>
              <a:t>secretory</a:t>
            </a:r>
            <a:r>
              <a:rPr lang="en-US" dirty="0" smtClean="0"/>
              <a:t> component of </a:t>
            </a:r>
            <a:r>
              <a:rPr lang="en-US" dirty="0" err="1" smtClean="0"/>
              <a:t>carcinoid</a:t>
            </a:r>
            <a:r>
              <a:rPr lang="en-US" dirty="0" smtClean="0"/>
              <a:t> diarrhea is attributable to excessive </a:t>
            </a:r>
            <a:r>
              <a:rPr lang="en-US" dirty="0" err="1" smtClean="0"/>
              <a:t>serotonergic</a:t>
            </a:r>
            <a:r>
              <a:rPr lang="en-US" dirty="0" smtClean="0"/>
              <a:t> stimulation of </a:t>
            </a:r>
            <a:r>
              <a:rPr lang="en-US" dirty="0" err="1" smtClean="0"/>
              <a:t>submucosal</a:t>
            </a:r>
            <a:r>
              <a:rPr lang="en-US" dirty="0" smtClean="0"/>
              <a:t> </a:t>
            </a:r>
            <a:r>
              <a:rPr lang="en-US" dirty="0" err="1" smtClean="0"/>
              <a:t>secretomotor</a:t>
            </a:r>
            <a:r>
              <a:rPr lang="en-US" dirty="0" smtClean="0"/>
              <a:t> neurons; the motor component includes faster small bowel and colon transit and an exaggerated tonic response of the colon to ingestion of a meal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b="1" u="sng" smtClean="0"/>
              <a:t>Small Intestinal Neoplasms</a:t>
            </a:r>
            <a:endParaRPr lang="en-US" sz="3600" b="1" u="sng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rgbClr val="00B0F0"/>
                </a:solidFill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Most  often low-grade lymphomas arising in mucosal-associated lymphoid tissue (MALT) lymphoma or high-grade non-Hodgkin's lymphomas of B cell type.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May  occur in any part of the intestine;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</a:t>
            </a:r>
            <a:r>
              <a:rPr lang="en-US" dirty="0" smtClean="0">
                <a:cs typeface="+mn-cs"/>
              </a:rPr>
              <a:t>he </a:t>
            </a:r>
            <a:r>
              <a:rPr lang="en-US" dirty="0" err="1" smtClean="0">
                <a:cs typeface="+mn-cs"/>
              </a:rPr>
              <a:t>ileocecal</a:t>
            </a:r>
            <a:r>
              <a:rPr lang="en-US" dirty="0" smtClean="0">
                <a:cs typeface="+mn-cs"/>
              </a:rPr>
              <a:t> region is a favored site for </a:t>
            </a:r>
            <a:r>
              <a:rPr lang="en-US" dirty="0" err="1" smtClean="0">
                <a:cs typeface="+mn-cs"/>
              </a:rPr>
              <a:t>Burkitt's</a:t>
            </a:r>
            <a:r>
              <a:rPr lang="en-US" dirty="0" smtClean="0">
                <a:cs typeface="+mn-cs"/>
              </a:rPr>
              <a:t> lymphoma.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3730" name="Picture 2" descr="http://www.goveganic.net/IMG/jpg/ForestGard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77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4294967295"/>
          </p:nvPr>
        </p:nvSpPr>
        <p:spPr>
          <a:xfrm>
            <a:off x="457200" y="331788"/>
            <a:ext cx="4495800" cy="6588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smtClean="0"/>
              <a:t>A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4294967295"/>
          </p:nvPr>
        </p:nvSpPr>
        <p:spPr>
          <a:xfrm>
            <a:off x="228600" y="1143000"/>
            <a:ext cx="4876800" cy="5410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Neurosecretory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electron dense </a:t>
            </a:r>
            <a:r>
              <a:rPr lang="en-GB" dirty="0" smtClean="0"/>
              <a:t>bodies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Occult </a:t>
            </a:r>
            <a:r>
              <a:rPr lang="en-US" dirty="0" smtClean="0"/>
              <a:t>blood in stool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Worst prognosis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 </a:t>
            </a:r>
            <a:r>
              <a:rPr lang="en-GB" dirty="0" err="1" smtClean="0"/>
              <a:t>Intussusception</a:t>
            </a:r>
            <a:r>
              <a:rPr lang="en-GB" dirty="0" smtClean="0"/>
              <a:t> 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Excess </a:t>
            </a:r>
            <a:r>
              <a:rPr lang="en-US" dirty="0" smtClean="0"/>
              <a:t>extracellular </a:t>
            </a:r>
            <a:r>
              <a:rPr lang="en-US" dirty="0" err="1" smtClean="0"/>
              <a:t>mucin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 </a:t>
            </a:r>
            <a:r>
              <a:rPr lang="en-GB" dirty="0" smtClean="0"/>
              <a:t>Serotonin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Round </a:t>
            </a:r>
            <a:r>
              <a:rPr lang="en-US" dirty="0" smtClean="0"/>
              <a:t>and uniform nuclei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err="1" smtClean="0"/>
              <a:t>Carcinoembryonic</a:t>
            </a:r>
            <a:r>
              <a:rPr lang="en-GB" dirty="0" smtClean="0"/>
              <a:t> antigen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Annular </a:t>
            </a:r>
            <a:r>
              <a:rPr lang="en-US" dirty="0" smtClean="0"/>
              <a:t>lesions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 smtClean="0"/>
              <a:t>Polypoid</a:t>
            </a:r>
            <a:r>
              <a:rPr lang="en-US" dirty="0" smtClean="0"/>
              <a:t>, </a:t>
            </a:r>
            <a:r>
              <a:rPr lang="en-US" dirty="0" err="1" smtClean="0"/>
              <a:t>exophytic</a:t>
            </a:r>
            <a:r>
              <a:rPr lang="en-US" dirty="0" smtClean="0"/>
              <a:t> masses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Sessile </a:t>
            </a:r>
            <a:r>
              <a:rPr lang="en-US" dirty="0" smtClean="0"/>
              <a:t>serrated </a:t>
            </a:r>
            <a:r>
              <a:rPr lang="en-US" dirty="0" smtClean="0"/>
              <a:t>adenomas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4294967295"/>
          </p:nvPr>
        </p:nvSpPr>
        <p:spPr>
          <a:xfrm>
            <a:off x="5486400" y="331788"/>
            <a:ext cx="3429000" cy="6588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294967295"/>
          </p:nvPr>
        </p:nvSpPr>
        <p:spPr>
          <a:xfrm>
            <a:off x="5410200" y="1143000"/>
            <a:ext cx="3505200" cy="5334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endParaRPr lang="en-US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endParaRPr lang="en-US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endParaRPr lang="en-US" sz="2400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GB" sz="2400" dirty="0" smtClean="0"/>
              <a:t>Right-sided </a:t>
            </a:r>
            <a:r>
              <a:rPr lang="en-GB" sz="2400" dirty="0" err="1" smtClean="0"/>
              <a:t>adenocarcinomas</a:t>
            </a:r>
            <a:r>
              <a:rPr lang="en-GB" sz="2400" dirty="0" smtClean="0"/>
              <a:t> </a:t>
            </a:r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endParaRPr lang="en-GB" sz="2400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GB" sz="2400" dirty="0" smtClean="0"/>
              <a:t>Left-sided </a:t>
            </a:r>
            <a:r>
              <a:rPr lang="en-GB" sz="2400" dirty="0" err="1" smtClean="0"/>
              <a:t>adenocarcinomas</a:t>
            </a:r>
            <a:endParaRPr lang="en-GB" sz="2400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endParaRPr lang="en-GB" sz="2400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GB" sz="2400" dirty="0" err="1" smtClean="0"/>
              <a:t>Carcinoid</a:t>
            </a:r>
            <a:r>
              <a:rPr lang="en-GB" sz="2400" dirty="0" smtClean="0"/>
              <a:t> </a:t>
            </a:r>
            <a:r>
              <a:rPr lang="en-GB" sz="2400" dirty="0" err="1" smtClean="0"/>
              <a:t>Tumor</a:t>
            </a:r>
            <a:endParaRPr lang="en-GB" sz="2400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79832"/>
            <a:ext cx="4495800" cy="6583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smtClean="0"/>
              <a:t>A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28600" y="1143000"/>
            <a:ext cx="4876800" cy="5105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MSH2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MSH6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K-RAS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MLH1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P53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PMS1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DCC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PMS2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HNPCC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257800" y="256032"/>
            <a:ext cx="3429000" cy="6583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181600" y="1143000"/>
            <a:ext cx="3505200" cy="51054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endParaRPr lang="en-US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rabicPeriod"/>
            </a:pPr>
            <a:endParaRPr lang="en-US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rabicPeriod"/>
            </a:pPr>
            <a:endParaRPr lang="en-US" dirty="0" smtClean="0"/>
          </a:p>
          <a:p>
            <a:pPr marL="457200" lvl="1" indent="-457200">
              <a:lnSpc>
                <a:spcPct val="90000"/>
              </a:lnSpc>
              <a:spcBef>
                <a:spcPts val="600"/>
              </a:spcBef>
              <a:buSzPct val="70000"/>
              <a:buFont typeface="+mj-lt"/>
              <a:buAutoNum type="arabicPeriod"/>
            </a:pPr>
            <a:r>
              <a:rPr lang="en-US" sz="2400" dirty="0" smtClean="0"/>
              <a:t>The APC/B-</a:t>
            </a:r>
            <a:r>
              <a:rPr lang="en-US" sz="2400" dirty="0" err="1" smtClean="0"/>
              <a:t>catenin</a:t>
            </a:r>
            <a:r>
              <a:rPr lang="en-US" sz="2400" dirty="0" smtClean="0"/>
              <a:t> </a:t>
            </a:r>
            <a:r>
              <a:rPr lang="en-US" sz="2400" dirty="0" smtClean="0"/>
              <a:t>pathway</a:t>
            </a:r>
          </a:p>
          <a:p>
            <a:pPr marL="457200" lvl="1" indent="-457200">
              <a:lnSpc>
                <a:spcPct val="90000"/>
              </a:lnSpc>
              <a:spcBef>
                <a:spcPts val="600"/>
              </a:spcBef>
              <a:buSzPct val="70000"/>
              <a:buFont typeface="+mj-lt"/>
              <a:buAutoNum type="arabicPeriod"/>
            </a:pPr>
            <a:endParaRPr lang="en-US" sz="2400" dirty="0" smtClean="0"/>
          </a:p>
          <a:p>
            <a:pPr marL="457200" lvl="1" indent="-457200">
              <a:lnSpc>
                <a:spcPct val="90000"/>
              </a:lnSpc>
              <a:spcBef>
                <a:spcPts val="600"/>
              </a:spcBef>
              <a:buSzPct val="70000"/>
              <a:buFont typeface="+mj-lt"/>
              <a:buAutoNum type="arabicPeriod"/>
            </a:pPr>
            <a:r>
              <a:rPr lang="en-US" sz="2400" dirty="0" smtClean="0"/>
              <a:t>The DNA mismatch repair genes pathway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617789"/>
            <a:ext cx="7467600" cy="4873752"/>
          </a:xfrm>
        </p:spPr>
        <p:txBody>
          <a:bodyPr/>
          <a:lstStyle/>
          <a:p>
            <a:r>
              <a:rPr lang="en-US" dirty="0"/>
              <a:t> Left colon, carcinoma - Gross, mucosal surface	 </a:t>
            </a:r>
          </a:p>
        </p:txBody>
      </p:sp>
      <p:pic>
        <p:nvPicPr>
          <p:cNvPr id="2050" name="Picture 2" descr="http://coursewareobjects.elsevier.com/objects/elr/Kumar/pathology/casestudies/gas6/gas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5425"/>
            <a:ext cx="3333750" cy="2343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5400" y="3352800"/>
            <a:ext cx="5715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This specimen from the left colon shows an annular, encircling, and constricting cancer. The margins of the cancer are heaped-up and firm, and the mid-region is ulcerated. 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1295400" y="4724400"/>
            <a:ext cx="5715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Left-sided colon cancers come to attention by producing occult bleeding and changes in bowel habits (i.e., constipation and cramping in the left lower quadrant).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7467600" cy="4873752"/>
          </a:xfrm>
        </p:spPr>
        <p:txBody>
          <a:bodyPr/>
          <a:lstStyle/>
          <a:p>
            <a:r>
              <a:rPr lang="en-US" dirty="0"/>
              <a:t>The carcinoma is composed of irregular glands infiltrating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, serosa, and mesentery. The TNM classification is based on the extent of invasion, number of lymph nodes involved, and extent of metastatic involvement. The deeper tumor extends into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, and as lymph nodes become involved, the prognosis worsens.</a:t>
            </a:r>
          </a:p>
          <a:p>
            <a:r>
              <a:rPr lang="en-US" dirty="0"/>
              <a:t>T—extent of invasion</a:t>
            </a:r>
          </a:p>
          <a:p>
            <a:r>
              <a:rPr lang="en-US" dirty="0"/>
              <a:t>N—number of lymph nodes involved</a:t>
            </a:r>
          </a:p>
          <a:p>
            <a:r>
              <a:rPr lang="en-US" dirty="0"/>
              <a:t>M—extent of metastatic involvement</a:t>
            </a:r>
          </a:p>
          <a:p>
            <a:endParaRPr lang="en-US" dirty="0"/>
          </a:p>
        </p:txBody>
      </p:sp>
      <p:pic>
        <p:nvPicPr>
          <p:cNvPr id="3074" name="Picture 2" descr="http://coursewareobjects.elsevier.com/objects/elr/Kumar/pathology/casestudies/gas6/gas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93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399393"/>
            <a:ext cx="7467600" cy="4873752"/>
          </a:xfrm>
        </p:spPr>
        <p:txBody>
          <a:bodyPr/>
          <a:lstStyle/>
          <a:p>
            <a:r>
              <a:rPr lang="en-US" dirty="0"/>
              <a:t>Assuming this patient did not have lymph node metastasis, what stage is this carcinoma? </a:t>
            </a:r>
            <a:br>
              <a:rPr lang="en-US" dirty="0"/>
            </a:br>
            <a:r>
              <a:rPr lang="en-US" dirty="0"/>
              <a:t>The TNM stage for the current case would be T3N0MX.</a:t>
            </a:r>
          </a:p>
          <a:p>
            <a:r>
              <a:rPr lang="en-US" dirty="0"/>
              <a:t>T3—extends through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endParaRPr lang="en-US" dirty="0"/>
          </a:p>
          <a:p>
            <a:r>
              <a:rPr lang="en-US" dirty="0"/>
              <a:t>N0—no lymph node involvement</a:t>
            </a:r>
          </a:p>
          <a:p>
            <a:r>
              <a:rPr lang="en-US" dirty="0"/>
              <a:t>MX—extent of metastatic involvement unknown</a:t>
            </a:r>
          </a:p>
          <a:p>
            <a:endParaRPr lang="en-US" dirty="0"/>
          </a:p>
        </p:txBody>
      </p:sp>
      <p:pic>
        <p:nvPicPr>
          <p:cNvPr id="4098" name="Picture 2" descr="http://coursewareobjects.elsevier.com/objects/elr/Kumar/pathology/casestudies/gas6/gas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47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457" y="2318204"/>
            <a:ext cx="7467600" cy="4873752"/>
          </a:xfrm>
        </p:spPr>
        <p:txBody>
          <a:bodyPr/>
          <a:lstStyle/>
          <a:p>
            <a:r>
              <a:rPr lang="en-US" dirty="0"/>
              <a:t>malignant glands of an adenocarcinoma of the colon infiltrating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.</a:t>
            </a:r>
          </a:p>
        </p:txBody>
      </p:sp>
      <p:pic>
        <p:nvPicPr>
          <p:cNvPr id="5122" name="Picture 2" descr="http://coursewareobjects.elsevier.com/objects/elr/Kumar/pathology/casestudies/gas6/gas6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629"/>
            <a:ext cx="3333750" cy="2314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3905981"/>
              </p:ext>
            </p:extLst>
          </p:nvPr>
        </p:nvGraphicFramePr>
        <p:xfrm>
          <a:off x="685800" y="3352800"/>
          <a:ext cx="7467600" cy="1188720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What is the mode of spread of this cancer? </a:t>
                      </a:r>
                      <a:br>
                        <a:rPr lang="en-US" dirty="0"/>
                      </a:br>
                      <a:r>
                        <a:rPr lang="en-US" dirty="0"/>
                        <a:t>Colonic carcinomas spread by local extension to adjacent structures. The favored sites of metastases are regional lymph nodes, liver, lungs, and bones.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91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Adenocarcinoma of the colon is the most common malignancy of the GI tract and is a major cause of morbidity and mortality worldwide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8612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ursewareobjects.elsevier.com/objects/elr/Kumar/pathology/casestudies/gas6/gas6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53" y="0"/>
            <a:ext cx="4546093" cy="333813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1948" y="3330875"/>
            <a:ext cx="23391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Cecal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adenocarcinoma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3810000"/>
            <a:ext cx="66294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Tumors in the proximal colon tend to grow as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polypoid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fungating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ulcerating masses. Obstruction is uncommon. About 25% of colon carcinomas are located in the cecum or ascending colon.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Note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adjacent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pedunculated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adenomatous polyp. Most colon cancers develop from adenomatous polyps (the adenoma-carcinoma sequence).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82546" y="5601015"/>
            <a:ext cx="4572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Cecal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and right colon cancers most often come to clinical attention by the appearance of fatigue, weakness, and iron-deficiency anemia.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57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08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Diverticulosis</a:t>
            </a:r>
            <a:endParaRPr lang="ar-SA"/>
          </a:p>
        </p:txBody>
      </p:sp>
      <p:pic>
        <p:nvPicPr>
          <p:cNvPr id="4" name="Picture 1" descr="D:\SCContent\9781416029731\graphics\fullsize\S9781416029731-015-f0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3324" y="1600200"/>
            <a:ext cx="3815352" cy="487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 The small intestine accounts for 75% of the overall length of the GI tract, is an uncommon site for benign and malignant tumors. </a:t>
            </a:r>
          </a:p>
          <a:p>
            <a:endParaRPr lang="en-US" dirty="0" smtClean="0"/>
          </a:p>
          <a:p>
            <a:r>
              <a:rPr lang="en-US" dirty="0" smtClean="0"/>
              <a:t>Among malignant small intestinal tumors, </a:t>
            </a:r>
            <a:r>
              <a:rPr lang="en-US" dirty="0" err="1" smtClean="0"/>
              <a:t>adenocarcinomas</a:t>
            </a:r>
            <a:r>
              <a:rPr lang="en-US" dirty="0" smtClean="0"/>
              <a:t> and well-differentiated </a:t>
            </a:r>
            <a:r>
              <a:rPr lang="en-US" dirty="0" err="1" smtClean="0"/>
              <a:t>neuroendocrine</a:t>
            </a:r>
            <a:r>
              <a:rPr lang="en-US" dirty="0" smtClean="0"/>
              <a:t> (</a:t>
            </a:r>
            <a:r>
              <a:rPr lang="en-US" dirty="0" err="1" smtClean="0"/>
              <a:t>carcinoid</a:t>
            </a:r>
            <a:r>
              <a:rPr lang="en-US" dirty="0" smtClean="0"/>
              <a:t>) tumors have roughly equal incidence, followed by lymphomas and sarcomas.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0000"/>
                </a:solidFill>
                <a:cs typeface="+mj-cs"/>
              </a:rPr>
              <a:t>Malignant </a:t>
            </a:r>
            <a:r>
              <a:rPr lang="en-GB" sz="3600" b="1" dirty="0" err="1">
                <a:solidFill>
                  <a:srgbClr val="FF0000"/>
                </a:solidFill>
                <a:cs typeface="+mj-cs"/>
              </a:rPr>
              <a:t>Tumors</a:t>
            </a:r>
            <a:r>
              <a:rPr lang="en-GB" sz="3600" b="1" dirty="0">
                <a:solidFill>
                  <a:srgbClr val="FF0000"/>
                </a:solidFill>
                <a:cs typeface="+mj-cs"/>
              </a:rPr>
              <a:t> of Large </a:t>
            </a:r>
            <a:r>
              <a:rPr lang="en-GB" sz="3600" b="1" dirty="0" smtClean="0">
                <a:solidFill>
                  <a:srgbClr val="FF0000"/>
                </a:solidFill>
                <a:cs typeface="+mj-cs"/>
              </a:rPr>
              <a:t>Intestine</a:t>
            </a:r>
            <a:endParaRPr lang="en-GB" sz="2800" b="1" dirty="0">
              <a:cs typeface="+mj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09600" y="1371600"/>
            <a:ext cx="7543800" cy="49530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sz="2400" dirty="0" smtClean="0">
              <a:solidFill>
                <a:srgbClr val="FFFF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b="1" dirty="0" err="1" smtClean="0"/>
              <a:t>Adenocarcinoma</a:t>
            </a:r>
            <a:r>
              <a:rPr lang="en-GB" b="1" dirty="0" smtClean="0"/>
              <a:t> of the colon is the most common malignancy of the GI tract and is a major cause of morbidity and mortality worldwide.</a:t>
            </a:r>
            <a:endParaRPr lang="en-GB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dirty="0" smtClean="0">
                <a:cs typeface="+mn-cs"/>
              </a:rPr>
              <a:t>Constitutes 98% of all cancers in the large intestine.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incidence peaks at 60 to 70 years of age</a:t>
            </a:r>
            <a:endParaRPr lang="en-GB" dirty="0" smtClean="0">
              <a:cs typeface="+mn-cs"/>
            </a:endParaRP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2438400" y="1066800"/>
            <a:ext cx="34263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3600" b="1" dirty="0" err="1">
                <a:solidFill>
                  <a:srgbClr val="00B050"/>
                </a:solidFill>
                <a:latin typeface="Calibri" pitchFamily="34" charset="0"/>
              </a:rPr>
              <a:t>Adenocarcinoma</a:t>
            </a:r>
            <a:endParaRPr lang="en-US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0000"/>
                </a:solidFill>
                <a:cs typeface="+mj-cs"/>
              </a:rPr>
              <a:t>Malignant </a:t>
            </a:r>
            <a:r>
              <a:rPr lang="en-GB" sz="4000" b="1" dirty="0" err="1">
                <a:solidFill>
                  <a:srgbClr val="FF0000"/>
                </a:solidFill>
                <a:cs typeface="+mj-cs"/>
              </a:rPr>
              <a:t>Tumors</a:t>
            </a:r>
            <a:r>
              <a:rPr lang="en-GB" sz="4000" b="1" dirty="0">
                <a:solidFill>
                  <a:srgbClr val="FF0000"/>
                </a:solidFill>
                <a:cs typeface="+mj-cs"/>
              </a:rPr>
              <a:t> of Large Intestine</a:t>
            </a:r>
            <a:r>
              <a:rPr lang="en-GB" sz="2800" b="1" dirty="0">
                <a:solidFill>
                  <a:srgbClr val="FF0000"/>
                </a:solidFill>
                <a:cs typeface="+mj-cs"/>
              </a:rPr>
              <a:t/>
            </a:r>
            <a:br>
              <a:rPr lang="en-GB" sz="2800" b="1" dirty="0">
                <a:solidFill>
                  <a:srgbClr val="FF0000"/>
                </a:solidFill>
                <a:cs typeface="+mj-cs"/>
              </a:rPr>
            </a:br>
            <a:endParaRPr lang="en-GB" sz="2800" b="1" dirty="0">
              <a:cs typeface="+mj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28600" y="990600"/>
            <a:ext cx="8610600" cy="4953000"/>
          </a:xfrm>
        </p:spPr>
        <p:txBody>
          <a:bodyPr lIns="90488" tIns="44450" rIns="90488" bIns="4445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>
              <a:solidFill>
                <a:srgbClr val="FFFF00"/>
              </a:solidFill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Predisposing factors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cs typeface="+mn-cs"/>
              </a:rPr>
              <a:t>IBD, adenomas, </a:t>
            </a:r>
            <a:r>
              <a:rPr lang="en-GB" dirty="0" err="1" smtClean="0">
                <a:cs typeface="+mn-cs"/>
              </a:rPr>
              <a:t>polyposis</a:t>
            </a:r>
            <a:r>
              <a:rPr lang="en-GB" dirty="0" smtClean="0">
                <a:cs typeface="+mn-cs"/>
              </a:rPr>
              <a:t> syndrome.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cs typeface="+mn-cs"/>
              </a:rPr>
              <a:t>Diet appears to play an important role in the risk for colon cancer:</a:t>
            </a:r>
          </a:p>
          <a:p>
            <a:pPr marL="857250" lvl="1" indent="-457200">
              <a:buFont typeface="Arial" pitchFamily="34" charset="0"/>
              <a:buNone/>
              <a:defRPr/>
            </a:pPr>
            <a:r>
              <a:rPr lang="en-GB" dirty="0" smtClean="0">
                <a:cs typeface="+mn-cs"/>
              </a:rPr>
              <a:t>-	Low fibre</a:t>
            </a:r>
            <a:r>
              <a:rPr lang="en-US" dirty="0" smtClean="0">
                <a:cs typeface="+mn-cs"/>
              </a:rPr>
              <a:t> diet</a:t>
            </a:r>
            <a:r>
              <a:rPr lang="en-GB" dirty="0" smtClean="0">
                <a:cs typeface="+mn-cs"/>
              </a:rPr>
              <a:t>.</a:t>
            </a:r>
          </a:p>
          <a:p>
            <a:pPr marL="857250" lvl="1" indent="-457200">
              <a:buFontTx/>
              <a:buChar char="-"/>
              <a:defRPr/>
            </a:pPr>
            <a:r>
              <a:rPr lang="en-GB" dirty="0" smtClean="0">
                <a:cs typeface="+mn-cs"/>
              </a:rPr>
              <a:t>High fat content.</a:t>
            </a: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2971800" y="914400"/>
            <a:ext cx="30601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dirty="0" err="1">
                <a:solidFill>
                  <a:srgbClr val="00B050"/>
                </a:solidFill>
                <a:latin typeface="Calibri" pitchFamily="34" charset="0"/>
              </a:rPr>
              <a:t>Adenocarcinoma</a:t>
            </a:r>
            <a:endParaRPr lang="en-US" sz="32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2832" y="3178314"/>
            <a:ext cx="48127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>
              <a:buFontTx/>
              <a:buChar char="-"/>
              <a:defRPr/>
            </a:pPr>
            <a:r>
              <a:rPr lang="en-US" sz="2000" dirty="0"/>
              <a:t>Alcohol </a:t>
            </a:r>
            <a:endParaRPr lang="en-GB" sz="2000" dirty="0"/>
          </a:p>
          <a:p>
            <a:pPr marL="857250" lvl="1" indent="-457200">
              <a:buFont typeface="Arial" pitchFamily="34" charset="0"/>
              <a:buNone/>
              <a:defRPr/>
            </a:pPr>
            <a:r>
              <a:rPr lang="en-GB" sz="2000" dirty="0"/>
              <a:t>-	Reduced intake of </a:t>
            </a:r>
            <a:r>
              <a:rPr lang="en-GB" sz="2000" dirty="0" err="1"/>
              <a:t>vit</a:t>
            </a:r>
            <a:r>
              <a:rPr lang="en-GB" sz="2000" dirty="0"/>
              <a:t> A, C &amp; 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886200"/>
            <a:ext cx="7186386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7250" lvl="1" indent="-457200">
              <a:buFontTx/>
              <a:buChar char="-"/>
              <a:defRPr/>
            </a:pPr>
            <a:r>
              <a:rPr lang="en-US" dirty="0"/>
              <a:t>It is theorized that reduced fiber content leads to decreased stool bulk and altered composition of the intestinal microbiota. This change may increase synthesis of potentially toxic oxidative by-products of bacterial metabolism, which would be expected to remain in contact with the colonic mucosa for longer periods of time as a result of reduced stool bulk. High fat intake also enhances hepatic synthesis of cholesterol and bile acids, which can be converted into carcinogens by intestinal bacteria</a:t>
            </a:r>
            <a:r>
              <a:rPr lang="en-US" dirty="0" smtClean="0"/>
              <a:t>.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Several epidemiologic studies suggest that aspirin or other NSAIDs have a protective effect. This is consistent with studies showing that some NSAIDs cause polyp regression in FAP patients in whom the rectum was left in place after colectomy.</a:t>
            </a:r>
          </a:p>
        </p:txBody>
      </p:sp>
    </p:spTree>
    <p:extLst>
      <p:ext uri="{BB962C8B-B14F-4D97-AF65-F5344CB8AC3E}">
        <p14:creationId xmlns="" xmlns:p14="http://schemas.microsoft.com/office/powerpoint/2010/main" val="3768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 smtClean="0"/>
              <a:t>Adenocarcinoma  of Large Intestine</a:t>
            </a:r>
            <a:br>
              <a:rPr lang="en-GB" sz="2800" b="1" smtClean="0"/>
            </a:br>
            <a:endParaRPr lang="en-US" sz="2800" b="1" smtClean="0"/>
          </a:p>
        </p:txBody>
      </p:sp>
      <p:sp>
        <p:nvSpPr>
          <p:cNvPr id="21507" name="Rectangle 1028"/>
          <p:cNvSpPr>
            <a:spLocks noGrp="1" noChangeArrowheads="1"/>
          </p:cNvSpPr>
          <p:nvPr>
            <p:ph sz="quarter" idx="1"/>
          </p:nvPr>
        </p:nvSpPr>
        <p:spPr>
          <a:xfrm>
            <a:off x="685800" y="1219200"/>
            <a:ext cx="7772400" cy="4114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Carcinogenesis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 Two </a:t>
            </a:r>
            <a:r>
              <a:rPr lang="en-US" sz="2800" dirty="0" err="1" smtClean="0"/>
              <a:t>pathogenetically</a:t>
            </a:r>
            <a:r>
              <a:rPr lang="en-US" sz="2800" dirty="0" smtClean="0"/>
              <a:t> distinct pathways for the development of colon cancer, both seem to result from accumulation of multiple mutations: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1- The APC/B-</a:t>
            </a:r>
            <a:r>
              <a:rPr lang="en-US" i="1" dirty="0" err="1" smtClean="0">
                <a:solidFill>
                  <a:srgbClr val="FF0000"/>
                </a:solidFill>
              </a:rPr>
              <a:t>catenin</a:t>
            </a:r>
            <a:r>
              <a:rPr lang="en-US" i="1" dirty="0" smtClean="0">
                <a:solidFill>
                  <a:srgbClr val="FF0000"/>
                </a:solidFill>
              </a:rPr>
              <a:t> pathway ( 85 % 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2- The </a:t>
            </a:r>
            <a:r>
              <a:rPr lang="en-US" i="1" dirty="0" smtClean="0">
                <a:solidFill>
                  <a:srgbClr val="FF0000"/>
                </a:solidFill>
              </a:rPr>
              <a:t>DNA mismatch repair genes pathway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endParaRPr lang="en-US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471</TotalTime>
  <Words>1340</Words>
  <Application>Microsoft Office PowerPoint</Application>
  <PresentationFormat>On-screen Show (4:3)</PresentationFormat>
  <Paragraphs>229</Paragraphs>
  <Slides>42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Oriel</vt:lpstr>
      <vt:lpstr> GNB  Pathology   2018</vt:lpstr>
      <vt:lpstr>Objectives:</vt:lpstr>
      <vt:lpstr>Tumors of the small and large intestines</vt:lpstr>
      <vt:lpstr>Slide 4</vt:lpstr>
      <vt:lpstr>Slide 5</vt:lpstr>
      <vt:lpstr>Malignant Tumors of Large Intestine</vt:lpstr>
      <vt:lpstr>Malignant Tumors of Large Intestine </vt:lpstr>
      <vt:lpstr>Slide 8</vt:lpstr>
      <vt:lpstr>Adenocarcinoma  of Large Intestine </vt:lpstr>
      <vt:lpstr>Adenocarcinoma  of Large Intestine </vt:lpstr>
      <vt:lpstr>Familial Adenomatous Polyposis</vt:lpstr>
      <vt:lpstr>Malignant Tumors of Large Intestine Adenocarcinoma</vt:lpstr>
      <vt:lpstr>Hereditary non polyposis colon carcinoma syndrome   (Defects in mismatch repair genes_</vt:lpstr>
      <vt:lpstr>Colorectal Carcinoma  </vt:lpstr>
      <vt:lpstr>Colorectal Carcinoma   Morphology</vt:lpstr>
      <vt:lpstr>Signs and symptoms</vt:lpstr>
      <vt:lpstr>Colorectal Carcinoma </vt:lpstr>
      <vt:lpstr>TNM Staging of Colon Cancers is used for staging </vt:lpstr>
      <vt:lpstr>Slide 19</vt:lpstr>
      <vt:lpstr>Slide 20</vt:lpstr>
      <vt:lpstr>Slide 21</vt:lpstr>
      <vt:lpstr>Colorectal Carcinoma </vt:lpstr>
      <vt:lpstr>Slide 23</vt:lpstr>
      <vt:lpstr>Malignant Small Intestinal Neoplasms</vt:lpstr>
      <vt:lpstr>Small Intestinal Neoplasms </vt:lpstr>
      <vt:lpstr>Carcinoid Tumors  Behavior </vt:lpstr>
      <vt:lpstr>Small Intestinal Neoplasms </vt:lpstr>
      <vt:lpstr>Small Intestinal Neoplasms</vt:lpstr>
      <vt:lpstr>Small Intestinal Neoplasms</vt:lpstr>
      <vt:lpstr>Clinical findings </vt:lpstr>
      <vt:lpstr>Serotonin and diarrhea</vt:lpstr>
      <vt:lpstr>Small Intestinal Neoplasms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Diverticulosis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Dr.AL-Humaidi</dc:creator>
  <cp:lastModifiedBy>Maha Arafah</cp:lastModifiedBy>
  <cp:revision>62</cp:revision>
  <dcterms:created xsi:type="dcterms:W3CDTF">2011-11-14T13:03:18Z</dcterms:created>
  <dcterms:modified xsi:type="dcterms:W3CDTF">2018-11-29T20:02:15Z</dcterms:modified>
</cp:coreProperties>
</file>