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4" r:id="rId2"/>
    <p:sldId id="312" r:id="rId3"/>
    <p:sldId id="258" r:id="rId4"/>
    <p:sldId id="311" r:id="rId5"/>
    <p:sldId id="259" r:id="rId6"/>
    <p:sldId id="303" r:id="rId7"/>
    <p:sldId id="260" r:id="rId8"/>
    <p:sldId id="261" r:id="rId9"/>
    <p:sldId id="262" r:id="rId10"/>
    <p:sldId id="316" r:id="rId11"/>
    <p:sldId id="263" r:id="rId12"/>
    <p:sldId id="317" r:id="rId13"/>
    <p:sldId id="264" r:id="rId14"/>
    <p:sldId id="265" r:id="rId15"/>
    <p:sldId id="266" r:id="rId16"/>
    <p:sldId id="295" r:id="rId17"/>
    <p:sldId id="267" r:id="rId18"/>
    <p:sldId id="268" r:id="rId19"/>
    <p:sldId id="269" r:id="rId20"/>
    <p:sldId id="304" r:id="rId21"/>
    <p:sldId id="270" r:id="rId22"/>
    <p:sldId id="271" r:id="rId23"/>
    <p:sldId id="287" r:id="rId24"/>
    <p:sldId id="272" r:id="rId25"/>
    <p:sldId id="289" r:id="rId26"/>
    <p:sldId id="273" r:id="rId27"/>
    <p:sldId id="319" r:id="rId28"/>
    <p:sldId id="290" r:id="rId29"/>
    <p:sldId id="321" r:id="rId30"/>
    <p:sldId id="313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4" y="-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7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10331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  <p:extLst>
      <p:ext uri="{BB962C8B-B14F-4D97-AF65-F5344CB8AC3E}">
        <p14:creationId xmlns="" xmlns:p14="http://schemas.microsoft.com/office/powerpoint/2010/main" val="426631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49958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0772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61744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10331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32617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55519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66001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4673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90881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74778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51253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GNB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</a:t>
            </a:r>
            <a:br>
              <a:rPr lang="en-US" sz="2800" dirty="0" smtClean="0"/>
            </a:br>
            <a:r>
              <a:rPr lang="en-US" sz="2800" dirty="0" smtClean="0"/>
              <a:t> 2018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3124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5000" y="31242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>
                <a:solidFill>
                  <a:srgbClr val="FF0000"/>
                </a:solidFill>
              </a:rPr>
              <a:t> </a:t>
            </a:r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u="sng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600200" y="1066800"/>
            <a:ext cx="5029200" cy="762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55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sz="3800" dirty="0" smtClean="0">
                <a:solidFill>
                  <a:srgbClr val="FF0000"/>
                </a:solidFill>
              </a:rPr>
              <a:t>Juvenile Polyps (retention polyp)</a:t>
            </a:r>
            <a:endParaRPr lang="en-GB" dirty="0" smtClean="0">
              <a:solidFill>
                <a:srgbClr val="FF0000"/>
              </a:solidFill>
            </a:endParaRP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  <p:pic>
        <p:nvPicPr>
          <p:cNvPr id="58370" name="Picture 2" descr="http://www.pubcan.org/images/large/Fig_8-19_A.jpg"/>
          <p:cNvPicPr>
            <a:picLocks noChangeAspect="1" noChangeArrowheads="1"/>
          </p:cNvPicPr>
          <p:nvPr/>
        </p:nvPicPr>
        <p:blipFill>
          <a:blip r:embed="rId3" cstate="print"/>
          <a:srcRect l="10128" r="11378"/>
          <a:stretch>
            <a:fillRect/>
          </a:stretch>
        </p:blipFill>
        <p:spPr bwMode="auto">
          <a:xfrm>
            <a:off x="4495800" y="1905000"/>
            <a:ext cx="3505200" cy="2743200"/>
          </a:xfrm>
          <a:prstGeom prst="rect">
            <a:avLst/>
          </a:prstGeom>
          <a:noFill/>
        </p:spPr>
      </p:pic>
      <p:pic>
        <p:nvPicPr>
          <p:cNvPr id="58372" name="Picture 4" descr="http://www.humpath.com/IMG/jpg_juvenile_polyp_12_2a.jpg"/>
          <p:cNvPicPr>
            <a:picLocks noChangeAspect="1" noChangeArrowheads="1"/>
          </p:cNvPicPr>
          <p:nvPr/>
        </p:nvPicPr>
        <p:blipFill>
          <a:blip r:embed="rId4" cstate="print"/>
          <a:srcRect b="19749"/>
          <a:stretch>
            <a:fillRect/>
          </a:stretch>
        </p:blipFill>
        <p:spPr bwMode="auto">
          <a:xfrm>
            <a:off x="228600" y="2438400"/>
            <a:ext cx="3962400" cy="304312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29000" y="480060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Smooth eroded surface with numerous mucus retention cysts, typical of sporadic juvenile polyps.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914400"/>
          </a:xfrm>
        </p:spPr>
        <p:txBody>
          <a:bodyPr lIns="90488" tIns="44450" rIns="90488" bIns="44450"/>
          <a:lstStyle/>
          <a:p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Polyps</a:t>
            </a:r>
            <a:endParaRPr lang="en-GB" sz="3600" b="1" u="sng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err="1" smtClean="0">
                <a:solidFill>
                  <a:srgbClr val="002060"/>
                </a:solidFill>
              </a:rPr>
              <a:t>Peutz-Jehgers</a:t>
            </a:r>
            <a:r>
              <a:rPr lang="en-GB" sz="2800" dirty="0" smtClean="0">
                <a:solidFill>
                  <a:srgbClr val="002060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</a:t>
            </a:r>
            <a:r>
              <a:rPr lang="en-GB" dirty="0" smtClean="0">
                <a:latin typeface="Tahoma" pitchFamily="34" charset="0"/>
              </a:rPr>
              <a:t>with </a:t>
            </a:r>
            <a:r>
              <a:rPr lang="en-US" dirty="0" smtClean="0">
                <a:latin typeface="Tahoma" pitchFamily="34" charset="0"/>
              </a:rPr>
              <a:t>red blood in  stool. </a:t>
            </a:r>
            <a:endParaRPr lang="en-GB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4196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sz="3200" b="1" dirty="0" err="1" smtClean="0">
                <a:solidFill>
                  <a:srgbClr val="002060"/>
                </a:solidFill>
              </a:rPr>
              <a:t>Peutz-Jehgers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3200" b="1" dirty="0" smtClean="0">
                <a:solidFill>
                  <a:srgbClr val="002060"/>
                </a:solidFill>
              </a:rPr>
              <a:t>yndrome</a:t>
            </a:r>
            <a:r>
              <a:rPr lang="en-GB" sz="3200" dirty="0" smtClean="0">
                <a:solidFill>
                  <a:srgbClr val="002060"/>
                </a:solidFill>
              </a:rPr>
              <a:t/>
            </a:r>
            <a:br>
              <a:rPr lang="en-GB" sz="3200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1105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4724400"/>
            <a:ext cx="3581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LKB1/STK11</a:t>
            </a:r>
            <a:r>
              <a:rPr lang="en-US" dirty="0" smtClean="0"/>
              <a:t> encodes a tumor suppressive protein </a:t>
            </a:r>
            <a:r>
              <a:rPr lang="en-US" dirty="0" err="1" smtClean="0"/>
              <a:t>kinase</a:t>
            </a:r>
            <a:r>
              <a:rPr lang="en-US" dirty="0" smtClean="0"/>
              <a:t> that regulates cellular metabolism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7620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dirty="0" smtClean="0">
                <a:solidFill>
                  <a:srgbClr val="00B050"/>
                </a:solidFill>
              </a:rPr>
              <a:t>Inflammatory Polyps</a:t>
            </a: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Represent an exuberant reparative response to longstanding mucosal injury called </a:t>
            </a:r>
            <a:r>
              <a:rPr lang="en-GB" sz="2000" dirty="0" err="1" smtClean="0">
                <a:latin typeface="Tahoma" pitchFamily="34" charset="0"/>
              </a:rPr>
              <a:t>pseudopolyps</a:t>
            </a:r>
            <a:endParaRPr lang="en-GB" sz="2000" dirty="0" smtClean="0">
              <a:latin typeface="Tahoma" pitchFamily="34" charset="0"/>
            </a:endParaRP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9342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096000" cy="4572000"/>
          </a:xfrm>
        </p:spPr>
      </p:pic>
      <p:sp>
        <p:nvSpPr>
          <p:cNvPr id="4" name="Rectangle 3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Occur mainly in large bowel.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Sporadic and familial 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Vary from small </a:t>
            </a:r>
            <a:r>
              <a:rPr lang="en-GB" sz="4000" dirty="0" err="1" smtClean="0">
                <a:latin typeface="Tahoma" pitchFamily="34" charset="0"/>
              </a:rPr>
              <a:t>pedunculated</a:t>
            </a:r>
            <a:r>
              <a:rPr lang="en-GB" sz="40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 Epithelium proliferation and  </a:t>
            </a:r>
            <a:r>
              <a:rPr lang="en-GB" sz="4000" dirty="0" smtClean="0">
                <a:latin typeface="Tahoma" pitchFamily="34" charset="0"/>
              </a:rPr>
              <a:t>dysplasia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neoplastic polyps.</a:t>
            </a:r>
          </a:p>
          <a:p>
            <a:r>
              <a:rPr lang="en-GB" sz="2800" dirty="0" smtClean="0">
                <a:latin typeface="Tahoma" pitchFamily="34" charset="0"/>
              </a:rPr>
              <a:t>75 % occur in the distal colon and rectum</a:t>
            </a:r>
          </a:p>
          <a:p>
            <a:r>
              <a:rPr lang="en-US" sz="2800" dirty="0" smtClean="0"/>
              <a:t>Sigmoid colon most common site</a:t>
            </a:r>
            <a:r>
              <a:rPr lang="en-GB" sz="2800" dirty="0" smtClean="0">
                <a:latin typeface="Tahoma" pitchFamily="34" charset="0"/>
              </a:rPr>
              <a:t>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 </a:t>
            </a:r>
            <a:r>
              <a:rPr lang="en-GB" sz="3200" b="1" i="1" dirty="0" smtClean="0">
                <a:solidFill>
                  <a:srgbClr val="FF0000"/>
                </a:solidFill>
              </a:rPr>
              <a:t>Tubular adenoma</a:t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 lIns="90488" tIns="44450" rIns="90488" bIns="44450">
            <a:normAutofit/>
          </a:bodyPr>
          <a:lstStyle/>
          <a:p>
            <a:r>
              <a:rPr lang="en-GB" sz="3200" b="1" i="1" u="sng" dirty="0" smtClean="0">
                <a:solidFill>
                  <a:srgbClr val="FF0000"/>
                </a:solidFill>
              </a:rPr>
              <a:t>Villous Adenoma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8458200" cy="3581400"/>
          </a:xfrm>
        </p:spPr>
        <p:txBody>
          <a:bodyPr lIns="90488" tIns="44450" rIns="90488" bIns="44450">
            <a:normAutofit/>
          </a:bodyPr>
          <a:lstStyle/>
          <a:p>
            <a:r>
              <a:rPr lang="en-GB" sz="2000" dirty="0" smtClean="0"/>
              <a:t>The least common, largest and most ominous of epithelial polyps (</a:t>
            </a:r>
            <a:r>
              <a:rPr lang="en-US" sz="2000" dirty="0" smtClean="0"/>
              <a:t>most likely to undergo malignant transformation)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Age: 60 to 65 years, 75% located in </a:t>
            </a:r>
            <a:r>
              <a:rPr lang="en-GB" sz="2000" dirty="0" err="1" smtClean="0"/>
              <a:t>rectosigmoid</a:t>
            </a:r>
            <a:r>
              <a:rPr lang="en-GB" sz="2000" dirty="0" smtClean="0"/>
              <a:t> area</a:t>
            </a:r>
          </a:p>
          <a:p>
            <a:pPr eaLnBrk="1" hangingPunct="1"/>
            <a:r>
              <a:rPr lang="en-GB" sz="2000" dirty="0" smtClean="0"/>
              <a:t>Present with rectal bleeding or </a:t>
            </a:r>
            <a:r>
              <a:rPr lang="en-GB" sz="2000" dirty="0" err="1" smtClean="0"/>
              <a:t>anemia</a:t>
            </a:r>
            <a:r>
              <a:rPr lang="en-GB" sz="2000" dirty="0" smtClean="0"/>
              <a:t>, large ones may secrete copious amounts of </a:t>
            </a:r>
            <a:r>
              <a:rPr lang="en-GB" sz="2000" dirty="0" err="1" smtClean="0"/>
              <a:t>mucoid</a:t>
            </a:r>
            <a:r>
              <a:rPr lang="en-GB" sz="2000" dirty="0" smtClean="0"/>
              <a:t> material rich in protein </a:t>
            </a:r>
            <a:r>
              <a:rPr lang="en-CA" sz="2000" dirty="0" smtClean="0"/>
              <a:t>and potassium</a:t>
            </a:r>
          </a:p>
          <a:p>
            <a:pPr fontAlgn="base"/>
            <a:r>
              <a:rPr lang="en-CA" sz="2000" dirty="0" smtClean="0"/>
              <a:t>Large tumors can produce </a:t>
            </a:r>
            <a:r>
              <a:rPr lang="en-CA" sz="2000" dirty="0" err="1" smtClean="0"/>
              <a:t>hypoalbuminemia</a:t>
            </a:r>
            <a:r>
              <a:rPr lang="en-CA" sz="2000" dirty="0" smtClean="0"/>
              <a:t> and </a:t>
            </a:r>
            <a:r>
              <a:rPr lang="en-CA" sz="2000" dirty="0" err="1" smtClean="0"/>
              <a:t>hypokalemia</a:t>
            </a:r>
            <a:r>
              <a:rPr lang="en-CA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867400" y="3200400"/>
            <a:ext cx="25736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2895600" cy="23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Neoplastic Polyps</a:t>
            </a:r>
            <a:endParaRPr lang="ar-SA" dirty="0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</a:rPr>
              <a:t>3]  </a:t>
            </a:r>
            <a:r>
              <a:rPr lang="en-GB" b="1" i="1" u="sng" dirty="0" err="1" smtClean="0">
                <a:solidFill>
                  <a:srgbClr val="FF0000"/>
                </a:solidFill>
              </a:rPr>
              <a:t>Tubulovillous</a:t>
            </a:r>
            <a:r>
              <a:rPr lang="en-GB" b="1" i="1" u="sng" dirty="0" smtClean="0">
                <a:solidFill>
                  <a:srgbClr val="FF0000"/>
                </a:solidFill>
              </a:rPr>
              <a:t> adenoma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r>
              <a:rPr lang="en-CA" dirty="0" smtClean="0"/>
              <a:t>20%–30% of polyps</a:t>
            </a:r>
          </a:p>
          <a:p>
            <a:r>
              <a:rPr lang="en-GB" dirty="0" err="1" smtClean="0"/>
              <a:t>Interm</a:t>
            </a:r>
            <a:r>
              <a:rPr lang="en-US" dirty="0" smtClean="0"/>
              <a:t>m</a:t>
            </a:r>
            <a:r>
              <a:rPr lang="en-GB" dirty="0" smtClean="0"/>
              <a:t>e</a:t>
            </a:r>
            <a:r>
              <a:rPr lang="en-US" dirty="0" smtClean="0">
                <a:ea typeface="Times New Roman (Arabic)"/>
                <a:cs typeface="Times New Roman (Arabic)"/>
              </a:rPr>
              <a:t>d</a:t>
            </a:r>
            <a:r>
              <a:rPr lang="en-GB" dirty="0" err="1" smtClean="0"/>
              <a:t>iate</a:t>
            </a:r>
            <a:r>
              <a:rPr lang="en-GB" dirty="0" smtClean="0"/>
              <a:t> in size, degree of dysplasia and malignant potential between tubular and villous adenomas.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1668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09600" y="1537901"/>
            <a:ext cx="7848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classification of intestinal tumors (small intestine and colon)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definition of a polyp.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adenomatous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neoplastic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 and non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neoplastic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hyperplastic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polyps, inflammatory polyp and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hamartomatous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polyp)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respect to pathology (gross and microscopic features).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three subtypes of adenomatous polyps,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tubular adenoma, villous adenoma,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tubulovillous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adenoma.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adenomatous polyp-cancer sequence and the features associated with risk of malignancy,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polyp size,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histologic architecture, and severity of </a:t>
            </a:r>
            <a:r>
              <a:rPr lang="en-US" altLang="en-US" sz="1800" dirty="0"/>
              <a:t>epithelial dysplasia.</a:t>
            </a:r>
          </a:p>
          <a:p>
            <a:pPr marL="285750" indent="-285750">
              <a:buClrTx/>
              <a:buSzTx/>
            </a:pPr>
            <a:r>
              <a:rPr lang="en-US" altLang="en-US" sz="1800" dirty="0"/>
              <a:t>Describe the classification of the hereditary syndromes involving the GI tract and the syndromes associated with an increased risk of cancer (</a:t>
            </a:r>
            <a:r>
              <a:rPr lang="en-US" altLang="en-US" sz="1800" dirty="0" err="1"/>
              <a:t>Peutz-Jeghers</a:t>
            </a:r>
            <a:r>
              <a:rPr lang="en-US" altLang="en-US" sz="1800" dirty="0"/>
              <a:t> syndrome, familial adenomatous polyposis, and hereditary </a:t>
            </a:r>
            <a:r>
              <a:rPr lang="en-US" altLang="en-US" sz="1800" dirty="0" err="1"/>
              <a:t>nonpolyposis</a:t>
            </a:r>
            <a:r>
              <a:rPr lang="en-US" altLang="en-US" sz="1800" dirty="0"/>
              <a:t> colorectal carcinoma)</a:t>
            </a:r>
          </a:p>
        </p:txBody>
      </p:sp>
    </p:spTree>
    <p:extLst>
      <p:ext uri="{BB962C8B-B14F-4D97-AF65-F5344CB8AC3E}">
        <p14:creationId xmlns="" xmlns:p14="http://schemas.microsoft.com/office/powerpoint/2010/main" val="12906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459"/>
          <a:stretch>
            <a:fillRect/>
          </a:stretch>
        </p:blipFill>
        <p:spPr bwMode="auto">
          <a:xfrm>
            <a:off x="1295400" y="228600"/>
            <a:ext cx="5791200" cy="653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Neoplastic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p:oleObj spid="_x0000_s1038" name="QuickTime Picture" r:id="rId4" imgW="3484487" imgH="3614343" progId="">
              <p:embed/>
            </p:oleObj>
          </a:graphicData>
        </a:graphic>
      </p:graphicFrame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p:oleObj spid="_x0000_s1039" name="QuickTime Picture" r:id="rId5" imgW="4925112" imgH="48101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p:oleObj spid="_x0000_s1040" name="QuickTime Picture" r:id="rId6" imgW="4823561" imgH="4882166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Neoplastic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58200" cy="50292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2800" dirty="0" smtClean="0"/>
              <a:t>The probability of carcinoma </a:t>
            </a:r>
            <a:r>
              <a:rPr lang="en-GB" sz="2800" dirty="0" err="1" smtClean="0"/>
              <a:t>occuring</a:t>
            </a:r>
            <a:r>
              <a:rPr lang="en-GB" sz="2800" dirty="0" smtClean="0"/>
              <a:t> in a neoplastic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	3. The presence of significant </a:t>
            </a:r>
            <a:r>
              <a:rPr lang="en-GB" sz="2800" dirty="0" err="1" smtClean="0"/>
              <a:t>cytologic</a:t>
            </a:r>
            <a:r>
              <a:rPr lang="en-GB" sz="2800" dirty="0" smtClean="0"/>
              <a:t> </a:t>
            </a:r>
            <a:r>
              <a:rPr lang="en-GB" sz="2800" dirty="0" err="1" smtClean="0"/>
              <a:t>atypia</a:t>
            </a:r>
            <a:r>
              <a:rPr lang="en-GB" sz="2800" dirty="0" smtClean="0"/>
              <a:t> (dysplasia) in the neoplastic cells.</a:t>
            </a:r>
          </a:p>
          <a:p>
            <a:pPr>
              <a:buNone/>
            </a:pPr>
            <a:r>
              <a:rPr lang="en-GB" sz="2800" dirty="0" smtClean="0"/>
              <a:t>  4. </a:t>
            </a:r>
            <a:r>
              <a:rPr lang="en-CA" sz="2800" dirty="0" smtClean="0"/>
              <a:t>Multiple polyps</a:t>
            </a:r>
            <a:endParaRPr lang="en-GB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990600"/>
            <a:ext cx="8077200" cy="5410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neoplastic polyps.</a:t>
            </a:r>
          </a:p>
          <a:p>
            <a:pPr lvl="1"/>
            <a:r>
              <a:rPr lang="en-GB" sz="3700" b="1" i="1" dirty="0" smtClean="0">
                <a:solidFill>
                  <a:srgbClr val="FF3300"/>
                </a:solidFill>
              </a:rPr>
              <a:t>Familial </a:t>
            </a:r>
            <a:r>
              <a:rPr lang="en-GB" sz="37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3700" b="1" i="1" dirty="0" smtClean="0">
                <a:solidFill>
                  <a:srgbClr val="FF3300"/>
                </a:solidFill>
              </a:rPr>
              <a:t> coli (FPC)</a:t>
            </a:r>
          </a:p>
          <a:p>
            <a:pPr lvl="1"/>
            <a:r>
              <a:rPr lang="en-GB" sz="3700" b="1" i="1" dirty="0" smtClean="0">
                <a:solidFill>
                  <a:srgbClr val="FF0000"/>
                </a:solidFill>
              </a:rPr>
              <a:t>Gardener’s syndrome</a:t>
            </a:r>
          </a:p>
          <a:p>
            <a:pPr lvl="1"/>
            <a:r>
              <a:rPr lang="en-GB" sz="37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7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534400" cy="60198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5200" b="1" i="1" dirty="0" smtClean="0">
                <a:solidFill>
                  <a:srgbClr val="FF3300"/>
                </a:solidFill>
              </a:rPr>
              <a:t>Familial </a:t>
            </a:r>
            <a:r>
              <a:rPr lang="en-GB" sz="52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52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3100" dirty="0" smtClean="0"/>
              <a:t>Genetic defect of </a:t>
            </a:r>
            <a:r>
              <a:rPr lang="en-US" sz="3100" dirty="0" err="1" smtClean="0"/>
              <a:t>Adenomatous</a:t>
            </a:r>
            <a:r>
              <a:rPr lang="en-US" sz="3100" dirty="0" smtClean="0"/>
              <a:t>  </a:t>
            </a:r>
            <a:r>
              <a:rPr lang="en-US" sz="3100" dirty="0" err="1" smtClean="0"/>
              <a:t>polyposis</a:t>
            </a:r>
            <a:r>
              <a:rPr lang="en-US" sz="3100" dirty="0" smtClean="0"/>
              <a:t> coli (</a:t>
            </a:r>
            <a:r>
              <a:rPr lang="en-US" sz="3100" i="1" dirty="0" smtClean="0"/>
              <a:t>APC</a:t>
            </a:r>
            <a:r>
              <a:rPr lang="en-US" sz="3100" dirty="0" smtClean="0"/>
              <a:t>)</a:t>
            </a:r>
            <a:r>
              <a:rPr lang="en-GB" sz="3100" dirty="0" smtClean="0"/>
              <a:t>.</a:t>
            </a:r>
          </a:p>
          <a:p>
            <a:pPr eaLnBrk="1" hangingPunct="1"/>
            <a:r>
              <a:rPr lang="en-US" sz="3100" i="1" dirty="0" smtClean="0"/>
              <a:t>APC</a:t>
            </a:r>
            <a:r>
              <a:rPr lang="en-US" sz="3100" dirty="0" smtClean="0"/>
              <a:t> gene located on the long arm of chromosome 5 (5q21). </a:t>
            </a:r>
          </a:p>
          <a:p>
            <a:pPr eaLnBrk="1" hangingPunct="1"/>
            <a:r>
              <a:rPr lang="en-US" sz="3100" i="1" dirty="0" smtClean="0"/>
              <a:t>APC </a:t>
            </a:r>
            <a:r>
              <a:rPr lang="en-US" sz="3100" dirty="0" smtClean="0"/>
              <a:t>gene is a tumor suppressor gene </a:t>
            </a:r>
            <a:endParaRPr lang="en-GB" sz="3100" dirty="0" smtClean="0"/>
          </a:p>
          <a:p>
            <a:pPr eaLnBrk="1" hangingPunct="1"/>
            <a:r>
              <a:rPr lang="en-GB" sz="3100" dirty="0" smtClean="0"/>
              <a:t>Innumerable neoplastic polyps in the colon (500 to 2500)</a:t>
            </a:r>
          </a:p>
          <a:p>
            <a:pPr eaLnBrk="1" hangingPunct="1"/>
            <a:r>
              <a:rPr lang="en-GB" sz="3100" dirty="0" smtClean="0"/>
              <a:t>Polyps are also found elsewhere in alimentary tract</a:t>
            </a:r>
          </a:p>
          <a:p>
            <a:pPr eaLnBrk="1" hangingPunct="1"/>
            <a:r>
              <a:rPr lang="en-GB" sz="31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22124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Neoplastic Polyp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6673334"/>
            <a:ext cx="29498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Familial </a:t>
            </a:r>
            <a:r>
              <a:rPr lang="en-GB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b="1" i="1" dirty="0" smtClean="0">
                <a:solidFill>
                  <a:srgbClr val="FF3300"/>
                </a:solidFill>
              </a:rPr>
              <a:t> coli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318" r="1435"/>
          <a:stretch>
            <a:fillRect/>
          </a:stretch>
        </p:blipFill>
        <p:spPr bwMode="auto">
          <a:xfrm>
            <a:off x="457200" y="685800"/>
            <a:ext cx="8305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4958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28600" y="685800"/>
            <a:ext cx="4876800" cy="617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Crypt abscess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Smooth muscle in lamina </a:t>
            </a:r>
            <a:r>
              <a:rPr lang="en-US" dirty="0" err="1" smtClean="0"/>
              <a:t>propria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Star-shaped crypts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Peutz-Jeghers</a:t>
            </a:r>
            <a:r>
              <a:rPr lang="en-US" dirty="0" smtClean="0"/>
              <a:t>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Turcot</a:t>
            </a:r>
            <a:r>
              <a:rPr lang="en-GB" dirty="0" smtClean="0"/>
              <a:t>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Juvenile  polyp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Mucocutaneous</a:t>
            </a:r>
            <a:r>
              <a:rPr lang="en-GB" dirty="0" smtClean="0"/>
              <a:t> pigmentation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Neoplastic polyp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APC mutation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 RAS mutation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Developmental malformation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retention cysts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257800" y="0"/>
            <a:ext cx="3429000" cy="658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181600" y="1143000"/>
            <a:ext cx="3505200" cy="5334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err="1" smtClean="0"/>
              <a:t>Hyperplastic</a:t>
            </a:r>
            <a:r>
              <a:rPr lang="en-US" dirty="0" smtClean="0"/>
              <a:t> </a:t>
            </a:r>
            <a:r>
              <a:rPr lang="en-US" dirty="0" smtClean="0"/>
              <a:t>polyps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err="1" smtClean="0"/>
              <a:t>Hamartomatous</a:t>
            </a:r>
            <a:r>
              <a:rPr lang="en-US" dirty="0" smtClean="0"/>
              <a:t> </a:t>
            </a:r>
            <a:r>
              <a:rPr lang="en-US" dirty="0" smtClean="0"/>
              <a:t>polyps</a:t>
            </a:r>
            <a:endParaRPr lang="en-US" dirty="0" smtClean="0"/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smtClean="0"/>
              <a:t>Inflammatory polyps</a:t>
            </a:r>
          </a:p>
          <a:p>
            <a:pPr marL="822960" lvl="1" indent="-457200">
              <a:lnSpc>
                <a:spcPct val="90000"/>
              </a:lnSpc>
              <a:buFont typeface="+mj-lt"/>
              <a:buAutoNum type="alphaUcPeriod"/>
            </a:pPr>
            <a:r>
              <a:rPr lang="en-US" dirty="0" err="1" smtClean="0"/>
              <a:t>Adenomatous</a:t>
            </a:r>
            <a:r>
              <a:rPr lang="en-US" dirty="0" smtClean="0"/>
              <a:t> polyp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Kumar/pathology/casestudies/gas6/gas6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3485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571" y="524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068485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Did this patient have familial polyposis syndrome?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412417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are two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isolated polyps. Patients with familial adenomatous polyposis syndrome have at least 100 polyps, and usually many more polyps, carpeting their colonic mucosa.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511711"/>
              </p:ext>
            </p:extLst>
          </p:nvPr>
        </p:nvGraphicFramePr>
        <p:xfrm>
          <a:off x="457200" y="5496799"/>
          <a:ext cx="7467600" cy="3657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 </a:t>
                      </a:r>
                      <a:r>
                        <a:rPr lang="en-US" dirty="0"/>
                        <a:t>isolated polyps like the ones illustrated develop into colonic </a:t>
                      </a:r>
                      <a:r>
                        <a:rPr lang="en-US" dirty="0" smtClean="0"/>
                        <a:t>ca?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9436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Yes. Although all polyps do not progress to carcinoma, it is thought that most colonic carcinomas start as polyps.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sewareobjects.elsevier.com/objects/elr/Kumar/pathology/casestudies/gas6/gas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4657" y="3314701"/>
            <a:ext cx="72389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Are all polyps neoplastic?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Polyps can result from focal hyperplasia of the mucosa. Hyperplastic polyps do not have malignant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4656" y="4419600"/>
            <a:ext cx="75873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variables determine the likelihood of malignant change in a polyp? 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Three interrelated features determine the risk of cancerous transformation: polyp size, histologic architecture, and severity of dysplasia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(1) Cancer is rare in tubular adenomas less than 1 cm in diameter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The likelihood of cancer is high (about 50%) in sessile villous adenomas that are greater than 4 cm in diameter.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3) Severe dysplasia is likely to progress to cancer. Such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dysplasias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are found in villous areas.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Of all these, size is the most important factor.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2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ursewareobjects.elsevier.com/objects/elr/Kumar/pathology/casestudies/gas6/gas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200400"/>
            <a:ext cx="7391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mutations are likely to be present in such a lesion?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There is progressive accumulation of mutations during the conversion of adenomas to carcinomas. In this scheme, mutations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(resulting in homozygous loss of this tumor suppressor gene) are believed to occur first. (Patients with familial adenomatous polyposis syndrome are born with loss of one copy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in all somatic cells.) As the adenomas enlarge, mutations in the RAS proto-oncogene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LOH 18q (Smad4)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tumor suppressor genes occur. Eventually, mutations of TP53 and several other genes are superimposed.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large sessile villous adenoma, it is likely that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APC, LOH 18q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genes have been affected.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Sigmoid colon: Most common site GI polyps, diverticula and cancer</a:t>
            </a:r>
            <a:endParaRPr lang="ar-SA" dirty="0"/>
          </a:p>
        </p:txBody>
      </p:sp>
      <p:pic>
        <p:nvPicPr>
          <p:cNvPr id="40962" name="Picture 2" descr="http://www.merckmanuals.com/media/home/figures/GI_diverti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2895600" cy="2868413"/>
          </a:xfrm>
          <a:prstGeom prst="rect">
            <a:avLst/>
          </a:prstGeom>
          <a:noFill/>
        </p:spPr>
      </p:pic>
      <p:pic>
        <p:nvPicPr>
          <p:cNvPr id="40964" name="Picture 4" descr="http://www.medindia.net/patients/patientinfo/images/Colon-Poly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3886200" cy="27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Non-</a:t>
            </a: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 polyps  </a:t>
            </a:r>
            <a:r>
              <a:rPr lang="en-US" b="1" i="1" dirty="0" smtClean="0">
                <a:solidFill>
                  <a:srgbClr val="FFFF66"/>
                </a:solidFill>
              </a:rPr>
              <a:t>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68362"/>
          </a:xfrm>
        </p:spPr>
        <p:txBody>
          <a:bodyPr/>
          <a:lstStyle/>
          <a:p>
            <a:r>
              <a:rPr lang="en-US" b="1" i="1" dirty="0" smtClean="0"/>
              <a:t>Polyps</a:t>
            </a:r>
            <a:endParaRPr lang="ar-SA" dirty="0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Hyperplastic</a:t>
            </a:r>
            <a:r>
              <a:rPr lang="en-GB" sz="2800" b="1" u="sng" dirty="0" smtClean="0">
                <a:solidFill>
                  <a:srgbClr val="FF0000"/>
                </a:solidFill>
              </a:rPr>
              <a:t>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ar-SA" sz="2800" dirty="0" smtClean="0"/>
          </a:p>
          <a:p>
            <a:pPr fontAlgn="base"/>
            <a:r>
              <a:rPr lang="en-US" sz="2800" dirty="0" smtClean="0"/>
              <a:t>Most common type in adults</a:t>
            </a:r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r>
              <a:rPr lang="en-US" sz="2800" dirty="0" smtClean="0"/>
              <a:t>No malignant potential or </a:t>
            </a:r>
            <a:r>
              <a:rPr lang="en-US" sz="2800" dirty="0" err="1" smtClean="0"/>
              <a:t>polyposis</a:t>
            </a:r>
            <a:r>
              <a:rPr lang="en-US" sz="2800" dirty="0" smtClean="0"/>
              <a:t> syndromes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029200" y="11430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4800600" y="3886200"/>
            <a:ext cx="3937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US" sz="3600" b="1" dirty="0" smtClean="0">
                <a:solidFill>
                  <a:srgbClr val="FF0000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Retention polyp				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>
                <a:solidFill>
                  <a:srgbClr val="FF0000"/>
                </a:solidFill>
              </a:rPr>
              <a:t> </a:t>
            </a:r>
            <a:r>
              <a:rPr lang="en-GB" sz="36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3600" b="1" u="sng" dirty="0" smtClean="0">
                <a:solidFill>
                  <a:srgbClr val="FF0000"/>
                </a:solidFill>
              </a:rPr>
              <a:t> polyp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600" b="1" u="sng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3657600" cy="48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normAutofit fontScale="70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Juvenile Polyps (retention polyp)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/>
            <a:r>
              <a:rPr lang="en-CA" sz="2800" dirty="0" smtClean="0">
                <a:latin typeface="Tahoma" pitchFamily="34" charset="0"/>
              </a:rPr>
              <a:t>no malignant potential</a:t>
            </a: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67200" y="1295400"/>
            <a:ext cx="3657600" cy="48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en-CA" dirty="0" smtClean="0">
                <a:solidFill>
                  <a:srgbClr val="FF0000"/>
                </a:solidFill>
              </a:rPr>
              <a:t>Juvenile </a:t>
            </a:r>
            <a:r>
              <a:rPr lang="en-CA" dirty="0" err="1" smtClean="0">
                <a:solidFill>
                  <a:srgbClr val="FF0000"/>
                </a:solidFill>
              </a:rPr>
              <a:t>polyposis</a:t>
            </a:r>
            <a:endParaRPr lang="en-CA" dirty="0" smtClean="0">
              <a:solidFill>
                <a:srgbClr val="FF0000"/>
              </a:solidFill>
            </a:endParaRPr>
          </a:p>
          <a:p>
            <a:pPr fontAlgn="base"/>
            <a:r>
              <a:rPr lang="en-CA" sz="2100" dirty="0" err="1" smtClean="0">
                <a:solidFill>
                  <a:schemeClr val="dk1"/>
                </a:solidFill>
                <a:latin typeface="Tahoma" pitchFamily="34" charset="0"/>
              </a:rPr>
              <a:t>Autosomal</a:t>
            </a:r>
            <a:r>
              <a:rPr lang="en-CA" sz="2100" dirty="0" smtClean="0">
                <a:solidFill>
                  <a:schemeClr val="dk1"/>
                </a:solidFill>
                <a:latin typeface="Tahoma" pitchFamily="34" charset="0"/>
              </a:rPr>
              <a:t> dominant</a:t>
            </a:r>
          </a:p>
          <a:p>
            <a:pPr lvl="1" fontAlgn="base"/>
            <a:r>
              <a:rPr lang="en-US" sz="1900" b="1" dirty="0" smtClean="0"/>
              <a:t>TGF-</a:t>
            </a:r>
            <a:r>
              <a:rPr lang="el-GR" sz="1900" b="1" dirty="0" smtClean="0"/>
              <a:t>β </a:t>
            </a:r>
            <a:r>
              <a:rPr lang="en-US" sz="1900" b="1" dirty="0" smtClean="0"/>
              <a:t>signaling pathway </a:t>
            </a:r>
            <a:r>
              <a:rPr lang="en-US" sz="1900" b="1" dirty="0" err="1" smtClean="0"/>
              <a:t>abnormalitides</a:t>
            </a:r>
            <a:endParaRPr lang="en-US" sz="1400" b="1" dirty="0" smtClean="0"/>
          </a:p>
          <a:p>
            <a:pPr lvl="1" fontAlgn="base"/>
            <a:r>
              <a:rPr lang="en-US" sz="1900" b="1" dirty="0" smtClean="0"/>
              <a:t>Juvenile polyps; risk of gastric, small intestinal, colonic, and pancreatic </a:t>
            </a:r>
            <a:r>
              <a:rPr lang="en-US" sz="1900" b="1" dirty="0" err="1" smtClean="0"/>
              <a:t>adenocarcinoma</a:t>
            </a:r>
            <a:endParaRPr lang="en-US" sz="2400" b="1" dirty="0" smtClean="0"/>
          </a:p>
          <a:p>
            <a:pPr marL="274320" lvl="1" fontAlgn="base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>
                <a:latin typeface="Tahoma" pitchFamily="34" charset="0"/>
              </a:rPr>
              <a:t>Cowden syndrome</a:t>
            </a:r>
          </a:p>
          <a:p>
            <a:pPr marL="548640" lvl="2" fontAlgn="base">
              <a:spcBef>
                <a:spcPts val="600"/>
              </a:spcBef>
              <a:buSzPct val="70000"/>
              <a:buFont typeface="Wingdings" pitchFamily="2" charset="2"/>
              <a:buChar char="§"/>
            </a:pPr>
            <a:r>
              <a:rPr lang="en-US" sz="1900" b="1" dirty="0" smtClean="0"/>
              <a:t>Abnormality in PTEN</a:t>
            </a:r>
          </a:p>
          <a:p>
            <a:pPr marL="548640" lvl="2" fontAlgn="base">
              <a:spcBef>
                <a:spcPts val="600"/>
              </a:spcBef>
              <a:buSzPct val="70000"/>
              <a:buFont typeface="Wingdings" pitchFamily="2" charset="2"/>
              <a:buChar char="§"/>
            </a:pPr>
            <a:r>
              <a:rPr lang="en-US" sz="1900" b="1" dirty="0" err="1" smtClean="0"/>
              <a:t>Hamartomatous</a:t>
            </a:r>
            <a:r>
              <a:rPr lang="en-US" sz="1900" b="1" dirty="0" smtClean="0"/>
              <a:t> polyps, </a:t>
            </a:r>
            <a:r>
              <a:rPr lang="en-US" sz="1900" b="1" dirty="0" err="1" smtClean="0"/>
              <a:t>lipomas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ganglioneuromas</a:t>
            </a:r>
            <a:r>
              <a:rPr lang="en-US" sz="1900" b="1" dirty="0" smtClean="0"/>
              <a:t>, inflammatory polyps; increased risk for colon cancer and cancer of thyroid and breast</a:t>
            </a:r>
          </a:p>
          <a:p>
            <a:pPr marL="548640" lvl="2" fontAlgn="base">
              <a:spcBef>
                <a:spcPts val="600"/>
              </a:spcBef>
              <a:buSzPct val="70000"/>
            </a:pPr>
            <a:endParaRPr lang="en-CA" dirty="0" smtClean="0">
              <a:latin typeface="Tahoma" pitchFamily="34" charset="0"/>
            </a:endParaRPr>
          </a:p>
          <a:p>
            <a:pPr fontAlgn="base"/>
            <a:r>
              <a:rPr lang="en-CA" sz="2100" dirty="0" err="1" smtClean="0">
                <a:solidFill>
                  <a:schemeClr val="dk1"/>
                </a:solidFill>
                <a:latin typeface="Tahoma" pitchFamily="34" charset="0"/>
              </a:rPr>
              <a:t>Cronkhite</a:t>
            </a:r>
            <a:r>
              <a:rPr lang="en-CA" sz="2100" dirty="0" smtClean="0">
                <a:solidFill>
                  <a:schemeClr val="dk1"/>
                </a:solidFill>
                <a:latin typeface="Tahoma" pitchFamily="34" charset="0"/>
              </a:rPr>
              <a:t>-Canada syndrome</a:t>
            </a:r>
          </a:p>
          <a:p>
            <a:pPr lvl="1" fontAlgn="base"/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Nonhereditary </a:t>
            </a:r>
            <a:r>
              <a:rPr lang="en-CA" sz="1900" dirty="0" err="1" smtClean="0">
                <a:solidFill>
                  <a:schemeClr val="dk1"/>
                </a:solidFill>
                <a:latin typeface="Tahoma" pitchFamily="34" charset="0"/>
              </a:rPr>
              <a:t>polyposis</a:t>
            </a:r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 syndrome</a:t>
            </a:r>
          </a:p>
          <a:p>
            <a:pPr lvl="1" fontAlgn="base"/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Polyps plus </a:t>
            </a:r>
            <a:r>
              <a:rPr lang="en-CA" sz="1900" dirty="0" err="1" smtClean="0">
                <a:solidFill>
                  <a:schemeClr val="dk1"/>
                </a:solidFill>
                <a:latin typeface="Tahoma" pitchFamily="34" charset="0"/>
              </a:rPr>
              <a:t>ectodermal</a:t>
            </a:r>
            <a:r>
              <a:rPr lang="en-CA" sz="1900" dirty="0" smtClean="0">
                <a:solidFill>
                  <a:schemeClr val="dk1"/>
                </a:solidFill>
                <a:latin typeface="Tahoma" pitchFamily="34" charset="0"/>
              </a:rPr>
              <a:t> abnormalities </a:t>
            </a:r>
            <a:r>
              <a:rPr lang="en-CA" sz="1900" dirty="0" smtClean="0">
                <a:latin typeface="Tahoma" pitchFamily="34" charset="0"/>
              </a:rPr>
              <a:t>(</a:t>
            </a:r>
            <a:r>
              <a:rPr lang="en-US" sz="1900" dirty="0" smtClean="0">
                <a:latin typeface="Tahoma" pitchFamily="34" charset="0"/>
              </a:rPr>
              <a:t>Nail atrophy, hair loss, abnormal skin pigmentation) </a:t>
            </a:r>
            <a:r>
              <a:rPr lang="en-US" sz="1900" dirty="0" err="1" smtClean="0">
                <a:latin typeface="Tahoma" pitchFamily="34" charset="0"/>
              </a:rPr>
              <a:t>cachexia</a:t>
            </a:r>
            <a:r>
              <a:rPr lang="en-US" sz="1900" dirty="0" smtClean="0">
                <a:latin typeface="Tahoma" pitchFamily="34" charset="0"/>
              </a:rPr>
              <a:t>, and anemia</a:t>
            </a:r>
            <a:endParaRPr lang="en-CA" sz="1900" dirty="0" smtClean="0"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27815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u="sng" dirty="0" smtClean="0"/>
              <a:t>Non-</a:t>
            </a:r>
            <a:r>
              <a:rPr lang="en-GB" b="1" u="sng" dirty="0" err="1" smtClean="0"/>
              <a:t>Neoplastic</a:t>
            </a:r>
            <a:r>
              <a:rPr lang="en-GB" b="1" u="sng" dirty="0" smtClean="0"/>
              <a:t> Polyp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504</TotalTime>
  <Words>850</Words>
  <Application>Microsoft Office PowerPoint</Application>
  <PresentationFormat>On-screen Show (4:3)</PresentationFormat>
  <Paragraphs>223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Oriel</vt:lpstr>
      <vt:lpstr>QuickTime Picture</vt:lpstr>
      <vt:lpstr> GNB  Pathology  2018</vt:lpstr>
      <vt:lpstr>Learning Objectives</vt:lpstr>
      <vt:lpstr>Tumors of the small and large intestines</vt:lpstr>
      <vt:lpstr>Slide 4</vt:lpstr>
      <vt:lpstr>Polyps</vt:lpstr>
      <vt:lpstr>Polyps</vt:lpstr>
      <vt:lpstr>Slide 7</vt:lpstr>
      <vt:lpstr>Hamartomatous polyps  </vt:lpstr>
      <vt:lpstr>  Hamartomatous polyp </vt:lpstr>
      <vt:lpstr>  Hamartomatous polyp </vt:lpstr>
      <vt:lpstr>Hamartomatous Polyps</vt:lpstr>
      <vt:lpstr>Peutz-Jehgers syndrome </vt:lpstr>
      <vt:lpstr>Slide 13</vt:lpstr>
      <vt:lpstr>  Lymphoid polyps </vt:lpstr>
      <vt:lpstr>Neoplastic Polyps (Adenomas)  </vt:lpstr>
      <vt:lpstr>Neoplastic Polyps (Adenomas)  </vt:lpstr>
      <vt:lpstr>  Tubular adenoma </vt:lpstr>
      <vt:lpstr>Villous Adenoma</vt:lpstr>
      <vt:lpstr>Neoplastic Polyps</vt:lpstr>
      <vt:lpstr>Slide 20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Arafah</cp:lastModifiedBy>
  <cp:revision>53</cp:revision>
  <dcterms:created xsi:type="dcterms:W3CDTF">2011-11-14T13:03:18Z</dcterms:created>
  <dcterms:modified xsi:type="dcterms:W3CDTF">2018-11-29T19:09:54Z</dcterms:modified>
</cp:coreProperties>
</file>