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94" r:id="rId2"/>
    <p:sldId id="312" r:id="rId3"/>
    <p:sldId id="258" r:id="rId4"/>
    <p:sldId id="311" r:id="rId5"/>
    <p:sldId id="259" r:id="rId6"/>
    <p:sldId id="303" r:id="rId7"/>
    <p:sldId id="260" r:id="rId8"/>
    <p:sldId id="261" r:id="rId9"/>
    <p:sldId id="262" r:id="rId10"/>
    <p:sldId id="316" r:id="rId11"/>
    <p:sldId id="263" r:id="rId12"/>
    <p:sldId id="317" r:id="rId13"/>
    <p:sldId id="264" r:id="rId14"/>
    <p:sldId id="265" r:id="rId15"/>
    <p:sldId id="266" r:id="rId16"/>
    <p:sldId id="295" r:id="rId17"/>
    <p:sldId id="267" r:id="rId18"/>
    <p:sldId id="268" r:id="rId19"/>
    <p:sldId id="269" r:id="rId20"/>
    <p:sldId id="304" r:id="rId21"/>
    <p:sldId id="270" r:id="rId22"/>
    <p:sldId id="271" r:id="rId23"/>
    <p:sldId id="287" r:id="rId24"/>
    <p:sldId id="272" r:id="rId25"/>
    <p:sldId id="289" r:id="rId26"/>
    <p:sldId id="273" r:id="rId27"/>
    <p:sldId id="319" r:id="rId28"/>
    <p:sldId id="290" r:id="rId29"/>
    <p:sldId id="321" r:id="rId30"/>
    <p:sldId id="313" r:id="rId31"/>
    <p:sldId id="314" r:id="rId32"/>
    <p:sldId id="31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64" y="-2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0DD7F-0EC7-489E-B000-77BB76B86370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93624-C690-41C3-B208-4F7F8D6CD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24709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4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103311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70AC77-CE6C-46AE-99BB-C9EC2973B93F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4900" y="652463"/>
            <a:ext cx="4638675" cy="34798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9163" y="4349750"/>
            <a:ext cx="5011737" cy="4132263"/>
          </a:xfrm>
          <a:noFill/>
        </p:spPr>
        <p:txBody>
          <a:bodyPr wrap="none" anchor="ctr"/>
          <a:lstStyle/>
          <a:p>
            <a:r>
              <a:rPr lang="en-US" smtClean="0"/>
              <a:t>Polyp removal leads to CRC prevention</a:t>
            </a:r>
          </a:p>
          <a:p>
            <a:r>
              <a:rPr lang="en-US" smtClean="0"/>
              <a:t>Polyp is surrogate marker</a:t>
            </a:r>
          </a:p>
        </p:txBody>
      </p:sp>
    </p:spTree>
    <p:extLst>
      <p:ext uri="{BB962C8B-B14F-4D97-AF65-F5344CB8AC3E}">
        <p14:creationId xmlns="" xmlns:p14="http://schemas.microsoft.com/office/powerpoint/2010/main" val="4266315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12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2499580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13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4077250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13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19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3617443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4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37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103311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5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326175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6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584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7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3555199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7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66001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7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68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7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294673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8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789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2908810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10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89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747788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12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99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351253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accent3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1676400" y="1600200"/>
            <a:ext cx="67818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 GNB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</a:t>
            </a:r>
            <a:br>
              <a:rPr lang="en-US" sz="2800" dirty="0" smtClean="0"/>
            </a:br>
            <a:r>
              <a:rPr lang="en-US" sz="2800" dirty="0" smtClean="0"/>
              <a:t> 2018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048000" y="3962400"/>
            <a:ext cx="3124200" cy="11430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905000" y="3124200"/>
            <a:ext cx="66294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GB" sz="3200" b="1" dirty="0" smtClean="0">
                <a:solidFill>
                  <a:srgbClr val="FF0000"/>
                </a:solidFill>
              </a:rPr>
              <a:t>Benign </a:t>
            </a:r>
            <a:r>
              <a:rPr lang="en-GB" sz="3200" b="1" dirty="0" err="1" smtClean="0">
                <a:solidFill>
                  <a:srgbClr val="FF0000"/>
                </a:solidFill>
              </a:rPr>
              <a:t>Tumors</a:t>
            </a:r>
            <a:r>
              <a:rPr lang="en-GB" sz="3200" b="1" dirty="0" smtClean="0">
                <a:solidFill>
                  <a:srgbClr val="FF0000"/>
                </a:solidFill>
              </a:rPr>
              <a:t> of Intestine</a:t>
            </a:r>
            <a:endParaRPr lang="en-US" sz="3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 lIns="90488" tIns="44450" rIns="90488" bIns="44450">
            <a:normAutofit fontScale="90000"/>
          </a:bodyPr>
          <a:lstStyle/>
          <a:p>
            <a:pPr algn="ctr"/>
            <a:r>
              <a:rPr lang="en-GB" sz="3600" b="1" u="sng" dirty="0" smtClean="0"/>
              <a:t/>
            </a:r>
            <a:br>
              <a:rPr lang="en-GB" sz="3600" b="1" u="sng" dirty="0" smtClean="0"/>
            </a:br>
            <a:r>
              <a:rPr lang="en-GB" sz="3600" b="1" u="sng" dirty="0" smtClean="0">
                <a:solidFill>
                  <a:srgbClr val="FF0000"/>
                </a:solidFill>
              </a:rPr>
              <a:t> </a:t>
            </a:r>
            <a:r>
              <a:rPr lang="en-GB" sz="3600" b="1" u="sng" dirty="0" err="1" smtClean="0">
                <a:solidFill>
                  <a:srgbClr val="FF0000"/>
                </a:solidFill>
              </a:rPr>
              <a:t>Hamartomatous</a:t>
            </a:r>
            <a:r>
              <a:rPr lang="en-GB" sz="3600" b="1" u="sng" dirty="0" smtClean="0">
                <a:solidFill>
                  <a:srgbClr val="FF0000"/>
                </a:solidFill>
              </a:rPr>
              <a:t> polyp</a:t>
            </a:r>
            <a:r>
              <a:rPr lang="en-GB" sz="3200" dirty="0" smtClean="0">
                <a:solidFill>
                  <a:srgbClr val="FF0000"/>
                </a:solidFill>
              </a:rPr>
              <a:t> </a:t>
            </a:r>
            <a:endParaRPr lang="en-GB" sz="3600" b="1" u="sng" dirty="0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600200" y="1066800"/>
            <a:ext cx="5029200" cy="762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44450" rIns="90488" bIns="44450">
            <a:normAutofit fontScale="55000" lnSpcReduction="20000"/>
          </a:bodyPr>
          <a:lstStyle/>
          <a:p>
            <a:pPr marL="609600" indent="-609600" algn="ctr" eaLnBrk="1" hangingPunct="1">
              <a:buFont typeface="Wingdings" pitchFamily="2" charset="2"/>
              <a:buNone/>
            </a:pPr>
            <a:r>
              <a:rPr lang="en-GB" sz="2000" dirty="0" smtClean="0"/>
              <a:t> </a:t>
            </a:r>
            <a:endParaRPr lang="en-GB" sz="2400" dirty="0" smtClean="0">
              <a:solidFill>
                <a:srgbClr val="FF0000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rgbClr val="FF0000"/>
                </a:solidFill>
              </a:rPr>
              <a:t>	</a:t>
            </a:r>
            <a:r>
              <a:rPr lang="en-GB" sz="3800" dirty="0" smtClean="0">
                <a:solidFill>
                  <a:srgbClr val="FF0000"/>
                </a:solidFill>
              </a:rPr>
              <a:t>Juvenile Polyps (retention polyp)</a:t>
            </a:r>
            <a:endParaRPr lang="en-GB" dirty="0" smtClean="0">
              <a:solidFill>
                <a:srgbClr val="FF0000"/>
              </a:solidFill>
            </a:endParaRPr>
          </a:p>
          <a:p>
            <a:pPr marL="609600" indent="-609600"/>
            <a:endParaRPr lang="en-GB" sz="2800" dirty="0" smtClean="0">
              <a:latin typeface="Tahoma" pitchFamily="34" charset="0"/>
            </a:endParaRPr>
          </a:p>
          <a:p>
            <a:pPr marL="609600" indent="-609600" eaLnBrk="1" hangingPunct="1"/>
            <a:endParaRPr lang="en-GB" sz="2000" dirty="0" smtClean="0">
              <a:latin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  <p:pic>
        <p:nvPicPr>
          <p:cNvPr id="58370" name="Picture 2" descr="http://www.pubcan.org/images/large/Fig_8-19_A.jpg"/>
          <p:cNvPicPr>
            <a:picLocks noChangeAspect="1" noChangeArrowheads="1"/>
          </p:cNvPicPr>
          <p:nvPr/>
        </p:nvPicPr>
        <p:blipFill>
          <a:blip r:embed="rId3" cstate="print"/>
          <a:srcRect l="10128" r="11378"/>
          <a:stretch>
            <a:fillRect/>
          </a:stretch>
        </p:blipFill>
        <p:spPr bwMode="auto">
          <a:xfrm>
            <a:off x="4495800" y="1905000"/>
            <a:ext cx="3505200" cy="2743200"/>
          </a:xfrm>
          <a:prstGeom prst="rect">
            <a:avLst/>
          </a:prstGeom>
          <a:noFill/>
        </p:spPr>
      </p:pic>
      <p:pic>
        <p:nvPicPr>
          <p:cNvPr id="58372" name="Picture 4" descr="http://www.humpath.com/IMG/jpg_juvenile_polyp_12_2a.jpg"/>
          <p:cNvPicPr>
            <a:picLocks noChangeAspect="1" noChangeArrowheads="1"/>
          </p:cNvPicPr>
          <p:nvPr/>
        </p:nvPicPr>
        <p:blipFill>
          <a:blip r:embed="rId4" cstate="print"/>
          <a:srcRect b="19749"/>
          <a:stretch>
            <a:fillRect/>
          </a:stretch>
        </p:blipFill>
        <p:spPr bwMode="auto">
          <a:xfrm>
            <a:off x="228600" y="2438400"/>
            <a:ext cx="3962400" cy="3043123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3429000" y="4800600"/>
            <a:ext cx="457200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 smtClean="0"/>
              <a:t>Smooth eroded surface with numerous mucus retention cysts, typical of sporadic juvenile polyps.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7772400" cy="914400"/>
          </a:xfrm>
        </p:spPr>
        <p:txBody>
          <a:bodyPr lIns="90488" tIns="44450" rIns="90488" bIns="44450"/>
          <a:lstStyle/>
          <a:p>
            <a:r>
              <a:rPr lang="en-GB" sz="3600" b="1" u="sng" dirty="0" err="1" smtClean="0">
                <a:solidFill>
                  <a:srgbClr val="FF0000"/>
                </a:solidFill>
              </a:rPr>
              <a:t>Hamartomatous</a:t>
            </a:r>
            <a:r>
              <a:rPr lang="en-GB" sz="3600" b="1" u="sng" dirty="0" smtClean="0">
                <a:solidFill>
                  <a:srgbClr val="FF0000"/>
                </a:solidFill>
              </a:rPr>
              <a:t> Polyps</a:t>
            </a:r>
            <a:endParaRPr lang="en-GB" sz="3600" b="1" u="sng" dirty="0" smtClean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28600" y="1066800"/>
            <a:ext cx="8458200" cy="5181600"/>
          </a:xfrm>
        </p:spPr>
        <p:txBody>
          <a:bodyPr lIns="90488" tIns="44450" rIns="90488" bIns="44450"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dirty="0" err="1" smtClean="0">
                <a:solidFill>
                  <a:srgbClr val="002060"/>
                </a:solidFill>
              </a:rPr>
              <a:t>Peutz-Jehgers</a:t>
            </a:r>
            <a:r>
              <a:rPr lang="en-GB" sz="2800" dirty="0" smtClean="0">
                <a:solidFill>
                  <a:srgbClr val="002060"/>
                </a:solidFill>
              </a:rPr>
              <a:t> syndrome</a:t>
            </a:r>
          </a:p>
          <a:p>
            <a:pPr eaLnBrk="1" hangingPunct="1"/>
            <a:r>
              <a:rPr lang="en-GB" sz="2400" dirty="0" smtClean="0">
                <a:latin typeface="Tahoma" pitchFamily="34" charset="0"/>
              </a:rPr>
              <a:t>Rare, </a:t>
            </a:r>
            <a:r>
              <a:rPr lang="en-GB" sz="2400" dirty="0" err="1" smtClean="0">
                <a:latin typeface="Tahoma" pitchFamily="34" charset="0"/>
              </a:rPr>
              <a:t>autosomal</a:t>
            </a:r>
            <a:r>
              <a:rPr lang="en-GB" sz="2400" dirty="0" smtClean="0">
                <a:latin typeface="Tahoma" pitchFamily="34" charset="0"/>
              </a:rPr>
              <a:t> dominant</a:t>
            </a:r>
            <a:endParaRPr lang="en-GB" sz="2400" dirty="0" smtClean="0">
              <a:solidFill>
                <a:srgbClr val="99FF66"/>
              </a:solidFill>
            </a:endParaRPr>
          </a:p>
          <a:p>
            <a:r>
              <a:rPr lang="en-GB" sz="2400" dirty="0" err="1" smtClean="0">
                <a:latin typeface="Tahoma" pitchFamily="34" charset="0"/>
              </a:rPr>
              <a:t>hamartomatous</a:t>
            </a:r>
            <a:r>
              <a:rPr lang="en-GB" sz="2400" dirty="0" smtClean="0">
                <a:latin typeface="Tahoma" pitchFamily="34" charset="0"/>
              </a:rPr>
              <a:t> polyps accompanied by mucosal and </a:t>
            </a:r>
            <a:r>
              <a:rPr lang="en-GB" sz="2400" dirty="0" err="1" smtClean="0">
                <a:latin typeface="Tahoma" pitchFamily="34" charset="0"/>
              </a:rPr>
              <a:t>cutaneous</a:t>
            </a:r>
            <a:r>
              <a:rPr lang="en-GB" sz="2400" dirty="0" smtClean="0">
                <a:latin typeface="Tahoma" pitchFamily="34" charset="0"/>
              </a:rPr>
              <a:t> pigmentation around the lips, oral mucosa, face and genitalia, present </a:t>
            </a:r>
            <a:r>
              <a:rPr lang="en-GB" dirty="0" smtClean="0">
                <a:latin typeface="Tahoma" pitchFamily="34" charset="0"/>
              </a:rPr>
              <a:t>with </a:t>
            </a:r>
            <a:r>
              <a:rPr lang="en-US" dirty="0" smtClean="0">
                <a:latin typeface="Tahoma" pitchFamily="34" charset="0"/>
              </a:rPr>
              <a:t>red blood in  stool. </a:t>
            </a:r>
            <a:endParaRPr lang="en-GB" dirty="0" smtClean="0">
              <a:latin typeface="Tahoma" pitchFamily="34" charset="0"/>
            </a:endParaRPr>
          </a:p>
          <a:p>
            <a:pPr eaLnBrk="1" hangingPunct="1"/>
            <a:r>
              <a:rPr lang="en-GB" sz="2400" dirty="0" smtClean="0">
                <a:latin typeface="Tahoma" pitchFamily="34" charset="0"/>
              </a:rPr>
              <a:t>Polyps tend to be large and </a:t>
            </a:r>
            <a:r>
              <a:rPr lang="en-GB" sz="2400" dirty="0" err="1" smtClean="0">
                <a:latin typeface="Tahoma" pitchFamily="34" charset="0"/>
              </a:rPr>
              <a:t>pedunculated</a:t>
            </a:r>
            <a:r>
              <a:rPr lang="en-GB" sz="2400" dirty="0" smtClean="0">
                <a:latin typeface="Tahoma" pitchFamily="34" charset="0"/>
              </a:rPr>
              <a:t>.</a:t>
            </a:r>
          </a:p>
          <a:p>
            <a:pPr eaLnBrk="1" hangingPunct="1"/>
            <a:r>
              <a:rPr lang="en-GB" sz="2400" dirty="0" smtClean="0">
                <a:latin typeface="Tahoma" pitchFamily="34" charset="0"/>
              </a:rPr>
              <a:t>Increased  risk of developing carcinoma of the pancreas, breast, lung, ovary and uterus</a:t>
            </a:r>
            <a:r>
              <a:rPr lang="en-GB" sz="2000" dirty="0" smtClean="0">
                <a:latin typeface="Tahoma" pitchFamily="34" charset="0"/>
              </a:rPr>
              <a:t>.</a:t>
            </a:r>
          </a:p>
        </p:txBody>
      </p:sp>
      <p:pic>
        <p:nvPicPr>
          <p:cNvPr id="7174" name="Picture 17" descr="whiteSqu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191000"/>
            <a:ext cx="3378886" cy="2286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7" name="Content Placeholder 9" descr="COW114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4419600"/>
            <a:ext cx="3031067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7467600" cy="868362"/>
          </a:xfrm>
        </p:spPr>
        <p:txBody>
          <a:bodyPr>
            <a:normAutofit fontScale="90000"/>
          </a:bodyPr>
          <a:lstStyle/>
          <a:p>
            <a:r>
              <a:rPr lang="en-GB" sz="3200" b="1" dirty="0" err="1" smtClean="0">
                <a:solidFill>
                  <a:srgbClr val="002060"/>
                </a:solidFill>
              </a:rPr>
              <a:t>Peutz-Jehgers</a:t>
            </a:r>
            <a:r>
              <a:rPr lang="en-GB" sz="3200" b="1" dirty="0" smtClean="0">
                <a:solidFill>
                  <a:srgbClr val="002060"/>
                </a:solidFill>
              </a:rPr>
              <a:t> </a:t>
            </a:r>
            <a:r>
              <a:rPr lang="en-GB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GB" sz="3200" b="1" dirty="0" smtClean="0">
                <a:solidFill>
                  <a:srgbClr val="002060"/>
                </a:solidFill>
              </a:rPr>
              <a:t>yndrome</a:t>
            </a:r>
            <a:r>
              <a:rPr lang="en-GB" sz="3200" dirty="0" smtClean="0">
                <a:solidFill>
                  <a:srgbClr val="002060"/>
                </a:solidFill>
              </a:rPr>
              <a:t/>
            </a:r>
            <a:br>
              <a:rPr lang="en-GB" sz="3200" dirty="0" smtClean="0">
                <a:solidFill>
                  <a:srgbClr val="002060"/>
                </a:solidFill>
              </a:rPr>
            </a:br>
            <a:endParaRPr lang="en-US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7711058" cy="25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90800" y="4724400"/>
            <a:ext cx="358140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i="1" dirty="0" smtClean="0"/>
              <a:t>LKB1/STK11</a:t>
            </a:r>
            <a:r>
              <a:rPr lang="en-US" dirty="0" smtClean="0"/>
              <a:t> encodes a tumor suppressive protein </a:t>
            </a:r>
            <a:r>
              <a:rPr lang="en-US" dirty="0" err="1" smtClean="0"/>
              <a:t>kinase</a:t>
            </a:r>
            <a:r>
              <a:rPr lang="en-US" dirty="0" smtClean="0"/>
              <a:t> that regulates cellular metabolism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52400" y="762000"/>
            <a:ext cx="8534400" cy="5181600"/>
          </a:xfrm>
        </p:spPr>
        <p:txBody>
          <a:bodyPr lIns="90488" tIns="44450" rIns="90488" bIns="44450"/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b="1" u="sng" dirty="0" smtClean="0">
                <a:solidFill>
                  <a:srgbClr val="00B050"/>
                </a:solidFill>
              </a:rPr>
              <a:t>Inflammatory Polyps</a:t>
            </a:r>
          </a:p>
          <a:p>
            <a:pPr eaLnBrk="1" hangingPunct="1"/>
            <a:endParaRPr lang="en-GB" sz="2000" dirty="0" smtClean="0">
              <a:latin typeface="Tahoma" pitchFamily="34" charset="0"/>
            </a:endParaRPr>
          </a:p>
          <a:p>
            <a:pPr eaLnBrk="1" hangingPunct="1"/>
            <a:r>
              <a:rPr lang="en-GB" sz="2000" dirty="0" smtClean="0">
                <a:latin typeface="Tahoma" pitchFamily="34" charset="0"/>
              </a:rPr>
              <a:t>longstanding IBD, especially in chronic ulcerative colitis.</a:t>
            </a:r>
          </a:p>
          <a:p>
            <a:pPr eaLnBrk="1" hangingPunct="1"/>
            <a:r>
              <a:rPr lang="en-GB" sz="2000" dirty="0" smtClean="0">
                <a:latin typeface="Tahoma" pitchFamily="34" charset="0"/>
              </a:rPr>
              <a:t>Represent an exuberant reparative response to longstanding mucosal injury called </a:t>
            </a:r>
            <a:r>
              <a:rPr lang="en-GB" sz="2000" dirty="0" err="1" smtClean="0">
                <a:latin typeface="Tahoma" pitchFamily="34" charset="0"/>
              </a:rPr>
              <a:t>pseudopolyps</a:t>
            </a:r>
            <a:endParaRPr lang="en-GB" sz="2000" dirty="0" smtClean="0">
              <a:latin typeface="Tahoma" pitchFamily="34" charset="0"/>
            </a:endParaRPr>
          </a:p>
          <a:p>
            <a:pPr eaLnBrk="1" hangingPunct="1"/>
            <a:endParaRPr lang="en-GB" sz="2000" dirty="0" smtClean="0">
              <a:latin typeface="Tahoma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GB" sz="2000" dirty="0" smtClean="0">
                <a:latin typeface="Tahoma" pitchFamily="34" charset="0"/>
              </a:rPr>
              <a:t>		</a:t>
            </a:r>
          </a:p>
        </p:txBody>
      </p:sp>
      <p:pic>
        <p:nvPicPr>
          <p:cNvPr id="8198" name="Picture 5" descr="aa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048000"/>
            <a:ext cx="50165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609600"/>
            <a:ext cx="6934200" cy="868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cs typeface="+mj-cs"/>
              </a:rPr>
              <a:t>	</a:t>
            </a:r>
            <a:r>
              <a:rPr lang="en-GB" dirty="0" smtClean="0">
                <a:solidFill>
                  <a:srgbClr val="00B050"/>
                </a:solidFill>
                <a:cs typeface="+mj-cs"/>
              </a:rPr>
              <a:t> </a:t>
            </a:r>
            <a:r>
              <a:rPr lang="en-US" b="1" u="sng" dirty="0" smtClean="0">
                <a:solidFill>
                  <a:srgbClr val="00B050"/>
                </a:solidFill>
                <a:cs typeface="+mj-cs"/>
              </a:rPr>
              <a:t>Lymphoid polyps</a:t>
            </a:r>
            <a:r>
              <a:rPr lang="en-GB" b="1" u="sng" dirty="0" smtClean="0">
                <a:solidFill>
                  <a:srgbClr val="FFFF66"/>
                </a:solidFill>
                <a:cs typeface="+mj-cs"/>
              </a:rPr>
              <a:t/>
            </a:r>
            <a:br>
              <a:rPr lang="en-GB" b="1" u="sng" dirty="0" smtClean="0">
                <a:solidFill>
                  <a:srgbClr val="FFFF66"/>
                </a:solidFill>
                <a:cs typeface="+mj-cs"/>
              </a:rPr>
            </a:br>
            <a:endParaRPr lang="en-US" dirty="0">
              <a:cs typeface="+mj-cs"/>
            </a:endParaRPr>
          </a:p>
        </p:txBody>
      </p:sp>
      <p:pic>
        <p:nvPicPr>
          <p:cNvPr id="9219" name="Content Placeholder 3" descr="aa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447800"/>
            <a:ext cx="6096000" cy="4572000"/>
          </a:xfrm>
        </p:spPr>
      </p:pic>
      <p:sp>
        <p:nvSpPr>
          <p:cNvPr id="4" name="Rectangle 3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lIns="90488" tIns="44450" rIns="90488" bIns="44450">
            <a:normAutofit fontScale="90000"/>
          </a:bodyPr>
          <a:lstStyle/>
          <a:p>
            <a:pPr eaLnBrk="1" hangingPunct="1"/>
            <a:r>
              <a:rPr lang="en-GB" sz="3600" b="1" dirty="0" smtClean="0"/>
              <a:t>Neoplastic Polyps (Adenomas)  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143000" y="1214438"/>
            <a:ext cx="6858000" cy="4429125"/>
          </a:xfrm>
        </p:spPr>
        <p:txBody>
          <a:bodyPr lIns="90488" tIns="44450" rIns="90488" bIns="44450"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b="1" i="1" dirty="0" smtClean="0"/>
              <a:t>     </a:t>
            </a:r>
            <a:r>
              <a:rPr lang="en-GB" b="1" i="1" dirty="0" err="1" smtClean="0">
                <a:solidFill>
                  <a:srgbClr val="00B050"/>
                </a:solidFill>
              </a:rPr>
              <a:t>Adenomatous</a:t>
            </a:r>
            <a:r>
              <a:rPr lang="en-GB" b="1" i="1" dirty="0" smtClean="0">
                <a:solidFill>
                  <a:srgbClr val="00B050"/>
                </a:solidFill>
              </a:rPr>
              <a:t> Polyp ( adenoma )</a:t>
            </a:r>
          </a:p>
          <a:p>
            <a:pPr eaLnBrk="1" hangingPunct="1"/>
            <a:r>
              <a:rPr lang="en-GB" sz="4000" dirty="0" smtClean="0">
                <a:latin typeface="Tahoma" pitchFamily="34" charset="0"/>
              </a:rPr>
              <a:t> Occur mainly in large bowel.</a:t>
            </a:r>
          </a:p>
          <a:p>
            <a:pPr eaLnBrk="1" hangingPunct="1"/>
            <a:r>
              <a:rPr lang="en-GB" sz="4000" dirty="0" smtClean="0">
                <a:latin typeface="Tahoma" pitchFamily="34" charset="0"/>
              </a:rPr>
              <a:t> Sporadic and familial </a:t>
            </a:r>
          </a:p>
          <a:p>
            <a:pPr eaLnBrk="1" hangingPunct="1"/>
            <a:r>
              <a:rPr lang="en-GB" sz="4000" dirty="0" smtClean="0">
                <a:latin typeface="Tahoma" pitchFamily="34" charset="0"/>
              </a:rPr>
              <a:t> Vary from small </a:t>
            </a:r>
            <a:r>
              <a:rPr lang="en-GB" sz="4000" dirty="0" err="1" smtClean="0">
                <a:latin typeface="Tahoma" pitchFamily="34" charset="0"/>
              </a:rPr>
              <a:t>pedunculated</a:t>
            </a:r>
            <a:r>
              <a:rPr lang="en-GB" sz="4000" dirty="0" smtClean="0">
                <a:latin typeface="Tahoma" pitchFamily="34" charset="0"/>
              </a:rPr>
              <a:t> to large sessile</a:t>
            </a:r>
          </a:p>
          <a:p>
            <a:pPr eaLnBrk="1" hangingPunct="1"/>
            <a:r>
              <a:rPr lang="en-GB" sz="4000" dirty="0" smtClean="0">
                <a:latin typeface="Tahoma" pitchFamily="34" charset="0"/>
              </a:rPr>
              <a:t> Epithelium proliferation and  </a:t>
            </a:r>
            <a:r>
              <a:rPr lang="en-GB" sz="4000" dirty="0" smtClean="0">
                <a:latin typeface="Tahoma" pitchFamily="34" charset="0"/>
              </a:rPr>
              <a:t>dysplasia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lIns="90488" tIns="44450" rIns="90488" bIns="44450">
            <a:normAutofit fontScale="90000"/>
          </a:bodyPr>
          <a:lstStyle/>
          <a:p>
            <a:pPr eaLnBrk="1" hangingPunct="1"/>
            <a:r>
              <a:rPr lang="en-GB" sz="3600" b="1" dirty="0" smtClean="0"/>
              <a:t>Neoplastic Polyps (Adenomas)  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1143000" y="1214438"/>
            <a:ext cx="6858000" cy="4429125"/>
          </a:xfrm>
        </p:spPr>
        <p:txBody>
          <a:bodyPr lIns="90488" tIns="44450" rIns="90488" bIns="44450"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b="1" i="1" dirty="0" smtClean="0"/>
              <a:t>     </a:t>
            </a:r>
            <a:r>
              <a:rPr lang="en-GB" b="1" i="1" dirty="0" err="1" smtClean="0">
                <a:solidFill>
                  <a:srgbClr val="00B050"/>
                </a:solidFill>
              </a:rPr>
              <a:t>Adenomatous</a:t>
            </a:r>
            <a:r>
              <a:rPr lang="en-GB" b="1" i="1" dirty="0" smtClean="0">
                <a:solidFill>
                  <a:srgbClr val="00B050"/>
                </a:solidFill>
              </a:rPr>
              <a:t> Polyp ( adenoma )</a:t>
            </a:r>
          </a:p>
          <a:p>
            <a:pPr eaLnBrk="1" hangingPunct="1"/>
            <a:r>
              <a:rPr lang="en-GB" dirty="0" smtClean="0">
                <a:latin typeface="Tahoma" pitchFamily="34" charset="0"/>
              </a:rPr>
              <a:t>Divided into:</a:t>
            </a:r>
          </a:p>
          <a:p>
            <a:pPr marL="914400" lvl="1" indent="-457200" eaLnBrk="1" hangingPunct="1">
              <a:buFont typeface="Calibri" pitchFamily="34" charset="0"/>
              <a:buAutoNum type="arabicPeriod"/>
            </a:pPr>
            <a:r>
              <a:rPr lang="en-GB" sz="3200" dirty="0" smtClean="0">
                <a:latin typeface="Tahoma" pitchFamily="34" charset="0"/>
              </a:rPr>
              <a:t>Tubular adenoma: less than 25% villous architecture</a:t>
            </a:r>
          </a:p>
          <a:p>
            <a:pPr marL="914400" lvl="1" indent="-457200" eaLnBrk="1" hangingPunct="1">
              <a:buFont typeface="Calibri" pitchFamily="34" charset="0"/>
              <a:buAutoNum type="arabicPeriod"/>
            </a:pPr>
            <a:r>
              <a:rPr lang="en-GB" sz="3200" dirty="0" smtClean="0">
                <a:latin typeface="Tahoma" pitchFamily="34" charset="0"/>
              </a:rPr>
              <a:t>Villous adenoma: villous architecture over 50% </a:t>
            </a:r>
          </a:p>
          <a:p>
            <a:pPr marL="914400" lvl="1" indent="-457200" eaLnBrk="1" hangingPunct="1">
              <a:buFont typeface="Calibri" pitchFamily="34" charset="0"/>
              <a:buAutoNum type="arabicPeriod"/>
            </a:pPr>
            <a:r>
              <a:rPr lang="en-GB" sz="3200" dirty="0" err="1" smtClean="0">
                <a:latin typeface="Tahoma" pitchFamily="34" charset="0"/>
              </a:rPr>
              <a:t>Tubulovillous</a:t>
            </a:r>
            <a:r>
              <a:rPr lang="en-GB" sz="3200" dirty="0" smtClean="0">
                <a:latin typeface="Tahoma" pitchFamily="34" charset="0"/>
              </a:rPr>
              <a:t> adenoma: villous architecture between 25 and 50%.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85800" y="1828800"/>
            <a:ext cx="8458200" cy="6096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2800" dirty="0" smtClean="0">
                <a:latin typeface="Tahoma" pitchFamily="34" charset="0"/>
              </a:rPr>
              <a:t>Represents 75% of all neoplastic polyps.</a:t>
            </a:r>
          </a:p>
          <a:p>
            <a:r>
              <a:rPr lang="en-GB" sz="2800" dirty="0" smtClean="0">
                <a:latin typeface="Tahoma" pitchFamily="34" charset="0"/>
              </a:rPr>
              <a:t>75 % occur in the distal colon and rectum</a:t>
            </a:r>
          </a:p>
          <a:p>
            <a:r>
              <a:rPr lang="en-US" sz="2800" dirty="0" smtClean="0"/>
              <a:t>Sigmoid colon most common site</a:t>
            </a:r>
            <a:r>
              <a:rPr lang="en-GB" sz="2800" dirty="0" smtClean="0">
                <a:latin typeface="Tahoma" pitchFamily="34" charset="0"/>
              </a:rPr>
              <a:t>.</a:t>
            </a:r>
          </a:p>
        </p:txBody>
      </p:sp>
      <p:pic>
        <p:nvPicPr>
          <p:cNvPr id="11270" name="Picture 2" descr="G:\Cotran\Images\CH18\F018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4000500"/>
            <a:ext cx="2944813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85800" y="762000"/>
            <a:ext cx="7467600" cy="868362"/>
          </a:xfrm>
        </p:spPr>
        <p:txBody>
          <a:bodyPr>
            <a:normAutofit fontScale="90000"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  </a:t>
            </a:r>
            <a:r>
              <a:rPr lang="en-GB" sz="3200" b="1" i="1" dirty="0" smtClean="0">
                <a:solidFill>
                  <a:srgbClr val="FF0000"/>
                </a:solidFill>
              </a:rPr>
              <a:t>Tubular adenoma</a:t>
            </a:r>
            <a:br>
              <a:rPr lang="en-GB" sz="3200" b="1" i="1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685800"/>
          </a:xfrm>
        </p:spPr>
        <p:txBody>
          <a:bodyPr lIns="90488" tIns="44450" rIns="90488" bIns="44450">
            <a:normAutofit/>
          </a:bodyPr>
          <a:lstStyle/>
          <a:p>
            <a:r>
              <a:rPr lang="en-GB" sz="3200" b="1" i="1" u="sng" dirty="0" smtClean="0">
                <a:solidFill>
                  <a:srgbClr val="FF0000"/>
                </a:solidFill>
              </a:rPr>
              <a:t>Villous Adenoma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04800" y="914400"/>
            <a:ext cx="8458200" cy="3581400"/>
          </a:xfrm>
        </p:spPr>
        <p:txBody>
          <a:bodyPr lIns="90488" tIns="44450" rIns="90488" bIns="44450">
            <a:normAutofit/>
          </a:bodyPr>
          <a:lstStyle/>
          <a:p>
            <a:r>
              <a:rPr lang="en-GB" sz="2000" dirty="0" smtClean="0"/>
              <a:t>The least common, largest and most ominous of epithelial polyps (</a:t>
            </a:r>
            <a:r>
              <a:rPr lang="en-US" sz="2000" dirty="0" smtClean="0"/>
              <a:t>most likely to undergo malignant transformation)</a:t>
            </a:r>
            <a:r>
              <a:rPr lang="en-GB" sz="2000" dirty="0" smtClean="0"/>
              <a:t>.</a:t>
            </a:r>
          </a:p>
          <a:p>
            <a:r>
              <a:rPr lang="en-GB" sz="2000" dirty="0" smtClean="0"/>
              <a:t>Age: 60 to 65 years, 75% located in </a:t>
            </a:r>
            <a:r>
              <a:rPr lang="en-GB" sz="2000" dirty="0" err="1" smtClean="0"/>
              <a:t>rectosigmoid</a:t>
            </a:r>
            <a:r>
              <a:rPr lang="en-GB" sz="2000" dirty="0" smtClean="0"/>
              <a:t> area</a:t>
            </a:r>
          </a:p>
          <a:p>
            <a:pPr eaLnBrk="1" hangingPunct="1"/>
            <a:r>
              <a:rPr lang="en-GB" sz="2000" dirty="0" smtClean="0"/>
              <a:t>Present with rectal bleeding or </a:t>
            </a:r>
            <a:r>
              <a:rPr lang="en-GB" sz="2000" dirty="0" err="1" smtClean="0"/>
              <a:t>anemia</a:t>
            </a:r>
            <a:r>
              <a:rPr lang="en-GB" sz="2000" dirty="0" smtClean="0"/>
              <a:t>, large ones may secrete copious amounts of </a:t>
            </a:r>
            <a:r>
              <a:rPr lang="en-GB" sz="2000" dirty="0" err="1" smtClean="0"/>
              <a:t>mucoid</a:t>
            </a:r>
            <a:r>
              <a:rPr lang="en-GB" sz="2000" dirty="0" smtClean="0"/>
              <a:t> material rich in protein </a:t>
            </a:r>
            <a:r>
              <a:rPr lang="en-CA" sz="2000" dirty="0" smtClean="0"/>
              <a:t>and potassium</a:t>
            </a:r>
          </a:p>
          <a:p>
            <a:pPr fontAlgn="base"/>
            <a:r>
              <a:rPr lang="en-CA" sz="2000" dirty="0" smtClean="0"/>
              <a:t>Large tumors can produce </a:t>
            </a:r>
            <a:r>
              <a:rPr lang="en-CA" sz="2000" dirty="0" err="1" smtClean="0"/>
              <a:t>hypoalbuminemia</a:t>
            </a:r>
            <a:r>
              <a:rPr lang="en-CA" sz="2000" dirty="0" smtClean="0"/>
              <a:t> and </a:t>
            </a:r>
            <a:r>
              <a:rPr lang="en-CA" sz="2000" dirty="0" err="1" smtClean="0"/>
              <a:t>hypokalemia</a:t>
            </a:r>
            <a:r>
              <a:rPr lang="en-CA" dirty="0" smtClean="0"/>
              <a:t>.</a:t>
            </a:r>
          </a:p>
          <a:p>
            <a:pPr eaLnBrk="1" hangingPunct="1">
              <a:buNone/>
            </a:pPr>
            <a:endParaRPr lang="en-GB" sz="2400" dirty="0" smtClean="0"/>
          </a:p>
        </p:txBody>
      </p:sp>
      <p:pic>
        <p:nvPicPr>
          <p:cNvPr id="12294" name="Picture 2" descr="G:\Cotran\Images\CH18\F018050.jpg"/>
          <p:cNvPicPr>
            <a:picLocks noChangeAspect="1" noChangeArrowheads="1"/>
          </p:cNvPicPr>
          <p:nvPr/>
        </p:nvPicPr>
        <p:blipFill>
          <a:blip r:embed="rId3" cstate="print"/>
          <a:srcRect r="60001"/>
          <a:stretch>
            <a:fillRect/>
          </a:stretch>
        </p:blipFill>
        <p:spPr bwMode="auto">
          <a:xfrm>
            <a:off x="5867400" y="3200400"/>
            <a:ext cx="257365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" descr=" GI113.jpg                                                      00000010Macintosh HD                   ABA78158: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4495800"/>
            <a:ext cx="33909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200400"/>
            <a:ext cx="2895600" cy="234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Neoplastic Polyps</a:t>
            </a:r>
            <a:endParaRPr lang="ar-SA" dirty="0" smtClean="0"/>
          </a:p>
        </p:txBody>
      </p:sp>
      <p:sp>
        <p:nvSpPr>
          <p:cNvPr id="13315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GB" dirty="0" smtClean="0">
                <a:solidFill>
                  <a:srgbClr val="FF0000"/>
                </a:solidFill>
              </a:rPr>
              <a:t>3]  </a:t>
            </a:r>
            <a:r>
              <a:rPr lang="en-GB" b="1" i="1" u="sng" dirty="0" err="1" smtClean="0">
                <a:solidFill>
                  <a:srgbClr val="FF0000"/>
                </a:solidFill>
              </a:rPr>
              <a:t>Tubulovillous</a:t>
            </a:r>
            <a:r>
              <a:rPr lang="en-GB" b="1" i="1" u="sng" dirty="0" smtClean="0">
                <a:solidFill>
                  <a:srgbClr val="FF0000"/>
                </a:solidFill>
              </a:rPr>
              <a:t> adenoma</a:t>
            </a:r>
          </a:p>
          <a:p>
            <a:pPr eaLnBrk="1" hangingPunct="1">
              <a:buFont typeface="Wingdings" pitchFamily="2" charset="2"/>
              <a:buNone/>
            </a:pPr>
            <a:endParaRPr lang="en-GB" dirty="0" smtClean="0"/>
          </a:p>
          <a:p>
            <a:r>
              <a:rPr lang="en-CA" dirty="0" smtClean="0"/>
              <a:t>20%–30% of polyps</a:t>
            </a:r>
          </a:p>
          <a:p>
            <a:r>
              <a:rPr lang="en-GB" dirty="0" err="1" smtClean="0"/>
              <a:t>Interm</a:t>
            </a:r>
            <a:r>
              <a:rPr lang="en-US" dirty="0" smtClean="0"/>
              <a:t>m</a:t>
            </a:r>
            <a:r>
              <a:rPr lang="en-GB" dirty="0" smtClean="0"/>
              <a:t>e</a:t>
            </a:r>
            <a:r>
              <a:rPr lang="en-US" dirty="0" smtClean="0">
                <a:ea typeface="Times New Roman (Arabic)"/>
                <a:cs typeface="Times New Roman (Arabic)"/>
              </a:rPr>
              <a:t>d</a:t>
            </a:r>
            <a:r>
              <a:rPr lang="en-GB" dirty="0" err="1" smtClean="0"/>
              <a:t>iate</a:t>
            </a:r>
            <a:r>
              <a:rPr lang="en-GB" dirty="0" smtClean="0"/>
              <a:t> in size, degree of dysplasia and malignant potential between tubular and villous adenomas.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28600" y="11668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868362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609600" y="1537901"/>
            <a:ext cx="78486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buClrTx/>
              <a:buSzTx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Know the classification of intestinal tumors (small intestine and colon)</a:t>
            </a:r>
          </a:p>
          <a:p>
            <a:pPr marL="285750" indent="-285750">
              <a:buClrTx/>
              <a:buSzTx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Know the definition of a polyp.</a:t>
            </a:r>
          </a:p>
          <a:p>
            <a:pPr marL="285750" indent="-285750">
              <a:buClrTx/>
              <a:buSzTx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Compare 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adenomatous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/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neoplastic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polyps and non 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neoplastic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polyps (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hyperplastic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polyps, inflammatory polyp and 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hamartomatous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polyp)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with respect to pathology (gross and microscopic features).</a:t>
            </a:r>
          </a:p>
          <a:p>
            <a:pPr marL="285750" indent="-285750">
              <a:buClrTx/>
              <a:buSzTx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Know the three subtypes of adenomatous polyps, 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eg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tubular adenoma, villous adenoma, 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tubulovillous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adenoma.</a:t>
            </a:r>
          </a:p>
          <a:p>
            <a:pPr marL="285750" indent="-285750">
              <a:buClrTx/>
              <a:buSzTx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Describe the adenomatous polyp-cancer sequence and the features associated with risk of malignancy, </a:t>
            </a:r>
            <a:r>
              <a:rPr kumimoji="0" lang="en-US" alt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eg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polyp size,</a:t>
            </a:r>
            <a:r>
              <a:rPr kumimoji="0" lang="en-US" alt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histologic architecture, and severity of </a:t>
            </a:r>
            <a:r>
              <a:rPr lang="en-US" altLang="en-US" sz="1800" dirty="0"/>
              <a:t>epithelial dysplasia.</a:t>
            </a:r>
          </a:p>
          <a:p>
            <a:pPr marL="285750" indent="-285750">
              <a:buClrTx/>
              <a:buSzTx/>
            </a:pPr>
            <a:r>
              <a:rPr lang="en-US" altLang="en-US" sz="1800" dirty="0"/>
              <a:t>Describe the classification of the hereditary syndromes involving the GI tract and the syndromes associated with an increased risk of cancer (</a:t>
            </a:r>
            <a:r>
              <a:rPr lang="en-US" altLang="en-US" sz="1800" dirty="0" err="1"/>
              <a:t>Peutz-Jeghers</a:t>
            </a:r>
            <a:r>
              <a:rPr lang="en-US" altLang="en-US" sz="1800" dirty="0"/>
              <a:t> syndrome, familial adenomatous polyposis, and hereditary </a:t>
            </a:r>
            <a:r>
              <a:rPr lang="en-US" altLang="en-US" sz="1800" dirty="0" err="1"/>
              <a:t>nonpolyposis</a:t>
            </a:r>
            <a:r>
              <a:rPr lang="en-US" altLang="en-US" sz="1800" dirty="0"/>
              <a:t> colorectal carcinoma)</a:t>
            </a:r>
          </a:p>
        </p:txBody>
      </p:sp>
    </p:spTree>
    <p:extLst>
      <p:ext uri="{BB962C8B-B14F-4D97-AF65-F5344CB8AC3E}">
        <p14:creationId xmlns="" xmlns:p14="http://schemas.microsoft.com/office/powerpoint/2010/main" val="1290655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Picture 1" descr="D:\SCContent\9780723434443\graphics\fullsize\M9780723434443-013-f0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b="4459"/>
          <a:stretch>
            <a:fillRect/>
          </a:stretch>
        </p:blipFill>
        <p:spPr bwMode="auto">
          <a:xfrm>
            <a:off x="1295400" y="228600"/>
            <a:ext cx="5791200" cy="65313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848600" cy="7620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200" b="1" dirty="0">
                <a:solidFill>
                  <a:srgbClr val="FF0000"/>
                </a:solidFill>
                <a:cs typeface="+mj-cs"/>
              </a:rPr>
              <a:t>Relationship of Neoplastic Polyps to Carcinoma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85800" y="1600200"/>
            <a:ext cx="8458200" cy="502920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r>
              <a:rPr lang="en-GB" dirty="0" smtClean="0"/>
              <a:t>Adenoma to carcinoma sequence is documented by several genetic alterations.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b="1" smtClean="0"/>
              <a:t>Adenoma to Carcinoma Pathway</a:t>
            </a:r>
            <a:endParaRPr lang="en-US" b="1" smtClean="0"/>
          </a:p>
        </p:txBody>
      </p:sp>
      <p:graphicFrame>
        <p:nvGraphicFramePr>
          <p:cNvPr id="1028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03200" y="1662113"/>
          <a:ext cx="2155825" cy="2236787"/>
        </p:xfrm>
        <a:graphic>
          <a:graphicData uri="http://schemas.openxmlformats.org/presentationml/2006/ole">
            <p:oleObj spid="_x0000_s1038" name="QuickTime Picture" r:id="rId4" imgW="3484487" imgH="3614343" progId="">
              <p:embed/>
            </p:oleObj>
          </a:graphicData>
        </a:graphic>
      </p:graphicFrame>
      <p:sp>
        <p:nvSpPr>
          <p:cNvPr id="1030" name="AutoShape 3"/>
          <p:cNvSpPr>
            <a:spLocks noChangeArrowheads="1"/>
          </p:cNvSpPr>
          <p:nvPr/>
        </p:nvSpPr>
        <p:spPr bwMode="auto">
          <a:xfrm>
            <a:off x="5715000" y="2514600"/>
            <a:ext cx="812800" cy="457200"/>
          </a:xfrm>
          <a:prstGeom prst="rightArrow">
            <a:avLst>
              <a:gd name="adj1" fmla="val 50000"/>
              <a:gd name="adj2" fmla="val 44444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ar-SA" sz="3600">
              <a:latin typeface="Times New Roman" pitchFamily="18" charset="0"/>
            </a:endParaRPr>
          </a:p>
        </p:txBody>
      </p:sp>
      <p:sp>
        <p:nvSpPr>
          <p:cNvPr id="1031" name="AutoShape 4"/>
          <p:cNvSpPr>
            <a:spLocks noChangeArrowheads="1"/>
          </p:cNvSpPr>
          <p:nvPr/>
        </p:nvSpPr>
        <p:spPr bwMode="auto">
          <a:xfrm>
            <a:off x="2387600" y="2514600"/>
            <a:ext cx="812800" cy="457200"/>
          </a:xfrm>
          <a:prstGeom prst="rightArrow">
            <a:avLst>
              <a:gd name="adj1" fmla="val 50000"/>
              <a:gd name="adj2" fmla="val 44444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ar-SA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477000" y="1524000"/>
          <a:ext cx="2651125" cy="2589213"/>
        </p:xfrm>
        <a:graphic>
          <a:graphicData uri="http://schemas.openxmlformats.org/presentationml/2006/ole">
            <p:oleObj spid="_x0000_s1039" name="QuickTime Picture" r:id="rId5" imgW="4925112" imgH="4810180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200400" y="1524000"/>
          <a:ext cx="2559050" cy="2590800"/>
        </p:xfrm>
        <a:graphic>
          <a:graphicData uri="http://schemas.openxmlformats.org/presentationml/2006/ole">
            <p:oleObj spid="_x0000_s1040" name="QuickTime Picture" r:id="rId6" imgW="4823561" imgH="4882166" progId="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150938" y="4343400"/>
            <a:ext cx="949325" cy="8382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APC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loss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8263" y="5486400"/>
            <a:ext cx="1422400" cy="8382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latin typeface="Times New Roman" pitchFamily="18" charset="0"/>
              </a:rPr>
              <a:t>Normal</a:t>
            </a:r>
          </a:p>
          <a:p>
            <a:r>
              <a:rPr lang="en-US" sz="2400">
                <a:latin typeface="Times New Roman" pitchFamily="18" charset="0"/>
              </a:rPr>
              <a:t>Epithelium</a:t>
            </a:r>
            <a:endParaRPr lang="en-US" sz="3600">
              <a:latin typeface="Times New Roman" pitchFamily="18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319463" y="5486400"/>
            <a:ext cx="1285875" cy="8382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Early</a:t>
            </a:r>
          </a:p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Adenoma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7856538" y="5486400"/>
            <a:ext cx="1084262" cy="8382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latin typeface="Times New Roman" pitchFamily="18" charset="0"/>
              </a:rPr>
              <a:t>Cancer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1625600" y="5486400"/>
            <a:ext cx="1557338" cy="838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latin typeface="Times New Roman" pitchFamily="18" charset="0"/>
              </a:rPr>
              <a:t>Hyper-</a:t>
            </a:r>
          </a:p>
          <a:p>
            <a:r>
              <a:rPr lang="en-US" sz="2400">
                <a:latin typeface="Times New Roman" pitchFamily="18" charset="0"/>
              </a:rPr>
              <a:t>proliferation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4741863" y="5486400"/>
            <a:ext cx="1625600" cy="8382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Intermediate</a:t>
            </a:r>
          </a:p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Adenoma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 flipH="1">
            <a:off x="6502400" y="5486400"/>
            <a:ext cx="1219200" cy="8382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Late</a:t>
            </a:r>
          </a:p>
          <a:p>
            <a:pPr algn="ctr"/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Adenoma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4132263" y="4343400"/>
            <a:ext cx="1219200" cy="9144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K-ras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mutation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5651500" y="4343400"/>
            <a:ext cx="1392238" cy="8382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Chrom 18</a:t>
            </a:r>
          </a:p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loss</a:t>
            </a:r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7450138" y="4343400"/>
            <a:ext cx="746125" cy="8382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p53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loss</a:t>
            </a:r>
            <a:endParaRPr lang="en-US" sz="36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auto">
          <a:xfrm>
            <a:off x="1557338" y="5181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4673600" y="5257800"/>
            <a:ext cx="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6434138" y="5181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Line 21"/>
          <p:cNvSpPr>
            <a:spLocks noChangeShapeType="1"/>
          </p:cNvSpPr>
          <p:nvPr/>
        </p:nvSpPr>
        <p:spPr bwMode="auto">
          <a:xfrm>
            <a:off x="7789863" y="51816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auto">
          <a:xfrm>
            <a:off x="1490663" y="5943600"/>
            <a:ext cx="134937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5083175" y="1447800"/>
            <a:ext cx="1083630" cy="36997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</a:rPr>
              <a:t>Adenoma</a:t>
            </a: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1641475" y="1447800"/>
            <a:ext cx="958850" cy="3968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Normal</a:t>
            </a:r>
          </a:p>
        </p:txBody>
      </p:sp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8078788" y="1447800"/>
            <a:ext cx="903287" cy="396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r>
              <a:rPr lang="en-US">
                <a:latin typeface="Times New Roman" pitchFamily="18" charset="0"/>
              </a:rPr>
              <a:t>Cancer</a:t>
            </a:r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auto">
          <a:xfrm flipH="1">
            <a:off x="5080000" y="1828800"/>
            <a:ext cx="338138" cy="304800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1490663" y="5867400"/>
            <a:ext cx="134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2" name="Line 28"/>
          <p:cNvSpPr>
            <a:spLocks noChangeShapeType="1"/>
          </p:cNvSpPr>
          <p:nvPr/>
        </p:nvSpPr>
        <p:spPr bwMode="auto">
          <a:xfrm>
            <a:off x="3184525" y="5867400"/>
            <a:ext cx="136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4605338" y="5867400"/>
            <a:ext cx="136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4" name="Line 30"/>
          <p:cNvSpPr>
            <a:spLocks noChangeShapeType="1"/>
          </p:cNvSpPr>
          <p:nvPr/>
        </p:nvSpPr>
        <p:spPr bwMode="auto">
          <a:xfrm>
            <a:off x="6367463" y="5867400"/>
            <a:ext cx="134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5" name="Line 31"/>
          <p:cNvSpPr>
            <a:spLocks noChangeShapeType="1"/>
          </p:cNvSpPr>
          <p:nvPr/>
        </p:nvSpPr>
        <p:spPr bwMode="auto">
          <a:xfrm>
            <a:off x="7721600" y="5867400"/>
            <a:ext cx="1349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1056" name="Line 32"/>
          <p:cNvSpPr>
            <a:spLocks noChangeShapeType="1"/>
          </p:cNvSpPr>
          <p:nvPr/>
        </p:nvSpPr>
        <p:spPr bwMode="auto">
          <a:xfrm flipH="1">
            <a:off x="8196263" y="1828800"/>
            <a:ext cx="269875" cy="914400"/>
          </a:xfrm>
          <a:prstGeom prst="line">
            <a:avLst/>
          </a:prstGeom>
          <a:noFill/>
          <a:ln w="317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lIns="92075" tIns="46038" rIns="92075" bIns="46038" anchor="ctr">
            <a:spAutoFit/>
          </a:bodyPr>
          <a:lstStyle/>
          <a:p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7848600" cy="762000"/>
          </a:xfrm>
        </p:spPr>
        <p:txBody>
          <a:bodyPr lIns="90488" tIns="44450" rIns="90488" bIns="44450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0000"/>
                </a:solidFill>
                <a:cs typeface="+mj-cs"/>
              </a:rPr>
              <a:t>Relationship of Neoplastic Polyps to Carcinoma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458200" cy="5029200"/>
          </a:xfrm>
        </p:spPr>
        <p:txBody>
          <a:bodyPr lIns="90488" tIns="44450" rIns="90488" bIns="44450">
            <a:noAutofit/>
          </a:bodyPr>
          <a:lstStyle/>
          <a:p>
            <a:pPr eaLnBrk="1" hangingPunct="1"/>
            <a:r>
              <a:rPr lang="en-GB" sz="2800" dirty="0" smtClean="0"/>
              <a:t>The probability of carcinoma </a:t>
            </a:r>
            <a:r>
              <a:rPr lang="en-GB" sz="2800" dirty="0" err="1" smtClean="0"/>
              <a:t>occuring</a:t>
            </a:r>
            <a:r>
              <a:rPr lang="en-GB" sz="2800" dirty="0" smtClean="0"/>
              <a:t> in a neoplastic polyp is related to: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800" dirty="0" smtClean="0"/>
              <a:t>	1. The size of the polyp.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800" dirty="0" smtClean="0"/>
              <a:t> 	2. The relative proportion of its villous features.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800" dirty="0" smtClean="0"/>
              <a:t>	3. The presence of significant </a:t>
            </a:r>
            <a:r>
              <a:rPr lang="en-GB" sz="2800" dirty="0" err="1" smtClean="0"/>
              <a:t>cytologic</a:t>
            </a:r>
            <a:r>
              <a:rPr lang="en-GB" sz="2800" dirty="0" smtClean="0"/>
              <a:t> </a:t>
            </a:r>
            <a:r>
              <a:rPr lang="en-GB" sz="2800" dirty="0" err="1" smtClean="0"/>
              <a:t>atypia</a:t>
            </a:r>
            <a:r>
              <a:rPr lang="en-GB" sz="2800" dirty="0" smtClean="0"/>
              <a:t> (dysplasia) in the neoplastic cells.</a:t>
            </a:r>
          </a:p>
          <a:p>
            <a:pPr>
              <a:buNone/>
            </a:pPr>
            <a:r>
              <a:rPr lang="en-GB" sz="2800" dirty="0" smtClean="0"/>
              <a:t>  4. </a:t>
            </a:r>
            <a:r>
              <a:rPr lang="en-CA" sz="2800" dirty="0" smtClean="0"/>
              <a:t>Multiple polyps</a:t>
            </a:r>
            <a:endParaRPr lang="en-GB" sz="28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685800"/>
          </a:xfrm>
        </p:spPr>
        <p:txBody>
          <a:bodyPr lIns="90488" tIns="44450" rIns="90488" bIns="44450"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sng" dirty="0">
                <a:solidFill>
                  <a:srgbClr val="00B050"/>
                </a:solidFill>
                <a:cs typeface="+mj-cs"/>
              </a:rPr>
              <a:t>Familial </a:t>
            </a:r>
            <a:r>
              <a:rPr lang="en-GB" b="1" u="sng" dirty="0" err="1">
                <a:solidFill>
                  <a:srgbClr val="00B050"/>
                </a:solidFill>
                <a:cs typeface="+mj-cs"/>
              </a:rPr>
              <a:t>Polyposis</a:t>
            </a:r>
            <a:r>
              <a:rPr lang="en-GB" b="1" u="sng" dirty="0">
                <a:solidFill>
                  <a:srgbClr val="00B050"/>
                </a:solidFill>
                <a:cs typeface="+mj-cs"/>
              </a:rPr>
              <a:t> Syndrome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09600" y="990600"/>
            <a:ext cx="8077200" cy="5410200"/>
          </a:xfrm>
        </p:spPr>
        <p:txBody>
          <a:bodyPr lIns="90488" tIns="44450" rIns="90488" bIns="44450">
            <a:normAutofit/>
          </a:bodyPr>
          <a:lstStyle/>
          <a:p>
            <a:pPr eaLnBrk="1" hangingPunct="1"/>
            <a:r>
              <a:rPr lang="en-GB" sz="4000" dirty="0" smtClean="0"/>
              <a:t>Patients have genetic tendencies to develop neoplastic polyps.</a:t>
            </a:r>
          </a:p>
          <a:p>
            <a:pPr lvl="1"/>
            <a:r>
              <a:rPr lang="en-GB" sz="3700" b="1" i="1" dirty="0" smtClean="0">
                <a:solidFill>
                  <a:srgbClr val="FF3300"/>
                </a:solidFill>
              </a:rPr>
              <a:t>Familial </a:t>
            </a:r>
            <a:r>
              <a:rPr lang="en-GB" sz="3700" b="1" i="1" dirty="0" err="1" smtClean="0">
                <a:solidFill>
                  <a:srgbClr val="FF3300"/>
                </a:solidFill>
              </a:rPr>
              <a:t>polyposis</a:t>
            </a:r>
            <a:r>
              <a:rPr lang="en-GB" sz="3700" b="1" i="1" dirty="0" smtClean="0">
                <a:solidFill>
                  <a:srgbClr val="FF3300"/>
                </a:solidFill>
              </a:rPr>
              <a:t> coli (FPC)</a:t>
            </a:r>
          </a:p>
          <a:p>
            <a:pPr lvl="1"/>
            <a:r>
              <a:rPr lang="en-GB" sz="3700" b="1" i="1" dirty="0" smtClean="0">
                <a:solidFill>
                  <a:srgbClr val="FF0000"/>
                </a:solidFill>
              </a:rPr>
              <a:t>Gardener’s syndrome</a:t>
            </a:r>
          </a:p>
          <a:p>
            <a:pPr lvl="1"/>
            <a:r>
              <a:rPr lang="en-GB" sz="3700" b="1" i="1" dirty="0" err="1" smtClean="0">
                <a:solidFill>
                  <a:srgbClr val="FF0000"/>
                </a:solidFill>
              </a:rPr>
              <a:t>Turcot</a:t>
            </a:r>
            <a:r>
              <a:rPr lang="en-GB" sz="3700" b="1" i="1" dirty="0" smtClean="0">
                <a:solidFill>
                  <a:srgbClr val="FF0000"/>
                </a:solidFill>
              </a:rPr>
              <a:t> syndrome</a:t>
            </a:r>
          </a:p>
          <a:p>
            <a:pPr eaLnBrk="1" hangingPunct="1">
              <a:buNone/>
            </a:pPr>
            <a:endParaRPr lang="en-GB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772400" cy="685800"/>
          </a:xfrm>
        </p:spPr>
        <p:txBody>
          <a:bodyPr lIns="90488" tIns="44450" rIns="90488" bIns="44450"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sng" dirty="0">
                <a:solidFill>
                  <a:srgbClr val="00B050"/>
                </a:solidFill>
                <a:cs typeface="+mj-cs"/>
              </a:rPr>
              <a:t>Familial </a:t>
            </a:r>
            <a:r>
              <a:rPr lang="en-GB" b="1" u="sng" dirty="0" err="1">
                <a:solidFill>
                  <a:srgbClr val="00B050"/>
                </a:solidFill>
                <a:cs typeface="+mj-cs"/>
              </a:rPr>
              <a:t>Polyposis</a:t>
            </a:r>
            <a:r>
              <a:rPr lang="en-GB" b="1" u="sng" dirty="0">
                <a:solidFill>
                  <a:srgbClr val="00B050"/>
                </a:solidFill>
                <a:cs typeface="+mj-cs"/>
              </a:rPr>
              <a:t> Syndrome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04800" y="838200"/>
            <a:ext cx="8534400" cy="6019800"/>
          </a:xfrm>
        </p:spPr>
        <p:txBody>
          <a:bodyPr lIns="90488" tIns="44450" rIns="90488" bIns="44450">
            <a:normAutofit fontScale="850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sz="4500" b="1" i="1" dirty="0" smtClean="0">
                <a:solidFill>
                  <a:srgbClr val="FF3300"/>
                </a:solidFill>
              </a:rPr>
              <a:t>	</a:t>
            </a:r>
            <a:r>
              <a:rPr lang="en-GB" sz="5200" b="1" i="1" dirty="0" smtClean="0">
                <a:solidFill>
                  <a:srgbClr val="FF3300"/>
                </a:solidFill>
              </a:rPr>
              <a:t>Familial </a:t>
            </a:r>
            <a:r>
              <a:rPr lang="en-GB" sz="5200" b="1" i="1" dirty="0" err="1" smtClean="0">
                <a:solidFill>
                  <a:srgbClr val="FF3300"/>
                </a:solidFill>
              </a:rPr>
              <a:t>polyposis</a:t>
            </a:r>
            <a:r>
              <a:rPr lang="en-GB" sz="5200" b="1" i="1" dirty="0" smtClean="0">
                <a:solidFill>
                  <a:srgbClr val="FF3300"/>
                </a:solidFill>
              </a:rPr>
              <a:t> coli (FPC)</a:t>
            </a:r>
            <a:endParaRPr lang="en-GB" sz="4500" b="1" i="1" dirty="0" smtClean="0">
              <a:solidFill>
                <a:srgbClr val="FF3300"/>
              </a:solidFill>
            </a:endParaRPr>
          </a:p>
          <a:p>
            <a:pPr eaLnBrk="1" hangingPunct="1"/>
            <a:r>
              <a:rPr lang="en-GB" sz="3100" dirty="0" smtClean="0"/>
              <a:t>Genetic defect of </a:t>
            </a:r>
            <a:r>
              <a:rPr lang="en-US" sz="3100" dirty="0" err="1" smtClean="0"/>
              <a:t>Adenomatous</a:t>
            </a:r>
            <a:r>
              <a:rPr lang="en-US" sz="3100" dirty="0" smtClean="0"/>
              <a:t>  </a:t>
            </a:r>
            <a:r>
              <a:rPr lang="en-US" sz="3100" dirty="0" err="1" smtClean="0"/>
              <a:t>polyposis</a:t>
            </a:r>
            <a:r>
              <a:rPr lang="en-US" sz="3100" dirty="0" smtClean="0"/>
              <a:t> coli (</a:t>
            </a:r>
            <a:r>
              <a:rPr lang="en-US" sz="3100" i="1" dirty="0" smtClean="0"/>
              <a:t>APC</a:t>
            </a:r>
            <a:r>
              <a:rPr lang="en-US" sz="3100" dirty="0" smtClean="0"/>
              <a:t>)</a:t>
            </a:r>
            <a:r>
              <a:rPr lang="en-GB" sz="3100" dirty="0" smtClean="0"/>
              <a:t>.</a:t>
            </a:r>
          </a:p>
          <a:p>
            <a:pPr eaLnBrk="1" hangingPunct="1"/>
            <a:r>
              <a:rPr lang="en-US" sz="3100" i="1" dirty="0" smtClean="0"/>
              <a:t>APC</a:t>
            </a:r>
            <a:r>
              <a:rPr lang="en-US" sz="3100" dirty="0" smtClean="0"/>
              <a:t> gene located on the long arm of chromosome 5 (5q21). </a:t>
            </a:r>
          </a:p>
          <a:p>
            <a:pPr eaLnBrk="1" hangingPunct="1"/>
            <a:r>
              <a:rPr lang="en-US" sz="3100" i="1" dirty="0" smtClean="0"/>
              <a:t>APC </a:t>
            </a:r>
            <a:r>
              <a:rPr lang="en-US" sz="3100" dirty="0" smtClean="0"/>
              <a:t>gene is a tumor suppressor gene </a:t>
            </a:r>
            <a:endParaRPr lang="en-GB" sz="3100" dirty="0" smtClean="0"/>
          </a:p>
          <a:p>
            <a:pPr eaLnBrk="1" hangingPunct="1"/>
            <a:r>
              <a:rPr lang="en-GB" sz="3100" dirty="0" smtClean="0"/>
              <a:t>Innumerable neoplastic polyps in the colon (500 to 2500)</a:t>
            </a:r>
          </a:p>
          <a:p>
            <a:pPr eaLnBrk="1" hangingPunct="1"/>
            <a:r>
              <a:rPr lang="en-GB" sz="3100" dirty="0" smtClean="0"/>
              <a:t>Polyps are also found elsewhere in alimentary tract</a:t>
            </a:r>
          </a:p>
          <a:p>
            <a:pPr eaLnBrk="1" hangingPunct="1"/>
            <a:r>
              <a:rPr lang="en-GB" sz="3100" dirty="0" smtClean="0"/>
              <a:t>The risk of colorectal cancer is 100% by midlife.</a:t>
            </a:r>
          </a:p>
          <a:p>
            <a:pPr eaLnBrk="1" hangingPunct="1"/>
            <a:endParaRPr lang="en-GB" sz="40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Gardener’s syndrome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4000" b="1" i="1" dirty="0" smtClean="0">
                <a:solidFill>
                  <a:srgbClr val="FF0000"/>
                </a:solidFill>
              </a:rPr>
              <a:t>	</a:t>
            </a:r>
            <a:r>
              <a:rPr lang="en-GB" sz="4000" b="1" i="1" dirty="0" err="1" smtClean="0">
                <a:solidFill>
                  <a:srgbClr val="FF0000"/>
                </a:solidFill>
              </a:rPr>
              <a:t>Turcot</a:t>
            </a:r>
            <a:r>
              <a:rPr lang="en-GB" sz="4000" b="1" i="1" dirty="0" smtClean="0">
                <a:solidFill>
                  <a:srgbClr val="FF0000"/>
                </a:solidFill>
              </a:rPr>
              <a:t> syndrome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Cotran\Images\CH18\F018051.jpg"/>
          <p:cNvPicPr>
            <a:picLocks noChangeAspect="1" noChangeArrowheads="1"/>
          </p:cNvPicPr>
          <p:nvPr/>
        </p:nvPicPr>
        <p:blipFill>
          <a:blip r:embed="rId2" cstate="print"/>
          <a:srcRect r="46571"/>
          <a:stretch>
            <a:fillRect/>
          </a:stretch>
        </p:blipFill>
        <p:spPr bwMode="auto">
          <a:xfrm>
            <a:off x="0" y="0"/>
            <a:ext cx="9429750" cy="714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مستطيل 2"/>
          <p:cNvSpPr>
            <a:spLocks noChangeArrowheads="1"/>
          </p:cNvSpPr>
          <p:nvPr/>
        </p:nvSpPr>
        <p:spPr bwMode="auto">
          <a:xfrm>
            <a:off x="2705100" y="3244850"/>
            <a:ext cx="3733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buFont typeface="Wingdings" pitchFamily="2" charset="2"/>
              <a:buNone/>
            </a:pPr>
            <a:r>
              <a:rPr lang="en-GB" b="1" i="1">
                <a:latin typeface="Calibri" pitchFamily="34" charset="0"/>
              </a:rPr>
              <a:t>	Familial polyposis coli (FPC)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2212465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Neoplastic Polyp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43600" y="6673334"/>
            <a:ext cx="294984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GB" b="1" i="1" dirty="0" smtClean="0">
                <a:solidFill>
                  <a:srgbClr val="FF3300"/>
                </a:solidFill>
              </a:rPr>
              <a:t>Familial </a:t>
            </a:r>
            <a:r>
              <a:rPr lang="en-GB" b="1" i="1" dirty="0" err="1" smtClean="0">
                <a:solidFill>
                  <a:srgbClr val="FF3300"/>
                </a:solidFill>
              </a:rPr>
              <a:t>polyposis</a:t>
            </a:r>
            <a:r>
              <a:rPr lang="en-GB" b="1" i="1" dirty="0" smtClean="0">
                <a:solidFill>
                  <a:srgbClr val="FF3300"/>
                </a:solidFill>
              </a:rPr>
              <a:t> coli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2318" r="1435"/>
          <a:stretch>
            <a:fillRect/>
          </a:stretch>
        </p:blipFill>
        <p:spPr bwMode="auto">
          <a:xfrm>
            <a:off x="457200" y="685800"/>
            <a:ext cx="83058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7892" name="Picture 4" descr="http://www.swindon-birds.co.uk/Location%20pics/savernakefore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4495800" cy="65836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dirty="0" smtClean="0"/>
              <a:t>A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28600" y="685800"/>
            <a:ext cx="4876800" cy="61722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Crypt abscess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Smooth muscle in lamina </a:t>
            </a:r>
            <a:r>
              <a:rPr lang="en-US" dirty="0" err="1" smtClean="0"/>
              <a:t>propria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Star-shaped crypts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Peutz-Jeghers</a:t>
            </a:r>
            <a:r>
              <a:rPr lang="en-US" dirty="0" smtClean="0"/>
              <a:t> disease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Turcot</a:t>
            </a:r>
            <a:r>
              <a:rPr lang="en-GB" dirty="0" smtClean="0"/>
              <a:t> syndrome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Dysplasia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Juvenile  polyp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Mucocutaneous</a:t>
            </a:r>
            <a:r>
              <a:rPr lang="en-GB" dirty="0" smtClean="0"/>
              <a:t> pigmentation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Neoplastic polyp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APC mutation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K RAS mutation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Developmental malformation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retention cysts</a:t>
            </a: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5257800" y="0"/>
            <a:ext cx="3429000" cy="65836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5181600" y="1143000"/>
            <a:ext cx="3505200" cy="5334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US" dirty="0" err="1" smtClean="0"/>
              <a:t>Hyperplastic</a:t>
            </a:r>
            <a:r>
              <a:rPr lang="en-US" dirty="0" smtClean="0"/>
              <a:t> </a:t>
            </a:r>
            <a:r>
              <a:rPr lang="en-US" dirty="0" smtClean="0"/>
              <a:t>polyps</a:t>
            </a:r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US" dirty="0" err="1" smtClean="0"/>
              <a:t>Hamartomatous</a:t>
            </a:r>
            <a:r>
              <a:rPr lang="en-US" dirty="0" smtClean="0"/>
              <a:t> </a:t>
            </a:r>
            <a:r>
              <a:rPr lang="en-US" dirty="0" smtClean="0"/>
              <a:t>polyps</a:t>
            </a: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US" dirty="0" smtClean="0"/>
              <a:t>Inflammatory polyps</a:t>
            </a:r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US" dirty="0" err="1" smtClean="0"/>
              <a:t>Adenomatous</a:t>
            </a:r>
            <a:r>
              <a:rPr lang="en-US" dirty="0" smtClean="0"/>
              <a:t> polyp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4313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err="1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Tumors</a:t>
            </a:r>
            <a:r>
              <a:rPr lang="en-GB" sz="36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 of the small and large </a:t>
            </a:r>
            <a:r>
              <a:rPr lang="en-GB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intestines</a:t>
            </a:r>
            <a:endParaRPr lang="en-US" sz="3600" b="1" dirty="0">
              <a:effectLst>
                <a:outerShdw blurRad="38100" dist="38100" dir="2700000" algn="tl">
                  <a:srgbClr val="000000"/>
                </a:outerShdw>
              </a:effectLst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133600"/>
            <a:ext cx="6400800" cy="1752600"/>
          </a:xfrm>
        </p:spPr>
        <p:txBody>
          <a:bodyPr rtlCol="0">
            <a:noAutofit/>
          </a:bodyPr>
          <a:lstStyle/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cs typeface="+mn-cs"/>
              </a:rPr>
              <a:t>Polyps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cs typeface="+mn-cs"/>
              </a:rPr>
              <a:t>Carcinoma 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err="1" smtClean="0">
                <a:cs typeface="+mn-cs"/>
              </a:rPr>
              <a:t>Carcinoid</a:t>
            </a:r>
            <a:r>
              <a:rPr lang="en-US" sz="4400" b="1" i="1" dirty="0" smtClean="0">
                <a:cs typeface="+mn-cs"/>
              </a:rPr>
              <a:t> tumor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cs typeface="+mn-cs"/>
              </a:rPr>
              <a:t>Lymphoma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4400" dirty="0">
              <a:solidFill>
                <a:schemeClr val="tx1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oursewareobjects.elsevier.com/objects/elr/Kumar/pathology/casestudies/gas6/gas61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93485"/>
            <a:ext cx="4445000" cy="314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23571" y="524153"/>
            <a:ext cx="40126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Colon,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pedunculated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adenomatous polyp 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43000" y="4068485"/>
            <a:ext cx="6934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Did this patient have familial polyposis syndrome? 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4412417"/>
            <a:ext cx="78486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No.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there are two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isolated polyps. Patients with familial adenomatous polyposis syndrome have at least 100 polyps, and usually many more polyps, carpeting their colonic mucosa.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46511711"/>
              </p:ext>
            </p:extLst>
          </p:nvPr>
        </p:nvGraphicFramePr>
        <p:xfrm>
          <a:off x="457200" y="5496799"/>
          <a:ext cx="7467600" cy="365760"/>
        </p:xfrm>
        <a:graphic>
          <a:graphicData uri="http://schemas.openxmlformats.org/drawingml/2006/table">
            <a:tbl>
              <a:tblPr/>
              <a:tblGrid>
                <a:gridCol w="746760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Can </a:t>
                      </a:r>
                      <a:r>
                        <a:rPr lang="en-US" dirty="0"/>
                        <a:t>isolated polyps like the ones illustrated develop into colonic </a:t>
                      </a:r>
                      <a:r>
                        <a:rPr lang="en-US" dirty="0" smtClean="0"/>
                        <a:t>ca?</a:t>
                      </a:r>
                      <a:r>
                        <a:rPr lang="en-US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85800" y="5943600"/>
            <a:ext cx="70104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Yes. Although all polyps do not progress to carcinoma, it is thought that most colonic carcinomas start as polyps.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6909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oursewareobjects.elsevier.com/objects/elr/Kumar/pathology/casestudies/gas6/gas6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838200"/>
            <a:ext cx="3333750" cy="24765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28800" y="304800"/>
            <a:ext cx="40126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Colon,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pedunculated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adenomatous polyp 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94657" y="3314701"/>
            <a:ext cx="7238999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Are all polyps neoplastic? 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No. Polyps can result from focal hyperplasia of the mucosa. Hyperplastic polyps do not have malignant potential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94656" y="4419600"/>
            <a:ext cx="7587343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What variables determine the likelihood of malignant change in a polyp? 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Three interrelated features determine the risk of cancerous transformation: polyp size, histologic architecture, and severity of dysplasia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(1) Cancer is rare in tubular adenomas less than 1 cm in diameter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(2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) The likelihood of cancer is high (about 50%) in sessile villous adenomas that are greater than 4 cm in diameter.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3) Severe dysplasia is likely to progress to cancer. Such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dysplasias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are found in villous areas.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Of all these, size is the most important factor.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2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oursewareobjects.elsevier.com/objects/elr/Kumar/pathology/casestudies/gas6/gas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04800"/>
            <a:ext cx="3333750" cy="2352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3200400"/>
            <a:ext cx="7391400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What types of mutations are likely to be present in such a lesion? 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There is progressive accumulation of mutations during the conversion of adenomas to carcinomas. In this scheme, mutations of the 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APC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gene (resulting in homozygous loss of this tumor suppressor gene) are believed to occur first. (Patients with familial adenomatous polyposis syndrome are born with loss of one copy of the 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APC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gene in all somatic cells.) As the adenomas enlarge, mutations in the RAS proto-oncogene and 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</a:rPr>
              <a:t>LOH 18q (Smad4)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tumor suppressor genes occur. Eventually, mutations of TP53 and several other genes are superimposed.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In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this large sessile villous adenoma, it is likely that the 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APC, LOH 18q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and 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RAS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genes have been affected.</a:t>
            </a:r>
            <a:endParaRPr lang="en-US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8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Sigmoid colon: Most common site GI polyps, diverticula and cancer</a:t>
            </a:r>
            <a:endParaRPr lang="ar-SA" dirty="0"/>
          </a:p>
        </p:txBody>
      </p:sp>
      <p:pic>
        <p:nvPicPr>
          <p:cNvPr id="40962" name="Picture 2" descr="http://www.merckmanuals.com/media/home/figures/GI_diverticulosi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895600"/>
            <a:ext cx="2895600" cy="2868413"/>
          </a:xfrm>
          <a:prstGeom prst="rect">
            <a:avLst/>
          </a:prstGeom>
          <a:noFill/>
        </p:spPr>
      </p:pic>
      <p:pic>
        <p:nvPicPr>
          <p:cNvPr id="40964" name="Picture 4" descr="http://www.medindia.net/patients/patientinfo/images/Colon-Poly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971800"/>
            <a:ext cx="3886200" cy="27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b="1" i="1" dirty="0" smtClean="0"/>
              <a:t>Polyps</a:t>
            </a:r>
            <a:endParaRPr lang="en-US" dirty="0" smtClean="0"/>
          </a:p>
        </p:txBody>
      </p:sp>
      <p:sp>
        <p:nvSpPr>
          <p:cNvPr id="4099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81000" y="1371600"/>
            <a:ext cx="8763000" cy="4724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i="1" dirty="0" smtClean="0">
                <a:solidFill>
                  <a:srgbClr val="FF0000"/>
                </a:solidFill>
              </a:rPr>
              <a:t>Non-</a:t>
            </a:r>
            <a:r>
              <a:rPr lang="en-US" b="1" i="1" dirty="0" err="1" smtClean="0">
                <a:solidFill>
                  <a:srgbClr val="FF0000"/>
                </a:solidFill>
              </a:rPr>
              <a:t>neoplastic</a:t>
            </a:r>
            <a:r>
              <a:rPr lang="en-US" b="1" i="1" dirty="0" smtClean="0">
                <a:solidFill>
                  <a:srgbClr val="FF0000"/>
                </a:solidFill>
              </a:rPr>
              <a:t> polyps    </a:t>
            </a:r>
            <a:r>
              <a:rPr lang="en-US" b="1" dirty="0" smtClean="0"/>
              <a:t>90% </a:t>
            </a:r>
            <a:endParaRPr lang="en-US" b="1" i="1" dirty="0" smtClean="0">
              <a:solidFill>
                <a:srgbClr val="FFFF66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err="1" smtClean="0"/>
              <a:t>Hyperplastic</a:t>
            </a:r>
            <a:r>
              <a:rPr lang="en-US" dirty="0" smtClean="0"/>
              <a:t> polyps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err="1" smtClean="0"/>
              <a:t>Hamartomatous</a:t>
            </a:r>
            <a:r>
              <a:rPr lang="en-US" dirty="0" smtClean="0"/>
              <a:t> polyps (Juvenile &amp; </a:t>
            </a:r>
            <a:r>
              <a:rPr lang="en-US" dirty="0" err="1" smtClean="0"/>
              <a:t>Peutz-Jeghers</a:t>
            </a:r>
            <a:r>
              <a:rPr lang="en-US" dirty="0" smtClean="0"/>
              <a:t> polyps)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Inflammatory polyps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Lymphoid polyps</a:t>
            </a:r>
          </a:p>
          <a:p>
            <a:pPr lvl="1" eaLnBrk="1" hangingPunct="1">
              <a:lnSpc>
                <a:spcPct val="90000"/>
              </a:lnSpc>
            </a:pPr>
            <a:endParaRPr lang="en-US" b="1" i="1" dirty="0" smtClean="0">
              <a:solidFill>
                <a:srgbClr val="FFFF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b="1" i="1" dirty="0" err="1" smtClean="0">
                <a:solidFill>
                  <a:srgbClr val="FF0000"/>
                </a:solidFill>
              </a:rPr>
              <a:t>Neoplastic</a:t>
            </a:r>
            <a:r>
              <a:rPr lang="en-US" b="1" i="1" dirty="0" smtClean="0">
                <a:solidFill>
                  <a:srgbClr val="FF0000"/>
                </a:solidFill>
              </a:rPr>
              <a:t>  polyps  </a:t>
            </a:r>
            <a:r>
              <a:rPr lang="en-US" b="1" i="1" dirty="0" smtClean="0">
                <a:solidFill>
                  <a:srgbClr val="FFFF66"/>
                </a:solidFill>
              </a:rPr>
              <a:t>    </a:t>
            </a:r>
            <a:r>
              <a:rPr lang="en-US" b="1" dirty="0" smtClean="0"/>
              <a:t>10% </a:t>
            </a:r>
            <a:endParaRPr lang="en-US" b="1" i="1" dirty="0" smtClean="0">
              <a:solidFill>
                <a:srgbClr val="FFFF66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Adenoma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6858000" cy="868362"/>
          </a:xfrm>
        </p:spPr>
        <p:txBody>
          <a:bodyPr/>
          <a:lstStyle/>
          <a:p>
            <a:r>
              <a:rPr lang="en-US" b="1" i="1" dirty="0" smtClean="0"/>
              <a:t>Polyps</a:t>
            </a:r>
            <a:endParaRPr lang="ar-SA" dirty="0"/>
          </a:p>
        </p:txBody>
      </p:sp>
      <p:pic>
        <p:nvPicPr>
          <p:cNvPr id="4" name="Picture 1" descr="D:\SCContent\9781416029731\graphics\fullsize\S9781416029731-015-f03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54187" y="1600200"/>
            <a:ext cx="4873625" cy="487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051"/>
          <p:cNvSpPr>
            <a:spLocks noGrp="1" noChangeArrowheads="1"/>
          </p:cNvSpPr>
          <p:nvPr>
            <p:ph sz="quarter" idx="1"/>
          </p:nvPr>
        </p:nvSpPr>
        <p:spPr>
          <a:xfrm>
            <a:off x="228600" y="533400"/>
            <a:ext cx="5293221" cy="4024312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rgbClr val="FFFF66"/>
                </a:solidFill>
              </a:rPr>
              <a:t> </a:t>
            </a:r>
            <a:r>
              <a:rPr lang="en-GB" sz="2800" b="1" u="sng" dirty="0" err="1" smtClean="0">
                <a:solidFill>
                  <a:srgbClr val="FF0000"/>
                </a:solidFill>
              </a:rPr>
              <a:t>Hyperplastic</a:t>
            </a:r>
            <a:r>
              <a:rPr lang="en-GB" sz="2800" b="1" u="sng" dirty="0" smtClean="0">
                <a:solidFill>
                  <a:srgbClr val="FF0000"/>
                </a:solidFill>
              </a:rPr>
              <a:t> Polyp</a:t>
            </a:r>
          </a:p>
          <a:p>
            <a:pPr eaLnBrk="1" hangingPunct="1"/>
            <a:r>
              <a:rPr lang="en-GB" sz="2800" dirty="0" err="1" smtClean="0"/>
              <a:t>Asymtomatic</a:t>
            </a:r>
            <a:endParaRPr lang="en-GB" sz="2800" dirty="0" smtClean="0"/>
          </a:p>
          <a:p>
            <a:pPr eaLnBrk="1" hangingPunct="1"/>
            <a:r>
              <a:rPr lang="en-GB" sz="2800" dirty="0" smtClean="0"/>
              <a:t> &gt; 50% are located in the </a:t>
            </a:r>
            <a:r>
              <a:rPr lang="en-GB" sz="2800" dirty="0" err="1" smtClean="0"/>
              <a:t>rectosigmoid</a:t>
            </a:r>
            <a:endParaRPr lang="ar-SA" sz="2800" dirty="0" smtClean="0"/>
          </a:p>
          <a:p>
            <a:pPr fontAlgn="base"/>
            <a:r>
              <a:rPr lang="en-US" sz="2800" dirty="0" smtClean="0"/>
              <a:t>Most common type in adults</a:t>
            </a:r>
          </a:p>
          <a:p>
            <a:pPr eaLnBrk="1" hangingPunct="1"/>
            <a:r>
              <a:rPr lang="en-GB" sz="2800" dirty="0" err="1" smtClean="0"/>
              <a:t>Sawtooth</a:t>
            </a:r>
            <a:r>
              <a:rPr lang="en-GB" sz="2800" dirty="0" smtClean="0"/>
              <a:t> surface</a:t>
            </a:r>
          </a:p>
          <a:p>
            <a:pPr eaLnBrk="1" hangingPunct="1"/>
            <a:r>
              <a:rPr lang="en-GB" sz="2800" dirty="0" smtClean="0"/>
              <a:t>Star shaped crypts</a:t>
            </a:r>
          </a:p>
          <a:p>
            <a:pPr eaLnBrk="1" hangingPunct="1"/>
            <a:r>
              <a:rPr lang="en-GB" sz="2800" dirty="0" smtClean="0"/>
              <a:t>Composed of well-formed glands and crypts lined by differentiated goblet or absorptive cells.</a:t>
            </a:r>
          </a:p>
          <a:p>
            <a:r>
              <a:rPr lang="en-US" sz="2800" dirty="0" smtClean="0"/>
              <a:t>No malignant potential or </a:t>
            </a:r>
            <a:r>
              <a:rPr lang="en-US" sz="2800" dirty="0" err="1" smtClean="0"/>
              <a:t>polyposis</a:t>
            </a:r>
            <a:r>
              <a:rPr lang="en-US" sz="2800" dirty="0" smtClean="0"/>
              <a:t> syndromes</a:t>
            </a:r>
          </a:p>
          <a:p>
            <a:pPr eaLnBrk="1" hangingPunct="1"/>
            <a:endParaRPr lang="en-GB" sz="2800" dirty="0" smtClean="0"/>
          </a:p>
          <a:p>
            <a:pPr eaLnBrk="1" hangingPunct="1"/>
            <a:endParaRPr lang="en-GB" sz="2800" dirty="0" smtClean="0"/>
          </a:p>
          <a:p>
            <a:pPr eaLnBrk="1" hangingPunct="1"/>
            <a:endParaRPr lang="en-US" sz="2800" dirty="0" smtClean="0"/>
          </a:p>
        </p:txBody>
      </p:sp>
      <p:pic>
        <p:nvPicPr>
          <p:cNvPr id="4" name="Picture 1026" descr="G:\Cotran\Images\CH18\F018048.jpg"/>
          <p:cNvPicPr>
            <a:picLocks noChangeAspect="1" noChangeArrowheads="1"/>
          </p:cNvPicPr>
          <p:nvPr/>
        </p:nvPicPr>
        <p:blipFill>
          <a:blip r:embed="rId2" cstate="print"/>
          <a:srcRect l="52293"/>
          <a:stretch>
            <a:fillRect/>
          </a:stretch>
        </p:blipFill>
        <p:spPr bwMode="auto">
          <a:xfrm>
            <a:off x="5029200" y="1143000"/>
            <a:ext cx="389840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26" descr="G:\Cotran\Images\CH18\F018048.jpg"/>
          <p:cNvPicPr>
            <a:picLocks noChangeAspect="1" noChangeArrowheads="1"/>
          </p:cNvPicPr>
          <p:nvPr/>
        </p:nvPicPr>
        <p:blipFill>
          <a:blip r:embed="rId2" cstate="print"/>
          <a:srcRect l="2753" r="51376"/>
          <a:stretch>
            <a:fillRect/>
          </a:stretch>
        </p:blipFill>
        <p:spPr bwMode="auto">
          <a:xfrm>
            <a:off x="4800600" y="3886200"/>
            <a:ext cx="393700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467600" cy="868362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b="1" dirty="0" err="1" smtClean="0">
                <a:solidFill>
                  <a:srgbClr val="FF0000"/>
                </a:solidFill>
              </a:rPr>
              <a:t>Hamartomatous</a:t>
            </a:r>
            <a:r>
              <a:rPr lang="en-US" sz="3600" b="1" dirty="0" smtClean="0">
                <a:solidFill>
                  <a:srgbClr val="FF0000"/>
                </a:solidFill>
              </a:rPr>
              <a:t> polyps </a:t>
            </a:r>
            <a:r>
              <a:rPr lang="en-US" sz="3200" dirty="0" smtClean="0">
                <a:solidFill>
                  <a:srgbClr val="FF0000"/>
                </a:solidFill>
              </a:rPr>
              <a:t/>
            </a:r>
            <a:br>
              <a:rPr lang="en-US" sz="3200" dirty="0" smtClean="0">
                <a:solidFill>
                  <a:srgbClr val="FF0000"/>
                </a:solidFill>
              </a:rPr>
            </a:b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lvl="1" indent="-342900">
              <a:buNone/>
            </a:pPr>
            <a:r>
              <a:rPr lang="en-US" sz="3200" dirty="0" smtClean="0"/>
              <a:t>Juvenile  polyps                     </a:t>
            </a:r>
            <a:r>
              <a:rPr lang="en-US" sz="3200" dirty="0" err="1" smtClean="0"/>
              <a:t>Peutz-Jeghers</a:t>
            </a:r>
            <a:r>
              <a:rPr lang="en-US" sz="3200" dirty="0" smtClean="0"/>
              <a:t> Retention polyp				polyps</a:t>
            </a:r>
          </a:p>
          <a:p>
            <a:endParaRPr lang="en-US" dirty="0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2339752" y="1124744"/>
            <a:ext cx="1944216" cy="1368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4499992" y="1124744"/>
            <a:ext cx="2016224" cy="12961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 lIns="90488" tIns="44450" rIns="90488" bIns="44450">
            <a:normAutofit fontScale="90000"/>
          </a:bodyPr>
          <a:lstStyle/>
          <a:p>
            <a:pPr algn="ctr"/>
            <a:r>
              <a:rPr lang="en-GB" sz="3600" b="1" u="sng" dirty="0" smtClean="0"/>
              <a:t/>
            </a:r>
            <a:br>
              <a:rPr lang="en-GB" sz="3600" b="1" u="sng" dirty="0" smtClean="0"/>
            </a:br>
            <a:r>
              <a:rPr lang="en-GB" sz="3600" b="1" u="sng" dirty="0" smtClean="0">
                <a:solidFill>
                  <a:srgbClr val="FF0000"/>
                </a:solidFill>
              </a:rPr>
              <a:t> </a:t>
            </a:r>
            <a:r>
              <a:rPr lang="en-GB" sz="3600" b="1" u="sng" dirty="0" err="1" smtClean="0">
                <a:solidFill>
                  <a:srgbClr val="FF0000"/>
                </a:solidFill>
              </a:rPr>
              <a:t>Hamartomatous</a:t>
            </a:r>
            <a:r>
              <a:rPr lang="en-GB" sz="3600" b="1" u="sng" dirty="0" smtClean="0">
                <a:solidFill>
                  <a:srgbClr val="FF0000"/>
                </a:solidFill>
              </a:rPr>
              <a:t> polyp</a:t>
            </a:r>
            <a:r>
              <a:rPr lang="en-GB" sz="3200" dirty="0" smtClean="0">
                <a:solidFill>
                  <a:srgbClr val="FF0000"/>
                </a:solidFill>
              </a:rPr>
              <a:t> </a:t>
            </a:r>
            <a:endParaRPr lang="en-GB" sz="3600" b="1" u="sng" dirty="0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1295400"/>
            <a:ext cx="3657600" cy="4800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44450" rIns="90488" bIns="44450">
            <a:normAutofit fontScale="70000" lnSpcReduction="20000"/>
          </a:bodyPr>
          <a:lstStyle/>
          <a:p>
            <a:pPr marL="609600" indent="-609600" algn="ctr" eaLnBrk="1" hangingPunct="1">
              <a:buFont typeface="Wingdings" pitchFamily="2" charset="2"/>
              <a:buNone/>
            </a:pPr>
            <a:r>
              <a:rPr lang="en-GB" sz="2000" dirty="0" smtClean="0"/>
              <a:t> </a:t>
            </a:r>
            <a:endParaRPr lang="en-GB" sz="2400" dirty="0" smtClean="0">
              <a:solidFill>
                <a:srgbClr val="FF0000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GB" sz="2800" dirty="0" smtClean="0">
                <a:solidFill>
                  <a:srgbClr val="FF0000"/>
                </a:solidFill>
              </a:rPr>
              <a:t>	</a:t>
            </a:r>
            <a:r>
              <a:rPr lang="en-GB" dirty="0" smtClean="0">
                <a:solidFill>
                  <a:srgbClr val="FF0000"/>
                </a:solidFill>
              </a:rPr>
              <a:t>Juvenile Polyps (retention polyp)</a:t>
            </a:r>
          </a:p>
          <a:p>
            <a:pPr marL="609600" indent="-609600" eaLnBrk="1" hangingPunct="1"/>
            <a:r>
              <a:rPr lang="en-GB" sz="2800" dirty="0" smtClean="0">
                <a:latin typeface="Tahoma" pitchFamily="34" charset="0"/>
              </a:rPr>
              <a:t>Developmental malformations affecting the glands and lamina </a:t>
            </a:r>
            <a:r>
              <a:rPr lang="en-GB" sz="2800" dirty="0" err="1" smtClean="0">
                <a:latin typeface="Tahoma" pitchFamily="34" charset="0"/>
              </a:rPr>
              <a:t>propria</a:t>
            </a:r>
            <a:endParaRPr lang="en-GB" sz="2800" dirty="0" smtClean="0">
              <a:latin typeface="Tahoma" pitchFamily="34" charset="0"/>
            </a:endParaRPr>
          </a:p>
          <a:p>
            <a:pPr marL="609600" indent="-609600" eaLnBrk="1" hangingPunct="1"/>
            <a:r>
              <a:rPr lang="en-GB" sz="2800" dirty="0" smtClean="0">
                <a:latin typeface="Tahoma" pitchFamily="34" charset="0"/>
              </a:rPr>
              <a:t>Commonly  occur in children under 5 years old in the rectum.  </a:t>
            </a:r>
          </a:p>
          <a:p>
            <a:pPr marL="609600" indent="-609600" eaLnBrk="1" hangingPunct="1"/>
            <a:r>
              <a:rPr lang="en-GB" sz="2800" dirty="0" smtClean="0">
                <a:latin typeface="Tahoma" pitchFamily="34" charset="0"/>
              </a:rPr>
              <a:t>In adult called retention polyp.</a:t>
            </a:r>
          </a:p>
          <a:p>
            <a:pPr marL="609600" indent="-609600"/>
            <a:r>
              <a:rPr lang="en-CA" sz="2800" dirty="0" smtClean="0">
                <a:latin typeface="Tahoma" pitchFamily="34" charset="0"/>
              </a:rPr>
              <a:t>no malignant potential</a:t>
            </a:r>
          </a:p>
          <a:p>
            <a:pPr marL="609600" indent="-609600"/>
            <a:endParaRPr lang="en-GB" sz="2800" dirty="0" smtClean="0">
              <a:latin typeface="Tahoma" pitchFamily="34" charset="0"/>
            </a:endParaRPr>
          </a:p>
          <a:p>
            <a:pPr marL="609600" indent="-609600" eaLnBrk="1" hangingPunct="1"/>
            <a:endParaRPr lang="en-GB" sz="2000" dirty="0" smtClean="0">
              <a:latin typeface="Tahoma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267200" y="1295400"/>
            <a:ext cx="3657600" cy="48006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fontAlgn="base">
              <a:buNone/>
            </a:pPr>
            <a:r>
              <a:rPr lang="en-CA" dirty="0" smtClean="0">
                <a:solidFill>
                  <a:srgbClr val="FF0000"/>
                </a:solidFill>
              </a:rPr>
              <a:t>Juvenile </a:t>
            </a:r>
            <a:r>
              <a:rPr lang="en-CA" dirty="0" err="1" smtClean="0">
                <a:solidFill>
                  <a:srgbClr val="FF0000"/>
                </a:solidFill>
              </a:rPr>
              <a:t>polyposis</a:t>
            </a:r>
            <a:endParaRPr lang="en-CA" dirty="0" smtClean="0">
              <a:solidFill>
                <a:srgbClr val="FF0000"/>
              </a:solidFill>
            </a:endParaRPr>
          </a:p>
          <a:p>
            <a:pPr fontAlgn="base"/>
            <a:r>
              <a:rPr lang="en-CA" sz="2100" dirty="0" err="1" smtClean="0">
                <a:solidFill>
                  <a:schemeClr val="dk1"/>
                </a:solidFill>
                <a:latin typeface="Tahoma" pitchFamily="34" charset="0"/>
              </a:rPr>
              <a:t>Autosomal</a:t>
            </a:r>
            <a:r>
              <a:rPr lang="en-CA" sz="2100" dirty="0" smtClean="0">
                <a:solidFill>
                  <a:schemeClr val="dk1"/>
                </a:solidFill>
                <a:latin typeface="Tahoma" pitchFamily="34" charset="0"/>
              </a:rPr>
              <a:t> dominant</a:t>
            </a:r>
          </a:p>
          <a:p>
            <a:pPr lvl="1" fontAlgn="base"/>
            <a:r>
              <a:rPr lang="en-US" sz="1900" b="1" dirty="0" smtClean="0"/>
              <a:t>TGF-</a:t>
            </a:r>
            <a:r>
              <a:rPr lang="el-GR" sz="1900" b="1" dirty="0" smtClean="0"/>
              <a:t>β </a:t>
            </a:r>
            <a:r>
              <a:rPr lang="en-US" sz="1900" b="1" dirty="0" smtClean="0"/>
              <a:t>signaling pathway </a:t>
            </a:r>
            <a:r>
              <a:rPr lang="en-US" sz="1900" b="1" dirty="0" err="1" smtClean="0"/>
              <a:t>abnormalitides</a:t>
            </a:r>
            <a:endParaRPr lang="en-US" sz="1400" b="1" dirty="0" smtClean="0"/>
          </a:p>
          <a:p>
            <a:pPr lvl="1" fontAlgn="base"/>
            <a:r>
              <a:rPr lang="en-US" sz="1900" b="1" dirty="0" smtClean="0"/>
              <a:t>Juvenile polyps; risk of gastric, small intestinal, colonic, and pancreatic </a:t>
            </a:r>
            <a:r>
              <a:rPr lang="en-US" sz="1900" b="1" dirty="0" err="1" smtClean="0"/>
              <a:t>adenocarcinoma</a:t>
            </a:r>
            <a:endParaRPr lang="en-US" sz="2400" b="1" dirty="0" smtClean="0"/>
          </a:p>
          <a:p>
            <a:pPr marL="274320" lvl="1" fontAlgn="base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>
                <a:latin typeface="Tahoma" pitchFamily="34" charset="0"/>
              </a:rPr>
              <a:t>Cowden syndrome</a:t>
            </a:r>
          </a:p>
          <a:p>
            <a:pPr marL="548640" lvl="2" fontAlgn="base">
              <a:spcBef>
                <a:spcPts val="600"/>
              </a:spcBef>
              <a:buSzPct val="70000"/>
              <a:buFont typeface="Wingdings" pitchFamily="2" charset="2"/>
              <a:buChar char="§"/>
            </a:pPr>
            <a:r>
              <a:rPr lang="en-US" sz="1900" b="1" dirty="0" smtClean="0"/>
              <a:t>Abnormality in PTEN</a:t>
            </a:r>
          </a:p>
          <a:p>
            <a:pPr marL="548640" lvl="2" fontAlgn="base">
              <a:spcBef>
                <a:spcPts val="600"/>
              </a:spcBef>
              <a:buSzPct val="70000"/>
              <a:buFont typeface="Wingdings" pitchFamily="2" charset="2"/>
              <a:buChar char="§"/>
            </a:pPr>
            <a:r>
              <a:rPr lang="en-US" sz="1900" b="1" dirty="0" err="1" smtClean="0"/>
              <a:t>Hamartomatous</a:t>
            </a:r>
            <a:r>
              <a:rPr lang="en-US" sz="1900" b="1" dirty="0" smtClean="0"/>
              <a:t> polyps, </a:t>
            </a:r>
            <a:r>
              <a:rPr lang="en-US" sz="1900" b="1" dirty="0" err="1" smtClean="0"/>
              <a:t>lipomas</a:t>
            </a:r>
            <a:r>
              <a:rPr lang="en-US" sz="1900" b="1" dirty="0" smtClean="0"/>
              <a:t>, </a:t>
            </a:r>
            <a:r>
              <a:rPr lang="en-US" sz="1900" b="1" dirty="0" err="1" smtClean="0"/>
              <a:t>ganglioneuromas</a:t>
            </a:r>
            <a:r>
              <a:rPr lang="en-US" sz="1900" b="1" dirty="0" smtClean="0"/>
              <a:t>, inflammatory polyps; increased risk for colon cancer and cancer of thyroid and breast</a:t>
            </a:r>
          </a:p>
          <a:p>
            <a:pPr marL="548640" lvl="2" fontAlgn="base">
              <a:spcBef>
                <a:spcPts val="600"/>
              </a:spcBef>
              <a:buSzPct val="70000"/>
            </a:pPr>
            <a:endParaRPr lang="en-CA" dirty="0" smtClean="0">
              <a:latin typeface="Tahoma" pitchFamily="34" charset="0"/>
            </a:endParaRPr>
          </a:p>
          <a:p>
            <a:pPr fontAlgn="base"/>
            <a:r>
              <a:rPr lang="en-CA" sz="2100" dirty="0" err="1" smtClean="0">
                <a:solidFill>
                  <a:schemeClr val="dk1"/>
                </a:solidFill>
                <a:latin typeface="Tahoma" pitchFamily="34" charset="0"/>
              </a:rPr>
              <a:t>Cronkhite</a:t>
            </a:r>
            <a:r>
              <a:rPr lang="en-CA" sz="2100" dirty="0" smtClean="0">
                <a:solidFill>
                  <a:schemeClr val="dk1"/>
                </a:solidFill>
                <a:latin typeface="Tahoma" pitchFamily="34" charset="0"/>
              </a:rPr>
              <a:t>-Canada syndrome</a:t>
            </a:r>
          </a:p>
          <a:p>
            <a:pPr lvl="1" fontAlgn="base"/>
            <a:r>
              <a:rPr lang="en-CA" sz="1900" dirty="0" smtClean="0">
                <a:solidFill>
                  <a:schemeClr val="dk1"/>
                </a:solidFill>
                <a:latin typeface="Tahoma" pitchFamily="34" charset="0"/>
              </a:rPr>
              <a:t>Nonhereditary </a:t>
            </a:r>
            <a:r>
              <a:rPr lang="en-CA" sz="1900" dirty="0" err="1" smtClean="0">
                <a:solidFill>
                  <a:schemeClr val="dk1"/>
                </a:solidFill>
                <a:latin typeface="Tahoma" pitchFamily="34" charset="0"/>
              </a:rPr>
              <a:t>polyposis</a:t>
            </a:r>
            <a:r>
              <a:rPr lang="en-CA" sz="1900" dirty="0" smtClean="0">
                <a:solidFill>
                  <a:schemeClr val="dk1"/>
                </a:solidFill>
                <a:latin typeface="Tahoma" pitchFamily="34" charset="0"/>
              </a:rPr>
              <a:t> syndrome</a:t>
            </a:r>
          </a:p>
          <a:p>
            <a:pPr lvl="1" fontAlgn="base"/>
            <a:r>
              <a:rPr lang="en-CA" sz="1900" dirty="0" smtClean="0">
                <a:solidFill>
                  <a:schemeClr val="dk1"/>
                </a:solidFill>
                <a:latin typeface="Tahoma" pitchFamily="34" charset="0"/>
              </a:rPr>
              <a:t>Polyps plus </a:t>
            </a:r>
            <a:r>
              <a:rPr lang="en-CA" sz="1900" dirty="0" err="1" smtClean="0">
                <a:solidFill>
                  <a:schemeClr val="dk1"/>
                </a:solidFill>
                <a:latin typeface="Tahoma" pitchFamily="34" charset="0"/>
              </a:rPr>
              <a:t>ectodermal</a:t>
            </a:r>
            <a:r>
              <a:rPr lang="en-CA" sz="1900" dirty="0" smtClean="0">
                <a:solidFill>
                  <a:schemeClr val="dk1"/>
                </a:solidFill>
                <a:latin typeface="Tahoma" pitchFamily="34" charset="0"/>
              </a:rPr>
              <a:t> abnormalities </a:t>
            </a:r>
            <a:r>
              <a:rPr lang="en-CA" sz="1900" dirty="0" smtClean="0">
                <a:latin typeface="Tahoma" pitchFamily="34" charset="0"/>
              </a:rPr>
              <a:t>(</a:t>
            </a:r>
            <a:r>
              <a:rPr lang="en-US" sz="1900" dirty="0" smtClean="0">
                <a:latin typeface="Tahoma" pitchFamily="34" charset="0"/>
              </a:rPr>
              <a:t>Nail atrophy, hair loss, abnormal skin pigmentation) </a:t>
            </a:r>
            <a:r>
              <a:rPr lang="en-US" sz="1900" dirty="0" err="1" smtClean="0">
                <a:latin typeface="Tahoma" pitchFamily="34" charset="0"/>
              </a:rPr>
              <a:t>cachexia</a:t>
            </a:r>
            <a:r>
              <a:rPr lang="en-US" sz="1900" dirty="0" smtClean="0">
                <a:latin typeface="Tahoma" pitchFamily="34" charset="0"/>
              </a:rPr>
              <a:t>, and anemia</a:t>
            </a:r>
            <a:endParaRPr lang="en-CA" sz="1900" dirty="0" smtClean="0">
              <a:latin typeface="Tahoma" pitchFamily="34" charset="0"/>
            </a:endParaRPr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8600" y="0"/>
            <a:ext cx="2781531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GB" b="1" u="sng" dirty="0" smtClean="0"/>
              <a:t>Non-</a:t>
            </a:r>
            <a:r>
              <a:rPr lang="en-GB" b="1" u="sng" dirty="0" err="1" smtClean="0"/>
              <a:t>Neoplastic</a:t>
            </a:r>
            <a:r>
              <a:rPr lang="en-GB" b="1" u="sng" dirty="0" smtClean="0"/>
              <a:t> Polyp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504</TotalTime>
  <Words>850</Words>
  <Application>Microsoft Office PowerPoint</Application>
  <PresentationFormat>On-screen Show (4:3)</PresentationFormat>
  <Paragraphs>223</Paragraphs>
  <Slides>32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Oriel</vt:lpstr>
      <vt:lpstr>QuickTime Picture</vt:lpstr>
      <vt:lpstr> GNB  Pathology  2018</vt:lpstr>
      <vt:lpstr>Learning Objectives</vt:lpstr>
      <vt:lpstr>Tumors of the small and large intestines</vt:lpstr>
      <vt:lpstr>Slide 4</vt:lpstr>
      <vt:lpstr>Polyps</vt:lpstr>
      <vt:lpstr>Polyps</vt:lpstr>
      <vt:lpstr>Slide 7</vt:lpstr>
      <vt:lpstr>Hamartomatous polyps  </vt:lpstr>
      <vt:lpstr>  Hamartomatous polyp </vt:lpstr>
      <vt:lpstr>  Hamartomatous polyp </vt:lpstr>
      <vt:lpstr>Hamartomatous Polyps</vt:lpstr>
      <vt:lpstr>Peutz-Jehgers syndrome </vt:lpstr>
      <vt:lpstr>Slide 13</vt:lpstr>
      <vt:lpstr>  Lymphoid polyps </vt:lpstr>
      <vt:lpstr>Neoplastic Polyps (Adenomas)  </vt:lpstr>
      <vt:lpstr>Neoplastic Polyps (Adenomas)  </vt:lpstr>
      <vt:lpstr>  Tubular adenoma </vt:lpstr>
      <vt:lpstr>Villous Adenoma</vt:lpstr>
      <vt:lpstr>Neoplastic Polyps</vt:lpstr>
      <vt:lpstr>Slide 20</vt:lpstr>
      <vt:lpstr>Relationship of Neoplastic Polyps to Carcinoma</vt:lpstr>
      <vt:lpstr>Adenoma to Carcinoma Pathway</vt:lpstr>
      <vt:lpstr>Relationship of Neoplastic Polyps to Carcinoma</vt:lpstr>
      <vt:lpstr>Familial Polyposis Syndrome</vt:lpstr>
      <vt:lpstr>Familial Polyposis Syndrome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Dr.AL-Humaidi</dc:creator>
  <cp:lastModifiedBy>Maha Arafah</cp:lastModifiedBy>
  <cp:revision>53</cp:revision>
  <dcterms:created xsi:type="dcterms:W3CDTF">2011-11-14T13:03:18Z</dcterms:created>
  <dcterms:modified xsi:type="dcterms:W3CDTF">2018-11-29T19:09:54Z</dcterms:modified>
</cp:coreProperties>
</file>