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68" d="100"/>
          <a:sy n="68" d="100"/>
        </p:scale>
        <p:origin x="4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9D5-7E1A-4433-8B21-2237CC26FA2C}" type="datetimeFigureOut">
              <a:rPr lang="en-US" smtClean="0"/>
              <a:t>12/13/2018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108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smtClean="0"/>
              <a:t>12/13/2018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515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smtClean="0"/>
              <a:t>12/13/2018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455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smtClean="0"/>
              <a:t>12/13/2018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54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B55-62C0-407E-B706-C907B44B0BFC}" type="datetimeFigureOut">
              <a:rPr lang="en-US" smtClean="0"/>
              <a:t>12/13/2018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695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smtClean="0"/>
              <a:t>12/13/2018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89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smtClean="0"/>
              <a:t>12/13/2018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522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smtClean="0"/>
              <a:t>12/13/2018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961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smtClean="0"/>
              <a:t>12/13/2018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617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smtClean="0"/>
              <a:t>12/13/2018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677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3185-9573-406A-8068-0AB4F2335019}" type="datetimeFigureOut">
              <a:rPr lang="en-US" smtClean="0"/>
              <a:t>12/13/2018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417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smtClean="0"/>
              <a:t>12/13/2018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492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Integrated Biochemistry &amp; Pathology Practical Class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Liver Function Tests</a:t>
            </a:r>
            <a:endParaRPr lang="en-US" sz="32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586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8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Case 3</a:t>
            </a:r>
            <a:r>
              <a:rPr lang="en-US" b="1" dirty="0"/>
              <a:t>    </a:t>
            </a:r>
            <a:r>
              <a:rPr lang="en-US" b="1" i="1" dirty="0"/>
              <a:t>Obstructive jaundice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Q1. In the light of his medical history, interpret the results of his complete blood tests and liver function tests.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86934" y="2871241"/>
            <a:ext cx="9271000" cy="3718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Complete blood tests: </a:t>
            </a:r>
            <a:r>
              <a:rPr lang="en-US" sz="2400" b="1" dirty="0" err="1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Haemoglobin</a:t>
            </a:r>
            <a:r>
              <a:rPr lang="en-US" sz="2400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is decreased due to malnutrition or low intake (cancer).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LFT: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Serum bilirubin is increased (conjugated).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AST and ALT are slightly increased.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ALP and GGT are markedly increased (obstructive jaundice).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Serum albumin is decreased because of malnutrition or low food intake (cancer).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46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Case 3</a:t>
            </a:r>
            <a:r>
              <a:rPr lang="en-US" b="1" dirty="0"/>
              <a:t>    </a:t>
            </a:r>
            <a:r>
              <a:rPr lang="en-US" b="1" i="1" dirty="0"/>
              <a:t>Obstructive jaundice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Q2. What are the most likely causes (hypotheses)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83937" y="3003426"/>
            <a:ext cx="7225055" cy="5554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Obst</a:t>
            </a:r>
            <a:r>
              <a:rPr lang="en-US" sz="280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US" sz="2800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uctive jaundice due to pancreatic carcinoma.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66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Case 3</a:t>
            </a:r>
            <a:r>
              <a:rPr lang="en-US" b="1" dirty="0"/>
              <a:t>    </a:t>
            </a:r>
            <a:r>
              <a:rPr lang="en-US" b="1" i="1" dirty="0"/>
              <a:t>Obstructive jaundice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Q3</a:t>
            </a:r>
            <a:r>
              <a:rPr lang="en-US" b="1" dirty="0"/>
              <a:t>. What are the underlying mechanisms for his jaundice?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0" y="3064285"/>
            <a:ext cx="6096000" cy="1754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Pancreatic carcinoma obstruct the flow of bile leading to increased conjugated bilirubin.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48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77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Case 4</a:t>
            </a:r>
            <a:r>
              <a:rPr lang="en-US" b="1" dirty="0"/>
              <a:t>      </a:t>
            </a:r>
            <a:r>
              <a:rPr lang="en-US" b="1" i="1" dirty="0"/>
              <a:t>Drug toxicity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Q1. In the light of his medical history, interpret the results of her complete blood tests and liver function tests.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3467" y="2986339"/>
            <a:ext cx="10143066" cy="3817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Complete blood tests: Normal.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LFT: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Serum bilirubin is increased (conjugated and unconjugated).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AST and ALT are slightly increased.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ALP and GGT are slightly increased.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800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Prothrombin time is increased due to low prothrombin synthesis by liver cells.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88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Case 4</a:t>
            </a:r>
            <a:r>
              <a:rPr lang="en-US" b="1" dirty="0"/>
              <a:t>      </a:t>
            </a:r>
            <a:r>
              <a:rPr lang="en-US" b="1" i="1" dirty="0"/>
              <a:t>Drug toxicity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Q2</a:t>
            </a:r>
            <a:r>
              <a:rPr lang="en-US" b="1" dirty="0"/>
              <a:t>. What are the most likely causes (hypotheses)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14752" y="3223559"/>
            <a:ext cx="2562496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 err="1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Paracetamol</a:t>
            </a:r>
            <a:r>
              <a:rPr lang="en-US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Drug toxicity.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92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Case 4</a:t>
            </a:r>
            <a:r>
              <a:rPr lang="en-US" b="1" dirty="0"/>
              <a:t>      </a:t>
            </a:r>
            <a:r>
              <a:rPr lang="en-US" b="1" i="1" dirty="0"/>
              <a:t>Drug toxicity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Q3. What are the underlying mechanisms for her jaundice?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75267" y="2640446"/>
            <a:ext cx="8796867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400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Depletion of reduced glutathione (GSH) makes the hepatocytes more susceptible to cell death caused by reactive oxygen species.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Diseases of liver parenchymal cells decrease its capacity to conjugate bilirubin leading to increased unconjugated bilirubin in blood.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Damage to liver cells affects </a:t>
            </a:r>
            <a:r>
              <a:rPr lang="en-US" sz="2400" b="1" dirty="0" err="1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Enterohepatic</a:t>
            </a:r>
            <a:r>
              <a:rPr lang="en-US" sz="2400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circulation &amp; increased leaking of conjugated &amp; unconjugated bilirubin into blood.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3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06578981"/>
              </p:ext>
            </p:extLst>
          </p:nvPr>
        </p:nvGraphicFramePr>
        <p:xfrm>
          <a:off x="1524000" y="237067"/>
          <a:ext cx="9110132" cy="6373920"/>
        </p:xfrm>
        <a:graphic>
          <a:graphicData uri="http://schemas.openxmlformats.org/drawingml/2006/table">
            <a:tbl>
              <a:tblPr firstRow="1" firstCol="1" bandRow="1"/>
              <a:tblGrid>
                <a:gridCol w="2302561"/>
                <a:gridCol w="3303674"/>
                <a:gridCol w="1802004"/>
                <a:gridCol w="1701893"/>
              </a:tblGrid>
              <a:tr h="5142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Enzyme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729" marR="49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Hepatic Jaundice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729" marR="49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Obstructive Jaundice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729" marR="49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Hemolytic Jaundice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729" marR="49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0284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(mainly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 liver, cytoplasmic)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729" marR="49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Markedly increased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729" marR="49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Slightly raised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729" marR="49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Normal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729" marR="49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427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liver, myocardium and other tissue, cytoplasmic and mitochondrial)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729" marR="49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Markedly increased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729" marR="49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Slightly raised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729" marR="49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Normal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729" marR="49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427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ALP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(liver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bone and other tissue, result of more synthesis)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729" marR="49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Raised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729" marR="49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Markedly increased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729" marR="49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Normal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729" marR="49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0284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GGT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(in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liver and other tissue, microsomal 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enzyme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49729" marR="49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Increased(Very high in Alcoholic Hepatitis)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729" marR="49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Markedly increased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729" marR="49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Normal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729" marR="49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2478046" y="-1413864"/>
            <a:ext cx="11029379" cy="939731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2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Case </a:t>
            </a:r>
            <a:r>
              <a:rPr lang="en-US" b="1" u="sng" dirty="0"/>
              <a:t>1:</a:t>
            </a:r>
            <a:r>
              <a:rPr lang="en-US" b="1" dirty="0"/>
              <a:t>        </a:t>
            </a:r>
            <a:r>
              <a:rPr lang="en-US" b="1" i="1" dirty="0"/>
              <a:t>Pre hepatic jaundice (Hemolytic jaundice)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8375"/>
          </a:xfrm>
        </p:spPr>
        <p:txBody>
          <a:bodyPr/>
          <a:lstStyle/>
          <a:p>
            <a:r>
              <a:rPr lang="en-US" b="1" dirty="0" smtClean="0"/>
              <a:t>Q1</a:t>
            </a:r>
            <a:r>
              <a:rPr lang="en-US" b="1" dirty="0"/>
              <a:t>. In the light of his medical history, interpret the results of his complete blood tests and liver function tests</a:t>
            </a:r>
            <a:r>
              <a:rPr lang="en-US" b="1" dirty="0" smtClean="0"/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Complete Blood tests show only decreased hemoglobin due to hemolysis induced by </a:t>
            </a:r>
            <a:r>
              <a:rPr lang="en-US" dirty="0" err="1">
                <a:solidFill>
                  <a:srgbClr val="FF0000"/>
                </a:solidFill>
              </a:rPr>
              <a:t>chloroquine</a:t>
            </a:r>
            <a:r>
              <a:rPr lang="en-US" dirty="0">
                <a:solidFill>
                  <a:srgbClr val="FF0000"/>
                </a:solidFill>
              </a:rPr>
              <a:t> in Glucose-6-phosphate dehydrogenase (G6PD) deficient patient.</a:t>
            </a:r>
          </a:p>
          <a:p>
            <a:r>
              <a:rPr lang="en-US" dirty="0">
                <a:solidFill>
                  <a:srgbClr val="FF0000"/>
                </a:solidFill>
              </a:rPr>
              <a:t>LFT: Only increased serum bilirubin (unconjugated) because the increased breakdown of hemoglobin exceeds the capacity of liver cells to conjugate bilirubin.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01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Q2. What are the most likely causes (hypotheses)</a:t>
            </a:r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Case </a:t>
            </a:r>
            <a:r>
              <a:rPr lang="en-US" b="1" u="sng" dirty="0"/>
              <a:t>1:</a:t>
            </a:r>
            <a:r>
              <a:rPr lang="en-US" b="1" dirty="0"/>
              <a:t>        </a:t>
            </a:r>
            <a:r>
              <a:rPr lang="en-US" b="1" i="1" dirty="0"/>
              <a:t>Pre hepatic jaundice (Hemolytic jaundice)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90133" y="2658533"/>
            <a:ext cx="7653867" cy="175445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 hepatic jaundice (Hemolytic jaundice) induced by </a:t>
            </a:r>
            <a:r>
              <a:rPr lang="en-US" sz="3200" dirty="0" err="1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chloroquine</a:t>
            </a:r>
            <a:r>
              <a:rPr lang="en-US" sz="320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Glucose-6-phosphate dehydrogenase (G6PD) deficient patient.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79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Q3</a:t>
            </a:r>
            <a:r>
              <a:rPr lang="en-US" b="1" dirty="0"/>
              <a:t>. What are the underlying mechanisms for his jaundice?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Case </a:t>
            </a:r>
            <a:r>
              <a:rPr lang="en-US" b="1" u="sng" dirty="0"/>
              <a:t>1:</a:t>
            </a:r>
            <a:r>
              <a:rPr lang="en-US" b="1" dirty="0"/>
              <a:t>        </a:t>
            </a:r>
            <a:r>
              <a:rPr lang="en-US" b="1" i="1" dirty="0"/>
              <a:t>Pre hepatic jaundice (Hemolytic jaundice)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05467" y="2681616"/>
            <a:ext cx="7738533" cy="2025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 err="1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Chloroquine</a:t>
            </a:r>
            <a:r>
              <a:rPr lang="en-US" sz="280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destroys RBCs in G6PD deficient patient leading to increased breakdown of hemoglobin exceeding the capacity of liver cells to conjugate bilirubin</a:t>
            </a:r>
            <a:r>
              <a:rPr lang="en-US" sz="2800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97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8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134" y="133391"/>
            <a:ext cx="10515600" cy="1325563"/>
          </a:xfrm>
        </p:spPr>
        <p:txBody>
          <a:bodyPr/>
          <a:lstStyle/>
          <a:p>
            <a:r>
              <a:rPr lang="en-US" b="1" u="sng" dirty="0"/>
              <a:t>Case 2 </a:t>
            </a:r>
            <a:r>
              <a:rPr lang="en-US" b="1" i="1" dirty="0"/>
              <a:t>   Hepatic jaundice (Viral hepatitis)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933" y="965465"/>
            <a:ext cx="10515600" cy="4351338"/>
          </a:xfrm>
        </p:spPr>
        <p:txBody>
          <a:bodyPr/>
          <a:lstStyle/>
          <a:p>
            <a:r>
              <a:rPr lang="en-US" b="1" dirty="0"/>
              <a:t>Q1. In the light of his medical history, interpret the results of his complete blood tests and liver function tests.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61533" y="1897104"/>
            <a:ext cx="9296400" cy="4808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Complete blood tests show only decreased White blood cell count due to viral infection.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LFT: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ALT and AST are markedly increased.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ALP is elevated (much higher levels in obstructive jaundice).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PT is slightly increased due to low prothrombin synthesis by liver cells.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Bilirubin in urine increased because conjugated bilirubin is water soluble &amp; can pass through glomerular filter in kidney.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25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Case 2 </a:t>
            </a:r>
            <a:r>
              <a:rPr lang="en-US" b="1" i="1" dirty="0"/>
              <a:t>   Hepatic jaundice (Viral hepatitis)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5225"/>
            <a:ext cx="10515600" cy="4351338"/>
          </a:xfrm>
        </p:spPr>
        <p:txBody>
          <a:bodyPr/>
          <a:lstStyle/>
          <a:p>
            <a:r>
              <a:rPr lang="en-US" b="1" dirty="0" smtClean="0"/>
              <a:t>Q2</a:t>
            </a:r>
            <a:r>
              <a:rPr lang="en-US" b="1" dirty="0"/>
              <a:t>. What are the most likely </a:t>
            </a:r>
            <a:r>
              <a:rPr lang="en-US" b="1" dirty="0" smtClean="0"/>
              <a:t>causes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58440" y="2566162"/>
            <a:ext cx="5104859" cy="6218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Hepatic jaundice (Viral hepatitis).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19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Case 2 </a:t>
            </a:r>
            <a:r>
              <a:rPr lang="en-US" b="1" i="1" dirty="0"/>
              <a:t>   Hepatic jaundice (Viral hepatitis)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Q3. What are the underlying mechanisms for his jaundice?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2468566"/>
            <a:ext cx="10151533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Viral Diseases of liver parenchymal cells decrease its capacity to conjugate bilirubin leading to increased unconjugated bilirubin in blood.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Damage to liver cells affects </a:t>
            </a:r>
            <a:r>
              <a:rPr lang="en-US" sz="2800" dirty="0" err="1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Enterohepatic</a:t>
            </a:r>
            <a:r>
              <a:rPr lang="en-US" sz="280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circulation &amp; increased leaking of conjugated &amp; unconjugated bilirubin into blood.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Bilirubin in urine increased because conjugated bilirubin is water soluble &amp; can pass through glomerular filter in kidney.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199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742</Words>
  <Application>Microsoft Office PowerPoint</Application>
  <PresentationFormat>ملء الشاشة</PresentationFormat>
  <Paragraphs>83</Paragraphs>
  <Slides>17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24" baseType="lpstr">
      <vt:lpstr>Arial</vt:lpstr>
      <vt:lpstr>Arial Narrow</vt:lpstr>
      <vt:lpstr>Calibri</vt:lpstr>
      <vt:lpstr>Calibri Light</vt:lpstr>
      <vt:lpstr>Symbol</vt:lpstr>
      <vt:lpstr>Times New Roman</vt:lpstr>
      <vt:lpstr>Office Theme</vt:lpstr>
      <vt:lpstr>Integrated Biochemistry &amp; Pathology Practical Class </vt:lpstr>
      <vt:lpstr>عرض تقديمي في PowerPoint</vt:lpstr>
      <vt:lpstr>Case 1:        Pre hepatic jaundice (Hemolytic jaundice)</vt:lpstr>
      <vt:lpstr>Case 1:        Pre hepatic jaundice (Hemolytic jaundice)</vt:lpstr>
      <vt:lpstr>Case 1:        Pre hepatic jaundice (Hemolytic jaundice)</vt:lpstr>
      <vt:lpstr>عرض تقديمي في PowerPoint</vt:lpstr>
      <vt:lpstr>Case 2    Hepatic jaundice (Viral hepatitis) </vt:lpstr>
      <vt:lpstr>Case 2    Hepatic jaundice (Viral hepatitis) </vt:lpstr>
      <vt:lpstr>Case 2    Hepatic jaundice (Viral hepatitis) </vt:lpstr>
      <vt:lpstr>عرض تقديمي في PowerPoint</vt:lpstr>
      <vt:lpstr>Case 3    Obstructive jaundice </vt:lpstr>
      <vt:lpstr>Case 3    Obstructive jaundice </vt:lpstr>
      <vt:lpstr>Case 3    Obstructive jaundice </vt:lpstr>
      <vt:lpstr>عرض تقديمي في PowerPoint</vt:lpstr>
      <vt:lpstr>Case 4      Drug toxicity </vt:lpstr>
      <vt:lpstr>Case 4      Drug toxicity </vt:lpstr>
      <vt:lpstr>Case 4      Drug toxicity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Biochemistry &amp; Pathology Practical Class</dc:title>
  <dc:creator>Maha Mohammead Arfah</dc:creator>
  <cp:lastModifiedBy>ksu</cp:lastModifiedBy>
  <cp:revision>3</cp:revision>
  <dcterms:created xsi:type="dcterms:W3CDTF">2018-12-12T13:13:32Z</dcterms:created>
  <dcterms:modified xsi:type="dcterms:W3CDTF">2018-12-13T09:00:05Z</dcterms:modified>
</cp:coreProperties>
</file>