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91" r:id="rId3"/>
    <p:sldId id="263" r:id="rId4"/>
    <p:sldId id="532" r:id="rId5"/>
    <p:sldId id="305" r:id="rId6"/>
    <p:sldId id="502" r:id="rId7"/>
    <p:sldId id="396" r:id="rId8"/>
    <p:sldId id="531" r:id="rId9"/>
    <p:sldId id="397" r:id="rId10"/>
    <p:sldId id="265" r:id="rId11"/>
    <p:sldId id="534" r:id="rId12"/>
    <p:sldId id="314" r:id="rId13"/>
    <p:sldId id="535" r:id="rId14"/>
    <p:sldId id="516" r:id="rId15"/>
    <p:sldId id="400" r:id="rId16"/>
    <p:sldId id="401" r:id="rId17"/>
    <p:sldId id="402" r:id="rId18"/>
    <p:sldId id="505" r:id="rId19"/>
    <p:sldId id="523" r:id="rId20"/>
    <p:sldId id="410" r:id="rId21"/>
    <p:sldId id="411" r:id="rId22"/>
    <p:sldId id="405" r:id="rId23"/>
    <p:sldId id="406" r:id="rId24"/>
    <p:sldId id="407" r:id="rId25"/>
    <p:sldId id="408" r:id="rId26"/>
    <p:sldId id="527" r:id="rId27"/>
    <p:sldId id="524" r:id="rId28"/>
    <p:sldId id="525" r:id="rId29"/>
    <p:sldId id="526" r:id="rId30"/>
    <p:sldId id="5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5619" autoAdjust="0"/>
  </p:normalViewPr>
  <p:slideViewPr>
    <p:cSldViewPr>
      <p:cViewPr varScale="1">
        <p:scale>
          <a:sx n="47" d="100"/>
          <a:sy n="47" d="100"/>
        </p:scale>
        <p:origin x="-101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225-E22B-4AF6-9FA0-D3552B48732A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29E3C-A7A0-4781-9108-4A44678A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the inflammation has produced large, irregularly shaped to rake-like ulcers that are separated from each other by mucosa that appears close to normal.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It is caused by mutations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adenomatous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polyposis</a:t>
            </a:r>
            <a:r>
              <a:rPr lang="en-US" baseline="0" dirty="0" smtClean="0"/>
              <a:t> coli , or </a:t>
            </a:r>
            <a:r>
              <a:rPr lang="en-US" baseline="0" smtClean="0"/>
              <a:t>APC gene .</a:t>
            </a:r>
            <a:endParaRPr lang="en-US" smtClean="0"/>
          </a:p>
        </p:txBody>
      </p:sp>
      <p:sp>
        <p:nvSpPr>
          <p:cNvPr id="505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F84CC-2D60-4EEC-A4C6-9237E41E0F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1D150-603D-4F25-87AF-DD870F075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7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C6F80-B797-46E7-A431-AB8F4E137D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18D320-F9FB-4A7C-8050-A884ECE144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E96BE3-4D2A-491C-A4A0-A8E67C3FC6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entire colon is abnormal, and the usual transverse </a:t>
            </a:r>
            <a:r>
              <a:rPr lang="en-US" dirty="0" err="1" smtClean="0"/>
              <a:t>rugal</a:t>
            </a:r>
            <a:r>
              <a:rPr lang="en-US" dirty="0" smtClean="0"/>
              <a:t> folds have been almost completely effaced.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9E3C-A7A0-4781-9108-4A44678AF1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Inflammatory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pseudopolyp</a:t>
            </a:r>
            <a:endParaRPr lang="en-US" dirty="0" smtClean="0"/>
          </a:p>
        </p:txBody>
      </p:sp>
      <p:sp>
        <p:nvSpPr>
          <p:cNvPr id="496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14DD4-F646-4F28-B7DF-22861FF1D4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303AB5-2229-4F88-A93A-47CB00F366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TUBULAR adenoma, note how all the epithelial (glandular) cells look the same.</a:t>
            </a:r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2F5D8B-3DDA-4013-8759-A3A306C7381D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Villous adenomas behave more aggressively than tubular adenomas. They have a HIGHER rate of developing into frank adenocarcinomas than the “tubular” patterns.</a:t>
            </a:r>
          </a:p>
        </p:txBody>
      </p:sp>
      <p:sp>
        <p:nvSpPr>
          <p:cNvPr id="3584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32ADFE-4E98-41CD-A819-BF208450C779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1A16-B614-45A7-B5A5-D789006B2C58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D49D-256D-49CD-932D-340D3D5EC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med.und.nodak.edu/depts/path/powerpoint/blk5/NP1_files/slide0031_image029.wmz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Digestive system block- </a:t>
            </a:r>
            <a:br>
              <a:rPr lang="en-US" dirty="0" smtClean="0"/>
            </a:br>
            <a:r>
              <a:rPr lang="en-US" dirty="0" smtClean="0"/>
              <a:t>Practical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1840" y="692696"/>
            <a:ext cx="26134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GNT Block</a:t>
            </a:r>
            <a:endParaRPr lang="en-US" sz="3200" b="1" dirty="0" smtClean="0"/>
          </a:p>
          <a:p>
            <a:pPr algn="ctr"/>
            <a:r>
              <a:rPr lang="en-US" sz="2400" b="1" dirty="0" smtClean="0"/>
              <a:t>2018</a:t>
            </a:r>
          </a:p>
          <a:p>
            <a:pPr algn="ctr"/>
            <a:r>
              <a:rPr lang="en-US" sz="2400" b="1" dirty="0" smtClean="0"/>
              <a:t>Pathology Practical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Ulcerative colitis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http://www.pathology.washington.edu/about/education/gallery/jpgs575/spa/img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200800" cy="49685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15616" y="57332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entire colon is abnormal, and the usual transverse </a:t>
            </a:r>
            <a:r>
              <a:rPr lang="en-US" sz="2400" dirty="0" err="1" smtClean="0"/>
              <a:t>rugal</a:t>
            </a:r>
            <a:r>
              <a:rPr lang="en-US" sz="2400" dirty="0" smtClean="0"/>
              <a:t> folds have been almost completely effaced.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85750"/>
            <a:ext cx="4040187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292080" y="3284984"/>
            <a:ext cx="365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Inflammatory </a:t>
            </a:r>
            <a:r>
              <a:rPr lang="en-US" sz="2400" b="1" dirty="0" err="1" smtClean="0"/>
              <a:t>pseudopolyp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http://www.pathology.washington.edu/about/education/gallery/jpgs575/spa/img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84776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2132856"/>
            <a:ext cx="22013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Crypt abscess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OwoEg7Db_AE/TTnP29ZByGI/AAAAAAAABqw/BIfhdvt2pB8/s320/Crypt%2Babsc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16" y="476672"/>
            <a:ext cx="7825774" cy="554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929718" cy="2571744"/>
          </a:xfrm>
          <a:prstGeom prst="rect">
            <a:avLst/>
          </a:prstGeom>
        </p:spPr>
        <p:txBody>
          <a:bodyPr tIns="0" bIns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Ulcerative colitis:</a:t>
            </a:r>
            <a:br>
              <a:rPr lang="en-US" sz="3600" b="1" i="1" dirty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</a:br>
            <a:r>
              <a:rPr lang="en-US" sz="2800" b="1" i="1" dirty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Section of large bowel wall show a few relatively superficial ulcers lined by acute inflammatory exudate. Marked oedema and vascular congestion are seen in lamina propria.</a:t>
            </a: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214313" y="3254375"/>
            <a:ext cx="8643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The mucosa adjacent to the ulcers contains several crypt abscesses and there is evidence of goblet cells depletion in many glands. 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>
                <a:latin typeface="Franklin Gothic Demi" pitchFamily="34" charset="0"/>
              </a:rPr>
              <a:t>No granulomas or glandular dysplasia are noted.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Adenomatous</a:t>
            </a:r>
            <a:r>
              <a:rPr lang="en-US" sz="3600" dirty="0" smtClean="0"/>
              <a:t> polyp of rectum / colon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ed.und.nodak.edu/depts/path/powerpoint/blk5/NP1_files/slide0031_image029.wmz"/>
          <p:cNvPicPr>
            <a:picLocks noChangeArrowheads="1"/>
          </p:cNvPicPr>
          <p:nvPr/>
        </p:nvPicPr>
        <p:blipFill>
          <a:blip r:embed="rId2" r:link="rId3" cstate="print">
            <a:lum bright="6000"/>
          </a:blip>
          <a:srcRect b="23607"/>
          <a:stretch>
            <a:fillRect/>
          </a:stretch>
        </p:blipFill>
        <p:spPr bwMode="auto">
          <a:xfrm>
            <a:off x="1142976" y="1571612"/>
            <a:ext cx="6715172" cy="1952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14546" y="4143380"/>
            <a:ext cx="4590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Organ: </a:t>
            </a:r>
            <a:r>
              <a:rPr lang="pl-PL" sz="2800" b="1" dirty="0" smtClean="0"/>
              <a:t>Colon </a:t>
            </a:r>
            <a:r>
              <a:rPr lang="en-US" sz="2800" b="1" dirty="0" smtClean="0"/>
              <a:t>     </a:t>
            </a:r>
            <a:r>
              <a:rPr lang="en-US" sz="2800" b="1" dirty="0" err="1" smtClean="0"/>
              <a:t>Dx</a:t>
            </a:r>
            <a:r>
              <a:rPr lang="en-US" sz="2800" b="1" dirty="0" smtClean="0"/>
              <a:t>:</a:t>
            </a:r>
            <a:r>
              <a:rPr lang="pl-PL" sz="2800" b="1" dirty="0" smtClean="0"/>
              <a:t> adenoma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99535"/>
            <a:ext cx="4190999" cy="6053665"/>
          </a:xfrm>
          <a:prstGeom prst="rect">
            <a:avLst/>
          </a:prstGeom>
        </p:spPr>
      </p:pic>
      <p:sp>
        <p:nvSpPr>
          <p:cNvPr id="8" name="Text Box 267"/>
          <p:cNvSpPr txBox="1"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dirty="0" smtClean="0"/>
              <a:t>Colonic </a:t>
            </a:r>
            <a:r>
              <a:rPr lang="en-US" sz="2000" dirty="0"/>
              <a:t>polyp.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 descr="OBJID_1386"/>
          <p:cNvSpPr>
            <a:spLocks noGrp="1" noChangeAspect="1" noChangeArrowheads="1"/>
          </p:cNvSpPr>
          <p:nvPr isPhoto="1"/>
        </p:nvSpPr>
        <p:spPr bwMode="auto">
          <a:xfrm>
            <a:off x="4191000" y="1905000"/>
            <a:ext cx="4724400" cy="4343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3620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Tubular adenoma, colon</a:t>
            </a:r>
          </a:p>
        </p:txBody>
      </p:sp>
      <p:sp>
        <p:nvSpPr>
          <p:cNvPr id="4" name="Rectangle 4" descr="polyp"/>
          <p:cNvSpPr>
            <a:spLocks noGrp="1" noChangeAspect="1" noChangeArrowheads="1"/>
          </p:cNvSpPr>
          <p:nvPr isPhoto="1"/>
        </p:nvSpPr>
        <p:spPr bwMode="auto">
          <a:xfrm>
            <a:off x="533400" y="1905000"/>
            <a:ext cx="3657600" cy="4343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2585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Gross and histopathology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1412"/>
          </a:xfrm>
        </p:spPr>
        <p:txBody>
          <a:bodyPr/>
          <a:lstStyle/>
          <a:p>
            <a:r>
              <a:rPr lang="en-US" b="1" smtClean="0">
                <a:solidFill>
                  <a:srgbClr val="0E03EF"/>
                </a:solidFill>
              </a:rPr>
              <a:t>ADENOMATOUS POLYP (TUBULAR)</a:t>
            </a:r>
          </a:p>
        </p:txBody>
      </p:sp>
      <p:pic>
        <p:nvPicPr>
          <p:cNvPr id="163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2500" cy="452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1412"/>
          </a:xfrm>
        </p:spPr>
        <p:txBody>
          <a:bodyPr/>
          <a:lstStyle/>
          <a:p>
            <a:r>
              <a:rPr lang="en-US" b="1" smtClean="0">
                <a:solidFill>
                  <a:srgbClr val="0E03EF"/>
                </a:solidFill>
              </a:rPr>
              <a:t>ADENOMATOUS POLYP (VILLOUS)</a:t>
            </a:r>
          </a:p>
        </p:txBody>
      </p:sp>
      <p:pic>
        <p:nvPicPr>
          <p:cNvPr id="164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524000"/>
            <a:ext cx="60960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familial </a:t>
            </a:r>
            <a:r>
              <a:rPr lang="en-US" sz="4000" dirty="0" err="1" smtClean="0"/>
              <a:t>adenomatous</a:t>
            </a:r>
            <a:r>
              <a:rPr lang="en-US" sz="4000" dirty="0" smtClean="0"/>
              <a:t> </a:t>
            </a:r>
            <a:r>
              <a:rPr lang="en-US" sz="4000" dirty="0" err="1" smtClean="0"/>
              <a:t>polyposis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3786187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Colon carcinoma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-medlib.med.utah.edu/WebPath/jpeg4/GI06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428604"/>
            <a:ext cx="7660586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47" name="Title 4"/>
          <p:cNvSpPr>
            <a:spLocks noGrp="1"/>
          </p:cNvSpPr>
          <p:nvPr>
            <p:ph type="title"/>
          </p:nvPr>
        </p:nvSpPr>
        <p:spPr>
          <a:xfrm>
            <a:off x="642910" y="5143512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Organ: </a:t>
            </a:r>
            <a:r>
              <a:rPr lang="pl-PL" sz="3600" b="1" dirty="0" smtClean="0"/>
              <a:t>Colon </a:t>
            </a:r>
            <a:r>
              <a:rPr lang="en-US" sz="3600" b="1" dirty="0" smtClean="0"/>
              <a:t>     </a:t>
            </a:r>
            <a:r>
              <a:rPr lang="en-US" sz="3600" b="1" dirty="0" err="1" smtClean="0"/>
              <a:t>Dx</a:t>
            </a:r>
            <a:r>
              <a:rPr lang="en-US" sz="3600" b="1" dirty="0" smtClean="0"/>
              <a:t>:</a:t>
            </a:r>
            <a:r>
              <a:rPr lang="pl-PL" sz="3600" b="1" dirty="0" smtClean="0"/>
              <a:t> adenocarcinoma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coloncancer"/>
          <p:cNvSpPr>
            <a:spLocks noGrp="1" noChangeAspect="1" noChangeArrowheads="1"/>
          </p:cNvSpPr>
          <p:nvPr isPhoto="1"/>
        </p:nvSpPr>
        <p:spPr bwMode="auto">
          <a:xfrm>
            <a:off x="323528" y="332656"/>
            <a:ext cx="8568952" cy="61926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000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7375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9275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6425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Crohn’s</a:t>
            </a:r>
            <a:r>
              <a:rPr lang="en-US" sz="4000" dirty="0" smtClean="0"/>
              <a:t> disease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Adenocarcinoma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of the large intestine: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large intestine shows: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1500188"/>
            <a:ext cx="871537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Franklin Gothic Demi" pitchFamily="34" charset="0"/>
                <a:cs typeface="+mn-cs"/>
              </a:rPr>
              <a:t>A </a:t>
            </a:r>
            <a:r>
              <a:rPr lang="en-US" sz="2800" i="1" dirty="0" err="1">
                <a:latin typeface="Franklin Gothic Demi" pitchFamily="34" charset="0"/>
                <a:cs typeface="+mn-cs"/>
              </a:rPr>
              <a:t>tumour</a:t>
            </a:r>
            <a:r>
              <a:rPr lang="en-US" sz="2800" i="1" dirty="0">
                <a:latin typeface="Franklin Gothic Demi" pitchFamily="34" charset="0"/>
                <a:cs typeface="+mn-cs"/>
              </a:rPr>
              <a:t> mass at one end, and a normal mucosa on the other side: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latin typeface="Franklin Gothic Demi" pitchFamily="34" charset="0"/>
              <a:cs typeface="+mn-cs"/>
            </a:endParaRP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 err="1">
                <a:latin typeface="Franklin Gothic Demi" pitchFamily="34" charset="0"/>
                <a:cs typeface="+mn-cs"/>
              </a:rPr>
              <a:t>Tumour</a:t>
            </a:r>
            <a:r>
              <a:rPr lang="en-US" sz="2800" dirty="0">
                <a:latin typeface="Franklin Gothic Demi" pitchFamily="34" charset="0"/>
                <a:cs typeface="+mn-cs"/>
              </a:rPr>
              <a:t> consists of crowded irregular malignant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acini</a:t>
            </a:r>
            <a:r>
              <a:rPr lang="en-US" sz="2800" dirty="0">
                <a:latin typeface="Franklin Gothic Demi" pitchFamily="34" charset="0"/>
                <a:cs typeface="+mn-cs"/>
              </a:rPr>
              <a:t> separated by thin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fibrovascular</a:t>
            </a:r>
            <a:r>
              <a:rPr lang="en-US" sz="2800" dirty="0">
                <a:latin typeface="Franklin Gothic Demi" pitchFamily="34" charset="0"/>
                <a:cs typeface="+mn-cs"/>
              </a:rPr>
              <a:t>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stroma</a:t>
            </a:r>
            <a:r>
              <a:rPr lang="en-US" sz="2800" dirty="0">
                <a:latin typeface="Franklin Gothic Demi" pitchFamily="34" charset="0"/>
                <a:cs typeface="+mn-cs"/>
              </a:rPr>
              <a:t>.</a:t>
            </a: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800" dirty="0">
              <a:latin typeface="Franklin Gothic Demi" pitchFamily="34" charset="0"/>
              <a:cs typeface="+mn-cs"/>
            </a:endParaRP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Franklin Gothic Demi" pitchFamily="34" charset="0"/>
                <a:cs typeface="+mn-cs"/>
              </a:rPr>
              <a:t>The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acini</a:t>
            </a:r>
            <a:r>
              <a:rPr lang="en-US" sz="2800" dirty="0">
                <a:latin typeface="Franklin Gothic Demi" pitchFamily="34" charset="0"/>
                <a:cs typeface="+mn-cs"/>
              </a:rPr>
              <a:t> are lined </a:t>
            </a:r>
            <a:r>
              <a:rPr lang="en-US" sz="2800" dirty="0" smtClean="0">
                <a:latin typeface="Franklin Gothic Demi" pitchFamily="34" charset="0"/>
                <a:cs typeface="+mn-cs"/>
              </a:rPr>
              <a:t>by </a:t>
            </a:r>
            <a:r>
              <a:rPr lang="en-US" sz="2800" dirty="0">
                <a:latin typeface="Franklin Gothic Demi" pitchFamily="34" charset="0"/>
                <a:cs typeface="+mn-cs"/>
              </a:rPr>
              <a:t>one or several layers of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neoplastic</a:t>
            </a:r>
            <a:r>
              <a:rPr lang="en-US" sz="2800" dirty="0">
                <a:latin typeface="Franklin Gothic Demi" pitchFamily="34" charset="0"/>
                <a:cs typeface="+mn-cs"/>
              </a:rPr>
              <a:t> cells with papillary projection showing pleomorphism,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hyperchromatism</a:t>
            </a:r>
            <a:r>
              <a:rPr lang="en-US" sz="2800" dirty="0">
                <a:latin typeface="Franklin Gothic Demi" pitchFamily="34" charset="0"/>
                <a:cs typeface="+mn-cs"/>
              </a:rPr>
              <a:t> and few mitoses.</a:t>
            </a: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800" dirty="0">
              <a:latin typeface="Franklin Gothic Demi" pitchFamily="34" charset="0"/>
              <a:cs typeface="+mn-cs"/>
            </a:endParaRPr>
          </a:p>
          <a:p>
            <a:pPr marL="531813" indent="-531813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Franklin Gothic Demi" pitchFamily="34" charset="0"/>
                <a:cs typeface="+mn-cs"/>
              </a:rPr>
              <a:t>Muscle coat is invaded by </a:t>
            </a:r>
            <a:r>
              <a:rPr lang="en-US" sz="2800" dirty="0" err="1">
                <a:latin typeface="Franklin Gothic Demi" pitchFamily="34" charset="0"/>
                <a:cs typeface="+mn-cs"/>
              </a:rPr>
              <a:t>neoplastc</a:t>
            </a:r>
            <a:r>
              <a:rPr lang="en-US" sz="2800" dirty="0">
                <a:latin typeface="Franklin Gothic Demi" pitchFamily="34" charset="0"/>
                <a:cs typeface="+mn-cs"/>
              </a:rPr>
              <a:t> glands.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http://www.pathology.washington.edu/about/education/gallery/jpgs575/spa/img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6967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40005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16016" y="2060848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Crohn,’s</a:t>
            </a:r>
            <a:r>
              <a:rPr lang="en-US" sz="2400" b="1" dirty="0" smtClean="0"/>
              <a:t> disease</a:t>
            </a:r>
          </a:p>
          <a:p>
            <a:r>
              <a:rPr lang="en-US" sz="2000" b="1" dirty="0" smtClean="0"/>
              <a:t>Linear </a:t>
            </a:r>
            <a:r>
              <a:rPr lang="en-US" sz="2000" b="1" dirty="0" smtClean="0"/>
              <a:t>mucosal ulcers and thickened intestinal wall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Crohns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br>
              <a:rPr lang="en-US" sz="2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latin typeface="Franklin Gothic Demi" pitchFamily="34" charset="0"/>
              </a:rPr>
              <a:t>alternating normal and ulcerating mucosa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6" descr="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152400" y="579437"/>
            <a:ext cx="8888533" cy="5440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</a:t>
            </a:r>
            <a:r>
              <a:rPr lang="en-US" sz="3600" dirty="0" smtClean="0">
                <a:latin typeface="Franklin Gothic Demi" pitchFamily="34" charset="0"/>
              </a:rPr>
              <a:t>CROHN’S DISEASE (LARGE BOWEL</a:t>
            </a:r>
            <a:r>
              <a:rPr lang="en-US" sz="3600" dirty="0" smtClean="0">
                <a:latin typeface="Franklin Gothic Demi" pitchFamily="34" charset="0"/>
              </a:rPr>
              <a:t>)</a:t>
            </a:r>
            <a:br>
              <a:rPr lang="en-US" sz="3600" dirty="0" smtClean="0">
                <a:latin typeface="Franklin Gothic Demi" pitchFamily="34" charset="0"/>
              </a:rPr>
            </a:br>
            <a:r>
              <a:rPr lang="en-US" sz="3600" dirty="0" smtClean="0">
                <a:latin typeface="Franklin Gothic Demi" pitchFamily="34" charset="0"/>
              </a:rPr>
              <a:t> </a:t>
            </a:r>
            <a:r>
              <a:rPr lang="en-US" sz="3100" dirty="0" err="1" smtClean="0">
                <a:latin typeface="Corbel" pitchFamily="34" charset="0"/>
              </a:rPr>
              <a:t>transmural</a:t>
            </a:r>
            <a:r>
              <a:rPr lang="en-US" sz="3100" dirty="0" smtClean="0">
                <a:latin typeface="Corbel" pitchFamily="34" charset="0"/>
              </a:rPr>
              <a:t> chronic inflammatory cell infiltrate, lymphoid aggregates and mild fibrosis.</a:t>
            </a:r>
            <a:endParaRPr lang="en-US" sz="3100" dirty="0">
              <a:latin typeface="Corbe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High magnification micrograph of Crohn's disease (Credit: Wikimedia commons/Nephr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76864" cy="6858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1187624" y="4941168"/>
            <a:ext cx="191451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granuloma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Crohn’s disease of the intestine: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large bowel shows alternating normal and ulcerating mucosa:</a:t>
            </a:r>
            <a:endParaRPr lang="en-US" sz="36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428625" y="2254250"/>
            <a:ext cx="8358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All layers of intestinal wall show </a:t>
            </a:r>
            <a:r>
              <a:rPr lang="en-US" sz="2800" dirty="0" err="1">
                <a:latin typeface="Franklin Gothic Demi" pitchFamily="34" charset="0"/>
              </a:rPr>
              <a:t>transmural</a:t>
            </a:r>
            <a:r>
              <a:rPr lang="en-US" sz="2800" dirty="0">
                <a:latin typeface="Franklin Gothic Demi" pitchFamily="34" charset="0"/>
              </a:rPr>
              <a:t> chronic inflammatory cell infiltrate, lymphoid aggregates and mild fibrosis.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err="1">
                <a:latin typeface="Franklin Gothic Demi" pitchFamily="34" charset="0"/>
              </a:rPr>
              <a:t>Subserosa</a:t>
            </a:r>
            <a:r>
              <a:rPr lang="en-US" sz="2800" dirty="0">
                <a:latin typeface="Franklin Gothic Demi" pitchFamily="34" charset="0"/>
              </a:rPr>
              <a:t> contains few </a:t>
            </a:r>
            <a:r>
              <a:rPr lang="en-US" sz="2800" dirty="0" err="1">
                <a:latin typeface="Franklin Gothic Demi" pitchFamily="34" charset="0"/>
              </a:rPr>
              <a:t>epithelioid</a:t>
            </a:r>
            <a:r>
              <a:rPr lang="en-US" sz="2800" dirty="0">
                <a:latin typeface="Franklin Gothic Demi" pitchFamily="34" charset="0"/>
              </a:rPr>
              <a:t> </a:t>
            </a:r>
            <a:r>
              <a:rPr lang="en-US" sz="2800" dirty="0" err="1">
                <a:latin typeface="Franklin Gothic Demi" pitchFamily="34" charset="0"/>
              </a:rPr>
              <a:t>granulomas</a:t>
            </a:r>
            <a:r>
              <a:rPr lang="en-US" sz="2800" dirty="0">
                <a:latin typeface="Franklin Gothic Dem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349</Words>
  <Application>Microsoft Office PowerPoint</Application>
  <PresentationFormat>On-screen Show (4:3)</PresentationFormat>
  <Paragraphs>58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Digestive system block-  Practical 2</vt:lpstr>
      <vt:lpstr>Large intestine</vt:lpstr>
      <vt:lpstr> Crohn’s disease</vt:lpstr>
      <vt:lpstr>Slide 4</vt:lpstr>
      <vt:lpstr>Slide 5</vt:lpstr>
      <vt:lpstr>Crohns disease  alternating normal and ulcerating mucosa</vt:lpstr>
      <vt:lpstr> CROHN’S DISEASE (LARGE BOWEL)  transmural chronic inflammatory cell infiltrate, lymphoid aggregates and mild fibrosis.</vt:lpstr>
      <vt:lpstr>Slide 8</vt:lpstr>
      <vt:lpstr>Crohn’s disease of the intestine: Section of large bowel shows alternating normal and ulcerating mucosa:</vt:lpstr>
      <vt:lpstr> Ulcerative colitis</vt:lpstr>
      <vt:lpstr>Slide 11</vt:lpstr>
      <vt:lpstr>Slide 12</vt:lpstr>
      <vt:lpstr>Slide 13</vt:lpstr>
      <vt:lpstr>Slide 14</vt:lpstr>
      <vt:lpstr>Slide 15</vt:lpstr>
      <vt:lpstr> Adenomatous polyp of rectum / colon</vt:lpstr>
      <vt:lpstr>Slide 17</vt:lpstr>
      <vt:lpstr>Slide 18</vt:lpstr>
      <vt:lpstr>Slide 19</vt:lpstr>
      <vt:lpstr>ADENOMATOUS POLYP (TUBULAR)</vt:lpstr>
      <vt:lpstr>ADENOMATOUS POLYP (VILLOUS)</vt:lpstr>
      <vt:lpstr> familial adenomatous polyposis</vt:lpstr>
      <vt:lpstr>Slide 23</vt:lpstr>
      <vt:lpstr> Colon carcinoma </vt:lpstr>
      <vt:lpstr>Organ: Colon      Dx: adenocarcinoma</vt:lpstr>
      <vt:lpstr>Slide 26</vt:lpstr>
      <vt:lpstr>Slide 27</vt:lpstr>
      <vt:lpstr>Slide 28</vt:lpstr>
      <vt:lpstr>Slide 29</vt:lpstr>
      <vt:lpstr>Adenocarcinoma of the large intestine: Section of large intestine shows: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Alimentary system             practical block</dc:title>
  <dc:creator>Mr. Amer Shafie</dc:creator>
  <cp:lastModifiedBy>Maha Arafah</cp:lastModifiedBy>
  <cp:revision>66</cp:revision>
  <dcterms:created xsi:type="dcterms:W3CDTF">2010-07-19T08:53:06Z</dcterms:created>
  <dcterms:modified xsi:type="dcterms:W3CDTF">2018-11-26T17:59:03Z</dcterms:modified>
</cp:coreProperties>
</file>