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8"/>
  </p:notesMasterIdLst>
  <p:sldIdLst>
    <p:sldId id="257" r:id="rId2"/>
    <p:sldId id="258" r:id="rId3"/>
    <p:sldId id="259" r:id="rId4"/>
    <p:sldId id="260" r:id="rId5"/>
    <p:sldId id="261" r:id="rId6"/>
    <p:sldId id="262" r:id="rId7"/>
    <p:sldId id="319" r:id="rId8"/>
    <p:sldId id="320" r:id="rId9"/>
    <p:sldId id="321" r:id="rId10"/>
    <p:sldId id="322" r:id="rId11"/>
    <p:sldId id="323" r:id="rId12"/>
    <p:sldId id="324" r:id="rId13"/>
    <p:sldId id="311" r:id="rId14"/>
    <p:sldId id="312" r:id="rId15"/>
    <p:sldId id="313" r:id="rId16"/>
    <p:sldId id="314" r:id="rId17"/>
    <p:sldId id="329" r:id="rId18"/>
    <p:sldId id="330" r:id="rId19"/>
    <p:sldId id="331" r:id="rId20"/>
    <p:sldId id="332" r:id="rId21"/>
    <p:sldId id="318" r:id="rId22"/>
    <p:sldId id="316" r:id="rId23"/>
    <p:sldId id="315" r:id="rId24"/>
    <p:sldId id="317"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58" autoAdjust="0"/>
    <p:restoredTop sz="94660"/>
  </p:normalViewPr>
  <p:slideViewPr>
    <p:cSldViewPr snapToGrid="0">
      <p:cViewPr varScale="1">
        <p:scale>
          <a:sx n="69" d="100"/>
          <a:sy n="69" d="100"/>
        </p:scale>
        <p:origin x="-136" y="-68"/>
      </p:cViewPr>
      <p:guideLst>
        <p:guide orient="horz" pos="2160"/>
        <p:guide pos="3840"/>
      </p:guideLst>
    </p:cSldViewPr>
  </p:slideViewPr>
  <p:notesTextViewPr>
    <p:cViewPr>
      <p:scale>
        <a:sx n="1" d="1"/>
        <a:sy n="1" d="1"/>
      </p:scale>
      <p:origin x="0" y="0"/>
    </p:cViewPr>
  </p:notesTextViewPr>
  <p:sorterViewPr>
    <p:cViewPr>
      <p:scale>
        <a:sx n="66" d="100"/>
        <a:sy n="66" d="100"/>
      </p:scale>
      <p:origin x="0" y="44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348E95B-7BDE-4F72-8F0C-3CC8CD5CEB99}" type="datetimeFigureOut">
              <a:rPr lang="ar-SA" smtClean="0"/>
              <a:pPr/>
              <a:t>15/04/1440</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D5F6831-9445-41CE-982E-9A013277DFD6}" type="slidenum">
              <a:rPr lang="ar-SA" smtClean="0"/>
              <a:pPr/>
              <a:t>‹#›</a:t>
            </a:fld>
            <a:endParaRPr lang="ar-SA"/>
          </a:p>
        </p:txBody>
      </p:sp>
    </p:spTree>
    <p:extLst>
      <p:ext uri="{BB962C8B-B14F-4D97-AF65-F5344CB8AC3E}">
        <p14:creationId xmlns="" xmlns:p14="http://schemas.microsoft.com/office/powerpoint/2010/main" val="8850872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3</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Classical anatomic landmarks in the average 1400-1800 gram adult liver.</a:t>
            </a:r>
          </a:p>
        </p:txBody>
      </p:sp>
    </p:spTree>
    <p:extLst>
      <p:ext uri="{BB962C8B-B14F-4D97-AF65-F5344CB8AC3E}">
        <p14:creationId xmlns="" xmlns:p14="http://schemas.microsoft.com/office/powerpoint/2010/main" val="129916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Individual hepatocytes are affected by viral hepatitis. Viral hepatitis A rarely leads to signficant necrosis, but hepatitis B can result in a fulminant hepatitis with extensive necrosis. A large pink cell undergoing "ballooning degeneration" is seen below the right arrow. At a later stage, a dying hepatocyte is seen shrinking down to form an eosinophilic "councilman body" below the arrow on the left.</a:t>
            </a:r>
          </a:p>
          <a:p>
            <a:pPr eaLnBrk="1" hangingPunct="1">
              <a:spcBef>
                <a:spcPct val="0"/>
              </a:spcBef>
            </a:pPr>
            <a:endParaRPr 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B92CEA-8393-4AA8-A1C0-CE230E79D94F}"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8D5F64A0-5040-4BB6-82A7-1607E7396B06}" type="slidenum">
              <a:rPr lang="en-US" smtClean="0"/>
              <a:pPr>
                <a:defRPr/>
              </a:pPr>
              <a:t>24</a:t>
            </a:fld>
            <a:endParaRPr lang="en-US"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Note complete COLLAPSE of lobules, and only remnants of biliary epithelium.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26</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extLst>
      <p:ext uri="{BB962C8B-B14F-4D97-AF65-F5344CB8AC3E}">
        <p14:creationId xmlns="" xmlns:p14="http://schemas.microsoft.com/office/powerpoint/2010/main" val="131611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8EF7695-2BA8-41AA-9AC8-1B856A51CBDA}" type="slidenum">
              <a:rPr lang="en-US" smtClean="0"/>
              <a:pPr/>
              <a:t>27</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mtClean="0"/>
              <a:t>The inflammation of hepatitis starts in the portal triad areas, with increasing severity it extends to the sinusoids.</a:t>
            </a:r>
          </a:p>
        </p:txBody>
      </p:sp>
    </p:spTree>
    <p:extLst>
      <p:ext uri="{BB962C8B-B14F-4D97-AF65-F5344CB8AC3E}">
        <p14:creationId xmlns="" xmlns:p14="http://schemas.microsoft.com/office/powerpoint/2010/main" val="3113842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28</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64667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29</a:t>
            </a:fld>
            <a:endParaRPr lang="en-US"/>
          </a:p>
        </p:txBody>
      </p:sp>
    </p:spTree>
    <p:extLst>
      <p:ext uri="{BB962C8B-B14F-4D97-AF65-F5344CB8AC3E}">
        <p14:creationId xmlns="" xmlns:p14="http://schemas.microsoft.com/office/powerpoint/2010/main" val="130115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C06A4B-E143-4551-B3E7-627FFFAA9F71}" type="slidenum">
              <a:rPr lang="en-US"/>
              <a:pPr fontAlgn="base">
                <a:spcBef>
                  <a:spcPct val="0"/>
                </a:spcBef>
                <a:spcAft>
                  <a:spcPct val="0"/>
                </a:spcAft>
              </a:pPr>
              <a:t>30</a:t>
            </a:fld>
            <a:endParaRPr lang="en-US"/>
          </a:p>
        </p:txBody>
      </p:sp>
    </p:spTree>
    <p:extLst>
      <p:ext uri="{BB962C8B-B14F-4D97-AF65-F5344CB8AC3E}">
        <p14:creationId xmlns="" xmlns:p14="http://schemas.microsoft.com/office/powerpoint/2010/main" val="3499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31</a:t>
            </a:fld>
            <a:endParaRPr lang="en-US"/>
          </a:p>
        </p:txBody>
      </p:sp>
    </p:spTree>
    <p:extLst>
      <p:ext uri="{BB962C8B-B14F-4D97-AF65-F5344CB8AC3E}">
        <p14:creationId xmlns="" xmlns:p14="http://schemas.microsoft.com/office/powerpoint/2010/main" val="80879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A22161-4F72-4ECD-930A-CAAF2DF30247}" type="slidenum">
              <a:rPr lang="en-US" smtClean="0"/>
              <a:pPr/>
              <a:t>34</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How can a blind man differentiate cirrhosis from metastatic disease?</a:t>
            </a:r>
          </a:p>
          <a:p>
            <a:pPr eaLnBrk="1" hangingPunct="1"/>
            <a:r>
              <a:rPr lang="en-US" smtClean="0"/>
              <a:t>Answer: In cirrhosis there are no “SMOOTH” areas between nodules.</a:t>
            </a:r>
          </a:p>
        </p:txBody>
      </p:sp>
    </p:spTree>
    <p:extLst>
      <p:ext uri="{BB962C8B-B14F-4D97-AF65-F5344CB8AC3E}">
        <p14:creationId xmlns="" xmlns:p14="http://schemas.microsoft.com/office/powerpoint/2010/main" val="93862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35</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Is this </a:t>
            </a:r>
            <a:r>
              <a:rPr lang="en-US" dirty="0" err="1" smtClean="0"/>
              <a:t>MACROnodular</a:t>
            </a:r>
            <a:r>
              <a:rPr lang="en-US" dirty="0" smtClean="0"/>
              <a:t> or </a:t>
            </a:r>
            <a:r>
              <a:rPr lang="en-US" dirty="0" err="1" smtClean="0"/>
              <a:t>MICROnodular</a:t>
            </a:r>
            <a:r>
              <a:rPr lang="en-US" dirty="0" smtClean="0"/>
              <a:t> cirrhosis?</a:t>
            </a:r>
          </a:p>
        </p:txBody>
      </p:sp>
    </p:spTree>
    <p:extLst>
      <p:ext uri="{BB962C8B-B14F-4D97-AF65-F5344CB8AC3E}">
        <p14:creationId xmlns="" xmlns:p14="http://schemas.microsoft.com/office/powerpoint/2010/main" val="281606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 classical view of liver tissue from a liver biopsy, H&amp;E stained.</a:t>
            </a:r>
          </a:p>
        </p:txBody>
      </p:sp>
    </p:spTree>
    <p:extLst>
      <p:ext uri="{BB962C8B-B14F-4D97-AF65-F5344CB8AC3E}">
        <p14:creationId xmlns="" xmlns:p14="http://schemas.microsoft.com/office/powerpoint/2010/main" val="136233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110CB67-E25B-418C-A9ED-7B2BCCBB581B}" type="slidenum">
              <a:rPr lang="en-US" smtClean="0"/>
              <a:pPr/>
              <a:t>37</a:t>
            </a:fld>
            <a:endParaRPr lang="en-US" smtClean="0"/>
          </a:p>
        </p:txBody>
      </p:sp>
    </p:spTree>
    <p:extLst>
      <p:ext uri="{BB962C8B-B14F-4D97-AF65-F5344CB8AC3E}">
        <p14:creationId xmlns="" xmlns:p14="http://schemas.microsoft.com/office/powerpoint/2010/main" val="363645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38</a:t>
            </a:fld>
            <a:endParaRPr lang="en-US"/>
          </a:p>
        </p:txBody>
      </p:sp>
    </p:spTree>
    <p:extLst>
      <p:ext uri="{BB962C8B-B14F-4D97-AF65-F5344CB8AC3E}">
        <p14:creationId xmlns="" xmlns:p14="http://schemas.microsoft.com/office/powerpoint/2010/main" val="312985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of well-differentiated HCC shows a </a:t>
            </a:r>
            <a:r>
              <a:rPr lang="en-US" dirty="0" err="1" smtClean="0"/>
              <a:t>trabecular</a:t>
            </a:r>
            <a:r>
              <a:rPr lang="en-US" dirty="0" smtClean="0"/>
              <a:t> pattern with intervening sinusoids.</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42</a:t>
            </a:fld>
            <a:endParaRPr lang="en-US"/>
          </a:p>
        </p:txBody>
      </p:sp>
    </p:spTree>
    <p:extLst>
      <p:ext uri="{BB962C8B-B14F-4D97-AF65-F5344CB8AC3E}">
        <p14:creationId xmlns="" xmlns:p14="http://schemas.microsoft.com/office/powerpoint/2010/main" val="316681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The key to the identification of HCC is its resemblance to </a:t>
            </a:r>
            <a:r>
              <a:rPr lang="en-US" dirty="0" err="1" smtClean="0"/>
              <a:t>hepatocytes</a:t>
            </a:r>
            <a:r>
              <a:rPr lang="en-US" dirty="0" smtClean="0"/>
              <a:t>, the presence of more than 2-3 cell-thick </a:t>
            </a:r>
            <a:r>
              <a:rPr lang="en-US" dirty="0" err="1" smtClean="0"/>
              <a:t>hepatocellular</a:t>
            </a:r>
            <a:r>
              <a:rPr lang="en-US" dirty="0" smtClean="0"/>
              <a:t> plates/cords, nuclear atypia, and absence of portal tracts. Note the hepatic plates are separated from each other by sinusoids.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43</a:t>
            </a:fld>
            <a:endParaRPr lang="en-US"/>
          </a:p>
        </p:txBody>
      </p:sp>
    </p:spTree>
    <p:extLst>
      <p:ext uri="{BB962C8B-B14F-4D97-AF65-F5344CB8AC3E}">
        <p14:creationId xmlns="" xmlns:p14="http://schemas.microsoft.com/office/powerpoint/2010/main" val="607705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a:t>
            </a:r>
            <a:r>
              <a:rPr lang="en-US" dirty="0" err="1" smtClean="0"/>
              <a:t>Anaplastic</a:t>
            </a:r>
            <a:r>
              <a:rPr lang="en-US" dirty="0" smtClean="0"/>
              <a:t> tumor giant cells can be seen in poorly differentiated HCC (arrow)</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45</a:t>
            </a:fld>
            <a:endParaRPr lang="en-US"/>
          </a:p>
        </p:txBody>
      </p:sp>
    </p:spTree>
    <p:extLst>
      <p:ext uri="{BB962C8B-B14F-4D97-AF65-F5344CB8AC3E}">
        <p14:creationId xmlns="" xmlns:p14="http://schemas.microsoft.com/office/powerpoint/2010/main" val="3336868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5561-3904-46CA-A11F-4A31D39D0E90}" type="slidenum">
              <a:rPr lang="en-US"/>
              <a:pPr fontAlgn="base">
                <a:spcBef>
                  <a:spcPct val="0"/>
                </a:spcBef>
                <a:spcAft>
                  <a:spcPct val="0"/>
                </a:spcAft>
              </a:pPr>
              <a:t>46</a:t>
            </a:fld>
            <a:endParaRPr lang="en-US"/>
          </a:p>
        </p:txBody>
      </p:sp>
    </p:spTree>
    <p:extLst>
      <p:ext uri="{BB962C8B-B14F-4D97-AF65-F5344CB8AC3E}">
        <p14:creationId xmlns="" xmlns:p14="http://schemas.microsoft.com/office/powerpoint/2010/main" val="164479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p:spPr>
      </p:sp>
      <p:sp>
        <p:nvSpPr>
          <p:cNvPr id="524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4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E3D931-030D-473D-9F0E-43073701A66D}" type="slidenum">
              <a:rPr lang="en-US" smtClean="0"/>
              <a:pPr fontAlgn="base">
                <a:spcBef>
                  <a:spcPct val="0"/>
                </a:spcBef>
                <a:spcAft>
                  <a:spcPct val="0"/>
                </a:spcAft>
                <a:defRPr/>
              </a:pPr>
              <a:t>47</a:t>
            </a:fld>
            <a:endParaRPr lang="en-US" smtClean="0"/>
          </a:p>
        </p:txBody>
      </p:sp>
    </p:spTree>
    <p:extLst>
      <p:ext uri="{BB962C8B-B14F-4D97-AF65-F5344CB8AC3E}">
        <p14:creationId xmlns="" xmlns:p14="http://schemas.microsoft.com/office/powerpoint/2010/main" val="38720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48</a:t>
            </a:fld>
            <a:endParaRPr lang="en-US" smtClean="0"/>
          </a:p>
        </p:txBody>
      </p:sp>
    </p:spTree>
    <p:extLst>
      <p:ext uri="{BB962C8B-B14F-4D97-AF65-F5344CB8AC3E}">
        <p14:creationId xmlns="" xmlns:p14="http://schemas.microsoft.com/office/powerpoint/2010/main" val="906746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kern="1200" dirty="0" err="1" smtClean="0">
                <a:solidFill>
                  <a:schemeClr val="tx1"/>
                </a:solidFill>
                <a:latin typeface="+mn-lt"/>
                <a:ea typeface="+mn-ea"/>
                <a:cs typeface="+mn-cs"/>
              </a:rPr>
              <a:t>Cholecystitis</a:t>
            </a:r>
            <a:r>
              <a:rPr lang="en-US" sz="800" b="1" kern="1200" dirty="0" smtClean="0">
                <a:solidFill>
                  <a:schemeClr val="tx1"/>
                </a:solidFill>
                <a:latin typeface="+mn-lt"/>
                <a:ea typeface="+mn-ea"/>
                <a:cs typeface="+mn-cs"/>
              </a:rPr>
              <a:t>, Chronic</a:t>
            </a:r>
            <a:r>
              <a:rPr lang="en-US" sz="800" kern="1200" dirty="0" smtClean="0">
                <a:solidFill>
                  <a:schemeClr val="tx1"/>
                </a:solidFill>
                <a:latin typeface="+mn-lt"/>
                <a:ea typeface="+mn-ea"/>
                <a:cs typeface="+mn-cs"/>
              </a:rPr>
              <a:t> • The surface epithelium has lost its normal delicate papillary appearance(green arrow) with an increase in fibrous tissue and mild chronic inflammation in the lamina </a:t>
            </a:r>
            <a:r>
              <a:rPr lang="en-US" sz="800" kern="1200" dirty="0" err="1" smtClean="0">
                <a:solidFill>
                  <a:schemeClr val="tx1"/>
                </a:solidFill>
                <a:latin typeface="+mn-lt"/>
                <a:ea typeface="+mn-ea"/>
                <a:cs typeface="+mn-cs"/>
              </a:rPr>
              <a:t>propria</a:t>
            </a:r>
            <a:r>
              <a:rPr lang="en-US" sz="800" kern="1200" dirty="0" smtClean="0">
                <a:solidFill>
                  <a:schemeClr val="tx1"/>
                </a:solidFill>
                <a:latin typeface="+mn-lt"/>
                <a:ea typeface="+mn-ea"/>
                <a:cs typeface="+mn-cs"/>
              </a:rPr>
              <a:t> </a:t>
            </a:r>
          </a:p>
          <a:p>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Rokitansky-Aschoff</a:t>
            </a:r>
            <a:r>
              <a:rPr lang="en-US" sz="800" kern="1200" dirty="0" smtClean="0">
                <a:solidFill>
                  <a:schemeClr val="tx1"/>
                </a:solidFill>
                <a:latin typeface="+mn-lt"/>
                <a:ea typeface="+mn-ea"/>
                <a:cs typeface="+mn-cs"/>
              </a:rPr>
              <a:t> sinuses are seen in the </a:t>
            </a:r>
            <a:r>
              <a:rPr lang="en-US" sz="800" kern="1200" dirty="0" err="1" smtClean="0">
                <a:solidFill>
                  <a:schemeClr val="tx1"/>
                </a:solidFill>
                <a:latin typeface="+mn-lt"/>
                <a:ea typeface="+mn-ea"/>
                <a:cs typeface="+mn-cs"/>
              </a:rPr>
              <a:t>muscularis</a:t>
            </a:r>
            <a:r>
              <a:rPr lang="en-US" sz="800" kern="1200" dirty="0" smtClean="0">
                <a:solidFill>
                  <a:schemeClr val="tx1"/>
                </a:solidFill>
                <a:latin typeface="+mn-lt"/>
                <a:ea typeface="+mn-ea"/>
                <a:cs typeface="+mn-cs"/>
              </a:rPr>
              <a:t>(black arrow) </a:t>
            </a:r>
          </a:p>
          <a:p>
            <a:r>
              <a:rPr lang="en-US" sz="800" kern="1200" dirty="0" smtClean="0">
                <a:solidFill>
                  <a:schemeClr val="tx1"/>
                </a:solidFill>
                <a:latin typeface="+mn-lt"/>
                <a:ea typeface="+mn-ea"/>
                <a:cs typeface="+mn-cs"/>
              </a:rPr>
              <a:t>• The degree of chronic inflammation is quite variable and as in this case surprisingly mild</a:t>
            </a:r>
          </a:p>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49</a:t>
            </a:fld>
            <a:endParaRPr lang="en-US"/>
          </a:p>
        </p:txBody>
      </p:sp>
    </p:spTree>
    <p:extLst>
      <p:ext uri="{BB962C8B-B14F-4D97-AF65-F5344CB8AC3E}">
        <p14:creationId xmlns="" xmlns:p14="http://schemas.microsoft.com/office/powerpoint/2010/main" val="3013969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50</a:t>
            </a:fld>
            <a:endParaRPr lang="en-US"/>
          </a:p>
        </p:txBody>
      </p:sp>
    </p:spTree>
    <p:extLst>
      <p:ext uri="{BB962C8B-B14F-4D97-AF65-F5344CB8AC3E}">
        <p14:creationId xmlns="" xmlns:p14="http://schemas.microsoft.com/office/powerpoint/2010/main" val="275585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CA299D-0527-430C-93E0-1E81572EB6E4}" type="slidenum">
              <a:rPr lang="en-US" smtClean="0"/>
              <a:pPr fontAlgn="base">
                <a:spcBef>
                  <a:spcPct val="0"/>
                </a:spcBef>
                <a:spcAft>
                  <a:spcPct val="0"/>
                </a:spcAft>
                <a:defRPr/>
              </a:pPr>
              <a:t>8</a:t>
            </a:fld>
            <a:endParaRPr lang="en-US"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53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336050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54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extLst>
      <p:ext uri="{BB962C8B-B14F-4D97-AF65-F5344CB8AC3E}">
        <p14:creationId xmlns="" xmlns:p14="http://schemas.microsoft.com/office/powerpoint/2010/main" val="188618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71CECFE-8C0D-4540-8E5D-F83F40C117AB}" type="slidenum">
              <a:rPr lang="en-US" smtClean="0"/>
              <a:pPr/>
              <a:t>55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H&amp;E, e.m.</a:t>
            </a:r>
          </a:p>
        </p:txBody>
      </p:sp>
    </p:spTree>
    <p:extLst>
      <p:ext uri="{BB962C8B-B14F-4D97-AF65-F5344CB8AC3E}">
        <p14:creationId xmlns="" xmlns:p14="http://schemas.microsoft.com/office/powerpoint/2010/main" val="2248566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859EB0C-69DE-4F10-BC39-55EEA57C6CEF}" type="slidenum">
              <a:rPr lang="en-US" smtClean="0"/>
              <a:pPr/>
              <a:t>56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Histology, H&amp;E</a:t>
            </a:r>
          </a:p>
        </p:txBody>
      </p:sp>
    </p:spTree>
    <p:extLst>
      <p:ext uri="{BB962C8B-B14F-4D97-AF65-F5344CB8AC3E}">
        <p14:creationId xmlns="" xmlns:p14="http://schemas.microsoft.com/office/powerpoint/2010/main" val="1268273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59</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smtClean="0"/>
              <a:t>Find the “soap”, find the calcium.</a:t>
            </a:r>
          </a:p>
        </p:txBody>
      </p:sp>
    </p:spTree>
    <p:extLst>
      <p:ext uri="{BB962C8B-B14F-4D97-AF65-F5344CB8AC3E}">
        <p14:creationId xmlns="" xmlns:p14="http://schemas.microsoft.com/office/powerpoint/2010/main" val="573197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60</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Unfortunately dense fibrosis is a feature BOTH of chronic pancreatitis as well as adenocarcinoma.</a:t>
            </a:r>
          </a:p>
        </p:txBody>
      </p:sp>
    </p:spTree>
    <p:extLst>
      <p:ext uri="{BB962C8B-B14F-4D97-AF65-F5344CB8AC3E}">
        <p14:creationId xmlns="" xmlns:p14="http://schemas.microsoft.com/office/powerpoint/2010/main" val="2981668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A3178ED-85B3-42F5-8BBB-142C072169E9}" type="slidenum">
              <a:rPr lang="en-US" smtClean="0"/>
              <a:pPr/>
              <a:t>61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t>What is every pathologist’s nightmare? Ans: Getting a small needle biopsy of sclerosing pancreatitis and calling it it cancer, getting the “Whipple” specimen the next day, and realizing you were WRONG! The patient has now undergone an operation which has a 10% mortality rate, for no reason, and the malpractice attorneys at at your door like jackals.</a:t>
            </a:r>
          </a:p>
        </p:txBody>
      </p:sp>
    </p:spTree>
    <p:extLst>
      <p:ext uri="{BB962C8B-B14F-4D97-AF65-F5344CB8AC3E}">
        <p14:creationId xmlns="" xmlns:p14="http://schemas.microsoft.com/office/powerpoint/2010/main" val="2217342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1C27AA1-204C-4487-B50D-B06B08AC5D5F}" type="slidenum">
              <a:rPr lang="en-US" smtClean="0"/>
              <a:pPr/>
              <a:t>64</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Describe this in plain English.</a:t>
            </a:r>
          </a:p>
        </p:txBody>
      </p:sp>
    </p:spTree>
    <p:extLst>
      <p:ext uri="{BB962C8B-B14F-4D97-AF65-F5344CB8AC3E}">
        <p14:creationId xmlns="" xmlns:p14="http://schemas.microsoft.com/office/powerpoint/2010/main" val="4141610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66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Gross fibrosis on left, microscopic on right.</a:t>
            </a:r>
          </a:p>
        </p:txBody>
      </p:sp>
    </p:spTree>
    <p:extLst>
      <p:ext uri="{BB962C8B-B14F-4D97-AF65-F5344CB8AC3E}">
        <p14:creationId xmlns="" xmlns:p14="http://schemas.microsoft.com/office/powerpoint/2010/main" val="5918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B8C6837-3F44-43E8-94F9-26D4932D4684}" type="slidenum">
              <a:rPr lang="en-US" smtClean="0"/>
              <a:pPr/>
              <a:t>10</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Liver with extensive </a:t>
            </a:r>
            <a:r>
              <a:rPr lang="en-US" dirty="0" err="1" smtClean="0"/>
              <a:t>macrovesicular</a:t>
            </a:r>
            <a:r>
              <a:rPr lang="en-US" dirty="0" smtClean="0"/>
              <a:t> fat. Nearly all of the </a:t>
            </a:r>
            <a:r>
              <a:rPr lang="en-US" dirty="0" err="1" smtClean="0"/>
              <a:t>hepatocytes</a:t>
            </a:r>
            <a:r>
              <a:rPr lang="en-US" dirty="0" smtClean="0"/>
              <a:t> in this field are filled with a large clear lipid vacuole. The vacuole is clear because the fat has been removed in tissue processing. </a:t>
            </a:r>
          </a:p>
          <a:p>
            <a:pPr eaLnBrk="1" hangingPunct="1"/>
            <a:r>
              <a:rPr lang="en-US" dirty="0" smtClean="0"/>
              <a:t>If you estimate that 50% of the </a:t>
            </a:r>
            <a:r>
              <a:rPr lang="en-US" dirty="0" err="1" smtClean="0"/>
              <a:t>histologic</a:t>
            </a:r>
            <a:r>
              <a:rPr lang="en-US" dirty="0" smtClean="0"/>
              <a:t> cross area of this slide is “clear”, i.e., “fat”, and the liver weighs, say 2000 gm. (normal = 1400-1800), then you can say 1000 </a:t>
            </a:r>
            <a:r>
              <a:rPr lang="en-US" dirty="0" err="1" smtClean="0"/>
              <a:t>gms</a:t>
            </a:r>
            <a:r>
              <a:rPr lang="en-US" dirty="0" smtClean="0"/>
              <a:t> are fat, right?  </a:t>
            </a:r>
            <a:r>
              <a:rPr lang="en-US" dirty="0" err="1" smtClean="0"/>
              <a:t>Ans:YES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11</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A2B42D-D160-413B-927B-7C4026358E26}"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484124F7-28D6-4295-B4A3-AF1719AAD73B}" type="slidenum">
              <a:rPr lang="en-US" smtClean="0"/>
              <a:pPr>
                <a:defRPr/>
              </a:pPr>
              <a:t>14</a:t>
            </a:fld>
            <a:endParaRPr lang="en-US" smtClean="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0F486357-41B1-4854-960A-AF9AFF1BDE8C}" type="slidenum">
              <a:rPr lang="en-US" smtClean="0"/>
              <a:pPr>
                <a:defRPr/>
              </a:pPr>
              <a:t>15</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A normal liver should NOT have this much bile pigment, in fact bile pigment in a normal liver biopsy should be scarce!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7064B658-A1C6-47F1-A449-0122723D24B5}" type="slidenum">
              <a:rPr lang="en-US" smtClean="0"/>
              <a:pPr>
                <a:defRPr/>
              </a:pPr>
              <a:t>22</a:t>
            </a:fld>
            <a:endParaRPr lang="en-US"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“Fulminant” hepatitis is associated with massive hepatic necrosis and often (usually) results in death. If you think this liver is abnormally SMALL, you are correct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72521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ar-SA" dirty="0"/>
          </a:p>
        </p:txBody>
      </p:sp>
      <p:sp>
        <p:nvSpPr>
          <p:cNvPr id="3" name="Vertical Text Placeholder 2"/>
          <p:cNvSpPr>
            <a:spLocks noGrp="1"/>
          </p:cNvSpPr>
          <p:nvPr>
            <p:ph type="body" orient="vert" idx="1"/>
          </p:nvPr>
        </p:nvSpPr>
        <p:spPr/>
        <p:txBody>
          <a:bodyPr vert="eaVert"/>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1823576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lgn="l">
              <a:defRPr/>
            </a:lvl1pPr>
          </a:lstStyle>
          <a:p>
            <a:r>
              <a:rPr lang="en-US" dirty="0" smtClean="0"/>
              <a:t>Click to edit Master title style</a:t>
            </a:r>
            <a:endParaRPr lang="ar-SA" dirty="0"/>
          </a:p>
        </p:txBody>
      </p:sp>
      <p:sp>
        <p:nvSpPr>
          <p:cNvPr id="3" name="Vertical Text Placeholder 2"/>
          <p:cNvSpPr>
            <a:spLocks noGrp="1"/>
          </p:cNvSpPr>
          <p:nvPr>
            <p:ph type="body" orient="vert" idx="1"/>
          </p:nvPr>
        </p:nvSpPr>
        <p:spPr>
          <a:xfrm>
            <a:off x="838200" y="365125"/>
            <a:ext cx="7734300" cy="5811838"/>
          </a:xfrm>
        </p:spPr>
        <p:txBody>
          <a:bodyPr vert="eaVert"/>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191533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312465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238113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417264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327770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ar-SA" dirty="0"/>
          </a:p>
        </p:txBody>
      </p:sp>
      <p:sp>
        <p:nvSpPr>
          <p:cNvPr id="3" name="Date Placeholder 2"/>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2728035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357117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dirty="0" smtClean="0"/>
              <a:t>Click to edit Master title style</a:t>
            </a:r>
            <a:endParaRPr lang="ar-SA" dirty="0"/>
          </a:p>
        </p:txBody>
      </p:sp>
      <p:sp>
        <p:nvSpPr>
          <p:cNvPr id="3" name="Content Placeholder 2"/>
          <p:cNvSpPr>
            <a:spLocks noGrp="1"/>
          </p:cNvSpPr>
          <p:nvPr>
            <p:ph idx="1"/>
          </p:nvPr>
        </p:nvSpPr>
        <p:spPr>
          <a:xfrm>
            <a:off x="5183188" y="987425"/>
            <a:ext cx="6172200" cy="4873625"/>
          </a:xfrm>
        </p:spPr>
        <p:txBody>
          <a:bodyPr/>
          <a:lstStyle>
            <a:lvl1pPr algn="l" rtl="0">
              <a:defRPr sz="3200"/>
            </a:lvl1pPr>
            <a:lvl2pPr algn="l" rtl="0">
              <a:defRPr sz="2800"/>
            </a:lvl2pPr>
            <a:lvl3pPr algn="l" rtl="0">
              <a:defRPr sz="2400"/>
            </a:lvl3pPr>
            <a:lvl4pPr algn="l" rtl="0">
              <a:defRPr sz="2000"/>
            </a:lvl4pPr>
            <a:lvl5pPr algn="l" rtl="0">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161615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dirty="0" smtClean="0"/>
              <a:t>Click to edit Master title style</a:t>
            </a:r>
            <a:endParaRPr lang="ar-SA" dirty="0"/>
          </a:p>
        </p:txBody>
      </p:sp>
      <p:sp>
        <p:nvSpPr>
          <p:cNvPr id="3" name="Picture Placeholder 2"/>
          <p:cNvSpPr>
            <a:spLocks noGrp="1"/>
          </p:cNvSpPr>
          <p:nvPr>
            <p:ph type="pic" idx="1"/>
          </p:nvPr>
        </p:nvSpPr>
        <p:spPr>
          <a:xfrm>
            <a:off x="5183188" y="987425"/>
            <a:ext cx="6172200" cy="4873625"/>
          </a:xfr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C2C871D-8F7D-479F-93C5-9F9AB1FD5214}" type="datetimeFigureOut">
              <a:rPr lang="ar-SA" smtClean="0"/>
              <a:pPr/>
              <a:t>15/04/1440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87231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C2C871D-8F7D-479F-93C5-9F9AB1FD5214}" type="datetimeFigureOut">
              <a:rPr lang="ar-SA" smtClean="0"/>
              <a:pPr/>
              <a:t>15/04/1440</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A483A11-3D2D-47F9-818E-7E725AB6EA1C}" type="slidenum">
              <a:rPr lang="ar-SA" smtClean="0"/>
              <a:pPr/>
              <a:t>‹#›</a:t>
            </a:fld>
            <a:endParaRPr lang="ar-SA"/>
          </a:p>
        </p:txBody>
      </p:sp>
    </p:spTree>
    <p:extLst>
      <p:ext uri="{BB962C8B-B14F-4D97-AF65-F5344CB8AC3E}">
        <p14:creationId xmlns="" xmlns:p14="http://schemas.microsoft.com/office/powerpoint/2010/main" val="351554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hepatocellularcarcinoma.net/wp-content/uploads/2011/10/hepatocellularcarcinoma.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Hepatobiliary</a:t>
            </a:r>
            <a:r>
              <a:rPr lang="en-US" dirty="0" smtClean="0"/>
              <a:t> system</a:t>
            </a:r>
            <a:endParaRPr lang="en-US" dirty="0"/>
          </a:p>
        </p:txBody>
      </p:sp>
      <p:sp>
        <p:nvSpPr>
          <p:cNvPr id="3" name="Subtitle 2"/>
          <p:cNvSpPr>
            <a:spLocks noGrp="1"/>
          </p:cNvSpPr>
          <p:nvPr>
            <p:ph type="subTitle" idx="1"/>
          </p:nvPr>
        </p:nvSpPr>
        <p:spPr/>
        <p:txBody>
          <a:bodyPr/>
          <a:lstStyle/>
          <a:p>
            <a:r>
              <a:rPr lang="en-US" dirty="0" smtClean="0"/>
              <a:t>Liver, </a:t>
            </a:r>
            <a:r>
              <a:rPr lang="en-US" dirty="0" err="1" smtClean="0"/>
              <a:t>biliary</a:t>
            </a:r>
            <a:r>
              <a:rPr lang="en-US" dirty="0" smtClean="0"/>
              <a:t> system and pancreas practical</a:t>
            </a:r>
            <a:endParaRPr lang="en-US" dirty="0"/>
          </a:p>
        </p:txBody>
      </p:sp>
      <p:sp>
        <p:nvSpPr>
          <p:cNvPr id="4" name="TextBox 3"/>
          <p:cNvSpPr txBox="1"/>
          <p:nvPr/>
        </p:nvSpPr>
        <p:spPr>
          <a:xfrm>
            <a:off x="4541919" y="1013792"/>
            <a:ext cx="2613408"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400" b="1" dirty="0" smtClean="0"/>
              <a:t>GNT Block</a:t>
            </a:r>
            <a:endParaRPr lang="en-US" sz="3200" b="1" dirty="0" smtClean="0"/>
          </a:p>
          <a:p>
            <a:pPr algn="ctr"/>
            <a:r>
              <a:rPr lang="en-US" sz="2400" b="1" dirty="0" smtClean="0"/>
              <a:t>2018</a:t>
            </a:r>
          </a:p>
          <a:p>
            <a:pPr algn="ctr"/>
            <a:r>
              <a:rPr lang="en-US" sz="2400" b="1" dirty="0" smtClean="0"/>
              <a:t>Pathology Practical</a:t>
            </a:r>
            <a:endParaRPr lang="en-US" sz="2400" b="1" dirty="0"/>
          </a:p>
        </p:txBody>
      </p:sp>
    </p:spTree>
    <p:extLst>
      <p:ext uri="{BB962C8B-B14F-4D97-AF65-F5344CB8AC3E}">
        <p14:creationId xmlns="" xmlns:p14="http://schemas.microsoft.com/office/powerpoint/2010/main" val="241780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iverFattyChangeLP"/>
          <p:cNvPicPr>
            <a:picLocks noGrp="1" noChangeAspect="1" noChangeArrowheads="1"/>
          </p:cNvPicPr>
          <p:nvPr>
            <p:ph idx="1"/>
          </p:nvPr>
        </p:nvPicPr>
        <p:blipFill>
          <a:blip r:embed="rId3" cstate="print"/>
          <a:srcRect/>
          <a:stretch>
            <a:fillRect/>
          </a:stretch>
        </p:blipFill>
        <p:spPr>
          <a:xfrm>
            <a:off x="0" y="0"/>
            <a:ext cx="12192000" cy="6858000"/>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12192000" cy="6859588"/>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391" y="427383"/>
            <a:ext cx="12192000" cy="1403350"/>
          </a:xfrm>
        </p:spPr>
        <p:txBody>
          <a:bodyPr rtlCol="0">
            <a:normAutofit/>
          </a:bodyPr>
          <a:lstStyle/>
          <a:p>
            <a:pPr eaLnBrk="1" fontAlgn="auto" hangingPunct="1">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9219" name="TextBox 2"/>
          <p:cNvSpPr txBox="1">
            <a:spLocks noChangeArrowheads="1"/>
          </p:cNvSpPr>
          <p:nvPr/>
        </p:nvSpPr>
        <p:spPr bwMode="auto">
          <a:xfrm>
            <a:off x="884583" y="2000251"/>
            <a:ext cx="10247243" cy="4031873"/>
          </a:xfrm>
          <a:prstGeom prst="rect">
            <a:avLst/>
          </a:prstGeom>
          <a:noFill/>
          <a:ln w="9525">
            <a:noFill/>
            <a:miter lim="800000"/>
            <a:headEnd/>
            <a:tailEnd/>
          </a:ln>
        </p:spPr>
        <p:txBody>
          <a:bodyPr wrap="square">
            <a:spAutoFit/>
          </a:bodyPr>
          <a:lstStyle/>
          <a:p>
            <a:pPr marL="534988" indent="-534988" algn="just" rtl="0">
              <a:buFontTx/>
              <a:buBlip>
                <a:blip r:embed="rId3"/>
              </a:buBlip>
            </a:pPr>
            <a:r>
              <a:rPr lang="en-US" sz="3200" dirty="0">
                <a:latin typeface="Franklin Gothic Demi Cond" pitchFamily="34" charset="0"/>
              </a:rPr>
              <a:t>Normal lobular architecture.</a:t>
            </a:r>
          </a:p>
          <a:p>
            <a:pPr marL="534988" indent="-534988" algn="just" rtl="0">
              <a:buFontTx/>
              <a:buBlip>
                <a:blip r:embed="rId3"/>
              </a:buBlip>
            </a:pPr>
            <a:endParaRPr lang="en-US" sz="3200" dirty="0">
              <a:latin typeface="Franklin Gothic Demi Cond" pitchFamily="34" charset="0"/>
            </a:endParaRPr>
          </a:p>
          <a:p>
            <a:pPr marL="534988" indent="-534988" algn="just" rtl="0">
              <a:buFontTx/>
              <a:buBlip>
                <a:blip r:embed="rId3"/>
              </a:buBlip>
            </a:pPr>
            <a:r>
              <a:rPr lang="en-US" sz="3200" dirty="0">
                <a:latin typeface="Franklin Gothic Demi Cond" pitchFamily="34" charset="0"/>
              </a:rPr>
              <a:t>The liver cells are distended by clear vacuoles of 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rtl="0">
              <a:buFontTx/>
              <a:buBlip>
                <a:blip r:embed="rId3"/>
              </a:buBlip>
            </a:pPr>
            <a:endParaRPr lang="en-US" sz="3200" dirty="0">
              <a:latin typeface="Franklin Gothic Demi Cond" pitchFamily="34" charset="0"/>
            </a:endParaRPr>
          </a:p>
          <a:p>
            <a:pPr marL="534988" indent="-534988" algn="just" rtl="0">
              <a:buFontTx/>
              <a:buBlip>
                <a:blip r:embed="rId3"/>
              </a:buBlip>
            </a:pPr>
            <a:r>
              <a:rPr lang="en-US" sz="3200" dirty="0">
                <a:latin typeface="Franklin Gothic Demi Cond" pitchFamily="34" charset="0"/>
              </a:rPr>
              <a:t>Fatty cysts may be seen.</a:t>
            </a:r>
          </a:p>
          <a:p>
            <a:pPr marL="534988" indent="-534988" algn="just" rtl="0">
              <a:buFontTx/>
              <a:buBlip>
                <a:blip r:embed="rId3"/>
              </a:buBlip>
            </a:pPr>
            <a:endParaRPr lang="en-US" sz="3200" dirty="0">
              <a:latin typeface="Franklin Gothic Demi Cond" pitchFamily="34" charset="0"/>
            </a:endParaRPr>
          </a:p>
          <a:p>
            <a:pPr marL="534988" indent="-534988" algn="just" rtl="0">
              <a:buFontTx/>
              <a:buBlip>
                <a:blip r:embed="rId3"/>
              </a:buBlip>
            </a:pPr>
            <a:r>
              <a:rPr lang="en-US" sz="3200" dirty="0">
                <a:latin typeface="Franklin Gothic Demi Cond" pitchFamily="34" charset="0"/>
              </a:rPr>
              <a:t>No inflammation and no fibrosis.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Cholestasis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12192000" cy="6096000"/>
          </a:xfrm>
          <a:prstGeom prst="rect">
            <a:avLst/>
          </a:prstGeom>
          <a:noFill/>
          <a:ln w="9525">
            <a:noFill/>
            <a:miter lim="800000"/>
            <a:headEnd/>
            <a:tailEnd/>
          </a:ln>
        </p:spPr>
      </p:pic>
      <p:sp>
        <p:nvSpPr>
          <p:cNvPr id="16387" name="Text Box 5"/>
          <p:cNvSpPr txBox="1">
            <a:spLocks noChangeArrowheads="1"/>
          </p:cNvSpPr>
          <p:nvPr/>
        </p:nvSpPr>
        <p:spPr bwMode="auto">
          <a:xfrm>
            <a:off x="1016000" y="6172200"/>
            <a:ext cx="10160000" cy="641350"/>
          </a:xfrm>
          <a:prstGeom prst="rect">
            <a:avLst/>
          </a:prstGeom>
          <a:noFill/>
          <a:ln w="9525">
            <a:noFill/>
            <a:miter lim="800000"/>
            <a:headEnd/>
            <a:tailEnd/>
          </a:ln>
        </p:spPr>
        <p:txBody>
          <a:bodyPr>
            <a:spAutoFit/>
          </a:bodyPr>
          <a:lstStyle/>
          <a:p>
            <a:pPr algn="ctr">
              <a:spcBef>
                <a:spcPct val="50000"/>
              </a:spcBef>
            </a:pPr>
            <a:r>
              <a:rPr lang="en-US" sz="3600" b="1">
                <a:solidFill>
                  <a:srgbClr val="663300"/>
                </a:solidFill>
              </a:rPr>
              <a:t>Bile “plugs”,      Bile “lakes”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err="1" smtClean="0"/>
              <a:t>Cholestasis</a:t>
            </a:r>
            <a:endParaRPr lang="en-US" dirty="0"/>
          </a:p>
        </p:txBody>
      </p:sp>
      <p:sp>
        <p:nvSpPr>
          <p:cNvPr id="3" name="Content Placeholder 2"/>
          <p:cNvSpPr>
            <a:spLocks noGrp="1"/>
          </p:cNvSpPr>
          <p:nvPr>
            <p:ph idx="1"/>
          </p:nvPr>
        </p:nvSpPr>
        <p:spPr/>
        <p:txBody>
          <a:bodyPr rtlCol="0">
            <a:normAutofit fontScale="92500" lnSpcReduction="20000"/>
          </a:bodyPr>
          <a:lstStyle/>
          <a:p>
            <a:pPr algn="l" rtl="0" eaLnBrk="1" fontAlgn="auto" hangingPunct="1">
              <a:spcAft>
                <a:spcPts val="0"/>
              </a:spcAft>
              <a:buFont typeface="Arial" pitchFamily="34" charset="0"/>
              <a:buChar char="•"/>
              <a:defRPr/>
            </a:pPr>
            <a:r>
              <a:rPr lang="en-US" sz="2800" dirty="0" smtClean="0"/>
              <a:t>Could be mechanical or functional(obstructive and </a:t>
            </a:r>
            <a:r>
              <a:rPr lang="en-US" sz="2800" dirty="0" err="1" smtClean="0"/>
              <a:t>nonobstructive</a:t>
            </a:r>
            <a:r>
              <a:rPr lang="en-US" sz="2800" dirty="0" smtClean="0"/>
              <a:t>)</a:t>
            </a:r>
          </a:p>
          <a:p>
            <a:pPr algn="l" rtl="0" eaLnBrk="1" fontAlgn="auto" hangingPunct="1">
              <a:spcAft>
                <a:spcPts val="0"/>
              </a:spcAft>
              <a:buFont typeface="Arial" pitchFamily="34" charset="0"/>
              <a:buChar char="•"/>
              <a:defRPr/>
            </a:pPr>
            <a:r>
              <a:rPr lang="en-US" dirty="0" smtClean="0"/>
              <a:t>Changes in: </a:t>
            </a:r>
          </a:p>
          <a:p>
            <a:pPr lvl="1" algn="l" rtl="0" eaLnBrk="1" fontAlgn="auto" hangingPunct="1">
              <a:spcAft>
                <a:spcPts val="0"/>
              </a:spcAft>
              <a:buFont typeface="Arial" pitchFamily="34" charset="0"/>
              <a:buChar char="–"/>
              <a:defRPr/>
            </a:pPr>
            <a:r>
              <a:rPr lang="en-US" dirty="0" smtClean="0"/>
              <a:t>lobular parenchyma </a:t>
            </a:r>
          </a:p>
          <a:p>
            <a:pPr lvl="1" algn="l" rtl="0" eaLnBrk="1" fontAlgn="auto" hangingPunct="1">
              <a:spcAft>
                <a:spcPts val="0"/>
              </a:spcAft>
              <a:buFont typeface="Arial" pitchFamily="34" charset="0"/>
              <a:buChar char="–"/>
              <a:defRPr/>
            </a:pPr>
            <a:r>
              <a:rPr lang="en-US" dirty="0" smtClean="0"/>
              <a:t>portal tracts</a:t>
            </a:r>
          </a:p>
          <a:p>
            <a:pPr algn="l" rtl="0" eaLnBrk="1" fontAlgn="auto" hangingPunct="1">
              <a:spcAft>
                <a:spcPts val="0"/>
              </a:spcAft>
              <a:buFont typeface="Arial" pitchFamily="34" charset="0"/>
              <a:buChar char="•"/>
              <a:defRPr/>
            </a:pPr>
            <a:r>
              <a:rPr lang="en-US" dirty="0" err="1" smtClean="0"/>
              <a:t>Bilirubin</a:t>
            </a:r>
            <a:r>
              <a:rPr lang="en-US" dirty="0" smtClean="0"/>
              <a:t> accumulation in liver lobule    </a:t>
            </a:r>
          </a:p>
          <a:p>
            <a:pPr lvl="1" algn="l" rtl="0" eaLnBrk="1" fontAlgn="auto" hangingPunct="1">
              <a:spcAft>
                <a:spcPts val="0"/>
              </a:spcAft>
              <a:buFont typeface="Arial" pitchFamily="34" charset="0"/>
              <a:buChar char="–"/>
              <a:defRPr/>
            </a:pPr>
            <a:r>
              <a:rPr lang="en-US" dirty="0" smtClean="0"/>
              <a:t>starts in </a:t>
            </a:r>
            <a:r>
              <a:rPr lang="en-US" dirty="0" err="1" smtClean="0"/>
              <a:t>centrilobular</a:t>
            </a:r>
            <a:r>
              <a:rPr lang="en-US" dirty="0" smtClean="0"/>
              <a:t> zone </a:t>
            </a:r>
          </a:p>
          <a:p>
            <a:pPr lvl="1" algn="l" rtl="0" eaLnBrk="1" fontAlgn="auto" hangingPunct="1">
              <a:spcAft>
                <a:spcPts val="0"/>
              </a:spcAft>
              <a:buFont typeface="Arial" pitchFamily="34" charset="0"/>
              <a:buChar char="–"/>
              <a:defRPr/>
            </a:pPr>
            <a:r>
              <a:rPr lang="en-US" dirty="0" smtClean="0"/>
              <a:t>pigment granules in </a:t>
            </a:r>
            <a:r>
              <a:rPr lang="en-US" dirty="0" err="1" smtClean="0"/>
              <a:t>parenchymal</a:t>
            </a:r>
            <a:r>
              <a:rPr lang="en-US" dirty="0" smtClean="0"/>
              <a:t> cells: </a:t>
            </a:r>
          </a:p>
          <a:p>
            <a:pPr lvl="2" algn="l" rtl="0" eaLnBrk="1" fontAlgn="auto" hangingPunct="1">
              <a:spcAft>
                <a:spcPts val="0"/>
              </a:spcAft>
              <a:buFont typeface="Arial" pitchFamily="34" charset="0"/>
              <a:buChar char="•"/>
              <a:defRPr/>
            </a:pPr>
            <a:r>
              <a:rPr lang="en-US" dirty="0" err="1" smtClean="0">
                <a:solidFill>
                  <a:srgbClr val="FF0000"/>
                </a:solidFill>
              </a:rPr>
              <a:t>hepatocellular</a:t>
            </a:r>
            <a:r>
              <a:rPr lang="en-US" dirty="0" smtClean="0">
                <a:solidFill>
                  <a:srgbClr val="FF0000"/>
                </a:solidFill>
              </a:rPr>
              <a:t> </a:t>
            </a:r>
            <a:r>
              <a:rPr lang="en-US" dirty="0" err="1" smtClean="0">
                <a:solidFill>
                  <a:srgbClr val="FF0000"/>
                </a:solidFill>
              </a:rPr>
              <a:t>bilirubin</a:t>
            </a:r>
            <a:r>
              <a:rPr lang="en-US" dirty="0" smtClean="0">
                <a:solidFill>
                  <a:srgbClr val="FF0000"/>
                </a:solidFill>
              </a:rPr>
              <a:t> stasis</a:t>
            </a:r>
          </a:p>
          <a:p>
            <a:pPr lvl="1" algn="l" rtl="0" eaLnBrk="1" fontAlgn="auto" hangingPunct="1">
              <a:spcAft>
                <a:spcPts val="0"/>
              </a:spcAft>
              <a:buFont typeface="Arial" pitchFamily="34" charset="0"/>
              <a:buChar char="–"/>
              <a:defRPr/>
            </a:pPr>
            <a:r>
              <a:rPr lang="en-US" dirty="0" err="1" smtClean="0"/>
              <a:t>inspissated</a:t>
            </a:r>
            <a:r>
              <a:rPr lang="en-US" dirty="0" smtClean="0"/>
              <a:t> </a:t>
            </a:r>
            <a:r>
              <a:rPr lang="en-US" dirty="0" err="1" smtClean="0"/>
              <a:t>bilirubin</a:t>
            </a:r>
            <a:r>
              <a:rPr lang="en-US" dirty="0" smtClean="0"/>
              <a:t>-stained bile plugs in dilated intercellular </a:t>
            </a:r>
            <a:r>
              <a:rPr lang="en-US" dirty="0" err="1" smtClean="0"/>
              <a:t>canaliculi</a:t>
            </a:r>
            <a:r>
              <a:rPr lang="en-US" dirty="0" smtClean="0"/>
              <a:t>: </a:t>
            </a:r>
          </a:p>
          <a:p>
            <a:pPr lvl="2" algn="l" rtl="0" eaLnBrk="1" fontAlgn="auto" hangingPunct="1">
              <a:spcAft>
                <a:spcPts val="0"/>
              </a:spcAft>
              <a:buFont typeface="Arial" pitchFamily="34" charset="0"/>
              <a:buChar char="•"/>
              <a:defRPr/>
            </a:pPr>
            <a:r>
              <a:rPr lang="en-US" dirty="0" err="1" smtClean="0">
                <a:solidFill>
                  <a:srgbClr val="FF0000"/>
                </a:solidFill>
              </a:rPr>
              <a:t>canalicular</a:t>
            </a:r>
            <a:r>
              <a:rPr lang="en-US" dirty="0" smtClean="0">
                <a:solidFill>
                  <a:srgbClr val="FF0000"/>
                </a:solidFill>
              </a:rPr>
              <a:t> </a:t>
            </a:r>
            <a:r>
              <a:rPr lang="en-US" dirty="0" err="1" smtClean="0">
                <a:solidFill>
                  <a:srgbClr val="FF0000"/>
                </a:solidFill>
              </a:rPr>
              <a:t>bilirubin</a:t>
            </a:r>
            <a:r>
              <a:rPr lang="en-US" dirty="0" smtClean="0">
                <a:solidFill>
                  <a:srgbClr val="FF0000"/>
                </a:solidFill>
              </a:rPr>
              <a:t> stasis</a:t>
            </a:r>
          </a:p>
          <a:p>
            <a:pPr algn="l" rtl="0" eaLnBrk="1" fontAlgn="auto" hangingPunct="1">
              <a:spcAft>
                <a:spcPts val="0"/>
              </a:spcAft>
              <a:buFont typeface="Arial" pitchFamily="34" charset="0"/>
              <a:buChar char="•"/>
              <a:defRPr/>
            </a:pPr>
            <a:r>
              <a:rPr lang="en-US" dirty="0" smtClean="0"/>
              <a:t>Characteristic </a:t>
            </a:r>
            <a:r>
              <a:rPr lang="en-US" dirty="0" smtClean="0"/>
              <a:t>lab finding is elevated Alkaline </a:t>
            </a:r>
            <a:r>
              <a:rPr lang="en-US" dirty="0" err="1" smtClean="0"/>
              <a:t>phosphatase</a:t>
            </a:r>
            <a:r>
              <a:rPr lang="en-US" dirty="0" smtClean="0"/>
              <a:t> and GGT </a:t>
            </a:r>
          </a:p>
          <a:p>
            <a:pPr algn="l" rtl="0" eaLnBrk="1" fontAlgn="auto" hangingPunct="1">
              <a:spcAft>
                <a:spcPts val="0"/>
              </a:spcAft>
              <a:buFont typeface="Arial" pitchFamily="34" charset="0"/>
              <a:buChar char="•"/>
              <a:defRPr/>
            </a:pPr>
            <a:r>
              <a:rPr lang="en-US" dirty="0" smtClean="0"/>
              <a:t>Bile accumulation in the liver</a:t>
            </a:r>
            <a:r>
              <a:rPr lang="en-US" sz="2400" dirty="0" smtClean="0"/>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Drug toxicity</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27708"/>
            <a:ext cx="1219200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Liver</a:t>
            </a:r>
            <a:endParaRPr lang="en-US" dirty="0"/>
          </a:p>
        </p:txBody>
      </p:sp>
      <p:sp>
        <p:nvSpPr>
          <p:cNvPr id="3" name="Subtitle 2"/>
          <p:cNvSpPr>
            <a:spLocks noGrp="1"/>
          </p:cNvSpPr>
          <p:nvPr>
            <p:ph type="subTitle" idx="1"/>
          </p:nvPr>
        </p:nvSpPr>
        <p:spPr/>
        <p:txBody>
          <a:bodyPr/>
          <a:lstStyle/>
          <a:p>
            <a:r>
              <a:rPr lang="en-US" dirty="0" smtClean="0"/>
              <a:t>Normal anatomy and histology</a:t>
            </a:r>
            <a:endParaRPr lang="en-US" dirty="0"/>
          </a:p>
        </p:txBody>
      </p:sp>
    </p:spTree>
    <p:extLst>
      <p:ext uri="{BB962C8B-B14F-4D97-AF65-F5344CB8AC3E}">
        <p14:creationId xmlns="" xmlns:p14="http://schemas.microsoft.com/office/powerpoint/2010/main" val="342700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eaLnBrk="1" hangingPunct="1"/>
            <a:r>
              <a:rPr lang="en-US" dirty="0" smtClean="0"/>
              <a:t>Drug Toxicity</a:t>
            </a:r>
          </a:p>
        </p:txBody>
      </p:sp>
      <p:sp>
        <p:nvSpPr>
          <p:cNvPr id="3" name="Content Placeholder 2"/>
          <p:cNvSpPr>
            <a:spLocks noGrp="1"/>
          </p:cNvSpPr>
          <p:nvPr>
            <p:ph idx="1"/>
          </p:nvPr>
        </p:nvSpPr>
        <p:spPr>
          <a:xfrm>
            <a:off x="784087" y="1480931"/>
            <a:ext cx="11238948" cy="4525963"/>
          </a:xfrm>
        </p:spPr>
        <p:txBody>
          <a:bodyPr rtlCol="0">
            <a:normAutofit/>
          </a:bodyPr>
          <a:lstStyle/>
          <a:p>
            <a:pPr algn="l" rtl="0" eaLnBrk="1" fontAlgn="auto" hangingPunct="1">
              <a:spcAft>
                <a:spcPts val="0"/>
              </a:spcAft>
              <a:buFont typeface="Arial" pitchFamily="34" charset="0"/>
              <a:buChar char="•"/>
              <a:defRPr/>
            </a:pPr>
            <a:r>
              <a:rPr lang="en-US" dirty="0" smtClean="0"/>
              <a:t>Liver injury due to medications or other toxic agents. </a:t>
            </a:r>
          </a:p>
          <a:p>
            <a:pPr algn="l" rtl="0" eaLnBrk="1" fontAlgn="auto" hangingPunct="1">
              <a:spcAft>
                <a:spcPts val="0"/>
              </a:spcAft>
              <a:buFont typeface="Arial" pitchFamily="34" charset="0"/>
              <a:buChar char="•"/>
              <a:defRPr/>
            </a:pPr>
            <a:r>
              <a:rPr lang="en-US" dirty="0" smtClean="0"/>
              <a:t>Can resemble any liver process; clinical correlation essential in diagnosis.</a:t>
            </a:r>
          </a:p>
          <a:p>
            <a:pPr algn="l" rtl="0" eaLnBrk="1" fontAlgn="auto" hangingPunct="1">
              <a:spcAft>
                <a:spcPts val="0"/>
              </a:spcAft>
              <a:buFont typeface="Arial" pitchFamily="34" charset="0"/>
              <a:buChar char="•"/>
              <a:defRPr/>
            </a:pPr>
            <a:r>
              <a:rPr lang="en-US" dirty="0" smtClean="0"/>
              <a:t>Histopathology: Changes that can be seen are:</a:t>
            </a:r>
          </a:p>
          <a:p>
            <a:pPr lvl="1" algn="l" rtl="0">
              <a:defRPr/>
            </a:pPr>
            <a:r>
              <a:rPr lang="en-US" dirty="0" err="1" smtClean="0"/>
              <a:t>Cholestasis</a:t>
            </a:r>
            <a:endParaRPr lang="en-US" dirty="0" smtClean="0"/>
          </a:p>
          <a:p>
            <a:pPr lvl="1" algn="l" rtl="0">
              <a:defRPr/>
            </a:pPr>
            <a:r>
              <a:rPr lang="en-US" dirty="0" err="1" smtClean="0"/>
              <a:t>Steatosis</a:t>
            </a:r>
            <a:endParaRPr lang="en-US" dirty="0" smtClean="0"/>
          </a:p>
          <a:p>
            <a:pPr lvl="1" algn="l" rtl="0">
              <a:defRPr/>
            </a:pPr>
            <a:r>
              <a:rPr lang="en-US" dirty="0" err="1" smtClean="0"/>
              <a:t>Granulomas</a:t>
            </a:r>
            <a:endParaRPr lang="en-US" dirty="0" smtClean="0"/>
          </a:p>
          <a:p>
            <a:pPr lvl="1" algn="l" rtl="0">
              <a:defRPr/>
            </a:pPr>
            <a:r>
              <a:rPr lang="en-US" dirty="0" err="1" smtClean="0"/>
              <a:t>Hepatocellular</a:t>
            </a:r>
            <a:r>
              <a:rPr lang="en-US" dirty="0" smtClean="0"/>
              <a:t> Necrosis</a:t>
            </a:r>
          </a:p>
          <a:p>
            <a:pPr lvl="1" algn="l" rtl="0">
              <a:defRPr/>
            </a:pPr>
            <a:r>
              <a:rPr lang="en-US" dirty="0" smtClean="0"/>
              <a:t>Predictable(intrinsic) or unpredictable(idiosyncratic)</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Acute Viral Hepatitis</a:t>
            </a:r>
            <a:endParaRPr lang="en-US" dirty="0"/>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a:stretch>
            <a:fillRect/>
          </a:stretch>
        </p:blipFill>
        <p:spPr bwMode="auto">
          <a:xfrm>
            <a:off x="0" y="9940"/>
            <a:ext cx="12192000" cy="6073775"/>
          </a:xfrm>
          <a:prstGeom prst="rect">
            <a:avLst/>
          </a:prstGeom>
          <a:noFill/>
          <a:ln w="9525">
            <a:noFill/>
            <a:miter lim="800000"/>
            <a:headEnd/>
            <a:tailEnd/>
          </a:ln>
        </p:spPr>
      </p:pic>
      <p:sp>
        <p:nvSpPr>
          <p:cNvPr id="5123" name="Text Box 5"/>
          <p:cNvSpPr txBox="1">
            <a:spLocks noChangeArrowheads="1"/>
          </p:cNvSpPr>
          <p:nvPr/>
        </p:nvSpPr>
        <p:spPr bwMode="auto">
          <a:xfrm>
            <a:off x="1625600" y="6172201"/>
            <a:ext cx="8636000" cy="701675"/>
          </a:xfrm>
          <a:prstGeom prst="rect">
            <a:avLst/>
          </a:prstGeom>
          <a:noFill/>
          <a:ln w="9525">
            <a:noFill/>
            <a:miter lim="800000"/>
            <a:headEnd/>
            <a:tailEnd/>
          </a:ln>
        </p:spPr>
        <p:txBody>
          <a:bodyPr>
            <a:spAutoFit/>
          </a:bodyPr>
          <a:lstStyle/>
          <a:p>
            <a:pPr algn="ctr">
              <a:spcBef>
                <a:spcPct val="50000"/>
              </a:spcBef>
            </a:pPr>
            <a:r>
              <a:rPr lang="en-US" sz="4000" b="1">
                <a:solidFill>
                  <a:srgbClr val="0000FF"/>
                </a:solidFill>
              </a:rPr>
              <a:t>FULMINANT HEPATITIS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Viral Hepatitis</a:t>
            </a:r>
          </a:p>
        </p:txBody>
      </p:sp>
      <p:pic>
        <p:nvPicPr>
          <p:cNvPr id="4099" name="Picture 6" descr="http://library.med.utah.edu/WebPath/jpeg4/LIVER038.jpg"/>
          <p:cNvPicPr>
            <a:picLocks noChangeAspect="1" noChangeArrowheads="1"/>
          </p:cNvPicPr>
          <p:nvPr/>
        </p:nvPicPr>
        <p:blipFill>
          <a:blip r:embed="rId3" cstate="print"/>
          <a:srcRect/>
          <a:stretch>
            <a:fillRect/>
          </a:stretch>
        </p:blipFill>
        <p:spPr bwMode="auto">
          <a:xfrm>
            <a:off x="0" y="1524000"/>
            <a:ext cx="5994400" cy="4953000"/>
          </a:xfrm>
          <a:prstGeom prst="rect">
            <a:avLst/>
          </a:prstGeom>
          <a:noFill/>
          <a:ln w="9525">
            <a:noFill/>
            <a:miter lim="800000"/>
            <a:headEnd/>
            <a:tailEnd/>
          </a:ln>
        </p:spPr>
      </p:pic>
      <p:pic>
        <p:nvPicPr>
          <p:cNvPr id="4100" name="Picture 4" descr="http://library.med.utah.edu/WebPath/jpeg4/LIVER039.jpg"/>
          <p:cNvPicPr>
            <a:picLocks noChangeAspect="1" noChangeArrowheads="1"/>
          </p:cNvPicPr>
          <p:nvPr/>
        </p:nvPicPr>
        <p:blipFill>
          <a:blip r:embed="rId4" cstate="print"/>
          <a:srcRect/>
          <a:stretch>
            <a:fillRect/>
          </a:stretch>
        </p:blipFill>
        <p:spPr bwMode="auto">
          <a:xfrm>
            <a:off x="6400800" y="1524000"/>
            <a:ext cx="57912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a:stretch>
            <a:fillRect/>
          </a:stretch>
        </p:blipFill>
        <p:spPr bwMode="auto">
          <a:xfrm>
            <a:off x="0" y="-9939"/>
            <a:ext cx="12192000" cy="6096000"/>
          </a:xfrm>
          <a:prstGeom prst="rect">
            <a:avLst/>
          </a:prstGeom>
          <a:noFill/>
          <a:ln w="9525">
            <a:noFill/>
            <a:miter lim="800000"/>
            <a:headEnd/>
            <a:tailEnd/>
          </a:ln>
        </p:spPr>
      </p:pic>
      <p:sp>
        <p:nvSpPr>
          <p:cNvPr id="6147" name="Text Box 5"/>
          <p:cNvSpPr txBox="1">
            <a:spLocks noChangeArrowheads="1"/>
          </p:cNvSpPr>
          <p:nvPr/>
        </p:nvSpPr>
        <p:spPr bwMode="auto">
          <a:xfrm>
            <a:off x="0" y="6248400"/>
            <a:ext cx="12192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0000FF"/>
                </a:solidFill>
              </a:rPr>
              <a:t>“FULMINANT” Acute Viral Hepatitis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hepatitis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295489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1856845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60419" name="Text Box 5"/>
          <p:cNvSpPr txBox="1">
            <a:spLocks noChangeArrowheads="1"/>
          </p:cNvSpPr>
          <p:nvPr/>
        </p:nvSpPr>
        <p:spPr bwMode="auto">
          <a:xfrm>
            <a:off x="1371600" y="5867400"/>
            <a:ext cx="6172200" cy="579438"/>
          </a:xfrm>
          <a:prstGeom prst="rect">
            <a:avLst/>
          </a:prstGeom>
          <a:noFill/>
          <a:ln w="9525">
            <a:noFill/>
            <a:miter lim="800000"/>
            <a:headEnd/>
            <a:tailEnd/>
          </a:ln>
        </p:spPr>
        <p:txBody>
          <a:bodyPr>
            <a:spAutoFit/>
          </a:bodyPr>
          <a:lstStyle/>
          <a:p>
            <a:pPr>
              <a:spcBef>
                <a:spcPct val="50000"/>
              </a:spcBef>
            </a:pPr>
            <a:r>
              <a:rPr lang="en-US" sz="3200" b="1">
                <a:solidFill>
                  <a:srgbClr val="FFFF00"/>
                </a:solidFill>
              </a:rPr>
              <a:t>Chiefly Portal Inflammation</a:t>
            </a:r>
          </a:p>
        </p:txBody>
      </p:sp>
    </p:spTree>
    <p:extLst>
      <p:ext uri="{BB962C8B-B14F-4D97-AF65-F5344CB8AC3E}">
        <p14:creationId xmlns="" xmlns:p14="http://schemas.microsoft.com/office/powerpoint/2010/main" val="4023533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1524000" y="0"/>
            <a:ext cx="9144000" cy="5791200"/>
          </a:xfrm>
          <a:prstGeom prst="rect">
            <a:avLst/>
          </a:prstGeom>
          <a:noFill/>
          <a:ln w="9525">
            <a:noFill/>
            <a:miter lim="800000"/>
            <a:headEnd/>
            <a:tailEnd/>
          </a:ln>
        </p:spPr>
      </p:pic>
      <p:sp>
        <p:nvSpPr>
          <p:cNvPr id="26627" name="Text Box 5"/>
          <p:cNvSpPr txBox="1">
            <a:spLocks noChangeArrowheads="1"/>
          </p:cNvSpPr>
          <p:nvPr/>
        </p:nvSpPr>
        <p:spPr bwMode="auto">
          <a:xfrm>
            <a:off x="1524000" y="58674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FF"/>
                </a:solidFill>
              </a:rPr>
              <a:t>More severe portal infiltrates with sinusoidal infiltrates also</a:t>
            </a:r>
          </a:p>
        </p:txBody>
      </p:sp>
    </p:spTree>
    <p:extLst>
      <p:ext uri="{BB962C8B-B14F-4D97-AF65-F5344CB8AC3E}">
        <p14:creationId xmlns="" xmlns:p14="http://schemas.microsoft.com/office/powerpoint/2010/main" val="127893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lgn="ctr">
              <a:defRPr/>
            </a:pPr>
            <a:r>
              <a:rPr lang="en-US" sz="3600" dirty="0">
                <a:solidFill>
                  <a:schemeClr val="accent1">
                    <a:satMod val="150000"/>
                  </a:schemeClr>
                </a:solidFill>
                <a:latin typeface="Franklin Gothic Demi" pitchFamily="34" charset="0"/>
              </a:rPr>
              <a:t>  </a:t>
            </a:r>
            <a:r>
              <a:rPr lang="en-US" sz="3600" dirty="0">
                <a:latin typeface="Franklin Gothic Demi" pitchFamily="34" charset="0"/>
              </a:rPr>
              <a:t>CHRONIC HEPATITIS</a:t>
            </a:r>
          </a:p>
        </p:txBody>
      </p:sp>
      <p:pic>
        <p:nvPicPr>
          <p:cNvPr id="3" name="Picture 4"/>
          <p:cNvPicPr>
            <a:picLocks noChangeAspect="1" noChangeArrowheads="1"/>
          </p:cNvPicPr>
          <p:nvPr/>
        </p:nvPicPr>
        <p:blipFill>
          <a:blip r:embed="rId3" cstate="print">
            <a:lum bright="10000"/>
          </a:blip>
          <a:srcRect/>
          <a:stretch>
            <a:fillRect/>
          </a:stretch>
        </p:blipFill>
        <p:spPr>
          <a:xfrm>
            <a:off x="152400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9918493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2124853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lgn="ctr">
              <a:defRPr/>
            </a:pPr>
            <a:r>
              <a:rPr lang="en-US" sz="3600" dirty="0">
                <a:solidFill>
                  <a:schemeClr val="accent1">
                    <a:satMod val="150000"/>
                  </a:schemeClr>
                </a:solidFill>
                <a:latin typeface="Franklin Gothic Demi" pitchFamily="34" charset="0"/>
              </a:rPr>
              <a:t> </a:t>
            </a:r>
            <a:r>
              <a:rPr lang="en-US" sz="3600" dirty="0">
                <a:latin typeface="Franklin Gothic Demi" pitchFamily="34" charset="0"/>
              </a:rPr>
              <a:t>CHRONIC HEPATITIS</a:t>
            </a: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1524000" y="1520066"/>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6383292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852" y="854766"/>
            <a:ext cx="9144000" cy="1403462"/>
          </a:xfrm>
        </p:spPr>
        <p:txBody>
          <a:bodyPr/>
          <a:lstStyle/>
          <a:p>
            <a:pPr>
              <a:defRPr/>
            </a:pPr>
            <a:r>
              <a:rPr lang="en-US" sz="3600" i="1" dirty="0">
                <a:solidFill>
                  <a:schemeClr val="accent1">
                    <a:satMod val="150000"/>
                  </a:schemeClr>
                </a:solidFill>
                <a:latin typeface="Franklin Gothic Demi" pitchFamily="34" charset="0"/>
              </a:rPr>
              <a:t>Chronic hepatitis:</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from this liver biopsy show:</a:t>
            </a:r>
          </a:p>
        </p:txBody>
      </p:sp>
      <p:sp>
        <p:nvSpPr>
          <p:cNvPr id="52227" name="TextBox 2"/>
          <p:cNvSpPr txBox="1">
            <a:spLocks noChangeArrowheads="1"/>
          </p:cNvSpPr>
          <p:nvPr/>
        </p:nvSpPr>
        <p:spPr bwMode="auto">
          <a:xfrm>
            <a:off x="1881188" y="2251076"/>
            <a:ext cx="8286750" cy="2678113"/>
          </a:xfrm>
          <a:prstGeom prst="rect">
            <a:avLst/>
          </a:prstGeom>
          <a:noFill/>
          <a:ln w="9525">
            <a:noFill/>
            <a:miter lim="800000"/>
            <a:headEnd/>
            <a:tailEnd/>
          </a:ln>
        </p:spPr>
        <p:txBody>
          <a:bodyPr>
            <a:spAutoFit/>
          </a:bodyPr>
          <a:lstStyle/>
          <a:p>
            <a:pPr marL="533400" indent="-533400" algn="just" rtl="0">
              <a:buBlip>
                <a:blip r:embed="rId3"/>
              </a:buBlip>
            </a:pPr>
            <a:r>
              <a:rPr lang="en-US" sz="2800" dirty="0">
                <a:latin typeface="Franklin Gothic Demi" pitchFamily="34" charset="0"/>
              </a:rPr>
              <a:t>Moderate chronic inflammatory cells infiltration consisting of lymphocytes and </a:t>
            </a:r>
            <a:r>
              <a:rPr lang="en-US" sz="2800" dirty="0" err="1">
                <a:latin typeface="Franklin Gothic Demi" pitchFamily="34" charset="0"/>
              </a:rPr>
              <a:t>histiocytes</a:t>
            </a:r>
            <a:r>
              <a:rPr lang="en-US" sz="2800" dirty="0">
                <a:latin typeface="Franklin Gothic Demi" pitchFamily="34" charset="0"/>
              </a:rPr>
              <a:t> in both portal tracts and liver parenchyma. Piecemeal necrosis, </a:t>
            </a:r>
            <a:r>
              <a:rPr lang="en-US" sz="2800" dirty="0" err="1">
                <a:latin typeface="Franklin Gothic Demi" pitchFamily="34" charset="0"/>
              </a:rPr>
              <a:t>hepatocytes</a:t>
            </a:r>
            <a:r>
              <a:rPr lang="en-US" sz="2800" dirty="0">
                <a:latin typeface="Franklin Gothic Demi" pitchFamily="34" charset="0"/>
              </a:rPr>
              <a:t> swelling and “spotty” </a:t>
            </a:r>
            <a:r>
              <a:rPr lang="en-US" sz="2800" dirty="0" err="1">
                <a:latin typeface="Franklin Gothic Demi" pitchFamily="34" charset="0"/>
              </a:rPr>
              <a:t>hepatocytes</a:t>
            </a:r>
            <a:r>
              <a:rPr lang="en-US" sz="2800" dirty="0">
                <a:latin typeface="Franklin Gothic Demi" pitchFamily="34" charset="0"/>
              </a:rPr>
              <a:t> necrosis are also noticed. No evidence of cirrhosis or malignancy noted.</a:t>
            </a:r>
          </a:p>
        </p:txBody>
      </p:sp>
    </p:spTree>
    <p:extLst>
      <p:ext uri="{BB962C8B-B14F-4D97-AF65-F5344CB8AC3E}">
        <p14:creationId xmlns="" xmlns:p14="http://schemas.microsoft.com/office/powerpoint/2010/main" val="148126243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Hepatic cirrhosis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3433069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24034" y="6286520"/>
            <a:ext cx="8343904" cy="381000"/>
          </a:xfrm>
        </p:spPr>
        <p:txBody>
          <a:bodyPr>
            <a:noAutofit/>
          </a:bodyPr>
          <a:lstStyle/>
          <a:p>
            <a:r>
              <a:rPr lang="en-US" altLang="ar-SA" sz="2400" dirty="0">
                <a:latin typeface="Verdana" pitchFamily="34" charset="0"/>
                <a:ea typeface="+mn-ea"/>
                <a:cs typeface="+mn-cs"/>
              </a:rPr>
              <a:t>Organ: Liver       </a:t>
            </a:r>
            <a:r>
              <a:rPr lang="en-US" altLang="ar-SA" sz="2400" dirty="0" err="1">
                <a:latin typeface="Verdana" pitchFamily="34" charset="0"/>
                <a:ea typeface="+mn-ea"/>
                <a:cs typeface="+mn-cs"/>
              </a:rPr>
              <a:t>Dx</a:t>
            </a:r>
            <a:r>
              <a:rPr lang="en-US" altLang="ar-SA" sz="2400" dirty="0">
                <a:latin typeface="Verdana" pitchFamily="34" charset="0"/>
                <a:ea typeface="+mn-ea"/>
                <a:cs typeface="+mn-cs"/>
              </a:rPr>
              <a:t>: </a:t>
            </a:r>
            <a:r>
              <a:rPr lang="en-US" altLang="ar-SA" sz="2400" dirty="0" err="1">
                <a:latin typeface="Verdana" pitchFamily="34" charset="0"/>
                <a:ea typeface="+mn-ea"/>
                <a:cs typeface="+mn-cs"/>
              </a:rPr>
              <a:t>macronudular</a:t>
            </a:r>
            <a:r>
              <a:rPr lang="en-US" altLang="ar-SA" sz="2400" dirty="0">
                <a:latin typeface="Verdana" pitchFamily="34" charset="0"/>
                <a:ea typeface="+mn-ea"/>
                <a:cs typeface="+mn-cs"/>
              </a:rPr>
              <a:t> cirrhosis (HBV) </a:t>
            </a:r>
          </a:p>
        </p:txBody>
      </p:sp>
      <p:pic>
        <p:nvPicPr>
          <p:cNvPr id="26628" name="Picture 4" descr="http://www.vetmed.wsu.edu/medsci520/images/ci36.jpg"/>
          <p:cNvPicPr>
            <a:picLocks noChangeAspect="1" noChangeArrowheads="1"/>
          </p:cNvPicPr>
          <p:nvPr/>
        </p:nvPicPr>
        <p:blipFill>
          <a:blip r:embed="rId2" cstate="print"/>
          <a:srcRect/>
          <a:stretch>
            <a:fillRect/>
          </a:stretch>
        </p:blipFill>
        <p:spPr bwMode="auto">
          <a:xfrm>
            <a:off x="2381224" y="500043"/>
            <a:ext cx="7315200" cy="5299075"/>
          </a:xfrm>
          <a:prstGeom prst="rect">
            <a:avLst/>
          </a:prstGeom>
          <a:noFill/>
        </p:spPr>
      </p:pic>
    </p:spTree>
    <p:extLst>
      <p:ext uri="{BB962C8B-B14F-4D97-AF65-F5344CB8AC3E}">
        <p14:creationId xmlns="" xmlns:p14="http://schemas.microsoft.com/office/powerpoint/2010/main" val="2488178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875460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524000" y="0"/>
            <a:ext cx="9144000" cy="6172200"/>
          </a:xfrm>
          <a:prstGeom prst="rect">
            <a:avLst/>
          </a:prstGeom>
          <a:noFill/>
          <a:ln w="9525">
            <a:noFill/>
            <a:miter lim="800000"/>
            <a:headEnd/>
            <a:tailEnd/>
          </a:ln>
        </p:spPr>
      </p:pic>
      <p:sp>
        <p:nvSpPr>
          <p:cNvPr id="36867" name="Text Box 5"/>
          <p:cNvSpPr txBox="1">
            <a:spLocks noChangeArrowheads="1"/>
          </p:cNvSpPr>
          <p:nvPr/>
        </p:nvSpPr>
        <p:spPr bwMode="auto">
          <a:xfrm>
            <a:off x="1524000" y="6324601"/>
            <a:ext cx="9144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IRREGULAR NODULES SEPARATED BY PORTAL-to-PORTAL FIBROUS BANDS</a:t>
            </a:r>
          </a:p>
        </p:txBody>
      </p:sp>
      <p:pic>
        <p:nvPicPr>
          <p:cNvPr id="36868" name="Picture 4"/>
          <p:cNvPicPr>
            <a:picLocks noChangeAspect="1" noChangeArrowheads="1"/>
          </p:cNvPicPr>
          <p:nvPr/>
        </p:nvPicPr>
        <p:blipFill>
          <a:blip r:embed="rId4" cstate="print"/>
          <a:srcRect/>
          <a:stretch>
            <a:fillRect/>
          </a:stretch>
        </p:blipFill>
        <p:spPr bwMode="auto">
          <a:xfrm>
            <a:off x="1524001" y="0"/>
            <a:ext cx="3992563" cy="2667000"/>
          </a:xfrm>
          <a:prstGeom prst="rect">
            <a:avLst/>
          </a:prstGeom>
          <a:noFill/>
          <a:ln w="9525">
            <a:noFill/>
            <a:miter lim="800000"/>
            <a:headEnd/>
            <a:tailEnd/>
          </a:ln>
        </p:spPr>
      </p:pic>
    </p:spTree>
    <p:extLst>
      <p:ext uri="{BB962C8B-B14F-4D97-AF65-F5344CB8AC3E}">
        <p14:creationId xmlns="" xmlns:p14="http://schemas.microsoft.com/office/powerpoint/2010/main" val="2883400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liver cirrhosis"/>
          <p:cNvPicPr>
            <a:picLocks noChangeAspect="1" noChangeArrowheads="1"/>
          </p:cNvPicPr>
          <p:nvPr/>
        </p:nvPicPr>
        <p:blipFill>
          <a:blip r:embed="rId2" cstate="print"/>
          <a:srcRect/>
          <a:stretch>
            <a:fillRect/>
          </a:stretch>
        </p:blipFill>
        <p:spPr bwMode="auto">
          <a:xfrm>
            <a:off x="2351584" y="692696"/>
            <a:ext cx="7560840" cy="5760640"/>
          </a:xfrm>
          <a:prstGeom prst="rect">
            <a:avLst/>
          </a:prstGeom>
          <a:noFill/>
        </p:spPr>
      </p:pic>
    </p:spTree>
    <p:extLst>
      <p:ext uri="{BB962C8B-B14F-4D97-AF65-F5344CB8AC3E}">
        <p14:creationId xmlns="" xmlns:p14="http://schemas.microsoft.com/office/powerpoint/2010/main" val="4284938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39939" name="TextBox 2"/>
          <p:cNvSpPr txBox="1">
            <a:spLocks noChangeArrowheads="1"/>
          </p:cNvSpPr>
          <p:nvPr/>
        </p:nvSpPr>
        <p:spPr bwMode="auto">
          <a:xfrm>
            <a:off x="1676400" y="5791201"/>
            <a:ext cx="8610600" cy="708025"/>
          </a:xfrm>
          <a:prstGeom prst="rect">
            <a:avLst/>
          </a:prstGeom>
          <a:noFill/>
          <a:ln w="9525">
            <a:noFill/>
            <a:miter lim="800000"/>
            <a:headEnd/>
            <a:tailEnd/>
          </a:ln>
        </p:spPr>
        <p:txBody>
          <a:bodyPr>
            <a:spAutoFit/>
          </a:bodyPr>
          <a:lstStyle/>
          <a:p>
            <a:pPr algn="ctr"/>
            <a:r>
              <a:rPr lang="en-US" sz="4000" b="1">
                <a:solidFill>
                  <a:srgbClr val="0000FF"/>
                </a:solidFill>
              </a:rPr>
              <a:t>CIRRHOSIS, TRICHROME STAIN</a:t>
            </a:r>
          </a:p>
        </p:txBody>
      </p:sp>
    </p:spTree>
    <p:extLst>
      <p:ext uri="{BB962C8B-B14F-4D97-AF65-F5344CB8AC3E}">
        <p14:creationId xmlns="" xmlns:p14="http://schemas.microsoft.com/office/powerpoint/2010/main" val="3130014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defRPr/>
            </a:pPr>
            <a:r>
              <a:rPr lang="en-US" sz="3600" i="1" dirty="0">
                <a:solidFill>
                  <a:schemeClr val="accent1">
                    <a:satMod val="150000"/>
                  </a:schemeClr>
                </a:solidFill>
                <a:latin typeface="Franklin Gothic Demi" pitchFamily="34" charset="0"/>
              </a:rPr>
              <a:t>Cirrhosis of the liver:</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of liver show:</a:t>
            </a:r>
          </a:p>
        </p:txBody>
      </p:sp>
      <p:sp>
        <p:nvSpPr>
          <p:cNvPr id="54275" name="TextBox 2"/>
          <p:cNvSpPr txBox="1">
            <a:spLocks noChangeArrowheads="1"/>
          </p:cNvSpPr>
          <p:nvPr/>
        </p:nvSpPr>
        <p:spPr bwMode="auto">
          <a:xfrm>
            <a:off x="1809750" y="1885950"/>
            <a:ext cx="8572500" cy="4400550"/>
          </a:xfrm>
          <a:prstGeom prst="rect">
            <a:avLst/>
          </a:prstGeom>
          <a:noFill/>
          <a:ln w="9525">
            <a:noFill/>
            <a:miter lim="800000"/>
            <a:headEnd/>
            <a:tailEnd/>
          </a:ln>
        </p:spPr>
        <p:txBody>
          <a:bodyPr>
            <a:spAutoFit/>
          </a:bodyPr>
          <a:lstStyle/>
          <a:p>
            <a:pPr marL="533400" indent="-533400" algn="just" rtl="0">
              <a:buBlip>
                <a:blip r:embed="rId3"/>
              </a:buBlip>
            </a:pPr>
            <a:r>
              <a:rPr lang="en-US" sz="2800" dirty="0" smtClean="0">
                <a:latin typeface="Franklin Gothic Demi" pitchFamily="34" charset="0"/>
              </a:rPr>
              <a:t>Loss of lobular architecture and formation of regenerative nodules of variable size and shape, surrounded by fibrous tissue.</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Each nodules consists of liver cells without any arrangement and with no central vein.</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Large number of proliferated bile ducts and chronic inflammatory cells are present in fibrous tissue.</a:t>
            </a:r>
          </a:p>
        </p:txBody>
      </p:sp>
    </p:spTree>
    <p:extLst>
      <p:ext uri="{BB962C8B-B14F-4D97-AF65-F5344CB8AC3E}">
        <p14:creationId xmlns="" xmlns:p14="http://schemas.microsoft.com/office/powerpoint/2010/main" val="227756285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Hepatocellular</a:t>
            </a:r>
            <a:r>
              <a:rPr lang="en-US" dirty="0" smtClean="0"/>
              <a:t> carcinoma</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180421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1524000" y="1"/>
            <a:ext cx="7772400" cy="6869113"/>
          </a:xfrm>
          <a:prstGeom prst="rect">
            <a:avLst/>
          </a:prstGeom>
          <a:noFill/>
          <a:ln w="9525">
            <a:noFill/>
            <a:miter lim="800000"/>
            <a:headEnd/>
            <a:tailEnd/>
          </a:ln>
        </p:spPr>
      </p:pic>
      <p:sp>
        <p:nvSpPr>
          <p:cNvPr id="9219" name="Text Box 5"/>
          <p:cNvSpPr txBox="1">
            <a:spLocks noChangeArrowheads="1"/>
          </p:cNvSpPr>
          <p:nvPr/>
        </p:nvSpPr>
        <p:spPr bwMode="auto">
          <a:xfrm>
            <a:off x="9144000" y="1"/>
            <a:ext cx="1219200" cy="3446463"/>
          </a:xfrm>
          <a:prstGeom prst="rect">
            <a:avLst/>
          </a:prstGeom>
          <a:noFill/>
          <a:ln w="9525">
            <a:noFill/>
            <a:miter lim="800000"/>
            <a:headEnd/>
            <a:tailEnd/>
          </a:ln>
        </p:spPr>
        <p:txBody>
          <a:bodyPr>
            <a:spAutoFit/>
          </a:bodyPr>
          <a:lstStyle/>
          <a:p>
            <a:pPr algn="ctr">
              <a:spcBef>
                <a:spcPct val="50000"/>
              </a:spcBef>
            </a:pPr>
            <a:r>
              <a:rPr lang="en-US" sz="8800" b="1">
                <a:solidFill>
                  <a:srgbClr val="FF0000"/>
                </a:solidFill>
              </a:rPr>
              <a:t>N</a:t>
            </a:r>
          </a:p>
          <a:p>
            <a:pPr algn="ctr">
              <a:spcBef>
                <a:spcPct val="50000"/>
              </a:spcBef>
            </a:pPr>
            <a:r>
              <a:rPr lang="en-US" sz="8800" b="1">
                <a:solidFill>
                  <a:srgbClr val="FF0000"/>
                </a:solidFill>
              </a:rPr>
              <a:t>O</a:t>
            </a:r>
          </a:p>
        </p:txBody>
      </p:sp>
      <p:sp>
        <p:nvSpPr>
          <p:cNvPr id="9220" name="Text Box 6"/>
          <p:cNvSpPr txBox="1">
            <a:spLocks noChangeArrowheads="1"/>
          </p:cNvSpPr>
          <p:nvPr/>
        </p:nvSpPr>
        <p:spPr bwMode="auto">
          <a:xfrm>
            <a:off x="9296400" y="4191001"/>
            <a:ext cx="1371600" cy="854075"/>
          </a:xfrm>
          <a:prstGeom prst="rect">
            <a:avLst/>
          </a:prstGeom>
          <a:noFill/>
          <a:ln w="9525">
            <a:noFill/>
            <a:miter lim="800000"/>
            <a:headEnd/>
            <a:tailEnd/>
          </a:ln>
        </p:spPr>
        <p:txBody>
          <a:bodyPr>
            <a:spAutoFit/>
          </a:bodyPr>
          <a:lstStyle/>
          <a:p>
            <a:pPr algn="ctr">
              <a:spcBef>
                <a:spcPct val="50000"/>
              </a:spcBef>
            </a:pPr>
            <a:r>
              <a:rPr lang="en-US" sz="2000" b="1">
                <a:solidFill>
                  <a:srgbClr val="3366FF"/>
                </a:solidFill>
              </a:rPr>
              <a:t>FIBROUS</a:t>
            </a:r>
          </a:p>
          <a:p>
            <a:pPr algn="ctr">
              <a:spcBef>
                <a:spcPct val="50000"/>
              </a:spcBef>
            </a:pPr>
            <a:r>
              <a:rPr lang="en-US" sz="2000" b="1">
                <a:solidFill>
                  <a:srgbClr val="3366FF"/>
                </a:solidFill>
              </a:rPr>
              <a:t>TISSUE</a:t>
            </a:r>
          </a:p>
        </p:txBody>
      </p:sp>
    </p:spTree>
    <p:extLst>
      <p:ext uri="{BB962C8B-B14F-4D97-AF65-F5344CB8AC3E}">
        <p14:creationId xmlns="" xmlns:p14="http://schemas.microsoft.com/office/powerpoint/2010/main" val="784776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t3.gstatic.com/images?q=tbn:ANd9GcTh1sMjdjThKsKxRYADBXBTHguSuF_OavT4DyyFVE3q7hKZcnEZ8A"/>
          <p:cNvPicPr>
            <a:picLocks noChangeAspect="1" noChangeArrowheads="1"/>
          </p:cNvPicPr>
          <p:nvPr/>
        </p:nvPicPr>
        <p:blipFill>
          <a:blip r:embed="rId2" cstate="print"/>
          <a:srcRect/>
          <a:stretch>
            <a:fillRect/>
          </a:stretch>
        </p:blipFill>
        <p:spPr bwMode="auto">
          <a:xfrm>
            <a:off x="2423592" y="548680"/>
            <a:ext cx="7083879" cy="5306074"/>
          </a:xfrm>
          <a:prstGeom prst="rect">
            <a:avLst/>
          </a:prstGeom>
          <a:noFill/>
        </p:spPr>
      </p:pic>
    </p:spTree>
    <p:extLst>
      <p:ext uri="{BB962C8B-B14F-4D97-AF65-F5344CB8AC3E}">
        <p14:creationId xmlns="" xmlns:p14="http://schemas.microsoft.com/office/powerpoint/2010/main" val="1494454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t0.gstatic.com/images?q=tbn:ANd9GcTon7KiI0yCvmMiX3z2dXQAW3mn2p5x3hLlgMYK2jDnQqA5PXf0QQ"/>
          <p:cNvPicPr>
            <a:picLocks noChangeAspect="1" noChangeArrowheads="1"/>
          </p:cNvPicPr>
          <p:nvPr/>
        </p:nvPicPr>
        <p:blipFill>
          <a:blip r:embed="rId2" cstate="print"/>
          <a:srcRect/>
          <a:stretch>
            <a:fillRect/>
          </a:stretch>
        </p:blipFill>
        <p:spPr bwMode="auto">
          <a:xfrm>
            <a:off x="2279576" y="548680"/>
            <a:ext cx="7318760" cy="5756656"/>
          </a:xfrm>
          <a:prstGeom prst="rect">
            <a:avLst/>
          </a:prstGeom>
          <a:noFill/>
        </p:spPr>
      </p:pic>
    </p:spTree>
    <p:extLst>
      <p:ext uri="{BB962C8B-B14F-4D97-AF65-F5344CB8AC3E}">
        <p14:creationId xmlns="" xmlns:p14="http://schemas.microsoft.com/office/powerpoint/2010/main" val="4128059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patocellular carcinoma, histopathology image"/>
          <p:cNvPicPr>
            <a:picLocks noChangeAspect="1" noChangeArrowheads="1"/>
          </p:cNvPicPr>
          <p:nvPr/>
        </p:nvPicPr>
        <p:blipFill>
          <a:blip r:embed="rId3" cstate="print"/>
          <a:srcRect/>
          <a:stretch>
            <a:fillRect/>
          </a:stretch>
        </p:blipFill>
        <p:spPr bwMode="auto">
          <a:xfrm>
            <a:off x="2567608" y="620688"/>
            <a:ext cx="6867128" cy="5150346"/>
          </a:xfrm>
          <a:prstGeom prst="rect">
            <a:avLst/>
          </a:prstGeom>
          <a:noFill/>
        </p:spPr>
      </p:pic>
    </p:spTree>
    <p:extLst>
      <p:ext uri="{BB962C8B-B14F-4D97-AF65-F5344CB8AC3E}">
        <p14:creationId xmlns="" xmlns:p14="http://schemas.microsoft.com/office/powerpoint/2010/main" val="2913693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2495600" y="404664"/>
            <a:ext cx="7344816" cy="5544616"/>
          </a:xfrm>
          <a:prstGeom prst="rect">
            <a:avLst/>
          </a:prstGeom>
          <a:noFill/>
        </p:spPr>
      </p:pic>
    </p:spTree>
    <p:extLst>
      <p:ext uri="{BB962C8B-B14F-4D97-AF65-F5344CB8AC3E}">
        <p14:creationId xmlns="" xmlns:p14="http://schemas.microsoft.com/office/powerpoint/2010/main" val="196185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epatocellular carcinoma">
            <a:hlinkClick r:id="rId2"/>
          </p:cNvPr>
          <p:cNvPicPr>
            <a:picLocks noChangeAspect="1" noChangeArrowheads="1"/>
          </p:cNvPicPr>
          <p:nvPr/>
        </p:nvPicPr>
        <p:blipFill>
          <a:blip r:embed="rId3" cstate="print"/>
          <a:srcRect/>
          <a:stretch>
            <a:fillRect/>
          </a:stretch>
        </p:blipFill>
        <p:spPr bwMode="auto">
          <a:xfrm>
            <a:off x="2063552" y="404664"/>
            <a:ext cx="7992888" cy="5994666"/>
          </a:xfrm>
          <a:prstGeom prst="rect">
            <a:avLst/>
          </a:prstGeom>
          <a:noFill/>
        </p:spPr>
      </p:pic>
    </p:spTree>
    <p:extLst>
      <p:ext uri="{BB962C8B-B14F-4D97-AF65-F5344CB8AC3E}">
        <p14:creationId xmlns="" xmlns:p14="http://schemas.microsoft.com/office/powerpoint/2010/main" val="113270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patocellular carcinoma, histopathology image"/>
          <p:cNvPicPr>
            <a:picLocks noChangeAspect="1" noChangeArrowheads="1"/>
          </p:cNvPicPr>
          <p:nvPr/>
        </p:nvPicPr>
        <p:blipFill>
          <a:blip r:embed="rId3" cstate="print"/>
          <a:srcRect/>
          <a:stretch>
            <a:fillRect/>
          </a:stretch>
        </p:blipFill>
        <p:spPr bwMode="auto">
          <a:xfrm>
            <a:off x="2351585" y="548680"/>
            <a:ext cx="7438461" cy="5578846"/>
          </a:xfrm>
          <a:prstGeom prst="rect">
            <a:avLst/>
          </a:prstGeom>
          <a:noFill/>
        </p:spPr>
      </p:pic>
    </p:spTree>
    <p:extLst>
      <p:ext uri="{BB962C8B-B14F-4D97-AF65-F5344CB8AC3E}">
        <p14:creationId xmlns="" xmlns:p14="http://schemas.microsoft.com/office/powerpoint/2010/main" val="1221543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defRPr/>
            </a:pPr>
            <a:r>
              <a:rPr lang="en-US" sz="3600" i="1" dirty="0">
                <a:solidFill>
                  <a:schemeClr val="accent1">
                    <a:satMod val="150000"/>
                  </a:schemeClr>
                </a:solidFill>
                <a:latin typeface="Franklin Gothic Demi" pitchFamily="34" charset="0"/>
              </a:rPr>
              <a:t>Hepatocellular carcinoma:</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show tumour consisting of:</a:t>
            </a:r>
          </a:p>
        </p:txBody>
      </p:sp>
      <p:sp>
        <p:nvSpPr>
          <p:cNvPr id="56323" name="TextBox 2"/>
          <p:cNvSpPr txBox="1">
            <a:spLocks noChangeArrowheads="1"/>
          </p:cNvSpPr>
          <p:nvPr/>
        </p:nvSpPr>
        <p:spPr bwMode="auto">
          <a:xfrm>
            <a:off x="1881189" y="1785938"/>
            <a:ext cx="8358187" cy="4400550"/>
          </a:xfrm>
          <a:prstGeom prst="rect">
            <a:avLst/>
          </a:prstGeom>
          <a:noFill/>
          <a:ln w="9525">
            <a:noFill/>
            <a:miter lim="800000"/>
            <a:headEnd/>
            <a:tailEnd/>
          </a:ln>
        </p:spPr>
        <p:txBody>
          <a:bodyPr>
            <a:spAutoFit/>
          </a:bodyPr>
          <a:lstStyle/>
          <a:p>
            <a:pPr marL="533400" indent="-533400" algn="just" rtl="0">
              <a:buBlip>
                <a:blip r:embed="rId3"/>
              </a:buBlip>
            </a:pPr>
            <a:r>
              <a:rPr lang="en-US" sz="2800" dirty="0">
                <a:latin typeface="Franklin Gothic Demi" pitchFamily="34" charset="0"/>
              </a:rPr>
              <a:t>Thick cords, </a:t>
            </a:r>
            <a:r>
              <a:rPr lang="en-US" sz="2800" dirty="0" err="1">
                <a:latin typeface="Franklin Gothic Demi" pitchFamily="34" charset="0"/>
              </a:rPr>
              <a:t>trabeculate</a:t>
            </a:r>
            <a:r>
              <a:rPr lang="en-US" sz="2800" dirty="0">
                <a:latin typeface="Franklin Gothic Demi" pitchFamily="34" charset="0"/>
              </a:rPr>
              <a:t> and nests of malignant liver cells separated by sinusoidal spaces.</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Malignant liver cells are  </a:t>
            </a:r>
            <a:r>
              <a:rPr lang="en-US" sz="2800" dirty="0" err="1">
                <a:latin typeface="Franklin Gothic Demi" pitchFamily="34" charset="0"/>
              </a:rPr>
              <a:t>pleomorphic</a:t>
            </a:r>
            <a:r>
              <a:rPr lang="en-US" sz="2800" dirty="0">
                <a:latin typeface="Franklin Gothic Demi" pitchFamily="34" charset="0"/>
              </a:rPr>
              <a:t>, </a:t>
            </a:r>
            <a:r>
              <a:rPr lang="en-US" sz="2800" dirty="0" err="1">
                <a:latin typeface="Franklin Gothic Demi" pitchFamily="34" charset="0"/>
              </a:rPr>
              <a:t>binucleated</a:t>
            </a:r>
            <a:r>
              <a:rPr lang="en-US" sz="2800" dirty="0">
                <a:latin typeface="Franklin Gothic Demi" pitchFamily="34" charset="0"/>
              </a:rPr>
              <a:t> or forming giant cells with </a:t>
            </a:r>
            <a:r>
              <a:rPr lang="en-US" sz="2800" dirty="0" err="1">
                <a:latin typeface="Franklin Gothic Demi" pitchFamily="34" charset="0"/>
              </a:rPr>
              <a:t>hyperchromatic</a:t>
            </a:r>
            <a:r>
              <a:rPr lang="en-US" sz="2800" dirty="0">
                <a:latin typeface="Franklin Gothic Demi" pitchFamily="34" charset="0"/>
              </a:rPr>
              <a:t> nuclei.</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Mitoses are numerous.</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Areas of </a:t>
            </a:r>
            <a:r>
              <a:rPr lang="en-US" sz="2800" dirty="0" err="1">
                <a:latin typeface="Franklin Gothic Demi" pitchFamily="34" charset="0"/>
              </a:rPr>
              <a:t>haemorrhage</a:t>
            </a:r>
            <a:r>
              <a:rPr lang="en-US" sz="2800" dirty="0">
                <a:latin typeface="Franklin Gothic Demi" pitchFamily="34" charset="0"/>
              </a:rPr>
              <a:t> and necrosis are present.</a:t>
            </a:r>
          </a:p>
        </p:txBody>
      </p:sp>
    </p:spTree>
    <p:extLst>
      <p:ext uri="{BB962C8B-B14F-4D97-AF65-F5344CB8AC3E}">
        <p14:creationId xmlns="" xmlns:p14="http://schemas.microsoft.com/office/powerpoint/2010/main" val="7957180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defRPr/>
            </a:pPr>
            <a:r>
              <a:rPr lang="en-US" dirty="0" smtClean="0"/>
              <a:t>Diseases of Gall Bladder</a:t>
            </a:r>
            <a:endParaRPr lang="en-US" dirty="0"/>
          </a:p>
        </p:txBody>
      </p:sp>
      <p:sp>
        <p:nvSpPr>
          <p:cNvPr id="5" name="Subtitle 4"/>
          <p:cNvSpPr>
            <a:spLocks noGrp="1"/>
          </p:cNvSpPr>
          <p:nvPr>
            <p:ph type="subTitle" idx="1"/>
          </p:nvPr>
        </p:nvSpPr>
        <p:spPr/>
        <p:txBody>
          <a:bodyPr/>
          <a:lstStyle/>
          <a:p>
            <a:r>
              <a:rPr lang="en-US" dirty="0" smtClean="0"/>
              <a:t>Chronic </a:t>
            </a:r>
            <a:r>
              <a:rPr lang="en-US" dirty="0" err="1" smtClean="0"/>
              <a:t>cholecystitis</a:t>
            </a:r>
            <a:r>
              <a:rPr lang="en-US" dirty="0" smtClean="0"/>
              <a:t> with stones</a:t>
            </a:r>
            <a:endParaRPr lang="en-US" dirty="0"/>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Tree>
    <p:extLst>
      <p:ext uri="{BB962C8B-B14F-4D97-AF65-F5344CB8AC3E}">
        <p14:creationId xmlns="" xmlns:p14="http://schemas.microsoft.com/office/powerpoint/2010/main" val="34694608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3" cstate="print"/>
          <a:srcRect/>
          <a:stretch>
            <a:fillRect/>
          </a:stretch>
        </p:blipFill>
        <p:spPr bwMode="auto">
          <a:xfrm>
            <a:off x="1809751" y="165100"/>
            <a:ext cx="5929313" cy="6478588"/>
          </a:xfrm>
          <a:prstGeom prst="rect">
            <a:avLst/>
          </a:prstGeom>
          <a:noFill/>
          <a:ln w="9525">
            <a:noFill/>
            <a:miter lim="800000"/>
            <a:headEnd/>
            <a:tailEnd/>
          </a:ln>
        </p:spPr>
      </p:pic>
    </p:spTree>
    <p:extLst>
      <p:ext uri="{BB962C8B-B14F-4D97-AF65-F5344CB8AC3E}">
        <p14:creationId xmlns="" xmlns:p14="http://schemas.microsoft.com/office/powerpoint/2010/main" val="16500871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ttp://radiology.uchc.edu/eatlas/images/GI/5313b.gif"/>
          <p:cNvPicPr>
            <a:picLocks noChangeAspect="1" noChangeArrowheads="1"/>
          </p:cNvPicPr>
          <p:nvPr/>
        </p:nvPicPr>
        <p:blipFill>
          <a:blip r:embed="rId3" cstate="print"/>
          <a:srcRect/>
          <a:stretch>
            <a:fillRect/>
          </a:stretch>
        </p:blipFill>
        <p:spPr bwMode="auto">
          <a:xfrm>
            <a:off x="2063552" y="980728"/>
            <a:ext cx="8208912" cy="5256584"/>
          </a:xfrm>
          <a:prstGeom prst="rect">
            <a:avLst/>
          </a:prstGeom>
          <a:noFill/>
        </p:spPr>
      </p:pic>
    </p:spTree>
    <p:extLst>
      <p:ext uri="{BB962C8B-B14F-4D97-AF65-F5344CB8AC3E}">
        <p14:creationId xmlns="" xmlns:p14="http://schemas.microsoft.com/office/powerpoint/2010/main" val="170892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809721" y="428605"/>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6024562" y="357166"/>
            <a:ext cx="3929058" cy="3286148"/>
          </a:xfrm>
          <a:prstGeom prst="rect">
            <a:avLst/>
          </a:prstGeom>
          <a:noFill/>
        </p:spPr>
      </p:pic>
      <p:sp>
        <p:nvSpPr>
          <p:cNvPr id="7173" name="Text Box 5"/>
          <p:cNvSpPr txBox="1">
            <a:spLocks noChangeArrowheads="1"/>
          </p:cNvSpPr>
          <p:nvPr/>
        </p:nvSpPr>
        <p:spPr bwMode="auto">
          <a:xfrm>
            <a:off x="5183188"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2738415" y="4214818"/>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7024694" y="4214818"/>
            <a:ext cx="2741612" cy="2357454"/>
          </a:xfrm>
          <a:prstGeom prst="rect">
            <a:avLst/>
          </a:prstGeom>
          <a:noFill/>
        </p:spPr>
      </p:pic>
    </p:spTree>
    <p:extLst>
      <p:ext uri="{BB962C8B-B14F-4D97-AF65-F5344CB8AC3E}">
        <p14:creationId xmlns="" xmlns:p14="http://schemas.microsoft.com/office/powerpoint/2010/main" val="1761507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defRPr/>
            </a:pPr>
            <a:r>
              <a:rPr lang="en-US" sz="3600" i="1" dirty="0">
                <a:solidFill>
                  <a:schemeClr val="accent1">
                    <a:satMod val="150000"/>
                  </a:schemeClr>
                </a:solidFill>
                <a:latin typeface="Franklin Gothic Demi" pitchFamily="34" charset="0"/>
              </a:rPr>
              <a:t>Chronic cholecystitis:</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of gallbladder wall shows:</a:t>
            </a:r>
          </a:p>
        </p:txBody>
      </p:sp>
      <p:sp>
        <p:nvSpPr>
          <p:cNvPr id="58371" name="TextBox 2"/>
          <p:cNvSpPr txBox="1">
            <a:spLocks noChangeArrowheads="1"/>
          </p:cNvSpPr>
          <p:nvPr/>
        </p:nvSpPr>
        <p:spPr bwMode="auto">
          <a:xfrm>
            <a:off x="1809751" y="1958975"/>
            <a:ext cx="8501063" cy="3970338"/>
          </a:xfrm>
          <a:prstGeom prst="rect">
            <a:avLst/>
          </a:prstGeom>
          <a:noFill/>
          <a:ln w="9525">
            <a:noFill/>
            <a:miter lim="800000"/>
            <a:headEnd/>
            <a:tailEnd/>
          </a:ln>
        </p:spPr>
        <p:txBody>
          <a:bodyPr>
            <a:spAutoFit/>
          </a:bodyPr>
          <a:lstStyle/>
          <a:p>
            <a:pPr marL="533400" indent="-533400" algn="just" rtl="0">
              <a:buBlip>
                <a:blip r:embed="rId3"/>
              </a:buBlip>
            </a:pPr>
            <a:r>
              <a:rPr lang="en-US" sz="2800" dirty="0">
                <a:latin typeface="Franklin Gothic Demi" pitchFamily="34" charset="0"/>
              </a:rPr>
              <a:t>Irregular mucosal folds and foci of ulceration in mucosa.</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Wall is penetrated by mucosal glands which are present in muscle coat ( </a:t>
            </a:r>
            <a:r>
              <a:rPr lang="en-US" sz="2800" dirty="0" err="1">
                <a:latin typeface="Franklin Gothic Demi" pitchFamily="34" charset="0"/>
              </a:rPr>
              <a:t>Rokitansky</a:t>
            </a:r>
            <a:r>
              <a:rPr lang="en-US" sz="2800" dirty="0">
                <a:latin typeface="Franklin Gothic Demi" pitchFamily="34" charset="0"/>
              </a:rPr>
              <a:t>- </a:t>
            </a:r>
            <a:r>
              <a:rPr lang="en-US" sz="2800" dirty="0" err="1">
                <a:latin typeface="Franklin Gothic Demi" pitchFamily="34" charset="0"/>
              </a:rPr>
              <a:t>Aschoff</a:t>
            </a:r>
            <a:r>
              <a:rPr lang="en-US" sz="2800" dirty="0">
                <a:latin typeface="Franklin Gothic Demi" pitchFamily="34" charset="0"/>
              </a:rPr>
              <a:t> sinuses).</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All layers show chronic inflammatory cells infiltration and fibrosis. </a:t>
            </a:r>
          </a:p>
        </p:txBody>
      </p:sp>
    </p:spTree>
    <p:extLst>
      <p:ext uri="{BB962C8B-B14F-4D97-AF65-F5344CB8AC3E}">
        <p14:creationId xmlns="" xmlns:p14="http://schemas.microsoft.com/office/powerpoint/2010/main" val="27787770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Pancreas</a:t>
            </a:r>
            <a:endParaRPr lang="en-US" dirty="0"/>
          </a:p>
        </p:txBody>
      </p:sp>
      <p:sp>
        <p:nvSpPr>
          <p:cNvPr id="4" name="Subtitle 3"/>
          <p:cNvSpPr>
            <a:spLocks noGrp="1"/>
          </p:cNvSpPr>
          <p:nvPr>
            <p:ph type="subTitle" idx="1"/>
          </p:nvPr>
        </p:nvSpPr>
        <p:spPr/>
        <p:txBody>
          <a:bodyPr/>
          <a:lstStyle/>
          <a:p>
            <a:r>
              <a:rPr lang="en-US" sz="2800" b="1" dirty="0" smtClean="0"/>
              <a:t>Chronic pancreatitis</a:t>
            </a:r>
          </a:p>
          <a:p>
            <a:r>
              <a:rPr lang="en-US" sz="2800" b="1" dirty="0" smtClean="0"/>
              <a:t>Pancreatic </a:t>
            </a:r>
            <a:r>
              <a:rPr lang="en-US" sz="2800" b="1" dirty="0" err="1" smtClean="0"/>
              <a:t>adenocarcinoma</a:t>
            </a:r>
            <a:endParaRPr lang="en-US" b="1" dirty="0"/>
          </a:p>
        </p:txBody>
      </p:sp>
    </p:spTree>
    <p:extLst>
      <p:ext uri="{BB962C8B-B14F-4D97-AF65-F5344CB8AC3E}">
        <p14:creationId xmlns="" xmlns:p14="http://schemas.microsoft.com/office/powerpoint/2010/main" val="2540648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Normal anatomy and histology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642081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1524000" y="0"/>
            <a:ext cx="9144000" cy="5106988"/>
          </a:xfrm>
          <a:prstGeom prst="rect">
            <a:avLst/>
          </a:prstGeom>
          <a:noFill/>
          <a:ln w="9525">
            <a:noFill/>
            <a:miter lim="800000"/>
            <a:headEnd/>
            <a:tailEnd/>
          </a:ln>
        </p:spPr>
      </p:pic>
      <p:sp>
        <p:nvSpPr>
          <p:cNvPr id="2051" name="Text Box 5"/>
          <p:cNvSpPr txBox="1">
            <a:spLocks noChangeArrowheads="1"/>
          </p:cNvSpPr>
          <p:nvPr/>
        </p:nvSpPr>
        <p:spPr bwMode="auto">
          <a:xfrm>
            <a:off x="1524000" y="4983164"/>
            <a:ext cx="9144000" cy="1874837"/>
          </a:xfrm>
          <a:prstGeom prst="rect">
            <a:avLst/>
          </a:prstGeom>
          <a:noFill/>
          <a:ln w="9525">
            <a:noFill/>
            <a:miter lim="800000"/>
            <a:headEnd/>
            <a:tailEnd/>
          </a:ln>
        </p:spPr>
        <p:txBody>
          <a:bodyPr>
            <a:spAutoFit/>
          </a:bodyPr>
          <a:lstStyle/>
          <a:p>
            <a:pPr algn="ctr">
              <a:spcBef>
                <a:spcPct val="50000"/>
              </a:spcBef>
            </a:pPr>
            <a:r>
              <a:rPr lang="en-US" sz="11700" b="1">
                <a:solidFill>
                  <a:srgbClr val="3333FF"/>
                </a:solidFill>
              </a:rPr>
              <a:t>PANCREAS</a:t>
            </a:r>
          </a:p>
        </p:txBody>
      </p:sp>
    </p:spTree>
    <p:extLst>
      <p:ext uri="{BB962C8B-B14F-4D97-AF65-F5344CB8AC3E}">
        <p14:creationId xmlns="" xmlns:p14="http://schemas.microsoft.com/office/powerpoint/2010/main" val="3227722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1524000" y="1"/>
            <a:ext cx="9144000" cy="6900863"/>
          </a:xfrm>
          <a:prstGeom prst="rect">
            <a:avLst/>
          </a:prstGeom>
          <a:noFill/>
          <a:ln w="9525">
            <a:noFill/>
            <a:miter lim="800000"/>
            <a:headEnd/>
            <a:tailEnd/>
          </a:ln>
        </p:spPr>
      </p:pic>
    </p:spTree>
    <p:extLst>
      <p:ext uri="{BB962C8B-B14F-4D97-AF65-F5344CB8AC3E}">
        <p14:creationId xmlns="" xmlns:p14="http://schemas.microsoft.com/office/powerpoint/2010/main" val="2628014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5889626" y="0"/>
            <a:ext cx="4778375" cy="6858000"/>
          </a:xfrm>
          <a:prstGeom prst="rect">
            <a:avLst/>
          </a:prstGeom>
          <a:noFill/>
          <a:ln w="9525">
            <a:noFill/>
            <a:miter lim="800000"/>
            <a:headEnd/>
            <a:tailEnd/>
          </a:ln>
        </p:spPr>
      </p:pic>
      <p:pic>
        <p:nvPicPr>
          <p:cNvPr id="19459" name="Picture 5" descr="image004"/>
          <p:cNvPicPr>
            <a:picLocks noChangeAspect="1" noChangeArrowheads="1"/>
          </p:cNvPicPr>
          <p:nvPr/>
        </p:nvPicPr>
        <p:blipFill>
          <a:blip r:embed="rId4" cstate="print"/>
          <a:srcRect/>
          <a:stretch>
            <a:fillRect/>
          </a:stretch>
        </p:blipFill>
        <p:spPr bwMode="auto">
          <a:xfrm>
            <a:off x="1524000" y="0"/>
            <a:ext cx="4573588" cy="6858000"/>
          </a:xfrm>
          <a:prstGeom prst="rect">
            <a:avLst/>
          </a:prstGeom>
          <a:noFill/>
          <a:ln w="9525">
            <a:noFill/>
            <a:miter lim="800000"/>
            <a:headEnd/>
            <a:tailEnd/>
          </a:ln>
        </p:spPr>
      </p:pic>
    </p:spTree>
    <p:extLst>
      <p:ext uri="{BB962C8B-B14F-4D97-AF65-F5344CB8AC3E}">
        <p14:creationId xmlns="" xmlns:p14="http://schemas.microsoft.com/office/powerpoint/2010/main" val="98874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ancHisto"/>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1485616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1090773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pancreatitis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1470590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814969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860532"/>
            <a:ext cx="9144000" cy="1602364"/>
          </a:xfrm>
        </p:spPr>
        <p:txBody>
          <a:bodyPr>
            <a:normAutofit fontScale="90000"/>
          </a:bodyPr>
          <a:lstStyle/>
          <a:p>
            <a:r>
              <a:rPr lang="en-US" sz="6700" b="1" dirty="0" smtClean="0"/>
              <a:t>Liver</a:t>
            </a:r>
            <a:r>
              <a:rPr lang="en-US" dirty="0" smtClean="0"/>
              <a:t/>
            </a:r>
            <a:br>
              <a:rPr lang="en-US" dirty="0" smtClean="0"/>
            </a:br>
            <a:r>
              <a:rPr lang="en-US" dirty="0" smtClean="0"/>
              <a:t>Gross and histopathology</a:t>
            </a:r>
            <a:endParaRPr lang="en-US" dirty="0"/>
          </a:p>
        </p:txBody>
      </p:sp>
      <p:sp>
        <p:nvSpPr>
          <p:cNvPr id="3" name="Subtitle 2"/>
          <p:cNvSpPr>
            <a:spLocks noGrp="1"/>
          </p:cNvSpPr>
          <p:nvPr>
            <p:ph type="subTitle" idx="1"/>
          </p:nvPr>
        </p:nvSpPr>
        <p:spPr>
          <a:xfrm>
            <a:off x="2779944" y="2540057"/>
            <a:ext cx="6801377" cy="3165004"/>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US" sz="2800" b="1" dirty="0" smtClean="0"/>
              <a:t>Fatty liver</a:t>
            </a:r>
          </a:p>
          <a:p>
            <a:r>
              <a:rPr lang="en-US" sz="2800" b="1" dirty="0" err="1" smtClean="0"/>
              <a:t>Cholestasis</a:t>
            </a:r>
            <a:endParaRPr lang="en-US" sz="2800" b="1" dirty="0" smtClean="0"/>
          </a:p>
          <a:p>
            <a:r>
              <a:rPr lang="en-US" sz="2800" b="1" dirty="0" smtClean="0"/>
              <a:t>Drug toxicity</a:t>
            </a:r>
          </a:p>
          <a:p>
            <a:r>
              <a:rPr lang="en-US" sz="2800" b="1" dirty="0" smtClean="0"/>
              <a:t>Acute Viral Hepatitis</a:t>
            </a:r>
          </a:p>
          <a:p>
            <a:r>
              <a:rPr lang="en-US" sz="2800" b="1" dirty="0" smtClean="0"/>
              <a:t>Chronic hepatitis</a:t>
            </a:r>
          </a:p>
          <a:p>
            <a:r>
              <a:rPr lang="en-US" sz="2800" b="1" dirty="0" smtClean="0"/>
              <a:t>Hepatic cirrhosis</a:t>
            </a:r>
          </a:p>
          <a:p>
            <a:r>
              <a:rPr lang="en-US" sz="2800" b="1" dirty="0" err="1" smtClean="0"/>
              <a:t>Hepatocellular</a:t>
            </a:r>
            <a:r>
              <a:rPr lang="en-US" sz="2800" b="1" dirty="0" smtClean="0"/>
              <a:t> carcinoma</a:t>
            </a:r>
            <a:endParaRPr lang="en-US" sz="2800" b="1" dirty="0"/>
          </a:p>
        </p:txBody>
      </p:sp>
    </p:spTree>
    <p:extLst>
      <p:ext uri="{BB962C8B-B14F-4D97-AF65-F5344CB8AC3E}">
        <p14:creationId xmlns="" xmlns:p14="http://schemas.microsoft.com/office/powerpoint/2010/main" val="2065570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524000" y="0"/>
            <a:ext cx="9144000" cy="6877050"/>
          </a:xfrm>
          <a:prstGeom prst="rect">
            <a:avLst/>
          </a:prstGeom>
          <a:noFill/>
          <a:ln w="9525">
            <a:noFill/>
            <a:miter lim="800000"/>
            <a:headEnd/>
            <a:tailEnd/>
          </a:ln>
        </p:spPr>
      </p:pic>
    </p:spTree>
    <p:extLst>
      <p:ext uri="{BB962C8B-B14F-4D97-AF65-F5344CB8AC3E}">
        <p14:creationId xmlns="" xmlns:p14="http://schemas.microsoft.com/office/powerpoint/2010/main" val="3364532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age013"/>
          <p:cNvPicPr>
            <a:picLocks noChangeAspect="1" noChangeArrowheads="1"/>
          </p:cNvPicPr>
          <p:nvPr/>
        </p:nvPicPr>
        <p:blipFill>
          <a:blip r:embed="rId3" cstate="print"/>
          <a:srcRect/>
          <a:stretch>
            <a:fillRect/>
          </a:stretch>
        </p:blipFill>
        <p:spPr bwMode="auto">
          <a:xfrm>
            <a:off x="1524000" y="1600201"/>
            <a:ext cx="9144000" cy="2982913"/>
          </a:xfrm>
          <a:prstGeom prst="rect">
            <a:avLst/>
          </a:prstGeom>
          <a:noFill/>
          <a:ln w="9525">
            <a:noFill/>
            <a:miter lim="800000"/>
            <a:headEnd/>
            <a:tailEnd/>
          </a:ln>
        </p:spPr>
      </p:pic>
      <p:sp>
        <p:nvSpPr>
          <p:cNvPr id="37891" name="Text Box 5"/>
          <p:cNvSpPr txBox="1">
            <a:spLocks noChangeArrowheads="1"/>
          </p:cNvSpPr>
          <p:nvPr/>
        </p:nvSpPr>
        <p:spPr bwMode="auto">
          <a:xfrm>
            <a:off x="1524000" y="5334000"/>
            <a:ext cx="9144000" cy="914400"/>
          </a:xfrm>
          <a:prstGeom prst="rect">
            <a:avLst/>
          </a:prstGeom>
          <a:noFill/>
          <a:ln w="9525">
            <a:noFill/>
            <a:miter lim="800000"/>
            <a:headEnd/>
            <a:tailEnd/>
          </a:ln>
        </p:spPr>
        <p:txBody>
          <a:bodyPr>
            <a:spAutoFit/>
          </a:bodyPr>
          <a:lstStyle/>
          <a:p>
            <a:pPr algn="ctr">
              <a:spcBef>
                <a:spcPct val="50000"/>
              </a:spcBef>
            </a:pPr>
            <a:r>
              <a:rPr lang="en-US" sz="5400" b="1">
                <a:solidFill>
                  <a:srgbClr val="3333FF"/>
                </a:solidFill>
              </a:rPr>
              <a:t>CHRONIC PANCREATITIS</a:t>
            </a:r>
          </a:p>
        </p:txBody>
      </p:sp>
    </p:spTree>
    <p:extLst>
      <p:ext uri="{BB962C8B-B14F-4D97-AF65-F5344CB8AC3E}">
        <p14:creationId xmlns="" xmlns:p14="http://schemas.microsoft.com/office/powerpoint/2010/main" val="3975631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524000" y="6477000"/>
            <a:ext cx="9144000" cy="381000"/>
          </a:xfrm>
        </p:spPr>
        <p:txBody>
          <a:bodyPr>
            <a:normAutofit fontScale="90000"/>
          </a:bodyPr>
          <a:lstStyle/>
          <a:p>
            <a:pPr eaLnBrk="1" hangingPunct="1"/>
            <a:r>
              <a:rPr lang="en-US" sz="2400" dirty="0">
                <a:solidFill>
                  <a:schemeClr val="accent1">
                    <a:lumMod val="25000"/>
                  </a:schemeClr>
                </a:solidFill>
                <a:effectLst>
                  <a:outerShdw blurRad="38100" dist="38100" dir="2700000" algn="tl">
                    <a:srgbClr val="000000">
                      <a:alpha val="43137"/>
                    </a:srgbClr>
                  </a:outerShdw>
                </a:effectLst>
              </a:rPr>
              <a:t>Chronic pancreatitis</a:t>
            </a:r>
          </a:p>
        </p:txBody>
      </p:sp>
      <p:pic>
        <p:nvPicPr>
          <p:cNvPr id="32771" name="Picture 6" descr="63"/>
          <p:cNvPicPr>
            <a:picLocks noGrp="1" noChangeAspect="1" noChangeArrowheads="1"/>
          </p:cNvPicPr>
          <p:nvPr>
            <p:ph idx="1"/>
          </p:nvPr>
        </p:nvPicPr>
        <p:blipFill>
          <a:blip r:embed="rId2" cstate="print">
            <a:lum contrast="20000"/>
          </a:blip>
          <a:srcRect/>
          <a:stretch>
            <a:fillRect/>
          </a:stretch>
        </p:blipFill>
        <p:spPr>
          <a:xfrm>
            <a:off x="1828800" y="427713"/>
            <a:ext cx="8610600" cy="6079451"/>
          </a:xfrm>
          <a:noFill/>
        </p:spPr>
      </p:pic>
    </p:spTree>
    <p:extLst>
      <p:ext uri="{BB962C8B-B14F-4D97-AF65-F5344CB8AC3E}">
        <p14:creationId xmlns="" xmlns:p14="http://schemas.microsoft.com/office/powerpoint/2010/main" val="15005754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Pancreatic </a:t>
            </a:r>
            <a:r>
              <a:rPr lang="en-US" dirty="0" err="1" smtClean="0"/>
              <a:t>adenocarcinoma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2874962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p:txBody>
          <a:bodyPr/>
          <a:lstStyle/>
          <a:p>
            <a:pPr eaLnBrk="1" hangingPunct="1"/>
            <a:r>
              <a:rPr lang="en-US" smtClean="0">
                <a:solidFill>
                  <a:schemeClr val="bg1"/>
                </a:solidFill>
              </a:rPr>
              <a:t>Pancreatic CA</a:t>
            </a:r>
          </a:p>
        </p:txBody>
      </p:sp>
      <p:pic>
        <p:nvPicPr>
          <p:cNvPr id="48131" name="Picture 5" descr="panCA1"/>
          <p:cNvPicPr>
            <a:picLocks noGrp="1" noChangeAspect="1" noChangeArrowheads="1"/>
          </p:cNvPicPr>
          <p:nvPr>
            <p:ph idx="1"/>
          </p:nvPr>
        </p:nvPicPr>
        <p:blipFill>
          <a:blip r:embed="rId3" cstate="print"/>
          <a:srcRect/>
          <a:stretch>
            <a:fillRect/>
          </a:stretch>
        </p:blipFill>
        <p:spPr>
          <a:xfrm>
            <a:off x="2703514" y="1600201"/>
            <a:ext cx="6783387" cy="4525963"/>
          </a:xfrm>
          <a:noFill/>
        </p:spPr>
      </p:pic>
    </p:spTree>
    <p:extLst>
      <p:ext uri="{BB962C8B-B14F-4D97-AF65-F5344CB8AC3E}">
        <p14:creationId xmlns="" xmlns:p14="http://schemas.microsoft.com/office/powerpoint/2010/main" val="1150538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1524000" y="6553200"/>
            <a:ext cx="9144000" cy="304800"/>
          </a:xfrm>
        </p:spPr>
        <p:txBody>
          <a:bodyPr>
            <a:normAutofit fontScale="90000"/>
          </a:bodyPr>
          <a:lstStyle/>
          <a:p>
            <a:pPr eaLnBrk="1" hangingPunct="1"/>
            <a:r>
              <a:rPr lang="en-US" sz="2400" dirty="0">
                <a:solidFill>
                  <a:schemeClr val="accent1">
                    <a:lumMod val="25000"/>
                  </a:schemeClr>
                </a:solidFill>
                <a:effectLst>
                  <a:outerShdw blurRad="38100" dist="38100" dir="2700000" algn="tl">
                    <a:srgbClr val="000000">
                      <a:alpha val="43137"/>
                    </a:srgbClr>
                  </a:outerShdw>
                </a:effectLst>
              </a:rPr>
              <a:t>Pancreatic </a:t>
            </a:r>
            <a:r>
              <a:rPr lang="en-US" sz="2400" dirty="0" err="1">
                <a:solidFill>
                  <a:schemeClr val="accent1">
                    <a:lumMod val="25000"/>
                  </a:schemeClr>
                </a:solidFill>
                <a:effectLst>
                  <a:outerShdw blurRad="38100" dist="38100" dir="2700000" algn="tl">
                    <a:srgbClr val="000000">
                      <a:alpha val="43137"/>
                    </a:srgbClr>
                  </a:outerShdw>
                </a:effectLst>
              </a:rPr>
              <a:t>adenocarcinoma</a:t>
            </a:r>
            <a:endParaRPr lang="en-US" sz="2400" dirty="0">
              <a:solidFill>
                <a:schemeClr val="accent1">
                  <a:lumMod val="25000"/>
                </a:schemeClr>
              </a:solidFill>
              <a:effectLst>
                <a:outerShdw blurRad="38100" dist="38100" dir="2700000" algn="tl">
                  <a:srgbClr val="000000">
                    <a:alpha val="43137"/>
                  </a:srgbClr>
                </a:outerShdw>
              </a:effectLst>
            </a:endParaRPr>
          </a:p>
        </p:txBody>
      </p:sp>
      <p:pic>
        <p:nvPicPr>
          <p:cNvPr id="33795" name="Picture 6" descr="62"/>
          <p:cNvPicPr>
            <a:picLocks noGrp="1" noChangeAspect="1" noChangeArrowheads="1"/>
          </p:cNvPicPr>
          <p:nvPr>
            <p:ph idx="1"/>
          </p:nvPr>
        </p:nvPicPr>
        <p:blipFill>
          <a:blip r:embed="rId2" cstate="print">
            <a:lum bright="-20000" contrast="40000"/>
          </a:blip>
          <a:srcRect/>
          <a:stretch>
            <a:fillRect/>
          </a:stretch>
        </p:blipFill>
        <p:spPr>
          <a:xfrm>
            <a:off x="1778000" y="457200"/>
            <a:ext cx="8661400" cy="6049964"/>
          </a:xfrm>
          <a:noFill/>
        </p:spPr>
      </p:pic>
    </p:spTree>
    <p:extLst>
      <p:ext uri="{BB962C8B-B14F-4D97-AF65-F5344CB8AC3E}">
        <p14:creationId xmlns="" xmlns:p14="http://schemas.microsoft.com/office/powerpoint/2010/main" val="2479603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lum bright="-20000" contrast="40000"/>
          </a:blip>
          <a:srcRect/>
          <a:stretch>
            <a:fillRect/>
          </a:stretch>
        </p:blipFill>
        <p:spPr bwMode="auto">
          <a:xfrm>
            <a:off x="1468582" y="267854"/>
            <a:ext cx="9144000" cy="4786322"/>
          </a:xfrm>
          <a:prstGeom prst="rect">
            <a:avLst/>
          </a:prstGeom>
          <a:noFill/>
          <a:ln w="9525">
            <a:noFill/>
            <a:miter lim="800000"/>
            <a:headEnd/>
            <a:tailEnd/>
          </a:ln>
        </p:spPr>
      </p:pic>
      <p:sp>
        <p:nvSpPr>
          <p:cNvPr id="49155" name="Text Box 5"/>
          <p:cNvSpPr txBox="1">
            <a:spLocks noChangeArrowheads="1"/>
          </p:cNvSpPr>
          <p:nvPr/>
        </p:nvSpPr>
        <p:spPr bwMode="auto">
          <a:xfrm>
            <a:off x="2057400" y="4857760"/>
            <a:ext cx="8153400" cy="1938992"/>
          </a:xfrm>
          <a:prstGeom prst="rect">
            <a:avLst/>
          </a:prstGeom>
          <a:noFill/>
          <a:ln w="9525">
            <a:noFill/>
            <a:miter lim="800000"/>
            <a:headEnd/>
            <a:tailEnd/>
          </a:ln>
        </p:spPr>
        <p:txBody>
          <a:bodyPr wrap="square">
            <a:spAutoFit/>
          </a:bodyPr>
          <a:lstStyle/>
          <a:p>
            <a:pPr algn="ctr">
              <a:spcBef>
                <a:spcPct val="50000"/>
              </a:spcBef>
            </a:pPr>
            <a:r>
              <a:rPr lang="en-US" sz="4800" b="1" dirty="0">
                <a:solidFill>
                  <a:srgbClr val="3333FF"/>
                </a:solidFill>
              </a:rPr>
              <a:t>Pancreatic </a:t>
            </a:r>
          </a:p>
          <a:p>
            <a:pPr algn="ctr">
              <a:spcBef>
                <a:spcPct val="50000"/>
              </a:spcBef>
            </a:pPr>
            <a:r>
              <a:rPr lang="en-US" sz="4800" b="1" dirty="0" err="1">
                <a:solidFill>
                  <a:srgbClr val="3333FF"/>
                </a:solidFill>
              </a:rPr>
              <a:t>Adenocarcinoma</a:t>
            </a:r>
            <a:endParaRPr lang="en-US" sz="4800" b="1" dirty="0">
              <a:solidFill>
                <a:srgbClr val="3333FF"/>
              </a:solidFill>
            </a:endParaRPr>
          </a:p>
        </p:txBody>
      </p:sp>
    </p:spTree>
    <p:extLst>
      <p:ext uri="{BB962C8B-B14F-4D97-AF65-F5344CB8AC3E}">
        <p14:creationId xmlns="" xmlns:p14="http://schemas.microsoft.com/office/powerpoint/2010/main" val="3196595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p:txBody>
          <a:bodyPr/>
          <a:lstStyle/>
          <a:p>
            <a:pPr eaLnBrk="1" hangingPunct="1"/>
            <a:r>
              <a:rPr lang="en-US" smtClean="0"/>
              <a:t>Fatty liver</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500064"/>
          <a:ext cx="5657851" cy="3362325"/>
        </p:xfrm>
        <a:graphic>
          <a:graphicData uri="http://schemas.openxmlformats.org/presentationml/2006/ole">
            <p:oleObj spid="_x0000_s2050" name="Bitmap Image" r:id="rId4" imgW="1286055" imgH="1019048" progId="PBrush">
              <p:embed/>
            </p:oleObj>
          </a:graphicData>
        </a:graphic>
      </p:graphicFrame>
      <p:graphicFrame>
        <p:nvGraphicFramePr>
          <p:cNvPr id="1027" name="Object 3"/>
          <p:cNvGraphicFramePr>
            <a:graphicFrameLocks noChangeAspect="1"/>
          </p:cNvGraphicFramePr>
          <p:nvPr/>
        </p:nvGraphicFramePr>
        <p:xfrm>
          <a:off x="5810251" y="357189"/>
          <a:ext cx="6060016" cy="3576637"/>
        </p:xfrm>
        <a:graphic>
          <a:graphicData uri="http://schemas.openxmlformats.org/presentationml/2006/ole">
            <p:oleObj spid="_x0000_s2051" name="Bitmap Image" r:id="rId5" imgW="1343212" imgH="1057423" progId="PBrush">
              <p:embed/>
            </p:oleObj>
          </a:graphicData>
        </a:graphic>
      </p:graphicFrame>
      <p:sp>
        <p:nvSpPr>
          <p:cNvPr id="1028" name="Rectangle 3"/>
          <p:cNvSpPr>
            <a:spLocks noChangeArrowheads="1"/>
          </p:cNvSpPr>
          <p:nvPr/>
        </p:nvSpPr>
        <p:spPr bwMode="auto">
          <a:xfrm>
            <a:off x="1524000" y="4857751"/>
            <a:ext cx="9144000" cy="646113"/>
          </a:xfrm>
          <a:prstGeom prst="rect">
            <a:avLst/>
          </a:prstGeom>
          <a:noFill/>
          <a:ln w="9525">
            <a:noFill/>
            <a:miter lim="800000"/>
            <a:headEnd/>
            <a:tailEnd/>
          </a:ln>
        </p:spPr>
        <p:txBody>
          <a:bodyPr>
            <a:spAutoFit/>
          </a:bodyPr>
          <a:lstStyle/>
          <a:p>
            <a:r>
              <a:rPr lang="en-US">
                <a:latin typeface="Calibri" pitchFamily="34" charset="0"/>
              </a:rPr>
              <a:t>Organ: Liver                                                     Dx: Steatosis ( Fatty Liver)</a:t>
            </a:r>
            <a:br>
              <a:rPr lang="en-US">
                <a:latin typeface="Calibri" pitchFamily="34" charset="0"/>
              </a:rPr>
            </a:br>
            <a:endParaRPr lang="en-US">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187451" y="571500"/>
            <a:ext cx="9817100" cy="5715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999</Words>
  <Application>Microsoft Office PowerPoint</Application>
  <PresentationFormat>Custom</PresentationFormat>
  <Paragraphs>173</Paragraphs>
  <Slides>66</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Bitmap Image</vt:lpstr>
      <vt:lpstr>Hepatobiliary system</vt:lpstr>
      <vt:lpstr>Liver</vt:lpstr>
      <vt:lpstr>Slide 3</vt:lpstr>
      <vt:lpstr>Slide 4</vt:lpstr>
      <vt:lpstr>Slide 5</vt:lpstr>
      <vt:lpstr>Liver Gross and histopathology</vt:lpstr>
      <vt:lpstr>Fatty liver</vt:lpstr>
      <vt:lpstr>Slide 8</vt:lpstr>
      <vt:lpstr>Slide 9</vt:lpstr>
      <vt:lpstr>Slide 10</vt:lpstr>
      <vt:lpstr>Slide 11</vt:lpstr>
      <vt:lpstr>Fatty change of the liver: Section of liver shows:</vt:lpstr>
      <vt:lpstr>Cholestasis</vt:lpstr>
      <vt:lpstr>Slide 14</vt:lpstr>
      <vt:lpstr>Slide 15</vt:lpstr>
      <vt:lpstr>Cholestasis</vt:lpstr>
      <vt:lpstr>Drug toxicity</vt:lpstr>
      <vt:lpstr>Slide 18</vt:lpstr>
      <vt:lpstr>Slide 19</vt:lpstr>
      <vt:lpstr>Drug Toxicity</vt:lpstr>
      <vt:lpstr>Acute Viral Hepatitis</vt:lpstr>
      <vt:lpstr>Slide 22</vt:lpstr>
      <vt:lpstr>Viral Hepatitis</vt:lpstr>
      <vt:lpstr>Slide 24</vt:lpstr>
      <vt:lpstr>Chronic hepatitis</vt:lpstr>
      <vt:lpstr>Slide 26</vt:lpstr>
      <vt:lpstr>Slide 27</vt:lpstr>
      <vt:lpstr>Slide 28</vt:lpstr>
      <vt:lpstr>  CHRONIC HEPATITIS</vt:lpstr>
      <vt:lpstr> CHRONIC HEPATITIS</vt:lpstr>
      <vt:lpstr>Chronic hepatitis: Section from this liver biopsy show:</vt:lpstr>
      <vt:lpstr>Hepatic cirrhosis</vt:lpstr>
      <vt:lpstr>Organ: Liver       Dx: macronudular cirrhosis (HBV) </vt:lpstr>
      <vt:lpstr>Slide 34</vt:lpstr>
      <vt:lpstr>Slide 35</vt:lpstr>
      <vt:lpstr>Slide 36</vt:lpstr>
      <vt:lpstr>Slide 37</vt:lpstr>
      <vt:lpstr>Cirrhosis of the liver: Section of liver show:</vt:lpstr>
      <vt:lpstr>Hepatocellular carcinoma</vt:lpstr>
      <vt:lpstr>Slide 40</vt:lpstr>
      <vt:lpstr>Slide 41</vt:lpstr>
      <vt:lpstr>Slide 42</vt:lpstr>
      <vt:lpstr>Slide 43</vt:lpstr>
      <vt:lpstr>Slide 44</vt:lpstr>
      <vt:lpstr>Slide 45</vt:lpstr>
      <vt:lpstr>Hepatocellular carcinoma: Section show tumour consisting of:</vt:lpstr>
      <vt:lpstr>Diseases of Gall Bladder</vt:lpstr>
      <vt:lpstr>Slide 48</vt:lpstr>
      <vt:lpstr>Slide 49</vt:lpstr>
      <vt:lpstr>Chronic cholecystitis: Section of gallbladder wall shows:</vt:lpstr>
      <vt:lpstr>Pancreas</vt:lpstr>
      <vt:lpstr>Normal anatomy and histology</vt:lpstr>
      <vt:lpstr>Slide 53</vt:lpstr>
      <vt:lpstr>Slide 54</vt:lpstr>
      <vt:lpstr>Slide 55</vt:lpstr>
      <vt:lpstr>Slide 56</vt:lpstr>
      <vt:lpstr>Gross and histopathology</vt:lpstr>
      <vt:lpstr>Chronic pancreatitis</vt:lpstr>
      <vt:lpstr>Slide 59</vt:lpstr>
      <vt:lpstr>Slide 60</vt:lpstr>
      <vt:lpstr>Slide 61</vt:lpstr>
      <vt:lpstr>Chronic pancreatitis</vt:lpstr>
      <vt:lpstr>Pancreatic adenocarcinoma</vt:lpstr>
      <vt:lpstr>Pancreatic CA</vt:lpstr>
      <vt:lpstr>Pancreatic adenocarcinoma</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Hepatobiliary system</dc:title>
  <dc:creator>Maha Mohammead Arfah</dc:creator>
  <cp:lastModifiedBy>Maha Arafah</cp:lastModifiedBy>
  <cp:revision>8</cp:revision>
  <dcterms:created xsi:type="dcterms:W3CDTF">2017-12-10T12:00:57Z</dcterms:created>
  <dcterms:modified xsi:type="dcterms:W3CDTF">2018-12-23T19:05:42Z</dcterms:modified>
</cp:coreProperties>
</file>