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0" r:id="rId2"/>
    <p:sldId id="316" r:id="rId3"/>
    <p:sldId id="285" r:id="rId4"/>
    <p:sldId id="286" r:id="rId5"/>
    <p:sldId id="318" r:id="rId6"/>
    <p:sldId id="317" r:id="rId7"/>
    <p:sldId id="319" r:id="rId8"/>
    <p:sldId id="320" r:id="rId9"/>
    <p:sldId id="259" r:id="rId10"/>
    <p:sldId id="303" r:id="rId11"/>
    <p:sldId id="284" r:id="rId12"/>
    <p:sldId id="264" r:id="rId13"/>
    <p:sldId id="313" r:id="rId14"/>
    <p:sldId id="321" r:id="rId15"/>
    <p:sldId id="304" r:id="rId16"/>
    <p:sldId id="265" r:id="rId17"/>
    <p:sldId id="283" r:id="rId18"/>
    <p:sldId id="289" r:id="rId19"/>
    <p:sldId id="262" r:id="rId20"/>
    <p:sldId id="290" r:id="rId21"/>
    <p:sldId id="297" r:id="rId22"/>
    <p:sldId id="298" r:id="rId23"/>
    <p:sldId id="295" r:id="rId24"/>
    <p:sldId id="296" r:id="rId25"/>
    <p:sldId id="310" r:id="rId26"/>
    <p:sldId id="312" r:id="rId27"/>
    <p:sldId id="315" r:id="rId28"/>
    <p:sldId id="301" r:id="rId29"/>
    <p:sldId id="272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3"/>
    <a:srgbClr val="CC0066"/>
    <a:srgbClr val="CCFFFF"/>
    <a:srgbClr val="FFFF66"/>
    <a:srgbClr val="66FFFF"/>
    <a:srgbClr val="C6FE9C"/>
    <a:srgbClr val="96FE48"/>
    <a:srgbClr val="FF00FF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0" autoAdjust="0"/>
  </p:normalViewPr>
  <p:slideViewPr>
    <p:cSldViewPr>
      <p:cViewPr varScale="1">
        <p:scale>
          <a:sx n="81" d="100"/>
          <a:sy n="81" d="100"/>
        </p:scale>
        <p:origin x="108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9E1D-6C09-4792-9954-018B26F9727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FAAB-7971-4DB6-9959-BC7C2A193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liver is the principal organ of drug metabolism. Other tissues that display considerable activity include the gastrointestinal tract, the lungs, the skin, the kidneys, and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NADPH: </a:t>
            </a:r>
            <a:r>
              <a:rPr lang="en-US" b="1" dirty="0" err="1"/>
              <a:t>N</a:t>
            </a:r>
            <a:r>
              <a:rPr lang="en-US" dirty="0" err="1"/>
              <a:t>icotinamide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denine Dinucleotide </a:t>
            </a:r>
            <a:r>
              <a:rPr lang="en-US" b="1" dirty="0"/>
              <a:t>ph</a:t>
            </a:r>
            <a:r>
              <a:rPr lang="en-US" dirty="0"/>
              <a:t>osphate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 chemicals foreign to a particular ecological system &amp; has a biological activity can be called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xenobiotic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0A5092-3BAF-42EE-8CDC-84CAA5A3117D}" type="datetime1">
              <a:rPr lang="en-US" smtClean="0"/>
              <a:t>12/11/2018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71FC-D2C8-4D17-8B62-8EFA7CA2FFBB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13D5-FE77-4A52-A5C8-67C1DABB3881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1568-7B4C-421A-ADC1-9CE84CFCE5D8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47D-82BA-4835-B7AF-09EAD07E84FF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C65-130B-47FB-9522-08925BA07539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DE78-8A01-4F44-8E23-7BE8FF23BB7B}" type="datetime1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DF1-B053-4A1D-91AD-5DCAADC0DDEF}" type="datetime1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BF26-6BA8-468F-B9F1-440367069914}" type="datetime1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FD92DA-FBBD-405B-8E30-B394B9FBE834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57E9CD-E975-4FB3-B03F-F50FE9898D39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33316B-5C2E-4859-BE5A-B1B75B174CC1}" type="datetime1">
              <a:rPr lang="en-US" smtClean="0"/>
              <a:t>12/11/2018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gif"/><Relationship Id="rId7" Type="http://schemas.openxmlformats.org/officeDocument/2006/relationships/hyperlink" Target="http://www.fda.gov/Drugs/DevelopmentApprovalProcess/DevelopmentResources/DrugInteractionsLabeling/ucm116617.htm" TargetMode="External"/><Relationship Id="rId2" Type="http://schemas.openxmlformats.org/officeDocument/2006/relationships/hyperlink" Target="http://www.fda.gov/Drugs/DevelopmentApprovalProcess/DevelopmentResources/DrugInteractionsLabeling/ucm11661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gif"/><Relationship Id="rId4" Type="http://schemas.openxmlformats.org/officeDocument/2006/relationships/hyperlink" Target="http://www.biograf.ch/images/projects/P450_3A4/1.jpg" TargetMode="External"/><Relationship Id="rId9" Type="http://schemas.openxmlformats.org/officeDocument/2006/relationships/hyperlink" Target="http://www.fda.gov/Drugs/DevelopmentApprovalProcess/DevelopmentResources/DrugInteractionsLabeling/ucm116618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fda.gov/Drugs/DevelopmentApprovalProcess/DevelopmentResources/DrugInteractionsLabeling/ucm11662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hyperlink" Target="http://www.biograf.ch/images/projects/P450_2D6/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fda.gov/Drugs/DevelopmentApprovalProcess/DevelopmentResources/DrugInteractionsLabeling/ucm11662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hyperlink" Target="http://www.biograf.ch/images/projects/P450_2C9/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.ch/images/projects/P450_1A2/1.jpg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fda.gov/Drugs/DevelopmentApprovalProcess/DevelopmentResources/DrugInteractionsLabeling/ucm11664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7.jpeg"/><Relationship Id="rId4" Type="http://schemas.openxmlformats.org/officeDocument/2006/relationships/hyperlink" Target="http://www.biograf.ch/images/projects/P450_2A13/1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6609" y="6188286"/>
            <a:ext cx="16214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 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1295400"/>
            <a:ext cx="3935896" cy="3352800"/>
            <a:chOff x="4621696" y="1752600"/>
            <a:chExt cx="4343400" cy="3429000"/>
          </a:xfrm>
        </p:grpSpPr>
        <p:sp>
          <p:nvSpPr>
            <p:cNvPr id="13" name="Hexagon 12"/>
            <p:cNvSpPr/>
            <p:nvPr/>
          </p:nvSpPr>
          <p:spPr>
            <a:xfrm>
              <a:off x="4621696" y="1752600"/>
              <a:ext cx="4343400" cy="3429000"/>
            </a:xfrm>
            <a:prstGeom prst="hexagon">
              <a:avLst>
                <a:gd name="adj" fmla="val 22825"/>
                <a:gd name="vf" fmla="val 115470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7"/>
            <p:cNvGrpSpPr/>
            <p:nvPr/>
          </p:nvGrpSpPr>
          <p:grpSpPr>
            <a:xfrm>
              <a:off x="4953000" y="1914940"/>
              <a:ext cx="3731040" cy="3135497"/>
              <a:chOff x="2708640" y="979303"/>
              <a:chExt cx="3731040" cy="31354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708640" y="979303"/>
                <a:ext cx="3731040" cy="31354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0000" y="2133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  <a:latin typeface="Arial Rounded MT Bold" pitchFamily="34" charset="0"/>
                  </a:rPr>
                  <a:t>haem</a:t>
                </a:r>
                <a:endParaRPr lang="en-US" sz="1400" dirty="0">
                  <a:solidFill>
                    <a:srgbClr val="FF0000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</a:p>
        </p:txBody>
      </p:sp>
      <p:pic>
        <p:nvPicPr>
          <p:cNvPr id="15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3" cstate="print"/>
          <a:srcRect l="8511" t="2290" r="8085" b="19542"/>
          <a:stretch>
            <a:fillRect/>
          </a:stretch>
        </p:blipFill>
        <p:spPr bwMode="auto">
          <a:xfrm>
            <a:off x="255104" y="1010481"/>
            <a:ext cx="3021496" cy="3946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5050969"/>
            <a:ext cx="65532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Enterocytes of the small intestine present their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</a:p>
        </p:txBody>
      </p:sp>
      <p:pic>
        <p:nvPicPr>
          <p:cNvPr id="18" name="Picture 2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0678">
            <a:off x="6838401" y="999835"/>
            <a:ext cx="2275114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2438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Cu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48" y="31805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of: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Exogenous compounds:  diet (food &amp; beverages)  / Drugs/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924800" cy="3657600"/>
            <a:chOff x="228600" y="225288"/>
            <a:chExt cx="8686800" cy="4132545"/>
          </a:xfrm>
        </p:grpSpPr>
        <p:sp>
          <p:nvSpPr>
            <p:cNvPr id="10" name="Parallelogram 9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533400" y="225288"/>
              <a:ext cx="8153400" cy="413254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62400" y="225288"/>
              <a:ext cx="2196611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8FF2D"/>
                  </a:solidFill>
                  <a:latin typeface="Bernard MT Condensed" pitchFamily="18" charset="0"/>
                </a:rPr>
                <a:t>P450 </a:t>
              </a:r>
              <a:r>
                <a:rPr lang="en-US" sz="2000" dirty="0" err="1">
                  <a:solidFill>
                    <a:srgbClr val="C8FF2D"/>
                  </a:solidFill>
                  <a:latin typeface="Bernard MT Condensed" pitchFamily="18" charset="0"/>
                </a:rPr>
                <a:t>Reductase</a:t>
              </a:r>
              <a:endParaRPr lang="en-US" sz="2000" dirty="0">
                <a:solidFill>
                  <a:srgbClr val="C8FF2D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2368" y="795535"/>
              <a:ext cx="2149548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Bernard MT Condensed" pitchFamily="18" charset="0"/>
                </a:rPr>
                <a:t>CYT P450 </a:t>
              </a:r>
              <a:r>
                <a:rPr lang="en-US" sz="2000" dirty="0" err="1">
                  <a:solidFill>
                    <a:srgbClr val="FFFF00"/>
                  </a:solidFill>
                  <a:latin typeface="Bernard MT Condensed" pitchFamily="18" charset="0"/>
                </a:rPr>
                <a:t>Oxidase</a:t>
              </a:r>
              <a:endParaRPr lang="en-US" sz="2000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410905" y="3267020"/>
            <a:ext cx="21607" cy="2648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4918776" y="2720339"/>
            <a:ext cx="285690" cy="3696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01980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26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7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30" name="Right Brace 29"/>
          <p:cNvSpPr/>
          <p:nvPr/>
        </p:nvSpPr>
        <p:spPr>
          <a:xfrm>
            <a:off x="7825408" y="91440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122914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achieved either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b="57958"/>
          <a:stretch>
            <a:fillRect/>
          </a:stretch>
        </p:blipFill>
        <p:spPr bwMode="auto">
          <a:xfrm>
            <a:off x="152400" y="22098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4233208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can be</a:t>
            </a:r>
          </a:p>
          <a:p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by any food, intrinsic  products or extrinsic </a:t>
            </a:r>
            <a:r>
              <a:rPr lang="en-US" altLang="ko-KR" sz="2400" b="1" dirty="0" err="1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(usually the </a:t>
            </a:r>
            <a:r>
              <a:rPr lang="en-US" altLang="ko-KR" sz="2400" b="1" dirty="0" err="1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) that have to be metabolized. </a:t>
            </a:r>
            <a:endParaRPr lang="en-US" altLang="ko-KR" sz="2400" b="1" dirty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33400" y="2162175"/>
            <a:ext cx="6934200" cy="441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3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drugs play a role in regulation of the CYT P450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639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</a:t>
            </a:r>
            <a:r>
              <a:rPr lang="en-US" sz="2400" b="1" i="1" dirty="0"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>
                <a:latin typeface="Arial Narrow" pitchFamily="34" charset="0"/>
              </a:rPr>
              <a:t>hypocholestrolemic</a:t>
            </a:r>
            <a:r>
              <a:rPr lang="en-US" sz="2400" b="1" i="1" dirty="0">
                <a:latin typeface="Arial Narrow" pitchFamily="34" charset="0"/>
              </a:rPr>
              <a:t> agent; </a:t>
            </a:r>
            <a:r>
              <a:rPr lang="en-US" sz="2400" b="1" i="1" dirty="0" err="1">
                <a:latin typeface="Arial Narrow" pitchFamily="34" charset="0"/>
              </a:rPr>
              <a:t>atorvastatin</a:t>
            </a:r>
            <a:r>
              <a:rPr lang="en-US" sz="2400" b="1" i="1" dirty="0">
                <a:latin typeface="Arial Narrow" pitchFamily="34" charset="0"/>
              </a:rPr>
              <a:t>. Yesterday he began to complain of severe muscle pains, weakness &amp; reddish discoloration of urine</a:t>
            </a:r>
            <a:endParaRPr lang="en-US" sz="2400" b="1" dirty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>
                <a:latin typeface="Arial Narrow" pitchFamily="34" charset="0"/>
              </a:rPr>
              <a:t>He receives daily </a:t>
            </a:r>
            <a:r>
              <a:rPr lang="en-US" sz="2400" b="1" i="1" u="sng" spc="-40" dirty="0">
                <a:latin typeface="Arial Narrow" pitchFamily="34" charset="0"/>
              </a:rPr>
              <a:t>multivitamins</a:t>
            </a:r>
            <a:r>
              <a:rPr lang="en-US" sz="2400" b="1" i="1" spc="-40" dirty="0">
                <a:latin typeface="Arial Narrow" pitchFamily="34" charset="0"/>
              </a:rPr>
              <a:t> &amp; his lab results last week, proved that he has become diabetic, for which he was prescribed </a:t>
            </a:r>
            <a:r>
              <a:rPr lang="en-US" sz="2400" b="1" i="1" u="sng" spc="-40" dirty="0">
                <a:latin typeface="Arial Narrow" pitchFamily="34" charset="0"/>
              </a:rPr>
              <a:t>metformin</a:t>
            </a:r>
            <a:r>
              <a:rPr lang="en-US" sz="2400" b="1" i="1" spc="-40" dirty="0"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>
                <a:latin typeface="Arial Narrow" pitchFamily="34" charset="0"/>
              </a:rPr>
              <a:t>fluconazole</a:t>
            </a:r>
            <a:r>
              <a:rPr lang="en-US" sz="2400" b="1" i="1" spc="-40" dirty="0">
                <a:latin typeface="Arial Narrow" pitchFamily="34" charset="0"/>
              </a:rPr>
              <a:t> for a concomitant fungal infection.</a:t>
            </a:r>
            <a:endParaRPr lang="en-US" sz="2400" b="1" spc="-40" dirty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>
                <a:latin typeface="Arial Narrow" pitchFamily="34" charset="0"/>
              </a:rPr>
              <a:t>rhabdo</a:t>
            </a:r>
            <a:r>
              <a:rPr lang="en-US" sz="2400" b="1" i="1" dirty="0">
                <a:latin typeface="Arial Narrow" pitchFamily="34" charset="0"/>
              </a:rPr>
              <a:t>-myositis (severe </a:t>
            </a:r>
            <a:r>
              <a:rPr lang="en-US" sz="2400" b="1" i="1" dirty="0" err="1">
                <a:latin typeface="Arial Narrow" pitchFamily="34" charset="0"/>
              </a:rPr>
              <a:t>muscloskeletal</a:t>
            </a:r>
            <a:r>
              <a:rPr lang="en-US" sz="2400" b="1" i="1" dirty="0">
                <a:latin typeface="Arial Narrow" pitchFamily="34" charset="0"/>
              </a:rPr>
              <a:t> toxicity) &amp; was verified by the lab finding of severe elevation in creatinine phosphokinase. “</a:t>
            </a:r>
            <a:endParaRPr lang="en-US" sz="2400" b="1" dirty="0">
              <a:latin typeface="Arial Narrow" pitchFamily="34" charset="0"/>
            </a:endParaRP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/>
              <a:t>		</a:t>
            </a:r>
            <a:r>
              <a:rPr lang="en-US" sz="2000" b="1" dirty="0" err="1"/>
              <a:t>Metformin</a:t>
            </a:r>
            <a:r>
              <a:rPr lang="en-US" sz="2000" b="1" dirty="0"/>
              <a:t> + </a:t>
            </a:r>
            <a:r>
              <a:rPr lang="en-US" sz="2000" b="1" dirty="0" err="1"/>
              <a:t>Atrovastatin</a:t>
            </a:r>
            <a:endParaRPr lang="en-US" sz="2000" b="1" dirty="0"/>
          </a:p>
          <a:p>
            <a:pPr marL="548640" lvl="0">
              <a:lnSpc>
                <a:spcPts val="2800"/>
              </a:lnSpc>
            </a:pPr>
            <a:r>
              <a:rPr lang="en-US" sz="2000" b="1" dirty="0"/>
              <a:t>		</a:t>
            </a:r>
            <a:r>
              <a:rPr lang="en-US" sz="2000" b="1" dirty="0" err="1"/>
              <a:t>Atrovastatin</a:t>
            </a:r>
            <a:r>
              <a:rPr lang="en-US" sz="2000" b="1" dirty="0"/>
              <a:t> + </a:t>
            </a:r>
            <a:r>
              <a:rPr lang="en-US" sz="2000" b="1" dirty="0" err="1"/>
              <a:t>Fluconazole</a:t>
            </a:r>
            <a:endParaRPr lang="en-US" sz="2000" b="1" dirty="0"/>
          </a:p>
          <a:p>
            <a:pPr marL="548640" lvl="0">
              <a:lnSpc>
                <a:spcPts val="2800"/>
              </a:lnSpc>
            </a:pPr>
            <a:r>
              <a:rPr lang="en-US" sz="2000" b="1" dirty="0"/>
              <a:t>		</a:t>
            </a:r>
            <a:r>
              <a:rPr lang="en-US" sz="2000" b="1" dirty="0" err="1"/>
              <a:t>Metformin</a:t>
            </a:r>
            <a:r>
              <a:rPr lang="en-US" sz="2000" b="1" dirty="0"/>
              <a:t> + </a:t>
            </a:r>
            <a:r>
              <a:rPr lang="en-US" sz="2000" b="1" dirty="0" err="1"/>
              <a:t>Fluconazole</a:t>
            </a:r>
            <a:endParaRPr lang="en-US" sz="2000" b="1" dirty="0"/>
          </a:p>
          <a:p>
            <a:pPr marL="548640" lvl="0">
              <a:lnSpc>
                <a:spcPts val="2800"/>
              </a:lnSpc>
            </a:pPr>
            <a:r>
              <a:rPr lang="en-US" sz="2000" b="1" dirty="0"/>
              <a:t>		</a:t>
            </a:r>
            <a:r>
              <a:rPr lang="en-US" sz="2000" b="1" dirty="0" err="1"/>
              <a:t>Fluconazole</a:t>
            </a:r>
            <a:r>
              <a:rPr lang="en-US" sz="2000" b="1" dirty="0"/>
              <a:t>+ Multivitamins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315200" y="5638800"/>
            <a:ext cx="609600" cy="769144"/>
          </a:xfrm>
          <a:prstGeom prst="actionButtonHel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orphan nuclear receptor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6172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07944"/>
            <a:ext cx="365760" cy="365125"/>
          </a:xfrm>
        </p:spPr>
        <p:txBody>
          <a:bodyPr/>
          <a:lstStyle/>
          <a:p>
            <a:fld id="{84654327-5CCF-4670-AC53-20C7CB44DAC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CYT P450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576935"/>
            <a:ext cx="89154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&amp; excretion of inhibitor &amp; co-administered drugs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 RELATION TO ENZ INDUCERS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 RELATION TO ENZ INHIBITORS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different CYP isoforms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</a:p>
        </p:txBody>
      </p:sp>
      <p:sp>
        <p:nvSpPr>
          <p:cNvPr id="9" name="Down Arrow 8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Substrate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Inhibitors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Inducers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4654956"/>
            <a:ext cx="990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Disulfiram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768" y="1929348"/>
            <a:ext cx="9013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Revise the aim &amp; phases of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its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Delineate some of its genetic variations.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0950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3A4</a:t>
            </a:r>
          </a:p>
        </p:txBody>
      </p:sp>
      <p:pic>
        <p:nvPicPr>
          <p:cNvPr id="8" name="Picture 4" descr="Polymorphic Distrib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6920" t="14201" r="11419" b="4767"/>
          <a:stretch>
            <a:fillRect/>
          </a:stretch>
        </p:blipFill>
        <p:spPr bwMode="auto">
          <a:xfrm>
            <a:off x="76200" y="175592"/>
            <a:ext cx="4495800" cy="388620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3886200" y="152400"/>
            <a:ext cx="1230629" cy="158791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pic>
        <p:nvPicPr>
          <p:cNvPr id="9" name="Picture 2" descr="CYP3A Inhibito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5333" t="15802" r="32444"/>
          <a:stretch>
            <a:fillRect/>
          </a:stretch>
        </p:blipFill>
        <p:spPr bwMode="auto">
          <a:xfrm>
            <a:off x="4038600" y="2590800"/>
            <a:ext cx="2667000" cy="3248025"/>
          </a:xfrm>
          <a:prstGeom prst="rect">
            <a:avLst/>
          </a:prstGeom>
          <a:noFill/>
        </p:spPr>
      </p:pic>
      <p:pic>
        <p:nvPicPr>
          <p:cNvPr id="10" name="Picture 4" descr="CYP3A Inhibito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 l="5333" t="19453" r="36000" b="22188"/>
          <a:stretch>
            <a:fillRect/>
          </a:stretch>
        </p:blipFill>
        <p:spPr bwMode="auto">
          <a:xfrm>
            <a:off x="6096000" y="4724400"/>
            <a:ext cx="2514600" cy="1828800"/>
          </a:xfrm>
          <a:prstGeom prst="rect">
            <a:avLst/>
          </a:prstGeom>
          <a:noFill/>
        </p:spPr>
      </p:pic>
      <p:pic>
        <p:nvPicPr>
          <p:cNvPr id="11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2514600" y="3810000"/>
            <a:ext cx="1779270" cy="22958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7670" y="5702106"/>
            <a:ext cx="1268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5052" y="6170952"/>
            <a:ext cx="2436495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Barbiturates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2D6</a:t>
            </a:r>
          </a:p>
        </p:txBody>
      </p:sp>
      <p:pic>
        <p:nvPicPr>
          <p:cNvPr id="6" name="Picture 2" descr="Cytochrome P450 2D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106" t="12698" r="5566" b="6349"/>
          <a:stretch>
            <a:fillRect/>
          </a:stretch>
        </p:blipFill>
        <p:spPr bwMode="auto">
          <a:xfrm>
            <a:off x="398734" y="304800"/>
            <a:ext cx="6015318" cy="4648200"/>
          </a:xfrm>
          <a:prstGeom prst="rect">
            <a:avLst/>
          </a:prstGeom>
          <a:noFill/>
        </p:spPr>
      </p:pic>
      <p:pic>
        <p:nvPicPr>
          <p:cNvPr id="5" name="Picture 2" descr="http://www.biograf.ch/images/projects/P450_2D6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6230"/>
            <a:ext cx="2767011" cy="2235970"/>
          </a:xfrm>
          <a:prstGeom prst="round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05421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Rifampicin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2C9</a:t>
            </a:r>
          </a:p>
        </p:txBody>
      </p:sp>
      <p:pic>
        <p:nvPicPr>
          <p:cNvPr id="8" name="Picture 4" descr="Cytochrome P450 2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556" t="15556" r="12889"/>
          <a:stretch>
            <a:fillRect/>
          </a:stretch>
        </p:blipFill>
        <p:spPr bwMode="auto">
          <a:xfrm>
            <a:off x="381000" y="304800"/>
            <a:ext cx="5715000" cy="462064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2C9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382" y="3657600"/>
            <a:ext cx="3198018" cy="2590800"/>
          </a:xfrm>
          <a:prstGeom prst="round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4596" y="4925440"/>
            <a:ext cx="23233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Barbiturates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Rifampicin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836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1A2</a:t>
            </a:r>
          </a:p>
        </p:txBody>
      </p:sp>
      <p:pic>
        <p:nvPicPr>
          <p:cNvPr id="10" name="Picture 2" descr="http://www.fda.gov/ucm/groups/fdagov-public/documents/image/ucm115614.gif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333" t="13462" r="12889"/>
          <a:stretch>
            <a:fillRect/>
          </a:stretch>
        </p:blipFill>
        <p:spPr bwMode="auto">
          <a:xfrm>
            <a:off x="381000" y="304800"/>
            <a:ext cx="5638800" cy="4919870"/>
          </a:xfrm>
          <a:prstGeom prst="rect">
            <a:avLst/>
          </a:prstGeom>
          <a:noFill/>
        </p:spPr>
      </p:pic>
      <p:pic>
        <p:nvPicPr>
          <p:cNvPr id="6" name="Picture 2" descr="http://www.biograf.ch/images/projects/P450_1A2/1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43400"/>
            <a:ext cx="2734627" cy="2209800"/>
          </a:xfrm>
          <a:prstGeom prst="round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20" name="Rounded Rectangle 19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504" y="651944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2C 19 </a:t>
            </a:r>
          </a:p>
        </p:txBody>
      </p:sp>
      <p:pic>
        <p:nvPicPr>
          <p:cNvPr id="10" name="Picture 2" descr="Cytochrome P450 2C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348" t="12018" r="19565"/>
          <a:stretch>
            <a:fillRect/>
          </a:stretch>
        </p:blipFill>
        <p:spPr bwMode="auto">
          <a:xfrm>
            <a:off x="457200" y="304800"/>
            <a:ext cx="5105400" cy="4800600"/>
          </a:xfrm>
          <a:prstGeom prst="rect">
            <a:avLst/>
          </a:prstGeom>
          <a:noFill/>
        </p:spPr>
      </p:pic>
      <p:pic>
        <p:nvPicPr>
          <p:cNvPr id="9" name="Picture 2" descr="http://www.biograf.ch/images/projects/P450_2A13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2828925" cy="228600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596" y="4925440"/>
            <a:ext cx="23233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Barbiturates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Rifampicin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2" y="1046897"/>
            <a:ext cx="483164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Substrates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Cyclosporine)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Azole Antifungals 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Fluconazole)</a:t>
            </a:r>
          </a:p>
          <a:p>
            <a:pPr marL="9144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Antibiotics 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Erythromycin, Clarithromycin)</a:t>
            </a:r>
          </a:p>
          <a:p>
            <a:endParaRPr lang="en-US" sz="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channel blockers (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Amlodepine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, Verapamil)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Statins 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Atorvastatin)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Cancer Chemotherapy </a:t>
            </a:r>
          </a:p>
          <a:p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Cyclophosphamide, 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Tamoxifen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Non-Sedating Antihistamines (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Astamizole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16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Arial Narrow" pitchFamily="34" charset="0"/>
              </a:rPr>
              <a:t>Benzodiazipines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Midazolam, Clonazepam).</a:t>
            </a:r>
          </a:p>
          <a:p>
            <a:pPr lvl="0"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491" y="1046897"/>
            <a:ext cx="2267849" cy="518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Inhibitors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Protease inhibitors</a:t>
            </a: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(Ritonavir)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Cimetidine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Chloramphenicol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Nefazadone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Grape Fruits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046897"/>
            <a:ext cx="2057400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Inducers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Phenytoin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Carbamazepine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Barbiturates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Rifampicin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Dexamethazone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Progestins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786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724400" y="877413"/>
            <a:ext cx="2226940" cy="5359461"/>
            <a:chOff x="3962400" y="76200"/>
            <a:chExt cx="2600078" cy="48490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76200"/>
              <a:ext cx="23612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3200" y="76200"/>
              <a:ext cx="9278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1984" y="6229564"/>
            <a:ext cx="9132016" cy="730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0840" y="196132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6368" y="2465353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2812619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639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&amp; reddish discoloration of urine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>
                <a:solidFill>
                  <a:schemeClr val="bg1"/>
                </a:solidFill>
                <a:latin typeface="Arial Narrow" pitchFamily="34" charset="0"/>
              </a:rPr>
              <a:t> &amp; his lab results last week, proved that he has become diabetic, for which he was prescribed </a:t>
            </a:r>
            <a:r>
              <a:rPr lang="en-US" sz="2400" b="1" i="1" u="sng" spc="-40" dirty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>
                <a:solidFill>
                  <a:schemeClr val="bg1"/>
                </a:solidFill>
                <a:latin typeface="Arial Narrow" pitchFamily="34" charset="0"/>
              </a:rPr>
              <a:t>rhabdo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-myositis (severe </a:t>
            </a:r>
            <a:r>
              <a:rPr lang="en-US" sz="2400" b="1" i="1" dirty="0" err="1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 toxicity) &amp; was verified by the lab finding of severe elevation in creatinine phosphokinase. “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/>
              <a:t>		</a:t>
            </a:r>
            <a:r>
              <a:rPr lang="en-US" sz="2000" b="1" dirty="0" err="1">
                <a:solidFill>
                  <a:schemeClr val="bg1"/>
                </a:solidFill>
              </a:rPr>
              <a:t>Metformin</a:t>
            </a:r>
            <a:r>
              <a:rPr lang="en-US" sz="2000" b="1" dirty="0">
                <a:solidFill>
                  <a:schemeClr val="bg1"/>
                </a:solidFill>
              </a:rPr>
              <a:t> + </a:t>
            </a:r>
            <a:r>
              <a:rPr lang="en-US" sz="2000" b="1" dirty="0" err="1">
                <a:solidFill>
                  <a:schemeClr val="bg1"/>
                </a:solidFill>
              </a:rPr>
              <a:t>Atrovastatin</a:t>
            </a:r>
            <a:endParaRPr lang="en-US" sz="2000" b="1" dirty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</a:rPr>
              <a:t>		</a:t>
            </a:r>
            <a:r>
              <a:rPr lang="en-US" sz="2000" b="1" dirty="0" err="1">
                <a:solidFill>
                  <a:schemeClr val="bg1"/>
                </a:solidFill>
              </a:rPr>
              <a:t>Atrovastatin</a:t>
            </a:r>
            <a:r>
              <a:rPr lang="en-US" sz="2000" b="1" dirty="0">
                <a:solidFill>
                  <a:schemeClr val="bg1"/>
                </a:solidFill>
              </a:rPr>
              <a:t> + </a:t>
            </a:r>
            <a:r>
              <a:rPr lang="en-US" sz="2000" b="1" dirty="0" err="1">
                <a:solidFill>
                  <a:schemeClr val="bg1"/>
                </a:solidFill>
              </a:rPr>
              <a:t>Fluconazole</a:t>
            </a:r>
            <a:endParaRPr lang="en-US" sz="2000" b="1" dirty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</a:rPr>
              <a:t>		</a:t>
            </a:r>
            <a:r>
              <a:rPr lang="en-US" sz="2000" b="1" dirty="0" err="1">
                <a:solidFill>
                  <a:schemeClr val="bg1"/>
                </a:solidFill>
              </a:rPr>
              <a:t>Metformin</a:t>
            </a:r>
            <a:r>
              <a:rPr lang="en-US" sz="2000" b="1" dirty="0">
                <a:solidFill>
                  <a:schemeClr val="bg1"/>
                </a:solidFill>
              </a:rPr>
              <a:t> + </a:t>
            </a:r>
            <a:r>
              <a:rPr lang="en-US" sz="2000" b="1" dirty="0" err="1">
                <a:solidFill>
                  <a:schemeClr val="bg1"/>
                </a:solidFill>
              </a:rPr>
              <a:t>Fluconazole</a:t>
            </a:r>
            <a:endParaRPr lang="en-US" sz="2000" b="1" dirty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</a:rPr>
              <a:t>		</a:t>
            </a:r>
            <a:r>
              <a:rPr lang="en-US" sz="2000" b="1" dirty="0" err="1">
                <a:solidFill>
                  <a:schemeClr val="bg1"/>
                </a:solidFill>
              </a:rPr>
              <a:t>Fluconazole</a:t>
            </a:r>
            <a:r>
              <a:rPr lang="en-US" sz="2000" b="1" dirty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66875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33475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447875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67770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Neuropathy after therapeutic doses of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Bradycardias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&amp; arrhythmias on therapeutic dose of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metaprolol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5238621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pro-drugs cannot be converted to their  therapeutically active metabolite;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poor analgesia with codeine &amp; tramadol because they are not transformed into active 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have been observed &amp; are reasons behind the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26993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Polymorphism in CYP2C19 shows increased &amp; prolonged action of its substrates as omeprazole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850683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4724400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3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6400" y="1443335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7300" y="554646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3174835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516111">
            <a:off x="3879530" y="1491475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859412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790700" y="1143677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950" y="10244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60073"/>
                </a:solidFill>
              </a:rPr>
              <a:t>Where do drug </a:t>
            </a:r>
            <a:r>
              <a:rPr lang="en-US" sz="2400" b="1" dirty="0" err="1">
                <a:solidFill>
                  <a:srgbClr val="E60073"/>
                </a:solidFill>
              </a:rPr>
              <a:t>biotransformations</a:t>
            </a:r>
            <a:r>
              <a:rPr lang="en-US" sz="2400" b="1" dirty="0">
                <a:solidFill>
                  <a:srgbClr val="E60073"/>
                </a:solidFill>
              </a:rPr>
              <a:t> occur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Conjugation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30076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Active metabolite;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Similar to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More active than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476500"/>
            <a:ext cx="4495800" cy="1905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8001000" y="3200400"/>
            <a:ext cx="990600" cy="2209800"/>
            <a:chOff x="7391400" y="3505200"/>
            <a:chExt cx="990600" cy="1676400"/>
          </a:xfrm>
        </p:grpSpPr>
        <p:sp>
          <p:nvSpPr>
            <p:cNvPr id="15" name="Up Arrow 14"/>
            <p:cNvSpPr/>
            <p:nvPr/>
          </p:nvSpPr>
          <p:spPr>
            <a:xfrm>
              <a:off x="8077200" y="3505200"/>
              <a:ext cx="304800" cy="1676400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391400" y="4487917"/>
              <a:ext cx="304800" cy="693683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00600" y="45720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1905000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>
                <a:solidFill>
                  <a:srgbClr val="FEE52E"/>
                </a:solidFill>
                <a:latin typeface="Bernard MT Condensed" pitchFamily="18" charset="0"/>
              </a:rPr>
              <a:t>Cytochrome P450</a:t>
            </a:r>
            <a:r>
              <a:rPr lang="en-US" sz="2200" b="1" dirty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Superfamily is the terminal rate limiting oxidase of this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transfers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electrons from molecular oxygen to oxidize the drugs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1600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189688" y="2495144"/>
            <a:ext cx="762000" cy="6096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3190672"/>
            <a:ext cx="8382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76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Cytochrome P450 cycle in drug oxidations</a:t>
            </a:r>
          </a:p>
        </p:txBody>
      </p:sp>
    </p:spTree>
    <p:extLst>
      <p:ext uri="{BB962C8B-B14F-4D97-AF65-F5344CB8AC3E}">
        <p14:creationId xmlns:p14="http://schemas.microsoft.com/office/powerpoint/2010/main" val="1746290849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33" t="14445" r="18333" b="7333"/>
          <a:stretch/>
        </p:blipFill>
        <p:spPr>
          <a:xfrm>
            <a:off x="76200" y="228600"/>
            <a:ext cx="90348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52" y="457200"/>
            <a:ext cx="8610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Microsomal drug oxidations require: P450, P450 </a:t>
            </a:r>
            <a:r>
              <a:rPr lang="en-US" sz="3200" dirty="0" err="1"/>
              <a:t>reductase</a:t>
            </a:r>
            <a:r>
              <a:rPr lang="en-US" sz="3200" dirty="0"/>
              <a:t>, NADPH, &amp; molecular O</a:t>
            </a:r>
            <a:r>
              <a:rPr lang="en-US" sz="3200" baseline="-25000" dirty="0"/>
              <a:t>2</a:t>
            </a:r>
            <a:endParaRPr lang="en-US" sz="3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Oxidized (Fe</a:t>
            </a:r>
            <a:r>
              <a:rPr lang="en-US" sz="3200" baseline="30000" dirty="0"/>
              <a:t>3+</a:t>
            </a:r>
            <a:r>
              <a:rPr lang="en-US" sz="3200" dirty="0"/>
              <a:t>) P450 combines with drug substrate to form a binary complex (</a:t>
            </a:r>
            <a:r>
              <a:rPr lang="en-US" sz="3200" dirty="0">
                <a:solidFill>
                  <a:srgbClr val="FF0000"/>
                </a:solidFill>
              </a:rPr>
              <a:t>step 1</a:t>
            </a:r>
            <a:r>
              <a:rPr lang="en-US" sz="3200" dirty="0"/>
              <a:t>) </a:t>
            </a:r>
          </a:p>
          <a:p>
            <a:pPr algn="just"/>
            <a:endParaRPr lang="en-US" sz="3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NADPH donates an electron to the </a:t>
            </a:r>
            <a:r>
              <a:rPr lang="en-US" sz="3200" dirty="0" err="1"/>
              <a:t>flavoprotein</a:t>
            </a:r>
            <a:r>
              <a:rPr lang="en-US" sz="3200" dirty="0"/>
              <a:t> P450 </a:t>
            </a:r>
            <a:r>
              <a:rPr lang="en-US" sz="3200" dirty="0" err="1"/>
              <a:t>reductase</a:t>
            </a:r>
            <a:r>
              <a:rPr lang="en-US" sz="3200" dirty="0"/>
              <a:t>, which in turn reduces the oxidized-P450-drug complex (</a:t>
            </a:r>
            <a:r>
              <a:rPr lang="en-US" sz="3200" dirty="0">
                <a:solidFill>
                  <a:srgbClr val="FF0000"/>
                </a:solidFill>
              </a:rPr>
              <a:t>step 2</a:t>
            </a:r>
            <a:r>
              <a:rPr lang="en-US" sz="3200" dirty="0"/>
              <a:t>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2220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72" y="512088"/>
            <a:ext cx="8726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/>
              <a:t>A 2</a:t>
            </a:r>
            <a:r>
              <a:rPr lang="en-US" sz="3600" baseline="30000" dirty="0"/>
              <a:t>nd</a:t>
            </a:r>
            <a:r>
              <a:rPr lang="en-US" sz="3600" dirty="0"/>
              <a:t> electron is introduced from NADPH via the same P450 </a:t>
            </a:r>
            <a:r>
              <a:rPr lang="en-US" sz="3600" dirty="0" err="1"/>
              <a:t>reductase</a:t>
            </a:r>
            <a:r>
              <a:rPr lang="en-US" sz="3600" dirty="0"/>
              <a:t> to form an activated O</a:t>
            </a:r>
            <a:r>
              <a:rPr lang="en-US" sz="3600" baseline="-25000" dirty="0"/>
              <a:t>2</a:t>
            </a:r>
            <a:r>
              <a:rPr lang="en-US" sz="3600" dirty="0"/>
              <a:t>-P450 substrate complex (</a:t>
            </a:r>
            <a:r>
              <a:rPr lang="en-US" sz="3600" dirty="0">
                <a:solidFill>
                  <a:srgbClr val="FF0000"/>
                </a:solidFill>
              </a:rPr>
              <a:t>step 3</a:t>
            </a:r>
            <a:r>
              <a:rPr lang="en-US" sz="3600" dirty="0"/>
              <a:t>)</a:t>
            </a:r>
          </a:p>
          <a:p>
            <a:pPr algn="just"/>
            <a:r>
              <a:rPr lang="en-US" sz="36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/>
              <a:t>This complex in turn transfers activated O</a:t>
            </a:r>
            <a:r>
              <a:rPr lang="en-US" sz="3600" baseline="-25000" dirty="0"/>
              <a:t>2</a:t>
            </a:r>
            <a:r>
              <a:rPr lang="en-US" sz="3600" dirty="0"/>
              <a:t> to the drug substrate to form the oxidized product (</a:t>
            </a:r>
            <a:r>
              <a:rPr lang="en-US" sz="3600" dirty="0">
                <a:solidFill>
                  <a:srgbClr val="FF0000"/>
                </a:solidFill>
              </a:rPr>
              <a:t>step 4</a:t>
            </a:r>
            <a:r>
              <a:rPr lang="en-US" sz="3600" dirty="0"/>
              <a:t>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8864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are located mainly attached to the smooth endoplasmic reticulum  (SER) of hepatocytes.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14" y="3602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are isolated in the subcellular fraction termed the MICROSOMES</a:t>
            </a:r>
          </a:p>
          <a:p>
            <a:r>
              <a:rPr lang="en-US" sz="2400" dirty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microsomal enzymes</a:t>
            </a:r>
            <a:r>
              <a:rPr lang="en-US" sz="2400" dirty="0">
                <a:solidFill>
                  <a:srgbClr val="FFEEDD"/>
                </a:solidFill>
                <a:latin typeface="Bernard MT Condensed" pitchFamily="18" charset="0"/>
              </a:rPr>
              <a:t> </a:t>
            </a: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57214" y="3449921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953000"/>
            <a:ext cx="2057400" cy="1798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7546</TotalTime>
  <Words>1393</Words>
  <Application>Microsoft Office PowerPoint</Application>
  <PresentationFormat>On-screen Show (4:3)</PresentationFormat>
  <Paragraphs>264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Arial Rounded MT Bold</vt:lpstr>
      <vt:lpstr>Bernard MT Condensed</vt:lpstr>
      <vt:lpstr>Broadway</vt:lpstr>
      <vt:lpstr>Calibri</vt:lpstr>
      <vt:lpstr>Comic Sans MS</vt:lpstr>
      <vt:lpstr>Cooper Black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Dana Al-Kadi</cp:lastModifiedBy>
  <cp:revision>153</cp:revision>
  <cp:lastPrinted>2017-11-07T08:18:13Z</cp:lastPrinted>
  <dcterms:created xsi:type="dcterms:W3CDTF">2010-12-24T04:54:57Z</dcterms:created>
  <dcterms:modified xsi:type="dcterms:W3CDTF">2018-12-11T19:42:38Z</dcterms:modified>
</cp:coreProperties>
</file>