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7"/>
  </p:notesMasterIdLst>
  <p:sldIdLst>
    <p:sldId id="291" r:id="rId2"/>
    <p:sldId id="301" r:id="rId3"/>
    <p:sldId id="302" r:id="rId4"/>
    <p:sldId id="256" r:id="rId5"/>
    <p:sldId id="292" r:id="rId6"/>
    <p:sldId id="293" r:id="rId7"/>
    <p:sldId id="260" r:id="rId8"/>
    <p:sldId id="281" r:id="rId9"/>
    <p:sldId id="282" r:id="rId10"/>
    <p:sldId id="283" r:id="rId11"/>
    <p:sldId id="284" r:id="rId12"/>
    <p:sldId id="286" r:id="rId13"/>
    <p:sldId id="288" r:id="rId14"/>
    <p:sldId id="285" r:id="rId15"/>
    <p:sldId id="274" r:id="rId16"/>
    <p:sldId id="275" r:id="rId17"/>
    <p:sldId id="276" r:id="rId18"/>
    <p:sldId id="277" r:id="rId19"/>
    <p:sldId id="278" r:id="rId20"/>
    <p:sldId id="261" r:id="rId21"/>
    <p:sldId id="262" r:id="rId22"/>
    <p:sldId id="263" r:id="rId23"/>
    <p:sldId id="264" r:id="rId24"/>
    <p:sldId id="267" r:id="rId25"/>
    <p:sldId id="295" r:id="rId26"/>
    <p:sldId id="266" r:id="rId27"/>
    <p:sldId id="290" r:id="rId28"/>
    <p:sldId id="268" r:id="rId29"/>
    <p:sldId id="269" r:id="rId30"/>
    <p:sldId id="298" r:id="rId31"/>
    <p:sldId id="299" r:id="rId32"/>
    <p:sldId id="271" r:id="rId33"/>
    <p:sldId id="272" r:id="rId34"/>
    <p:sldId id="289" r:id="rId35"/>
    <p:sldId id="311" r:id="rId3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81" autoAdjust="0"/>
    <p:restoredTop sz="77649" autoAdjust="0"/>
  </p:normalViewPr>
  <p:slideViewPr>
    <p:cSldViewPr snapToGrid="0">
      <p:cViewPr varScale="1">
        <p:scale>
          <a:sx n="70" d="100"/>
          <a:sy n="70" d="100"/>
        </p:scale>
        <p:origin x="627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67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FD865E-6E40-439B-AA2D-64CEFDB761A3}" type="datetimeFigureOut">
              <a:rPr lang="en-US" smtClean="0"/>
              <a:pPr/>
              <a:t>12/18/2018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E8F4B4-ADE1-48D3-9D4B-3A25611931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1055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8F4B4-ADE1-48D3-9D4B-3A256119313A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7221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8F4B4-ADE1-48D3-9D4B-3A256119313A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3776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8F4B4-ADE1-48D3-9D4B-3A256119313A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5646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8F4B4-ADE1-48D3-9D4B-3A256119313A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255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8F4B4-ADE1-48D3-9D4B-3A256119313A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0200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8F4B4-ADE1-48D3-9D4B-3A256119313A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0684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8F4B4-ADE1-48D3-9D4B-3A256119313A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003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8F4B4-ADE1-48D3-9D4B-3A256119313A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1076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8F4B4-ADE1-48D3-9D4B-3A256119313A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5236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8F4B4-ADE1-48D3-9D4B-3A256119313A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09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8F4B4-ADE1-48D3-9D4B-3A256119313A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159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8F4B4-ADE1-48D3-9D4B-3A256119313A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79397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8F4B4-ADE1-48D3-9D4B-3A256119313A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0011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8F4B4-ADE1-48D3-9D4B-3A256119313A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3045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8F4B4-ADE1-48D3-9D4B-3A256119313A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7740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8F4B4-ADE1-48D3-9D4B-3A256119313A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4546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8F4B4-ADE1-48D3-9D4B-3A256119313A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6570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8F4B4-ADE1-48D3-9D4B-3A256119313A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92482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8F4B4-ADE1-48D3-9D4B-3A256119313A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2974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8F4B4-ADE1-48D3-9D4B-3A256119313A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80104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8F4B4-ADE1-48D3-9D4B-3A256119313A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37099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8F4B4-ADE1-48D3-9D4B-3A256119313A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7896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8F4B4-ADE1-48D3-9D4B-3A256119313A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32847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8F4B4-ADE1-48D3-9D4B-3A256119313A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35173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8F4B4-ADE1-48D3-9D4B-3A256119313A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89048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8F4B4-ADE1-48D3-9D4B-3A256119313A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6072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8F4B4-ADE1-48D3-9D4B-3A256119313A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3024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8F4B4-ADE1-48D3-9D4B-3A256119313A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9749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8F4B4-ADE1-48D3-9D4B-3A256119313A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1858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8F4B4-ADE1-48D3-9D4B-3A256119313A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3734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8F4B4-ADE1-48D3-9D4B-3A256119313A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6935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8F4B4-ADE1-48D3-9D4B-3A256119313A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268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8F4B4-ADE1-48D3-9D4B-3A256119313A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5122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49382-9DC3-4FF2-AB95-2B03CAA58BF5}" type="datetime1">
              <a:rPr lang="en-US" smtClean="0"/>
              <a:pPr/>
              <a:t>12/18/2018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9F841-6209-48D7-BE25-845BD26E5EAF}" type="datetime1">
              <a:rPr lang="en-US" smtClean="0"/>
              <a:pPr/>
              <a:t>12/18/2018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4F19A-0817-4B80-B510-D8578068D1CA}" type="datetime1">
              <a:rPr lang="en-US" smtClean="0"/>
              <a:pPr/>
              <a:t>12/18/2018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8A83B-4A4D-4FC5-9C1A-FE42022D507A}" type="datetime1">
              <a:rPr lang="en-US" smtClean="0"/>
              <a:pPr/>
              <a:t>12/18/2018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CCF02-1B1A-468B-BF0C-DF179695D69B}" type="datetime1">
              <a:rPr lang="en-US" smtClean="0"/>
              <a:pPr/>
              <a:t>12/18/2018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A12FC-B5D2-4773-8C37-CAB8867B65E5}" type="datetime1">
              <a:rPr lang="en-US" smtClean="0"/>
              <a:pPr/>
              <a:t>12/18/2018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9AC86-D624-4559-9B22-034F6EC93A61}" type="datetime1">
              <a:rPr lang="en-US" smtClean="0"/>
              <a:pPr/>
              <a:t>12/18/2018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D3E22-8C99-49FE-B15F-E35359824F1A}" type="datetime1">
              <a:rPr lang="en-US" smtClean="0"/>
              <a:pPr/>
              <a:t>12/18/2018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BA50D-121B-4039-BBE3-047C18B2CC05}" type="datetime1">
              <a:rPr lang="en-US" smtClean="0"/>
              <a:pPr/>
              <a:t>12/18/2018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746F2-8AE6-4D96-9F10-642AEB45B2BA}" type="datetime1">
              <a:rPr lang="en-US" smtClean="0"/>
              <a:pPr/>
              <a:t>12/18/2018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4CB76-87D1-4CBA-A01E-D1EA3351AC2B}" type="datetime1">
              <a:rPr lang="en-US" smtClean="0"/>
              <a:pPr/>
              <a:t>12/18/2018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26D92-B3BB-4350-9479-E8B023C9AB31}" type="datetime1">
              <a:rPr lang="en-US" smtClean="0"/>
              <a:pPr/>
              <a:t>12/18/2018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F38B7-BDCB-4C35-BB78-43F9B85E4774}" type="datetime1">
              <a:rPr lang="en-US" smtClean="0"/>
              <a:pPr/>
              <a:t>12/18/2018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7229-3543-41FE-A9CE-AC74AD338696}" type="datetime1">
              <a:rPr lang="en-US" smtClean="0"/>
              <a:pPr/>
              <a:t>12/18/2018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C3A86-9E6E-4BC0-BFC6-414A7AEA2406}" type="datetime1">
              <a:rPr lang="en-US" smtClean="0"/>
              <a:pPr/>
              <a:t>12/18/2018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F8431-22B4-4E4B-86CC-BFF545835654}" type="datetime1">
              <a:rPr lang="en-US" smtClean="0"/>
              <a:pPr/>
              <a:t>12/18/2018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BE32EBE2-3E72-4E5E-A6C3-CCB6BE938567}" type="datetime1">
              <a:rPr lang="en-US" smtClean="0"/>
              <a:pPr/>
              <a:t>12/18/2018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B84B1992-A517-4C53-8487-6137450048B1}" type="datetime1">
              <a:rPr lang="en-US" smtClean="0"/>
              <a:pPr/>
              <a:t>12/18/2018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1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g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6/66/Cinchona.pubescens01.jpg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eg/url?sa=i&amp;rct=j&amp;q=&amp;esrc=s&amp;source=images&amp;cd=&amp;cad=rja&amp;uact=8&amp;ved=&amp;url=http://home.comcast.net/~dbeattymd/kenyakidsmalariamissionwebsite/malariacellpage.html&amp;psig=AFQjCNH81IsPHaw359RmnvFcb4_l9xeYwg&amp;ust=1449655264973498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hyperlink" Target="http://www.google.com.eg/url?sa=i&amp;rct=j&amp;q=&amp;esrc=s&amp;source=images&amp;cd=&amp;cad=rja&amp;uact=8&amp;ved=0ahUKEwjp2JOt5ZrYAhWHuRQKHbueDfoQjRwIBw&amp;url=http://www.dpsgproductfacts.com/en/allergens&amp;psig=AOvVaw1ZSALkC7deHMU3bdRXXKjj&amp;ust=1513934921953723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hyperlink" Target="https://www.google.com.eg/url?sa=i&amp;rct=j&amp;q=&amp;esrc=s&amp;source=images&amp;cd=&amp;cad=rja&amp;uact=8&amp;ved=0ahUKEwirl92b5JDYAhUDuxQKHRdJBY8QjRwIBw&amp;url=https://ar.wikipedia.org/wiki/%D8%A7%D9%84%D9%85%D8%AD%D9%82%D9%82_%D9%83%D9%88%D9%86%D8%A7%D9%86&amp;psig=AOvVaw3LIhbxnfmg-Ldp_q6oy5vD&amp;ust=1513591046874425" TargetMode="External"/><Relationship Id="rId4" Type="http://schemas.openxmlformats.org/officeDocument/2006/relationships/image" Target="../media/image2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hildrenforhealth.org/malaria-photographs-and-illustrations/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com.eg/url?sa=i&amp;rct=j&amp;q=&amp;esrc=s&amp;source=images&amp;cd=&amp;cad=rja&amp;uact=8&amp;ved=0ahUKEwjHyZm7r53QAhVsLsAKHb2nBh4QjRwIBw&amp;url=http://www.tumblr.com/tagged/but-with-malaria&amp;psig=AFQjCNFR8CmIvkxQRak25SfyM5NG6UW-cw&amp;ust=1478838611686480" TargetMode="External"/><Relationship Id="rId5" Type="http://schemas.openxmlformats.org/officeDocument/2006/relationships/image" Target="../media/image8.jpeg"/><Relationship Id="rId4" Type="http://schemas.openxmlformats.org/officeDocument/2006/relationships/hyperlink" Target="http://www.ars.usda.gov/is/graphics/photos/apr98/k8027-2.ht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2013857" y="2289982"/>
            <a:ext cx="8403772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FF00"/>
                </a:solidFill>
                <a:latin typeface="Algerian" panose="04020705040A02060702" pitchFamily="82" charset="0"/>
              </a:rPr>
              <a:t>Antiprotozoal /Antimalarial drugs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34188" y="3904245"/>
            <a:ext cx="2493925" cy="954107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FF00"/>
                </a:solidFill>
              </a:rPr>
              <a:t>Dr. Osama</a:t>
            </a:r>
          </a:p>
          <a:p>
            <a:pPr algn="ctr"/>
            <a:r>
              <a:rPr lang="en-US" sz="2800" b="1" dirty="0">
                <a:solidFill>
                  <a:srgbClr val="FFFF00"/>
                </a:solidFill>
              </a:rPr>
              <a:t>Dr. </a:t>
            </a:r>
            <a:r>
              <a:rPr lang="en-US" sz="2800" b="1" dirty="0" err="1">
                <a:solidFill>
                  <a:srgbClr val="FFFF00"/>
                </a:solidFill>
              </a:rPr>
              <a:t>Aliah</a:t>
            </a:r>
            <a:endParaRPr lang="en-US" sz="2800" b="1" dirty="0">
              <a:solidFill>
                <a:srgbClr val="FFFF00"/>
              </a:solidFill>
            </a:endParaRPr>
          </a:p>
        </p:txBody>
      </p:sp>
      <p:pic>
        <p:nvPicPr>
          <p:cNvPr id="5" name="Picture 2" descr="http://www.mosquito-man.co.uk/images/mosquito_graphic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52627" y="151982"/>
            <a:ext cx="1194516" cy="1522824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4992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56306" y="207119"/>
            <a:ext cx="4821575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solidFill>
                  <a:srgbClr val="FFFF00"/>
                </a:solidFill>
                <a:latin typeface="Algerian" panose="04020705040A02060702" pitchFamily="82" charset="0"/>
              </a:rPr>
              <a:t>pharmakokinetics</a:t>
            </a:r>
            <a:endParaRPr lang="en-US" sz="3200" dirty="0">
              <a:solidFill>
                <a:srgbClr val="FFFF00"/>
              </a:solidFill>
              <a:latin typeface="Algerian" panose="04020705040A02060702" pitchFamily="8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9377" y="2987910"/>
            <a:ext cx="8255791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Blip>
                <a:blip r:embed="rId3"/>
              </a:buBlip>
            </a:pPr>
            <a:r>
              <a:rPr lang="en-US" b="1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Derivatives are rapidly absorbed orally &amp; Widely distributed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296" y="1329044"/>
            <a:ext cx="10061170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Rapidly </a:t>
            </a: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biotransformed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in liver into </a:t>
            </a: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di-hydroartesiminin</a:t>
            </a:r>
            <a:r>
              <a:rPr lang="en-US" sz="2800" dirty="0" err="1">
                <a:solidFill>
                  <a:schemeClr val="bg1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</a:t>
            </a: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active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metabolite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79377" y="3817224"/>
            <a:ext cx="3528744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Artemisinin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t½ </a:t>
            </a:r>
            <a:r>
              <a:rPr lang="en-US" sz="2800" dirty="0">
                <a:solidFill>
                  <a:schemeClr val="bg1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 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4 </a:t>
            </a: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hrs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96172" y="4627854"/>
            <a:ext cx="11853866" cy="1938992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Blip>
                <a:blip r:embed="rId3"/>
              </a:buBlip>
            </a:pPr>
            <a:r>
              <a:rPr lang="en-US" sz="2800" b="1" dirty="0" err="1">
                <a:solidFill>
                  <a:schemeClr val="bg1"/>
                </a:solidFill>
                <a:latin typeface="Arial Narrow" pitchFamily="34" charset="0"/>
              </a:rPr>
              <a:t>Artesunate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t½ 45 min </a:t>
            </a:r>
            <a:r>
              <a:rPr lang="en-US" sz="2800" dirty="0">
                <a:solidFill>
                  <a:schemeClr val="bg1"/>
                </a:solidFill>
              </a:rPr>
              <a:t>(water-soluble; oral, IV, IM, rectal administration)</a:t>
            </a:r>
          </a:p>
          <a:p>
            <a:endParaRPr lang="en-US" sz="800" dirty="0">
              <a:solidFill>
                <a:schemeClr val="bg1"/>
              </a:solidFill>
            </a:endParaRPr>
          </a:p>
          <a:p>
            <a:pPr>
              <a:buBlip>
                <a:blip r:embed="rId3"/>
              </a:buBlip>
            </a:pPr>
            <a:r>
              <a:rPr lang="en-US" sz="2800" dirty="0" err="1">
                <a:solidFill>
                  <a:schemeClr val="bg1"/>
                </a:solidFill>
              </a:rPr>
              <a:t>Artemether</a:t>
            </a:r>
            <a:r>
              <a:rPr lang="en-US" sz="2800" dirty="0">
                <a:solidFill>
                  <a:schemeClr val="bg1"/>
                </a:solidFill>
              </a:rPr>
              <a:t> t½ 4-11 </a:t>
            </a:r>
            <a:r>
              <a:rPr lang="en-US" sz="2800" dirty="0" err="1">
                <a:solidFill>
                  <a:schemeClr val="bg1"/>
                </a:solidFill>
              </a:rPr>
              <a:t>hrs</a:t>
            </a:r>
            <a:r>
              <a:rPr lang="en-US" sz="2800" dirty="0">
                <a:solidFill>
                  <a:schemeClr val="bg1"/>
                </a:solidFill>
              </a:rPr>
              <a:t>, (lipid-soluble; oral, IM, &amp; rectal administration). Induce its own CYP-mediated metabolism→ ↑ clearance 5 fold.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79377" y="2170249"/>
            <a:ext cx="7347720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Blip>
                <a:blip r:embed="rId3"/>
              </a:buBlip>
            </a:pP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Artemisinin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artesunate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,</a:t>
            </a:r>
            <a:r>
              <a:rPr lang="en-US" sz="2800" dirty="0">
                <a:solidFill>
                  <a:schemeClr val="bg1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artemether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are </a:t>
            </a:r>
            <a:r>
              <a:rPr lang="en-US" sz="2800" b="1" dirty="0" err="1">
                <a:solidFill>
                  <a:schemeClr val="bg1"/>
                </a:solidFill>
                <a:latin typeface="Arial Narrow" pitchFamily="34" charset="0"/>
              </a:rPr>
              <a:t>prodrugs</a:t>
            </a:r>
            <a:endParaRPr lang="en-US" sz="28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6327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8" grpId="0" animBg="1"/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09" y="2070052"/>
            <a:ext cx="11592233" cy="175432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600" dirty="0" err="1">
                <a:solidFill>
                  <a:schemeClr val="bg1"/>
                </a:solidFill>
              </a:rPr>
              <a:t>Artemisinin</a:t>
            </a:r>
            <a:r>
              <a:rPr lang="en-US" sz="3600" dirty="0">
                <a:solidFill>
                  <a:schemeClr val="bg1"/>
                </a:solidFill>
              </a:rPr>
              <a:t> &amp; its analogs are very rapidly acting blood </a:t>
            </a:r>
            <a:r>
              <a:rPr lang="en-US" sz="3600" dirty="0" err="1">
                <a:solidFill>
                  <a:schemeClr val="bg1"/>
                </a:solidFill>
              </a:rPr>
              <a:t>schizonticides</a:t>
            </a:r>
            <a:r>
              <a:rPr lang="en-US" sz="3600" dirty="0">
                <a:solidFill>
                  <a:schemeClr val="bg1"/>
                </a:solidFill>
              </a:rPr>
              <a:t> against all human malaria parasites. No effect on hepatic stages.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2441" y="1397163"/>
            <a:ext cx="2479517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  <a:latin typeface="Algerian" panose="04020705040A02060702" pitchFamily="82" charset="0"/>
              </a:rPr>
              <a:t>mechanism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4499" y="2126102"/>
            <a:ext cx="6650982" cy="138499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They have </a:t>
            </a: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endoperoxide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bridges</a:t>
            </a:r>
          </a:p>
          <a:p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Haem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iron cleaves this bridge to yield carbon- centered free radicals in parasite, that will</a:t>
            </a:r>
            <a:r>
              <a:rPr lang="en-US" sz="2800" dirty="0">
                <a:solidFill>
                  <a:schemeClr val="bg1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</a:t>
            </a:r>
            <a:endParaRPr lang="en-US" sz="28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1193" y="4565860"/>
            <a:ext cx="6614406" cy="138499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Irreversibly bind &amp; inhibit </a:t>
            </a: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sarco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-endoplasmic reticulum </a:t>
            </a:r>
            <a:r>
              <a:rPr lang="en-US" sz="2800" b="1" dirty="0">
                <a:solidFill>
                  <a:schemeClr val="bg1"/>
                </a:solidFill>
                <a:latin typeface="Arial Narrow" pitchFamily="34" charset="0"/>
              </a:rPr>
              <a:t>Ca</a:t>
            </a:r>
            <a:r>
              <a:rPr lang="en-US" sz="2800" b="1" baseline="30000" dirty="0">
                <a:solidFill>
                  <a:schemeClr val="bg1"/>
                </a:solidFill>
                <a:latin typeface="Arial Narrow" pitchFamily="34" charset="0"/>
              </a:rPr>
              <a:t>2+</a:t>
            </a:r>
            <a:r>
              <a:rPr lang="en-US" sz="2800" b="1" dirty="0">
                <a:solidFill>
                  <a:schemeClr val="bg1"/>
                </a:solidFill>
                <a:latin typeface="Arial Narrow" pitchFamily="34" charset="0"/>
              </a:rPr>
              <a:t>-ATPase 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of the parasite, thereby inhibiting its growth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1193" y="3523639"/>
            <a:ext cx="6660647" cy="954107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A</a:t>
            </a:r>
            <a:r>
              <a:rPr lang="en-US" sz="2800" dirty="0">
                <a:solidFill>
                  <a:schemeClr val="bg1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lkylate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membranes of parasite’s </a:t>
            </a:r>
            <a:r>
              <a:rPr lang="en-US" sz="2800" b="1" dirty="0">
                <a:solidFill>
                  <a:schemeClr val="bg1"/>
                </a:solidFill>
                <a:latin typeface="Arial Narrow" pitchFamily="34" charset="0"/>
              </a:rPr>
              <a:t>food vacuole 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&amp; mitochondria</a:t>
            </a:r>
            <a:r>
              <a:rPr lang="en-US" sz="2800" dirty="0">
                <a:solidFill>
                  <a:schemeClr val="bg1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 no energy</a:t>
            </a:r>
            <a:endParaRPr lang="en-US" sz="28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0536" y="6082289"/>
            <a:ext cx="6638908" cy="733534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Inhibiting formation of </a:t>
            </a:r>
            <a:r>
              <a:rPr lang="en-US" sz="2800" b="1" dirty="0">
                <a:solidFill>
                  <a:schemeClr val="bg1"/>
                </a:solidFill>
                <a:latin typeface="Arial Narrow" pitchFamily="34" charset="0"/>
              </a:rPr>
              <a:t>transport vesicles </a:t>
            </a:r>
            <a:r>
              <a:rPr lang="en-US" sz="2800" dirty="0">
                <a:solidFill>
                  <a:schemeClr val="bg1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no food vacuoles.</a:t>
            </a:r>
            <a:endParaRPr lang="en-US" sz="28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51737" y="443765"/>
            <a:ext cx="6612579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FFFF00"/>
                </a:solidFill>
                <a:latin typeface="Algerian" panose="04020705040A02060702" pitchFamily="82" charset="0"/>
              </a:rPr>
              <a:t>Artemesinin</a:t>
            </a:r>
            <a:r>
              <a:rPr lang="en-US" sz="3200" dirty="0">
                <a:solidFill>
                  <a:srgbClr val="FFFF00"/>
                </a:solidFill>
                <a:latin typeface="Algerian" panose="04020705040A02060702" pitchFamily="82" charset="0"/>
              </a:rPr>
              <a:t> &amp; its derivatives</a:t>
            </a:r>
          </a:p>
        </p:txBody>
      </p:sp>
      <p:pic>
        <p:nvPicPr>
          <p:cNvPr id="12" name="Picture 2" descr="Thank U…! 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04760" y="2113813"/>
            <a:ext cx="4389120" cy="4376197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11415" y="2286000"/>
            <a:ext cx="4391025" cy="3957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4110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8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0568" y="1482912"/>
            <a:ext cx="3617657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FFFF00"/>
                </a:solidFill>
                <a:latin typeface="Algerian" panose="04020705040A02060702" pitchFamily="82" charset="0"/>
              </a:rPr>
              <a:t>Clinical uses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410755" y="358278"/>
            <a:ext cx="2808194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FFFF00"/>
                </a:solidFill>
                <a:latin typeface="Algerian" panose="04020705040A02060702" pitchFamily="82" charset="0"/>
              </a:rPr>
              <a:t>artemesinin</a:t>
            </a:r>
            <a:endParaRPr lang="en-US" sz="3200" dirty="0">
              <a:solidFill>
                <a:srgbClr val="FFFF00"/>
              </a:solidFill>
              <a:latin typeface="Algerian" panose="04020705040A02060702" pitchFamily="8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37995" y="5315795"/>
            <a:ext cx="11805615" cy="954107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  <a:latin typeface="Arial Narrow" pitchFamily="34" charset="0"/>
              </a:rPr>
              <a:t>Artesunate</a:t>
            </a:r>
            <a:r>
              <a:rPr lang="en-US" sz="2800" dirty="0">
                <a:solidFill>
                  <a:schemeClr val="bg1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 IV or IM  preparations for severe complicated cases as cerebral malaria (24 h) followed by complete course of ACT.</a:t>
            </a:r>
            <a:endParaRPr lang="en-US" sz="28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65759" y="2420195"/>
            <a:ext cx="11677851" cy="1815882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Because </a:t>
            </a:r>
            <a:r>
              <a:rPr lang="en-US" sz="2800" b="1" dirty="0" err="1">
                <a:solidFill>
                  <a:schemeClr val="bg1"/>
                </a:solidFill>
                <a:latin typeface="Arial Narrow" pitchFamily="34" charset="0"/>
              </a:rPr>
              <a:t>artemisinin</a:t>
            </a:r>
            <a:r>
              <a:rPr lang="en-US" sz="2800" b="1" dirty="0">
                <a:solidFill>
                  <a:schemeClr val="bg1"/>
                </a:solidFill>
                <a:latin typeface="Arial Narrow" pitchFamily="34" charset="0"/>
              </a:rPr>
              <a:t> derivatives 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have short t½,</a:t>
            </a:r>
          </a:p>
          <a:p>
            <a:pPr marL="514350" indent="-514350">
              <a:buAutoNum type="arabicParenBoth"/>
            </a:pP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Monotherapy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should be extended beyond disappearance of parasite to prevent recrudescence or</a:t>
            </a:r>
          </a:p>
          <a:p>
            <a:pPr marL="514350" indent="-514350">
              <a:buAutoNum type="arabicParenBoth"/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by combining the drug with long- acting antimalarial drugs (Ex. </a:t>
            </a: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mefloquine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65759" y="4588585"/>
            <a:ext cx="4821575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Algerian" panose="04020705040A02060702" pitchFamily="82" charset="0"/>
              </a:rPr>
              <a:t>preparations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7097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6768" y="1452432"/>
            <a:ext cx="4821575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  <a:latin typeface="Algerian" panose="04020705040A02060702" pitchFamily="82" charset="0"/>
              </a:rPr>
              <a:t>preparations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4131" y="2321754"/>
            <a:ext cx="7033469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Blip>
                <a:blip r:embed="rId3"/>
              </a:buBlip>
            </a:pP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Artemisinin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-based combination therapies (ACTs):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0956" y="3119794"/>
            <a:ext cx="4514537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Artemether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+ </a:t>
            </a: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lumefantrine</a:t>
            </a:r>
            <a:endParaRPr lang="en-US" sz="28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9920" y="3912231"/>
            <a:ext cx="4718633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Artemether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+ </a:t>
            </a: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amodiaquine</a:t>
            </a:r>
            <a:endParaRPr lang="en-US" sz="28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19377" y="459005"/>
            <a:ext cx="2835465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FFFF00"/>
                </a:solidFill>
                <a:latin typeface="Algerian" panose="04020705040A02060702" pitchFamily="82" charset="0"/>
              </a:rPr>
              <a:t>artemesinin</a:t>
            </a:r>
            <a:endParaRPr lang="en-US" sz="3200" dirty="0">
              <a:solidFill>
                <a:srgbClr val="FFFF00"/>
              </a:solidFill>
              <a:latin typeface="Algerian" panose="04020705040A02060702" pitchFamily="8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5433" y="5647752"/>
            <a:ext cx="6656063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Artemether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+ </a:t>
            </a: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sulfadoxine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- </a:t>
            </a: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pyrimethamine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.</a:t>
            </a:r>
          </a:p>
        </p:txBody>
      </p:sp>
      <p:pic>
        <p:nvPicPr>
          <p:cNvPr id="16" name="Picture 8" descr="Photograph of a mosquito on human ski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96200" y="1996440"/>
            <a:ext cx="41148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424680" y="4735191"/>
            <a:ext cx="4718633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Artemether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+ </a:t>
            </a: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mefloquine</a:t>
            </a:r>
            <a:endParaRPr lang="en-US" sz="28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7097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9401" y="1842506"/>
            <a:ext cx="1562062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Arial Narrow" pitchFamily="34" charset="0"/>
              </a:rPr>
              <a:t>ADRs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97056" y="2927077"/>
            <a:ext cx="3331028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Transient heart block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87658" y="3920484"/>
            <a:ext cx="3819647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  <a:sym typeface="Symbol" pitchFamily="18" charset="2"/>
              </a:rPr>
              <a:t> Neutrophil count (rare)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5635" y="4843003"/>
            <a:ext cx="3415011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  <a:sym typeface="Symbol" pitchFamily="18" charset="2"/>
              </a:rPr>
              <a:t>Brief episodes of fever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8544" y="5743717"/>
            <a:ext cx="9261631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u="heavy" dirty="0">
                <a:solidFill>
                  <a:schemeClr val="bg1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Resistance</a:t>
            </a:r>
            <a:r>
              <a:rPr lang="en-US" sz="2800" dirty="0">
                <a:solidFill>
                  <a:schemeClr val="bg1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  </a:t>
            </a:r>
            <a:r>
              <a:rPr lang="en-US" sz="2800" dirty="0">
                <a:solidFill>
                  <a:schemeClr val="bg1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 was reported recently in Cambodia- Thailand border.</a:t>
            </a:r>
            <a:endParaRPr lang="en-US" sz="2800" u="heavy" dirty="0">
              <a:solidFill>
                <a:schemeClr val="bg1"/>
              </a:solidFill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21257" y="580925"/>
            <a:ext cx="2877175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solidFill>
                  <a:srgbClr val="FFFF00"/>
                </a:solidFill>
                <a:latin typeface="Algerian" panose="04020705040A02060702" pitchFamily="82" charset="0"/>
              </a:rPr>
              <a:t>artemesinin</a:t>
            </a:r>
            <a:endParaRPr lang="en-US" sz="3200" dirty="0">
              <a:solidFill>
                <a:srgbClr val="FFFF00"/>
              </a:solidFill>
              <a:latin typeface="Algerian" panose="04020705040A02060702" pitchFamily="8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00725" y="1877568"/>
            <a:ext cx="6076950" cy="372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7844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6856" y="1547040"/>
            <a:ext cx="2944649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FF00"/>
                </a:solidFill>
                <a:latin typeface="Algerian" panose="04020705040A02060702" pitchFamily="82" charset="0"/>
              </a:rPr>
              <a:t>chloroquine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2941" y="2423775"/>
            <a:ext cx="5799772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Potent </a:t>
            </a:r>
            <a:r>
              <a:rPr lang="en-US" sz="2800" b="1" dirty="0">
                <a:solidFill>
                  <a:schemeClr val="bg1"/>
                </a:solidFill>
              </a:rPr>
              <a:t>blood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Schizontocide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2941" y="3158629"/>
            <a:ext cx="7928977" cy="954107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Active against all forms of the </a:t>
            </a:r>
            <a:r>
              <a:rPr lang="en-US" sz="2800" dirty="0" err="1">
                <a:solidFill>
                  <a:schemeClr val="bg1"/>
                </a:solidFill>
              </a:rPr>
              <a:t>schizonts</a:t>
            </a:r>
            <a:r>
              <a:rPr lang="en-US" sz="2800" dirty="0">
                <a:solidFill>
                  <a:schemeClr val="bg1"/>
                </a:solidFill>
              </a:rPr>
              <a:t> (exception is chloroquine-resistant </a:t>
            </a:r>
            <a:r>
              <a:rPr lang="en-US" sz="2800" i="1" dirty="0" err="1">
                <a:solidFill>
                  <a:schemeClr val="bg1"/>
                </a:solidFill>
              </a:rPr>
              <a:t>P.f</a:t>
            </a:r>
            <a:r>
              <a:rPr lang="en-US" sz="2800" i="1" dirty="0">
                <a:solidFill>
                  <a:schemeClr val="bg1"/>
                </a:solidFill>
              </a:rPr>
              <a:t>.</a:t>
            </a:r>
            <a:r>
              <a:rPr lang="en-US" sz="2800" dirty="0">
                <a:solidFill>
                  <a:schemeClr val="bg1"/>
                </a:solidFill>
              </a:rPr>
              <a:t> &amp; </a:t>
            </a:r>
            <a:r>
              <a:rPr lang="en-US" sz="2800" i="1" dirty="0" err="1">
                <a:solidFill>
                  <a:schemeClr val="bg1"/>
                </a:solidFill>
              </a:rPr>
              <a:t>P.v</a:t>
            </a:r>
            <a:r>
              <a:rPr lang="en-US" sz="2800" i="1" dirty="0">
                <a:solidFill>
                  <a:schemeClr val="bg1"/>
                </a:solidFill>
              </a:rPr>
              <a:t>.</a:t>
            </a:r>
            <a:r>
              <a:rPr lang="en-US" sz="2800" dirty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2941" y="5582446"/>
            <a:ext cx="6875279" cy="954107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marL="0" lvl="1"/>
            <a:r>
              <a:rPr lang="en-US" sz="2800" dirty="0" err="1">
                <a:solidFill>
                  <a:schemeClr val="bg1"/>
                </a:solidFill>
              </a:rPr>
              <a:t>Gametocide</a:t>
            </a:r>
            <a:r>
              <a:rPr lang="en-US" sz="2800" dirty="0">
                <a:solidFill>
                  <a:schemeClr val="bg1"/>
                </a:solidFill>
              </a:rPr>
              <a:t>:-Against </a:t>
            </a:r>
            <a:r>
              <a:rPr lang="en-US" sz="2800" dirty="0">
                <a:solidFill>
                  <a:schemeClr val="bg1"/>
                </a:solidFill>
                <a:sym typeface="Wingdings 3"/>
              </a:rPr>
              <a:t>all species except </a:t>
            </a:r>
            <a:r>
              <a:rPr lang="en-US" sz="2800" i="1" dirty="0">
                <a:solidFill>
                  <a:schemeClr val="bg1"/>
                </a:solidFill>
                <a:sym typeface="Wingdings 3"/>
              </a:rPr>
              <a:t>P. falciparum</a:t>
            </a:r>
            <a:r>
              <a:rPr lang="en-US" sz="2800" dirty="0">
                <a:solidFill>
                  <a:schemeClr val="bg1"/>
                </a:solidFill>
                <a:sym typeface="Wingdings 3"/>
              </a:rPr>
              <a:t>.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21257" y="580925"/>
            <a:ext cx="4821575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FFFF00"/>
                </a:solidFill>
                <a:latin typeface="Algerian" panose="04020705040A02060702" pitchFamily="82" charset="0"/>
              </a:rPr>
              <a:t>Antimalarial drugs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12941" y="4729850"/>
            <a:ext cx="5853126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Not active against tissue </a:t>
            </a:r>
            <a:r>
              <a:rPr lang="en-US" sz="2800" dirty="0" err="1">
                <a:solidFill>
                  <a:schemeClr val="bg1"/>
                </a:solidFill>
              </a:rPr>
              <a:t>shizonts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16" name="Picture 7" descr="anopheles_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237855" y="1950720"/>
            <a:ext cx="3756025" cy="4724400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43115" t="43022" r="44993" b="26040"/>
          <a:stretch/>
        </p:blipFill>
        <p:spPr>
          <a:xfrm>
            <a:off x="10560908" y="33206"/>
            <a:ext cx="1631092" cy="2652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978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38602" y="1177515"/>
            <a:ext cx="4821575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  <a:latin typeface="Algerian" panose="04020705040A02060702" pitchFamily="82" charset="0"/>
              </a:rPr>
              <a:t>pharmacokinetics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7853" y="2029188"/>
            <a:ext cx="7655862" cy="138499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marL="0" lvl="1" indent="-285750"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Rapidly &amp; completely absorbed from the GIT, given </a:t>
            </a: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po</a:t>
            </a:r>
            <a:endParaRPr lang="en-US" sz="2800" dirty="0">
              <a:solidFill>
                <a:schemeClr val="bg1"/>
              </a:solidFill>
              <a:latin typeface="Arial Narrow" pitchFamily="34" charset="0"/>
            </a:endParaRPr>
          </a:p>
          <a:p>
            <a:pPr marL="0" lvl="1" indent="-285750"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Has high volume of distribution (100-1000 L/kg); Released slowly from tissues &amp; metabolized in liver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7964" y="3977848"/>
            <a:ext cx="5667206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Concentrated into parasitized RBCs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09369" y="304800"/>
            <a:ext cx="4198340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FF00"/>
                </a:solidFill>
                <a:latin typeface="Algerian" panose="04020705040A02060702" pitchFamily="82" charset="0"/>
              </a:rPr>
              <a:t>chloroquine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7853" y="4937736"/>
            <a:ext cx="7988934" cy="954107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marL="0" lvl="1" indent="-285750"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Excreted in the urine 70% unchanged</a:t>
            </a:r>
          </a:p>
          <a:p>
            <a:pPr marL="0" lvl="1" indent="-285750"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Initial t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  <a:sym typeface="Symbol" pitchFamily="18" charset="2"/>
              </a:rPr>
              <a:t>½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= 2-3 days &amp; terminal elimination t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  <a:sym typeface="Symbol" pitchFamily="18" charset="2"/>
              </a:rPr>
              <a:t>½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=1-2 months.</a:t>
            </a:r>
          </a:p>
        </p:txBody>
      </p:sp>
      <p:pic>
        <p:nvPicPr>
          <p:cNvPr id="16" name="Picture 10" descr="feeding_mosquit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244840" y="2042160"/>
            <a:ext cx="3762375" cy="4114800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25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80337" y="245645"/>
            <a:ext cx="4254389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FFFF00"/>
                </a:solidFill>
                <a:latin typeface="Algerian" panose="04020705040A02060702" pitchFamily="82" charset="0"/>
              </a:rPr>
              <a:t>chloroquine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2048" y="2253143"/>
            <a:ext cx="4144602" cy="138499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u="sng" dirty="0">
                <a:solidFill>
                  <a:schemeClr val="bg1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Malaria Parasite </a:t>
            </a:r>
            <a:r>
              <a:rPr lang="en-US" sz="2800" dirty="0">
                <a:solidFill>
                  <a:schemeClr val="bg1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digest host cell’s </a:t>
            </a:r>
            <a:r>
              <a:rPr lang="en-US" sz="2800" dirty="0" err="1">
                <a:solidFill>
                  <a:schemeClr val="bg1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Hb</a:t>
            </a:r>
            <a:r>
              <a:rPr lang="en-US" sz="2800" dirty="0">
                <a:solidFill>
                  <a:schemeClr val="bg1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 to utilize globin &amp; obtain amino acids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2047" y="4083623"/>
            <a:ext cx="4144602" cy="2246769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Heme</a:t>
            </a:r>
            <a:r>
              <a:rPr lang="en-US" sz="2800" dirty="0">
                <a:solidFill>
                  <a:schemeClr val="bg1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 is released </a:t>
            </a:r>
            <a:r>
              <a:rPr lang="en-US" sz="2800" dirty="0">
                <a:solidFill>
                  <a:schemeClr val="bg1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 </a:t>
            </a:r>
            <a:r>
              <a:rPr lang="en-US" sz="2800" spc="-150" dirty="0">
                <a:solidFill>
                  <a:schemeClr val="bg1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Toxic</a:t>
            </a:r>
          </a:p>
          <a:p>
            <a:r>
              <a:rPr lang="en-US" sz="2800" dirty="0">
                <a:solidFill>
                  <a:schemeClr val="bg1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So parasite detoxifies it by </a:t>
            </a:r>
            <a:r>
              <a:rPr lang="en-US" sz="2800" i="1" dirty="0" err="1">
                <a:solidFill>
                  <a:schemeClr val="bg1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heme</a:t>
            </a:r>
            <a:r>
              <a:rPr lang="en-US" sz="2800" i="1" dirty="0">
                <a:solidFill>
                  <a:schemeClr val="bg1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 polymerase</a:t>
            </a:r>
            <a:r>
              <a:rPr lang="en-US" sz="2800" dirty="0">
                <a:solidFill>
                  <a:schemeClr val="bg1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  </a:t>
            </a:r>
            <a:r>
              <a:rPr lang="en-US" sz="2800" dirty="0" err="1">
                <a:solidFill>
                  <a:schemeClr val="bg1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Hemozoin</a:t>
            </a:r>
            <a:r>
              <a:rPr lang="en-US" sz="2800" dirty="0">
                <a:solidFill>
                  <a:schemeClr val="bg1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 (</a:t>
            </a:r>
            <a:r>
              <a:rPr lang="en-US" sz="2800" dirty="0" err="1">
                <a:solidFill>
                  <a:schemeClr val="bg1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NonToxic</a:t>
            </a:r>
            <a:r>
              <a:rPr lang="en-US" sz="2800" dirty="0">
                <a:solidFill>
                  <a:schemeClr val="bg1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) &amp; traps it in food vacuoles.</a:t>
            </a:r>
            <a:endParaRPr lang="en-US" sz="2800" dirty="0">
              <a:solidFill>
                <a:schemeClr val="bg1"/>
              </a:solidFill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9549" y="1312550"/>
            <a:ext cx="4821575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  <a:latin typeface="Algerian" panose="04020705040A02060702" pitchFamily="82" charset="0"/>
              </a:rPr>
              <a:t>Mechanism of action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05350" y="1990264"/>
            <a:ext cx="7486650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897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68857" y="428525"/>
            <a:ext cx="4160543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FFFF00"/>
                </a:solidFill>
                <a:latin typeface="Algerian" panose="04020705040A02060702" pitchFamily="82" charset="0"/>
              </a:rPr>
              <a:t>chloroquine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8964" y="5307192"/>
            <a:ext cx="4834494" cy="954107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PfCRT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enhances the efflux of </a:t>
            </a: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chloroquine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from the food vacuole.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5243" y="2136669"/>
            <a:ext cx="2956784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  <a:latin typeface="Algerian" panose="04020705040A02060702" pitchFamily="82" charset="0"/>
              </a:rPr>
              <a:t>resistance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0675" y="3252840"/>
            <a:ext cx="4752573" cy="1815882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Resistance against the drug develops as a result of </a:t>
            </a:r>
            <a:r>
              <a:rPr lang="en-US" sz="2800" u="sng" dirty="0">
                <a:solidFill>
                  <a:schemeClr val="bg1"/>
                </a:solidFill>
                <a:latin typeface="Arial Narrow" pitchFamily="34" charset="0"/>
              </a:rPr>
              <a:t>mutation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of the </a:t>
            </a: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chloroquine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resistance transporter (</a:t>
            </a: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PfCRT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)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4480" y="2235518"/>
            <a:ext cx="6553200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1731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68857" y="428525"/>
            <a:ext cx="4040227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solidFill>
                  <a:srgbClr val="FFFF00"/>
                </a:solidFill>
                <a:latin typeface="Algerian" panose="04020705040A02060702" pitchFamily="82" charset="0"/>
              </a:rPr>
              <a:t>chloroquine</a:t>
            </a:r>
            <a:endParaRPr lang="en-US" sz="3200" dirty="0">
              <a:solidFill>
                <a:srgbClr val="FFFF00"/>
              </a:solidFill>
              <a:latin typeface="Algerian" panose="04020705040A02060702" pitchFamily="8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4778" y="3201631"/>
            <a:ext cx="7430046" cy="138499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Used to eradicate </a:t>
            </a:r>
            <a:r>
              <a:rPr lang="en-US" sz="2800" b="1" dirty="0">
                <a:solidFill>
                  <a:schemeClr val="bg1"/>
                </a:solidFill>
              </a:rPr>
              <a:t>blood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schizonts</a:t>
            </a:r>
            <a:r>
              <a:rPr lang="en-US" sz="2800" dirty="0">
                <a:solidFill>
                  <a:schemeClr val="bg1"/>
                </a:solidFill>
              </a:rPr>
              <a:t> of</a:t>
            </a:r>
            <a:r>
              <a:rPr lang="en-US" sz="2800" i="1" dirty="0">
                <a:solidFill>
                  <a:schemeClr val="bg1"/>
                </a:solidFill>
              </a:rPr>
              <a:t> Plasmodium. </a:t>
            </a:r>
            <a:r>
              <a:rPr lang="en-US" sz="2800" dirty="0">
                <a:solidFill>
                  <a:schemeClr val="bg1"/>
                </a:solidFill>
              </a:rPr>
              <a:t>It is given in loading dose to rapidly achieve effective plasma conc. </a:t>
            </a:r>
            <a:endParaRPr lang="en-US" sz="2800" i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38898" y="5271180"/>
            <a:ext cx="3808995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Hepatic </a:t>
            </a:r>
            <a:r>
              <a:rPr lang="en-US" sz="2800" dirty="0" err="1">
                <a:solidFill>
                  <a:schemeClr val="bg1"/>
                </a:solidFill>
              </a:rPr>
              <a:t>amebiasis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38898" y="6044062"/>
            <a:ext cx="3886465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Rheumatoid arthritis.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34778" y="2224689"/>
            <a:ext cx="4821575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  <a:latin typeface="Algerian" panose="04020705040A02060702" pitchFamily="82" charset="0"/>
              </a:rPr>
              <a:t>Therapeutic uses</a:t>
            </a:r>
          </a:p>
        </p:txBody>
      </p:sp>
      <p:pic>
        <p:nvPicPr>
          <p:cNvPr id="12" name="Picture 7" descr="falciparum_troph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503920" y="2124456"/>
            <a:ext cx="3188208" cy="4438650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0595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9888" y="428525"/>
            <a:ext cx="8851391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  <a:latin typeface="Algerian" panose="04020705040A02060702" pitchFamily="82" charset="0"/>
              </a:rPr>
              <a:t>Mysterious &amp; puzzling case of malaria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36532" y="1676055"/>
            <a:ext cx="7840668" cy="1077218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indent="-274320">
              <a:buBlip>
                <a:blip r:embed="rId3"/>
              </a:buBlip>
            </a:pPr>
            <a:r>
              <a:rPr lang="en-US" sz="3200" dirty="0">
                <a:latin typeface="Agency FB" pitchFamily="34" charset="0"/>
              </a:rPr>
              <a:t>Sofia </a:t>
            </a:r>
            <a:r>
              <a:rPr lang="en-US" sz="3200" dirty="0" err="1">
                <a:latin typeface="Agency FB" pitchFamily="34" charset="0"/>
              </a:rPr>
              <a:t>Zago</a:t>
            </a:r>
            <a:r>
              <a:rPr lang="en-US" sz="3200" dirty="0">
                <a:latin typeface="Agency FB" pitchFamily="34" charset="0"/>
              </a:rPr>
              <a:t> died of cerebral malaria after developing a fever &amp; slipping into a coma last September in north Italy</a:t>
            </a:r>
            <a:endParaRPr lang="en-US" sz="3200" dirty="0">
              <a:solidFill>
                <a:srgbClr val="FFFF00"/>
              </a:solidFill>
              <a:latin typeface="Agency FB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182" y="4304225"/>
            <a:ext cx="8599738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indent="-274320">
              <a:buBlip>
                <a:blip r:embed="rId3"/>
              </a:buBlip>
            </a:pPr>
            <a:r>
              <a:rPr lang="en-US" sz="3200" dirty="0">
                <a:latin typeface="Agency FB" pitchFamily="34" charset="0"/>
              </a:rPr>
              <a:t>World Health Organization declared Italy free of malaria in 1970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3330" y="3202329"/>
            <a:ext cx="7514310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indent="-274320">
              <a:buBlip>
                <a:blip r:embed="rId3"/>
              </a:buBlip>
            </a:pPr>
            <a:r>
              <a:rPr lang="en-US" sz="3200" dirty="0">
                <a:latin typeface="Agency FB" pitchFamily="34" charset="0"/>
              </a:rPr>
              <a:t>Sofia had NOT travelled to any at-risk countries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2" descr="http://www.mosquito-man.co.uk/images/mosquito_graphic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852627" y="151982"/>
            <a:ext cx="1194516" cy="1522824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</p:pic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022080" y="1992248"/>
            <a:ext cx="2641283" cy="3567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266895" y="5553905"/>
            <a:ext cx="6831898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indent="-274320">
              <a:buBlip>
                <a:blip r:embed="rId3"/>
              </a:buBlip>
            </a:pPr>
            <a:r>
              <a:rPr lang="en-US" sz="3200" dirty="0">
                <a:latin typeface="Agency FB" pitchFamily="34" charset="0"/>
              </a:rPr>
              <a:t>Sofia did NOT have blood transfusion recently</a:t>
            </a:r>
          </a:p>
        </p:txBody>
      </p:sp>
    </p:spTree>
    <p:extLst>
      <p:ext uri="{BB962C8B-B14F-4D97-AF65-F5344CB8AC3E}">
        <p14:creationId xmlns:p14="http://schemas.microsoft.com/office/powerpoint/2010/main" val="3494497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4577" y="215165"/>
            <a:ext cx="4389143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FFFF00"/>
                </a:solidFill>
                <a:latin typeface="Algerian" panose="04020705040A02060702" pitchFamily="82" charset="0"/>
              </a:rPr>
              <a:t>chloroquine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7537" y="1837875"/>
            <a:ext cx="5620673" cy="138499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Mild headache &amp; visual disturbances</a:t>
            </a:r>
          </a:p>
          <a:p>
            <a:pPr marL="514350" indent="-514350">
              <a:buAutoNum type="arabicPeriod"/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GIT upsets; Nausea, vomiting</a:t>
            </a:r>
          </a:p>
          <a:p>
            <a:pPr marL="514350" indent="-514350">
              <a:buAutoNum type="arabicPeriod"/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Pruritus, </a:t>
            </a: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urticaria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.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3894" y="3736073"/>
            <a:ext cx="4928863" cy="451406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800" b="1" dirty="0">
                <a:solidFill>
                  <a:schemeClr val="bg1"/>
                </a:solidFill>
                <a:latin typeface="Arial Narrow" pitchFamily="34" charset="0"/>
              </a:rPr>
              <a:t>Prolonged therapy &amp; high doses</a:t>
            </a:r>
            <a:r>
              <a:rPr lang="en-US" sz="2800" b="1" i="1" dirty="0">
                <a:solidFill>
                  <a:schemeClr val="bg1"/>
                </a:solidFill>
                <a:latin typeface="Arial Narrow" pitchFamily="34" charset="0"/>
              </a:rPr>
              <a:t>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60979" y="1046169"/>
            <a:ext cx="1455712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FFFF00"/>
                </a:solidFill>
                <a:latin typeface="Algerian" panose="04020705040A02060702" pitchFamily="82" charset="0"/>
              </a:rPr>
              <a:t>adrs</a:t>
            </a:r>
            <a:endParaRPr lang="en-US" sz="3200" dirty="0">
              <a:solidFill>
                <a:srgbClr val="FFFF00"/>
              </a:solidFill>
              <a:latin typeface="Algerian" panose="04020705040A02060702" pitchFamily="8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9134" y="4497136"/>
            <a:ext cx="9347346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Ocular toxicity: Loss of accommodation, </a:t>
            </a: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lenticular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opacity, retinopathy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9134" y="5151818"/>
            <a:ext cx="3331028" cy="954107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Ototoxicity</a:t>
            </a:r>
          </a:p>
          <a:p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Weight loss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89134" y="6208474"/>
            <a:ext cx="6314586" cy="451406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Bolus injection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  <a:sym typeface="Symbol" pitchFamily="18" charset="2"/>
              </a:rPr>
              <a:t> 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hypotension &amp; </a:t>
            </a: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dysrrhythmias</a:t>
            </a:r>
            <a:endParaRPr lang="en-US" sz="28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588525" y="6172567"/>
            <a:ext cx="3331028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Safe in pregnancy</a:t>
            </a:r>
            <a:r>
              <a:rPr lang="en-US" sz="2800" i="1" dirty="0">
                <a:solidFill>
                  <a:schemeClr val="bg1"/>
                </a:solidFill>
                <a:latin typeface="Arial Narrow" pitchFamily="34" charset="0"/>
              </a:rPr>
              <a:t>    </a:t>
            </a:r>
          </a:p>
        </p:txBody>
      </p:sp>
      <p:pic>
        <p:nvPicPr>
          <p:cNvPr id="20" name="Picture 13" descr="Malaria mosquit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45200" y="383113"/>
            <a:ext cx="3505200" cy="2606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25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14" grpId="0" animBg="1"/>
      <p:bldP spid="15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01589" y="540037"/>
            <a:ext cx="1924723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FF00"/>
                </a:solidFill>
                <a:latin typeface="Algerian" panose="04020705040A02060702" pitchFamily="82" charset="0"/>
              </a:rPr>
              <a:t>QUININE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2347" y="2065468"/>
            <a:ext cx="5932236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marL="0" lvl="1" indent="-285750"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The main alkaloid in cinchona bark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2347" y="2807459"/>
            <a:ext cx="8133348" cy="138499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marL="0" lvl="1" indent="-285750"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Potent </a:t>
            </a:r>
            <a:r>
              <a:rPr lang="en-US" sz="2800" b="1" dirty="0">
                <a:solidFill>
                  <a:schemeClr val="bg1"/>
                </a:solidFill>
                <a:latin typeface="Arial Narrow" pitchFamily="34" charset="0"/>
              </a:rPr>
              <a:t>blood </a:t>
            </a:r>
            <a:r>
              <a:rPr lang="en-US" sz="2800" b="1" dirty="0" err="1">
                <a:solidFill>
                  <a:schemeClr val="bg1"/>
                </a:solidFill>
                <a:latin typeface="Arial Narrow" pitchFamily="34" charset="0"/>
              </a:rPr>
              <a:t>Schizontocide</a:t>
            </a:r>
            <a:r>
              <a:rPr lang="en-US" sz="2800" b="1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of ALL</a:t>
            </a:r>
            <a:r>
              <a:rPr lang="ar-SA" sz="2800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malarial parasites &amp; </a:t>
            </a:r>
            <a:r>
              <a:rPr lang="en-US" sz="2800" b="1" dirty="0" err="1">
                <a:solidFill>
                  <a:schemeClr val="bg1"/>
                </a:solidFill>
                <a:latin typeface="Arial Narrow" pitchFamily="34" charset="0"/>
              </a:rPr>
              <a:t>gametoside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for </a:t>
            </a:r>
            <a:r>
              <a:rPr lang="en-US" sz="2800" i="1" dirty="0">
                <a:solidFill>
                  <a:schemeClr val="bg1"/>
                </a:solidFill>
                <a:latin typeface="Arial Narrow" pitchFamily="34" charset="0"/>
              </a:rPr>
              <a:t>P </a:t>
            </a:r>
            <a:r>
              <a:rPr lang="en-US" sz="2800" i="1" dirty="0" err="1">
                <a:solidFill>
                  <a:schemeClr val="bg1"/>
                </a:solidFill>
                <a:latin typeface="Arial Narrow" pitchFamily="34" charset="0"/>
              </a:rPr>
              <a:t>vivax</a:t>
            </a:r>
            <a:r>
              <a:rPr lang="en-US" sz="2800" i="1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&amp;</a:t>
            </a:r>
            <a:r>
              <a:rPr lang="en-US" sz="2800" i="1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800" i="1" dirty="0" err="1">
                <a:solidFill>
                  <a:schemeClr val="bg1"/>
                </a:solidFill>
                <a:latin typeface="Arial Narrow" pitchFamily="34" charset="0"/>
              </a:rPr>
              <a:t>ovale</a:t>
            </a:r>
            <a:r>
              <a:rPr lang="en-US" sz="2800" i="1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but not </a:t>
            </a:r>
            <a:r>
              <a:rPr lang="en-US" sz="2800" i="1" dirty="0">
                <a:solidFill>
                  <a:schemeClr val="bg1"/>
                </a:solidFill>
                <a:latin typeface="Arial Narrow" pitchFamily="34" charset="0"/>
              </a:rPr>
              <a:t>falciparum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. </a:t>
            </a:r>
            <a:r>
              <a:rPr lang="en-US" sz="2800" dirty="0"/>
              <a:t>It is Not active against liver stage parasites.</a:t>
            </a:r>
            <a:endParaRPr lang="en-US" sz="2800" i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11" name="Picture 12" descr="Chloroquin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3008" y="0"/>
            <a:ext cx="3408992" cy="400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32347" y="5297675"/>
            <a:ext cx="8289758" cy="954107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marL="0" lvl="1" indent="-285750"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Mild analgesic, antipyretic, stimulation of uterine smooth muscle, curare mimetic effect.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32347" y="4452165"/>
            <a:ext cx="8560891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marL="0" lvl="1" indent="-285750"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Depresses the myocardium, reduce excitability &amp; conductivity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007" y="3885416"/>
            <a:ext cx="3417721" cy="1708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398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3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05544" y="2241750"/>
            <a:ext cx="6724033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marL="0" lvl="1" indent="-285750"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Rapidly &amp; completely absorbed from the GIT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4048" y="2907332"/>
            <a:ext cx="5082376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marL="0" lvl="1" indent="-285750"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Peaks after 1-3 hours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5760" y="4218553"/>
            <a:ext cx="6222912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marL="0" lvl="1" indent="-285750"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5-20% excreted in the urine unchanged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51407" y="173036"/>
            <a:ext cx="1924723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Algerian" panose="04020705040A02060702" pitchFamily="82" charset="0"/>
              </a:rPr>
              <a:t>QUININE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41960" y="1143794"/>
            <a:ext cx="4155077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Algerian" panose="04020705040A02060702" pitchFamily="82" charset="0"/>
              </a:rPr>
              <a:t>pharmacokinetics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35280" y="5756348"/>
            <a:ext cx="11511579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marL="0" lvl="1" indent="-285750"/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Administered: 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  <a:sym typeface="Symbol" pitchFamily="18" charset="2"/>
              </a:rPr>
              <a:t>orally in a 7 day course or by slow IV for severe </a:t>
            </a:r>
            <a:r>
              <a:rPr lang="en-US" sz="2800" i="1" dirty="0">
                <a:solidFill>
                  <a:schemeClr val="bg1"/>
                </a:solidFill>
                <a:latin typeface="Arial Narrow" pitchFamily="34" charset="0"/>
                <a:sym typeface="Symbol" pitchFamily="18" charset="2"/>
              </a:rPr>
              <a:t>P. falciparum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  <a:sym typeface="Symbol" pitchFamily="18" charset="2"/>
              </a:rPr>
              <a:t> infection.</a:t>
            </a:r>
            <a:endParaRPr lang="en-US" sz="28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4903" y="4869897"/>
            <a:ext cx="9979331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marL="0" lvl="1" indent="-285750"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t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  <a:sym typeface="Symbol" pitchFamily="18" charset="2"/>
              </a:rPr>
              <a:t>½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= 10 hrs but longer in sever falciparum infection (18 </a:t>
            </a: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hrs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65760" y="3560063"/>
            <a:ext cx="6222912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marL="0" lvl="1" indent="-285750"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Metabolized in the liver &amp; excreted in urine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0998106" y="6313582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5306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6" grpId="0" animBg="1"/>
      <p:bldP spid="17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68857" y="428525"/>
            <a:ext cx="2163301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FF00"/>
                </a:solidFill>
                <a:latin typeface="Algerian" panose="04020705040A02060702" pitchFamily="82" charset="0"/>
              </a:rPr>
              <a:t>quinine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05219" y="2053750"/>
            <a:ext cx="4730453" cy="1077218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lgerian" panose="04020705040A02060702" pitchFamily="82" charset="0"/>
              </a:rPr>
              <a:t>Mechanism</a:t>
            </a:r>
          </a:p>
          <a:p>
            <a:r>
              <a:rPr lang="en-US" sz="3200" dirty="0">
                <a:solidFill>
                  <a:schemeClr val="bg1"/>
                </a:solidFill>
              </a:rPr>
              <a:t>Same as </a:t>
            </a:r>
            <a:r>
              <a:rPr lang="en-US" sz="3200" dirty="0" err="1">
                <a:solidFill>
                  <a:schemeClr val="bg1"/>
                </a:solidFill>
              </a:rPr>
              <a:t>chloroquine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2084" y="4363185"/>
            <a:ext cx="6816846" cy="2062103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Algerian" panose="04020705040A02060702" pitchFamily="82" charset="0"/>
              </a:rPr>
              <a:t>Mechanism of resistance</a:t>
            </a:r>
          </a:p>
          <a:p>
            <a:r>
              <a:rPr lang="en-US" sz="3200" dirty="0">
                <a:solidFill>
                  <a:schemeClr val="bg1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Like </a:t>
            </a:r>
            <a:r>
              <a:rPr lang="en-US" sz="3200" dirty="0" err="1">
                <a:solidFill>
                  <a:schemeClr val="bg1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chloroquine</a:t>
            </a:r>
            <a:r>
              <a:rPr lang="en-US" sz="3200" dirty="0">
                <a:solidFill>
                  <a:schemeClr val="bg1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, by mutation of </a:t>
            </a:r>
            <a:r>
              <a:rPr lang="en-US" sz="3200" dirty="0" err="1">
                <a:solidFill>
                  <a:schemeClr val="bg1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chloroquine</a:t>
            </a:r>
            <a:r>
              <a:rPr lang="en-US" sz="3200" dirty="0">
                <a:solidFill>
                  <a:schemeClr val="bg1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 resistance transporter, also increased expression of </a:t>
            </a:r>
            <a:r>
              <a:rPr lang="en-US" sz="3200" b="1" dirty="0">
                <a:solidFill>
                  <a:schemeClr val="bg1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P-glycoprotein transporter</a:t>
            </a:r>
            <a:r>
              <a:rPr lang="en-US" sz="3200" dirty="0">
                <a:solidFill>
                  <a:schemeClr val="bg1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. </a:t>
            </a:r>
            <a:endParaRPr lang="en-US" sz="3200" dirty="0">
              <a:solidFill>
                <a:schemeClr val="bg1"/>
              </a:solidFill>
              <a:latin typeface="Algerian" panose="04020705040A02060702" pitchFamily="82" charset="0"/>
            </a:endParaRPr>
          </a:p>
        </p:txBody>
      </p:sp>
      <p:pic>
        <p:nvPicPr>
          <p:cNvPr id="18" name="Picture 4" descr="Image:Cinchona.pubescens01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8080" y="2220060"/>
            <a:ext cx="4549063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009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68858" y="428525"/>
            <a:ext cx="2292714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FF00"/>
                </a:solidFill>
                <a:latin typeface="Algerian" panose="04020705040A02060702" pitchFamily="82" charset="0"/>
              </a:rPr>
              <a:t>quinine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6623" y="2391022"/>
            <a:ext cx="9644199" cy="138499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800" b="1" dirty="0">
                <a:solidFill>
                  <a:schemeClr val="bg1"/>
                </a:solidFill>
              </a:rPr>
              <a:t>Parenteral treatment of </a:t>
            </a:r>
            <a:r>
              <a:rPr lang="en-US" sz="2800" b="1" dirty="0">
                <a:solidFill>
                  <a:srgbClr val="FF0000"/>
                </a:solidFill>
              </a:rPr>
              <a:t>severe</a:t>
            </a:r>
            <a:r>
              <a:rPr lang="en-US" sz="2800" b="1" dirty="0">
                <a:solidFill>
                  <a:schemeClr val="bg1"/>
                </a:solidFill>
              </a:rPr>
              <a:t> falciparum malaria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800" b="1" dirty="0">
                <a:solidFill>
                  <a:schemeClr val="bg1"/>
                </a:solidFill>
              </a:rPr>
              <a:t>Oral treatment of falciparum malaria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800" b="1" dirty="0">
                <a:solidFill>
                  <a:schemeClr val="bg1"/>
                </a:solidFill>
              </a:rPr>
              <a:t>Nocturnal leg cramps.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4801" y="1336698"/>
            <a:ext cx="3410585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  <a:latin typeface="Algerian" panose="04020705040A02060702" pitchFamily="82" charset="0"/>
              </a:rPr>
              <a:t>Clinical uses:</a:t>
            </a:r>
          </a:p>
        </p:txBody>
      </p:sp>
      <p:pic>
        <p:nvPicPr>
          <p:cNvPr id="10242" name="Picture 2" descr="https://encrypted-tbn1.gstatic.com/images?q=tbn:ANd9GcQ8KsUDNGsbJAxLCVXwobZerbjieFo-bpHwB8udc80SSkwSJX_o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90560" y="3474720"/>
            <a:ext cx="3642360" cy="3154680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5084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22298" y="0"/>
            <a:ext cx="2459938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FFFF00"/>
                </a:solidFill>
                <a:latin typeface="Algerian" panose="04020705040A02060702" pitchFamily="82" charset="0"/>
              </a:rPr>
              <a:t>quinine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1049" y="1673577"/>
            <a:ext cx="7706631" cy="412934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With therapeutic dose 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poor compliance 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 bitter taste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6622" y="2240057"/>
            <a:ext cx="11022898" cy="733534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Higher doses 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</a:p>
          <a:p>
            <a:pPr lvl="1">
              <a:lnSpc>
                <a:spcPts val="2500"/>
              </a:lnSpc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  <a:sym typeface="Wingdings 3"/>
              </a:rPr>
              <a:t>C</a:t>
            </a: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inchonism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800" i="1" dirty="0">
                <a:solidFill>
                  <a:schemeClr val="bg1"/>
                </a:solidFill>
                <a:latin typeface="Arial Narrow" pitchFamily="34" charset="0"/>
              </a:rPr>
              <a:t>(tinnitus, deafness, headaches, nausea &amp; visual disturbances)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3506" y="3125576"/>
            <a:ext cx="6212105" cy="733534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marL="182880" lvl="1">
              <a:lnSpc>
                <a:spcPts val="2500"/>
              </a:lnSpc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Abdominal pain &amp; diarrhea</a:t>
            </a:r>
          </a:p>
          <a:p>
            <a:pPr marL="182880" lvl="1">
              <a:lnSpc>
                <a:spcPts val="2500"/>
              </a:lnSpc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Rashes, fever, hypersensitivity reactions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93987" y="845311"/>
            <a:ext cx="1744095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chemeClr val="bg1"/>
                </a:solidFill>
                <a:latin typeface="Algerian" panose="04020705040A02060702" pitchFamily="82" charset="0"/>
              </a:rPr>
              <a:t>adrs</a:t>
            </a:r>
            <a:endParaRPr lang="en-US" sz="3200" dirty="0">
              <a:solidFill>
                <a:schemeClr val="bg1"/>
              </a:solidFill>
              <a:latin typeface="Algerian" panose="04020705040A02060702" pitchFamily="8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57840" y="3122669"/>
            <a:ext cx="4775641" cy="733534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lvl="1">
              <a:lnSpc>
                <a:spcPts val="2500"/>
              </a:lnSpc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Hypotension &amp; arrhythmias, hypoglycemia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5973" y="4031266"/>
            <a:ext cx="11886985" cy="412934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marL="182880" lvl="1">
              <a:lnSpc>
                <a:spcPts val="2500"/>
              </a:lnSpc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Blood </a:t>
            </a: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dyscarasis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; </a:t>
            </a: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anaemia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, thrombocytopenic purpura &amp; </a:t>
            </a: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hypoprothrombinaemia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(mild)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78960" y="4668934"/>
            <a:ext cx="11562028" cy="733534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marL="182880" lvl="1">
              <a:lnSpc>
                <a:spcPts val="2500"/>
              </a:lnSpc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  <a:sym typeface="Symbol" pitchFamily="18" charset="2"/>
              </a:rPr>
              <a:t>Blackwater fever, a fatal condition in which acute </a:t>
            </a: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  <a:sym typeface="Symbol" pitchFamily="18" charset="2"/>
              </a:rPr>
              <a:t>haemolytic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  <a:sym typeface="Symbol" pitchFamily="18" charset="2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  <a:sym typeface="Symbol" pitchFamily="18" charset="2"/>
              </a:rPr>
              <a:t>anaemia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  <a:sym typeface="Symbol" pitchFamily="18" charset="2"/>
              </a:rPr>
              <a:t> is associated with renal failure </a:t>
            </a:r>
            <a:r>
              <a:rPr lang="en-US" sz="2800" dirty="0"/>
              <a:t>due to a hypersensitivity reaction to the drug</a:t>
            </a:r>
            <a:endParaRPr lang="en-US" sz="2800" dirty="0">
              <a:solidFill>
                <a:schemeClr val="bg1"/>
              </a:solidFill>
              <a:latin typeface="Arial Narrow" pitchFamily="34" charset="0"/>
              <a:sym typeface="Symbol" pitchFamily="18" charset="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127366" y="6131843"/>
            <a:ext cx="3331028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Safe in pregnancy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2429" y="5803865"/>
            <a:ext cx="7332736" cy="105413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 IV 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neurotoxicity 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tremor of the lips &amp; limbs, delirium, fits, stimulation followed by depression of respiration &amp; coma.</a:t>
            </a:r>
          </a:p>
        </p:txBody>
      </p:sp>
      <p:pic>
        <p:nvPicPr>
          <p:cNvPr id="11266" name="Picture 2" descr="نتيجة بحث الصور عن ‪quinine soft drink‬‏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189847" y="1115568"/>
            <a:ext cx="2381250" cy="4762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82183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0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79606" y="327187"/>
            <a:ext cx="3198017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FF00"/>
                </a:solidFill>
                <a:latin typeface="Algerian" panose="04020705040A02060702" pitchFamily="82" charset="0"/>
              </a:rPr>
              <a:t>quinine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1862" y="2275396"/>
            <a:ext cx="3542463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Prolonged QT Interval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4301" y="3010031"/>
            <a:ext cx="6873190" cy="954107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Glucose-6-Phosphate Dehydrogenase deficiency &amp; pregnancy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5905" y="4723592"/>
            <a:ext cx="3331028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Hypersensitivity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4434" y="1426890"/>
            <a:ext cx="4821575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  <a:latin typeface="Algerian" panose="04020705040A02060702" pitchFamily="82" charset="0"/>
              </a:rPr>
              <a:t>contraindications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4301" y="5327572"/>
            <a:ext cx="5963322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Optic Neuritis, auditory problems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16268" y="6012313"/>
            <a:ext cx="6369543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Dose should be reduced in renal insufficiency.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75905" y="4066049"/>
            <a:ext cx="3542463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Myasthenia Gravis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1534" y="1100188"/>
            <a:ext cx="4301694" cy="5431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331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2" grpId="0" animBg="1"/>
      <p:bldP spid="13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02458" y="303834"/>
            <a:ext cx="2292714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FF00"/>
                </a:solidFill>
                <a:latin typeface="Algerian" panose="04020705040A02060702" pitchFamily="82" charset="0"/>
              </a:rPr>
              <a:t>quinine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5663" y="2604382"/>
            <a:ext cx="11631695" cy="34163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bg1"/>
                </a:solidFill>
                <a:latin typeface="Arial Narrow" pitchFamily="34" charset="0"/>
              </a:rPr>
              <a:t>Antacids: Antacids containing aluminum &amp;/or magnesium may delay or decrease absorption of quinine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600" dirty="0">
              <a:solidFill>
                <a:schemeClr val="bg1"/>
              </a:solidFill>
              <a:latin typeface="Arial Narrow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 err="1">
                <a:solidFill>
                  <a:schemeClr val="bg1"/>
                </a:solidFill>
                <a:latin typeface="Arial Narrow" pitchFamily="34" charset="0"/>
              </a:rPr>
              <a:t>Mefloquine</a:t>
            </a:r>
            <a:r>
              <a:rPr lang="en-US" sz="3600" dirty="0">
                <a:solidFill>
                  <a:schemeClr val="bg1"/>
                </a:solidFill>
                <a:latin typeface="Arial Narrow" pitchFamily="34" charset="0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600" dirty="0">
              <a:solidFill>
                <a:schemeClr val="bg1"/>
              </a:solidFill>
              <a:latin typeface="Arial Narrow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bg1"/>
                </a:solidFill>
                <a:latin typeface="Arial Narrow" pitchFamily="34" charset="0"/>
              </a:rPr>
              <a:t>Quinine can raise plasma levels of warfarin &amp; digoxin.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5663" y="1761903"/>
            <a:ext cx="4821575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FF00"/>
                </a:solidFill>
                <a:latin typeface="Algerian" panose="04020705040A02060702" pitchFamily="82" charset="0"/>
              </a:rPr>
              <a:t>Drug interactions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5084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94604" y="247079"/>
            <a:ext cx="3691235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rgbClr val="FFFF00"/>
                </a:solidFill>
                <a:latin typeface="Algerian" panose="04020705040A02060702" pitchFamily="82" charset="0"/>
              </a:rPr>
              <a:t>primaquine</a:t>
            </a:r>
            <a:endParaRPr lang="en-US" sz="3200" b="1" dirty="0">
              <a:solidFill>
                <a:srgbClr val="FFFF00"/>
              </a:solidFill>
              <a:latin typeface="Algerian" panose="04020705040A02060702" pitchFamily="8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0474" y="1176406"/>
            <a:ext cx="7184830" cy="2677656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marL="0" lvl="1" indent="-285750">
              <a:buBlip>
                <a:blip r:embed="rId3"/>
              </a:buBlip>
            </a:pPr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Hypnozoitocides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against </a:t>
            </a: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liver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hypnozoites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&amp; </a:t>
            </a:r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gametocytocides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/>
              <a:t>against the 4 human malaria species 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indent="-285750"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Radical cure of </a:t>
            </a:r>
            <a:r>
              <a:rPr lang="en-US" sz="28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P. </a:t>
            </a:r>
            <a:r>
              <a:rPr lang="en-US" sz="28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ovale</a:t>
            </a:r>
            <a:r>
              <a:rPr lang="en-US" sz="28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&amp; P. </a:t>
            </a:r>
            <a:r>
              <a:rPr lang="en-US" sz="28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vivax</a:t>
            </a:r>
            <a:endParaRPr lang="en-US" sz="28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indent="-285750"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Prevent spread of ALL forms (chemoprophylaxis)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0474" y="4851498"/>
            <a:ext cx="6870031" cy="196977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marL="0" lvl="1">
              <a:spcBef>
                <a:spcPts val="600"/>
              </a:spcBef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Well absorbed orally</a:t>
            </a:r>
          </a:p>
          <a:p>
            <a:pPr>
              <a:spcBef>
                <a:spcPts val="600"/>
              </a:spcBef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Rapidly metabolized to </a:t>
            </a: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etaquine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&amp; </a:t>
            </a: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tafenoquine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800" dirty="0">
                <a:solidFill>
                  <a:schemeClr val="bg1"/>
                </a:solidFill>
                <a:uFill>
                  <a:solidFill>
                    <a:srgbClr val="C00000"/>
                  </a:solidFill>
                </a:uFill>
                <a:sym typeface="Wingdings 3"/>
              </a:rPr>
              <a:t> 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more active forms </a:t>
            </a:r>
          </a:p>
          <a:p>
            <a:pPr>
              <a:spcBef>
                <a:spcPts val="600"/>
              </a:spcBef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t½ </a:t>
            </a:r>
            <a:r>
              <a:rPr lang="en-US" sz="2800" dirty="0">
                <a:solidFill>
                  <a:schemeClr val="bg1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 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3-6 h.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00498" y="4166614"/>
            <a:ext cx="4821575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Algerian" panose="04020705040A02060702" pitchFamily="82" charset="0"/>
              </a:rPr>
              <a:t>pharmacokinetics</a:t>
            </a:r>
          </a:p>
        </p:txBody>
      </p:sp>
      <p:pic>
        <p:nvPicPr>
          <p:cNvPr id="9218" name="Picture 2" descr="http://www.nature.com/scitable/content/ne0000/ne0000/ne0000/ne0000/14465535/su_nrg2126-f1_1_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62800" y="2515234"/>
            <a:ext cx="5029200" cy="4275492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9797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00772" y="205466"/>
            <a:ext cx="3527756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rgbClr val="FFFF00"/>
                </a:solidFill>
                <a:latin typeface="Algerian" panose="04020705040A02060702" pitchFamily="82" charset="0"/>
              </a:rPr>
              <a:t>primaquine</a:t>
            </a:r>
            <a:endParaRPr lang="en-US" sz="3200" b="1" dirty="0">
              <a:solidFill>
                <a:srgbClr val="FFFF00"/>
              </a:solidFill>
              <a:latin typeface="Algerian" panose="04020705040A02060702" pitchFamily="8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4745" y="2006967"/>
            <a:ext cx="6828440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 well understood, It may be acting by:-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4745" y="2679348"/>
            <a:ext cx="7869699" cy="2831544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Generating ROS </a:t>
            </a:r>
            <a:r>
              <a:rPr lang="en-US" sz="2800" dirty="0">
                <a:solidFill>
                  <a:schemeClr val="bg1"/>
                </a:solidFill>
                <a:uFill>
                  <a:solidFill>
                    <a:srgbClr val="C0000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 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damage lipids, proteins &amp; nucleic acids in the parasite</a:t>
            </a:r>
          </a:p>
          <a:p>
            <a:pPr>
              <a:spcBef>
                <a:spcPts val="600"/>
              </a:spcBef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Interfering with the electron transport </a:t>
            </a:r>
            <a:r>
              <a:rPr lang="en-US" sz="2800" dirty="0">
                <a:solidFill>
                  <a:schemeClr val="bg1"/>
                </a:solidFill>
                <a:uFill>
                  <a:solidFill>
                    <a:srgbClr val="C0000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 no energy</a:t>
            </a:r>
          </a:p>
          <a:p>
            <a:pPr>
              <a:spcBef>
                <a:spcPts val="600"/>
              </a:spcBef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Inhibiting formation of transport vesicles </a:t>
            </a:r>
            <a:r>
              <a:rPr lang="en-US" sz="2800" dirty="0">
                <a:solidFill>
                  <a:schemeClr val="bg1"/>
                </a:solidFill>
                <a:uFill>
                  <a:solidFill>
                    <a:srgbClr val="C0000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no food vacuoles</a:t>
            </a:r>
            <a:endParaRPr lang="en-US" sz="28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7668" y="1265494"/>
            <a:ext cx="2716479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FF00"/>
                </a:solidFill>
                <a:latin typeface="Algerian" panose="04020705040A02060702" pitchFamily="82" charset="0"/>
              </a:rPr>
              <a:t>mechanism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84746" y="5660053"/>
            <a:ext cx="7693194" cy="954107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Resistance; 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 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Rare when </a:t>
            </a:r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primaquine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&amp; </a:t>
            </a:r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chloroquine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are combined.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7940" y="2080038"/>
            <a:ext cx="405765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7485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95838" y="245896"/>
            <a:ext cx="8089415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  <a:latin typeface="Algerian" panose="04020705040A02060702" pitchFamily="82" charset="0"/>
              </a:rPr>
              <a:t>How did </a:t>
            </a:r>
            <a:r>
              <a:rPr lang="en-US" sz="3200" dirty="0" err="1">
                <a:solidFill>
                  <a:srgbClr val="FFFF00"/>
                </a:solidFill>
                <a:latin typeface="Algerian" panose="04020705040A02060702" pitchFamily="82" charset="0"/>
              </a:rPr>
              <a:t>sofia</a:t>
            </a:r>
            <a:r>
              <a:rPr lang="en-US" sz="3200" dirty="0">
                <a:solidFill>
                  <a:srgbClr val="FFFF00"/>
                </a:solidFill>
                <a:latin typeface="Algerian" panose="04020705040A02060702" pitchFamily="82" charset="0"/>
              </a:rPr>
              <a:t> contract malaria?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5111" y="1206180"/>
            <a:ext cx="7602924" cy="861774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indent="-274320">
              <a:lnSpc>
                <a:spcPts val="3000"/>
              </a:lnSpc>
              <a:buBlip>
                <a:blip r:embed="rId3"/>
              </a:buBlip>
            </a:pPr>
            <a:r>
              <a:rPr lang="en-US" sz="3200" dirty="0">
                <a:latin typeface="Agency FB" pitchFamily="34" charset="0"/>
              </a:rPr>
              <a:t>Could it be transmitted from </a:t>
            </a:r>
            <a:r>
              <a:rPr lang="en-US" sz="3200" b="1" dirty="0">
                <a:latin typeface="Agency FB" pitchFamily="34" charset="0"/>
              </a:rPr>
              <a:t>immigrants</a:t>
            </a:r>
            <a:r>
              <a:rPr lang="en-US" sz="3200" dirty="0">
                <a:latin typeface="Agency FB" pitchFamily="34" charset="0"/>
              </a:rPr>
              <a:t>? </a:t>
            </a:r>
          </a:p>
          <a:p>
            <a:pPr>
              <a:lnSpc>
                <a:spcPts val="3000"/>
              </a:lnSpc>
            </a:pPr>
            <a:r>
              <a:rPr lang="en-US" sz="3200" dirty="0">
                <a:latin typeface="Agency FB" pitchFamily="34" charset="0"/>
              </a:rPr>
              <a:t>Malaria is not transmitted from person to person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2315160"/>
            <a:ext cx="10185253" cy="477054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indent="-274320">
              <a:lnSpc>
                <a:spcPts val="3000"/>
              </a:lnSpc>
              <a:buBlip>
                <a:blip r:embed="rId3"/>
              </a:buBlip>
            </a:pPr>
            <a:r>
              <a:rPr lang="en-US" sz="3200" dirty="0">
                <a:latin typeface="Agency FB" pitchFamily="34" charset="0"/>
              </a:rPr>
              <a:t>Could </a:t>
            </a:r>
            <a:r>
              <a:rPr lang="en-US" sz="3200" b="1" dirty="0">
                <a:latin typeface="Agency FB" pitchFamily="34" charset="0"/>
              </a:rPr>
              <a:t>climate</a:t>
            </a:r>
            <a:r>
              <a:rPr lang="en-US" sz="3200" dirty="0">
                <a:latin typeface="Agency FB" pitchFamily="34" charset="0"/>
              </a:rPr>
              <a:t> change to blame for the first-home grown case in 50 years 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1771" y="5306211"/>
            <a:ext cx="7093685" cy="861774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indent="-274320">
              <a:lnSpc>
                <a:spcPts val="3000"/>
              </a:lnSpc>
              <a:buBlip>
                <a:blip r:embed="rId3"/>
              </a:buBlip>
            </a:pPr>
            <a:r>
              <a:rPr lang="en-US" sz="3200" dirty="0">
                <a:latin typeface="Agency FB" pitchFamily="34" charset="0"/>
              </a:rPr>
              <a:t>Could the disease-carrying </a:t>
            </a:r>
            <a:r>
              <a:rPr lang="en-US" sz="3200" b="1" dirty="0">
                <a:latin typeface="Agency FB" pitchFamily="34" charset="0"/>
              </a:rPr>
              <a:t>mosquitoes arrived by plane in people’s suitcases</a:t>
            </a:r>
            <a:r>
              <a:rPr lang="en-US" sz="3200" dirty="0">
                <a:latin typeface="Agency FB" pitchFamily="34" charset="0"/>
              </a:rPr>
              <a:t>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1771" y="4594055"/>
            <a:ext cx="9933481" cy="477054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indent="-274320">
              <a:lnSpc>
                <a:spcPts val="3000"/>
              </a:lnSpc>
              <a:buBlip>
                <a:blip r:embed="rId3"/>
              </a:buBlip>
            </a:pPr>
            <a:r>
              <a:rPr lang="en-US" sz="3200" dirty="0">
                <a:latin typeface="Agency FB" pitchFamily="34" charset="0"/>
              </a:rPr>
              <a:t>Could a </a:t>
            </a:r>
            <a:r>
              <a:rPr lang="en-US" sz="3200" b="1" dirty="0">
                <a:latin typeface="Agency FB" pitchFamily="34" charset="0"/>
              </a:rPr>
              <a:t>re-used needle </a:t>
            </a:r>
            <a:r>
              <a:rPr lang="en-US" sz="3200" dirty="0">
                <a:latin typeface="Agency FB" pitchFamily="34" charset="0"/>
              </a:rPr>
              <a:t>at the hospital where she was treated to blame?</a:t>
            </a:r>
          </a:p>
        </p:txBody>
      </p:sp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2" descr="http://www.mosquito-man.co.uk/images/mosquito_graphic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852627" y="151982"/>
            <a:ext cx="1194516" cy="1522824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</p:pic>
      <p:pic>
        <p:nvPicPr>
          <p:cNvPr id="2050" name="Picture 2" descr="نتيجة بحث الصور عن ‪conan‬‏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412224" y="1994916"/>
            <a:ext cx="2487167" cy="3820668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109791" y="3112458"/>
            <a:ext cx="9491049" cy="124649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indent="-274320">
              <a:lnSpc>
                <a:spcPts val="3000"/>
              </a:lnSpc>
              <a:buBlip>
                <a:blip r:embed="rId3"/>
              </a:buBlip>
            </a:pPr>
            <a:r>
              <a:rPr lang="en-US" sz="3200" dirty="0">
                <a:latin typeface="Agency FB" pitchFamily="34" charset="0"/>
              </a:rPr>
              <a:t>With global </a:t>
            </a:r>
            <a:r>
              <a:rPr lang="en-US" sz="3200" b="1" dirty="0">
                <a:latin typeface="Agency FB" pitchFamily="34" charset="0"/>
              </a:rPr>
              <a:t>climate</a:t>
            </a:r>
            <a:r>
              <a:rPr lang="en-US" sz="3200" dirty="0">
                <a:latin typeface="Agency FB" pitchFamily="34" charset="0"/>
              </a:rPr>
              <a:t> change, the potential for the reappearance of malaria in countries where it was previously eradicated exists, but is relatively small.</a:t>
            </a:r>
          </a:p>
        </p:txBody>
      </p:sp>
    </p:spTree>
    <p:extLst>
      <p:ext uri="{BB962C8B-B14F-4D97-AF65-F5344CB8AC3E}">
        <p14:creationId xmlns:p14="http://schemas.microsoft.com/office/powerpoint/2010/main" val="4251215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375839" y="59528"/>
            <a:ext cx="4821575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  <a:latin typeface="Algerian" panose="04020705040A02060702" pitchFamily="82" charset="0"/>
              </a:rPr>
              <a:t>Antimalarial drugs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1237" y="2401697"/>
            <a:ext cx="6829401" cy="1015663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chemeClr val="bg1"/>
                </a:solidFill>
              </a:rPr>
              <a:t>Radical cure of relapsing malaria, 15 mg/day for 14 days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7408" y="3624087"/>
            <a:ext cx="6350072" cy="1477328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dirty="0"/>
              <a:t>  </a:t>
            </a:r>
            <a:r>
              <a:rPr lang="en-US" sz="3000" dirty="0">
                <a:solidFill>
                  <a:schemeClr val="bg1"/>
                </a:solidFill>
              </a:rPr>
              <a:t>In falciparum malaria: a single dose (45 mg) to kill gametes &amp; cut down transmission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365063" y="640699"/>
            <a:ext cx="2920562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rgbClr val="FFFF00"/>
                </a:solidFill>
                <a:latin typeface="Algerian" panose="04020705040A02060702" pitchFamily="82" charset="0"/>
              </a:rPr>
              <a:t>primaquine</a:t>
            </a:r>
            <a:endParaRPr lang="en-US" sz="3200" b="1" dirty="0">
              <a:solidFill>
                <a:srgbClr val="FFFF00"/>
              </a:solidFill>
              <a:latin typeface="Algerian" panose="04020705040A02060702" pitchFamily="8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7408" y="1547359"/>
            <a:ext cx="3207655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Algerian" panose="04020705040A02060702" pitchFamily="82" charset="0"/>
              </a:rPr>
              <a:t>Clinical uses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5915" y="2641220"/>
            <a:ext cx="2529129" cy="356214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57407" y="5308142"/>
            <a:ext cx="9371551" cy="138499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 Should be avoided in pregnancy (the fetus is relatively G6PD-deficient &amp; thus at risk of hemolysis) &amp; G6PD deficiency patients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7480" y="2774633"/>
            <a:ext cx="5684520" cy="2650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36486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7560" y="1811654"/>
            <a:ext cx="4809173" cy="4223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433100" y="88203"/>
            <a:ext cx="3257260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rgbClr val="FFFF00"/>
                </a:solidFill>
                <a:latin typeface="Algerian" panose="04020705040A02060702" pitchFamily="82" charset="0"/>
              </a:rPr>
              <a:t>primaquine</a:t>
            </a:r>
            <a:endParaRPr lang="en-US" sz="3200" b="1" dirty="0">
              <a:solidFill>
                <a:srgbClr val="FFFF00"/>
              </a:solidFill>
              <a:latin typeface="Algerian" panose="04020705040A02060702" pitchFamily="8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8459" y="1844551"/>
            <a:ext cx="5954239" cy="954107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u="heavy" dirty="0">
                <a:solidFill>
                  <a:schemeClr val="bg1"/>
                </a:solidFill>
                <a:uFill>
                  <a:solidFill>
                    <a:srgbClr val="D00000"/>
                  </a:solidFill>
                </a:uFill>
                <a:latin typeface="Arial Narrow" pitchFamily="34" charset="0"/>
              </a:rPr>
              <a:t>At regular doses </a:t>
            </a:r>
            <a:r>
              <a:rPr lang="en-US" sz="2800" dirty="0">
                <a:solidFill>
                  <a:schemeClr val="bg1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 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patients with G-6-PD deficiency </a:t>
            </a:r>
            <a:r>
              <a:rPr lang="en-US" sz="2800" dirty="0">
                <a:solidFill>
                  <a:schemeClr val="bg1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hemolytic anemia.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5401" y="3013290"/>
            <a:ext cx="6619759" cy="954107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u="heavy" dirty="0">
                <a:solidFill>
                  <a:schemeClr val="bg1"/>
                </a:solidFill>
                <a:uFill>
                  <a:solidFill>
                    <a:srgbClr val="D00000"/>
                  </a:solidFill>
                </a:uFill>
                <a:latin typeface="Arial Narrow" pitchFamily="34" charset="0"/>
              </a:rPr>
              <a:t>At larger doses </a:t>
            </a:r>
            <a:r>
              <a:rPr lang="en-US" sz="2800" dirty="0">
                <a:solidFill>
                  <a:schemeClr val="bg1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</a:t>
            </a:r>
          </a:p>
          <a:p>
            <a:pPr>
              <a:buBlip>
                <a:blip r:embed="rId4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Epigastric distress &amp; abdominal cramps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2841" y="4243026"/>
            <a:ext cx="6680719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Blip>
                <a:blip r:embed="rId4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Mild anemia, cyanosis &amp; </a:t>
            </a: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methemoglobinemia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970" y="5001790"/>
            <a:ext cx="7075577" cy="954107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Blip>
                <a:blip r:embed="rId4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Severe </a:t>
            </a: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methemoglobinemia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800" dirty="0">
                <a:solidFill>
                  <a:schemeClr val="bg1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 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rarely in patients with deficiency of NADPH </a:t>
            </a: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methemoglobin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reductase</a:t>
            </a:r>
            <a:r>
              <a:rPr lang="en-US" sz="2800" b="1" dirty="0">
                <a:solidFill>
                  <a:schemeClr val="bg1"/>
                </a:solidFill>
                <a:latin typeface="Arial Narrow" pitchFamily="34" charset="0"/>
              </a:rPr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1024" y="1095676"/>
            <a:ext cx="1413085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FFFF00"/>
                </a:solidFill>
                <a:latin typeface="Algerian" panose="04020705040A02060702" pitchFamily="82" charset="0"/>
              </a:rPr>
              <a:t>adrs</a:t>
            </a:r>
            <a:endParaRPr lang="en-US" sz="3200" b="1" dirty="0">
              <a:solidFill>
                <a:srgbClr val="FFFF00"/>
              </a:solidFill>
              <a:latin typeface="Algerian" panose="04020705040A02060702" pitchFamily="8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2841" y="6053324"/>
            <a:ext cx="6793279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Blip>
                <a:blip r:embed="rId4"/>
              </a:buBlip>
            </a:pP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Granulocytopenia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&amp; agranulocytosis </a:t>
            </a:r>
            <a:r>
              <a:rPr lang="en-US" sz="2800" dirty="0">
                <a:solidFill>
                  <a:schemeClr val="bg1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 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rare.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172441" y="4955624"/>
            <a:ext cx="4028960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Blip>
                <a:blip r:embed="rId4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Maintains integrity of RBCs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175754" y="4318063"/>
            <a:ext cx="869982" cy="523220"/>
          </a:xfrm>
          <a:prstGeom prst="rect">
            <a:avLst/>
          </a:prstGeom>
          <a:solidFill>
            <a:schemeClr val="tx1">
              <a:lumMod val="95000"/>
            </a:schemeClr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GSH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894561" y="2273384"/>
            <a:ext cx="1224800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Blip>
                <a:blip r:embed="rId4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G6PD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007848" y="1788752"/>
            <a:ext cx="4989080" cy="954107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Blip>
                <a:blip r:embed="rId4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Oxidation of </a:t>
            </a: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primaqune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produces free radicals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025640" y="2812880"/>
            <a:ext cx="5166360" cy="954107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Blip>
                <a:blip r:embed="rId4"/>
              </a:buBlip>
            </a:pPr>
            <a:r>
              <a:rPr lang="en-US" sz="2800" dirty="0">
                <a:solidFill>
                  <a:schemeClr val="bg1"/>
                </a:solidFill>
                <a:latin typeface="Calibri"/>
              </a:rPr>
              <a:t>Free radicals will cause oxidative damage of RBCs →</a:t>
            </a: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Hemolysis</a:t>
            </a:r>
            <a:endParaRPr lang="en-US" sz="28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031736" y="3849624"/>
            <a:ext cx="3352800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Blip>
                <a:blip r:embed="rId4"/>
              </a:buBlip>
            </a:pPr>
            <a:r>
              <a:rPr lang="en-US" sz="2800" dirty="0">
                <a:solidFill>
                  <a:schemeClr val="bg1"/>
                </a:solidFill>
                <a:latin typeface="Calibri"/>
              </a:rPr>
              <a:t>H</a:t>
            </a:r>
            <a:r>
              <a:rPr lang="en-US" sz="2800" baseline="-25000" dirty="0">
                <a:solidFill>
                  <a:schemeClr val="bg1"/>
                </a:solidFill>
                <a:latin typeface="Calibri"/>
              </a:rPr>
              <a:t>2</a:t>
            </a:r>
            <a:r>
              <a:rPr lang="en-US" sz="2800" dirty="0">
                <a:solidFill>
                  <a:schemeClr val="bg1"/>
                </a:solidFill>
                <a:latin typeface="Calibri"/>
              </a:rPr>
              <a:t>O</a:t>
            </a:r>
            <a:r>
              <a:rPr lang="en-US" sz="2800" baseline="-25000" dirty="0">
                <a:solidFill>
                  <a:schemeClr val="bg1"/>
                </a:solidFill>
                <a:latin typeface="Calibri"/>
              </a:rPr>
              <a:t>2</a:t>
            </a:r>
            <a:r>
              <a:rPr lang="en-US" sz="2800" dirty="0">
                <a:solidFill>
                  <a:schemeClr val="bg1"/>
                </a:solidFill>
                <a:latin typeface="Calibri"/>
              </a:rPr>
              <a:t> oxidizes GSH</a:t>
            </a:r>
            <a:endParaRPr lang="en-US" sz="2800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3400" y="3124200"/>
            <a:ext cx="6156960" cy="314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2440" y="3063241"/>
            <a:ext cx="5699760" cy="3794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16773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6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1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2" grpId="0" animBg="1"/>
      <p:bldP spid="17" grpId="0" animBg="1"/>
      <p:bldP spid="18" grpId="0" animBg="1"/>
      <p:bldP spid="19" grpId="0" animBg="1"/>
      <p:bldP spid="21" grpId="0" animBg="1"/>
      <p:bldP spid="23" grpId="0" animBg="1"/>
      <p:bldP spid="2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نتيجة بحث الصور عن ‪antimalarial drugs comics‬‏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0224" y="2103120"/>
            <a:ext cx="3383280" cy="428244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168001" y="2764148"/>
            <a:ext cx="4756799" cy="733534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  <a:buSzPct val="80000"/>
              <a:defRPr/>
            </a:pPr>
            <a:r>
              <a:rPr lang="en-US" sz="2800" spc="-40" dirty="0">
                <a:solidFill>
                  <a:schemeClr val="bg1"/>
                </a:solidFill>
                <a:latin typeface="Arial Narrow" pitchFamily="34" charset="0"/>
              </a:rPr>
              <a:t>Chloroquine for 3 days followed by </a:t>
            </a:r>
            <a:r>
              <a:rPr lang="en-US" sz="2800" spc="-40" dirty="0" err="1">
                <a:solidFill>
                  <a:schemeClr val="bg1"/>
                </a:solidFill>
                <a:latin typeface="Arial Narrow" pitchFamily="34" charset="0"/>
              </a:rPr>
              <a:t>Primaquine</a:t>
            </a:r>
            <a:r>
              <a:rPr lang="en-US" sz="2800" spc="-40" dirty="0">
                <a:solidFill>
                  <a:schemeClr val="bg1"/>
                </a:solidFill>
                <a:latin typeface="Arial Narrow" pitchFamily="34" charset="0"/>
              </a:rPr>
              <a:t> for 14 days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57563" y="3728517"/>
            <a:ext cx="4878309" cy="733534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indent="-457200">
              <a:lnSpc>
                <a:spcPts val="2500"/>
              </a:lnSpc>
              <a:buSzPct val="80000"/>
              <a:defRPr/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ACT / 3 days followed by </a:t>
            </a: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Primaquine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for 14 days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217939" y="2794531"/>
            <a:ext cx="3331028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indent="-457200"/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All show Resistance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78261" y="4358347"/>
            <a:ext cx="1818456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ACT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773657" y="733325"/>
            <a:ext cx="5846236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  <a:latin typeface="Algerian" panose="04020705040A02060702" pitchFamily="82" charset="0"/>
              </a:rPr>
              <a:t>Who treatment guidelines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6781" y="2763754"/>
            <a:ext cx="2296431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Algerian" panose="04020705040A02060702" pitchFamily="82" charset="0"/>
              </a:rPr>
              <a:t>sensitive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6781" y="3669920"/>
            <a:ext cx="2296431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Algerian" panose="04020705040A02060702" pitchFamily="82" charset="0"/>
              </a:rPr>
              <a:t>resistant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39941" y="2781721"/>
            <a:ext cx="3365407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In </a:t>
            </a:r>
            <a:r>
              <a:rPr lang="en-US" sz="3200" i="1" dirty="0">
                <a:solidFill>
                  <a:schemeClr val="bg1"/>
                </a:solidFill>
              </a:rPr>
              <a:t>P falciparum</a:t>
            </a:r>
            <a:endParaRPr lang="en-US" sz="3200" dirty="0">
              <a:solidFill>
                <a:schemeClr val="bg1"/>
              </a:solidFill>
              <a:latin typeface="Algerian" panose="04020705040A02060702" pitchFamily="8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6752" y="4296792"/>
            <a:ext cx="3370665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Algerian" panose="04020705040A02060702" pitchFamily="82" charset="0"/>
              </a:rPr>
              <a:t>uncomplicated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06752" y="5100609"/>
            <a:ext cx="2856989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Algerian" panose="04020705040A02060702" pitchFamily="82" charset="0"/>
              </a:rPr>
              <a:t>complicated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179333" y="5088923"/>
            <a:ext cx="6135501" cy="138499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SzPct val="80000"/>
              <a:defRPr/>
            </a:pPr>
            <a:r>
              <a:rPr lang="en-US" sz="2800" spc="-40" dirty="0">
                <a:solidFill>
                  <a:schemeClr val="bg1"/>
                </a:solidFill>
                <a:latin typeface="Arial Narrow" pitchFamily="34" charset="0"/>
              </a:rPr>
              <a:t>IV </a:t>
            </a:r>
            <a:r>
              <a:rPr lang="en-US" sz="2800" spc="-40" dirty="0" err="1">
                <a:solidFill>
                  <a:schemeClr val="bg1"/>
                </a:solidFill>
                <a:latin typeface="Arial Narrow" pitchFamily="34" charset="0"/>
              </a:rPr>
              <a:t>Artesunate</a:t>
            </a:r>
            <a:r>
              <a:rPr lang="en-US" sz="2800" spc="-40" dirty="0">
                <a:solidFill>
                  <a:schemeClr val="bg1"/>
                </a:solidFill>
                <a:latin typeface="Arial Narrow" pitchFamily="34" charset="0"/>
              </a:rPr>
              <a:t> for 24 hrs followed by ACT </a:t>
            </a:r>
          </a:p>
          <a:p>
            <a:pPr>
              <a:buSzPct val="80000"/>
              <a:defRPr/>
            </a:pPr>
            <a:r>
              <a:rPr lang="en-US" sz="2800" spc="-40" dirty="0">
                <a:solidFill>
                  <a:schemeClr val="bg1"/>
                </a:solidFill>
                <a:latin typeface="Arial Narrow" pitchFamily="34" charset="0"/>
              </a:rPr>
              <a:t>Or </a:t>
            </a:r>
            <a:r>
              <a:rPr lang="en-US" sz="2800" dirty="0" err="1">
                <a:solidFill>
                  <a:schemeClr val="bg1"/>
                </a:solidFill>
                <a:latin typeface="Arial Narrow" pitchFamily="34" charset="0"/>
              </a:rPr>
              <a:t>Artemether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 </a:t>
            </a:r>
            <a:r>
              <a:rPr lang="en-US" sz="2800" spc="-40" dirty="0">
                <a:solidFill>
                  <a:schemeClr val="bg1"/>
                </a:solidFill>
                <a:latin typeface="Arial Narrow" pitchFamily="34" charset="0"/>
              </a:rPr>
              <a:t>+  [Clindamycin / doxycycline] 	         </a:t>
            </a:r>
          </a:p>
          <a:p>
            <a:pPr>
              <a:buSzPct val="80000"/>
              <a:defRPr/>
            </a:pPr>
            <a:r>
              <a:rPr lang="en-US" sz="2800" spc="-40" dirty="0">
                <a:solidFill>
                  <a:schemeClr val="bg1"/>
                </a:solidFill>
                <a:latin typeface="Arial Narrow" pitchFamily="34" charset="0"/>
              </a:rPr>
              <a:t>Or Quinine  +   [Clindamycin / doxycycline]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74320" y="1841510"/>
            <a:ext cx="3331028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In </a:t>
            </a:r>
            <a:r>
              <a:rPr lang="en-US" sz="2800" i="1" dirty="0">
                <a:solidFill>
                  <a:schemeClr val="bg1"/>
                </a:solidFill>
              </a:rPr>
              <a:t>P </a:t>
            </a:r>
            <a:r>
              <a:rPr lang="en-US" sz="2800" i="1" dirty="0" err="1">
                <a:solidFill>
                  <a:schemeClr val="bg1"/>
                </a:solidFill>
              </a:rPr>
              <a:t>vivax</a:t>
            </a:r>
            <a:endParaRPr lang="en-US" sz="2800" i="1" dirty="0">
              <a:solidFill>
                <a:schemeClr val="bg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5069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3" grpId="0" animBg="1"/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48735" y="2423301"/>
            <a:ext cx="4821575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  <a:latin typeface="Algerian" panose="04020705040A02060702" pitchFamily="82" charset="0"/>
              </a:rPr>
              <a:t>Special risk groups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3495" y="3444156"/>
            <a:ext cx="3331028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SzPct val="80000"/>
              <a:defRPr/>
            </a:pPr>
            <a:r>
              <a:rPr lang="en-US" sz="2800" spc="-40" dirty="0">
                <a:solidFill>
                  <a:schemeClr val="bg1"/>
                </a:solidFill>
                <a:latin typeface="Arial Narrow" pitchFamily="34" charset="0"/>
              </a:rPr>
              <a:t>Pregnancy; 1</a:t>
            </a:r>
            <a:r>
              <a:rPr lang="en-US" sz="2800" spc="-40" baseline="30000" dirty="0">
                <a:solidFill>
                  <a:schemeClr val="bg1"/>
                </a:solidFill>
                <a:latin typeface="Arial Narrow" pitchFamily="34" charset="0"/>
              </a:rPr>
              <a:t>st</a:t>
            </a:r>
            <a:r>
              <a:rPr lang="en-US" sz="2800" spc="-40" dirty="0">
                <a:solidFill>
                  <a:schemeClr val="bg1"/>
                </a:solidFill>
                <a:latin typeface="Arial Narrow" pitchFamily="34" charset="0"/>
              </a:rPr>
              <a:t> trimester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038522" y="3530701"/>
            <a:ext cx="4574358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SzPct val="80000"/>
              <a:defRPr/>
            </a:pPr>
            <a:r>
              <a:rPr lang="en-US" sz="2800" spc="-40" dirty="0">
                <a:solidFill>
                  <a:schemeClr val="bg1"/>
                </a:solidFill>
                <a:latin typeface="Arial Narrow" pitchFamily="34" charset="0"/>
              </a:rPr>
              <a:t>Quinine + </a:t>
            </a:r>
            <a:r>
              <a:rPr lang="en-US" sz="2800" spc="-40" dirty="0" err="1">
                <a:solidFill>
                  <a:schemeClr val="bg1"/>
                </a:solidFill>
                <a:latin typeface="Arial Narrow" pitchFamily="34" charset="0"/>
              </a:rPr>
              <a:t>Clindamycin</a:t>
            </a:r>
            <a:r>
              <a:rPr lang="en-US" sz="2800" spc="-40" dirty="0">
                <a:solidFill>
                  <a:schemeClr val="bg1"/>
                </a:solidFill>
                <a:latin typeface="Arial Narrow" pitchFamily="34" charset="0"/>
              </a:rPr>
              <a:t> (7 days)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9214" y="4563820"/>
            <a:ext cx="4184226" cy="138499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SzPct val="80000"/>
              <a:defRPr/>
            </a:pPr>
            <a:r>
              <a:rPr lang="en-US" sz="2800" spc="-40" dirty="0">
                <a:solidFill>
                  <a:schemeClr val="bg1"/>
                </a:solidFill>
                <a:latin typeface="Arial Narrow" pitchFamily="34" charset="0"/>
              </a:rPr>
              <a:t>Pregnancy; 2</a:t>
            </a:r>
            <a:r>
              <a:rPr lang="en-US" sz="2800" spc="-40" baseline="30000" dirty="0">
                <a:solidFill>
                  <a:schemeClr val="bg1"/>
                </a:solidFill>
                <a:latin typeface="Arial Narrow" pitchFamily="34" charset="0"/>
              </a:rPr>
              <a:t>nd</a:t>
            </a:r>
            <a:r>
              <a:rPr lang="en-US" sz="2800" spc="-40" dirty="0">
                <a:solidFill>
                  <a:schemeClr val="bg1"/>
                </a:solidFill>
                <a:latin typeface="Arial Narrow" pitchFamily="34" charset="0"/>
              </a:rPr>
              <a:t> &amp; 3</a:t>
            </a:r>
            <a:r>
              <a:rPr lang="en-US" sz="2800" spc="-40" baseline="30000" dirty="0">
                <a:solidFill>
                  <a:schemeClr val="bg1"/>
                </a:solidFill>
                <a:latin typeface="Arial Narrow" pitchFamily="34" charset="0"/>
              </a:rPr>
              <a:t>rd</a:t>
            </a:r>
            <a:r>
              <a:rPr lang="en-US" sz="2800" spc="-40" dirty="0">
                <a:solidFill>
                  <a:schemeClr val="bg1"/>
                </a:solidFill>
                <a:latin typeface="Arial Narrow" pitchFamily="34" charset="0"/>
              </a:rPr>
              <a:t> trimester</a:t>
            </a:r>
          </a:p>
          <a:p>
            <a:pPr>
              <a:buSzPct val="80000"/>
              <a:defRPr/>
            </a:pPr>
            <a:r>
              <a:rPr lang="en-US" sz="2800" spc="-40" dirty="0">
                <a:solidFill>
                  <a:schemeClr val="bg1"/>
                </a:solidFill>
                <a:latin typeface="Arial Narrow" pitchFamily="34" charset="0"/>
              </a:rPr>
              <a:t>Lactating women</a:t>
            </a:r>
          </a:p>
          <a:p>
            <a:pPr>
              <a:buSzPct val="80000"/>
              <a:defRPr/>
            </a:pPr>
            <a:r>
              <a:rPr lang="en-US" sz="2800" spc="-40" dirty="0">
                <a:solidFill>
                  <a:schemeClr val="bg1"/>
                </a:solidFill>
                <a:latin typeface="Arial Narrow" pitchFamily="34" charset="0"/>
              </a:rPr>
              <a:t>Infants &amp; young children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053762" y="4625673"/>
            <a:ext cx="3331028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ACT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60766" y="1547077"/>
            <a:ext cx="3820431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  <a:latin typeface="Algerian" panose="04020705040A02060702" pitchFamily="82" charset="0"/>
              </a:rPr>
              <a:t>In </a:t>
            </a:r>
            <a:r>
              <a:rPr lang="en-US" sz="3200" dirty="0" err="1">
                <a:solidFill>
                  <a:srgbClr val="FFFF00"/>
                </a:solidFill>
                <a:latin typeface="Algerian" panose="04020705040A02060702" pitchFamily="82" charset="0"/>
              </a:rPr>
              <a:t>falicparum</a:t>
            </a:r>
            <a:endParaRPr lang="en-US" sz="3200" dirty="0">
              <a:solidFill>
                <a:srgbClr val="FFFF00"/>
              </a:solidFill>
              <a:latin typeface="Algerian" panose="04020705040A02060702" pitchFamily="8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17084" y="439082"/>
            <a:ext cx="5846236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  <a:latin typeface="Algerian" panose="04020705040A02060702" pitchFamily="82" charset="0"/>
              </a:rPr>
              <a:t>Who treatment guidelines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083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03015" y="2224956"/>
            <a:ext cx="2721185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algn="ctr">
              <a:buSzPct val="80000"/>
              <a:defRPr/>
            </a:pPr>
            <a:r>
              <a:rPr lang="en-US" sz="2800" b="1" spc="-40" dirty="0" err="1">
                <a:latin typeface="Arial Narrow" pitchFamily="34" charset="0"/>
              </a:rPr>
              <a:t>Chloroquine</a:t>
            </a:r>
            <a:endParaRPr lang="en-US" sz="2800" b="1" spc="-40" dirty="0"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57322" y="2174341"/>
            <a:ext cx="4574358" cy="954107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SzPct val="80000"/>
              <a:defRPr/>
            </a:pPr>
            <a:r>
              <a:rPr lang="en-US" sz="2800" dirty="0">
                <a:solidFill>
                  <a:schemeClr val="bg1"/>
                </a:solidFill>
              </a:rPr>
              <a:t>Areas without resistant </a:t>
            </a:r>
            <a:r>
              <a:rPr lang="en-US" sz="2800" i="1" dirty="0">
                <a:solidFill>
                  <a:schemeClr val="bg1"/>
                </a:solidFill>
              </a:rPr>
              <a:t>P </a:t>
            </a:r>
            <a:r>
              <a:rPr lang="en-US" sz="2800" i="1" dirty="0" err="1">
                <a:solidFill>
                  <a:schemeClr val="bg1"/>
                </a:solidFill>
              </a:rPr>
              <a:t>falciparum</a:t>
            </a:r>
            <a:endParaRPr lang="en-US" sz="2800" spc="-4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66454" y="4548580"/>
            <a:ext cx="6150185" cy="954107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SzPct val="80000"/>
              <a:defRPr/>
            </a:pPr>
            <a:r>
              <a:rPr lang="en-US" sz="2800" dirty="0">
                <a:solidFill>
                  <a:schemeClr val="bg1"/>
                </a:solidFill>
              </a:rPr>
              <a:t>Areas with multidrug-resistant </a:t>
            </a:r>
            <a:r>
              <a:rPr lang="en-US" sz="2800" i="1" dirty="0">
                <a:solidFill>
                  <a:schemeClr val="bg1"/>
                </a:solidFill>
              </a:rPr>
              <a:t>P </a:t>
            </a:r>
            <a:r>
              <a:rPr lang="en-US" sz="2800" i="1" dirty="0" err="1">
                <a:solidFill>
                  <a:schemeClr val="bg1"/>
                </a:solidFill>
              </a:rPr>
              <a:t>falciparum</a:t>
            </a:r>
            <a:endParaRPr lang="en-US" sz="2800" spc="-4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26842" y="3421713"/>
            <a:ext cx="5001078" cy="954107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Areas with </a:t>
            </a:r>
            <a:r>
              <a:rPr lang="en-US" sz="2800" dirty="0" err="1">
                <a:solidFill>
                  <a:schemeClr val="bg1"/>
                </a:solidFill>
              </a:rPr>
              <a:t>chloroquine</a:t>
            </a:r>
            <a:r>
              <a:rPr lang="en-US" sz="2800" dirty="0">
                <a:solidFill>
                  <a:schemeClr val="bg1"/>
                </a:solidFill>
              </a:rPr>
              <a:t>-resistant </a:t>
            </a:r>
            <a:r>
              <a:rPr lang="en-US" sz="2800" i="1" dirty="0">
                <a:solidFill>
                  <a:schemeClr val="bg1"/>
                </a:solidFill>
              </a:rPr>
              <a:t>P </a:t>
            </a:r>
            <a:r>
              <a:rPr lang="en-US" sz="2800" i="1" dirty="0" err="1">
                <a:solidFill>
                  <a:schemeClr val="bg1"/>
                </a:solidFill>
              </a:rPr>
              <a:t>falciparum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9806" y="1257517"/>
            <a:ext cx="5376154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FFFF00"/>
                </a:solidFill>
                <a:latin typeface="Algerian" panose="04020705040A02060702" pitchFamily="82" charset="0"/>
              </a:rPr>
              <a:t>Cdc</a:t>
            </a:r>
            <a:r>
              <a:rPr lang="en-US" sz="3200" b="1" dirty="0">
                <a:solidFill>
                  <a:srgbClr val="FFFF00"/>
                </a:solidFill>
                <a:latin typeface="Algerian" panose="04020705040A02060702" pitchFamily="82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Algerian" panose="04020705040A02060702" pitchFamily="82" charset="0"/>
              </a:rPr>
              <a:t>recomendations</a:t>
            </a:r>
            <a:endParaRPr lang="en-US" sz="3200" b="1" dirty="0">
              <a:solidFill>
                <a:srgbClr val="FFFF00"/>
              </a:solidFill>
              <a:latin typeface="Algerian" panose="04020705040A02060702" pitchFamily="8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01844" y="347642"/>
            <a:ext cx="6811676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FF00"/>
                </a:solidFill>
                <a:latin typeface="Algerian" panose="04020705040A02060702" pitchFamily="82" charset="0"/>
              </a:rPr>
              <a:t>Prophylaxis in </a:t>
            </a:r>
            <a:r>
              <a:rPr lang="en-US" sz="3200" b="1" dirty="0" err="1">
                <a:solidFill>
                  <a:srgbClr val="FFFF00"/>
                </a:solidFill>
                <a:latin typeface="Algerian" panose="04020705040A02060702" pitchFamily="82" charset="0"/>
              </a:rPr>
              <a:t>travellers</a:t>
            </a:r>
            <a:r>
              <a:rPr lang="en-US" sz="3200" b="1" dirty="0">
                <a:solidFill>
                  <a:srgbClr val="FFFF00"/>
                </a:solidFill>
                <a:latin typeface="Algerian" panose="04020705040A02060702" pitchFamily="82" charset="0"/>
              </a:rPr>
              <a:t>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2500" y="4526196"/>
            <a:ext cx="2721185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algn="ctr">
              <a:buSzPct val="80000"/>
              <a:defRPr/>
            </a:pPr>
            <a:r>
              <a:rPr lang="en-US" sz="2800" b="1" spc="-40" dirty="0" err="1">
                <a:latin typeface="Arial Narrow" pitchFamily="34" charset="0"/>
              </a:rPr>
              <a:t>Doxycycline</a:t>
            </a:r>
            <a:endParaRPr lang="en-US" sz="2800" b="1" spc="-40" dirty="0">
              <a:latin typeface="Arial Narrow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2512" y="3428425"/>
            <a:ext cx="2721185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algn="ctr">
              <a:buSzPct val="80000"/>
              <a:defRPr/>
            </a:pPr>
            <a:r>
              <a:rPr lang="en-US" sz="2800" b="1" spc="-40" dirty="0" err="1">
                <a:latin typeface="Arial Narrow" pitchFamily="34" charset="0"/>
              </a:rPr>
              <a:t>Mefloquine</a:t>
            </a:r>
            <a:endParaRPr lang="en-US" sz="2800" b="1" spc="-40" dirty="0">
              <a:latin typeface="Arial Narrow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2500" y="5691256"/>
            <a:ext cx="10935545" cy="954107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SzPct val="80000"/>
              <a:defRPr/>
            </a:pPr>
            <a:r>
              <a:rPr lang="en-US" sz="2800" spc="-40" dirty="0">
                <a:solidFill>
                  <a:schemeClr val="bg1"/>
                </a:solidFill>
                <a:latin typeface="Arial Narrow" pitchFamily="34" charset="0"/>
              </a:rPr>
              <a:t>Begin 1-2 weeks before departure (except for doxycycline 2 days) &amp; continue for 4 weeks after leaving the endemic area.</a:t>
            </a:r>
          </a:p>
        </p:txBody>
      </p:sp>
      <p:pic>
        <p:nvPicPr>
          <p:cNvPr id="16" name="Picture 2" descr="http://www.mosquito-man.co.uk/images/mosquito_graphic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52627" y="151982"/>
            <a:ext cx="1194516" cy="1522824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08083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3" grpId="0" animBg="1"/>
      <p:bldP spid="14" grpId="0" animBg="1"/>
      <p:bldP spid="1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35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2021" t="27475" r="37878" b="19688"/>
          <a:stretch/>
        </p:blipFill>
        <p:spPr>
          <a:xfrm>
            <a:off x="997941" y="307072"/>
            <a:ext cx="9791654" cy="6453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6085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68857" y="428525"/>
            <a:ext cx="4821575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  <a:latin typeface="Algerian" panose="04020705040A02060702" pitchFamily="82" charset="0"/>
              </a:rPr>
              <a:t>Antimalarial drugs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0316" y="2078391"/>
            <a:ext cx="7393004" cy="954107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indent="-274320"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Classify the main </a:t>
            </a:r>
            <a:r>
              <a:rPr lang="en-US" sz="2800" u="sng" dirty="0" err="1">
                <a:solidFill>
                  <a:schemeClr val="bg1"/>
                </a:solidFill>
                <a:latin typeface="Arial Narrow" pitchFamily="34" charset="0"/>
              </a:rPr>
              <a:t>antimalarial</a:t>
            </a:r>
            <a:r>
              <a:rPr lang="en-US" sz="2800" u="sng" dirty="0">
                <a:solidFill>
                  <a:schemeClr val="bg1"/>
                </a:solidFill>
                <a:latin typeface="Arial Narrow" pitchFamily="34" charset="0"/>
              </a:rPr>
              <a:t> drugs 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depending on their goal of therapy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316" y="3280097"/>
            <a:ext cx="7423485" cy="954107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indent="-274320"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Detail the pharmacokinetics &amp; dynamics of main drugs used to </a:t>
            </a:r>
            <a:r>
              <a:rPr lang="en-US" sz="2800" b="1" dirty="0">
                <a:solidFill>
                  <a:schemeClr val="bg1"/>
                </a:solidFill>
                <a:latin typeface="Arial Narrow" pitchFamily="34" charset="0"/>
              </a:rPr>
              <a:t>treat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attack or </a:t>
            </a:r>
            <a:r>
              <a:rPr lang="en-US" sz="2800" b="1" dirty="0">
                <a:solidFill>
                  <a:schemeClr val="bg1"/>
                </a:solidFill>
                <a:latin typeface="Arial Narrow" pitchFamily="34" charset="0"/>
              </a:rPr>
              <a:t>prevent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relapses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316" y="5163801"/>
            <a:ext cx="7423485" cy="954107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indent="-274320"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Hint on the </a:t>
            </a:r>
            <a:r>
              <a:rPr lang="en-US" sz="2800" b="1" dirty="0">
                <a:solidFill>
                  <a:schemeClr val="bg1"/>
                </a:solidFill>
                <a:latin typeface="Arial Narrow" pitchFamily="34" charset="0"/>
              </a:rPr>
              <a:t>CDC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recommendations for prophylaxis in travelers to endemic areas.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0316" y="4434439"/>
            <a:ext cx="7469204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indent="-274320"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State the </a:t>
            </a:r>
            <a:r>
              <a:rPr lang="en-US" sz="2800" b="1" dirty="0">
                <a:solidFill>
                  <a:schemeClr val="bg1"/>
                </a:solidFill>
                <a:latin typeface="Arial Narrow" pitchFamily="34" charset="0"/>
              </a:rPr>
              <a:t>WHO</a:t>
            </a:r>
            <a:r>
              <a:rPr lang="en-US" sz="2800" dirty="0">
                <a:solidFill>
                  <a:schemeClr val="bg1"/>
                </a:solidFill>
                <a:latin typeface="Arial Narrow" pitchFamily="34" charset="0"/>
              </a:rPr>
              <a:t> therapeutic strategy for treatment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4942" y="1246017"/>
            <a:ext cx="1683113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solidFill>
                  <a:srgbClr val="FFFF00"/>
                </a:solidFill>
                <a:latin typeface="Algerian" panose="04020705040A02060702" pitchFamily="82" charset="0"/>
              </a:rPr>
              <a:t>ilos</a:t>
            </a:r>
            <a:endParaRPr lang="en-US" sz="3200" dirty="0">
              <a:solidFill>
                <a:srgbClr val="FFFF00"/>
              </a:solidFill>
              <a:latin typeface="Algerian" panose="04020705040A02060702" pitchFamily="82" charset="0"/>
            </a:endParaRPr>
          </a:p>
        </p:txBody>
      </p:sp>
      <p:pic>
        <p:nvPicPr>
          <p:cNvPr id="13" name="Picture 7" descr="400px-Anopheles_albimanus_mosquit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818120" y="2133600"/>
            <a:ext cx="4191000" cy="4343400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437994" y="6477000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123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7276" y="3031143"/>
            <a:ext cx="11148689" cy="3108543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TimesNewRomanPSMT"/>
              </a:rPr>
              <a:t>Four</a:t>
            </a:r>
            <a:r>
              <a:rPr lang="en-US" sz="2800" dirty="0">
                <a:solidFill>
                  <a:schemeClr val="bg1"/>
                </a:solidFill>
                <a:latin typeface="TimesNewRomanPSMT"/>
              </a:rPr>
              <a:t> species of plasmodium typically cause human malaria:</a:t>
            </a:r>
          </a:p>
          <a:p>
            <a:endParaRPr lang="en-US" sz="2800" dirty="0">
              <a:solidFill>
                <a:schemeClr val="bg1"/>
              </a:solidFill>
              <a:latin typeface="TimesNewRomanPSM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i="1" dirty="0">
                <a:solidFill>
                  <a:schemeClr val="bg1"/>
                </a:solidFill>
                <a:latin typeface="TimesNewRomanPS-ItalicMT"/>
              </a:rPr>
              <a:t>Plasmodium falciparum,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i="1" dirty="0">
                <a:solidFill>
                  <a:schemeClr val="bg1"/>
                </a:solidFill>
                <a:latin typeface="TimesNewRomanPS-ItalicMT"/>
              </a:rPr>
              <a:t>P </a:t>
            </a:r>
            <a:r>
              <a:rPr lang="en-US" sz="2800" i="1" dirty="0" err="1">
                <a:solidFill>
                  <a:schemeClr val="bg1"/>
                </a:solidFill>
                <a:latin typeface="TimesNewRomanPS-ItalicMT"/>
              </a:rPr>
              <a:t>vivax</a:t>
            </a:r>
            <a:r>
              <a:rPr lang="en-US" sz="2800" i="1" dirty="0">
                <a:solidFill>
                  <a:schemeClr val="bg1"/>
                </a:solidFill>
                <a:latin typeface="TimesNewRomanPS-ItalicMT"/>
              </a:rPr>
              <a:t>,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i="1" dirty="0">
                <a:solidFill>
                  <a:schemeClr val="bg1"/>
                </a:solidFill>
                <a:latin typeface="TimesNewRomanPS-ItalicMT"/>
              </a:rPr>
              <a:t>P </a:t>
            </a:r>
            <a:r>
              <a:rPr lang="en-US" sz="2800" i="1" dirty="0" err="1">
                <a:solidFill>
                  <a:schemeClr val="bg1"/>
                </a:solidFill>
                <a:latin typeface="TimesNewRomanPS-ItalicMT"/>
              </a:rPr>
              <a:t>malariae</a:t>
            </a:r>
            <a:r>
              <a:rPr lang="en-US" sz="2800" i="1" dirty="0">
                <a:solidFill>
                  <a:schemeClr val="bg1"/>
                </a:solidFill>
                <a:latin typeface="TimesNewRomanPS-ItalicMT"/>
              </a:rPr>
              <a:t>, and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i="1" dirty="0">
                <a:solidFill>
                  <a:schemeClr val="bg1"/>
                </a:solidFill>
                <a:latin typeface="TimesNewRomanPS-ItalicMT"/>
              </a:rPr>
              <a:t>P </a:t>
            </a:r>
            <a:r>
              <a:rPr lang="en-US" sz="2800" i="1" dirty="0" err="1">
                <a:solidFill>
                  <a:schemeClr val="bg1"/>
                </a:solidFill>
                <a:latin typeface="TimesNewRomanPS-ItalicMT"/>
              </a:rPr>
              <a:t>ovale</a:t>
            </a:r>
            <a:r>
              <a:rPr lang="en-US" sz="2800" dirty="0">
                <a:solidFill>
                  <a:schemeClr val="bg1"/>
                </a:solidFill>
                <a:latin typeface="TimesNewRomanPSMT"/>
              </a:rPr>
              <a:t>.</a:t>
            </a:r>
            <a:endParaRPr lang="en-US" sz="2800" dirty="0">
              <a:solidFill>
                <a:schemeClr val="bg1"/>
              </a:solidFill>
            </a:endParaRPr>
          </a:p>
          <a:p>
            <a:endParaRPr lang="en-US" sz="28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17276" y="360670"/>
            <a:ext cx="11293406" cy="181588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According to WHO:</a:t>
            </a:r>
          </a:p>
          <a:p>
            <a:r>
              <a:rPr lang="en-US" sz="2800" dirty="0">
                <a:solidFill>
                  <a:schemeClr val="bg1"/>
                </a:solidFill>
              </a:rPr>
              <a:t>212 million cases of malaria worldwide in 2015 &amp; 429,000 deaths.</a:t>
            </a:r>
          </a:p>
          <a:p>
            <a:r>
              <a:rPr lang="en-US" sz="2800" dirty="0">
                <a:solidFill>
                  <a:schemeClr val="bg1"/>
                </a:solidFill>
              </a:rPr>
              <a:t>90% of malaria cases &amp; deaths occur in </a:t>
            </a:r>
            <a:r>
              <a:rPr lang="en-US" sz="2800" b="1" dirty="0">
                <a:solidFill>
                  <a:srgbClr val="FF0000"/>
                </a:solidFill>
              </a:rPr>
              <a:t>Africa</a:t>
            </a:r>
            <a:r>
              <a:rPr lang="en-US" sz="2800" dirty="0">
                <a:solidFill>
                  <a:schemeClr val="bg1"/>
                </a:solidFill>
              </a:rPr>
              <a:t>. </a:t>
            </a:r>
          </a:p>
          <a:p>
            <a:r>
              <a:rPr lang="en-US" sz="2800" dirty="0">
                <a:solidFill>
                  <a:schemeClr val="bg1"/>
                </a:solidFill>
              </a:rPr>
              <a:t>Children under 5 are most at risk. </a:t>
            </a:r>
          </a:p>
        </p:txBody>
      </p:sp>
    </p:spTree>
    <p:extLst>
      <p:ext uri="{BB962C8B-B14F-4D97-AF65-F5344CB8AC3E}">
        <p14:creationId xmlns:p14="http://schemas.microsoft.com/office/powerpoint/2010/main" val="3329154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1538" y="666130"/>
            <a:ext cx="8412479" cy="5876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228600" y="312187"/>
            <a:ext cx="1718595" cy="707886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solidFill>
                  <a:srgbClr val="FFFF00"/>
                </a:solidFill>
              </a:rPr>
              <a:t>Supressive</a:t>
            </a:r>
            <a:r>
              <a:rPr lang="en-US" sz="2000" b="1" dirty="0">
                <a:solidFill>
                  <a:srgbClr val="FFFF00"/>
                </a:solidFill>
              </a:rPr>
              <a:t> </a:t>
            </a:r>
          </a:p>
          <a:p>
            <a:r>
              <a:rPr lang="en-US" sz="2000" b="1" dirty="0">
                <a:solidFill>
                  <a:srgbClr val="FFFF00"/>
                </a:solidFill>
              </a:rPr>
              <a:t>prophylaxis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05625" y="271653"/>
            <a:ext cx="1144403" cy="707886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FF00"/>
                </a:solidFill>
              </a:rPr>
              <a:t>Radical </a:t>
            </a:r>
          </a:p>
          <a:p>
            <a:r>
              <a:rPr lang="en-US" sz="2000" b="1" dirty="0">
                <a:solidFill>
                  <a:srgbClr val="FFFF00"/>
                </a:solidFill>
              </a:rPr>
              <a:t>cure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390173"/>
            <a:ext cx="2013005" cy="40011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FF00"/>
                </a:solidFill>
              </a:rPr>
              <a:t>Gametocides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389875"/>
            <a:ext cx="2189348" cy="40011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solidFill>
                  <a:srgbClr val="FFFF00"/>
                </a:solidFill>
              </a:rPr>
              <a:t>Sporozoitocides</a:t>
            </a:r>
            <a:endParaRPr lang="en-US" sz="2000" b="1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3840" y="255657"/>
            <a:ext cx="1718595" cy="707886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FF00"/>
                </a:solidFill>
              </a:rPr>
              <a:t>Causal</a:t>
            </a:r>
          </a:p>
          <a:p>
            <a:r>
              <a:rPr lang="en-US" sz="2000" b="1" dirty="0">
                <a:solidFill>
                  <a:srgbClr val="FFFF00"/>
                </a:solidFill>
              </a:rPr>
              <a:t>prophylaxis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0865" y="286893"/>
            <a:ext cx="1144403" cy="707886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FF00"/>
                </a:solidFill>
              </a:rPr>
              <a:t>Clinical</a:t>
            </a:r>
          </a:p>
          <a:p>
            <a:r>
              <a:rPr lang="en-US" sz="2000" b="1" dirty="0">
                <a:solidFill>
                  <a:srgbClr val="FFFF00"/>
                </a:solidFill>
              </a:rPr>
              <a:t>cure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2622" y="97486"/>
            <a:ext cx="2201142" cy="138499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</a:rPr>
              <a:t>Cycle &amp; Drugs site </a:t>
            </a:r>
          </a:p>
          <a:p>
            <a:r>
              <a:rPr lang="en-US" sz="2800" b="1" dirty="0">
                <a:solidFill>
                  <a:srgbClr val="FFFF00"/>
                </a:solidFill>
              </a:rPr>
              <a:t>of action</a:t>
            </a:r>
          </a:p>
        </p:txBody>
      </p:sp>
    </p:spTree>
    <p:extLst>
      <p:ext uri="{BB962C8B-B14F-4D97-AF65-F5344CB8AC3E}">
        <p14:creationId xmlns:p14="http://schemas.microsoft.com/office/powerpoint/2010/main" val="365224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118 0.00648 C 0.07344 0.02592 0.09792 0.03866 0.12227 0.04444 C 0.13021 0.04629 0.1392 0.04838 0.14727 0.05116 C 0.15144 0.05254 0.15964 0.05555 0.15964 0.05579 C 0.16329 0.06551 0.16941 0.0706 0.17579 0.07361 C 0.18151 0.08032 0.18816 0.08055 0.19454 0.08472 C 0.20417 0.10208 0.22071 0.11204 0.23321 0.1206 C 0.24493 0.12893 0.25651 0.13704 0.2681 0.14514 C 0.28737 0.15833 0.26485 0.14537 0.28177 0.15879 C 0.2862 0.16227 0.29115 0.1625 0.29558 0.16551 C 0.30131 0.16921 0.30443 0.17778 0.30938 0.1831 C 0.31368 0.18773 0.32162 0.19676 0.3267 0.19907 C 0.33125 0.20694 0.33568 0.21342 0.34167 0.21667 C 0.3461 0.225 0.35118 0.22592 0.35664 0.23032 C 0.37149 0.24236 0.36185 0.23611 0.37045 0.24143 C 0.37683 0.25046 0.38373 0.2581 0.39037 0.26597 C 0.39349 0.27014 0.39922 0.2706 0.40287 0.27245 C 0.40899 0.28055 0.41615 0.28403 0.42279 0.29051 C 0.43646 0.3044 0.44948 0.31736 0.46524 0.32199 C 0.47917 0.33194 0.49401 0.33333 0.50886 0.33542 C 0.51927 0.34236 0.52943 0.34745 0.53998 0.35347 C 0.54805 0.35741 0.55547 0.36528 0.56368 0.36875 C 0.58425 0.37778 0.5625 0.3662 0.57865 0.37338 C 0.5836 0.37546 0.58737 0.38102 0.59232 0.38241 C 0.61068 0.38842 0.62878 0.39398 0.64714 0.39815 C 0.65508 0.40532 0.66302 0.41134 0.67097 0.41829 C 0.67435 0.42129 0.67878 0.43032 0.68086 0.43426 C 0.68881 0.44838 0.69818 0.45463 0.70834 0.46088 C 0.71355 0.47083 0.71967 0.4743 0.72709 0.47662 C 0.73034 0.47893 0.73373 0.48102 0.73698 0.48333 C 0.7418 0.48657 0.73789 0.49838 0.74076 0.50347 C 0.74206 0.50579 0.74414 0.50648 0.74584 0.50787 C 0.74935 0.51481 0.74948 0.51875 0.74454 0.52384 " pathEditMode="relative" rAng="0" ptsTypes="AAAAAAAAAAAAAAAAAAAAAAAAAAAAAAA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857" y="2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87 0.07917 C 0.07774 0.07986 0.08073 0.08009 0.0836 0.08125 C 0.0862 0.08241 0.09115 0.08588 0.09115 0.08611 C 0.09792 0.09491 0.1056 0.10301 0.11354 0.1081 C 0.12409 0.1213 0.11888 0.11806 0.12865 0.1213 C 0.14037 0.13542 0.12175 0.11412 0.13854 0.12801 C 0.14388 0.13241 0.14883 0.13773 0.15365 0.14352 C 0.1625 0.15417 0.16927 0.16389 0.17982 0.17014 C 0.1888 0.18148 0.19453 0.18542 0.20482 0.19028 C 0.20612 0.19167 0.20729 0.19352 0.2086 0.19468 C 0.21055 0.19653 0.21289 0.19699 0.21485 0.19908 C 0.22175 0.20672 0.22409 0.21644 0.22982 0.2257 C 0.23412 0.23241 0.23946 0.23681 0.24362 0.24352 C 0.2461 0.24746 0.2474 0.25301 0.24987 0.25695 C 0.25755 0.26945 0.26654 0.2794 0.27487 0.29028 C 0.27839 0.29491 0.28125 0.30116 0.2849 0.30579 C 0.29545 0.31898 0.30782 0.32894 0.31862 0.34144 C 0.32253 0.34607 0.32591 0.35232 0.32982 0.35695 C 0.34584 0.37639 0.3638 0.39051 0.38112 0.40579 C 0.40052 0.42292 0.41875 0.44445 0.43737 0.46366 C 0.44948 0.47616 0.46289 0.48588 0.47487 0.49908 C 0.48529 0.51042 0.50391 0.53079 0.51354 0.54792 C 0.52005 0.55949 0.5267 0.57199 0.5349 0.57917 C 0.53659 0.58218 0.53789 0.58565 0.53985 0.58797 C 0.54128 0.58982 0.5474 0.59167 0.54857 0.59236 C 0.55547 0.59653 0.56029 0.60185 0.56732 0.60579 C 0.57565 0.61019 0.58321 0.61852 0.59115 0.62361 C 0.60782 0.63449 0.6263 0.63519 0.64362 0.63912 C 0.65039 0.64306 0.65729 0.64815 0.66354 0.65463 C 0.67644 0.66806 0.66914 0.66366 0.67865 0.66806 C 0.68867 0.68009 0.67422 0.66389 0.68854 0.67477 C 0.68959 0.6757 0.68998 0.67871 0.69115 0.67917 C 0.69479 0.68079 0.69857 0.68056 0.70235 0.68125 C 0.71341 0.68797 0.70729 0.68542 0.7211 0.68797 C 0.72331 0.69422 0.72487 0.69838 0.72487 0.70579 " pathEditMode="relative" rAng="0" ptsTypes="AAAAAAAAAAAAAAAAAAAAAAAAAAAAAAAAAAA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500" y="31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87 1.11111E-6 C 0.04623 0.00231 0.06459 0.00602 0.08321 0.00856 C 0.0918 0.00972 0.10886 0.01227 0.10886 0.0125 C 0.12292 0.01782 0.13764 0.01944 0.15222 0.02083 C 0.15899 0.02292 0.16576 0.02824 0.17253 0.02986 C 0.17748 0.03079 0.18243 0.03079 0.18737 0.03125 C 0.19375 0.03333 0.19974 0.03542 0.20639 0.0368 C 0.21433 0.0419 0.22357 0.04768 0.23204 0.05092 C 0.23933 0.05347 0.24753 0.0537 0.25495 0.05625 C 0.26094 0.0581 0.26524 0.06528 0.27123 0.0669 C 0.28112 0.06898 0.29102 0.06898 0.30105 0.07037 C 0.3142 0.07917 0.33477 0.07847 0.34844 0.0794 C 0.44219 0.07685 0.5349 0.08518 0.62852 0.08981 C 0.63737 0.09282 0.6349 0.09305 0.64063 0.10046 C 0.64389 0.10463 0.64909 0.10602 0.65287 0.10926 C 0.65834 0.10671 0.66224 0.10856 0.66771 0.11111 C 0.66472 0.10509 0.66485 0.10787 0.66485 0.10393 " pathEditMode="relative" rAng="0" ptsTypes="AAAAAAAAAAAAAAAAA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92" y="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943 -0.02014 C 0.09688 -0.01851 0.11354 -0.01551 0.13073 -0.01134 C 0.1388 -0.00648 0.14727 -0.00601 0.15573 -0.00463 C 0.16667 -0.00069 0.17735 0.00348 0.18815 0.0088 C 0.19076 0.00996 0.19323 0.01158 0.19571 0.0132 C 0.1974 0.01436 0.19896 0.01644 0.20065 0.0176 C 0.20677 0.0213 0.21433 0.02269 0.22071 0.02431 C 0.2263 0.0294 0.23242 0.03102 0.23815 0.03542 C 0.26641 0.05718 0.29805 0.05926 0.32826 0.06644 C 0.33373 0.07153 0.3388 0.07176 0.3444 0.07547 C 0.35834 0.08473 0.37253 0.09561 0.38698 0.10209 C 0.39922 0.10764 0.41185 0.10949 0.42448 0.11088 C 0.43998 0.11667 0.45508 0.12524 0.47071 0.12871 C 0.47722 0.13172 0.48281 0.13565 0.48946 0.13774 C 0.49896 0.1463 0.48959 0.13889 0.50065 0.14422 C 0.5069 0.14723 0.51198 0.15278 0.51823 0.15533 C 0.53138 0.17871 0.55912 0.18959 0.57696 0.19329 C 0.58828 0.19954 0.60026 0.19861 0.61198 0.19977 C 0.61966 0.20186 0.62748 0.2044 0.63451 0.21088 C 0.64323 0.21875 0.63255 0.2132 0.64323 0.2176 C 0.64571 0.22431 0.64909 0.2301 0.65065 0.23774 C 0.65104 0.23982 0.65104 0.2426 0.65196 0.24422 C 0.65573 0.25093 0.67136 0.24954 0.67943 0.25324 C 0.68828 0.24306 0.69961 0.24144 0.70951 0.23542 C 0.71901 0.23797 0.72123 0.23774 0.71576 0.23774 " pathEditMode="relative" rAng="0" ptsTypes="AAAAAAAAAAAAAAAAAAAAAAAAA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53" y="1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373 0.0088 C 0.08737 0.01296 0.09011 0.01806 0.09375 0.02222 C 0.1013 0.04236 0.1099 0.05995 0.11745 0.07986 C 0.12266 0.09352 0.12709 0.11042 0.13373 0.12222 C 0.14011 0.15093 0.13203 0.11875 0.13998 0.14005 C 0.14063 0.1419 0.14063 0.14445 0.14115 0.14653 C 0.1418 0.14884 0.14284 0.15093 0.14375 0.15324 C 0.14531 0.1625 0.14922 0.1662 0.15117 0.17546 C 0.15391 0.18866 0.15821 0.20764 0.16367 0.21783 C 0.16732 0.23588 0.17422 0.25139 0.17865 0.26875 C 0.18229 0.28287 0.1849 0.29514 0.19115 0.30671 C 0.19479 0.32523 0.20078 0.34398 0.20873 0.35764 C 0.21107 0.3757 0.20781 0.35833 0.21367 0.37338 C 0.22097 0.39236 0.20886 0.36852 0.21745 0.38449 C 0.21979 0.39491 0.22344 0.40139 0.22617 0.41111 C 0.23229 0.43287 0.23646 0.45602 0.24245 0.47778 C 0.24492 0.49931 0.24154 0.48009 0.2474 0.4956 C 0.25117 0.50556 0.25196 0.51875 0.25495 0.52894 C 0.25586 0.53218 0.25755 0.53472 0.25873 0.53773 C 0.26003 0.5412 0.26146 0.54491 0.2625 0.54884 C 0.26472 0.55741 0.26459 0.56968 0.26745 0.57778 C 0.27097 0.58796 0.27526 0.59815 0.27995 0.60671 C 0.28034 0.60972 0.28034 0.61296 0.28125 0.61551 C 0.28294 0.61991 0.2875 0.62662 0.2875 0.62685 C 0.28841 0.63171 0.29219 0.64884 0.29492 0.65116 C 0.29675 0.65278 0.3086 0.65556 0.30873 0.65556 C 0.31081 0.66713 0.31081 0.67917 0.3125 0.69097 C 0.31146 0.71852 0.30977 0.74236 0.30625 0.76875 C 0.30456 0.80301 0.30495 0.78658 0.30495 0.81783 " pathEditMode="relative" rAng="0" ptsTypes="AAAAAAAAAAAAAAAAAAAAAAAAAAAAA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32" y="40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38 -0.01458 C -0.00468 0.00301 -0.00091 0.0206 0.00365 0.03634 C 0.00795 0.05139 0.00782 0.0669 0.01368 0.08079 C 0.01615 0.09745 0.02279 0.11551 0.03243 0.12083 C 0.0362 0.12523 0.03815 0.12963 0.04245 0.13195 C 0.04375 0.13333 0.04493 0.13519 0.04623 0.13634 C 0.0474 0.13727 0.04883 0.1375 0.04987 0.13866 C 0.05834 0.14769 0.04597 0.13889 0.05612 0.14537 C 0.06927 0.16759 0.04727 0.13148 0.06237 0.15208 C 0.06472 0.15533 0.07631 0.17384 0.07865 0.1787 C 0.08112 0.18403 0.0806 0.18611 0.08373 0.18982 C 0.08763 0.19445 0.09206 0.19722 0.09623 0.20093 C 0.09818 0.20278 0.1056 0.21158 0.10743 0.21204 C 0.11407 0.21389 0.12084 0.21343 0.12748 0.21412 C 0.13464 0.21204 0.14037 0.21412 0.1474 0.21412 " pathEditMode="relative" rAng="0" ptsTypes="AAAAAAAAAAAAAAA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2" y="1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6" grpId="0" animBg="1"/>
      <p:bldP spid="7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63282" y="428525"/>
            <a:ext cx="4821575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FFFF00"/>
                </a:solidFill>
                <a:latin typeface="Algerian" panose="04020705040A02060702" pitchFamily="82" charset="0"/>
              </a:rPr>
              <a:t>Antimalarial drugs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2761" y="2509479"/>
            <a:ext cx="2211839" cy="954107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Causal prophylaxis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54582" y="2551287"/>
            <a:ext cx="4375018" cy="138499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Destroys parasite in </a:t>
            </a:r>
            <a:r>
              <a:rPr lang="en-US" sz="2800" b="1" dirty="0">
                <a:solidFill>
                  <a:srgbClr val="FF0000"/>
                </a:solidFill>
              </a:rPr>
              <a:t>liver</a:t>
            </a:r>
            <a:r>
              <a:rPr lang="en-US" sz="2800" dirty="0">
                <a:solidFill>
                  <a:schemeClr val="bg1"/>
                </a:solidFill>
              </a:rPr>
              <a:t> cells &amp; prevent invasion of erythrocytes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423502" y="2543531"/>
            <a:ext cx="2250338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</a:rPr>
              <a:t>Primaquine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5991" y="4615756"/>
            <a:ext cx="2303279" cy="954107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Suppressive prophylaxis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854582" y="4585700"/>
            <a:ext cx="4512177" cy="1815882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Suppresses the </a:t>
            </a:r>
            <a:r>
              <a:rPr lang="en-US" sz="2800" b="1" dirty="0" err="1">
                <a:solidFill>
                  <a:srgbClr val="FF0000"/>
                </a:solidFill>
              </a:rPr>
              <a:t>erythrocytic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>
                <a:solidFill>
                  <a:schemeClr val="bg1"/>
                </a:solidFill>
              </a:rPr>
              <a:t>phase &amp; thus attack of malaria fever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72737" y="4606067"/>
            <a:ext cx="2499223" cy="138499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Chloroquine, </a:t>
            </a:r>
            <a:r>
              <a:rPr lang="en-US" sz="2800" dirty="0" err="1">
                <a:solidFill>
                  <a:schemeClr val="bg1"/>
                </a:solidFill>
              </a:rPr>
              <a:t>mefloquine</a:t>
            </a:r>
            <a:r>
              <a:rPr lang="en-US" sz="2800" dirty="0">
                <a:solidFill>
                  <a:schemeClr val="bg1"/>
                </a:solidFill>
              </a:rPr>
              <a:t>, doxycycline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15991" y="1243821"/>
            <a:ext cx="6249538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  <a:latin typeface="Algerian" panose="04020705040A02060702" pitchFamily="82" charset="0"/>
              </a:rPr>
              <a:t>Therapeutic classification: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7488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2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84097" y="199925"/>
            <a:ext cx="4821575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FFFF00"/>
                </a:solidFill>
                <a:latin typeface="Algerian" panose="04020705040A02060702" pitchFamily="82" charset="0"/>
              </a:rPr>
              <a:t>Antimalarial drugs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1591" y="1859933"/>
            <a:ext cx="2633569" cy="138499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Clinical cure (</a:t>
            </a:r>
            <a:r>
              <a:rPr lang="en-US" sz="2800" b="1" dirty="0" err="1">
                <a:solidFill>
                  <a:srgbClr val="FF0000"/>
                </a:solidFill>
              </a:rPr>
              <a:t>Erythrocytic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schizonticide</a:t>
            </a:r>
            <a:r>
              <a:rPr lang="en-US" sz="2800" dirty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29466" y="1912020"/>
            <a:ext cx="3331028" cy="138499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Used to terminate  an episode of malarial fever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9500" y="3476492"/>
            <a:ext cx="2615180" cy="954107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Fast acting high efficacy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455229" y="3346142"/>
            <a:ext cx="2487091" cy="1815882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Chloroquine, quinine, </a:t>
            </a:r>
            <a:r>
              <a:rPr lang="en-US" sz="2800" dirty="0" err="1">
                <a:solidFill>
                  <a:schemeClr val="bg1"/>
                </a:solidFill>
              </a:rPr>
              <a:t>mefloquine</a:t>
            </a:r>
            <a:r>
              <a:rPr lang="en-US" sz="2800" dirty="0">
                <a:solidFill>
                  <a:schemeClr val="bg1"/>
                </a:solidFill>
              </a:rPr>
              <a:t>, artemisinin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57239" y="1033509"/>
            <a:ext cx="6249538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  <a:latin typeface="Algerian" panose="04020705040A02060702" pitchFamily="82" charset="0"/>
              </a:rPr>
              <a:t>Therapeutic classification: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80547" y="5396458"/>
            <a:ext cx="2589373" cy="954107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Slow acting low efficacy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571969" y="5085565"/>
            <a:ext cx="2889155" cy="138499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</a:rPr>
              <a:t>Pyrimethamine</a:t>
            </a:r>
            <a:r>
              <a:rPr lang="en-US" sz="2800" dirty="0">
                <a:solidFill>
                  <a:schemeClr val="bg1"/>
                </a:solidFill>
              </a:rPr>
              <a:t>, </a:t>
            </a:r>
            <a:r>
              <a:rPr lang="en-US" sz="2800" dirty="0" err="1">
                <a:solidFill>
                  <a:schemeClr val="bg1"/>
                </a:solidFill>
              </a:rPr>
              <a:t>proguanil</a:t>
            </a:r>
            <a:r>
              <a:rPr lang="en-US" sz="2800" dirty="0">
                <a:solidFill>
                  <a:schemeClr val="bg1"/>
                </a:solidFill>
              </a:rPr>
              <a:t>, sulfonamides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6351" y="1855708"/>
            <a:ext cx="2603089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Radical cure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344706" y="1924723"/>
            <a:ext cx="2723434" cy="138499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Eradicate all forms of vivax from the body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438788" y="1979587"/>
            <a:ext cx="3319709" cy="954107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Suppressive drug + </a:t>
            </a:r>
            <a:r>
              <a:rPr lang="en-US" sz="2800" dirty="0" err="1">
                <a:solidFill>
                  <a:schemeClr val="bg1"/>
                </a:solidFill>
              </a:rPr>
              <a:t>hypnozoitocidal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1978" y="3503309"/>
            <a:ext cx="2602702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</a:rPr>
              <a:t>Gametocidal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14226" y="3476492"/>
            <a:ext cx="2569489" cy="1815882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Destroys gametocytes &amp; prevent transmission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455229" y="4915670"/>
            <a:ext cx="3013302" cy="954107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</a:rPr>
              <a:t>Primaquine</a:t>
            </a:r>
            <a:r>
              <a:rPr lang="en-US" sz="2800" dirty="0">
                <a:solidFill>
                  <a:schemeClr val="bg1"/>
                </a:solidFill>
              </a:rPr>
              <a:t>, all species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470360" y="5903893"/>
            <a:ext cx="3172165" cy="954107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</a:rPr>
              <a:t>Proguanil</a:t>
            </a:r>
            <a:r>
              <a:rPr lang="en-US" sz="2800" dirty="0">
                <a:solidFill>
                  <a:schemeClr val="bg1"/>
                </a:solidFill>
              </a:rPr>
              <a:t>, </a:t>
            </a:r>
            <a:r>
              <a:rPr lang="en-US" sz="2800" dirty="0" err="1">
                <a:solidFill>
                  <a:schemeClr val="bg1"/>
                </a:solidFill>
              </a:rPr>
              <a:t>pyrimethamine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447822" y="3389279"/>
            <a:ext cx="3013302" cy="138499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Chloroquine, quinine against vivax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26267" y="6208950"/>
            <a:ext cx="3017886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</a:rPr>
              <a:t>Sporozoitocides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329466" y="5753679"/>
            <a:ext cx="2210426" cy="954107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Destroys </a:t>
            </a:r>
            <a:r>
              <a:rPr lang="en-US" sz="2800" dirty="0" err="1">
                <a:solidFill>
                  <a:schemeClr val="bg1"/>
                </a:solidFill>
              </a:rPr>
              <a:t>sporozoites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773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26609" y="276125"/>
            <a:ext cx="4038623" cy="584775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solidFill>
                  <a:srgbClr val="FFFF00"/>
                </a:solidFill>
                <a:latin typeface="Algerian" panose="04020705040A02060702" pitchFamily="82" charset="0"/>
              </a:rPr>
              <a:t>artemesinin</a:t>
            </a:r>
            <a:endParaRPr lang="en-US" sz="3200" dirty="0">
              <a:solidFill>
                <a:srgbClr val="FFFF00"/>
              </a:solidFill>
              <a:latin typeface="Algerian" panose="04020705040A02060702" pitchFamily="8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4654" y="2360391"/>
            <a:ext cx="6293306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marL="0" lvl="1" indent="-285750"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</a:rPr>
              <a:t>Fast acting </a:t>
            </a:r>
            <a:r>
              <a:rPr lang="en-US" sz="2800" b="1" dirty="0">
                <a:solidFill>
                  <a:schemeClr val="bg1"/>
                </a:solidFill>
              </a:rPr>
              <a:t>blood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Schizontocide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7222" y="3127830"/>
            <a:ext cx="5673373" cy="954107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Affect all forms including multi-drug resistant </a:t>
            </a:r>
            <a:r>
              <a:rPr lang="en-US" sz="2800" i="1" dirty="0">
                <a:solidFill>
                  <a:schemeClr val="bg1"/>
                </a:solidFill>
              </a:rPr>
              <a:t>P. falciparum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11" name="Picture 10" descr="Annual wormwood for antimalarial drug.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8561" y="0"/>
            <a:ext cx="2971800" cy="2423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44654" y="5016163"/>
            <a:ext cx="6293306" cy="954107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marL="0" lvl="1" indent="-285750"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</a:rPr>
              <a:t>High recrudescence rate after short-course therapy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17222" y="4334616"/>
            <a:ext cx="6293306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marL="0" lvl="1" indent="-285750">
              <a:buBlip>
                <a:blip r:embed="rId3"/>
              </a:buBlip>
            </a:pPr>
            <a:r>
              <a:rPr lang="en-US" sz="2800" b="1" dirty="0">
                <a:solidFill>
                  <a:schemeClr val="bg1"/>
                </a:solidFill>
              </a:rPr>
              <a:t>Short</a:t>
            </a:r>
            <a:r>
              <a:rPr lang="en-US" sz="2800" dirty="0">
                <a:solidFill>
                  <a:schemeClr val="bg1"/>
                </a:solidFill>
              </a:rPr>
              <a:t> duration of action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75134" y="1214343"/>
            <a:ext cx="7161986" cy="954107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marL="0" lvl="1" indent="-285750">
              <a:buBlip>
                <a:blip r:embed="rId3"/>
              </a:buBlip>
            </a:pPr>
            <a:r>
              <a:rPr lang="en-US" sz="2800" dirty="0" err="1">
                <a:solidFill>
                  <a:schemeClr val="bg1"/>
                </a:solidFill>
              </a:rPr>
              <a:t>Artemisinin</a:t>
            </a:r>
            <a:r>
              <a:rPr lang="en-US" sz="2800" dirty="0">
                <a:solidFill>
                  <a:schemeClr val="bg1"/>
                </a:solidFill>
              </a:rPr>
              <a:t> is the active principle of the plant </a:t>
            </a:r>
            <a:r>
              <a:rPr lang="en-US" sz="2800" i="1" dirty="0">
                <a:solidFill>
                  <a:schemeClr val="bg1"/>
                </a:solidFill>
              </a:rPr>
              <a:t>Artemisia </a:t>
            </a:r>
            <a:r>
              <a:rPr lang="en-US" sz="2800" i="1" dirty="0" err="1">
                <a:solidFill>
                  <a:schemeClr val="bg1"/>
                </a:solidFill>
              </a:rPr>
              <a:t>annua</a:t>
            </a:r>
            <a:r>
              <a:rPr lang="en-US" sz="2800" i="1" dirty="0">
                <a:solidFill>
                  <a:schemeClr val="bg1"/>
                </a:solidFill>
              </a:rPr>
              <a:t> </a:t>
            </a:r>
            <a:r>
              <a:rPr lang="en-US" sz="2800" b="1" dirty="0">
                <a:solidFill>
                  <a:schemeClr val="bg1"/>
                </a:solidFill>
              </a:rPr>
              <a:t>(</a:t>
            </a:r>
            <a:r>
              <a:rPr lang="en-US" sz="2800" b="1" dirty="0" err="1">
                <a:solidFill>
                  <a:schemeClr val="bg1"/>
                </a:solidFill>
              </a:rPr>
              <a:t>qinghaosu</a:t>
            </a:r>
            <a:r>
              <a:rPr lang="en-US" sz="2800" b="1" dirty="0">
                <a:solidFill>
                  <a:schemeClr val="bg1"/>
                </a:solidFill>
              </a:rPr>
              <a:t>)</a:t>
            </a:r>
            <a:endParaRPr lang="en-US" sz="2800" i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9081" y="6063827"/>
            <a:ext cx="9458691" cy="523220"/>
          </a:xfrm>
          <a:prstGeom prst="rect">
            <a:avLst/>
          </a:prstGeom>
          <a:solidFill>
            <a:srgbClr val="00B050"/>
          </a:solidFill>
          <a:ln w="381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marL="0" lvl="1" indent="-285750">
              <a:buBlip>
                <a:blip r:embed="rId3"/>
              </a:buBlip>
            </a:pPr>
            <a:r>
              <a:rPr lang="en-US" sz="2800" dirty="0">
                <a:solidFill>
                  <a:schemeClr val="bg1"/>
                </a:solidFill>
              </a:rPr>
              <a:t>Poorly soluble in water &amp; oil, can only be used orally.</a:t>
            </a:r>
          </a:p>
        </p:txBody>
      </p:sp>
      <p:pic>
        <p:nvPicPr>
          <p:cNvPr id="26626" name="Picture 2" descr="نتيجة بحث الصور عن ‪antimalarial drugs comics‬‏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620001" y="2514600"/>
            <a:ext cx="4241418" cy="3390900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16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3" grpId="0" animBg="1"/>
      <p:bldP spid="15" grpId="0" animBg="1"/>
      <p:bldP spid="16" grpId="0" animBg="1"/>
      <p:bldP spid="1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sh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Mesh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TM03457485[[fn=Mesh]]</Template>
  <TotalTime>23679</TotalTime>
  <Words>1702</Words>
  <Application>Microsoft Office PowerPoint</Application>
  <PresentationFormat>Widescreen</PresentationFormat>
  <Paragraphs>328</Paragraphs>
  <Slides>35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5" baseType="lpstr">
      <vt:lpstr>Agency FB</vt:lpstr>
      <vt:lpstr>Algerian</vt:lpstr>
      <vt:lpstr>Arial</vt:lpstr>
      <vt:lpstr>Arial Narrow</vt:lpstr>
      <vt:lpstr>Calibri</vt:lpstr>
      <vt:lpstr>Century Gothic</vt:lpstr>
      <vt:lpstr>TimesNewRomanPS-ItalicMT</vt:lpstr>
      <vt:lpstr>TimesNewRomanPSMT</vt:lpstr>
      <vt:lpstr>Wingdings</vt:lpstr>
      <vt:lpstr>Mesh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salah osama</dc:creator>
  <cp:lastModifiedBy>Dana Al-Kadi</cp:lastModifiedBy>
  <cp:revision>987</cp:revision>
  <dcterms:created xsi:type="dcterms:W3CDTF">2015-12-03T14:01:37Z</dcterms:created>
  <dcterms:modified xsi:type="dcterms:W3CDTF">2018-12-18T10:07:14Z</dcterms:modified>
</cp:coreProperties>
</file>