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7" r:id="rId1"/>
  </p:sldMasterIdLst>
  <p:notesMasterIdLst>
    <p:notesMasterId r:id="rId32"/>
  </p:notesMasterIdLst>
  <p:sldIdLst>
    <p:sldId id="310" r:id="rId2"/>
    <p:sldId id="362" r:id="rId3"/>
    <p:sldId id="305" r:id="rId4"/>
    <p:sldId id="304" r:id="rId5"/>
    <p:sldId id="306" r:id="rId6"/>
    <p:sldId id="377" r:id="rId7"/>
    <p:sldId id="283" r:id="rId8"/>
    <p:sldId id="284" r:id="rId9"/>
    <p:sldId id="285" r:id="rId10"/>
    <p:sldId id="286" r:id="rId11"/>
    <p:sldId id="307" r:id="rId12"/>
    <p:sldId id="291" r:id="rId13"/>
    <p:sldId id="293" r:id="rId14"/>
    <p:sldId id="297" r:id="rId15"/>
    <p:sldId id="276" r:id="rId16"/>
    <p:sldId id="364" r:id="rId17"/>
    <p:sldId id="277" r:id="rId18"/>
    <p:sldId id="279" r:id="rId19"/>
    <p:sldId id="367" r:id="rId20"/>
    <p:sldId id="378" r:id="rId21"/>
    <p:sldId id="369" r:id="rId22"/>
    <p:sldId id="370" r:id="rId23"/>
    <p:sldId id="299" r:id="rId24"/>
    <p:sldId id="373" r:id="rId25"/>
    <p:sldId id="371" r:id="rId26"/>
    <p:sldId id="372" r:id="rId27"/>
    <p:sldId id="308" r:id="rId28"/>
    <p:sldId id="375" r:id="rId29"/>
    <p:sldId id="376" r:id="rId30"/>
    <p:sldId id="309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677"/>
    <a:srgbClr val="FF6699"/>
    <a:srgbClr val="FF0066"/>
    <a:srgbClr val="7030A0"/>
    <a:srgbClr val="C9A4E4"/>
    <a:srgbClr val="C139B7"/>
    <a:srgbClr val="AB29C9"/>
    <a:srgbClr val="F2C400"/>
    <a:srgbClr val="FFABD5"/>
    <a:srgbClr val="E58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5935"/>
  </p:normalViewPr>
  <p:slideViewPr>
    <p:cSldViewPr snapToGrid="0">
      <p:cViewPr varScale="1">
        <p:scale>
          <a:sx n="72" d="100"/>
          <a:sy n="72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1AC56-EB72-408C-9005-547D3E3553D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9B1698-83BF-44E7-9703-7E979F967D26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algn="l"/>
          <a:r>
            <a:rPr lang="en-US" b="1" dirty="0">
              <a:solidFill>
                <a:schemeClr val="tx1"/>
              </a:solidFill>
              <a:latin typeface="+mn-lt"/>
            </a:rPr>
            <a:t>1. Tensor </a:t>
          </a:r>
          <a:r>
            <a:rPr lang="en-US" b="1" dirty="0" err="1">
              <a:solidFill>
                <a:schemeClr val="tx1"/>
              </a:solidFill>
              <a:latin typeface="+mn-lt"/>
            </a:rPr>
            <a:t>veli</a:t>
          </a:r>
          <a:r>
            <a:rPr lang="en-US" b="1" dirty="0">
              <a:solidFill>
                <a:schemeClr val="tx1"/>
              </a:solidFill>
              <a:latin typeface="+mn-lt"/>
            </a:rPr>
            <a:t> </a:t>
          </a:r>
          <a:r>
            <a:rPr lang="en-US" b="1" dirty="0" err="1">
              <a:solidFill>
                <a:schemeClr val="tx1"/>
              </a:solidFill>
              <a:latin typeface="+mn-lt"/>
            </a:rPr>
            <a:t>palatini</a:t>
          </a:r>
          <a:r>
            <a:rPr lang="en-US" b="1" dirty="0">
              <a:solidFill>
                <a:schemeClr val="tx1"/>
              </a:solidFill>
              <a:latin typeface="+mn-lt"/>
            </a:rPr>
            <a:t>*</a:t>
          </a:r>
        </a:p>
      </dgm:t>
    </dgm:pt>
    <dgm:pt modelId="{1C934A3D-F02A-4A97-82B0-7EF739D49282}" type="parTrans" cxnId="{D6BA2AD7-A91A-40C2-9CA5-7AB953952C1C}">
      <dgm:prSet/>
      <dgm:spPr/>
      <dgm:t>
        <a:bodyPr/>
        <a:lstStyle/>
        <a:p>
          <a:endParaRPr lang="en-US"/>
        </a:p>
      </dgm:t>
    </dgm:pt>
    <dgm:pt modelId="{B0DD05E3-62DF-418C-8365-6B1D8B35869A}" type="sibTrans" cxnId="{D6BA2AD7-A91A-40C2-9CA5-7AB953952C1C}">
      <dgm:prSet/>
      <dgm:spPr/>
      <dgm:t>
        <a:bodyPr/>
        <a:lstStyle/>
        <a:p>
          <a:endParaRPr lang="en-US"/>
        </a:p>
      </dgm:t>
    </dgm:pt>
    <dgm:pt modelId="{1F94FF53-63C6-4601-AB9C-281675372DCA}">
      <dgm:prSet/>
      <dgm:spPr>
        <a:solidFill>
          <a:srgbClr val="7030A0"/>
        </a:solidFill>
      </dgm:spPr>
      <dgm:t>
        <a:bodyPr/>
        <a:lstStyle/>
        <a:p>
          <a:pPr algn="l"/>
          <a:r>
            <a:rPr lang="en-US" b="1">
              <a:solidFill>
                <a:schemeClr val="tx1"/>
              </a:solidFill>
              <a:latin typeface="+mn-lt"/>
            </a:rPr>
            <a:t>2. Levator veli palatini*</a:t>
          </a:r>
          <a:endParaRPr lang="en-US" b="1" dirty="0">
            <a:solidFill>
              <a:schemeClr val="tx1"/>
            </a:solidFill>
            <a:latin typeface="+mn-lt"/>
          </a:endParaRPr>
        </a:p>
      </dgm:t>
    </dgm:pt>
    <dgm:pt modelId="{CB3DDD58-B92E-4A8D-8383-F2A35E429502}" type="parTrans" cxnId="{064ED013-7C10-42EA-9FA5-AC6D96A4526D}">
      <dgm:prSet/>
      <dgm:spPr/>
      <dgm:t>
        <a:bodyPr/>
        <a:lstStyle/>
        <a:p>
          <a:endParaRPr lang="en-US"/>
        </a:p>
      </dgm:t>
    </dgm:pt>
    <dgm:pt modelId="{C3EE5B5D-98E1-49FD-80D3-FFC2C01BA04F}" type="sibTrans" cxnId="{064ED013-7C10-42EA-9FA5-AC6D96A4526D}">
      <dgm:prSet/>
      <dgm:spPr/>
      <dgm:t>
        <a:bodyPr/>
        <a:lstStyle/>
        <a:p>
          <a:endParaRPr lang="en-US"/>
        </a:p>
      </dgm:t>
    </dgm:pt>
    <dgm:pt modelId="{D1B48ED0-B326-416E-B14D-42CD9D251824}">
      <dgm:prSet/>
      <dgm:spPr/>
      <dgm:t>
        <a:bodyPr/>
        <a:lstStyle/>
        <a:p>
          <a:pPr algn="l"/>
          <a:r>
            <a:rPr lang="en-US" b="1">
              <a:solidFill>
                <a:schemeClr val="tx1"/>
              </a:solidFill>
              <a:latin typeface="+mn-lt"/>
            </a:rPr>
            <a:t>3. Palatoglossus</a:t>
          </a:r>
          <a:endParaRPr lang="en-US" b="1" dirty="0">
            <a:solidFill>
              <a:schemeClr val="tx1"/>
            </a:solidFill>
            <a:latin typeface="+mn-lt"/>
          </a:endParaRPr>
        </a:p>
      </dgm:t>
    </dgm:pt>
    <dgm:pt modelId="{FD9053D6-0BDF-48B5-B5AD-F572A4903486}" type="parTrans" cxnId="{E4B7EF63-656B-449E-A78C-D11642E2D50D}">
      <dgm:prSet/>
      <dgm:spPr/>
      <dgm:t>
        <a:bodyPr/>
        <a:lstStyle/>
        <a:p>
          <a:endParaRPr lang="en-US"/>
        </a:p>
      </dgm:t>
    </dgm:pt>
    <dgm:pt modelId="{353B3EA4-C5AD-4239-B588-1DD670FFF9A7}" type="sibTrans" cxnId="{E4B7EF63-656B-449E-A78C-D11642E2D50D}">
      <dgm:prSet/>
      <dgm:spPr/>
      <dgm:t>
        <a:bodyPr/>
        <a:lstStyle/>
        <a:p>
          <a:endParaRPr lang="en-US"/>
        </a:p>
      </dgm:t>
    </dgm:pt>
    <dgm:pt modelId="{4C8D08C8-0E23-4242-A1F6-31D85862FC50}">
      <dgm:prSet/>
      <dgm:spPr/>
      <dgm:t>
        <a:bodyPr/>
        <a:lstStyle/>
        <a:p>
          <a:pPr algn="l"/>
          <a:r>
            <a:rPr lang="en-US" b="1">
              <a:solidFill>
                <a:schemeClr val="tx1"/>
              </a:solidFill>
              <a:latin typeface="+mn-lt"/>
            </a:rPr>
            <a:t>4. Palatopharyngeus  </a:t>
          </a:r>
          <a:endParaRPr lang="en-US" b="1" dirty="0">
            <a:solidFill>
              <a:schemeClr val="tx1"/>
            </a:solidFill>
            <a:latin typeface="+mn-lt"/>
          </a:endParaRPr>
        </a:p>
      </dgm:t>
    </dgm:pt>
    <dgm:pt modelId="{5A137AB1-F5B7-4AAE-8777-BB2C76E69A52}" type="parTrans" cxnId="{7AF388DC-A8E0-4AF9-AB90-E497DE783B15}">
      <dgm:prSet/>
      <dgm:spPr/>
      <dgm:t>
        <a:bodyPr/>
        <a:lstStyle/>
        <a:p>
          <a:endParaRPr lang="en-US"/>
        </a:p>
      </dgm:t>
    </dgm:pt>
    <dgm:pt modelId="{6C1F2CE7-95E7-4E8E-B71D-50A33DEF5704}" type="sibTrans" cxnId="{7AF388DC-A8E0-4AF9-AB90-E497DE783B15}">
      <dgm:prSet/>
      <dgm:spPr/>
      <dgm:t>
        <a:bodyPr/>
        <a:lstStyle/>
        <a:p>
          <a:endParaRPr lang="en-US"/>
        </a:p>
      </dgm:t>
    </dgm:pt>
    <dgm:pt modelId="{0FAB9A5C-EA68-417D-A7CD-1BDAD083AB26}">
      <dgm:prSet/>
      <dgm:spPr/>
      <dgm:t>
        <a:bodyPr/>
        <a:lstStyle/>
        <a:p>
          <a:pPr algn="l"/>
          <a:r>
            <a:rPr lang="en-US" b="1" dirty="0">
              <a:solidFill>
                <a:schemeClr val="tx1"/>
              </a:solidFill>
              <a:latin typeface="+mn-lt"/>
            </a:rPr>
            <a:t>5. Musculus uvulae</a:t>
          </a:r>
        </a:p>
      </dgm:t>
    </dgm:pt>
    <dgm:pt modelId="{F4E62E38-5A76-4EA8-AC20-A240606C5A00}" type="parTrans" cxnId="{1F4A303E-315F-4120-B2B0-BF37DCE3AB07}">
      <dgm:prSet/>
      <dgm:spPr/>
      <dgm:t>
        <a:bodyPr/>
        <a:lstStyle/>
        <a:p>
          <a:endParaRPr lang="en-US"/>
        </a:p>
      </dgm:t>
    </dgm:pt>
    <dgm:pt modelId="{7940F385-3468-406B-B878-7A0805C85DAD}" type="sibTrans" cxnId="{1F4A303E-315F-4120-B2B0-BF37DCE3AB07}">
      <dgm:prSet/>
      <dgm:spPr/>
      <dgm:t>
        <a:bodyPr/>
        <a:lstStyle/>
        <a:p>
          <a:endParaRPr lang="en-US"/>
        </a:p>
      </dgm:t>
    </dgm:pt>
    <dgm:pt modelId="{1EB43E38-326A-4A25-AF42-2D8E21DCE49C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69973510-231D-4052-997B-4B9161A90BBB}" type="parTrans" cxnId="{00E6FE39-C275-47E4-AFF8-CED6BA32CF48}">
      <dgm:prSet/>
      <dgm:spPr/>
      <dgm:t>
        <a:bodyPr/>
        <a:lstStyle/>
        <a:p>
          <a:endParaRPr lang="en-US"/>
        </a:p>
      </dgm:t>
    </dgm:pt>
    <dgm:pt modelId="{43B10A80-A7A2-4BDD-AA56-598076A4F701}" type="sibTrans" cxnId="{00E6FE39-C275-47E4-AFF8-CED6BA32CF48}">
      <dgm:prSet/>
      <dgm:spPr/>
      <dgm:t>
        <a:bodyPr/>
        <a:lstStyle/>
        <a:p>
          <a:endParaRPr lang="en-US"/>
        </a:p>
      </dgm:t>
    </dgm:pt>
    <dgm:pt modelId="{956B10E3-5A74-4F88-9772-60523C91C31E}">
      <dgm:prSet custT="1"/>
      <dgm:spPr>
        <a:solidFill>
          <a:srgbClr val="C9A4E4">
            <a:alpha val="89804"/>
          </a:srgbClr>
        </a:solidFill>
      </dgm:spPr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BFC8FFD8-1E3D-494F-83FC-013A4B616F6C}" type="parTrans" cxnId="{8C367376-F457-4DA5-A460-14A00707C61F}">
      <dgm:prSet/>
      <dgm:spPr/>
      <dgm:t>
        <a:bodyPr/>
        <a:lstStyle/>
        <a:p>
          <a:endParaRPr lang="en-US"/>
        </a:p>
      </dgm:t>
    </dgm:pt>
    <dgm:pt modelId="{EBB1421E-8D32-4DC5-97B0-BEAA0D32611D}" type="sibTrans" cxnId="{8C367376-F457-4DA5-A460-14A00707C61F}">
      <dgm:prSet/>
      <dgm:spPr/>
      <dgm:t>
        <a:bodyPr/>
        <a:lstStyle/>
        <a:p>
          <a:endParaRPr lang="en-US"/>
        </a:p>
      </dgm:t>
    </dgm:pt>
    <dgm:pt modelId="{7DE2C762-47D7-4BE9-A075-894FA6688F13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95C145C3-734D-415A-9FE1-877C6AA39D71}" type="parTrans" cxnId="{BBA08E76-646C-42C8-8EC5-F44F71DAA63D}">
      <dgm:prSet/>
      <dgm:spPr/>
      <dgm:t>
        <a:bodyPr/>
        <a:lstStyle/>
        <a:p>
          <a:endParaRPr lang="en-US"/>
        </a:p>
      </dgm:t>
    </dgm:pt>
    <dgm:pt modelId="{3631633C-65A4-4D9F-9FEB-4BA8C2F3EA94}" type="sibTrans" cxnId="{BBA08E76-646C-42C8-8EC5-F44F71DAA63D}">
      <dgm:prSet/>
      <dgm:spPr/>
      <dgm:t>
        <a:bodyPr/>
        <a:lstStyle/>
        <a:p>
          <a:endParaRPr lang="en-US"/>
        </a:p>
      </dgm:t>
    </dgm:pt>
    <dgm:pt modelId="{FF5C9200-A96E-4036-AE70-4686C3571785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B5FFB47F-6A60-46F9-99AF-738DCDC35228}" type="parTrans" cxnId="{F9EAD663-7538-4714-B1A8-B8531B3AAAA6}">
      <dgm:prSet/>
      <dgm:spPr/>
      <dgm:t>
        <a:bodyPr/>
        <a:lstStyle/>
        <a:p>
          <a:endParaRPr lang="en-US"/>
        </a:p>
      </dgm:t>
    </dgm:pt>
    <dgm:pt modelId="{8CD05A08-AA9F-4A74-B86B-6075C412FC5B}" type="sibTrans" cxnId="{F9EAD663-7538-4714-B1A8-B8531B3AAAA6}">
      <dgm:prSet/>
      <dgm:spPr/>
      <dgm:t>
        <a:bodyPr/>
        <a:lstStyle/>
        <a:p>
          <a:endParaRPr lang="en-US"/>
        </a:p>
      </dgm:t>
    </dgm:pt>
    <dgm:pt modelId="{9E8E50C8-54B2-4B7F-A16D-CF6F9EB5F83F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C29C9499-39C1-4D76-8DAF-E2B24D5CA8B8}" type="parTrans" cxnId="{75DB2C01-0EBF-429E-8687-36E04691CF5A}">
      <dgm:prSet/>
      <dgm:spPr/>
      <dgm:t>
        <a:bodyPr/>
        <a:lstStyle/>
        <a:p>
          <a:endParaRPr lang="en-US"/>
        </a:p>
      </dgm:t>
    </dgm:pt>
    <dgm:pt modelId="{C1E5861B-C1DC-4488-BCE2-C6FFF09BAFD5}" type="sibTrans" cxnId="{75DB2C01-0EBF-429E-8687-36E04691CF5A}">
      <dgm:prSet/>
      <dgm:spPr/>
      <dgm:t>
        <a:bodyPr/>
        <a:lstStyle/>
        <a:p>
          <a:endParaRPr lang="en-US"/>
        </a:p>
      </dgm:t>
    </dgm:pt>
    <dgm:pt modelId="{A5F3DC9C-DF0B-4CFA-9723-8BA9EEDA6B38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 sz="1600">
              <a:solidFill>
                <a:schemeClr val="bg1">
                  <a:lumMod val="50000"/>
                </a:schemeClr>
              </a:solidFill>
            </a:rPr>
            <a:t>Tenses the soft palate</a:t>
          </a:r>
        </a:p>
      </dgm:t>
    </dgm:pt>
    <dgm:pt modelId="{2CAD467A-993F-4152-B308-492A20C84C62}" type="parTrans" cxnId="{07EE0628-D0CE-48BC-B21B-00CEABC08A06}">
      <dgm:prSet/>
      <dgm:spPr/>
      <dgm:t>
        <a:bodyPr/>
        <a:lstStyle/>
        <a:p>
          <a:endParaRPr lang="en-US"/>
        </a:p>
      </dgm:t>
    </dgm:pt>
    <dgm:pt modelId="{7FFABFEB-9A8A-4BD1-A179-E9AFE67BBE8A}" type="sibTrans" cxnId="{07EE0628-D0CE-48BC-B21B-00CEABC08A06}">
      <dgm:prSet/>
      <dgm:spPr/>
      <dgm:t>
        <a:bodyPr/>
        <a:lstStyle/>
        <a:p>
          <a:endParaRPr lang="en-US"/>
        </a:p>
      </dgm:t>
    </dgm:pt>
    <dgm:pt modelId="{B515615E-8295-4EA0-A390-B126DDDC9D2A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endParaRPr lang="en-US" sz="1600" dirty="0">
            <a:solidFill>
              <a:schemeClr val="bg1">
                <a:lumMod val="50000"/>
              </a:schemeClr>
            </a:solidFill>
          </a:endParaRPr>
        </a:p>
      </dgm:t>
    </dgm:pt>
    <dgm:pt modelId="{CA0C946E-6B3F-4FA5-9351-F05732317E66}" type="parTrans" cxnId="{A2CD8271-4337-4E08-81A0-43D817D7984E}">
      <dgm:prSet/>
      <dgm:spPr/>
      <dgm:t>
        <a:bodyPr/>
        <a:lstStyle/>
        <a:p>
          <a:endParaRPr lang="en-US"/>
        </a:p>
      </dgm:t>
    </dgm:pt>
    <dgm:pt modelId="{91F9AC6B-48B3-4B12-B088-0357C7A5EEFD}" type="sibTrans" cxnId="{A2CD8271-4337-4E08-81A0-43D817D7984E}">
      <dgm:prSet/>
      <dgm:spPr/>
      <dgm:t>
        <a:bodyPr/>
        <a:lstStyle/>
        <a:p>
          <a:endParaRPr lang="en-US"/>
        </a:p>
      </dgm:t>
    </dgm:pt>
    <dgm:pt modelId="{07149187-3B58-4918-BE6D-3CB40E94B584}">
      <dgm:prSet custT="1"/>
      <dgm:spPr>
        <a:solidFill>
          <a:srgbClr val="C9A4E4">
            <a:alpha val="89804"/>
          </a:srgbClr>
        </a:solidFill>
      </dgm:spPr>
      <dgm:t>
        <a:bodyPr/>
        <a:lstStyle/>
        <a:p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Elevates the soft palate</a:t>
          </a:r>
        </a:p>
      </dgm:t>
    </dgm:pt>
    <dgm:pt modelId="{AF68277B-3284-411A-A90D-6172D2C9D2A9}" type="parTrans" cxnId="{1F89799B-328B-48AF-82D8-7F164924F66D}">
      <dgm:prSet/>
      <dgm:spPr/>
      <dgm:t>
        <a:bodyPr/>
        <a:lstStyle/>
        <a:p>
          <a:endParaRPr lang="en-US"/>
        </a:p>
      </dgm:t>
    </dgm:pt>
    <dgm:pt modelId="{DF938397-603C-4840-AC8A-48D37ACD98C8}" type="sibTrans" cxnId="{1F89799B-328B-48AF-82D8-7F164924F66D}">
      <dgm:prSet/>
      <dgm:spPr/>
      <dgm:t>
        <a:bodyPr/>
        <a:lstStyle/>
        <a:p>
          <a:endParaRPr lang="en-US"/>
        </a:p>
      </dgm:t>
    </dgm:pt>
    <dgm:pt modelId="{67CD7365-83E7-443C-B9DF-8A69AEBB6498}">
      <dgm:prSet custT="1"/>
      <dgm:spPr>
        <a:solidFill>
          <a:srgbClr val="C9A4E4">
            <a:alpha val="89804"/>
          </a:srgbClr>
        </a:solidFill>
      </dgm:spPr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07C46901-D323-40E7-82A1-79536D8632EB}" type="parTrans" cxnId="{82DB7533-F839-4ED7-9EE1-1AC88FEF119B}">
      <dgm:prSet/>
      <dgm:spPr/>
      <dgm:t>
        <a:bodyPr/>
        <a:lstStyle/>
        <a:p>
          <a:endParaRPr lang="en-US"/>
        </a:p>
      </dgm:t>
    </dgm:pt>
    <dgm:pt modelId="{FC2D2C19-B095-4CD6-84D6-27D3477DDD8A}" type="sibTrans" cxnId="{82DB7533-F839-4ED7-9EE1-1AC88FEF119B}">
      <dgm:prSet/>
      <dgm:spPr/>
      <dgm:t>
        <a:bodyPr/>
        <a:lstStyle/>
        <a:p>
          <a:endParaRPr lang="en-US"/>
        </a:p>
      </dgm:t>
    </dgm:pt>
    <dgm:pt modelId="{ED3AE5AC-8EE7-4D38-B56D-73934066D8C2}">
      <dgm:prSet custT="1"/>
      <dgm:spPr/>
      <dgm:t>
        <a:bodyPr/>
        <a:lstStyle/>
        <a:p>
          <a:r>
            <a:rPr lang="en-US" sz="1600">
              <a:solidFill>
                <a:schemeClr val="bg1">
                  <a:lumMod val="50000"/>
                </a:schemeClr>
              </a:solidFill>
            </a:rPr>
            <a:t>Pulls palatoglossal fold toward midline</a:t>
          </a:r>
        </a:p>
      </dgm:t>
    </dgm:pt>
    <dgm:pt modelId="{66CF65C3-FC1F-4B21-9B35-1F7B8E4D7C6B}" type="parTrans" cxnId="{2B77E045-D423-4CDD-907A-F4D1F45F4AA7}">
      <dgm:prSet/>
      <dgm:spPr/>
      <dgm:t>
        <a:bodyPr/>
        <a:lstStyle/>
        <a:p>
          <a:endParaRPr lang="en-US"/>
        </a:p>
      </dgm:t>
    </dgm:pt>
    <dgm:pt modelId="{02208769-4FB7-4B45-945B-11385BDA3BE1}" type="sibTrans" cxnId="{2B77E045-D423-4CDD-907A-F4D1F45F4AA7}">
      <dgm:prSet/>
      <dgm:spPr/>
      <dgm:t>
        <a:bodyPr/>
        <a:lstStyle/>
        <a:p>
          <a:endParaRPr lang="en-US"/>
        </a:p>
      </dgm:t>
    </dgm:pt>
    <dgm:pt modelId="{91AAD073-C912-4EAB-9872-E398C1CF8AF0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14C6D1BD-DAC9-4996-806F-E6115A2DC239}" type="parTrans" cxnId="{04352D81-C6FB-423B-99BC-3A50AFFBA94C}">
      <dgm:prSet/>
      <dgm:spPr/>
      <dgm:t>
        <a:bodyPr/>
        <a:lstStyle/>
        <a:p>
          <a:endParaRPr lang="en-US"/>
        </a:p>
      </dgm:t>
    </dgm:pt>
    <dgm:pt modelId="{3494075F-29E7-4218-A85C-8C2CB6330020}" type="sibTrans" cxnId="{04352D81-C6FB-423B-99BC-3A50AFFBA94C}">
      <dgm:prSet/>
      <dgm:spPr/>
      <dgm:t>
        <a:bodyPr/>
        <a:lstStyle/>
        <a:p>
          <a:endParaRPr lang="en-US"/>
        </a:p>
      </dgm:t>
    </dgm:pt>
    <dgm:pt modelId="{B30C3736-8AAA-4AEC-9B8C-C2FD1D9A2708}">
      <dgm:prSet custT="1"/>
      <dgm:spPr/>
      <dgm:t>
        <a:bodyPr/>
        <a:lstStyle/>
        <a:p>
          <a:r>
            <a:rPr lang="en-US" sz="1600">
              <a:solidFill>
                <a:schemeClr val="bg1">
                  <a:lumMod val="50000"/>
                </a:schemeClr>
              </a:solidFill>
            </a:rPr>
            <a:t>Moves palatopharyngeal fold toward midline</a:t>
          </a:r>
        </a:p>
      </dgm:t>
    </dgm:pt>
    <dgm:pt modelId="{97AA60FB-D3C8-4A28-8F94-2015A17957F8}" type="parTrans" cxnId="{1FE20A18-A803-4185-B756-7B23106D7C79}">
      <dgm:prSet/>
      <dgm:spPr/>
      <dgm:t>
        <a:bodyPr/>
        <a:lstStyle/>
        <a:p>
          <a:endParaRPr lang="en-US"/>
        </a:p>
      </dgm:t>
    </dgm:pt>
    <dgm:pt modelId="{E27902BC-A82D-435F-A3F6-F2B951E1CBEC}" type="sibTrans" cxnId="{1FE20A18-A803-4185-B756-7B23106D7C79}">
      <dgm:prSet/>
      <dgm:spPr/>
      <dgm:t>
        <a:bodyPr/>
        <a:lstStyle/>
        <a:p>
          <a:endParaRPr lang="en-US"/>
        </a:p>
      </dgm:t>
    </dgm:pt>
    <dgm:pt modelId="{71334AE4-49D4-4436-B89C-32CC690C79A4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B02B7486-2F52-4E68-BD61-56E3780904B2}" type="parTrans" cxnId="{A327AE19-5437-45EA-8963-4D7E3FFE71F0}">
      <dgm:prSet/>
      <dgm:spPr/>
      <dgm:t>
        <a:bodyPr/>
        <a:lstStyle/>
        <a:p>
          <a:endParaRPr lang="en-US"/>
        </a:p>
      </dgm:t>
    </dgm:pt>
    <dgm:pt modelId="{0A1A4D5E-8C88-4116-AA1D-B3CEC75977BE}" type="sibTrans" cxnId="{A327AE19-5437-45EA-8963-4D7E3FFE71F0}">
      <dgm:prSet/>
      <dgm:spPr/>
      <dgm:t>
        <a:bodyPr/>
        <a:lstStyle/>
        <a:p>
          <a:endParaRPr lang="en-US"/>
        </a:p>
      </dgm:t>
    </dgm:pt>
    <dgm:pt modelId="{DD0EAEEE-A36F-4A9D-8BF3-06125BEA0F04}">
      <dgm:prSet custT="1"/>
      <dgm:spPr/>
      <dgm:t>
        <a:bodyPr/>
        <a:lstStyle/>
        <a:p>
          <a:r>
            <a:rPr lang="en-US" sz="1600">
              <a:solidFill>
                <a:schemeClr val="bg1">
                  <a:lumMod val="50000"/>
                </a:schemeClr>
              </a:solidFill>
            </a:rPr>
            <a:t>Elevates uvula</a:t>
          </a:r>
        </a:p>
      </dgm:t>
    </dgm:pt>
    <dgm:pt modelId="{570F9CDD-B54D-48E7-A9BE-81D9BED4FAF6}" type="parTrans" cxnId="{4180D4B5-D133-445E-AA1E-67DF8AF1AE9C}">
      <dgm:prSet/>
      <dgm:spPr/>
      <dgm:t>
        <a:bodyPr/>
        <a:lstStyle/>
        <a:p>
          <a:endParaRPr lang="en-US"/>
        </a:p>
      </dgm:t>
    </dgm:pt>
    <dgm:pt modelId="{7A429AAE-0A48-495D-B78B-BB31232F6AF5}" type="sibTrans" cxnId="{4180D4B5-D133-445E-AA1E-67DF8AF1AE9C}">
      <dgm:prSet/>
      <dgm:spPr/>
      <dgm:t>
        <a:bodyPr/>
        <a:lstStyle/>
        <a:p>
          <a:endParaRPr lang="en-US"/>
        </a:p>
      </dgm:t>
    </dgm:pt>
    <dgm:pt modelId="{2FD64D34-2CD6-4F02-97ED-F5C44DBF3E0C}">
      <dgm:prSet custT="1"/>
      <dgm:spPr/>
      <dgm:t>
        <a:bodyPr/>
        <a:lstStyle/>
        <a:p>
          <a:endParaRPr lang="en-US" sz="1600">
            <a:solidFill>
              <a:schemeClr val="bg1">
                <a:lumMod val="50000"/>
              </a:schemeClr>
            </a:solidFill>
          </a:endParaRPr>
        </a:p>
      </dgm:t>
    </dgm:pt>
    <dgm:pt modelId="{F6CF998B-A9CA-4A7C-AF4E-A4294272F6B0}" type="parTrans" cxnId="{CD659529-607E-4062-8358-9E892F9CBAB9}">
      <dgm:prSet/>
      <dgm:spPr/>
      <dgm:t>
        <a:bodyPr/>
        <a:lstStyle/>
        <a:p>
          <a:endParaRPr lang="en-US"/>
        </a:p>
      </dgm:t>
    </dgm:pt>
    <dgm:pt modelId="{442016F8-A721-4EAF-9591-1755A159D68C}" type="sibTrans" cxnId="{CD659529-607E-4062-8358-9E892F9CBAB9}">
      <dgm:prSet/>
      <dgm:spPr/>
      <dgm:t>
        <a:bodyPr/>
        <a:lstStyle/>
        <a:p>
          <a:endParaRPr lang="en-US"/>
        </a:p>
      </dgm:t>
    </dgm:pt>
    <dgm:pt modelId="{7FB92A03-59F7-4C89-AC37-D6988EDC6A55}" type="pres">
      <dgm:prSet presAssocID="{7D91AC56-EB72-408C-9005-547D3E3553D1}" presName="Name0" presStyleCnt="0">
        <dgm:presLayoutVars>
          <dgm:dir/>
          <dgm:animLvl val="lvl"/>
          <dgm:resizeHandles val="exact"/>
        </dgm:presLayoutVars>
      </dgm:prSet>
      <dgm:spPr/>
    </dgm:pt>
    <dgm:pt modelId="{793D4045-3D5C-4AE2-829D-529B08C5A4A1}" type="pres">
      <dgm:prSet presAssocID="{A39B1698-83BF-44E7-9703-7E979F967D26}" presName="linNode" presStyleCnt="0"/>
      <dgm:spPr/>
    </dgm:pt>
    <dgm:pt modelId="{A27615FB-8116-45AC-8A5F-BCEBF29AD7D4}" type="pres">
      <dgm:prSet presAssocID="{A39B1698-83BF-44E7-9703-7E979F967D26}" presName="parentText" presStyleLbl="node1" presStyleIdx="0" presStyleCnt="5" custScaleX="168104">
        <dgm:presLayoutVars>
          <dgm:chMax val="1"/>
          <dgm:bulletEnabled val="1"/>
        </dgm:presLayoutVars>
      </dgm:prSet>
      <dgm:spPr/>
    </dgm:pt>
    <dgm:pt modelId="{AF9D3644-DE13-44F4-84A9-1BD6380AF731}" type="pres">
      <dgm:prSet presAssocID="{A39B1698-83BF-44E7-9703-7E979F967D26}" presName="descendantText" presStyleLbl="alignAccFollowNode1" presStyleIdx="0" presStyleCnt="5">
        <dgm:presLayoutVars>
          <dgm:bulletEnabled val="1"/>
        </dgm:presLayoutVars>
      </dgm:prSet>
      <dgm:spPr/>
    </dgm:pt>
    <dgm:pt modelId="{B922CB3D-CB76-4E4F-ADA0-181EED9A7B60}" type="pres">
      <dgm:prSet presAssocID="{B0DD05E3-62DF-418C-8365-6B1D8B35869A}" presName="sp" presStyleCnt="0"/>
      <dgm:spPr/>
    </dgm:pt>
    <dgm:pt modelId="{929BADF2-584E-484D-B31A-3265ADCB7A3E}" type="pres">
      <dgm:prSet presAssocID="{1F94FF53-63C6-4601-AB9C-281675372DCA}" presName="linNode" presStyleCnt="0"/>
      <dgm:spPr/>
    </dgm:pt>
    <dgm:pt modelId="{BAFF990B-E6FF-478D-93C3-436C1D5A294F}" type="pres">
      <dgm:prSet presAssocID="{1F94FF53-63C6-4601-AB9C-281675372DCA}" presName="parentText" presStyleLbl="node1" presStyleIdx="1" presStyleCnt="5" custScaleX="168104">
        <dgm:presLayoutVars>
          <dgm:chMax val="1"/>
          <dgm:bulletEnabled val="1"/>
        </dgm:presLayoutVars>
      </dgm:prSet>
      <dgm:spPr/>
    </dgm:pt>
    <dgm:pt modelId="{0A866ECD-6D88-4A20-996B-0F267B98837C}" type="pres">
      <dgm:prSet presAssocID="{1F94FF53-63C6-4601-AB9C-281675372DCA}" presName="descendantText" presStyleLbl="alignAccFollowNode1" presStyleIdx="1" presStyleCnt="5">
        <dgm:presLayoutVars>
          <dgm:bulletEnabled val="1"/>
        </dgm:presLayoutVars>
      </dgm:prSet>
      <dgm:spPr/>
    </dgm:pt>
    <dgm:pt modelId="{52FDF3DB-246E-419E-BF63-0CB987E556AD}" type="pres">
      <dgm:prSet presAssocID="{C3EE5B5D-98E1-49FD-80D3-FFC2C01BA04F}" presName="sp" presStyleCnt="0"/>
      <dgm:spPr/>
    </dgm:pt>
    <dgm:pt modelId="{83A04380-457D-44DB-B83C-C7051ACB2029}" type="pres">
      <dgm:prSet presAssocID="{D1B48ED0-B326-416E-B14D-42CD9D251824}" presName="linNode" presStyleCnt="0"/>
      <dgm:spPr/>
    </dgm:pt>
    <dgm:pt modelId="{09AF295B-22D0-4D2A-AAA6-C01E148BA2B4}" type="pres">
      <dgm:prSet presAssocID="{D1B48ED0-B326-416E-B14D-42CD9D251824}" presName="parentText" presStyleLbl="node1" presStyleIdx="2" presStyleCnt="5" custScaleX="168104">
        <dgm:presLayoutVars>
          <dgm:chMax val="1"/>
          <dgm:bulletEnabled val="1"/>
        </dgm:presLayoutVars>
      </dgm:prSet>
      <dgm:spPr/>
    </dgm:pt>
    <dgm:pt modelId="{B07733D8-BF73-4B73-A784-E2312A9D62A7}" type="pres">
      <dgm:prSet presAssocID="{D1B48ED0-B326-416E-B14D-42CD9D251824}" presName="descendantText" presStyleLbl="alignAccFollowNode1" presStyleIdx="2" presStyleCnt="5">
        <dgm:presLayoutVars>
          <dgm:bulletEnabled val="1"/>
        </dgm:presLayoutVars>
      </dgm:prSet>
      <dgm:spPr/>
    </dgm:pt>
    <dgm:pt modelId="{76FA006A-4777-4196-B34E-4E33287491F5}" type="pres">
      <dgm:prSet presAssocID="{353B3EA4-C5AD-4239-B588-1DD670FFF9A7}" presName="sp" presStyleCnt="0"/>
      <dgm:spPr/>
    </dgm:pt>
    <dgm:pt modelId="{DEEC2AB7-7166-4F0D-9A06-440BA47957F0}" type="pres">
      <dgm:prSet presAssocID="{4C8D08C8-0E23-4242-A1F6-31D85862FC50}" presName="linNode" presStyleCnt="0"/>
      <dgm:spPr/>
    </dgm:pt>
    <dgm:pt modelId="{45F33847-CBF8-4291-8DCF-CBB84624F73F}" type="pres">
      <dgm:prSet presAssocID="{4C8D08C8-0E23-4242-A1F6-31D85862FC50}" presName="parentText" presStyleLbl="node1" presStyleIdx="3" presStyleCnt="5" custScaleX="168104">
        <dgm:presLayoutVars>
          <dgm:chMax val="1"/>
          <dgm:bulletEnabled val="1"/>
        </dgm:presLayoutVars>
      </dgm:prSet>
      <dgm:spPr/>
    </dgm:pt>
    <dgm:pt modelId="{C2AF9B28-C9FB-4157-8173-B0FCF6097A2C}" type="pres">
      <dgm:prSet presAssocID="{4C8D08C8-0E23-4242-A1F6-31D85862FC50}" presName="descendantText" presStyleLbl="alignAccFollowNode1" presStyleIdx="3" presStyleCnt="5">
        <dgm:presLayoutVars>
          <dgm:bulletEnabled val="1"/>
        </dgm:presLayoutVars>
      </dgm:prSet>
      <dgm:spPr/>
    </dgm:pt>
    <dgm:pt modelId="{3B6C7B87-BA5B-4679-90C0-D28199144852}" type="pres">
      <dgm:prSet presAssocID="{6C1F2CE7-95E7-4E8E-B71D-50A33DEF5704}" presName="sp" presStyleCnt="0"/>
      <dgm:spPr/>
    </dgm:pt>
    <dgm:pt modelId="{50AC13C8-04B0-4A42-90F8-C6CE77978576}" type="pres">
      <dgm:prSet presAssocID="{0FAB9A5C-EA68-417D-A7CD-1BDAD083AB26}" presName="linNode" presStyleCnt="0"/>
      <dgm:spPr/>
    </dgm:pt>
    <dgm:pt modelId="{0F515B14-41EE-42BA-BAB4-F407A35C3202}" type="pres">
      <dgm:prSet presAssocID="{0FAB9A5C-EA68-417D-A7CD-1BDAD083AB26}" presName="parentText" presStyleLbl="node1" presStyleIdx="4" presStyleCnt="5" custScaleX="168104">
        <dgm:presLayoutVars>
          <dgm:chMax val="1"/>
          <dgm:bulletEnabled val="1"/>
        </dgm:presLayoutVars>
      </dgm:prSet>
      <dgm:spPr/>
    </dgm:pt>
    <dgm:pt modelId="{F9F30D91-B1D1-4413-87E9-F4873C37B54A}" type="pres">
      <dgm:prSet presAssocID="{0FAB9A5C-EA68-417D-A7CD-1BDAD083AB26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75DB2C01-0EBF-429E-8687-36E04691CF5A}" srcId="{0FAB9A5C-EA68-417D-A7CD-1BDAD083AB26}" destId="{9E8E50C8-54B2-4B7F-A16D-CF6F9EB5F83F}" srcOrd="0" destOrd="0" parTransId="{C29C9499-39C1-4D76-8DAF-E2B24D5CA8B8}" sibTransId="{C1E5861B-C1DC-4488-BCE2-C6FFF09BAFD5}"/>
    <dgm:cxn modelId="{337B5404-4F07-B148-8A1F-1408F6965704}" type="presOf" srcId="{7D91AC56-EB72-408C-9005-547D3E3553D1}" destId="{7FB92A03-59F7-4C89-AC37-D6988EDC6A55}" srcOrd="0" destOrd="0" presId="urn:microsoft.com/office/officeart/2005/8/layout/vList5"/>
    <dgm:cxn modelId="{71C79504-E286-4F02-9AAF-08760BCB1048}" type="presOf" srcId="{DD0EAEEE-A36F-4A9D-8BF3-06125BEA0F04}" destId="{F9F30D91-B1D1-4413-87E9-F4873C37B54A}" srcOrd="0" destOrd="1" presId="urn:microsoft.com/office/officeart/2005/8/layout/vList5"/>
    <dgm:cxn modelId="{064ED013-7C10-42EA-9FA5-AC6D96A4526D}" srcId="{7D91AC56-EB72-408C-9005-547D3E3553D1}" destId="{1F94FF53-63C6-4601-AB9C-281675372DCA}" srcOrd="1" destOrd="0" parTransId="{CB3DDD58-B92E-4A8D-8383-F2A35E429502}" sibTransId="{C3EE5B5D-98E1-49FD-80D3-FFC2C01BA04F}"/>
    <dgm:cxn modelId="{1FE20A18-A803-4185-B756-7B23106D7C79}" srcId="{4C8D08C8-0E23-4242-A1F6-31D85862FC50}" destId="{B30C3736-8AAA-4AEC-9B8C-C2FD1D9A2708}" srcOrd="1" destOrd="0" parTransId="{97AA60FB-D3C8-4A28-8F94-2015A17957F8}" sibTransId="{E27902BC-A82D-435F-A3F6-F2B951E1CBEC}"/>
    <dgm:cxn modelId="{A327AE19-5437-45EA-8963-4D7E3FFE71F0}" srcId="{4C8D08C8-0E23-4242-A1F6-31D85862FC50}" destId="{71334AE4-49D4-4436-B89C-32CC690C79A4}" srcOrd="2" destOrd="0" parTransId="{B02B7486-2F52-4E68-BD61-56E3780904B2}" sibTransId="{0A1A4D5E-8C88-4116-AA1D-B3CEC75977BE}"/>
    <dgm:cxn modelId="{07EE0628-D0CE-48BC-B21B-00CEABC08A06}" srcId="{A39B1698-83BF-44E7-9703-7E979F967D26}" destId="{A5F3DC9C-DF0B-4CFA-9723-8BA9EEDA6B38}" srcOrd="1" destOrd="0" parTransId="{2CAD467A-993F-4152-B308-492A20C84C62}" sibTransId="{7FFABFEB-9A8A-4BD1-A179-E9AFE67BBE8A}"/>
    <dgm:cxn modelId="{CD659529-607E-4062-8358-9E892F9CBAB9}" srcId="{0FAB9A5C-EA68-417D-A7CD-1BDAD083AB26}" destId="{2FD64D34-2CD6-4F02-97ED-F5C44DBF3E0C}" srcOrd="2" destOrd="0" parTransId="{F6CF998B-A9CA-4A7C-AF4E-A4294272F6B0}" sibTransId="{442016F8-A721-4EAF-9591-1755A159D68C}"/>
    <dgm:cxn modelId="{7E2D382C-375C-48E7-9189-D675764065C8}" type="presOf" srcId="{D1B48ED0-B326-416E-B14D-42CD9D251824}" destId="{09AF295B-22D0-4D2A-AAA6-C01E148BA2B4}" srcOrd="0" destOrd="0" presId="urn:microsoft.com/office/officeart/2005/8/layout/vList5"/>
    <dgm:cxn modelId="{82DB7533-F839-4ED7-9EE1-1AC88FEF119B}" srcId="{1F94FF53-63C6-4601-AB9C-281675372DCA}" destId="{67CD7365-83E7-443C-B9DF-8A69AEBB6498}" srcOrd="2" destOrd="0" parTransId="{07C46901-D323-40E7-82A1-79536D8632EB}" sibTransId="{FC2D2C19-B095-4CD6-84D6-27D3477DDD8A}"/>
    <dgm:cxn modelId="{00E6FE39-C275-47E4-AFF8-CED6BA32CF48}" srcId="{A39B1698-83BF-44E7-9703-7E979F967D26}" destId="{1EB43E38-326A-4A25-AF42-2D8E21DCE49C}" srcOrd="0" destOrd="0" parTransId="{69973510-231D-4052-997B-4B9161A90BBB}" sibTransId="{43B10A80-A7A2-4BDD-AA56-598076A4F701}"/>
    <dgm:cxn modelId="{A4BCB63D-98F2-4A59-9AD4-143668D3E13C}" type="presOf" srcId="{956B10E3-5A74-4F88-9772-60523C91C31E}" destId="{0A866ECD-6D88-4A20-996B-0F267B98837C}" srcOrd="0" destOrd="0" presId="urn:microsoft.com/office/officeart/2005/8/layout/vList5"/>
    <dgm:cxn modelId="{1F4A303E-315F-4120-B2B0-BF37DCE3AB07}" srcId="{7D91AC56-EB72-408C-9005-547D3E3553D1}" destId="{0FAB9A5C-EA68-417D-A7CD-1BDAD083AB26}" srcOrd="4" destOrd="0" parTransId="{F4E62E38-5A76-4EA8-AC20-A240606C5A00}" sibTransId="{7940F385-3468-406B-B878-7A0805C85DAD}"/>
    <dgm:cxn modelId="{F25E7661-60F5-4159-80DD-8AC18304CA42}" type="presOf" srcId="{A39B1698-83BF-44E7-9703-7E979F967D26}" destId="{A27615FB-8116-45AC-8A5F-BCEBF29AD7D4}" srcOrd="0" destOrd="0" presId="urn:microsoft.com/office/officeart/2005/8/layout/vList5"/>
    <dgm:cxn modelId="{F9EAD663-7538-4714-B1A8-B8531B3AAAA6}" srcId="{4C8D08C8-0E23-4242-A1F6-31D85862FC50}" destId="{FF5C9200-A96E-4036-AE70-4686C3571785}" srcOrd="0" destOrd="0" parTransId="{B5FFB47F-6A60-46F9-99AF-738DCDC35228}" sibTransId="{8CD05A08-AA9F-4A74-B86B-6075C412FC5B}"/>
    <dgm:cxn modelId="{E4B7EF63-656B-449E-A78C-D11642E2D50D}" srcId="{7D91AC56-EB72-408C-9005-547D3E3553D1}" destId="{D1B48ED0-B326-416E-B14D-42CD9D251824}" srcOrd="2" destOrd="0" parTransId="{FD9053D6-0BDF-48B5-B5AD-F572A4903486}" sibTransId="{353B3EA4-C5AD-4239-B588-1DD670FFF9A7}"/>
    <dgm:cxn modelId="{2B77E045-D423-4CDD-907A-F4D1F45F4AA7}" srcId="{D1B48ED0-B326-416E-B14D-42CD9D251824}" destId="{ED3AE5AC-8EE7-4D38-B56D-73934066D8C2}" srcOrd="1" destOrd="0" parTransId="{66CF65C3-FC1F-4B21-9B35-1F7B8E4D7C6B}" sibTransId="{02208769-4FB7-4B45-945B-11385BDA3BE1}"/>
    <dgm:cxn modelId="{DE127D46-CABB-4884-8F59-802486203373}" type="presOf" srcId="{0FAB9A5C-EA68-417D-A7CD-1BDAD083AB26}" destId="{0F515B14-41EE-42BA-BAB4-F407A35C3202}" srcOrd="0" destOrd="0" presId="urn:microsoft.com/office/officeart/2005/8/layout/vList5"/>
    <dgm:cxn modelId="{DBDA6349-FEDF-4F5B-950A-115F91427A55}" type="presOf" srcId="{71334AE4-49D4-4436-B89C-32CC690C79A4}" destId="{C2AF9B28-C9FB-4157-8173-B0FCF6097A2C}" srcOrd="0" destOrd="2" presId="urn:microsoft.com/office/officeart/2005/8/layout/vList5"/>
    <dgm:cxn modelId="{A2CD8271-4337-4E08-81A0-43D817D7984E}" srcId="{A39B1698-83BF-44E7-9703-7E979F967D26}" destId="{B515615E-8295-4EA0-A390-B126DDDC9D2A}" srcOrd="2" destOrd="0" parTransId="{CA0C946E-6B3F-4FA5-9351-F05732317E66}" sibTransId="{91F9AC6B-48B3-4B12-B088-0357C7A5EEFD}"/>
    <dgm:cxn modelId="{3C09A352-9B96-4E8F-96FF-EB6DDB32BA53}" type="presOf" srcId="{4C8D08C8-0E23-4242-A1F6-31D85862FC50}" destId="{45F33847-CBF8-4291-8DCF-CBB84624F73F}" srcOrd="0" destOrd="0" presId="urn:microsoft.com/office/officeart/2005/8/layout/vList5"/>
    <dgm:cxn modelId="{614C6C74-E17F-4294-9992-FF8CD25C6CA1}" type="presOf" srcId="{A5F3DC9C-DF0B-4CFA-9723-8BA9EEDA6B38}" destId="{AF9D3644-DE13-44F4-84A9-1BD6380AF731}" srcOrd="0" destOrd="1" presId="urn:microsoft.com/office/officeart/2005/8/layout/vList5"/>
    <dgm:cxn modelId="{8C367376-F457-4DA5-A460-14A00707C61F}" srcId="{1F94FF53-63C6-4601-AB9C-281675372DCA}" destId="{956B10E3-5A74-4F88-9772-60523C91C31E}" srcOrd="0" destOrd="0" parTransId="{BFC8FFD8-1E3D-494F-83FC-013A4B616F6C}" sibTransId="{EBB1421E-8D32-4DC5-97B0-BEAA0D32611D}"/>
    <dgm:cxn modelId="{BBA08E76-646C-42C8-8EC5-F44F71DAA63D}" srcId="{D1B48ED0-B326-416E-B14D-42CD9D251824}" destId="{7DE2C762-47D7-4BE9-A075-894FA6688F13}" srcOrd="0" destOrd="0" parTransId="{95C145C3-734D-415A-9FE1-877C6AA39D71}" sibTransId="{3631633C-65A4-4D9F-9FEB-4BA8C2F3EA94}"/>
    <dgm:cxn modelId="{3F539877-FD85-4E53-9FE3-0CC633142072}" type="presOf" srcId="{67CD7365-83E7-443C-B9DF-8A69AEBB6498}" destId="{0A866ECD-6D88-4A20-996B-0F267B98837C}" srcOrd="0" destOrd="2" presId="urn:microsoft.com/office/officeart/2005/8/layout/vList5"/>
    <dgm:cxn modelId="{0511B878-FAED-4565-B018-848CF6EE843E}" type="presOf" srcId="{B30C3736-8AAA-4AEC-9B8C-C2FD1D9A2708}" destId="{C2AF9B28-C9FB-4157-8173-B0FCF6097A2C}" srcOrd="0" destOrd="1" presId="urn:microsoft.com/office/officeart/2005/8/layout/vList5"/>
    <dgm:cxn modelId="{04352D81-C6FB-423B-99BC-3A50AFFBA94C}" srcId="{D1B48ED0-B326-416E-B14D-42CD9D251824}" destId="{91AAD073-C912-4EAB-9872-E398C1CF8AF0}" srcOrd="2" destOrd="0" parTransId="{14C6D1BD-DAC9-4996-806F-E6115A2DC239}" sibTransId="{3494075F-29E7-4218-A85C-8C2CB6330020}"/>
    <dgm:cxn modelId="{34C8E782-9253-4C26-8284-AF06D9AC65CD}" type="presOf" srcId="{1EB43E38-326A-4A25-AF42-2D8E21DCE49C}" destId="{AF9D3644-DE13-44F4-84A9-1BD6380AF731}" srcOrd="0" destOrd="0" presId="urn:microsoft.com/office/officeart/2005/8/layout/vList5"/>
    <dgm:cxn modelId="{D8A3C28C-1F22-4744-AD1C-1AE2224F13FA}" type="presOf" srcId="{7DE2C762-47D7-4BE9-A075-894FA6688F13}" destId="{B07733D8-BF73-4B73-A784-E2312A9D62A7}" srcOrd="0" destOrd="0" presId="urn:microsoft.com/office/officeart/2005/8/layout/vList5"/>
    <dgm:cxn modelId="{BC4C0694-7BA1-4191-B20B-5F9AF11B7088}" type="presOf" srcId="{91AAD073-C912-4EAB-9872-E398C1CF8AF0}" destId="{B07733D8-BF73-4B73-A784-E2312A9D62A7}" srcOrd="0" destOrd="2" presId="urn:microsoft.com/office/officeart/2005/8/layout/vList5"/>
    <dgm:cxn modelId="{1F89799B-328B-48AF-82D8-7F164924F66D}" srcId="{1F94FF53-63C6-4601-AB9C-281675372DCA}" destId="{07149187-3B58-4918-BE6D-3CB40E94B584}" srcOrd="1" destOrd="0" parTransId="{AF68277B-3284-411A-A90D-6172D2C9D2A9}" sibTransId="{DF938397-603C-4840-AC8A-48D37ACD98C8}"/>
    <dgm:cxn modelId="{147850AB-2E0D-4408-A521-B562F44E837B}" type="presOf" srcId="{9E8E50C8-54B2-4B7F-A16D-CF6F9EB5F83F}" destId="{F9F30D91-B1D1-4413-87E9-F4873C37B54A}" srcOrd="0" destOrd="0" presId="urn:microsoft.com/office/officeart/2005/8/layout/vList5"/>
    <dgm:cxn modelId="{A0F708B4-9D58-49C1-A0C7-C18324ED6D0A}" type="presOf" srcId="{1F94FF53-63C6-4601-AB9C-281675372DCA}" destId="{BAFF990B-E6FF-478D-93C3-436C1D5A294F}" srcOrd="0" destOrd="0" presId="urn:microsoft.com/office/officeart/2005/8/layout/vList5"/>
    <dgm:cxn modelId="{FD3C0BB4-E7BE-4CC1-95FC-F64B56F6D5DB}" type="presOf" srcId="{B515615E-8295-4EA0-A390-B126DDDC9D2A}" destId="{AF9D3644-DE13-44F4-84A9-1BD6380AF731}" srcOrd="0" destOrd="2" presId="urn:microsoft.com/office/officeart/2005/8/layout/vList5"/>
    <dgm:cxn modelId="{4180D4B5-D133-445E-AA1E-67DF8AF1AE9C}" srcId="{0FAB9A5C-EA68-417D-A7CD-1BDAD083AB26}" destId="{DD0EAEEE-A36F-4A9D-8BF3-06125BEA0F04}" srcOrd="1" destOrd="0" parTransId="{570F9CDD-B54D-48E7-A9BE-81D9BED4FAF6}" sibTransId="{7A429AAE-0A48-495D-B78B-BB31232F6AF5}"/>
    <dgm:cxn modelId="{B4A4DCC3-6A2A-4ED2-977B-B3304E5A1B4E}" type="presOf" srcId="{FF5C9200-A96E-4036-AE70-4686C3571785}" destId="{C2AF9B28-C9FB-4157-8173-B0FCF6097A2C}" srcOrd="0" destOrd="0" presId="urn:microsoft.com/office/officeart/2005/8/layout/vList5"/>
    <dgm:cxn modelId="{D6BA2AD7-A91A-40C2-9CA5-7AB953952C1C}" srcId="{7D91AC56-EB72-408C-9005-547D3E3553D1}" destId="{A39B1698-83BF-44E7-9703-7E979F967D26}" srcOrd="0" destOrd="0" parTransId="{1C934A3D-F02A-4A97-82B0-7EF739D49282}" sibTransId="{B0DD05E3-62DF-418C-8365-6B1D8B35869A}"/>
    <dgm:cxn modelId="{7AF388DC-A8E0-4AF9-AB90-E497DE783B15}" srcId="{7D91AC56-EB72-408C-9005-547D3E3553D1}" destId="{4C8D08C8-0E23-4242-A1F6-31D85862FC50}" srcOrd="3" destOrd="0" parTransId="{5A137AB1-F5B7-4AAE-8777-BB2C76E69A52}" sibTransId="{6C1F2CE7-95E7-4E8E-B71D-50A33DEF5704}"/>
    <dgm:cxn modelId="{9FE4FBEA-13CB-405D-855A-FBBABE074C41}" type="presOf" srcId="{ED3AE5AC-8EE7-4D38-B56D-73934066D8C2}" destId="{B07733D8-BF73-4B73-A784-E2312A9D62A7}" srcOrd="0" destOrd="1" presId="urn:microsoft.com/office/officeart/2005/8/layout/vList5"/>
    <dgm:cxn modelId="{E366B3F2-3629-4BED-A1E6-EF2FFAB339E9}" type="presOf" srcId="{07149187-3B58-4918-BE6D-3CB40E94B584}" destId="{0A866ECD-6D88-4A20-996B-0F267B98837C}" srcOrd="0" destOrd="1" presId="urn:microsoft.com/office/officeart/2005/8/layout/vList5"/>
    <dgm:cxn modelId="{2DD4DDF3-67F0-4556-A543-7364A78ED328}" type="presOf" srcId="{2FD64D34-2CD6-4F02-97ED-F5C44DBF3E0C}" destId="{F9F30D91-B1D1-4413-87E9-F4873C37B54A}" srcOrd="0" destOrd="2" presId="urn:microsoft.com/office/officeart/2005/8/layout/vList5"/>
    <dgm:cxn modelId="{5468BFB8-2D9D-4415-B961-E2D818C8160D}" type="presParOf" srcId="{7FB92A03-59F7-4C89-AC37-D6988EDC6A55}" destId="{793D4045-3D5C-4AE2-829D-529B08C5A4A1}" srcOrd="0" destOrd="0" presId="urn:microsoft.com/office/officeart/2005/8/layout/vList5"/>
    <dgm:cxn modelId="{FA0E8420-4862-4A8B-AD1B-83FA061DC2FA}" type="presParOf" srcId="{793D4045-3D5C-4AE2-829D-529B08C5A4A1}" destId="{A27615FB-8116-45AC-8A5F-BCEBF29AD7D4}" srcOrd="0" destOrd="0" presId="urn:microsoft.com/office/officeart/2005/8/layout/vList5"/>
    <dgm:cxn modelId="{FB35DC10-FB5D-4764-96D6-0008B3EA0D80}" type="presParOf" srcId="{793D4045-3D5C-4AE2-829D-529B08C5A4A1}" destId="{AF9D3644-DE13-44F4-84A9-1BD6380AF731}" srcOrd="1" destOrd="0" presId="urn:microsoft.com/office/officeart/2005/8/layout/vList5"/>
    <dgm:cxn modelId="{D8F1AAB6-6A8C-41E4-929E-AD2A543A522B}" type="presParOf" srcId="{7FB92A03-59F7-4C89-AC37-D6988EDC6A55}" destId="{B922CB3D-CB76-4E4F-ADA0-181EED9A7B60}" srcOrd="1" destOrd="0" presId="urn:microsoft.com/office/officeart/2005/8/layout/vList5"/>
    <dgm:cxn modelId="{FFB3EFE7-E2D5-449E-A902-5FCAC6AB8C6D}" type="presParOf" srcId="{7FB92A03-59F7-4C89-AC37-D6988EDC6A55}" destId="{929BADF2-584E-484D-B31A-3265ADCB7A3E}" srcOrd="2" destOrd="0" presId="urn:microsoft.com/office/officeart/2005/8/layout/vList5"/>
    <dgm:cxn modelId="{6BA2A62B-6C67-4AD8-AEBF-FEF356305ED8}" type="presParOf" srcId="{929BADF2-584E-484D-B31A-3265ADCB7A3E}" destId="{BAFF990B-E6FF-478D-93C3-436C1D5A294F}" srcOrd="0" destOrd="0" presId="urn:microsoft.com/office/officeart/2005/8/layout/vList5"/>
    <dgm:cxn modelId="{F5A098AB-085D-4A4B-978F-75193207CF67}" type="presParOf" srcId="{929BADF2-584E-484D-B31A-3265ADCB7A3E}" destId="{0A866ECD-6D88-4A20-996B-0F267B98837C}" srcOrd="1" destOrd="0" presId="urn:microsoft.com/office/officeart/2005/8/layout/vList5"/>
    <dgm:cxn modelId="{98419C77-222B-48D0-92B3-4D1155EFE82A}" type="presParOf" srcId="{7FB92A03-59F7-4C89-AC37-D6988EDC6A55}" destId="{52FDF3DB-246E-419E-BF63-0CB987E556AD}" srcOrd="3" destOrd="0" presId="urn:microsoft.com/office/officeart/2005/8/layout/vList5"/>
    <dgm:cxn modelId="{80745BBB-CBB9-46A9-B86B-F2FA7C7A334B}" type="presParOf" srcId="{7FB92A03-59F7-4C89-AC37-D6988EDC6A55}" destId="{83A04380-457D-44DB-B83C-C7051ACB2029}" srcOrd="4" destOrd="0" presId="urn:microsoft.com/office/officeart/2005/8/layout/vList5"/>
    <dgm:cxn modelId="{7FF5E6FF-62EF-43CF-A3BD-B5DCC88CF77D}" type="presParOf" srcId="{83A04380-457D-44DB-B83C-C7051ACB2029}" destId="{09AF295B-22D0-4D2A-AAA6-C01E148BA2B4}" srcOrd="0" destOrd="0" presId="urn:microsoft.com/office/officeart/2005/8/layout/vList5"/>
    <dgm:cxn modelId="{BB970B5B-B5C7-48E8-9DEE-9061CCACB386}" type="presParOf" srcId="{83A04380-457D-44DB-B83C-C7051ACB2029}" destId="{B07733D8-BF73-4B73-A784-E2312A9D62A7}" srcOrd="1" destOrd="0" presId="urn:microsoft.com/office/officeart/2005/8/layout/vList5"/>
    <dgm:cxn modelId="{BFDFD85E-273B-492C-BB25-5591A8C1EF46}" type="presParOf" srcId="{7FB92A03-59F7-4C89-AC37-D6988EDC6A55}" destId="{76FA006A-4777-4196-B34E-4E33287491F5}" srcOrd="5" destOrd="0" presId="urn:microsoft.com/office/officeart/2005/8/layout/vList5"/>
    <dgm:cxn modelId="{36B4C8A9-EBF8-4982-8F07-263BDC5CFB18}" type="presParOf" srcId="{7FB92A03-59F7-4C89-AC37-D6988EDC6A55}" destId="{DEEC2AB7-7166-4F0D-9A06-440BA47957F0}" srcOrd="6" destOrd="0" presId="urn:microsoft.com/office/officeart/2005/8/layout/vList5"/>
    <dgm:cxn modelId="{0EE962EB-EB30-47BB-AC89-CE5C2BB693FF}" type="presParOf" srcId="{DEEC2AB7-7166-4F0D-9A06-440BA47957F0}" destId="{45F33847-CBF8-4291-8DCF-CBB84624F73F}" srcOrd="0" destOrd="0" presId="urn:microsoft.com/office/officeart/2005/8/layout/vList5"/>
    <dgm:cxn modelId="{2286435E-4921-43A3-9390-ADD92AE6EF14}" type="presParOf" srcId="{DEEC2AB7-7166-4F0D-9A06-440BA47957F0}" destId="{C2AF9B28-C9FB-4157-8173-B0FCF6097A2C}" srcOrd="1" destOrd="0" presId="urn:microsoft.com/office/officeart/2005/8/layout/vList5"/>
    <dgm:cxn modelId="{1675E713-D0AB-4CE8-8A4F-16E6D2A63FED}" type="presParOf" srcId="{7FB92A03-59F7-4C89-AC37-D6988EDC6A55}" destId="{3B6C7B87-BA5B-4679-90C0-D28199144852}" srcOrd="7" destOrd="0" presId="urn:microsoft.com/office/officeart/2005/8/layout/vList5"/>
    <dgm:cxn modelId="{461B2629-A81F-4B3B-B0DE-6CAF43C5FAC1}" type="presParOf" srcId="{7FB92A03-59F7-4C89-AC37-D6988EDC6A55}" destId="{50AC13C8-04B0-4A42-90F8-C6CE77978576}" srcOrd="8" destOrd="0" presId="urn:microsoft.com/office/officeart/2005/8/layout/vList5"/>
    <dgm:cxn modelId="{0168BCE8-1E15-4238-9414-15117A9B04C3}" type="presParOf" srcId="{50AC13C8-04B0-4A42-90F8-C6CE77978576}" destId="{0F515B14-41EE-42BA-BAB4-F407A35C3202}" srcOrd="0" destOrd="0" presId="urn:microsoft.com/office/officeart/2005/8/layout/vList5"/>
    <dgm:cxn modelId="{8A04D754-CBB4-4793-89FE-D143B936D62E}" type="presParOf" srcId="{50AC13C8-04B0-4A42-90F8-C6CE77978576}" destId="{F9F30D91-B1D1-4413-87E9-F4873C37B5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F9E206-CC97-41C1-B46E-D6DC4408AE0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1FF1B78E-AE1F-484B-AA91-EB6C30A42062}">
      <dgm:prSet phldrT="[Text]" custT="1"/>
      <dgm:spPr/>
      <dgm:t>
        <a:bodyPr/>
        <a:lstStyle/>
        <a:p>
          <a:r>
            <a:rPr lang="en-US" sz="1600" b="1" dirty="0"/>
            <a:t>Abdominal Aorta</a:t>
          </a:r>
        </a:p>
      </dgm:t>
    </dgm:pt>
    <dgm:pt modelId="{29CDEB09-8521-4FA9-879C-27FC21264BA8}" type="parTrans" cxnId="{771B4B76-21BC-435E-A81E-2B911354594A}">
      <dgm:prSet/>
      <dgm:spPr/>
      <dgm:t>
        <a:bodyPr/>
        <a:lstStyle/>
        <a:p>
          <a:endParaRPr lang="en-US" b="1"/>
        </a:p>
      </dgm:t>
    </dgm:pt>
    <dgm:pt modelId="{8FDDD1FB-9782-4BE0-BCE3-B22CCBD22187}" type="sibTrans" cxnId="{771B4B76-21BC-435E-A81E-2B911354594A}">
      <dgm:prSet/>
      <dgm:spPr/>
      <dgm:t>
        <a:bodyPr/>
        <a:lstStyle/>
        <a:p>
          <a:endParaRPr lang="en-US" b="1"/>
        </a:p>
      </dgm:t>
    </dgm:pt>
    <dgm:pt modelId="{6C729EAE-48D3-4E54-8E64-4EF52FF3F9D8}">
      <dgm:prSet phldrT="[Text]"/>
      <dgm:spPr/>
      <dgm:t>
        <a:bodyPr/>
        <a:lstStyle/>
        <a:p>
          <a:r>
            <a:rPr lang="en-US" b="1" dirty="0"/>
            <a:t>Coeliac artery</a:t>
          </a:r>
        </a:p>
      </dgm:t>
    </dgm:pt>
    <dgm:pt modelId="{35598CE7-7F8F-42C6-869D-FBDFAA61F573}" type="parTrans" cxnId="{65B39EFC-DB89-4E27-8468-D6CB0895AA75}">
      <dgm:prSet/>
      <dgm:spPr/>
      <dgm:t>
        <a:bodyPr/>
        <a:lstStyle/>
        <a:p>
          <a:endParaRPr lang="en-US" b="1"/>
        </a:p>
      </dgm:t>
    </dgm:pt>
    <dgm:pt modelId="{A7ED5703-2DBC-457E-9C23-2CD321ECD372}" type="sibTrans" cxnId="{65B39EFC-DB89-4E27-8468-D6CB0895AA75}">
      <dgm:prSet/>
      <dgm:spPr/>
      <dgm:t>
        <a:bodyPr/>
        <a:lstStyle/>
        <a:p>
          <a:endParaRPr lang="en-US" b="1"/>
        </a:p>
      </dgm:t>
    </dgm:pt>
    <dgm:pt modelId="{17B3F2A7-975A-4966-BBA9-5099E8F04F67}">
      <dgm:prSet phldrT="[Text]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Left gastric artery</a:t>
          </a:r>
        </a:p>
      </dgm:t>
    </dgm:pt>
    <dgm:pt modelId="{493767C5-4084-4962-84A0-6FA2CCE878C1}" type="parTrans" cxnId="{78270231-E5B7-4FF0-B3F6-663DFE7F6C3B}">
      <dgm:prSet/>
      <dgm:spPr/>
      <dgm:t>
        <a:bodyPr/>
        <a:lstStyle/>
        <a:p>
          <a:endParaRPr lang="en-US" b="1"/>
        </a:p>
      </dgm:t>
    </dgm:pt>
    <dgm:pt modelId="{00131E6B-C35F-4F57-81B1-E99D35372806}" type="sibTrans" cxnId="{78270231-E5B7-4FF0-B3F6-663DFE7F6C3B}">
      <dgm:prSet/>
      <dgm:spPr/>
      <dgm:t>
        <a:bodyPr/>
        <a:lstStyle/>
        <a:p>
          <a:endParaRPr lang="en-US" b="1"/>
        </a:p>
      </dgm:t>
    </dgm:pt>
    <dgm:pt modelId="{8ECA0165-EA47-4E10-AEB5-ADFF3919A5EC}">
      <dgm:prSet phldrT="[Text]"/>
      <dgm:spPr/>
      <dgm:t>
        <a:bodyPr/>
        <a:lstStyle/>
        <a:p>
          <a:r>
            <a:rPr lang="en-US" b="1" dirty="0"/>
            <a:t>Splenic artery</a:t>
          </a:r>
        </a:p>
      </dgm:t>
    </dgm:pt>
    <dgm:pt modelId="{C605BBEC-5F02-4283-AF81-0C8B29D6D627}" type="parTrans" cxnId="{A927FEF3-6F67-453F-924E-472B9AC25C30}">
      <dgm:prSet/>
      <dgm:spPr/>
      <dgm:t>
        <a:bodyPr/>
        <a:lstStyle/>
        <a:p>
          <a:endParaRPr lang="en-US" b="1"/>
        </a:p>
      </dgm:t>
    </dgm:pt>
    <dgm:pt modelId="{BC481836-BD88-40D4-9E1F-113199ABCFA0}" type="sibTrans" cxnId="{A927FEF3-6F67-453F-924E-472B9AC25C30}">
      <dgm:prSet/>
      <dgm:spPr/>
      <dgm:t>
        <a:bodyPr/>
        <a:lstStyle/>
        <a:p>
          <a:endParaRPr lang="en-US" b="1"/>
        </a:p>
      </dgm:t>
    </dgm:pt>
    <dgm:pt modelId="{F94631F7-F92F-4C75-8367-347D5D603B5C}">
      <dgm:prSet/>
      <dgm:spPr/>
      <dgm:t>
        <a:bodyPr/>
        <a:lstStyle/>
        <a:p>
          <a:r>
            <a:rPr lang="en-US" b="1" dirty="0"/>
            <a:t>Common hepatic artery</a:t>
          </a:r>
        </a:p>
      </dgm:t>
    </dgm:pt>
    <dgm:pt modelId="{5E72B9BA-DBF8-4EFE-BC3D-65FC4F339E0C}" type="parTrans" cxnId="{AAC240B5-24DD-46E0-A071-53CE27E828D6}">
      <dgm:prSet/>
      <dgm:spPr/>
      <dgm:t>
        <a:bodyPr/>
        <a:lstStyle/>
        <a:p>
          <a:endParaRPr lang="en-US" b="1"/>
        </a:p>
      </dgm:t>
    </dgm:pt>
    <dgm:pt modelId="{17987D61-E5C4-4101-84E9-B503A91A00CE}" type="sibTrans" cxnId="{AAC240B5-24DD-46E0-A071-53CE27E828D6}">
      <dgm:prSet/>
      <dgm:spPr/>
      <dgm:t>
        <a:bodyPr/>
        <a:lstStyle/>
        <a:p>
          <a:endParaRPr lang="en-US" b="1"/>
        </a:p>
      </dgm:t>
    </dgm:pt>
    <dgm:pt modelId="{C601FD5F-0655-4E28-A62F-74D25E61C48A}">
      <dgm:prSet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Left gastroepiploic artery</a:t>
          </a:r>
        </a:p>
      </dgm:t>
    </dgm:pt>
    <dgm:pt modelId="{F6395DC0-871B-40A6-BFF2-C91AB96949D0}" type="parTrans" cxnId="{7BD05252-D08B-40F9-ADEC-CCF3158F32C9}">
      <dgm:prSet/>
      <dgm:spPr/>
      <dgm:t>
        <a:bodyPr/>
        <a:lstStyle/>
        <a:p>
          <a:endParaRPr lang="en-US" b="1"/>
        </a:p>
      </dgm:t>
    </dgm:pt>
    <dgm:pt modelId="{52F1F486-8824-490C-BD6C-7691B5883341}" type="sibTrans" cxnId="{7BD05252-D08B-40F9-ADEC-CCF3158F32C9}">
      <dgm:prSet/>
      <dgm:spPr/>
      <dgm:t>
        <a:bodyPr/>
        <a:lstStyle/>
        <a:p>
          <a:endParaRPr lang="en-US" b="1"/>
        </a:p>
      </dgm:t>
    </dgm:pt>
    <dgm:pt modelId="{1B2946E7-E491-46D8-AF39-09AD57DC9A13}">
      <dgm:prSet/>
      <dgm:spPr/>
      <dgm:t>
        <a:bodyPr/>
        <a:lstStyle/>
        <a:p>
          <a:r>
            <a:rPr lang="en-US" b="1" dirty="0"/>
            <a:t>Gastroduodenal artery </a:t>
          </a:r>
        </a:p>
      </dgm:t>
    </dgm:pt>
    <dgm:pt modelId="{04186A83-DC03-4D66-B979-F315FF96E2FD}" type="parTrans" cxnId="{2E015478-78E8-4C03-BC01-70BCF05A4167}">
      <dgm:prSet/>
      <dgm:spPr/>
      <dgm:t>
        <a:bodyPr/>
        <a:lstStyle/>
        <a:p>
          <a:endParaRPr lang="en-US" b="1"/>
        </a:p>
      </dgm:t>
    </dgm:pt>
    <dgm:pt modelId="{953A98BB-3C5A-4F3F-A688-33F7E1C80D78}" type="sibTrans" cxnId="{2E015478-78E8-4C03-BC01-70BCF05A4167}">
      <dgm:prSet/>
      <dgm:spPr/>
      <dgm:t>
        <a:bodyPr/>
        <a:lstStyle/>
        <a:p>
          <a:endParaRPr lang="en-US" b="1"/>
        </a:p>
      </dgm:t>
    </dgm:pt>
    <dgm:pt modelId="{9EC5BAFE-F2CA-4029-930E-1855277CCCD9}">
      <dgm:prSet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Short gastric arteries</a:t>
          </a:r>
        </a:p>
      </dgm:t>
    </dgm:pt>
    <dgm:pt modelId="{30260284-7790-4FD1-BA21-9C4424919EC5}" type="parTrans" cxnId="{EDE05E98-482F-4331-87F2-376AFED849D4}">
      <dgm:prSet/>
      <dgm:spPr/>
      <dgm:t>
        <a:bodyPr/>
        <a:lstStyle/>
        <a:p>
          <a:endParaRPr lang="en-US" b="1"/>
        </a:p>
      </dgm:t>
    </dgm:pt>
    <dgm:pt modelId="{33787108-10F9-4A35-B882-07D4583C0731}" type="sibTrans" cxnId="{EDE05E98-482F-4331-87F2-376AFED849D4}">
      <dgm:prSet/>
      <dgm:spPr/>
      <dgm:t>
        <a:bodyPr/>
        <a:lstStyle/>
        <a:p>
          <a:endParaRPr lang="en-US" b="1"/>
        </a:p>
      </dgm:t>
    </dgm:pt>
    <dgm:pt modelId="{4AE9C1A5-30B1-4D95-9E49-F5DDD127239C}">
      <dgm:prSet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Left gastroepiploic artery</a:t>
          </a:r>
        </a:p>
      </dgm:t>
    </dgm:pt>
    <dgm:pt modelId="{BE0E1976-1950-4B6F-9A2D-8FC2C5C004B8}" type="parTrans" cxnId="{44280F3D-9EDA-4A2B-B9C3-A2E6F2183506}">
      <dgm:prSet/>
      <dgm:spPr/>
      <dgm:t>
        <a:bodyPr/>
        <a:lstStyle/>
        <a:p>
          <a:endParaRPr lang="en-US" b="1"/>
        </a:p>
      </dgm:t>
    </dgm:pt>
    <dgm:pt modelId="{1ABF7F3A-1152-4771-BAD7-7C4E64AA73C7}" type="sibTrans" cxnId="{44280F3D-9EDA-4A2B-B9C3-A2E6F2183506}">
      <dgm:prSet/>
      <dgm:spPr/>
      <dgm:t>
        <a:bodyPr/>
        <a:lstStyle/>
        <a:p>
          <a:endParaRPr lang="en-US" b="1"/>
        </a:p>
      </dgm:t>
    </dgm:pt>
    <dgm:pt modelId="{29B5C962-96EA-423A-80FD-CE095D05DD99}">
      <dgm:prSet/>
      <dgm:spPr/>
      <dgm:t>
        <a:bodyPr/>
        <a:lstStyle/>
        <a:p>
          <a:r>
            <a:rPr lang="en-US" b="1" dirty="0"/>
            <a:t>Proper hepatic artery</a:t>
          </a:r>
        </a:p>
      </dgm:t>
    </dgm:pt>
    <dgm:pt modelId="{FAEEE50E-2BA6-4D35-9DB5-1ABA28C7E8B8}" type="parTrans" cxnId="{694C9E20-428C-4E8A-8310-5EAD946CE214}">
      <dgm:prSet/>
      <dgm:spPr/>
      <dgm:t>
        <a:bodyPr/>
        <a:lstStyle/>
        <a:p>
          <a:endParaRPr lang="en-US" b="1"/>
        </a:p>
      </dgm:t>
    </dgm:pt>
    <dgm:pt modelId="{D1E862FC-AD87-4C41-9669-E89289A35233}" type="sibTrans" cxnId="{694C9E20-428C-4E8A-8310-5EAD946CE214}">
      <dgm:prSet/>
      <dgm:spPr/>
      <dgm:t>
        <a:bodyPr/>
        <a:lstStyle/>
        <a:p>
          <a:endParaRPr lang="en-US" b="1"/>
        </a:p>
      </dgm:t>
    </dgm:pt>
    <dgm:pt modelId="{50CA4E0D-9A1C-4D2C-9C67-CA86D456CCCD}">
      <dgm:prSet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Right gastric artery</a:t>
          </a:r>
        </a:p>
      </dgm:t>
    </dgm:pt>
    <dgm:pt modelId="{988CFFCC-3E25-4D2A-8FEE-4CFFD81BF7C5}" type="parTrans" cxnId="{96F9666A-01B8-4A5F-ACF5-78A0ED7E2841}">
      <dgm:prSet/>
      <dgm:spPr/>
      <dgm:t>
        <a:bodyPr/>
        <a:lstStyle/>
        <a:p>
          <a:endParaRPr lang="en-US" b="1"/>
        </a:p>
      </dgm:t>
    </dgm:pt>
    <dgm:pt modelId="{0BC767DB-A1A5-47C4-A3CB-68B6DB354880}" type="sibTrans" cxnId="{96F9666A-01B8-4A5F-ACF5-78A0ED7E2841}">
      <dgm:prSet/>
      <dgm:spPr/>
      <dgm:t>
        <a:bodyPr/>
        <a:lstStyle/>
        <a:p>
          <a:endParaRPr lang="en-US" b="1"/>
        </a:p>
      </dgm:t>
    </dgm:pt>
    <dgm:pt modelId="{1BE2E307-C876-4885-877E-F0B662B0858B}" type="pres">
      <dgm:prSet presAssocID="{A4F9E206-CC97-41C1-B46E-D6DC4408AE0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D3FA787-2410-4D67-B7DB-79A0ED5DD518}" type="pres">
      <dgm:prSet presAssocID="{1FF1B78E-AE1F-484B-AA91-EB6C30A42062}" presName="root1" presStyleCnt="0"/>
      <dgm:spPr/>
    </dgm:pt>
    <dgm:pt modelId="{3B2636AC-7E82-4FD5-9AA6-F1702E81A6EE}" type="pres">
      <dgm:prSet presAssocID="{1FF1B78E-AE1F-484B-AA91-EB6C30A42062}" presName="LevelOneTextNode" presStyleLbl="node0" presStyleIdx="0" presStyleCnt="1">
        <dgm:presLayoutVars>
          <dgm:chPref val="3"/>
        </dgm:presLayoutVars>
      </dgm:prSet>
      <dgm:spPr/>
    </dgm:pt>
    <dgm:pt modelId="{36939B12-71C9-43E4-91BE-834C8AD34EEF}" type="pres">
      <dgm:prSet presAssocID="{1FF1B78E-AE1F-484B-AA91-EB6C30A42062}" presName="level2hierChild" presStyleCnt="0"/>
      <dgm:spPr/>
    </dgm:pt>
    <dgm:pt modelId="{96DBD47E-6995-4DB2-A1FD-09689B617823}" type="pres">
      <dgm:prSet presAssocID="{35598CE7-7F8F-42C6-869D-FBDFAA61F573}" presName="conn2-1" presStyleLbl="parChTrans1D2" presStyleIdx="0" presStyleCnt="1"/>
      <dgm:spPr/>
    </dgm:pt>
    <dgm:pt modelId="{6CEF051B-5EE6-44C1-BD0F-195C992F6981}" type="pres">
      <dgm:prSet presAssocID="{35598CE7-7F8F-42C6-869D-FBDFAA61F573}" presName="connTx" presStyleLbl="parChTrans1D2" presStyleIdx="0" presStyleCnt="1"/>
      <dgm:spPr/>
    </dgm:pt>
    <dgm:pt modelId="{C63F389C-CAC6-4773-BA52-F7272FD652EE}" type="pres">
      <dgm:prSet presAssocID="{6C729EAE-48D3-4E54-8E64-4EF52FF3F9D8}" presName="root2" presStyleCnt="0"/>
      <dgm:spPr/>
    </dgm:pt>
    <dgm:pt modelId="{6FFB3692-41B5-46AB-887E-D403D912EA01}" type="pres">
      <dgm:prSet presAssocID="{6C729EAE-48D3-4E54-8E64-4EF52FF3F9D8}" presName="LevelTwoTextNode" presStyleLbl="node2" presStyleIdx="0" presStyleCnt="1">
        <dgm:presLayoutVars>
          <dgm:chPref val="3"/>
        </dgm:presLayoutVars>
      </dgm:prSet>
      <dgm:spPr/>
    </dgm:pt>
    <dgm:pt modelId="{E0DF33D3-0306-4B0D-809F-BECCE0180781}" type="pres">
      <dgm:prSet presAssocID="{6C729EAE-48D3-4E54-8E64-4EF52FF3F9D8}" presName="level3hierChild" presStyleCnt="0"/>
      <dgm:spPr/>
    </dgm:pt>
    <dgm:pt modelId="{A006952B-FC88-41EC-AC67-E5853AF998F8}" type="pres">
      <dgm:prSet presAssocID="{493767C5-4084-4962-84A0-6FA2CCE878C1}" presName="conn2-1" presStyleLbl="parChTrans1D3" presStyleIdx="0" presStyleCnt="3"/>
      <dgm:spPr/>
    </dgm:pt>
    <dgm:pt modelId="{3CADE256-11D3-4111-BEA6-0FA005AC7533}" type="pres">
      <dgm:prSet presAssocID="{493767C5-4084-4962-84A0-6FA2CCE878C1}" presName="connTx" presStyleLbl="parChTrans1D3" presStyleIdx="0" presStyleCnt="3"/>
      <dgm:spPr/>
    </dgm:pt>
    <dgm:pt modelId="{79B62773-E79A-426E-BC7A-D8446D783BF1}" type="pres">
      <dgm:prSet presAssocID="{17B3F2A7-975A-4966-BBA9-5099E8F04F67}" presName="root2" presStyleCnt="0"/>
      <dgm:spPr/>
    </dgm:pt>
    <dgm:pt modelId="{7085745B-F305-4806-B1B2-81E241E31983}" type="pres">
      <dgm:prSet presAssocID="{17B3F2A7-975A-4966-BBA9-5099E8F04F67}" presName="LevelTwoTextNode" presStyleLbl="node3" presStyleIdx="0" presStyleCnt="3">
        <dgm:presLayoutVars>
          <dgm:chPref val="3"/>
        </dgm:presLayoutVars>
      </dgm:prSet>
      <dgm:spPr/>
    </dgm:pt>
    <dgm:pt modelId="{358A7788-F77C-4587-8630-9AFA7838C056}" type="pres">
      <dgm:prSet presAssocID="{17B3F2A7-975A-4966-BBA9-5099E8F04F67}" presName="level3hierChild" presStyleCnt="0"/>
      <dgm:spPr/>
    </dgm:pt>
    <dgm:pt modelId="{3BDD56DA-60EF-48BE-A2C4-7283C5A49CA1}" type="pres">
      <dgm:prSet presAssocID="{C605BBEC-5F02-4283-AF81-0C8B29D6D627}" presName="conn2-1" presStyleLbl="parChTrans1D3" presStyleIdx="1" presStyleCnt="3"/>
      <dgm:spPr/>
    </dgm:pt>
    <dgm:pt modelId="{2C37CF75-5C47-4141-B37D-D713958DF2F9}" type="pres">
      <dgm:prSet presAssocID="{C605BBEC-5F02-4283-AF81-0C8B29D6D627}" presName="connTx" presStyleLbl="parChTrans1D3" presStyleIdx="1" presStyleCnt="3"/>
      <dgm:spPr/>
    </dgm:pt>
    <dgm:pt modelId="{511746BC-EFB3-4890-8C74-BA140357CAB1}" type="pres">
      <dgm:prSet presAssocID="{8ECA0165-EA47-4E10-AEB5-ADFF3919A5EC}" presName="root2" presStyleCnt="0"/>
      <dgm:spPr/>
    </dgm:pt>
    <dgm:pt modelId="{D3869A97-316C-4995-9767-848EDE38A6D0}" type="pres">
      <dgm:prSet presAssocID="{8ECA0165-EA47-4E10-AEB5-ADFF3919A5EC}" presName="LevelTwoTextNode" presStyleLbl="node3" presStyleIdx="1" presStyleCnt="3">
        <dgm:presLayoutVars>
          <dgm:chPref val="3"/>
        </dgm:presLayoutVars>
      </dgm:prSet>
      <dgm:spPr/>
    </dgm:pt>
    <dgm:pt modelId="{48E11388-5C51-45F8-A27B-73B6BEE8E1F2}" type="pres">
      <dgm:prSet presAssocID="{8ECA0165-EA47-4E10-AEB5-ADFF3919A5EC}" presName="level3hierChild" presStyleCnt="0"/>
      <dgm:spPr/>
    </dgm:pt>
    <dgm:pt modelId="{54D002D6-57BB-4860-A880-8A37055A0161}" type="pres">
      <dgm:prSet presAssocID="{30260284-7790-4FD1-BA21-9C4424919EC5}" presName="conn2-1" presStyleLbl="parChTrans1D4" presStyleIdx="0" presStyleCnt="6"/>
      <dgm:spPr/>
    </dgm:pt>
    <dgm:pt modelId="{DE4ABF16-88E0-432F-9986-FB93510F4B47}" type="pres">
      <dgm:prSet presAssocID="{30260284-7790-4FD1-BA21-9C4424919EC5}" presName="connTx" presStyleLbl="parChTrans1D4" presStyleIdx="0" presStyleCnt="6"/>
      <dgm:spPr/>
    </dgm:pt>
    <dgm:pt modelId="{EDE9F5B6-843A-427F-A4AD-1F1545762F52}" type="pres">
      <dgm:prSet presAssocID="{9EC5BAFE-F2CA-4029-930E-1855277CCCD9}" presName="root2" presStyleCnt="0"/>
      <dgm:spPr/>
    </dgm:pt>
    <dgm:pt modelId="{907C1412-138A-4E9D-BDED-0D2FFD8DE568}" type="pres">
      <dgm:prSet presAssocID="{9EC5BAFE-F2CA-4029-930E-1855277CCCD9}" presName="LevelTwoTextNode" presStyleLbl="node4" presStyleIdx="0" presStyleCnt="6">
        <dgm:presLayoutVars>
          <dgm:chPref val="3"/>
        </dgm:presLayoutVars>
      </dgm:prSet>
      <dgm:spPr/>
    </dgm:pt>
    <dgm:pt modelId="{E3E09094-C01D-4C95-B4B4-6F360725DB0A}" type="pres">
      <dgm:prSet presAssocID="{9EC5BAFE-F2CA-4029-930E-1855277CCCD9}" presName="level3hierChild" presStyleCnt="0"/>
      <dgm:spPr/>
    </dgm:pt>
    <dgm:pt modelId="{595B6739-02E6-405B-B1B6-B60160CD6E57}" type="pres">
      <dgm:prSet presAssocID="{BE0E1976-1950-4B6F-9A2D-8FC2C5C004B8}" presName="conn2-1" presStyleLbl="parChTrans1D4" presStyleIdx="1" presStyleCnt="6"/>
      <dgm:spPr/>
    </dgm:pt>
    <dgm:pt modelId="{357E0928-C16C-4D41-836A-CA0A065F9A0F}" type="pres">
      <dgm:prSet presAssocID="{BE0E1976-1950-4B6F-9A2D-8FC2C5C004B8}" presName="connTx" presStyleLbl="parChTrans1D4" presStyleIdx="1" presStyleCnt="6"/>
      <dgm:spPr/>
    </dgm:pt>
    <dgm:pt modelId="{E8DB3BB3-ADDA-4193-A444-6BB489344599}" type="pres">
      <dgm:prSet presAssocID="{4AE9C1A5-30B1-4D95-9E49-F5DDD127239C}" presName="root2" presStyleCnt="0"/>
      <dgm:spPr/>
    </dgm:pt>
    <dgm:pt modelId="{B91F7CFA-28EB-42F5-96DA-982AD0CE9783}" type="pres">
      <dgm:prSet presAssocID="{4AE9C1A5-30B1-4D95-9E49-F5DDD127239C}" presName="LevelTwoTextNode" presStyleLbl="node4" presStyleIdx="1" presStyleCnt="6">
        <dgm:presLayoutVars>
          <dgm:chPref val="3"/>
        </dgm:presLayoutVars>
      </dgm:prSet>
      <dgm:spPr/>
    </dgm:pt>
    <dgm:pt modelId="{9C590CB9-1F89-4F35-AD46-B294C31863A1}" type="pres">
      <dgm:prSet presAssocID="{4AE9C1A5-30B1-4D95-9E49-F5DDD127239C}" presName="level3hierChild" presStyleCnt="0"/>
      <dgm:spPr/>
    </dgm:pt>
    <dgm:pt modelId="{E9A6241B-478C-4190-9B38-4711142E31D5}" type="pres">
      <dgm:prSet presAssocID="{5E72B9BA-DBF8-4EFE-BC3D-65FC4F339E0C}" presName="conn2-1" presStyleLbl="parChTrans1D3" presStyleIdx="2" presStyleCnt="3"/>
      <dgm:spPr/>
    </dgm:pt>
    <dgm:pt modelId="{EF06ABD3-FADA-4825-A225-FF954C24E342}" type="pres">
      <dgm:prSet presAssocID="{5E72B9BA-DBF8-4EFE-BC3D-65FC4F339E0C}" presName="connTx" presStyleLbl="parChTrans1D3" presStyleIdx="2" presStyleCnt="3"/>
      <dgm:spPr/>
    </dgm:pt>
    <dgm:pt modelId="{B13765B5-D2AB-4C80-A9EB-1D2306917CD0}" type="pres">
      <dgm:prSet presAssocID="{F94631F7-F92F-4C75-8367-347D5D603B5C}" presName="root2" presStyleCnt="0"/>
      <dgm:spPr/>
    </dgm:pt>
    <dgm:pt modelId="{0547AD60-E854-49C8-9D1F-B059123311CF}" type="pres">
      <dgm:prSet presAssocID="{F94631F7-F92F-4C75-8367-347D5D603B5C}" presName="LevelTwoTextNode" presStyleLbl="node3" presStyleIdx="2" presStyleCnt="3">
        <dgm:presLayoutVars>
          <dgm:chPref val="3"/>
        </dgm:presLayoutVars>
      </dgm:prSet>
      <dgm:spPr/>
    </dgm:pt>
    <dgm:pt modelId="{85783C3D-4A24-4F3E-9E73-998153619FE0}" type="pres">
      <dgm:prSet presAssocID="{F94631F7-F92F-4C75-8367-347D5D603B5C}" presName="level3hierChild" presStyleCnt="0"/>
      <dgm:spPr/>
    </dgm:pt>
    <dgm:pt modelId="{B9C2DD36-5CCD-4FCF-9876-9F9EC9494819}" type="pres">
      <dgm:prSet presAssocID="{FAEEE50E-2BA6-4D35-9DB5-1ABA28C7E8B8}" presName="conn2-1" presStyleLbl="parChTrans1D4" presStyleIdx="2" presStyleCnt="6"/>
      <dgm:spPr/>
    </dgm:pt>
    <dgm:pt modelId="{4FA1B46A-6450-4885-8EE4-C145370AB034}" type="pres">
      <dgm:prSet presAssocID="{FAEEE50E-2BA6-4D35-9DB5-1ABA28C7E8B8}" presName="connTx" presStyleLbl="parChTrans1D4" presStyleIdx="2" presStyleCnt="6"/>
      <dgm:spPr/>
    </dgm:pt>
    <dgm:pt modelId="{717B1A47-6141-461B-A53B-E0BF6A600131}" type="pres">
      <dgm:prSet presAssocID="{29B5C962-96EA-423A-80FD-CE095D05DD99}" presName="root2" presStyleCnt="0"/>
      <dgm:spPr/>
    </dgm:pt>
    <dgm:pt modelId="{5BB756B1-600A-4D40-9257-EF1D768E2B38}" type="pres">
      <dgm:prSet presAssocID="{29B5C962-96EA-423A-80FD-CE095D05DD99}" presName="LevelTwoTextNode" presStyleLbl="node4" presStyleIdx="2" presStyleCnt="6">
        <dgm:presLayoutVars>
          <dgm:chPref val="3"/>
        </dgm:presLayoutVars>
      </dgm:prSet>
      <dgm:spPr/>
    </dgm:pt>
    <dgm:pt modelId="{1BC6F05B-1F18-482A-9CA6-0BEBCD2DB869}" type="pres">
      <dgm:prSet presAssocID="{29B5C962-96EA-423A-80FD-CE095D05DD99}" presName="level3hierChild" presStyleCnt="0"/>
      <dgm:spPr/>
    </dgm:pt>
    <dgm:pt modelId="{F1EDFDA1-80B8-46B9-84A1-789EE5AE2875}" type="pres">
      <dgm:prSet presAssocID="{988CFFCC-3E25-4D2A-8FEE-4CFFD81BF7C5}" presName="conn2-1" presStyleLbl="parChTrans1D4" presStyleIdx="3" presStyleCnt="6"/>
      <dgm:spPr/>
    </dgm:pt>
    <dgm:pt modelId="{9535BD00-5724-4D44-92EA-DC952DAF2F5D}" type="pres">
      <dgm:prSet presAssocID="{988CFFCC-3E25-4D2A-8FEE-4CFFD81BF7C5}" presName="connTx" presStyleLbl="parChTrans1D4" presStyleIdx="3" presStyleCnt="6"/>
      <dgm:spPr/>
    </dgm:pt>
    <dgm:pt modelId="{2183EEBC-D3EE-4B0C-9355-0D87F09ED873}" type="pres">
      <dgm:prSet presAssocID="{50CA4E0D-9A1C-4D2C-9C67-CA86D456CCCD}" presName="root2" presStyleCnt="0"/>
      <dgm:spPr/>
    </dgm:pt>
    <dgm:pt modelId="{811DFB6B-4B06-4F3F-B8F0-AE9A2AFB9ADE}" type="pres">
      <dgm:prSet presAssocID="{50CA4E0D-9A1C-4D2C-9C67-CA86D456CCCD}" presName="LevelTwoTextNode" presStyleLbl="node4" presStyleIdx="3" presStyleCnt="6">
        <dgm:presLayoutVars>
          <dgm:chPref val="3"/>
        </dgm:presLayoutVars>
      </dgm:prSet>
      <dgm:spPr/>
    </dgm:pt>
    <dgm:pt modelId="{3F316BDE-0AD4-4327-B3BF-FA35619E188F}" type="pres">
      <dgm:prSet presAssocID="{50CA4E0D-9A1C-4D2C-9C67-CA86D456CCCD}" presName="level3hierChild" presStyleCnt="0"/>
      <dgm:spPr/>
    </dgm:pt>
    <dgm:pt modelId="{83CE7602-1AD6-4AC1-9F95-1BA91356D679}" type="pres">
      <dgm:prSet presAssocID="{04186A83-DC03-4D66-B979-F315FF96E2FD}" presName="conn2-1" presStyleLbl="parChTrans1D4" presStyleIdx="4" presStyleCnt="6"/>
      <dgm:spPr/>
    </dgm:pt>
    <dgm:pt modelId="{594EB8A7-97E0-4C2B-B0E4-DD407B1B88E4}" type="pres">
      <dgm:prSet presAssocID="{04186A83-DC03-4D66-B979-F315FF96E2FD}" presName="connTx" presStyleLbl="parChTrans1D4" presStyleIdx="4" presStyleCnt="6"/>
      <dgm:spPr/>
    </dgm:pt>
    <dgm:pt modelId="{D9D04E23-92FE-4280-B0E8-679DAFCE2ED0}" type="pres">
      <dgm:prSet presAssocID="{1B2946E7-E491-46D8-AF39-09AD57DC9A13}" presName="root2" presStyleCnt="0"/>
      <dgm:spPr/>
    </dgm:pt>
    <dgm:pt modelId="{5BD661D3-9F27-42EF-A90B-CC6F502027DF}" type="pres">
      <dgm:prSet presAssocID="{1B2946E7-E491-46D8-AF39-09AD57DC9A13}" presName="LevelTwoTextNode" presStyleLbl="node4" presStyleIdx="4" presStyleCnt="6">
        <dgm:presLayoutVars>
          <dgm:chPref val="3"/>
        </dgm:presLayoutVars>
      </dgm:prSet>
      <dgm:spPr/>
    </dgm:pt>
    <dgm:pt modelId="{095BF235-2A10-4934-B547-C3750E005558}" type="pres">
      <dgm:prSet presAssocID="{1B2946E7-E491-46D8-AF39-09AD57DC9A13}" presName="level3hierChild" presStyleCnt="0"/>
      <dgm:spPr/>
    </dgm:pt>
    <dgm:pt modelId="{3A3E3ECB-4D0A-41A2-A97F-F27E18F82770}" type="pres">
      <dgm:prSet presAssocID="{F6395DC0-871B-40A6-BFF2-C91AB96949D0}" presName="conn2-1" presStyleLbl="parChTrans1D4" presStyleIdx="5" presStyleCnt="6"/>
      <dgm:spPr/>
    </dgm:pt>
    <dgm:pt modelId="{385E3112-4758-48E8-ABE2-320A98BA6F14}" type="pres">
      <dgm:prSet presAssocID="{F6395DC0-871B-40A6-BFF2-C91AB96949D0}" presName="connTx" presStyleLbl="parChTrans1D4" presStyleIdx="5" presStyleCnt="6"/>
      <dgm:spPr/>
    </dgm:pt>
    <dgm:pt modelId="{28CB8614-0E6F-414E-8A97-C567DB283DC3}" type="pres">
      <dgm:prSet presAssocID="{C601FD5F-0655-4E28-A62F-74D25E61C48A}" presName="root2" presStyleCnt="0"/>
      <dgm:spPr/>
    </dgm:pt>
    <dgm:pt modelId="{2F9AA880-7273-4041-BF94-1F167A55B531}" type="pres">
      <dgm:prSet presAssocID="{C601FD5F-0655-4E28-A62F-74D25E61C48A}" presName="LevelTwoTextNode" presStyleLbl="node4" presStyleIdx="5" presStyleCnt="6">
        <dgm:presLayoutVars>
          <dgm:chPref val="3"/>
        </dgm:presLayoutVars>
      </dgm:prSet>
      <dgm:spPr/>
    </dgm:pt>
    <dgm:pt modelId="{B21232E3-855E-4655-B9BF-3629E69974BB}" type="pres">
      <dgm:prSet presAssocID="{C601FD5F-0655-4E28-A62F-74D25E61C48A}" presName="level3hierChild" presStyleCnt="0"/>
      <dgm:spPr/>
    </dgm:pt>
  </dgm:ptLst>
  <dgm:cxnLst>
    <dgm:cxn modelId="{8BCCEE0C-2BD8-434A-81FB-DA6374924779}" type="presOf" srcId="{F6395DC0-871B-40A6-BFF2-C91AB96949D0}" destId="{3A3E3ECB-4D0A-41A2-A97F-F27E18F82770}" srcOrd="0" destOrd="0" presId="urn:microsoft.com/office/officeart/2008/layout/HorizontalMultiLevelHierarchy"/>
    <dgm:cxn modelId="{26A5F612-D3C6-49DE-8EFA-20117839A259}" type="presOf" srcId="{5E72B9BA-DBF8-4EFE-BC3D-65FC4F339E0C}" destId="{E9A6241B-478C-4190-9B38-4711142E31D5}" srcOrd="0" destOrd="0" presId="urn:microsoft.com/office/officeart/2008/layout/HorizontalMultiLevelHierarchy"/>
    <dgm:cxn modelId="{6E726819-B857-4148-A355-D0A30D24E646}" type="presOf" srcId="{6C729EAE-48D3-4E54-8E64-4EF52FF3F9D8}" destId="{6FFB3692-41B5-46AB-887E-D403D912EA01}" srcOrd="0" destOrd="0" presId="urn:microsoft.com/office/officeart/2008/layout/HorizontalMultiLevelHierarchy"/>
    <dgm:cxn modelId="{7DD45319-CB49-4FF8-94F3-5859884F3192}" type="presOf" srcId="{17B3F2A7-975A-4966-BBA9-5099E8F04F67}" destId="{7085745B-F305-4806-B1B2-81E241E31983}" srcOrd="0" destOrd="0" presId="urn:microsoft.com/office/officeart/2008/layout/HorizontalMultiLevelHierarchy"/>
    <dgm:cxn modelId="{694C9E20-428C-4E8A-8310-5EAD946CE214}" srcId="{F94631F7-F92F-4C75-8367-347D5D603B5C}" destId="{29B5C962-96EA-423A-80FD-CE095D05DD99}" srcOrd="0" destOrd="0" parTransId="{FAEEE50E-2BA6-4D35-9DB5-1ABA28C7E8B8}" sibTransId="{D1E862FC-AD87-4C41-9669-E89289A35233}"/>
    <dgm:cxn modelId="{DADBF92E-B2B1-4B79-A09D-B34C43010EEC}" type="presOf" srcId="{C605BBEC-5F02-4283-AF81-0C8B29D6D627}" destId="{2C37CF75-5C47-4141-B37D-D713958DF2F9}" srcOrd="1" destOrd="0" presId="urn:microsoft.com/office/officeart/2008/layout/HorizontalMultiLevelHierarchy"/>
    <dgm:cxn modelId="{78270231-E5B7-4FF0-B3F6-663DFE7F6C3B}" srcId="{6C729EAE-48D3-4E54-8E64-4EF52FF3F9D8}" destId="{17B3F2A7-975A-4966-BBA9-5099E8F04F67}" srcOrd="0" destOrd="0" parTransId="{493767C5-4084-4962-84A0-6FA2CCE878C1}" sibTransId="{00131E6B-C35F-4F57-81B1-E99D35372806}"/>
    <dgm:cxn modelId="{F55CDA37-8CF2-4281-84CC-F66A57992CE5}" type="presOf" srcId="{04186A83-DC03-4D66-B979-F315FF96E2FD}" destId="{594EB8A7-97E0-4C2B-B0E4-DD407B1B88E4}" srcOrd="1" destOrd="0" presId="urn:microsoft.com/office/officeart/2008/layout/HorizontalMultiLevelHierarchy"/>
    <dgm:cxn modelId="{F4727C3C-EC73-478E-8B63-790BB2CA3B4D}" type="presOf" srcId="{1B2946E7-E491-46D8-AF39-09AD57DC9A13}" destId="{5BD661D3-9F27-42EF-A90B-CC6F502027DF}" srcOrd="0" destOrd="0" presId="urn:microsoft.com/office/officeart/2008/layout/HorizontalMultiLevelHierarchy"/>
    <dgm:cxn modelId="{44280F3D-9EDA-4A2B-B9C3-A2E6F2183506}" srcId="{8ECA0165-EA47-4E10-AEB5-ADFF3919A5EC}" destId="{4AE9C1A5-30B1-4D95-9E49-F5DDD127239C}" srcOrd="1" destOrd="0" parTransId="{BE0E1976-1950-4B6F-9A2D-8FC2C5C004B8}" sibTransId="{1ABF7F3A-1152-4771-BAD7-7C4E64AA73C7}"/>
    <dgm:cxn modelId="{4624D33E-C5AF-449B-8937-E3D525D98B12}" type="presOf" srcId="{BE0E1976-1950-4B6F-9A2D-8FC2C5C004B8}" destId="{357E0928-C16C-4D41-836A-CA0A065F9A0F}" srcOrd="1" destOrd="0" presId="urn:microsoft.com/office/officeart/2008/layout/HorizontalMultiLevelHierarchy"/>
    <dgm:cxn modelId="{E276E15D-1C4C-407F-AF20-14C18E39B0B0}" type="presOf" srcId="{FAEEE50E-2BA6-4D35-9DB5-1ABA28C7E8B8}" destId="{B9C2DD36-5CCD-4FCF-9876-9F9EC9494819}" srcOrd="0" destOrd="0" presId="urn:microsoft.com/office/officeart/2008/layout/HorizontalMultiLevelHierarchy"/>
    <dgm:cxn modelId="{A24D1644-0108-49F2-93EF-1534B7FA0EBC}" type="presOf" srcId="{F6395DC0-871B-40A6-BFF2-C91AB96949D0}" destId="{385E3112-4758-48E8-ABE2-320A98BA6F14}" srcOrd="1" destOrd="0" presId="urn:microsoft.com/office/officeart/2008/layout/HorizontalMultiLevelHierarchy"/>
    <dgm:cxn modelId="{4F48D065-D47D-4A27-954E-E50059D9EDC6}" type="presOf" srcId="{C605BBEC-5F02-4283-AF81-0C8B29D6D627}" destId="{3BDD56DA-60EF-48BE-A2C4-7283C5A49CA1}" srcOrd="0" destOrd="0" presId="urn:microsoft.com/office/officeart/2008/layout/HorizontalMultiLevelHierarchy"/>
    <dgm:cxn modelId="{3D50E666-8AA5-4391-A9BA-83B2096DF069}" type="presOf" srcId="{493767C5-4084-4962-84A0-6FA2CCE878C1}" destId="{A006952B-FC88-41EC-AC67-E5853AF998F8}" srcOrd="0" destOrd="0" presId="urn:microsoft.com/office/officeart/2008/layout/HorizontalMultiLevelHierarchy"/>
    <dgm:cxn modelId="{96F9666A-01B8-4A5F-ACF5-78A0ED7E2841}" srcId="{29B5C962-96EA-423A-80FD-CE095D05DD99}" destId="{50CA4E0D-9A1C-4D2C-9C67-CA86D456CCCD}" srcOrd="0" destOrd="0" parTransId="{988CFFCC-3E25-4D2A-8FEE-4CFFD81BF7C5}" sibTransId="{0BC767DB-A1A5-47C4-A3CB-68B6DB354880}"/>
    <dgm:cxn modelId="{5CA2864D-019E-49DA-BC33-B975C7474805}" type="presOf" srcId="{A4F9E206-CC97-41C1-B46E-D6DC4408AE05}" destId="{1BE2E307-C876-4885-877E-F0B662B0858B}" srcOrd="0" destOrd="0" presId="urn:microsoft.com/office/officeart/2008/layout/HorizontalMultiLevelHierarchy"/>
    <dgm:cxn modelId="{7BD05252-D08B-40F9-ADEC-CCF3158F32C9}" srcId="{1B2946E7-E491-46D8-AF39-09AD57DC9A13}" destId="{C601FD5F-0655-4E28-A62F-74D25E61C48A}" srcOrd="0" destOrd="0" parTransId="{F6395DC0-871B-40A6-BFF2-C91AB96949D0}" sibTransId="{52F1F486-8824-490C-BD6C-7691B5883341}"/>
    <dgm:cxn modelId="{EEE80574-8BB3-4DCA-8BB1-D2A7686D8AC0}" type="presOf" srcId="{50CA4E0D-9A1C-4D2C-9C67-CA86D456CCCD}" destId="{811DFB6B-4B06-4F3F-B8F0-AE9A2AFB9ADE}" srcOrd="0" destOrd="0" presId="urn:microsoft.com/office/officeart/2008/layout/HorizontalMultiLevelHierarchy"/>
    <dgm:cxn modelId="{771B4B76-21BC-435E-A81E-2B911354594A}" srcId="{A4F9E206-CC97-41C1-B46E-D6DC4408AE05}" destId="{1FF1B78E-AE1F-484B-AA91-EB6C30A42062}" srcOrd="0" destOrd="0" parTransId="{29CDEB09-8521-4FA9-879C-27FC21264BA8}" sibTransId="{8FDDD1FB-9782-4BE0-BCE3-B22CCBD22187}"/>
    <dgm:cxn modelId="{2E015478-78E8-4C03-BC01-70BCF05A4167}" srcId="{F94631F7-F92F-4C75-8367-347D5D603B5C}" destId="{1B2946E7-E491-46D8-AF39-09AD57DC9A13}" srcOrd="1" destOrd="0" parTransId="{04186A83-DC03-4D66-B979-F315FF96E2FD}" sibTransId="{953A98BB-3C5A-4F3F-A688-33F7E1C80D78}"/>
    <dgm:cxn modelId="{732DCF59-0A96-4349-AAE6-89A1F21289A9}" type="presOf" srcId="{1FF1B78E-AE1F-484B-AA91-EB6C30A42062}" destId="{3B2636AC-7E82-4FD5-9AA6-F1702E81A6EE}" srcOrd="0" destOrd="0" presId="urn:microsoft.com/office/officeart/2008/layout/HorizontalMultiLevelHierarchy"/>
    <dgm:cxn modelId="{346B707E-6267-4A66-898D-BFEAAC02F824}" type="presOf" srcId="{988CFFCC-3E25-4D2A-8FEE-4CFFD81BF7C5}" destId="{F1EDFDA1-80B8-46B9-84A1-789EE5AE2875}" srcOrd="0" destOrd="0" presId="urn:microsoft.com/office/officeart/2008/layout/HorizontalMultiLevelHierarchy"/>
    <dgm:cxn modelId="{A2E2FB8B-052C-4C56-AD94-9FD4A1F258D4}" type="presOf" srcId="{493767C5-4084-4962-84A0-6FA2CCE878C1}" destId="{3CADE256-11D3-4111-BEA6-0FA005AC7533}" srcOrd="1" destOrd="0" presId="urn:microsoft.com/office/officeart/2008/layout/HorizontalMultiLevelHierarchy"/>
    <dgm:cxn modelId="{36DE1190-958D-4D63-8D15-134F12503208}" type="presOf" srcId="{FAEEE50E-2BA6-4D35-9DB5-1ABA28C7E8B8}" destId="{4FA1B46A-6450-4885-8EE4-C145370AB034}" srcOrd="1" destOrd="0" presId="urn:microsoft.com/office/officeart/2008/layout/HorizontalMultiLevelHierarchy"/>
    <dgm:cxn modelId="{E6C92397-CA26-4690-9A65-1A8C1957A031}" type="presOf" srcId="{8ECA0165-EA47-4E10-AEB5-ADFF3919A5EC}" destId="{D3869A97-316C-4995-9767-848EDE38A6D0}" srcOrd="0" destOrd="0" presId="urn:microsoft.com/office/officeart/2008/layout/HorizontalMultiLevelHierarchy"/>
    <dgm:cxn modelId="{EDE05E98-482F-4331-87F2-376AFED849D4}" srcId="{8ECA0165-EA47-4E10-AEB5-ADFF3919A5EC}" destId="{9EC5BAFE-F2CA-4029-930E-1855277CCCD9}" srcOrd="0" destOrd="0" parTransId="{30260284-7790-4FD1-BA21-9C4424919EC5}" sibTransId="{33787108-10F9-4A35-B882-07D4583C0731}"/>
    <dgm:cxn modelId="{6526EDA7-3043-4DEE-BD84-7EF5D5A7163D}" type="presOf" srcId="{9EC5BAFE-F2CA-4029-930E-1855277CCCD9}" destId="{907C1412-138A-4E9D-BDED-0D2FFD8DE568}" srcOrd="0" destOrd="0" presId="urn:microsoft.com/office/officeart/2008/layout/HorizontalMultiLevelHierarchy"/>
    <dgm:cxn modelId="{75762AA9-B1E9-4B3F-BE7A-DA61CE1037EC}" type="presOf" srcId="{30260284-7790-4FD1-BA21-9C4424919EC5}" destId="{DE4ABF16-88E0-432F-9986-FB93510F4B47}" srcOrd="1" destOrd="0" presId="urn:microsoft.com/office/officeart/2008/layout/HorizontalMultiLevelHierarchy"/>
    <dgm:cxn modelId="{61CF9DB0-C773-40CA-84A3-BD4F21DE354A}" type="presOf" srcId="{29B5C962-96EA-423A-80FD-CE095D05DD99}" destId="{5BB756B1-600A-4D40-9257-EF1D768E2B38}" srcOrd="0" destOrd="0" presId="urn:microsoft.com/office/officeart/2008/layout/HorizontalMultiLevelHierarchy"/>
    <dgm:cxn modelId="{2C6608B4-3673-43E3-B620-25A1C9548EF3}" type="presOf" srcId="{35598CE7-7F8F-42C6-869D-FBDFAA61F573}" destId="{6CEF051B-5EE6-44C1-BD0F-195C992F6981}" srcOrd="1" destOrd="0" presId="urn:microsoft.com/office/officeart/2008/layout/HorizontalMultiLevelHierarchy"/>
    <dgm:cxn modelId="{AAC240B5-24DD-46E0-A071-53CE27E828D6}" srcId="{6C729EAE-48D3-4E54-8E64-4EF52FF3F9D8}" destId="{F94631F7-F92F-4C75-8367-347D5D603B5C}" srcOrd="2" destOrd="0" parTransId="{5E72B9BA-DBF8-4EFE-BC3D-65FC4F339E0C}" sibTransId="{17987D61-E5C4-4101-84E9-B503A91A00CE}"/>
    <dgm:cxn modelId="{9BCC2EB9-37C7-4D17-B4A0-6EA6E35FC447}" type="presOf" srcId="{04186A83-DC03-4D66-B979-F315FF96E2FD}" destId="{83CE7602-1AD6-4AC1-9F95-1BA91356D679}" srcOrd="0" destOrd="0" presId="urn:microsoft.com/office/officeart/2008/layout/HorizontalMultiLevelHierarchy"/>
    <dgm:cxn modelId="{DB28A5BF-FC56-4509-85F2-38527966E1B9}" type="presOf" srcId="{30260284-7790-4FD1-BA21-9C4424919EC5}" destId="{54D002D6-57BB-4860-A880-8A37055A0161}" srcOrd="0" destOrd="0" presId="urn:microsoft.com/office/officeart/2008/layout/HorizontalMultiLevelHierarchy"/>
    <dgm:cxn modelId="{0D323BCA-9E97-49EF-B53B-AF2428E75965}" type="presOf" srcId="{C601FD5F-0655-4E28-A62F-74D25E61C48A}" destId="{2F9AA880-7273-4041-BF94-1F167A55B531}" srcOrd="0" destOrd="0" presId="urn:microsoft.com/office/officeart/2008/layout/HorizontalMultiLevelHierarchy"/>
    <dgm:cxn modelId="{322AE0CB-58B9-4F55-91D1-1CE61456E280}" type="presOf" srcId="{988CFFCC-3E25-4D2A-8FEE-4CFFD81BF7C5}" destId="{9535BD00-5724-4D44-92EA-DC952DAF2F5D}" srcOrd="1" destOrd="0" presId="urn:microsoft.com/office/officeart/2008/layout/HorizontalMultiLevelHierarchy"/>
    <dgm:cxn modelId="{1B7837D2-E189-4C46-9154-2995F5D279DB}" type="presOf" srcId="{4AE9C1A5-30B1-4D95-9E49-F5DDD127239C}" destId="{B91F7CFA-28EB-42F5-96DA-982AD0CE9783}" srcOrd="0" destOrd="0" presId="urn:microsoft.com/office/officeart/2008/layout/HorizontalMultiLevelHierarchy"/>
    <dgm:cxn modelId="{284749D3-2E90-44D6-9AF2-0DAD99911C10}" type="presOf" srcId="{35598CE7-7F8F-42C6-869D-FBDFAA61F573}" destId="{96DBD47E-6995-4DB2-A1FD-09689B617823}" srcOrd="0" destOrd="0" presId="urn:microsoft.com/office/officeart/2008/layout/HorizontalMultiLevelHierarchy"/>
    <dgm:cxn modelId="{231A52D5-3670-4FD0-8419-F497603B9694}" type="presOf" srcId="{F94631F7-F92F-4C75-8367-347D5D603B5C}" destId="{0547AD60-E854-49C8-9D1F-B059123311CF}" srcOrd="0" destOrd="0" presId="urn:microsoft.com/office/officeart/2008/layout/HorizontalMultiLevelHierarchy"/>
    <dgm:cxn modelId="{E91557E1-6A78-446D-8F99-18496A267809}" type="presOf" srcId="{BE0E1976-1950-4B6F-9A2D-8FC2C5C004B8}" destId="{595B6739-02E6-405B-B1B6-B60160CD6E57}" srcOrd="0" destOrd="0" presId="urn:microsoft.com/office/officeart/2008/layout/HorizontalMultiLevelHierarchy"/>
    <dgm:cxn modelId="{2CD22FE4-4B8C-42D5-9D02-7A534E99D31D}" type="presOf" srcId="{5E72B9BA-DBF8-4EFE-BC3D-65FC4F339E0C}" destId="{EF06ABD3-FADA-4825-A225-FF954C24E342}" srcOrd="1" destOrd="0" presId="urn:microsoft.com/office/officeart/2008/layout/HorizontalMultiLevelHierarchy"/>
    <dgm:cxn modelId="{A927FEF3-6F67-453F-924E-472B9AC25C30}" srcId="{6C729EAE-48D3-4E54-8E64-4EF52FF3F9D8}" destId="{8ECA0165-EA47-4E10-AEB5-ADFF3919A5EC}" srcOrd="1" destOrd="0" parTransId="{C605BBEC-5F02-4283-AF81-0C8B29D6D627}" sibTransId="{BC481836-BD88-40D4-9E1F-113199ABCFA0}"/>
    <dgm:cxn modelId="{65B39EFC-DB89-4E27-8468-D6CB0895AA75}" srcId="{1FF1B78E-AE1F-484B-AA91-EB6C30A42062}" destId="{6C729EAE-48D3-4E54-8E64-4EF52FF3F9D8}" srcOrd="0" destOrd="0" parTransId="{35598CE7-7F8F-42C6-869D-FBDFAA61F573}" sibTransId="{A7ED5703-2DBC-457E-9C23-2CD321ECD372}"/>
    <dgm:cxn modelId="{2B4DD472-EF75-46B6-968F-9E35F4BFE6E9}" type="presParOf" srcId="{1BE2E307-C876-4885-877E-F0B662B0858B}" destId="{3D3FA787-2410-4D67-B7DB-79A0ED5DD518}" srcOrd="0" destOrd="0" presId="urn:microsoft.com/office/officeart/2008/layout/HorizontalMultiLevelHierarchy"/>
    <dgm:cxn modelId="{2457A1D9-C5BA-4191-93C0-032B2EF21852}" type="presParOf" srcId="{3D3FA787-2410-4D67-B7DB-79A0ED5DD518}" destId="{3B2636AC-7E82-4FD5-9AA6-F1702E81A6EE}" srcOrd="0" destOrd="0" presId="urn:microsoft.com/office/officeart/2008/layout/HorizontalMultiLevelHierarchy"/>
    <dgm:cxn modelId="{82AB91BB-8C72-470E-A50A-7A772DB0DCB8}" type="presParOf" srcId="{3D3FA787-2410-4D67-B7DB-79A0ED5DD518}" destId="{36939B12-71C9-43E4-91BE-834C8AD34EEF}" srcOrd="1" destOrd="0" presId="urn:microsoft.com/office/officeart/2008/layout/HorizontalMultiLevelHierarchy"/>
    <dgm:cxn modelId="{FAFCF962-10EC-4DD1-9656-B32242031612}" type="presParOf" srcId="{36939B12-71C9-43E4-91BE-834C8AD34EEF}" destId="{96DBD47E-6995-4DB2-A1FD-09689B617823}" srcOrd="0" destOrd="0" presId="urn:microsoft.com/office/officeart/2008/layout/HorizontalMultiLevelHierarchy"/>
    <dgm:cxn modelId="{6DBC14E6-C3F6-4E6F-BFB8-0CF755DF91E8}" type="presParOf" srcId="{96DBD47E-6995-4DB2-A1FD-09689B617823}" destId="{6CEF051B-5EE6-44C1-BD0F-195C992F6981}" srcOrd="0" destOrd="0" presId="urn:microsoft.com/office/officeart/2008/layout/HorizontalMultiLevelHierarchy"/>
    <dgm:cxn modelId="{57AF645C-0FA0-4566-B0C3-BB4A493839B6}" type="presParOf" srcId="{36939B12-71C9-43E4-91BE-834C8AD34EEF}" destId="{C63F389C-CAC6-4773-BA52-F7272FD652EE}" srcOrd="1" destOrd="0" presId="urn:microsoft.com/office/officeart/2008/layout/HorizontalMultiLevelHierarchy"/>
    <dgm:cxn modelId="{CAD84596-163A-4242-BCBB-5E2BDFC04E4C}" type="presParOf" srcId="{C63F389C-CAC6-4773-BA52-F7272FD652EE}" destId="{6FFB3692-41B5-46AB-887E-D403D912EA01}" srcOrd="0" destOrd="0" presId="urn:microsoft.com/office/officeart/2008/layout/HorizontalMultiLevelHierarchy"/>
    <dgm:cxn modelId="{867CE2AD-7F54-4F40-A857-BEE6F763D407}" type="presParOf" srcId="{C63F389C-CAC6-4773-BA52-F7272FD652EE}" destId="{E0DF33D3-0306-4B0D-809F-BECCE0180781}" srcOrd="1" destOrd="0" presId="urn:microsoft.com/office/officeart/2008/layout/HorizontalMultiLevelHierarchy"/>
    <dgm:cxn modelId="{A7EF9882-D836-49FD-AC82-D9C8CE5292BE}" type="presParOf" srcId="{E0DF33D3-0306-4B0D-809F-BECCE0180781}" destId="{A006952B-FC88-41EC-AC67-E5853AF998F8}" srcOrd="0" destOrd="0" presId="urn:microsoft.com/office/officeart/2008/layout/HorizontalMultiLevelHierarchy"/>
    <dgm:cxn modelId="{A68C32EC-0CCC-481A-B260-19BF0359EC43}" type="presParOf" srcId="{A006952B-FC88-41EC-AC67-E5853AF998F8}" destId="{3CADE256-11D3-4111-BEA6-0FA005AC7533}" srcOrd="0" destOrd="0" presId="urn:microsoft.com/office/officeart/2008/layout/HorizontalMultiLevelHierarchy"/>
    <dgm:cxn modelId="{7F105BD2-2CCB-42DB-8E18-E1E40B2C3340}" type="presParOf" srcId="{E0DF33D3-0306-4B0D-809F-BECCE0180781}" destId="{79B62773-E79A-426E-BC7A-D8446D783BF1}" srcOrd="1" destOrd="0" presId="urn:microsoft.com/office/officeart/2008/layout/HorizontalMultiLevelHierarchy"/>
    <dgm:cxn modelId="{C9035377-C906-450E-9CE4-50CB06DCACA0}" type="presParOf" srcId="{79B62773-E79A-426E-BC7A-D8446D783BF1}" destId="{7085745B-F305-4806-B1B2-81E241E31983}" srcOrd="0" destOrd="0" presId="urn:microsoft.com/office/officeart/2008/layout/HorizontalMultiLevelHierarchy"/>
    <dgm:cxn modelId="{E4BABF5D-39A5-46CD-91D7-1C6DA4EEDA40}" type="presParOf" srcId="{79B62773-E79A-426E-BC7A-D8446D783BF1}" destId="{358A7788-F77C-4587-8630-9AFA7838C056}" srcOrd="1" destOrd="0" presId="urn:microsoft.com/office/officeart/2008/layout/HorizontalMultiLevelHierarchy"/>
    <dgm:cxn modelId="{EA6801E6-2D11-419B-B85C-F336238C07A2}" type="presParOf" srcId="{E0DF33D3-0306-4B0D-809F-BECCE0180781}" destId="{3BDD56DA-60EF-48BE-A2C4-7283C5A49CA1}" srcOrd="2" destOrd="0" presId="urn:microsoft.com/office/officeart/2008/layout/HorizontalMultiLevelHierarchy"/>
    <dgm:cxn modelId="{39A44A94-D1BD-489A-BA4D-3EFABBDDDF95}" type="presParOf" srcId="{3BDD56DA-60EF-48BE-A2C4-7283C5A49CA1}" destId="{2C37CF75-5C47-4141-B37D-D713958DF2F9}" srcOrd="0" destOrd="0" presId="urn:microsoft.com/office/officeart/2008/layout/HorizontalMultiLevelHierarchy"/>
    <dgm:cxn modelId="{4210FB0D-4927-4FC1-9926-AB84EE3D4E5C}" type="presParOf" srcId="{E0DF33D3-0306-4B0D-809F-BECCE0180781}" destId="{511746BC-EFB3-4890-8C74-BA140357CAB1}" srcOrd="3" destOrd="0" presId="urn:microsoft.com/office/officeart/2008/layout/HorizontalMultiLevelHierarchy"/>
    <dgm:cxn modelId="{340D2C35-2BFA-4840-9225-08670718189D}" type="presParOf" srcId="{511746BC-EFB3-4890-8C74-BA140357CAB1}" destId="{D3869A97-316C-4995-9767-848EDE38A6D0}" srcOrd="0" destOrd="0" presId="urn:microsoft.com/office/officeart/2008/layout/HorizontalMultiLevelHierarchy"/>
    <dgm:cxn modelId="{59D85D78-CC24-48B0-A6D5-3780132268AF}" type="presParOf" srcId="{511746BC-EFB3-4890-8C74-BA140357CAB1}" destId="{48E11388-5C51-45F8-A27B-73B6BEE8E1F2}" srcOrd="1" destOrd="0" presId="urn:microsoft.com/office/officeart/2008/layout/HorizontalMultiLevelHierarchy"/>
    <dgm:cxn modelId="{C98474E4-DE49-4A1E-AD7B-4810EC2EDD10}" type="presParOf" srcId="{48E11388-5C51-45F8-A27B-73B6BEE8E1F2}" destId="{54D002D6-57BB-4860-A880-8A37055A0161}" srcOrd="0" destOrd="0" presId="urn:microsoft.com/office/officeart/2008/layout/HorizontalMultiLevelHierarchy"/>
    <dgm:cxn modelId="{A92A5E9E-4F93-4A47-BC87-1137E55912CF}" type="presParOf" srcId="{54D002D6-57BB-4860-A880-8A37055A0161}" destId="{DE4ABF16-88E0-432F-9986-FB93510F4B47}" srcOrd="0" destOrd="0" presId="urn:microsoft.com/office/officeart/2008/layout/HorizontalMultiLevelHierarchy"/>
    <dgm:cxn modelId="{33936AB1-3926-419F-8738-B43941E9F364}" type="presParOf" srcId="{48E11388-5C51-45F8-A27B-73B6BEE8E1F2}" destId="{EDE9F5B6-843A-427F-A4AD-1F1545762F52}" srcOrd="1" destOrd="0" presId="urn:microsoft.com/office/officeart/2008/layout/HorizontalMultiLevelHierarchy"/>
    <dgm:cxn modelId="{2E3C76F2-8D75-4E30-B009-F3E86B775793}" type="presParOf" srcId="{EDE9F5B6-843A-427F-A4AD-1F1545762F52}" destId="{907C1412-138A-4E9D-BDED-0D2FFD8DE568}" srcOrd="0" destOrd="0" presId="urn:microsoft.com/office/officeart/2008/layout/HorizontalMultiLevelHierarchy"/>
    <dgm:cxn modelId="{AE8F5DBF-20F0-4967-929D-C40CEA43889F}" type="presParOf" srcId="{EDE9F5B6-843A-427F-A4AD-1F1545762F52}" destId="{E3E09094-C01D-4C95-B4B4-6F360725DB0A}" srcOrd="1" destOrd="0" presId="urn:microsoft.com/office/officeart/2008/layout/HorizontalMultiLevelHierarchy"/>
    <dgm:cxn modelId="{FCA82814-7DAB-4913-A18A-ED5ADCF57AA0}" type="presParOf" srcId="{48E11388-5C51-45F8-A27B-73B6BEE8E1F2}" destId="{595B6739-02E6-405B-B1B6-B60160CD6E57}" srcOrd="2" destOrd="0" presId="urn:microsoft.com/office/officeart/2008/layout/HorizontalMultiLevelHierarchy"/>
    <dgm:cxn modelId="{BF7FB5F5-5653-4F60-BCB1-3D3106067247}" type="presParOf" srcId="{595B6739-02E6-405B-B1B6-B60160CD6E57}" destId="{357E0928-C16C-4D41-836A-CA0A065F9A0F}" srcOrd="0" destOrd="0" presId="urn:microsoft.com/office/officeart/2008/layout/HorizontalMultiLevelHierarchy"/>
    <dgm:cxn modelId="{F9128581-E5CB-475B-9E37-1CA146A6CEED}" type="presParOf" srcId="{48E11388-5C51-45F8-A27B-73B6BEE8E1F2}" destId="{E8DB3BB3-ADDA-4193-A444-6BB489344599}" srcOrd="3" destOrd="0" presId="urn:microsoft.com/office/officeart/2008/layout/HorizontalMultiLevelHierarchy"/>
    <dgm:cxn modelId="{B5BD15A3-A7F5-4963-AEE8-3D4912A656DF}" type="presParOf" srcId="{E8DB3BB3-ADDA-4193-A444-6BB489344599}" destId="{B91F7CFA-28EB-42F5-96DA-982AD0CE9783}" srcOrd="0" destOrd="0" presId="urn:microsoft.com/office/officeart/2008/layout/HorizontalMultiLevelHierarchy"/>
    <dgm:cxn modelId="{3AACCFA7-7DBD-4EA7-8666-90176CCDB385}" type="presParOf" srcId="{E8DB3BB3-ADDA-4193-A444-6BB489344599}" destId="{9C590CB9-1F89-4F35-AD46-B294C31863A1}" srcOrd="1" destOrd="0" presId="urn:microsoft.com/office/officeart/2008/layout/HorizontalMultiLevelHierarchy"/>
    <dgm:cxn modelId="{2120BFBB-86E6-47D1-822E-DB7D0EEB8E7C}" type="presParOf" srcId="{E0DF33D3-0306-4B0D-809F-BECCE0180781}" destId="{E9A6241B-478C-4190-9B38-4711142E31D5}" srcOrd="4" destOrd="0" presId="urn:microsoft.com/office/officeart/2008/layout/HorizontalMultiLevelHierarchy"/>
    <dgm:cxn modelId="{84ECE4EF-179A-4780-B9B4-C87DE443E08D}" type="presParOf" srcId="{E9A6241B-478C-4190-9B38-4711142E31D5}" destId="{EF06ABD3-FADA-4825-A225-FF954C24E342}" srcOrd="0" destOrd="0" presId="urn:microsoft.com/office/officeart/2008/layout/HorizontalMultiLevelHierarchy"/>
    <dgm:cxn modelId="{3B0451E5-A0AB-46FA-9B10-CB2A62019A92}" type="presParOf" srcId="{E0DF33D3-0306-4B0D-809F-BECCE0180781}" destId="{B13765B5-D2AB-4C80-A9EB-1D2306917CD0}" srcOrd="5" destOrd="0" presId="urn:microsoft.com/office/officeart/2008/layout/HorizontalMultiLevelHierarchy"/>
    <dgm:cxn modelId="{136864A0-4066-4CF3-ADFC-65B3265F09C9}" type="presParOf" srcId="{B13765B5-D2AB-4C80-A9EB-1D2306917CD0}" destId="{0547AD60-E854-49C8-9D1F-B059123311CF}" srcOrd="0" destOrd="0" presId="urn:microsoft.com/office/officeart/2008/layout/HorizontalMultiLevelHierarchy"/>
    <dgm:cxn modelId="{2324A6FF-F651-4AFF-8895-3DC017A8FA68}" type="presParOf" srcId="{B13765B5-D2AB-4C80-A9EB-1D2306917CD0}" destId="{85783C3D-4A24-4F3E-9E73-998153619FE0}" srcOrd="1" destOrd="0" presId="urn:microsoft.com/office/officeart/2008/layout/HorizontalMultiLevelHierarchy"/>
    <dgm:cxn modelId="{607A10B7-17B7-448D-AD65-C12CB81606C0}" type="presParOf" srcId="{85783C3D-4A24-4F3E-9E73-998153619FE0}" destId="{B9C2DD36-5CCD-4FCF-9876-9F9EC9494819}" srcOrd="0" destOrd="0" presId="urn:microsoft.com/office/officeart/2008/layout/HorizontalMultiLevelHierarchy"/>
    <dgm:cxn modelId="{8FFB4CC6-A314-4C82-ADF6-8263C2AD8220}" type="presParOf" srcId="{B9C2DD36-5CCD-4FCF-9876-9F9EC9494819}" destId="{4FA1B46A-6450-4885-8EE4-C145370AB034}" srcOrd="0" destOrd="0" presId="urn:microsoft.com/office/officeart/2008/layout/HorizontalMultiLevelHierarchy"/>
    <dgm:cxn modelId="{FB28E01F-F853-49D6-A797-EA946D637987}" type="presParOf" srcId="{85783C3D-4A24-4F3E-9E73-998153619FE0}" destId="{717B1A47-6141-461B-A53B-E0BF6A600131}" srcOrd="1" destOrd="0" presId="urn:microsoft.com/office/officeart/2008/layout/HorizontalMultiLevelHierarchy"/>
    <dgm:cxn modelId="{7644B156-0B4B-4A1B-A0A2-8B6D32F8FFC2}" type="presParOf" srcId="{717B1A47-6141-461B-A53B-E0BF6A600131}" destId="{5BB756B1-600A-4D40-9257-EF1D768E2B38}" srcOrd="0" destOrd="0" presId="urn:microsoft.com/office/officeart/2008/layout/HorizontalMultiLevelHierarchy"/>
    <dgm:cxn modelId="{5E2AABC2-0646-4777-90B4-6202CAB1238D}" type="presParOf" srcId="{717B1A47-6141-461B-A53B-E0BF6A600131}" destId="{1BC6F05B-1F18-482A-9CA6-0BEBCD2DB869}" srcOrd="1" destOrd="0" presId="urn:microsoft.com/office/officeart/2008/layout/HorizontalMultiLevelHierarchy"/>
    <dgm:cxn modelId="{690C2199-E10A-4A51-92CC-C6182AE57480}" type="presParOf" srcId="{1BC6F05B-1F18-482A-9CA6-0BEBCD2DB869}" destId="{F1EDFDA1-80B8-46B9-84A1-789EE5AE2875}" srcOrd="0" destOrd="0" presId="urn:microsoft.com/office/officeart/2008/layout/HorizontalMultiLevelHierarchy"/>
    <dgm:cxn modelId="{C1EC62F3-E8F1-49A2-ABFE-2DEA96C835F3}" type="presParOf" srcId="{F1EDFDA1-80B8-46B9-84A1-789EE5AE2875}" destId="{9535BD00-5724-4D44-92EA-DC952DAF2F5D}" srcOrd="0" destOrd="0" presId="urn:microsoft.com/office/officeart/2008/layout/HorizontalMultiLevelHierarchy"/>
    <dgm:cxn modelId="{EFA211F3-94ED-4A29-8C3A-9716008F6CBE}" type="presParOf" srcId="{1BC6F05B-1F18-482A-9CA6-0BEBCD2DB869}" destId="{2183EEBC-D3EE-4B0C-9355-0D87F09ED873}" srcOrd="1" destOrd="0" presId="urn:microsoft.com/office/officeart/2008/layout/HorizontalMultiLevelHierarchy"/>
    <dgm:cxn modelId="{03A9D7F5-522B-4A89-8398-E9B8D10753DB}" type="presParOf" srcId="{2183EEBC-D3EE-4B0C-9355-0D87F09ED873}" destId="{811DFB6B-4B06-4F3F-B8F0-AE9A2AFB9ADE}" srcOrd="0" destOrd="0" presId="urn:microsoft.com/office/officeart/2008/layout/HorizontalMultiLevelHierarchy"/>
    <dgm:cxn modelId="{C8D9F0E6-55EC-4170-82C5-62C6F3F2BA08}" type="presParOf" srcId="{2183EEBC-D3EE-4B0C-9355-0D87F09ED873}" destId="{3F316BDE-0AD4-4327-B3BF-FA35619E188F}" srcOrd="1" destOrd="0" presId="urn:microsoft.com/office/officeart/2008/layout/HorizontalMultiLevelHierarchy"/>
    <dgm:cxn modelId="{58575B0B-4F51-41E7-9F84-2BCEBB47C9A1}" type="presParOf" srcId="{85783C3D-4A24-4F3E-9E73-998153619FE0}" destId="{83CE7602-1AD6-4AC1-9F95-1BA91356D679}" srcOrd="2" destOrd="0" presId="urn:microsoft.com/office/officeart/2008/layout/HorizontalMultiLevelHierarchy"/>
    <dgm:cxn modelId="{85B5100D-DF42-4AAA-A94B-76C9E507A4C9}" type="presParOf" srcId="{83CE7602-1AD6-4AC1-9F95-1BA91356D679}" destId="{594EB8A7-97E0-4C2B-B0E4-DD407B1B88E4}" srcOrd="0" destOrd="0" presId="urn:microsoft.com/office/officeart/2008/layout/HorizontalMultiLevelHierarchy"/>
    <dgm:cxn modelId="{8B4422C1-87E9-4396-B9F9-96E5F8269AE7}" type="presParOf" srcId="{85783C3D-4A24-4F3E-9E73-998153619FE0}" destId="{D9D04E23-92FE-4280-B0E8-679DAFCE2ED0}" srcOrd="3" destOrd="0" presId="urn:microsoft.com/office/officeart/2008/layout/HorizontalMultiLevelHierarchy"/>
    <dgm:cxn modelId="{B760615E-1DD5-4A68-97DA-0FE0C38D8966}" type="presParOf" srcId="{D9D04E23-92FE-4280-B0E8-679DAFCE2ED0}" destId="{5BD661D3-9F27-42EF-A90B-CC6F502027DF}" srcOrd="0" destOrd="0" presId="urn:microsoft.com/office/officeart/2008/layout/HorizontalMultiLevelHierarchy"/>
    <dgm:cxn modelId="{BB55F77A-F79B-4C8C-89B1-DB3544C7F49A}" type="presParOf" srcId="{D9D04E23-92FE-4280-B0E8-679DAFCE2ED0}" destId="{095BF235-2A10-4934-B547-C3750E005558}" srcOrd="1" destOrd="0" presId="urn:microsoft.com/office/officeart/2008/layout/HorizontalMultiLevelHierarchy"/>
    <dgm:cxn modelId="{0A4F0F16-14BB-47F3-B9D8-B6A23CC9F877}" type="presParOf" srcId="{095BF235-2A10-4934-B547-C3750E005558}" destId="{3A3E3ECB-4D0A-41A2-A97F-F27E18F82770}" srcOrd="0" destOrd="0" presId="urn:microsoft.com/office/officeart/2008/layout/HorizontalMultiLevelHierarchy"/>
    <dgm:cxn modelId="{417F14A6-6217-4760-A358-A899314851EC}" type="presParOf" srcId="{3A3E3ECB-4D0A-41A2-A97F-F27E18F82770}" destId="{385E3112-4758-48E8-ABE2-320A98BA6F14}" srcOrd="0" destOrd="0" presId="urn:microsoft.com/office/officeart/2008/layout/HorizontalMultiLevelHierarchy"/>
    <dgm:cxn modelId="{C1803C4E-4B91-4836-B7EE-D0A0A4038FD1}" type="presParOf" srcId="{095BF235-2A10-4934-B547-C3750E005558}" destId="{28CB8614-0E6F-414E-8A97-C567DB283DC3}" srcOrd="1" destOrd="0" presId="urn:microsoft.com/office/officeart/2008/layout/HorizontalMultiLevelHierarchy"/>
    <dgm:cxn modelId="{E0EA7583-D420-4ED0-8A06-85D361588DF3}" type="presParOf" srcId="{28CB8614-0E6F-414E-8A97-C567DB283DC3}" destId="{2F9AA880-7273-4041-BF94-1F167A55B531}" srcOrd="0" destOrd="0" presId="urn:microsoft.com/office/officeart/2008/layout/HorizontalMultiLevelHierarchy"/>
    <dgm:cxn modelId="{4608602E-68FA-4E91-9261-D556EC57C126}" type="presParOf" srcId="{28CB8614-0E6F-414E-8A97-C567DB283DC3}" destId="{B21232E3-855E-4655-B9BF-3629E69974BB}" srcOrd="1" destOrd="0" presId="urn:microsoft.com/office/officeart/2008/layout/HorizontalMultiLevelHierarchy"/>
  </dgm:cxnLst>
  <dgm:bg>
    <a:noFill/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D3644-DE13-44F4-84A9-1BD6380AF731}">
      <dsp:nvSpPr>
        <dsp:cNvPr id="0" name=""/>
        <dsp:cNvSpPr/>
      </dsp:nvSpPr>
      <dsp:spPr>
        <a:xfrm rot="5400000">
          <a:off x="4353017" y="-1221288"/>
          <a:ext cx="623938" cy="3226067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>
                  <a:lumMod val="50000"/>
                </a:schemeClr>
              </a:solidFill>
            </a:rPr>
            <a:t>Tenses the soft palate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solidFill>
              <a:schemeClr val="bg1">
                <a:lumMod val="50000"/>
              </a:schemeClr>
            </a:solidFill>
          </a:endParaRPr>
        </a:p>
      </dsp:txBody>
      <dsp:txXfrm rot="-5400000">
        <a:off x="3051953" y="110234"/>
        <a:ext cx="3195609" cy="563022"/>
      </dsp:txXfrm>
    </dsp:sp>
    <dsp:sp modelId="{A27615FB-8116-45AC-8A5F-BCEBF29AD7D4}">
      <dsp:nvSpPr>
        <dsp:cNvPr id="0" name=""/>
        <dsp:cNvSpPr/>
      </dsp:nvSpPr>
      <dsp:spPr>
        <a:xfrm>
          <a:off x="1430" y="1783"/>
          <a:ext cx="3050521" cy="77992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+mn-lt"/>
            </a:rPr>
            <a:t>1. Tensor </a:t>
          </a:r>
          <a:r>
            <a:rPr lang="en-US" sz="2200" b="1" kern="1200" dirty="0" err="1">
              <a:solidFill>
                <a:schemeClr val="tx1"/>
              </a:solidFill>
              <a:latin typeface="+mn-lt"/>
            </a:rPr>
            <a:t>veli</a:t>
          </a:r>
          <a:r>
            <a:rPr lang="en-US" sz="2200" b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+mn-lt"/>
            </a:rPr>
            <a:t>palatini</a:t>
          </a:r>
          <a:r>
            <a:rPr lang="en-US" sz="2200" b="1" kern="1200" dirty="0">
              <a:solidFill>
                <a:schemeClr val="tx1"/>
              </a:solidFill>
              <a:latin typeface="+mn-lt"/>
            </a:rPr>
            <a:t>*</a:t>
          </a:r>
        </a:p>
      </dsp:txBody>
      <dsp:txXfrm>
        <a:off x="39503" y="39856"/>
        <a:ext cx="2974375" cy="703776"/>
      </dsp:txXfrm>
    </dsp:sp>
    <dsp:sp modelId="{0A866ECD-6D88-4A20-996B-0F267B98837C}">
      <dsp:nvSpPr>
        <dsp:cNvPr id="0" name=""/>
        <dsp:cNvSpPr/>
      </dsp:nvSpPr>
      <dsp:spPr>
        <a:xfrm rot="5400000">
          <a:off x="4353017" y="-402370"/>
          <a:ext cx="623938" cy="3226067"/>
        </a:xfrm>
        <a:prstGeom prst="round2SameRect">
          <a:avLst/>
        </a:prstGeom>
        <a:solidFill>
          <a:srgbClr val="C9A4E4">
            <a:alpha val="89804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1">
                  <a:lumMod val="50000"/>
                </a:schemeClr>
              </a:solidFill>
            </a:rPr>
            <a:t>Elevates the soft palate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3051953" y="929152"/>
        <a:ext cx="3195609" cy="563022"/>
      </dsp:txXfrm>
    </dsp:sp>
    <dsp:sp modelId="{BAFF990B-E6FF-478D-93C3-436C1D5A294F}">
      <dsp:nvSpPr>
        <dsp:cNvPr id="0" name=""/>
        <dsp:cNvSpPr/>
      </dsp:nvSpPr>
      <dsp:spPr>
        <a:xfrm>
          <a:off x="1430" y="820702"/>
          <a:ext cx="3050521" cy="77992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tx1"/>
              </a:solidFill>
              <a:latin typeface="+mn-lt"/>
            </a:rPr>
            <a:t>2. Levator veli palatini*</a:t>
          </a:r>
          <a:endParaRPr lang="en-US" sz="2200" b="1" kern="1200" dirty="0">
            <a:solidFill>
              <a:schemeClr val="tx1"/>
            </a:solidFill>
            <a:latin typeface="+mn-lt"/>
          </a:endParaRPr>
        </a:p>
      </dsp:txBody>
      <dsp:txXfrm>
        <a:off x="39503" y="858775"/>
        <a:ext cx="2974375" cy="703776"/>
      </dsp:txXfrm>
    </dsp:sp>
    <dsp:sp modelId="{B07733D8-BF73-4B73-A784-E2312A9D62A7}">
      <dsp:nvSpPr>
        <dsp:cNvPr id="0" name=""/>
        <dsp:cNvSpPr/>
      </dsp:nvSpPr>
      <dsp:spPr>
        <a:xfrm rot="5400000">
          <a:off x="4353017" y="416548"/>
          <a:ext cx="623938" cy="322606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>
                  <a:lumMod val="50000"/>
                </a:schemeClr>
              </a:solidFill>
            </a:rPr>
            <a:t>Pulls palatoglossal fold toward midline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3051953" y="1748070"/>
        <a:ext cx="3195609" cy="563022"/>
      </dsp:txXfrm>
    </dsp:sp>
    <dsp:sp modelId="{09AF295B-22D0-4D2A-AAA6-C01E148BA2B4}">
      <dsp:nvSpPr>
        <dsp:cNvPr id="0" name=""/>
        <dsp:cNvSpPr/>
      </dsp:nvSpPr>
      <dsp:spPr>
        <a:xfrm>
          <a:off x="1430" y="1639621"/>
          <a:ext cx="3050521" cy="7799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tx1"/>
              </a:solidFill>
              <a:latin typeface="+mn-lt"/>
            </a:rPr>
            <a:t>3. Palatoglossus</a:t>
          </a:r>
          <a:endParaRPr lang="en-US" sz="2200" b="1" kern="1200" dirty="0">
            <a:solidFill>
              <a:schemeClr val="tx1"/>
            </a:solidFill>
            <a:latin typeface="+mn-lt"/>
          </a:endParaRPr>
        </a:p>
      </dsp:txBody>
      <dsp:txXfrm>
        <a:off x="39503" y="1677694"/>
        <a:ext cx="2974375" cy="703776"/>
      </dsp:txXfrm>
    </dsp:sp>
    <dsp:sp modelId="{C2AF9B28-C9FB-4157-8173-B0FCF6097A2C}">
      <dsp:nvSpPr>
        <dsp:cNvPr id="0" name=""/>
        <dsp:cNvSpPr/>
      </dsp:nvSpPr>
      <dsp:spPr>
        <a:xfrm rot="5400000">
          <a:off x="4353017" y="1235467"/>
          <a:ext cx="623938" cy="322606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>
                  <a:lumMod val="50000"/>
                </a:schemeClr>
              </a:solidFill>
            </a:rPr>
            <a:t>Moves palatopharyngeal fold toward midline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3051953" y="2566989"/>
        <a:ext cx="3195609" cy="563022"/>
      </dsp:txXfrm>
    </dsp:sp>
    <dsp:sp modelId="{45F33847-CBF8-4291-8DCF-CBB84624F73F}">
      <dsp:nvSpPr>
        <dsp:cNvPr id="0" name=""/>
        <dsp:cNvSpPr/>
      </dsp:nvSpPr>
      <dsp:spPr>
        <a:xfrm>
          <a:off x="1430" y="2458539"/>
          <a:ext cx="3050521" cy="7799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tx1"/>
              </a:solidFill>
              <a:latin typeface="+mn-lt"/>
            </a:rPr>
            <a:t>4. Palatopharyngeus  </a:t>
          </a:r>
          <a:endParaRPr lang="en-US" sz="2200" b="1" kern="1200" dirty="0">
            <a:solidFill>
              <a:schemeClr val="tx1"/>
            </a:solidFill>
            <a:latin typeface="+mn-lt"/>
          </a:endParaRPr>
        </a:p>
      </dsp:txBody>
      <dsp:txXfrm>
        <a:off x="39503" y="2496612"/>
        <a:ext cx="2974375" cy="703776"/>
      </dsp:txXfrm>
    </dsp:sp>
    <dsp:sp modelId="{F9F30D91-B1D1-4413-87E9-F4873C37B54A}">
      <dsp:nvSpPr>
        <dsp:cNvPr id="0" name=""/>
        <dsp:cNvSpPr/>
      </dsp:nvSpPr>
      <dsp:spPr>
        <a:xfrm rot="5400000">
          <a:off x="4353017" y="2054385"/>
          <a:ext cx="623938" cy="3226067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>
                  <a:lumMod val="50000"/>
                </a:schemeClr>
              </a:solidFill>
            </a:rPr>
            <a:t>Elevates uvula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>
            <a:solidFill>
              <a:schemeClr val="bg1">
                <a:lumMod val="50000"/>
              </a:schemeClr>
            </a:solidFill>
          </a:endParaRPr>
        </a:p>
      </dsp:txBody>
      <dsp:txXfrm rot="-5400000">
        <a:off x="3051953" y="3385907"/>
        <a:ext cx="3195609" cy="563022"/>
      </dsp:txXfrm>
    </dsp:sp>
    <dsp:sp modelId="{0F515B14-41EE-42BA-BAB4-F407A35C3202}">
      <dsp:nvSpPr>
        <dsp:cNvPr id="0" name=""/>
        <dsp:cNvSpPr/>
      </dsp:nvSpPr>
      <dsp:spPr>
        <a:xfrm>
          <a:off x="1430" y="3277458"/>
          <a:ext cx="3050521" cy="77992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+mn-lt"/>
            </a:rPr>
            <a:t>5. Musculus uvulae</a:t>
          </a:r>
        </a:p>
      </dsp:txBody>
      <dsp:txXfrm>
        <a:off x="39503" y="3315531"/>
        <a:ext cx="2974375" cy="703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E3ECB-4D0A-41A2-A97F-F27E18F82770}">
      <dsp:nvSpPr>
        <dsp:cNvPr id="0" name=""/>
        <dsp:cNvSpPr/>
      </dsp:nvSpPr>
      <dsp:spPr>
        <a:xfrm>
          <a:off x="3992384" y="1905964"/>
          <a:ext cx="204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481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9513" y="1946572"/>
        <a:ext cx="10224" cy="10224"/>
      </dsp:txXfrm>
    </dsp:sp>
    <dsp:sp modelId="{83CE7602-1AD6-4AC1-9F95-1BA91356D679}">
      <dsp:nvSpPr>
        <dsp:cNvPr id="0" name=""/>
        <dsp:cNvSpPr/>
      </dsp:nvSpPr>
      <dsp:spPr>
        <a:xfrm>
          <a:off x="2765496" y="1756865"/>
          <a:ext cx="204481" cy="194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40" y="0"/>
              </a:lnTo>
              <a:lnTo>
                <a:pt x="102240" y="194818"/>
              </a:lnTo>
              <a:lnTo>
                <a:pt x="204481" y="194818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860676" y="1847214"/>
        <a:ext cx="14121" cy="14121"/>
      </dsp:txXfrm>
    </dsp:sp>
    <dsp:sp modelId="{F1EDFDA1-80B8-46B9-84A1-789EE5AE2875}">
      <dsp:nvSpPr>
        <dsp:cNvPr id="0" name=""/>
        <dsp:cNvSpPr/>
      </dsp:nvSpPr>
      <dsp:spPr>
        <a:xfrm>
          <a:off x="3992384" y="1516327"/>
          <a:ext cx="204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481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9513" y="1556935"/>
        <a:ext cx="10224" cy="10224"/>
      </dsp:txXfrm>
    </dsp:sp>
    <dsp:sp modelId="{B9C2DD36-5CCD-4FCF-9876-9F9EC9494819}">
      <dsp:nvSpPr>
        <dsp:cNvPr id="0" name=""/>
        <dsp:cNvSpPr/>
      </dsp:nvSpPr>
      <dsp:spPr>
        <a:xfrm>
          <a:off x="2765496" y="1562047"/>
          <a:ext cx="204481" cy="194818"/>
        </a:xfrm>
        <a:custGeom>
          <a:avLst/>
          <a:gdLst/>
          <a:ahLst/>
          <a:cxnLst/>
          <a:rect l="0" t="0" r="0" b="0"/>
          <a:pathLst>
            <a:path>
              <a:moveTo>
                <a:pt x="0" y="194818"/>
              </a:moveTo>
              <a:lnTo>
                <a:pt x="102240" y="194818"/>
              </a:lnTo>
              <a:lnTo>
                <a:pt x="102240" y="0"/>
              </a:lnTo>
              <a:lnTo>
                <a:pt x="204481" y="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860676" y="1652395"/>
        <a:ext cx="14121" cy="14121"/>
      </dsp:txXfrm>
    </dsp:sp>
    <dsp:sp modelId="{E9A6241B-478C-4190-9B38-4711142E31D5}">
      <dsp:nvSpPr>
        <dsp:cNvPr id="0" name=""/>
        <dsp:cNvSpPr/>
      </dsp:nvSpPr>
      <dsp:spPr>
        <a:xfrm>
          <a:off x="1538608" y="1172410"/>
          <a:ext cx="204481" cy="584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40" y="0"/>
              </a:lnTo>
              <a:lnTo>
                <a:pt x="102240" y="584454"/>
              </a:lnTo>
              <a:lnTo>
                <a:pt x="204481" y="58445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1625369" y="1449158"/>
        <a:ext cx="30959" cy="30959"/>
      </dsp:txXfrm>
    </dsp:sp>
    <dsp:sp modelId="{595B6739-02E6-405B-B1B6-B60160CD6E57}">
      <dsp:nvSpPr>
        <dsp:cNvPr id="0" name=""/>
        <dsp:cNvSpPr/>
      </dsp:nvSpPr>
      <dsp:spPr>
        <a:xfrm>
          <a:off x="2765496" y="977592"/>
          <a:ext cx="204481" cy="194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240" y="0"/>
              </a:lnTo>
              <a:lnTo>
                <a:pt x="102240" y="194818"/>
              </a:lnTo>
              <a:lnTo>
                <a:pt x="204481" y="194818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860676" y="1067940"/>
        <a:ext cx="14121" cy="14121"/>
      </dsp:txXfrm>
    </dsp:sp>
    <dsp:sp modelId="{54D002D6-57BB-4860-A880-8A37055A0161}">
      <dsp:nvSpPr>
        <dsp:cNvPr id="0" name=""/>
        <dsp:cNvSpPr/>
      </dsp:nvSpPr>
      <dsp:spPr>
        <a:xfrm>
          <a:off x="2765496" y="782774"/>
          <a:ext cx="204481" cy="194818"/>
        </a:xfrm>
        <a:custGeom>
          <a:avLst/>
          <a:gdLst/>
          <a:ahLst/>
          <a:cxnLst/>
          <a:rect l="0" t="0" r="0" b="0"/>
          <a:pathLst>
            <a:path>
              <a:moveTo>
                <a:pt x="0" y="194818"/>
              </a:moveTo>
              <a:lnTo>
                <a:pt x="102240" y="194818"/>
              </a:lnTo>
              <a:lnTo>
                <a:pt x="102240" y="0"/>
              </a:lnTo>
              <a:lnTo>
                <a:pt x="204481" y="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860676" y="873122"/>
        <a:ext cx="14121" cy="14121"/>
      </dsp:txXfrm>
    </dsp:sp>
    <dsp:sp modelId="{3BDD56DA-60EF-48BE-A2C4-7283C5A49CA1}">
      <dsp:nvSpPr>
        <dsp:cNvPr id="0" name=""/>
        <dsp:cNvSpPr/>
      </dsp:nvSpPr>
      <dsp:spPr>
        <a:xfrm>
          <a:off x="1538608" y="977592"/>
          <a:ext cx="204481" cy="194818"/>
        </a:xfrm>
        <a:custGeom>
          <a:avLst/>
          <a:gdLst/>
          <a:ahLst/>
          <a:cxnLst/>
          <a:rect l="0" t="0" r="0" b="0"/>
          <a:pathLst>
            <a:path>
              <a:moveTo>
                <a:pt x="0" y="194818"/>
              </a:moveTo>
              <a:lnTo>
                <a:pt x="102240" y="194818"/>
              </a:lnTo>
              <a:lnTo>
                <a:pt x="102240" y="0"/>
              </a:lnTo>
              <a:lnTo>
                <a:pt x="204481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1633788" y="1067940"/>
        <a:ext cx="14121" cy="14121"/>
      </dsp:txXfrm>
    </dsp:sp>
    <dsp:sp modelId="{A006952B-FC88-41EC-AC67-E5853AF998F8}">
      <dsp:nvSpPr>
        <dsp:cNvPr id="0" name=""/>
        <dsp:cNvSpPr/>
      </dsp:nvSpPr>
      <dsp:spPr>
        <a:xfrm>
          <a:off x="1538608" y="587955"/>
          <a:ext cx="204481" cy="584454"/>
        </a:xfrm>
        <a:custGeom>
          <a:avLst/>
          <a:gdLst/>
          <a:ahLst/>
          <a:cxnLst/>
          <a:rect l="0" t="0" r="0" b="0"/>
          <a:pathLst>
            <a:path>
              <a:moveTo>
                <a:pt x="0" y="584454"/>
              </a:moveTo>
              <a:lnTo>
                <a:pt x="102240" y="584454"/>
              </a:lnTo>
              <a:lnTo>
                <a:pt x="102240" y="0"/>
              </a:lnTo>
              <a:lnTo>
                <a:pt x="204481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1625369" y="864703"/>
        <a:ext cx="30959" cy="30959"/>
      </dsp:txXfrm>
    </dsp:sp>
    <dsp:sp modelId="{96DBD47E-6995-4DB2-A1FD-09689B617823}">
      <dsp:nvSpPr>
        <dsp:cNvPr id="0" name=""/>
        <dsp:cNvSpPr/>
      </dsp:nvSpPr>
      <dsp:spPr>
        <a:xfrm>
          <a:off x="311720" y="1126690"/>
          <a:ext cx="204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4481" y="4572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849" y="1167298"/>
        <a:ext cx="10224" cy="10224"/>
      </dsp:txXfrm>
    </dsp:sp>
    <dsp:sp modelId="{3B2636AC-7E82-4FD5-9AA6-F1702E81A6EE}">
      <dsp:nvSpPr>
        <dsp:cNvPr id="0" name=""/>
        <dsp:cNvSpPr/>
      </dsp:nvSpPr>
      <dsp:spPr>
        <a:xfrm rot="16200000">
          <a:off x="-664421" y="1016556"/>
          <a:ext cx="1640575" cy="311709"/>
        </a:xfrm>
        <a:prstGeom prst="rect">
          <a:avLst/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Abdominal Aorta</a:t>
          </a:r>
        </a:p>
      </dsp:txBody>
      <dsp:txXfrm>
        <a:off x="-664421" y="1016556"/>
        <a:ext cx="1640575" cy="311709"/>
      </dsp:txXfrm>
    </dsp:sp>
    <dsp:sp modelId="{6FFB3692-41B5-46AB-887E-D403D912EA01}">
      <dsp:nvSpPr>
        <dsp:cNvPr id="0" name=""/>
        <dsp:cNvSpPr/>
      </dsp:nvSpPr>
      <dsp:spPr>
        <a:xfrm>
          <a:off x="516202" y="1016556"/>
          <a:ext cx="1022406" cy="31170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Coeliac artery</a:t>
          </a:r>
        </a:p>
      </dsp:txBody>
      <dsp:txXfrm>
        <a:off x="516202" y="1016556"/>
        <a:ext cx="1022406" cy="311709"/>
      </dsp:txXfrm>
    </dsp:sp>
    <dsp:sp modelId="{7085745B-F305-4806-B1B2-81E241E31983}">
      <dsp:nvSpPr>
        <dsp:cNvPr id="0" name=""/>
        <dsp:cNvSpPr/>
      </dsp:nvSpPr>
      <dsp:spPr>
        <a:xfrm>
          <a:off x="1743090" y="432101"/>
          <a:ext cx="1022406" cy="311709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Left gastric artery</a:t>
          </a:r>
        </a:p>
      </dsp:txBody>
      <dsp:txXfrm>
        <a:off x="1743090" y="432101"/>
        <a:ext cx="1022406" cy="311709"/>
      </dsp:txXfrm>
    </dsp:sp>
    <dsp:sp modelId="{D3869A97-316C-4995-9767-848EDE38A6D0}">
      <dsp:nvSpPr>
        <dsp:cNvPr id="0" name=""/>
        <dsp:cNvSpPr/>
      </dsp:nvSpPr>
      <dsp:spPr>
        <a:xfrm>
          <a:off x="1743090" y="821737"/>
          <a:ext cx="1022406" cy="311709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Splenic artery</a:t>
          </a:r>
        </a:p>
      </dsp:txBody>
      <dsp:txXfrm>
        <a:off x="1743090" y="821737"/>
        <a:ext cx="1022406" cy="311709"/>
      </dsp:txXfrm>
    </dsp:sp>
    <dsp:sp modelId="{907C1412-138A-4E9D-BDED-0D2FFD8DE568}">
      <dsp:nvSpPr>
        <dsp:cNvPr id="0" name=""/>
        <dsp:cNvSpPr/>
      </dsp:nvSpPr>
      <dsp:spPr>
        <a:xfrm>
          <a:off x="2969977" y="626919"/>
          <a:ext cx="1022406" cy="311709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Short gastric arteries</a:t>
          </a:r>
        </a:p>
      </dsp:txBody>
      <dsp:txXfrm>
        <a:off x="2969977" y="626919"/>
        <a:ext cx="1022406" cy="311709"/>
      </dsp:txXfrm>
    </dsp:sp>
    <dsp:sp modelId="{B91F7CFA-28EB-42F5-96DA-982AD0CE9783}">
      <dsp:nvSpPr>
        <dsp:cNvPr id="0" name=""/>
        <dsp:cNvSpPr/>
      </dsp:nvSpPr>
      <dsp:spPr>
        <a:xfrm>
          <a:off x="2969977" y="1016556"/>
          <a:ext cx="1022406" cy="311709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Left gastroepiploic artery</a:t>
          </a:r>
        </a:p>
      </dsp:txBody>
      <dsp:txXfrm>
        <a:off x="2969977" y="1016556"/>
        <a:ext cx="1022406" cy="311709"/>
      </dsp:txXfrm>
    </dsp:sp>
    <dsp:sp modelId="{0547AD60-E854-49C8-9D1F-B059123311CF}">
      <dsp:nvSpPr>
        <dsp:cNvPr id="0" name=""/>
        <dsp:cNvSpPr/>
      </dsp:nvSpPr>
      <dsp:spPr>
        <a:xfrm>
          <a:off x="1743090" y="1601011"/>
          <a:ext cx="1022406" cy="311709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Common hepatic artery</a:t>
          </a:r>
        </a:p>
      </dsp:txBody>
      <dsp:txXfrm>
        <a:off x="1743090" y="1601011"/>
        <a:ext cx="1022406" cy="311709"/>
      </dsp:txXfrm>
    </dsp:sp>
    <dsp:sp modelId="{5BB756B1-600A-4D40-9257-EF1D768E2B38}">
      <dsp:nvSpPr>
        <dsp:cNvPr id="0" name=""/>
        <dsp:cNvSpPr/>
      </dsp:nvSpPr>
      <dsp:spPr>
        <a:xfrm>
          <a:off x="2969977" y="1406192"/>
          <a:ext cx="1022406" cy="311709"/>
        </a:xfrm>
        <a:prstGeom prst="rect">
          <a:avLst/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Proper hepatic artery</a:t>
          </a:r>
        </a:p>
      </dsp:txBody>
      <dsp:txXfrm>
        <a:off x="2969977" y="1406192"/>
        <a:ext cx="1022406" cy="311709"/>
      </dsp:txXfrm>
    </dsp:sp>
    <dsp:sp modelId="{811DFB6B-4B06-4F3F-B8F0-AE9A2AFB9ADE}">
      <dsp:nvSpPr>
        <dsp:cNvPr id="0" name=""/>
        <dsp:cNvSpPr/>
      </dsp:nvSpPr>
      <dsp:spPr>
        <a:xfrm>
          <a:off x="4196865" y="1406192"/>
          <a:ext cx="1022406" cy="311709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Right gastric artery</a:t>
          </a:r>
        </a:p>
      </dsp:txBody>
      <dsp:txXfrm>
        <a:off x="4196865" y="1406192"/>
        <a:ext cx="1022406" cy="311709"/>
      </dsp:txXfrm>
    </dsp:sp>
    <dsp:sp modelId="{5BD661D3-9F27-42EF-A90B-CC6F502027DF}">
      <dsp:nvSpPr>
        <dsp:cNvPr id="0" name=""/>
        <dsp:cNvSpPr/>
      </dsp:nvSpPr>
      <dsp:spPr>
        <a:xfrm>
          <a:off x="2969977" y="1795829"/>
          <a:ext cx="1022406" cy="311709"/>
        </a:xfrm>
        <a:prstGeom prst="rect">
          <a:avLst/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Gastroduodenal artery </a:t>
          </a:r>
        </a:p>
      </dsp:txBody>
      <dsp:txXfrm>
        <a:off x="2969977" y="1795829"/>
        <a:ext cx="1022406" cy="311709"/>
      </dsp:txXfrm>
    </dsp:sp>
    <dsp:sp modelId="{2F9AA880-7273-4041-BF94-1F167A55B531}">
      <dsp:nvSpPr>
        <dsp:cNvPr id="0" name=""/>
        <dsp:cNvSpPr/>
      </dsp:nvSpPr>
      <dsp:spPr>
        <a:xfrm>
          <a:off x="4196865" y="1795829"/>
          <a:ext cx="1022406" cy="311709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Left gastroepiploic artery</a:t>
          </a:r>
        </a:p>
      </dsp:txBody>
      <dsp:txXfrm>
        <a:off x="4196865" y="1795829"/>
        <a:ext cx="1022406" cy="311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81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rive.google.com/open?id=1kDI0uDiMu9lh7EOrJ42AJmZyxZvzKLJiQOn_u9yafl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85" y="1994358"/>
            <a:ext cx="487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Oral Cavity, Esophagus, and Stomach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B581672-4140-4B21-90AE-9743A25BD160}"/>
              </a:ext>
            </a:extLst>
          </p:cNvPr>
          <p:cNvGrpSpPr/>
          <p:nvPr/>
        </p:nvGrpSpPr>
        <p:grpSpPr>
          <a:xfrm>
            <a:off x="8044500" y="1974376"/>
            <a:ext cx="3564648" cy="2047025"/>
            <a:chOff x="8318345" y="2004662"/>
            <a:chExt cx="3078747" cy="17679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9F0EBF-B5EA-471A-BEFA-71EBD2514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8345" y="2004662"/>
              <a:ext cx="3078747" cy="1767993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A032D0-170C-491C-A1ED-75F410E7641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359" y="2724582"/>
              <a:ext cx="119289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9D8E004-A370-434D-8152-07BB9CC876CB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359" y="3149230"/>
              <a:ext cx="113930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936FDD-4CB1-4D8D-97B5-9D58CA0CB2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359" y="2943565"/>
              <a:ext cx="751643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FD43176-D01A-4EE7-ADC5-15ADC48D4F5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9917" y="2844429"/>
              <a:ext cx="6039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id="{78651082-8B6F-4B04-BA80-D72F5FF703E3}"/>
              </a:ext>
            </a:extLst>
          </p:cNvPr>
          <p:cNvSpPr txBox="1">
            <a:spLocks/>
          </p:cNvSpPr>
          <p:nvPr/>
        </p:nvSpPr>
        <p:spPr>
          <a:xfrm>
            <a:off x="738649" y="1377407"/>
            <a:ext cx="9787090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Muscles of the tongue are divided into two types: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21DEA7-297A-4097-B55E-BEF151FEA99C}"/>
              </a:ext>
            </a:extLst>
          </p:cNvPr>
          <p:cNvSpPr/>
          <p:nvPr/>
        </p:nvSpPr>
        <p:spPr>
          <a:xfrm>
            <a:off x="738649" y="4153498"/>
            <a:ext cx="10714702" cy="2523768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000" b="1" kern="1200" dirty="0">
                <a:solidFill>
                  <a:schemeClr val="tx1"/>
                </a:solidFill>
                <a:latin typeface="+mn-lt"/>
              </a:rPr>
              <a:t>Extrinsic muscles 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u="sng" kern="1200" dirty="0">
                <a:solidFill>
                  <a:schemeClr val="tx1"/>
                </a:solidFill>
                <a:latin typeface="+mn-lt"/>
              </a:rPr>
              <a:t>Attached to bones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and the soft palate. 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There are 4 pairs: </a:t>
            </a:r>
            <a:br>
              <a:rPr lang="en-US" sz="2000" kern="1200" dirty="0">
                <a:solidFill>
                  <a:schemeClr val="tx1"/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1-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92D050"/>
                  </a:solidFill>
                </a:uFill>
                <a:latin typeface="+mn-lt"/>
              </a:rPr>
              <a:t>Palatoglossus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(from the soft palate)</a:t>
            </a:r>
            <a:br>
              <a:rPr lang="en-US" sz="2000" kern="1200" dirty="0">
                <a:solidFill>
                  <a:schemeClr val="tx1"/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2- </a:t>
            </a:r>
            <a:r>
              <a:rPr lang="en-US" sz="2000" u="heavy" kern="1200" dirty="0" err="1">
                <a:solidFill>
                  <a:schemeClr val="tx1"/>
                </a:solidFill>
                <a:uFill>
                  <a:solidFill>
                    <a:srgbClr val="E5804D"/>
                  </a:solidFill>
                </a:uFill>
                <a:latin typeface="+mn-lt"/>
              </a:rPr>
              <a:t>Styloglossus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(from the styloid process)</a:t>
            </a:r>
            <a:b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3-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FF6699"/>
                  </a:solidFill>
                </a:uFill>
                <a:latin typeface="+mn-lt"/>
              </a:rPr>
              <a:t>Genioglossus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(from the mandible)</a:t>
            </a:r>
            <a:br>
              <a:rPr lang="en-US" sz="2000" kern="1200" dirty="0">
                <a:solidFill>
                  <a:schemeClr val="tx1"/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4-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7030A0"/>
                  </a:solidFill>
                </a:uFill>
                <a:latin typeface="+mn-lt"/>
              </a:rPr>
              <a:t>Hyoglossus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(from the hyoid bone)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Action: protrude, retract, depress &amp; elevate the tongue.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4AF804-A87F-4A5B-8245-FF40AB242A20}"/>
              </a:ext>
            </a:extLst>
          </p:cNvPr>
          <p:cNvSpPr/>
          <p:nvPr/>
        </p:nvSpPr>
        <p:spPr>
          <a:xfrm>
            <a:off x="738649" y="1838372"/>
            <a:ext cx="10714702" cy="2215991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2000" b="1" kern="1200" dirty="0">
                <a:solidFill>
                  <a:schemeClr val="tx1"/>
                </a:solidFill>
                <a:latin typeface="+mn-lt"/>
              </a:rPr>
              <a:t>Intrinsic muscles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Restricted to the tongue and are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</a:rPr>
              <a:t>not attached to bone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(within tongue itself) 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</a:rPr>
              <a:t>They consist of:</a:t>
            </a:r>
            <a:br>
              <a:rPr lang="en-US" sz="2000" kern="1200" dirty="0">
                <a:solidFill>
                  <a:schemeClr val="tx1"/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Longitudinal fibers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(superior &amp; inferior)</a:t>
            </a:r>
            <a:b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20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00B0F0"/>
                  </a:solidFill>
                </a:uFill>
                <a:latin typeface="+mn-lt"/>
              </a:rPr>
              <a:t>Transverse fibers</a:t>
            </a:r>
            <a:br>
              <a:rPr lang="en-US" sz="2000" kern="1200" dirty="0">
                <a:solidFill>
                  <a:schemeClr val="tx1"/>
                </a:solidFill>
                <a:latin typeface="+mn-lt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2000" u="heavy" kern="1200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</a:rPr>
              <a:t>Vertical fibers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/>
                </a:solidFill>
                <a:latin typeface="+mn-lt"/>
              </a:rPr>
              <a:t>Action</a:t>
            </a:r>
            <a:r>
              <a:rPr lang="en-US" sz="2000" kern="1200" dirty="0">
                <a:solidFill>
                  <a:schemeClr val="tx1"/>
                </a:solidFill>
                <a:latin typeface="+mn-lt"/>
              </a:rPr>
              <a:t>: Alter the shape of the tongue while it lies in the mouth cavity.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DB7098C-9BC5-4B77-A818-18584FC7985C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Tongue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3BAF35-BF1C-4525-B270-CA9DDC1A7C04}"/>
              </a:ext>
            </a:extLst>
          </p:cNvPr>
          <p:cNvGrpSpPr/>
          <p:nvPr/>
        </p:nvGrpSpPr>
        <p:grpSpPr>
          <a:xfrm>
            <a:off x="7075421" y="4526864"/>
            <a:ext cx="4047504" cy="1877920"/>
            <a:chOff x="7075421" y="4488667"/>
            <a:chExt cx="4047504" cy="187792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0DD4247-42FA-4E43-B7FF-3ED99D347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04" b="10227"/>
            <a:stretch/>
          </p:blipFill>
          <p:spPr>
            <a:xfrm>
              <a:off x="7075421" y="4488667"/>
              <a:ext cx="4047504" cy="1877920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F2FB42C-E776-4E33-AD5B-E8568FE30873}"/>
                </a:ext>
              </a:extLst>
            </p:cNvPr>
            <p:cNvSpPr/>
            <p:nvPr/>
          </p:nvSpPr>
          <p:spPr>
            <a:xfrm>
              <a:off x="10638019" y="4801038"/>
              <a:ext cx="454229" cy="123567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B126540-6CA8-43F1-A7C6-8DB63AECDF90}"/>
                </a:ext>
              </a:extLst>
            </p:cNvPr>
            <p:cNvSpPr/>
            <p:nvPr/>
          </p:nvSpPr>
          <p:spPr>
            <a:xfrm>
              <a:off x="7646042" y="4488667"/>
              <a:ext cx="459418" cy="123567"/>
            </a:xfrm>
            <a:prstGeom prst="rect">
              <a:avLst/>
            </a:prstGeom>
            <a:noFill/>
            <a:ln w="28575">
              <a:solidFill>
                <a:srgbClr val="E58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A0AA6D4-9446-46FD-9857-D2CCD5407670}"/>
                </a:ext>
              </a:extLst>
            </p:cNvPr>
            <p:cNvSpPr/>
            <p:nvPr/>
          </p:nvSpPr>
          <p:spPr>
            <a:xfrm>
              <a:off x="8869464" y="5160134"/>
              <a:ext cx="396456" cy="11013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55AEB64-DDDB-4392-9722-8FE83866D39A}"/>
                </a:ext>
              </a:extLst>
            </p:cNvPr>
            <p:cNvSpPr/>
            <p:nvPr/>
          </p:nvSpPr>
          <p:spPr>
            <a:xfrm>
              <a:off x="7416333" y="6141209"/>
              <a:ext cx="459418" cy="123567"/>
            </a:xfrm>
            <a:prstGeom prst="rect">
              <a:avLst/>
            </a:prstGeom>
            <a:noFill/>
            <a:ln w="28575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56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Tongue (Innervation)">
            <a:extLst>
              <a:ext uri="{FF2B5EF4-FFF2-40B4-BE49-F238E27FC236}">
                <a16:creationId xmlns:a16="http://schemas.microsoft.com/office/drawing/2014/main" id="{2A55C7D6-BFED-408E-AF8C-5DC52167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78" y="2011645"/>
            <a:ext cx="40957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B920F7-376B-4686-9D73-15DAD49D07F4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Tongue (Innervations)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F4D19-C848-4CA5-A5CD-0CADAADD3197}"/>
              </a:ext>
            </a:extLst>
          </p:cNvPr>
          <p:cNvSpPr/>
          <p:nvPr/>
        </p:nvSpPr>
        <p:spPr>
          <a:xfrm>
            <a:off x="694913" y="2684559"/>
            <a:ext cx="6932811" cy="2796920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Sensory </a:t>
            </a:r>
          </a:p>
          <a:p>
            <a:pPr marL="18000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Anterior 2/3: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en-US" sz="1900" kern="12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1900" b="1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General sensations</a:t>
            </a:r>
            <a:r>
              <a:rPr lang="en-US" sz="1900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: </a:t>
            </a:r>
            <a:r>
              <a:rPr lang="en-US" sz="1900" b="1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Lingual nerve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(branch of trigeminal nerve). </a:t>
            </a:r>
            <a:br>
              <a:rPr lang="en-US" sz="1900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70C0"/>
                  </a:solidFill>
                </a:uFill>
                <a:latin typeface="+mn-lt"/>
              </a:rPr>
            </a:b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- </a:t>
            </a:r>
            <a:r>
              <a:rPr lang="en-US" sz="1900" b="1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Taste</a:t>
            </a:r>
            <a:r>
              <a:rPr lang="en-US" sz="1900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: through Chorda Tympani of the </a:t>
            </a:r>
            <a:r>
              <a:rPr lang="en-US" sz="1900" b="1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Facial nerve</a:t>
            </a:r>
            <a:r>
              <a:rPr lang="en-US" sz="1900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, </a:t>
            </a:r>
            <a:r>
              <a:rPr lang="en-US" sz="1900" kern="1200" dirty="0">
                <a:solidFill>
                  <a:srgbClr val="C00000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EXCEPT the vallate papillae.</a:t>
            </a:r>
            <a:r>
              <a:rPr lang="en-US" sz="1900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(because it has different origin “embryonical”)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Posterior  1/3: (including the vallate papillae):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it-IT" sz="1900" b="1" kern="1200" dirty="0">
                <a:solidFill>
                  <a:schemeClr val="tx1"/>
                </a:solidFill>
                <a:latin typeface="+mn-lt"/>
              </a:rPr>
              <a:t>General &amp; taste sensations: Glossopharyngeal nerve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Root of the tongue &amp; Epiglottis: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General &amp; taste sensations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are carried by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Vagus nerve</a:t>
            </a:r>
            <a:endParaRPr lang="ar-SA" sz="1900" b="1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339975-6122-4A18-8C76-1B86F5C75937}"/>
              </a:ext>
            </a:extLst>
          </p:cNvPr>
          <p:cNvSpPr/>
          <p:nvPr/>
        </p:nvSpPr>
        <p:spPr>
          <a:xfrm>
            <a:off x="694914" y="1490349"/>
            <a:ext cx="6932811" cy="1042593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Motor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All muscles of the tongue are supplied by 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Hypoglossal nerve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u="sng" kern="1200" dirty="0">
                <a:solidFill>
                  <a:srgbClr val="C00000"/>
                </a:solidFill>
                <a:latin typeface="+mn-lt"/>
              </a:rPr>
              <a:t>EXCEPT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Palatoglossus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which is supplied by 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Pharyngeal plexus</a:t>
            </a:r>
            <a:r>
              <a:rPr lang="en-US" sz="1900" kern="1200" dirty="0">
                <a:solidFill>
                  <a:srgbClr val="FF0000"/>
                </a:solidFill>
                <a:latin typeface="+mn-lt"/>
              </a:rPr>
              <a:t>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2D66CE-3596-469C-84D3-E5C5150C98D7}"/>
              </a:ext>
            </a:extLst>
          </p:cNvPr>
          <p:cNvCxnSpPr>
            <a:cxnSpLocks/>
          </p:cNvCxnSpPr>
          <p:nvPr/>
        </p:nvCxnSpPr>
        <p:spPr>
          <a:xfrm flipV="1">
            <a:off x="9553073" y="3080085"/>
            <a:ext cx="0" cy="191302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EB91A3-66C1-411B-9628-84E132667BEE}"/>
              </a:ext>
            </a:extLst>
          </p:cNvPr>
          <p:cNvSpPr txBox="1"/>
          <p:nvPr/>
        </p:nvSpPr>
        <p:spPr>
          <a:xfrm>
            <a:off x="8422105" y="4958259"/>
            <a:ext cx="273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(Sulcus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termenalis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 separate the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posterior 1/3 from anterior 2/3   </a:t>
            </a:r>
          </a:p>
        </p:txBody>
      </p:sp>
    </p:spTree>
    <p:extLst>
      <p:ext uri="{BB962C8B-B14F-4D97-AF65-F5344CB8AC3E}">
        <p14:creationId xmlns:p14="http://schemas.microsoft.com/office/powerpoint/2010/main" val="179134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E41A374-8F33-432A-8F02-5714FEA5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421" y="2014945"/>
            <a:ext cx="2418352" cy="2804847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06C00AB1-4000-4291-8FD7-132F5D6028BD}"/>
              </a:ext>
            </a:extLst>
          </p:cNvPr>
          <p:cNvSpPr txBox="1">
            <a:spLocks/>
          </p:cNvSpPr>
          <p:nvPr/>
        </p:nvSpPr>
        <p:spPr>
          <a:xfrm>
            <a:off x="738648" y="915065"/>
            <a:ext cx="11076363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a tubular structure about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25 cm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long.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begins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as the continuation of the pharynx at the level of the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C6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Times New Roman" pitchFamily="18" charset="0"/>
              </a:rPr>
              <a:t>6th cervical vertebra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pierces the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diaphragm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at the level of the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T10 (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Times New Roman" pitchFamily="18" charset="0"/>
              </a:rPr>
              <a:t>10th thoracic vertebra)</a:t>
            </a:r>
            <a:r>
              <a:rPr lang="en-US" sz="2200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to join the stomach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terminates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at the level of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T11 (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Times New Roman" pitchFamily="18" charset="0"/>
              </a:rPr>
              <a:t>11th thoracic vertebra)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formed of 3 parts: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Cervical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Thoracic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Abdominal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67CF5F-420A-4BC5-BDBE-4F72A57900E4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  <a:endParaRPr lang="en-US" sz="32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B54DE61-89F3-4A60-BA0A-D9CA4D19299E}"/>
              </a:ext>
            </a:extLst>
          </p:cNvPr>
          <p:cNvSpPr txBox="1">
            <a:spLocks/>
          </p:cNvSpPr>
          <p:nvPr/>
        </p:nvSpPr>
        <p:spPr>
          <a:xfrm>
            <a:off x="738649" y="3774369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  <a:br>
              <a:rPr lang="en-US" sz="3600" b="1" dirty="0"/>
            </a:br>
            <a:r>
              <a:rPr lang="en-US" sz="3200" b="1" dirty="0"/>
              <a:t>I. Cervical Part</a:t>
            </a:r>
          </a:p>
          <a:p>
            <a:endParaRPr lang="en-US" sz="3200" b="1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7FD8F0C-9B39-4799-8833-36EAE5F86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562509"/>
              </p:ext>
            </p:extLst>
          </p:nvPr>
        </p:nvGraphicFramePr>
        <p:xfrm>
          <a:off x="1235464" y="4792080"/>
          <a:ext cx="7322139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0586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6141553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174119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308057"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92D050"/>
                            </a:solidFill>
                          </a:uFill>
                          <a:latin typeface="+mn-lt"/>
                        </a:rPr>
                        <a:t>Trachea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00B0F0"/>
                            </a:solidFill>
                          </a:uFill>
                          <a:latin typeface="+mn-lt"/>
                        </a:rPr>
                        <a:t>Recurrent laryngeal nerves</a:t>
                      </a:r>
                      <a:endParaRPr lang="en-US" sz="2000" u="heavy" baseline="0" dirty="0">
                        <a:solidFill>
                          <a:schemeClr val="tx1"/>
                        </a:solidFill>
                        <a:uFill>
                          <a:solidFill>
                            <a:srgbClr val="00B0F0"/>
                          </a:solidFill>
                        </a:u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174119"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  <a:latin typeface="+mn-lt"/>
                        </a:rPr>
                        <a:t>Vertebral</a:t>
                      </a:r>
                      <a:r>
                        <a:rPr lang="en-US" altLang="en-US" sz="20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  <a:latin typeface="+mn-lt"/>
                        </a:rPr>
                        <a:t> column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71605"/>
                  </a:ext>
                </a:extLst>
              </a:tr>
              <a:tr h="174119"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Laterally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Lobes of the </a:t>
                      </a: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7030A0"/>
                            </a:solidFill>
                          </a:uFill>
                          <a:latin typeface="+mn-lt"/>
                        </a:rPr>
                        <a:t>thyroid gland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F32F811-F9D5-4978-8E50-5DDF2A854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891" y="2489954"/>
            <a:ext cx="2796512" cy="21554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C8DB17-9B0B-4DDA-899C-CEA9E77BA046}"/>
              </a:ext>
            </a:extLst>
          </p:cNvPr>
          <p:cNvSpPr txBox="1"/>
          <p:nvPr/>
        </p:nvSpPr>
        <p:spPr>
          <a:xfrm>
            <a:off x="4630804" y="4463487"/>
            <a:ext cx="454535" cy="232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0EF250-C90C-4A29-A8CC-D4A04EFF99B4}"/>
              </a:ext>
            </a:extLst>
          </p:cNvPr>
          <p:cNvGrpSpPr/>
          <p:nvPr/>
        </p:nvGrpSpPr>
        <p:grpSpPr>
          <a:xfrm>
            <a:off x="8827019" y="4757021"/>
            <a:ext cx="2591437" cy="1876653"/>
            <a:chOff x="8827019" y="4757021"/>
            <a:chExt cx="2591437" cy="187665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F0DB50B-C170-4872-807F-A6BAD78C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7019" y="4757021"/>
              <a:ext cx="2591437" cy="1876063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02C4BF-1CFA-42BA-BB90-E8C76BC13524}"/>
                </a:ext>
              </a:extLst>
            </p:cNvPr>
            <p:cNvSpPr/>
            <p:nvPr/>
          </p:nvSpPr>
          <p:spPr>
            <a:xfrm>
              <a:off x="10036197" y="4765469"/>
              <a:ext cx="325517" cy="123567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0473ACE-7EFF-46EF-8438-3D791A0619D6}"/>
                </a:ext>
              </a:extLst>
            </p:cNvPr>
            <p:cNvSpPr/>
            <p:nvPr/>
          </p:nvSpPr>
          <p:spPr>
            <a:xfrm>
              <a:off x="8930215" y="6368272"/>
              <a:ext cx="626273" cy="26540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82AACC-A404-44EA-A5D9-9701F3FAE15B}"/>
                </a:ext>
              </a:extLst>
            </p:cNvPr>
            <p:cNvSpPr/>
            <p:nvPr/>
          </p:nvSpPr>
          <p:spPr>
            <a:xfrm>
              <a:off x="8827021" y="5893263"/>
              <a:ext cx="496941" cy="15247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C7C015-FFB4-485D-A981-CC22D51A28EF}"/>
                </a:ext>
              </a:extLst>
            </p:cNvPr>
            <p:cNvSpPr/>
            <p:nvPr/>
          </p:nvSpPr>
          <p:spPr>
            <a:xfrm>
              <a:off x="9864773" y="6480607"/>
              <a:ext cx="496941" cy="152477"/>
            </a:xfrm>
            <a:prstGeom prst="rect">
              <a:avLst/>
            </a:prstGeom>
            <a:noFill/>
            <a:ln w="28575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AEDC5B8-6AC9-4E6D-B8CA-9A410D6594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2213" y="6118698"/>
              <a:ext cx="0" cy="361910"/>
            </a:xfrm>
            <a:prstGeom prst="straightConnector1">
              <a:avLst/>
            </a:prstGeom>
            <a:ln w="38100">
              <a:solidFill>
                <a:srgbClr val="FF66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BE203F-EE1A-4D67-8EF7-7173CC790088}"/>
              </a:ext>
            </a:extLst>
          </p:cNvPr>
          <p:cNvSpPr/>
          <p:nvPr/>
        </p:nvSpPr>
        <p:spPr>
          <a:xfrm rot="16200000">
            <a:off x="8829" y="5521901"/>
            <a:ext cx="1899016" cy="439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IMPORTANT</a:t>
            </a:r>
            <a:endParaRPr lang="en-GB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AA153-B63F-4EEF-B49C-99819286E4B1}"/>
              </a:ext>
            </a:extLst>
          </p:cNvPr>
          <p:cNvSpPr txBox="1"/>
          <p:nvPr/>
        </p:nvSpPr>
        <p:spPr>
          <a:xfrm>
            <a:off x="8941300" y="2041776"/>
            <a:ext cx="336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T10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Esophageal orifice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T11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before open in stomach (1.3 cm)</a:t>
            </a:r>
          </a:p>
        </p:txBody>
      </p:sp>
    </p:spTree>
    <p:extLst>
      <p:ext uri="{BB962C8B-B14F-4D97-AF65-F5344CB8AC3E}">
        <p14:creationId xmlns:p14="http://schemas.microsoft.com/office/powerpoint/2010/main" val="100527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3AE81D-6D6C-4FD5-9BF0-A0A7746D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906" y="634017"/>
            <a:ext cx="1734922" cy="2973337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04E15EE-A7A2-4266-902C-15668CF638EA}"/>
              </a:ext>
            </a:extLst>
          </p:cNvPr>
          <p:cNvSpPr txBox="1">
            <a:spLocks/>
          </p:cNvSpPr>
          <p:nvPr/>
        </p:nvSpPr>
        <p:spPr>
          <a:xfrm>
            <a:off x="738648" y="1377407"/>
            <a:ext cx="9202185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In the thorax, it passes downward and to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left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through superior and then to posterior mediastinum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At the level of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sternal angle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(T4 | disc between T4 &amp; T5)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, 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aortic arch 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and </a:t>
            </a:r>
            <a:r>
              <a:rPr lang="en-US" sz="22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Times New Roman" pitchFamily="18" charset="0"/>
              </a:rPr>
              <a:t>left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main bronchus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push the esophagus again to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</a:t>
            </a:r>
            <a:r>
              <a:rPr lang="en-US" sz="22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cs typeface="Times New Roman" pitchFamily="18" charset="0"/>
              </a:rPr>
              <a:t>midline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Relations: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B26A35-15FF-437C-8D46-950633F7CFC4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II. Thoracic Part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508B31-BC75-4517-BEE8-D3CDEE140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580125"/>
              </p:ext>
            </p:extLst>
          </p:nvPr>
        </p:nvGraphicFramePr>
        <p:xfrm>
          <a:off x="738649" y="3173392"/>
          <a:ext cx="10121856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0928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5060928">
                  <a:extLst>
                    <a:ext uri="{9D8B030D-6E8A-4147-A177-3AD203B41FA5}">
                      <a16:colId xmlns:a16="http://schemas.microsoft.com/office/drawing/2014/main" val="2756895142"/>
                    </a:ext>
                  </a:extLst>
                </a:gridCol>
              </a:tblGrid>
              <a:tr h="174119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174119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GB" sz="2000" b="1" i="0" dirty="0"/>
                        <a:t>Anterior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GB" sz="2000" b="1" i="0" dirty="0"/>
                        <a:t>Posterior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9165"/>
                  </a:ext>
                </a:extLst>
              </a:tr>
              <a:tr h="213145">
                <a:tc>
                  <a:txBody>
                    <a:bodyPr/>
                    <a:lstStyle/>
                    <a:p>
                      <a:pPr marL="180000" indent="-179388" algn="l" rtl="0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Trachea</a:t>
                      </a:r>
                    </a:p>
                    <a:p>
                      <a:pPr marL="180000" indent="-179388" algn="l" rtl="0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20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recurrent laryngeal nerve</a:t>
                      </a:r>
                    </a:p>
                    <a:p>
                      <a:pPr marL="180000" indent="-179388" algn="l" rtl="0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20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principal </a:t>
                      </a:r>
                      <a:r>
                        <a:rPr lang="en-US" altLang="en-US" sz="20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(main)</a:t>
                      </a: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bronchus</a:t>
                      </a:r>
                    </a:p>
                    <a:p>
                      <a:pPr marL="180000" indent="-179388" algn="l" rtl="0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Pericardium</a:t>
                      </a:r>
                    </a:p>
                    <a:p>
                      <a:pPr marL="180000" indent="-179388" algn="l" rtl="0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20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20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atrium </a:t>
                      </a:r>
                      <a:r>
                        <a:rPr lang="en-US" altLang="en-US" sz="2000" b="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(hypertrophy </a:t>
                      </a:r>
                      <a:r>
                        <a:rPr 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altLang="en-US" sz="2000" b="0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case dysphagia)</a:t>
                      </a:r>
                      <a:endParaRPr lang="en-US" sz="2000" b="0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Bodies of the thoracic vertebrae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Thoracic duct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Azygos vein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  <a:r>
                        <a:rPr lang="en-US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posterior intercostal arteries 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Descending thoracic aorta (at the lower end)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i="0" dirty="0"/>
                        <a:t>Lateral (Right Side)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i="0" dirty="0"/>
                        <a:t>Lateral (Left Side)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1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/>
                        <a:t>Right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mediastinal</a:t>
                      </a:r>
                      <a:r>
                        <a:rPr lang="en-GB" sz="2000" dirty="0"/>
                        <a:t> </a:t>
                      </a:r>
                      <a:r>
                        <a:rPr lang="en-GB" sz="2000" b="0" dirty="0"/>
                        <a:t>pleura</a:t>
                      </a: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Terminal part of the azygos vein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/>
                        <a:t>Left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mediastinal </a:t>
                      </a:r>
                      <a:r>
                        <a:rPr lang="en-GB" sz="2000" dirty="0"/>
                        <a:t>pleura         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dirty="0"/>
                        <a:t>Aortic arch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1" dirty="0"/>
                        <a:t>Left</a:t>
                      </a:r>
                      <a:r>
                        <a:rPr lang="en-GB" sz="2000" dirty="0"/>
                        <a:t> subclavian artery            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 </a:t>
                      </a:r>
                      <a:r>
                        <a:rPr lang="en-GB" sz="2000" dirty="0"/>
                        <a:t>Thoracic duct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51952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0108271-19C8-4FDF-BD9A-638F8F4F28AB}"/>
              </a:ext>
            </a:extLst>
          </p:cNvPr>
          <p:cNvSpPr/>
          <p:nvPr/>
        </p:nvSpPr>
        <p:spPr>
          <a:xfrm>
            <a:off x="4528436" y="75876"/>
            <a:ext cx="7663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*Remember that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both recurrent laryngeal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nerves are found in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cervical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portion of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esophagus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, while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ONLY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left recurrent laryngeal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is found in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thoracic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part of 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esophagus</a:t>
            </a:r>
          </a:p>
        </p:txBody>
      </p:sp>
    </p:spTree>
    <p:extLst>
      <p:ext uri="{BB962C8B-B14F-4D97-AF65-F5344CB8AC3E}">
        <p14:creationId xmlns:p14="http://schemas.microsoft.com/office/powerpoint/2010/main" val="1845165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4D857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13" y="1769258"/>
            <a:ext cx="3410537" cy="366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1A9BB0-89A6-4E1F-8D0A-685C9DB1D636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Left Atrium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8DE8249-D332-43B9-BBE7-5854539D673F}"/>
              </a:ext>
            </a:extLst>
          </p:cNvPr>
          <p:cNvSpPr txBox="1">
            <a:spLocks/>
          </p:cNvSpPr>
          <p:nvPr/>
        </p:nvSpPr>
        <p:spPr>
          <a:xfrm>
            <a:off x="738650" y="1377407"/>
            <a:ext cx="6175498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There is a close relationship between the left atrium of the heart and the esophagus.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What is the clinical application?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 barium swallow will help the physician to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assess the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size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of the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left atrium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, as in case of a heart failure, or long standing mitral stenosis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(Dilation) 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87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D2FEE9-C9C7-4F85-A4DE-02FF893D2399}"/>
              </a:ext>
            </a:extLst>
          </p:cNvPr>
          <p:cNvSpPr txBox="1">
            <a:spLocks/>
          </p:cNvSpPr>
          <p:nvPr/>
        </p:nvSpPr>
        <p:spPr>
          <a:xfrm>
            <a:off x="738650" y="1377407"/>
            <a:ext cx="6742778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In the abdomen, the esophagus descends for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1.3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cm and joins the stomach.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Between T10 &amp; T11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Fibers from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right crus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of the diaphragm form a sling around the esophagus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(to keep it in position)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Right crus larger than left crus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At the 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opening of the diaphragm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, the esophagus is accompanied by: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two </a:t>
            </a:r>
            <a:r>
              <a:rPr lang="en-US" sz="2200" dirty="0" err="1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vagi</a:t>
            </a:r>
            <a:endParaRPr lang="en-US" sz="2200" dirty="0">
              <a:solidFill>
                <a:srgbClr val="C00000"/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Branches of the left gastric vessels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Lymphatic vessels.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10A493-FEB6-4F2C-A6C8-7E16DF7F5679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III. Abdominal Part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F51285-7B95-4AE2-A572-3512851B6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982373"/>
              </p:ext>
            </p:extLst>
          </p:nvPr>
        </p:nvGraphicFramePr>
        <p:xfrm>
          <a:off x="738649" y="2120806"/>
          <a:ext cx="7322139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0586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6141553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174119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308057"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b="1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92D050"/>
                            </a:solidFill>
                          </a:uFill>
                          <a:latin typeface="+mn-lt"/>
                        </a:rPr>
                        <a:t>left</a:t>
                      </a: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92D050"/>
                            </a:solidFill>
                          </a:uFill>
                          <a:latin typeface="+mn-lt"/>
                        </a:rPr>
                        <a:t> lobe of the liver.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174119"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b="1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  <a:latin typeface="+mn-lt"/>
                        </a:rPr>
                        <a:t>left</a:t>
                      </a:r>
                      <a:r>
                        <a:rPr lang="en-US" altLang="en-US" sz="2000" u="heavy" baseline="0" dirty="0">
                          <a:solidFill>
                            <a:schemeClr val="tx1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  <a:latin typeface="+mn-lt"/>
                        </a:rPr>
                        <a:t> crus of the diaphragm</a:t>
                      </a:r>
                      <a:endParaRPr lang="en-US" altLang="en-US" sz="2000" u="heavy" dirty="0">
                        <a:solidFill>
                          <a:schemeClr val="tx1"/>
                        </a:solidFill>
                        <a:uFill>
                          <a:solidFill>
                            <a:srgbClr val="FF6699"/>
                          </a:solidFill>
                        </a:u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716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0FCBEC9-C373-46C4-B14B-5A8199744114}"/>
              </a:ext>
            </a:extLst>
          </p:cNvPr>
          <p:cNvGrpSpPr/>
          <p:nvPr/>
        </p:nvGrpSpPr>
        <p:grpSpPr>
          <a:xfrm>
            <a:off x="8345259" y="1147846"/>
            <a:ext cx="3302752" cy="2281154"/>
            <a:chOff x="8345259" y="1147846"/>
            <a:chExt cx="3302752" cy="2281154"/>
          </a:xfrm>
        </p:grpSpPr>
        <p:pic>
          <p:nvPicPr>
            <p:cNvPr id="15" name="Picture 9" descr="1BF6FAA5">
              <a:extLst>
                <a:ext uri="{FF2B5EF4-FFF2-40B4-BE49-F238E27FC236}">
                  <a16:creationId xmlns:a16="http://schemas.microsoft.com/office/drawing/2014/main" id="{B343BCE0-25C1-4BC9-A96F-40F05CBB6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" r="4621"/>
            <a:stretch/>
          </p:blipFill>
          <p:spPr bwMode="auto">
            <a:xfrm>
              <a:off x="8345259" y="1147846"/>
              <a:ext cx="3302752" cy="228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140651-DDBB-4A8C-B608-8CE4A27099B5}"/>
                </a:ext>
              </a:extLst>
            </p:cNvPr>
            <p:cNvSpPr/>
            <p:nvPr/>
          </p:nvSpPr>
          <p:spPr>
            <a:xfrm>
              <a:off x="11151070" y="2783248"/>
              <a:ext cx="421793" cy="13348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06268-B4BE-4028-9260-F93F065E28FC}"/>
              </a:ext>
            </a:extLst>
          </p:cNvPr>
          <p:cNvGrpSpPr/>
          <p:nvPr/>
        </p:nvGrpSpPr>
        <p:grpSpPr>
          <a:xfrm>
            <a:off x="7331302" y="3429000"/>
            <a:ext cx="4241561" cy="3244755"/>
            <a:chOff x="7331302" y="3429000"/>
            <a:chExt cx="4241561" cy="32447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6EE577-9A07-4F20-B62F-64B71E5CB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3" t="2388" r="10357" b="2686"/>
            <a:stretch/>
          </p:blipFill>
          <p:spPr>
            <a:xfrm>
              <a:off x="7331302" y="3429000"/>
              <a:ext cx="4241561" cy="32447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9EC944-7481-41F0-937C-4D547E29AE58}"/>
                </a:ext>
              </a:extLst>
            </p:cNvPr>
            <p:cNvSpPr/>
            <p:nvPr/>
          </p:nvSpPr>
          <p:spPr>
            <a:xfrm>
              <a:off x="8309649" y="3598494"/>
              <a:ext cx="551980" cy="133488"/>
            </a:xfrm>
            <a:prstGeom prst="rect">
              <a:avLst/>
            </a:prstGeom>
            <a:noFill/>
            <a:ln w="28575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923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C1328-9E19-4B12-B6C3-3ECBD8B0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14" y="2434671"/>
            <a:ext cx="3358063" cy="3536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D822E9-C6A4-4F48-B2FE-A06BA9B5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21" y="2261904"/>
            <a:ext cx="3316511" cy="3743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005205-3463-449D-8061-6C65E2E4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097" y="2314686"/>
            <a:ext cx="2813152" cy="369048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1F3A4E-661D-42FF-ABED-F22E6B1A9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463681"/>
              </p:ext>
            </p:extLst>
          </p:nvPr>
        </p:nvGraphicFramePr>
        <p:xfrm>
          <a:off x="935521" y="1570792"/>
          <a:ext cx="10121856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73952">
                  <a:extLst>
                    <a:ext uri="{9D8B030D-6E8A-4147-A177-3AD203B41FA5}">
                      <a16:colId xmlns:a16="http://schemas.microsoft.com/office/drawing/2014/main" val="3926964422"/>
                    </a:ext>
                  </a:extLst>
                </a:gridCol>
                <a:gridCol w="3373952">
                  <a:extLst>
                    <a:ext uri="{9D8B030D-6E8A-4147-A177-3AD203B41FA5}">
                      <a16:colId xmlns:a16="http://schemas.microsoft.com/office/drawing/2014/main" val="824554714"/>
                    </a:ext>
                  </a:extLst>
                </a:gridCol>
                <a:gridCol w="3373952">
                  <a:extLst>
                    <a:ext uri="{9D8B030D-6E8A-4147-A177-3AD203B41FA5}">
                      <a16:colId xmlns:a16="http://schemas.microsoft.com/office/drawing/2014/main" val="40842020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i="0" dirty="0"/>
                        <a:t>Anterior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i="0" dirty="0"/>
                        <a:t>lateral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i="0" dirty="0"/>
                        <a:t>Posterior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44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endParaRPr lang="en-GB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4094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B09F433-075C-432D-8C8E-B212BB912E74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Relations</a:t>
            </a:r>
          </a:p>
        </p:txBody>
      </p:sp>
    </p:spTree>
    <p:extLst>
      <p:ext uri="{BB962C8B-B14F-4D97-AF65-F5344CB8AC3E}">
        <p14:creationId xmlns:p14="http://schemas.microsoft.com/office/powerpoint/2010/main" val="3654146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DA15540-8C6B-4D4E-ACEC-25A154415954}"/>
              </a:ext>
            </a:extLst>
          </p:cNvPr>
          <p:cNvGrpSpPr/>
          <p:nvPr/>
        </p:nvGrpSpPr>
        <p:grpSpPr>
          <a:xfrm>
            <a:off x="4395068" y="1710685"/>
            <a:ext cx="3401863" cy="4078577"/>
            <a:chOff x="4395068" y="1710685"/>
            <a:chExt cx="3401863" cy="407857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AD690A2-BF14-4AF5-8376-1EEA20D1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5068" y="1710685"/>
              <a:ext cx="3401863" cy="407857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9DFBB1-FC88-486B-B34B-4EBF134F8B55}"/>
                </a:ext>
              </a:extLst>
            </p:cNvPr>
            <p:cNvSpPr/>
            <p:nvPr/>
          </p:nvSpPr>
          <p:spPr>
            <a:xfrm>
              <a:off x="4947138" y="2962238"/>
              <a:ext cx="711200" cy="26540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BAF1B0-8DF3-4C1B-B269-A56377278BA8}"/>
                </a:ext>
              </a:extLst>
            </p:cNvPr>
            <p:cNvSpPr/>
            <p:nvPr/>
          </p:nvSpPr>
          <p:spPr>
            <a:xfrm>
              <a:off x="5031943" y="3702181"/>
              <a:ext cx="488324" cy="265402"/>
            </a:xfrm>
            <a:prstGeom prst="rect">
              <a:avLst/>
            </a:prstGeom>
            <a:noFill/>
            <a:ln w="28575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5475C0-073B-4A42-97CD-7F24C8D496E0}"/>
                </a:ext>
              </a:extLst>
            </p:cNvPr>
            <p:cNvSpPr/>
            <p:nvPr/>
          </p:nvSpPr>
          <p:spPr>
            <a:xfrm>
              <a:off x="5031943" y="4479193"/>
              <a:ext cx="541590" cy="424580"/>
            </a:xfrm>
            <a:prstGeom prst="rect">
              <a:avLst/>
            </a:prstGeom>
            <a:noFill/>
            <a:ln w="28575">
              <a:solidFill>
                <a:srgbClr val="C13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B5DD2D-90CC-4272-BDE9-12F14A78799F}"/>
                </a:ext>
              </a:extLst>
            </p:cNvPr>
            <p:cNvSpPr/>
            <p:nvPr/>
          </p:nvSpPr>
          <p:spPr>
            <a:xfrm>
              <a:off x="4853952" y="3247067"/>
              <a:ext cx="162143" cy="1180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A60B29-352A-4DB5-9EC4-7AEAE2C91013}"/>
                </a:ext>
              </a:extLst>
            </p:cNvPr>
            <p:cNvSpPr/>
            <p:nvPr/>
          </p:nvSpPr>
          <p:spPr>
            <a:xfrm>
              <a:off x="4853951" y="3768161"/>
              <a:ext cx="162143" cy="1180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21688-3101-424C-BE30-49543DACF1BB}"/>
              </a:ext>
            </a:extLst>
          </p:cNvPr>
          <p:cNvSpPr/>
          <p:nvPr/>
        </p:nvSpPr>
        <p:spPr>
          <a:xfrm>
            <a:off x="7666207" y="1068738"/>
            <a:ext cx="3787144" cy="5136021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Strictures 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They may cause difficulties in passing an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esophagoscope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In case of swallowing of caustic liquids (mostly in children), this is where the burning is the worst and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strictures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develop.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esophageal strictures are a common place of the development of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esophageal carcinoma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In this picture what is the importance of the scale?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 know where and when you have resistance on passing esophagoscope.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39511E-C248-499E-B656-F64B58E8604F}"/>
              </a:ext>
            </a:extLst>
          </p:cNvPr>
          <p:cNvSpPr/>
          <p:nvPr/>
        </p:nvSpPr>
        <p:spPr>
          <a:xfrm>
            <a:off x="694915" y="1068738"/>
            <a:ext cx="3787144" cy="5136021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Constriction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esophagus has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anatomic constrictions.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en-US" sz="1900" kern="1200" dirty="0">
                <a:solidFill>
                  <a:schemeClr val="tx1"/>
                </a:solidFill>
                <a:latin typeface="+mn-lt"/>
              </a:rPr>
              <a:t>1- The first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(pharyngo-esophageal or </a:t>
            </a:r>
            <a:r>
              <a:rPr lang="en-US" sz="1900" u="heavy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4"/>
                  </a:solidFill>
                </a:uFill>
                <a:latin typeface="+mn-lt"/>
              </a:rPr>
              <a:t>cricopharyngeal constriction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is at the junction with the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pharynx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en-US" sz="1900" kern="1200" dirty="0">
                <a:solidFill>
                  <a:schemeClr val="tx1"/>
                </a:solidFill>
                <a:latin typeface="+mn-lt"/>
              </a:rPr>
              <a:t>2- The second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900" kern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aortobronchial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or </a:t>
            </a:r>
            <a:r>
              <a:rPr lang="en-US" sz="1900" u="heavy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6699"/>
                  </a:solidFill>
                </a:uFill>
                <a:latin typeface="+mn-lt"/>
              </a:rPr>
              <a:t>aortic constriction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is at the crossing with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the aortic arch and the left main bronchus.</a:t>
            </a:r>
            <a:br>
              <a:rPr lang="en-US" sz="1900" kern="1200" dirty="0">
                <a:solidFill>
                  <a:srgbClr val="C00000"/>
                </a:solidFill>
                <a:latin typeface="+mn-lt"/>
              </a:rPr>
            </a:br>
            <a:r>
              <a:rPr lang="en-US" sz="1900" kern="1200" dirty="0">
                <a:solidFill>
                  <a:schemeClr val="tx1"/>
                </a:solidFill>
                <a:latin typeface="+mn-lt"/>
              </a:rPr>
              <a:t>3-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third (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diaphragmatic or </a:t>
            </a:r>
            <a:r>
              <a:rPr lang="en-US" sz="1900" u="heavy" kern="1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AB29C9"/>
                  </a:solidFill>
                </a:uFill>
                <a:latin typeface="+mn-lt"/>
              </a:rPr>
              <a:t>inferior esophageal sphincter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) is at the junction with the stomach.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They have a considerable clinical importance.</a:t>
            </a:r>
          </a:p>
          <a:p>
            <a:pPr lvl="0" defTabSz="800100">
              <a:spcBef>
                <a:spcPct val="0"/>
              </a:spcBef>
            </a:pPr>
            <a:endParaRPr lang="en-US" sz="1900" kern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900" kern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B803E1-B170-4D42-B127-4699A8F18129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F1CFF-AF26-455A-8257-282E68C72887}"/>
              </a:ext>
            </a:extLst>
          </p:cNvPr>
          <p:cNvSpPr txBox="1"/>
          <p:nvPr/>
        </p:nvSpPr>
        <p:spPr>
          <a:xfrm>
            <a:off x="4482059" y="1008474"/>
            <a:ext cx="37001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6 inch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pharyngo-</a:t>
            </a:r>
            <a:r>
              <a:rPr lang="en-US" sz="13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esophagea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constriction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9 inch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A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ortic or thoracic constriction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12 inch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Diaphragmatic constriction</a:t>
            </a:r>
          </a:p>
        </p:txBody>
      </p:sp>
    </p:spTree>
    <p:extLst>
      <p:ext uri="{BB962C8B-B14F-4D97-AF65-F5344CB8AC3E}">
        <p14:creationId xmlns:p14="http://schemas.microsoft.com/office/powerpoint/2010/main" val="138963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2E791DE1-CC6C-4E62-B9D0-1E39C2188247}"/>
              </a:ext>
            </a:extLst>
          </p:cNvPr>
          <p:cNvGrpSpPr/>
          <p:nvPr/>
        </p:nvGrpSpPr>
        <p:grpSpPr>
          <a:xfrm>
            <a:off x="5226684" y="3581500"/>
            <a:ext cx="2732296" cy="2928658"/>
            <a:chOff x="5225691" y="3575615"/>
            <a:chExt cx="2920125" cy="312998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43A5FF3-168D-4DB5-936A-EFE8E770A61A}"/>
                </a:ext>
              </a:extLst>
            </p:cNvPr>
            <p:cNvGrpSpPr/>
            <p:nvPr/>
          </p:nvGrpSpPr>
          <p:grpSpPr>
            <a:xfrm>
              <a:off x="5242880" y="3575615"/>
              <a:ext cx="2902936" cy="3129986"/>
              <a:chOff x="5242880" y="3575615"/>
              <a:chExt cx="2902936" cy="312998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D268BA9-DD05-4200-81EF-6F22E39F9C7A}"/>
                  </a:ext>
                </a:extLst>
              </p:cNvPr>
              <p:cNvGrpSpPr/>
              <p:nvPr/>
            </p:nvGrpSpPr>
            <p:grpSpPr>
              <a:xfrm>
                <a:off x="5254070" y="3575615"/>
                <a:ext cx="2891746" cy="3129986"/>
                <a:chOff x="5254070" y="3575615"/>
                <a:chExt cx="2891746" cy="3129986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F250E0C0-4021-4282-9461-8D57E350A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54070" y="3575615"/>
                  <a:ext cx="2891746" cy="3129986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A15999E-C713-43F4-9F69-4CA1856EC440}"/>
                    </a:ext>
                  </a:extLst>
                </p:cNvPr>
                <p:cNvSpPr/>
                <p:nvPr/>
              </p:nvSpPr>
              <p:spPr>
                <a:xfrm>
                  <a:off x="5318155" y="5951644"/>
                  <a:ext cx="871276" cy="1405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4A5168B-73F9-42A0-BA24-553DF454B54E}"/>
                  </a:ext>
                </a:extLst>
              </p:cNvPr>
              <p:cNvSpPr/>
              <p:nvPr/>
            </p:nvSpPr>
            <p:spPr>
              <a:xfrm>
                <a:off x="7017773" y="3640927"/>
                <a:ext cx="1128043" cy="151876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085C1D2-6122-433F-A628-9BFE4893788F}"/>
                  </a:ext>
                </a:extLst>
              </p:cNvPr>
              <p:cNvSpPr/>
              <p:nvPr/>
            </p:nvSpPr>
            <p:spPr>
              <a:xfrm>
                <a:off x="5242880" y="4816505"/>
                <a:ext cx="692699" cy="140506"/>
              </a:xfrm>
              <a:prstGeom prst="rect">
                <a:avLst/>
              </a:prstGeom>
              <a:noFill/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DFE2C94-9ABA-499D-9683-B7B46287B02C}"/>
                  </a:ext>
                </a:extLst>
              </p:cNvPr>
              <p:cNvSpPr/>
              <p:nvPr/>
            </p:nvSpPr>
            <p:spPr>
              <a:xfrm>
                <a:off x="5312283" y="5962578"/>
                <a:ext cx="915120" cy="151876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0947B4-B1E4-42AE-8E68-E9D3F435C49E}"/>
                </a:ext>
              </a:extLst>
            </p:cNvPr>
            <p:cNvSpPr txBox="1"/>
            <p:nvPr/>
          </p:nvSpPr>
          <p:spPr>
            <a:xfrm>
              <a:off x="5225691" y="5906481"/>
              <a:ext cx="1185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Left gastric vein 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E37275-8AE5-4B30-B0DD-DB01A6AB1864}"/>
              </a:ext>
            </a:extLst>
          </p:cNvPr>
          <p:cNvCxnSpPr/>
          <p:nvPr/>
        </p:nvCxnSpPr>
        <p:spPr>
          <a:xfrm>
            <a:off x="3890892" y="3170536"/>
            <a:ext cx="1800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D1DFB5-1B89-43B0-9EE8-13F3A8043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459899"/>
              </p:ext>
            </p:extLst>
          </p:nvPr>
        </p:nvGraphicFramePr>
        <p:xfrm>
          <a:off x="990599" y="1556514"/>
          <a:ext cx="1026365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435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2571405">
                  <a:extLst>
                    <a:ext uri="{9D8B030D-6E8A-4147-A177-3AD203B41FA5}">
                      <a16:colId xmlns:a16="http://schemas.microsoft.com/office/drawing/2014/main" val="2305179835"/>
                    </a:ext>
                  </a:extLst>
                </a:gridCol>
                <a:gridCol w="2571405">
                  <a:extLst>
                    <a:ext uri="{9D8B030D-6E8A-4147-A177-3AD203B41FA5}">
                      <a16:colId xmlns:a16="http://schemas.microsoft.com/office/drawing/2014/main" val="1210710770"/>
                    </a:ext>
                  </a:extLst>
                </a:gridCol>
                <a:gridCol w="2571405">
                  <a:extLst>
                    <a:ext uri="{9D8B030D-6E8A-4147-A177-3AD203B41FA5}">
                      <a16:colId xmlns:a16="http://schemas.microsoft.com/office/drawing/2014/main" val="4012115578"/>
                    </a:ext>
                  </a:extLst>
                </a:gridCol>
              </a:tblGrid>
              <a:tr h="266067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Part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Arterial supply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Venous Drainage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Lymphatic Drainage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46081"/>
                  </a:ext>
                </a:extLst>
              </a:tr>
              <a:tr h="261183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Upper third (Cervical)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Inferior thyroid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artery</a:t>
                      </a:r>
                      <a:endParaRPr lang="en-GB" b="0" i="0" u="heavy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chemeClr val="accent4"/>
                            </a:solidFill>
                          </a:uFill>
                        </a:rPr>
                        <a:t>Inferior thyroid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chemeClr val="accent4"/>
                            </a:solidFill>
                          </a:uFill>
                        </a:rPr>
                        <a:t>veins </a:t>
                      </a:r>
                      <a:endParaRPr lang="en-GB" b="0" i="0" u="heavy" baseline="0" dirty="0">
                        <a:uFill>
                          <a:solidFill>
                            <a:schemeClr val="accent4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Deep cervical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rgbClr val="FF0000"/>
                            </a:solidFill>
                          </a:uFill>
                        </a:rPr>
                        <a:t>nodes</a:t>
                      </a:r>
                      <a:endParaRPr lang="en-GB" b="0" i="0" u="heavy" baseline="0" dirty="0">
                        <a:uFill>
                          <a:solidFill>
                            <a:srgbClr val="FF0000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8742"/>
                  </a:ext>
                </a:extLst>
              </a:tr>
              <a:tr h="457070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Middle third (Thoracic)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Thoracic </a:t>
                      </a:r>
                      <a:r>
                        <a:rPr lang="en-US" altLang="en-US" sz="1800" b="0" i="0" u="heavy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</a:rPr>
                        <a:t>(descending)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aorta</a:t>
                      </a:r>
                      <a:endParaRPr lang="en-GB" i="0" u="heavy" baseline="0" dirty="0">
                        <a:uFill>
                          <a:solidFill>
                            <a:srgbClr val="0070C0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Azygos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veins</a:t>
                      </a:r>
                      <a:endParaRPr lang="en-GB" b="0" i="0" u="heavy" baseline="0" dirty="0">
                        <a:uFill>
                          <a:solidFill>
                            <a:srgbClr val="FF6699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dirty="0"/>
                        <a:t>Superior</a:t>
                      </a:r>
                      <a:r>
                        <a:rPr lang="en-US" altLang="en-US" sz="1800" i="0" dirty="0"/>
                        <a:t> and </a:t>
                      </a:r>
                      <a:r>
                        <a:rPr lang="en-US" altLang="en-US" sz="1800" b="1" i="0" dirty="0"/>
                        <a:t>inferior mediastinal </a:t>
                      </a:r>
                      <a:r>
                        <a:rPr lang="en-US" altLang="en-US" sz="1800" b="0" i="0" dirty="0"/>
                        <a:t>nodes</a:t>
                      </a:r>
                      <a:endParaRPr lang="en-GB" b="0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  <a:tr h="629694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Lower third (Abdominal)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00B0F0"/>
                            </a:solidFill>
                          </a:uFill>
                        </a:rPr>
                        <a:t>Left gastric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rgbClr val="00B0F0"/>
                            </a:solidFill>
                          </a:uFill>
                        </a:rPr>
                        <a:t>artery</a:t>
                      </a:r>
                      <a:endParaRPr lang="en-GB" b="0" i="0" u="heavy" baseline="0" dirty="0">
                        <a:uFill>
                          <a:solidFill>
                            <a:srgbClr val="00B0F0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00B050"/>
                            </a:solidFill>
                          </a:uFill>
                        </a:rPr>
                        <a:t>Left gastric </a:t>
                      </a:r>
                      <a:r>
                        <a:rPr lang="en-US" altLang="en-US" sz="1800" b="0" i="0" u="heavy" baseline="0" dirty="0">
                          <a:uFill>
                            <a:solidFill>
                              <a:srgbClr val="00B050"/>
                            </a:solidFill>
                          </a:uFill>
                        </a:rPr>
                        <a:t>vein</a:t>
                      </a:r>
                      <a:r>
                        <a:rPr lang="en-US" altLang="en-US" sz="1800" b="0" i="0" dirty="0"/>
                        <a:t>(</a:t>
                      </a:r>
                      <a:r>
                        <a:rPr lang="en-US" altLang="en-US" sz="1800" i="0" dirty="0"/>
                        <a:t>tributary of the portal vein)</a:t>
                      </a:r>
                      <a:endParaRPr lang="en-GB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7030A0"/>
                            </a:solidFill>
                          </a:uFill>
                        </a:rPr>
                        <a:t>Celiac</a:t>
                      </a:r>
                      <a:r>
                        <a:rPr lang="en-US" altLang="en-US" sz="1800" i="0" u="heavy" baseline="0" dirty="0">
                          <a:uFill>
                            <a:solidFill>
                              <a:srgbClr val="7030A0"/>
                            </a:solidFill>
                          </a:uFill>
                        </a:rPr>
                        <a:t> lymph nodes</a:t>
                      </a:r>
                      <a:r>
                        <a:rPr lang="en-US" altLang="en-US" sz="1800" i="0" u="none" baseline="0" dirty="0">
                          <a:uFill>
                            <a:solidFill>
                              <a:srgbClr val="7030A0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i="0" dirty="0"/>
                        <a:t>(in the abdomen)</a:t>
                      </a:r>
                      <a:endParaRPr lang="en-GB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097121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88E4A782-9A70-402E-A1CE-00428CCACBCC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Supply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CBB45-450D-4905-B407-12BB521E58B0}"/>
              </a:ext>
            </a:extLst>
          </p:cNvPr>
          <p:cNvGrpSpPr/>
          <p:nvPr/>
        </p:nvGrpSpPr>
        <p:grpSpPr>
          <a:xfrm>
            <a:off x="2571412" y="3606363"/>
            <a:ext cx="2394355" cy="2918445"/>
            <a:chOff x="2647355" y="3575615"/>
            <a:chExt cx="2567907" cy="31299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D46EF7-040E-49D6-A295-AAD524ACB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7355" y="3575615"/>
              <a:ext cx="2547315" cy="312998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FF4983-5964-4993-A723-1A1D540D9B9A}"/>
                </a:ext>
              </a:extLst>
            </p:cNvPr>
            <p:cNvSpPr/>
            <p:nvPr/>
          </p:nvSpPr>
          <p:spPr>
            <a:xfrm>
              <a:off x="4507224" y="3792803"/>
              <a:ext cx="708038" cy="259732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063646-4077-484B-A482-7ED51917B11C}"/>
                </a:ext>
              </a:extLst>
            </p:cNvPr>
            <p:cNvSpPr/>
            <p:nvPr/>
          </p:nvSpPr>
          <p:spPr>
            <a:xfrm>
              <a:off x="2894619" y="6429677"/>
              <a:ext cx="826775" cy="15187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0974782-F3F2-40EC-B2EA-6A8A3BFEE29C}"/>
                </a:ext>
              </a:extLst>
            </p:cNvPr>
            <p:cNvSpPr/>
            <p:nvPr/>
          </p:nvSpPr>
          <p:spPr>
            <a:xfrm>
              <a:off x="4377504" y="5268798"/>
              <a:ext cx="837758" cy="2597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ABAA61-E141-41F2-B27C-973A25E3BA5E}"/>
              </a:ext>
            </a:extLst>
          </p:cNvPr>
          <p:cNvGrpSpPr/>
          <p:nvPr/>
        </p:nvGrpSpPr>
        <p:grpSpPr>
          <a:xfrm>
            <a:off x="8265650" y="3637329"/>
            <a:ext cx="2477883" cy="2802781"/>
            <a:chOff x="8265650" y="3637329"/>
            <a:chExt cx="2477883" cy="2802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0F9B77-2F21-4E80-AA22-C58DB7D0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5650" y="3637329"/>
              <a:ext cx="2477883" cy="2802781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59E355F-74B3-4AD1-906C-C5F2CE866008}"/>
                </a:ext>
              </a:extLst>
            </p:cNvPr>
            <p:cNvSpPr/>
            <p:nvPr/>
          </p:nvSpPr>
          <p:spPr>
            <a:xfrm>
              <a:off x="10108091" y="3691369"/>
              <a:ext cx="542976" cy="1567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F8AC46C-BDFE-4D88-B5B7-38FCD3F8576F}"/>
                </a:ext>
              </a:extLst>
            </p:cNvPr>
            <p:cNvSpPr/>
            <p:nvPr/>
          </p:nvSpPr>
          <p:spPr>
            <a:xfrm>
              <a:off x="8366617" y="5686243"/>
              <a:ext cx="276881" cy="15239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E04796-0DE0-4EA8-856A-2025DC089027}"/>
              </a:ext>
            </a:extLst>
          </p:cNvPr>
          <p:cNvSpPr txBox="1"/>
          <p:nvPr/>
        </p:nvSpPr>
        <p:spPr>
          <a:xfrm>
            <a:off x="7753198" y="1026189"/>
            <a:ext cx="37001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Inferior thyroid &amp; Azygos veins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systemic vein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Left gastric vein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300" dirty="0">
                <a:solidFill>
                  <a:schemeClr val="accent3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Portal vein </a:t>
            </a:r>
            <a:endParaRPr lang="en-US" sz="13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161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D1DFB5-1B89-43B0-9EE8-13F3A8043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891188"/>
              </p:ext>
            </p:extLst>
          </p:nvPr>
        </p:nvGraphicFramePr>
        <p:xfrm>
          <a:off x="581113" y="1833306"/>
          <a:ext cx="8105274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2637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4052637">
                  <a:extLst>
                    <a:ext uri="{9D8B030D-6E8A-4147-A177-3AD203B41FA5}">
                      <a16:colId xmlns:a16="http://schemas.microsoft.com/office/drawing/2014/main" val="2305179835"/>
                    </a:ext>
                  </a:extLst>
                </a:gridCol>
              </a:tblGrid>
              <a:tr h="261183"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Nerve supply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8742"/>
                  </a:ext>
                </a:extLst>
              </a:tr>
              <a:tr h="261183"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Sympathetic</a:t>
                      </a:r>
                      <a:endParaRPr lang="en-GB" b="1" i="0" dirty="0"/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Sympathetic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9974"/>
                  </a:ext>
                </a:extLst>
              </a:tr>
              <a:tr h="457070">
                <a:tc>
                  <a:txBody>
                    <a:bodyPr/>
                    <a:lstStyle/>
                    <a:p>
                      <a:pPr algn="l" rtl="0"/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It is supplied by sympathetic fibers from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chemeClr val="accent5"/>
                            </a:solidFill>
                          </a:uFill>
                        </a:rPr>
                        <a:t>sympathetic trunks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parasympathetic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supply comes form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vagus nerves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Inferior to the roots of the lungs, the vagus nerves join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sympathetic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nerves to form the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rgbClr val="C139B7"/>
                            </a:solidFill>
                          </a:uFill>
                        </a:rPr>
                        <a:t>esophageal plexus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The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rgbClr val="FFC000"/>
                            </a:solidFill>
                          </a:uFill>
                        </a:rPr>
                        <a:t>left vagus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FFC000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lies </a:t>
                      </a:r>
                      <a:r>
                        <a:rPr lang="en-US" altLang="en-US" sz="1800" b="0" i="0" u="sng" baseline="0" dirty="0">
                          <a:uFillTx/>
                        </a:rPr>
                        <a:t>anterior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to the esophagus.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The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chemeClr val="bg2">
                                <a:lumMod val="75000"/>
                              </a:schemeClr>
                            </a:solidFill>
                          </a:uFill>
                        </a:rPr>
                        <a:t>right vagus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lies </a:t>
                      </a:r>
                      <a:r>
                        <a:rPr lang="en-US" altLang="en-US" sz="1800" b="0" i="0" u="sng" baseline="0" dirty="0">
                          <a:uFillTx/>
                        </a:rPr>
                        <a:t>posterior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to it.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88E4A782-9A70-402E-A1CE-00428CCACBCC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Esophagus</a:t>
            </a:r>
          </a:p>
          <a:p>
            <a:r>
              <a:rPr lang="en-US" sz="3200" b="1" dirty="0"/>
              <a:t>Supply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61A4D-BAE0-4215-9BD1-7278081518DF}"/>
              </a:ext>
            </a:extLst>
          </p:cNvPr>
          <p:cNvGrpSpPr/>
          <p:nvPr/>
        </p:nvGrpSpPr>
        <p:grpSpPr>
          <a:xfrm>
            <a:off x="9095875" y="1191612"/>
            <a:ext cx="2967789" cy="5118924"/>
            <a:chOff x="9095875" y="1191612"/>
            <a:chExt cx="2967789" cy="5118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8C1855-5BD3-429F-903F-9A0B6D66A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5" r="4072" b="5324"/>
            <a:stretch/>
          </p:blipFill>
          <p:spPr>
            <a:xfrm>
              <a:off x="9095875" y="1191612"/>
              <a:ext cx="2967789" cy="511892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517B51-1326-4BA9-BA95-D2C386603580}"/>
                </a:ext>
              </a:extLst>
            </p:cNvPr>
            <p:cNvSpPr/>
            <p:nvPr/>
          </p:nvSpPr>
          <p:spPr>
            <a:xfrm>
              <a:off x="9265867" y="4427459"/>
              <a:ext cx="660185" cy="304961"/>
            </a:xfrm>
            <a:prstGeom prst="rect">
              <a:avLst/>
            </a:prstGeom>
            <a:noFill/>
            <a:ln w="28575">
              <a:solidFill>
                <a:srgbClr val="AB2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4F70FDF-F427-43CC-8858-1FAB540AA05B}"/>
                </a:ext>
              </a:extLst>
            </p:cNvPr>
            <p:cNvSpPr/>
            <p:nvPr/>
          </p:nvSpPr>
          <p:spPr>
            <a:xfrm>
              <a:off x="9095875" y="2166003"/>
              <a:ext cx="660185" cy="304961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357F354-B029-4833-BE7A-04B27A91A7D6}"/>
                </a:ext>
              </a:extLst>
            </p:cNvPr>
            <p:cNvSpPr/>
            <p:nvPr/>
          </p:nvSpPr>
          <p:spPr>
            <a:xfrm>
              <a:off x="10854322" y="1908342"/>
              <a:ext cx="799854" cy="19234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3248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 rtl="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0073" y="1339957"/>
            <a:ext cx="11671853" cy="4750453"/>
          </a:xfrm>
        </p:spPr>
        <p:txBody>
          <a:bodyPr>
            <a:noAutofit/>
          </a:bodyPr>
          <a:lstStyle/>
          <a:p>
            <a:pPr algn="l" rtl="0"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354013" indent="-354013" algn="l" rtl="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anatomy </a:t>
            </a:r>
            <a:r>
              <a:rPr lang="en-US" b="1" dirty="0"/>
              <a:t>the oral cavity</a:t>
            </a:r>
            <a:r>
              <a:rPr lang="en-US" dirty="0"/>
              <a:t>, (</a:t>
            </a:r>
            <a:r>
              <a:rPr lang="en-US" b="1" dirty="0"/>
              <a:t>boundaries</a:t>
            </a:r>
            <a:r>
              <a:rPr lang="en-US" dirty="0"/>
              <a:t>, </a:t>
            </a:r>
            <a:r>
              <a:rPr lang="en-US" b="1" dirty="0"/>
              <a:t>parts</a:t>
            </a:r>
            <a:r>
              <a:rPr lang="en-US" dirty="0"/>
              <a:t>, </a:t>
            </a:r>
            <a:r>
              <a:rPr lang="en-US" b="1" dirty="0"/>
              <a:t>nerve supply</a:t>
            </a:r>
            <a:r>
              <a:rPr lang="en-US" dirty="0"/>
              <a:t>). </a:t>
            </a:r>
          </a:p>
          <a:p>
            <a:pPr marL="354013" indent="-354013" algn="l" rtl="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anatomy of </a:t>
            </a:r>
            <a:r>
              <a:rPr lang="en-US" b="1" dirty="0"/>
              <a:t>the palate</a:t>
            </a:r>
            <a:r>
              <a:rPr lang="en-US" dirty="0"/>
              <a:t>, (</a:t>
            </a:r>
            <a:r>
              <a:rPr lang="en-US" b="1" dirty="0"/>
              <a:t>parts</a:t>
            </a:r>
            <a:r>
              <a:rPr lang="en-US" dirty="0"/>
              <a:t>, </a:t>
            </a:r>
            <a:r>
              <a:rPr lang="en-US" b="1" dirty="0"/>
              <a:t>muscles</a:t>
            </a:r>
            <a:r>
              <a:rPr lang="en-US" dirty="0"/>
              <a:t>, </a:t>
            </a:r>
            <a:r>
              <a:rPr lang="en-US" b="1" dirty="0"/>
              <a:t>nerve</a:t>
            </a:r>
            <a:r>
              <a:rPr lang="en-US" dirty="0"/>
              <a:t> &amp; </a:t>
            </a:r>
            <a:r>
              <a:rPr lang="en-US" b="1" dirty="0"/>
              <a:t>blood</a:t>
            </a:r>
            <a:r>
              <a:rPr lang="en-US" dirty="0"/>
              <a:t> </a:t>
            </a:r>
            <a:r>
              <a:rPr lang="en-US" b="1" dirty="0"/>
              <a:t>supply</a:t>
            </a:r>
            <a:r>
              <a:rPr lang="en-US" dirty="0"/>
              <a:t>).</a:t>
            </a:r>
          </a:p>
          <a:p>
            <a:pPr marL="354013" indent="-354013" algn="l" rtl="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anatomy of </a:t>
            </a:r>
            <a:r>
              <a:rPr lang="en-US" b="1" dirty="0"/>
              <a:t>the tongue</a:t>
            </a:r>
            <a:r>
              <a:rPr lang="en-US" dirty="0"/>
              <a:t>, (</a:t>
            </a:r>
            <a:r>
              <a:rPr lang="en-US" b="1" dirty="0"/>
              <a:t>structure</a:t>
            </a:r>
            <a:r>
              <a:rPr lang="en-US" dirty="0"/>
              <a:t>, </a:t>
            </a:r>
            <a:r>
              <a:rPr lang="en-US" b="1" dirty="0"/>
              <a:t>muscles</a:t>
            </a:r>
            <a:r>
              <a:rPr lang="en-US" dirty="0"/>
              <a:t>, motor and </a:t>
            </a:r>
            <a:br>
              <a:rPr lang="en-US" dirty="0"/>
            </a:br>
            <a:r>
              <a:rPr lang="en-US" dirty="0"/>
              <a:t>sensory </a:t>
            </a:r>
            <a:r>
              <a:rPr lang="en-US" b="1" dirty="0"/>
              <a:t>nerve supply</a:t>
            </a:r>
            <a:r>
              <a:rPr lang="en-US" dirty="0"/>
              <a:t>, </a:t>
            </a:r>
            <a:r>
              <a:rPr lang="en-US" b="1" dirty="0"/>
              <a:t>blood supply</a:t>
            </a:r>
            <a:r>
              <a:rPr lang="en-US" dirty="0"/>
              <a:t> , </a:t>
            </a:r>
            <a:r>
              <a:rPr lang="en-US" b="1" dirty="0"/>
              <a:t>lymph drainage</a:t>
            </a:r>
            <a:r>
              <a:rPr lang="en-US" dirty="0"/>
              <a:t>). </a:t>
            </a:r>
          </a:p>
          <a:p>
            <a:pPr marL="354013" indent="-354013" algn="l" rtl="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anatomical view of </a:t>
            </a:r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b="1" dirty="0"/>
              <a:t>esophagus</a:t>
            </a:r>
            <a:r>
              <a:rPr lang="en-US" dirty="0"/>
              <a:t>; </a:t>
            </a:r>
            <a:r>
              <a:rPr lang="en-US" b="1" dirty="0"/>
              <a:t>extent</a:t>
            </a:r>
            <a:r>
              <a:rPr lang="en-US" dirty="0"/>
              <a:t>, </a:t>
            </a:r>
            <a:r>
              <a:rPr lang="en-US" b="1" dirty="0"/>
              <a:t>length</a:t>
            </a:r>
            <a:r>
              <a:rPr lang="en-US" dirty="0"/>
              <a:t>, </a:t>
            </a:r>
            <a:r>
              <a:rPr lang="en-US" b="1" dirty="0"/>
              <a:t>parts</a:t>
            </a:r>
            <a:r>
              <a:rPr lang="en-US" dirty="0"/>
              <a:t>, </a:t>
            </a:r>
            <a:r>
              <a:rPr lang="en-US" b="1" dirty="0"/>
              <a:t>strictures</a:t>
            </a:r>
            <a:r>
              <a:rPr lang="en-US" dirty="0"/>
              <a:t>, </a:t>
            </a:r>
            <a:r>
              <a:rPr lang="en-US" b="1" dirty="0"/>
              <a:t>relations</a:t>
            </a:r>
            <a:r>
              <a:rPr lang="en-US" dirty="0"/>
              <a:t>, </a:t>
            </a:r>
            <a:r>
              <a:rPr lang="en-US" b="1" dirty="0"/>
              <a:t>blood</a:t>
            </a:r>
            <a:r>
              <a:rPr lang="en-US" dirty="0"/>
              <a:t> &amp; </a:t>
            </a:r>
            <a:r>
              <a:rPr lang="en-US" b="1" dirty="0"/>
              <a:t>nerve supply</a:t>
            </a:r>
            <a:r>
              <a:rPr lang="en-US" dirty="0"/>
              <a:t> and </a:t>
            </a:r>
            <a:r>
              <a:rPr lang="en-US" b="1" dirty="0"/>
              <a:t>lymphatic</a:t>
            </a:r>
            <a:r>
              <a:rPr lang="en-US" dirty="0"/>
              <a:t>.</a:t>
            </a:r>
          </a:p>
          <a:p>
            <a:pPr marL="354013" indent="-354013" algn="l" rtl="0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anatomical view of </a:t>
            </a:r>
            <a:r>
              <a:rPr lang="en-US" b="1" dirty="0"/>
              <a:t>the stomach</a:t>
            </a:r>
            <a:r>
              <a:rPr lang="en-US" dirty="0"/>
              <a:t>; </a:t>
            </a:r>
            <a:r>
              <a:rPr lang="en-US" b="1" dirty="0"/>
              <a:t>location</a:t>
            </a:r>
            <a:r>
              <a:rPr lang="en-US" dirty="0"/>
              <a:t>, </a:t>
            </a:r>
            <a:r>
              <a:rPr lang="en-US" b="1" dirty="0"/>
              <a:t>shape</a:t>
            </a:r>
            <a:r>
              <a:rPr lang="en-US" dirty="0"/>
              <a:t>, </a:t>
            </a:r>
            <a:r>
              <a:rPr lang="en-US" b="1" dirty="0"/>
              <a:t>parts</a:t>
            </a:r>
            <a:r>
              <a:rPr lang="en-US" dirty="0"/>
              <a:t>, </a:t>
            </a:r>
            <a:r>
              <a:rPr lang="en-US" b="1" dirty="0"/>
              <a:t>relations</a:t>
            </a:r>
            <a:r>
              <a:rPr lang="en-US" dirty="0"/>
              <a:t>, </a:t>
            </a:r>
            <a:r>
              <a:rPr lang="en-US" b="1" dirty="0"/>
              <a:t>blood</a:t>
            </a:r>
            <a:r>
              <a:rPr lang="en-US" dirty="0"/>
              <a:t> &amp; </a:t>
            </a:r>
            <a:r>
              <a:rPr lang="en-US" b="1" dirty="0"/>
              <a:t>nerve</a:t>
            </a:r>
            <a:r>
              <a:rPr lang="en-US" dirty="0"/>
              <a:t> </a:t>
            </a:r>
            <a:r>
              <a:rPr lang="en-US" b="1" dirty="0"/>
              <a:t>supply</a:t>
            </a:r>
            <a:r>
              <a:rPr lang="en-US" dirty="0"/>
              <a:t> and </a:t>
            </a:r>
            <a:r>
              <a:rPr lang="en-US" b="1" dirty="0"/>
              <a:t>lymphatic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10AD7-F5BF-4B1C-B708-6CD1172E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45" y="5518043"/>
            <a:ext cx="5474109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0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19BBA02-FA10-48EF-816D-534055FE7EEB}"/>
              </a:ext>
            </a:extLst>
          </p:cNvPr>
          <p:cNvSpPr txBox="1">
            <a:spLocks/>
          </p:cNvSpPr>
          <p:nvPr/>
        </p:nvSpPr>
        <p:spPr>
          <a:xfrm>
            <a:off x="738649" y="1377407"/>
            <a:ext cx="7229693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stomach is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most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dilated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part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of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alimentary canal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located in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upper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part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of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abdomen.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extends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from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beneath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left costal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region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into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the </a:t>
            </a: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accent4"/>
                  </a:solidFill>
                </a:uFill>
                <a:cs typeface="Times New Roman" pitchFamily="18" charset="0"/>
              </a:rPr>
              <a:t>epigastric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and </a:t>
            </a: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2C400"/>
                  </a:solidFill>
                </a:uFill>
                <a:cs typeface="Times New Roman" pitchFamily="18" charset="0"/>
              </a:rPr>
              <a:t>umbilical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regions.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Much of the stomach is protected by the lower ribs.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roughly J-shaped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F68E74-78A6-4FA7-A687-714FCC21E399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Location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85BD1A-AA71-4276-A245-80A24AE89F70}"/>
              </a:ext>
            </a:extLst>
          </p:cNvPr>
          <p:cNvGrpSpPr/>
          <p:nvPr/>
        </p:nvGrpSpPr>
        <p:grpSpPr>
          <a:xfrm>
            <a:off x="7742504" y="433586"/>
            <a:ext cx="2206466" cy="2889318"/>
            <a:chOff x="5483118" y="1361563"/>
            <a:chExt cx="3637722" cy="47635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F9382E-A9B3-4CD9-ACE9-C8280DFC289B}"/>
                </a:ext>
              </a:extLst>
            </p:cNvPr>
            <p:cNvGrpSpPr/>
            <p:nvPr/>
          </p:nvGrpSpPr>
          <p:grpSpPr>
            <a:xfrm>
              <a:off x="5483118" y="1361563"/>
              <a:ext cx="3637722" cy="4763517"/>
              <a:chOff x="5483118" y="1361563"/>
              <a:chExt cx="3637722" cy="4763517"/>
            </a:xfrm>
          </p:grpSpPr>
          <p:pic>
            <p:nvPicPr>
              <p:cNvPr id="19" name="Picture 7" descr="55E7F00C">
                <a:extLst>
                  <a:ext uri="{FF2B5EF4-FFF2-40B4-BE49-F238E27FC236}">
                    <a16:creationId xmlns:a16="http://schemas.microsoft.com/office/drawing/2014/main" id="{969CC119-5A75-4946-BCC6-D2E859D07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2" r="2599" b="5920"/>
              <a:stretch>
                <a:fillRect/>
              </a:stretch>
            </p:blipFill>
            <p:spPr bwMode="auto">
              <a:xfrm>
                <a:off x="5483118" y="1361563"/>
                <a:ext cx="3637722" cy="4763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2034B0-2BD9-496A-B5B1-586CF4FBA028}"/>
                  </a:ext>
                </a:extLst>
              </p:cNvPr>
              <p:cNvSpPr/>
              <p:nvPr/>
            </p:nvSpPr>
            <p:spPr>
              <a:xfrm>
                <a:off x="7149611" y="3120887"/>
                <a:ext cx="347870" cy="308113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0D2E7D-71EB-43F5-A5EC-6DF6C1B4493D}"/>
                </a:ext>
              </a:extLst>
            </p:cNvPr>
            <p:cNvSpPr/>
            <p:nvPr/>
          </p:nvSpPr>
          <p:spPr>
            <a:xfrm>
              <a:off x="7149611" y="4082515"/>
              <a:ext cx="347870" cy="308113"/>
            </a:xfrm>
            <a:prstGeom prst="ellipse">
              <a:avLst/>
            </a:prstGeom>
            <a:solidFill>
              <a:srgbClr val="FFCC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06F18AD-CED8-4594-889E-587CCC435CD4}"/>
              </a:ext>
            </a:extLst>
          </p:cNvPr>
          <p:cNvSpPr txBox="1">
            <a:spLocks/>
          </p:cNvSpPr>
          <p:nvPr/>
        </p:nvSpPr>
        <p:spPr>
          <a:xfrm>
            <a:off x="738649" y="3682811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Parts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2FC4F3-95EB-4C48-9B9B-D1D1E19AB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46371"/>
              </p:ext>
            </p:extLst>
          </p:nvPr>
        </p:nvGraphicFramePr>
        <p:xfrm>
          <a:off x="394412" y="4782692"/>
          <a:ext cx="7756316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1666347">
                  <a:extLst>
                    <a:ext uri="{9D8B030D-6E8A-4147-A177-3AD203B41FA5}">
                      <a16:colId xmlns:a16="http://schemas.microsoft.com/office/drawing/2014/main" val="3058662085"/>
                    </a:ext>
                  </a:extLst>
                </a:gridCol>
                <a:gridCol w="1666346">
                  <a:extLst>
                    <a:ext uri="{9D8B030D-6E8A-4147-A177-3AD203B41FA5}">
                      <a16:colId xmlns:a16="http://schemas.microsoft.com/office/drawing/2014/main" val="899212117"/>
                    </a:ext>
                  </a:extLst>
                </a:gridCol>
                <a:gridCol w="1666347">
                  <a:extLst>
                    <a:ext uri="{9D8B030D-6E8A-4147-A177-3AD203B41FA5}">
                      <a16:colId xmlns:a16="http://schemas.microsoft.com/office/drawing/2014/main" val="451945884"/>
                    </a:ext>
                  </a:extLst>
                </a:gridCol>
                <a:gridCol w="1666346">
                  <a:extLst>
                    <a:ext uri="{9D8B030D-6E8A-4147-A177-3AD203B41FA5}">
                      <a16:colId xmlns:a16="http://schemas.microsoft.com/office/drawing/2014/main" val="1397039443"/>
                    </a:ext>
                  </a:extLst>
                </a:gridCol>
              </a:tblGrid>
              <a:tr h="192659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2 orifices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2 borders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2 surfaces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3 parts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Pylorus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9974"/>
                  </a:ext>
                </a:extLst>
              </a:tr>
              <a:tr h="250824"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chemeClr val="accent5"/>
                            </a:solidFill>
                          </a:uFill>
                        </a:rPr>
                        <a:t>Cardiac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chemeClr val="accent4"/>
                            </a:solidFill>
                          </a:uFill>
                        </a:rPr>
                        <a:t>Lesser curvature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Anterior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Fundus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chemeClr val="accent3"/>
                            </a:solidFill>
                          </a:uFill>
                        </a:rPr>
                        <a:t>Pyloric antrum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FFABD5"/>
                            </a:solidFill>
                          </a:uFill>
                        </a:rPr>
                        <a:t>Body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b="1" i="0" u="heavy" baseline="0" dirty="0">
                          <a:uFill>
                            <a:solidFill>
                              <a:srgbClr val="FFC000"/>
                            </a:solidFill>
                          </a:uFill>
                        </a:rPr>
                        <a:t>Pyloric canal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267179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Pyloric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00B0F0"/>
                            </a:solidFill>
                          </a:uFill>
                        </a:rPr>
                        <a:t>Greater curvature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Posterior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45359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heavy" baseline="0" dirty="0">
                          <a:uFill>
                            <a:solidFill>
                              <a:srgbClr val="AB29C9"/>
                            </a:solidFill>
                          </a:uFill>
                        </a:rPr>
                        <a:t>Pylorus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Pyloric sphincter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40869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02F0AE54-2555-456A-990F-12803E8561AC}"/>
              </a:ext>
            </a:extLst>
          </p:cNvPr>
          <p:cNvGrpSpPr/>
          <p:nvPr/>
        </p:nvGrpSpPr>
        <p:grpSpPr>
          <a:xfrm>
            <a:off x="9617245" y="2085444"/>
            <a:ext cx="2620569" cy="1728737"/>
            <a:chOff x="9613831" y="1287653"/>
            <a:chExt cx="2620569" cy="17287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4B928F-CC00-447B-B91C-0015909EA67E}"/>
                </a:ext>
              </a:extLst>
            </p:cNvPr>
            <p:cNvGrpSpPr/>
            <p:nvPr/>
          </p:nvGrpSpPr>
          <p:grpSpPr>
            <a:xfrm>
              <a:off x="9613831" y="1287653"/>
              <a:ext cx="2620569" cy="1728737"/>
              <a:chOff x="9613831" y="2161110"/>
              <a:chExt cx="2620569" cy="172873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AADED4-233A-48EB-851B-3B9771F57EA6}"/>
                  </a:ext>
                </a:extLst>
              </p:cNvPr>
              <p:cNvGrpSpPr/>
              <p:nvPr/>
            </p:nvGrpSpPr>
            <p:grpSpPr>
              <a:xfrm>
                <a:off x="9613831" y="2161110"/>
                <a:ext cx="2620569" cy="1728737"/>
                <a:chOff x="9613831" y="2161110"/>
                <a:chExt cx="2620569" cy="1728737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EABA90E-A0AC-4B26-8539-F85B5D49B6E1}"/>
                    </a:ext>
                  </a:extLst>
                </p:cNvPr>
                <p:cNvGrpSpPr/>
                <p:nvPr/>
              </p:nvGrpSpPr>
              <p:grpSpPr>
                <a:xfrm>
                  <a:off x="9613831" y="2161110"/>
                  <a:ext cx="2620569" cy="1728737"/>
                  <a:chOff x="9613831" y="2161110"/>
                  <a:chExt cx="2620569" cy="1728737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83D9FE2A-C75B-4A88-81BF-3BA7DBB4A2ED}"/>
                      </a:ext>
                    </a:extLst>
                  </p:cNvPr>
                  <p:cNvGrpSpPr/>
                  <p:nvPr/>
                </p:nvGrpSpPr>
                <p:grpSpPr>
                  <a:xfrm>
                    <a:off x="9613831" y="2161110"/>
                    <a:ext cx="2620569" cy="1728737"/>
                    <a:chOff x="9613831" y="2161110"/>
                    <a:chExt cx="2620569" cy="1728737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07EE73E-B0D6-41DD-B3B0-2BABF358FE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13831" y="2161110"/>
                      <a:ext cx="2620569" cy="1728737"/>
                      <a:chOff x="9613831" y="2161110"/>
                      <a:chExt cx="2620569" cy="1728737"/>
                    </a:xfrm>
                  </p:grpSpPr>
                  <p:pic>
                    <p:nvPicPr>
                      <p:cNvPr id="33" name="Picture 5" descr="Untitled-1">
                        <a:extLst>
                          <a:ext uri="{FF2B5EF4-FFF2-40B4-BE49-F238E27FC236}">
                            <a16:creationId xmlns:a16="http://schemas.microsoft.com/office/drawing/2014/main" id="{B0882581-8B95-4D65-9A8F-9615A86FED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58" t="5634" r="3226" b="4227"/>
                      <a:stretch>
                        <a:fillRect/>
                      </a:stretch>
                    </p:blipFill>
                    <p:spPr>
                      <a:xfrm>
                        <a:off x="9613831" y="2161110"/>
                        <a:ext cx="2620569" cy="1728737"/>
                      </a:xfrm>
                      <a:prstGeom prst="rect">
                        <a:avLst/>
                      </a:prstGeom>
                      <a:noFill/>
                    </p:spPr>
                  </p:pic>
                  <p:cxnSp>
                    <p:nvCxnSpPr>
                      <p:cNvPr id="34" name="Straight Connector 33">
                        <a:extLst>
                          <a:ext uri="{FF2B5EF4-FFF2-40B4-BE49-F238E27FC236}">
                            <a16:creationId xmlns:a16="http://schemas.microsoft.com/office/drawing/2014/main" id="{A6A09CDE-FB40-40E9-B7CC-8300AA2919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69869" y="2655243"/>
                        <a:ext cx="548263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5" name="Straight Connector 34">
                        <a:extLst>
                          <a:ext uri="{FF2B5EF4-FFF2-40B4-BE49-F238E27FC236}">
                            <a16:creationId xmlns:a16="http://schemas.microsoft.com/office/drawing/2014/main" id="{AE00E19B-6F5D-47A0-B3A3-A0082E198A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69869" y="2789288"/>
                        <a:ext cx="587046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Straight Connector 35">
                        <a:extLst>
                          <a:ext uri="{FF2B5EF4-FFF2-40B4-BE49-F238E27FC236}">
                            <a16:creationId xmlns:a16="http://schemas.microsoft.com/office/drawing/2014/main" id="{F4FB1548-CCF7-4380-B314-0CAF73BDE4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887992" y="2633817"/>
                        <a:ext cx="308292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729C3401-16EE-4E41-8B95-1587B857B0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828246" y="2714125"/>
                        <a:ext cx="406154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AC3ECF3A-AE5C-4980-9558-6218B33C9F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082636" y="2250718"/>
                      <a:ext cx="272886" cy="0"/>
                    </a:xfrm>
                    <a:prstGeom prst="line">
                      <a:avLst/>
                    </a:prstGeom>
                    <a:ln w="28575">
                      <a:solidFill>
                        <a:srgbClr val="FF66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8EE8D523-FD72-4340-9006-C929F9ABFB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481838" y="3422916"/>
                    <a:ext cx="200230" cy="0"/>
                  </a:xfrm>
                  <a:prstGeom prst="line">
                    <a:avLst/>
                  </a:prstGeom>
                  <a:ln w="28575">
                    <a:solidFill>
                      <a:srgbClr val="FFABD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54F46D6-50C5-4F01-83CA-D298E3328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85325" y="3889847"/>
                  <a:ext cx="293523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E4032F-B228-471B-9058-56F335924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7238" y="3599593"/>
                <a:ext cx="293523" cy="0"/>
              </a:xfrm>
              <a:prstGeom prst="line">
                <a:avLst/>
              </a:prstGeom>
              <a:ln w="28575">
                <a:solidFill>
                  <a:srgbClr val="AB2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2ED6FE-8175-4689-885D-676AD26BB07C}"/>
                </a:ext>
              </a:extLst>
            </p:cNvPr>
            <p:cNvCxnSpPr>
              <a:cxnSpLocks/>
            </p:cNvCxnSpPr>
            <p:nvPr/>
          </p:nvCxnSpPr>
          <p:spPr>
            <a:xfrm>
              <a:off x="9698587" y="1997341"/>
              <a:ext cx="6583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7E1FC9-B9AA-479C-A9FC-D188B8B9018A}"/>
              </a:ext>
            </a:extLst>
          </p:cNvPr>
          <p:cNvGrpSpPr/>
          <p:nvPr/>
        </p:nvGrpSpPr>
        <p:grpSpPr>
          <a:xfrm>
            <a:off x="8633238" y="3851214"/>
            <a:ext cx="2736723" cy="2736723"/>
            <a:chOff x="9151269" y="3333170"/>
            <a:chExt cx="2736723" cy="273672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684C994-E2FB-4D02-9232-B13A2096AA1F}"/>
                </a:ext>
              </a:extLst>
            </p:cNvPr>
            <p:cNvGrpSpPr/>
            <p:nvPr/>
          </p:nvGrpSpPr>
          <p:grpSpPr>
            <a:xfrm>
              <a:off x="9151269" y="3333170"/>
              <a:ext cx="2736723" cy="2736723"/>
              <a:chOff x="8726144" y="3896900"/>
              <a:chExt cx="2736723" cy="273672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6A406A9-A0B7-4452-B665-D6116AF9AC0B}"/>
                  </a:ext>
                </a:extLst>
              </p:cNvPr>
              <p:cNvGrpSpPr/>
              <p:nvPr/>
            </p:nvGrpSpPr>
            <p:grpSpPr>
              <a:xfrm>
                <a:off x="8726144" y="3896900"/>
                <a:ext cx="2736723" cy="2736723"/>
                <a:chOff x="8726144" y="3896900"/>
                <a:chExt cx="2736723" cy="2736723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9F755BA-2B5F-4D4B-8FB6-4FF6F7D3FE69}"/>
                    </a:ext>
                  </a:extLst>
                </p:cNvPr>
                <p:cNvGrpSpPr/>
                <p:nvPr/>
              </p:nvGrpSpPr>
              <p:grpSpPr>
                <a:xfrm>
                  <a:off x="8726144" y="3896900"/>
                  <a:ext cx="2736723" cy="2736723"/>
                  <a:chOff x="8726144" y="3896900"/>
                  <a:chExt cx="2736723" cy="2736723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4A6DC687-281F-49D5-BC29-7F51CE5C03C6}"/>
                      </a:ext>
                    </a:extLst>
                  </p:cNvPr>
                  <p:cNvGrpSpPr/>
                  <p:nvPr/>
                </p:nvGrpSpPr>
                <p:grpSpPr>
                  <a:xfrm>
                    <a:off x="8726144" y="3896900"/>
                    <a:ext cx="2736723" cy="2736723"/>
                    <a:chOff x="8726144" y="3896900"/>
                    <a:chExt cx="2736723" cy="2736723"/>
                  </a:xfrm>
                </p:grpSpPr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id="{23B0A30D-3A60-43C6-B1CF-0537AAC8C3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26144" y="3896900"/>
                      <a:ext cx="2736723" cy="2736723"/>
                      <a:chOff x="8817204" y="3964885"/>
                      <a:chExt cx="2736723" cy="2736723"/>
                    </a:xfrm>
                  </p:grpSpPr>
                  <p:pic>
                    <p:nvPicPr>
                      <p:cNvPr id="49" name="Picture 48">
                        <a:extLst>
                          <a:ext uri="{FF2B5EF4-FFF2-40B4-BE49-F238E27FC236}">
                            <a16:creationId xmlns:a16="http://schemas.microsoft.com/office/drawing/2014/main" id="{4226756E-88D6-4124-B39F-ECAFA173C6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17204" y="3964885"/>
                        <a:ext cx="2736723" cy="273672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5213FF5A-E25F-498B-B71B-BBC1868CC4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53110" y="4863894"/>
                        <a:ext cx="269257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0903248E-AD13-4BEF-BC27-CA7787510B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174574" y="5332954"/>
                        <a:ext cx="695585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C0B8553A-ED01-4DA5-A583-ACCD0903FE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38290" y="6242616"/>
                        <a:ext cx="308292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CBFBEB24-81BD-4FF3-8B28-E982E28541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11496" y="6347638"/>
                        <a:ext cx="406154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36FA4E4B-72DD-4107-B1BD-AE9CA585C8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949368" y="4106443"/>
                      <a:ext cx="336345" cy="0"/>
                    </a:xfrm>
                    <a:prstGeom prst="line">
                      <a:avLst/>
                    </a:prstGeom>
                    <a:ln w="28575">
                      <a:solidFill>
                        <a:srgbClr val="FF66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6A2C3BCE-5BEC-4787-8F5D-09AA35357F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95222" y="6461968"/>
                    <a:ext cx="225214" cy="0"/>
                  </a:xfrm>
                  <a:prstGeom prst="line">
                    <a:avLst/>
                  </a:prstGeom>
                  <a:ln w="28575">
                    <a:solidFill>
                      <a:srgbClr val="FFABD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A67416B-5569-4B41-855D-7C0B27C91F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6617" y="6500552"/>
                  <a:ext cx="601242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67567AF-5209-4010-B256-0513B898BA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197" y="6633623"/>
                <a:ext cx="60124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9A17AE-771F-40AE-9B52-EFD8A14970F9}"/>
                </a:ext>
              </a:extLst>
            </p:cNvPr>
            <p:cNvCxnSpPr>
              <a:cxnSpLocks/>
            </p:cNvCxnSpPr>
            <p:nvPr/>
          </p:nvCxnSpPr>
          <p:spPr>
            <a:xfrm>
              <a:off x="9370887" y="4962821"/>
              <a:ext cx="69558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25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159F21-6900-4535-942A-06DF95FE1C6A}"/>
              </a:ext>
            </a:extLst>
          </p:cNvPr>
          <p:cNvSpPr/>
          <p:nvPr/>
        </p:nvSpPr>
        <p:spPr>
          <a:xfrm>
            <a:off x="144148" y="3877916"/>
            <a:ext cx="4433810" cy="2139047"/>
          </a:xfrm>
          <a:prstGeom prst="rect">
            <a:avLst/>
          </a:prstGeom>
          <a:noFill/>
          <a:ln w="28575">
            <a:solidFill>
              <a:srgbClr val="FF6699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Fundus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Dome-shaped.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Located to the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left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of the cardiac orifice.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Usually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full of gazes </a:t>
            </a:r>
            <a:r>
              <a:rPr lang="en-US" sz="1900" b="1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(black color in X-ray)</a:t>
            </a:r>
            <a:endParaRPr lang="en-US" sz="1900" kern="12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 reaches to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left fifth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intercostal space </a:t>
            </a:r>
            <a:r>
              <a:rPr lang="en-US" sz="1900" kern="1200" dirty="0">
                <a:solidFill>
                  <a:srgbClr val="0070C0"/>
                </a:solidFill>
                <a:latin typeface="+mn-lt"/>
              </a:rPr>
              <a:t>&amp; ½ inches from the middle line*</a:t>
            </a:r>
            <a:br>
              <a:rPr lang="en-US" sz="1900" kern="1200" dirty="0">
                <a:solidFill>
                  <a:srgbClr val="C00000"/>
                </a:solidFill>
                <a:latin typeface="+mn-lt"/>
              </a:rPr>
            </a:b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a little below the apex of the heart.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5394EF-84F9-49A6-A7AF-0544001A6647}"/>
              </a:ext>
            </a:extLst>
          </p:cNvPr>
          <p:cNvSpPr/>
          <p:nvPr/>
        </p:nvSpPr>
        <p:spPr>
          <a:xfrm>
            <a:off x="4687767" y="3876377"/>
            <a:ext cx="4433810" cy="2140586"/>
          </a:xfrm>
          <a:prstGeom prst="rect">
            <a:avLst/>
          </a:prstGeom>
          <a:noFill/>
          <a:ln w="28575">
            <a:solidFill>
              <a:srgbClr val="FFABD5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Body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Extends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from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level of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fundus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to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level of </a:t>
            </a:r>
            <a:r>
              <a:rPr lang="en-US" sz="1900" b="1" u="heavy" kern="1200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Incisura </a:t>
            </a:r>
            <a:r>
              <a:rPr lang="en-US" sz="1900" b="1" u="heavy" kern="1200" dirty="0" err="1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angularis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 (This is a constant notch on the lesser curvature)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00" kern="1200" dirty="0">
              <a:solidFill>
                <a:srgbClr val="C00000"/>
              </a:solidFill>
              <a:latin typeface="+mn-lt"/>
            </a:endParaRPr>
          </a:p>
          <a:p>
            <a:pPr lvl="0" defTabSz="800100">
              <a:spcBef>
                <a:spcPct val="0"/>
              </a:spcBef>
            </a:pP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br>
              <a:rPr lang="en-US" sz="100" kern="1200" dirty="0">
                <a:solidFill>
                  <a:srgbClr val="C00000"/>
                </a:solidFill>
                <a:latin typeface="+mn-lt"/>
              </a:rPr>
            </a:br>
            <a:endParaRPr lang="en-US" sz="100" kern="1200" dirty="0">
              <a:solidFill>
                <a:srgbClr val="C00000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" kern="1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95B495-74C8-4399-B0E0-2E0BD5D7F82B}"/>
              </a:ext>
            </a:extLst>
          </p:cNvPr>
          <p:cNvGrpSpPr/>
          <p:nvPr/>
        </p:nvGrpSpPr>
        <p:grpSpPr>
          <a:xfrm>
            <a:off x="9151269" y="3672305"/>
            <a:ext cx="2736723" cy="2736723"/>
            <a:chOff x="9151269" y="3333170"/>
            <a:chExt cx="2736723" cy="273672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AEA0655-1294-4008-8217-639CA143983B}"/>
                </a:ext>
              </a:extLst>
            </p:cNvPr>
            <p:cNvGrpSpPr/>
            <p:nvPr/>
          </p:nvGrpSpPr>
          <p:grpSpPr>
            <a:xfrm>
              <a:off x="9151269" y="3333170"/>
              <a:ext cx="2736723" cy="2736723"/>
              <a:chOff x="8726144" y="3896900"/>
              <a:chExt cx="2736723" cy="273672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911A34F-151F-4BBF-A64E-6D86097742DF}"/>
                  </a:ext>
                </a:extLst>
              </p:cNvPr>
              <p:cNvGrpSpPr/>
              <p:nvPr/>
            </p:nvGrpSpPr>
            <p:grpSpPr>
              <a:xfrm>
                <a:off x="8726144" y="3896900"/>
                <a:ext cx="2736723" cy="2736723"/>
                <a:chOff x="8726144" y="3896900"/>
                <a:chExt cx="2736723" cy="273672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1D5D1FB-FF37-454A-8F88-9F2884B0B6F8}"/>
                    </a:ext>
                  </a:extLst>
                </p:cNvPr>
                <p:cNvGrpSpPr/>
                <p:nvPr/>
              </p:nvGrpSpPr>
              <p:grpSpPr>
                <a:xfrm>
                  <a:off x="8726144" y="3896900"/>
                  <a:ext cx="2736723" cy="2736723"/>
                  <a:chOff x="8726144" y="3896900"/>
                  <a:chExt cx="2736723" cy="2736723"/>
                </a:xfrm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BFAD7847-1C92-41C0-97D9-3A33941570CE}"/>
                      </a:ext>
                    </a:extLst>
                  </p:cNvPr>
                  <p:cNvGrpSpPr/>
                  <p:nvPr/>
                </p:nvGrpSpPr>
                <p:grpSpPr>
                  <a:xfrm>
                    <a:off x="8726144" y="3896900"/>
                    <a:ext cx="2736723" cy="2736723"/>
                    <a:chOff x="8726144" y="3896900"/>
                    <a:chExt cx="2736723" cy="2736723"/>
                  </a:xfrm>
                </p:grpSpPr>
                <p:grpSp>
                  <p:nvGrpSpPr>
                    <p:cNvPr id="76" name="Group 75">
                      <a:extLst>
                        <a:ext uri="{FF2B5EF4-FFF2-40B4-BE49-F238E27FC236}">
                          <a16:creationId xmlns:a16="http://schemas.microsoft.com/office/drawing/2014/main" id="{035F59A7-57D3-4086-8672-D21CF7CF2A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26144" y="3896900"/>
                      <a:ext cx="2736723" cy="2736723"/>
                      <a:chOff x="8817204" y="3964885"/>
                      <a:chExt cx="2736723" cy="2736723"/>
                    </a:xfrm>
                  </p:grpSpPr>
                  <p:pic>
                    <p:nvPicPr>
                      <p:cNvPr id="78" name="Picture 77">
                        <a:extLst>
                          <a:ext uri="{FF2B5EF4-FFF2-40B4-BE49-F238E27FC236}">
                            <a16:creationId xmlns:a16="http://schemas.microsoft.com/office/drawing/2014/main" id="{DED44FDE-E751-46F7-A152-06D0E4E19A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817204" y="3964885"/>
                        <a:ext cx="2736723" cy="273672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79" name="Straight Connector 78">
                        <a:extLst>
                          <a:ext uri="{FF2B5EF4-FFF2-40B4-BE49-F238E27FC236}">
                            <a16:creationId xmlns:a16="http://schemas.microsoft.com/office/drawing/2014/main" id="{EB1D9664-5975-4140-BACC-4213E1F351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53110" y="4863894"/>
                        <a:ext cx="269257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>
                        <a:extLst>
                          <a:ext uri="{FF2B5EF4-FFF2-40B4-BE49-F238E27FC236}">
                            <a16:creationId xmlns:a16="http://schemas.microsoft.com/office/drawing/2014/main" id="{F50C83E9-CA25-47F4-BA44-EA49AD24E5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174574" y="5332954"/>
                        <a:ext cx="695585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>
                        <a:extLst>
                          <a:ext uri="{FF2B5EF4-FFF2-40B4-BE49-F238E27FC236}">
                            <a16:creationId xmlns:a16="http://schemas.microsoft.com/office/drawing/2014/main" id="{68B7007C-A77C-4768-8D45-B2F3ACC85A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38290" y="6242616"/>
                        <a:ext cx="308292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>
                        <a:extLst>
                          <a:ext uri="{FF2B5EF4-FFF2-40B4-BE49-F238E27FC236}">
                            <a16:creationId xmlns:a16="http://schemas.microsoft.com/office/drawing/2014/main" id="{B0228CFA-8421-4349-A3DC-2A07EE0252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11496" y="6347638"/>
                        <a:ext cx="406154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38742DDF-D859-432F-BD47-7B11E70F01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949368" y="4106443"/>
                      <a:ext cx="336345" cy="0"/>
                    </a:xfrm>
                    <a:prstGeom prst="line">
                      <a:avLst/>
                    </a:prstGeom>
                    <a:ln w="28575">
                      <a:solidFill>
                        <a:srgbClr val="FF66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AFA49800-9334-43C4-A009-44A47482FD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95222" y="6461968"/>
                    <a:ext cx="225214" cy="0"/>
                  </a:xfrm>
                  <a:prstGeom prst="line">
                    <a:avLst/>
                  </a:prstGeom>
                  <a:ln w="28575">
                    <a:solidFill>
                      <a:srgbClr val="FFABD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2B16B1C-6DE8-4351-BA13-3550AE1F3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6617" y="6500552"/>
                  <a:ext cx="601242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546A259-44BD-44DB-8666-45FAAA595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197" y="6633623"/>
                <a:ext cx="60124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2FD3E3-5BA4-4544-BC5D-C0A00DA46632}"/>
                </a:ext>
              </a:extLst>
            </p:cNvPr>
            <p:cNvCxnSpPr>
              <a:cxnSpLocks/>
            </p:cNvCxnSpPr>
            <p:nvPr/>
          </p:nvCxnSpPr>
          <p:spPr>
            <a:xfrm>
              <a:off x="9370887" y="4962821"/>
              <a:ext cx="69558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6F0FA8F-7AC6-4D22-BB18-C9714199CC7C}"/>
              </a:ext>
            </a:extLst>
          </p:cNvPr>
          <p:cNvSpPr/>
          <p:nvPr/>
        </p:nvSpPr>
        <p:spPr>
          <a:xfrm>
            <a:off x="34339" y="5969655"/>
            <a:ext cx="2771335" cy="439373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rgbClr val="0070C0"/>
                </a:solidFill>
              </a:rPr>
              <a:t>*Only on the boy’s slides</a:t>
            </a:r>
            <a:endParaRPr lang="en-GB" sz="1900" dirty="0">
              <a:solidFill>
                <a:srgbClr val="0070C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ABCD80-A9D7-4294-8002-936F9BDD23DB}"/>
              </a:ext>
            </a:extLst>
          </p:cNvPr>
          <p:cNvSpPr/>
          <p:nvPr/>
        </p:nvSpPr>
        <p:spPr>
          <a:xfrm rot="16200000">
            <a:off x="-473288" y="2115584"/>
            <a:ext cx="2187458" cy="439373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66"/>
                </a:solidFill>
                <a:latin typeface="+mj-lt"/>
              </a:rPr>
              <a:t>Only on the girl’s slides</a:t>
            </a:r>
            <a:endParaRPr lang="en-GB" sz="14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48" name="Content Placeholder 7">
            <a:extLst>
              <a:ext uri="{FF2B5EF4-FFF2-40B4-BE49-F238E27FC236}">
                <a16:creationId xmlns:a16="http://schemas.microsoft.com/office/drawing/2014/main" id="{68631B1E-544F-445C-B7C4-EA7A31C5D8A5}"/>
              </a:ext>
            </a:extLst>
          </p:cNvPr>
          <p:cNvSpPr txBox="1">
            <a:spLocks/>
          </p:cNvSpPr>
          <p:nvPr/>
        </p:nvSpPr>
        <p:spPr>
          <a:xfrm>
            <a:off x="738648" y="1377407"/>
            <a:ext cx="10515599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Cardiac Orifice: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the site of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gastro-esophageal sphincter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(opening of esophagus in stomach)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a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physiological sphincter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rather than an anatomical sphincter.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Consists of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circular layer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of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smooth muscle </a:t>
            </a:r>
            <a:r>
              <a:rPr lang="en-US" sz="2200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(under </a:t>
            </a:r>
            <a:r>
              <a:rPr lang="en-US" sz="2200" b="1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vagal</a:t>
            </a:r>
            <a:r>
              <a:rPr lang="en-US" sz="2200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and </a:t>
            </a:r>
            <a:r>
              <a:rPr lang="en-US" sz="2200" b="1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hormonal</a:t>
            </a:r>
            <a:r>
              <a:rPr lang="en-US" sz="2200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b="1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control</a:t>
            </a:r>
            <a:r>
              <a:rPr lang="en-US" sz="2200" dirty="0"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).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Lies opposite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left seventh costal 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cartilage 2.5 cm from the sternum </a:t>
            </a:r>
            <a:r>
              <a:rPr lang="en-US" sz="2200" b="1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T10</a:t>
            </a:r>
            <a:r>
              <a:rPr lang="en-US" sz="2200" dirty="0">
                <a:solidFill>
                  <a:srgbClr val="C00000"/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 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Function: Prevents esophageal regurgitation (reflux)</a:t>
            </a:r>
            <a:r>
              <a:rPr lang="ar-SA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ar-SA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حرقان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endParaRPr lang="ar-SA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7FF862C-D0D6-476B-BAC3-423F2EAB2225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Parts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A578CFD-AC70-4C64-95AC-2274F8A2F7D0}"/>
              </a:ext>
            </a:extLst>
          </p:cNvPr>
          <p:cNvCxnSpPr>
            <a:cxnSpLocks/>
          </p:cNvCxnSpPr>
          <p:nvPr/>
        </p:nvCxnSpPr>
        <p:spPr>
          <a:xfrm>
            <a:off x="720760" y="2629308"/>
            <a:ext cx="351167" cy="0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8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9F68E74-78A6-4FA7-A687-714FCC21E399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Parts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5394EF-84F9-49A6-A7AF-0544001A6647}"/>
              </a:ext>
            </a:extLst>
          </p:cNvPr>
          <p:cNvSpPr/>
          <p:nvPr/>
        </p:nvSpPr>
        <p:spPr>
          <a:xfrm>
            <a:off x="481161" y="1471870"/>
            <a:ext cx="7818680" cy="1525033"/>
          </a:xfrm>
          <a:prstGeom prst="rect">
            <a:avLst/>
          </a:prstGeom>
          <a:noFill/>
          <a:ln w="28575">
            <a:solidFill>
              <a:srgbClr val="AB29C9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Pylorus </a:t>
            </a: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pylorus is a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tubular part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of the stomach.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It lies in the transpyloric plane (L1), 1 cm to the right of the middle line.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 has a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thick muscular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end called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pyloric sphincter.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cavity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of the pylorus is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pyloric canal. </a:t>
            </a:r>
            <a:endParaRPr lang="en-US" sz="400" b="1" kern="1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FC2F4D-1721-4F7C-88B1-6621B93C450D}"/>
              </a:ext>
            </a:extLst>
          </p:cNvPr>
          <p:cNvGrpSpPr/>
          <p:nvPr/>
        </p:nvGrpSpPr>
        <p:grpSpPr>
          <a:xfrm>
            <a:off x="9094932" y="1471870"/>
            <a:ext cx="2620569" cy="1728737"/>
            <a:chOff x="9613831" y="1287653"/>
            <a:chExt cx="2620569" cy="1728737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3E76A12-8954-4F9C-8FEF-6A9CFF46B9D5}"/>
                </a:ext>
              </a:extLst>
            </p:cNvPr>
            <p:cNvGrpSpPr/>
            <p:nvPr/>
          </p:nvGrpSpPr>
          <p:grpSpPr>
            <a:xfrm>
              <a:off x="9613831" y="1287653"/>
              <a:ext cx="2620569" cy="1728737"/>
              <a:chOff x="9613831" y="2161110"/>
              <a:chExt cx="2620569" cy="1728737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BE48EF9B-4B35-4B13-A4C8-19F16D2D08CE}"/>
                  </a:ext>
                </a:extLst>
              </p:cNvPr>
              <p:cNvGrpSpPr/>
              <p:nvPr/>
            </p:nvGrpSpPr>
            <p:grpSpPr>
              <a:xfrm>
                <a:off x="9613831" y="2161110"/>
                <a:ext cx="2620569" cy="1728737"/>
                <a:chOff x="9613831" y="2161110"/>
                <a:chExt cx="2620569" cy="1728737"/>
              </a:xfrm>
            </p:grpSpPr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9FACB6A3-DD17-4027-B687-A0B1E04439CD}"/>
                    </a:ext>
                  </a:extLst>
                </p:cNvPr>
                <p:cNvGrpSpPr/>
                <p:nvPr/>
              </p:nvGrpSpPr>
              <p:grpSpPr>
                <a:xfrm>
                  <a:off x="9613831" y="2161110"/>
                  <a:ext cx="2620569" cy="1728737"/>
                  <a:chOff x="9613831" y="2161110"/>
                  <a:chExt cx="2620569" cy="1728737"/>
                </a:xfrm>
              </p:grpSpPr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D0FFFA8F-E39F-4184-9C51-966B282582BE}"/>
                      </a:ext>
                    </a:extLst>
                  </p:cNvPr>
                  <p:cNvGrpSpPr/>
                  <p:nvPr/>
                </p:nvGrpSpPr>
                <p:grpSpPr>
                  <a:xfrm>
                    <a:off x="9613831" y="2161110"/>
                    <a:ext cx="2620569" cy="1728737"/>
                    <a:chOff x="9613831" y="2161110"/>
                    <a:chExt cx="2620569" cy="1728737"/>
                  </a:xfrm>
                </p:grpSpPr>
                <p:grpSp>
                  <p:nvGrpSpPr>
                    <p:cNvPr id="132" name="Group 131">
                      <a:extLst>
                        <a:ext uri="{FF2B5EF4-FFF2-40B4-BE49-F238E27FC236}">
                          <a16:creationId xmlns:a16="http://schemas.microsoft.com/office/drawing/2014/main" id="{E4F0E7C7-9EC6-44D9-9FCD-260AE4A9B7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13831" y="2161110"/>
                      <a:ext cx="2620569" cy="1728737"/>
                      <a:chOff x="9613831" y="2161110"/>
                      <a:chExt cx="2620569" cy="1728737"/>
                    </a:xfrm>
                  </p:grpSpPr>
                  <p:pic>
                    <p:nvPicPr>
                      <p:cNvPr id="134" name="Picture 5" descr="Untitled-1">
                        <a:extLst>
                          <a:ext uri="{FF2B5EF4-FFF2-40B4-BE49-F238E27FC236}">
                            <a16:creationId xmlns:a16="http://schemas.microsoft.com/office/drawing/2014/main" id="{273DA547-AA0F-4CC9-9302-759675868D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58" t="5634" r="3226" b="4227"/>
                      <a:stretch>
                        <a:fillRect/>
                      </a:stretch>
                    </p:blipFill>
                    <p:spPr>
                      <a:xfrm>
                        <a:off x="9613831" y="2161110"/>
                        <a:ext cx="2620569" cy="1728737"/>
                      </a:xfrm>
                      <a:prstGeom prst="rect">
                        <a:avLst/>
                      </a:prstGeom>
                      <a:noFill/>
                    </p:spPr>
                  </p:pic>
                  <p:cxnSp>
                    <p:nvCxnSpPr>
                      <p:cNvPr id="135" name="Straight Connector 134">
                        <a:extLst>
                          <a:ext uri="{FF2B5EF4-FFF2-40B4-BE49-F238E27FC236}">
                            <a16:creationId xmlns:a16="http://schemas.microsoft.com/office/drawing/2014/main" id="{9EA419EE-D6B2-4CB2-B943-BA4FC1D2B1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69869" y="2655243"/>
                        <a:ext cx="548263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Straight Connector 135">
                        <a:extLst>
                          <a:ext uri="{FF2B5EF4-FFF2-40B4-BE49-F238E27FC236}">
                            <a16:creationId xmlns:a16="http://schemas.microsoft.com/office/drawing/2014/main" id="{4D1ED4F7-4594-4956-91F0-87B2305775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69869" y="2789288"/>
                        <a:ext cx="587046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Straight Connector 136">
                        <a:extLst>
                          <a:ext uri="{FF2B5EF4-FFF2-40B4-BE49-F238E27FC236}">
                            <a16:creationId xmlns:a16="http://schemas.microsoft.com/office/drawing/2014/main" id="{891DDE9C-E6CA-4922-BFC4-F5F53238B7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887992" y="2633817"/>
                        <a:ext cx="308292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Straight Connector 137">
                        <a:extLst>
                          <a:ext uri="{FF2B5EF4-FFF2-40B4-BE49-F238E27FC236}">
                            <a16:creationId xmlns:a16="http://schemas.microsoft.com/office/drawing/2014/main" id="{58B787C5-B71E-4D6E-803A-EBEC803F95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828246" y="2714125"/>
                        <a:ext cx="406154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33" name="Straight Connector 132">
                      <a:extLst>
                        <a:ext uri="{FF2B5EF4-FFF2-40B4-BE49-F238E27FC236}">
                          <a16:creationId xmlns:a16="http://schemas.microsoft.com/office/drawing/2014/main" id="{2A47B983-2B11-4671-A7B6-720C94401E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082636" y="2250718"/>
                      <a:ext cx="272886" cy="0"/>
                    </a:xfrm>
                    <a:prstGeom prst="line">
                      <a:avLst/>
                    </a:prstGeom>
                    <a:ln w="28575">
                      <a:solidFill>
                        <a:srgbClr val="FF66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9013ACF4-D2B7-4497-8BDB-D1A4A05151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481838" y="3422916"/>
                    <a:ext cx="200230" cy="0"/>
                  </a:xfrm>
                  <a:prstGeom prst="line">
                    <a:avLst/>
                  </a:prstGeom>
                  <a:ln w="28575">
                    <a:solidFill>
                      <a:srgbClr val="FFABD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92D01C0-F1DB-4797-8912-E311AE7E4B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85325" y="3889847"/>
                  <a:ext cx="293523" cy="0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546079B-FC80-4C1F-B6CF-2BB0C8E93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7238" y="3599593"/>
                <a:ext cx="293523" cy="0"/>
              </a:xfrm>
              <a:prstGeom prst="line">
                <a:avLst/>
              </a:prstGeom>
              <a:ln w="28575">
                <a:solidFill>
                  <a:srgbClr val="AB29C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0E2A417-A441-41B6-847B-9B446E951A98}"/>
                </a:ext>
              </a:extLst>
            </p:cNvPr>
            <p:cNvCxnSpPr>
              <a:cxnSpLocks/>
            </p:cNvCxnSpPr>
            <p:nvPr/>
          </p:nvCxnSpPr>
          <p:spPr>
            <a:xfrm>
              <a:off x="9698587" y="1997341"/>
              <a:ext cx="6583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695B495-74C8-4399-B0E0-2E0BD5D7F82B}"/>
              </a:ext>
            </a:extLst>
          </p:cNvPr>
          <p:cNvGrpSpPr/>
          <p:nvPr/>
        </p:nvGrpSpPr>
        <p:grpSpPr>
          <a:xfrm>
            <a:off x="8632370" y="3517387"/>
            <a:ext cx="2736723" cy="2736723"/>
            <a:chOff x="9151269" y="3333170"/>
            <a:chExt cx="2736723" cy="273672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AEA0655-1294-4008-8217-639CA143983B}"/>
                </a:ext>
              </a:extLst>
            </p:cNvPr>
            <p:cNvGrpSpPr/>
            <p:nvPr/>
          </p:nvGrpSpPr>
          <p:grpSpPr>
            <a:xfrm>
              <a:off x="9151269" y="3333170"/>
              <a:ext cx="2736723" cy="2736723"/>
              <a:chOff x="8726144" y="3896900"/>
              <a:chExt cx="2736723" cy="273672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911A34F-151F-4BBF-A64E-6D86097742DF}"/>
                  </a:ext>
                </a:extLst>
              </p:cNvPr>
              <p:cNvGrpSpPr/>
              <p:nvPr/>
            </p:nvGrpSpPr>
            <p:grpSpPr>
              <a:xfrm>
                <a:off x="8726144" y="3896900"/>
                <a:ext cx="2736723" cy="2736723"/>
                <a:chOff x="8726144" y="3896900"/>
                <a:chExt cx="2736723" cy="273672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1D5D1FB-FF37-454A-8F88-9F2884B0B6F8}"/>
                    </a:ext>
                  </a:extLst>
                </p:cNvPr>
                <p:cNvGrpSpPr/>
                <p:nvPr/>
              </p:nvGrpSpPr>
              <p:grpSpPr>
                <a:xfrm>
                  <a:off x="8726144" y="3896900"/>
                  <a:ext cx="2736723" cy="2736723"/>
                  <a:chOff x="8726144" y="3896900"/>
                  <a:chExt cx="2736723" cy="2736723"/>
                </a:xfrm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BFAD7847-1C92-41C0-97D9-3A33941570CE}"/>
                      </a:ext>
                    </a:extLst>
                  </p:cNvPr>
                  <p:cNvGrpSpPr/>
                  <p:nvPr/>
                </p:nvGrpSpPr>
                <p:grpSpPr>
                  <a:xfrm>
                    <a:off x="8726144" y="3896900"/>
                    <a:ext cx="2736723" cy="2736723"/>
                    <a:chOff x="8726144" y="3896900"/>
                    <a:chExt cx="2736723" cy="2736723"/>
                  </a:xfrm>
                </p:grpSpPr>
                <p:grpSp>
                  <p:nvGrpSpPr>
                    <p:cNvPr id="76" name="Group 75">
                      <a:extLst>
                        <a:ext uri="{FF2B5EF4-FFF2-40B4-BE49-F238E27FC236}">
                          <a16:creationId xmlns:a16="http://schemas.microsoft.com/office/drawing/2014/main" id="{035F59A7-57D3-4086-8672-D21CF7CF2A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26144" y="3896900"/>
                      <a:ext cx="2736723" cy="2736723"/>
                      <a:chOff x="8817204" y="3964885"/>
                      <a:chExt cx="2736723" cy="2736723"/>
                    </a:xfrm>
                  </p:grpSpPr>
                  <p:pic>
                    <p:nvPicPr>
                      <p:cNvPr id="78" name="Picture 77">
                        <a:extLst>
                          <a:ext uri="{FF2B5EF4-FFF2-40B4-BE49-F238E27FC236}">
                            <a16:creationId xmlns:a16="http://schemas.microsoft.com/office/drawing/2014/main" id="{DED44FDE-E751-46F7-A152-06D0E4E19A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17204" y="3964885"/>
                        <a:ext cx="2736723" cy="273672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79" name="Straight Connector 78">
                        <a:extLst>
                          <a:ext uri="{FF2B5EF4-FFF2-40B4-BE49-F238E27FC236}">
                            <a16:creationId xmlns:a16="http://schemas.microsoft.com/office/drawing/2014/main" id="{EB1D9664-5975-4140-BACC-4213E1F351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53110" y="4863894"/>
                        <a:ext cx="269257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5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>
                        <a:extLst>
                          <a:ext uri="{FF2B5EF4-FFF2-40B4-BE49-F238E27FC236}">
                            <a16:creationId xmlns:a16="http://schemas.microsoft.com/office/drawing/2014/main" id="{F50C83E9-CA25-47F4-BA44-EA49AD24E5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174574" y="5332954"/>
                        <a:ext cx="695585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>
                        <a:extLst>
                          <a:ext uri="{FF2B5EF4-FFF2-40B4-BE49-F238E27FC236}">
                            <a16:creationId xmlns:a16="http://schemas.microsoft.com/office/drawing/2014/main" id="{68B7007C-A77C-4768-8D45-B2F3ACC85A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38290" y="6242616"/>
                        <a:ext cx="308292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>
                        <a:extLst>
                          <a:ext uri="{FF2B5EF4-FFF2-40B4-BE49-F238E27FC236}">
                            <a16:creationId xmlns:a16="http://schemas.microsoft.com/office/drawing/2014/main" id="{B0228CFA-8421-4349-A3DC-2A07EE0252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111496" y="6347638"/>
                        <a:ext cx="406154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38742DDF-D859-432F-BD47-7B11E70F01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949368" y="4106443"/>
                      <a:ext cx="336345" cy="0"/>
                    </a:xfrm>
                    <a:prstGeom prst="line">
                      <a:avLst/>
                    </a:prstGeom>
                    <a:ln w="28575">
                      <a:solidFill>
                        <a:srgbClr val="FF669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AFA49800-9334-43C4-A009-44A47482FD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95222" y="6461968"/>
                    <a:ext cx="225214" cy="0"/>
                  </a:xfrm>
                  <a:prstGeom prst="line">
                    <a:avLst/>
                  </a:prstGeom>
                  <a:ln w="28575">
                    <a:solidFill>
                      <a:srgbClr val="FFABD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2B16B1C-6DE8-4351-BA13-3550AE1F36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56617" y="6500552"/>
                  <a:ext cx="601242" cy="0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546A259-44BD-44DB-8666-45FAAA595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0197" y="6633623"/>
                <a:ext cx="60124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2FD3E3-5BA4-4544-BC5D-C0A00DA46632}"/>
                </a:ext>
              </a:extLst>
            </p:cNvPr>
            <p:cNvCxnSpPr>
              <a:cxnSpLocks/>
            </p:cNvCxnSpPr>
            <p:nvPr/>
          </p:nvCxnSpPr>
          <p:spPr>
            <a:xfrm>
              <a:off x="9370887" y="4962821"/>
              <a:ext cx="69558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5C4ACB4-131C-48A8-BDD1-F69C17971322}"/>
              </a:ext>
            </a:extLst>
          </p:cNvPr>
          <p:cNvSpPr/>
          <p:nvPr/>
        </p:nvSpPr>
        <p:spPr>
          <a:xfrm>
            <a:off x="476499" y="3083004"/>
            <a:ext cx="7818680" cy="64787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Pyloric antrum </a:t>
            </a: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The pyloric antrum extends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from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Incisura </a:t>
            </a:r>
            <a:r>
              <a:rPr lang="en-US" sz="1900" b="1" kern="1200" dirty="0" err="1">
                <a:solidFill>
                  <a:schemeClr val="tx1"/>
                </a:solidFill>
                <a:latin typeface="+mn-lt"/>
              </a:rPr>
              <a:t>angularis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to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pylorus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91B0B4-47D8-4E20-9E90-5E7AA3A8B9A5}"/>
              </a:ext>
            </a:extLst>
          </p:cNvPr>
          <p:cNvSpPr/>
          <p:nvPr/>
        </p:nvSpPr>
        <p:spPr>
          <a:xfrm>
            <a:off x="484705" y="3816975"/>
            <a:ext cx="7818680" cy="123264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Lesser curvature </a:t>
            </a: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Forms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right border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of the stomach.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Extends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from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cardiac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orifice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to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pylorus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Attached to the liver by the 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lesser </a:t>
            </a:r>
            <a:r>
              <a:rPr lang="en-US" sz="1900" kern="1200" dirty="0" err="1">
                <a:solidFill>
                  <a:srgbClr val="C00000"/>
                </a:solidFill>
                <a:latin typeface="+mn-lt"/>
              </a:rPr>
              <a:t>omentum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* (</a:t>
            </a:r>
            <a:r>
              <a:rPr lang="en-US" sz="1900" kern="1200" dirty="0" err="1">
                <a:solidFill>
                  <a:srgbClr val="C00000"/>
                </a:solidFill>
                <a:latin typeface="+mn-lt"/>
              </a:rPr>
              <a:t>gasrtohepatic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ligament)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F5C71C-F7D3-456F-B9B9-F243E2D376CC}"/>
              </a:ext>
            </a:extLst>
          </p:cNvPr>
          <p:cNvSpPr/>
          <p:nvPr/>
        </p:nvSpPr>
        <p:spPr>
          <a:xfrm>
            <a:off x="476499" y="5135721"/>
            <a:ext cx="7823342" cy="152503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Greater curvature </a:t>
            </a: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Forms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left border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of the stomach.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Extends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from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cardiac orifice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to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pylorus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Its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upper part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is attached to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spleen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by </a:t>
            </a:r>
            <a:r>
              <a:rPr lang="en-US" sz="1900" b="1" kern="1200" dirty="0" err="1">
                <a:solidFill>
                  <a:schemeClr val="tx1"/>
                </a:solidFill>
                <a:latin typeface="+mn-lt"/>
              </a:rPr>
              <a:t>gastrosplenic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 ligament.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Its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lower part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is attached to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transverse colon 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by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greater </a:t>
            </a:r>
            <a:r>
              <a:rPr lang="en-US" sz="1900" b="1" kern="1200" dirty="0" err="1">
                <a:solidFill>
                  <a:schemeClr val="tx1"/>
                </a:solidFill>
                <a:latin typeface="+mn-lt"/>
              </a:rPr>
              <a:t>omentum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C3E4FC-C8A2-4F56-8839-25BC20BA374E}"/>
              </a:ext>
            </a:extLst>
          </p:cNvPr>
          <p:cNvSpPr/>
          <p:nvPr/>
        </p:nvSpPr>
        <p:spPr>
          <a:xfrm rot="10800000" flipV="1">
            <a:off x="3900197" y="643990"/>
            <a:ext cx="44031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*lesser </a:t>
            </a:r>
            <a:r>
              <a:rPr lang="en-US" sz="1500" kern="12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omentum</a:t>
            </a:r>
            <a:r>
              <a:rPr lang="en-US" sz="15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(</a:t>
            </a:r>
            <a:r>
              <a:rPr lang="en-US" sz="1500" kern="12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gasrtohepatic</a:t>
            </a:r>
            <a:r>
              <a:rPr lang="en-US" sz="15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ligament &amp; hepatoduodenal ligament). portal vein, hepatic artery &amp; bile duct located in free margin of lesser </a:t>
            </a:r>
            <a:r>
              <a:rPr lang="en-US" sz="1500" kern="12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omentum</a:t>
            </a:r>
            <a:r>
              <a:rPr lang="en-US" sz="15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endParaRPr lang="en-US" sz="15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21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E3AA7C-E13A-45D9-B4E0-D9E637C325F2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Relations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CF3917-22BE-41DB-AAAE-A37EE0839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3334"/>
              </p:ext>
            </p:extLst>
          </p:nvPr>
        </p:nvGraphicFramePr>
        <p:xfrm>
          <a:off x="792271" y="1465006"/>
          <a:ext cx="10661080" cy="2432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0540">
                  <a:extLst>
                    <a:ext uri="{9D8B030D-6E8A-4147-A177-3AD203B41FA5}">
                      <a16:colId xmlns:a16="http://schemas.microsoft.com/office/drawing/2014/main" val="3057893990"/>
                    </a:ext>
                  </a:extLst>
                </a:gridCol>
                <a:gridCol w="5330540">
                  <a:extLst>
                    <a:ext uri="{9D8B030D-6E8A-4147-A177-3AD203B41FA5}">
                      <a16:colId xmlns:a16="http://schemas.microsoft.com/office/drawing/2014/main" val="339333646"/>
                    </a:ext>
                  </a:extLst>
                </a:gridCol>
              </a:tblGrid>
              <a:tr h="261183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Anterior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Posterior (stomach bed)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870596"/>
                  </a:ext>
                </a:extLst>
              </a:tr>
              <a:tr h="457070">
                <a:tc>
                  <a:txBody>
                    <a:bodyPr/>
                    <a:lstStyle/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Anterior abdominal wall.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Left costal margin.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Left pleura &amp; lung.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Diaphragm.</a:t>
                      </a:r>
                    </a:p>
                    <a:p>
                      <a:pPr marL="180000" indent="-180000" algn="l" rtl="0">
                        <a:buFont typeface="+mj-lt"/>
                        <a:buAutoNum type="arabicPeriod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Left lobe of the liver.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GB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1. </a:t>
                      </a: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Left crus of diaphragm 	    2. Left suprarenal gland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3. Part of left kidney	    4. Spleen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5. Splenic artery		    6. Pancreas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7. Transverse mesocolon	    8. Transverse colon</a:t>
                      </a:r>
                    </a:p>
                    <a:p>
                      <a:pPr algn="ctr" rtl="0"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9. Lesser sac</a:t>
                      </a:r>
                    </a:p>
                    <a:p>
                      <a:pPr marL="268288" indent="-268288" algn="l" rtl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All these structures form </a:t>
                      </a:r>
                      <a:r>
                        <a:rPr lang="en-US" altLang="ar-SA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the stomach bed.</a:t>
                      </a:r>
                    </a:p>
                    <a:p>
                      <a:pPr marL="268288" indent="-268288" algn="l" rtl="0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ar-SA" sz="1800" dirty="0">
                          <a:solidFill>
                            <a:srgbClr val="C00000"/>
                          </a:solidFill>
                          <a:latin typeface="+mn-lt"/>
                        </a:rPr>
                        <a:t>All are separated from the stomach by </a:t>
                      </a:r>
                      <a:r>
                        <a:rPr lang="en-US" altLang="ar-SA" sz="1800" b="1" dirty="0">
                          <a:solidFill>
                            <a:srgbClr val="C00000"/>
                          </a:solidFill>
                          <a:latin typeface="+mn-lt"/>
                        </a:rPr>
                        <a:t>peritoneum of lesser sac</a:t>
                      </a:r>
                      <a:r>
                        <a:rPr lang="en-US" altLang="ar-SA" sz="180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ar-SA" sz="1800" u="sng" dirty="0">
                          <a:solidFill>
                            <a:srgbClr val="C00000"/>
                          </a:solidFill>
                          <a:latin typeface="+mn-lt"/>
                        </a:rPr>
                        <a:t>except</a:t>
                      </a:r>
                      <a:r>
                        <a:rPr lang="en-US" altLang="ar-SA" sz="1800" u="none" dirty="0">
                          <a:solidFill>
                            <a:srgbClr val="C00000"/>
                          </a:solidFill>
                          <a:latin typeface="+mn-lt"/>
                        </a:rPr>
                        <a:t> the </a:t>
                      </a:r>
                      <a:r>
                        <a:rPr lang="en-US" altLang="ar-SA" sz="1800" b="1" u="none" dirty="0">
                          <a:solidFill>
                            <a:srgbClr val="C00000"/>
                          </a:solidFill>
                          <a:latin typeface="+mn-lt"/>
                        </a:rPr>
                        <a:t>spleen</a:t>
                      </a:r>
                      <a:r>
                        <a:rPr lang="en-US" altLang="ar-SA" sz="1800" u="none" dirty="0">
                          <a:solidFill>
                            <a:srgbClr val="C00000"/>
                          </a:solidFill>
                          <a:latin typeface="+mn-lt"/>
                        </a:rPr>
                        <a:t> by greater sac</a:t>
                      </a:r>
                      <a:r>
                        <a:rPr lang="en-US" altLang="ar-SA" sz="1800" u="none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820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E655F62-11F9-4B30-A7E5-0D71DC7D9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" t="2091" r="1986" b="2091"/>
          <a:stretch/>
        </p:blipFill>
        <p:spPr>
          <a:xfrm>
            <a:off x="7436746" y="4249049"/>
            <a:ext cx="2762518" cy="240191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CADA0-D68C-42CB-88BA-9DDC2E250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" t="1909" r="2006" b="2273"/>
          <a:stretch/>
        </p:blipFill>
        <p:spPr>
          <a:xfrm>
            <a:off x="1992736" y="4249049"/>
            <a:ext cx="2762518" cy="2401911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2EC6D-437F-4DFF-89DE-DD3B905AA1EA}"/>
              </a:ext>
            </a:extLst>
          </p:cNvPr>
          <p:cNvSpPr/>
          <p:nvPr/>
        </p:nvSpPr>
        <p:spPr>
          <a:xfrm rot="10800000" flipV="1">
            <a:off x="6096000" y="3897310"/>
            <a:ext cx="556611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*REMEMBER LESSER sac different from LEESER curvature &amp; LESSER </a:t>
            </a:r>
            <a:r>
              <a:rPr lang="en-US" sz="1300" kern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omentum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5276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FA142A-0D9F-4235-BD24-748E459ADD75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Supply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CC21AFA-8301-408C-978B-919000CCA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58759"/>
              </p:ext>
            </p:extLst>
          </p:nvPr>
        </p:nvGraphicFramePr>
        <p:xfrm>
          <a:off x="896115" y="1627850"/>
          <a:ext cx="5935029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8343">
                  <a:extLst>
                    <a:ext uri="{9D8B030D-6E8A-4147-A177-3AD203B41FA5}">
                      <a16:colId xmlns:a16="http://schemas.microsoft.com/office/drawing/2014/main" val="1238667492"/>
                    </a:ext>
                  </a:extLst>
                </a:gridCol>
                <a:gridCol w="1978343">
                  <a:extLst>
                    <a:ext uri="{9D8B030D-6E8A-4147-A177-3AD203B41FA5}">
                      <a16:colId xmlns:a16="http://schemas.microsoft.com/office/drawing/2014/main" val="3225568408"/>
                    </a:ext>
                  </a:extLst>
                </a:gridCol>
                <a:gridCol w="1978343">
                  <a:extLst>
                    <a:ext uri="{9D8B030D-6E8A-4147-A177-3AD203B41FA5}">
                      <a16:colId xmlns:a16="http://schemas.microsoft.com/office/drawing/2014/main" val="114637595"/>
                    </a:ext>
                  </a:extLst>
                </a:gridCol>
              </a:tblGrid>
              <a:tr h="304467">
                <a:tc gridSpan="3"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Arterial supply</a:t>
                      </a:r>
                    </a:p>
                  </a:txBody>
                  <a:tcPr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03156"/>
                  </a:ext>
                </a:extLst>
              </a:tr>
              <a:tr h="829833"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 Left gastric artery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branch of celiac artery </a:t>
                      </a:r>
                      <a:r>
                        <a:rPr lang="en-US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kern="12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branch of Abdominal Aorta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Runs</a:t>
                      </a:r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along the lesser curvature.</a:t>
                      </a:r>
                    </a:p>
                    <a:p>
                      <a:pPr algn="l" rtl="0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925236"/>
                  </a:ext>
                </a:extLst>
              </a:tr>
              <a:tr h="798956"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 Right gastric artery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hepatic artery of celiac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Runs to the left along the lesser curvature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822858"/>
                  </a:ext>
                </a:extLst>
              </a:tr>
              <a:tr h="798956"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 Short gastric arteries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splenic artery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 in the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120"/>
                  </a:ext>
                </a:extLst>
              </a:tr>
              <a:tr h="798956"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4- Left gastroepiploic artery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139B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splenic artery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 in the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13260"/>
                  </a:ext>
                </a:extLst>
              </a:tr>
              <a:tr h="798956"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 Right gastroepiploic artery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gastroduodenal artery of hepatic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Passes to the left along the greater curvature.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14072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D78C4EBB-2F8B-4F0A-9AA8-1665586FCA19}"/>
              </a:ext>
            </a:extLst>
          </p:cNvPr>
          <p:cNvGrpSpPr/>
          <p:nvPr/>
        </p:nvGrpSpPr>
        <p:grpSpPr>
          <a:xfrm>
            <a:off x="6972716" y="3765260"/>
            <a:ext cx="4762500" cy="2800350"/>
            <a:chOff x="7030497" y="2443428"/>
            <a:chExt cx="4762500" cy="28003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492F6BB-3BCF-4247-B03F-197EEBED2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0497" y="2443428"/>
              <a:ext cx="4762500" cy="280035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891247-2AB7-4DDA-9547-0CE53B3882CF}"/>
                </a:ext>
              </a:extLst>
            </p:cNvPr>
            <p:cNvSpPr/>
            <p:nvPr/>
          </p:nvSpPr>
          <p:spPr>
            <a:xfrm>
              <a:off x="10197783" y="2658450"/>
              <a:ext cx="810701" cy="142735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F3289D-4270-4F35-8373-5C2E4C61EE9C}"/>
                </a:ext>
              </a:extLst>
            </p:cNvPr>
            <p:cNvSpPr/>
            <p:nvPr/>
          </p:nvSpPr>
          <p:spPr>
            <a:xfrm>
              <a:off x="10563276" y="2832409"/>
              <a:ext cx="949243" cy="14273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91A3EF-4E09-4222-952B-3F70CCA9E39B}"/>
                </a:ext>
              </a:extLst>
            </p:cNvPr>
            <p:cNvSpPr/>
            <p:nvPr/>
          </p:nvSpPr>
          <p:spPr>
            <a:xfrm>
              <a:off x="10839049" y="4260532"/>
              <a:ext cx="949243" cy="242887"/>
            </a:xfrm>
            <a:prstGeom prst="rect">
              <a:avLst/>
            </a:prstGeom>
            <a:noFill/>
            <a:ln w="28575">
              <a:solidFill>
                <a:srgbClr val="AB2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56C641-8FFB-43FE-8E0D-63921B0D68D4}"/>
                </a:ext>
              </a:extLst>
            </p:cNvPr>
            <p:cNvSpPr/>
            <p:nvPr/>
          </p:nvSpPr>
          <p:spPr>
            <a:xfrm>
              <a:off x="9248540" y="4822295"/>
              <a:ext cx="1189908" cy="142735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8AFDC9-9DF6-4FF9-AE2D-87CD7FC55AAC}"/>
                </a:ext>
              </a:extLst>
            </p:cNvPr>
            <p:cNvSpPr/>
            <p:nvPr/>
          </p:nvSpPr>
          <p:spPr>
            <a:xfrm>
              <a:off x="8462505" y="2835803"/>
              <a:ext cx="869890" cy="142735"/>
            </a:xfrm>
            <a:prstGeom prst="rect">
              <a:avLst/>
            </a:prstGeom>
            <a:noFill/>
            <a:ln w="28575">
              <a:solidFill>
                <a:srgbClr val="F2C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C5672F1-F681-44CB-B341-3C2F4528D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501726"/>
              </p:ext>
            </p:extLst>
          </p:nvPr>
        </p:nvGraphicFramePr>
        <p:xfrm>
          <a:off x="6876864" y="1555642"/>
          <a:ext cx="5219284" cy="245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6327CE5-E0E7-48DD-9D6B-E926B0E97485}"/>
              </a:ext>
            </a:extLst>
          </p:cNvPr>
          <p:cNvSpPr/>
          <p:nvPr/>
        </p:nvSpPr>
        <p:spPr>
          <a:xfrm rot="10800000" flipV="1">
            <a:off x="6831144" y="1621467"/>
            <a:ext cx="556611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*FOR BETTER UNDERSTANDING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9740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26993AB-2DBF-4E0E-BDEC-B4BD9DBDB54F}"/>
              </a:ext>
            </a:extLst>
          </p:cNvPr>
          <p:cNvGrpSpPr/>
          <p:nvPr/>
        </p:nvGrpSpPr>
        <p:grpSpPr>
          <a:xfrm>
            <a:off x="954662" y="4482594"/>
            <a:ext cx="5141338" cy="2209918"/>
            <a:chOff x="954662" y="4482594"/>
            <a:chExt cx="5141338" cy="220991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9E581B0-C878-469A-ABF8-7906244CA445}"/>
                </a:ext>
              </a:extLst>
            </p:cNvPr>
            <p:cNvGrpSpPr/>
            <p:nvPr/>
          </p:nvGrpSpPr>
          <p:grpSpPr>
            <a:xfrm>
              <a:off x="954662" y="4482594"/>
              <a:ext cx="5141338" cy="2209467"/>
              <a:chOff x="954662" y="4482594"/>
              <a:chExt cx="5141338" cy="220946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87D5791-0DD1-484C-8A80-F75B26F4E94B}"/>
                  </a:ext>
                </a:extLst>
              </p:cNvPr>
              <p:cNvGrpSpPr/>
              <p:nvPr/>
            </p:nvGrpSpPr>
            <p:grpSpPr>
              <a:xfrm>
                <a:off x="1175876" y="4482594"/>
                <a:ext cx="4920124" cy="2209467"/>
                <a:chOff x="1175876" y="4482594"/>
                <a:chExt cx="4920124" cy="2209467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F439059-8A7D-4D14-B57D-F760956F4B35}"/>
                    </a:ext>
                  </a:extLst>
                </p:cNvPr>
                <p:cNvGrpSpPr/>
                <p:nvPr/>
              </p:nvGrpSpPr>
              <p:grpSpPr>
                <a:xfrm>
                  <a:off x="1175876" y="4482594"/>
                  <a:ext cx="4920124" cy="2209467"/>
                  <a:chOff x="1175876" y="4482594"/>
                  <a:chExt cx="4920124" cy="2209467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1B16060E-DC56-490C-9F65-C7E8BFFF7B31}"/>
                      </a:ext>
                    </a:extLst>
                  </p:cNvPr>
                  <p:cNvGrpSpPr/>
                  <p:nvPr/>
                </p:nvGrpSpPr>
                <p:grpSpPr>
                  <a:xfrm>
                    <a:off x="1175876" y="4482594"/>
                    <a:ext cx="4920124" cy="2209467"/>
                    <a:chOff x="1175876" y="4482594"/>
                    <a:chExt cx="4920124" cy="2209467"/>
                  </a:xfrm>
                </p:grpSpPr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2745600C-3E0B-4B1C-821A-60C401753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5876" y="4482594"/>
                      <a:ext cx="4920124" cy="2209467"/>
                      <a:chOff x="1175876" y="4482594"/>
                      <a:chExt cx="4920124" cy="2209467"/>
                    </a:xfrm>
                  </p:grpSpPr>
                  <p:pic>
                    <p:nvPicPr>
                      <p:cNvPr id="57" name="Picture 56">
                        <a:extLst>
                          <a:ext uri="{FF2B5EF4-FFF2-40B4-BE49-F238E27FC236}">
                            <a16:creationId xmlns:a16="http://schemas.microsoft.com/office/drawing/2014/main" id="{D857EFCA-96A4-4B1D-B4FE-ADE01DDE45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75876" y="4482594"/>
                        <a:ext cx="4920124" cy="220946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1B81F266-3870-4E6E-9CFB-FBFE784BD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6391" y="6029219"/>
                        <a:ext cx="850777" cy="1429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52BC156F-4A95-49C5-89D5-BA0323446C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5649" y="5670794"/>
                      <a:ext cx="850777" cy="142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2673AC4-AE1E-4DE8-A4EE-185C2E933BAF}"/>
                      </a:ext>
                    </a:extLst>
                  </p:cNvPr>
                  <p:cNvSpPr/>
                  <p:nvPr/>
                </p:nvSpPr>
                <p:spPr>
                  <a:xfrm>
                    <a:off x="4507298" y="5620612"/>
                    <a:ext cx="899605" cy="19236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650" dirty="0">
                        <a:uFill>
                          <a:solidFill>
                            <a:srgbClr val="002060"/>
                          </a:solidFill>
                        </a:uFill>
                      </a:rPr>
                      <a:t>gastroepiploic vein </a:t>
                    </a:r>
                    <a:endParaRPr lang="en-US" sz="650" dirty="0"/>
                  </a:p>
                </p:txBody>
              </p:sp>
            </p:grp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36947D8-D09B-4776-9B8A-FBE0CA03604A}"/>
                    </a:ext>
                  </a:extLst>
                </p:cNvPr>
                <p:cNvSpPr/>
                <p:nvPr/>
              </p:nvSpPr>
              <p:spPr>
                <a:xfrm>
                  <a:off x="4084194" y="6004529"/>
                  <a:ext cx="899605" cy="192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50" dirty="0">
                      <a:uFill>
                        <a:solidFill>
                          <a:srgbClr val="002060"/>
                        </a:solidFill>
                      </a:uFill>
                    </a:rPr>
                    <a:t>gastroepiploic vein </a:t>
                  </a:r>
                  <a:endParaRPr lang="en-US" sz="650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6194A71-4E3E-48FB-907C-03697EE9707E}"/>
                  </a:ext>
                </a:extLst>
              </p:cNvPr>
              <p:cNvSpPr/>
              <p:nvPr/>
            </p:nvSpPr>
            <p:spPr>
              <a:xfrm>
                <a:off x="954662" y="6394718"/>
                <a:ext cx="850777" cy="1429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2F10B58-E78D-47AC-9A26-963EF6314FEC}"/>
                </a:ext>
              </a:extLst>
            </p:cNvPr>
            <p:cNvSpPr/>
            <p:nvPr/>
          </p:nvSpPr>
          <p:spPr>
            <a:xfrm>
              <a:off x="2585545" y="4964280"/>
              <a:ext cx="641525" cy="10945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950D1DC-CDD3-40BE-AB17-7C52CD405DD2}"/>
                </a:ext>
              </a:extLst>
            </p:cNvPr>
            <p:cNvSpPr/>
            <p:nvPr/>
          </p:nvSpPr>
          <p:spPr>
            <a:xfrm>
              <a:off x="2186940" y="5127566"/>
              <a:ext cx="693420" cy="137668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D3140D-0EE5-4A42-9A75-DE26D8F8CC99}"/>
                </a:ext>
              </a:extLst>
            </p:cNvPr>
            <p:cNvSpPr/>
            <p:nvPr/>
          </p:nvSpPr>
          <p:spPr>
            <a:xfrm>
              <a:off x="5377784" y="4849668"/>
              <a:ext cx="687736" cy="14298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C8F0A35-05C9-434C-9B36-A4DC4C3A1774}"/>
                </a:ext>
              </a:extLst>
            </p:cNvPr>
            <p:cNvSpPr/>
            <p:nvPr/>
          </p:nvSpPr>
          <p:spPr>
            <a:xfrm>
              <a:off x="3932017" y="6050921"/>
              <a:ext cx="960569" cy="115370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93A022-B5F7-4E58-B039-C87BBAB97C14}"/>
                </a:ext>
              </a:extLst>
            </p:cNvPr>
            <p:cNvSpPr/>
            <p:nvPr/>
          </p:nvSpPr>
          <p:spPr>
            <a:xfrm>
              <a:off x="4412302" y="5664885"/>
              <a:ext cx="899606" cy="11537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1B54796-D7F4-4B7A-BDE1-AA8C5CCDECF2}"/>
                </a:ext>
              </a:extLst>
            </p:cNvPr>
            <p:cNvSpPr/>
            <p:nvPr/>
          </p:nvSpPr>
          <p:spPr>
            <a:xfrm>
              <a:off x="1805439" y="6585284"/>
              <a:ext cx="981144" cy="107228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517CB3A-08FD-4F9D-AEC6-CBB385A41550}"/>
                </a:ext>
              </a:extLst>
            </p:cNvPr>
            <p:cNvSpPr/>
            <p:nvPr/>
          </p:nvSpPr>
          <p:spPr>
            <a:xfrm>
              <a:off x="4068433" y="5858561"/>
              <a:ext cx="527216" cy="11537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7397BB-43C9-4AA4-99C4-7D38F30E8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98329"/>
              </p:ext>
            </p:extLst>
          </p:nvPr>
        </p:nvGraphicFramePr>
        <p:xfrm>
          <a:off x="738649" y="1556514"/>
          <a:ext cx="10515600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3013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8772587">
                  <a:extLst>
                    <a:ext uri="{9D8B030D-6E8A-4147-A177-3AD203B41FA5}">
                      <a16:colId xmlns:a16="http://schemas.microsoft.com/office/drawing/2014/main" val="2305179835"/>
                    </a:ext>
                  </a:extLst>
                </a:gridCol>
              </a:tblGrid>
              <a:tr h="261183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Venous Drainage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All of the veins drain into the </a:t>
                      </a:r>
                      <a:r>
                        <a:rPr lang="en-US" b="1" i="0" u="none" baseline="0" dirty="0">
                          <a:solidFill>
                            <a:srgbClr val="FF0000"/>
                          </a:solidFill>
                          <a:uFill>
                            <a:solidFill>
                              <a:srgbClr val="002060"/>
                            </a:solidFill>
                          </a:uFill>
                        </a:rPr>
                        <a:t>portal circulation (last drainage)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The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tx2"/>
                            </a:solidFill>
                          </a:uFill>
                        </a:rPr>
                        <a:t>right</a:t>
                      </a:r>
                      <a:r>
                        <a:rPr lang="ar-SA" b="0" i="0" u="heavy" baseline="0" dirty="0">
                          <a:uFill>
                            <a:solidFill>
                              <a:schemeClr val="tx2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tx2"/>
                            </a:solidFill>
                          </a:uFill>
                        </a:rPr>
                        <a:t>gastric vein</a:t>
                      </a:r>
                      <a:r>
                        <a:rPr lang="en-US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and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accent1"/>
                            </a:solidFill>
                          </a:uFill>
                        </a:rPr>
                        <a:t>left</a:t>
                      </a:r>
                      <a:r>
                        <a:rPr lang="en-US" b="0" i="0" u="heavy" baseline="0" dirty="0">
                          <a:uFill>
                            <a:solidFill>
                              <a:schemeClr val="accent1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accent1"/>
                            </a:solidFill>
                          </a:uFill>
                        </a:rPr>
                        <a:t>gastric vein</a:t>
                      </a:r>
                      <a:r>
                        <a:rPr lang="en-US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</a:t>
                      </a:r>
                      <a:r>
                        <a:rPr lang="en-US" b="0" i="0" u="sng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drain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directly in the </a:t>
                      </a:r>
                      <a:r>
                        <a:rPr lang="en-US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portal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</a:t>
                      </a:r>
                      <a:r>
                        <a:rPr lang="en-US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vein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.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The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accent2"/>
                            </a:solidFill>
                          </a:uFill>
                        </a:rPr>
                        <a:t>short gastric </a:t>
                      </a:r>
                      <a:r>
                        <a:rPr lang="en-US" b="0" i="0" u="heavy" baseline="0" dirty="0">
                          <a:uFill>
                            <a:solidFill>
                              <a:schemeClr val="accent2"/>
                            </a:solidFill>
                          </a:uFill>
                        </a:rPr>
                        <a:t>veins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and the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accent3"/>
                            </a:solidFill>
                          </a:uFill>
                        </a:rPr>
                        <a:t>left gastroepiploic </a:t>
                      </a:r>
                      <a:r>
                        <a:rPr lang="en-US" b="0" i="0" u="heavy" baseline="0" dirty="0">
                          <a:uFill>
                            <a:solidFill>
                              <a:schemeClr val="accent3"/>
                            </a:solidFill>
                          </a:uFill>
                        </a:rPr>
                        <a:t>vein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join the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chemeClr val="accent4"/>
                            </a:solidFill>
                          </a:uFill>
                        </a:rPr>
                        <a:t>splenic vein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.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The </a:t>
                      </a:r>
                      <a:r>
                        <a:rPr lang="en-US" b="1" i="0" u="heavy" baseline="0" dirty="0">
                          <a:uFill>
                            <a:solidFill>
                              <a:schemeClr val="accent5"/>
                            </a:solidFill>
                          </a:uFill>
                        </a:rPr>
                        <a:t>right gastroepiploic vein</a:t>
                      </a:r>
                      <a:r>
                        <a:rPr lang="en-US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drain in the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FF0066"/>
                            </a:solidFill>
                          </a:uFill>
                        </a:rPr>
                        <a:t>superior mesenteric vein</a:t>
                      </a:r>
                      <a:endParaRPr lang="en-GB" b="1" i="0" u="heavy" baseline="0" dirty="0">
                        <a:solidFill>
                          <a:srgbClr val="C00000"/>
                        </a:solidFill>
                        <a:uFill>
                          <a:solidFill>
                            <a:srgbClr val="FF0066"/>
                          </a:solidFill>
                        </a:u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8742"/>
                  </a:ext>
                </a:extLst>
              </a:tr>
              <a:tr h="457070">
                <a:tc>
                  <a:txBody>
                    <a:bodyPr/>
                    <a:lstStyle/>
                    <a:p>
                      <a:pPr algn="ctr" rtl="0"/>
                      <a:r>
                        <a:rPr lang="en-GB" b="1" i="0" dirty="0"/>
                        <a:t>Lymphatic Drainage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The lymph vessels follow the arteries.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They first drain to the:</a:t>
                      </a:r>
                      <a:b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</a:b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1-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00B050"/>
                            </a:solidFill>
                          </a:uFill>
                        </a:rPr>
                        <a:t>Left</a:t>
                      </a:r>
                      <a:r>
                        <a:rPr lang="en-US" i="0" u="heavy" baseline="0" dirty="0">
                          <a:uFill>
                            <a:solidFill>
                              <a:srgbClr val="00B050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00B050"/>
                            </a:solidFill>
                          </a:uFill>
                        </a:rPr>
                        <a:t>gastric nodes</a:t>
                      </a:r>
                      <a:r>
                        <a:rPr lang="en-US" b="1" i="0" u="none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</a:rPr>
                        <a:t> </a:t>
                      </a: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and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7030A0"/>
                            </a:solidFill>
                          </a:uFill>
                        </a:rPr>
                        <a:t>right</a:t>
                      </a:r>
                      <a:r>
                        <a:rPr lang="en-US" i="0" u="heavy" baseline="0" dirty="0">
                          <a:uFill>
                            <a:solidFill>
                              <a:srgbClr val="7030A0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7030A0"/>
                            </a:solidFill>
                          </a:uFill>
                        </a:rPr>
                        <a:t>gastric nodes</a:t>
                      </a:r>
                      <a:b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</a:b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2-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</a:rPr>
                        <a:t>Left</a:t>
                      </a:r>
                      <a:r>
                        <a:rPr lang="en-US" i="0" u="heavy" baseline="0" dirty="0">
                          <a:uFill>
                            <a:solidFill>
                              <a:srgbClr val="FF6699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FF6699"/>
                            </a:solidFill>
                          </a:uFill>
                        </a:rPr>
                        <a:t>gastroepiploic nodes</a:t>
                      </a: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and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C139B7"/>
                            </a:solidFill>
                          </a:uFill>
                        </a:rPr>
                        <a:t>right</a:t>
                      </a:r>
                      <a:r>
                        <a:rPr lang="en-US" i="0" u="heavy" baseline="0" dirty="0">
                          <a:uFill>
                            <a:solidFill>
                              <a:srgbClr val="C139B7"/>
                            </a:solidFill>
                          </a:uFill>
                        </a:rPr>
                        <a:t>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C139B7"/>
                            </a:solidFill>
                          </a:uFill>
                        </a:rPr>
                        <a:t>gastroepiploic nodes</a:t>
                      </a:r>
                      <a:b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</a:b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3- </a:t>
                      </a:r>
                      <a:r>
                        <a:rPr lang="en-US" b="1" i="0" u="heavy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F2C400"/>
                            </a:solidFill>
                          </a:uFill>
                        </a:rPr>
                        <a:t>Short gastric nodes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Ultimately, all the lymph from the stomach is collected at the </a:t>
                      </a:r>
                      <a:r>
                        <a:rPr lang="en-US" b="1" i="0" u="none" baseline="0" dirty="0">
                          <a:solidFill>
                            <a:srgbClr val="FF0000"/>
                          </a:solidFill>
                          <a:uFill>
                            <a:solidFill>
                              <a:srgbClr val="0070C0"/>
                            </a:solidFill>
                          </a:uFill>
                        </a:rPr>
                        <a:t>celiac nodes </a:t>
                      </a:r>
                      <a:r>
                        <a:rPr lang="en-US" b="1" i="0" u="none" baseline="0" dirty="0">
                          <a:solidFill>
                            <a:srgbClr val="FF0000"/>
                          </a:solidFill>
                          <a:uFill>
                            <a:solidFill>
                              <a:srgbClr val="002060"/>
                            </a:solidFill>
                          </a:uFill>
                        </a:rPr>
                        <a:t>(last drainage)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4FA142A-0D9F-4235-BD24-748E459ADD75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Supply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8AFDA3-85DF-4389-A8E5-367730B9F041}"/>
              </a:ext>
            </a:extLst>
          </p:cNvPr>
          <p:cNvGrpSpPr/>
          <p:nvPr/>
        </p:nvGrpSpPr>
        <p:grpSpPr>
          <a:xfrm>
            <a:off x="6475760" y="4552880"/>
            <a:ext cx="4173483" cy="2153473"/>
            <a:chOff x="6475760" y="4552880"/>
            <a:chExt cx="4173483" cy="215347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DA39218-A9A2-48B2-AE94-3EE90383D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85" b="58402"/>
            <a:stretch/>
          </p:blipFill>
          <p:spPr>
            <a:xfrm>
              <a:off x="6475760" y="4552880"/>
              <a:ext cx="4173483" cy="2132251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8E29BFF-F960-45E0-95D5-91C581C4297B}"/>
                </a:ext>
              </a:extLst>
            </p:cNvPr>
            <p:cNvGrpSpPr/>
            <p:nvPr/>
          </p:nvGrpSpPr>
          <p:grpSpPr>
            <a:xfrm>
              <a:off x="8294033" y="4574102"/>
              <a:ext cx="2242858" cy="2132251"/>
              <a:chOff x="8294033" y="4574102"/>
              <a:chExt cx="2242858" cy="2132251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567048A-5CEF-46D1-B05A-FCECE5844F4F}"/>
                  </a:ext>
                </a:extLst>
              </p:cNvPr>
              <p:cNvSpPr/>
              <p:nvPr/>
            </p:nvSpPr>
            <p:spPr>
              <a:xfrm>
                <a:off x="8381664" y="4574102"/>
                <a:ext cx="720425" cy="184588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4E7B95C-F894-4310-AE66-B0D725C60955}"/>
                  </a:ext>
                </a:extLst>
              </p:cNvPr>
              <p:cNvSpPr/>
              <p:nvPr/>
            </p:nvSpPr>
            <p:spPr>
              <a:xfrm>
                <a:off x="9360834" y="4784840"/>
                <a:ext cx="808056" cy="184588"/>
              </a:xfrm>
              <a:prstGeom prst="rect">
                <a:avLst/>
              </a:prstGeom>
              <a:noFill/>
              <a:ln w="28575">
                <a:solidFill>
                  <a:srgbClr val="F2C4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D356340-DB9B-47FC-8735-35B4CADA8012}"/>
                  </a:ext>
                </a:extLst>
              </p:cNvPr>
              <p:cNvSpPr/>
              <p:nvPr/>
            </p:nvSpPr>
            <p:spPr>
              <a:xfrm>
                <a:off x="8294033" y="6294261"/>
                <a:ext cx="468967" cy="390870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3A0CCFA-21F2-4B48-A482-9C8EEC2E5DB5}"/>
                  </a:ext>
                </a:extLst>
              </p:cNvPr>
              <p:cNvSpPr/>
              <p:nvPr/>
            </p:nvSpPr>
            <p:spPr>
              <a:xfrm>
                <a:off x="9102089" y="6315483"/>
                <a:ext cx="880111" cy="390870"/>
              </a:xfrm>
              <a:prstGeom prst="rect">
                <a:avLst/>
              </a:prstGeom>
              <a:noFill/>
              <a:ln w="28575">
                <a:solidFill>
                  <a:srgbClr val="C13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1138F2B-8B9C-44A9-AD8D-F29F74222CA5}"/>
                  </a:ext>
                </a:extLst>
              </p:cNvPr>
              <p:cNvSpPr/>
              <p:nvPr/>
            </p:nvSpPr>
            <p:spPr>
              <a:xfrm>
                <a:off x="9728835" y="5694035"/>
                <a:ext cx="808056" cy="390870"/>
              </a:xfrm>
              <a:prstGeom prst="rect">
                <a:avLst/>
              </a:prstGeom>
              <a:noFill/>
              <a:ln w="28575">
                <a:solidFill>
                  <a:srgbClr val="FFA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49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0E16A6-A4DF-47CA-8397-072F9FB2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5"/>
          <a:stretch/>
        </p:blipFill>
        <p:spPr>
          <a:xfrm>
            <a:off x="2162324" y="4576506"/>
            <a:ext cx="4942852" cy="213434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C86D9B4-5E49-43CF-8451-504B759EB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78514"/>
              </p:ext>
            </p:extLst>
          </p:nvPr>
        </p:nvGraphicFramePr>
        <p:xfrm>
          <a:off x="581113" y="1833306"/>
          <a:ext cx="8105274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2637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4052637">
                  <a:extLst>
                    <a:ext uri="{9D8B030D-6E8A-4147-A177-3AD203B41FA5}">
                      <a16:colId xmlns:a16="http://schemas.microsoft.com/office/drawing/2014/main" val="2305179835"/>
                    </a:ext>
                  </a:extLst>
                </a:gridCol>
              </a:tblGrid>
              <a:tr h="261183"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Nerve supply:</a:t>
                      </a:r>
                      <a:b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</a:b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Sympathetic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fibers are derived from the </a:t>
                      </a:r>
                      <a:r>
                        <a:rPr lang="en-US" altLang="en-US" sz="1800" b="1" i="0" u="none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002060"/>
                            </a:solidFill>
                          </a:uFill>
                        </a:rPr>
                        <a:t>celiac plexus</a:t>
                      </a:r>
                    </a:p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Parasympathetic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fibers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from both </a:t>
                      </a:r>
                      <a:r>
                        <a:rPr lang="en-US" altLang="en-US" sz="1800" b="0" i="0" u="none" baseline="0" dirty="0" err="1">
                          <a:uFill>
                            <a:solidFill>
                              <a:srgbClr val="002060"/>
                            </a:solidFill>
                          </a:uFill>
                        </a:rPr>
                        <a:t>vagi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.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/>
                      <a:endParaRPr lang="en-US" altLang="en-US" sz="1800" b="1" i="0" u="none" baseline="0" dirty="0">
                        <a:uFill>
                          <a:solidFill>
                            <a:srgbClr val="002060"/>
                          </a:solidFill>
                        </a:uFill>
                      </a:endParaRPr>
                    </a:p>
                  </a:txBody>
                  <a:tcPr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8742"/>
                  </a:ext>
                </a:extLst>
              </a:tr>
              <a:tr h="261183"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Anterior vagal trunk: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Posterior vagal trunk:</a:t>
                      </a:r>
                    </a:p>
                  </a:txBody>
                  <a:tcPr anchor="ctr">
                    <a:solidFill>
                      <a:srgbClr val="C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9974"/>
                  </a:ext>
                </a:extLst>
              </a:tr>
              <a:tr h="457070"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Formed from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left vagus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Supply the </a:t>
                      </a:r>
                      <a:r>
                        <a:rPr lang="en-US" altLang="en-US" sz="1800" b="0" i="0" u="sng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anterior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 surface of the stomach </a:t>
                      </a:r>
                      <a:r>
                        <a:rPr lang="en-US" altLang="en-US" sz="1800" b="1" i="0" u="none" baseline="0" dirty="0">
                          <a:solidFill>
                            <a:srgbClr val="C00000"/>
                          </a:solidFill>
                          <a:uFill>
                            <a:solidFill>
                              <a:srgbClr val="002060"/>
                            </a:solidFill>
                          </a:uFill>
                        </a:rPr>
                        <a:t>(EXCEPT pylorus) 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Gives off a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hepatic branch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and from it a branch to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pylorus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2060"/>
                            </a:solidFill>
                          </a:uFill>
                        </a:rPr>
                        <a:t>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Formed from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right vagus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Supply the </a:t>
                      </a:r>
                      <a:r>
                        <a:rPr lang="en-US" altLang="en-US" sz="1800" b="0" i="0" u="sng" baseline="0" dirty="0">
                          <a:uFillTx/>
                        </a:rPr>
                        <a:t>posterior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surface of the stomach</a:t>
                      </a:r>
                    </a:p>
                    <a:p>
                      <a:pPr marL="180000" indent="-18000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Gives off a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large branch 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to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celiac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 and the </a:t>
                      </a:r>
                      <a:r>
                        <a:rPr lang="en-US" altLang="en-US" sz="1800" b="1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superior mesenteric plexuses</a:t>
                      </a:r>
                      <a:r>
                        <a:rPr lang="en-US" altLang="en-US" sz="1800" b="0" i="0" u="none" baseline="0" dirty="0">
                          <a:uFill>
                            <a:solidFill>
                              <a:srgbClr val="0070C0"/>
                            </a:solidFill>
                          </a:uFill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CA24C92-46C0-4C73-8409-305DC93C5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0" r="9673"/>
          <a:stretch/>
        </p:blipFill>
        <p:spPr>
          <a:xfrm>
            <a:off x="8799945" y="1874866"/>
            <a:ext cx="3280411" cy="352633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EBF9C4C-D151-4C31-8388-A32DC222B99A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Stomach</a:t>
            </a:r>
          </a:p>
          <a:p>
            <a:r>
              <a:rPr lang="en-US" sz="3200" b="1" dirty="0"/>
              <a:t>Supply</a:t>
            </a:r>
          </a:p>
        </p:txBody>
      </p:sp>
    </p:spTree>
    <p:extLst>
      <p:ext uri="{BB962C8B-B14F-4D97-AF65-F5344CB8AC3E}">
        <p14:creationId xmlns:p14="http://schemas.microsoft.com/office/powerpoint/2010/main" val="2329138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9883D0-3423-4C32-BD9B-93D1E54E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597082"/>
              </p:ext>
            </p:extLst>
          </p:nvPr>
        </p:nvGraphicFramePr>
        <p:xfrm>
          <a:off x="296791" y="293883"/>
          <a:ext cx="3952567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239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3087328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251387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Oral Cavity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822821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Hard palate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+mn-lt"/>
                        </a:rPr>
                        <a:t>Formed by (4 bones):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2 Palatine processes of the maxillae, and 2 Horizontal plates of palatine bones posteriorly.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2197612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Soft palate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+mn-lt"/>
                        </a:rPr>
                        <a:t>Muscles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: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Tensor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palatini,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Levator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palatini,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Palatoglossus,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Palatopharyngeus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&amp;Musculus uvulae.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en-US" sz="1400" b="0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Nerve supply: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All by </a:t>
                      </a: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pharyngeal plexus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EXCEPT </a:t>
                      </a:r>
                      <a:r>
                        <a:rPr kumimoji="0" lang="en-US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tensor </a:t>
                      </a:r>
                      <a:r>
                        <a:rPr kumimoji="0" lang="en-US" sz="1400" b="1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veli</a:t>
                      </a:r>
                      <a:r>
                        <a:rPr kumimoji="0" lang="en-US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palatini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by mandibular nerve.</a:t>
                      </a:r>
                    </a:p>
                    <a:p>
                      <a:pPr marL="0" indent="0" algn="l" rtl="0">
                        <a:buFont typeface="+mj-lt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Sensory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Maxillary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nerve (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Greater palatine, Lesser palatine, and Nasopalatine nerves) and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Glossopharyngeal nerve. 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1668294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Tongue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Attached to: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Above (styloid process &amp; soft palate) below (mandible &amp; hyoid bone)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Muscles: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Intrinsic &amp; extrinsic (palatoglossus,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styloglossus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genioglossus, and hyoglossus)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Nerve supply: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all by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hypoglossal nerve 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EXCEPT </a:t>
                      </a:r>
                      <a:r>
                        <a:rPr lang="en-US" altLang="en-US" sz="14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palatoglossus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pharyngeal plexus.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2296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7CBFD71-2D49-4887-A39D-774B0C4C6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131385"/>
              </p:ext>
            </p:extLst>
          </p:nvPr>
        </p:nvGraphicFramePr>
        <p:xfrm>
          <a:off x="4468944" y="293883"/>
          <a:ext cx="3575300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9856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2405444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377166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Esophagus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1302937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Cervical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Trachea &amp; Recurrent laryngeal nerves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Lateral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Lobes of the thyroid gland.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+mn-lt"/>
                        </a:rPr>
                        <a:t>Posterior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Vertebral column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822908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Thoracic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Barium swallow allows assessment of size of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atrium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1542952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Abdominal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left lobe of liver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left crus of diaphragm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Opening of diaphragm: </a:t>
                      </a:r>
                    </a:p>
                    <a:p>
                      <a:pPr marL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None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The two </a:t>
                      </a:r>
                      <a:r>
                        <a:rPr lang="en-US" altLang="en-US" sz="1400" dirty="0" err="1">
                          <a:solidFill>
                            <a:schemeClr val="tx1"/>
                          </a:solidFill>
                        </a:rPr>
                        <a:t>vagi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, branches of the left gastric vessels, and lymph.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30990"/>
                  </a:ext>
                </a:extLst>
              </a:tr>
              <a:tr h="1062922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Constrictions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1" indent="-108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Junction with pharynx</a:t>
                      </a:r>
                    </a:p>
                    <a:p>
                      <a:pPr marL="108000" lvl="1" indent="-108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Crossing of aortic arch and left main bronchus</a:t>
                      </a:r>
                    </a:p>
                    <a:p>
                      <a:pPr marL="108000" lvl="1" indent="-108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Junction with stomach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47292"/>
                  </a:ext>
                </a:extLst>
              </a:tr>
              <a:tr h="1261435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Supply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 rtl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Upper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inferior thyroid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en-US" sz="1400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 algn="l" rtl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Middle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aorta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azygos</a:t>
                      </a:r>
                      <a:endParaRPr lang="en-US" alt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 algn="l" rtl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Lower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left gastric</a:t>
                      </a:r>
                      <a:endParaRPr lang="en-US" alt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 algn="l" rtl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Parasympathetic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: vagus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7708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08A7D8B-6986-4A99-907A-B175C79B3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210736"/>
              </p:ext>
            </p:extLst>
          </p:nvPr>
        </p:nvGraphicFramePr>
        <p:xfrm>
          <a:off x="8252534" y="293883"/>
          <a:ext cx="3721295" cy="63703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0269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2771026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372240">
                <a:tc gridSpan="2"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Stomach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575279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Cardiac orifice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Left seventh costal cartilage (T10)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Fundus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fifth intercostal space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Pylorus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Transpyloric plane (L1)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30990"/>
                  </a:ext>
                </a:extLst>
              </a:tr>
              <a:tr h="2047295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Curvature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Lesser curvature: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Attached to the liver by the lesser </a:t>
                      </a:r>
                      <a:r>
                        <a:rPr lang="en-GB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omentum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(</a:t>
                      </a:r>
                      <a:r>
                        <a:rPr lang="en-GB" alt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gasrtohepatic</a:t>
                      </a:r>
                      <a:r>
                        <a:rPr lang="en-GB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ligament)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Greater curvature:</a:t>
                      </a:r>
                      <a:r>
                        <a:rPr lang="en-US" altLang="en-US" sz="14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 part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attached to spleen by  </a:t>
                      </a:r>
                      <a:r>
                        <a:rPr lang="en-GB" alt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ligament.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part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attached to transverse colon by the greater </a:t>
                      </a:r>
                      <a:r>
                        <a:rPr lang="en-GB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omentum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50379"/>
                  </a:ext>
                </a:extLst>
              </a:tr>
              <a:tr h="2698707">
                <a:tc>
                  <a:txBody>
                    <a:bodyPr/>
                    <a:lstStyle/>
                    <a:p>
                      <a:pPr marL="0" indent="0" algn="ctr" rtl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Supply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Arterial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, 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gastroepiploic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arteries.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algn="l" rtl="0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Venous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algn="l" rtl="0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portal.</a:t>
                      </a:r>
                    </a:p>
                    <a:p>
                      <a:pPr algn="l" rtl="0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Short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&amp; left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gastroepiploic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splenic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 portal.</a:t>
                      </a:r>
                    </a:p>
                    <a:p>
                      <a:pPr algn="l" rtl="0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Right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gastroepiploic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superior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mesenteric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portal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l" rtl="0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Lymph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celiac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lymph nodes</a:t>
                      </a:r>
                    </a:p>
                    <a:p>
                      <a:pPr algn="l" rtl="0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Sympathetic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celiac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plexus</a:t>
                      </a:r>
                    </a:p>
                    <a:p>
                      <a:pPr algn="l" rtl="0"/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Parasympathetic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vagus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nerve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5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954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6029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(1) Which of the following is a posterior relation of the stomach?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Anterior abdominal wall                            B) Left costal margin</a:t>
            </a:r>
            <a:br>
              <a:rPr lang="en-US" sz="1600" dirty="0"/>
            </a:br>
            <a:r>
              <a:rPr lang="en-US" sz="1600" dirty="0"/>
              <a:t>C) Left pleura &amp; lung                                       D) Splenic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Which of the following is a direct branch of the celiac artery?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Left gastric artery                         B) Right gastric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Short gastric artery                      D) Right gastroepiploic artery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The vestibule receive the opening of the parotid gland at the upper side of seconded molar tooth at the same side :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A) True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False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The vestibule lie between?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The teeth and gum </a:t>
            </a:r>
            <a:r>
              <a:rPr lang="en-US" sz="1600" dirty="0" err="1"/>
              <a:t>externaliy</a:t>
            </a:r>
            <a:r>
              <a:rPr lang="en-US" sz="1600" dirty="0"/>
              <a:t> and the </a:t>
            </a:r>
            <a:r>
              <a:rPr lang="en-US" sz="1600" dirty="0" err="1"/>
              <a:t>tounge</a:t>
            </a:r>
            <a:r>
              <a:rPr lang="en-US" sz="1600" dirty="0"/>
              <a:t> posteriorly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The space in behind the </a:t>
            </a:r>
            <a:r>
              <a:rPr lang="en-US" sz="1600" dirty="0" err="1"/>
              <a:t>tounge</a:t>
            </a:r>
            <a:r>
              <a:rPr lang="en-US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The 2nd molar tooth and the cheeks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The teeth &amp; gums internally and lips and cheeks externally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The Left gastroepiploic is a branch of which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pt-BR" sz="1600" dirty="0"/>
              <a:t>Splenic                                                            </a:t>
            </a:r>
            <a:r>
              <a:rPr lang="en-US" sz="1600" dirty="0"/>
              <a:t>B) Abdominal Aorta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Gastroduodenal                                            D) Hepatic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6029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Where does the right gastroepiploic vein drain?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Portal                                                        </a:t>
            </a:r>
            <a:r>
              <a:rPr lang="en-US" sz="1600" dirty="0"/>
              <a:t>B)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Superior mesenteric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Left gastroepiploic 		            </a:t>
            </a:r>
            <a:r>
              <a:rPr lang="en-US" sz="1600" dirty="0"/>
              <a:t>D)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Left gastric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What is the level of the cardiac orifice?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T7                                                         B) T10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T8                                                         D) T12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Barium swallow asses which of the following?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Right atrium                                                         </a:t>
            </a: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Left atrium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Right ventricle                                                      </a:t>
            </a: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Left ventricle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(9) Which of the following is a lateral relation of the cervical part of esophagus?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Trachea                                                                 B) Aortic arch</a:t>
            </a:r>
            <a:br>
              <a:rPr lang="en-US" sz="1600" dirty="0"/>
            </a:br>
            <a:r>
              <a:rPr lang="en-US" sz="1600" dirty="0"/>
              <a:t>C) Lobes of thyroid gland                                        D) Pericardium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br>
              <a:rPr lang="en-US" sz="1600" dirty="0"/>
            </a:b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(10) Most muscles of the soft palate are supplied by?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Glossopharyngeal nerve                             B) Vagus nerve</a:t>
            </a:r>
            <a:br>
              <a:rPr lang="en-US" sz="1600" dirty="0"/>
            </a:br>
            <a:r>
              <a:rPr lang="en-US" sz="1600" dirty="0"/>
              <a:t>C) Pharyngeal plexus                                        D) Maxillary nerve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044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hape 541">
            <a:extLst>
              <a:ext uri="{FF2B5EF4-FFF2-40B4-BE49-F238E27FC236}">
                <a16:creationId xmlns:a16="http://schemas.microsoft.com/office/drawing/2014/main" id="{BBBC6514-00ED-43A0-9486-A612F524303E}"/>
              </a:ext>
            </a:extLst>
          </p:cNvPr>
          <p:cNvSpPr txBox="1">
            <a:spLocks/>
          </p:cNvSpPr>
          <p:nvPr/>
        </p:nvSpPr>
        <p:spPr>
          <a:xfrm>
            <a:off x="3658685" y="1690813"/>
            <a:ext cx="2106011" cy="41463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spcBef>
                <a:spcPts val="0"/>
              </a:spcBef>
              <a:buAutoNum type="arabicParenBoth"/>
            </a:pPr>
            <a:r>
              <a:rPr lang="pt-BR" sz="4000" dirty="0">
                <a:latin typeface="Agency FB" panose="020B0503020202020204" pitchFamily="34" charset="0"/>
              </a:rPr>
              <a:t>D</a:t>
            </a:r>
          </a:p>
          <a:p>
            <a:pPr marL="742950" indent="-742950" algn="ctr">
              <a:spcBef>
                <a:spcPts val="0"/>
              </a:spcBef>
              <a:buAutoNum type="arabicParenBoth"/>
            </a:pPr>
            <a:r>
              <a:rPr lang="pt-BR" sz="4000" dirty="0">
                <a:latin typeface="Agency FB" panose="020B0503020202020204" pitchFamily="34" charset="0"/>
              </a:rPr>
              <a:t>A</a:t>
            </a:r>
          </a:p>
          <a:p>
            <a:pPr marL="742950" indent="-742950" algn="ctr">
              <a:spcBef>
                <a:spcPts val="0"/>
              </a:spcBef>
              <a:buAutoNum type="arabicParenBoth"/>
            </a:pPr>
            <a:r>
              <a:rPr lang="pt-BR" sz="4000" dirty="0">
                <a:latin typeface="Agency FB" panose="020B0503020202020204" pitchFamily="34" charset="0"/>
              </a:rPr>
              <a:t>A</a:t>
            </a:r>
          </a:p>
          <a:p>
            <a:pPr marL="742950" indent="-742950" algn="ctr">
              <a:spcBef>
                <a:spcPts val="0"/>
              </a:spcBef>
              <a:buAutoNum type="arabicParenBoth"/>
            </a:pPr>
            <a:r>
              <a:rPr lang="pt-BR" sz="4000" dirty="0">
                <a:latin typeface="Agency FB" panose="020B0503020202020204" pitchFamily="34" charset="0"/>
              </a:rPr>
              <a:t>D</a:t>
            </a:r>
          </a:p>
          <a:p>
            <a:pPr marL="742950" indent="-742950" algn="ctr">
              <a:spcBef>
                <a:spcPts val="0"/>
              </a:spcBef>
              <a:buAutoNum type="arabicParenBoth"/>
            </a:pPr>
            <a:r>
              <a:rPr lang="pt-BR" sz="4000" dirty="0">
                <a:latin typeface="Agency FB" panose="020B0503020202020204" pitchFamily="34" charset="0"/>
              </a:rPr>
              <a:t>A</a:t>
            </a:r>
          </a:p>
          <a:p>
            <a:pPr marL="742950" indent="-742950" algn="ctr">
              <a:spcBef>
                <a:spcPts val="0"/>
              </a:spcBef>
              <a:buAutoNum type="arabicParenBoth"/>
            </a:pPr>
            <a:endParaRPr lang="pt-BR" sz="4000" dirty="0">
              <a:latin typeface="Agency FB" panose="020B0503020202020204" pitchFamily="34" charset="0"/>
            </a:endParaRPr>
          </a:p>
        </p:txBody>
      </p:sp>
      <p:sp>
        <p:nvSpPr>
          <p:cNvPr id="11" name="Shape 541">
            <a:extLst>
              <a:ext uri="{FF2B5EF4-FFF2-40B4-BE49-F238E27FC236}">
                <a16:creationId xmlns:a16="http://schemas.microsoft.com/office/drawing/2014/main" id="{8CEB97BE-0DDE-4DEF-A67A-98415F05CF6B}"/>
              </a:ext>
            </a:extLst>
          </p:cNvPr>
          <p:cNvSpPr txBox="1">
            <a:spLocks/>
          </p:cNvSpPr>
          <p:nvPr/>
        </p:nvSpPr>
        <p:spPr>
          <a:xfrm>
            <a:off x="6390907" y="1690813"/>
            <a:ext cx="2106011" cy="41463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spcBef>
                <a:spcPts val="0"/>
              </a:spcBef>
              <a:buAutoNum type="arabicParenBoth" startAt="6"/>
            </a:pPr>
            <a:r>
              <a:rPr lang="pt-BR" sz="4000" dirty="0">
                <a:latin typeface="Agency FB" panose="020B0503020202020204" pitchFamily="34" charset="0"/>
              </a:rPr>
              <a:t>B</a:t>
            </a:r>
          </a:p>
          <a:p>
            <a:pPr marL="742950" indent="-742950" algn="ctr">
              <a:spcBef>
                <a:spcPts val="0"/>
              </a:spcBef>
              <a:buAutoNum type="arabicParenBoth" startAt="6"/>
            </a:pPr>
            <a:r>
              <a:rPr lang="pt-BR" sz="4000" dirty="0">
                <a:latin typeface="Agency FB" panose="020B0503020202020204" pitchFamily="34" charset="0"/>
              </a:rPr>
              <a:t>B</a:t>
            </a:r>
          </a:p>
          <a:p>
            <a:pPr marL="742950" indent="-742950" algn="ctr">
              <a:spcBef>
                <a:spcPts val="0"/>
              </a:spcBef>
              <a:buAutoNum type="arabicParenBoth" startAt="6"/>
            </a:pPr>
            <a:r>
              <a:rPr lang="pt-BR" sz="4000" dirty="0">
                <a:latin typeface="Agency FB" panose="020B0503020202020204" pitchFamily="34" charset="0"/>
              </a:rPr>
              <a:t>B</a:t>
            </a:r>
          </a:p>
          <a:p>
            <a:pPr marL="742950" indent="-742950" algn="ctr">
              <a:spcBef>
                <a:spcPts val="0"/>
              </a:spcBef>
              <a:buAutoNum type="arabicParenBoth" startAt="6"/>
            </a:pPr>
            <a:r>
              <a:rPr lang="pt-BR" sz="4000" dirty="0">
                <a:latin typeface="Agency FB" panose="020B0503020202020204" pitchFamily="34" charset="0"/>
              </a:rPr>
              <a:t>C</a:t>
            </a:r>
          </a:p>
          <a:p>
            <a:pPr marL="742950" indent="-742950" algn="ctr">
              <a:spcBef>
                <a:spcPts val="0"/>
              </a:spcBef>
              <a:buAutoNum type="arabicParenBoth" startAt="6"/>
            </a:pPr>
            <a:r>
              <a:rPr lang="pt-BR" sz="4000" dirty="0">
                <a:latin typeface="Agency FB" panose="020B0503020202020204" pitchFamily="34" charset="0"/>
              </a:rPr>
              <a:t>C</a:t>
            </a:r>
          </a:p>
          <a:p>
            <a:pPr algn="ctr">
              <a:spcBef>
                <a:spcPts val="0"/>
              </a:spcBef>
            </a:pPr>
            <a:endParaRPr lang="pt-BR" sz="4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1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5392FF-48F6-4B6A-B192-DD5E0FECEC7F}"/>
              </a:ext>
            </a:extLst>
          </p:cNvPr>
          <p:cNvSpPr/>
          <p:nvPr/>
        </p:nvSpPr>
        <p:spPr>
          <a:xfrm>
            <a:off x="694914" y="2477288"/>
            <a:ext cx="5268005" cy="1919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Vestibule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Which lies between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teeth &amp; gums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internally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lips &amp; cheeks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externally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The vestibule receives the opening of 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parotid duct </a:t>
            </a:r>
            <a:r>
              <a:rPr lang="en-US" sz="1900" u="sng" kern="1200" dirty="0">
                <a:solidFill>
                  <a:srgbClr val="C00000"/>
                </a:solidFill>
                <a:latin typeface="+mn-lt"/>
              </a:rPr>
              <a:t>opposite the </a:t>
            </a:r>
            <a:r>
              <a:rPr lang="en-US" sz="1900" b="1" u="sng" kern="1200" dirty="0">
                <a:solidFill>
                  <a:srgbClr val="C00000"/>
                </a:solidFill>
                <a:latin typeface="+mn-lt"/>
              </a:rPr>
              <a:t>upper 2nd molar tooth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Teeth in adult 32, children 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E9594-42DB-4C12-BF0A-8D3BE74BD588}"/>
              </a:ext>
            </a:extLst>
          </p:cNvPr>
          <p:cNvSpPr/>
          <p:nvPr/>
        </p:nvSpPr>
        <p:spPr>
          <a:xfrm>
            <a:off x="6284897" y="2479909"/>
            <a:ext cx="5268005" cy="191975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Mouth cavity proper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Lies within the alveolar arches, gums, and teeth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Roof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: Formed by the hard &amp; soft palate.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Floor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: Formed by the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anterior 2/3 of the tongue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It communicates </a:t>
            </a:r>
            <a:r>
              <a:rPr lang="en-US" sz="1900" u="sng" kern="1200" dirty="0">
                <a:solidFill>
                  <a:srgbClr val="C00000"/>
                </a:solidFill>
                <a:latin typeface="+mn-lt"/>
              </a:rPr>
              <a:t>with the vestibule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behind 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3rd molar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tooth, when you close your lips.</a:t>
            </a:r>
            <a:endParaRPr lang="ar-SA" sz="1900" kern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F4ABA6-76BC-40CC-8667-F8F8EF3AE372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endParaRPr lang="en-US" sz="3200" b="1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385B28FF-CA6D-4319-AC38-CCBA70AED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48" y="1377407"/>
            <a:ext cx="10714703" cy="1014852"/>
          </a:xfrm>
        </p:spPr>
        <p:txBody>
          <a:bodyPr>
            <a:noAutofit/>
          </a:bodyPr>
          <a:lstStyle/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The mouth extends from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lips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anteriorly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to the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oropharyngeal isthmus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posteriorly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b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</a:b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(the junction between mouth &amp; the pharynx).  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It is divided into : 1- Vestibule 2- Mouth cavity proper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683D7B-8170-4E3C-8052-6B50D4493D95}"/>
              </a:ext>
            </a:extLst>
          </p:cNvPr>
          <p:cNvGrpSpPr/>
          <p:nvPr/>
        </p:nvGrpSpPr>
        <p:grpSpPr>
          <a:xfrm>
            <a:off x="5090264" y="4884257"/>
            <a:ext cx="2095500" cy="1571625"/>
            <a:chOff x="5090264" y="4884257"/>
            <a:chExt cx="2095500" cy="15716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897888-D00C-474B-A58F-B650EA0C2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0264" y="4884257"/>
              <a:ext cx="2095500" cy="15716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1DDA8E-71A6-4D1F-87F6-14C64B3D0884}"/>
                </a:ext>
              </a:extLst>
            </p:cNvPr>
            <p:cNvSpPr/>
            <p:nvPr/>
          </p:nvSpPr>
          <p:spPr>
            <a:xfrm>
              <a:off x="6713242" y="5249034"/>
              <a:ext cx="373358" cy="268539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052A56-9669-4906-B2F4-53182A20714E}"/>
                </a:ext>
              </a:extLst>
            </p:cNvPr>
            <p:cNvSpPr/>
            <p:nvPr/>
          </p:nvSpPr>
          <p:spPr>
            <a:xfrm>
              <a:off x="5151142" y="5212053"/>
              <a:ext cx="373358" cy="268539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44E588-9C6E-4634-81D2-0BDC5026BEFE}"/>
                </a:ext>
              </a:extLst>
            </p:cNvPr>
            <p:cNvSpPr/>
            <p:nvPr/>
          </p:nvSpPr>
          <p:spPr>
            <a:xfrm>
              <a:off x="6713242" y="5789785"/>
              <a:ext cx="373358" cy="185129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DE6879-2F98-4DF8-9D2B-619DD45BFEB8}"/>
              </a:ext>
            </a:extLst>
          </p:cNvPr>
          <p:cNvGrpSpPr/>
          <p:nvPr/>
        </p:nvGrpSpPr>
        <p:grpSpPr>
          <a:xfrm>
            <a:off x="694914" y="4571239"/>
            <a:ext cx="4030294" cy="1804252"/>
            <a:chOff x="694914" y="4571239"/>
            <a:chExt cx="4030294" cy="1804252"/>
          </a:xfrm>
        </p:grpSpPr>
        <p:pic>
          <p:nvPicPr>
            <p:cNvPr id="20" name="Picture 16" descr="2">
              <a:extLst>
                <a:ext uri="{FF2B5EF4-FFF2-40B4-BE49-F238E27FC236}">
                  <a16:creationId xmlns:a16="http://schemas.microsoft.com/office/drawing/2014/main" id="{8FF41723-2623-4BBA-A06E-0AD990D913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" t="3256" r="2992" b="53784"/>
            <a:stretch/>
          </p:blipFill>
          <p:spPr bwMode="auto">
            <a:xfrm>
              <a:off x="694914" y="4571239"/>
              <a:ext cx="4030294" cy="1804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C9FBA7-7D38-4D90-B44C-BC6BB39298B4}"/>
                </a:ext>
              </a:extLst>
            </p:cNvPr>
            <p:cNvSpPr/>
            <p:nvPr/>
          </p:nvSpPr>
          <p:spPr>
            <a:xfrm>
              <a:off x="698642" y="4847735"/>
              <a:ext cx="692008" cy="26853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2B4FD2-6071-46F3-8F43-AAE594AB14B2}"/>
              </a:ext>
            </a:extLst>
          </p:cNvPr>
          <p:cNvGrpSpPr/>
          <p:nvPr/>
        </p:nvGrpSpPr>
        <p:grpSpPr>
          <a:xfrm>
            <a:off x="7526678" y="4585694"/>
            <a:ext cx="4054435" cy="1789797"/>
            <a:chOff x="7526678" y="4585694"/>
            <a:chExt cx="4054435" cy="1789797"/>
          </a:xfrm>
        </p:grpSpPr>
        <p:pic>
          <p:nvPicPr>
            <p:cNvPr id="21" name="Picture 16" descr="2">
              <a:extLst>
                <a:ext uri="{FF2B5EF4-FFF2-40B4-BE49-F238E27FC236}">
                  <a16:creationId xmlns:a16="http://schemas.microsoft.com/office/drawing/2014/main" id="{18DE1B32-09FD-47BD-9143-0255AADE9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50178" r="2092" b="3918"/>
            <a:stretch/>
          </p:blipFill>
          <p:spPr bwMode="auto">
            <a:xfrm>
              <a:off x="7550820" y="4585694"/>
              <a:ext cx="4030293" cy="178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FEFDF31-941C-4AB6-8F53-74E088CF2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0078" y="5104055"/>
              <a:ext cx="361665" cy="215995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B36ED9F-31FE-4280-9332-30CC1AFC1568}"/>
                </a:ext>
              </a:extLst>
            </p:cNvPr>
            <p:cNvSpPr/>
            <p:nvPr/>
          </p:nvSpPr>
          <p:spPr>
            <a:xfrm>
              <a:off x="7526678" y="5655515"/>
              <a:ext cx="692008" cy="26853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410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27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47249CB-A79A-4CC5-B62A-0177E1824D5B}"/>
              </a:ext>
            </a:extLst>
          </p:cNvPr>
          <p:cNvGrpSpPr/>
          <p:nvPr/>
        </p:nvGrpSpPr>
        <p:grpSpPr>
          <a:xfrm>
            <a:off x="3375198" y="3072668"/>
            <a:ext cx="5242501" cy="3553763"/>
            <a:chOff x="3393144" y="3152878"/>
            <a:chExt cx="5242501" cy="35537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5C2E64-4093-424A-B651-4F97D3AF7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21" t="7890" r="6955" b="11637"/>
            <a:stretch/>
          </p:blipFill>
          <p:spPr>
            <a:xfrm>
              <a:off x="3393144" y="3152878"/>
              <a:ext cx="5206609" cy="355376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BE7B4A-95C0-4EAD-B9B8-DCB1E0E2C038}"/>
                </a:ext>
              </a:extLst>
            </p:cNvPr>
            <p:cNvSpPr/>
            <p:nvPr/>
          </p:nvSpPr>
          <p:spPr>
            <a:xfrm>
              <a:off x="6979941" y="5371301"/>
              <a:ext cx="1412716" cy="20462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BC7FEF-CBF7-4D03-9BA1-39B3129C95BB}"/>
                </a:ext>
              </a:extLst>
            </p:cNvPr>
            <p:cNvSpPr/>
            <p:nvPr/>
          </p:nvSpPr>
          <p:spPr>
            <a:xfrm>
              <a:off x="6979941" y="5609424"/>
              <a:ext cx="1655704" cy="37254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859A13-C83B-489C-B023-75667A27EBCC}"/>
                </a:ext>
              </a:extLst>
            </p:cNvPr>
            <p:cNvSpPr/>
            <p:nvPr/>
          </p:nvSpPr>
          <p:spPr>
            <a:xfrm>
              <a:off x="3501956" y="5257800"/>
              <a:ext cx="1369347" cy="60797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59BAC6BD-CA03-4F6A-A346-71A87D56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48" y="1377407"/>
            <a:ext cx="10714703" cy="1014852"/>
          </a:xfrm>
        </p:spPr>
        <p:txBody>
          <a:bodyPr>
            <a:noAutofit/>
          </a:bodyPr>
          <a:lstStyle/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Lingual Frenulum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in the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midline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. It connects the under surface of the tongue to the floor of  the mouth.</a:t>
            </a:r>
            <a:b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If it reach the tip of the tongue, you need to cut it (</a:t>
            </a:r>
            <a:r>
              <a:rPr lang="ar-SA" sz="2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لأنه بيعيق النطق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Orifice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(</a:t>
            </a:r>
            <a:r>
              <a:rPr lang="ar-SA" sz="2200" b="1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فتحه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)</a:t>
            </a: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 of the Submandibular Duct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opens on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each side of the frenulum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92D050"/>
                  </a:solidFill>
                </a:uFill>
                <a:cs typeface="Times New Roman" pitchFamily="18" charset="0"/>
              </a:rPr>
              <a:t>Sublingual Fold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(formed by the underlying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sublingual salivary gland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).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6E582FD-F126-4A98-92FA-E0A8556360B1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Under surface of the tongue: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020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2FBF43-8AFF-481C-B2D4-03BB7F6352B8}"/>
              </a:ext>
            </a:extLst>
          </p:cNvPr>
          <p:cNvGrpSpPr/>
          <p:nvPr/>
        </p:nvGrpSpPr>
        <p:grpSpPr>
          <a:xfrm>
            <a:off x="2527166" y="4344176"/>
            <a:ext cx="3379938" cy="2272833"/>
            <a:chOff x="2527166" y="4344176"/>
            <a:chExt cx="3379938" cy="22728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58FC89-A762-4DDB-A914-5FB7790AA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522" r="26859" b="17067"/>
            <a:stretch/>
          </p:blipFill>
          <p:spPr>
            <a:xfrm>
              <a:off x="2527166" y="4344176"/>
              <a:ext cx="3379938" cy="227283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8686D-B11C-4D11-80F3-76BC064380BE}"/>
                </a:ext>
              </a:extLst>
            </p:cNvPr>
            <p:cNvSpPr/>
            <p:nvPr/>
          </p:nvSpPr>
          <p:spPr>
            <a:xfrm>
              <a:off x="2658105" y="4611875"/>
              <a:ext cx="989970" cy="28597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845AE7-E3ED-464D-8E47-DEE61830EF05}"/>
                </a:ext>
              </a:extLst>
            </p:cNvPr>
            <p:cNvSpPr/>
            <p:nvPr/>
          </p:nvSpPr>
          <p:spPr>
            <a:xfrm>
              <a:off x="2527166" y="6267547"/>
              <a:ext cx="989970" cy="28597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6C17863-505D-40A2-B732-88F177447696}"/>
              </a:ext>
            </a:extLst>
          </p:cNvPr>
          <p:cNvSpPr/>
          <p:nvPr/>
        </p:nvSpPr>
        <p:spPr>
          <a:xfrm>
            <a:off x="6284897" y="2190119"/>
            <a:ext cx="5268005" cy="442813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The Soft Palate 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 is a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mobile fold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formed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of a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bag of mucous membrane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filled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with </a:t>
            </a: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striated muscles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 is attached to the posterior border of the hard palate. </a:t>
            </a: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Its free posterior border is a conical projection called the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uvula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.</a:t>
            </a:r>
            <a:endParaRPr lang="ar-SA" sz="1900" kern="1200" dirty="0">
              <a:solidFill>
                <a:srgbClr val="C00000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lvl="0" defTabSz="889000">
              <a:spcBef>
                <a:spcPct val="0"/>
              </a:spcBef>
            </a:pPr>
            <a:br>
              <a:rPr lang="en-US" sz="1000" kern="1200" dirty="0">
                <a:solidFill>
                  <a:schemeClr val="tx1"/>
                </a:solidFill>
                <a:latin typeface="+mn-lt"/>
              </a:rPr>
            </a:br>
            <a:br>
              <a:rPr lang="en-US" sz="1000" kern="1200" dirty="0">
                <a:solidFill>
                  <a:schemeClr val="tx1"/>
                </a:solidFill>
                <a:latin typeface="+mn-lt"/>
              </a:rPr>
            </a:br>
            <a:endParaRPr lang="ar-SA" sz="10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F933AB-D56C-4ABC-8A61-9DE4EF70AC77}"/>
              </a:ext>
            </a:extLst>
          </p:cNvPr>
          <p:cNvSpPr/>
          <p:nvPr/>
        </p:nvSpPr>
        <p:spPr>
          <a:xfrm>
            <a:off x="694914" y="2190119"/>
            <a:ext cx="5268005" cy="442813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The Hard Palate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The hard palate is formed by (4 bones):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Palatine processes of the maxillae anteriorly. </a:t>
            </a:r>
            <a:r>
              <a:rPr lang="en-US" sz="19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(connect by intermaxillary </a:t>
            </a: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“median” </a:t>
            </a:r>
            <a:r>
              <a:rPr lang="en-US" sz="1900" kern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suture)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2 Horizontal plates of palatine bones posteriorly.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It is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Bounded laterally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by the alveolar arches of the maxilla.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Behind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it is continuous with the 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en-US" sz="1900" kern="1200" dirty="0">
                <a:solidFill>
                  <a:schemeClr val="tx1"/>
                </a:solidFill>
                <a:latin typeface="+mn-lt"/>
              </a:rPr>
              <a:t>soft palate.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The hard palate forms the </a:t>
            </a:r>
            <a:br>
              <a:rPr lang="en-US" sz="1900" kern="1200" dirty="0">
                <a:solidFill>
                  <a:srgbClr val="C00000"/>
                </a:solidFill>
                <a:latin typeface="+mn-lt"/>
              </a:rPr>
            </a:b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floor of the nasal cavities.</a:t>
            </a:r>
            <a:endParaRPr lang="ar-SA" sz="1900" kern="1200" dirty="0">
              <a:solidFill>
                <a:srgbClr val="C00000"/>
              </a:solidFill>
              <a:latin typeface="+mn-lt"/>
            </a:endParaRPr>
          </a:p>
          <a:p>
            <a:pPr lvl="0" defTabSz="800100">
              <a:spcBef>
                <a:spcPct val="0"/>
              </a:spcBef>
            </a:pPr>
            <a:endParaRPr lang="en-US" sz="1900" kern="1200" dirty="0">
              <a:solidFill>
                <a:schemeClr val="tx1"/>
              </a:solidFill>
              <a:latin typeface="+mn-lt"/>
            </a:endParaRPr>
          </a:p>
          <a:p>
            <a:pPr lvl="0" defTabSz="800100">
              <a:spcBef>
                <a:spcPct val="0"/>
              </a:spcBef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lvl="0" defTabSz="800100">
              <a:spcBef>
                <a:spcPct val="0"/>
              </a:spcBef>
            </a:pPr>
            <a:br>
              <a:rPr lang="en-US" sz="1000" kern="1200" dirty="0">
                <a:solidFill>
                  <a:schemeClr val="tx1"/>
                </a:solidFill>
                <a:latin typeface="+mn-lt"/>
              </a:rPr>
            </a:br>
            <a:br>
              <a:rPr lang="en-US" sz="1000" kern="1200" dirty="0">
                <a:solidFill>
                  <a:schemeClr val="tx1"/>
                </a:solidFill>
                <a:latin typeface="+mn-lt"/>
              </a:rPr>
            </a:br>
            <a:endParaRPr lang="ar-SA" sz="10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53A0E5-BA27-4D2A-8C2D-05D6314997FF}"/>
              </a:ext>
            </a:extLst>
          </p:cNvPr>
          <p:cNvSpPr/>
          <p:nvPr/>
        </p:nvSpPr>
        <p:spPr>
          <a:xfrm>
            <a:off x="6284897" y="4231641"/>
            <a:ext cx="5683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The tongue is composed of two parts 1) oral (palatine) part forms the anterior two thirds 2) pharyngeal part forms the posterior one third.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6EC407F6-F460-4F1B-AD73-D215ABE5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48" y="1377407"/>
            <a:ext cx="10714703" cy="783703"/>
          </a:xfrm>
        </p:spPr>
        <p:txBody>
          <a:bodyPr>
            <a:noAutofit/>
          </a:bodyPr>
          <a:lstStyle/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Palate forms the roof of the mouth, it is divided into two parts: 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Hard (Bony)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palate in </a:t>
            </a:r>
            <a:r>
              <a:rPr lang="en-US" sz="22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front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&amp;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Soft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palate </a:t>
            </a:r>
            <a:r>
              <a:rPr lang="en-US" sz="22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behind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2AA07F-5AB0-40EB-87F5-4088D1F69096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Palate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7AF0E-EBE7-44C8-B70B-CBB6217F61AB}"/>
              </a:ext>
            </a:extLst>
          </p:cNvPr>
          <p:cNvGrpSpPr/>
          <p:nvPr/>
        </p:nvGrpSpPr>
        <p:grpSpPr>
          <a:xfrm>
            <a:off x="7519994" y="4783870"/>
            <a:ext cx="2797810" cy="1769651"/>
            <a:chOff x="7519994" y="4783870"/>
            <a:chExt cx="2797810" cy="17696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8043D2-DDA7-46B6-BC41-D91F693BB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17" t="11921"/>
            <a:stretch/>
          </p:blipFill>
          <p:spPr>
            <a:xfrm>
              <a:off x="7519994" y="4783870"/>
              <a:ext cx="2797810" cy="176965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6B14BE-F57A-4718-A945-09346F8CD5F6}"/>
                </a:ext>
              </a:extLst>
            </p:cNvPr>
            <p:cNvSpPr/>
            <p:nvPr/>
          </p:nvSpPr>
          <p:spPr>
            <a:xfrm>
              <a:off x="9664834" y="5955511"/>
              <a:ext cx="528319" cy="28597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690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C4130D-3552-45DD-9EAE-6ADFE2709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150093"/>
              </p:ext>
            </p:extLst>
          </p:nvPr>
        </p:nvGraphicFramePr>
        <p:xfrm>
          <a:off x="454420" y="1949337"/>
          <a:ext cx="6279451" cy="4059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DDCEA3-D4CA-43B7-8B79-71E9EF318BC4}"/>
              </a:ext>
            </a:extLst>
          </p:cNvPr>
          <p:cNvSpPr txBox="1"/>
          <p:nvPr/>
        </p:nvSpPr>
        <p:spPr>
          <a:xfrm>
            <a:off x="1300122" y="5995967"/>
            <a:ext cx="1555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*A shorter name: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Tensor palatine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Levator palatine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B1DA163A-4BCD-4347-9C0D-51926E0F0D9F}"/>
              </a:ext>
            </a:extLst>
          </p:cNvPr>
          <p:cNvSpPr txBox="1">
            <a:spLocks/>
          </p:cNvSpPr>
          <p:nvPr/>
        </p:nvSpPr>
        <p:spPr>
          <a:xfrm>
            <a:off x="738648" y="1377407"/>
            <a:ext cx="10714703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Five pairs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(one on each side)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of muscles: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2F4B218-7713-42B6-BA90-7218CA4A6360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Soft Palate (Muscles)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B5987E-13FC-4608-8A94-EF6631798E8B}"/>
              </a:ext>
            </a:extLst>
          </p:cNvPr>
          <p:cNvGrpSpPr/>
          <p:nvPr/>
        </p:nvGrpSpPr>
        <p:grpSpPr>
          <a:xfrm>
            <a:off x="7231783" y="3429000"/>
            <a:ext cx="4880613" cy="3264304"/>
            <a:chOff x="7410451" y="3542296"/>
            <a:chExt cx="4253066" cy="326430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28833C1-688B-40DA-A08F-26B9A54CF4D9}"/>
                </a:ext>
              </a:extLst>
            </p:cNvPr>
            <p:cNvGrpSpPr/>
            <p:nvPr/>
          </p:nvGrpSpPr>
          <p:grpSpPr>
            <a:xfrm>
              <a:off x="7410451" y="3542296"/>
              <a:ext cx="4253066" cy="3264304"/>
              <a:chOff x="7144051" y="3263982"/>
              <a:chExt cx="4177972" cy="3542618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3B243C4-9B39-4B39-A8DA-70F578DED0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6347"/>
              <a:stretch/>
            </p:blipFill>
            <p:spPr>
              <a:xfrm>
                <a:off x="7144051" y="3263982"/>
                <a:ext cx="4177972" cy="354261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6EDF37-A340-405B-BC32-79783AB358FE}"/>
                  </a:ext>
                </a:extLst>
              </p:cNvPr>
              <p:cNvSpPr txBox="1"/>
              <p:nvPr/>
            </p:nvSpPr>
            <p:spPr>
              <a:xfrm>
                <a:off x="9791285" y="6232424"/>
                <a:ext cx="1530738" cy="334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Extra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69537C9-BF53-475D-85AC-24015D9E3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8123" y="3415109"/>
                <a:ext cx="1502794" cy="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418F639-A0EA-4D4F-ACC5-4E875C0AB9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4587" y="5317919"/>
              <a:ext cx="1160873" cy="562138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E22AF7D-2EA7-41F9-9A5C-28121A03F3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50863" y="5455836"/>
              <a:ext cx="615365" cy="1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0B84F85-D14B-479F-8C3F-C266DC0DCA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19969" y="4148411"/>
              <a:ext cx="35814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A7CD94-B1D7-4FAC-8607-DCB5F375F361}"/>
                </a:ext>
              </a:extLst>
            </p:cNvPr>
            <p:cNvCxnSpPr>
              <a:cxnSpLocks/>
            </p:cNvCxnSpPr>
            <p:nvPr/>
          </p:nvCxnSpPr>
          <p:spPr>
            <a:xfrm>
              <a:off x="10064522" y="3681550"/>
              <a:ext cx="0" cy="293635"/>
            </a:xfrm>
            <a:prstGeom prst="straightConnector1">
              <a:avLst/>
            </a:prstGeom>
            <a:ln w="285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1DE2FE-8A3E-4F63-852B-DB22AD557BC4}"/>
              </a:ext>
            </a:extLst>
          </p:cNvPr>
          <p:cNvGrpSpPr/>
          <p:nvPr/>
        </p:nvGrpSpPr>
        <p:grpSpPr>
          <a:xfrm>
            <a:off x="7483058" y="512472"/>
            <a:ext cx="4378062" cy="2890113"/>
            <a:chOff x="7483058" y="512472"/>
            <a:chExt cx="4378062" cy="2890113"/>
          </a:xfrm>
        </p:grpSpPr>
        <p:pic>
          <p:nvPicPr>
            <p:cNvPr id="53" name="Picture 6" descr="13">
              <a:extLst>
                <a:ext uri="{FF2B5EF4-FFF2-40B4-BE49-F238E27FC236}">
                  <a16:creationId xmlns:a16="http://schemas.microsoft.com/office/drawing/2014/main" id="{BAEC91FE-3F35-43A6-B466-8A853E8F1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"/>
            <a:stretch/>
          </p:blipFill>
          <p:spPr>
            <a:xfrm>
              <a:off x="7483058" y="512472"/>
              <a:ext cx="4378062" cy="2868931"/>
            </a:xfrm>
            <a:prstGeom prst="rect">
              <a:avLst/>
            </a:prstGeom>
            <a:ln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3A7670D-CC4F-4B86-99EE-67E6117F33F7}"/>
                </a:ext>
              </a:extLst>
            </p:cNvPr>
            <p:cNvSpPr/>
            <p:nvPr/>
          </p:nvSpPr>
          <p:spPr>
            <a:xfrm>
              <a:off x="10305559" y="1976260"/>
              <a:ext cx="1356261" cy="170244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386F5AF-E450-477B-AA4A-C8B032988992}"/>
                </a:ext>
              </a:extLst>
            </p:cNvPr>
            <p:cNvSpPr/>
            <p:nvPr/>
          </p:nvSpPr>
          <p:spPr>
            <a:xfrm>
              <a:off x="10199468" y="2182292"/>
              <a:ext cx="1410836" cy="170244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E31766-5A45-43BC-B798-038D2DFC138D}"/>
                </a:ext>
              </a:extLst>
            </p:cNvPr>
            <p:cNvSpPr/>
            <p:nvPr/>
          </p:nvSpPr>
          <p:spPr>
            <a:xfrm>
              <a:off x="10128861" y="2494632"/>
              <a:ext cx="1071064" cy="177731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87B22A-2236-41A2-A302-1B7AA9AF8DEB}"/>
                </a:ext>
              </a:extLst>
            </p:cNvPr>
            <p:cNvSpPr/>
            <p:nvPr/>
          </p:nvSpPr>
          <p:spPr>
            <a:xfrm>
              <a:off x="9964585" y="2875822"/>
              <a:ext cx="1289663" cy="194016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88A598-928C-4AE7-96CF-AADDE0E5CFE1}"/>
                </a:ext>
              </a:extLst>
            </p:cNvPr>
            <p:cNvSpPr/>
            <p:nvPr/>
          </p:nvSpPr>
          <p:spPr>
            <a:xfrm>
              <a:off x="9660727" y="3208743"/>
              <a:ext cx="1192473" cy="193842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568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2D91010-554E-4361-BB4F-84FEF2765179}"/>
              </a:ext>
            </a:extLst>
          </p:cNvPr>
          <p:cNvSpPr/>
          <p:nvPr/>
        </p:nvSpPr>
        <p:spPr>
          <a:xfrm>
            <a:off x="6284897" y="1490349"/>
            <a:ext cx="5268005" cy="2212144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Sensory </a:t>
            </a:r>
          </a:p>
          <a:p>
            <a:pPr marL="180000" lvl="0" indent="-180000" defTabSz="889000">
              <a:spcBef>
                <a:spcPct val="0"/>
              </a:spcBef>
              <a:buFont typeface="+mj-lt"/>
              <a:buAutoNum type="arabicPeriod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Maxillary nerve through:</a:t>
            </a:r>
            <a:br>
              <a:rPr lang="en-US" sz="1900" kern="1200" dirty="0">
                <a:solidFill>
                  <a:schemeClr val="tx1"/>
                </a:solidFill>
                <a:latin typeface="+mn-lt"/>
              </a:rPr>
            </a:b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Greater </a:t>
            </a:r>
            <a:r>
              <a:rPr lang="it-IT" sz="1900" b="1" u="heavy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palatine</a:t>
            </a: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70C0"/>
                  </a:solidFill>
                </a:uFill>
                <a:latin typeface="+mn-lt"/>
              </a:rPr>
              <a:t> nerve</a:t>
            </a:r>
            <a:br>
              <a:rPr lang="it-IT" sz="1900" kern="1200" dirty="0">
                <a:solidFill>
                  <a:schemeClr val="tx1"/>
                </a:solidFill>
                <a:latin typeface="+mn-lt"/>
              </a:rPr>
            </a:b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B0F0"/>
                  </a:solidFill>
                </a:uFill>
                <a:latin typeface="+mn-lt"/>
              </a:rPr>
              <a:t>Lesser </a:t>
            </a:r>
            <a:r>
              <a:rPr lang="it-IT" sz="1900" b="1" u="heavy" kern="1200" dirty="0">
                <a:solidFill>
                  <a:schemeClr val="tx1"/>
                </a:solidFill>
                <a:uFill>
                  <a:solidFill>
                    <a:srgbClr val="00B0F0"/>
                  </a:solidFill>
                </a:uFill>
                <a:latin typeface="+mn-lt"/>
              </a:rPr>
              <a:t>palatine</a:t>
            </a: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B0F0"/>
                  </a:solidFill>
                </a:uFill>
                <a:latin typeface="+mn-lt"/>
              </a:rPr>
              <a:t> nerve</a:t>
            </a:r>
            <a:r>
              <a:rPr lang="it-IT" sz="1900" kern="1200" dirty="0">
                <a:solidFill>
                  <a:schemeClr val="tx1"/>
                </a:solidFill>
                <a:latin typeface="+mn-lt"/>
              </a:rPr>
              <a:t> </a:t>
            </a:r>
            <a:br>
              <a:rPr lang="it-IT" sz="1900" kern="1200" dirty="0">
                <a:solidFill>
                  <a:schemeClr val="tx1"/>
                </a:solidFill>
                <a:latin typeface="+mn-lt"/>
              </a:rPr>
            </a:b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</a:rPr>
              <a:t>Naso</a:t>
            </a:r>
            <a:r>
              <a:rPr lang="it-IT" sz="1900" b="1" u="heavy" kern="1200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</a:rPr>
              <a:t>palatine</a:t>
            </a:r>
            <a:r>
              <a:rPr lang="it-IT" sz="1900" u="heavy" kern="1200" dirty="0">
                <a:solidFill>
                  <a:schemeClr val="tx1"/>
                </a:solidFill>
                <a:uFill>
                  <a:solidFill>
                    <a:srgbClr val="00B050"/>
                  </a:solidFill>
                </a:uFill>
                <a:latin typeface="+mn-lt"/>
              </a:rPr>
              <a:t> nerve</a:t>
            </a:r>
            <a:endParaRPr lang="en-US" sz="1900" u="heavy" kern="1200" dirty="0">
              <a:solidFill>
                <a:schemeClr val="tx1"/>
              </a:solidFill>
              <a:uFill>
                <a:solidFill>
                  <a:srgbClr val="00B050"/>
                </a:solidFill>
              </a:u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+mj-lt"/>
              <a:buAutoNum type="arabicPeriod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Glossopharyngeal nerve. </a:t>
            </a:r>
            <a:endParaRPr lang="ar-SA" sz="1900" kern="1200" dirty="0">
              <a:solidFill>
                <a:schemeClr val="tx1"/>
              </a:solidFill>
              <a:latin typeface="+mn-lt"/>
            </a:endParaRPr>
          </a:p>
          <a:p>
            <a:pPr marL="180000" lvl="0" indent="-180000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19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AA6B7D-EE99-487C-8C9A-46B1A3D64836}"/>
              </a:ext>
            </a:extLst>
          </p:cNvPr>
          <p:cNvSpPr/>
          <p:nvPr/>
        </p:nvSpPr>
        <p:spPr>
          <a:xfrm>
            <a:off x="694914" y="1490349"/>
            <a:ext cx="5268005" cy="2212144"/>
          </a:xfrm>
          <a:prstGeom prst="rect">
            <a:avLst/>
          </a:prstGeom>
          <a:noFill/>
          <a:ln w="28575">
            <a:solidFill>
              <a:srgbClr val="CCA677"/>
            </a:solidFill>
          </a:ln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b="1" kern="1200" dirty="0">
                <a:solidFill>
                  <a:schemeClr val="tx1"/>
                </a:solidFill>
                <a:latin typeface="+mn-lt"/>
              </a:rPr>
              <a:t>Motor 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All muscles of the palate are supplied by </a:t>
            </a:r>
            <a:r>
              <a:rPr lang="en-US" sz="1900" b="1" kern="1200" dirty="0">
                <a:solidFill>
                  <a:srgbClr val="C00000"/>
                </a:solidFill>
                <a:latin typeface="+mn-lt"/>
              </a:rPr>
              <a:t>pharyngeal plexus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* of nerves EXCEPT </a:t>
            </a:r>
            <a:r>
              <a:rPr lang="en-US" sz="1900" b="1" u="sng" kern="1200" dirty="0">
                <a:solidFill>
                  <a:srgbClr val="C00000"/>
                </a:solidFill>
                <a:latin typeface="+mn-lt"/>
              </a:rPr>
              <a:t>tensor </a:t>
            </a:r>
            <a:r>
              <a:rPr lang="en-US" sz="1900" b="1" u="sng" kern="1200" dirty="0" err="1">
                <a:solidFill>
                  <a:srgbClr val="C00000"/>
                </a:solidFill>
                <a:latin typeface="+mn-lt"/>
              </a:rPr>
              <a:t>veli</a:t>
            </a:r>
            <a:r>
              <a:rPr lang="en-US" sz="1900" b="1" u="sng" kern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900" b="1" u="sng" kern="1200" dirty="0" err="1">
                <a:solidFill>
                  <a:srgbClr val="C00000"/>
                </a:solidFill>
                <a:latin typeface="+mn-lt"/>
              </a:rPr>
              <a:t>palatini</a:t>
            </a:r>
            <a:r>
              <a:rPr lang="en-US" sz="1900" kern="1200" dirty="0">
                <a:solidFill>
                  <a:srgbClr val="C00000"/>
                </a:solidFill>
                <a:latin typeface="+mn-lt"/>
              </a:rPr>
              <a:t> (by mandibular nerve).</a:t>
            </a:r>
          </a:p>
          <a:p>
            <a:pPr marL="180000" lvl="0" indent="-18000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</a:rPr>
              <a:t>Motor innervation of soft palate can be tested by saying ‘Ah’, normally soft palate rises upward and the uvula moves backward in the </a:t>
            </a:r>
            <a:r>
              <a:rPr lang="en-US" sz="1900" u="sng" kern="1200" dirty="0">
                <a:solidFill>
                  <a:schemeClr val="tx1"/>
                </a:solidFill>
                <a:latin typeface="+mn-lt"/>
              </a:rPr>
              <a:t>middle</a:t>
            </a:r>
            <a:r>
              <a:rPr lang="en-US" sz="1900" kern="1200" dirty="0">
                <a:solidFill>
                  <a:schemeClr val="tx1"/>
                </a:solidFill>
                <a:latin typeface="+mn-lt"/>
              </a:rPr>
              <a:t> line.</a:t>
            </a:r>
            <a:endParaRPr lang="ar-SA" sz="10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F938477-6D58-4C92-BA66-1D7751064EFB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Soft Palate (Nerve supply)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0DAF6-6A9A-4557-9C2F-E814A08905AC}"/>
              </a:ext>
            </a:extLst>
          </p:cNvPr>
          <p:cNvGrpSpPr/>
          <p:nvPr/>
        </p:nvGrpSpPr>
        <p:grpSpPr>
          <a:xfrm>
            <a:off x="6624191" y="3745762"/>
            <a:ext cx="4630058" cy="2301554"/>
            <a:chOff x="6451924" y="3835171"/>
            <a:chExt cx="4962836" cy="24669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45541-01A6-404E-BF73-1B35604A5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924" y="3835171"/>
              <a:ext cx="4933950" cy="246697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08DA83-72B9-48D1-9609-BD79E1F30DC5}"/>
                </a:ext>
              </a:extLst>
            </p:cNvPr>
            <p:cNvSpPr/>
            <p:nvPr/>
          </p:nvSpPr>
          <p:spPr>
            <a:xfrm>
              <a:off x="10212944" y="5674448"/>
              <a:ext cx="1201816" cy="39656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E8BDB8-08EA-4030-A41F-DC5E2D2BD551}"/>
                </a:ext>
              </a:extLst>
            </p:cNvPr>
            <p:cNvSpPr/>
            <p:nvPr/>
          </p:nvSpPr>
          <p:spPr>
            <a:xfrm>
              <a:off x="10212944" y="4640252"/>
              <a:ext cx="1201816" cy="39656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DCE5CB-E985-4002-99A3-709DF7BCB65D}"/>
                </a:ext>
              </a:extLst>
            </p:cNvPr>
            <p:cNvSpPr/>
            <p:nvPr/>
          </p:nvSpPr>
          <p:spPr>
            <a:xfrm>
              <a:off x="10212944" y="4177347"/>
              <a:ext cx="1201816" cy="39656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EA86C3-1A44-44E3-B782-F784EDE534E3}"/>
              </a:ext>
            </a:extLst>
          </p:cNvPr>
          <p:cNvSpPr txBox="1"/>
          <p:nvPr/>
        </p:nvSpPr>
        <p:spPr>
          <a:xfrm>
            <a:off x="937751" y="3778822"/>
            <a:ext cx="66885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*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pharyngeal plexus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: </a:t>
            </a:r>
          </a:p>
          <a:p>
            <a:pPr indent="-2880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Made up from :</a:t>
            </a:r>
          </a:p>
          <a:p>
            <a:pPr marL="360000" indent="-1800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Nerve 9 (glossopharyngeal)</a:t>
            </a:r>
          </a:p>
          <a:p>
            <a:pPr marL="360000" indent="-1800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Nerve 10 (vagus)</a:t>
            </a:r>
          </a:p>
          <a:p>
            <a:pPr marL="360000" indent="-1800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Nerve 11 (accessory) ONLY cranial part</a:t>
            </a:r>
          </a:p>
          <a:p>
            <a:pPr marL="360000" indent="-1800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Superior cervical sympathetic ganglion</a:t>
            </a:r>
          </a:p>
          <a:p>
            <a:pPr indent="-2880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Those nerves unite in the outer surface of the middle constrictor of the pharynx &amp; form pharyngeal plexus </a:t>
            </a:r>
          </a:p>
          <a:p>
            <a:pPr indent="-2880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The </a:t>
            </a:r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motor fibers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is from the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vagus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&amp;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cranial part of accessory nerves</a:t>
            </a:r>
          </a:p>
          <a:p>
            <a:pPr indent="-2880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The </a:t>
            </a:r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sensory fibers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is from the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glossopharyngeal (MAINLY)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&amp; vagus nerves</a:t>
            </a:r>
          </a:p>
          <a:p>
            <a:pPr indent="-2880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The </a:t>
            </a:r>
            <a:r>
              <a:rPr lang="en-US" sz="1600" b="1" u="sng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sympathetic fibers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is from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cervical sympathetic ganglion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B835A-91FD-4001-90E4-1AF290740E52}"/>
              </a:ext>
            </a:extLst>
          </p:cNvPr>
          <p:cNvSpPr/>
          <p:nvPr/>
        </p:nvSpPr>
        <p:spPr>
          <a:xfrm rot="16200000">
            <a:off x="-643295" y="5002108"/>
            <a:ext cx="2890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(IMP Notes from Dr.Abuelmakarem)</a:t>
            </a:r>
          </a:p>
        </p:txBody>
      </p:sp>
    </p:spTree>
    <p:extLst>
      <p:ext uri="{BB962C8B-B14F-4D97-AF65-F5344CB8AC3E}">
        <p14:creationId xmlns:p14="http://schemas.microsoft.com/office/powerpoint/2010/main" val="74398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06AD7C75-21FE-40B5-AAFC-CA3EA10B6450}"/>
              </a:ext>
            </a:extLst>
          </p:cNvPr>
          <p:cNvSpPr txBox="1">
            <a:spLocks/>
          </p:cNvSpPr>
          <p:nvPr/>
        </p:nvSpPr>
        <p:spPr>
          <a:xfrm>
            <a:off x="738649" y="1377407"/>
            <a:ext cx="9787090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Pharyngeal isthmus*:  (It is the communication between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nasal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&amp;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oral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b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</a:b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parts of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pharynx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).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*Between 2 palatopharyngeal arches &amp; wall of the pharynx 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Closure occurs during the production of explosive consonants in</a:t>
            </a:r>
            <a:b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</a:b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speech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&amp;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swallowing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closed by raising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the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soft palate upward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: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By this means the nasal part of the pharynx is closed off from its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oral part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EFF061-1ABB-45F8-95DA-3A21748383E7}"/>
              </a:ext>
            </a:extLst>
          </p:cNvPr>
          <p:cNvGrpSpPr/>
          <p:nvPr/>
        </p:nvGrpSpPr>
        <p:grpSpPr>
          <a:xfrm>
            <a:off x="613156" y="3168228"/>
            <a:ext cx="9337868" cy="1755813"/>
            <a:chOff x="996846" y="2644515"/>
            <a:chExt cx="9512605" cy="15689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CB2909-4DCC-4F79-BA7B-4EA3B47012F3}"/>
                </a:ext>
              </a:extLst>
            </p:cNvPr>
            <p:cNvGrpSpPr/>
            <p:nvPr/>
          </p:nvGrpSpPr>
          <p:grpSpPr>
            <a:xfrm>
              <a:off x="996846" y="2644515"/>
              <a:ext cx="3515922" cy="1568970"/>
              <a:chOff x="4485" y="805469"/>
              <a:chExt cx="3515922" cy="1568970"/>
            </a:xfrm>
          </p:grpSpPr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55CB720F-F48B-4860-AE93-F85134A1A9CE}"/>
                  </a:ext>
                </a:extLst>
              </p:cNvPr>
              <p:cNvSpPr/>
              <p:nvPr/>
            </p:nvSpPr>
            <p:spPr>
              <a:xfrm>
                <a:off x="4485" y="805469"/>
                <a:ext cx="3515922" cy="1568970"/>
              </a:xfrm>
              <a:prstGeom prst="homePlate">
                <a:avLst/>
              </a:prstGeom>
              <a:solidFill>
                <a:srgbClr val="5BA6C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Arrow: Pentagon 4">
                <a:extLst>
                  <a:ext uri="{FF2B5EF4-FFF2-40B4-BE49-F238E27FC236}">
                    <a16:creationId xmlns:a16="http://schemas.microsoft.com/office/drawing/2014/main" id="{3E5EAA96-C355-4BAE-A5D5-4B6AA4F84A24}"/>
                  </a:ext>
                </a:extLst>
              </p:cNvPr>
              <p:cNvSpPr txBox="1"/>
              <p:nvPr/>
            </p:nvSpPr>
            <p:spPr>
              <a:xfrm>
                <a:off x="4485" y="805469"/>
                <a:ext cx="2986641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0678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>
                    <a:solidFill>
                      <a:prstClr val="black"/>
                    </a:solidFill>
                    <a:latin typeface="+mn-lt"/>
                  </a:rPr>
                  <a:t>1</a:t>
                </a:r>
                <a:r>
                  <a:rPr lang="en-GB" sz="1700" b="1" kern="1200" dirty="0">
                    <a:solidFill>
                      <a:prstClr val="black"/>
                    </a:solidFill>
                  </a:rPr>
                  <a:t>) 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Soft palate is raised by the contraction of the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levator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veli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palatini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 &amp;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Palatopharyngeus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. </a:t>
                </a:r>
                <a:endParaRPr lang="en-GB" sz="1700" kern="120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EB5943-4393-4F38-BE82-45D15A51DEB4}"/>
                </a:ext>
              </a:extLst>
            </p:cNvPr>
            <p:cNvGrpSpPr/>
            <p:nvPr/>
          </p:nvGrpSpPr>
          <p:grpSpPr>
            <a:xfrm>
              <a:off x="3462023" y="2644515"/>
              <a:ext cx="3922426" cy="1568970"/>
              <a:chOff x="2469662" y="805469"/>
              <a:chExt cx="3922426" cy="1568970"/>
            </a:xfrm>
          </p:grpSpPr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9848227C-3142-4DFE-B2AC-CC3E522029DA}"/>
                  </a:ext>
                </a:extLst>
              </p:cNvPr>
              <p:cNvSpPr/>
              <p:nvPr/>
            </p:nvSpPr>
            <p:spPr>
              <a:xfrm>
                <a:off x="2469662" y="805469"/>
                <a:ext cx="3922426" cy="1568970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fillRef>
              <a:effectRef idx="0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Arrow: Chevron 6">
                <a:extLst>
                  <a:ext uri="{FF2B5EF4-FFF2-40B4-BE49-F238E27FC236}">
                    <a16:creationId xmlns:a16="http://schemas.microsoft.com/office/drawing/2014/main" id="{F959867B-C57D-4099-BC6D-D69C315227BE}"/>
                  </a:ext>
                </a:extLst>
              </p:cNvPr>
              <p:cNvSpPr txBox="1"/>
              <p:nvPr/>
            </p:nvSpPr>
            <p:spPr>
              <a:xfrm>
                <a:off x="3254141" y="805469"/>
                <a:ext cx="2353456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009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/>
                  <a:t> </a:t>
                </a:r>
                <a:r>
                  <a:rPr lang="en-GB" sz="1700" b="1" kern="1200" dirty="0">
                    <a:solidFill>
                      <a:schemeClr val="tx1"/>
                    </a:solidFill>
                  </a:rPr>
                  <a:t>2) </a:t>
                </a:r>
                <a:r>
                  <a:rPr lang="en-US" sz="1700" kern="1200" dirty="0">
                    <a:solidFill>
                      <a:schemeClr val="tx1"/>
                    </a:solidFill>
                    <a:latin typeface="+mn-lt"/>
                  </a:rPr>
                  <a:t>At 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the same time, the posterior wall of the pharynx is pulled  forward (</a:t>
                </a:r>
                <a:r>
                  <a:rPr lang="en-US" sz="1700" kern="12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by superior constrictor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).</a:t>
                </a:r>
                <a:endParaRPr lang="en-GB" sz="1700" kern="1200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9F83E3-696B-429F-A80B-DD9DDAD8CC91}"/>
                </a:ext>
              </a:extLst>
            </p:cNvPr>
            <p:cNvGrpSpPr/>
            <p:nvPr/>
          </p:nvGrpSpPr>
          <p:grpSpPr>
            <a:xfrm>
              <a:off x="6328266" y="2644515"/>
              <a:ext cx="4181185" cy="1568970"/>
              <a:chOff x="5335905" y="805469"/>
              <a:chExt cx="4181185" cy="1568970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4F30469C-592B-4929-8BD3-3E34E46BB16C}"/>
                  </a:ext>
                </a:extLst>
              </p:cNvPr>
              <p:cNvSpPr/>
              <p:nvPr/>
            </p:nvSpPr>
            <p:spPr>
              <a:xfrm>
                <a:off x="5335905" y="805469"/>
                <a:ext cx="4181185" cy="1568970"/>
              </a:xfrm>
              <a:prstGeom prst="chevron">
                <a:avLst/>
              </a:prstGeom>
              <a:solidFill>
                <a:srgbClr val="B4DFF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fillRef>
              <a:effectRef idx="0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Arrow: Chevron 8">
                <a:extLst>
                  <a:ext uri="{FF2B5EF4-FFF2-40B4-BE49-F238E27FC236}">
                    <a16:creationId xmlns:a16="http://schemas.microsoft.com/office/drawing/2014/main" id="{80FB755A-5811-4935-93D0-73FB345898A7}"/>
                  </a:ext>
                </a:extLst>
              </p:cNvPr>
              <p:cNvSpPr txBox="1"/>
              <p:nvPr/>
            </p:nvSpPr>
            <p:spPr>
              <a:xfrm>
                <a:off x="6379151" y="805469"/>
                <a:ext cx="2353456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009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>
                    <a:solidFill>
                      <a:schemeClr val="tx1"/>
                    </a:solidFill>
                  </a:rPr>
                  <a:t>3) </a:t>
                </a:r>
                <a:r>
                  <a:rPr lang="en-US" sz="1700" kern="1200" dirty="0">
                    <a:solidFill>
                      <a:schemeClr val="tx1"/>
                    </a:solidFill>
                    <a:latin typeface="+mn-lt"/>
                  </a:rPr>
                  <a:t>The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palatopharyngeus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muscles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 on both sides also contract so that the palatopharyngeal arches are pulled medially, like side curtains. </a:t>
                </a:r>
                <a:endParaRPr lang="en-GB" sz="1700" kern="1200" dirty="0"/>
              </a:p>
            </p:txBody>
          </p:sp>
        </p:grp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9DC191B-C989-4592-84D4-047F23928DCE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Soft Palate (Movement)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E553240-E231-40FF-BD63-377F0ED2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333" y="5106083"/>
            <a:ext cx="1874612" cy="1295815"/>
          </a:xfrm>
          <a:prstGeom prst="rect">
            <a:avLst/>
          </a:prstGeom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8DD4CA1-EF84-4081-917E-0B79A79C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500" y="403189"/>
            <a:ext cx="1501969" cy="1862321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3F72FF9-5500-4824-8CB7-BF5E365D7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548" y="2599897"/>
            <a:ext cx="1501969" cy="1862321"/>
          </a:xfrm>
          <a:prstGeom prst="rect">
            <a:avLst/>
          </a:prstGeom>
          <a:ln>
            <a:noFill/>
          </a:ln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086D63BD-6755-4006-839E-951904709F5C}"/>
              </a:ext>
            </a:extLst>
          </p:cNvPr>
          <p:cNvSpPr/>
          <p:nvPr/>
        </p:nvSpPr>
        <p:spPr>
          <a:xfrm>
            <a:off x="10554133" y="1048534"/>
            <a:ext cx="316432" cy="316432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91A0461-05E0-464C-A3E0-01F2FB9E1569}"/>
              </a:ext>
            </a:extLst>
          </p:cNvPr>
          <p:cNvSpPr/>
          <p:nvPr/>
        </p:nvSpPr>
        <p:spPr>
          <a:xfrm>
            <a:off x="10448525" y="3273026"/>
            <a:ext cx="316432" cy="316432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00E8395-52C7-4E00-A1F7-70F030102EF3}"/>
              </a:ext>
            </a:extLst>
          </p:cNvPr>
          <p:cNvSpPr/>
          <p:nvPr/>
        </p:nvSpPr>
        <p:spPr>
          <a:xfrm>
            <a:off x="10367523" y="5985127"/>
            <a:ext cx="316432" cy="316432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row: Notched Right 65">
            <a:extLst>
              <a:ext uri="{FF2B5EF4-FFF2-40B4-BE49-F238E27FC236}">
                <a16:creationId xmlns:a16="http://schemas.microsoft.com/office/drawing/2014/main" id="{1F31FAEC-EF6C-4984-B1B0-58438224098C}"/>
              </a:ext>
            </a:extLst>
          </p:cNvPr>
          <p:cNvSpPr/>
          <p:nvPr/>
        </p:nvSpPr>
        <p:spPr>
          <a:xfrm rot="5400000">
            <a:off x="10541507" y="2491056"/>
            <a:ext cx="446899" cy="221361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Notched Right 67">
            <a:extLst>
              <a:ext uri="{FF2B5EF4-FFF2-40B4-BE49-F238E27FC236}">
                <a16:creationId xmlns:a16="http://schemas.microsoft.com/office/drawing/2014/main" id="{233F9004-A96C-4F1D-AFE2-FEC342562960}"/>
              </a:ext>
            </a:extLst>
          </p:cNvPr>
          <p:cNvSpPr/>
          <p:nvPr/>
        </p:nvSpPr>
        <p:spPr>
          <a:xfrm rot="5400000">
            <a:off x="10514917" y="4679572"/>
            <a:ext cx="446899" cy="221361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773666AE-195D-4EC1-8A15-0D3DCD05528D}"/>
              </a:ext>
            </a:extLst>
          </p:cNvPr>
          <p:cNvSpPr txBox="1">
            <a:spLocks/>
          </p:cNvSpPr>
          <p:nvPr/>
        </p:nvSpPr>
        <p:spPr>
          <a:xfrm>
            <a:off x="738649" y="1377407"/>
            <a:ext cx="9787090" cy="783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tongue is a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mass of striated muscle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covered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with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mucous membrane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. 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Its divide into 3 parts: </a:t>
            </a:r>
            <a:r>
              <a:rPr lang="en-US" sz="2200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5"/>
                  </a:solidFill>
                </a:uFill>
                <a:cs typeface="Times New Roman" pitchFamily="18" charset="0"/>
              </a:rPr>
              <a:t>tip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, </a:t>
            </a:r>
            <a:r>
              <a:rPr lang="en-US" sz="2200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6699"/>
                  </a:solidFill>
                </a:uFill>
                <a:cs typeface="Times New Roman" pitchFamily="18" charset="0"/>
              </a:rPr>
              <a:t>body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&amp; </a:t>
            </a:r>
            <a:r>
              <a:rPr lang="en-US" sz="2200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accent4"/>
                  </a:solidFill>
                </a:uFill>
                <a:cs typeface="Times New Roman" pitchFamily="18" charset="0"/>
              </a:rPr>
              <a:t>root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Its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anterior 2/3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lies in the mouth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(tip &amp; body)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Its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posterior 1/3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lies in the pharynx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(root)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It is attached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by muscles: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Above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to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200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70C0"/>
                  </a:solidFill>
                </a:uFill>
                <a:cs typeface="Times New Roman" pitchFamily="18" charset="0"/>
              </a:rPr>
              <a:t>styloid process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&amp;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70C0"/>
                  </a:solidFill>
                </a:uFill>
                <a:cs typeface="Times New Roman" pitchFamily="18" charset="0"/>
              </a:rPr>
              <a:t>soft palate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Below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to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</a:t>
            </a:r>
            <a:r>
              <a:rPr lang="en-US" sz="2200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F0"/>
                  </a:solidFill>
                </a:uFill>
                <a:cs typeface="Times New Roman" pitchFamily="18" charset="0"/>
              </a:rPr>
              <a:t>mandible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 and </a:t>
            </a:r>
            <a:r>
              <a:rPr lang="en-US" sz="2200" u="heavy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hyoid bone</a:t>
            </a:r>
          </a:p>
          <a:p>
            <a:pPr marL="360000" indent="-360000" algn="l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The tongue is essential for several Important 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Functions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: 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Normal articulation of the jaw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Manipulation of food</a:t>
            </a: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Swallowing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Taste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  <a:p>
            <a:pPr marL="540000" indent="-180000" algn="l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B050"/>
                  </a:solidFill>
                </a:uFill>
                <a:cs typeface="Times New Roman" pitchFamily="18" charset="0"/>
              </a:rPr>
              <a:t>Production of normal Speech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00B050"/>
                </a:solidFill>
              </a:uFill>
              <a:cs typeface="Times New Roman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50362A7-F6A9-4FD0-A55C-6445F852A72F}"/>
              </a:ext>
            </a:extLst>
          </p:cNvPr>
          <p:cNvSpPr txBox="1">
            <a:spLocks/>
          </p:cNvSpPr>
          <p:nvPr/>
        </p:nvSpPr>
        <p:spPr>
          <a:xfrm>
            <a:off x="738649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Oral cavity</a:t>
            </a:r>
          </a:p>
          <a:p>
            <a:r>
              <a:rPr lang="en-US" sz="3200" b="1" dirty="0"/>
              <a:t>Tongue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821815-5E12-47A0-95A3-2AA219DB2044}"/>
              </a:ext>
            </a:extLst>
          </p:cNvPr>
          <p:cNvGrpSpPr/>
          <p:nvPr/>
        </p:nvGrpSpPr>
        <p:grpSpPr>
          <a:xfrm>
            <a:off x="8256909" y="4137555"/>
            <a:ext cx="2831943" cy="2064045"/>
            <a:chOff x="8737429" y="2605825"/>
            <a:chExt cx="2831943" cy="206404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CFC7E68-6CBA-45B4-B1BE-A0C702A4782E}"/>
                </a:ext>
              </a:extLst>
            </p:cNvPr>
            <p:cNvGrpSpPr/>
            <p:nvPr/>
          </p:nvGrpSpPr>
          <p:grpSpPr>
            <a:xfrm>
              <a:off x="8737429" y="2605825"/>
              <a:ext cx="2831943" cy="2064045"/>
              <a:chOff x="4381500" y="2215668"/>
              <a:chExt cx="3429000" cy="249920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AC97C14-35B2-43DB-9171-20ACEB3E9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820"/>
              <a:stretch/>
            </p:blipFill>
            <p:spPr>
              <a:xfrm>
                <a:off x="4381500" y="2215668"/>
                <a:ext cx="3429000" cy="249920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E68CE30-26D7-405B-B4E6-860E7D63ADEF}"/>
                  </a:ext>
                </a:extLst>
              </p:cNvPr>
              <p:cNvSpPr txBox="1"/>
              <p:nvPr/>
            </p:nvSpPr>
            <p:spPr>
              <a:xfrm>
                <a:off x="5795275" y="4291422"/>
                <a:ext cx="601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Extra 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7D4556-82EE-4EB9-9CC0-5E3A4C1A385A}"/>
                </a:ext>
              </a:extLst>
            </p:cNvPr>
            <p:cNvSpPr/>
            <p:nvPr/>
          </p:nvSpPr>
          <p:spPr>
            <a:xfrm>
              <a:off x="10491067" y="4019117"/>
              <a:ext cx="660153" cy="16928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95D280D-8E6F-47C1-A313-19EA0086553E}"/>
                </a:ext>
              </a:extLst>
            </p:cNvPr>
            <p:cNvSpPr/>
            <p:nvPr/>
          </p:nvSpPr>
          <p:spPr>
            <a:xfrm>
              <a:off x="9598439" y="2605825"/>
              <a:ext cx="825722" cy="16350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6DA20E-42B8-46C3-8526-02BB68135414}"/>
                </a:ext>
              </a:extLst>
            </p:cNvPr>
            <p:cNvSpPr/>
            <p:nvPr/>
          </p:nvSpPr>
          <p:spPr>
            <a:xfrm>
              <a:off x="10952621" y="3429000"/>
              <a:ext cx="532412" cy="1635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D7D0125-1722-43E2-BD6D-98444124C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514" y="1769258"/>
            <a:ext cx="3162735" cy="20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098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1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نسق1</Template>
  <TotalTime>50076</TotalTime>
  <Words>2619</Words>
  <Application>Microsoft Office PowerPoint</Application>
  <PresentationFormat>Widescreen</PresentationFormat>
  <Paragraphs>514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Agency FB</vt:lpstr>
      <vt:lpstr>Arabic Typesetting</vt:lpstr>
      <vt:lpstr>Arial</vt:lpstr>
      <vt:lpstr>Calibri</vt:lpstr>
      <vt:lpstr>Calibri Light</vt:lpstr>
      <vt:lpstr>Courier New</vt:lpstr>
      <vt:lpstr>Open Sans</vt:lpstr>
      <vt:lpstr>Times New Roman</vt:lpstr>
      <vt:lpstr>Wingdings</vt:lpstr>
      <vt:lpstr>نسق1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dell</dc:creator>
  <cp:lastModifiedBy>روان</cp:lastModifiedBy>
  <cp:revision>214</cp:revision>
  <dcterms:created xsi:type="dcterms:W3CDTF">2017-11-21T18:13:31Z</dcterms:created>
  <dcterms:modified xsi:type="dcterms:W3CDTF">2018-11-14T11:44:19Z</dcterms:modified>
</cp:coreProperties>
</file>