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9" r:id="rId1"/>
  </p:sldMasterIdLst>
  <p:notesMasterIdLst>
    <p:notesMasterId r:id="rId20"/>
  </p:notesMasterIdLst>
  <p:sldIdLst>
    <p:sldId id="340" r:id="rId2"/>
    <p:sldId id="297" r:id="rId3"/>
    <p:sldId id="318" r:id="rId4"/>
    <p:sldId id="300" r:id="rId5"/>
    <p:sldId id="302" r:id="rId6"/>
    <p:sldId id="332" r:id="rId7"/>
    <p:sldId id="335" r:id="rId8"/>
    <p:sldId id="306" r:id="rId9"/>
    <p:sldId id="307" r:id="rId10"/>
    <p:sldId id="311" r:id="rId11"/>
    <p:sldId id="312" r:id="rId12"/>
    <p:sldId id="319" r:id="rId13"/>
    <p:sldId id="309" r:id="rId14"/>
    <p:sldId id="310" r:id="rId15"/>
    <p:sldId id="308" r:id="rId16"/>
    <p:sldId id="336" r:id="rId17"/>
    <p:sldId id="339" r:id="rId18"/>
    <p:sldId id="341" r:id="rId19"/>
  </p:sldIdLst>
  <p:sldSz cx="12192000" cy="6858000"/>
  <p:notesSz cx="6858000" cy="9144000"/>
  <p:embeddedFontLst>
    <p:embeddedFont>
      <p:font typeface="Calibri Light" pitchFamily="34" charset="0"/>
      <p:regular r:id="rId21"/>
      <p:italic r:id="rId22"/>
    </p:embeddedFont>
    <p:embeddedFont>
      <p:font typeface="Arabic Typesetting" pitchFamily="66" charset="-78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gency FB" pitchFamily="34" charset="0"/>
      <p:regular r:id="rId28"/>
      <p:bold r:id="rId29"/>
    </p:embeddedFont>
    <p:embeddedFont>
      <p:font typeface="Arial Unicode MS" pitchFamily="34" charset="-128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F2D1"/>
    <a:srgbClr val="9954CC"/>
    <a:srgbClr val="CCFFCC"/>
    <a:srgbClr val="99FF99"/>
    <a:srgbClr val="FFE8AF"/>
    <a:srgbClr val="FED163"/>
    <a:srgbClr val="FF9BCD"/>
    <a:srgbClr val="CC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6" autoAdjust="0"/>
    <p:restoredTop sz="93867" autoAdjust="0"/>
  </p:normalViewPr>
  <p:slideViewPr>
    <p:cSldViewPr snapToGrid="0">
      <p:cViewPr>
        <p:scale>
          <a:sx n="75" d="100"/>
          <a:sy n="75" d="100"/>
        </p:scale>
        <p:origin x="-4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rive.google.com/open?id=1kDI0uDiMu9lh7EOrJ42AJmZyxZvzKLJiQOn_u9yafl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xmlns="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xmlns="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xmlns="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xmlns="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xmlns="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xmlns="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62D82B-189E-4C68-BAAC-08BC49E6CC27}"/>
              </a:ext>
            </a:extLst>
          </p:cNvPr>
          <p:cNvSpPr/>
          <p:nvPr/>
        </p:nvSpPr>
        <p:spPr>
          <a:xfrm>
            <a:off x="3658685" y="2460131"/>
            <a:ext cx="487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Anatomy of Salivary Glands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xmlns="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xmlns="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xmlns="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xmlns="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xmlns="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xmlns="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xmlns="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xmlns="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xmlns="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xmlns="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Don't touch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587500"/>
            <a:ext cx="1680655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C0D64F9-3E5F-4793-8D12-1DE5BF3DC99E}"/>
              </a:ext>
            </a:extLst>
          </p:cNvPr>
          <p:cNvSpPr/>
          <p:nvPr/>
        </p:nvSpPr>
        <p:spPr>
          <a:xfrm>
            <a:off x="703481" y="4312072"/>
            <a:ext cx="3312649" cy="774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90" y="2661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Submandibular Gland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89" y="1287061"/>
            <a:ext cx="11516013" cy="1868293"/>
          </a:xfrm>
        </p:spPr>
        <p:txBody>
          <a:bodyPr>
            <a:normAutofit/>
          </a:bodyPr>
          <a:lstStyle/>
          <a:p>
            <a:pPr algn="l" rtl="0">
              <a:buFont typeface="Courier New" charset="0"/>
              <a:buChar char="o"/>
            </a:pPr>
            <a:r>
              <a:rPr lang="en-US" altLang="en-US" sz="2000" dirty="0"/>
              <a:t>l</a:t>
            </a:r>
            <a:r>
              <a:rPr lang="en-US" sz="2000" dirty="0"/>
              <a:t>ocated deep to the body of the mandible.</a:t>
            </a:r>
          </a:p>
          <a:p>
            <a:pPr algn="l" rtl="0">
              <a:buFont typeface="Courier New" charset="0"/>
              <a:buChar char="o"/>
            </a:pPr>
            <a:r>
              <a:rPr lang="en-US" sz="2000" dirty="0"/>
              <a:t>Formed of two parts:</a:t>
            </a:r>
          </a:p>
          <a:p>
            <a:pPr lvl="1" algn="l" rtl="0"/>
            <a:r>
              <a:rPr lang="en-US" sz="2000" dirty="0"/>
              <a:t>Large </a:t>
            </a:r>
            <a:r>
              <a:rPr lang="en-US" sz="2000" b="1" dirty="0"/>
              <a:t>Superficial </a:t>
            </a:r>
            <a:r>
              <a:rPr lang="en-US" sz="2000" dirty="0"/>
              <a:t>Part</a:t>
            </a:r>
          </a:p>
          <a:p>
            <a:pPr lvl="1" algn="l" rtl="0"/>
            <a:r>
              <a:rPr lang="en-US" sz="2000" dirty="0"/>
              <a:t>Small </a:t>
            </a:r>
            <a:r>
              <a:rPr lang="en-US" sz="2000" b="1" dirty="0"/>
              <a:t>Deep</a:t>
            </a:r>
            <a:r>
              <a:rPr lang="en-US" sz="2000" dirty="0"/>
              <a:t> Part</a:t>
            </a:r>
          </a:p>
          <a:p>
            <a:pPr marL="266700" lvl="1" indent="-266700" algn="l" rtl="0"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Both parts continuate around the mylohyoid muscle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65824" y="2334738"/>
            <a:ext cx="216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55885" y="2667851"/>
            <a:ext cx="1656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BB1A90D-0AF8-4940-82D1-2FB45D932633}"/>
              </a:ext>
            </a:extLst>
          </p:cNvPr>
          <p:cNvCxnSpPr/>
          <p:nvPr/>
        </p:nvCxnSpPr>
        <p:spPr>
          <a:xfrm flipV="1">
            <a:off x="4183980" y="1591739"/>
            <a:ext cx="100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CC69BA2-71C1-4046-B2DE-712345962DCC}"/>
              </a:ext>
            </a:extLst>
          </p:cNvPr>
          <p:cNvGrpSpPr/>
          <p:nvPr/>
        </p:nvGrpSpPr>
        <p:grpSpPr>
          <a:xfrm>
            <a:off x="5367941" y="286091"/>
            <a:ext cx="2160000" cy="2127810"/>
            <a:chOff x="5338300" y="4130917"/>
            <a:chExt cx="2995207" cy="2460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300" y="4130917"/>
              <a:ext cx="2995207" cy="246090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9C852555-ABD6-49A4-A8F2-28E80069355B}"/>
                </a:ext>
              </a:extLst>
            </p:cNvPr>
            <p:cNvSpPr/>
            <p:nvPr/>
          </p:nvSpPr>
          <p:spPr>
            <a:xfrm>
              <a:off x="7691891" y="6280380"/>
              <a:ext cx="478074" cy="14029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D9A6803-0641-42C5-AE5A-F8B71B289C57}"/>
              </a:ext>
            </a:extLst>
          </p:cNvPr>
          <p:cNvGrpSpPr/>
          <p:nvPr/>
        </p:nvGrpSpPr>
        <p:grpSpPr>
          <a:xfrm>
            <a:off x="7814457" y="198717"/>
            <a:ext cx="4180092" cy="2560298"/>
            <a:chOff x="358803" y="3959768"/>
            <a:chExt cx="4815955" cy="25602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406D78F-9776-49B6-BB0C-BE4083ED970F}"/>
                </a:ext>
              </a:extLst>
            </p:cNvPr>
            <p:cNvGrpSpPr/>
            <p:nvPr/>
          </p:nvGrpSpPr>
          <p:grpSpPr>
            <a:xfrm>
              <a:off x="358803" y="3959768"/>
              <a:ext cx="4815955" cy="2560299"/>
              <a:chOff x="907773" y="4847796"/>
              <a:chExt cx="7052641" cy="306761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73" y="4847796"/>
                <a:ext cx="7052641" cy="3067617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220276" y="7160039"/>
                <a:ext cx="301487" cy="183667"/>
              </a:xfrm>
              <a:prstGeom prst="rect">
                <a:avLst/>
              </a:prstGeom>
              <a:noFill/>
              <a:ln w="28575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37543" y="7160039"/>
                <a:ext cx="301487" cy="183667"/>
              </a:xfrm>
              <a:prstGeom prst="rect">
                <a:avLst/>
              </a:prstGeom>
              <a:noFill/>
              <a:ln w="28575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941982" y="7372923"/>
                <a:ext cx="579781" cy="15426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38867" y="7378285"/>
                <a:ext cx="579781" cy="15426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AC23BBD-97D3-4F62-943E-016A6A44D23D}"/>
                </a:ext>
              </a:extLst>
            </p:cNvPr>
            <p:cNvCxnSpPr/>
            <p:nvPr/>
          </p:nvCxnSpPr>
          <p:spPr>
            <a:xfrm flipV="1">
              <a:off x="1078029" y="5937387"/>
              <a:ext cx="154005" cy="384266"/>
            </a:xfrm>
            <a:prstGeom prst="straightConnector1">
              <a:avLst/>
            </a:prstGeom>
            <a:ln w="38100">
              <a:solidFill>
                <a:srgbClr val="FED1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376FE60-3E97-4CF3-9D7C-22D72B56A214}"/>
              </a:ext>
            </a:extLst>
          </p:cNvPr>
          <p:cNvCxnSpPr>
            <a:cxnSpLocks/>
          </p:cNvCxnSpPr>
          <p:nvPr/>
        </p:nvCxnSpPr>
        <p:spPr>
          <a:xfrm flipV="1">
            <a:off x="0" y="3275103"/>
            <a:ext cx="12192000" cy="1497"/>
          </a:xfrm>
          <a:prstGeom prst="line">
            <a:avLst/>
          </a:prstGeom>
          <a:ln w="9525" cap="flat" cmpd="sng" algn="ctr">
            <a:solidFill>
              <a:srgbClr val="CC99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E2F791-0AEA-4C4F-9CC7-D48BC8B1A574}"/>
              </a:ext>
            </a:extLst>
          </p:cNvPr>
          <p:cNvSpPr/>
          <p:nvPr/>
        </p:nvSpPr>
        <p:spPr>
          <a:xfrm>
            <a:off x="533461" y="3396349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Supply</a:t>
            </a:r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9AED2A7-41A8-42FC-8893-14EBA75FB707}"/>
              </a:ext>
            </a:extLst>
          </p:cNvPr>
          <p:cNvSpPr/>
          <p:nvPr/>
        </p:nvSpPr>
        <p:spPr>
          <a:xfrm>
            <a:off x="4058272" y="4312072"/>
            <a:ext cx="3262720" cy="774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F372B0E2-88F8-4ABC-9C69-009A21129F9B}"/>
              </a:ext>
            </a:extLst>
          </p:cNvPr>
          <p:cNvSpPr/>
          <p:nvPr/>
        </p:nvSpPr>
        <p:spPr>
          <a:xfrm>
            <a:off x="703481" y="5168285"/>
            <a:ext cx="6617511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8940122-8AD9-4207-805B-A531D8A8FF7F}"/>
              </a:ext>
            </a:extLst>
          </p:cNvPr>
          <p:cNvSpPr/>
          <p:nvPr/>
        </p:nvSpPr>
        <p:spPr>
          <a:xfrm>
            <a:off x="4156639" y="4312072"/>
            <a:ext cx="306598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Venous drainage:</a:t>
            </a:r>
          </a:p>
          <a:p>
            <a:pPr marL="17938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Facial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vein.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156921-D9FE-41E8-BF6B-1A5310344DC5}"/>
              </a:ext>
            </a:extLst>
          </p:cNvPr>
          <p:cNvSpPr txBox="1"/>
          <p:nvPr/>
        </p:nvSpPr>
        <p:spPr>
          <a:xfrm>
            <a:off x="717275" y="4396450"/>
            <a:ext cx="3285060" cy="56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1F0B36-2BAB-4F41-BE88-914C5942417C}"/>
              </a:ext>
            </a:extLst>
          </p:cNvPr>
          <p:cNvSpPr txBox="1"/>
          <p:nvPr/>
        </p:nvSpPr>
        <p:spPr>
          <a:xfrm>
            <a:off x="717275" y="5335412"/>
            <a:ext cx="6603717" cy="6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D02AAF6-684D-4131-B2D3-E1A18F12F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07" y="5065776"/>
            <a:ext cx="3542083" cy="93886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2DE12AD-25A2-4C77-BDE7-1C335378957A}"/>
              </a:ext>
            </a:extLst>
          </p:cNvPr>
          <p:cNvSpPr/>
          <p:nvPr/>
        </p:nvSpPr>
        <p:spPr>
          <a:xfrm>
            <a:off x="743706" y="4330864"/>
            <a:ext cx="345995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Arterial supply:</a:t>
            </a:r>
          </a:p>
          <a:p>
            <a:pPr marL="179388"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Facial</a:t>
            </a: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artery.</a:t>
            </a:r>
            <a:endParaRPr lang="en-US" sz="1600" kern="1200" dirty="0">
              <a:solidFill>
                <a:prstClr val="white">
                  <a:lumMod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1">
            <a:extLst>
              <a:ext uri="{FF2B5EF4-FFF2-40B4-BE49-F238E27FC236}">
                <a16:creationId xmlns:a16="http://schemas.microsoft.com/office/drawing/2014/main" xmlns="" id="{E6B8208E-6777-4C26-80C8-CB1EC49F7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12" y="3739950"/>
            <a:ext cx="3841105" cy="248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242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8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Submandibular Duct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63" y="3366317"/>
            <a:ext cx="11366851" cy="3568585"/>
          </a:xfrm>
        </p:spPr>
        <p:txBody>
          <a:bodyPr>
            <a:normAutofit/>
          </a:bodyPr>
          <a:lstStyle/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The duct emerges from the </a:t>
            </a:r>
            <a:r>
              <a:rPr lang="en-US" sz="2000" i="1" dirty="0"/>
              <a:t>deep</a:t>
            </a:r>
            <a:r>
              <a:rPr lang="en-US" sz="2000" dirty="0"/>
              <a:t> part of the gland. </a:t>
            </a:r>
          </a:p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passes forward along the side of the tongue, </a:t>
            </a:r>
            <a:r>
              <a:rPr lang="en-US" sz="2000" i="1" dirty="0"/>
              <a:t>under</a:t>
            </a:r>
            <a:r>
              <a:rPr lang="en-US" sz="2000" dirty="0"/>
              <a:t> the mucous membrane of the floor of the mouth. </a:t>
            </a:r>
          </a:p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is </a:t>
            </a:r>
            <a:r>
              <a:rPr lang="en-US" sz="2000" u="sng" dirty="0"/>
              <a:t>crossed laterally</a:t>
            </a:r>
            <a:r>
              <a:rPr lang="en-US" sz="2000" dirty="0"/>
              <a:t> by the </a:t>
            </a:r>
            <a:r>
              <a:rPr lang="en-US" sz="2000" b="1" dirty="0"/>
              <a:t>lingual </a:t>
            </a:r>
            <a:r>
              <a:rPr lang="en-US" sz="2000" dirty="0"/>
              <a:t>nerve.</a:t>
            </a:r>
          </a:p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opens into floor of  mouth on the summit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(highest point) </a:t>
            </a:r>
            <a:r>
              <a:rPr lang="en-US" sz="2000" dirty="0"/>
              <a:t>of a small sublingual papilla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(the sublingual caruncle*)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/>
              <a:t>which lies at the side of the </a:t>
            </a:r>
            <a:r>
              <a:rPr lang="en-US" sz="2000" b="1" dirty="0"/>
              <a:t>frenulum</a:t>
            </a:r>
            <a:r>
              <a:rPr lang="en-US" sz="2000" dirty="0"/>
              <a:t> of the tongue.</a:t>
            </a:r>
          </a:p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Clinically, it is important to remember that the submandibular duct can be palpated through the floor of the mouth alongside the tongue. </a:t>
            </a:r>
          </a:p>
          <a:p>
            <a:pPr algn="l" rtl="0"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Saliva can usually be seen emerging from the orifice of the duct.</a:t>
            </a:r>
          </a:p>
          <a:p>
            <a:pPr marL="0" indent="0" algn="l" rtl="0">
              <a:buClr>
                <a:schemeClr val="tx1"/>
              </a:buClr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Sublingual caruncle: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an eminence on either side of the frenulum of the tongue, on which the major duct of the sublingual gland and the duct of the submandibular gland open.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789016" y="4461778"/>
            <a:ext cx="1404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41840" y="5137909"/>
            <a:ext cx="244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ABD0788-00EC-48CB-AA00-526A44179A3A}"/>
              </a:ext>
            </a:extLst>
          </p:cNvPr>
          <p:cNvGrpSpPr/>
          <p:nvPr/>
        </p:nvGrpSpPr>
        <p:grpSpPr>
          <a:xfrm>
            <a:off x="4299284" y="1261086"/>
            <a:ext cx="3249652" cy="1973367"/>
            <a:chOff x="7457739" y="556592"/>
            <a:chExt cx="4681332" cy="37286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2913" r="3547"/>
            <a:stretch/>
          </p:blipFill>
          <p:spPr>
            <a:xfrm>
              <a:off x="7457739" y="556592"/>
              <a:ext cx="4681332" cy="372861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278853" y="2923222"/>
              <a:ext cx="562257" cy="13716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50624" y="3460637"/>
              <a:ext cx="833072" cy="14630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6704" y="1977886"/>
              <a:ext cx="735496" cy="160129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32C72AB-F7AD-4170-9EC8-A1EF0DC2DBC7}"/>
              </a:ext>
            </a:extLst>
          </p:cNvPr>
          <p:cNvCxnSpPr/>
          <p:nvPr/>
        </p:nvCxnSpPr>
        <p:spPr>
          <a:xfrm>
            <a:off x="10050116" y="4855478"/>
            <a:ext cx="1548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2AE0803-A15B-46E5-91E2-B209B3599991}"/>
              </a:ext>
            </a:extLst>
          </p:cNvPr>
          <p:cNvGrpSpPr/>
          <p:nvPr/>
        </p:nvGrpSpPr>
        <p:grpSpPr>
          <a:xfrm>
            <a:off x="8159938" y="987847"/>
            <a:ext cx="3539347" cy="2264553"/>
            <a:chOff x="7248249" y="4406368"/>
            <a:chExt cx="4872631" cy="23169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" t="2566" r="6897" b="8291"/>
            <a:stretch/>
          </p:blipFill>
          <p:spPr>
            <a:xfrm>
              <a:off x="7248249" y="4406368"/>
              <a:ext cx="4872631" cy="231694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902314" y="5419168"/>
              <a:ext cx="1209096" cy="137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83526" y="6041111"/>
              <a:ext cx="1972508" cy="22065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9116751" y="5517847"/>
              <a:ext cx="2165350" cy="3812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965717" y="5695440"/>
              <a:ext cx="1212588" cy="12801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9201141" y="5777230"/>
              <a:ext cx="1610428" cy="18818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87452DD">
            <a:extLst>
              <a:ext uri="{FF2B5EF4-FFF2-40B4-BE49-F238E27FC236}">
                <a16:creationId xmlns:a16="http://schemas.microsoft.com/office/drawing/2014/main" xmlns="" id="{0ACDBEB4-3EC0-421E-9050-1CBD8D2D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61725" r="3665" b="1648"/>
          <a:stretch>
            <a:fillRect/>
          </a:stretch>
        </p:blipFill>
        <p:spPr bwMode="auto">
          <a:xfrm>
            <a:off x="808319" y="1419621"/>
            <a:ext cx="3051842" cy="18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9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F153DD9B-7DBD-43C2-8A95-C959E0B51667}"/>
              </a:ext>
            </a:extLst>
          </p:cNvPr>
          <p:cNvSpPr txBox="1">
            <a:spLocks/>
          </p:cNvSpPr>
          <p:nvPr/>
        </p:nvSpPr>
        <p:spPr>
          <a:xfrm>
            <a:off x="647700" y="186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Submandibular Duct</a:t>
            </a:r>
          </a:p>
          <a:p>
            <a:r>
              <a:rPr lang="en-US" sz="3200" b="1" dirty="0"/>
              <a:t>Clinical 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644581-7FFE-436F-A60C-EFDF7350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48" y="1512235"/>
            <a:ext cx="3289252" cy="3377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BED759-734D-46B6-BF29-C9D93FBB2589}"/>
              </a:ext>
            </a:extLst>
          </p:cNvPr>
          <p:cNvSpPr txBox="1"/>
          <p:nvPr/>
        </p:nvSpPr>
        <p:spPr>
          <a:xfrm>
            <a:off x="668338" y="1581150"/>
            <a:ext cx="797083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defRPr/>
            </a:pPr>
            <a:r>
              <a:rPr lang="en-US" sz="2000" b="1" dirty="0">
                <a:latin typeface="+mn-lt"/>
                <a:cs typeface="Times New Roman" pitchFamily="18" charset="0"/>
              </a:rPr>
              <a:t>1. </a:t>
            </a:r>
            <a:r>
              <a:rPr lang="en-US" sz="2000" b="1" dirty="0" err="1">
                <a:latin typeface="+mn-lt"/>
                <a:cs typeface="Times New Roman" pitchFamily="18" charset="0"/>
              </a:rPr>
              <a:t>Calcus</a:t>
            </a:r>
            <a:r>
              <a:rPr lang="en-US" sz="2000" b="1" dirty="0">
                <a:latin typeface="+mn-lt"/>
                <a:cs typeface="Times New Roman" pitchFamily="18" charset="0"/>
              </a:rPr>
              <a:t> Formation</a:t>
            </a:r>
          </a:p>
          <a:p>
            <a:pPr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dirty="0">
                <a:latin typeface="+mn-lt"/>
              </a:rPr>
              <a:t>The </a:t>
            </a:r>
            <a:r>
              <a:rPr lang="en-US" sz="2000" u="sng" dirty="0">
                <a:latin typeface="+mn-lt"/>
              </a:rPr>
              <a:t>submandibular duct </a:t>
            </a:r>
            <a:r>
              <a:rPr lang="en-US" sz="2000" dirty="0">
                <a:latin typeface="+mn-lt"/>
              </a:rPr>
              <a:t>is a common site of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calculus formation.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+mn-lt"/>
              </a:rPr>
              <a:t>The presence of a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tense swelling below the body of the mandible</a:t>
            </a:r>
            <a:r>
              <a:rPr lang="en-US" sz="2000" dirty="0">
                <a:latin typeface="+mn-lt"/>
              </a:rPr>
              <a:t>, which is greatest </a:t>
            </a:r>
            <a:r>
              <a:rPr lang="en-US" sz="2000" u="sng" dirty="0">
                <a:latin typeface="+mn-lt"/>
              </a:rPr>
              <a:t>before</a:t>
            </a:r>
            <a:r>
              <a:rPr lang="en-US" sz="2000" dirty="0">
                <a:latin typeface="+mn-lt"/>
              </a:rPr>
              <a:t> or </a:t>
            </a:r>
            <a:r>
              <a:rPr lang="en-US" sz="2000" u="sng" dirty="0">
                <a:latin typeface="+mn-lt"/>
              </a:rPr>
              <a:t>during a meal</a:t>
            </a:r>
            <a:r>
              <a:rPr lang="en-US" sz="2000" dirty="0">
                <a:latin typeface="+mn-lt"/>
              </a:rPr>
              <a:t> and is reduced in size or absent between meals, is </a:t>
            </a:r>
            <a:r>
              <a:rPr lang="en-US" sz="2000" b="1" dirty="0">
                <a:latin typeface="+mn-lt"/>
              </a:rPr>
              <a:t>diagnostic</a:t>
            </a:r>
            <a:r>
              <a:rPr lang="en-US" sz="2000" dirty="0">
                <a:latin typeface="+mn-lt"/>
              </a:rPr>
              <a:t> of the condition.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+mn-lt"/>
              </a:rPr>
              <a:t>Clinically: examination of the floor of the mouth will reveal </a:t>
            </a:r>
            <a:r>
              <a:rPr lang="en-US" sz="2000" u="sng" dirty="0">
                <a:latin typeface="+mn-lt"/>
              </a:rPr>
              <a:t>absence of ejection of saliva</a:t>
            </a:r>
            <a:r>
              <a:rPr lang="en-US" sz="2000" dirty="0">
                <a:latin typeface="+mn-lt"/>
              </a:rPr>
              <a:t> from the orifice of the duct of the affected gland + Frequently, the stone can be </a:t>
            </a:r>
            <a:r>
              <a:rPr lang="en-US" sz="2000" u="sng" dirty="0">
                <a:latin typeface="+mn-lt"/>
              </a:rPr>
              <a:t>palpated</a:t>
            </a:r>
            <a:r>
              <a:rPr lang="en-US" sz="2000" dirty="0">
                <a:latin typeface="+mn-lt"/>
              </a:rPr>
              <a:t> in the duct, which lies below the mucous membrane of the floor of the mouth.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3944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amila\My Documents\Student Gray\8. Head and neck\F66122-008-f14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6"/>
          <a:stretch>
            <a:fillRect/>
          </a:stretch>
        </p:blipFill>
        <p:spPr>
          <a:xfrm>
            <a:off x="6684885" y="692567"/>
            <a:ext cx="2271916" cy="1869658"/>
          </a:xfrm>
          <a:prstGeom prst="rect">
            <a:avLst/>
          </a:prstGeom>
          <a:ln w="5715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20" y="297037"/>
            <a:ext cx="10076380" cy="1043135"/>
          </a:xfrm>
        </p:spPr>
        <p:txBody>
          <a:bodyPr>
            <a:normAutofit/>
          </a:bodyPr>
          <a:lstStyle/>
          <a:p>
            <a:r>
              <a:rPr lang="en-US" sz="3600" b="1" dirty="0"/>
              <a:t>Sublingual Gland</a:t>
            </a:r>
          </a:p>
        </p:txBody>
      </p:sp>
      <p:pic>
        <p:nvPicPr>
          <p:cNvPr id="5" name="Picture 2" descr="C:\Documents and Settings\Jamila\My Documents\Student Gray\8. Head and neck\F66122-008-f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1" b="2350"/>
          <a:stretch>
            <a:fillRect/>
          </a:stretch>
        </p:blipFill>
        <p:spPr>
          <a:xfrm>
            <a:off x="6928870" y="2818932"/>
            <a:ext cx="4623418" cy="192440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159CB81-EB45-423A-8E77-10E630747A0E}"/>
              </a:ext>
            </a:extLst>
          </p:cNvPr>
          <p:cNvGrpSpPr/>
          <p:nvPr/>
        </p:nvGrpSpPr>
        <p:grpSpPr>
          <a:xfrm>
            <a:off x="9038062" y="162342"/>
            <a:ext cx="3184579" cy="2656590"/>
            <a:chOff x="8831667" y="4201886"/>
            <a:chExt cx="3532365" cy="26561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" t="4876" r="14935" b="6466"/>
            <a:stretch/>
          </p:blipFill>
          <p:spPr>
            <a:xfrm>
              <a:off x="8831667" y="4201886"/>
              <a:ext cx="3242276" cy="26561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17587" y="4228189"/>
              <a:ext cx="946445" cy="37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Extra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39B40D-3BFB-412A-8C0D-C532E044E2D5}"/>
              </a:ext>
            </a:extLst>
          </p:cNvPr>
          <p:cNvSpPr/>
          <p:nvPr/>
        </p:nvSpPr>
        <p:spPr>
          <a:xfrm>
            <a:off x="7134639" y="4504795"/>
            <a:ext cx="775252" cy="238540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D73BA-CE3F-41E0-BF9E-70C342A431EF}"/>
              </a:ext>
            </a:extLst>
          </p:cNvPr>
          <p:cNvSpPr txBox="1"/>
          <p:nvPr/>
        </p:nvSpPr>
        <p:spPr>
          <a:xfrm>
            <a:off x="571500" y="1111572"/>
            <a:ext cx="575330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1" i="1" dirty="0">
                <a:latin typeface="+mn-lt"/>
                <a:cs typeface="Arial" panose="020B0604020202020204" pitchFamily="34" charset="0"/>
              </a:rPr>
              <a:t>Location:</a:t>
            </a:r>
            <a:endParaRPr lang="en-US" sz="1800" dirty="0">
              <a:latin typeface="+mn-lt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altLang="en-US" sz="1800" dirty="0">
                <a:latin typeface="+mn-lt"/>
                <a:cs typeface="Arial" panose="020B0604020202020204" pitchFamily="34" charset="0"/>
              </a:rPr>
              <a:t>Almond shaped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smallest of the three main salivary glands.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It lies below the mucous membrane of the floor of mouth</a:t>
            </a:r>
            <a:r>
              <a:rPr lang="en-GB" sz="1800" dirty="0">
                <a:latin typeface="+mn-lt"/>
                <a:cs typeface="Arial" panose="020B0604020202020204" pitchFamily="34" charset="0"/>
              </a:rPr>
              <a:t>(between mylohyoid &amp; side of the tongue)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close to the midline.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18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+mn-lt"/>
                <a:cs typeface="Arial" panose="020B0604020202020204" pitchFamily="34" charset="0"/>
              </a:rPr>
              <a:t>Sublingual Ducts: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The sublingual ducts are 8 to 20 in number.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Most open into floor of  mouth on the summit of the sublingual fold, but a few may open into the submandibular duct. </a:t>
            </a:r>
          </a:p>
          <a:p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A598B2F-C2DD-43B6-840E-4DE02A985078}"/>
              </a:ext>
            </a:extLst>
          </p:cNvPr>
          <p:cNvCxnSpPr>
            <a:cxnSpLocks/>
          </p:cNvCxnSpPr>
          <p:nvPr/>
        </p:nvCxnSpPr>
        <p:spPr>
          <a:xfrm>
            <a:off x="0" y="4848225"/>
            <a:ext cx="12222641" cy="0"/>
          </a:xfrm>
          <a:prstGeom prst="line">
            <a:avLst/>
          </a:prstGeom>
          <a:ln w="9525" cap="flat" cmpd="sng" algn="ctr">
            <a:solidFill>
              <a:srgbClr val="CC99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E4B7EFE-03E4-4153-8DDF-7E20685EF224}"/>
              </a:ext>
            </a:extLst>
          </p:cNvPr>
          <p:cNvSpPr/>
          <p:nvPr/>
        </p:nvSpPr>
        <p:spPr>
          <a:xfrm>
            <a:off x="470752" y="4915132"/>
            <a:ext cx="1821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Clinical Note: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A01BD0C-337F-4371-91C9-3D3591D1FECC}"/>
              </a:ext>
            </a:extLst>
          </p:cNvPr>
          <p:cNvSpPr txBox="1"/>
          <p:nvPr/>
        </p:nvSpPr>
        <p:spPr>
          <a:xfrm>
            <a:off x="304800" y="5324767"/>
            <a:ext cx="8372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RANULA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It is a mucus extravasation cyst.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Involved sublingual gland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Found on the floor of the mouth.</a:t>
            </a:r>
          </a:p>
          <a:p>
            <a:endParaRPr lang="en-GB" sz="1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621FAC-764D-4B82-B6C0-43731A6C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010" y="4920432"/>
            <a:ext cx="5400675" cy="1703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0025ED-598D-404E-B7C0-F948064F9FA5}"/>
              </a:ext>
            </a:extLst>
          </p:cNvPr>
          <p:cNvSpPr txBox="1"/>
          <p:nvPr/>
        </p:nvSpPr>
        <p:spPr>
          <a:xfrm>
            <a:off x="3866732" y="63915"/>
            <a:ext cx="2923051" cy="861774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en-US" sz="1000" dirty="0"/>
              <a:t>Remember: </a:t>
            </a:r>
          </a:p>
          <a:p>
            <a:r>
              <a:rPr lang="en-US" sz="1000" dirty="0"/>
              <a:t>1- A </a:t>
            </a:r>
            <a:r>
              <a:rPr lang="en-US" sz="1000" dirty="0" err="1"/>
              <a:t>ranula</a:t>
            </a:r>
            <a:r>
              <a:rPr lang="en-US" sz="1000" dirty="0"/>
              <a:t> is a mucous a extravasation cyst </a:t>
            </a:r>
            <a:r>
              <a:rPr lang="en-US" sz="1000" dirty="0">
                <a:solidFill>
                  <a:srgbClr val="FF0000"/>
                </a:solidFill>
              </a:rPr>
              <a:t>(related to sublingual gland)</a:t>
            </a:r>
          </a:p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2- stones are mostly </a:t>
            </a:r>
            <a:r>
              <a:rPr lang="en-US" sz="1000" dirty="0">
                <a:solidFill>
                  <a:srgbClr val="FF0000"/>
                </a:solidFill>
              </a:rPr>
              <a:t>(related to submandibular)</a:t>
            </a:r>
          </a:p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 Mumps is a swelling </a:t>
            </a:r>
            <a:r>
              <a:rPr lang="en-US" sz="1000" dirty="0">
                <a:solidFill>
                  <a:srgbClr val="FF0000"/>
                </a:solidFill>
              </a:rPr>
              <a:t>(related to the parotid)</a:t>
            </a:r>
            <a:endParaRPr lang="ar-SA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46BE1D-7E7A-4F2E-9202-8962C432ACB8}"/>
              </a:ext>
            </a:extLst>
          </p:cNvPr>
          <p:cNvSpPr/>
          <p:nvPr/>
        </p:nvSpPr>
        <p:spPr>
          <a:xfrm>
            <a:off x="939147" y="1809438"/>
            <a:ext cx="3262720" cy="774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789AE0-91C4-4001-A9BE-EA4F19677812}"/>
              </a:ext>
            </a:extLst>
          </p:cNvPr>
          <p:cNvSpPr/>
          <p:nvPr/>
        </p:nvSpPr>
        <p:spPr>
          <a:xfrm>
            <a:off x="4244009" y="1809438"/>
            <a:ext cx="3262720" cy="774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36F56DE-7B2A-4EBD-9D22-412B2BA612B8}"/>
              </a:ext>
            </a:extLst>
          </p:cNvPr>
          <p:cNvSpPr/>
          <p:nvPr/>
        </p:nvSpPr>
        <p:spPr>
          <a:xfrm>
            <a:off x="889218" y="2665651"/>
            <a:ext cx="6617511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AB43E9-167E-4F68-BF42-D0B6DB9879A9}"/>
              </a:ext>
            </a:extLst>
          </p:cNvPr>
          <p:cNvSpPr/>
          <p:nvPr/>
        </p:nvSpPr>
        <p:spPr>
          <a:xfrm>
            <a:off x="886972" y="3467292"/>
            <a:ext cx="6624000" cy="2901041"/>
          </a:xfrm>
          <a:prstGeom prst="rect">
            <a:avLst/>
          </a:prstGeom>
          <a:solidFill>
            <a:srgbClr val="FFF2D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653" y="1809438"/>
            <a:ext cx="6614076" cy="4814645"/>
          </a:xfrm>
        </p:spPr>
        <p:txBody>
          <a:bodyPr>
            <a:normAutofit lnSpcReduction="10000"/>
          </a:bodyPr>
          <a:lstStyle/>
          <a:p>
            <a:pPr algn="l" rtl="0"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Arterial supply:</a:t>
            </a:r>
          </a:p>
          <a:p>
            <a:pPr marL="179388" indent="0" algn="l" rtl="0">
              <a:buNone/>
              <a:defRPr/>
            </a:pPr>
            <a:r>
              <a:rPr lang="en-US" sz="2000" b="1" dirty="0"/>
              <a:t>Facial</a:t>
            </a:r>
            <a:r>
              <a:rPr lang="en-US" sz="2000" dirty="0"/>
              <a:t> artery.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(lingual branch)</a:t>
            </a:r>
          </a:p>
          <a:p>
            <a:pPr marL="179388" indent="0" algn="l" rtl="0">
              <a:buNone/>
              <a:defRPr/>
            </a:pPr>
            <a:endParaRPr lang="en-US" sz="200" dirty="0"/>
          </a:p>
          <a:p>
            <a:pPr algn="l" rtl="0"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Lymph drainage:</a:t>
            </a:r>
          </a:p>
          <a:p>
            <a:pPr marL="179388" indent="0" algn="l" rtl="0">
              <a:buNone/>
              <a:defRPr/>
            </a:pPr>
            <a:r>
              <a:rPr lang="en-US" sz="2000" b="1" dirty="0"/>
              <a:t>Submandibular</a:t>
            </a:r>
            <a:r>
              <a:rPr lang="en-US" sz="2000" dirty="0"/>
              <a:t> lymph nodes.</a:t>
            </a:r>
            <a:endParaRPr lang="en-US" sz="2000" i="1" dirty="0"/>
          </a:p>
          <a:p>
            <a:pPr algn="l" rtl="0"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Nerve Supply</a:t>
            </a:r>
          </a:p>
          <a:p>
            <a:pPr algn="l" rtl="0">
              <a:defRPr/>
            </a:pPr>
            <a:r>
              <a:rPr lang="en-US" sz="2000" dirty="0"/>
              <a:t>Parasympathetic secretomotor supply is from</a:t>
            </a:r>
          </a:p>
          <a:p>
            <a:pPr algn="l" rtl="0">
              <a:defRPr/>
            </a:pPr>
            <a:r>
              <a:rPr lang="en-US" sz="2000" u="sng" dirty="0"/>
              <a:t>Pre</a:t>
            </a:r>
            <a:r>
              <a:rPr lang="en-US" sz="2000" dirty="0"/>
              <a:t>ganglionic </a:t>
            </a:r>
            <a:r>
              <a:rPr lang="en-US" sz="2000" b="1" dirty="0"/>
              <a:t>superior salivary </a:t>
            </a:r>
            <a:r>
              <a:rPr lang="en-US" sz="2000" dirty="0"/>
              <a:t>nucleus </a:t>
            </a:r>
            <a:r>
              <a:rPr lang="en-GB" sz="2000" dirty="0"/>
              <a:t>of the facial (7th) nerve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The </a:t>
            </a:r>
            <a:r>
              <a:rPr lang="en-GB" sz="2000" dirty="0" err="1"/>
              <a:t>fibers</a:t>
            </a:r>
            <a:r>
              <a:rPr lang="en-GB" sz="2000" dirty="0"/>
              <a:t> pass to the </a:t>
            </a:r>
            <a:r>
              <a:rPr lang="en-GB" sz="2000" b="1" dirty="0"/>
              <a:t>submandibular ganglion  </a:t>
            </a:r>
            <a:r>
              <a:rPr lang="en-GB" sz="2000" dirty="0"/>
              <a:t>via the </a:t>
            </a:r>
            <a:r>
              <a:rPr lang="en-GB" sz="2000" b="1" dirty="0"/>
              <a:t>chorda tympani</a:t>
            </a:r>
            <a:r>
              <a:rPr lang="en-GB" sz="2000" dirty="0"/>
              <a:t> nerve and the </a:t>
            </a:r>
            <a:r>
              <a:rPr lang="en-GB" sz="2000" b="1" dirty="0"/>
              <a:t>lingual</a:t>
            </a:r>
            <a:r>
              <a:rPr lang="en-GB" sz="2000" dirty="0"/>
              <a:t> nerve.</a:t>
            </a:r>
          </a:p>
          <a:p>
            <a:pPr algn="l" rtl="0">
              <a:defRPr/>
            </a:pPr>
            <a:r>
              <a:rPr lang="en-GB" sz="2000" u="sng" dirty="0"/>
              <a:t>Post</a:t>
            </a:r>
            <a:r>
              <a:rPr lang="en-GB" sz="2000" dirty="0"/>
              <a:t>ganglionic parasympathetic </a:t>
            </a:r>
            <a:r>
              <a:rPr lang="en-GB" sz="2000" dirty="0" err="1"/>
              <a:t>fibers</a:t>
            </a:r>
            <a:r>
              <a:rPr lang="en-GB" sz="2000" dirty="0"/>
              <a:t> reach the submandibular &amp; sublingual glands either directly or along the duct.</a:t>
            </a:r>
            <a:endParaRPr lang="en-US" sz="2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marL="285750" indent="-285750" algn="l" rtl="0">
              <a:lnSpc>
                <a:spcPct val="150000"/>
              </a:lnSpc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Sympathetic: from plexus around facial artery.</a:t>
            </a:r>
          </a:p>
          <a:p>
            <a:pPr algn="l" rtl="0">
              <a:defRPr/>
            </a:pPr>
            <a:endParaRPr lang="en-US" sz="2000" dirty="0"/>
          </a:p>
          <a:p>
            <a:pPr algn="l" rtl="0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4" name="Picture 2" descr="C:\Documents and Settings\Jamila\My Documents\Student Gray\8. Head and neck\F66122-008-f06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"/>
          <a:stretch>
            <a:fillRect/>
          </a:stretch>
        </p:blipFill>
        <p:spPr>
          <a:xfrm>
            <a:off x="7804159" y="260339"/>
            <a:ext cx="3824624" cy="320695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" name="Picture 2" descr="C:\Documents and Settings\Jamila\My Documents\Student Gray\8. Head and neck\F66122-008-f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>
            <a:fillRect/>
          </a:stretch>
        </p:blipFill>
        <p:spPr>
          <a:xfrm>
            <a:off x="7902525" y="3707296"/>
            <a:ext cx="3726258" cy="29010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7A0AA56-000A-4BC4-ABEA-C3AFFB3043A2}"/>
              </a:ext>
            </a:extLst>
          </p:cNvPr>
          <p:cNvSpPr txBox="1">
            <a:spLocks/>
          </p:cNvSpPr>
          <p:nvPr/>
        </p:nvSpPr>
        <p:spPr>
          <a:xfrm>
            <a:off x="939147" y="615089"/>
            <a:ext cx="10076380" cy="1043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Sublingual Gland</a:t>
            </a:r>
          </a:p>
          <a:p>
            <a:r>
              <a:rPr lang="en-US" sz="3200" b="1" dirty="0"/>
              <a:t>Supply</a:t>
            </a:r>
            <a:endParaRPr lang="en-US" sz="3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EACFD5-C266-45B1-80AF-EF9A01FD0EEE}"/>
              </a:ext>
            </a:extLst>
          </p:cNvPr>
          <p:cNvSpPr/>
          <p:nvPr/>
        </p:nvSpPr>
        <p:spPr>
          <a:xfrm>
            <a:off x="4342376" y="1809438"/>
            <a:ext cx="306598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Venous drainage:</a:t>
            </a:r>
          </a:p>
          <a:p>
            <a:pPr marL="17938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Facial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vein.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(lingual branch)</a:t>
            </a:r>
          </a:p>
        </p:txBody>
      </p:sp>
      <p:sp>
        <p:nvSpPr>
          <p:cNvPr id="17" name="مستطيل 5">
            <a:extLst>
              <a:ext uri="{FF2B5EF4-FFF2-40B4-BE49-F238E27FC236}">
                <a16:creationId xmlns:a16="http://schemas.microsoft.com/office/drawing/2014/main" xmlns="" id="{926F6A7E-9E4E-4F84-BEF6-0057DB77ADCC}"/>
              </a:ext>
            </a:extLst>
          </p:cNvPr>
          <p:cNvSpPr/>
          <p:nvPr/>
        </p:nvSpPr>
        <p:spPr>
          <a:xfrm>
            <a:off x="8684683" y="3171154"/>
            <a:ext cx="349250" cy="11602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6">
            <a:extLst>
              <a:ext uri="{FF2B5EF4-FFF2-40B4-BE49-F238E27FC236}">
                <a16:creationId xmlns:a16="http://schemas.microsoft.com/office/drawing/2014/main" xmlns="" id="{00C0CDEE-7A49-4428-99D7-7B00A300F797}"/>
              </a:ext>
            </a:extLst>
          </p:cNvPr>
          <p:cNvSpPr/>
          <p:nvPr/>
        </p:nvSpPr>
        <p:spPr>
          <a:xfrm>
            <a:off x="8555565" y="3033279"/>
            <a:ext cx="387351" cy="1160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62A944E-0F5E-4972-980C-8C8E8EE6B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018941"/>
              </p:ext>
            </p:extLst>
          </p:nvPr>
        </p:nvGraphicFramePr>
        <p:xfrm>
          <a:off x="1" y="0"/>
          <a:ext cx="12192000" cy="67452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28926">
                  <a:extLst>
                    <a:ext uri="{9D8B030D-6E8A-4147-A177-3AD203B41FA5}">
                      <a16:colId xmlns:a16="http://schemas.microsoft.com/office/drawing/2014/main" xmlns="" val="4067780012"/>
                    </a:ext>
                  </a:extLst>
                </a:gridCol>
                <a:gridCol w="3641501">
                  <a:extLst>
                    <a:ext uri="{9D8B030D-6E8A-4147-A177-3AD203B41FA5}">
                      <a16:colId xmlns:a16="http://schemas.microsoft.com/office/drawing/2014/main" xmlns="" val="3650892788"/>
                    </a:ext>
                  </a:extLst>
                </a:gridCol>
                <a:gridCol w="1769973">
                  <a:extLst>
                    <a:ext uri="{9D8B030D-6E8A-4147-A177-3AD203B41FA5}">
                      <a16:colId xmlns:a16="http://schemas.microsoft.com/office/drawing/2014/main" xmlns="" val="960846996"/>
                    </a:ext>
                  </a:extLst>
                </a:gridCol>
                <a:gridCol w="3523828">
                  <a:extLst>
                    <a:ext uri="{9D8B030D-6E8A-4147-A177-3AD203B41FA5}">
                      <a16:colId xmlns:a16="http://schemas.microsoft.com/office/drawing/2014/main" xmlns="" val="3964994322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xmlns="" val="423627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Structures within the gland \Clinical application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NERVE\BLOOD SUPPLY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DUCT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GENERAL NOTES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GLANDS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9391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Structures within the gland: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1- Facial nerve: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400" b="0" u="none" dirty="0">
                          <a:solidFill>
                            <a:srgbClr val="C00000"/>
                          </a:solidFill>
                        </a:rPr>
                        <a:t>TWO Branches before it enters the gland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C00000"/>
                          </a:solidFill>
                        </a:rPr>
                        <a:t>-FIVE Branches within the parotid</a:t>
                      </a:r>
                      <a:endParaRPr lang="en-US" sz="1400" b="0" i="1" u="none" dirty="0">
                        <a:solidFill>
                          <a:srgbClr val="C00000"/>
                        </a:solidFill>
                      </a:endParaRPr>
                    </a:p>
                    <a:p>
                      <a:pPr algn="l" rtl="0"/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2- Retromandibular vein. </a:t>
                      </a:r>
                    </a:p>
                    <a:p>
                      <a:pPr algn="l" rtl="0"/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3- External carotid artery. </a:t>
                      </a:r>
                      <a:endParaRPr lang="ar-SA" sz="1400" b="0" u="none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 i="1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 from inferior salivary nucleus via </a:t>
                      </a:r>
                      <a:r>
                        <a:rPr lang="en-US" sz="1400" b="0" dirty="0"/>
                        <a:t>auriculotemporal</a:t>
                      </a:r>
                      <a:r>
                        <a:rPr lang="en-US" sz="1400" dirty="0"/>
                        <a:t> nerve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sng" dirty="0">
                          <a:solidFill>
                            <a:srgbClr val="002060"/>
                          </a:solidFill>
                        </a:rPr>
                        <a:t>Sympathetic</a:t>
                      </a:r>
                      <a:r>
                        <a:rPr lang="en-US" sz="1400" b="1" u="sng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 from plexus around external carotid artery.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Arterial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ar-SA" sz="1400" b="0" dirty="0">
                          <a:solidFill>
                            <a:srgbClr val="002060"/>
                          </a:solidFill>
                        </a:rPr>
                        <a:t>ECA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&amp; its branches.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Venous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 drainage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: retromandibular vein.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Lymphatic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parotid &amp; deep cervical lymph nodes.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It opens into the vestibule of the mouth on a small </a:t>
                      </a:r>
                      <a:r>
                        <a:rPr lang="en-US" sz="1400" b="1" dirty="0">
                          <a:solidFill>
                            <a:srgbClr val="FF3300"/>
                          </a:solidFill>
                          <a:effectLst/>
                        </a:rPr>
                        <a:t>papilla</a:t>
                      </a:r>
                      <a:r>
                        <a:rPr lang="en-US" sz="1400" dirty="0">
                          <a:solidFill>
                            <a:srgbClr val="FF3300"/>
                          </a:solidFill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b="0" u="none" dirty="0"/>
                        <a:t>opposite the upper </a:t>
                      </a: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second molar  (maxillary) </a:t>
                      </a:r>
                      <a:r>
                        <a:rPr lang="en-US" sz="1400" b="0" u="none" dirty="0"/>
                        <a:t>tooth. </a:t>
                      </a:r>
                    </a:p>
                    <a:p>
                      <a:pPr algn="l" rtl="0"/>
                      <a:endParaRPr lang="ar-SA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Largest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Formed entirely of </a:t>
                      </a:r>
                      <a:r>
                        <a:rPr lang="en-US" sz="1400" b="0" u="none" dirty="0">
                          <a:solidFill>
                            <a:srgbClr val="C00000"/>
                          </a:solidFill>
                          <a:effectLst/>
                        </a:rPr>
                        <a:t>serous acini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Triangular in shape</a:t>
                      </a:r>
                    </a:p>
                    <a:p>
                      <a:pPr marL="285750" indent="-285750" algn="r" rtl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accessory part:</a:t>
                      </a:r>
                    </a:p>
                    <a:p>
                      <a:pPr algn="r" rtl="0" eaLnBrk="1" hangingPunct="1">
                        <a:lnSpc>
                          <a:spcPct val="90000"/>
                        </a:lnSpc>
                        <a:buFontTx/>
                        <a:buNone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A small part that is separated from the main gland.</a:t>
                      </a:r>
                    </a:p>
                    <a:p>
                      <a:pPr marL="285750" indent="-285750" algn="l" rtl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Capsule: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Tight, derived from </a:t>
                      </a: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deep cervical fascia of the neck</a:t>
                      </a:r>
                      <a:r>
                        <a:rPr lang="en-US" sz="1400" dirty="0"/>
                        <a:t>.</a:t>
                      </a:r>
                    </a:p>
                    <a:p>
                      <a:pPr marL="0" indent="0" algn="l" rtl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200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Clinical application: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the submandibular duct can be palpated through the floor of the mouth alongside the tongue. 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Saliva can usually be seen emerging from the orifice of the duct.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400" dirty="0"/>
                        <a:t>common site of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calculus formation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. 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/>
                        <a:t>The presence of a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tense swelling below the body of the mandible.</a:t>
                      </a:r>
                      <a:endParaRPr lang="ar-SA" sz="1400" b="1" u="sng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Arterial supply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+ lingual artery.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Lymph drainage: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Submandibular + deep cervical lymph nodes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secretomotor supply is from superior salivary nucleus via lingual nerve</a:t>
                      </a:r>
                      <a:endParaRPr lang="ar-SA" sz="1400" b="0" dirty="0">
                        <a:solidFill>
                          <a:srgbClr val="002060"/>
                        </a:solidFill>
                      </a:endParaRPr>
                    </a:p>
                    <a:p>
                      <a:pPr algn="l" rtl="0"/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The  duct emerges from the 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deep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part of the gland. 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It is crossed laterally by the </a:t>
                      </a: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lingual nerve</a:t>
                      </a:r>
                    </a:p>
                    <a:p>
                      <a:pPr algn="l" rtl="0"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It opens on the summit of a small sublingual papilla, which lies at the side of the frenulum of the tongue.</a:t>
                      </a:r>
                    </a:p>
                    <a:p>
                      <a:pPr algn="l" rtl="0"/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deep to the body of the mandible</a:t>
                      </a:r>
                    </a:p>
                    <a:p>
                      <a:pPr marL="285750" indent="-285750" algn="r" rtl="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Formed of 2 parts:</a:t>
                      </a:r>
                    </a:p>
                    <a:p>
                      <a:pPr algn="r" rtl="0" eaLnBrk="1" hangingPunct="1"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 Large superficial part</a:t>
                      </a:r>
                    </a:p>
                    <a:p>
                      <a:pPr algn="r" rtl="0" eaLnBrk="1" hangingPunct="1"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Small deep part</a:t>
                      </a:r>
                    </a:p>
                    <a:p>
                      <a:pPr marL="285750" indent="-285750" algn="r" rtl="0">
                        <a:buFont typeface="Arial" panose="020B0604020202020204" pitchFamily="34" charset="0"/>
                        <a:buChar char="•"/>
                      </a:pPr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ar-SA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16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-</a:t>
                      </a:r>
                      <a:endParaRPr lang="ar-SA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Arterial supply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artery.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Venous drainage: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vein.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Lymph drainage: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Submandibular lymph nodes</a:t>
                      </a:r>
                    </a:p>
                    <a:p>
                      <a:pPr algn="l" rtl="0"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secretomotor supply is from superior salivary nucleus via lingual nerve</a:t>
                      </a:r>
                      <a:endParaRPr lang="ar-SA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/>
                        <a:t>sublingual ducts are 8 to 20 in number. </a:t>
                      </a:r>
                    </a:p>
                    <a:p>
                      <a:pPr marL="285750" indent="-285750" algn="l" rtl="0" eaLnBrk="1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/>
                        <a:t>Most open into the summit of the sublingual fold, but a few may open into the submandibular duct.</a:t>
                      </a:r>
                      <a:endParaRPr lang="ar-SA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The smallest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ar-S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19201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4E8E0D-98E0-4EB5-957B-378E4BB495F5}"/>
              </a:ext>
            </a:extLst>
          </p:cNvPr>
          <p:cNvSpPr txBox="1"/>
          <p:nvPr/>
        </p:nvSpPr>
        <p:spPr>
          <a:xfrm rot="5400000">
            <a:off x="-629735" y="1330189"/>
            <a:ext cx="19058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PAROTID </a:t>
            </a:r>
            <a:endParaRPr lang="ar-SA" sz="2000" dirty="0"/>
          </a:p>
          <a:p>
            <a:endParaRPr lang="ar-S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8C28D8-66AE-49FA-ACE9-3CF536C3D489}"/>
              </a:ext>
            </a:extLst>
          </p:cNvPr>
          <p:cNvSpPr txBox="1"/>
          <p:nvPr/>
        </p:nvSpPr>
        <p:spPr>
          <a:xfrm rot="5400000">
            <a:off x="-858156" y="3564468"/>
            <a:ext cx="2454978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SUBMANDIBULAR</a:t>
            </a:r>
            <a:endParaRPr lang="ar-SA" sz="2000" dirty="0"/>
          </a:p>
          <a:p>
            <a:endParaRPr lang="ar-S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3B8FF2-3761-4763-A649-21E58D05F113}"/>
              </a:ext>
            </a:extLst>
          </p:cNvPr>
          <p:cNvSpPr txBox="1"/>
          <p:nvPr/>
        </p:nvSpPr>
        <p:spPr>
          <a:xfrm rot="5400000">
            <a:off x="-758944" y="5741919"/>
            <a:ext cx="21642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SUBLINGUAL</a:t>
            </a:r>
            <a:endParaRPr lang="ar-SA" sz="2000" dirty="0"/>
          </a:p>
          <a:p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423283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" y="636800"/>
            <a:ext cx="635083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1. The submandibular duct emerge from which part of the gland ?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A- The superficial part </a:t>
            </a:r>
          </a:p>
          <a:p>
            <a:r>
              <a:rPr lang="en-US" sz="1600" dirty="0">
                <a:latin typeface="+mn-lt"/>
              </a:rPr>
              <a:t>B- The deep part</a:t>
            </a:r>
          </a:p>
          <a:p>
            <a:r>
              <a:rPr lang="en-US" sz="1600" dirty="0">
                <a:latin typeface="+mn-lt"/>
              </a:rPr>
              <a:t>C- The anterior part</a:t>
            </a:r>
          </a:p>
          <a:p>
            <a:r>
              <a:rPr lang="en-US" sz="1600" dirty="0">
                <a:latin typeface="+mn-lt"/>
              </a:rPr>
              <a:t>D- The posterior part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2. The submandibular duct crossed laterally by which structure ?</a:t>
            </a:r>
          </a:p>
          <a:p>
            <a:r>
              <a:rPr lang="en-US" sz="1600" dirty="0">
                <a:latin typeface="+mn-lt"/>
              </a:rPr>
              <a:t>A- The lingual nerve </a:t>
            </a:r>
          </a:p>
          <a:p>
            <a:r>
              <a:rPr lang="en-US" sz="1600" dirty="0">
                <a:latin typeface="+mn-lt"/>
              </a:rPr>
              <a:t>B- The facial nerve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C- The parotid duct</a:t>
            </a:r>
          </a:p>
          <a:p>
            <a:r>
              <a:rPr lang="en-US" sz="1600" dirty="0">
                <a:latin typeface="+mn-lt"/>
              </a:rPr>
              <a:t>D- retromandibular vein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3. Which of the following duct is a common site for calculus formation ?</a:t>
            </a:r>
          </a:p>
          <a:p>
            <a:r>
              <a:rPr lang="en-US" sz="1600" dirty="0">
                <a:latin typeface="+mn-lt"/>
              </a:rPr>
              <a:t>A- The thoracic duct </a:t>
            </a:r>
          </a:p>
          <a:p>
            <a:r>
              <a:rPr lang="en-US" sz="1600" dirty="0">
                <a:latin typeface="+mn-lt"/>
              </a:rPr>
              <a:t>B- The parotid duct</a:t>
            </a:r>
          </a:p>
          <a:p>
            <a:r>
              <a:rPr lang="en-US" sz="1600" dirty="0">
                <a:latin typeface="+mn-lt"/>
              </a:rPr>
              <a:t>C- The sublingual duct </a:t>
            </a:r>
          </a:p>
          <a:p>
            <a:r>
              <a:rPr lang="en-US" sz="1600" dirty="0">
                <a:latin typeface="+mn-lt"/>
              </a:rPr>
              <a:t>D- The submandibular duct </a:t>
            </a:r>
          </a:p>
          <a:p>
            <a:endParaRPr lang="en-US" sz="1600" dirty="0">
              <a:latin typeface="+mn-lt"/>
            </a:endParaRPr>
          </a:p>
          <a:p>
            <a:endParaRPr lang="en-US" sz="500" dirty="0">
              <a:latin typeface="+mn-lt"/>
            </a:endParaRPr>
          </a:p>
          <a:p>
            <a:r>
              <a:rPr lang="en-US" sz="1600" dirty="0">
                <a:latin typeface="+mn-lt"/>
              </a:rPr>
              <a:t>4. What’s the blood supply for the sublingual gland?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A- Sublingual artery</a:t>
            </a:r>
          </a:p>
          <a:p>
            <a:r>
              <a:rPr lang="en-US" sz="1600" dirty="0">
                <a:latin typeface="+mn-lt"/>
              </a:rPr>
              <a:t>B- Facial Artery </a:t>
            </a:r>
          </a:p>
          <a:p>
            <a:r>
              <a:rPr lang="en-US" sz="1600" dirty="0">
                <a:latin typeface="+mn-lt"/>
              </a:rPr>
              <a:t>C- External carotid artery </a:t>
            </a:r>
          </a:p>
          <a:p>
            <a:r>
              <a:rPr lang="en-US" sz="1600" dirty="0">
                <a:latin typeface="+mn-lt"/>
              </a:rPr>
              <a:t>D- Submental Artery</a:t>
            </a:r>
            <a:endParaRPr lang="en-US" dirty="0">
              <a:latin typeface="Arial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1378" y="-21535"/>
            <a:ext cx="131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n-lt"/>
              </a:rPr>
              <a:t>MCQs</a:t>
            </a:r>
          </a:p>
        </p:txBody>
      </p:sp>
      <p:sp>
        <p:nvSpPr>
          <p:cNvPr id="7" name="Rectangle 6"/>
          <p:cNvSpPr/>
          <p:nvPr/>
        </p:nvSpPr>
        <p:spPr>
          <a:xfrm>
            <a:off x="84136" y="6407700"/>
            <a:ext cx="4535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MT" charset="0"/>
              </a:rPr>
              <a:t>Answers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1. B, 2. A,  3. D,  4. B, 5. C,   6. B,  7. D,   8. B,   9. C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D5AD6DF-E6E9-4A6F-B0AF-B2E6576B7308}"/>
              </a:ext>
            </a:extLst>
          </p:cNvPr>
          <p:cNvSpPr txBox="1">
            <a:spLocks/>
          </p:cNvSpPr>
          <p:nvPr/>
        </p:nvSpPr>
        <p:spPr>
          <a:xfrm>
            <a:off x="6282693" y="84491"/>
            <a:ext cx="541400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5. Which of the salivary is the largest?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A.Sublingual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B.submandibular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C.Parotid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D.Buccal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6. Parotid produces a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A. mixed serous &amp; mucous secretion.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B. serous secretion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C. mucous secretion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D. nothing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7. Structures within the Parotid gland?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A. Facial nerve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B. Retromandibular vein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C. External carotid artery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D. All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7B6C57-78B1-4735-84EE-DA837A1348CE}"/>
              </a:ext>
            </a:extLst>
          </p:cNvPr>
          <p:cNvSpPr txBox="1"/>
          <p:nvPr/>
        </p:nvSpPr>
        <p:spPr>
          <a:xfrm>
            <a:off x="6319479" y="4320833"/>
            <a:ext cx="58725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8.How many branches the facial nerve gives before it enters the parotid?</a:t>
            </a:r>
          </a:p>
          <a:p>
            <a:r>
              <a:rPr lang="en-US" sz="1600" dirty="0">
                <a:latin typeface="+mn-lt"/>
              </a:rPr>
              <a:t>A.5	    B.2 	     C.3 	       D.4</a:t>
            </a:r>
          </a:p>
          <a:p>
            <a:endParaRPr lang="en-US" dirty="0">
              <a:latin typeface="+mn-lt"/>
            </a:endParaRPr>
          </a:p>
          <a:p>
            <a:r>
              <a:rPr lang="en-US" sz="1600" dirty="0">
                <a:latin typeface="+mn-lt"/>
              </a:rPr>
              <a:t>9.Which of the salivary glands is capsulated by the deep cervical </a:t>
            </a:r>
            <a:r>
              <a:rPr lang="en-US" sz="1600" dirty="0" err="1">
                <a:latin typeface="+mn-lt"/>
              </a:rPr>
              <a:t>faciae</a:t>
            </a:r>
            <a:r>
              <a:rPr lang="en-US" sz="1600" dirty="0">
                <a:latin typeface="+mn-lt"/>
              </a:rPr>
              <a:t>?</a:t>
            </a:r>
          </a:p>
          <a:p>
            <a:r>
              <a:rPr lang="en-US" sz="1600" dirty="0" err="1">
                <a:latin typeface="+mn-lt"/>
              </a:rPr>
              <a:t>A.Sublingual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B.submandibular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C.Parotid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D.Buccal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46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F7036E-010F-4959-92D7-53259FF07E78}"/>
              </a:ext>
            </a:extLst>
          </p:cNvPr>
          <p:cNvSpPr/>
          <p:nvPr/>
        </p:nvSpPr>
        <p:spPr>
          <a:xfrm>
            <a:off x="1208972" y="1169940"/>
            <a:ext cx="1017022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A\ What are the structures within the parotid gland ?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1-Facial nerve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most superficial structure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2- retromandibular vine - intermediate in position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3- External carotid artery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most deep structure</a:t>
            </a:r>
          </a:p>
          <a:p>
            <a:endParaRPr lang="en-US" sz="2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2200" dirty="0">
                <a:latin typeface="+mn-lt"/>
              </a:rPr>
              <a:t>B\ </a:t>
            </a:r>
            <a:r>
              <a:rPr lang="en-US" sz="2200" dirty="0" err="1">
                <a:latin typeface="+mn-lt"/>
              </a:rPr>
              <a:t>Qhat</a:t>
            </a:r>
            <a:r>
              <a:rPr lang="mr-IN" sz="2200" dirty="0">
                <a:latin typeface="+mn-lt"/>
              </a:rPr>
              <a:t>’</a:t>
            </a:r>
            <a:r>
              <a:rPr lang="en-US" sz="2200" dirty="0">
                <a:latin typeface="+mn-lt"/>
              </a:rPr>
              <a:t>s the nerve supply for the parotid gland ?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Sympathetic from plexus around External carotid artery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Parasympathetic from ( inferior salivary nucleus- tympanic nerve ) through the glossopharyngeal nerve to tympanic plexus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lesser petrosal to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otic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ganglion which is postganglionic fiber running in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auriculotemporal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nerve </a:t>
            </a:r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A2786B-70C1-4585-B494-997B70A2C32A}"/>
              </a:ext>
            </a:extLst>
          </p:cNvPr>
          <p:cNvSpPr/>
          <p:nvPr/>
        </p:nvSpPr>
        <p:spPr>
          <a:xfrm>
            <a:off x="5303722" y="462054"/>
            <a:ext cx="1266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MT" charset="0"/>
              </a:rPr>
              <a:t>SAQ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8658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1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231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A66200C-EB4B-4E4C-B64E-E0613EE1C62D}"/>
              </a:ext>
            </a:extLst>
          </p:cNvPr>
          <p:cNvSpPr/>
          <p:nvPr/>
        </p:nvSpPr>
        <p:spPr>
          <a:xfrm>
            <a:off x="838200" y="1427899"/>
            <a:ext cx="1051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latin typeface="+mn-lt"/>
                <a:cs typeface="Arial" charset="0"/>
              </a:rPr>
              <a:t>By the end of this lecture the student should be able to: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  <a:cs typeface="Arial" charset="0"/>
              </a:rPr>
              <a:t>Describe the anatomy of the </a:t>
            </a:r>
            <a:r>
              <a:rPr lang="en-US" sz="2800" i="1" u="sng" dirty="0">
                <a:latin typeface="+mn-lt"/>
                <a:cs typeface="Arial" charset="0"/>
              </a:rPr>
              <a:t>parotid</a:t>
            </a:r>
            <a:r>
              <a:rPr lang="en-US" sz="2800" dirty="0">
                <a:latin typeface="+mn-lt"/>
                <a:cs typeface="Arial" charset="0"/>
              </a:rPr>
              <a:t>  gland: position, shape, structures within it , innervation and parotid duct.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  <a:cs typeface="Arial" charset="0"/>
              </a:rPr>
              <a:t>Describe the anatomy of the </a:t>
            </a:r>
            <a:r>
              <a:rPr lang="en-US" sz="2800" u="sng" dirty="0">
                <a:latin typeface="+mn-lt"/>
                <a:cs typeface="Arial" charset="0"/>
              </a:rPr>
              <a:t>submandibular </a:t>
            </a:r>
            <a:r>
              <a:rPr lang="en-US" sz="2800" dirty="0">
                <a:latin typeface="+mn-lt"/>
                <a:cs typeface="Arial" charset="0"/>
              </a:rPr>
              <a:t>and </a:t>
            </a:r>
            <a:r>
              <a:rPr lang="en-US" sz="2800" u="sng" dirty="0">
                <a:latin typeface="+mn-lt"/>
                <a:cs typeface="Arial" charset="0"/>
              </a:rPr>
              <a:t>sublingual salivary </a:t>
            </a:r>
            <a:r>
              <a:rPr lang="en-US" sz="2800" dirty="0">
                <a:latin typeface="+mn-lt"/>
                <a:cs typeface="Arial" charset="0"/>
              </a:rPr>
              <a:t>glands: location, shape, parts, ducts and innervation of the glands.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96246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>
                <a:ea typeface="Arial Unicode MS" pitchFamily="34" charset="-128"/>
                <a:cs typeface="Arial Unicode MS" pitchFamily="34" charset="-128"/>
              </a:rPr>
              <a:t>Salivary glands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1200" y="1325563"/>
            <a:ext cx="6375400" cy="2204022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Are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exocrine glands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, that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produce saliva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.</a:t>
            </a:r>
          </a:p>
          <a:p>
            <a:pPr marL="268288" lvl="0" indent="-268288" algn="l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There are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3 large named pairs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of salivary glands and multiple minute unnamed glands in the submucosa of the oral cavity (lips, palate &amp; under surface of the tongue).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  <a:buFont typeface="Wingdings" charset="2"/>
              <a:buChar char="v"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The three NAMED PAIRS are: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44166"/>
              </p:ext>
            </p:extLst>
          </p:nvPr>
        </p:nvGraphicFramePr>
        <p:xfrm>
          <a:off x="723554" y="4320442"/>
          <a:ext cx="5664200" cy="206193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70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3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71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Parotid</a:t>
                      </a:r>
                      <a:r>
                        <a:rPr lang="en-US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cs typeface="Times New Roman" pitchFamily="18" charset="0"/>
                        </a:rPr>
                        <a:t>(biggest)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: 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produces a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serous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watery secretion.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Submandibular: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produces a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mixed serous &amp; mucous 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secretion.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Sublingual: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secretes saliva that is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predominantly mucous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in character.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399DE9F-3BEA-4166-9F3A-6385083853FC}"/>
              </a:ext>
            </a:extLst>
          </p:cNvPr>
          <p:cNvGrpSpPr/>
          <p:nvPr/>
        </p:nvGrpSpPr>
        <p:grpSpPr>
          <a:xfrm>
            <a:off x="7416516" y="838528"/>
            <a:ext cx="3747262" cy="2852928"/>
            <a:chOff x="7951470" y="676657"/>
            <a:chExt cx="3747262" cy="2852928"/>
          </a:xfrm>
        </p:grpSpPr>
        <p:pic>
          <p:nvPicPr>
            <p:cNvPr id="9" name="Picture 5" descr="C:\Documents and Settings\me\My Documents\My Pictures\Picture2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" t="3659" r="2834" b="2400"/>
            <a:stretch/>
          </p:blipFill>
          <p:spPr bwMode="auto">
            <a:xfrm>
              <a:off x="7955280" y="676657"/>
              <a:ext cx="3730752" cy="285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BB1B398-EC8A-42BC-B342-B0230F6D91D3}"/>
                </a:ext>
              </a:extLst>
            </p:cNvPr>
            <p:cNvSpPr/>
            <p:nvPr/>
          </p:nvSpPr>
          <p:spPr>
            <a:xfrm>
              <a:off x="7970520" y="676657"/>
              <a:ext cx="627380" cy="3647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0441E33-A3B0-4360-A861-85B8C31F8322}"/>
                </a:ext>
              </a:extLst>
            </p:cNvPr>
            <p:cNvSpPr/>
            <p:nvPr/>
          </p:nvSpPr>
          <p:spPr>
            <a:xfrm>
              <a:off x="11033252" y="2692400"/>
              <a:ext cx="665480" cy="354469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87E13D-DA85-4FEF-8734-79368DC50DBA}"/>
                </a:ext>
              </a:extLst>
            </p:cNvPr>
            <p:cNvSpPr/>
            <p:nvPr/>
          </p:nvSpPr>
          <p:spPr>
            <a:xfrm>
              <a:off x="7951470" y="3139963"/>
              <a:ext cx="665480" cy="35446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7F117A2-1F9C-4ECA-86C6-D7055256DF00}"/>
              </a:ext>
            </a:extLst>
          </p:cNvPr>
          <p:cNvGrpSpPr/>
          <p:nvPr/>
        </p:nvGrpSpPr>
        <p:grpSpPr>
          <a:xfrm>
            <a:off x="7266594" y="4056271"/>
            <a:ext cx="3962400" cy="2590283"/>
            <a:chOff x="7835900" y="3700789"/>
            <a:chExt cx="3962400" cy="25902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900" y="3700789"/>
              <a:ext cx="3962400" cy="25902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43403" y="5779297"/>
              <a:ext cx="1664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9F0EE27-EF04-43AB-BAA4-0FB52BC82874}"/>
                </a:ext>
              </a:extLst>
            </p:cNvPr>
            <p:cNvSpPr/>
            <p:nvPr/>
          </p:nvSpPr>
          <p:spPr>
            <a:xfrm>
              <a:off x="10751820" y="4745486"/>
              <a:ext cx="627380" cy="3647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AC9355-6BDD-4B93-A749-664C78511285}"/>
                </a:ext>
              </a:extLst>
            </p:cNvPr>
            <p:cNvSpPr/>
            <p:nvPr/>
          </p:nvSpPr>
          <p:spPr>
            <a:xfrm>
              <a:off x="8046720" y="5110229"/>
              <a:ext cx="779780" cy="465071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BAA9FA8-5484-4083-86DB-C640FB69219E}"/>
                </a:ext>
              </a:extLst>
            </p:cNvPr>
            <p:cNvSpPr/>
            <p:nvPr/>
          </p:nvSpPr>
          <p:spPr>
            <a:xfrm>
              <a:off x="10504170" y="5475044"/>
              <a:ext cx="1014730" cy="36474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59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07CA8FA-A42A-48D9-8D77-DE952322FAAD}"/>
              </a:ext>
            </a:extLst>
          </p:cNvPr>
          <p:cNvGrpSpPr/>
          <p:nvPr/>
        </p:nvGrpSpPr>
        <p:grpSpPr>
          <a:xfrm>
            <a:off x="7981871" y="34849"/>
            <a:ext cx="4074294" cy="2408851"/>
            <a:chOff x="7117328" y="2869974"/>
            <a:chExt cx="4256240" cy="352221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F4CF9FE-7F38-4F5C-B855-3F8823FA8980}"/>
                </a:ext>
              </a:extLst>
            </p:cNvPr>
            <p:cNvGrpSpPr/>
            <p:nvPr/>
          </p:nvGrpSpPr>
          <p:grpSpPr>
            <a:xfrm>
              <a:off x="7117328" y="2869974"/>
              <a:ext cx="4256240" cy="3522219"/>
              <a:chOff x="6833551" y="2910331"/>
              <a:chExt cx="4256240" cy="352221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12" t="3750" r="13924" b="1933"/>
              <a:stretch/>
            </p:blipFill>
            <p:spPr>
              <a:xfrm>
                <a:off x="6833551" y="3255577"/>
                <a:ext cx="4256240" cy="317697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xmlns="" id="{73FE2471-E634-449A-89F6-FB5F1AD7F0D1}"/>
                  </a:ext>
                </a:extLst>
              </p:cNvPr>
              <p:cNvCxnSpPr>
                <a:cxnSpLocks/>
                <a:stCxn id="11" idx="2"/>
              </p:cNvCxnSpPr>
              <p:nvPr/>
            </p:nvCxnSpPr>
            <p:spPr>
              <a:xfrm>
                <a:off x="9221002" y="3218108"/>
                <a:ext cx="0" cy="16332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EDDA12D-CE4C-4C75-9283-ACB52703BB62}"/>
                  </a:ext>
                </a:extLst>
              </p:cNvPr>
              <p:cNvSpPr txBox="1"/>
              <p:nvPr/>
            </p:nvSpPr>
            <p:spPr>
              <a:xfrm>
                <a:off x="8581243" y="2910331"/>
                <a:ext cx="12795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Parotid Gland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2DC8638-1A7C-4EC8-8156-19D729F70C70}"/>
                </a:ext>
              </a:extLst>
            </p:cNvPr>
            <p:cNvSpPr/>
            <p:nvPr/>
          </p:nvSpPr>
          <p:spPr>
            <a:xfrm>
              <a:off x="8459514" y="3206542"/>
              <a:ext cx="703731" cy="192123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F72EB4B-A0E5-428D-8A0C-9ED5233234EF}"/>
                </a:ext>
              </a:extLst>
            </p:cNvPr>
            <p:cNvSpPr/>
            <p:nvPr/>
          </p:nvSpPr>
          <p:spPr>
            <a:xfrm>
              <a:off x="9864803" y="6090134"/>
              <a:ext cx="1373798" cy="17772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44" y="2115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Parotid gland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47" y="968830"/>
            <a:ext cx="7411024" cy="1786056"/>
          </a:xfrm>
        </p:spPr>
        <p:txBody>
          <a:bodyPr>
            <a:normAutofit fontScale="77500" lnSpcReduction="20000"/>
          </a:bodyPr>
          <a:lstStyle/>
          <a:p>
            <a:pPr marL="355600" indent="-355600" algn="l" rtl="0">
              <a:buFont typeface="Courier New" panose="02070309020205020404" pitchFamily="49" charset="0"/>
              <a:buChar char="o"/>
            </a:pPr>
            <a:r>
              <a:rPr lang="en-US" sz="2100" dirty="0"/>
              <a:t>It is the largest salivary gland formed entirely of </a:t>
            </a:r>
            <a:r>
              <a:rPr lang="en-US" sz="2100" b="1" dirty="0"/>
              <a:t>serous</a:t>
            </a:r>
            <a:r>
              <a:rPr lang="en-US" sz="2100" dirty="0"/>
              <a:t> acini. </a:t>
            </a:r>
          </a:p>
          <a:p>
            <a:pPr marL="355600" indent="-355600" algn="l" rtl="0">
              <a:buFont typeface="Courier New" panose="02070309020205020404" pitchFamily="49" charset="0"/>
              <a:buChar char="o"/>
            </a:pPr>
            <a:r>
              <a:rPr lang="en-US" sz="2100" dirty="0"/>
              <a:t>It has 3 surfaces :</a:t>
            </a:r>
          </a:p>
          <a:p>
            <a:pPr marL="0" indent="0" algn="l" rtl="0">
              <a:buNone/>
            </a:pPr>
            <a:r>
              <a:rPr lang="en-US" sz="2100" dirty="0"/>
              <a:t>   1- Superficial                   2- Anteromedial                 3- Posteromedial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100" dirty="0"/>
              <a:t>Accessory part:</a:t>
            </a:r>
          </a:p>
          <a:p>
            <a:pPr marL="0" indent="0" algn="l" rtl="0">
              <a:buNone/>
            </a:pPr>
            <a:r>
              <a:rPr lang="en-GB" sz="2100" dirty="0"/>
              <a:t>   A small part that is separated from the main gland.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GB" sz="2000" dirty="0"/>
              <a:t> Capsule of the parotid gland: tight, derived from cervical fascia of the neck.</a:t>
            </a:r>
            <a:endParaRPr lang="en-US" sz="2000" dirty="0"/>
          </a:p>
          <a:p>
            <a:pPr marL="355600" indent="-355600" algn="l" rtl="0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8477F7D-1293-44E5-BD71-F2DCA5E19D5B}"/>
              </a:ext>
            </a:extLst>
          </p:cNvPr>
          <p:cNvGrpSpPr/>
          <p:nvPr/>
        </p:nvGrpSpPr>
        <p:grpSpPr>
          <a:xfrm>
            <a:off x="675162" y="3186184"/>
            <a:ext cx="7129939" cy="1692771"/>
            <a:chOff x="745405" y="3002814"/>
            <a:chExt cx="7129939" cy="1692771"/>
          </a:xfrm>
        </p:grpSpPr>
        <p:sp>
          <p:nvSpPr>
            <p:cNvPr id="4" name="TextBox 3"/>
            <p:cNvSpPr txBox="1"/>
            <p:nvPr/>
          </p:nvSpPr>
          <p:spPr>
            <a:xfrm>
              <a:off x="745405" y="3002814"/>
              <a:ext cx="7129939" cy="1692771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000" b="1" dirty="0"/>
                <a:t>Position: </a:t>
              </a:r>
              <a:r>
                <a:rPr lang="en-US" sz="2000" dirty="0"/>
                <a:t>Gland wedged between </a:t>
              </a:r>
              <a:endParaRPr lang="en-US" sz="2000" b="1" dirty="0"/>
            </a:p>
            <a:p>
              <a:pPr marL="53975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u="sng" dirty="0"/>
                <a:t>Anteriorly</a:t>
              </a:r>
              <a:r>
                <a:rPr lang="en-US" sz="2000" dirty="0"/>
                <a:t>: mandibular ramus &amp; masseter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+ medial pterygoid</a:t>
              </a:r>
              <a:r>
                <a:rPr lang="en-US" sz="2000" dirty="0"/>
                <a:t>                                </a:t>
              </a:r>
              <a:r>
                <a:rPr lang="en-US" dirty="0"/>
                <a:t>(the parotid gland is </a:t>
              </a:r>
              <a:r>
                <a:rPr lang="en-US" b="1" dirty="0"/>
                <a:t>behind</a:t>
              </a:r>
              <a:r>
                <a:rPr lang="en-US" dirty="0"/>
                <a:t> them) </a:t>
              </a:r>
              <a:endParaRPr lang="en-US" sz="2000" dirty="0"/>
            </a:p>
            <a:p>
              <a:pPr marL="53975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u="sng" dirty="0"/>
                <a:t>Posteriorly:</a:t>
              </a:r>
              <a:r>
                <a:rPr lang="en-US" sz="2000" dirty="0"/>
                <a:t> Mastoid process &amp; sternomastoid muscle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+ posterior belly of digastric</a:t>
              </a:r>
              <a:r>
                <a:rPr lang="en-US" sz="2000" dirty="0"/>
                <a:t> </a:t>
              </a:r>
              <a:r>
                <a:rPr lang="en-US" dirty="0">
                  <a:solidFill>
                    <a:prstClr val="black"/>
                  </a:solidFill>
                </a:rPr>
                <a:t>(the parotid gland is </a:t>
              </a:r>
              <a:r>
                <a:rPr lang="en-US" b="1" dirty="0">
                  <a:solidFill>
                    <a:prstClr val="black"/>
                  </a:solidFill>
                </a:rPr>
                <a:t>in front of</a:t>
              </a:r>
              <a:r>
                <a:rPr lang="en-US" dirty="0">
                  <a:solidFill>
                    <a:prstClr val="black"/>
                  </a:solidFill>
                </a:rPr>
                <a:t> them) </a:t>
              </a:r>
              <a:endParaRPr lang="en-US" sz="20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47158" y="3687105"/>
              <a:ext cx="187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717407" y="3687105"/>
              <a:ext cx="93600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47834" y="4285023"/>
              <a:ext cx="2232000" cy="1"/>
            </a:xfrm>
            <a:prstGeom prst="line">
              <a:avLst/>
            </a:prstGeom>
            <a:ln w="285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7F8FC9C-9B46-4813-8F14-A51EA2679F52}"/>
              </a:ext>
            </a:extLst>
          </p:cNvPr>
          <p:cNvGrpSpPr/>
          <p:nvPr/>
        </p:nvGrpSpPr>
        <p:grpSpPr>
          <a:xfrm>
            <a:off x="7951869" y="2693094"/>
            <a:ext cx="3970502" cy="1556862"/>
            <a:chOff x="5170214" y="479706"/>
            <a:chExt cx="6578600" cy="2514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214" y="479706"/>
              <a:ext cx="6578600" cy="25146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094482" y="1130848"/>
              <a:ext cx="740979" cy="7482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752082" y="2128344"/>
              <a:ext cx="601717" cy="394138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49008" y="740978"/>
              <a:ext cx="709446" cy="949709"/>
            </a:xfrm>
            <a:prstGeom prst="ellipse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4285D40-91BD-48F7-B33F-EC2ED405CF84}"/>
              </a:ext>
            </a:extLst>
          </p:cNvPr>
          <p:cNvGrpSpPr/>
          <p:nvPr/>
        </p:nvGrpSpPr>
        <p:grpSpPr>
          <a:xfrm>
            <a:off x="675162" y="4851304"/>
            <a:ext cx="7129938" cy="1739836"/>
            <a:chOff x="745405" y="5048402"/>
            <a:chExt cx="7129938" cy="191396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034BE9AB-27CE-43B9-A8C7-82F879FA9382}"/>
                </a:ext>
              </a:extLst>
            </p:cNvPr>
            <p:cNvSpPr txBox="1">
              <a:spLocks/>
            </p:cNvSpPr>
            <p:nvPr/>
          </p:nvSpPr>
          <p:spPr>
            <a:xfrm>
              <a:off x="745405" y="5048402"/>
              <a:ext cx="7129938" cy="191396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/>
                <a:t>Shape: </a:t>
              </a:r>
              <a:r>
                <a:rPr lang="en-US" sz="2000" dirty="0"/>
                <a:t>Triangular and has:</a:t>
              </a:r>
            </a:p>
            <a:p>
              <a:pPr marL="539750" indent="-357188"/>
              <a:r>
                <a:rPr lang="en-US" sz="2000" dirty="0">
                  <a:solidFill>
                    <a:sysClr val="windowText" lastClr="000000"/>
                  </a:solidFill>
                </a:rPr>
                <a:t>Apex (lower end): </a:t>
              </a:r>
              <a:r>
                <a:rPr lang="en-US" sz="2000" dirty="0"/>
                <a:t>behind angle of the mandible </a:t>
              </a:r>
            </a:p>
            <a:p>
              <a:pPr marL="539750" indent="-357188">
                <a:spcBef>
                  <a:spcPts val="0"/>
                </a:spcBef>
              </a:pPr>
              <a:r>
                <a:rPr lang="en-US" sz="2000" dirty="0"/>
                <a:t>Base (concave upper end): </a:t>
              </a:r>
              <a:r>
                <a:rPr lang="en-GB" sz="2000" dirty="0"/>
                <a:t>directed upward just below the</a:t>
              </a:r>
            </a:p>
            <a:p>
              <a:pPr marL="182562" indent="0">
                <a:spcBef>
                  <a:spcPts val="0"/>
                </a:spcBef>
                <a:buNone/>
              </a:pPr>
              <a:r>
                <a:rPr lang="en-GB" sz="2000" dirty="0"/>
                <a:t>       zygomatic arch, external auditory meatus &amp;TMJ.          </a:t>
              </a:r>
              <a:r>
                <a:rPr lang="en-US" sz="2000" dirty="0"/>
                <a:t>(temporomandibular joint).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FFC3DFC9-E40A-42BC-86E3-096372FD7DF9}"/>
                </a:ext>
              </a:extLst>
            </p:cNvPr>
            <p:cNvCxnSpPr/>
            <p:nvPr/>
          </p:nvCxnSpPr>
          <p:spPr>
            <a:xfrm>
              <a:off x="1392021" y="6110781"/>
              <a:ext cx="504000" cy="0"/>
            </a:xfrm>
            <a:prstGeom prst="line">
              <a:avLst/>
            </a:prstGeom>
            <a:ln w="28575">
              <a:solidFill>
                <a:srgbClr val="FED16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C0D2405D-5FA9-4AF2-88AA-1C21B45BA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2021" y="5803986"/>
              <a:ext cx="540000" cy="348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111220-80CA-4286-A150-DC51DABD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632" y="4377887"/>
            <a:ext cx="3317989" cy="22132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BA59D1-F982-4A4E-B6E8-F44259E2AEDA}"/>
              </a:ext>
            </a:extLst>
          </p:cNvPr>
          <p:cNvSpPr txBox="1"/>
          <p:nvPr/>
        </p:nvSpPr>
        <p:spPr>
          <a:xfrm>
            <a:off x="4127219" y="3957836"/>
            <a:ext cx="3586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GB" dirty="0" err="1">
                <a:solidFill>
                  <a:srgbClr val="92D050"/>
                </a:solidFill>
                <a:latin typeface="+mn-lt"/>
              </a:rPr>
              <a:t>هي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تكون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في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الوسط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وفوقها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شي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ء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و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ت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ح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ت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ه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ا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شيء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ز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ي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ا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ل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سن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د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و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ي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ت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8312FF-7041-4F75-8A86-4F0C6BB3299A}"/>
              </a:ext>
            </a:extLst>
          </p:cNvPr>
          <p:cNvSpPr txBox="1"/>
          <p:nvPr/>
        </p:nvSpPr>
        <p:spPr>
          <a:xfrm>
            <a:off x="857263" y="2675226"/>
            <a:ext cx="6107837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We have:</a:t>
            </a:r>
          </a:p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True capsule 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from the fibrous tissue of the gland 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False capsule 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from deep cervical fascia</a:t>
            </a:r>
            <a:endParaRPr lang="ar-SA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0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61" y="301343"/>
            <a:ext cx="10515600" cy="1458986"/>
          </a:xfrm>
        </p:spPr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Parotid Duct (of </a:t>
            </a:r>
            <a:r>
              <a:rPr lang="en-US" sz="3200" b="1" dirty="0" err="1"/>
              <a:t>Stensen</a:t>
            </a:r>
            <a:r>
              <a:rPr lang="en-US" sz="3200" b="1" dirty="0"/>
              <a:t>):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FE7C990-F598-4156-9438-5D8FC5A611D3}"/>
              </a:ext>
            </a:extLst>
          </p:cNvPr>
          <p:cNvSpPr txBox="1">
            <a:spLocks/>
          </p:cNvSpPr>
          <p:nvPr/>
        </p:nvSpPr>
        <p:spPr>
          <a:xfrm>
            <a:off x="796161" y="1655868"/>
            <a:ext cx="10933842" cy="460270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It opens into the vestibule of the mouth on a </a:t>
            </a:r>
            <a:r>
              <a:rPr lang="en-US" sz="2000" b="1" dirty="0"/>
              <a:t>small papilla</a:t>
            </a:r>
            <a:r>
              <a:rPr lang="en-US" sz="2000" dirty="0"/>
              <a:t>, opposite the upper </a:t>
            </a:r>
            <a:r>
              <a:rPr lang="en-US" sz="2000" b="1" dirty="0"/>
              <a:t>second molar</a:t>
            </a:r>
            <a:r>
              <a:rPr lang="en-US" sz="2000" dirty="0"/>
              <a:t> (maxillary) tooth.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Parotid duct  5 cm long, runs on the masseter muscle, then it pierces buccal pad of fat &amp; buccinator muscle.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F0AA8F-375F-4A3A-B24C-C927B147E08D}"/>
              </a:ext>
            </a:extLst>
          </p:cNvPr>
          <p:cNvGrpSpPr/>
          <p:nvPr/>
        </p:nvGrpSpPr>
        <p:grpSpPr>
          <a:xfrm>
            <a:off x="532226" y="3595087"/>
            <a:ext cx="3306233" cy="2275770"/>
            <a:chOff x="1087821" y="2846606"/>
            <a:chExt cx="9629500" cy="35857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753357-16C5-4F5F-95F6-009AD23B2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/>
            <a:stretch/>
          </p:blipFill>
          <p:spPr>
            <a:xfrm>
              <a:off x="1087821" y="2846606"/>
              <a:ext cx="9580179" cy="35857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132BE1F-9C23-4683-8C2B-9F6FB5F1066D}"/>
                </a:ext>
              </a:extLst>
            </p:cNvPr>
            <p:cNvSpPr/>
            <p:nvPr/>
          </p:nvSpPr>
          <p:spPr>
            <a:xfrm>
              <a:off x="7346732" y="4114847"/>
              <a:ext cx="3321268" cy="21460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CC5B44A-41CF-41C5-ACFE-26D515A50CB6}"/>
                </a:ext>
              </a:extLst>
            </p:cNvPr>
            <p:cNvSpPr/>
            <p:nvPr/>
          </p:nvSpPr>
          <p:spPr>
            <a:xfrm>
              <a:off x="7253281" y="3781344"/>
              <a:ext cx="3464040" cy="214604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11">
            <a:extLst>
              <a:ext uri="{FF2B5EF4-FFF2-40B4-BE49-F238E27FC236}">
                <a16:creationId xmlns:a16="http://schemas.microsoft.com/office/drawing/2014/main" xmlns="" id="{3DD478E0-41B8-4418-BE50-1296F768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69" y="3459649"/>
            <a:ext cx="3975100" cy="27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second molar">
            <a:extLst>
              <a:ext uri="{FF2B5EF4-FFF2-40B4-BE49-F238E27FC236}">
                <a16:creationId xmlns:a16="http://schemas.microsoft.com/office/drawing/2014/main" xmlns="" id="{C88F0A2C-8501-4B5F-9214-0158C0947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16740" r="14276" b="6596"/>
          <a:stretch/>
        </p:blipFill>
        <p:spPr bwMode="auto">
          <a:xfrm>
            <a:off x="4522791" y="3641788"/>
            <a:ext cx="3146418" cy="23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9C828C-C03C-476C-9B8C-48BC0CD0F29A}"/>
              </a:ext>
            </a:extLst>
          </p:cNvPr>
          <p:cNvSpPr txBox="1"/>
          <p:nvPr/>
        </p:nvSpPr>
        <p:spPr>
          <a:xfrm>
            <a:off x="5858913" y="647987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EC3C7BD-7DBF-4849-900B-9156DD95A618}"/>
              </a:ext>
            </a:extLst>
          </p:cNvPr>
          <p:cNvSpPr/>
          <p:nvPr/>
        </p:nvSpPr>
        <p:spPr>
          <a:xfrm>
            <a:off x="6460360" y="4406234"/>
            <a:ext cx="638940" cy="129978"/>
          </a:xfrm>
          <a:prstGeom prst="rect">
            <a:avLst/>
          </a:prstGeom>
          <a:noFill/>
          <a:ln w="28575">
            <a:solidFill>
              <a:srgbClr val="FED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8E081C3-E85E-4E60-BF0C-AB8226D52F58}"/>
              </a:ext>
            </a:extLst>
          </p:cNvPr>
          <p:cNvCxnSpPr/>
          <p:nvPr/>
        </p:nvCxnSpPr>
        <p:spPr>
          <a:xfrm>
            <a:off x="9253333" y="1976961"/>
            <a:ext cx="1404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08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C115856-2822-4220-A859-F4BD18A06575}"/>
              </a:ext>
            </a:extLst>
          </p:cNvPr>
          <p:cNvSpPr txBox="1"/>
          <p:nvPr/>
        </p:nvSpPr>
        <p:spPr>
          <a:xfrm>
            <a:off x="524215" y="3059668"/>
            <a:ext cx="11516169" cy="3532947"/>
          </a:xfrm>
          <a:prstGeom prst="rect">
            <a:avLst/>
          </a:prstGeom>
          <a:noFill/>
          <a:ln w="28575">
            <a:solidFill>
              <a:srgbClr val="FED163"/>
            </a:solidFill>
          </a:ln>
        </p:spPr>
        <p:txBody>
          <a:bodyPr wrap="square" rtlCol="0">
            <a:spAutoFit/>
          </a:bodyPr>
          <a:lstStyle/>
          <a:p>
            <a:endParaRPr lang="en-GB" sz="1800" i="1" dirty="0">
              <a:latin typeface="+mn-lt"/>
            </a:endParaRPr>
          </a:p>
        </p:txBody>
      </p:sp>
      <p:grpSp>
        <p:nvGrpSpPr>
          <p:cNvPr id="24" name="مجموعة 25">
            <a:extLst>
              <a:ext uri="{FF2B5EF4-FFF2-40B4-BE49-F238E27FC236}">
                <a16:creationId xmlns:a16="http://schemas.microsoft.com/office/drawing/2014/main" xmlns="" id="{7362B2D6-C272-4597-9F48-A953C62896E5}"/>
              </a:ext>
            </a:extLst>
          </p:cNvPr>
          <p:cNvGrpSpPr/>
          <p:nvPr/>
        </p:nvGrpSpPr>
        <p:grpSpPr>
          <a:xfrm>
            <a:off x="4678220" y="3919086"/>
            <a:ext cx="3621846" cy="2501857"/>
            <a:chOff x="6242050" y="2132264"/>
            <a:chExt cx="5883141" cy="4287338"/>
          </a:xfrm>
        </p:grpSpPr>
        <p:pic>
          <p:nvPicPr>
            <p:cNvPr id="25" name="Picture 2" descr="C:\Documents and Settings\Jamila\My Documents\Student Gray\8. Head and neck\F66122-008-f060a.jpg">
              <a:extLst>
                <a:ext uri="{FF2B5EF4-FFF2-40B4-BE49-F238E27FC236}">
                  <a16:creationId xmlns:a16="http://schemas.microsoft.com/office/drawing/2014/main" xmlns="" id="{B3BBA3BF-E16E-4722-B824-B8E2E3597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907" y="2132264"/>
              <a:ext cx="5823284" cy="4287338"/>
            </a:xfrm>
            <a:prstGeom prst="rect">
              <a:avLst/>
            </a:prstGeom>
          </p:spPr>
        </p:pic>
        <p:sp>
          <p:nvSpPr>
            <p:cNvPr id="26" name="مستطيل 5">
              <a:extLst>
                <a:ext uri="{FF2B5EF4-FFF2-40B4-BE49-F238E27FC236}">
                  <a16:creationId xmlns:a16="http://schemas.microsoft.com/office/drawing/2014/main" xmlns="" id="{F0A3E84E-BA10-43FD-BB96-42200E4024DF}"/>
                </a:ext>
              </a:extLst>
            </p:cNvPr>
            <p:cNvSpPr/>
            <p:nvPr/>
          </p:nvSpPr>
          <p:spPr>
            <a:xfrm>
              <a:off x="6487428" y="2897203"/>
              <a:ext cx="962526" cy="202131"/>
            </a:xfrm>
            <a:prstGeom prst="rect">
              <a:avLst/>
            </a:prstGeom>
            <a:noFill/>
            <a:ln w="38100">
              <a:solidFill>
                <a:srgbClr val="B0C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7" name="مستطيل 7">
              <a:extLst>
                <a:ext uri="{FF2B5EF4-FFF2-40B4-BE49-F238E27FC236}">
                  <a16:creationId xmlns:a16="http://schemas.microsoft.com/office/drawing/2014/main" xmlns="" id="{ABE4B28E-0D8D-4720-9CF5-BE4DB9D6D8B3}"/>
                </a:ext>
              </a:extLst>
            </p:cNvPr>
            <p:cNvSpPr/>
            <p:nvPr/>
          </p:nvSpPr>
          <p:spPr>
            <a:xfrm>
              <a:off x="6816290" y="6009473"/>
              <a:ext cx="962526" cy="202131"/>
            </a:xfrm>
            <a:prstGeom prst="rect">
              <a:avLst/>
            </a:prstGeom>
            <a:noFill/>
            <a:ln w="38100">
              <a:solidFill>
                <a:srgbClr val="97C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8" name="مستطيل 8">
              <a:extLst>
                <a:ext uri="{FF2B5EF4-FFF2-40B4-BE49-F238E27FC236}">
                  <a16:creationId xmlns:a16="http://schemas.microsoft.com/office/drawing/2014/main" xmlns="" id="{EAA5A006-450D-418C-99C5-BB03448D617B}"/>
                </a:ext>
              </a:extLst>
            </p:cNvPr>
            <p:cNvSpPr/>
            <p:nvPr/>
          </p:nvSpPr>
          <p:spPr>
            <a:xfrm>
              <a:off x="6242050" y="5620031"/>
              <a:ext cx="1468254" cy="183869"/>
            </a:xfrm>
            <a:prstGeom prst="rect">
              <a:avLst/>
            </a:prstGeom>
            <a:noFill/>
            <a:ln w="38100">
              <a:solidFill>
                <a:srgbClr val="79A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9" name="مستطيل 9">
              <a:extLst>
                <a:ext uri="{FF2B5EF4-FFF2-40B4-BE49-F238E27FC236}">
                  <a16:creationId xmlns:a16="http://schemas.microsoft.com/office/drawing/2014/main" xmlns="" id="{690C4112-91FA-4950-80A2-BF5797EC61FE}"/>
                </a:ext>
              </a:extLst>
            </p:cNvPr>
            <p:cNvSpPr/>
            <p:nvPr/>
          </p:nvSpPr>
          <p:spPr>
            <a:xfrm>
              <a:off x="6525929" y="4592625"/>
              <a:ext cx="885523" cy="180433"/>
            </a:xfrm>
            <a:prstGeom prst="rect">
              <a:avLst/>
            </a:prstGeom>
            <a:noFill/>
            <a:ln w="381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30" name="مستطيل 10">
              <a:extLst>
                <a:ext uri="{FF2B5EF4-FFF2-40B4-BE49-F238E27FC236}">
                  <a16:creationId xmlns:a16="http://schemas.microsoft.com/office/drawing/2014/main" xmlns="" id="{A8F33A5E-688A-4A26-BD20-4A5A5E0AD309}"/>
                </a:ext>
              </a:extLst>
            </p:cNvPr>
            <p:cNvSpPr/>
            <p:nvPr/>
          </p:nvSpPr>
          <p:spPr>
            <a:xfrm>
              <a:off x="6381549" y="3705693"/>
              <a:ext cx="991402" cy="220393"/>
            </a:xfrm>
            <a:prstGeom prst="rect">
              <a:avLst/>
            </a:prstGeom>
            <a:noFill/>
            <a:ln w="38100">
              <a:solidFill>
                <a:srgbClr val="CD6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FDF32-625F-435E-A18A-863CF062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6" y="359203"/>
            <a:ext cx="10515600" cy="920191"/>
          </a:xfrm>
        </p:spPr>
        <p:txBody>
          <a:bodyPr>
            <a:normAutofit/>
          </a:bodyPr>
          <a:lstStyle/>
          <a:p>
            <a:r>
              <a:rPr lang="en-GB" sz="3600" dirty="0"/>
              <a:t>Structures within </a:t>
            </a:r>
            <a:r>
              <a:rPr lang="en-GB" sz="3600" b="1" dirty="0"/>
              <a:t>Parotid Gland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FC2299A-5C79-47B0-A28D-4C1014110F87}"/>
              </a:ext>
            </a:extLst>
          </p:cNvPr>
          <p:cNvGrpSpPr/>
          <p:nvPr/>
        </p:nvGrpSpPr>
        <p:grpSpPr>
          <a:xfrm>
            <a:off x="526220" y="1252839"/>
            <a:ext cx="9218196" cy="1484573"/>
            <a:chOff x="717621" y="1418776"/>
            <a:chExt cx="9218196" cy="14845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88CF338-B68C-4F9D-AF0E-DB8582E5C64B}"/>
                </a:ext>
              </a:extLst>
            </p:cNvPr>
            <p:cNvGrpSpPr/>
            <p:nvPr/>
          </p:nvGrpSpPr>
          <p:grpSpPr>
            <a:xfrm>
              <a:off x="1721651" y="1950978"/>
              <a:ext cx="7054950" cy="266081"/>
              <a:chOff x="1319060" y="2551034"/>
              <a:chExt cx="7054950" cy="26608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4836A01C-92B2-4F59-AA06-C8638BE754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19060" y="2551034"/>
                <a:ext cx="7054950" cy="1408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2DC87585-6380-46AF-BD10-F4D082FDF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9781" y="2558999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xmlns="" id="{30AE6CE1-DA56-424B-9D76-DDD7D86F0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8667" y="2565115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xmlns="" id="{C6D770A4-0265-4A73-BC64-C4EA6E9F29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147" y="2556648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EB34C44-9BBC-44DA-BBFE-43D6B1CCD231}"/>
                </a:ext>
              </a:extLst>
            </p:cNvPr>
            <p:cNvSpPr/>
            <p:nvPr/>
          </p:nvSpPr>
          <p:spPr>
            <a:xfrm>
              <a:off x="2404723" y="1418776"/>
              <a:ext cx="6650972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lnSpc>
                  <a:spcPct val="80000"/>
                </a:lnSpc>
                <a:spcBef>
                  <a:spcPts val="1000"/>
                </a:spcBef>
                <a:defRPr/>
              </a:pPr>
              <a:r>
                <a:rPr lang="en-US" sz="20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From superficial to deep OR lateral to medial</a:t>
              </a:r>
              <a:r>
                <a:rPr lang="en-US" sz="16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(horizontal section)</a:t>
              </a:r>
              <a:r>
                <a:rPr lang="en-US" sz="16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endParaRPr lang="en-US" sz="20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marL="228600" lvl="0" indent="-228600" algn="ctr">
                <a:lnSpc>
                  <a:spcPct val="80000"/>
                </a:lnSpc>
                <a:defRPr/>
              </a:pPr>
              <a:r>
                <a:rPr lang="en-US" sz="12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(you have to know </a:t>
              </a:r>
              <a:r>
                <a:rPr lang="en-US" sz="12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both</a:t>
              </a:r>
              <a:r>
                <a:rPr lang="en-US" sz="12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)</a:t>
              </a:r>
              <a:endParaRPr lang="en-US" sz="20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B5A7685-9FCB-440F-8057-1686DF474CFF}"/>
                </a:ext>
              </a:extLst>
            </p:cNvPr>
            <p:cNvSpPr txBox="1"/>
            <p:nvPr/>
          </p:nvSpPr>
          <p:spPr>
            <a:xfrm>
              <a:off x="717621" y="2257018"/>
              <a:ext cx="2768189" cy="646331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1. Facial Nerve </a:t>
              </a: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(motor supply)</a:t>
              </a:r>
            </a:p>
            <a:p>
              <a:r>
                <a:rPr lang="en-US" sz="1800" i="1" u="sng" dirty="0">
                  <a:latin typeface="+mn-lt"/>
                </a:rPr>
                <a:t>most superficial structure</a:t>
              </a:r>
              <a:endParaRPr lang="en-GB" sz="1800" i="1" u="sng" dirty="0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6D1627-F25E-464F-9FBE-0E9D94D2A661}"/>
                </a:ext>
              </a:extLst>
            </p:cNvPr>
            <p:cNvSpPr txBox="1"/>
            <p:nvPr/>
          </p:nvSpPr>
          <p:spPr>
            <a:xfrm>
              <a:off x="3988847" y="2257018"/>
              <a:ext cx="2607366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2. Retromandibular vein</a:t>
              </a:r>
            </a:p>
            <a:p>
              <a:r>
                <a:rPr lang="en-US" sz="1800" i="1" u="sng" dirty="0">
                  <a:latin typeface="+mn-lt"/>
                </a:rPr>
                <a:t>intermediate in position</a:t>
              </a:r>
              <a:endParaRPr lang="en-GB" sz="1800" u="sng" dirty="0"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32245F-D5DB-40AF-ADA8-9E2B20836EA7}"/>
                </a:ext>
              </a:extLst>
            </p:cNvPr>
            <p:cNvSpPr txBox="1"/>
            <p:nvPr/>
          </p:nvSpPr>
          <p:spPr>
            <a:xfrm>
              <a:off x="7328451" y="2249244"/>
              <a:ext cx="2607366" cy="646331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3. External Carotid artery</a:t>
              </a:r>
            </a:p>
            <a:p>
              <a:r>
                <a:rPr lang="en-US" sz="1800" i="1" u="sng" dirty="0">
                  <a:latin typeface="+mn-lt"/>
                </a:rPr>
                <a:t>Most deep</a:t>
              </a:r>
              <a:endParaRPr lang="en-GB" sz="1800" u="sng" dirty="0"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86ADAE-DC86-43BD-8EA2-3C3393248521}"/>
              </a:ext>
            </a:extLst>
          </p:cNvPr>
          <p:cNvGrpSpPr/>
          <p:nvPr/>
        </p:nvGrpSpPr>
        <p:grpSpPr>
          <a:xfrm>
            <a:off x="8307383" y="80269"/>
            <a:ext cx="3803256" cy="1646310"/>
            <a:chOff x="9610749" y="2423446"/>
            <a:chExt cx="4783668" cy="2971272"/>
          </a:xfrm>
        </p:grpSpPr>
        <p:pic>
          <p:nvPicPr>
            <p:cNvPr id="15" name="Picture 2" descr="C:\Documents and Settings\Jamila\My Documents\Student Gray\8. Head and neck\F66122-008-f056b.jpg">
              <a:extLst>
                <a:ext uri="{FF2B5EF4-FFF2-40B4-BE49-F238E27FC236}">
                  <a16:creationId xmlns:a16="http://schemas.microsoft.com/office/drawing/2014/main" xmlns="" id="{DED7C9DE-92DC-45BA-BECA-A5BBE9CA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19"/>
            <a:stretch>
              <a:fillRect/>
            </a:stretch>
          </p:blipFill>
          <p:spPr>
            <a:xfrm>
              <a:off x="9610749" y="2490651"/>
              <a:ext cx="4783668" cy="2904067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xmlns="" id="{D355A66A-F455-4065-9FF9-2FE99F30B541}"/>
                </a:ext>
              </a:extLst>
            </p:cNvPr>
            <p:cNvSpPr/>
            <p:nvPr/>
          </p:nvSpPr>
          <p:spPr>
            <a:xfrm>
              <a:off x="12002583" y="5103580"/>
              <a:ext cx="878608" cy="277477"/>
            </a:xfrm>
            <a:prstGeom prst="rect">
              <a:avLst/>
            </a:prstGeom>
            <a:noFill/>
            <a:ln w="38100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xmlns="" id="{AB1F8047-9B0A-4C66-A96E-3C2C2AB37970}"/>
                </a:ext>
              </a:extLst>
            </p:cNvPr>
            <p:cNvSpPr/>
            <p:nvPr/>
          </p:nvSpPr>
          <p:spPr>
            <a:xfrm>
              <a:off x="12154982" y="2423446"/>
              <a:ext cx="1025170" cy="254490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xmlns="" id="{81AFC04F-B8CE-4870-8B2C-9DCA8FD8F04C}"/>
                </a:ext>
              </a:extLst>
            </p:cNvPr>
            <p:cNvSpPr/>
            <p:nvPr/>
          </p:nvSpPr>
          <p:spPr>
            <a:xfrm>
              <a:off x="12154982" y="2757544"/>
              <a:ext cx="1123371" cy="212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D3E2A5-F607-4711-AD1C-B3A7F9DC7D54}"/>
              </a:ext>
            </a:extLst>
          </p:cNvPr>
          <p:cNvSpPr txBox="1"/>
          <p:nvPr/>
        </p:nvSpPr>
        <p:spPr>
          <a:xfrm>
            <a:off x="524215" y="3049951"/>
            <a:ext cx="960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facial nerve it divides the gland into superficial &amp; deep parts.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TWO Branches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it enters the gland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supply two muscles (posterior belly of digastric and stylohyoid)</a:t>
            </a:r>
          </a:p>
        </p:txBody>
      </p:sp>
      <p:cxnSp>
        <p:nvCxnSpPr>
          <p:cNvPr id="32" name="رابط مستقيم 13">
            <a:extLst>
              <a:ext uri="{FF2B5EF4-FFF2-40B4-BE49-F238E27FC236}">
                <a16:creationId xmlns:a16="http://schemas.microsoft.com/office/drawing/2014/main" xmlns="" id="{CACB7E63-ABEA-40B7-9D7B-AF4E6C3EE3A9}"/>
              </a:ext>
            </a:extLst>
          </p:cNvPr>
          <p:cNvCxnSpPr/>
          <p:nvPr/>
        </p:nvCxnSpPr>
        <p:spPr>
          <a:xfrm flipH="1">
            <a:off x="1152296" y="4905929"/>
            <a:ext cx="1008000" cy="55"/>
          </a:xfrm>
          <a:prstGeom prst="line">
            <a:avLst/>
          </a:prstGeom>
          <a:ln w="38100">
            <a:solidFill>
              <a:srgbClr val="B0C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19">
            <a:extLst>
              <a:ext uri="{FF2B5EF4-FFF2-40B4-BE49-F238E27FC236}">
                <a16:creationId xmlns:a16="http://schemas.microsoft.com/office/drawing/2014/main" xmlns="" id="{61B02282-A998-435F-8115-352678506DCD}"/>
              </a:ext>
            </a:extLst>
          </p:cNvPr>
          <p:cNvCxnSpPr/>
          <p:nvPr/>
        </p:nvCxnSpPr>
        <p:spPr>
          <a:xfrm flipH="1">
            <a:off x="1151469" y="5509698"/>
            <a:ext cx="684000" cy="3809"/>
          </a:xfrm>
          <a:prstGeom prst="line">
            <a:avLst/>
          </a:prstGeom>
          <a:ln w="381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20">
            <a:extLst>
              <a:ext uri="{FF2B5EF4-FFF2-40B4-BE49-F238E27FC236}">
                <a16:creationId xmlns:a16="http://schemas.microsoft.com/office/drawing/2014/main" xmlns="" id="{13E2DBE8-EEF0-4A9D-BADC-9894D4C20D8A}"/>
              </a:ext>
            </a:extLst>
          </p:cNvPr>
          <p:cNvCxnSpPr/>
          <p:nvPr/>
        </p:nvCxnSpPr>
        <p:spPr>
          <a:xfrm flipH="1" flipV="1">
            <a:off x="1147856" y="5205265"/>
            <a:ext cx="1044000" cy="0"/>
          </a:xfrm>
          <a:prstGeom prst="line">
            <a:avLst/>
          </a:prstGeom>
          <a:ln w="38100">
            <a:solidFill>
              <a:srgbClr val="CD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26">
            <a:extLst>
              <a:ext uri="{FF2B5EF4-FFF2-40B4-BE49-F238E27FC236}">
                <a16:creationId xmlns:a16="http://schemas.microsoft.com/office/drawing/2014/main" xmlns="" id="{5BBAAAEA-96D7-4FCC-9080-6743B2A3E384}"/>
              </a:ext>
            </a:extLst>
          </p:cNvPr>
          <p:cNvCxnSpPr/>
          <p:nvPr/>
        </p:nvCxnSpPr>
        <p:spPr>
          <a:xfrm flipH="1">
            <a:off x="1124040" y="6082277"/>
            <a:ext cx="900000" cy="16469"/>
          </a:xfrm>
          <a:prstGeom prst="line">
            <a:avLst/>
          </a:prstGeom>
          <a:ln w="38100">
            <a:solidFill>
              <a:srgbClr val="97C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27">
            <a:extLst>
              <a:ext uri="{FF2B5EF4-FFF2-40B4-BE49-F238E27FC236}">
                <a16:creationId xmlns:a16="http://schemas.microsoft.com/office/drawing/2014/main" xmlns="" id="{EE4D1168-BFDE-4B44-A493-8AFC32A39765}"/>
              </a:ext>
            </a:extLst>
          </p:cNvPr>
          <p:cNvCxnSpPr/>
          <p:nvPr/>
        </p:nvCxnSpPr>
        <p:spPr>
          <a:xfrm flipH="1">
            <a:off x="1128067" y="5817027"/>
            <a:ext cx="1188000" cy="0"/>
          </a:xfrm>
          <a:prstGeom prst="line">
            <a:avLst/>
          </a:prstGeom>
          <a:ln w="38100">
            <a:solidFill>
              <a:srgbClr val="79A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D4E28AF-C22F-4897-9E34-401E3DFA219B}"/>
              </a:ext>
            </a:extLst>
          </p:cNvPr>
          <p:cNvGrpSpPr/>
          <p:nvPr/>
        </p:nvGrpSpPr>
        <p:grpSpPr>
          <a:xfrm>
            <a:off x="8290882" y="3973710"/>
            <a:ext cx="3749502" cy="2345856"/>
            <a:chOff x="8361137" y="4330701"/>
            <a:chExt cx="3749502" cy="2345856"/>
          </a:xfrm>
        </p:grpSpPr>
        <p:pic>
          <p:nvPicPr>
            <p:cNvPr id="37" name="صورة 37">
              <a:extLst>
                <a:ext uri="{FF2B5EF4-FFF2-40B4-BE49-F238E27FC236}">
                  <a16:creationId xmlns:a16="http://schemas.microsoft.com/office/drawing/2014/main" xmlns="" id="{67A1423B-2E10-412D-889A-484CA98BF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1"/>
            <a:stretch/>
          </p:blipFill>
          <p:spPr>
            <a:xfrm>
              <a:off x="9503273" y="4330701"/>
              <a:ext cx="2607366" cy="2329840"/>
            </a:xfrm>
            <a:prstGeom prst="rect">
              <a:avLst/>
            </a:prstGeom>
          </p:spPr>
        </p:pic>
        <p:sp>
          <p:nvSpPr>
            <p:cNvPr id="38" name="مربع نص 38">
              <a:extLst>
                <a:ext uri="{FF2B5EF4-FFF2-40B4-BE49-F238E27FC236}">
                  <a16:creationId xmlns:a16="http://schemas.microsoft.com/office/drawing/2014/main" xmlns="" id="{4D2D3DB7-947B-4C8E-A970-3A5DBA89B08D}"/>
                </a:ext>
              </a:extLst>
            </p:cNvPr>
            <p:cNvSpPr txBox="1"/>
            <p:nvPr/>
          </p:nvSpPr>
          <p:spPr>
            <a:xfrm>
              <a:off x="9416854" y="6368780"/>
              <a:ext cx="684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pic>
          <p:nvPicPr>
            <p:cNvPr id="23" name="Picture 5" descr="fe08#004">
              <a:extLst>
                <a:ext uri="{FF2B5EF4-FFF2-40B4-BE49-F238E27FC236}">
                  <a16:creationId xmlns:a16="http://schemas.microsoft.com/office/drawing/2014/main" xmlns="" id="{26BC8A87-378F-474E-BDE4-12BBBC39B1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5" b="95636" l="4695" r="955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" t="6139" r="5889" b="6262"/>
            <a:stretch/>
          </p:blipFill>
          <p:spPr bwMode="auto">
            <a:xfrm>
              <a:off x="8361137" y="4330702"/>
              <a:ext cx="1127501" cy="23298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BC1C8C73-735E-4BF2-8625-5120181BB14A}"/>
              </a:ext>
            </a:extLst>
          </p:cNvPr>
          <p:cNvCxnSpPr>
            <a:cxnSpLocks/>
          </p:cNvCxnSpPr>
          <p:nvPr/>
        </p:nvCxnSpPr>
        <p:spPr>
          <a:xfrm flipH="1">
            <a:off x="1530250" y="2764129"/>
            <a:ext cx="1" cy="253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BAE3BB-D34C-4D44-B066-23E9A2C19D49}"/>
              </a:ext>
            </a:extLst>
          </p:cNvPr>
          <p:cNvSpPr/>
          <p:nvPr/>
        </p:nvSpPr>
        <p:spPr>
          <a:xfrm>
            <a:off x="541208" y="3936671"/>
            <a:ext cx="46966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FIVE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(terminal)</a:t>
            </a:r>
            <a:r>
              <a:rPr lang="en-US" sz="2000" dirty="0">
                <a:latin typeface="Calibri" panose="020F0502020204030204"/>
              </a:rPr>
              <a:t> Branches </a:t>
            </a:r>
            <a:r>
              <a:rPr lang="en-US" sz="2000" b="1" dirty="0">
                <a:latin typeface="Calibri" panose="020F0502020204030204"/>
              </a:rPr>
              <a:t>within</a:t>
            </a:r>
            <a:r>
              <a:rPr lang="en-US" sz="2000" dirty="0">
                <a:latin typeface="Calibri" panose="020F0502020204030204"/>
              </a:rPr>
              <a:t> the parotid </a:t>
            </a:r>
            <a:r>
              <a:rPr lang="en-US" dirty="0">
                <a:latin typeface="Calibri" panose="020F0502020204030204"/>
              </a:rPr>
              <a:t>which leave anteromedial </a:t>
            </a:r>
            <a:r>
              <a:rPr lang="en-US" dirty="0" err="1">
                <a:latin typeface="Calibri" panose="020F0502020204030204"/>
              </a:rPr>
              <a:t>suface</a:t>
            </a:r>
            <a:r>
              <a:rPr lang="en-US" dirty="0">
                <a:latin typeface="Calibri" panose="020F0502020204030204"/>
              </a:rPr>
              <a:t> of the gland</a:t>
            </a:r>
            <a:r>
              <a:rPr lang="en-US" sz="2000" dirty="0">
                <a:latin typeface="Calibri" panose="020F0502020204030204"/>
              </a:rPr>
              <a:t>: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1- Temporal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2- Zygomatic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3- Buccal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4- Mandibular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5- Cervical.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CB3840B-49D7-407C-B110-EA4227F62499}"/>
              </a:ext>
            </a:extLst>
          </p:cNvPr>
          <p:cNvCxnSpPr/>
          <p:nvPr/>
        </p:nvCxnSpPr>
        <p:spPr>
          <a:xfrm>
            <a:off x="10130320" y="1003177"/>
            <a:ext cx="656049" cy="1039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8120C7-CFC9-42CE-A4C6-B027C14033FB}"/>
              </a:ext>
            </a:extLst>
          </p:cNvPr>
          <p:cNvSpPr txBox="1"/>
          <p:nvPr/>
        </p:nvSpPr>
        <p:spPr>
          <a:xfrm>
            <a:off x="10107202" y="2042216"/>
            <a:ext cx="135833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Very important Note: the sequence from outside to inside is (Nerve, vein, artery)</a:t>
            </a:r>
            <a:endParaRPr lang="ar-SA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A41738F-4353-437A-A36F-5A9D6010A866}"/>
              </a:ext>
            </a:extLst>
          </p:cNvPr>
          <p:cNvSpPr txBox="1"/>
          <p:nvPr/>
        </p:nvSpPr>
        <p:spPr>
          <a:xfrm>
            <a:off x="10193205" y="3059668"/>
            <a:ext cx="1846487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In the exam you might have a question about the structures found in the gland, so it is important to know them</a:t>
            </a:r>
            <a:endParaRPr lang="ar-SA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14DA6C99-7C36-4340-B44A-C45C68DB81FA}"/>
              </a:ext>
            </a:extLst>
          </p:cNvPr>
          <p:cNvSpPr/>
          <p:nvPr/>
        </p:nvSpPr>
        <p:spPr>
          <a:xfrm>
            <a:off x="2725445" y="4826141"/>
            <a:ext cx="723574" cy="1109171"/>
          </a:xfrm>
          <a:prstGeom prst="righ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63B174-7C98-4D0E-BF52-FF6E7F303D3A}"/>
              </a:ext>
            </a:extLst>
          </p:cNvPr>
          <p:cNvSpPr txBox="1"/>
          <p:nvPr/>
        </p:nvSpPr>
        <p:spPr>
          <a:xfrm>
            <a:off x="3485869" y="5119116"/>
            <a:ext cx="10688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Muscles of the face</a:t>
            </a:r>
            <a:endParaRPr lang="ar-S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7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AAC9976-647E-4CB3-B722-5DF0AD6E22B5}"/>
              </a:ext>
            </a:extLst>
          </p:cNvPr>
          <p:cNvSpPr txBox="1"/>
          <p:nvPr/>
        </p:nvSpPr>
        <p:spPr>
          <a:xfrm>
            <a:off x="7066317" y="3133896"/>
            <a:ext cx="4776027" cy="345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9CCEE78-18FD-4EF9-BA4C-125A39AD1161}"/>
              </a:ext>
            </a:extLst>
          </p:cNvPr>
          <p:cNvSpPr txBox="1"/>
          <p:nvPr/>
        </p:nvSpPr>
        <p:spPr>
          <a:xfrm>
            <a:off x="349647" y="3136888"/>
            <a:ext cx="6502000" cy="34702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FDF32-625F-435E-A18A-863CF062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6" y="359203"/>
            <a:ext cx="10515600" cy="920191"/>
          </a:xfrm>
        </p:spPr>
        <p:txBody>
          <a:bodyPr>
            <a:normAutofit/>
          </a:bodyPr>
          <a:lstStyle/>
          <a:p>
            <a:r>
              <a:rPr lang="en-GB" sz="3600" dirty="0"/>
              <a:t>Structures within </a:t>
            </a:r>
            <a:r>
              <a:rPr lang="en-GB" sz="3600" b="1" dirty="0"/>
              <a:t>Parotid Gland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86ADAE-DC86-43BD-8EA2-3C3393248521}"/>
              </a:ext>
            </a:extLst>
          </p:cNvPr>
          <p:cNvGrpSpPr/>
          <p:nvPr/>
        </p:nvGrpSpPr>
        <p:grpSpPr>
          <a:xfrm>
            <a:off x="8307383" y="80269"/>
            <a:ext cx="3803256" cy="1646310"/>
            <a:chOff x="9610749" y="2423446"/>
            <a:chExt cx="4783668" cy="2971272"/>
          </a:xfrm>
        </p:grpSpPr>
        <p:pic>
          <p:nvPicPr>
            <p:cNvPr id="15" name="Picture 2" descr="C:\Documents and Settings\Jamila\My Documents\Student Gray\8. Head and neck\F66122-008-f056b.jpg">
              <a:extLst>
                <a:ext uri="{FF2B5EF4-FFF2-40B4-BE49-F238E27FC236}">
                  <a16:creationId xmlns:a16="http://schemas.microsoft.com/office/drawing/2014/main" xmlns="" id="{DED7C9DE-92DC-45BA-BECA-A5BBE9CA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19"/>
            <a:stretch>
              <a:fillRect/>
            </a:stretch>
          </p:blipFill>
          <p:spPr>
            <a:xfrm>
              <a:off x="9610749" y="2490651"/>
              <a:ext cx="4783668" cy="2904067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xmlns="" id="{D355A66A-F455-4065-9FF9-2FE99F30B541}"/>
                </a:ext>
              </a:extLst>
            </p:cNvPr>
            <p:cNvSpPr/>
            <p:nvPr/>
          </p:nvSpPr>
          <p:spPr>
            <a:xfrm>
              <a:off x="12002583" y="5103580"/>
              <a:ext cx="878608" cy="277477"/>
            </a:xfrm>
            <a:prstGeom prst="rect">
              <a:avLst/>
            </a:prstGeom>
            <a:noFill/>
            <a:ln w="38100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xmlns="" id="{AB1F8047-9B0A-4C66-A96E-3C2C2AB37970}"/>
                </a:ext>
              </a:extLst>
            </p:cNvPr>
            <p:cNvSpPr/>
            <p:nvPr/>
          </p:nvSpPr>
          <p:spPr>
            <a:xfrm>
              <a:off x="12154982" y="2423446"/>
              <a:ext cx="1025170" cy="254490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xmlns="" id="{81AFC04F-B8CE-4870-8B2C-9DCA8FD8F04C}"/>
                </a:ext>
              </a:extLst>
            </p:cNvPr>
            <p:cNvSpPr/>
            <p:nvPr/>
          </p:nvSpPr>
          <p:spPr>
            <a:xfrm>
              <a:off x="12154982" y="2757544"/>
              <a:ext cx="1123371" cy="212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BB654DF-42CB-429D-8564-D96610FDE726}"/>
              </a:ext>
            </a:extLst>
          </p:cNvPr>
          <p:cNvSpPr/>
          <p:nvPr/>
        </p:nvSpPr>
        <p:spPr>
          <a:xfrm>
            <a:off x="383333" y="3208502"/>
            <a:ext cx="3895662" cy="273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Formed by the union of </a:t>
            </a:r>
            <a:r>
              <a:rPr lang="en-US" sz="2000" b="1" dirty="0">
                <a:latin typeface="+mn-lt"/>
              </a:rPr>
              <a:t>maxillary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b="1" dirty="0">
                <a:latin typeface="+mn-lt"/>
              </a:rPr>
              <a:t>superficial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temporal</a:t>
            </a:r>
            <a:r>
              <a:rPr lang="en-US" sz="2000" dirty="0">
                <a:latin typeface="+mn-lt"/>
              </a:rPr>
              <a:t> veins.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Before it leaves the gland it is divided into 2 division/branches: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anterior </a:t>
            </a:r>
            <a:r>
              <a:rPr lang="en-GB" altLang="en-US" sz="1200" dirty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t>(join the facial vein and form the common facial vein)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Posterior </a:t>
            </a:r>
            <a:r>
              <a:rPr lang="en-GB" altLang="en-US" sz="1200" dirty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t>(join the posterior auricular and form the external jugular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789E99-F866-43CF-9504-2E82FF672BC1}"/>
              </a:ext>
            </a:extLst>
          </p:cNvPr>
          <p:cNvSpPr/>
          <p:nvPr/>
        </p:nvSpPr>
        <p:spPr>
          <a:xfrm>
            <a:off x="7091076" y="3304600"/>
            <a:ext cx="26662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 It is divided into</a:t>
            </a:r>
            <a:r>
              <a:rPr lang="en-US" altLang="en-US" sz="2000" dirty="0">
                <a:latin typeface="+mn-lt"/>
              </a:rPr>
              <a:t> its 2-terminal branches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maxillary</a:t>
            </a:r>
            <a:r>
              <a:rPr lang="en-US" sz="2000" dirty="0">
                <a:latin typeface="+mn-lt"/>
              </a:rPr>
              <a:t> and </a:t>
            </a:r>
            <a:r>
              <a:rPr lang="en-US" sz="2000" b="1" dirty="0">
                <a:latin typeface="+mn-lt"/>
              </a:rPr>
              <a:t>superficial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temporal</a:t>
            </a:r>
            <a:r>
              <a:rPr lang="en-US" sz="2000" dirty="0">
                <a:latin typeface="+mn-lt"/>
              </a:rPr>
              <a:t> arteries.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(within the gland)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EAA82FE-B54F-4811-B0BB-EA9ED351C8BE}"/>
              </a:ext>
            </a:extLst>
          </p:cNvPr>
          <p:cNvGrpSpPr/>
          <p:nvPr/>
        </p:nvGrpSpPr>
        <p:grpSpPr>
          <a:xfrm>
            <a:off x="526220" y="1780994"/>
            <a:ext cx="9218196" cy="956418"/>
            <a:chOff x="717621" y="1946931"/>
            <a:chExt cx="9218196" cy="9564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625EC8B2-0523-43B5-B0EF-428F64F49918}"/>
                </a:ext>
              </a:extLst>
            </p:cNvPr>
            <p:cNvGrpSpPr/>
            <p:nvPr/>
          </p:nvGrpSpPr>
          <p:grpSpPr>
            <a:xfrm>
              <a:off x="1732372" y="1946931"/>
              <a:ext cx="7029607" cy="264012"/>
              <a:chOff x="1329781" y="2546987"/>
              <a:chExt cx="7029607" cy="264012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D83DB2F1-CD79-4D6B-9112-24C10DE2C0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9781" y="2546987"/>
                <a:ext cx="7029607" cy="145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xmlns="" id="{B4852B45-64DE-4AE2-BCE1-14F9A6CE9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9781" y="2558999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xmlns="" id="{E79F775B-7B03-43BD-B85A-D44E330EB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7051" y="2546987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xmlns="" id="{9D09A02B-0052-4EF8-8EB3-74D46EB6E6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147" y="2556648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1C4491A-1FA3-488A-8A58-E3FC54BEFFED}"/>
                </a:ext>
              </a:extLst>
            </p:cNvPr>
            <p:cNvSpPr txBox="1"/>
            <p:nvPr/>
          </p:nvSpPr>
          <p:spPr>
            <a:xfrm>
              <a:off x="717621" y="2257018"/>
              <a:ext cx="2768189" cy="646331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1. Facial Nerve</a:t>
              </a:r>
            </a:p>
            <a:p>
              <a:r>
                <a:rPr lang="en-US" sz="1800" i="1" u="sng" dirty="0">
                  <a:latin typeface="+mn-lt"/>
                </a:rPr>
                <a:t>most superficial structure</a:t>
              </a:r>
              <a:endParaRPr lang="en-GB" sz="1800" i="1" u="sng" dirty="0">
                <a:latin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64B017A5-6B43-416A-8C10-D1B4549ABED1}"/>
                </a:ext>
              </a:extLst>
            </p:cNvPr>
            <p:cNvSpPr txBox="1"/>
            <p:nvPr/>
          </p:nvSpPr>
          <p:spPr>
            <a:xfrm>
              <a:off x="3988847" y="2257018"/>
              <a:ext cx="2607366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2. Retromandibular vein</a:t>
              </a:r>
            </a:p>
            <a:p>
              <a:r>
                <a:rPr lang="en-US" sz="1800" i="1" u="sng" dirty="0">
                  <a:latin typeface="+mn-lt"/>
                </a:rPr>
                <a:t>intermediate in position</a:t>
              </a:r>
              <a:endParaRPr lang="en-GB" sz="1800" u="sng" dirty="0">
                <a:latin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344C578-00C5-47B4-9178-64724962B229}"/>
                </a:ext>
              </a:extLst>
            </p:cNvPr>
            <p:cNvSpPr txBox="1"/>
            <p:nvPr/>
          </p:nvSpPr>
          <p:spPr>
            <a:xfrm>
              <a:off x="7328451" y="2249244"/>
              <a:ext cx="2607366" cy="646331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3. External Carotid artery</a:t>
              </a:r>
            </a:p>
            <a:p>
              <a:r>
                <a:rPr lang="en-US" sz="1800" i="1" u="sng" dirty="0">
                  <a:latin typeface="+mn-lt"/>
                </a:rPr>
                <a:t>Most deep </a:t>
              </a:r>
              <a:r>
                <a:rPr lang="en-US" sz="1800" i="1" u="sng" dirty="0">
                  <a:solidFill>
                    <a:srgbClr val="FF0000"/>
                  </a:solidFill>
                  <a:latin typeface="+mn-lt"/>
                </a:rPr>
                <a:t>(most medial)</a:t>
              </a:r>
              <a:endParaRPr lang="en-GB" sz="1800" u="sng" dirty="0">
                <a:solidFill>
                  <a:srgbClr val="FF0000"/>
                </a:solidFill>
                <a:latin typeface="+mn-lt"/>
              </a:endParaRPr>
            </a:p>
          </p:txBody>
        </p:sp>
      </p:grpSp>
      <p:cxnSp>
        <p:nvCxnSpPr>
          <p:cNvPr id="60" name="رابط مستقيم 20">
            <a:extLst>
              <a:ext uri="{FF2B5EF4-FFF2-40B4-BE49-F238E27FC236}">
                <a16:creationId xmlns:a16="http://schemas.microsoft.com/office/drawing/2014/main" xmlns="" id="{969F3396-B8F0-4A38-8951-6FD7860DBBB1}"/>
              </a:ext>
            </a:extLst>
          </p:cNvPr>
          <p:cNvCxnSpPr/>
          <p:nvPr/>
        </p:nvCxnSpPr>
        <p:spPr>
          <a:xfrm flipH="1" flipV="1">
            <a:off x="807002" y="3817124"/>
            <a:ext cx="97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مستقيم 20">
            <a:extLst>
              <a:ext uri="{FF2B5EF4-FFF2-40B4-BE49-F238E27FC236}">
                <a16:creationId xmlns:a16="http://schemas.microsoft.com/office/drawing/2014/main" xmlns="" id="{0910C54A-6695-48D8-9989-9D7F7F6A06BA}"/>
              </a:ext>
            </a:extLst>
          </p:cNvPr>
          <p:cNvCxnSpPr>
            <a:cxnSpLocks/>
          </p:cNvCxnSpPr>
          <p:nvPr/>
        </p:nvCxnSpPr>
        <p:spPr>
          <a:xfrm flipH="1">
            <a:off x="2021927" y="3817124"/>
            <a:ext cx="206021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رابط مستقيم 20">
            <a:extLst>
              <a:ext uri="{FF2B5EF4-FFF2-40B4-BE49-F238E27FC236}">
                <a16:creationId xmlns:a16="http://schemas.microsoft.com/office/drawing/2014/main" xmlns="" id="{91C467AD-2FBF-4713-B085-1AAD4F318BCC}"/>
              </a:ext>
            </a:extLst>
          </p:cNvPr>
          <p:cNvCxnSpPr>
            <a:cxnSpLocks/>
          </p:cNvCxnSpPr>
          <p:nvPr/>
        </p:nvCxnSpPr>
        <p:spPr>
          <a:xfrm flipH="1">
            <a:off x="751785" y="4115298"/>
            <a:ext cx="53272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مستقيم 20">
            <a:extLst>
              <a:ext uri="{FF2B5EF4-FFF2-40B4-BE49-F238E27FC236}">
                <a16:creationId xmlns:a16="http://schemas.microsoft.com/office/drawing/2014/main" xmlns="" id="{B5B66194-3C67-43C2-86CC-0ACA4C7F5074}"/>
              </a:ext>
            </a:extLst>
          </p:cNvPr>
          <p:cNvCxnSpPr/>
          <p:nvPr/>
        </p:nvCxnSpPr>
        <p:spPr>
          <a:xfrm flipH="1" flipV="1">
            <a:off x="817888" y="5166200"/>
            <a:ext cx="828000" cy="0"/>
          </a:xfrm>
          <a:prstGeom prst="line">
            <a:avLst/>
          </a:prstGeom>
          <a:ln w="28575">
            <a:solidFill>
              <a:srgbClr val="FF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مستقيم 20">
            <a:extLst>
              <a:ext uri="{FF2B5EF4-FFF2-40B4-BE49-F238E27FC236}">
                <a16:creationId xmlns:a16="http://schemas.microsoft.com/office/drawing/2014/main" xmlns="" id="{E0F30198-E990-43DC-8051-587E27470DED}"/>
              </a:ext>
            </a:extLst>
          </p:cNvPr>
          <p:cNvCxnSpPr/>
          <p:nvPr/>
        </p:nvCxnSpPr>
        <p:spPr>
          <a:xfrm flipH="1" flipV="1">
            <a:off x="817888" y="5659910"/>
            <a:ext cx="900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D20A4D2-E4EE-456D-B599-FC346E8097FC}"/>
              </a:ext>
            </a:extLst>
          </p:cNvPr>
          <p:cNvGrpSpPr/>
          <p:nvPr/>
        </p:nvGrpSpPr>
        <p:grpSpPr>
          <a:xfrm>
            <a:off x="4214402" y="3304600"/>
            <a:ext cx="2506119" cy="3131789"/>
            <a:chOff x="1829650" y="-1232202"/>
            <a:chExt cx="6162020" cy="7404867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BC1C8C73-735E-4BF2-8625-5120181B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396" y="2738514"/>
              <a:ext cx="1" cy="2532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44">
              <a:extLst>
                <a:ext uri="{FF2B5EF4-FFF2-40B4-BE49-F238E27FC236}">
                  <a16:creationId xmlns:a16="http://schemas.microsoft.com/office/drawing/2014/main" xmlns="" id="{76CB88D7-9C02-491D-B519-EC01C7E0B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" r="3320"/>
            <a:stretch/>
          </p:blipFill>
          <p:spPr bwMode="auto">
            <a:xfrm>
              <a:off x="1829650" y="-1232202"/>
              <a:ext cx="6162020" cy="740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110FFE9-97F7-4E9F-B58D-FB98DAAE22B2}"/>
                </a:ext>
              </a:extLst>
            </p:cNvPr>
            <p:cNvSpPr txBox="1"/>
            <p:nvPr/>
          </p:nvSpPr>
          <p:spPr>
            <a:xfrm>
              <a:off x="6889374" y="1225019"/>
              <a:ext cx="591691" cy="35978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B53D261-2487-4922-9D26-21D83AFF5CE8}"/>
                </a:ext>
              </a:extLst>
            </p:cNvPr>
            <p:cNvSpPr txBox="1"/>
            <p:nvPr/>
          </p:nvSpPr>
          <p:spPr>
            <a:xfrm>
              <a:off x="6570739" y="-55735"/>
              <a:ext cx="681727" cy="559266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7BFC6DD2-E7CB-4657-8385-3AB3D16D100B}"/>
                </a:ext>
              </a:extLst>
            </p:cNvPr>
            <p:cNvSpPr txBox="1"/>
            <p:nvPr/>
          </p:nvSpPr>
          <p:spPr>
            <a:xfrm>
              <a:off x="2012144" y="2132793"/>
              <a:ext cx="1112801" cy="396408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BEE94A60-3DC5-4E4D-BB67-BD9194E55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5861" y="2990724"/>
              <a:ext cx="474978" cy="34111"/>
            </a:xfrm>
            <a:prstGeom prst="straightConnector1">
              <a:avLst/>
            </a:prstGeom>
            <a:ln w="38100">
              <a:solidFill>
                <a:srgbClr val="FF69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41558955-6B4B-4AA7-B6D7-ABB23F5D0C4B}"/>
                </a:ext>
              </a:extLst>
            </p:cNvPr>
            <p:cNvCxnSpPr>
              <a:cxnSpLocks/>
            </p:cNvCxnSpPr>
            <p:nvPr/>
          </p:nvCxnSpPr>
          <p:spPr>
            <a:xfrm>
              <a:off x="3542083" y="2132793"/>
              <a:ext cx="936289" cy="70992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167322A0-BADF-4C85-AD02-AC723BEAE137}"/>
              </a:ext>
            </a:extLst>
          </p:cNvPr>
          <p:cNvCxnSpPr>
            <a:cxnSpLocks/>
          </p:cNvCxnSpPr>
          <p:nvPr/>
        </p:nvCxnSpPr>
        <p:spPr>
          <a:xfrm>
            <a:off x="5067337" y="2737412"/>
            <a:ext cx="0" cy="313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4DBEE6BF-5AD1-43A9-8854-D627E4BF9420}"/>
              </a:ext>
            </a:extLst>
          </p:cNvPr>
          <p:cNvCxnSpPr>
            <a:cxnSpLocks/>
          </p:cNvCxnSpPr>
          <p:nvPr/>
        </p:nvCxnSpPr>
        <p:spPr>
          <a:xfrm>
            <a:off x="8597994" y="2737412"/>
            <a:ext cx="0" cy="313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ستقيم 20">
            <a:extLst>
              <a:ext uri="{FF2B5EF4-FFF2-40B4-BE49-F238E27FC236}">
                <a16:creationId xmlns:a16="http://schemas.microsoft.com/office/drawing/2014/main" xmlns="" id="{C38A47A1-BD1F-41AB-BB36-1114F1F87535}"/>
              </a:ext>
            </a:extLst>
          </p:cNvPr>
          <p:cNvCxnSpPr/>
          <p:nvPr/>
        </p:nvCxnSpPr>
        <p:spPr>
          <a:xfrm flipH="1" flipV="1">
            <a:off x="7357891" y="4215187"/>
            <a:ext cx="972000" cy="0"/>
          </a:xfrm>
          <a:prstGeom prst="line">
            <a:avLst/>
          </a:prstGeom>
          <a:ln w="28575">
            <a:solidFill>
              <a:srgbClr val="995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رابط مستقيم 20">
            <a:extLst>
              <a:ext uri="{FF2B5EF4-FFF2-40B4-BE49-F238E27FC236}">
                <a16:creationId xmlns:a16="http://schemas.microsoft.com/office/drawing/2014/main" xmlns="" id="{12EFD854-C273-48A4-BBDE-FDCD3D1497FB}"/>
              </a:ext>
            </a:extLst>
          </p:cNvPr>
          <p:cNvCxnSpPr/>
          <p:nvPr/>
        </p:nvCxnSpPr>
        <p:spPr>
          <a:xfrm flipH="1" flipV="1">
            <a:off x="7357891" y="4519424"/>
            <a:ext cx="2124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4493684F-4407-4EBF-9B0F-027CC2A4D54D}"/>
              </a:ext>
            </a:extLst>
          </p:cNvPr>
          <p:cNvGrpSpPr/>
          <p:nvPr/>
        </p:nvGrpSpPr>
        <p:grpSpPr>
          <a:xfrm>
            <a:off x="9736181" y="3393387"/>
            <a:ext cx="2072486" cy="3100301"/>
            <a:chOff x="9736181" y="3393387"/>
            <a:chExt cx="2072486" cy="3100301"/>
          </a:xfrm>
        </p:grpSpPr>
        <p:pic>
          <p:nvPicPr>
            <p:cNvPr id="5124" name="Picture 4" descr="Related image">
              <a:extLst>
                <a:ext uri="{FF2B5EF4-FFF2-40B4-BE49-F238E27FC236}">
                  <a16:creationId xmlns:a16="http://schemas.microsoft.com/office/drawing/2014/main" xmlns="" id="{DC347CBB-007E-41AB-A43F-A52FE8AC2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181" y="3393387"/>
              <a:ext cx="2072486" cy="300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مربع نص 38">
              <a:extLst>
                <a:ext uri="{FF2B5EF4-FFF2-40B4-BE49-F238E27FC236}">
                  <a16:creationId xmlns:a16="http://schemas.microsoft.com/office/drawing/2014/main" xmlns="" id="{5C4D9C6E-DD60-4A63-BF8B-6A0590DF5102}"/>
                </a:ext>
              </a:extLst>
            </p:cNvPr>
            <p:cNvSpPr txBox="1"/>
            <p:nvPr/>
          </p:nvSpPr>
          <p:spPr>
            <a:xfrm>
              <a:off x="10821548" y="6185911"/>
              <a:ext cx="684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A9E43904-80C2-4C36-A590-9598EEEDA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9092" y="5222875"/>
              <a:ext cx="840333" cy="6399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23D19519-53E8-4934-B003-29E7A58DF924}"/>
                </a:ext>
              </a:extLst>
            </p:cNvPr>
            <p:cNvCxnSpPr>
              <a:cxnSpLocks/>
            </p:cNvCxnSpPr>
            <p:nvPr/>
          </p:nvCxnSpPr>
          <p:spPr>
            <a:xfrm>
              <a:off x="9757317" y="4710113"/>
              <a:ext cx="882108" cy="17667"/>
            </a:xfrm>
            <a:prstGeom prst="straightConnector1">
              <a:avLst/>
            </a:prstGeom>
            <a:ln w="38100">
              <a:solidFill>
                <a:srgbClr val="9954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0724C251-71F2-46C7-B223-6E4472C37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7151" y="4629150"/>
              <a:ext cx="698874" cy="47163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AC1BB47-B4E5-4163-8C96-302B872AE2D8}"/>
              </a:ext>
            </a:extLst>
          </p:cNvPr>
          <p:cNvSpPr/>
          <p:nvPr/>
        </p:nvSpPr>
        <p:spPr>
          <a:xfrm>
            <a:off x="2213322" y="1252839"/>
            <a:ext cx="665097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superficial to deep OR lateral to medial</a:t>
            </a: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(horizontal section)</a:t>
            </a:r>
            <a:r>
              <a:rPr lang="en-US" sz="16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2000" kern="1200" dirty="0">
              <a:solidFill>
                <a:srgbClr val="92D050"/>
              </a:solidFill>
              <a:latin typeface="Calibri" panose="020F0502020204030204"/>
              <a:ea typeface="+mn-ea"/>
              <a:cs typeface="+mn-cs"/>
            </a:endParaRPr>
          </a:p>
          <a:p>
            <a:pPr marL="228600" lvl="0" indent="-228600" algn="ctr">
              <a:lnSpc>
                <a:spcPct val="80000"/>
              </a:lnSpc>
              <a:defRPr/>
            </a:pPr>
            <a:r>
              <a:rPr lang="en-US" sz="12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(you have to know </a:t>
            </a:r>
            <a:r>
              <a:rPr lang="en-US" sz="1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both</a:t>
            </a:r>
            <a:r>
              <a:rPr lang="en-US" sz="12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)</a:t>
            </a:r>
            <a:endParaRPr lang="en-US" sz="2000" kern="1200" dirty="0">
              <a:solidFill>
                <a:srgbClr val="92D05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0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5D04E9-2320-45A5-83E2-50E4BEAC64B3}"/>
              </a:ext>
            </a:extLst>
          </p:cNvPr>
          <p:cNvSpPr/>
          <p:nvPr/>
        </p:nvSpPr>
        <p:spPr>
          <a:xfrm>
            <a:off x="695998" y="5693813"/>
            <a:ext cx="6904259" cy="943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329D53-8F13-4600-9A00-F4C449FCA3D3}"/>
              </a:ext>
            </a:extLst>
          </p:cNvPr>
          <p:cNvGrpSpPr/>
          <p:nvPr/>
        </p:nvGrpSpPr>
        <p:grpSpPr>
          <a:xfrm>
            <a:off x="7168459" y="365125"/>
            <a:ext cx="2643751" cy="1676488"/>
            <a:chOff x="3310268" y="4606091"/>
            <a:chExt cx="3272228" cy="2099509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268" y="4759980"/>
              <a:ext cx="3116336" cy="1945620"/>
            </a:xfrm>
            <a:prstGeom prst="rect">
              <a:avLst/>
            </a:prstGeom>
          </p:spPr>
        </p:pic>
        <p:sp>
          <p:nvSpPr>
            <p:cNvPr id="13" name="مربع نص 12"/>
            <p:cNvSpPr txBox="1"/>
            <p:nvPr/>
          </p:nvSpPr>
          <p:spPr>
            <a:xfrm>
              <a:off x="5810971" y="4606091"/>
              <a:ext cx="771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sp>
          <p:nvSpPr>
            <p:cNvPr id="14" name="مستطيل 13"/>
            <p:cNvSpPr/>
            <p:nvPr/>
          </p:nvSpPr>
          <p:spPr>
            <a:xfrm>
              <a:off x="5144655" y="6176962"/>
              <a:ext cx="629209" cy="27001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5511495" y="4998721"/>
              <a:ext cx="995595" cy="247460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/>
            <p:cNvSpPr/>
            <p:nvPr/>
          </p:nvSpPr>
          <p:spPr>
            <a:xfrm>
              <a:off x="4230255" y="6400800"/>
              <a:ext cx="890869" cy="304800"/>
            </a:xfrm>
            <a:prstGeom prst="rect">
              <a:avLst/>
            </a:prstGeom>
            <a:noFill/>
            <a:ln w="38100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200" b="1" dirty="0"/>
              <a:t>Nerve supply and lymphatic drainage </a:t>
            </a:r>
            <a:endParaRPr lang="en-US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22280" y="1726730"/>
            <a:ext cx="7012020" cy="3041214"/>
          </a:xfrm>
          <a:solidFill>
            <a:srgbClr val="FFF2D1"/>
          </a:solidFill>
          <a:ln w="28575">
            <a:noFill/>
          </a:ln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i="1" dirty="0"/>
              <a:t>Parasympathetic (secretomotor): </a:t>
            </a:r>
          </a:p>
          <a:p>
            <a:pPr marL="533400" indent="-266700" algn="l" rtl="0">
              <a:lnSpc>
                <a:spcPct val="100000"/>
              </a:lnSpc>
            </a:pPr>
            <a:r>
              <a:rPr lang="en-US" sz="2000" dirty="0"/>
              <a:t>from </a:t>
            </a:r>
            <a:r>
              <a:rPr lang="en-US" sz="2000" b="1" dirty="0"/>
              <a:t>inferior salivary nucleus </a:t>
            </a:r>
            <a:r>
              <a:rPr lang="en-US" sz="2000" dirty="0"/>
              <a:t>(of 9</a:t>
            </a:r>
            <a:r>
              <a:rPr lang="en-US" sz="2000" baseline="30000" dirty="0"/>
              <a:t>th</a:t>
            </a:r>
            <a:r>
              <a:rPr lang="en-US" sz="2000" dirty="0"/>
              <a:t> cranial nerve “glossopharyngeal nerve” in medulla oblongata)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via its branch: </a:t>
            </a:r>
            <a:r>
              <a:rPr lang="en-US" sz="2000" b="1" dirty="0"/>
              <a:t>tympanic</a:t>
            </a:r>
            <a:r>
              <a:rPr lang="en-US" sz="2000" dirty="0"/>
              <a:t> nerve </a:t>
            </a:r>
            <a:r>
              <a:rPr lang="en-US" sz="2000" dirty="0">
                <a:sym typeface="Wingdings" panose="05000000000000000000" pitchFamily="2" charset="2"/>
              </a:rPr>
              <a:t> forms </a:t>
            </a:r>
            <a:r>
              <a:rPr lang="en-US" sz="2000" b="1" dirty="0"/>
              <a:t>tympanic plexus </a:t>
            </a:r>
            <a:r>
              <a:rPr lang="en-US" sz="2000" dirty="0"/>
              <a:t>in middle ear </a:t>
            </a:r>
            <a:r>
              <a:rPr lang="en-US" sz="2000" dirty="0">
                <a:sym typeface="Wingdings" panose="05000000000000000000" pitchFamily="2" charset="2"/>
              </a:rPr>
              <a:t> then via</a:t>
            </a:r>
            <a:r>
              <a:rPr lang="en-US" sz="2000" dirty="0"/>
              <a:t> </a:t>
            </a:r>
            <a:r>
              <a:rPr lang="en-US" sz="2000" b="1" dirty="0"/>
              <a:t>lesser petrosal </a:t>
            </a:r>
            <a:r>
              <a:rPr lang="en-US" sz="2000" dirty="0"/>
              <a:t>nerve (preganglionic fibers) to </a:t>
            </a:r>
            <a:r>
              <a:rPr lang="en-US" sz="2000" b="1" dirty="0" err="1"/>
              <a:t>otic</a:t>
            </a:r>
            <a:r>
              <a:rPr lang="en-US" sz="2000" b="1" dirty="0"/>
              <a:t> ganglion</a:t>
            </a:r>
          </a:p>
          <a:p>
            <a:pPr marL="533400" indent="-266700" algn="l" rtl="0">
              <a:lnSpc>
                <a:spcPct val="100000"/>
              </a:lnSpc>
            </a:pPr>
            <a:r>
              <a:rPr lang="en-US" sz="2000" dirty="0"/>
              <a:t>The postganglionic fibers running in </a:t>
            </a:r>
            <a:r>
              <a:rPr lang="en-US" sz="2000" b="1" dirty="0"/>
              <a:t>auriculotemporal</a:t>
            </a:r>
            <a:r>
              <a:rPr lang="en-US" sz="2000" dirty="0"/>
              <a:t> nerve supply the parotid gland.</a:t>
            </a:r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1349665" y="3691847"/>
            <a:ext cx="136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5070763" y="4129640"/>
            <a:ext cx="2484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مجموعة 10"/>
          <p:cNvGrpSpPr/>
          <p:nvPr/>
        </p:nvGrpSpPr>
        <p:grpSpPr>
          <a:xfrm>
            <a:off x="8043872" y="2966582"/>
            <a:ext cx="3795830" cy="3475100"/>
            <a:chOff x="6631708" y="928192"/>
            <a:chExt cx="5209309" cy="5349071"/>
          </a:xfrm>
        </p:grpSpPr>
        <p:pic>
          <p:nvPicPr>
            <p:cNvPr id="4" name="Picture 2" descr="C:\Documents and Settings\Jamila\My Documents\Student Gray\8. Head and neck\F66122-008-f140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08" y="928192"/>
              <a:ext cx="5209309" cy="5349071"/>
            </a:xfrm>
            <a:prstGeom prst="rect">
              <a:avLst/>
            </a:prstGeom>
          </p:spPr>
        </p:pic>
        <p:sp>
          <p:nvSpPr>
            <p:cNvPr id="7" name="مستطيل 6"/>
            <p:cNvSpPr/>
            <p:nvPr/>
          </p:nvSpPr>
          <p:spPr>
            <a:xfrm>
              <a:off x="8248073" y="2456873"/>
              <a:ext cx="591127" cy="2032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7878618" y="2747819"/>
              <a:ext cx="1043709" cy="21705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رابط مستقيم 15"/>
          <p:cNvCxnSpPr/>
          <p:nvPr/>
        </p:nvCxnSpPr>
        <p:spPr>
          <a:xfrm flipH="1">
            <a:off x="1438565" y="2784145"/>
            <a:ext cx="2412000" cy="0"/>
          </a:xfrm>
          <a:prstGeom prst="line">
            <a:avLst/>
          </a:prstGeom>
          <a:ln w="3810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2E7B46F0">
            <a:extLst>
              <a:ext uri="{FF2B5EF4-FFF2-40B4-BE49-F238E27FC236}">
                <a16:creationId xmlns:a16="http://schemas.microsoft.com/office/drawing/2014/main" xmlns="" id="{031488A3-0B6A-4117-A8ED-8270C706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31216" r="38919" b="29794"/>
          <a:stretch>
            <a:fillRect/>
          </a:stretch>
        </p:blipFill>
        <p:spPr bwMode="auto">
          <a:xfrm>
            <a:off x="9615497" y="1276817"/>
            <a:ext cx="2265675" cy="15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B2E5C7-19BF-44A9-BDDB-CACFCFE277C5}"/>
              </a:ext>
            </a:extLst>
          </p:cNvPr>
          <p:cNvSpPr/>
          <p:nvPr/>
        </p:nvSpPr>
        <p:spPr>
          <a:xfrm>
            <a:off x="695998" y="4872173"/>
            <a:ext cx="7038301" cy="707886"/>
          </a:xfrm>
          <a:prstGeom prst="rect">
            <a:avLst/>
          </a:prstGeom>
          <a:solidFill>
            <a:srgbClr val="FFF2D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Sympathetic</a:t>
            </a:r>
            <a:r>
              <a:rPr lang="en-US" sz="2000" dirty="0">
                <a:latin typeface="+mn-lt"/>
              </a:rPr>
              <a:t>: </a:t>
            </a:r>
          </a:p>
          <a:p>
            <a:pPr marL="533400" indent="-177800" defTabSz="990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from plexus around </a:t>
            </a:r>
            <a:r>
              <a:rPr lang="en-US" sz="2000" b="1" dirty="0">
                <a:latin typeface="+mn-lt"/>
              </a:rPr>
              <a:t>external carotid artery</a:t>
            </a:r>
            <a:r>
              <a:rPr lang="en-US" sz="2000" dirty="0">
                <a:latin typeface="+mn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DAA100-6F48-4A88-8582-899AEBC004FF}"/>
              </a:ext>
            </a:extLst>
          </p:cNvPr>
          <p:cNvSpPr/>
          <p:nvPr/>
        </p:nvSpPr>
        <p:spPr>
          <a:xfrm>
            <a:off x="802565" y="5796424"/>
            <a:ext cx="6365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i="1" dirty="0"/>
              <a:t>Lymphatic: </a:t>
            </a:r>
          </a:p>
          <a:p>
            <a:pPr marL="533400" indent="-177800"/>
            <a:r>
              <a:rPr lang="en-US" sz="1800" b="1" dirty="0"/>
              <a:t>parotid</a:t>
            </a:r>
            <a:r>
              <a:rPr lang="en-US" sz="1800" dirty="0"/>
              <a:t> lymph nodes which finally drain into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upper group of</a:t>
            </a:r>
            <a:r>
              <a:rPr lang="en-US" sz="1800" dirty="0"/>
              <a:t> </a:t>
            </a:r>
            <a:r>
              <a:rPr lang="en-US" sz="1800" b="1" dirty="0"/>
              <a:t>deep cervical </a:t>
            </a:r>
            <a:r>
              <a:rPr lang="en-US" sz="1800" dirty="0"/>
              <a:t>lymph nodes.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00E116-9DAD-43CB-AF93-7F3CB35122E3}"/>
              </a:ext>
            </a:extLst>
          </p:cNvPr>
          <p:cNvSpPr txBox="1"/>
          <p:nvPr/>
        </p:nvSpPr>
        <p:spPr>
          <a:xfrm>
            <a:off x="4006912" y="103629"/>
            <a:ext cx="3828215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Inferior salivary nucleus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to parotid gland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Superior salivary nucleus  to sublingual and submandibular </a:t>
            </a:r>
            <a:endParaRPr lang="ar-SA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5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A3B046-740E-4E39-BB64-910C3B933D50}"/>
              </a:ext>
            </a:extLst>
          </p:cNvPr>
          <p:cNvSpPr/>
          <p:nvPr/>
        </p:nvSpPr>
        <p:spPr>
          <a:xfrm>
            <a:off x="643115" y="1533388"/>
            <a:ext cx="6973926" cy="8070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FDFF931-9DFE-4864-BF4E-9FCA9032A51E}"/>
              </a:ext>
            </a:extLst>
          </p:cNvPr>
          <p:cNvSpPr/>
          <p:nvPr/>
        </p:nvSpPr>
        <p:spPr>
          <a:xfrm>
            <a:off x="643115" y="2402986"/>
            <a:ext cx="6973926" cy="688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عنصر نائب للمحتوى 2">
            <a:extLst>
              <a:ext uri="{FF2B5EF4-FFF2-40B4-BE49-F238E27FC236}">
                <a16:creationId xmlns:a16="http://schemas.microsoft.com/office/drawing/2014/main" xmlns="" id="{02756C19-30AE-4023-97D0-8949605BB7AB}"/>
              </a:ext>
            </a:extLst>
          </p:cNvPr>
          <p:cNvSpPr>
            <a:spLocks noGrp="1"/>
          </p:cNvSpPr>
          <p:nvPr/>
        </p:nvSpPr>
        <p:spPr>
          <a:xfrm>
            <a:off x="602470" y="1533388"/>
            <a:ext cx="7106008" cy="29598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      *Arterial supply: </a:t>
            </a:r>
          </a:p>
          <a:p>
            <a:pPr marL="533400" indent="-177800"/>
            <a:r>
              <a:rPr lang="en-US" altLang="en-US" sz="2000" b="1" dirty="0">
                <a:cs typeface="Times New Roman" panose="02020603050405020304" pitchFamily="18" charset="0"/>
              </a:rPr>
              <a:t>external carotid artery +</a:t>
            </a:r>
            <a:r>
              <a:rPr lang="en-US" altLang="en-US" sz="2000" dirty="0">
                <a:cs typeface="Times New Roman" panose="02020603050405020304" pitchFamily="18" charset="0"/>
              </a:rPr>
              <a:t> its branches </a:t>
            </a:r>
            <a:r>
              <a:rPr lang="en-US" altLang="en-US" sz="1400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(superior temporal and maxillary)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endParaRPr lang="en-US" sz="2000" i="1" dirty="0">
              <a:cs typeface="Times New Roman" panose="02020603050405020304" pitchFamily="18" charset="0"/>
            </a:endParaRPr>
          </a:p>
          <a:p>
            <a:pPr marL="355600" indent="0">
              <a:buNone/>
            </a:pPr>
            <a:r>
              <a:rPr lang="en-US" sz="2000" i="1" dirty="0">
                <a:cs typeface="Times New Roman" panose="02020603050405020304" pitchFamily="18" charset="0"/>
              </a:rPr>
              <a:t>*Venous drainage:  </a:t>
            </a:r>
          </a:p>
          <a:p>
            <a:pPr marL="533400" indent="-177800"/>
            <a:r>
              <a:rPr lang="en-US" altLang="en-US" sz="2000" dirty="0">
                <a:cs typeface="Times New Roman" panose="02020603050405020304" pitchFamily="18" charset="0"/>
              </a:rPr>
              <a:t>into the </a:t>
            </a:r>
            <a:r>
              <a:rPr lang="en-US" altLang="en-US" sz="2000" b="1" dirty="0">
                <a:cs typeface="Times New Roman" panose="02020603050405020304" pitchFamily="18" charset="0"/>
              </a:rPr>
              <a:t>retromandibular vein</a:t>
            </a:r>
            <a:r>
              <a:rPr lang="en-US" sz="2000" dirty="0"/>
              <a:t>.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1825" y="20782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200" b="1" dirty="0"/>
              <a:t>Blood supply</a:t>
            </a:r>
            <a:endParaRPr lang="en-US" sz="3600" b="1" dirty="0"/>
          </a:p>
        </p:txBody>
      </p:sp>
      <p:grpSp>
        <p:nvGrpSpPr>
          <p:cNvPr id="18" name="مجموعة 17"/>
          <p:cNvGrpSpPr/>
          <p:nvPr/>
        </p:nvGrpSpPr>
        <p:grpSpPr>
          <a:xfrm>
            <a:off x="7845411" y="163509"/>
            <a:ext cx="3976025" cy="2728428"/>
            <a:chOff x="7036919" y="694266"/>
            <a:chExt cx="4891176" cy="3970867"/>
          </a:xfrm>
        </p:grpSpPr>
        <p:pic>
          <p:nvPicPr>
            <p:cNvPr id="4" name="Picture 2" descr="C:\Documents and Settings\Jamila\My Documents\Student Gray\8. Head and neck\F66122-008-f056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4"/>
            <a:stretch/>
          </p:blipFill>
          <p:spPr>
            <a:xfrm>
              <a:off x="7036919" y="694266"/>
              <a:ext cx="4891176" cy="3970867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10955868" y="3186348"/>
              <a:ext cx="911012" cy="157216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10955868" y="3794848"/>
              <a:ext cx="911012" cy="1675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مربع نص 23"/>
          <p:cNvSpPr txBox="1"/>
          <p:nvPr/>
        </p:nvSpPr>
        <p:spPr>
          <a:xfrm>
            <a:off x="11214358" y="603428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</a:t>
            </a:r>
            <a:r>
              <a:rPr lang="en-US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56B2491-C8BC-4BA0-A33E-57A4481286D3}"/>
              </a:ext>
            </a:extLst>
          </p:cNvPr>
          <p:cNvSpPr/>
          <p:nvPr/>
        </p:nvSpPr>
        <p:spPr>
          <a:xfrm>
            <a:off x="399543" y="3783956"/>
            <a:ext cx="739140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1- Parotid gland infection: Mumps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                              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viral disease caused by the mumps virus.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Initial signs and symptoms often include fever, muscle pain, headache, poor appetite, and feeling tired.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This is then usually followed by painful swelling of one or both parotid salivary glands.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In adults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About two to three out of every 10 adolescent or adult men who have mumps may experience painful swelling of the testicles.</a:t>
            </a:r>
            <a:endParaRPr lang="en-US" altLang="en-US" sz="1800" dirty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062A331-B868-4F81-862F-CC1FF65A8CAB}"/>
              </a:ext>
            </a:extLst>
          </p:cNvPr>
          <p:cNvCxnSpPr/>
          <p:nvPr/>
        </p:nvCxnSpPr>
        <p:spPr>
          <a:xfrm>
            <a:off x="0" y="3270171"/>
            <a:ext cx="12192000" cy="0"/>
          </a:xfrm>
          <a:prstGeom prst="line">
            <a:avLst/>
          </a:prstGeom>
          <a:ln w="9525" cap="flat" cmpd="sng" algn="ctr">
            <a:solidFill>
              <a:srgbClr val="CC99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6" name="Picture 2" descr="Related image">
            <a:extLst>
              <a:ext uri="{FF2B5EF4-FFF2-40B4-BE49-F238E27FC236}">
                <a16:creationId xmlns:a16="http://schemas.microsoft.com/office/drawing/2014/main" xmlns="" id="{4ADF67FC-E865-4D6A-8D74-C5017CD0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25" y="349260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08E9F8-EBD7-4E48-B99D-4387F868CF15}"/>
              </a:ext>
            </a:extLst>
          </p:cNvPr>
          <p:cNvSpPr/>
          <p:nvPr/>
        </p:nvSpPr>
        <p:spPr>
          <a:xfrm>
            <a:off x="561825" y="3308271"/>
            <a:ext cx="1963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Clinical Notes: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868626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1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نسق1</Template>
  <TotalTime>3478</TotalTime>
  <Words>1847</Words>
  <Application>Microsoft Office PowerPoint</Application>
  <PresentationFormat>مخصص</PresentationFormat>
  <Paragraphs>270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30" baseType="lpstr">
      <vt:lpstr>Arial</vt:lpstr>
      <vt:lpstr>Calibri Light</vt:lpstr>
      <vt:lpstr>Arabic Typesetting</vt:lpstr>
      <vt:lpstr>Calibri</vt:lpstr>
      <vt:lpstr>Courier New</vt:lpstr>
      <vt:lpstr>Open Sans</vt:lpstr>
      <vt:lpstr>Wingdings</vt:lpstr>
      <vt:lpstr>Times New Roman</vt:lpstr>
      <vt:lpstr>Agency FB</vt:lpstr>
      <vt:lpstr>ArialMT</vt:lpstr>
      <vt:lpstr>Arial Unicode MS</vt:lpstr>
      <vt:lpstr>نسق1</vt:lpstr>
      <vt:lpstr>عرض تقديمي في PowerPoint</vt:lpstr>
      <vt:lpstr>Objectives</vt:lpstr>
      <vt:lpstr>Salivary glands</vt:lpstr>
      <vt:lpstr>Parotid gland </vt:lpstr>
      <vt:lpstr>Parotid Gland Parotid Duct (of Stensen):</vt:lpstr>
      <vt:lpstr>Structures within Parotid Gland</vt:lpstr>
      <vt:lpstr>Structures within Parotid Gland</vt:lpstr>
      <vt:lpstr>Parotid Gland Nerve supply and lymphatic drainage </vt:lpstr>
      <vt:lpstr>Parotid Gland Blood supply</vt:lpstr>
      <vt:lpstr>Submandibular Gland </vt:lpstr>
      <vt:lpstr>Submandibular Gland Submandibular Duct</vt:lpstr>
      <vt:lpstr>عرض تقديمي في PowerPoint</vt:lpstr>
      <vt:lpstr>Sublingual Gland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HP</cp:lastModifiedBy>
  <cp:revision>155</cp:revision>
  <cp:lastPrinted>2018-11-13T17:07:08Z</cp:lastPrinted>
  <dcterms:created xsi:type="dcterms:W3CDTF">2017-04-30T17:35:08Z</dcterms:created>
  <dcterms:modified xsi:type="dcterms:W3CDTF">2018-11-14T20:25:33Z</dcterms:modified>
</cp:coreProperties>
</file>