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</p:sldMasterIdLst>
  <p:notesMasterIdLst>
    <p:notesMasterId r:id="rId21"/>
  </p:notesMasterIdLst>
  <p:sldIdLst>
    <p:sldId id="291" r:id="rId2"/>
    <p:sldId id="363" r:id="rId3"/>
    <p:sldId id="277" r:id="rId4"/>
    <p:sldId id="278" r:id="rId5"/>
    <p:sldId id="380" r:id="rId6"/>
    <p:sldId id="364" r:id="rId7"/>
    <p:sldId id="378" r:id="rId8"/>
    <p:sldId id="367" r:id="rId9"/>
    <p:sldId id="368" r:id="rId10"/>
    <p:sldId id="282" r:id="rId11"/>
    <p:sldId id="271" r:id="rId12"/>
    <p:sldId id="273" r:id="rId13"/>
    <p:sldId id="370" r:id="rId14"/>
    <p:sldId id="371" r:id="rId15"/>
    <p:sldId id="372" r:id="rId16"/>
    <p:sldId id="289" r:id="rId17"/>
    <p:sldId id="375" r:id="rId18"/>
    <p:sldId id="376" r:id="rId19"/>
    <p:sldId id="29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6E6E6"/>
    <a:srgbClr val="FF99CC"/>
    <a:srgbClr val="FF0066"/>
    <a:srgbClr val="CCA677"/>
    <a:srgbClr val="00FFFF"/>
    <a:srgbClr val="FFE521"/>
    <a:srgbClr val="CC00FF"/>
    <a:srgbClr val="FFF5A7"/>
    <a:srgbClr val="E1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0" autoAdjust="0"/>
    <p:restoredTop sz="93867" autoAdjust="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FA767-3001-4F1C-A0A8-32285383A6C6}" type="doc">
      <dgm:prSet loTypeId="urn:microsoft.com/office/officeart/2005/8/layout/venn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20B07DE-EF8A-42FE-B6FA-5C1875243959}">
      <dgm:prSet custT="1"/>
      <dgm:spPr>
        <a:ln>
          <a:solidFill>
            <a:srgbClr val="CCA677"/>
          </a:solidFill>
        </a:ln>
      </dgm:spPr>
      <dgm:t>
        <a:bodyPr/>
        <a:lstStyle/>
        <a:p>
          <a:pPr algn="ctr"/>
          <a:r>
            <a:rPr lang="en-US" sz="2000" u="heavy" baseline="0" dirty="0">
              <a:uFill>
                <a:solidFill>
                  <a:srgbClr val="FF0000"/>
                </a:solidFill>
              </a:uFill>
              <a:latin typeface="+mn-lt"/>
            </a:rPr>
            <a:t>Head</a:t>
          </a:r>
        </a:p>
      </dgm:t>
    </dgm:pt>
    <dgm:pt modelId="{81AE2B93-86F3-415D-A3EC-CA21ECB422C8}" type="parTrans" cxnId="{3F3FD7C4-DC9F-4403-AC90-197409C2B1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F705287-1482-48D3-97DD-28A4F00E9824}" type="sibTrans" cxnId="{3F3FD7C4-DC9F-4403-AC90-197409C2B1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9C0DF7-032F-42EC-9B58-194389DE5BD0}">
      <dgm:prSet custT="1"/>
      <dgm:spPr>
        <a:ln>
          <a:solidFill>
            <a:srgbClr val="CCA677"/>
          </a:solidFill>
        </a:ln>
      </dgm:spPr>
      <dgm:t>
        <a:bodyPr/>
        <a:lstStyle/>
        <a:p>
          <a:r>
            <a:rPr lang="en-US" sz="2000" u="heavy" baseline="0" dirty="0">
              <a:uFill>
                <a:solidFill>
                  <a:srgbClr val="00B050"/>
                </a:solidFill>
              </a:uFill>
              <a:latin typeface="+mn-lt"/>
            </a:rPr>
            <a:t>Neck</a:t>
          </a:r>
        </a:p>
      </dgm:t>
    </dgm:pt>
    <dgm:pt modelId="{350C2BA9-59A4-460C-81E5-76CFEADBC148}" type="parTrans" cxnId="{B705CC2C-5826-43BC-BA06-CD50DACB51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9057D2-3CAD-4C38-A8BA-D880ABBB7DF5}" type="sibTrans" cxnId="{B705CC2C-5826-43BC-BA06-CD50DACB51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3686F4-FA63-40EB-9B74-8E496471B2A3}">
      <dgm:prSet custT="1"/>
      <dgm:spPr>
        <a:ln>
          <a:solidFill>
            <a:srgbClr val="CCA677"/>
          </a:solidFill>
        </a:ln>
      </dgm:spPr>
      <dgm:t>
        <a:bodyPr/>
        <a:lstStyle/>
        <a:p>
          <a:r>
            <a:rPr lang="en-US" sz="2000" u="heavy" baseline="0" dirty="0">
              <a:uFill>
                <a:solidFill>
                  <a:srgbClr val="FFFF00"/>
                </a:solidFill>
              </a:uFill>
              <a:latin typeface="+mn-lt"/>
            </a:rPr>
            <a:t>Body</a:t>
          </a:r>
        </a:p>
      </dgm:t>
    </dgm:pt>
    <dgm:pt modelId="{50DD66FE-E5A1-42D2-B4AF-B2E35334E656}" type="parTrans" cxnId="{17DAF2E5-7CE6-45ED-BD6E-5F747B83B2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7179CE-A6ED-440E-9D67-CAFCABC4039E}" type="sibTrans" cxnId="{17DAF2E5-7CE6-45ED-BD6E-5F747B83B2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3B20025-2297-435F-B79C-86149723BB44}">
      <dgm:prSet custT="1"/>
      <dgm:spPr>
        <a:ln>
          <a:solidFill>
            <a:srgbClr val="CCA677"/>
          </a:solidFill>
        </a:ln>
      </dgm:spPr>
      <dgm:t>
        <a:bodyPr/>
        <a:lstStyle/>
        <a:p>
          <a:r>
            <a:rPr lang="en-US" sz="2000" u="heavy" baseline="0" dirty="0">
              <a:uFill>
                <a:solidFill>
                  <a:srgbClr val="CC00FF"/>
                </a:solidFill>
              </a:uFill>
              <a:latin typeface="+mn-lt"/>
            </a:rPr>
            <a:t>Tail</a:t>
          </a:r>
        </a:p>
      </dgm:t>
    </dgm:pt>
    <dgm:pt modelId="{04687156-7FF5-41C2-8F45-C06B2C7DCAC9}" type="parTrans" cxnId="{EBAF6D9C-A385-4DC6-9217-3903D995FFB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599141-CF4F-4D17-90FE-31A58279D0AE}" type="sibTrans" cxnId="{EBAF6D9C-A385-4DC6-9217-3903D995FFB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2ECD7AC-40B4-419A-A20E-3E832FD9DEC1}">
      <dgm:prSet/>
      <dgm:spPr>
        <a:solidFill>
          <a:srgbClr val="CCA677">
            <a:alpha val="50000"/>
          </a:srgbClr>
        </a:solidFill>
        <a:ln>
          <a:solidFill>
            <a:srgbClr val="CCA677"/>
          </a:solidFill>
        </a:ln>
      </dgm:spPr>
      <dgm:t>
        <a:bodyPr/>
        <a:lstStyle/>
        <a:p>
          <a:r>
            <a:rPr lang="en-US" b="1" dirty="0">
              <a:effectLst/>
              <a:latin typeface="+mn-lt"/>
              <a:cs typeface="+mn-cs"/>
            </a:rPr>
            <a:t>PARTS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:</a:t>
          </a:r>
        </a:p>
        <a:p>
          <a:r>
            <a:rPr lang="en-US" dirty="0">
              <a:latin typeface="+mn-lt"/>
            </a:rPr>
            <a:t>It is divided into: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8B0C521F-0786-4F37-94AA-7ADD7324F020}" type="parTrans" cxnId="{AFF53043-1451-4449-9FD2-2D00F77583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1E532C-7B91-421E-BD20-8B6CFBB05DC3}" type="sibTrans" cxnId="{AFF53043-1451-4449-9FD2-2D00F77583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F0BDD5-AE93-4353-B00F-83861059CF25}" type="pres">
      <dgm:prSet presAssocID="{2D9FA767-3001-4F1C-A0A8-32285383A6C6}" presName="Name0" presStyleCnt="0">
        <dgm:presLayoutVars>
          <dgm:dir/>
          <dgm:resizeHandles val="exact"/>
        </dgm:presLayoutVars>
      </dgm:prSet>
      <dgm:spPr/>
    </dgm:pt>
    <dgm:pt modelId="{D7EB5577-2787-4F60-9B1F-899F3DCC36EC}" type="pres">
      <dgm:prSet presAssocID="{92ECD7AC-40B4-419A-A20E-3E832FD9DEC1}" presName="Name5" presStyleLbl="vennNode1" presStyleIdx="0" presStyleCnt="5">
        <dgm:presLayoutVars>
          <dgm:bulletEnabled val="1"/>
        </dgm:presLayoutVars>
      </dgm:prSet>
      <dgm:spPr/>
    </dgm:pt>
    <dgm:pt modelId="{E020F14B-1D7F-4B94-A582-BF93FD608ABA}" type="pres">
      <dgm:prSet presAssocID="{871E532C-7B91-421E-BD20-8B6CFBB05DC3}" presName="space" presStyleCnt="0"/>
      <dgm:spPr/>
    </dgm:pt>
    <dgm:pt modelId="{6FB9ECF9-9574-4242-AB2B-C2F0B8521364}" type="pres">
      <dgm:prSet presAssocID="{720B07DE-EF8A-42FE-B6FA-5C1875243959}" presName="Name5" presStyleLbl="vennNode1" presStyleIdx="1" presStyleCnt="5">
        <dgm:presLayoutVars>
          <dgm:bulletEnabled val="1"/>
        </dgm:presLayoutVars>
      </dgm:prSet>
      <dgm:spPr/>
    </dgm:pt>
    <dgm:pt modelId="{7A719ECA-8F95-4422-8A2A-8AEBC7200A1F}" type="pres">
      <dgm:prSet presAssocID="{6F705287-1482-48D3-97DD-28A4F00E9824}" presName="space" presStyleCnt="0"/>
      <dgm:spPr/>
    </dgm:pt>
    <dgm:pt modelId="{46F78CE6-422B-4793-8BE3-AE88A6375843}" type="pres">
      <dgm:prSet presAssocID="{BE9C0DF7-032F-42EC-9B58-194389DE5BD0}" presName="Name5" presStyleLbl="vennNode1" presStyleIdx="2" presStyleCnt="5">
        <dgm:presLayoutVars>
          <dgm:bulletEnabled val="1"/>
        </dgm:presLayoutVars>
      </dgm:prSet>
      <dgm:spPr/>
    </dgm:pt>
    <dgm:pt modelId="{3728B605-318C-4646-9C34-4A1F53767A2C}" type="pres">
      <dgm:prSet presAssocID="{E49057D2-3CAD-4C38-A8BA-D880ABBB7DF5}" presName="space" presStyleCnt="0"/>
      <dgm:spPr/>
    </dgm:pt>
    <dgm:pt modelId="{9A3D5B22-D0A8-486B-9713-35C3001AF006}" type="pres">
      <dgm:prSet presAssocID="{803686F4-FA63-40EB-9B74-8E496471B2A3}" presName="Name5" presStyleLbl="vennNode1" presStyleIdx="3" presStyleCnt="5">
        <dgm:presLayoutVars>
          <dgm:bulletEnabled val="1"/>
        </dgm:presLayoutVars>
      </dgm:prSet>
      <dgm:spPr/>
    </dgm:pt>
    <dgm:pt modelId="{2837C98E-991F-4EF0-A87D-82DB82E547AD}" type="pres">
      <dgm:prSet presAssocID="{E27179CE-A6ED-440E-9D67-CAFCABC4039E}" presName="space" presStyleCnt="0"/>
      <dgm:spPr/>
    </dgm:pt>
    <dgm:pt modelId="{F2A0DB7F-B3B7-40D6-B30F-CB1270136293}" type="pres">
      <dgm:prSet presAssocID="{03B20025-2297-435F-B79C-86149723BB44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D0F251D-85D5-4C4B-B6AC-A9F5A7109422}" type="presOf" srcId="{803686F4-FA63-40EB-9B74-8E496471B2A3}" destId="{9A3D5B22-D0A8-486B-9713-35C3001AF006}" srcOrd="0" destOrd="0" presId="urn:microsoft.com/office/officeart/2005/8/layout/venn3"/>
    <dgm:cxn modelId="{B705CC2C-5826-43BC-BA06-CD50DACB51CC}" srcId="{2D9FA767-3001-4F1C-A0A8-32285383A6C6}" destId="{BE9C0DF7-032F-42EC-9B58-194389DE5BD0}" srcOrd="2" destOrd="0" parTransId="{350C2BA9-59A4-460C-81E5-76CFEADBC148}" sibTransId="{E49057D2-3CAD-4C38-A8BA-D880ABBB7DF5}"/>
    <dgm:cxn modelId="{72ECBA30-EBC8-2248-8E86-9027F289B173}" type="presOf" srcId="{03B20025-2297-435F-B79C-86149723BB44}" destId="{F2A0DB7F-B3B7-40D6-B30F-CB1270136293}" srcOrd="0" destOrd="0" presId="urn:microsoft.com/office/officeart/2005/8/layout/venn3"/>
    <dgm:cxn modelId="{AFF53043-1451-4449-9FD2-2D00F7758333}" srcId="{2D9FA767-3001-4F1C-A0A8-32285383A6C6}" destId="{92ECD7AC-40B4-419A-A20E-3E832FD9DEC1}" srcOrd="0" destOrd="0" parTransId="{8B0C521F-0786-4F37-94AA-7ADD7324F020}" sibTransId="{871E532C-7B91-421E-BD20-8B6CFBB05DC3}"/>
    <dgm:cxn modelId="{EBAF6D9C-A385-4DC6-9217-3903D995FFBF}" srcId="{2D9FA767-3001-4F1C-A0A8-32285383A6C6}" destId="{03B20025-2297-435F-B79C-86149723BB44}" srcOrd="4" destOrd="0" parTransId="{04687156-7FF5-41C2-8F45-C06B2C7DCAC9}" sibTransId="{4A599141-CF4F-4D17-90FE-31A58279D0AE}"/>
    <dgm:cxn modelId="{93A4CFAE-4650-044C-8163-9BD372F9C156}" type="presOf" srcId="{BE9C0DF7-032F-42EC-9B58-194389DE5BD0}" destId="{46F78CE6-422B-4793-8BE3-AE88A6375843}" srcOrd="0" destOrd="0" presId="urn:microsoft.com/office/officeart/2005/8/layout/venn3"/>
    <dgm:cxn modelId="{9E4344C4-A46B-B34F-BFFF-FB8E38584835}" type="presOf" srcId="{720B07DE-EF8A-42FE-B6FA-5C1875243959}" destId="{6FB9ECF9-9574-4242-AB2B-C2F0B8521364}" srcOrd="0" destOrd="0" presId="urn:microsoft.com/office/officeart/2005/8/layout/venn3"/>
    <dgm:cxn modelId="{3F3FD7C4-DC9F-4403-AC90-197409C2B1F9}" srcId="{2D9FA767-3001-4F1C-A0A8-32285383A6C6}" destId="{720B07DE-EF8A-42FE-B6FA-5C1875243959}" srcOrd="1" destOrd="0" parTransId="{81AE2B93-86F3-415D-A3EC-CA21ECB422C8}" sibTransId="{6F705287-1482-48D3-97DD-28A4F00E9824}"/>
    <dgm:cxn modelId="{A144F6CD-2018-CD4B-B2BC-20BDEB926574}" type="presOf" srcId="{92ECD7AC-40B4-419A-A20E-3E832FD9DEC1}" destId="{D7EB5577-2787-4F60-9B1F-899F3DCC36EC}" srcOrd="0" destOrd="0" presId="urn:microsoft.com/office/officeart/2005/8/layout/venn3"/>
    <dgm:cxn modelId="{981CF7E3-61BB-8A42-AE4D-C8AF0F463C00}" type="presOf" srcId="{2D9FA767-3001-4F1C-A0A8-32285383A6C6}" destId="{0FF0BDD5-AE93-4353-B00F-83861059CF25}" srcOrd="0" destOrd="0" presId="urn:microsoft.com/office/officeart/2005/8/layout/venn3"/>
    <dgm:cxn modelId="{17DAF2E5-7CE6-45ED-BD6E-5F747B83B290}" srcId="{2D9FA767-3001-4F1C-A0A8-32285383A6C6}" destId="{803686F4-FA63-40EB-9B74-8E496471B2A3}" srcOrd="3" destOrd="0" parTransId="{50DD66FE-E5A1-42D2-B4AF-B2E35334E656}" sibTransId="{E27179CE-A6ED-440E-9D67-CAFCABC4039E}"/>
    <dgm:cxn modelId="{F877DAED-A216-0742-A309-899C1247BACC}" type="presParOf" srcId="{0FF0BDD5-AE93-4353-B00F-83861059CF25}" destId="{D7EB5577-2787-4F60-9B1F-899F3DCC36EC}" srcOrd="0" destOrd="0" presId="urn:microsoft.com/office/officeart/2005/8/layout/venn3"/>
    <dgm:cxn modelId="{0D06A2A9-6B77-E747-BAD3-2FF150B23897}" type="presParOf" srcId="{0FF0BDD5-AE93-4353-B00F-83861059CF25}" destId="{E020F14B-1D7F-4B94-A582-BF93FD608ABA}" srcOrd="1" destOrd="0" presId="urn:microsoft.com/office/officeart/2005/8/layout/venn3"/>
    <dgm:cxn modelId="{A6ECD9E6-54F8-FC42-B47C-F58A735D1020}" type="presParOf" srcId="{0FF0BDD5-AE93-4353-B00F-83861059CF25}" destId="{6FB9ECF9-9574-4242-AB2B-C2F0B8521364}" srcOrd="2" destOrd="0" presId="urn:microsoft.com/office/officeart/2005/8/layout/venn3"/>
    <dgm:cxn modelId="{E1F58F96-9766-2943-BD8C-2B1CB74CCDA9}" type="presParOf" srcId="{0FF0BDD5-AE93-4353-B00F-83861059CF25}" destId="{7A719ECA-8F95-4422-8A2A-8AEBC7200A1F}" srcOrd="3" destOrd="0" presId="urn:microsoft.com/office/officeart/2005/8/layout/venn3"/>
    <dgm:cxn modelId="{DA0678B1-068F-6D4E-BDB5-14E0665CA3C1}" type="presParOf" srcId="{0FF0BDD5-AE93-4353-B00F-83861059CF25}" destId="{46F78CE6-422B-4793-8BE3-AE88A6375843}" srcOrd="4" destOrd="0" presId="urn:microsoft.com/office/officeart/2005/8/layout/venn3"/>
    <dgm:cxn modelId="{4FC68F25-2E9E-5B42-BD3F-1BD58CC18307}" type="presParOf" srcId="{0FF0BDD5-AE93-4353-B00F-83861059CF25}" destId="{3728B605-318C-4646-9C34-4A1F53767A2C}" srcOrd="5" destOrd="0" presId="urn:microsoft.com/office/officeart/2005/8/layout/venn3"/>
    <dgm:cxn modelId="{E3AA2CE7-6DF7-BF43-A3E1-A2304ACC5094}" type="presParOf" srcId="{0FF0BDD5-AE93-4353-B00F-83861059CF25}" destId="{9A3D5B22-D0A8-486B-9713-35C3001AF006}" srcOrd="6" destOrd="0" presId="urn:microsoft.com/office/officeart/2005/8/layout/venn3"/>
    <dgm:cxn modelId="{7D34F15D-7C9A-A34D-910C-76DACECD7A04}" type="presParOf" srcId="{0FF0BDD5-AE93-4353-B00F-83861059CF25}" destId="{2837C98E-991F-4EF0-A87D-82DB82E547AD}" srcOrd="7" destOrd="0" presId="urn:microsoft.com/office/officeart/2005/8/layout/venn3"/>
    <dgm:cxn modelId="{A0AB7AD2-B780-3641-9955-28D319A2C3B9}" type="presParOf" srcId="{0FF0BDD5-AE93-4353-B00F-83861059CF25}" destId="{F2A0DB7F-B3B7-40D6-B30F-CB127013629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FA767-3001-4F1C-A0A8-32285383A6C6}" type="doc">
      <dgm:prSet loTypeId="urn:microsoft.com/office/officeart/2005/8/layout/venn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20B07DE-EF8A-42FE-B6FA-5C1875243959}">
      <dgm:prSet custT="1"/>
      <dgm:spPr>
        <a:ln>
          <a:solidFill>
            <a:srgbClr val="CCA677"/>
          </a:solidFill>
        </a:ln>
      </dgm:spPr>
      <dgm:t>
        <a:bodyPr/>
        <a:lstStyle/>
        <a:p>
          <a:pPr algn="ctr"/>
          <a:r>
            <a:rPr lang="en-US" sz="2000" u="heavy" baseline="0" dirty="0">
              <a:uFill>
                <a:solidFill>
                  <a:srgbClr val="FF0000"/>
                </a:solidFill>
              </a:uFill>
              <a:latin typeface="+mn-lt"/>
            </a:rPr>
            <a:t>Head</a:t>
          </a:r>
        </a:p>
      </dgm:t>
    </dgm:pt>
    <dgm:pt modelId="{81AE2B93-86F3-415D-A3EC-CA21ECB422C8}" type="parTrans" cxnId="{3F3FD7C4-DC9F-4403-AC90-197409C2B1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F705287-1482-48D3-97DD-28A4F00E9824}" type="sibTrans" cxnId="{3F3FD7C4-DC9F-4403-AC90-197409C2B1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9C0DF7-032F-42EC-9B58-194389DE5BD0}">
      <dgm:prSet custT="1"/>
      <dgm:spPr>
        <a:ln>
          <a:solidFill>
            <a:srgbClr val="CCA677"/>
          </a:solidFill>
        </a:ln>
      </dgm:spPr>
      <dgm:t>
        <a:bodyPr/>
        <a:lstStyle/>
        <a:p>
          <a:r>
            <a:rPr lang="en-US" sz="2000" u="heavy" baseline="0" dirty="0">
              <a:uFill>
                <a:solidFill>
                  <a:srgbClr val="00B050"/>
                </a:solidFill>
              </a:uFill>
              <a:latin typeface="+mn-lt"/>
            </a:rPr>
            <a:t>Neck</a:t>
          </a:r>
        </a:p>
      </dgm:t>
    </dgm:pt>
    <dgm:pt modelId="{350C2BA9-59A4-460C-81E5-76CFEADBC148}" type="parTrans" cxnId="{B705CC2C-5826-43BC-BA06-CD50DACB51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9057D2-3CAD-4C38-A8BA-D880ABBB7DF5}" type="sibTrans" cxnId="{B705CC2C-5826-43BC-BA06-CD50DACB51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3686F4-FA63-40EB-9B74-8E496471B2A3}">
      <dgm:prSet custT="1"/>
      <dgm:spPr>
        <a:ln>
          <a:solidFill>
            <a:srgbClr val="CCA677"/>
          </a:solidFill>
        </a:ln>
      </dgm:spPr>
      <dgm:t>
        <a:bodyPr/>
        <a:lstStyle/>
        <a:p>
          <a:r>
            <a:rPr lang="en-US" sz="2000" u="heavy" baseline="0" dirty="0">
              <a:uFill>
                <a:solidFill>
                  <a:srgbClr val="FFFF00"/>
                </a:solidFill>
              </a:uFill>
              <a:latin typeface="+mn-lt"/>
            </a:rPr>
            <a:t>Body</a:t>
          </a:r>
        </a:p>
      </dgm:t>
    </dgm:pt>
    <dgm:pt modelId="{50DD66FE-E5A1-42D2-B4AF-B2E35334E656}" type="parTrans" cxnId="{17DAF2E5-7CE6-45ED-BD6E-5F747B83B2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7179CE-A6ED-440E-9D67-CAFCABC4039E}" type="sibTrans" cxnId="{17DAF2E5-7CE6-45ED-BD6E-5F747B83B2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3B20025-2297-435F-B79C-86149723BB44}">
      <dgm:prSet custT="1"/>
      <dgm:spPr>
        <a:ln>
          <a:solidFill>
            <a:srgbClr val="CCA677"/>
          </a:solidFill>
        </a:ln>
      </dgm:spPr>
      <dgm:t>
        <a:bodyPr/>
        <a:lstStyle/>
        <a:p>
          <a:r>
            <a:rPr lang="en-US" sz="2000" u="heavy" baseline="0" dirty="0">
              <a:uFill>
                <a:solidFill>
                  <a:srgbClr val="CC00FF"/>
                </a:solidFill>
              </a:uFill>
              <a:latin typeface="+mn-lt"/>
            </a:rPr>
            <a:t>Tail</a:t>
          </a:r>
        </a:p>
      </dgm:t>
    </dgm:pt>
    <dgm:pt modelId="{04687156-7FF5-41C2-8F45-C06B2C7DCAC9}" type="parTrans" cxnId="{EBAF6D9C-A385-4DC6-9217-3903D995FFB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599141-CF4F-4D17-90FE-31A58279D0AE}" type="sibTrans" cxnId="{EBAF6D9C-A385-4DC6-9217-3903D995FFB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2ECD7AC-40B4-419A-A20E-3E832FD9DEC1}">
      <dgm:prSet/>
      <dgm:spPr>
        <a:solidFill>
          <a:srgbClr val="CCA677">
            <a:alpha val="50000"/>
          </a:srgbClr>
        </a:solidFill>
        <a:ln>
          <a:solidFill>
            <a:srgbClr val="CCA677"/>
          </a:solidFill>
        </a:ln>
      </dgm:spPr>
      <dgm:t>
        <a:bodyPr/>
        <a:lstStyle/>
        <a:p>
          <a:r>
            <a:rPr lang="en-US" b="1" dirty="0">
              <a:effectLst/>
              <a:latin typeface="+mn-lt"/>
              <a:cs typeface="+mn-cs"/>
            </a:rPr>
            <a:t>PARTS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:</a:t>
          </a:r>
        </a:p>
        <a:p>
          <a:r>
            <a:rPr lang="en-US" dirty="0">
              <a:latin typeface="+mn-lt"/>
            </a:rPr>
            <a:t>It is divided into: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+mj-cs"/>
          </a:endParaRPr>
        </a:p>
      </dgm:t>
    </dgm:pt>
    <dgm:pt modelId="{8B0C521F-0786-4F37-94AA-7ADD7324F020}" type="parTrans" cxnId="{AFF53043-1451-4449-9FD2-2D00F77583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1E532C-7B91-421E-BD20-8B6CFBB05DC3}" type="sibTrans" cxnId="{AFF53043-1451-4449-9FD2-2D00F775833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F0BDD5-AE93-4353-B00F-83861059CF25}" type="pres">
      <dgm:prSet presAssocID="{2D9FA767-3001-4F1C-A0A8-32285383A6C6}" presName="Name0" presStyleCnt="0">
        <dgm:presLayoutVars>
          <dgm:dir/>
          <dgm:resizeHandles val="exact"/>
        </dgm:presLayoutVars>
      </dgm:prSet>
      <dgm:spPr/>
    </dgm:pt>
    <dgm:pt modelId="{D7EB5577-2787-4F60-9B1F-899F3DCC36EC}" type="pres">
      <dgm:prSet presAssocID="{92ECD7AC-40B4-419A-A20E-3E832FD9DEC1}" presName="Name5" presStyleLbl="vennNode1" presStyleIdx="0" presStyleCnt="5">
        <dgm:presLayoutVars>
          <dgm:bulletEnabled val="1"/>
        </dgm:presLayoutVars>
      </dgm:prSet>
      <dgm:spPr/>
    </dgm:pt>
    <dgm:pt modelId="{E020F14B-1D7F-4B94-A582-BF93FD608ABA}" type="pres">
      <dgm:prSet presAssocID="{871E532C-7B91-421E-BD20-8B6CFBB05DC3}" presName="space" presStyleCnt="0"/>
      <dgm:spPr/>
    </dgm:pt>
    <dgm:pt modelId="{6FB9ECF9-9574-4242-AB2B-C2F0B8521364}" type="pres">
      <dgm:prSet presAssocID="{720B07DE-EF8A-42FE-B6FA-5C1875243959}" presName="Name5" presStyleLbl="vennNode1" presStyleIdx="1" presStyleCnt="5">
        <dgm:presLayoutVars>
          <dgm:bulletEnabled val="1"/>
        </dgm:presLayoutVars>
      </dgm:prSet>
      <dgm:spPr/>
    </dgm:pt>
    <dgm:pt modelId="{7A719ECA-8F95-4422-8A2A-8AEBC7200A1F}" type="pres">
      <dgm:prSet presAssocID="{6F705287-1482-48D3-97DD-28A4F00E9824}" presName="space" presStyleCnt="0"/>
      <dgm:spPr/>
    </dgm:pt>
    <dgm:pt modelId="{46F78CE6-422B-4793-8BE3-AE88A6375843}" type="pres">
      <dgm:prSet presAssocID="{BE9C0DF7-032F-42EC-9B58-194389DE5BD0}" presName="Name5" presStyleLbl="vennNode1" presStyleIdx="2" presStyleCnt="5">
        <dgm:presLayoutVars>
          <dgm:bulletEnabled val="1"/>
        </dgm:presLayoutVars>
      </dgm:prSet>
      <dgm:spPr/>
    </dgm:pt>
    <dgm:pt modelId="{3728B605-318C-4646-9C34-4A1F53767A2C}" type="pres">
      <dgm:prSet presAssocID="{E49057D2-3CAD-4C38-A8BA-D880ABBB7DF5}" presName="space" presStyleCnt="0"/>
      <dgm:spPr/>
    </dgm:pt>
    <dgm:pt modelId="{9A3D5B22-D0A8-486B-9713-35C3001AF006}" type="pres">
      <dgm:prSet presAssocID="{803686F4-FA63-40EB-9B74-8E496471B2A3}" presName="Name5" presStyleLbl="vennNode1" presStyleIdx="3" presStyleCnt="5">
        <dgm:presLayoutVars>
          <dgm:bulletEnabled val="1"/>
        </dgm:presLayoutVars>
      </dgm:prSet>
      <dgm:spPr/>
    </dgm:pt>
    <dgm:pt modelId="{2837C98E-991F-4EF0-A87D-82DB82E547AD}" type="pres">
      <dgm:prSet presAssocID="{E27179CE-A6ED-440E-9D67-CAFCABC4039E}" presName="space" presStyleCnt="0"/>
      <dgm:spPr/>
    </dgm:pt>
    <dgm:pt modelId="{F2A0DB7F-B3B7-40D6-B30F-CB1270136293}" type="pres">
      <dgm:prSet presAssocID="{03B20025-2297-435F-B79C-86149723BB44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8D0F251D-85D5-4C4B-B6AC-A9F5A7109422}" type="presOf" srcId="{803686F4-FA63-40EB-9B74-8E496471B2A3}" destId="{9A3D5B22-D0A8-486B-9713-35C3001AF006}" srcOrd="0" destOrd="0" presId="urn:microsoft.com/office/officeart/2005/8/layout/venn3"/>
    <dgm:cxn modelId="{B705CC2C-5826-43BC-BA06-CD50DACB51CC}" srcId="{2D9FA767-3001-4F1C-A0A8-32285383A6C6}" destId="{BE9C0DF7-032F-42EC-9B58-194389DE5BD0}" srcOrd="2" destOrd="0" parTransId="{350C2BA9-59A4-460C-81E5-76CFEADBC148}" sibTransId="{E49057D2-3CAD-4C38-A8BA-D880ABBB7DF5}"/>
    <dgm:cxn modelId="{72ECBA30-EBC8-2248-8E86-9027F289B173}" type="presOf" srcId="{03B20025-2297-435F-B79C-86149723BB44}" destId="{F2A0DB7F-B3B7-40D6-B30F-CB1270136293}" srcOrd="0" destOrd="0" presId="urn:microsoft.com/office/officeart/2005/8/layout/venn3"/>
    <dgm:cxn modelId="{AFF53043-1451-4449-9FD2-2D00F7758333}" srcId="{2D9FA767-3001-4F1C-A0A8-32285383A6C6}" destId="{92ECD7AC-40B4-419A-A20E-3E832FD9DEC1}" srcOrd="0" destOrd="0" parTransId="{8B0C521F-0786-4F37-94AA-7ADD7324F020}" sibTransId="{871E532C-7B91-421E-BD20-8B6CFBB05DC3}"/>
    <dgm:cxn modelId="{EBAF6D9C-A385-4DC6-9217-3903D995FFBF}" srcId="{2D9FA767-3001-4F1C-A0A8-32285383A6C6}" destId="{03B20025-2297-435F-B79C-86149723BB44}" srcOrd="4" destOrd="0" parTransId="{04687156-7FF5-41C2-8F45-C06B2C7DCAC9}" sibTransId="{4A599141-CF4F-4D17-90FE-31A58279D0AE}"/>
    <dgm:cxn modelId="{93A4CFAE-4650-044C-8163-9BD372F9C156}" type="presOf" srcId="{BE9C0DF7-032F-42EC-9B58-194389DE5BD0}" destId="{46F78CE6-422B-4793-8BE3-AE88A6375843}" srcOrd="0" destOrd="0" presId="urn:microsoft.com/office/officeart/2005/8/layout/venn3"/>
    <dgm:cxn modelId="{9E4344C4-A46B-B34F-BFFF-FB8E38584835}" type="presOf" srcId="{720B07DE-EF8A-42FE-B6FA-5C1875243959}" destId="{6FB9ECF9-9574-4242-AB2B-C2F0B8521364}" srcOrd="0" destOrd="0" presId="urn:microsoft.com/office/officeart/2005/8/layout/venn3"/>
    <dgm:cxn modelId="{3F3FD7C4-DC9F-4403-AC90-197409C2B1F9}" srcId="{2D9FA767-3001-4F1C-A0A8-32285383A6C6}" destId="{720B07DE-EF8A-42FE-B6FA-5C1875243959}" srcOrd="1" destOrd="0" parTransId="{81AE2B93-86F3-415D-A3EC-CA21ECB422C8}" sibTransId="{6F705287-1482-48D3-97DD-28A4F00E9824}"/>
    <dgm:cxn modelId="{A144F6CD-2018-CD4B-B2BC-20BDEB926574}" type="presOf" srcId="{92ECD7AC-40B4-419A-A20E-3E832FD9DEC1}" destId="{D7EB5577-2787-4F60-9B1F-899F3DCC36EC}" srcOrd="0" destOrd="0" presId="urn:microsoft.com/office/officeart/2005/8/layout/venn3"/>
    <dgm:cxn modelId="{981CF7E3-61BB-8A42-AE4D-C8AF0F463C00}" type="presOf" srcId="{2D9FA767-3001-4F1C-A0A8-32285383A6C6}" destId="{0FF0BDD5-AE93-4353-B00F-83861059CF25}" srcOrd="0" destOrd="0" presId="urn:microsoft.com/office/officeart/2005/8/layout/venn3"/>
    <dgm:cxn modelId="{17DAF2E5-7CE6-45ED-BD6E-5F747B83B290}" srcId="{2D9FA767-3001-4F1C-A0A8-32285383A6C6}" destId="{803686F4-FA63-40EB-9B74-8E496471B2A3}" srcOrd="3" destOrd="0" parTransId="{50DD66FE-E5A1-42D2-B4AF-B2E35334E656}" sibTransId="{E27179CE-A6ED-440E-9D67-CAFCABC4039E}"/>
    <dgm:cxn modelId="{F877DAED-A216-0742-A309-899C1247BACC}" type="presParOf" srcId="{0FF0BDD5-AE93-4353-B00F-83861059CF25}" destId="{D7EB5577-2787-4F60-9B1F-899F3DCC36EC}" srcOrd="0" destOrd="0" presId="urn:microsoft.com/office/officeart/2005/8/layout/venn3"/>
    <dgm:cxn modelId="{0D06A2A9-6B77-E747-BAD3-2FF150B23897}" type="presParOf" srcId="{0FF0BDD5-AE93-4353-B00F-83861059CF25}" destId="{E020F14B-1D7F-4B94-A582-BF93FD608ABA}" srcOrd="1" destOrd="0" presId="urn:microsoft.com/office/officeart/2005/8/layout/venn3"/>
    <dgm:cxn modelId="{A6ECD9E6-54F8-FC42-B47C-F58A735D1020}" type="presParOf" srcId="{0FF0BDD5-AE93-4353-B00F-83861059CF25}" destId="{6FB9ECF9-9574-4242-AB2B-C2F0B8521364}" srcOrd="2" destOrd="0" presId="urn:microsoft.com/office/officeart/2005/8/layout/venn3"/>
    <dgm:cxn modelId="{E1F58F96-9766-2943-BD8C-2B1CB74CCDA9}" type="presParOf" srcId="{0FF0BDD5-AE93-4353-B00F-83861059CF25}" destId="{7A719ECA-8F95-4422-8A2A-8AEBC7200A1F}" srcOrd="3" destOrd="0" presId="urn:microsoft.com/office/officeart/2005/8/layout/venn3"/>
    <dgm:cxn modelId="{DA0678B1-068F-6D4E-BDB5-14E0665CA3C1}" type="presParOf" srcId="{0FF0BDD5-AE93-4353-B00F-83861059CF25}" destId="{46F78CE6-422B-4793-8BE3-AE88A6375843}" srcOrd="4" destOrd="0" presId="urn:microsoft.com/office/officeart/2005/8/layout/venn3"/>
    <dgm:cxn modelId="{4FC68F25-2E9E-5B42-BD3F-1BD58CC18307}" type="presParOf" srcId="{0FF0BDD5-AE93-4353-B00F-83861059CF25}" destId="{3728B605-318C-4646-9C34-4A1F53767A2C}" srcOrd="5" destOrd="0" presId="urn:microsoft.com/office/officeart/2005/8/layout/venn3"/>
    <dgm:cxn modelId="{E3AA2CE7-6DF7-BF43-A3E1-A2304ACC5094}" type="presParOf" srcId="{0FF0BDD5-AE93-4353-B00F-83861059CF25}" destId="{9A3D5B22-D0A8-486B-9713-35C3001AF006}" srcOrd="6" destOrd="0" presId="urn:microsoft.com/office/officeart/2005/8/layout/venn3"/>
    <dgm:cxn modelId="{7D34F15D-7C9A-A34D-910C-76DACECD7A04}" type="presParOf" srcId="{0FF0BDD5-AE93-4353-B00F-83861059CF25}" destId="{2837C98E-991F-4EF0-A87D-82DB82E547AD}" srcOrd="7" destOrd="0" presId="urn:microsoft.com/office/officeart/2005/8/layout/venn3"/>
    <dgm:cxn modelId="{A0AB7AD2-B780-3641-9955-28D319A2C3B9}" type="presParOf" srcId="{0FF0BDD5-AE93-4353-B00F-83861059CF25}" destId="{F2A0DB7F-B3B7-40D6-B30F-CB127013629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9E206-CC97-41C1-B46E-D6DC4408AE0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FF1B78E-AE1F-484B-AA91-EB6C30A42062}">
      <dgm:prSet phldrT="[Text]" custT="1"/>
      <dgm:spPr/>
      <dgm:t>
        <a:bodyPr/>
        <a:lstStyle/>
        <a:p>
          <a:r>
            <a:rPr lang="en-US" sz="1600" b="1" dirty="0"/>
            <a:t>Abdominal Aorta</a:t>
          </a:r>
        </a:p>
      </dgm:t>
    </dgm:pt>
    <dgm:pt modelId="{29CDEB09-8521-4FA9-879C-27FC21264BA8}" type="parTrans" cxnId="{771B4B76-21BC-435E-A81E-2B911354594A}">
      <dgm:prSet/>
      <dgm:spPr/>
      <dgm:t>
        <a:bodyPr/>
        <a:lstStyle/>
        <a:p>
          <a:endParaRPr lang="en-US" b="1"/>
        </a:p>
      </dgm:t>
    </dgm:pt>
    <dgm:pt modelId="{8FDDD1FB-9782-4BE0-BCE3-B22CCBD22187}" type="sibTrans" cxnId="{771B4B76-21BC-435E-A81E-2B911354594A}">
      <dgm:prSet/>
      <dgm:spPr/>
      <dgm:t>
        <a:bodyPr/>
        <a:lstStyle/>
        <a:p>
          <a:endParaRPr lang="en-US" b="1"/>
        </a:p>
      </dgm:t>
    </dgm:pt>
    <dgm:pt modelId="{6C729EAE-48D3-4E54-8E64-4EF52FF3F9D8}">
      <dgm:prSet phldrT="[Text]" custT="1"/>
      <dgm:spPr/>
      <dgm:t>
        <a:bodyPr/>
        <a:lstStyle/>
        <a:p>
          <a:r>
            <a:rPr lang="en-US" sz="900" b="1" dirty="0"/>
            <a:t>Coeliac artery</a:t>
          </a:r>
        </a:p>
      </dgm:t>
    </dgm:pt>
    <dgm:pt modelId="{35598CE7-7F8F-42C6-869D-FBDFAA61F573}" type="parTrans" cxnId="{65B39EFC-DB89-4E27-8468-D6CB0895AA75}">
      <dgm:prSet/>
      <dgm:spPr/>
      <dgm:t>
        <a:bodyPr/>
        <a:lstStyle/>
        <a:p>
          <a:endParaRPr lang="en-US" b="1"/>
        </a:p>
      </dgm:t>
    </dgm:pt>
    <dgm:pt modelId="{A7ED5703-2DBC-457E-9C23-2CD321ECD372}" type="sibTrans" cxnId="{65B39EFC-DB89-4E27-8468-D6CB0895AA75}">
      <dgm:prSet/>
      <dgm:spPr/>
      <dgm:t>
        <a:bodyPr/>
        <a:lstStyle/>
        <a:p>
          <a:endParaRPr lang="en-US" b="1"/>
        </a:p>
      </dgm:t>
    </dgm:pt>
    <dgm:pt modelId="{F94631F7-F92F-4C75-8367-347D5D603B5C}">
      <dgm:prSet custT="1"/>
      <dgm:spPr/>
      <dgm:t>
        <a:bodyPr/>
        <a:lstStyle/>
        <a:p>
          <a:r>
            <a:rPr lang="en-US" sz="900" b="1" dirty="0"/>
            <a:t>Common hepatic artery</a:t>
          </a:r>
        </a:p>
      </dgm:t>
    </dgm:pt>
    <dgm:pt modelId="{5E72B9BA-DBF8-4EFE-BC3D-65FC4F339E0C}" type="parTrans" cxnId="{AAC240B5-24DD-46E0-A071-53CE27E828D6}">
      <dgm:prSet/>
      <dgm:spPr/>
      <dgm:t>
        <a:bodyPr/>
        <a:lstStyle/>
        <a:p>
          <a:endParaRPr lang="en-US" b="1"/>
        </a:p>
      </dgm:t>
    </dgm:pt>
    <dgm:pt modelId="{17987D61-E5C4-4101-84E9-B503A91A00CE}" type="sibTrans" cxnId="{AAC240B5-24DD-46E0-A071-53CE27E828D6}">
      <dgm:prSet/>
      <dgm:spPr/>
      <dgm:t>
        <a:bodyPr/>
        <a:lstStyle/>
        <a:p>
          <a:endParaRPr lang="en-US" b="1"/>
        </a:p>
      </dgm:t>
    </dgm:pt>
    <dgm:pt modelId="{1B2946E7-E491-46D8-AF39-09AD57DC9A13}">
      <dgm:prSet custT="1"/>
      <dgm:spPr/>
      <dgm:t>
        <a:bodyPr/>
        <a:lstStyle/>
        <a:p>
          <a:r>
            <a:rPr lang="en-US" sz="900" b="1" dirty="0"/>
            <a:t>Gastroduodenal artery </a:t>
          </a:r>
        </a:p>
      </dgm:t>
    </dgm:pt>
    <dgm:pt modelId="{04186A83-DC03-4D66-B979-F315FF96E2FD}" type="parTrans" cxnId="{2E015478-78E8-4C03-BC01-70BCF05A4167}">
      <dgm:prSet/>
      <dgm:spPr/>
      <dgm:t>
        <a:bodyPr/>
        <a:lstStyle/>
        <a:p>
          <a:endParaRPr lang="en-US" b="1"/>
        </a:p>
      </dgm:t>
    </dgm:pt>
    <dgm:pt modelId="{953A98BB-3C5A-4F3F-A688-33F7E1C80D78}" type="sibTrans" cxnId="{2E015478-78E8-4C03-BC01-70BCF05A4167}">
      <dgm:prSet/>
      <dgm:spPr/>
      <dgm:t>
        <a:bodyPr/>
        <a:lstStyle/>
        <a:p>
          <a:endParaRPr lang="en-US" b="1"/>
        </a:p>
      </dgm:t>
    </dgm:pt>
    <dgm:pt modelId="{24A100B4-D660-4274-AF70-5F8E0C7AA1FF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900" b="1" dirty="0">
              <a:solidFill>
                <a:srgbClr val="FF0000"/>
              </a:solidFill>
            </a:rPr>
            <a:t>Superior artery pancreaticoduodenal</a:t>
          </a:r>
        </a:p>
      </dgm:t>
    </dgm:pt>
    <dgm:pt modelId="{706ECA07-2712-46C4-9F67-824283740DB8}" type="parTrans" cxnId="{999B15AA-6920-43AF-AA5E-518233D8002B}">
      <dgm:prSet/>
      <dgm:spPr/>
      <dgm:t>
        <a:bodyPr/>
        <a:lstStyle/>
        <a:p>
          <a:endParaRPr lang="en-US"/>
        </a:p>
      </dgm:t>
    </dgm:pt>
    <dgm:pt modelId="{ED8C6A08-933C-4B17-8B09-E5B7DE3A1182}" type="sibTrans" cxnId="{999B15AA-6920-43AF-AA5E-518233D8002B}">
      <dgm:prSet/>
      <dgm:spPr/>
      <dgm:t>
        <a:bodyPr/>
        <a:lstStyle/>
        <a:p>
          <a:endParaRPr lang="en-US"/>
        </a:p>
      </dgm:t>
    </dgm:pt>
    <dgm:pt modelId="{CA23C844-0D57-490A-97FF-F12DDD595557}">
      <dgm:prSet custT="1"/>
      <dgm:spPr/>
      <dgm:t>
        <a:bodyPr/>
        <a:lstStyle/>
        <a:p>
          <a:r>
            <a:rPr lang="en-US" sz="900" b="1" dirty="0"/>
            <a:t>Superior mesenteric artery</a:t>
          </a:r>
        </a:p>
      </dgm:t>
    </dgm:pt>
    <dgm:pt modelId="{1099704A-7C80-4010-86B4-51EC72E17701}" type="parTrans" cxnId="{66C3C59C-86EA-45FC-8625-7801E9DE3C14}">
      <dgm:prSet/>
      <dgm:spPr/>
      <dgm:t>
        <a:bodyPr/>
        <a:lstStyle/>
        <a:p>
          <a:endParaRPr lang="en-US"/>
        </a:p>
      </dgm:t>
    </dgm:pt>
    <dgm:pt modelId="{A72F6F88-2057-444B-AAFC-F40E1AD63B3E}" type="sibTrans" cxnId="{66C3C59C-86EA-45FC-8625-7801E9DE3C14}">
      <dgm:prSet/>
      <dgm:spPr/>
      <dgm:t>
        <a:bodyPr/>
        <a:lstStyle/>
        <a:p>
          <a:endParaRPr lang="en-US"/>
        </a:p>
      </dgm:t>
    </dgm:pt>
    <dgm:pt modelId="{C0F163DB-095B-4EA6-8A03-4044C2813610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900" b="1" dirty="0">
              <a:solidFill>
                <a:srgbClr val="FF0000"/>
              </a:solidFill>
            </a:rPr>
            <a:t>Inferior artery pancreaticoduodenal</a:t>
          </a:r>
        </a:p>
      </dgm:t>
    </dgm:pt>
    <dgm:pt modelId="{FE6EA253-4E1B-498B-8B02-4CA0630BC866}" type="parTrans" cxnId="{690EA868-7D09-42A3-B7E9-204828180042}">
      <dgm:prSet/>
      <dgm:spPr/>
      <dgm:t>
        <a:bodyPr/>
        <a:lstStyle/>
        <a:p>
          <a:endParaRPr lang="en-US"/>
        </a:p>
      </dgm:t>
    </dgm:pt>
    <dgm:pt modelId="{FFDE395A-0F65-463E-B9BC-9DE0A13B3002}" type="sibTrans" cxnId="{690EA868-7D09-42A3-B7E9-204828180042}">
      <dgm:prSet/>
      <dgm:spPr/>
      <dgm:t>
        <a:bodyPr/>
        <a:lstStyle/>
        <a:p>
          <a:endParaRPr lang="en-US"/>
        </a:p>
      </dgm:t>
    </dgm:pt>
    <dgm:pt modelId="{48E323B8-C3C4-4A79-8647-910ACA91C7EC}">
      <dgm:prSet custT="1"/>
      <dgm:spPr/>
      <dgm:t>
        <a:bodyPr/>
        <a:lstStyle/>
        <a:p>
          <a:r>
            <a:rPr lang="en-US" sz="900" b="1" dirty="0"/>
            <a:t>Splenic artery</a:t>
          </a:r>
        </a:p>
      </dgm:t>
    </dgm:pt>
    <dgm:pt modelId="{5195D2CF-0158-4FE4-A5C9-2EDE944645F5}" type="parTrans" cxnId="{24B65821-622C-4ABE-9102-06EF02642A52}">
      <dgm:prSet/>
      <dgm:spPr/>
      <dgm:t>
        <a:bodyPr/>
        <a:lstStyle/>
        <a:p>
          <a:endParaRPr lang="en-US"/>
        </a:p>
      </dgm:t>
    </dgm:pt>
    <dgm:pt modelId="{D6F1657C-B39A-4121-B9B1-30FC8C620F9A}" type="sibTrans" cxnId="{24B65821-622C-4ABE-9102-06EF02642A52}">
      <dgm:prSet/>
      <dgm:spPr/>
      <dgm:t>
        <a:bodyPr/>
        <a:lstStyle/>
        <a:p>
          <a:endParaRPr lang="en-US"/>
        </a:p>
      </dgm:t>
    </dgm:pt>
    <dgm:pt modelId="{1AE8ECB0-742A-4142-A140-7A597E661134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900" b="1" dirty="0">
              <a:solidFill>
                <a:srgbClr val="FF0000"/>
              </a:solidFill>
            </a:rPr>
            <a:t>pancreatic branches</a:t>
          </a:r>
        </a:p>
      </dgm:t>
    </dgm:pt>
    <dgm:pt modelId="{694166F5-97DE-443A-93DC-D11ABEEEC982}" type="parTrans" cxnId="{8D016B2D-0431-4D38-940D-C6680A45774D}">
      <dgm:prSet/>
      <dgm:spPr/>
      <dgm:t>
        <a:bodyPr/>
        <a:lstStyle/>
        <a:p>
          <a:endParaRPr lang="en-US"/>
        </a:p>
      </dgm:t>
    </dgm:pt>
    <dgm:pt modelId="{97257786-B2B2-47F3-826B-F879774832D7}" type="sibTrans" cxnId="{8D016B2D-0431-4D38-940D-C6680A45774D}">
      <dgm:prSet/>
      <dgm:spPr/>
      <dgm:t>
        <a:bodyPr/>
        <a:lstStyle/>
        <a:p>
          <a:endParaRPr lang="en-US"/>
        </a:p>
      </dgm:t>
    </dgm:pt>
    <dgm:pt modelId="{1BE2E307-C876-4885-877E-F0B662B0858B}" type="pres">
      <dgm:prSet presAssocID="{A4F9E206-CC97-41C1-B46E-D6DC4408AE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3FA787-2410-4D67-B7DB-79A0ED5DD518}" type="pres">
      <dgm:prSet presAssocID="{1FF1B78E-AE1F-484B-AA91-EB6C30A42062}" presName="root1" presStyleCnt="0"/>
      <dgm:spPr/>
    </dgm:pt>
    <dgm:pt modelId="{3B2636AC-7E82-4FD5-9AA6-F1702E81A6EE}" type="pres">
      <dgm:prSet presAssocID="{1FF1B78E-AE1F-484B-AA91-EB6C30A42062}" presName="LevelOneTextNode" presStyleLbl="node0" presStyleIdx="0" presStyleCnt="1">
        <dgm:presLayoutVars>
          <dgm:chPref val="3"/>
        </dgm:presLayoutVars>
      </dgm:prSet>
      <dgm:spPr/>
    </dgm:pt>
    <dgm:pt modelId="{36939B12-71C9-43E4-91BE-834C8AD34EEF}" type="pres">
      <dgm:prSet presAssocID="{1FF1B78E-AE1F-484B-AA91-EB6C30A42062}" presName="level2hierChild" presStyleCnt="0"/>
      <dgm:spPr/>
    </dgm:pt>
    <dgm:pt modelId="{96DBD47E-6995-4DB2-A1FD-09689B617823}" type="pres">
      <dgm:prSet presAssocID="{35598CE7-7F8F-42C6-869D-FBDFAA61F573}" presName="conn2-1" presStyleLbl="parChTrans1D2" presStyleIdx="0" presStyleCnt="2"/>
      <dgm:spPr/>
    </dgm:pt>
    <dgm:pt modelId="{6CEF051B-5EE6-44C1-BD0F-195C992F6981}" type="pres">
      <dgm:prSet presAssocID="{35598CE7-7F8F-42C6-869D-FBDFAA61F573}" presName="connTx" presStyleLbl="parChTrans1D2" presStyleIdx="0" presStyleCnt="2"/>
      <dgm:spPr/>
    </dgm:pt>
    <dgm:pt modelId="{C63F389C-CAC6-4773-BA52-F7272FD652EE}" type="pres">
      <dgm:prSet presAssocID="{6C729EAE-48D3-4E54-8E64-4EF52FF3F9D8}" presName="root2" presStyleCnt="0"/>
      <dgm:spPr/>
    </dgm:pt>
    <dgm:pt modelId="{6FFB3692-41B5-46AB-887E-D403D912EA01}" type="pres">
      <dgm:prSet presAssocID="{6C729EAE-48D3-4E54-8E64-4EF52FF3F9D8}" presName="LevelTwoTextNode" presStyleLbl="node2" presStyleIdx="0" presStyleCnt="2">
        <dgm:presLayoutVars>
          <dgm:chPref val="3"/>
        </dgm:presLayoutVars>
      </dgm:prSet>
      <dgm:spPr/>
    </dgm:pt>
    <dgm:pt modelId="{E0DF33D3-0306-4B0D-809F-BECCE0180781}" type="pres">
      <dgm:prSet presAssocID="{6C729EAE-48D3-4E54-8E64-4EF52FF3F9D8}" presName="level3hierChild" presStyleCnt="0"/>
      <dgm:spPr/>
    </dgm:pt>
    <dgm:pt modelId="{41BCB7A7-3521-40CC-93B5-9F385C9DFEBE}" type="pres">
      <dgm:prSet presAssocID="{5195D2CF-0158-4FE4-A5C9-2EDE944645F5}" presName="conn2-1" presStyleLbl="parChTrans1D3" presStyleIdx="0" presStyleCnt="3"/>
      <dgm:spPr/>
    </dgm:pt>
    <dgm:pt modelId="{FF191B26-90ED-477D-BE94-96F134A1F39F}" type="pres">
      <dgm:prSet presAssocID="{5195D2CF-0158-4FE4-A5C9-2EDE944645F5}" presName="connTx" presStyleLbl="parChTrans1D3" presStyleIdx="0" presStyleCnt="3"/>
      <dgm:spPr/>
    </dgm:pt>
    <dgm:pt modelId="{98ADFB69-5B96-4D40-BD5F-C278E054E82F}" type="pres">
      <dgm:prSet presAssocID="{48E323B8-C3C4-4A79-8647-910ACA91C7EC}" presName="root2" presStyleCnt="0"/>
      <dgm:spPr/>
    </dgm:pt>
    <dgm:pt modelId="{914EC07A-EA27-43BA-8842-3FE277158FD4}" type="pres">
      <dgm:prSet presAssocID="{48E323B8-C3C4-4A79-8647-910ACA91C7EC}" presName="LevelTwoTextNode" presStyleLbl="node3" presStyleIdx="0" presStyleCnt="3">
        <dgm:presLayoutVars>
          <dgm:chPref val="3"/>
        </dgm:presLayoutVars>
      </dgm:prSet>
      <dgm:spPr/>
    </dgm:pt>
    <dgm:pt modelId="{73993EA9-1818-43BC-952D-3F34AD5B614F}" type="pres">
      <dgm:prSet presAssocID="{48E323B8-C3C4-4A79-8647-910ACA91C7EC}" presName="level3hierChild" presStyleCnt="0"/>
      <dgm:spPr/>
    </dgm:pt>
    <dgm:pt modelId="{CBFAB8FA-1772-46DE-A0B2-04E14C217EA5}" type="pres">
      <dgm:prSet presAssocID="{694166F5-97DE-443A-93DC-D11ABEEEC982}" presName="conn2-1" presStyleLbl="parChTrans1D4" presStyleIdx="0" presStyleCnt="3"/>
      <dgm:spPr/>
    </dgm:pt>
    <dgm:pt modelId="{62E000C6-2A31-444D-9A53-03E76CE03077}" type="pres">
      <dgm:prSet presAssocID="{694166F5-97DE-443A-93DC-D11ABEEEC982}" presName="connTx" presStyleLbl="parChTrans1D4" presStyleIdx="0" presStyleCnt="3"/>
      <dgm:spPr/>
    </dgm:pt>
    <dgm:pt modelId="{F40E33A2-3A57-467A-B800-B62A7F85E9BB}" type="pres">
      <dgm:prSet presAssocID="{1AE8ECB0-742A-4142-A140-7A597E661134}" presName="root2" presStyleCnt="0"/>
      <dgm:spPr/>
    </dgm:pt>
    <dgm:pt modelId="{6B4AFF99-21FF-425B-A8E5-B00FE8EF6C72}" type="pres">
      <dgm:prSet presAssocID="{1AE8ECB0-742A-4142-A140-7A597E661134}" presName="LevelTwoTextNode" presStyleLbl="node4" presStyleIdx="0" presStyleCnt="3">
        <dgm:presLayoutVars>
          <dgm:chPref val="3"/>
        </dgm:presLayoutVars>
      </dgm:prSet>
      <dgm:spPr/>
    </dgm:pt>
    <dgm:pt modelId="{371580C4-255C-4659-8722-AEEC87DB2ACF}" type="pres">
      <dgm:prSet presAssocID="{1AE8ECB0-742A-4142-A140-7A597E661134}" presName="level3hierChild" presStyleCnt="0"/>
      <dgm:spPr/>
    </dgm:pt>
    <dgm:pt modelId="{E9A6241B-478C-4190-9B38-4711142E31D5}" type="pres">
      <dgm:prSet presAssocID="{5E72B9BA-DBF8-4EFE-BC3D-65FC4F339E0C}" presName="conn2-1" presStyleLbl="parChTrans1D3" presStyleIdx="1" presStyleCnt="3"/>
      <dgm:spPr/>
    </dgm:pt>
    <dgm:pt modelId="{EF06ABD3-FADA-4825-A225-FF954C24E342}" type="pres">
      <dgm:prSet presAssocID="{5E72B9BA-DBF8-4EFE-BC3D-65FC4F339E0C}" presName="connTx" presStyleLbl="parChTrans1D3" presStyleIdx="1" presStyleCnt="3"/>
      <dgm:spPr/>
    </dgm:pt>
    <dgm:pt modelId="{B13765B5-D2AB-4C80-A9EB-1D2306917CD0}" type="pres">
      <dgm:prSet presAssocID="{F94631F7-F92F-4C75-8367-347D5D603B5C}" presName="root2" presStyleCnt="0"/>
      <dgm:spPr/>
    </dgm:pt>
    <dgm:pt modelId="{0547AD60-E854-49C8-9D1F-B059123311CF}" type="pres">
      <dgm:prSet presAssocID="{F94631F7-F92F-4C75-8367-347D5D603B5C}" presName="LevelTwoTextNode" presStyleLbl="node3" presStyleIdx="1" presStyleCnt="3">
        <dgm:presLayoutVars>
          <dgm:chPref val="3"/>
        </dgm:presLayoutVars>
      </dgm:prSet>
      <dgm:spPr/>
    </dgm:pt>
    <dgm:pt modelId="{85783C3D-4A24-4F3E-9E73-998153619FE0}" type="pres">
      <dgm:prSet presAssocID="{F94631F7-F92F-4C75-8367-347D5D603B5C}" presName="level3hierChild" presStyleCnt="0"/>
      <dgm:spPr/>
    </dgm:pt>
    <dgm:pt modelId="{83CE7602-1AD6-4AC1-9F95-1BA91356D679}" type="pres">
      <dgm:prSet presAssocID="{04186A83-DC03-4D66-B979-F315FF96E2FD}" presName="conn2-1" presStyleLbl="parChTrans1D4" presStyleIdx="1" presStyleCnt="3"/>
      <dgm:spPr/>
    </dgm:pt>
    <dgm:pt modelId="{594EB8A7-97E0-4C2B-B0E4-DD407B1B88E4}" type="pres">
      <dgm:prSet presAssocID="{04186A83-DC03-4D66-B979-F315FF96E2FD}" presName="connTx" presStyleLbl="parChTrans1D4" presStyleIdx="1" presStyleCnt="3"/>
      <dgm:spPr/>
    </dgm:pt>
    <dgm:pt modelId="{D9D04E23-92FE-4280-B0E8-679DAFCE2ED0}" type="pres">
      <dgm:prSet presAssocID="{1B2946E7-E491-46D8-AF39-09AD57DC9A13}" presName="root2" presStyleCnt="0"/>
      <dgm:spPr/>
    </dgm:pt>
    <dgm:pt modelId="{5BD661D3-9F27-42EF-A90B-CC6F502027DF}" type="pres">
      <dgm:prSet presAssocID="{1B2946E7-E491-46D8-AF39-09AD57DC9A13}" presName="LevelTwoTextNode" presStyleLbl="node4" presStyleIdx="1" presStyleCnt="3">
        <dgm:presLayoutVars>
          <dgm:chPref val="3"/>
        </dgm:presLayoutVars>
      </dgm:prSet>
      <dgm:spPr/>
    </dgm:pt>
    <dgm:pt modelId="{095BF235-2A10-4934-B547-C3750E005558}" type="pres">
      <dgm:prSet presAssocID="{1B2946E7-E491-46D8-AF39-09AD57DC9A13}" presName="level3hierChild" presStyleCnt="0"/>
      <dgm:spPr/>
    </dgm:pt>
    <dgm:pt modelId="{33F02A99-91D8-4963-AF0F-55C991DE4CB8}" type="pres">
      <dgm:prSet presAssocID="{706ECA07-2712-46C4-9F67-824283740DB8}" presName="conn2-1" presStyleLbl="parChTrans1D4" presStyleIdx="2" presStyleCnt="3"/>
      <dgm:spPr/>
    </dgm:pt>
    <dgm:pt modelId="{0107BB59-8890-4DC1-A31B-236DA0C20BA2}" type="pres">
      <dgm:prSet presAssocID="{706ECA07-2712-46C4-9F67-824283740DB8}" presName="connTx" presStyleLbl="parChTrans1D4" presStyleIdx="2" presStyleCnt="3"/>
      <dgm:spPr/>
    </dgm:pt>
    <dgm:pt modelId="{045B68CC-929A-4120-A608-6B885B7F6468}" type="pres">
      <dgm:prSet presAssocID="{24A100B4-D660-4274-AF70-5F8E0C7AA1FF}" presName="root2" presStyleCnt="0"/>
      <dgm:spPr/>
    </dgm:pt>
    <dgm:pt modelId="{35CEA4EB-8E39-4960-B403-C63A19839CEF}" type="pres">
      <dgm:prSet presAssocID="{24A100B4-D660-4274-AF70-5F8E0C7AA1FF}" presName="LevelTwoTextNode" presStyleLbl="node4" presStyleIdx="2" presStyleCnt="3">
        <dgm:presLayoutVars>
          <dgm:chPref val="3"/>
        </dgm:presLayoutVars>
      </dgm:prSet>
      <dgm:spPr/>
    </dgm:pt>
    <dgm:pt modelId="{FBE4712E-35DC-41BB-8AC0-0C71053E87EF}" type="pres">
      <dgm:prSet presAssocID="{24A100B4-D660-4274-AF70-5F8E0C7AA1FF}" presName="level3hierChild" presStyleCnt="0"/>
      <dgm:spPr/>
    </dgm:pt>
    <dgm:pt modelId="{48F49755-A4C7-4943-9EF1-CE92273659C1}" type="pres">
      <dgm:prSet presAssocID="{1099704A-7C80-4010-86B4-51EC72E17701}" presName="conn2-1" presStyleLbl="parChTrans1D2" presStyleIdx="1" presStyleCnt="2"/>
      <dgm:spPr/>
    </dgm:pt>
    <dgm:pt modelId="{DDFD5D1A-6880-416C-80E7-93EB46E2EE5D}" type="pres">
      <dgm:prSet presAssocID="{1099704A-7C80-4010-86B4-51EC72E17701}" presName="connTx" presStyleLbl="parChTrans1D2" presStyleIdx="1" presStyleCnt="2"/>
      <dgm:spPr/>
    </dgm:pt>
    <dgm:pt modelId="{5F48C119-E1C6-41E3-A795-CF8DBB676940}" type="pres">
      <dgm:prSet presAssocID="{CA23C844-0D57-490A-97FF-F12DDD595557}" presName="root2" presStyleCnt="0"/>
      <dgm:spPr/>
    </dgm:pt>
    <dgm:pt modelId="{532D2745-B25E-4FDB-87B8-8A613D25F0DB}" type="pres">
      <dgm:prSet presAssocID="{CA23C844-0D57-490A-97FF-F12DDD595557}" presName="LevelTwoTextNode" presStyleLbl="node2" presStyleIdx="1" presStyleCnt="2">
        <dgm:presLayoutVars>
          <dgm:chPref val="3"/>
        </dgm:presLayoutVars>
      </dgm:prSet>
      <dgm:spPr/>
    </dgm:pt>
    <dgm:pt modelId="{181EF9F5-3723-4FD4-AA2C-467697BDB7A2}" type="pres">
      <dgm:prSet presAssocID="{CA23C844-0D57-490A-97FF-F12DDD595557}" presName="level3hierChild" presStyleCnt="0"/>
      <dgm:spPr/>
    </dgm:pt>
    <dgm:pt modelId="{269AE11A-3271-42CE-93F0-1B956FFFFE4D}" type="pres">
      <dgm:prSet presAssocID="{FE6EA253-4E1B-498B-8B02-4CA0630BC866}" presName="conn2-1" presStyleLbl="parChTrans1D3" presStyleIdx="2" presStyleCnt="3"/>
      <dgm:spPr/>
    </dgm:pt>
    <dgm:pt modelId="{3F92FC24-A594-4B60-A0D3-6B1BC73781F6}" type="pres">
      <dgm:prSet presAssocID="{FE6EA253-4E1B-498B-8B02-4CA0630BC866}" presName="connTx" presStyleLbl="parChTrans1D3" presStyleIdx="2" presStyleCnt="3"/>
      <dgm:spPr/>
    </dgm:pt>
    <dgm:pt modelId="{4BE1D2A9-BD54-4ABD-9FAA-0824A49F597D}" type="pres">
      <dgm:prSet presAssocID="{C0F163DB-095B-4EA6-8A03-4044C2813610}" presName="root2" presStyleCnt="0"/>
      <dgm:spPr/>
    </dgm:pt>
    <dgm:pt modelId="{29360BD8-D5CC-494B-8631-3AAE7BB04268}" type="pres">
      <dgm:prSet presAssocID="{C0F163DB-095B-4EA6-8A03-4044C2813610}" presName="LevelTwoTextNode" presStyleLbl="node3" presStyleIdx="2" presStyleCnt="3">
        <dgm:presLayoutVars>
          <dgm:chPref val="3"/>
        </dgm:presLayoutVars>
      </dgm:prSet>
      <dgm:spPr/>
    </dgm:pt>
    <dgm:pt modelId="{10F875CF-6365-407E-991C-89243EA7D669}" type="pres">
      <dgm:prSet presAssocID="{C0F163DB-095B-4EA6-8A03-4044C2813610}" presName="level3hierChild" presStyleCnt="0"/>
      <dgm:spPr/>
    </dgm:pt>
  </dgm:ptLst>
  <dgm:cxnLst>
    <dgm:cxn modelId="{24B65821-622C-4ABE-9102-06EF02642A52}" srcId="{6C729EAE-48D3-4E54-8E64-4EF52FF3F9D8}" destId="{48E323B8-C3C4-4A79-8647-910ACA91C7EC}" srcOrd="0" destOrd="0" parTransId="{5195D2CF-0158-4FE4-A5C9-2EDE944645F5}" sibTransId="{D6F1657C-B39A-4121-B9B1-30FC8C620F9A}"/>
    <dgm:cxn modelId="{E9BB052A-F5B3-4C87-BAA4-E5ED83E1A167}" type="presOf" srcId="{1099704A-7C80-4010-86B4-51EC72E17701}" destId="{48F49755-A4C7-4943-9EF1-CE92273659C1}" srcOrd="0" destOrd="0" presId="urn:microsoft.com/office/officeart/2008/layout/HorizontalMultiLevelHierarchy"/>
    <dgm:cxn modelId="{95B6452D-D2AD-4D35-8E03-33255F386E0F}" type="presOf" srcId="{5195D2CF-0158-4FE4-A5C9-2EDE944645F5}" destId="{FF191B26-90ED-477D-BE94-96F134A1F39F}" srcOrd="1" destOrd="0" presId="urn:microsoft.com/office/officeart/2008/layout/HorizontalMultiLevelHierarchy"/>
    <dgm:cxn modelId="{8D016B2D-0431-4D38-940D-C6680A45774D}" srcId="{48E323B8-C3C4-4A79-8647-910ACA91C7EC}" destId="{1AE8ECB0-742A-4142-A140-7A597E661134}" srcOrd="0" destOrd="0" parTransId="{694166F5-97DE-443A-93DC-D11ABEEEC982}" sibTransId="{97257786-B2B2-47F3-826B-F879774832D7}"/>
    <dgm:cxn modelId="{18452A34-42CC-4F5E-A7AF-0355C2748992}" type="presOf" srcId="{6C729EAE-48D3-4E54-8E64-4EF52FF3F9D8}" destId="{6FFB3692-41B5-46AB-887E-D403D912EA01}" srcOrd="0" destOrd="0" presId="urn:microsoft.com/office/officeart/2008/layout/HorizontalMultiLevelHierarchy"/>
    <dgm:cxn modelId="{A0A3DE38-F392-4D73-BF91-D2685D567CEC}" type="presOf" srcId="{35598CE7-7F8F-42C6-869D-FBDFAA61F573}" destId="{96DBD47E-6995-4DB2-A1FD-09689B617823}" srcOrd="0" destOrd="0" presId="urn:microsoft.com/office/officeart/2008/layout/HorizontalMultiLevelHierarchy"/>
    <dgm:cxn modelId="{05074344-AB74-4B14-B043-1ECEA5A62DBF}" type="presOf" srcId="{04186A83-DC03-4D66-B979-F315FF96E2FD}" destId="{83CE7602-1AD6-4AC1-9F95-1BA91356D679}" srcOrd="0" destOrd="0" presId="urn:microsoft.com/office/officeart/2008/layout/HorizontalMultiLevelHierarchy"/>
    <dgm:cxn modelId="{8B665A66-498B-44C3-AC18-0E9E3EE14395}" type="presOf" srcId="{5195D2CF-0158-4FE4-A5C9-2EDE944645F5}" destId="{41BCB7A7-3521-40CC-93B5-9F385C9DFEBE}" srcOrd="0" destOrd="0" presId="urn:microsoft.com/office/officeart/2008/layout/HorizontalMultiLevelHierarchy"/>
    <dgm:cxn modelId="{690EA868-7D09-42A3-B7E9-204828180042}" srcId="{CA23C844-0D57-490A-97FF-F12DDD595557}" destId="{C0F163DB-095B-4EA6-8A03-4044C2813610}" srcOrd="0" destOrd="0" parTransId="{FE6EA253-4E1B-498B-8B02-4CA0630BC866}" sibTransId="{FFDE395A-0F65-463E-B9BC-9DE0A13B3002}"/>
    <dgm:cxn modelId="{5CA2864D-019E-49DA-BC33-B975C7474805}" type="presOf" srcId="{A4F9E206-CC97-41C1-B46E-D6DC4408AE05}" destId="{1BE2E307-C876-4885-877E-F0B662B0858B}" srcOrd="0" destOrd="0" presId="urn:microsoft.com/office/officeart/2008/layout/HorizontalMultiLevelHierarchy"/>
    <dgm:cxn modelId="{19A8D171-6C93-4CAD-9DD7-BC41BBB6B866}" type="presOf" srcId="{C0F163DB-095B-4EA6-8A03-4044C2813610}" destId="{29360BD8-D5CC-494B-8631-3AAE7BB04268}" srcOrd="0" destOrd="0" presId="urn:microsoft.com/office/officeart/2008/layout/HorizontalMultiLevelHierarchy"/>
    <dgm:cxn modelId="{68F69D52-8F18-41E5-8B16-7EBEE41DD799}" type="presOf" srcId="{48E323B8-C3C4-4A79-8647-910ACA91C7EC}" destId="{914EC07A-EA27-43BA-8842-3FE277158FD4}" srcOrd="0" destOrd="0" presId="urn:microsoft.com/office/officeart/2008/layout/HorizontalMultiLevelHierarchy"/>
    <dgm:cxn modelId="{EDBF7C73-7E03-4AB0-AC74-E1FC7CD7D6E4}" type="presOf" srcId="{1FF1B78E-AE1F-484B-AA91-EB6C30A42062}" destId="{3B2636AC-7E82-4FD5-9AA6-F1702E81A6EE}" srcOrd="0" destOrd="0" presId="urn:microsoft.com/office/officeart/2008/layout/HorizontalMultiLevelHierarchy"/>
    <dgm:cxn modelId="{771B4B76-21BC-435E-A81E-2B911354594A}" srcId="{A4F9E206-CC97-41C1-B46E-D6DC4408AE05}" destId="{1FF1B78E-AE1F-484B-AA91-EB6C30A42062}" srcOrd="0" destOrd="0" parTransId="{29CDEB09-8521-4FA9-879C-27FC21264BA8}" sibTransId="{8FDDD1FB-9782-4BE0-BCE3-B22CCBD22187}"/>
    <dgm:cxn modelId="{19819976-7D69-40C8-B89D-A9C423A71C45}" type="presOf" srcId="{694166F5-97DE-443A-93DC-D11ABEEEC982}" destId="{CBFAB8FA-1772-46DE-A0B2-04E14C217EA5}" srcOrd="0" destOrd="0" presId="urn:microsoft.com/office/officeart/2008/layout/HorizontalMultiLevelHierarchy"/>
    <dgm:cxn modelId="{1790D357-4AAD-4EE7-B7D5-1B58F586F21A}" type="presOf" srcId="{FE6EA253-4E1B-498B-8B02-4CA0630BC866}" destId="{269AE11A-3271-42CE-93F0-1B956FFFFE4D}" srcOrd="0" destOrd="0" presId="urn:microsoft.com/office/officeart/2008/layout/HorizontalMultiLevelHierarchy"/>
    <dgm:cxn modelId="{2E015478-78E8-4C03-BC01-70BCF05A4167}" srcId="{F94631F7-F92F-4C75-8367-347D5D603B5C}" destId="{1B2946E7-E491-46D8-AF39-09AD57DC9A13}" srcOrd="0" destOrd="0" parTransId="{04186A83-DC03-4D66-B979-F315FF96E2FD}" sibTransId="{953A98BB-3C5A-4F3F-A688-33F7E1C80D78}"/>
    <dgm:cxn modelId="{33CAFD86-FF71-4E52-9B7F-44987BC69E2F}" type="presOf" srcId="{CA23C844-0D57-490A-97FF-F12DDD595557}" destId="{532D2745-B25E-4FDB-87B8-8A613D25F0DB}" srcOrd="0" destOrd="0" presId="urn:microsoft.com/office/officeart/2008/layout/HorizontalMultiLevelHierarchy"/>
    <dgm:cxn modelId="{8868C78E-266F-4062-A660-359012B66452}" type="presOf" srcId="{1AE8ECB0-742A-4142-A140-7A597E661134}" destId="{6B4AFF99-21FF-425B-A8E5-B00FE8EF6C72}" srcOrd="0" destOrd="0" presId="urn:microsoft.com/office/officeart/2008/layout/HorizontalMultiLevelHierarchy"/>
    <dgm:cxn modelId="{E6D13C91-9BBD-45E0-96FD-9168F3D08CA1}" type="presOf" srcId="{1099704A-7C80-4010-86B4-51EC72E17701}" destId="{DDFD5D1A-6880-416C-80E7-93EB46E2EE5D}" srcOrd="1" destOrd="0" presId="urn:microsoft.com/office/officeart/2008/layout/HorizontalMultiLevelHierarchy"/>
    <dgm:cxn modelId="{E4E9F198-6B4C-4CB2-9B52-7FFFFE700DB6}" type="presOf" srcId="{706ECA07-2712-46C4-9F67-824283740DB8}" destId="{0107BB59-8890-4DC1-A31B-236DA0C20BA2}" srcOrd="1" destOrd="0" presId="urn:microsoft.com/office/officeart/2008/layout/HorizontalMultiLevelHierarchy"/>
    <dgm:cxn modelId="{66C3C59C-86EA-45FC-8625-7801E9DE3C14}" srcId="{1FF1B78E-AE1F-484B-AA91-EB6C30A42062}" destId="{CA23C844-0D57-490A-97FF-F12DDD595557}" srcOrd="1" destOrd="0" parTransId="{1099704A-7C80-4010-86B4-51EC72E17701}" sibTransId="{A72F6F88-2057-444B-AAFC-F40E1AD63B3E}"/>
    <dgm:cxn modelId="{999B15AA-6920-43AF-AA5E-518233D8002B}" srcId="{1B2946E7-E491-46D8-AF39-09AD57DC9A13}" destId="{24A100B4-D660-4274-AF70-5F8E0C7AA1FF}" srcOrd="0" destOrd="0" parTransId="{706ECA07-2712-46C4-9F67-824283740DB8}" sibTransId="{ED8C6A08-933C-4B17-8B09-E5B7DE3A1182}"/>
    <dgm:cxn modelId="{DD3117B3-B8F5-4ABE-AD2E-401F1502C91B}" type="presOf" srcId="{FE6EA253-4E1B-498B-8B02-4CA0630BC866}" destId="{3F92FC24-A594-4B60-A0D3-6B1BC73781F6}" srcOrd="1" destOrd="0" presId="urn:microsoft.com/office/officeart/2008/layout/HorizontalMultiLevelHierarchy"/>
    <dgm:cxn modelId="{AAC240B5-24DD-46E0-A071-53CE27E828D6}" srcId="{6C729EAE-48D3-4E54-8E64-4EF52FF3F9D8}" destId="{F94631F7-F92F-4C75-8367-347D5D603B5C}" srcOrd="1" destOrd="0" parTransId="{5E72B9BA-DBF8-4EFE-BC3D-65FC4F339E0C}" sibTransId="{17987D61-E5C4-4101-84E9-B503A91A00CE}"/>
    <dgm:cxn modelId="{1F7294B9-8A11-4006-A03F-92748B3F717B}" type="presOf" srcId="{35598CE7-7F8F-42C6-869D-FBDFAA61F573}" destId="{6CEF051B-5EE6-44C1-BD0F-195C992F6981}" srcOrd="1" destOrd="0" presId="urn:microsoft.com/office/officeart/2008/layout/HorizontalMultiLevelHierarchy"/>
    <dgm:cxn modelId="{7F654BBB-F779-4750-8298-F6AE7BC871C2}" type="presOf" srcId="{1B2946E7-E491-46D8-AF39-09AD57DC9A13}" destId="{5BD661D3-9F27-42EF-A90B-CC6F502027DF}" srcOrd="0" destOrd="0" presId="urn:microsoft.com/office/officeart/2008/layout/HorizontalMultiLevelHierarchy"/>
    <dgm:cxn modelId="{86A6B5C3-598E-415E-833D-6E40E8EF8B8A}" type="presOf" srcId="{F94631F7-F92F-4C75-8367-347D5D603B5C}" destId="{0547AD60-E854-49C8-9D1F-B059123311CF}" srcOrd="0" destOrd="0" presId="urn:microsoft.com/office/officeart/2008/layout/HorizontalMultiLevelHierarchy"/>
    <dgm:cxn modelId="{9741C5CF-39B4-4B30-8167-834C2C278DEA}" type="presOf" srcId="{706ECA07-2712-46C4-9F67-824283740DB8}" destId="{33F02A99-91D8-4963-AF0F-55C991DE4CB8}" srcOrd="0" destOrd="0" presId="urn:microsoft.com/office/officeart/2008/layout/HorizontalMultiLevelHierarchy"/>
    <dgm:cxn modelId="{FE564ED9-932F-4AC5-8CAA-BDC22ABDCAAF}" type="presOf" srcId="{5E72B9BA-DBF8-4EFE-BC3D-65FC4F339E0C}" destId="{E9A6241B-478C-4190-9B38-4711142E31D5}" srcOrd="0" destOrd="0" presId="urn:microsoft.com/office/officeart/2008/layout/HorizontalMultiLevelHierarchy"/>
    <dgm:cxn modelId="{5F912BDE-54DB-4FAE-85B6-4BEED41FAB95}" type="presOf" srcId="{694166F5-97DE-443A-93DC-D11ABEEEC982}" destId="{62E000C6-2A31-444D-9A53-03E76CE03077}" srcOrd="1" destOrd="0" presId="urn:microsoft.com/office/officeart/2008/layout/HorizontalMultiLevelHierarchy"/>
    <dgm:cxn modelId="{106B3BE6-E6FC-4029-B4FB-DFF0D6F9FC71}" type="presOf" srcId="{04186A83-DC03-4D66-B979-F315FF96E2FD}" destId="{594EB8A7-97E0-4C2B-B0E4-DD407B1B88E4}" srcOrd="1" destOrd="0" presId="urn:microsoft.com/office/officeart/2008/layout/HorizontalMultiLevelHierarchy"/>
    <dgm:cxn modelId="{65B39EFC-DB89-4E27-8468-D6CB0895AA75}" srcId="{1FF1B78E-AE1F-484B-AA91-EB6C30A42062}" destId="{6C729EAE-48D3-4E54-8E64-4EF52FF3F9D8}" srcOrd="0" destOrd="0" parTransId="{35598CE7-7F8F-42C6-869D-FBDFAA61F573}" sibTransId="{A7ED5703-2DBC-457E-9C23-2CD321ECD372}"/>
    <dgm:cxn modelId="{7C7B6FFD-306C-4DBD-8CD9-E5CE010EAF19}" type="presOf" srcId="{24A100B4-D660-4274-AF70-5F8E0C7AA1FF}" destId="{35CEA4EB-8E39-4960-B403-C63A19839CEF}" srcOrd="0" destOrd="0" presId="urn:microsoft.com/office/officeart/2008/layout/HorizontalMultiLevelHierarchy"/>
    <dgm:cxn modelId="{16061DFF-16E1-41F1-BA53-0E1D7816421C}" type="presOf" srcId="{5E72B9BA-DBF8-4EFE-BC3D-65FC4F339E0C}" destId="{EF06ABD3-FADA-4825-A225-FF954C24E342}" srcOrd="1" destOrd="0" presId="urn:microsoft.com/office/officeart/2008/layout/HorizontalMultiLevelHierarchy"/>
    <dgm:cxn modelId="{57F80A62-8821-42E9-AEC8-D7B376FE11D4}" type="presParOf" srcId="{1BE2E307-C876-4885-877E-F0B662B0858B}" destId="{3D3FA787-2410-4D67-B7DB-79A0ED5DD518}" srcOrd="0" destOrd="0" presId="urn:microsoft.com/office/officeart/2008/layout/HorizontalMultiLevelHierarchy"/>
    <dgm:cxn modelId="{551A7A6D-11BD-4601-8E38-BB720B94BA28}" type="presParOf" srcId="{3D3FA787-2410-4D67-B7DB-79A0ED5DD518}" destId="{3B2636AC-7E82-4FD5-9AA6-F1702E81A6EE}" srcOrd="0" destOrd="0" presId="urn:microsoft.com/office/officeart/2008/layout/HorizontalMultiLevelHierarchy"/>
    <dgm:cxn modelId="{5809D046-3612-4417-A3AE-4C57984B6377}" type="presParOf" srcId="{3D3FA787-2410-4D67-B7DB-79A0ED5DD518}" destId="{36939B12-71C9-43E4-91BE-834C8AD34EEF}" srcOrd="1" destOrd="0" presId="urn:microsoft.com/office/officeart/2008/layout/HorizontalMultiLevelHierarchy"/>
    <dgm:cxn modelId="{36B85E06-40B1-4080-89B1-2CA750F3D4FA}" type="presParOf" srcId="{36939B12-71C9-43E4-91BE-834C8AD34EEF}" destId="{96DBD47E-6995-4DB2-A1FD-09689B617823}" srcOrd="0" destOrd="0" presId="urn:microsoft.com/office/officeart/2008/layout/HorizontalMultiLevelHierarchy"/>
    <dgm:cxn modelId="{060790A7-9746-43F3-B5DA-DC26D10255DD}" type="presParOf" srcId="{96DBD47E-6995-4DB2-A1FD-09689B617823}" destId="{6CEF051B-5EE6-44C1-BD0F-195C992F6981}" srcOrd="0" destOrd="0" presId="urn:microsoft.com/office/officeart/2008/layout/HorizontalMultiLevelHierarchy"/>
    <dgm:cxn modelId="{DC613130-3871-48E5-B3FF-83EF9CF99016}" type="presParOf" srcId="{36939B12-71C9-43E4-91BE-834C8AD34EEF}" destId="{C63F389C-CAC6-4773-BA52-F7272FD652EE}" srcOrd="1" destOrd="0" presId="urn:microsoft.com/office/officeart/2008/layout/HorizontalMultiLevelHierarchy"/>
    <dgm:cxn modelId="{AB00903A-B24D-4582-B2AF-804A54789640}" type="presParOf" srcId="{C63F389C-CAC6-4773-BA52-F7272FD652EE}" destId="{6FFB3692-41B5-46AB-887E-D403D912EA01}" srcOrd="0" destOrd="0" presId="urn:microsoft.com/office/officeart/2008/layout/HorizontalMultiLevelHierarchy"/>
    <dgm:cxn modelId="{70BBEE1C-A220-4721-BA00-6C4853C846B1}" type="presParOf" srcId="{C63F389C-CAC6-4773-BA52-F7272FD652EE}" destId="{E0DF33D3-0306-4B0D-809F-BECCE0180781}" srcOrd="1" destOrd="0" presId="urn:microsoft.com/office/officeart/2008/layout/HorizontalMultiLevelHierarchy"/>
    <dgm:cxn modelId="{3FE73EB3-0171-4656-AD70-6B026F1A118F}" type="presParOf" srcId="{E0DF33D3-0306-4B0D-809F-BECCE0180781}" destId="{41BCB7A7-3521-40CC-93B5-9F385C9DFEBE}" srcOrd="0" destOrd="0" presId="urn:microsoft.com/office/officeart/2008/layout/HorizontalMultiLevelHierarchy"/>
    <dgm:cxn modelId="{2FBE4C2E-D6BF-4B83-A0CD-1BF4273DCA02}" type="presParOf" srcId="{41BCB7A7-3521-40CC-93B5-9F385C9DFEBE}" destId="{FF191B26-90ED-477D-BE94-96F134A1F39F}" srcOrd="0" destOrd="0" presId="urn:microsoft.com/office/officeart/2008/layout/HorizontalMultiLevelHierarchy"/>
    <dgm:cxn modelId="{B20BBE59-E1DB-45F0-A6C4-A10C1B455A90}" type="presParOf" srcId="{E0DF33D3-0306-4B0D-809F-BECCE0180781}" destId="{98ADFB69-5B96-4D40-BD5F-C278E054E82F}" srcOrd="1" destOrd="0" presId="urn:microsoft.com/office/officeart/2008/layout/HorizontalMultiLevelHierarchy"/>
    <dgm:cxn modelId="{5F484CF6-843A-4080-A121-8C98DB0FCA68}" type="presParOf" srcId="{98ADFB69-5B96-4D40-BD5F-C278E054E82F}" destId="{914EC07A-EA27-43BA-8842-3FE277158FD4}" srcOrd="0" destOrd="0" presId="urn:microsoft.com/office/officeart/2008/layout/HorizontalMultiLevelHierarchy"/>
    <dgm:cxn modelId="{AE92B0A2-15F3-44C9-B86A-B850A7048D89}" type="presParOf" srcId="{98ADFB69-5B96-4D40-BD5F-C278E054E82F}" destId="{73993EA9-1818-43BC-952D-3F34AD5B614F}" srcOrd="1" destOrd="0" presId="urn:microsoft.com/office/officeart/2008/layout/HorizontalMultiLevelHierarchy"/>
    <dgm:cxn modelId="{1E1F32C1-EEF9-443E-962F-9DCB68DD2BA9}" type="presParOf" srcId="{73993EA9-1818-43BC-952D-3F34AD5B614F}" destId="{CBFAB8FA-1772-46DE-A0B2-04E14C217EA5}" srcOrd="0" destOrd="0" presId="urn:microsoft.com/office/officeart/2008/layout/HorizontalMultiLevelHierarchy"/>
    <dgm:cxn modelId="{8E6335DB-9EAE-4B57-AE72-F70945E94D67}" type="presParOf" srcId="{CBFAB8FA-1772-46DE-A0B2-04E14C217EA5}" destId="{62E000C6-2A31-444D-9A53-03E76CE03077}" srcOrd="0" destOrd="0" presId="urn:microsoft.com/office/officeart/2008/layout/HorizontalMultiLevelHierarchy"/>
    <dgm:cxn modelId="{7B05653E-B22C-45B6-A78E-A9F4828E0776}" type="presParOf" srcId="{73993EA9-1818-43BC-952D-3F34AD5B614F}" destId="{F40E33A2-3A57-467A-B800-B62A7F85E9BB}" srcOrd="1" destOrd="0" presId="urn:microsoft.com/office/officeart/2008/layout/HorizontalMultiLevelHierarchy"/>
    <dgm:cxn modelId="{6CF90432-7593-4256-993A-40299703AB49}" type="presParOf" srcId="{F40E33A2-3A57-467A-B800-B62A7F85E9BB}" destId="{6B4AFF99-21FF-425B-A8E5-B00FE8EF6C72}" srcOrd="0" destOrd="0" presId="urn:microsoft.com/office/officeart/2008/layout/HorizontalMultiLevelHierarchy"/>
    <dgm:cxn modelId="{40EC2A80-A9D8-46E5-9E35-EAE8508C9F57}" type="presParOf" srcId="{F40E33A2-3A57-467A-B800-B62A7F85E9BB}" destId="{371580C4-255C-4659-8722-AEEC87DB2ACF}" srcOrd="1" destOrd="0" presId="urn:microsoft.com/office/officeart/2008/layout/HorizontalMultiLevelHierarchy"/>
    <dgm:cxn modelId="{424ABB69-D11A-4931-BEC3-78E15430E98F}" type="presParOf" srcId="{E0DF33D3-0306-4B0D-809F-BECCE0180781}" destId="{E9A6241B-478C-4190-9B38-4711142E31D5}" srcOrd="2" destOrd="0" presId="urn:microsoft.com/office/officeart/2008/layout/HorizontalMultiLevelHierarchy"/>
    <dgm:cxn modelId="{98AA2A86-D635-4999-921D-0291C41AE941}" type="presParOf" srcId="{E9A6241B-478C-4190-9B38-4711142E31D5}" destId="{EF06ABD3-FADA-4825-A225-FF954C24E342}" srcOrd="0" destOrd="0" presId="urn:microsoft.com/office/officeart/2008/layout/HorizontalMultiLevelHierarchy"/>
    <dgm:cxn modelId="{659BDC5F-2835-45BB-BB47-42D2619FC7CD}" type="presParOf" srcId="{E0DF33D3-0306-4B0D-809F-BECCE0180781}" destId="{B13765B5-D2AB-4C80-A9EB-1D2306917CD0}" srcOrd="3" destOrd="0" presId="urn:microsoft.com/office/officeart/2008/layout/HorizontalMultiLevelHierarchy"/>
    <dgm:cxn modelId="{1219C127-8325-48E2-BB8C-0C55587D0127}" type="presParOf" srcId="{B13765B5-D2AB-4C80-A9EB-1D2306917CD0}" destId="{0547AD60-E854-49C8-9D1F-B059123311CF}" srcOrd="0" destOrd="0" presId="urn:microsoft.com/office/officeart/2008/layout/HorizontalMultiLevelHierarchy"/>
    <dgm:cxn modelId="{277B960B-E69E-46C3-8443-6F150D9A4839}" type="presParOf" srcId="{B13765B5-D2AB-4C80-A9EB-1D2306917CD0}" destId="{85783C3D-4A24-4F3E-9E73-998153619FE0}" srcOrd="1" destOrd="0" presId="urn:microsoft.com/office/officeart/2008/layout/HorizontalMultiLevelHierarchy"/>
    <dgm:cxn modelId="{A18AD8A1-8D13-49E3-930D-BD39C5E9F846}" type="presParOf" srcId="{85783C3D-4A24-4F3E-9E73-998153619FE0}" destId="{83CE7602-1AD6-4AC1-9F95-1BA91356D679}" srcOrd="0" destOrd="0" presId="urn:microsoft.com/office/officeart/2008/layout/HorizontalMultiLevelHierarchy"/>
    <dgm:cxn modelId="{89395C84-F0C3-4571-8913-5A8CE82845FD}" type="presParOf" srcId="{83CE7602-1AD6-4AC1-9F95-1BA91356D679}" destId="{594EB8A7-97E0-4C2B-B0E4-DD407B1B88E4}" srcOrd="0" destOrd="0" presId="urn:microsoft.com/office/officeart/2008/layout/HorizontalMultiLevelHierarchy"/>
    <dgm:cxn modelId="{9894DA6B-F847-40B7-BA79-ADA160FFEDF9}" type="presParOf" srcId="{85783C3D-4A24-4F3E-9E73-998153619FE0}" destId="{D9D04E23-92FE-4280-B0E8-679DAFCE2ED0}" srcOrd="1" destOrd="0" presId="urn:microsoft.com/office/officeart/2008/layout/HorizontalMultiLevelHierarchy"/>
    <dgm:cxn modelId="{6877A6D1-46A9-4045-A012-4D8A4889DB28}" type="presParOf" srcId="{D9D04E23-92FE-4280-B0E8-679DAFCE2ED0}" destId="{5BD661D3-9F27-42EF-A90B-CC6F502027DF}" srcOrd="0" destOrd="0" presId="urn:microsoft.com/office/officeart/2008/layout/HorizontalMultiLevelHierarchy"/>
    <dgm:cxn modelId="{C8E3246C-E062-4653-B1F4-5E7AB9993C33}" type="presParOf" srcId="{D9D04E23-92FE-4280-B0E8-679DAFCE2ED0}" destId="{095BF235-2A10-4934-B547-C3750E005558}" srcOrd="1" destOrd="0" presId="urn:microsoft.com/office/officeart/2008/layout/HorizontalMultiLevelHierarchy"/>
    <dgm:cxn modelId="{46A63C36-3ADF-4E59-9F1D-9C2063B84B85}" type="presParOf" srcId="{095BF235-2A10-4934-B547-C3750E005558}" destId="{33F02A99-91D8-4963-AF0F-55C991DE4CB8}" srcOrd="0" destOrd="0" presId="urn:microsoft.com/office/officeart/2008/layout/HorizontalMultiLevelHierarchy"/>
    <dgm:cxn modelId="{55B13439-BA0E-45A1-98EA-A04CD4D9297F}" type="presParOf" srcId="{33F02A99-91D8-4963-AF0F-55C991DE4CB8}" destId="{0107BB59-8890-4DC1-A31B-236DA0C20BA2}" srcOrd="0" destOrd="0" presId="urn:microsoft.com/office/officeart/2008/layout/HorizontalMultiLevelHierarchy"/>
    <dgm:cxn modelId="{1A627BB6-2288-49B8-8451-FAFE53DE0B3E}" type="presParOf" srcId="{095BF235-2A10-4934-B547-C3750E005558}" destId="{045B68CC-929A-4120-A608-6B885B7F6468}" srcOrd="1" destOrd="0" presId="urn:microsoft.com/office/officeart/2008/layout/HorizontalMultiLevelHierarchy"/>
    <dgm:cxn modelId="{5CD4822D-269B-490D-8219-83C08885E5B7}" type="presParOf" srcId="{045B68CC-929A-4120-A608-6B885B7F6468}" destId="{35CEA4EB-8E39-4960-B403-C63A19839CEF}" srcOrd="0" destOrd="0" presId="urn:microsoft.com/office/officeart/2008/layout/HorizontalMultiLevelHierarchy"/>
    <dgm:cxn modelId="{DF9C0992-5EBA-4D41-A543-20A798DEBABD}" type="presParOf" srcId="{045B68CC-929A-4120-A608-6B885B7F6468}" destId="{FBE4712E-35DC-41BB-8AC0-0C71053E87EF}" srcOrd="1" destOrd="0" presId="urn:microsoft.com/office/officeart/2008/layout/HorizontalMultiLevelHierarchy"/>
    <dgm:cxn modelId="{9AE53C7A-228D-49ED-9EAD-4661FCA77783}" type="presParOf" srcId="{36939B12-71C9-43E4-91BE-834C8AD34EEF}" destId="{48F49755-A4C7-4943-9EF1-CE92273659C1}" srcOrd="2" destOrd="0" presId="urn:microsoft.com/office/officeart/2008/layout/HorizontalMultiLevelHierarchy"/>
    <dgm:cxn modelId="{8913C205-FDAB-47D3-A9BB-725C0B5407F4}" type="presParOf" srcId="{48F49755-A4C7-4943-9EF1-CE92273659C1}" destId="{DDFD5D1A-6880-416C-80E7-93EB46E2EE5D}" srcOrd="0" destOrd="0" presId="urn:microsoft.com/office/officeart/2008/layout/HorizontalMultiLevelHierarchy"/>
    <dgm:cxn modelId="{E75A7435-17D0-48E8-B05F-D3E7CADC0070}" type="presParOf" srcId="{36939B12-71C9-43E4-91BE-834C8AD34EEF}" destId="{5F48C119-E1C6-41E3-A795-CF8DBB676940}" srcOrd="3" destOrd="0" presId="urn:microsoft.com/office/officeart/2008/layout/HorizontalMultiLevelHierarchy"/>
    <dgm:cxn modelId="{EE48B6BA-EE79-4313-BA44-033A8568E950}" type="presParOf" srcId="{5F48C119-E1C6-41E3-A795-CF8DBB676940}" destId="{532D2745-B25E-4FDB-87B8-8A613D25F0DB}" srcOrd="0" destOrd="0" presId="urn:microsoft.com/office/officeart/2008/layout/HorizontalMultiLevelHierarchy"/>
    <dgm:cxn modelId="{D3BD91F2-3C37-4D4D-B506-D8AA39F16582}" type="presParOf" srcId="{5F48C119-E1C6-41E3-A795-CF8DBB676940}" destId="{181EF9F5-3723-4FD4-AA2C-467697BDB7A2}" srcOrd="1" destOrd="0" presId="urn:microsoft.com/office/officeart/2008/layout/HorizontalMultiLevelHierarchy"/>
    <dgm:cxn modelId="{8E7F6462-99F9-4846-8B85-6AB80993D737}" type="presParOf" srcId="{181EF9F5-3723-4FD4-AA2C-467697BDB7A2}" destId="{269AE11A-3271-42CE-93F0-1B956FFFFE4D}" srcOrd="0" destOrd="0" presId="urn:microsoft.com/office/officeart/2008/layout/HorizontalMultiLevelHierarchy"/>
    <dgm:cxn modelId="{EE6F09BF-641B-4ABA-8A9A-03D30850DF26}" type="presParOf" srcId="{269AE11A-3271-42CE-93F0-1B956FFFFE4D}" destId="{3F92FC24-A594-4B60-A0D3-6B1BC73781F6}" srcOrd="0" destOrd="0" presId="urn:microsoft.com/office/officeart/2008/layout/HorizontalMultiLevelHierarchy"/>
    <dgm:cxn modelId="{998710E5-2F25-4E22-8950-D12DFC70803C}" type="presParOf" srcId="{181EF9F5-3723-4FD4-AA2C-467697BDB7A2}" destId="{4BE1D2A9-BD54-4ABD-9FAA-0824A49F597D}" srcOrd="1" destOrd="0" presId="urn:microsoft.com/office/officeart/2008/layout/HorizontalMultiLevelHierarchy"/>
    <dgm:cxn modelId="{57D0A0F5-5922-414C-85BB-A1B5FD2903A6}" type="presParOf" srcId="{4BE1D2A9-BD54-4ABD-9FAA-0824A49F597D}" destId="{29360BD8-D5CC-494B-8631-3AAE7BB04268}" srcOrd="0" destOrd="0" presId="urn:microsoft.com/office/officeart/2008/layout/HorizontalMultiLevelHierarchy"/>
    <dgm:cxn modelId="{9BE19203-B754-4502-A8BF-9D8030E3ADCE}" type="presParOf" srcId="{4BE1D2A9-BD54-4ABD-9FAA-0824A49F597D}" destId="{10F875CF-6365-407E-991C-89243EA7D669}" srcOrd="1" destOrd="0" presId="urn:microsoft.com/office/officeart/2008/layout/HorizontalMultiLevelHierarchy"/>
  </dgm:cxnLst>
  <dgm:bg>
    <a:noFill/>
  </dgm:bg>
  <dgm:whole>
    <a:ln w="1905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B5577-2787-4F60-9B1F-899F3DCC36EC}">
      <dsp:nvSpPr>
        <dsp:cNvPr id="0" name=""/>
        <dsp:cNvSpPr/>
      </dsp:nvSpPr>
      <dsp:spPr>
        <a:xfrm>
          <a:off x="524808" y="748"/>
          <a:ext cx="1552250" cy="1552250"/>
        </a:xfrm>
        <a:prstGeom prst="ellipse">
          <a:avLst/>
        </a:prstGeom>
        <a:solidFill>
          <a:srgbClr val="CCA677">
            <a:alpha val="50000"/>
          </a:srgb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1590" rIns="8542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/>
              <a:latin typeface="+mn-lt"/>
              <a:cs typeface="+mn-cs"/>
            </a:rPr>
            <a:t>PARTS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It is divided into: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+mj-cs"/>
          </a:endParaRPr>
        </a:p>
      </dsp:txBody>
      <dsp:txXfrm>
        <a:off x="752130" y="228070"/>
        <a:ext cx="1097606" cy="1097606"/>
      </dsp:txXfrm>
    </dsp:sp>
    <dsp:sp modelId="{6FB9ECF9-9574-4242-AB2B-C2F0B8521364}">
      <dsp:nvSpPr>
        <dsp:cNvPr id="0" name=""/>
        <dsp:cNvSpPr/>
      </dsp:nvSpPr>
      <dsp:spPr>
        <a:xfrm>
          <a:off x="17666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FF0000"/>
                </a:solidFill>
              </a:uFill>
              <a:latin typeface="+mn-lt"/>
            </a:rPr>
            <a:t>Head</a:t>
          </a:r>
        </a:p>
      </dsp:txBody>
      <dsp:txXfrm>
        <a:off x="1993930" y="228070"/>
        <a:ext cx="1097606" cy="1097606"/>
      </dsp:txXfrm>
    </dsp:sp>
    <dsp:sp modelId="{46F78CE6-422B-4793-8BE3-AE88A6375843}">
      <dsp:nvSpPr>
        <dsp:cNvPr id="0" name=""/>
        <dsp:cNvSpPr/>
      </dsp:nvSpPr>
      <dsp:spPr>
        <a:xfrm>
          <a:off x="30084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00B050"/>
                </a:solidFill>
              </a:uFill>
              <a:latin typeface="+mn-lt"/>
            </a:rPr>
            <a:t>Neck</a:t>
          </a:r>
        </a:p>
      </dsp:txBody>
      <dsp:txXfrm>
        <a:off x="3235730" y="228070"/>
        <a:ext cx="1097606" cy="1097606"/>
      </dsp:txXfrm>
    </dsp:sp>
    <dsp:sp modelId="{9A3D5B22-D0A8-486B-9713-35C3001AF006}">
      <dsp:nvSpPr>
        <dsp:cNvPr id="0" name=""/>
        <dsp:cNvSpPr/>
      </dsp:nvSpPr>
      <dsp:spPr>
        <a:xfrm>
          <a:off x="42502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FFFF00"/>
                </a:solidFill>
              </a:uFill>
              <a:latin typeface="+mn-lt"/>
            </a:rPr>
            <a:t>Body</a:t>
          </a:r>
        </a:p>
      </dsp:txBody>
      <dsp:txXfrm>
        <a:off x="4477530" y="228070"/>
        <a:ext cx="1097606" cy="1097606"/>
      </dsp:txXfrm>
    </dsp:sp>
    <dsp:sp modelId="{F2A0DB7F-B3B7-40D6-B30F-CB1270136293}">
      <dsp:nvSpPr>
        <dsp:cNvPr id="0" name=""/>
        <dsp:cNvSpPr/>
      </dsp:nvSpPr>
      <dsp:spPr>
        <a:xfrm>
          <a:off x="54920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CC00FF"/>
                </a:solidFill>
              </a:uFill>
              <a:latin typeface="+mn-lt"/>
            </a:rPr>
            <a:t>Tail</a:t>
          </a:r>
        </a:p>
      </dsp:txBody>
      <dsp:txXfrm>
        <a:off x="5719330" y="228070"/>
        <a:ext cx="1097606" cy="109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B5577-2787-4F60-9B1F-899F3DCC36EC}">
      <dsp:nvSpPr>
        <dsp:cNvPr id="0" name=""/>
        <dsp:cNvSpPr/>
      </dsp:nvSpPr>
      <dsp:spPr>
        <a:xfrm>
          <a:off x="524808" y="748"/>
          <a:ext cx="1552250" cy="1552250"/>
        </a:xfrm>
        <a:prstGeom prst="ellipse">
          <a:avLst/>
        </a:prstGeom>
        <a:solidFill>
          <a:srgbClr val="CCA677">
            <a:alpha val="50000"/>
          </a:srgb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1590" rIns="8542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/>
              <a:latin typeface="+mn-lt"/>
              <a:cs typeface="+mn-cs"/>
            </a:rPr>
            <a:t>PARTS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It is divided into: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j-ea"/>
            <a:cs typeface="+mj-cs"/>
          </a:endParaRPr>
        </a:p>
      </dsp:txBody>
      <dsp:txXfrm>
        <a:off x="752130" y="228070"/>
        <a:ext cx="1097606" cy="1097606"/>
      </dsp:txXfrm>
    </dsp:sp>
    <dsp:sp modelId="{6FB9ECF9-9574-4242-AB2B-C2F0B8521364}">
      <dsp:nvSpPr>
        <dsp:cNvPr id="0" name=""/>
        <dsp:cNvSpPr/>
      </dsp:nvSpPr>
      <dsp:spPr>
        <a:xfrm>
          <a:off x="17666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FF0000"/>
                </a:solidFill>
              </a:uFill>
              <a:latin typeface="+mn-lt"/>
            </a:rPr>
            <a:t>Head</a:t>
          </a:r>
        </a:p>
      </dsp:txBody>
      <dsp:txXfrm>
        <a:off x="1993930" y="228070"/>
        <a:ext cx="1097606" cy="1097606"/>
      </dsp:txXfrm>
    </dsp:sp>
    <dsp:sp modelId="{46F78CE6-422B-4793-8BE3-AE88A6375843}">
      <dsp:nvSpPr>
        <dsp:cNvPr id="0" name=""/>
        <dsp:cNvSpPr/>
      </dsp:nvSpPr>
      <dsp:spPr>
        <a:xfrm>
          <a:off x="30084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00B050"/>
                </a:solidFill>
              </a:uFill>
              <a:latin typeface="+mn-lt"/>
            </a:rPr>
            <a:t>Neck</a:t>
          </a:r>
        </a:p>
      </dsp:txBody>
      <dsp:txXfrm>
        <a:off x="3235730" y="228070"/>
        <a:ext cx="1097606" cy="1097606"/>
      </dsp:txXfrm>
    </dsp:sp>
    <dsp:sp modelId="{9A3D5B22-D0A8-486B-9713-35C3001AF006}">
      <dsp:nvSpPr>
        <dsp:cNvPr id="0" name=""/>
        <dsp:cNvSpPr/>
      </dsp:nvSpPr>
      <dsp:spPr>
        <a:xfrm>
          <a:off x="42502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FFFF00"/>
                </a:solidFill>
              </a:uFill>
              <a:latin typeface="+mn-lt"/>
            </a:rPr>
            <a:t>Body</a:t>
          </a:r>
        </a:p>
      </dsp:txBody>
      <dsp:txXfrm>
        <a:off x="4477530" y="228070"/>
        <a:ext cx="1097606" cy="1097606"/>
      </dsp:txXfrm>
    </dsp:sp>
    <dsp:sp modelId="{F2A0DB7F-B3B7-40D6-B30F-CB1270136293}">
      <dsp:nvSpPr>
        <dsp:cNvPr id="0" name=""/>
        <dsp:cNvSpPr/>
      </dsp:nvSpPr>
      <dsp:spPr>
        <a:xfrm>
          <a:off x="5492008" y="748"/>
          <a:ext cx="1552250" cy="15522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A6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425" tIns="25400" rIns="8542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heavy" kern="1200" baseline="0" dirty="0">
              <a:uFill>
                <a:solidFill>
                  <a:srgbClr val="CC00FF"/>
                </a:solidFill>
              </a:uFill>
              <a:latin typeface="+mn-lt"/>
            </a:rPr>
            <a:t>Tail</a:t>
          </a:r>
        </a:p>
      </dsp:txBody>
      <dsp:txXfrm>
        <a:off x="5719330" y="228070"/>
        <a:ext cx="1097606" cy="1097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AE11A-3271-42CE-93F0-1B956FFFFE4D}">
      <dsp:nvSpPr>
        <dsp:cNvPr id="0" name=""/>
        <dsp:cNvSpPr/>
      </dsp:nvSpPr>
      <dsp:spPr>
        <a:xfrm>
          <a:off x="1538711" y="1114139"/>
          <a:ext cx="204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461" y="4572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5830" y="1154747"/>
        <a:ext cx="10223" cy="10223"/>
      </dsp:txXfrm>
    </dsp:sp>
    <dsp:sp modelId="{48F49755-A4C7-4943-9EF1-CE92273659C1}">
      <dsp:nvSpPr>
        <dsp:cNvPr id="0" name=""/>
        <dsp:cNvSpPr/>
      </dsp:nvSpPr>
      <dsp:spPr>
        <a:xfrm>
          <a:off x="311940" y="867659"/>
          <a:ext cx="204461" cy="292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230" y="0"/>
              </a:lnTo>
              <a:lnTo>
                <a:pt x="102230" y="292199"/>
              </a:lnTo>
              <a:lnTo>
                <a:pt x="204461" y="29219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255" y="1004843"/>
        <a:ext cx="17831" cy="17831"/>
      </dsp:txXfrm>
    </dsp:sp>
    <dsp:sp modelId="{33F02A99-91D8-4963-AF0F-55C991DE4CB8}">
      <dsp:nvSpPr>
        <dsp:cNvPr id="0" name=""/>
        <dsp:cNvSpPr/>
      </dsp:nvSpPr>
      <dsp:spPr>
        <a:xfrm>
          <a:off x="3992252" y="724539"/>
          <a:ext cx="204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461" y="45720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9371" y="765148"/>
        <a:ext cx="10223" cy="10223"/>
      </dsp:txXfrm>
    </dsp:sp>
    <dsp:sp modelId="{83CE7602-1AD6-4AC1-9F95-1BA91356D679}">
      <dsp:nvSpPr>
        <dsp:cNvPr id="0" name=""/>
        <dsp:cNvSpPr/>
      </dsp:nvSpPr>
      <dsp:spPr>
        <a:xfrm>
          <a:off x="2765481" y="724539"/>
          <a:ext cx="204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461" y="45720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862601" y="765148"/>
        <a:ext cx="10223" cy="10223"/>
      </dsp:txXfrm>
    </dsp:sp>
    <dsp:sp modelId="{E9A6241B-478C-4190-9B38-4711142E31D5}">
      <dsp:nvSpPr>
        <dsp:cNvPr id="0" name=""/>
        <dsp:cNvSpPr/>
      </dsp:nvSpPr>
      <dsp:spPr>
        <a:xfrm>
          <a:off x="1538711" y="575459"/>
          <a:ext cx="204461" cy="19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230" y="0"/>
              </a:lnTo>
              <a:lnTo>
                <a:pt x="102230" y="194799"/>
              </a:lnTo>
              <a:lnTo>
                <a:pt x="204461" y="194799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633881" y="665799"/>
        <a:ext cx="14120" cy="14120"/>
      </dsp:txXfrm>
    </dsp:sp>
    <dsp:sp modelId="{CBFAB8FA-1772-46DE-A0B2-04E14C217EA5}">
      <dsp:nvSpPr>
        <dsp:cNvPr id="0" name=""/>
        <dsp:cNvSpPr/>
      </dsp:nvSpPr>
      <dsp:spPr>
        <a:xfrm>
          <a:off x="2765481" y="334940"/>
          <a:ext cx="204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461" y="45720"/>
              </a:lnTo>
            </a:path>
          </a:pathLst>
        </a:custGeom>
        <a:noFill/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2601" y="375548"/>
        <a:ext cx="10223" cy="10223"/>
      </dsp:txXfrm>
    </dsp:sp>
    <dsp:sp modelId="{41BCB7A7-3521-40CC-93B5-9F385C9DFEBE}">
      <dsp:nvSpPr>
        <dsp:cNvPr id="0" name=""/>
        <dsp:cNvSpPr/>
      </dsp:nvSpPr>
      <dsp:spPr>
        <a:xfrm>
          <a:off x="1538711" y="380660"/>
          <a:ext cx="204461" cy="194799"/>
        </a:xfrm>
        <a:custGeom>
          <a:avLst/>
          <a:gdLst/>
          <a:ahLst/>
          <a:cxnLst/>
          <a:rect l="0" t="0" r="0" b="0"/>
          <a:pathLst>
            <a:path>
              <a:moveTo>
                <a:pt x="0" y="194799"/>
              </a:moveTo>
              <a:lnTo>
                <a:pt x="102230" y="194799"/>
              </a:lnTo>
              <a:lnTo>
                <a:pt x="102230" y="0"/>
              </a:lnTo>
              <a:lnTo>
                <a:pt x="204461" y="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33881" y="470999"/>
        <a:ext cx="14120" cy="14120"/>
      </dsp:txXfrm>
    </dsp:sp>
    <dsp:sp modelId="{96DBD47E-6995-4DB2-A1FD-09689B617823}">
      <dsp:nvSpPr>
        <dsp:cNvPr id="0" name=""/>
        <dsp:cNvSpPr/>
      </dsp:nvSpPr>
      <dsp:spPr>
        <a:xfrm>
          <a:off x="311940" y="575459"/>
          <a:ext cx="204461" cy="292199"/>
        </a:xfrm>
        <a:custGeom>
          <a:avLst/>
          <a:gdLst/>
          <a:ahLst/>
          <a:cxnLst/>
          <a:rect l="0" t="0" r="0" b="0"/>
          <a:pathLst>
            <a:path>
              <a:moveTo>
                <a:pt x="0" y="292199"/>
              </a:moveTo>
              <a:lnTo>
                <a:pt x="102230" y="292199"/>
              </a:lnTo>
              <a:lnTo>
                <a:pt x="102230" y="0"/>
              </a:lnTo>
              <a:lnTo>
                <a:pt x="204461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05255" y="712643"/>
        <a:ext cx="17831" cy="17831"/>
      </dsp:txXfrm>
    </dsp:sp>
    <dsp:sp modelId="{3B2636AC-7E82-4FD5-9AA6-F1702E81A6EE}">
      <dsp:nvSpPr>
        <dsp:cNvPr id="0" name=""/>
        <dsp:cNvSpPr/>
      </dsp:nvSpPr>
      <dsp:spPr>
        <a:xfrm rot="16200000">
          <a:off x="-664108" y="711819"/>
          <a:ext cx="1640418" cy="311679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Abdominal Aorta</a:t>
          </a:r>
        </a:p>
      </dsp:txBody>
      <dsp:txXfrm>
        <a:off x="-664108" y="711819"/>
        <a:ext cx="1640418" cy="311679"/>
      </dsp:txXfrm>
    </dsp:sp>
    <dsp:sp modelId="{6FFB3692-41B5-46AB-887E-D403D912EA01}">
      <dsp:nvSpPr>
        <dsp:cNvPr id="0" name=""/>
        <dsp:cNvSpPr/>
      </dsp:nvSpPr>
      <dsp:spPr>
        <a:xfrm>
          <a:off x="516402" y="419620"/>
          <a:ext cx="1022308" cy="31167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Coeliac artery</a:t>
          </a:r>
        </a:p>
      </dsp:txBody>
      <dsp:txXfrm>
        <a:off x="516402" y="419620"/>
        <a:ext cx="1022308" cy="311679"/>
      </dsp:txXfrm>
    </dsp:sp>
    <dsp:sp modelId="{914EC07A-EA27-43BA-8842-3FE277158FD4}">
      <dsp:nvSpPr>
        <dsp:cNvPr id="0" name=""/>
        <dsp:cNvSpPr/>
      </dsp:nvSpPr>
      <dsp:spPr>
        <a:xfrm>
          <a:off x="1743172" y="224820"/>
          <a:ext cx="1022308" cy="31167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Splenic artery</a:t>
          </a:r>
        </a:p>
      </dsp:txBody>
      <dsp:txXfrm>
        <a:off x="1743172" y="224820"/>
        <a:ext cx="1022308" cy="311679"/>
      </dsp:txXfrm>
    </dsp:sp>
    <dsp:sp modelId="{6B4AFF99-21FF-425B-A8E5-B00FE8EF6C72}">
      <dsp:nvSpPr>
        <dsp:cNvPr id="0" name=""/>
        <dsp:cNvSpPr/>
      </dsp:nvSpPr>
      <dsp:spPr>
        <a:xfrm>
          <a:off x="2969943" y="224820"/>
          <a:ext cx="1022308" cy="311679"/>
        </a:xfrm>
        <a:prstGeom prst="rect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0000"/>
              </a:solidFill>
            </a:rPr>
            <a:t>pancreatic branches</a:t>
          </a:r>
        </a:p>
      </dsp:txBody>
      <dsp:txXfrm>
        <a:off x="2969943" y="224820"/>
        <a:ext cx="1022308" cy="311679"/>
      </dsp:txXfrm>
    </dsp:sp>
    <dsp:sp modelId="{0547AD60-E854-49C8-9D1F-B059123311CF}">
      <dsp:nvSpPr>
        <dsp:cNvPr id="0" name=""/>
        <dsp:cNvSpPr/>
      </dsp:nvSpPr>
      <dsp:spPr>
        <a:xfrm>
          <a:off x="1743172" y="614419"/>
          <a:ext cx="1022308" cy="31167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Common hepatic artery</a:t>
          </a:r>
        </a:p>
      </dsp:txBody>
      <dsp:txXfrm>
        <a:off x="1743172" y="614419"/>
        <a:ext cx="1022308" cy="311679"/>
      </dsp:txXfrm>
    </dsp:sp>
    <dsp:sp modelId="{5BD661D3-9F27-42EF-A90B-CC6F502027DF}">
      <dsp:nvSpPr>
        <dsp:cNvPr id="0" name=""/>
        <dsp:cNvSpPr/>
      </dsp:nvSpPr>
      <dsp:spPr>
        <a:xfrm>
          <a:off x="2969943" y="614419"/>
          <a:ext cx="1022308" cy="311679"/>
        </a:xfrm>
        <a:prstGeom prst="rect">
          <a:avLst/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Gastroduodenal artery </a:t>
          </a:r>
        </a:p>
      </dsp:txBody>
      <dsp:txXfrm>
        <a:off x="2969943" y="614419"/>
        <a:ext cx="1022308" cy="311679"/>
      </dsp:txXfrm>
    </dsp:sp>
    <dsp:sp modelId="{35CEA4EB-8E39-4960-B403-C63A19839CEF}">
      <dsp:nvSpPr>
        <dsp:cNvPr id="0" name=""/>
        <dsp:cNvSpPr/>
      </dsp:nvSpPr>
      <dsp:spPr>
        <a:xfrm>
          <a:off x="4196714" y="614419"/>
          <a:ext cx="1022308" cy="311679"/>
        </a:xfrm>
        <a:prstGeom prst="rect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0000"/>
              </a:solidFill>
            </a:rPr>
            <a:t>Superior artery pancreaticoduodenal</a:t>
          </a:r>
        </a:p>
      </dsp:txBody>
      <dsp:txXfrm>
        <a:off x="4196714" y="614419"/>
        <a:ext cx="1022308" cy="311679"/>
      </dsp:txXfrm>
    </dsp:sp>
    <dsp:sp modelId="{532D2745-B25E-4FDB-87B8-8A613D25F0DB}">
      <dsp:nvSpPr>
        <dsp:cNvPr id="0" name=""/>
        <dsp:cNvSpPr/>
      </dsp:nvSpPr>
      <dsp:spPr>
        <a:xfrm>
          <a:off x="516402" y="1004019"/>
          <a:ext cx="1022308" cy="31167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Superior mesenteric artery</a:t>
          </a:r>
        </a:p>
      </dsp:txBody>
      <dsp:txXfrm>
        <a:off x="516402" y="1004019"/>
        <a:ext cx="1022308" cy="311679"/>
      </dsp:txXfrm>
    </dsp:sp>
    <dsp:sp modelId="{29360BD8-D5CC-494B-8631-3AAE7BB04268}">
      <dsp:nvSpPr>
        <dsp:cNvPr id="0" name=""/>
        <dsp:cNvSpPr/>
      </dsp:nvSpPr>
      <dsp:spPr>
        <a:xfrm>
          <a:off x="1743172" y="1004019"/>
          <a:ext cx="1022308" cy="311679"/>
        </a:xfrm>
        <a:prstGeom prst="rect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rgbClr val="FF0000"/>
              </a:solidFill>
            </a:rPr>
            <a:t>Inferior artery pancreaticoduodenal</a:t>
          </a:r>
        </a:p>
      </dsp:txBody>
      <dsp:txXfrm>
        <a:off x="1743172" y="1004019"/>
        <a:ext cx="1022308" cy="31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5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rive.google.com/open?id=1kDI0uDiMu9lh7EOrJ42AJmZyxZvzKLJiQOn_u9yafl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6EE035-CAFD-4673-816D-04B70C5CF103}"/>
              </a:ext>
            </a:extLst>
          </p:cNvPr>
          <p:cNvSpPr/>
          <p:nvPr userDrawn="1"/>
        </p:nvSpPr>
        <p:spPr>
          <a:xfrm>
            <a:off x="3658685" y="2487865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Pancreas and Biliary System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077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 Albarrak</a:t>
            </a: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7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Free User\My Documents\My Pictures\192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619" t="2254" r="4411" b="1687"/>
          <a:stretch/>
        </p:blipFill>
        <p:spPr>
          <a:xfrm>
            <a:off x="8558771" y="3928997"/>
            <a:ext cx="2787806" cy="2493412"/>
          </a:xfr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408007-6A1A-491D-B48D-D6C227A48175}"/>
              </a:ext>
            </a:extLst>
          </p:cNvPr>
          <p:cNvSpPr/>
          <p:nvPr/>
        </p:nvSpPr>
        <p:spPr>
          <a:xfrm>
            <a:off x="738649" y="3928997"/>
            <a:ext cx="4749179" cy="2533814"/>
          </a:xfrm>
          <a:prstGeom prst="rect">
            <a:avLst/>
          </a:prstGeom>
          <a:noFill/>
          <a:ln w="28575">
            <a:solidFill>
              <a:srgbClr val="CCA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The bile ducts consist of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0070C0"/>
                  </a:solidFill>
                </a:uFill>
              </a:rPr>
              <a:t>Bile </a:t>
            </a:r>
            <a:r>
              <a:rPr lang="en-US" sz="2000" u="heavy" dirty="0" err="1">
                <a:solidFill>
                  <a:schemeClr val="tx1"/>
                </a:solidFill>
                <a:uFill>
                  <a:solidFill>
                    <a:srgbClr val="0070C0"/>
                  </a:solidFill>
                </a:uFill>
              </a:rPr>
              <a:t>canaliculi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(between the liver sacs)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u="heavy" dirty="0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Inter</a:t>
            </a:r>
            <a:r>
              <a:rPr lang="en-US" sz="2000" b="1" u="heavy" dirty="0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lobular</a:t>
            </a:r>
            <a:r>
              <a:rPr lang="en-US" sz="2000" u="heavy" dirty="0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 ducts</a:t>
            </a:r>
            <a:r>
              <a:rPr lang="en-US" sz="2000" dirty="0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00FFFF"/>
                  </a:solidFill>
                </a:uFill>
              </a:rPr>
              <a:t>Intra</a:t>
            </a:r>
            <a:r>
              <a:rPr lang="en-US" sz="2000" b="1" u="heavy" dirty="0">
                <a:solidFill>
                  <a:schemeClr val="tx1"/>
                </a:solidFill>
                <a:uFill>
                  <a:solidFill>
                    <a:srgbClr val="00FFFF"/>
                  </a:solidFill>
                </a:uFill>
              </a:rPr>
              <a:t>hepatic</a:t>
            </a: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00FFFF"/>
                  </a:solidFill>
                </a:uFill>
              </a:rPr>
              <a:t> ducts</a:t>
            </a:r>
            <a:r>
              <a:rPr lang="en-US" sz="2000" dirty="0">
                <a:solidFill>
                  <a:schemeClr val="tx1"/>
                </a:solidFill>
                <a:uFill>
                  <a:solidFill>
                    <a:srgbClr val="00FFFF"/>
                  </a:solidFill>
                </a:u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(within lobes)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u="heavy" dirty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</a:rPr>
              <a:t>Right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FF99CC"/>
                  </a:solidFill>
                </a:uFill>
              </a:rPr>
              <a:t>left</a:t>
            </a:r>
            <a:r>
              <a:rPr lang="en-US" sz="2000" dirty="0">
                <a:solidFill>
                  <a:schemeClr val="tx1"/>
                </a:solidFill>
              </a:rPr>
              <a:t> hepatic ducts*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7030A0"/>
                  </a:solidFill>
                </a:uFill>
              </a:rPr>
              <a:t>Common hepatic duct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Cystic duct</a:t>
            </a:r>
            <a:r>
              <a:rPr lang="en-US" sz="2000" dirty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(From Gallbladder)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000" b="1" u="heavy" dirty="0">
                <a:solidFill>
                  <a:schemeClr val="tx1"/>
                </a:solidFill>
                <a:uFill>
                  <a:solidFill>
                    <a:srgbClr val="CC9900"/>
                  </a:solidFill>
                </a:uFill>
              </a:rPr>
              <a:t>Common bile duct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(Bile duct)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20BA5A-CA88-43D6-B0A1-DB01E45BE83E}"/>
              </a:ext>
            </a:extLst>
          </p:cNvPr>
          <p:cNvCxnSpPr/>
          <p:nvPr/>
        </p:nvCxnSpPr>
        <p:spPr>
          <a:xfrm>
            <a:off x="5205509" y="4340901"/>
            <a:ext cx="0" cy="20314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8FE1AB-C2FE-48E7-92FE-EF7E71937B30}"/>
              </a:ext>
            </a:extLst>
          </p:cNvPr>
          <p:cNvSpPr txBox="1"/>
          <p:nvPr/>
        </p:nvSpPr>
        <p:spPr>
          <a:xfrm>
            <a:off x="4531366" y="4694894"/>
            <a:ext cx="708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Join and form larger ducts</a:t>
            </a:r>
          </a:p>
        </p:txBody>
      </p:sp>
      <p:pic>
        <p:nvPicPr>
          <p:cNvPr id="4098" name="Picture 2" descr="Fig 1.1 - Overview of the biliary tree.">
            <a:extLst>
              <a:ext uri="{FF2B5EF4-FFF2-40B4-BE49-F238E27FC236}">
                <a16:creationId xmlns:a16="http://schemas.microsoft.com/office/drawing/2014/main" id="{3C9110D5-224C-4AB7-B71F-C92E426D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39" y="4114934"/>
            <a:ext cx="2307036" cy="21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ED2DC2-F88A-44AF-AB45-0EEFC68695A0}"/>
              </a:ext>
            </a:extLst>
          </p:cNvPr>
          <p:cNvSpPr txBox="1"/>
          <p:nvPr/>
        </p:nvSpPr>
        <p:spPr>
          <a:xfrm>
            <a:off x="7314620" y="5907541"/>
            <a:ext cx="93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 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25B608E9-6F8B-4FC3-907B-C9307715336A}"/>
              </a:ext>
            </a:extLst>
          </p:cNvPr>
          <p:cNvSpPr txBox="1">
            <a:spLocks/>
          </p:cNvSpPr>
          <p:nvPr/>
        </p:nvSpPr>
        <p:spPr>
          <a:xfrm>
            <a:off x="738649" y="1377407"/>
            <a:ext cx="7514506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biliary system consists of the ducts and organs (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liver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gallbladder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E521"/>
                  </a:solidFill>
                </a:uFill>
                <a:cs typeface="Times New Roman" pitchFamily="18" charset="0"/>
              </a:rPr>
              <a:t>bile ducts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) that are involved in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production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storage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transportation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of bile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respectively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Bile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is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secreted by 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liver cells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at a constant rate of about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40 ml/hour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When digestion is not taking place, the bile is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stored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concentrated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in the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gallbladder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later it is delivered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the 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duodenum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2015BD-CBAE-4DF7-BA7D-F1B0C3AE120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Biliary system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8586439" y="4045704"/>
            <a:ext cx="1927179" cy="1193296"/>
            <a:chOff x="8586439" y="4045704"/>
            <a:chExt cx="1927179" cy="1193296"/>
          </a:xfrm>
        </p:grpSpPr>
        <p:sp>
          <p:nvSpPr>
            <p:cNvPr id="32" name="مستطيل 31"/>
            <p:cNvSpPr/>
            <p:nvPr/>
          </p:nvSpPr>
          <p:spPr>
            <a:xfrm>
              <a:off x="10299514" y="4045704"/>
              <a:ext cx="214104" cy="1265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8586439" y="5112405"/>
              <a:ext cx="421050" cy="12659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9918607" y="4781409"/>
              <a:ext cx="529259" cy="264724"/>
            </a:xfrm>
            <a:prstGeom prst="rect">
              <a:avLst/>
            </a:prstGeom>
            <a:noFill/>
            <a:ln w="28575">
              <a:solidFill>
                <a:srgbClr val="FFE5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7EA516C-B37F-4DBE-A888-D42A76943200}"/>
              </a:ext>
            </a:extLst>
          </p:cNvPr>
          <p:cNvGrpSpPr/>
          <p:nvPr/>
        </p:nvGrpSpPr>
        <p:grpSpPr>
          <a:xfrm>
            <a:off x="3573488" y="225371"/>
            <a:ext cx="7871790" cy="1002599"/>
            <a:chOff x="3474787" y="384959"/>
            <a:chExt cx="7871790" cy="100259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ED74A6-DCCA-4527-B291-2980ACC70A3C}"/>
                </a:ext>
              </a:extLst>
            </p:cNvPr>
            <p:cNvGrpSpPr/>
            <p:nvPr/>
          </p:nvGrpSpPr>
          <p:grpSpPr>
            <a:xfrm>
              <a:off x="3474787" y="615114"/>
              <a:ext cx="7871790" cy="536713"/>
              <a:chOff x="1789042" y="3676322"/>
              <a:chExt cx="7871790" cy="536713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361C1F-E4C8-4B2D-82EA-6FA093C65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042" y="3676322"/>
                <a:ext cx="131196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1670A6F-D1A9-433D-B60A-1A156C66E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042" y="4213035"/>
                <a:ext cx="131196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BB1924E-C0D8-40BF-BA1C-7D187F56F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1007" y="3676322"/>
                <a:ext cx="1311965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BDA3A0B0-8C8C-41F1-9757-1D4554312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1007" y="4213035"/>
                <a:ext cx="1311965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DDF5DF3-9C63-4696-9F6B-BDF9783D76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2972" y="3676322"/>
                <a:ext cx="1311965" cy="0"/>
              </a:xfrm>
              <a:prstGeom prst="straightConnector1">
                <a:avLst/>
              </a:prstGeom>
              <a:ln w="38100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6AB1743B-8B17-4231-B650-0EE27ADE4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2972" y="4213035"/>
                <a:ext cx="1311965" cy="0"/>
              </a:xfrm>
              <a:prstGeom prst="straightConnector1">
                <a:avLst/>
              </a:prstGeom>
              <a:ln w="38100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9C016BC9-F007-4D19-BD9D-7F7948E77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937" y="3676322"/>
                <a:ext cx="1311965" cy="268357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90C9AB8-0BA4-47AB-A96F-C5C311C04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937" y="3944679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FF99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87B1BA0-6F14-47A6-B8A7-D1A525226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6901" y="3944677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D8A47175-0488-4837-A3D9-19B9905FA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902" y="3944679"/>
                <a:ext cx="1311965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237C83DA-4AF4-47A3-98B7-467C1F7DF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8867" y="3944677"/>
                <a:ext cx="1311965" cy="0"/>
              </a:xfrm>
              <a:prstGeom prst="straightConnector1">
                <a:avLst/>
              </a:prstGeom>
              <a:ln w="381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A3CF2A-E9B2-4264-BF9D-18D7A998BB99}"/>
                </a:ext>
              </a:extLst>
            </p:cNvPr>
            <p:cNvSpPr txBox="1"/>
            <p:nvPr/>
          </p:nvSpPr>
          <p:spPr>
            <a:xfrm>
              <a:off x="3474787" y="388061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Bile canaliculi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4F370A1-37F7-4B82-B8D5-44CD53B67077}"/>
                </a:ext>
              </a:extLst>
            </p:cNvPr>
            <p:cNvSpPr txBox="1"/>
            <p:nvPr/>
          </p:nvSpPr>
          <p:spPr>
            <a:xfrm>
              <a:off x="3474787" y="113628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Bile canaliculi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588FB1-20F5-47D2-8B67-E1421FC83C6D}"/>
                </a:ext>
              </a:extLst>
            </p:cNvPr>
            <p:cNvSpPr txBox="1"/>
            <p:nvPr/>
          </p:nvSpPr>
          <p:spPr>
            <a:xfrm>
              <a:off x="4786752" y="39310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Inter</a:t>
              </a:r>
              <a:r>
                <a:rPr lang="en-US" sz="1000" b="1" dirty="0">
                  <a:latin typeface="+mn-lt"/>
                </a:rPr>
                <a:t>lobular ducts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5278A8-3699-4C8C-950D-890112CEF474}"/>
                </a:ext>
              </a:extLst>
            </p:cNvPr>
            <p:cNvSpPr txBox="1"/>
            <p:nvPr/>
          </p:nvSpPr>
          <p:spPr>
            <a:xfrm>
              <a:off x="4786752" y="114133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Inter</a:t>
              </a:r>
              <a:r>
                <a:rPr lang="en-US" sz="1000" b="1" dirty="0">
                  <a:latin typeface="+mn-lt"/>
                </a:rPr>
                <a:t>lobular ducts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1D89B1-A57E-41A4-BC3B-E6083C050637}"/>
                </a:ext>
              </a:extLst>
            </p:cNvPr>
            <p:cNvSpPr txBox="1"/>
            <p:nvPr/>
          </p:nvSpPr>
          <p:spPr>
            <a:xfrm>
              <a:off x="6098716" y="38495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Intra</a:t>
              </a:r>
              <a:r>
                <a:rPr lang="en-US" sz="1000" b="1" dirty="0">
                  <a:latin typeface="+mn-lt"/>
                </a:rPr>
                <a:t>hepatic ducts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282452-E09E-4420-BFAB-BD3396C2D187}"/>
                </a:ext>
              </a:extLst>
            </p:cNvPr>
            <p:cNvSpPr txBox="1"/>
            <p:nvPr/>
          </p:nvSpPr>
          <p:spPr>
            <a:xfrm>
              <a:off x="6098716" y="113318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Intra</a:t>
              </a:r>
              <a:r>
                <a:rPr lang="en-US" sz="1000" b="1" dirty="0">
                  <a:latin typeface="+mn-lt"/>
                </a:rPr>
                <a:t>hepatic ducts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9CFFC-BE76-4DFF-9B8E-DA906C4C9D32}"/>
                </a:ext>
              </a:extLst>
            </p:cNvPr>
            <p:cNvSpPr txBox="1"/>
            <p:nvPr/>
          </p:nvSpPr>
          <p:spPr>
            <a:xfrm rot="684589">
              <a:off x="7438452" y="50146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Right hepatic ducts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9A4535A-3083-49A0-8BD9-38BDA5E9AC0B}"/>
                </a:ext>
              </a:extLst>
            </p:cNvPr>
            <p:cNvSpPr txBox="1"/>
            <p:nvPr/>
          </p:nvSpPr>
          <p:spPr>
            <a:xfrm rot="20911843">
              <a:off x="7420000" y="99097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Left hepatic ducts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321065B-9E07-4EDA-A5AF-9BB9CDC9BDC4}"/>
                </a:ext>
              </a:extLst>
            </p:cNvPr>
            <p:cNvSpPr txBox="1"/>
            <p:nvPr/>
          </p:nvSpPr>
          <p:spPr>
            <a:xfrm>
              <a:off x="8624058" y="657639"/>
              <a:ext cx="140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hepatic duct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7FA1BC-5BBD-4231-A77A-04B3A4930CE0}"/>
                </a:ext>
              </a:extLst>
            </p:cNvPr>
            <p:cNvSpPr txBox="1"/>
            <p:nvPr/>
          </p:nvSpPr>
          <p:spPr>
            <a:xfrm>
              <a:off x="10031481" y="65471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bile duct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D5623FC-8FE5-4DE6-B436-C2ECD057469B}"/>
                </a:ext>
              </a:extLst>
            </p:cNvPr>
            <p:cNvSpPr txBox="1"/>
            <p:nvPr/>
          </p:nvSpPr>
          <p:spPr>
            <a:xfrm rot="20911843">
              <a:off x="8772039" y="970942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Cystic duct 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62D08DA0-535B-470F-A0A3-6B5050CD71A9}"/>
              </a:ext>
            </a:extLst>
          </p:cNvPr>
          <p:cNvSpPr/>
          <p:nvPr/>
        </p:nvSpPr>
        <p:spPr>
          <a:xfrm>
            <a:off x="5443493" y="6422408"/>
            <a:ext cx="728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*It comes from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porta hepatis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helium: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deep fissure in the inferior surface of the liver)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964C08-02A8-47D6-A186-0567B3D12683}"/>
              </a:ext>
            </a:extLst>
          </p:cNvPr>
          <p:cNvGrpSpPr/>
          <p:nvPr/>
        </p:nvGrpSpPr>
        <p:grpSpPr>
          <a:xfrm>
            <a:off x="8553451" y="1465006"/>
            <a:ext cx="2793126" cy="1991139"/>
            <a:chOff x="8553451" y="1465006"/>
            <a:chExt cx="2793126" cy="1991139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8553451" y="1465006"/>
              <a:ext cx="2793126" cy="1991139"/>
              <a:chOff x="8553451" y="1465006"/>
              <a:chExt cx="2793126" cy="1991139"/>
            </a:xfrm>
          </p:grpSpPr>
          <p:pic>
            <p:nvPicPr>
              <p:cNvPr id="20" name="Picture 2" descr="C:\Documents and Settings\Free User\My Documents\My Pictures\ei_0054.gif">
                <a:extLst>
                  <a:ext uri="{FF2B5EF4-FFF2-40B4-BE49-F238E27FC236}">
                    <a16:creationId xmlns:a16="http://schemas.microsoft.com/office/drawing/2014/main" id="{8D6D5F61-CD93-42B3-9B65-D027F1B57C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1635" t="12421" r="1733" b="3549"/>
              <a:stretch/>
            </p:blipFill>
            <p:spPr>
              <a:xfrm>
                <a:off x="8553451" y="1465006"/>
                <a:ext cx="2793126" cy="19911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مستطيل 28"/>
              <p:cNvSpPr/>
              <p:nvPr/>
            </p:nvSpPr>
            <p:spPr>
              <a:xfrm>
                <a:off x="8724714" y="1802037"/>
                <a:ext cx="214104" cy="1265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مستطيل 29"/>
              <p:cNvSpPr/>
              <p:nvPr/>
            </p:nvSpPr>
            <p:spPr>
              <a:xfrm>
                <a:off x="8553451" y="2250051"/>
                <a:ext cx="421050" cy="126595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مستطيل 30"/>
              <p:cNvSpPr/>
              <p:nvPr/>
            </p:nvSpPr>
            <p:spPr>
              <a:xfrm>
                <a:off x="8586439" y="2698065"/>
                <a:ext cx="419286" cy="126595"/>
              </a:xfrm>
              <a:prstGeom prst="rect">
                <a:avLst/>
              </a:prstGeom>
              <a:noFill/>
              <a:ln w="28575">
                <a:solidFill>
                  <a:srgbClr val="FFE5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4" name="مستطيل 30">
              <a:extLst>
                <a:ext uri="{FF2B5EF4-FFF2-40B4-BE49-F238E27FC236}">
                  <a16:creationId xmlns:a16="http://schemas.microsoft.com/office/drawing/2014/main" id="{2BE883EA-5D80-4ABD-88BF-8CEACE6F9934}"/>
                </a:ext>
              </a:extLst>
            </p:cNvPr>
            <p:cNvSpPr/>
            <p:nvPr/>
          </p:nvSpPr>
          <p:spPr>
            <a:xfrm>
              <a:off x="9157907" y="3329550"/>
              <a:ext cx="410582" cy="126595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7977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AEB1C8-7872-4ECD-A792-CCDE9C48482D}"/>
              </a:ext>
            </a:extLst>
          </p:cNvPr>
          <p:cNvGrpSpPr/>
          <p:nvPr/>
        </p:nvGrpSpPr>
        <p:grpSpPr>
          <a:xfrm>
            <a:off x="8858437" y="1516170"/>
            <a:ext cx="2843696" cy="2046278"/>
            <a:chOff x="5092471" y="-382688"/>
            <a:chExt cx="7556729" cy="7063147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0748011" y="442829"/>
              <a:ext cx="719100" cy="261893"/>
            </a:xfrm>
            <a:prstGeom prst="ellipse">
              <a:avLst/>
            </a:prstGeom>
            <a:noFill/>
            <a:ln w="222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8675182" y="3200055"/>
              <a:ext cx="1595490" cy="130947"/>
            </a:xfrm>
            <a:prstGeom prst="ellipse">
              <a:avLst/>
            </a:prstGeom>
            <a:noFill/>
            <a:ln w="222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2" name="Picture 5" descr="L 005"/>
            <p:cNvPicPr>
              <a:picLocks noChangeAspect="1" noChangeArrowheads="1"/>
            </p:cNvPicPr>
            <p:nvPr/>
          </p:nvPicPr>
          <p:blipFill>
            <a:blip r:embed="rId2" cstate="print"/>
            <a:srcRect l="2460" r="2770"/>
            <a:stretch>
              <a:fillRect/>
            </a:stretch>
          </p:blipFill>
          <p:spPr bwMode="auto">
            <a:xfrm>
              <a:off x="5092471" y="-153963"/>
              <a:ext cx="7556729" cy="651030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8404498" y="-382688"/>
              <a:ext cx="2370779" cy="5574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Bile canaliculi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5330" y="6032211"/>
              <a:ext cx="3226553" cy="6482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Interlobular tributaries</a:t>
              </a:r>
            </a:p>
          </p:txBody>
        </p:sp>
      </p:grp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5B608E9-6F8B-4FC3-907B-C9307715336A}"/>
              </a:ext>
            </a:extLst>
          </p:cNvPr>
          <p:cNvSpPr txBox="1">
            <a:spLocks/>
          </p:cNvSpPr>
          <p:nvPr/>
        </p:nvSpPr>
        <p:spPr>
          <a:xfrm>
            <a:off x="738649" y="1320321"/>
            <a:ext cx="8011992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smallest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itchFamily="18" charset="0"/>
              </a:rPr>
              <a:t>Interlobular tributaries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of the bile ducts are situated in the portal canals of the liver; they </a:t>
            </a:r>
            <a:r>
              <a:rPr lang="en-US" sz="22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receive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Bile canaliculi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interlobular ducts join one another to form progressively larger ducts and, eventually, at the porta hepatis, form the right and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Right hepatic ducts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99CC"/>
                  </a:solidFill>
                </a:uFill>
                <a:cs typeface="Times New Roman" pitchFamily="18" charset="0"/>
              </a:rPr>
              <a:t>Left hepatic duct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99CC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drains the right lobe of the liver and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4">
                      <a:lumMod val="50000"/>
                    </a:schemeClr>
                  </a:solidFill>
                </a:uFill>
                <a:cs typeface="Times New Roman" pitchFamily="18" charset="0"/>
              </a:rPr>
              <a:t>left duct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drains the left lobe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the </a:t>
            </a:r>
            <a:r>
              <a:rPr lang="en-US" sz="2200" b="1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caudate lobe &amp; quadrate lobe*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After a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short course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hepatic ducts </a:t>
            </a: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unite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to form 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7030A0"/>
                  </a:solidFill>
                </a:uFill>
                <a:cs typeface="Times New Roman" pitchFamily="18" charset="0"/>
              </a:rPr>
              <a:t>Common hepatic duct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common hepatic duct is about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1.5 inches (4 cm)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long 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descends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within the free margin of the lesser omentum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(fold of peritoneum between stomach “lesser curvature” liver “porta hepatis”)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is joined on the right side by 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Cystic duct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from the gallbladder to form 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996600"/>
                  </a:solidFill>
                </a:uFill>
                <a:cs typeface="Times New Roman" pitchFamily="18" charset="0"/>
              </a:rPr>
              <a:t>Common bile duct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2015BD-CBAE-4DF7-BA7D-F1B0C3AE120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Biliary system</a:t>
            </a:r>
          </a:p>
          <a:p>
            <a:r>
              <a:rPr lang="en-US" sz="3200" b="1" dirty="0"/>
              <a:t>Bile ducts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E923E73-A9D4-4196-BE08-1FD439959F20}"/>
              </a:ext>
            </a:extLst>
          </p:cNvPr>
          <p:cNvSpPr/>
          <p:nvPr/>
        </p:nvSpPr>
        <p:spPr>
          <a:xfrm>
            <a:off x="4162844" y="4329388"/>
            <a:ext cx="42783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kern="1200" dirty="0">
                <a:solidFill>
                  <a:schemeClr val="accent3">
                    <a:lumMod val="75000"/>
                  </a:schemeClr>
                </a:solidFill>
              </a:rPr>
              <a:t>*Anatomically (position) related to right lobe of liver, Physiologically (function) related to left lobe of liver</a:t>
            </a:r>
            <a:endParaRPr lang="en-US" sz="13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1711BC-6528-4DF9-A9FC-440B09F313DE}"/>
              </a:ext>
            </a:extLst>
          </p:cNvPr>
          <p:cNvGrpSpPr/>
          <p:nvPr/>
        </p:nvGrpSpPr>
        <p:grpSpPr>
          <a:xfrm>
            <a:off x="8716025" y="3584316"/>
            <a:ext cx="3396846" cy="3159982"/>
            <a:chOff x="8716025" y="3584316"/>
            <a:chExt cx="3396846" cy="3159982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5CC451ED-25F3-4F11-BEFF-01237CACF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16025" y="3584316"/>
              <a:ext cx="3396846" cy="3159982"/>
            </a:xfrm>
            <a:prstGeom prst="rect">
              <a:avLst/>
            </a:prstGeom>
          </p:spPr>
        </p:pic>
        <p:sp>
          <p:nvSpPr>
            <p:cNvPr id="77" name="مستطيل 28">
              <a:extLst>
                <a:ext uri="{FF2B5EF4-FFF2-40B4-BE49-F238E27FC236}">
                  <a16:creationId xmlns:a16="http://schemas.microsoft.com/office/drawing/2014/main" id="{E0CB5531-59BF-4667-9EAF-5C8361A0E50E}"/>
                </a:ext>
              </a:extLst>
            </p:cNvPr>
            <p:cNvSpPr/>
            <p:nvPr/>
          </p:nvSpPr>
          <p:spPr>
            <a:xfrm>
              <a:off x="11106036" y="3950517"/>
              <a:ext cx="283772" cy="13588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78" name="مستطيل 28">
              <a:extLst>
                <a:ext uri="{FF2B5EF4-FFF2-40B4-BE49-F238E27FC236}">
                  <a16:creationId xmlns:a16="http://schemas.microsoft.com/office/drawing/2014/main" id="{BD8309B4-4A4F-465B-8E6C-A4CD8CAC2BEA}"/>
                </a:ext>
              </a:extLst>
            </p:cNvPr>
            <p:cNvSpPr/>
            <p:nvPr/>
          </p:nvSpPr>
          <p:spPr>
            <a:xfrm>
              <a:off x="11066047" y="4106670"/>
              <a:ext cx="283772" cy="13588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79" name="مستطيل 28">
              <a:extLst>
                <a:ext uri="{FF2B5EF4-FFF2-40B4-BE49-F238E27FC236}">
                  <a16:creationId xmlns:a16="http://schemas.microsoft.com/office/drawing/2014/main" id="{0DB0348C-37BC-4499-A2D6-750D6B877B4D}"/>
                </a:ext>
              </a:extLst>
            </p:cNvPr>
            <p:cNvSpPr/>
            <p:nvPr/>
          </p:nvSpPr>
          <p:spPr>
            <a:xfrm>
              <a:off x="11089083" y="4290383"/>
              <a:ext cx="283772" cy="13588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80" name="مستطيل 28">
              <a:extLst>
                <a:ext uri="{FF2B5EF4-FFF2-40B4-BE49-F238E27FC236}">
                  <a16:creationId xmlns:a16="http://schemas.microsoft.com/office/drawing/2014/main" id="{106D6765-E8B3-448D-A97E-715A0F933BE0}"/>
                </a:ext>
              </a:extLst>
            </p:cNvPr>
            <p:cNvSpPr/>
            <p:nvPr/>
          </p:nvSpPr>
          <p:spPr>
            <a:xfrm>
              <a:off x="10913143" y="4524724"/>
              <a:ext cx="607292" cy="135885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81" name="مستطيل 28">
              <a:extLst>
                <a:ext uri="{FF2B5EF4-FFF2-40B4-BE49-F238E27FC236}">
                  <a16:creationId xmlns:a16="http://schemas.microsoft.com/office/drawing/2014/main" id="{02515A6D-356E-4A9E-93FF-9784F351ACBF}"/>
                </a:ext>
              </a:extLst>
            </p:cNvPr>
            <p:cNvSpPr/>
            <p:nvPr/>
          </p:nvSpPr>
          <p:spPr>
            <a:xfrm>
              <a:off x="10623676" y="4707059"/>
              <a:ext cx="955461" cy="135885"/>
            </a:xfrm>
            <a:prstGeom prst="rect">
              <a:avLst/>
            </a:prstGeom>
            <a:noFill/>
            <a:ln w="28575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E90968F-E4C5-4244-ADC4-506729E7078F}"/>
              </a:ext>
            </a:extLst>
          </p:cNvPr>
          <p:cNvCxnSpPr>
            <a:cxnSpLocks/>
          </p:cNvCxnSpPr>
          <p:nvPr/>
        </p:nvCxnSpPr>
        <p:spPr>
          <a:xfrm>
            <a:off x="7991249" y="3950517"/>
            <a:ext cx="0" cy="44172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450180-78A6-43CB-9FB6-AE6FE91F5368}"/>
              </a:ext>
            </a:extLst>
          </p:cNvPr>
          <p:cNvGrpSpPr/>
          <p:nvPr/>
        </p:nvGrpSpPr>
        <p:grpSpPr>
          <a:xfrm>
            <a:off x="3573488" y="225371"/>
            <a:ext cx="7871790" cy="1002599"/>
            <a:chOff x="3474787" y="384959"/>
            <a:chExt cx="7871790" cy="100259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1F4109C-A536-45D2-817F-2B7D474E7D1C}"/>
                </a:ext>
              </a:extLst>
            </p:cNvPr>
            <p:cNvGrpSpPr/>
            <p:nvPr/>
          </p:nvGrpSpPr>
          <p:grpSpPr>
            <a:xfrm>
              <a:off x="3474787" y="615114"/>
              <a:ext cx="7871790" cy="536713"/>
              <a:chOff x="1789042" y="3676322"/>
              <a:chExt cx="7871790" cy="536713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71E27354-ED31-46AD-AFAA-1D22C483C0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042" y="3676322"/>
                <a:ext cx="131196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DAC04E36-2119-48E5-8A31-C90DCBCE89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9042" y="4213035"/>
                <a:ext cx="131196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5AD15DE2-6219-49AB-B687-D3E94AB63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1007" y="3676322"/>
                <a:ext cx="1311965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79E1AC3-576D-45F3-89E9-3F83021D98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1007" y="4213035"/>
                <a:ext cx="1311965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EC638A2-4B4A-4D64-9288-ED0F54F7E5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2972" y="3676322"/>
                <a:ext cx="1311965" cy="0"/>
              </a:xfrm>
              <a:prstGeom prst="straightConnector1">
                <a:avLst/>
              </a:prstGeom>
              <a:ln w="38100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EC83C39F-920A-4479-852C-7B7A7E0D2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2972" y="4213035"/>
                <a:ext cx="1311965" cy="0"/>
              </a:xfrm>
              <a:prstGeom prst="straightConnector1">
                <a:avLst/>
              </a:prstGeom>
              <a:ln w="38100">
                <a:solidFill>
                  <a:srgbClr val="00FF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AAE995D9-524D-4201-9218-2CADB5935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937" y="3676322"/>
                <a:ext cx="1311965" cy="268357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F5D7B04D-1A78-4A29-B732-A63D4C00E2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937" y="3944679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FF99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89D1B347-C8E8-48EA-8150-39582D85EF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6901" y="3944677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24CBC529-2F2E-4D09-AA87-558906111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902" y="3944679"/>
                <a:ext cx="1311965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5EB09F70-1158-4FBE-BED9-DA6B13557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8867" y="3944677"/>
                <a:ext cx="1311965" cy="0"/>
              </a:xfrm>
              <a:prstGeom prst="straightConnector1">
                <a:avLst/>
              </a:prstGeom>
              <a:ln w="381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0596925-A745-4BC3-95E2-413776D60AE1}"/>
                </a:ext>
              </a:extLst>
            </p:cNvPr>
            <p:cNvSpPr txBox="1"/>
            <p:nvPr/>
          </p:nvSpPr>
          <p:spPr>
            <a:xfrm>
              <a:off x="3474787" y="388061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Bile canaliculi 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179A174-1264-45A9-B051-87BF959EB32B}"/>
                </a:ext>
              </a:extLst>
            </p:cNvPr>
            <p:cNvSpPr txBox="1"/>
            <p:nvPr/>
          </p:nvSpPr>
          <p:spPr>
            <a:xfrm>
              <a:off x="3474787" y="113628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Bile canaliculi 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12E0050-F324-4BFD-B1C6-B67E73CBBA58}"/>
                </a:ext>
              </a:extLst>
            </p:cNvPr>
            <p:cNvSpPr txBox="1"/>
            <p:nvPr/>
          </p:nvSpPr>
          <p:spPr>
            <a:xfrm>
              <a:off x="4786752" y="39310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Inter</a:t>
              </a:r>
              <a:r>
                <a:rPr lang="en-US" sz="1000" b="1" dirty="0">
                  <a:latin typeface="+mn-lt"/>
                </a:rPr>
                <a:t>lobular ducts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05373D8-2805-4FDC-9D3C-6ED3D86C2E88}"/>
                </a:ext>
              </a:extLst>
            </p:cNvPr>
            <p:cNvSpPr txBox="1"/>
            <p:nvPr/>
          </p:nvSpPr>
          <p:spPr>
            <a:xfrm>
              <a:off x="4786752" y="114133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Inter</a:t>
              </a:r>
              <a:r>
                <a:rPr lang="en-US" sz="1000" b="1" dirty="0">
                  <a:latin typeface="+mn-lt"/>
                </a:rPr>
                <a:t>lobular ducts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954DBC5-8118-4E49-B3D9-52CE94384B96}"/>
                </a:ext>
              </a:extLst>
            </p:cNvPr>
            <p:cNvSpPr txBox="1"/>
            <p:nvPr/>
          </p:nvSpPr>
          <p:spPr>
            <a:xfrm>
              <a:off x="6098716" y="38495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Intra</a:t>
              </a:r>
              <a:r>
                <a:rPr lang="en-US" sz="1000" b="1" dirty="0">
                  <a:latin typeface="+mn-lt"/>
                </a:rPr>
                <a:t>hepatic ducts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75BB689-DD03-4A80-AC40-F1BF782E95E4}"/>
                </a:ext>
              </a:extLst>
            </p:cNvPr>
            <p:cNvSpPr txBox="1"/>
            <p:nvPr/>
          </p:nvSpPr>
          <p:spPr>
            <a:xfrm>
              <a:off x="6098716" y="113318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u="sng" dirty="0">
                  <a:latin typeface="+mn-lt"/>
                </a:rPr>
                <a:t>Intra</a:t>
              </a:r>
              <a:r>
                <a:rPr lang="en-US" sz="1000" b="1" dirty="0">
                  <a:latin typeface="+mn-lt"/>
                </a:rPr>
                <a:t>hepatic ducts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8C7B484-CF17-4F96-8D43-31B2531771F8}"/>
                </a:ext>
              </a:extLst>
            </p:cNvPr>
            <p:cNvSpPr txBox="1"/>
            <p:nvPr/>
          </p:nvSpPr>
          <p:spPr>
            <a:xfrm rot="684589">
              <a:off x="7438452" y="50146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Right hepatic ducts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7256D3B-C811-47B5-825F-6FCA54663E72}"/>
                </a:ext>
              </a:extLst>
            </p:cNvPr>
            <p:cNvSpPr txBox="1"/>
            <p:nvPr/>
          </p:nvSpPr>
          <p:spPr>
            <a:xfrm rot="20911843">
              <a:off x="7420000" y="990977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Left hepatic ducts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69E8106-578D-468F-A7F1-5C29D723B3E3}"/>
                </a:ext>
              </a:extLst>
            </p:cNvPr>
            <p:cNvSpPr txBox="1"/>
            <p:nvPr/>
          </p:nvSpPr>
          <p:spPr>
            <a:xfrm>
              <a:off x="8624058" y="657639"/>
              <a:ext cx="140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hepatic duct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16C1193-BE15-464E-B6D6-43D605CFA3AD}"/>
                </a:ext>
              </a:extLst>
            </p:cNvPr>
            <p:cNvSpPr txBox="1"/>
            <p:nvPr/>
          </p:nvSpPr>
          <p:spPr>
            <a:xfrm>
              <a:off x="10031481" y="65471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bile duct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0EB2FDB-1C4F-44A7-8D1E-88C1967B4F10}"/>
                </a:ext>
              </a:extLst>
            </p:cNvPr>
            <p:cNvSpPr txBox="1"/>
            <p:nvPr/>
          </p:nvSpPr>
          <p:spPr>
            <a:xfrm rot="20911843">
              <a:off x="8772039" y="970942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Cystic duct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46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E31A4E-6BE6-4133-AF89-225450C66267}"/>
              </a:ext>
            </a:extLst>
          </p:cNvPr>
          <p:cNvGrpSpPr/>
          <p:nvPr/>
        </p:nvGrpSpPr>
        <p:grpSpPr>
          <a:xfrm>
            <a:off x="9715732" y="351638"/>
            <a:ext cx="2476268" cy="1906581"/>
            <a:chOff x="7693325" y="0"/>
            <a:chExt cx="4498675" cy="43359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325" y="0"/>
              <a:ext cx="4498675" cy="433597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10296144" y="1486848"/>
              <a:ext cx="799012" cy="44857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0317916" y="1935418"/>
              <a:ext cx="777240" cy="24913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0296144" y="2383988"/>
              <a:ext cx="777240" cy="52094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1E2015BD-CBAE-4DF7-BA7D-F1B0C3AE120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Biliary system</a:t>
            </a:r>
          </a:p>
          <a:p>
            <a:r>
              <a:rPr lang="en-US" sz="3200" b="1" dirty="0"/>
              <a:t>Common Bile Duct</a:t>
            </a:r>
          </a:p>
        </p:txBody>
      </p:sp>
      <p:sp>
        <p:nvSpPr>
          <p:cNvPr id="23" name="Rectangle 28"/>
          <p:cNvSpPr/>
          <p:nvPr/>
        </p:nvSpPr>
        <p:spPr>
          <a:xfrm>
            <a:off x="738649" y="1465006"/>
            <a:ext cx="8977083" cy="2018101"/>
          </a:xfrm>
          <a:prstGeom prst="rect">
            <a:avLst/>
          </a:prstGeom>
          <a:solidFill>
            <a:schemeClr val="bg1"/>
          </a:solidFill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/>
                </a:solidFill>
              </a:rPr>
              <a:t>The common bile duct is about 3 inches (8 cm: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en-US" sz="1800" kern="1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cystic and 4 </a:t>
            </a:r>
            <a:r>
              <a:rPr lang="en-US" sz="1800" kern="12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common hepatic</a:t>
            </a:r>
            <a:r>
              <a:rPr lang="en-US" sz="1800" dirty="0">
                <a:solidFill>
                  <a:schemeClr val="tx1"/>
                </a:solidFill>
              </a:rPr>
              <a:t>) long.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/>
                </a:solidFill>
              </a:rPr>
              <a:t>Course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First it lies in the right free margin (border) of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0070C0"/>
                  </a:solidFill>
                </a:uFill>
              </a:rPr>
              <a:t>lesser omentum</a:t>
            </a:r>
            <a:r>
              <a:rPr lang="en-US" sz="1800" b="1" dirty="0">
                <a:solidFill>
                  <a:schemeClr val="tx1"/>
                </a:solidFill>
                <a:uFill>
                  <a:solidFill>
                    <a:srgbClr val="0070C0"/>
                  </a:solidFill>
                </a:uFill>
              </a:rPr>
              <a:t>*</a:t>
            </a:r>
            <a:endParaRPr lang="en-US" sz="1800" dirty="0">
              <a:solidFill>
                <a:schemeClr val="tx1"/>
              </a:solidFill>
            </a:endParaRP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Then it runs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(descend) </a:t>
            </a:r>
            <a:r>
              <a:rPr lang="en-US" sz="1800" dirty="0">
                <a:solidFill>
                  <a:schemeClr val="tx1"/>
                </a:solidFill>
              </a:rPr>
              <a:t>behind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</a:rPr>
              <a:t>first part of the duodenum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Lastly it lies in a groove on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posterior surface of the head of the pancreas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Here, the bile duct comes into contact with the main pancreatic duct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(cancer of the HEAD “last stage” of the pancreas will lead to obstructive jaundice due to obstruction of the bile duct)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8A971-80E3-45F0-969E-AA6E9E34D1CD}"/>
              </a:ext>
            </a:extLst>
          </p:cNvPr>
          <p:cNvSpPr/>
          <p:nvPr/>
        </p:nvSpPr>
        <p:spPr>
          <a:xfrm>
            <a:off x="4353339" y="1137090"/>
            <a:ext cx="5362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*REMEMBER portal vein &amp; hepatic artery &amp; bile duct also lies in it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7D093-6008-4DE5-9E3E-50501467407A}"/>
              </a:ext>
            </a:extLst>
          </p:cNvPr>
          <p:cNvSpPr/>
          <p:nvPr/>
        </p:nvSpPr>
        <p:spPr>
          <a:xfrm>
            <a:off x="738649" y="3594627"/>
            <a:ext cx="8977082" cy="3063843"/>
          </a:xfrm>
          <a:prstGeom prst="rect">
            <a:avLst/>
          </a:prstGeom>
          <a:solidFill>
            <a:schemeClr val="bg1"/>
          </a:solidFill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C9900"/>
                </a:solidFill>
              </a:rPr>
              <a:t>Common Bile Duct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/>
                </a:solidFill>
              </a:rPr>
              <a:t>The bile duct </a:t>
            </a:r>
            <a:r>
              <a:rPr lang="en-US" sz="1800" b="1" dirty="0">
                <a:solidFill>
                  <a:schemeClr val="tx1"/>
                </a:solidFill>
              </a:rPr>
              <a:t>ends below </a:t>
            </a:r>
            <a:r>
              <a:rPr lang="en-US" sz="1800" dirty="0">
                <a:solidFill>
                  <a:schemeClr val="tx1"/>
                </a:solidFill>
              </a:rPr>
              <a:t>by piercing the </a:t>
            </a:r>
            <a:r>
              <a:rPr lang="en-US" sz="1800" b="1" dirty="0">
                <a:solidFill>
                  <a:schemeClr val="tx1"/>
                </a:solidFill>
              </a:rPr>
              <a:t>medial wall of the </a:t>
            </a:r>
            <a:r>
              <a:rPr lang="en-US" sz="1800" b="1" dirty="0">
                <a:solidFill>
                  <a:srgbClr val="C00000"/>
                </a:solidFill>
              </a:rPr>
              <a:t>second part </a:t>
            </a:r>
            <a:r>
              <a:rPr lang="en-US" sz="1800" b="1" dirty="0">
                <a:solidFill>
                  <a:schemeClr val="tx1"/>
                </a:solidFill>
              </a:rPr>
              <a:t>of the duodenum </a:t>
            </a:r>
            <a:r>
              <a:rPr lang="en-US" sz="1800" dirty="0">
                <a:solidFill>
                  <a:schemeClr val="tx1"/>
                </a:solidFill>
              </a:rPr>
              <a:t>about halfway down its length.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Joins</a:t>
            </a:r>
            <a:r>
              <a:rPr lang="en-US" sz="1800" dirty="0">
                <a:solidFill>
                  <a:schemeClr val="tx1"/>
                </a:solidFill>
              </a:rPr>
              <a:t> with main </a:t>
            </a:r>
            <a:r>
              <a:rPr lang="en-US" sz="1800" u="heavy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pancreatic duct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b="1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duct of Wirsung</a:t>
            </a:r>
            <a:r>
              <a:rPr lang="en-US" sz="1800" dirty="0">
                <a:solidFill>
                  <a:schemeClr val="tx1"/>
                </a:solidFill>
              </a:rPr>
              <a:t>) together they </a:t>
            </a:r>
            <a:r>
              <a:rPr lang="en-US" sz="1800" b="1" dirty="0">
                <a:solidFill>
                  <a:schemeClr val="tx1"/>
                </a:solidFill>
              </a:rPr>
              <a:t>open into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b="1" dirty="0">
                <a:solidFill>
                  <a:schemeClr val="tx1"/>
                </a:solidFill>
              </a:rPr>
              <a:t>small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hepatopancreatic ampulla (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Ampulla of </a:t>
            </a:r>
            <a:r>
              <a:rPr lang="en-US" sz="1800" b="1" u="heavy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Vater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in the duodenal wall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1800" baseline="30000" dirty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part.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ampulla opens into the lumen of the duodenum by means of a </a:t>
            </a:r>
            <a:r>
              <a:rPr lang="en-US" sz="1800" b="1" dirty="0">
                <a:solidFill>
                  <a:srgbClr val="C00000"/>
                </a:solidFill>
              </a:rPr>
              <a:t>small</a:t>
            </a:r>
            <a:r>
              <a:rPr lang="en-US" sz="1800" dirty="0">
                <a:solidFill>
                  <a:srgbClr val="C00000"/>
                </a:solidFill>
              </a:rPr>
              <a:t> Papilla (Major duodenal papilla).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terminal parts of both ducts and the ampulla are surrounded by circular muscle, known as </a:t>
            </a:r>
            <a:r>
              <a:rPr lang="en-US" sz="1800" dirty="0">
                <a:solidFill>
                  <a:srgbClr val="C00000"/>
                </a:solidFill>
              </a:rPr>
              <a:t>the sphincter of the hepatopancreatic ampulla </a:t>
            </a:r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92D050"/>
                  </a:solidFill>
                </a:uFill>
              </a:rPr>
              <a:t>sphincter of Oddi</a:t>
            </a:r>
            <a:r>
              <a:rPr lang="en-US" sz="1800" b="1" dirty="0">
                <a:solidFill>
                  <a:srgbClr val="C00000"/>
                </a:solidFill>
              </a:rPr>
              <a:t>).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(this sphincter is constricted when we're not eating. so the bile goes back to the gallbladder)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Occasionally, the bile and pancreatic ducts </a:t>
            </a:r>
            <a:r>
              <a:rPr lang="en-US" sz="1800" u="sng" dirty="0">
                <a:solidFill>
                  <a:srgbClr val="FF0000"/>
                </a:solidFill>
              </a:rPr>
              <a:t>open separately</a:t>
            </a:r>
            <a:r>
              <a:rPr lang="en-US" sz="1800" dirty="0">
                <a:solidFill>
                  <a:srgbClr val="FF0000"/>
                </a:solidFill>
              </a:rPr>
              <a:t> into the duodenum.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91071-F69A-4E29-B6EB-28D06CEA2F8F}"/>
              </a:ext>
            </a:extLst>
          </p:cNvPr>
          <p:cNvSpPr/>
          <p:nvPr/>
        </p:nvSpPr>
        <p:spPr>
          <a:xfrm>
            <a:off x="438343" y="4459706"/>
            <a:ext cx="9277388" cy="110690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9D60A-D3D4-4727-8B73-EB5668F4A670}"/>
              </a:ext>
            </a:extLst>
          </p:cNvPr>
          <p:cNvSpPr txBox="1"/>
          <p:nvPr/>
        </p:nvSpPr>
        <p:spPr>
          <a:xfrm rot="16200000">
            <a:off x="-16831" y="4874659"/>
            <a:ext cx="1187347" cy="27699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repeated slide 7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6F1E1-6EB5-4C03-B330-F49344316759}"/>
              </a:ext>
            </a:extLst>
          </p:cNvPr>
          <p:cNvGrpSpPr/>
          <p:nvPr/>
        </p:nvGrpSpPr>
        <p:grpSpPr>
          <a:xfrm>
            <a:off x="9818522" y="2443082"/>
            <a:ext cx="2373478" cy="1280929"/>
            <a:chOff x="913645" y="1795950"/>
            <a:chExt cx="3867150" cy="2392530"/>
          </a:xfrm>
        </p:grpSpPr>
        <p:pic>
          <p:nvPicPr>
            <p:cNvPr id="27" name="Picture 2" descr="Image result for lesser omentum">
              <a:extLst>
                <a:ext uri="{FF2B5EF4-FFF2-40B4-BE49-F238E27FC236}">
                  <a16:creationId xmlns:a16="http://schemas.microsoft.com/office/drawing/2014/main" id="{8168DB2E-307C-4F32-A3D2-FCA79BA5F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45" y="1795950"/>
              <a:ext cx="3867150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3C20C6-F0E5-4BC5-95A0-011F3C332514}"/>
                </a:ext>
              </a:extLst>
            </p:cNvPr>
            <p:cNvSpPr txBox="1"/>
            <p:nvPr/>
          </p:nvSpPr>
          <p:spPr>
            <a:xfrm>
              <a:off x="2481081" y="3556126"/>
              <a:ext cx="998231" cy="632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064B33-C570-479E-994B-92ADB079A3B9}"/>
                </a:ext>
              </a:extLst>
            </p:cNvPr>
            <p:cNvSpPr/>
            <p:nvPr/>
          </p:nvSpPr>
          <p:spPr>
            <a:xfrm>
              <a:off x="4100954" y="3269973"/>
              <a:ext cx="679371" cy="36839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925373-CB7F-4713-A24D-FFC616F6CA23}"/>
              </a:ext>
            </a:extLst>
          </p:cNvPr>
          <p:cNvGrpSpPr/>
          <p:nvPr/>
        </p:nvGrpSpPr>
        <p:grpSpPr>
          <a:xfrm>
            <a:off x="9818522" y="4135677"/>
            <a:ext cx="2587663" cy="2357198"/>
            <a:chOff x="7320104" y="6563523"/>
            <a:chExt cx="3419896" cy="31599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2FF4D0-9C71-4767-AFC4-D36F263FDB44}"/>
                </a:ext>
              </a:extLst>
            </p:cNvPr>
            <p:cNvGrpSpPr/>
            <p:nvPr/>
          </p:nvGrpSpPr>
          <p:grpSpPr>
            <a:xfrm>
              <a:off x="7343154" y="6563523"/>
              <a:ext cx="3396846" cy="3159982"/>
              <a:chOff x="8716025" y="3584316"/>
              <a:chExt cx="3396846" cy="3159982"/>
            </a:xfrm>
          </p:grpSpPr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0A1DFA98-8B99-478E-BF92-1D26C82D1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16025" y="3584316"/>
                <a:ext cx="3396846" cy="3159982"/>
              </a:xfrm>
              <a:prstGeom prst="rect">
                <a:avLst/>
              </a:prstGeom>
            </p:spPr>
          </p:pic>
          <p:sp>
            <p:nvSpPr>
              <p:cNvPr id="42" name="مستطيل 28">
                <a:extLst>
                  <a:ext uri="{FF2B5EF4-FFF2-40B4-BE49-F238E27FC236}">
                    <a16:creationId xmlns:a16="http://schemas.microsoft.com/office/drawing/2014/main" id="{D5085734-9745-44F5-8312-23BAC8193022}"/>
                  </a:ext>
                </a:extLst>
              </p:cNvPr>
              <p:cNvSpPr/>
              <p:nvPr/>
            </p:nvSpPr>
            <p:spPr>
              <a:xfrm>
                <a:off x="11106036" y="3950517"/>
                <a:ext cx="283772" cy="13588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مستطيل 28">
                <a:extLst>
                  <a:ext uri="{FF2B5EF4-FFF2-40B4-BE49-F238E27FC236}">
                    <a16:creationId xmlns:a16="http://schemas.microsoft.com/office/drawing/2014/main" id="{D6F355BD-F8CE-4631-AD72-9B29E97AB268}"/>
                  </a:ext>
                </a:extLst>
              </p:cNvPr>
              <p:cNvSpPr/>
              <p:nvPr/>
            </p:nvSpPr>
            <p:spPr>
              <a:xfrm>
                <a:off x="11066047" y="4106670"/>
                <a:ext cx="283772" cy="135886"/>
              </a:xfrm>
              <a:prstGeom prst="rect">
                <a:avLst/>
              </a:prstGeom>
              <a:noFill/>
              <a:ln w="28575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مستطيل 28">
                <a:extLst>
                  <a:ext uri="{FF2B5EF4-FFF2-40B4-BE49-F238E27FC236}">
                    <a16:creationId xmlns:a16="http://schemas.microsoft.com/office/drawing/2014/main" id="{EED82563-4669-469D-BFC1-7CD001382AA4}"/>
                  </a:ext>
                </a:extLst>
              </p:cNvPr>
              <p:cNvSpPr/>
              <p:nvPr/>
            </p:nvSpPr>
            <p:spPr>
              <a:xfrm>
                <a:off x="11089083" y="4290383"/>
                <a:ext cx="283772" cy="135886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مستطيل 28">
                <a:extLst>
                  <a:ext uri="{FF2B5EF4-FFF2-40B4-BE49-F238E27FC236}">
                    <a16:creationId xmlns:a16="http://schemas.microsoft.com/office/drawing/2014/main" id="{EEC8D0BF-6ED0-4596-93BC-DA35C3B6FB6C}"/>
                  </a:ext>
                </a:extLst>
              </p:cNvPr>
              <p:cNvSpPr/>
              <p:nvPr/>
            </p:nvSpPr>
            <p:spPr>
              <a:xfrm>
                <a:off x="10913143" y="4524724"/>
                <a:ext cx="607292" cy="13588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مستطيل 28">
                <a:extLst>
                  <a:ext uri="{FF2B5EF4-FFF2-40B4-BE49-F238E27FC236}">
                    <a16:creationId xmlns:a16="http://schemas.microsoft.com/office/drawing/2014/main" id="{2F1663E8-F47C-4BA4-B0A5-D06DA528AD3D}"/>
                  </a:ext>
                </a:extLst>
              </p:cNvPr>
              <p:cNvSpPr/>
              <p:nvPr/>
            </p:nvSpPr>
            <p:spPr>
              <a:xfrm>
                <a:off x="10623676" y="4707059"/>
                <a:ext cx="955461" cy="135885"/>
              </a:xfrm>
              <a:prstGeom prst="rect">
                <a:avLst/>
              </a:prstGeom>
              <a:noFill/>
              <a:ln w="28575"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مستطيل 28">
              <a:extLst>
                <a:ext uri="{FF2B5EF4-FFF2-40B4-BE49-F238E27FC236}">
                  <a16:creationId xmlns:a16="http://schemas.microsoft.com/office/drawing/2014/main" id="{7916F94B-133E-4032-8979-8C078FC2F14A}"/>
                </a:ext>
              </a:extLst>
            </p:cNvPr>
            <p:cNvSpPr/>
            <p:nvPr/>
          </p:nvSpPr>
          <p:spPr>
            <a:xfrm>
              <a:off x="7320104" y="8382724"/>
              <a:ext cx="918972" cy="16431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40" name="مستطيل 28">
              <a:extLst>
                <a:ext uri="{FF2B5EF4-FFF2-40B4-BE49-F238E27FC236}">
                  <a16:creationId xmlns:a16="http://schemas.microsoft.com/office/drawing/2014/main" id="{A229BF82-5DC6-4098-BCBA-97967EDAE9CD}"/>
                </a:ext>
              </a:extLst>
            </p:cNvPr>
            <p:cNvSpPr/>
            <p:nvPr/>
          </p:nvSpPr>
          <p:spPr>
            <a:xfrm>
              <a:off x="7320104" y="8828869"/>
              <a:ext cx="847904" cy="16431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</p:grpSp>
      <p:sp>
        <p:nvSpPr>
          <p:cNvPr id="47" name="مستطيل 28">
            <a:extLst>
              <a:ext uri="{FF2B5EF4-FFF2-40B4-BE49-F238E27FC236}">
                <a16:creationId xmlns:a16="http://schemas.microsoft.com/office/drawing/2014/main" id="{21D068E2-B10F-4ACC-9D34-C9F874232AD3}"/>
              </a:ext>
            </a:extLst>
          </p:cNvPr>
          <p:cNvSpPr/>
          <p:nvPr/>
        </p:nvSpPr>
        <p:spPr>
          <a:xfrm>
            <a:off x="9897387" y="6061896"/>
            <a:ext cx="641566" cy="12256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65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E2015BD-CBAE-4DF7-BA7D-F1B0C3AE120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Gallbladder </a:t>
            </a:r>
            <a:endParaRPr lang="en-US" sz="3200" b="1" dirty="0"/>
          </a:p>
        </p:txBody>
      </p:sp>
      <p:sp>
        <p:nvSpPr>
          <p:cNvPr id="23" name="Rectangle 28"/>
          <p:cNvSpPr/>
          <p:nvPr/>
        </p:nvSpPr>
        <p:spPr>
          <a:xfrm>
            <a:off x="738649" y="1465006"/>
            <a:ext cx="8771051" cy="3080490"/>
          </a:xfrm>
          <a:prstGeom prst="rect">
            <a:avLst/>
          </a:prstGeom>
          <a:solidFill>
            <a:schemeClr val="bg1"/>
          </a:solidFill>
          <a:ln w="28575">
            <a:solidFill>
              <a:srgbClr val="CCA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</a:rPr>
              <a:t>A </a:t>
            </a:r>
            <a:r>
              <a:rPr lang="en-US" sz="1800" b="1" dirty="0">
                <a:solidFill>
                  <a:srgbClr val="C00000"/>
                </a:solidFill>
              </a:rPr>
              <a:t>pear shaped sac </a:t>
            </a:r>
            <a:r>
              <a:rPr lang="en-US" sz="1800" dirty="0">
                <a:solidFill>
                  <a:srgbClr val="C00000"/>
                </a:solidFill>
              </a:rPr>
              <a:t>lying on the </a:t>
            </a:r>
            <a:r>
              <a:rPr lang="en-US" sz="1800" b="1" dirty="0">
                <a:solidFill>
                  <a:srgbClr val="C00000"/>
                </a:solidFill>
              </a:rPr>
              <a:t>undersurface of the liver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It has a capacity of 30 to 50 ml , it </a:t>
            </a:r>
            <a:r>
              <a:rPr lang="en-US" sz="1800" b="1" dirty="0">
                <a:solidFill>
                  <a:srgbClr val="C00000"/>
                </a:solidFill>
              </a:rPr>
              <a:t>stores bile</a:t>
            </a:r>
            <a:r>
              <a:rPr lang="en-US" sz="1800" dirty="0">
                <a:solidFill>
                  <a:schemeClr val="tx1"/>
                </a:solidFill>
              </a:rPr>
              <a:t>, which is concentrated by absorbing water.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gallbladder is </a:t>
            </a:r>
            <a:r>
              <a:rPr lang="en-US" sz="1800" u="sng" dirty="0">
                <a:solidFill>
                  <a:schemeClr val="tx1"/>
                </a:solidFill>
              </a:rPr>
              <a:t>divided</a:t>
            </a:r>
            <a:r>
              <a:rPr lang="en-US" sz="1800" dirty="0">
                <a:solidFill>
                  <a:schemeClr val="tx1"/>
                </a:solidFill>
              </a:rPr>
              <a:t> into: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ECF96F"/>
                  </a:solidFill>
                </a:uFill>
              </a:rPr>
              <a:t>neck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body</a:t>
            </a:r>
            <a:r>
              <a:rPr lang="en-US" sz="1800" b="1" dirty="0">
                <a:solidFill>
                  <a:schemeClr val="tx1"/>
                </a:solidFill>
              </a:rPr>
              <a:t> &amp;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</a:rPr>
              <a:t>fundus</a:t>
            </a:r>
            <a:r>
              <a:rPr lang="en-US" sz="1800" b="1" dirty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ECF96F"/>
                  </a:solidFill>
                </a:uFill>
              </a:rPr>
              <a:t>neck</a:t>
            </a:r>
            <a:r>
              <a:rPr lang="en-US" sz="1800" dirty="0">
                <a:solidFill>
                  <a:schemeClr val="tx1"/>
                </a:solidFill>
              </a:rPr>
              <a:t> becomes </a:t>
            </a:r>
            <a:r>
              <a:rPr lang="en-US" sz="1800" u="sng" dirty="0">
                <a:solidFill>
                  <a:schemeClr val="tx1"/>
                </a:solidFill>
              </a:rPr>
              <a:t>continuous</a:t>
            </a:r>
            <a:r>
              <a:rPr lang="en-US" sz="1800" dirty="0">
                <a:solidFill>
                  <a:schemeClr val="tx1"/>
                </a:solidFill>
              </a:rPr>
              <a:t> with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cystic duct</a:t>
            </a:r>
            <a:r>
              <a:rPr lang="en-US" sz="1800" dirty="0">
                <a:solidFill>
                  <a:schemeClr val="tx1"/>
                </a:solidFill>
              </a:rPr>
              <a:t>, which turns into the </a:t>
            </a:r>
            <a:r>
              <a:rPr lang="en-US" sz="1800" b="1" dirty="0">
                <a:solidFill>
                  <a:schemeClr val="tx1"/>
                </a:solidFill>
              </a:rPr>
              <a:t>lesser omentum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joins</a:t>
            </a:r>
            <a:r>
              <a:rPr lang="en-US" sz="1800" dirty="0">
                <a:solidFill>
                  <a:schemeClr val="tx1"/>
                </a:solidFill>
              </a:rPr>
              <a:t>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7030A0"/>
                  </a:solidFill>
                </a:uFill>
              </a:rPr>
              <a:t>common hepatic duct</a:t>
            </a:r>
            <a:r>
              <a:rPr lang="en-US" sz="1800" dirty="0">
                <a:solidFill>
                  <a:schemeClr val="tx1"/>
                </a:solidFill>
              </a:rPr>
              <a:t>, to form 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CC9900"/>
                  </a:solidFill>
                </a:uFill>
              </a:rPr>
              <a:t>common</a:t>
            </a:r>
            <a:r>
              <a:rPr lang="en-US" sz="1800" u="heavy" dirty="0">
                <a:solidFill>
                  <a:schemeClr val="tx1"/>
                </a:solidFill>
                <a:uFill>
                  <a:solidFill>
                    <a:srgbClr val="CC9900"/>
                  </a:solidFill>
                </a:uFill>
              </a:rPr>
              <a:t>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CC9900"/>
                  </a:solidFill>
                </a:uFill>
              </a:rPr>
              <a:t>bile duct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body</a:t>
            </a:r>
            <a:r>
              <a:rPr lang="en-US" sz="1800" dirty="0">
                <a:solidFill>
                  <a:schemeClr val="tx1"/>
                </a:solidFill>
              </a:rPr>
              <a:t> lies in contact with the visceral surface of the liver and is directed upward, backward, and to the left. </a:t>
            </a:r>
            <a:endParaRPr lang="ar-SA" sz="1800" dirty="0">
              <a:solidFill>
                <a:schemeClr val="tx1"/>
              </a:solidFill>
            </a:endParaRP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u="heavy" dirty="0">
                <a:solidFill>
                  <a:schemeClr val="tx1"/>
                </a:solidFill>
                <a:uFill>
                  <a:solidFill>
                    <a:schemeClr val="accent6"/>
                  </a:solidFill>
                </a:uFill>
              </a:rPr>
              <a:t>fundus</a:t>
            </a:r>
            <a:r>
              <a:rPr lang="en-US" sz="1800" dirty="0">
                <a:solidFill>
                  <a:schemeClr val="tx1"/>
                </a:solidFill>
              </a:rPr>
              <a:t> is rounded and projects below the inferior margin of the liver, </a:t>
            </a:r>
            <a:r>
              <a:rPr lang="en-US" sz="1800" dirty="0">
                <a:solidFill>
                  <a:srgbClr val="C00000"/>
                </a:solidFill>
              </a:rPr>
              <a:t>the </a:t>
            </a:r>
            <a:r>
              <a:rPr lang="en-US" sz="1800" b="1" dirty="0">
                <a:solidFill>
                  <a:srgbClr val="C00000"/>
                </a:solidFill>
              </a:rPr>
              <a:t>peritoneum completely surrounds it </a:t>
            </a:r>
            <a:r>
              <a:rPr lang="en-US" sz="1800" dirty="0">
                <a:solidFill>
                  <a:srgbClr val="C00000"/>
                </a:solidFill>
              </a:rPr>
              <a:t>and </a:t>
            </a:r>
            <a:r>
              <a:rPr lang="en-US" sz="1800" b="1" dirty="0">
                <a:solidFill>
                  <a:srgbClr val="C00000"/>
                </a:solidFill>
              </a:rPr>
              <a:t>binds</a:t>
            </a:r>
            <a:r>
              <a:rPr lang="en-US" sz="1800" dirty="0">
                <a:solidFill>
                  <a:srgbClr val="C00000"/>
                </a:solidFill>
              </a:rPr>
              <a:t> the </a:t>
            </a:r>
            <a:r>
              <a:rPr lang="en-US" sz="1800" u="sng" dirty="0">
                <a:solidFill>
                  <a:srgbClr val="C00000"/>
                </a:solidFill>
              </a:rPr>
              <a:t>body</a:t>
            </a:r>
            <a:r>
              <a:rPr lang="en-US" sz="1800" dirty="0">
                <a:solidFill>
                  <a:srgbClr val="C00000"/>
                </a:solidFill>
              </a:rPr>
              <a:t> &amp; </a:t>
            </a:r>
            <a:r>
              <a:rPr lang="en-US" sz="1800" u="sng" dirty="0">
                <a:solidFill>
                  <a:srgbClr val="C00000"/>
                </a:solidFill>
              </a:rPr>
              <a:t>neck</a:t>
            </a:r>
            <a:r>
              <a:rPr lang="en-US" sz="1800" dirty="0">
                <a:solidFill>
                  <a:srgbClr val="C00000"/>
                </a:solidFill>
              </a:rPr>
              <a:t> to the </a:t>
            </a:r>
            <a:r>
              <a:rPr lang="en-US" sz="1800" b="1" dirty="0">
                <a:solidFill>
                  <a:srgbClr val="C00000"/>
                </a:solidFill>
              </a:rPr>
              <a:t>visceral surface </a:t>
            </a:r>
            <a:r>
              <a:rPr lang="en-US" sz="1800" dirty="0">
                <a:solidFill>
                  <a:srgbClr val="C00000"/>
                </a:solidFill>
              </a:rPr>
              <a:t>of the liver</a:t>
            </a:r>
            <a:r>
              <a:rPr lang="en-US" sz="1800" dirty="0">
                <a:solidFill>
                  <a:schemeClr val="tx1"/>
                </a:solidFill>
              </a:rPr>
              <a:t>, where it comes in contact with the anterior abdominal wall at the level of the </a:t>
            </a:r>
            <a:r>
              <a:rPr lang="en-US" sz="1800" b="1" u="sng" dirty="0">
                <a:solidFill>
                  <a:srgbClr val="FF0000"/>
                </a:solidFill>
              </a:rPr>
              <a:t>tip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of the </a:t>
            </a:r>
            <a:r>
              <a:rPr lang="en-US" sz="1800" dirty="0">
                <a:solidFill>
                  <a:srgbClr val="0070C0"/>
                </a:solidFill>
              </a:rPr>
              <a:t>right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u="sng" dirty="0">
                <a:solidFill>
                  <a:srgbClr val="FF0000"/>
                </a:solidFill>
              </a:rPr>
              <a:t>ninth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right costal cartilage.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00" dirty="0">
              <a:solidFill>
                <a:schemeClr val="tx1"/>
              </a:solidFill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908E035B-32AD-45D9-B677-0B91572F96EE}"/>
              </a:ext>
            </a:extLst>
          </p:cNvPr>
          <p:cNvSpPr/>
          <p:nvPr/>
        </p:nvSpPr>
        <p:spPr>
          <a:xfrm>
            <a:off x="738649" y="4650669"/>
            <a:ext cx="8771051" cy="1989415"/>
          </a:xfrm>
          <a:prstGeom prst="rect">
            <a:avLst/>
          </a:prstGeom>
          <a:solidFill>
            <a:schemeClr val="bg1"/>
          </a:solidFill>
          <a:ln w="28575">
            <a:solidFill>
              <a:srgbClr val="CCA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Function of the Gallbladder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</a:rPr>
              <a:t>When digestion is not taking place, the sphincter of Oddi remains closed and bile accumulates in the gallbladder.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The gallbladder </a:t>
            </a:r>
            <a:r>
              <a:rPr lang="en-US" sz="1800" u="sng" dirty="0">
                <a:solidFill>
                  <a:schemeClr val="tx1"/>
                </a:solidFill>
              </a:rPr>
              <a:t>concentrates</a:t>
            </a:r>
            <a:r>
              <a:rPr lang="en-US" sz="1800" dirty="0">
                <a:solidFill>
                  <a:schemeClr val="tx1"/>
                </a:solidFill>
              </a:rPr>
              <a:t> &amp; </a:t>
            </a:r>
            <a:r>
              <a:rPr lang="en-US" sz="1800" u="sng" dirty="0">
                <a:solidFill>
                  <a:schemeClr val="tx1"/>
                </a:solidFill>
              </a:rPr>
              <a:t>stores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bile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Selectively </a:t>
            </a:r>
            <a:r>
              <a:rPr lang="en-US" sz="1800" u="sng" dirty="0">
                <a:solidFill>
                  <a:schemeClr val="tx1"/>
                </a:solidFill>
              </a:rPr>
              <a:t>Absorbs bile salts</a:t>
            </a:r>
            <a:r>
              <a:rPr lang="en-US" sz="1800" dirty="0">
                <a:solidFill>
                  <a:schemeClr val="tx1"/>
                </a:solidFill>
              </a:rPr>
              <a:t> &amp; </a:t>
            </a:r>
            <a:r>
              <a:rPr lang="en-US" sz="1800" u="sng" dirty="0">
                <a:solidFill>
                  <a:schemeClr val="tx1"/>
                </a:solidFill>
              </a:rPr>
              <a:t>Keeps</a:t>
            </a:r>
            <a:r>
              <a:rPr lang="en-US" sz="1800" dirty="0">
                <a:solidFill>
                  <a:schemeClr val="tx1"/>
                </a:solidFill>
              </a:rPr>
              <a:t> the </a:t>
            </a:r>
            <a:r>
              <a:rPr lang="en-US" sz="1800" b="1" dirty="0">
                <a:solidFill>
                  <a:schemeClr val="tx1"/>
                </a:solidFill>
              </a:rPr>
              <a:t>bile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u="sng" dirty="0">
                <a:solidFill>
                  <a:schemeClr val="tx1"/>
                </a:solidFill>
              </a:rPr>
              <a:t>acid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Excretes cholesterol</a:t>
            </a:r>
            <a:r>
              <a:rPr lang="en-US" sz="1800" dirty="0">
                <a:solidFill>
                  <a:schemeClr val="tx1"/>
                </a:solidFill>
              </a:rPr>
              <a:t> &amp; </a:t>
            </a:r>
            <a:r>
              <a:rPr lang="en-US" sz="1800" u="sng" dirty="0">
                <a:solidFill>
                  <a:schemeClr val="tx1"/>
                </a:solidFill>
              </a:rPr>
              <a:t>Secretes mucus</a:t>
            </a:r>
            <a:endParaRPr lang="en-US" sz="18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66"/>
                </a:solidFill>
              </a:rPr>
              <a:t>To aid in these functions, the mucous membrane (mucosa) is thrown into permanent folds that unite with each other, giving the surface a </a:t>
            </a:r>
            <a:r>
              <a:rPr lang="en-US" sz="1800" b="1" dirty="0">
                <a:solidFill>
                  <a:srgbClr val="FF0066"/>
                </a:solidFill>
              </a:rPr>
              <a:t>honeycombed</a:t>
            </a:r>
            <a:r>
              <a:rPr lang="en-US" sz="1800" dirty="0">
                <a:solidFill>
                  <a:srgbClr val="FF0066"/>
                </a:solidFill>
              </a:rPr>
              <a:t> appearance.</a:t>
            </a:r>
            <a:endParaRPr lang="en-US" sz="300" dirty="0">
              <a:solidFill>
                <a:srgbClr val="FF006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0D0B5-986E-4082-BF20-3A22A86EDC73}"/>
              </a:ext>
            </a:extLst>
          </p:cNvPr>
          <p:cNvSpPr/>
          <p:nvPr/>
        </p:nvSpPr>
        <p:spPr>
          <a:xfrm>
            <a:off x="5067300" y="889200"/>
            <a:ext cx="4500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REMEMBER </a:t>
            </a:r>
          </a:p>
          <a:p>
            <a:pPr algn="ctr"/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Bile </a:t>
            </a:r>
            <a:r>
              <a:rPr lang="en-US" b="1" kern="1200" dirty="0">
                <a:solidFill>
                  <a:schemeClr val="accent3">
                    <a:lumMod val="75000"/>
                  </a:schemeClr>
                </a:solidFill>
              </a:rPr>
              <a:t>secreted</a:t>
            </a:r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 by </a:t>
            </a:r>
            <a:r>
              <a:rPr lang="en-US" u="sng" kern="1200" dirty="0">
                <a:solidFill>
                  <a:schemeClr val="accent3">
                    <a:lumMod val="75000"/>
                  </a:schemeClr>
                </a:solidFill>
              </a:rPr>
              <a:t>liver cells</a:t>
            </a:r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 | Bile </a:t>
            </a:r>
            <a:r>
              <a:rPr lang="en-US" b="1" kern="1200" dirty="0">
                <a:solidFill>
                  <a:schemeClr val="accent3">
                    <a:lumMod val="75000"/>
                  </a:schemeClr>
                </a:solidFill>
              </a:rPr>
              <a:t>stores</a:t>
            </a:r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 by </a:t>
            </a:r>
            <a:r>
              <a:rPr lang="en-US" u="sng" kern="1200" dirty="0">
                <a:solidFill>
                  <a:schemeClr val="accent3">
                    <a:lumMod val="75000"/>
                  </a:schemeClr>
                </a:solidFill>
              </a:rPr>
              <a:t>Gallbladder</a:t>
            </a:r>
            <a:r>
              <a:rPr lang="en-US" kern="1200" dirty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69552-C081-4082-AEA2-A7C420B9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164" y="3234199"/>
            <a:ext cx="1798476" cy="241117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F30FC8A-B78A-47F7-ADFF-9026A6E4EE8C}"/>
              </a:ext>
            </a:extLst>
          </p:cNvPr>
          <p:cNvGrpSpPr/>
          <p:nvPr/>
        </p:nvGrpSpPr>
        <p:grpSpPr>
          <a:xfrm>
            <a:off x="9469481" y="2358452"/>
            <a:ext cx="2722519" cy="562444"/>
            <a:chOff x="8624058" y="654719"/>
            <a:chExt cx="2722519" cy="56244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9BCDE4E-115C-465F-AE41-1AFC3DAB90CE}"/>
                </a:ext>
              </a:extLst>
            </p:cNvPr>
            <p:cNvGrpSpPr/>
            <p:nvPr/>
          </p:nvGrpSpPr>
          <p:grpSpPr>
            <a:xfrm>
              <a:off x="8722646" y="883469"/>
              <a:ext cx="2623931" cy="268356"/>
              <a:chOff x="7036901" y="3944677"/>
              <a:chExt cx="2623931" cy="268356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DC61F5A-076D-4074-810E-1E3F0DB5A3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6901" y="3944677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2EA586D4-493F-4DB7-B8AE-9E1E33498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902" y="3944679"/>
                <a:ext cx="1311965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61BF5DD3-CFAE-42A8-BB7F-532BB3B0E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8867" y="3944677"/>
                <a:ext cx="1311965" cy="0"/>
              </a:xfrm>
              <a:prstGeom prst="straightConnector1">
                <a:avLst/>
              </a:prstGeom>
              <a:ln w="381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1EDEE7-5429-449F-9A33-81A21A4E2C12}"/>
                </a:ext>
              </a:extLst>
            </p:cNvPr>
            <p:cNvSpPr txBox="1"/>
            <p:nvPr/>
          </p:nvSpPr>
          <p:spPr>
            <a:xfrm>
              <a:off x="8624058" y="657639"/>
              <a:ext cx="140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hepatic duct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6A0371-13B6-4372-9876-E739864B435C}"/>
                </a:ext>
              </a:extLst>
            </p:cNvPr>
            <p:cNvSpPr txBox="1"/>
            <p:nvPr/>
          </p:nvSpPr>
          <p:spPr>
            <a:xfrm>
              <a:off x="10031481" y="65471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bile duct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DFA0D70-1514-4336-A637-443417F29DFF}"/>
                </a:ext>
              </a:extLst>
            </p:cNvPr>
            <p:cNvSpPr txBox="1"/>
            <p:nvPr/>
          </p:nvSpPr>
          <p:spPr>
            <a:xfrm rot="20911843">
              <a:off x="8772039" y="970942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Cystic duct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14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5B74BF-FAA8-44D7-B996-DD2F051D1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3" b="5869"/>
          <a:stretch/>
        </p:blipFill>
        <p:spPr>
          <a:xfrm>
            <a:off x="8961694" y="4307966"/>
            <a:ext cx="3228812" cy="21903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0536A8F-5997-40FB-AF39-FFF79D20A0E3}"/>
              </a:ext>
            </a:extLst>
          </p:cNvPr>
          <p:cNvGrpSpPr/>
          <p:nvPr/>
        </p:nvGrpSpPr>
        <p:grpSpPr>
          <a:xfrm>
            <a:off x="8926008" y="508787"/>
            <a:ext cx="3319394" cy="3399749"/>
            <a:chOff x="8911024" y="1901737"/>
            <a:chExt cx="3319394" cy="33997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B3209B-9099-4B66-8401-A118D0C70203}"/>
                </a:ext>
              </a:extLst>
            </p:cNvPr>
            <p:cNvGrpSpPr/>
            <p:nvPr/>
          </p:nvGrpSpPr>
          <p:grpSpPr>
            <a:xfrm>
              <a:off x="8911024" y="1901737"/>
              <a:ext cx="3319394" cy="3399749"/>
              <a:chOff x="8911024" y="1901737"/>
              <a:chExt cx="3319394" cy="339974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5DDEC2A-DC37-41AE-B577-ED9837F416AB}"/>
                  </a:ext>
                </a:extLst>
              </p:cNvPr>
              <p:cNvGrpSpPr/>
              <p:nvPr/>
            </p:nvGrpSpPr>
            <p:grpSpPr>
              <a:xfrm>
                <a:off x="8911024" y="1901737"/>
                <a:ext cx="3319394" cy="3399749"/>
                <a:chOff x="8911024" y="1901737"/>
                <a:chExt cx="3319394" cy="339974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59062131-7221-4132-895D-A5EDF24668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462" t="4506" b="15324"/>
                <a:stretch/>
              </p:blipFill>
              <p:spPr>
                <a:xfrm>
                  <a:off x="8911024" y="1901737"/>
                  <a:ext cx="3280976" cy="3399749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F5CA03F-BA30-437F-BF25-145BCB149A05}"/>
                    </a:ext>
                  </a:extLst>
                </p:cNvPr>
                <p:cNvSpPr/>
                <p:nvPr/>
              </p:nvSpPr>
              <p:spPr>
                <a:xfrm>
                  <a:off x="10551512" y="4260955"/>
                  <a:ext cx="943258" cy="147216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D51EC94-260D-4C9B-BBBC-03E5535A79CA}"/>
                    </a:ext>
                  </a:extLst>
                </p:cNvPr>
                <p:cNvSpPr/>
                <p:nvPr/>
              </p:nvSpPr>
              <p:spPr>
                <a:xfrm>
                  <a:off x="8963188" y="4960722"/>
                  <a:ext cx="772483" cy="340764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09C36A8-0E54-4AEE-B253-D622D6129C1C}"/>
                    </a:ext>
                  </a:extLst>
                </p:cNvPr>
                <p:cNvSpPr/>
                <p:nvPr/>
              </p:nvSpPr>
              <p:spPr>
                <a:xfrm>
                  <a:off x="11356098" y="3260847"/>
                  <a:ext cx="805381" cy="3407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61666C9-6E8E-4F3E-9850-85DA75AE983B}"/>
                    </a:ext>
                  </a:extLst>
                </p:cNvPr>
                <p:cNvSpPr/>
                <p:nvPr/>
              </p:nvSpPr>
              <p:spPr>
                <a:xfrm>
                  <a:off x="11287159" y="3244333"/>
                  <a:ext cx="94325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  <a:uFill>
                        <a:solidFill>
                          <a:srgbClr val="00B0F0"/>
                        </a:solidFill>
                      </a:uFill>
                    </a:rPr>
                    <a:t>First</a:t>
                  </a:r>
                  <a:r>
                    <a:rPr lang="en-US" sz="900" b="1" dirty="0">
                      <a:solidFill>
                        <a:schemeClr val="tx1"/>
                      </a:solidFill>
                      <a:uFill>
                        <a:solidFill>
                          <a:srgbClr val="00B0F0"/>
                        </a:solidFill>
                      </a:uFill>
                    </a:rPr>
                    <a:t> </a:t>
                  </a:r>
                  <a:r>
                    <a:rPr lang="en-US" sz="900" dirty="0">
                      <a:solidFill>
                        <a:schemeClr val="tx1"/>
                      </a:solidFill>
                      <a:uFill>
                        <a:solidFill>
                          <a:srgbClr val="00B0F0"/>
                        </a:solidFill>
                      </a:uFill>
                    </a:rPr>
                    <a:t>part of </a:t>
                  </a:r>
                  <a:br>
                    <a:rPr lang="en-US" sz="900" dirty="0">
                      <a:solidFill>
                        <a:schemeClr val="tx1"/>
                      </a:solidFill>
                      <a:uFill>
                        <a:solidFill>
                          <a:srgbClr val="00B0F0"/>
                        </a:solidFill>
                      </a:uFill>
                    </a:rPr>
                  </a:br>
                  <a:r>
                    <a:rPr lang="en-US" sz="900" dirty="0">
                      <a:solidFill>
                        <a:schemeClr val="tx1"/>
                      </a:solidFill>
                      <a:uFill>
                        <a:solidFill>
                          <a:srgbClr val="00B0F0"/>
                        </a:solidFill>
                      </a:uFill>
                    </a:rPr>
                    <a:t>the duodenum 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417833-BC10-492F-BFAB-DB6E1D15A8EA}"/>
                  </a:ext>
                </a:extLst>
              </p:cNvPr>
              <p:cNvSpPr/>
              <p:nvPr/>
            </p:nvSpPr>
            <p:spPr>
              <a:xfrm>
                <a:off x="11186160" y="2972506"/>
                <a:ext cx="780855" cy="19547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A9EFF4-C4B6-43BB-9B5C-DB0B17FBC0F2}"/>
                </a:ext>
              </a:extLst>
            </p:cNvPr>
            <p:cNvSpPr/>
            <p:nvPr/>
          </p:nvSpPr>
          <p:spPr>
            <a:xfrm>
              <a:off x="10965670" y="2151654"/>
              <a:ext cx="601199" cy="195477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ACB5904-6C9A-4436-8723-9FE09787AF69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Gallbladder</a:t>
            </a:r>
          </a:p>
          <a:p>
            <a:r>
              <a:rPr lang="en-US" sz="3600" b="1" dirty="0"/>
              <a:t>Relation &amp; Supply </a:t>
            </a:r>
            <a:endParaRPr lang="en-US" sz="32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F8DCF-0799-442D-8678-A377AC03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38714"/>
              </p:ext>
            </p:extLst>
          </p:nvPr>
        </p:nvGraphicFramePr>
        <p:xfrm>
          <a:off x="738650" y="1556514"/>
          <a:ext cx="8206567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279">
                  <a:extLst>
                    <a:ext uri="{9D8B030D-6E8A-4147-A177-3AD203B41FA5}">
                      <a16:colId xmlns:a16="http://schemas.microsoft.com/office/drawing/2014/main" val="1430673266"/>
                    </a:ext>
                  </a:extLst>
                </a:gridCol>
                <a:gridCol w="3423144">
                  <a:extLst>
                    <a:ext uri="{9D8B030D-6E8A-4147-A177-3AD203B41FA5}">
                      <a16:colId xmlns:a16="http://schemas.microsoft.com/office/drawing/2014/main" val="2305179835"/>
                    </a:ext>
                  </a:extLst>
                </a:gridCol>
                <a:gridCol w="3423144">
                  <a:extLst>
                    <a:ext uri="{9D8B030D-6E8A-4147-A177-3AD203B41FA5}">
                      <a16:colId xmlns:a16="http://schemas.microsoft.com/office/drawing/2014/main" val="210792652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/>
                      <a:r>
                        <a:rPr lang="en-GB" sz="1600" b="1" i="0" dirty="0">
                          <a:latin typeface="+mn-lt"/>
                        </a:rPr>
                        <a:t>Relation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GB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Anterior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GB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Posterior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0874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The </a:t>
                      </a:r>
                      <a:r>
                        <a:rPr lang="en-US" sz="1600" b="0" i="0" u="sng" baseline="0" dirty="0">
                          <a:solidFill>
                            <a:schemeClr val="tx1"/>
                          </a:solidFill>
                          <a:uFillTx/>
                        </a:rPr>
                        <a:t>anterior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abdominal wall 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The </a:t>
                      </a:r>
                      <a:r>
                        <a:rPr lang="en-US" sz="1600" b="0" i="0" u="sng" baseline="0" dirty="0">
                          <a:solidFill>
                            <a:schemeClr val="tx1"/>
                          </a:solidFill>
                          <a:uFillTx/>
                        </a:rPr>
                        <a:t>inferior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 surface of the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liver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66"/>
                            </a:solidFill>
                          </a:uFill>
                        </a:rPr>
                        <a:t>The </a:t>
                      </a: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transverse colon 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1</a:t>
                      </a:r>
                      <a:r>
                        <a:rPr lang="en-US" sz="1600" b="1" i="0" u="heavy" baseline="3000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st</a:t>
                      </a:r>
                      <a:r>
                        <a:rPr lang="en-US" sz="1600" b="0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 part of the </a:t>
                      </a: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duodenum</a:t>
                      </a:r>
                      <a:r>
                        <a:rPr lang="en-US" sz="1600" b="0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2</a:t>
                      </a:r>
                      <a:r>
                        <a:rPr lang="en-US" sz="1600" b="1" i="0" u="heavy" baseline="3000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nd</a:t>
                      </a:r>
                      <a:r>
                        <a:rPr lang="en-US" sz="1600" b="0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 part of the </a:t>
                      </a: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duodenum</a:t>
                      </a:r>
                      <a:r>
                        <a:rPr lang="en-US" sz="1600" b="0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634018"/>
                  </a:ext>
                </a:extLst>
              </a:tr>
              <a:tr h="45707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Blood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b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supply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The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cystic artery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, a branch of the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right </a:t>
                      </a: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hepatic artery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  <a:latin typeface="+mn-lt"/>
                        </a:rPr>
                        <a:t>. 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The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cystic vein 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drains </a:t>
                      </a:r>
                      <a:r>
                        <a:rPr lang="en-US" sz="1600" b="1" i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directly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 into the </a:t>
                      </a:r>
                      <a:r>
                        <a:rPr lang="en-US" sz="16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  <a:latin typeface="+mn-lt"/>
                        </a:rPr>
                        <a:t>portal vein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. 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Several very small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arteries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 and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veins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 also run between the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liver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 &amp; </a:t>
                      </a:r>
                      <a:r>
                        <a:rPr lang="en-US" sz="1600" b="1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gallbladder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2060"/>
                            </a:solidFill>
                          </a:uFill>
                          <a:latin typeface="+mn-lt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66372"/>
                  </a:ext>
                </a:extLst>
              </a:tr>
              <a:tr h="45707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Lymph drainage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The lymph drains into a </a:t>
                      </a:r>
                      <a:r>
                        <a:rPr lang="en-US" sz="16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</a:rPr>
                        <a:t>cystic lymph node</a:t>
                      </a:r>
                      <a:r>
                        <a:rPr lang="en-US" sz="1600" b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situated near the neck of the gallbladder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From here, the lymph vessels pass to the </a:t>
                      </a:r>
                      <a:r>
                        <a:rPr lang="en-US" sz="16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hepatic nodes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along the course of the hepatic artery and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+mn-lt"/>
                        </a:rPr>
                        <a:t>then to the </a:t>
                      </a:r>
                      <a:r>
                        <a:rPr lang="en-US" sz="1600" b="1" u="heavy" baseline="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celiac nodes</a:t>
                      </a:r>
                      <a:r>
                        <a:rPr lang="en-US" sz="1600" b="1" u="none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(lastly)</a:t>
                      </a:r>
                      <a:endParaRPr lang="en-US" sz="1600" b="1" i="0" u="none" baseline="0" dirty="0">
                        <a:solidFill>
                          <a:srgbClr val="FF0000"/>
                        </a:solidFill>
                        <a:uFill>
                          <a:solidFill>
                            <a:srgbClr val="002060"/>
                          </a:solidFill>
                        </a:u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655713"/>
                  </a:ext>
                </a:extLst>
              </a:tr>
              <a:tr h="45707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Nerve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Sympathetic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</a:t>
                      </a:r>
                      <a:r>
                        <a:rPr lang="en-US" sz="16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parasympathetic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vagal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fibers form the 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celiac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plexus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The gallbladder contracts in response to the hormone </a:t>
                      </a: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cholecystokinin</a:t>
                      </a:r>
                      <a:r>
                        <a:rPr 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which is produced by the mucous membrane of the duodenum on the arrival of fatty food from the stomach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*Gallbladder </a:t>
                      </a:r>
                      <a:r>
                        <a:rPr lang="en-US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 affected </a:t>
                      </a:r>
                      <a:r>
                        <a:rPr lang="en-US" sz="16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nerves, its </a:t>
                      </a:r>
                      <a:r>
                        <a:rPr lang="en-US" sz="16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affect</a:t>
                      </a:r>
                      <a:r>
                        <a:rPr lang="en-US" sz="1600" b="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US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cholecystokinin hormone </a:t>
                      </a:r>
                      <a:r>
                        <a:rPr lang="en-US" sz="16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(secrete with fatty meal &amp; stimulate by transportation of bile)</a:t>
                      </a:r>
                      <a:endParaRPr lang="en-US" sz="16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26346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5A404A-88E2-42F5-B817-6A91C9F1400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1149150" y="2036051"/>
            <a:ext cx="221932" cy="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4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9B3620D-9792-4CE7-832E-F37D99803541}"/>
              </a:ext>
            </a:extLst>
          </p:cNvPr>
          <p:cNvSpPr txBox="1">
            <a:spLocks/>
          </p:cNvSpPr>
          <p:nvPr/>
        </p:nvSpPr>
        <p:spPr>
          <a:xfrm>
            <a:off x="738649" y="1377406"/>
            <a:ext cx="7669948" cy="26357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cystic duct is about 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1.5 inches (3.8-4 cm)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long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connects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the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 pitchFamily="18" charset="0"/>
              </a:rPr>
              <a:t>neck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of the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cs typeface="Times New Roman" pitchFamily="18" charset="0"/>
              </a:rPr>
              <a:t>gallbladder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to the </a:t>
            </a:r>
            <a:r>
              <a:rPr lang="en-US" sz="2400" b="1" u="heavy" dirty="0">
                <a:uFill>
                  <a:solidFill>
                    <a:srgbClr val="7030A0"/>
                  </a:solidFill>
                </a:uFill>
              </a:rPr>
              <a:t>common hepatic duct</a:t>
            </a:r>
            <a:r>
              <a:rPr lang="en-US" sz="2400" b="1" dirty="0">
                <a:uFill>
                  <a:solidFill>
                    <a:srgbClr val="7030A0"/>
                  </a:solidFill>
                </a:uFill>
              </a:rPr>
              <a:t> 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form the </a:t>
            </a:r>
            <a:r>
              <a:rPr lang="en-US" sz="2400" b="1" u="heavy" dirty="0">
                <a:uFill>
                  <a:solidFill>
                    <a:srgbClr val="CC9900"/>
                  </a:solidFill>
                </a:uFill>
              </a:rPr>
              <a:t>common</a:t>
            </a:r>
            <a:r>
              <a:rPr lang="en-US" sz="2400" u="heavy" dirty="0">
                <a:uFill>
                  <a:solidFill>
                    <a:srgbClr val="CC9900"/>
                  </a:solidFill>
                </a:uFill>
              </a:rPr>
              <a:t> </a:t>
            </a:r>
            <a:r>
              <a:rPr lang="en-US" sz="2400" b="1" u="heavy" dirty="0">
                <a:uFill>
                  <a:solidFill>
                    <a:srgbClr val="CC9900"/>
                  </a:solidFill>
                </a:uFill>
              </a:rPr>
              <a:t>bile duct</a:t>
            </a:r>
            <a:endParaRPr lang="en-US" sz="2200" dirty="0">
              <a:solidFill>
                <a:srgbClr val="C00000"/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It is usually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somewhat S shaped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descends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for a variable distance in the right free margin of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lesser omentum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mucous membrane of the 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00"/>
                  </a:solidFill>
                </a:uFill>
                <a:cs typeface="Times New Roman" pitchFamily="18" charset="0"/>
              </a:rPr>
              <a:t>cystic duct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is raised to form a 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spiral fold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(inside)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that is continuous with a similar fold in the neck of the gallbladder.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The fold is commonly known as the 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“</a:t>
            </a:r>
            <a:r>
              <a:rPr lang="en-US" sz="2200" u="heavy" dirty="0">
                <a:solidFill>
                  <a:srgbClr val="C00000"/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spiral valve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” </a:t>
            </a:r>
            <a:r>
              <a:rPr lang="en-US" sz="2200" dirty="0"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(to keep the lumen constantly open)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5C86D6-AECE-4A36-853D-A5A16A1EE1A1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Cystic Duct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195DE-F235-453F-9D59-21FE7F98952A}"/>
              </a:ext>
            </a:extLst>
          </p:cNvPr>
          <p:cNvGrpSpPr/>
          <p:nvPr/>
        </p:nvGrpSpPr>
        <p:grpSpPr>
          <a:xfrm>
            <a:off x="8730832" y="1615551"/>
            <a:ext cx="2722519" cy="562444"/>
            <a:chOff x="8624058" y="654719"/>
            <a:chExt cx="2722519" cy="5624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2D539D-D9B5-42A4-8A31-4C219C152742}"/>
                </a:ext>
              </a:extLst>
            </p:cNvPr>
            <p:cNvGrpSpPr/>
            <p:nvPr/>
          </p:nvGrpSpPr>
          <p:grpSpPr>
            <a:xfrm>
              <a:off x="8722646" y="883469"/>
              <a:ext cx="2623931" cy="268356"/>
              <a:chOff x="7036901" y="3944677"/>
              <a:chExt cx="2623931" cy="268356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69414CE-FE70-487C-AC8F-9871FE42E3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6901" y="3944677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B74AEB2-386E-4787-95E7-7920B320F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902" y="3944679"/>
                <a:ext cx="1311965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E20DC21-48AA-48E1-98DF-E87E8A962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8867" y="3944677"/>
                <a:ext cx="1311965" cy="0"/>
              </a:xfrm>
              <a:prstGeom prst="straightConnector1">
                <a:avLst/>
              </a:prstGeom>
              <a:ln w="381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AE1329-A083-46F6-8854-84E9FA3A215B}"/>
                </a:ext>
              </a:extLst>
            </p:cNvPr>
            <p:cNvSpPr txBox="1"/>
            <p:nvPr/>
          </p:nvSpPr>
          <p:spPr>
            <a:xfrm>
              <a:off x="8624058" y="657639"/>
              <a:ext cx="140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hepatic duct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A1A05-6B40-451F-BE70-F9535068BD35}"/>
                </a:ext>
              </a:extLst>
            </p:cNvPr>
            <p:cNvSpPr txBox="1"/>
            <p:nvPr/>
          </p:nvSpPr>
          <p:spPr>
            <a:xfrm>
              <a:off x="10031481" y="654719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bile duct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A4971-ACBF-41A2-8D7C-EBBE92E99344}"/>
                </a:ext>
              </a:extLst>
            </p:cNvPr>
            <p:cNvSpPr txBox="1"/>
            <p:nvPr/>
          </p:nvSpPr>
          <p:spPr>
            <a:xfrm rot="20911843">
              <a:off x="8772039" y="970942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Cystic duct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12F493-5ACC-45B7-8469-7DED3EFA0F7F}"/>
              </a:ext>
            </a:extLst>
          </p:cNvPr>
          <p:cNvGrpSpPr/>
          <p:nvPr/>
        </p:nvGrpSpPr>
        <p:grpSpPr>
          <a:xfrm>
            <a:off x="8648439" y="3429000"/>
            <a:ext cx="3044756" cy="2903475"/>
            <a:chOff x="7674548" y="3789769"/>
            <a:chExt cx="3044756" cy="29034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570386-6E21-4117-B46C-DBE5C0461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120"/>
            <a:stretch/>
          </p:blipFill>
          <p:spPr>
            <a:xfrm>
              <a:off x="7674548" y="3789769"/>
              <a:ext cx="3044756" cy="290347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E60594-21A4-4BE3-8686-F2A5EB4DDC15}"/>
                </a:ext>
              </a:extLst>
            </p:cNvPr>
            <p:cNvSpPr/>
            <p:nvPr/>
          </p:nvSpPr>
          <p:spPr>
            <a:xfrm>
              <a:off x="9024834" y="4357619"/>
              <a:ext cx="682199" cy="23554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A7842F-DADD-4BEA-966D-C5A7A8FACA18}"/>
                </a:ext>
              </a:extLst>
            </p:cNvPr>
            <p:cNvSpPr/>
            <p:nvPr/>
          </p:nvSpPr>
          <p:spPr>
            <a:xfrm>
              <a:off x="10004050" y="4961468"/>
              <a:ext cx="715254" cy="33140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FFEFFE-845B-4E23-AB7F-22CBE78A07F9}"/>
                </a:ext>
              </a:extLst>
            </p:cNvPr>
            <p:cNvSpPr/>
            <p:nvPr/>
          </p:nvSpPr>
          <p:spPr>
            <a:xfrm>
              <a:off x="9534897" y="6156202"/>
              <a:ext cx="577291" cy="331408"/>
            </a:xfrm>
            <a:prstGeom prst="rect">
              <a:avLst/>
            </a:prstGeom>
            <a:noFill/>
            <a:ln w="28575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81383-F8DC-49D7-9958-17E155E07740}"/>
                </a:ext>
              </a:extLst>
            </p:cNvPr>
            <p:cNvSpPr/>
            <p:nvPr/>
          </p:nvSpPr>
          <p:spPr>
            <a:xfrm>
              <a:off x="7918262" y="5187513"/>
              <a:ext cx="759573" cy="19131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heavy" dirty="0">
                <a:uFill>
                  <a:solidFill>
                    <a:schemeClr val="accent5"/>
                  </a:solidFill>
                </a:u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89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27901C-BA4F-4C88-9131-2995C9812BBB}"/>
              </a:ext>
            </a:extLst>
          </p:cNvPr>
          <p:cNvSpPr txBox="1"/>
          <p:nvPr/>
        </p:nvSpPr>
        <p:spPr>
          <a:xfrm>
            <a:off x="0" y="1243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B6405-01C9-454F-8DD8-A4884143D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67103"/>
              </p:ext>
            </p:extLst>
          </p:nvPr>
        </p:nvGraphicFramePr>
        <p:xfrm>
          <a:off x="330200" y="709095"/>
          <a:ext cx="11531600" cy="5930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739">
                  <a:extLst>
                    <a:ext uri="{9D8B030D-6E8A-4147-A177-3AD203B41FA5}">
                      <a16:colId xmlns:a16="http://schemas.microsoft.com/office/drawing/2014/main" val="1359789789"/>
                    </a:ext>
                  </a:extLst>
                </a:gridCol>
                <a:gridCol w="1064720">
                  <a:extLst>
                    <a:ext uri="{9D8B030D-6E8A-4147-A177-3AD203B41FA5}">
                      <a16:colId xmlns:a16="http://schemas.microsoft.com/office/drawing/2014/main" val="2913494351"/>
                    </a:ext>
                  </a:extLst>
                </a:gridCol>
                <a:gridCol w="5364241">
                  <a:extLst>
                    <a:ext uri="{9D8B030D-6E8A-4147-A177-3AD203B41FA5}">
                      <a16:colId xmlns:a16="http://schemas.microsoft.com/office/drawing/2014/main" val="2326566646"/>
                    </a:ext>
                  </a:extLst>
                </a:gridCol>
                <a:gridCol w="4279900">
                  <a:extLst>
                    <a:ext uri="{9D8B030D-6E8A-4147-A177-3AD203B41FA5}">
                      <a16:colId xmlns:a16="http://schemas.microsoft.com/office/drawing/2014/main" val="387921719"/>
                    </a:ext>
                  </a:extLst>
                </a:gridCol>
              </a:tblGrid>
              <a:tr h="150610">
                <a:tc gridSpan="2">
                  <a:txBody>
                    <a:bodyPr/>
                    <a:lstStyle/>
                    <a:p>
                      <a:pPr algn="l" rtl="0"/>
                      <a:endParaRPr lang="en-GB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500" b="1" dirty="0"/>
                        <a:t>Pancreas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500" b="1" dirty="0"/>
                        <a:t>Gallbladder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47104"/>
                  </a:ext>
                </a:extLst>
              </a:tr>
              <a:tr h="2590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dirty="0"/>
                        <a:t>Parts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Head, neck, body </a:t>
                      </a:r>
                      <a:r>
                        <a:rPr lang="en-GB" sz="15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500" dirty="0"/>
                        <a:t>L1</a:t>
                      </a:r>
                    </a:p>
                    <a:p>
                      <a:pPr algn="l" rtl="0"/>
                      <a:r>
                        <a:rPr lang="en-GB" sz="1500" dirty="0"/>
                        <a:t>Tail </a:t>
                      </a:r>
                      <a:r>
                        <a:rPr lang="en-GB" sz="15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500" dirty="0"/>
                        <a:t> T12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dirty="0"/>
                        <a:t>Fundus, body, and neck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51585"/>
                  </a:ext>
                </a:extLst>
              </a:tr>
              <a:tr h="481015">
                <a:tc rowSpan="2"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Relations </a:t>
                      </a:r>
                    </a:p>
                  </a:txBody>
                  <a:tcPr vert="vert270"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Anteriorly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Stomach separated by lesser sac </a:t>
                      </a:r>
                    </a:p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Transverse colon &amp; transverse mesocolon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Anterior abdominal wall </a:t>
                      </a:r>
                    </a:p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Inferior surface of the liver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3159"/>
                  </a:ext>
                </a:extLst>
              </a:tr>
              <a:tr h="72023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Posteriorly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Bile duct, </a:t>
                      </a:r>
                      <a:r>
                        <a:rPr lang="en-GB" sz="1500" dirty="0">
                          <a:solidFill>
                            <a:srgbClr val="0070C0"/>
                          </a:solidFill>
                        </a:rPr>
                        <a:t>portal</a:t>
                      </a:r>
                      <a:r>
                        <a:rPr lang="en-GB" sz="1500" dirty="0"/>
                        <a:t> &amp; </a:t>
                      </a:r>
                      <a:r>
                        <a:rPr lang="en-GB" sz="1500" dirty="0">
                          <a:solidFill>
                            <a:srgbClr val="0070C0"/>
                          </a:solidFill>
                        </a:rPr>
                        <a:t>splenic</a:t>
                      </a:r>
                      <a:r>
                        <a:rPr lang="en-GB" sz="1500" dirty="0"/>
                        <a:t> veins, </a:t>
                      </a:r>
                      <a:r>
                        <a:rPr lang="en-GB" sz="1500" dirty="0">
                          <a:solidFill>
                            <a:srgbClr val="0070C0"/>
                          </a:solidFill>
                        </a:rPr>
                        <a:t>inferior vena cava</a:t>
                      </a:r>
                      <a:r>
                        <a:rPr lang="en-GB" sz="1500" dirty="0"/>
                        <a:t>, 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aorta</a:t>
                      </a:r>
                      <a:r>
                        <a:rPr lang="en-GB" sz="1500" dirty="0"/>
                        <a:t> &amp; origin of 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superior mesenteric </a:t>
                      </a:r>
                      <a:r>
                        <a:rPr lang="en-GB" sz="1500" dirty="0"/>
                        <a:t>artery </a:t>
                      </a:r>
                    </a:p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Left </a:t>
                      </a:r>
                      <a:r>
                        <a:rPr lang="en-GB" sz="1500" dirty="0">
                          <a:solidFill>
                            <a:srgbClr val="996633"/>
                          </a:solidFill>
                        </a:rPr>
                        <a:t>psoas</a:t>
                      </a:r>
                      <a:r>
                        <a:rPr lang="en-GB" sz="1500" dirty="0"/>
                        <a:t> muscle, left adrenal gland, left renal vessels &amp; upper 1/3rd of left kidney </a:t>
                      </a:r>
                    </a:p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Hilum of the spleen.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Transverse colon </a:t>
                      </a:r>
                    </a:p>
                    <a:p>
                      <a:pPr marL="108000" indent="-108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/>
                        <a:t>First and second part of duodenum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13199"/>
                  </a:ext>
                </a:extLst>
              </a:tr>
              <a:tr h="570174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Duct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Main Duct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(of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Wirsung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): Joins common bile duct &amp; together they open into a small hepatopancreatic ampulla (Ampulla of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Vater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Accessory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Duct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(of Santorini) drains superior portion of the head 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Cystic duct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connects the neck of the gallbladder to the common hepatic duct to form the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bile duct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78996"/>
                  </a:ext>
                </a:extLst>
              </a:tr>
              <a:tr h="464747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Arterial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u="sng" dirty="0">
                          <a:solidFill>
                            <a:sysClr val="windowText" lastClr="000000"/>
                          </a:solidFill>
                        </a:rPr>
                        <a:t>Head and neck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superior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</a:rPr>
                        <a:t>pancreatico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)duodenal 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artery (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celiac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) and 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inferior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</a:rPr>
                        <a:t>pancreatico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)duodenal artery 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superior mesenteric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GB" sz="1500" u="sng" dirty="0">
                          <a:solidFill>
                            <a:sysClr val="windowText" lastClr="000000"/>
                          </a:solidFill>
                        </a:rPr>
                        <a:t>Body and tail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splenic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 artery (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celiac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Cystic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artery (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</a:rPr>
                        <a:t>right hepatic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artery)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86849"/>
                  </a:ext>
                </a:extLst>
              </a:tr>
              <a:tr h="592018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Venous drainage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500" i="0" u="sng" dirty="0">
                          <a:solidFill>
                            <a:sysClr val="windowText" lastClr="000000"/>
                          </a:solidFill>
                        </a:rPr>
                        <a:t>Head and neck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GB" sz="1500" i="0" dirty="0">
                          <a:solidFill>
                            <a:srgbClr val="0070C0"/>
                          </a:solidFill>
                        </a:rPr>
                        <a:t>superior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</a:rPr>
                        <a:t> and </a:t>
                      </a:r>
                      <a:r>
                        <a:rPr lang="en-GB" sz="1500" i="0" dirty="0">
                          <a:solidFill>
                            <a:srgbClr val="0070C0"/>
                          </a:solidFill>
                        </a:rPr>
                        <a:t>inferior </a:t>
                      </a:r>
                      <a:r>
                        <a:rPr lang="en-GB" sz="1500" i="0" dirty="0" err="1">
                          <a:solidFill>
                            <a:srgbClr val="0070C0"/>
                          </a:solidFill>
                        </a:rPr>
                        <a:t>pancreatico</a:t>
                      </a:r>
                      <a:r>
                        <a:rPr lang="en-GB" sz="1500" i="0" dirty="0">
                          <a:solidFill>
                            <a:srgbClr val="0070C0"/>
                          </a:solidFill>
                        </a:rPr>
                        <a:t>)duodenal 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</a:rPr>
                        <a:t>veins</a:t>
                      </a:r>
                    </a:p>
                    <a:p>
                      <a:pPr algn="l" rtl="0"/>
                      <a:r>
                        <a:rPr lang="en-GB" sz="1500" i="0" u="sng" dirty="0">
                          <a:solidFill>
                            <a:sysClr val="windowText" lastClr="000000"/>
                          </a:solidFill>
                        </a:rPr>
                        <a:t>Body and tail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en-GB" sz="1500" i="0" dirty="0">
                          <a:solidFill>
                            <a:srgbClr val="0070C0"/>
                          </a:solidFill>
                        </a:rPr>
                        <a:t>splenic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</a:rPr>
                        <a:t> vein 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500" i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portal</a:t>
                      </a:r>
                      <a:r>
                        <a:rPr lang="en-GB" sz="1500" i="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vein</a:t>
                      </a:r>
                      <a:endParaRPr lang="en-GB" sz="15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500" dirty="0">
                          <a:solidFill>
                            <a:srgbClr val="0070C0"/>
                          </a:solidFill>
                        </a:rPr>
                        <a:t>Cystic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vein</a:t>
                      </a:r>
                      <a:r>
                        <a:rPr lang="en-GB" sz="15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50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portal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vein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60141"/>
                  </a:ext>
                </a:extLst>
              </a:tr>
              <a:tr h="370012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Lymphatic drainage 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rgbClr val="92D050"/>
                          </a:solidFill>
                        </a:rPr>
                        <a:t>Pyloric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</a:rPr>
                        <a:t>hepatic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 and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</a:rPr>
                        <a:t>splenic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 nodes 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celiac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superior</a:t>
                      </a:r>
                      <a:r>
                        <a:rPr lang="en-GB" sz="15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mesenteric</a:t>
                      </a:r>
                      <a:r>
                        <a:rPr lang="en-GB" sz="15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  <a:sym typeface="Wingdings" panose="05000000000000000000" pitchFamily="2" charset="2"/>
                        </a:rPr>
                        <a:t>nodes</a:t>
                      </a:r>
                      <a:endParaRPr lang="en-GB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500" dirty="0">
                          <a:solidFill>
                            <a:srgbClr val="92D050"/>
                          </a:solidFill>
                        </a:rPr>
                        <a:t>Cystic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lymph node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hepatic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nodes  </a:t>
                      </a:r>
                      <a:r>
                        <a:rPr lang="en-GB" sz="1500" dirty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celiac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nodes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3252"/>
                  </a:ext>
                </a:extLst>
              </a:tr>
              <a:tr h="592018">
                <a:tc gridSpan="2">
                  <a:txBody>
                    <a:bodyPr/>
                    <a:lstStyle/>
                    <a:p>
                      <a:pPr algn="ctr" rtl="0"/>
                      <a:r>
                        <a:rPr lang="en-GB" sz="1500" b="1" i="0" dirty="0"/>
                        <a:t>Nerve supply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Sympathetic: </a:t>
                      </a:r>
                      <a:r>
                        <a:rPr lang="en-GB" sz="1500" dirty="0">
                          <a:solidFill>
                            <a:srgbClr val="FFE521"/>
                          </a:solidFill>
                        </a:rPr>
                        <a:t>thoracic</a:t>
                      </a:r>
                      <a:r>
                        <a:rPr lang="en-GB" sz="15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rgbClr val="FFE521"/>
                          </a:solidFill>
                        </a:rPr>
                        <a:t>splanchnic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 nerves (inhibitory)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Parasympathetic: </a:t>
                      </a:r>
                      <a:r>
                        <a:rPr lang="en-GB" sz="1500" dirty="0">
                          <a:solidFill>
                            <a:srgbClr val="FFE521"/>
                          </a:solidFill>
                        </a:rPr>
                        <a:t>vagus</a:t>
                      </a:r>
                      <a:r>
                        <a:rPr lang="en-GB" sz="1500" dirty="0">
                          <a:solidFill>
                            <a:sysClr val="windowText" lastClr="000000"/>
                          </a:solidFill>
                        </a:rPr>
                        <a:t> nerve (excitatory)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Sympathetic and parasympathetic </a:t>
                      </a:r>
                      <a:r>
                        <a:rPr lang="en-GB" sz="1500" dirty="0">
                          <a:solidFill>
                            <a:srgbClr val="FFE521"/>
                          </a:solidFill>
                        </a:rPr>
                        <a:t>vagal</a:t>
                      </a:r>
                      <a:r>
                        <a:rPr lang="en-GB" sz="15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fibers</a:t>
                      </a:r>
                      <a:r>
                        <a:rPr lang="en-GB" sz="15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en-GB" sz="15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rgbClr val="FFE521"/>
                          </a:solidFill>
                        </a:rPr>
                        <a:t>celiac</a:t>
                      </a:r>
                      <a:r>
                        <a:rPr lang="en-GB" sz="15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GB" sz="1500" dirty="0">
                          <a:solidFill>
                            <a:srgbClr val="FFE521"/>
                          </a:solidFill>
                        </a:rPr>
                        <a:t>plexus</a:t>
                      </a:r>
                    </a:p>
                  </a:txBody>
                  <a:tcPr marL="87105" marR="87105" marT="43552" marB="435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9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80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id="{B98FC2DA-457F-4E15-82A5-85E2305F44F0}"/>
              </a:ext>
            </a:extLst>
          </p:cNvPr>
          <p:cNvSpPr txBox="1">
            <a:spLocks/>
          </p:cNvSpPr>
          <p:nvPr/>
        </p:nvSpPr>
        <p:spPr>
          <a:xfrm>
            <a:off x="245438" y="6029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(1) Which of the following is part of the Bile Ducts?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Interhepatic duct                                    B) Intralobular duct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Interlobular duct                                     D) Non of the them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(2) The Bile Secretion Rate is: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20 ml/hour                                               B) 40 ml/hour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60 ml/hour                                               D) 80 ml/hour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(3) Which of the following is responsible for STORAGE of bile?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A) Bile Ducts                                                B) Liver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C) Gallbladder                                             D) Pancreas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(4) Which part of the pancreas includes the uncinate process?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Head                                                        B) Neck   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Body                                                        D) Tail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(5) The pancreas is related to the posterior abdominal wall at: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9th right costal cartilage                     B) Transpyloric plane L1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8th right costal cartilage                     D) Transpyloric plane C6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(6) The gallbladder contracts in response to which hormone?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Secretin                                                      B) Gastrin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Cholecystokinin                                         D) insulin </a:t>
            </a:r>
          </a:p>
        </p:txBody>
      </p:sp>
      <p:sp>
        <p:nvSpPr>
          <p:cNvPr id="4" name="Shape 527">
            <a:extLst>
              <a:ext uri="{FF2B5EF4-FFF2-40B4-BE49-F238E27FC236}">
                <a16:creationId xmlns:a16="http://schemas.microsoft.com/office/drawing/2014/main" id="{0B108AA0-D091-451A-A851-26858A455AAB}"/>
              </a:ext>
            </a:extLst>
          </p:cNvPr>
          <p:cNvSpPr txBox="1">
            <a:spLocks/>
          </p:cNvSpPr>
          <p:nvPr/>
        </p:nvSpPr>
        <p:spPr>
          <a:xfrm>
            <a:off x="6546577" y="602974"/>
            <a:ext cx="539998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(7) Cystic duct connects the neck of the gallbladder to the common hepatic duct to form?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Pancreatic duct                                         B) Right hepatic duct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Left hepatic duct                                       D) Common bile duct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(8) The right and left hepatic ducts are formed at: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Porta hepatis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Splenic flexure   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Second part of duodenum   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Fundus of gallbladder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(9) The fundus of the gallbladder comes in contact with the anterior abdominal wall at the level of: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9th right rib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8th right rib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Tip of the 9th right costal cartilage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Tip of the 8th right costal cartilage</a:t>
            </a:r>
            <a:br>
              <a:rPr lang="en-US" sz="1600" dirty="0"/>
            </a:b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(10) Cystic duct usually somewhat?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Round shape                                    B) Pear shape</a:t>
            </a:r>
            <a:br>
              <a:rPr lang="en-US" sz="1600" dirty="0"/>
            </a:br>
            <a:r>
              <a:rPr lang="en-US" sz="1600" dirty="0"/>
              <a:t>C) Disc shape                                        D) S shape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04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541">
            <a:extLst>
              <a:ext uri="{FF2B5EF4-FFF2-40B4-BE49-F238E27FC236}">
                <a16:creationId xmlns:a16="http://schemas.microsoft.com/office/drawing/2014/main" id="{BBBC6514-00ED-43A0-9486-A612F524303E}"/>
              </a:ext>
            </a:extLst>
          </p:cNvPr>
          <p:cNvSpPr txBox="1">
            <a:spLocks/>
          </p:cNvSpPr>
          <p:nvPr/>
        </p:nvSpPr>
        <p:spPr>
          <a:xfrm>
            <a:off x="3658685" y="1690813"/>
            <a:ext cx="2106011" cy="4146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r>
              <a:rPr lang="pt-BR" sz="4000" dirty="0">
                <a:latin typeface="Agency FB" panose="020B0503020202020204" pitchFamily="34" charset="0"/>
              </a:rPr>
              <a:t>B</a:t>
            </a:r>
          </a:p>
          <a:p>
            <a:pPr marL="742950" indent="-742950" algn="ctr">
              <a:spcBef>
                <a:spcPts val="0"/>
              </a:spcBef>
              <a:buAutoNum type="arabicParenBoth"/>
            </a:pPr>
            <a:endParaRPr lang="pt-BR" sz="4000" dirty="0">
              <a:latin typeface="Agency FB" panose="020B0503020202020204" pitchFamily="34" charset="0"/>
            </a:endParaRPr>
          </a:p>
        </p:txBody>
      </p:sp>
      <p:sp>
        <p:nvSpPr>
          <p:cNvPr id="11" name="Shape 541">
            <a:extLst>
              <a:ext uri="{FF2B5EF4-FFF2-40B4-BE49-F238E27FC236}">
                <a16:creationId xmlns:a16="http://schemas.microsoft.com/office/drawing/2014/main" id="{8CEB97BE-0DDE-4DEF-A67A-98415F05CF6B}"/>
              </a:ext>
            </a:extLst>
          </p:cNvPr>
          <p:cNvSpPr txBox="1">
            <a:spLocks/>
          </p:cNvSpPr>
          <p:nvPr/>
        </p:nvSpPr>
        <p:spPr>
          <a:xfrm>
            <a:off x="6390907" y="1690813"/>
            <a:ext cx="2106011" cy="4146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D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A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C</a:t>
            </a:r>
          </a:p>
          <a:p>
            <a:pPr marL="742950" indent="-742950" algn="ctr">
              <a:spcBef>
                <a:spcPts val="0"/>
              </a:spcBef>
              <a:buAutoNum type="arabicParenBoth" startAt="6"/>
            </a:pPr>
            <a:r>
              <a:rPr lang="pt-BR" sz="4000" dirty="0">
                <a:latin typeface="Agency FB" panose="020B0503020202020204" pitchFamily="34" charset="0"/>
              </a:rPr>
              <a:t>D</a:t>
            </a:r>
          </a:p>
          <a:p>
            <a:pPr algn="ctr">
              <a:spcBef>
                <a:spcPts val="0"/>
              </a:spcBef>
            </a:pPr>
            <a:endParaRPr lang="pt-BR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b="1" dirty="0"/>
              <a:t>Location</a:t>
            </a:r>
            <a:r>
              <a:rPr lang="en-US" dirty="0"/>
              <a:t>, </a:t>
            </a:r>
            <a:r>
              <a:rPr lang="en-US" b="1" dirty="0"/>
              <a:t>surface anatomy</a:t>
            </a:r>
            <a:r>
              <a:rPr lang="en-US" dirty="0"/>
              <a:t>, </a:t>
            </a:r>
            <a:r>
              <a:rPr lang="en-US" b="1" dirty="0"/>
              <a:t>parts</a:t>
            </a:r>
            <a:r>
              <a:rPr lang="en-US" dirty="0"/>
              <a:t>, </a:t>
            </a:r>
            <a:r>
              <a:rPr lang="en-US" b="1" dirty="0"/>
              <a:t>relations</a:t>
            </a:r>
            <a:r>
              <a:rPr lang="en-US" dirty="0"/>
              <a:t> &amp; </a:t>
            </a:r>
            <a:r>
              <a:rPr lang="en-US" b="1" dirty="0"/>
              <a:t>peritoneal reflection </a:t>
            </a:r>
            <a:r>
              <a:rPr lang="en-US" dirty="0"/>
              <a:t>of the </a:t>
            </a:r>
            <a:r>
              <a:rPr lang="en-US" b="1" u="sng" dirty="0"/>
              <a:t>pancreas</a:t>
            </a:r>
            <a:r>
              <a:rPr lang="en-US" dirty="0"/>
              <a:t> and </a:t>
            </a:r>
            <a:r>
              <a:rPr lang="en-US" b="1" u="sng" dirty="0"/>
              <a:t>gall bladder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b="1" dirty="0"/>
              <a:t>Blood supply</a:t>
            </a:r>
            <a:r>
              <a:rPr lang="en-US" dirty="0"/>
              <a:t>, </a:t>
            </a:r>
            <a:r>
              <a:rPr lang="en-US" b="1" dirty="0"/>
              <a:t>nerve supply </a:t>
            </a:r>
            <a:r>
              <a:rPr lang="en-US" dirty="0"/>
              <a:t>and </a:t>
            </a:r>
            <a:r>
              <a:rPr lang="en-US" b="1" dirty="0"/>
              <a:t>lymphatic drainage </a:t>
            </a:r>
            <a:r>
              <a:rPr lang="en-US" dirty="0"/>
              <a:t>of </a:t>
            </a:r>
            <a:r>
              <a:rPr lang="en-US" b="1" u="sng" dirty="0"/>
              <a:t>pancreas</a:t>
            </a:r>
            <a:r>
              <a:rPr lang="en-US" dirty="0"/>
              <a:t> and </a:t>
            </a:r>
            <a:r>
              <a:rPr lang="en-US" b="1" u="sng" dirty="0"/>
              <a:t>gall bladder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Course of each of </a:t>
            </a:r>
            <a:r>
              <a:rPr lang="en-US" b="1" dirty="0"/>
              <a:t>common hepatic</a:t>
            </a:r>
            <a:r>
              <a:rPr lang="en-US" dirty="0"/>
              <a:t>, </a:t>
            </a:r>
            <a:r>
              <a:rPr lang="en-US" b="1" dirty="0"/>
              <a:t>cystic</a:t>
            </a:r>
            <a:r>
              <a:rPr lang="en-US" dirty="0"/>
              <a:t> and </a:t>
            </a:r>
            <a:r>
              <a:rPr lang="en-US" b="1" u="sng" dirty="0"/>
              <a:t>common bile duct </a:t>
            </a:r>
            <a:r>
              <a:rPr lang="en-US" dirty="0"/>
              <a:t>and </a:t>
            </a:r>
            <a:r>
              <a:rPr lang="en-US" b="1" u="sng" dirty="0"/>
              <a:t>pancreatic ducts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5B608E9-6F8B-4FC3-907B-C9307715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49" y="1377407"/>
            <a:ext cx="7514506" cy="1014852"/>
          </a:xfrm>
        </p:spPr>
        <p:txBody>
          <a:bodyPr>
            <a:noAutofit/>
          </a:bodyPr>
          <a:lstStyle/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Located in 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Epigastrium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* &amp; 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Left upper quadrant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of abdomen.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Pancreas is a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soft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lobulated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elongated gland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with both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exocrine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(secretes pancreatic juice)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and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endocrine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(secretes insulin)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functions.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6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-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10 inch in length &amp; 60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-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100 gram in weight.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Retro-peritoneal** in position.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Lies across the posterior abdominal wall in an oblique directions at the </a:t>
            </a:r>
            <a:r>
              <a:rPr lang="en-US" sz="2200" u="sng" dirty="0">
                <a:solidFill>
                  <a:srgbClr val="C00000"/>
                </a:solidFill>
                <a:cs typeface="Times New Roman" pitchFamily="18" charset="0"/>
              </a:rPr>
              <a:t>transpyloric plane</a:t>
            </a:r>
            <a:r>
              <a:rPr lang="en-US" sz="2200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(L1 vertebra)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but the tail is at T12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. </a:t>
            </a:r>
            <a:endParaRPr lang="ar-SA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Epigastrium* :</a:t>
            </a:r>
            <a:r>
              <a:rPr lang="ar-SA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upper central region of the abdomen.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Retro-peritoneal** : behind the peritoneum (only </a:t>
            </a:r>
            <a:br>
              <a:rPr lang="ar-SA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covers anterior surface), more fixed (less movement).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Surfaces: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Superior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inferior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&amp;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anterior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3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Borders: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Anterolateral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anteroinferior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(with peritoneum) </a:t>
            </a:r>
            <a:b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</a:b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&amp;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posterior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 (without peritoneum)</a:t>
            </a: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  <a:p>
            <a:pPr marL="360000" indent="-360000" algn="l" rt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00B050"/>
                </a:solidFill>
              </a:uFill>
              <a:cs typeface="Times New Roman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E2015BD-CBAE-4DF7-BA7D-F1B0C3AE1205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r>
              <a:rPr lang="en-US" sz="3200" b="1" dirty="0"/>
              <a:t>Location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607960-F1CB-486A-8238-C885865A3C6C}"/>
              </a:ext>
            </a:extLst>
          </p:cNvPr>
          <p:cNvGrpSpPr/>
          <p:nvPr/>
        </p:nvGrpSpPr>
        <p:grpSpPr>
          <a:xfrm>
            <a:off x="8398155" y="4533315"/>
            <a:ext cx="3827101" cy="1574558"/>
            <a:chOff x="7642216" y="4614207"/>
            <a:chExt cx="4415182" cy="18165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BC06B8E-F437-4CC4-858F-20A1770EC74E}"/>
                </a:ext>
              </a:extLst>
            </p:cNvPr>
            <p:cNvGrpSpPr/>
            <p:nvPr/>
          </p:nvGrpSpPr>
          <p:grpSpPr>
            <a:xfrm>
              <a:off x="7642216" y="4614207"/>
              <a:ext cx="4415182" cy="1816508"/>
              <a:chOff x="6796020" y="4742121"/>
              <a:chExt cx="5263488" cy="2054049"/>
            </a:xfrm>
          </p:grpSpPr>
          <p:pic>
            <p:nvPicPr>
              <p:cNvPr id="1026" name="Picture 2" descr="Image result for Epigastric">
                <a:extLst>
                  <a:ext uri="{FF2B5EF4-FFF2-40B4-BE49-F238E27FC236}">
                    <a16:creationId xmlns:a16="http://schemas.microsoft.com/office/drawing/2014/main" id="{19A4173C-6CD5-4082-9A89-02CBD0240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397"/>
              <a:stretch/>
            </p:blipFill>
            <p:spPr bwMode="auto">
              <a:xfrm>
                <a:off x="6796020" y="4742121"/>
                <a:ext cx="5263488" cy="2054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EE9AF-66D6-49C8-8C07-6853E0AB8383}"/>
                  </a:ext>
                </a:extLst>
              </p:cNvPr>
              <p:cNvSpPr txBox="1"/>
              <p:nvPr/>
            </p:nvSpPr>
            <p:spPr>
              <a:xfrm>
                <a:off x="9067161" y="6366061"/>
                <a:ext cx="98885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Extra 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32ABFBE-E5FD-4A44-B800-DEDA16DEC549}"/>
                </a:ext>
              </a:extLst>
            </p:cNvPr>
            <p:cNvSpPr/>
            <p:nvPr/>
          </p:nvSpPr>
          <p:spPr>
            <a:xfrm>
              <a:off x="8607034" y="5025855"/>
              <a:ext cx="243731" cy="24373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B840DA-A14A-462C-924E-11F233DF15AE}"/>
                </a:ext>
              </a:extLst>
            </p:cNvPr>
            <p:cNvSpPr/>
            <p:nvPr/>
          </p:nvSpPr>
          <p:spPr>
            <a:xfrm>
              <a:off x="11171890" y="5147720"/>
              <a:ext cx="243731" cy="24373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20156A0-2598-4B74-B028-68783CFF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034" y="1537406"/>
            <a:ext cx="3409345" cy="27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38649" y="3132577"/>
            <a:ext cx="4908431" cy="347071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Head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Disc shaped</a:t>
            </a:r>
            <a:r>
              <a:rPr lang="en-US" sz="2000" dirty="0">
                <a:solidFill>
                  <a:schemeClr val="tx1"/>
                </a:solidFill>
              </a:rPr>
              <a:t>, lies </a:t>
            </a:r>
            <a:r>
              <a:rPr lang="en-US" sz="2000" b="1" dirty="0">
                <a:solidFill>
                  <a:schemeClr val="tx1"/>
                </a:solidFill>
              </a:rPr>
              <a:t>within the concavity</a:t>
            </a:r>
            <a:r>
              <a:rPr lang="en-US" sz="2000" dirty="0">
                <a:solidFill>
                  <a:schemeClr val="tx1"/>
                </a:solidFill>
              </a:rPr>
              <a:t> of the </a:t>
            </a:r>
            <a:r>
              <a:rPr lang="en-US" sz="2000" b="1" dirty="0">
                <a:solidFill>
                  <a:srgbClr val="C00000"/>
                </a:solidFill>
              </a:rPr>
              <a:t>duodenum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Related to the 2</a:t>
            </a:r>
            <a:r>
              <a:rPr lang="en-US" sz="2000" baseline="30000" dirty="0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and 3</a:t>
            </a:r>
            <a:r>
              <a:rPr lang="en-US" sz="2000" baseline="30000" dirty="0">
                <a:solidFill>
                  <a:schemeClr val="tx1"/>
                </a:solidFill>
              </a:rPr>
              <a:t>rd</a:t>
            </a:r>
            <a:r>
              <a:rPr lang="en-US" sz="2000" dirty="0">
                <a:solidFill>
                  <a:schemeClr val="tx1"/>
                </a:solidFill>
              </a:rPr>
              <a:t> parts of the duodenum on the </a:t>
            </a:r>
            <a:r>
              <a:rPr lang="en-US" sz="2000" b="1" u="sng" dirty="0">
                <a:solidFill>
                  <a:schemeClr val="tx1"/>
                </a:solidFill>
              </a:rPr>
              <a:t>right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Continues with the neck on the </a:t>
            </a:r>
            <a:r>
              <a:rPr lang="en-US" sz="2000" b="1" u="sng" dirty="0">
                <a:solidFill>
                  <a:schemeClr val="tx1"/>
                </a:solidFill>
              </a:rPr>
              <a:t>left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Includes </a:t>
            </a:r>
            <a:r>
              <a:rPr lang="en-US" sz="2000" u="heavy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</a:rPr>
              <a:t>uncinate process</a:t>
            </a:r>
            <a:r>
              <a:rPr lang="en-US" sz="2000" dirty="0">
                <a:solidFill>
                  <a:schemeClr val="tx1"/>
                </a:solidFill>
              </a:rPr>
              <a:t> (part extending to the left behind the </a:t>
            </a:r>
            <a:r>
              <a:rPr lang="en-US" sz="2000" b="1" dirty="0">
                <a:solidFill>
                  <a:schemeClr val="tx1"/>
                </a:solidFill>
              </a:rPr>
              <a:t>superior mesenteric </a:t>
            </a:r>
            <a:r>
              <a:rPr lang="en-US" sz="2000" dirty="0">
                <a:solidFill>
                  <a:schemeClr val="tx1"/>
                </a:solidFill>
              </a:rPr>
              <a:t>vessels.</a:t>
            </a:r>
          </a:p>
          <a:p>
            <a:pPr marL="342900" indent="-34290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8F6A114-8FCA-48E6-BB16-FA00294C6056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endParaRPr lang="en-US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E5DB5B-6B4C-4A98-ABA6-A6DF8780DFFD}"/>
              </a:ext>
            </a:extLst>
          </p:cNvPr>
          <p:cNvGrpSpPr/>
          <p:nvPr/>
        </p:nvGrpSpPr>
        <p:grpSpPr>
          <a:xfrm>
            <a:off x="7379895" y="254705"/>
            <a:ext cx="4807458" cy="2909005"/>
            <a:chOff x="7379895" y="254705"/>
            <a:chExt cx="4807458" cy="29090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29252-3445-4107-B121-7E264C33EA72}"/>
                </a:ext>
              </a:extLst>
            </p:cNvPr>
            <p:cNvGrpSpPr/>
            <p:nvPr/>
          </p:nvGrpSpPr>
          <p:grpSpPr>
            <a:xfrm>
              <a:off x="7379895" y="254705"/>
              <a:ext cx="4437842" cy="2798585"/>
              <a:chOff x="7379895" y="254705"/>
              <a:chExt cx="4437842" cy="279858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E8725E7-F907-446D-ACE3-B7D62196B15D}"/>
                  </a:ext>
                </a:extLst>
              </p:cNvPr>
              <p:cNvGrpSpPr/>
              <p:nvPr/>
            </p:nvGrpSpPr>
            <p:grpSpPr>
              <a:xfrm>
                <a:off x="7379895" y="254705"/>
                <a:ext cx="4437842" cy="2798585"/>
                <a:chOff x="7379895" y="254705"/>
                <a:chExt cx="4437842" cy="279858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985334A-6EF9-4541-BF65-56AC1AE2187E}"/>
                    </a:ext>
                  </a:extLst>
                </p:cNvPr>
                <p:cNvGrpSpPr/>
                <p:nvPr/>
              </p:nvGrpSpPr>
              <p:grpSpPr>
                <a:xfrm>
                  <a:off x="7379895" y="254705"/>
                  <a:ext cx="4437842" cy="2798585"/>
                  <a:chOff x="7379894" y="434767"/>
                  <a:chExt cx="4536061" cy="2860524"/>
                </a:xfrm>
              </p:grpSpPr>
              <p:pic>
                <p:nvPicPr>
                  <p:cNvPr id="28" name="Picture 2" descr="C:\Documents and Settings\Free User\My Documents\My Pictures\der.png">
                    <a:extLst>
                      <a:ext uri="{FF2B5EF4-FFF2-40B4-BE49-F238E27FC236}">
                        <a16:creationId xmlns:a16="http://schemas.microsoft.com/office/drawing/2014/main" id="{656CBA45-B42C-4427-ADBB-665E30F696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1382" t="3195" r="1779" b="1154"/>
                  <a:stretch/>
                </p:blipFill>
                <p:spPr bwMode="auto">
                  <a:xfrm>
                    <a:off x="7379894" y="434767"/>
                    <a:ext cx="4536061" cy="28605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C038B9D-AD18-4A75-9DF8-51E437F3E0B0}"/>
                      </a:ext>
                    </a:extLst>
                  </p:cNvPr>
                  <p:cNvSpPr/>
                  <p:nvPr/>
                </p:nvSpPr>
                <p:spPr>
                  <a:xfrm>
                    <a:off x="8557404" y="1919082"/>
                    <a:ext cx="517585" cy="22026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Head</a:t>
                    </a: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C2B4CB3B-7AFB-4C49-B322-73795276721F}"/>
                      </a:ext>
                    </a:extLst>
                  </p:cNvPr>
                  <p:cNvSpPr/>
                  <p:nvPr/>
                </p:nvSpPr>
                <p:spPr>
                  <a:xfrm>
                    <a:off x="9074989" y="1720073"/>
                    <a:ext cx="508959" cy="19900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Neck</a:t>
                    </a: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6EBB3A2-5D87-4E0F-8AF8-F61F0831F18E}"/>
                      </a:ext>
                    </a:extLst>
                  </p:cNvPr>
                  <p:cNvSpPr/>
                  <p:nvPr/>
                </p:nvSpPr>
                <p:spPr>
                  <a:xfrm>
                    <a:off x="9773728" y="1664808"/>
                    <a:ext cx="508958" cy="18987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Body</a:t>
                    </a: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D14C750-82EC-419D-BD78-92273D585926}"/>
                      </a:ext>
                    </a:extLst>
                  </p:cNvPr>
                  <p:cNvSpPr/>
                  <p:nvPr/>
                </p:nvSpPr>
                <p:spPr>
                  <a:xfrm>
                    <a:off x="10851670" y="1435913"/>
                    <a:ext cx="509677" cy="22889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CC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Tail</a:t>
                    </a: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FC770256-2538-48E8-ACA8-43F2ACEB02F7}"/>
                      </a:ext>
                    </a:extLst>
                  </p:cNvPr>
                  <p:cNvSpPr/>
                  <p:nvPr/>
                </p:nvSpPr>
                <p:spPr>
                  <a:xfrm>
                    <a:off x="8557404" y="2928668"/>
                    <a:ext cx="772064" cy="3536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uncinate process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E5AE779-3C50-4A23-B5B2-6E5BFC04C97C}"/>
                    </a:ext>
                  </a:extLst>
                </p:cNvPr>
                <p:cNvSpPr/>
                <p:nvPr/>
              </p:nvSpPr>
              <p:spPr>
                <a:xfrm>
                  <a:off x="9380680" y="2658716"/>
                  <a:ext cx="896348" cy="248704"/>
                </a:xfrm>
                <a:prstGeom prst="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19E279-0A6A-492C-88B5-E5DB5C0C0216}"/>
                  </a:ext>
                </a:extLst>
              </p:cNvPr>
              <p:cNvSpPr/>
              <p:nvPr/>
            </p:nvSpPr>
            <p:spPr>
              <a:xfrm>
                <a:off x="9996195" y="336140"/>
                <a:ext cx="597159" cy="257032"/>
              </a:xfrm>
              <a:prstGeom prst="rect">
                <a:avLst/>
              </a:prstGeom>
              <a:noFill/>
              <a:ln w="28575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CF9E1F-23DD-4346-BAC3-64BBE7E84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21144" y="1761979"/>
              <a:ext cx="1866209" cy="1401731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6393264" y="3132577"/>
            <a:ext cx="4908431" cy="347071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Neck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constricted portion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connecting</a:t>
            </a:r>
            <a:r>
              <a:rPr lang="en-US" sz="2000" dirty="0">
                <a:solidFill>
                  <a:schemeClr val="tx1"/>
                </a:solidFill>
              </a:rPr>
              <a:t> the </a:t>
            </a:r>
            <a:r>
              <a:rPr lang="en-US" sz="2000" u="sng" dirty="0">
                <a:solidFill>
                  <a:schemeClr val="tx1"/>
                </a:solidFill>
              </a:rPr>
              <a:t>head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u="sng" dirty="0">
                <a:solidFill>
                  <a:schemeClr val="tx1"/>
                </a:solidFill>
              </a:rPr>
              <a:t>body</a:t>
            </a:r>
            <a:r>
              <a:rPr lang="en-US" sz="2000" dirty="0">
                <a:solidFill>
                  <a:schemeClr val="tx1"/>
                </a:solidFill>
              </a:rPr>
              <a:t> of pancreas.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Lies in </a:t>
            </a:r>
            <a:r>
              <a:rPr lang="en-US" sz="2000" b="1" u="sng" dirty="0">
                <a:solidFill>
                  <a:srgbClr val="C00000"/>
                </a:solidFill>
              </a:rPr>
              <a:t>front</a:t>
            </a:r>
            <a:r>
              <a:rPr lang="en-US" sz="2000" dirty="0">
                <a:solidFill>
                  <a:srgbClr val="C00000"/>
                </a:solidFill>
              </a:rPr>
              <a:t> of origin of </a:t>
            </a:r>
            <a:r>
              <a:rPr lang="en-US" sz="2000" b="1" dirty="0">
                <a:solidFill>
                  <a:srgbClr val="C00000"/>
                </a:solidFill>
              </a:rPr>
              <a:t>superior mesenteric artery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abdominal Aorta </a:t>
            </a:r>
            <a:r>
              <a:rPr lang="en-US" sz="2000" dirty="0">
                <a:solidFill>
                  <a:srgbClr val="C00000"/>
                </a:solidFill>
              </a:rPr>
              <a:t>and the beginning/confluence (origin) of the portal vein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at level L1.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66"/>
                </a:solidFill>
              </a:rPr>
              <a:t>Its anterosuperior surface supports (</a:t>
            </a:r>
            <a:r>
              <a:rPr lang="en-GB" sz="2000" dirty="0" err="1">
                <a:solidFill>
                  <a:srgbClr val="FF0066"/>
                </a:solidFill>
              </a:rPr>
              <a:t>يكون</a:t>
            </a:r>
            <a:r>
              <a:rPr lang="en-GB" sz="2000" dirty="0">
                <a:solidFill>
                  <a:srgbClr val="FF0066"/>
                </a:solidFill>
              </a:rPr>
              <a:t> </a:t>
            </a:r>
            <a:r>
              <a:rPr lang="ar-AE" sz="2000" dirty="0">
                <a:solidFill>
                  <a:srgbClr val="FF0066"/>
                </a:solidFill>
              </a:rPr>
              <a:t>ت</a:t>
            </a:r>
            <a:r>
              <a:rPr lang="en-GB" sz="2000" dirty="0">
                <a:solidFill>
                  <a:srgbClr val="FF0066"/>
                </a:solidFill>
              </a:rPr>
              <a:t>ح</a:t>
            </a:r>
            <a:r>
              <a:rPr lang="ar-AE" sz="2000" dirty="0">
                <a:solidFill>
                  <a:srgbClr val="FF0066"/>
                </a:solidFill>
              </a:rPr>
              <a:t>ت</a:t>
            </a:r>
            <a:r>
              <a:rPr lang="en-GB" sz="2000" dirty="0">
                <a:solidFill>
                  <a:srgbClr val="FF0066"/>
                </a:solidFill>
              </a:rPr>
              <a:t>ه</a:t>
            </a:r>
            <a:r>
              <a:rPr lang="ar-AE" sz="2000" dirty="0">
                <a:solidFill>
                  <a:srgbClr val="FF0066"/>
                </a:solidFill>
              </a:rPr>
              <a:t>ا</a:t>
            </a:r>
            <a:r>
              <a:rPr lang="en-US" sz="2000" dirty="0">
                <a:solidFill>
                  <a:srgbClr val="FF0066"/>
                </a:solidFill>
              </a:rPr>
              <a:t>) the pylorus of the stomach .</a:t>
            </a:r>
          </a:p>
          <a:p>
            <a:pPr marL="180000" indent="-1800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u="heavy" dirty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</a:rPr>
              <a:t>superior mesenteric vessels </a:t>
            </a:r>
            <a:r>
              <a:rPr lang="en-US" sz="2000" dirty="0">
                <a:solidFill>
                  <a:schemeClr val="tx1"/>
                </a:solidFill>
              </a:rPr>
              <a:t>emerge from its </a:t>
            </a:r>
            <a:r>
              <a:rPr lang="en-US" sz="2000" b="1" u="sng" dirty="0">
                <a:solidFill>
                  <a:schemeClr val="tx1"/>
                </a:solidFill>
              </a:rPr>
              <a:t>inferior</a:t>
            </a:r>
            <a:r>
              <a:rPr lang="en-US" sz="2000" b="1" dirty="0">
                <a:solidFill>
                  <a:schemeClr val="tx1"/>
                </a:solidFill>
              </a:rPr>
              <a:t> border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54571582"/>
              </p:ext>
            </p:extLst>
          </p:nvPr>
        </p:nvGraphicFramePr>
        <p:xfrm>
          <a:off x="502018" y="1234173"/>
          <a:ext cx="7569067" cy="15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870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E21D26B-173F-40EB-8128-8CE02FD208F5}"/>
              </a:ext>
            </a:extLst>
          </p:cNvPr>
          <p:cNvSpPr/>
          <p:nvPr/>
        </p:nvSpPr>
        <p:spPr>
          <a:xfrm>
            <a:off x="738649" y="3120853"/>
            <a:ext cx="4908431" cy="348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Body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It runs </a:t>
            </a:r>
            <a:r>
              <a:rPr lang="en-US" sz="2000" b="1" u="sng" dirty="0">
                <a:solidFill>
                  <a:schemeClr val="tx1"/>
                </a:solidFill>
              </a:rPr>
              <a:t>upward</a:t>
            </a:r>
            <a:r>
              <a:rPr lang="en-US" sz="2000" dirty="0">
                <a:solidFill>
                  <a:schemeClr val="tx1"/>
                </a:solidFill>
              </a:rPr>
              <a:t> and to the </a:t>
            </a:r>
            <a:r>
              <a:rPr lang="en-US" sz="2000" b="1" u="sng" dirty="0">
                <a:solidFill>
                  <a:schemeClr val="tx1"/>
                </a:solidFill>
              </a:rPr>
              <a:t>left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It is </a:t>
            </a:r>
            <a:r>
              <a:rPr lang="en-US" sz="2000" b="1" dirty="0">
                <a:solidFill>
                  <a:schemeClr val="tx1"/>
                </a:solidFill>
              </a:rPr>
              <a:t>triangular in cross section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splenic vein </a:t>
            </a:r>
            <a:r>
              <a:rPr lang="en-US" sz="2000" dirty="0">
                <a:solidFill>
                  <a:schemeClr val="tx1"/>
                </a:solidFill>
              </a:rPr>
              <a:t>is embedded in its </a:t>
            </a:r>
            <a:r>
              <a:rPr lang="en-US" sz="2000" b="1" u="sng" dirty="0">
                <a:solidFill>
                  <a:schemeClr val="tx1"/>
                </a:solidFill>
              </a:rPr>
              <a:t>posterior</a:t>
            </a:r>
            <a:r>
              <a:rPr lang="en-US" sz="2000" b="1" dirty="0">
                <a:solidFill>
                  <a:schemeClr val="tx1"/>
                </a:solidFill>
              </a:rPr>
              <a:t> surface </a:t>
            </a:r>
            <a:r>
              <a:rPr lang="en-US" sz="2000" dirty="0">
                <a:solidFill>
                  <a:srgbClr val="0070C0"/>
                </a:solidFill>
              </a:rPr>
              <a:t>While </a:t>
            </a:r>
            <a:r>
              <a:rPr lang="en-US" sz="2000" b="1" u="heavy" dirty="0">
                <a:solidFill>
                  <a:srgbClr val="0070C0"/>
                </a:solidFill>
                <a:uFill>
                  <a:solidFill>
                    <a:srgbClr val="FF99CC"/>
                  </a:solidFill>
                </a:uFill>
              </a:rPr>
              <a:t>splenic artery</a:t>
            </a:r>
            <a:r>
              <a:rPr lang="en-US" sz="2000" b="1" dirty="0">
                <a:solidFill>
                  <a:srgbClr val="0070C0"/>
                </a:solidFill>
              </a:rPr>
              <a:t>* </a:t>
            </a:r>
            <a:r>
              <a:rPr lang="en-US" sz="2000" dirty="0">
                <a:solidFill>
                  <a:srgbClr val="0070C0"/>
                </a:solidFill>
              </a:rPr>
              <a:t>runs along it </a:t>
            </a:r>
            <a:r>
              <a:rPr lang="en-US" sz="2000" b="1" u="sng" dirty="0">
                <a:solidFill>
                  <a:srgbClr val="0070C0"/>
                </a:solidFill>
              </a:rPr>
              <a:t>upper</a:t>
            </a:r>
            <a:r>
              <a:rPr lang="en-US" sz="2000" b="1" dirty="0">
                <a:solidFill>
                  <a:srgbClr val="0070C0"/>
                </a:solidFill>
              </a:rPr>
              <a:t> border.</a:t>
            </a:r>
          </a:p>
          <a:p>
            <a:pPr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18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*One of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torches (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ملتوية/متعرجة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) arteries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in the human body (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facial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uterine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arteries are the other torches arteries)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8F6A114-8FCA-48E6-BB16-FA00294C6056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endParaRPr lang="en-US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E5DB5B-6B4C-4A98-ABA6-A6DF8780DFFD}"/>
              </a:ext>
            </a:extLst>
          </p:cNvPr>
          <p:cNvGrpSpPr/>
          <p:nvPr/>
        </p:nvGrpSpPr>
        <p:grpSpPr>
          <a:xfrm>
            <a:off x="7379895" y="254705"/>
            <a:ext cx="4807458" cy="2909005"/>
            <a:chOff x="7379895" y="254705"/>
            <a:chExt cx="4807458" cy="29090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29252-3445-4107-B121-7E264C33EA72}"/>
                </a:ext>
              </a:extLst>
            </p:cNvPr>
            <p:cNvGrpSpPr/>
            <p:nvPr/>
          </p:nvGrpSpPr>
          <p:grpSpPr>
            <a:xfrm>
              <a:off x="7379895" y="254705"/>
              <a:ext cx="4437842" cy="2798585"/>
              <a:chOff x="7379895" y="254705"/>
              <a:chExt cx="4437842" cy="279858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E8725E7-F907-446D-ACE3-B7D62196B15D}"/>
                  </a:ext>
                </a:extLst>
              </p:cNvPr>
              <p:cNvGrpSpPr/>
              <p:nvPr/>
            </p:nvGrpSpPr>
            <p:grpSpPr>
              <a:xfrm>
                <a:off x="7379895" y="254705"/>
                <a:ext cx="4437842" cy="2798585"/>
                <a:chOff x="7379895" y="254705"/>
                <a:chExt cx="4437842" cy="279858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985334A-6EF9-4541-BF65-56AC1AE2187E}"/>
                    </a:ext>
                  </a:extLst>
                </p:cNvPr>
                <p:cNvGrpSpPr/>
                <p:nvPr/>
              </p:nvGrpSpPr>
              <p:grpSpPr>
                <a:xfrm>
                  <a:off x="7379895" y="254705"/>
                  <a:ext cx="4437842" cy="2798585"/>
                  <a:chOff x="7379894" y="434767"/>
                  <a:chExt cx="4536061" cy="2860524"/>
                </a:xfrm>
              </p:grpSpPr>
              <p:pic>
                <p:nvPicPr>
                  <p:cNvPr id="28" name="Picture 2" descr="C:\Documents and Settings\Free User\My Documents\My Pictures\der.png">
                    <a:extLst>
                      <a:ext uri="{FF2B5EF4-FFF2-40B4-BE49-F238E27FC236}">
                        <a16:creationId xmlns:a16="http://schemas.microsoft.com/office/drawing/2014/main" id="{656CBA45-B42C-4427-ADBB-665E30F696D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/>
                  <a:srcRect l="1382" t="3195" r="1779" b="1154"/>
                  <a:stretch/>
                </p:blipFill>
                <p:spPr bwMode="auto">
                  <a:xfrm>
                    <a:off x="7379894" y="434767"/>
                    <a:ext cx="4536061" cy="28605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C038B9D-AD18-4A75-9DF8-51E437F3E0B0}"/>
                      </a:ext>
                    </a:extLst>
                  </p:cNvPr>
                  <p:cNvSpPr/>
                  <p:nvPr/>
                </p:nvSpPr>
                <p:spPr>
                  <a:xfrm>
                    <a:off x="8557404" y="1919082"/>
                    <a:ext cx="517585" cy="22026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Head</a:t>
                    </a: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C2B4CB3B-7AFB-4C49-B322-73795276721F}"/>
                      </a:ext>
                    </a:extLst>
                  </p:cNvPr>
                  <p:cNvSpPr/>
                  <p:nvPr/>
                </p:nvSpPr>
                <p:spPr>
                  <a:xfrm>
                    <a:off x="9074989" y="1720073"/>
                    <a:ext cx="508959" cy="199009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Neck</a:t>
                    </a: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6EBB3A2-5D87-4E0F-8AF8-F61F0831F18E}"/>
                      </a:ext>
                    </a:extLst>
                  </p:cNvPr>
                  <p:cNvSpPr/>
                  <p:nvPr/>
                </p:nvSpPr>
                <p:spPr>
                  <a:xfrm>
                    <a:off x="9773728" y="1664808"/>
                    <a:ext cx="508958" cy="18987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Body</a:t>
                    </a: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8D14C750-82EC-419D-BD78-92273D585926}"/>
                      </a:ext>
                    </a:extLst>
                  </p:cNvPr>
                  <p:cNvSpPr/>
                  <p:nvPr/>
                </p:nvSpPr>
                <p:spPr>
                  <a:xfrm>
                    <a:off x="10851670" y="1435913"/>
                    <a:ext cx="509677" cy="228895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CC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Tail</a:t>
                    </a: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FC770256-2538-48E8-ACA8-43F2ACEB02F7}"/>
                      </a:ext>
                    </a:extLst>
                  </p:cNvPr>
                  <p:cNvSpPr/>
                  <p:nvPr/>
                </p:nvSpPr>
                <p:spPr>
                  <a:xfrm>
                    <a:off x="8557404" y="2928668"/>
                    <a:ext cx="772064" cy="35368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uncinate process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E5AE779-3C50-4A23-B5B2-6E5BFC04C97C}"/>
                    </a:ext>
                  </a:extLst>
                </p:cNvPr>
                <p:cNvSpPr/>
                <p:nvPr/>
              </p:nvSpPr>
              <p:spPr>
                <a:xfrm>
                  <a:off x="9380680" y="2658716"/>
                  <a:ext cx="896348" cy="248704"/>
                </a:xfrm>
                <a:prstGeom prst="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19E279-0A6A-492C-88B5-E5DB5C0C0216}"/>
                  </a:ext>
                </a:extLst>
              </p:cNvPr>
              <p:cNvSpPr/>
              <p:nvPr/>
            </p:nvSpPr>
            <p:spPr>
              <a:xfrm>
                <a:off x="9996195" y="336140"/>
                <a:ext cx="597159" cy="257032"/>
              </a:xfrm>
              <a:prstGeom prst="rect">
                <a:avLst/>
              </a:prstGeom>
              <a:noFill/>
              <a:ln w="28575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CF9E1F-23DD-4346-BAC3-64BBE7E84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21144" y="1761979"/>
              <a:ext cx="1866209" cy="140173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B2DA458-01E3-46B8-A797-A38FA16867B2}"/>
              </a:ext>
            </a:extLst>
          </p:cNvPr>
          <p:cNvSpPr/>
          <p:nvPr/>
        </p:nvSpPr>
        <p:spPr>
          <a:xfrm>
            <a:off x="6394695" y="3132576"/>
            <a:ext cx="4908431" cy="3470717"/>
          </a:xfrm>
          <a:prstGeom prst="rect">
            <a:avLst/>
          </a:prstGeom>
          <a:solidFill>
            <a:schemeClr val="bg1"/>
          </a:solidFill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Tail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Narrow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short segment</a:t>
            </a:r>
            <a:r>
              <a:rPr lang="en-US" sz="2000" dirty="0">
                <a:solidFill>
                  <a:schemeClr val="tx1"/>
                </a:solidFill>
              </a:rPr>
              <a:t>, ending at the </a:t>
            </a:r>
            <a:r>
              <a:rPr lang="en-US" sz="2000" b="1" dirty="0">
                <a:solidFill>
                  <a:schemeClr val="tx1"/>
                </a:solidFill>
              </a:rPr>
              <a:t>splenic hilum </a:t>
            </a:r>
            <a:r>
              <a:rPr lang="en-US" sz="2000" dirty="0">
                <a:solidFill>
                  <a:schemeClr val="tx1"/>
                </a:solidFill>
              </a:rPr>
              <a:t>&amp;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highest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part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Lies in the </a:t>
            </a:r>
            <a:r>
              <a:rPr lang="en-US" sz="2000" b="1" dirty="0">
                <a:solidFill>
                  <a:srgbClr val="C00000"/>
                </a:solidFill>
              </a:rPr>
              <a:t>splenorenal ligament (or lienorenal ligament)** </a:t>
            </a:r>
            <a:r>
              <a:rPr lang="en-US" sz="2000" dirty="0">
                <a:solidFill>
                  <a:srgbClr val="C00000"/>
                </a:solidFill>
              </a:rPr>
              <a:t>(may get </a:t>
            </a:r>
            <a:r>
              <a:rPr lang="en-US" sz="2000" b="1" dirty="0">
                <a:solidFill>
                  <a:srgbClr val="C00000"/>
                </a:solidFill>
              </a:rPr>
              <a:t>injured</a:t>
            </a:r>
            <a:r>
              <a:rPr lang="en-US" sz="2000" dirty="0">
                <a:solidFill>
                  <a:srgbClr val="C00000"/>
                </a:solidFill>
              </a:rPr>
              <a:t> during </a:t>
            </a:r>
            <a:r>
              <a:rPr lang="en-US" sz="2000" b="1" dirty="0">
                <a:solidFill>
                  <a:srgbClr val="C00000"/>
                </a:solidFill>
              </a:rPr>
              <a:t>splenectomy</a:t>
            </a:r>
            <a:r>
              <a:rPr lang="en-US" sz="2000" dirty="0">
                <a:solidFill>
                  <a:srgbClr val="C00000"/>
                </a:solidFill>
              </a:rPr>
              <a:t>), at the level of the </a:t>
            </a:r>
            <a:r>
              <a:rPr lang="en-US" sz="2000" b="1" dirty="0">
                <a:solidFill>
                  <a:srgbClr val="C00000"/>
                </a:solidFill>
              </a:rPr>
              <a:t>T12 vertebra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solidFill>
                  <a:schemeClr val="tx1"/>
                </a:solidFill>
              </a:rPr>
              <a:t>Anteriorly</a:t>
            </a:r>
            <a:r>
              <a:rPr lang="en-US" sz="2000" dirty="0">
                <a:solidFill>
                  <a:schemeClr val="tx1"/>
                </a:solidFill>
              </a:rPr>
              <a:t> related to </a:t>
            </a:r>
            <a:r>
              <a:rPr lang="en-US" sz="2000" b="1" dirty="0">
                <a:solidFill>
                  <a:schemeClr val="tx1"/>
                </a:solidFill>
              </a:rPr>
              <a:t>splenic flexure</a:t>
            </a:r>
            <a:r>
              <a:rPr lang="en-US" sz="2000" dirty="0">
                <a:solidFill>
                  <a:schemeClr val="tx1"/>
                </a:solidFill>
              </a:rPr>
              <a:t> of </a:t>
            </a:r>
            <a:r>
              <a:rPr lang="en-US" sz="2000" b="1" dirty="0">
                <a:solidFill>
                  <a:schemeClr val="tx1"/>
                </a:solidFill>
              </a:rPr>
              <a:t>colon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**This ligament is attached to the helium of the spleen &amp; front of the left kidney, its fold of peritoneum. It contain (splenic vessels “arteries” &amp; tail of pancreas) 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2498F8FC-7D74-4C97-80AC-61A4D49BE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394916"/>
              </p:ext>
            </p:extLst>
          </p:nvPr>
        </p:nvGraphicFramePr>
        <p:xfrm>
          <a:off x="502018" y="1234173"/>
          <a:ext cx="7569067" cy="15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470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8F6A114-8FCA-48E6-BB16-FA00294C6056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r>
              <a:rPr lang="en-US" sz="3200" b="1" dirty="0"/>
              <a:t>Relations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4CCEE22-4D8A-465C-B5E9-714501EDD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78785"/>
              </p:ext>
            </p:extLst>
          </p:nvPr>
        </p:nvGraphicFramePr>
        <p:xfrm>
          <a:off x="1088651" y="1465006"/>
          <a:ext cx="1001469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Anterior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Posterior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(IMPORTANT)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Stomach separated by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lesser sac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Transverse colon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FF0066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Transverse mesocolon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(derivative of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dorsal mesentery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6000" algn="l" defTabSz="914400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Common bile duct</a:t>
                      </a:r>
                    </a:p>
                    <a:p>
                      <a:pPr marL="0" marR="0" lvl="0" indent="-36000" algn="l" defTabSz="914400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Portal &amp; 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Splenic Veins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Inferior Vena Cava</a:t>
                      </a:r>
                    </a:p>
                    <a:p>
                      <a:pPr marL="0" marR="0" lvl="0" indent="-36000" algn="l" defTabSz="914400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chemeClr val="accent6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Aorta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&amp; 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Origin Of Superior Mesenteric Artery</a:t>
                      </a:r>
                    </a:p>
                    <a:p>
                      <a:pPr marL="0" marR="0" lvl="0" indent="-36000" algn="l" defTabSz="914400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Left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psoas muscle,</a:t>
                      </a:r>
                    </a:p>
                    <a:p>
                      <a:pPr marL="0" marR="0" lvl="0" indent="-36000" algn="l" defTabSz="914400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Supra renal (Adrenal) Gland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rgbClr val="FFC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Left Renal Vessels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&amp; upper 1/3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en-US" sz="2000" b="1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chemeClr val="accent4">
                                <a:lumMod val="75000"/>
                              </a:schemeClr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Left</a:t>
                      </a:r>
                      <a:r>
                        <a:rPr kumimoji="0" lang="en-US" sz="2000" b="0" i="0" u="heavy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>
                            <a:solidFill>
                              <a:schemeClr val="accent4">
                                <a:lumMod val="75000"/>
                              </a:schemeClr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Kidney</a:t>
                      </a:r>
                    </a:p>
                    <a:p>
                      <a:pPr marL="0" marR="0" lvl="0" indent="-36000" algn="l" defTabSz="914400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Hilum of the spleen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FE3FD2E-5894-4554-AD59-A62B5FDE6383}"/>
              </a:ext>
            </a:extLst>
          </p:cNvPr>
          <p:cNvSpPr/>
          <p:nvPr/>
        </p:nvSpPr>
        <p:spPr>
          <a:xfrm>
            <a:off x="4611661" y="1126452"/>
            <a:ext cx="64916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kern="1200" dirty="0">
                <a:solidFill>
                  <a:prstClr val="black"/>
                </a:solidFill>
              </a:rPr>
              <a:t>(All relation of posterior abdominal wall) </a:t>
            </a:r>
            <a:endParaRPr lang="en-US" sz="1500" dirty="0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235142C1-C7E1-4A1E-9217-4241E0A313DD}"/>
              </a:ext>
            </a:extLst>
          </p:cNvPr>
          <p:cNvSpPr/>
          <p:nvPr/>
        </p:nvSpPr>
        <p:spPr>
          <a:xfrm>
            <a:off x="9727887" y="1287060"/>
            <a:ext cx="277694" cy="455296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101E17F-4518-40A1-A03F-690FB04AD90B}"/>
              </a:ext>
            </a:extLst>
          </p:cNvPr>
          <p:cNvGrpSpPr/>
          <p:nvPr/>
        </p:nvGrpSpPr>
        <p:grpSpPr>
          <a:xfrm>
            <a:off x="2671245" y="3948545"/>
            <a:ext cx="6849509" cy="2712061"/>
            <a:chOff x="2671245" y="3948545"/>
            <a:chExt cx="6849509" cy="271206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B04BFBA-1603-4020-9210-6BC3F9C51330}"/>
                </a:ext>
              </a:extLst>
            </p:cNvPr>
            <p:cNvGrpSpPr/>
            <p:nvPr/>
          </p:nvGrpSpPr>
          <p:grpSpPr>
            <a:xfrm>
              <a:off x="2671245" y="3948545"/>
              <a:ext cx="6849509" cy="2712061"/>
              <a:chOff x="2671245" y="3948545"/>
              <a:chExt cx="6849509" cy="271206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DE4E74F-4B78-4039-BA40-0F23D9BB5F1C}"/>
                  </a:ext>
                </a:extLst>
              </p:cNvPr>
              <p:cNvGrpSpPr/>
              <p:nvPr/>
            </p:nvGrpSpPr>
            <p:grpSpPr>
              <a:xfrm>
                <a:off x="2671245" y="3948545"/>
                <a:ext cx="6849509" cy="2712061"/>
                <a:chOff x="2671245" y="3948545"/>
                <a:chExt cx="6849509" cy="2712061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8F0B2E9-A397-4815-A42C-4620D212BA32}"/>
                    </a:ext>
                  </a:extLst>
                </p:cNvPr>
                <p:cNvGrpSpPr/>
                <p:nvPr/>
              </p:nvGrpSpPr>
              <p:grpSpPr>
                <a:xfrm>
                  <a:off x="2671245" y="3948545"/>
                  <a:ext cx="6849509" cy="2712061"/>
                  <a:chOff x="2671245" y="3948545"/>
                  <a:chExt cx="6849509" cy="2712061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3EF2772B-5C2F-4852-A153-D55D83DD692E}"/>
                      </a:ext>
                    </a:extLst>
                  </p:cNvPr>
                  <p:cNvGrpSpPr/>
                  <p:nvPr/>
                </p:nvGrpSpPr>
                <p:grpSpPr>
                  <a:xfrm>
                    <a:off x="2671245" y="3972330"/>
                    <a:ext cx="6849509" cy="2688276"/>
                    <a:chOff x="2671245" y="3972330"/>
                    <a:chExt cx="6849509" cy="2688276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26FC076C-2D79-4491-912E-791116381C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71245" y="3972330"/>
                      <a:ext cx="6849509" cy="2688276"/>
                      <a:chOff x="2671245" y="3972330"/>
                      <a:chExt cx="6849509" cy="2688276"/>
                    </a:xfrm>
                  </p:grpSpPr>
                  <p:grpSp>
                    <p:nvGrpSpPr>
                      <p:cNvPr id="12" name="Group 11">
                        <a:extLst>
                          <a:ext uri="{FF2B5EF4-FFF2-40B4-BE49-F238E27FC236}">
                            <a16:creationId xmlns:a16="http://schemas.microsoft.com/office/drawing/2014/main" id="{6340CC99-C91D-48A6-A16D-BE95E64ADB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71245" y="3972330"/>
                        <a:ext cx="6849509" cy="2688276"/>
                        <a:chOff x="2671245" y="3972330"/>
                        <a:chExt cx="6849509" cy="2688276"/>
                      </a:xfrm>
                    </p:grpSpPr>
                    <p:pic>
                      <p:nvPicPr>
                        <p:cNvPr id="7" name="Picture 6">
                          <a:extLst>
                            <a:ext uri="{FF2B5EF4-FFF2-40B4-BE49-F238E27FC236}">
                              <a16:creationId xmlns:a16="http://schemas.microsoft.com/office/drawing/2014/main" id="{D4DE40A0-6F7F-4A3B-AF28-01A4EC5910B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/>
                        <a:srcRect l="3119" t="4366" r="2082" b="3795"/>
                        <a:stretch/>
                      </p:blipFill>
                      <p:spPr>
                        <a:xfrm>
                          <a:off x="2671245" y="3972330"/>
                          <a:ext cx="6849509" cy="2688276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1" name="Rectangle 10">
                          <a:extLst>
                            <a:ext uri="{FF2B5EF4-FFF2-40B4-BE49-F238E27FC236}">
                              <a16:creationId xmlns:a16="http://schemas.microsoft.com/office/drawing/2014/main" id="{C8B55F05-7337-464B-A846-26A6D69499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8779" y="4410914"/>
                          <a:ext cx="617120" cy="2795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6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6B59309B-16A0-43D8-9EF8-DD6320846F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3383" y="3972330"/>
                        <a:ext cx="945776" cy="2928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B03EF55D-C5BF-4B6D-B6BE-9632E68949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8653" y="4292586"/>
                      <a:ext cx="243034" cy="143976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E297D44-F888-440F-A306-53F638BAA44F}"/>
                      </a:ext>
                    </a:extLst>
                  </p:cNvPr>
                  <p:cNvSpPr/>
                  <p:nvPr/>
                </p:nvSpPr>
                <p:spPr>
                  <a:xfrm>
                    <a:off x="7500592" y="3948545"/>
                    <a:ext cx="1131856" cy="172649"/>
                  </a:xfrm>
                  <a:prstGeom prst="rect">
                    <a:avLst/>
                  </a:pr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DF51E555-41CB-47A9-A7BD-42DEA6CEF25D}"/>
                      </a:ext>
                    </a:extLst>
                  </p:cNvPr>
                  <p:cNvSpPr/>
                  <p:nvPr/>
                </p:nvSpPr>
                <p:spPr>
                  <a:xfrm>
                    <a:off x="7422792" y="4411550"/>
                    <a:ext cx="349607" cy="172649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A2AC9DD-7043-4CB4-92BE-7A81EEB5937E}"/>
                    </a:ext>
                  </a:extLst>
                </p:cNvPr>
                <p:cNvSpPr/>
                <p:nvPr/>
              </p:nvSpPr>
              <p:spPr>
                <a:xfrm>
                  <a:off x="8848831" y="5025446"/>
                  <a:ext cx="615891" cy="172649"/>
                </a:xfrm>
                <a:prstGeom prst="rect">
                  <a:avLst/>
                </a:pr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58E748F-AF2F-4033-AAA5-A793720EFA56}"/>
                  </a:ext>
                </a:extLst>
              </p:cNvPr>
              <p:cNvSpPr/>
              <p:nvPr/>
            </p:nvSpPr>
            <p:spPr>
              <a:xfrm>
                <a:off x="8152581" y="5505110"/>
                <a:ext cx="696250" cy="17264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E2FE186-7C17-4FB7-8598-96FC7A0E7A33}"/>
                </a:ext>
              </a:extLst>
            </p:cNvPr>
            <p:cNvSpPr/>
            <p:nvPr/>
          </p:nvSpPr>
          <p:spPr>
            <a:xfrm>
              <a:off x="7772399" y="5853118"/>
              <a:ext cx="898265" cy="17264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49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A7FBCE-C01C-4A4B-BA33-40B227C56EEA}"/>
              </a:ext>
            </a:extLst>
          </p:cNvPr>
          <p:cNvGrpSpPr/>
          <p:nvPr/>
        </p:nvGrpSpPr>
        <p:grpSpPr>
          <a:xfrm>
            <a:off x="3459244" y="1000287"/>
            <a:ext cx="1868897" cy="1751356"/>
            <a:chOff x="575704" y="433724"/>
            <a:chExt cx="2307036" cy="21619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FA9D14-E183-4FDC-BB36-779F59B77051}"/>
                </a:ext>
              </a:extLst>
            </p:cNvPr>
            <p:cNvGrpSpPr/>
            <p:nvPr/>
          </p:nvGrpSpPr>
          <p:grpSpPr>
            <a:xfrm>
              <a:off x="575704" y="433724"/>
              <a:ext cx="2307036" cy="2161939"/>
              <a:chOff x="0" y="556890"/>
              <a:chExt cx="2307036" cy="2161939"/>
            </a:xfrm>
          </p:grpSpPr>
          <p:pic>
            <p:nvPicPr>
              <p:cNvPr id="23" name="Picture 2" descr="Fig 1.1 - Overview of the biliary tree.">
                <a:extLst>
                  <a:ext uri="{FF2B5EF4-FFF2-40B4-BE49-F238E27FC236}">
                    <a16:creationId xmlns:a16="http://schemas.microsoft.com/office/drawing/2014/main" id="{539C416F-A709-4939-B9A9-2DD801197E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56890"/>
                <a:ext cx="2307036" cy="2161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2737B0-2347-4B8D-80C2-7CC93781832F}"/>
                  </a:ext>
                </a:extLst>
              </p:cNvPr>
              <p:cNvSpPr txBox="1"/>
              <p:nvPr/>
            </p:nvSpPr>
            <p:spPr>
              <a:xfrm>
                <a:off x="1541521" y="2076241"/>
                <a:ext cx="647285" cy="3419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/>
                  <a:t>duct of Wirsung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62C675-7C69-422E-8019-B4CF255E5E33}"/>
                </a:ext>
              </a:extLst>
            </p:cNvPr>
            <p:cNvSpPr/>
            <p:nvPr/>
          </p:nvSpPr>
          <p:spPr>
            <a:xfrm>
              <a:off x="575704" y="1810527"/>
              <a:ext cx="962851" cy="338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6E18C7-1CC6-4708-ADB2-1AC83F2880CA}"/>
                </a:ext>
              </a:extLst>
            </p:cNvPr>
            <p:cNvSpPr/>
            <p:nvPr/>
          </p:nvSpPr>
          <p:spPr>
            <a:xfrm>
              <a:off x="2273153" y="1340583"/>
              <a:ext cx="546887" cy="338554"/>
            </a:xfrm>
            <a:prstGeom prst="rect">
              <a:avLst/>
            </a:prstGeom>
            <a:noFill/>
            <a:ln w="28575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A09C0D-C7F6-4C34-9DE2-D3BDEDEDC080}"/>
                </a:ext>
              </a:extLst>
            </p:cNvPr>
            <p:cNvSpPr/>
            <p:nvPr/>
          </p:nvSpPr>
          <p:spPr>
            <a:xfrm>
              <a:off x="2174128" y="1960677"/>
              <a:ext cx="546887" cy="3385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B1848F90-FEFC-4F81-8E82-A2E82B352ECD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r>
              <a:rPr lang="en-US" sz="3200" b="1" dirty="0"/>
              <a:t>Pancreatic Duct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01A55-FF4F-4DB5-ADCD-586710DEE6DF}"/>
              </a:ext>
            </a:extLst>
          </p:cNvPr>
          <p:cNvSpPr/>
          <p:nvPr/>
        </p:nvSpPr>
        <p:spPr>
          <a:xfrm>
            <a:off x="405890" y="2720222"/>
            <a:ext cx="5545748" cy="385583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B050"/>
                </a:solidFill>
              </a:rPr>
              <a:t>Main/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Major </a:t>
            </a:r>
            <a:r>
              <a:rPr lang="en-US" sz="2200" b="1" dirty="0">
                <a:solidFill>
                  <a:srgbClr val="00B050"/>
                </a:solidFill>
              </a:rPr>
              <a:t>duct (duct of Wirsung):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Runs</a:t>
            </a:r>
            <a:r>
              <a:rPr lang="en-US" sz="2000" dirty="0">
                <a:solidFill>
                  <a:schemeClr val="tx1"/>
                </a:solidFill>
              </a:rPr>
              <a:t> the </a:t>
            </a:r>
            <a:r>
              <a:rPr lang="en-US" sz="2000" b="1" dirty="0">
                <a:solidFill>
                  <a:schemeClr val="tx1"/>
                </a:solidFill>
              </a:rPr>
              <a:t>entire</a:t>
            </a:r>
            <a:r>
              <a:rPr lang="en-US" sz="2000" dirty="0">
                <a:solidFill>
                  <a:schemeClr val="tx1"/>
                </a:solidFill>
              </a:rPr>
              <a:t> length of pancreas beginning </a:t>
            </a:r>
            <a:r>
              <a:rPr lang="en-US" sz="2000" b="1" dirty="0">
                <a:solidFill>
                  <a:schemeClr val="tx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 the </a:t>
            </a:r>
            <a:r>
              <a:rPr lang="en-US" sz="2000" b="1" dirty="0">
                <a:solidFill>
                  <a:schemeClr val="tx1"/>
                </a:solidFill>
              </a:rPr>
              <a:t>tail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It </a:t>
            </a:r>
            <a:r>
              <a:rPr lang="en-US" sz="2000" b="1" dirty="0">
                <a:solidFill>
                  <a:schemeClr val="tx1"/>
                </a:solidFill>
              </a:rPr>
              <a:t>receives</a:t>
            </a:r>
            <a:r>
              <a:rPr lang="en-US" sz="2000" dirty="0">
                <a:solidFill>
                  <a:schemeClr val="tx1"/>
                </a:solidFill>
              </a:rPr>
              <a:t> many </a:t>
            </a:r>
            <a:r>
              <a:rPr lang="en-US" sz="2000" b="1" dirty="0">
                <a:solidFill>
                  <a:schemeClr val="tx1"/>
                </a:solidFill>
              </a:rPr>
              <a:t>tributaries</a:t>
            </a:r>
            <a:r>
              <a:rPr lang="en-US" sz="2000" dirty="0">
                <a:solidFill>
                  <a:schemeClr val="tx1"/>
                </a:solidFill>
              </a:rPr>
              <a:t> from </a:t>
            </a:r>
            <a:r>
              <a:rPr lang="en-US" sz="2000" b="1" dirty="0">
                <a:solidFill>
                  <a:schemeClr val="tx1"/>
                </a:solidFill>
              </a:rPr>
              <a:t>tail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body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neck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rgbClr val="FF0066"/>
                </a:solidFill>
              </a:rPr>
              <a:t>inferior portion of head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(NOT superior portion)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</a:rPr>
              <a:t>uncinate process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</a:rPr>
              <a:t>Joins</a:t>
            </a:r>
            <a:r>
              <a:rPr lang="en-US" sz="2000" dirty="0">
                <a:solidFill>
                  <a:schemeClr val="tx1"/>
                </a:solidFill>
              </a:rPr>
              <a:t> with </a:t>
            </a:r>
            <a:r>
              <a:rPr lang="en-US" sz="2000" b="1" u="heavy" dirty="0">
                <a:solidFill>
                  <a:schemeClr val="tx1"/>
                </a:solidFill>
                <a:uFill>
                  <a:solidFill>
                    <a:srgbClr val="CC9900"/>
                  </a:solidFill>
                </a:uFill>
              </a:rPr>
              <a:t>common bile duct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&amp; together they </a:t>
            </a:r>
            <a:r>
              <a:rPr lang="en-US" sz="2000" b="1" dirty="0">
                <a:solidFill>
                  <a:schemeClr val="tx1"/>
                </a:solidFill>
              </a:rPr>
              <a:t>open into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small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hepatopancreatic ampulla (</a:t>
            </a:r>
            <a:r>
              <a:rPr lang="en-US" sz="2000" b="1" u="heavy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Ampulla of </a:t>
            </a:r>
            <a:r>
              <a:rPr lang="en-US" sz="2000" b="1" u="heavy" dirty="0" err="1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Vater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the duodenal wall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000" baseline="30000" dirty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part.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The ampulla opens into the lumen of the duodenum by means of a </a:t>
            </a:r>
            <a:r>
              <a:rPr lang="en-US" sz="2000" b="1" dirty="0">
                <a:solidFill>
                  <a:srgbClr val="C00000"/>
                </a:solidFill>
              </a:rPr>
              <a:t>small</a:t>
            </a:r>
            <a:r>
              <a:rPr lang="en-US" sz="2000" dirty="0">
                <a:solidFill>
                  <a:srgbClr val="C00000"/>
                </a:solidFill>
              </a:rPr>
              <a:t> Papilla (</a:t>
            </a:r>
            <a:r>
              <a:rPr lang="en-US" sz="2000" u="heavy" dirty="0">
                <a:solidFill>
                  <a:srgbClr val="C00000"/>
                </a:solidFill>
                <a:uFill>
                  <a:solidFill>
                    <a:srgbClr val="00B0F0"/>
                  </a:solidFill>
                </a:uFill>
              </a:rPr>
              <a:t>Major duodenal papilla</a:t>
            </a:r>
            <a:r>
              <a:rPr lang="en-US" sz="2000" dirty="0">
                <a:solidFill>
                  <a:srgbClr val="C00000"/>
                </a:solidFill>
              </a:rPr>
              <a:t>).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F41B92-99A6-443F-BEDE-2FB42E8635A3}"/>
              </a:ext>
            </a:extLst>
          </p:cNvPr>
          <p:cNvSpPr/>
          <p:nvPr/>
        </p:nvSpPr>
        <p:spPr>
          <a:xfrm>
            <a:off x="6240362" y="2720222"/>
            <a:ext cx="5545748" cy="3855839"/>
          </a:xfrm>
          <a:prstGeom prst="rect">
            <a:avLst/>
          </a:prstGeom>
          <a:solidFill>
            <a:schemeClr val="bg1"/>
          </a:solidFill>
          <a:ln w="285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rgbClr val="FF99CC"/>
                </a:solidFill>
              </a:rPr>
              <a:t>Accessory duct (of Santorini)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Drains superior portion of the head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It empties separately into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part of duodenum at (</a:t>
            </a:r>
            <a:r>
              <a:rPr lang="en-US" sz="2000" u="heavy" dirty="0">
                <a:solidFill>
                  <a:srgbClr val="FF0000"/>
                </a:solidFill>
                <a:uFill>
                  <a:solidFill>
                    <a:srgbClr val="FFFF00"/>
                  </a:solidFill>
                </a:uFill>
              </a:rPr>
              <a:t>minor duodenal papilla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</a:rPr>
              <a:t>One inch above the major papilla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C93978-082E-4201-AF60-26DA47237A79}"/>
              </a:ext>
            </a:extLst>
          </p:cNvPr>
          <p:cNvGrpSpPr/>
          <p:nvPr/>
        </p:nvGrpSpPr>
        <p:grpSpPr>
          <a:xfrm>
            <a:off x="508817" y="1623744"/>
            <a:ext cx="2623930" cy="735731"/>
            <a:chOff x="3621265" y="5621102"/>
            <a:chExt cx="2623930" cy="7357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EF2BB2-0AAF-4DA5-B696-A42BF46BD563}"/>
                </a:ext>
              </a:extLst>
            </p:cNvPr>
            <p:cNvSpPr txBox="1"/>
            <p:nvPr/>
          </p:nvSpPr>
          <p:spPr>
            <a:xfrm rot="684589">
              <a:off x="3649035" y="5621102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Common bile duct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D8BF1F-F60C-4D23-97C4-1516F752B955}"/>
                </a:ext>
              </a:extLst>
            </p:cNvPr>
            <p:cNvSpPr txBox="1"/>
            <p:nvPr/>
          </p:nvSpPr>
          <p:spPr>
            <a:xfrm rot="20911843">
              <a:off x="3630583" y="6110612"/>
              <a:ext cx="12196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Duct of Wirsung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289E46-BD29-412F-9F6F-D890B94955C4}"/>
                </a:ext>
              </a:extLst>
            </p:cNvPr>
            <p:cNvSpPr txBox="1"/>
            <p:nvPr/>
          </p:nvSpPr>
          <p:spPr>
            <a:xfrm>
              <a:off x="4834641" y="5777274"/>
              <a:ext cx="140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+mn-lt"/>
                </a:rPr>
                <a:t>Ampulla of </a:t>
              </a:r>
              <a:r>
                <a:rPr lang="en-US" sz="1000" b="1" dirty="0" err="1">
                  <a:latin typeface="+mn-lt"/>
                </a:rPr>
                <a:t>Vater</a:t>
              </a:r>
              <a:endParaRPr lang="en-US" sz="1000" b="1" dirty="0">
                <a:latin typeface="+mn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91C468-5E91-4F89-8719-6CCF0BB048D8}"/>
                </a:ext>
              </a:extLst>
            </p:cNvPr>
            <p:cNvGrpSpPr/>
            <p:nvPr/>
          </p:nvGrpSpPr>
          <p:grpSpPr>
            <a:xfrm>
              <a:off x="3621265" y="5734749"/>
              <a:ext cx="2623930" cy="536713"/>
              <a:chOff x="5724937" y="3676322"/>
              <a:chExt cx="2623930" cy="536713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1316F30-28ED-48E8-B917-00C9DAF6D3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4937" y="3676322"/>
                <a:ext cx="1311965" cy="268357"/>
              </a:xfrm>
              <a:prstGeom prst="straightConnector1">
                <a:avLst/>
              </a:prstGeom>
              <a:ln w="38100">
                <a:solidFill>
                  <a:srgbClr val="CC99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A38BEB6-3FBC-4AB1-9269-4642B6CF7A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937" y="3944679"/>
                <a:ext cx="1311965" cy="26835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9E37BB2-F56B-4483-811D-4FC09CA38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6902" y="3944679"/>
                <a:ext cx="1311965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CAAFF6-F38A-4E23-B942-A7C6917BDF46}"/>
              </a:ext>
            </a:extLst>
          </p:cNvPr>
          <p:cNvGrpSpPr/>
          <p:nvPr/>
        </p:nvGrpSpPr>
        <p:grpSpPr>
          <a:xfrm>
            <a:off x="7468411" y="310435"/>
            <a:ext cx="3089650" cy="2309142"/>
            <a:chOff x="4828222" y="93815"/>
            <a:chExt cx="3089650" cy="2309142"/>
          </a:xfrm>
        </p:grpSpPr>
        <p:pic>
          <p:nvPicPr>
            <p:cNvPr id="46" name="Picture 3" descr="C:\Documents and Settings\Free User\My Documents\My Pictures\zaxs.jpg">
              <a:extLst>
                <a:ext uri="{FF2B5EF4-FFF2-40B4-BE49-F238E27FC236}">
                  <a16:creationId xmlns:a16="http://schemas.microsoft.com/office/drawing/2014/main" id="{E57A67FE-E6CD-485E-8CEF-215600880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b="5438"/>
            <a:stretch>
              <a:fillRect/>
            </a:stretch>
          </p:blipFill>
          <p:spPr bwMode="auto">
            <a:xfrm>
              <a:off x="4838143" y="93815"/>
              <a:ext cx="3044262" cy="2309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58A76C-70CC-4134-820E-54F1225C46D9}"/>
                </a:ext>
              </a:extLst>
            </p:cNvPr>
            <p:cNvSpPr/>
            <p:nvPr/>
          </p:nvSpPr>
          <p:spPr>
            <a:xfrm>
              <a:off x="6307995" y="726752"/>
              <a:ext cx="1318490" cy="143874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61D429-1E4D-4D17-9C2B-2FDFAAF54B7D}"/>
                </a:ext>
              </a:extLst>
            </p:cNvPr>
            <p:cNvSpPr/>
            <p:nvPr/>
          </p:nvSpPr>
          <p:spPr>
            <a:xfrm>
              <a:off x="7112403" y="1355276"/>
              <a:ext cx="805469" cy="29601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552117-DA88-45CB-B8EB-456EDF1D0BE1}"/>
                </a:ext>
              </a:extLst>
            </p:cNvPr>
            <p:cNvSpPr/>
            <p:nvPr/>
          </p:nvSpPr>
          <p:spPr>
            <a:xfrm>
              <a:off x="4838142" y="1394609"/>
              <a:ext cx="489706" cy="3665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B8B9FA-6DB1-4494-BC68-F0F8DB334364}"/>
                </a:ext>
              </a:extLst>
            </p:cNvPr>
            <p:cNvSpPr/>
            <p:nvPr/>
          </p:nvSpPr>
          <p:spPr>
            <a:xfrm>
              <a:off x="4828222" y="1911180"/>
              <a:ext cx="621963" cy="34170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562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393264" y="1465006"/>
            <a:ext cx="4908431" cy="289844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Arteries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u="sng" dirty="0">
                <a:solidFill>
                  <a:schemeClr val="tx1"/>
                </a:solidFill>
              </a:rPr>
              <a:t>Head</a:t>
            </a:r>
            <a:r>
              <a:rPr lang="en-US" sz="2100" dirty="0">
                <a:solidFill>
                  <a:schemeClr val="tx1"/>
                </a:solidFill>
              </a:rPr>
              <a:t> &amp; </a:t>
            </a:r>
            <a:r>
              <a:rPr lang="en-US" sz="2100" u="sng" dirty="0">
                <a:solidFill>
                  <a:schemeClr val="tx1"/>
                </a:solidFill>
              </a:rPr>
              <a:t>neck</a:t>
            </a:r>
            <a:r>
              <a:rPr lang="en-US" sz="2100" dirty="0">
                <a:solidFill>
                  <a:schemeClr val="tx1"/>
                </a:solidFill>
              </a:rPr>
              <a:t>: Supplied by branches from: 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Celiac trunk </a:t>
            </a:r>
            <a:r>
              <a:rPr lang="en-US" sz="2100" dirty="0">
                <a:solidFill>
                  <a:schemeClr val="tx1"/>
                </a:solidFill>
              </a:rPr>
              <a:t>through </a:t>
            </a:r>
            <a:r>
              <a:rPr lang="en-US" sz="2100" dirty="0">
                <a:solidFill>
                  <a:srgbClr val="FF0000"/>
                </a:solidFill>
              </a:rPr>
              <a:t>Superior artery pancreaticoduodenal</a:t>
            </a:r>
          </a:p>
          <a:p>
            <a:pPr marL="540000" indent="-180000"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Superior mesenteric artery </a:t>
            </a:r>
            <a:r>
              <a:rPr lang="en-US" sz="2100" dirty="0">
                <a:solidFill>
                  <a:schemeClr val="tx1"/>
                </a:solidFill>
              </a:rPr>
              <a:t>through </a:t>
            </a:r>
            <a:r>
              <a:rPr lang="en-US" sz="2100" dirty="0">
                <a:solidFill>
                  <a:srgbClr val="FF0000"/>
                </a:solidFill>
              </a:rPr>
              <a:t>Inferior artery pancreaticoduodenal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u="sng" dirty="0">
                <a:solidFill>
                  <a:schemeClr val="tx1"/>
                </a:solidFill>
              </a:rPr>
              <a:t>Body</a:t>
            </a:r>
            <a:r>
              <a:rPr lang="en-US" sz="2100" dirty="0">
                <a:solidFill>
                  <a:schemeClr val="tx1"/>
                </a:solidFill>
              </a:rPr>
              <a:t> &amp; </a:t>
            </a:r>
            <a:r>
              <a:rPr lang="en-US" sz="2100" u="sng" dirty="0">
                <a:solidFill>
                  <a:schemeClr val="tx1"/>
                </a:solidFill>
              </a:rPr>
              <a:t>tail</a:t>
            </a:r>
            <a:r>
              <a:rPr lang="en-US" sz="2100" dirty="0">
                <a:solidFill>
                  <a:schemeClr val="tx1"/>
                </a:solidFill>
              </a:rPr>
              <a:t>: Supplied by </a:t>
            </a:r>
            <a:r>
              <a:rPr lang="en-US" sz="2100" b="1" dirty="0">
                <a:solidFill>
                  <a:schemeClr val="tx1"/>
                </a:solidFill>
              </a:rPr>
              <a:t>Splenic artery </a:t>
            </a:r>
            <a:r>
              <a:rPr lang="en-US" sz="2100" dirty="0">
                <a:solidFill>
                  <a:schemeClr val="tx1"/>
                </a:solidFill>
              </a:rPr>
              <a:t>through  8-10  </a:t>
            </a:r>
            <a:r>
              <a:rPr lang="en-US" sz="2100" dirty="0">
                <a:solidFill>
                  <a:srgbClr val="FF0000"/>
                </a:solidFill>
              </a:rPr>
              <a:t>pancreatic branches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4478" y="1465006"/>
            <a:ext cx="4908431" cy="289844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100" b="1" dirty="0">
                <a:solidFill>
                  <a:schemeClr val="tx1"/>
                </a:solidFill>
              </a:rPr>
              <a:t>Veins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u="sng" dirty="0">
                <a:solidFill>
                  <a:schemeClr val="tx1"/>
                </a:solidFill>
              </a:rPr>
              <a:t>Head</a:t>
            </a:r>
            <a:r>
              <a:rPr lang="en-US" sz="2100" dirty="0">
                <a:solidFill>
                  <a:schemeClr val="tx1"/>
                </a:solidFill>
              </a:rPr>
              <a:t> &amp; </a:t>
            </a:r>
            <a:r>
              <a:rPr lang="en-US" sz="2100" u="sng" dirty="0">
                <a:solidFill>
                  <a:schemeClr val="tx1"/>
                </a:solidFill>
              </a:rPr>
              <a:t>neck</a:t>
            </a:r>
            <a:r>
              <a:rPr lang="en-US" sz="2100" dirty="0">
                <a:solidFill>
                  <a:schemeClr val="tx1"/>
                </a:solidFill>
              </a:rPr>
              <a:t>: Drained by anterior and posterior venous arcades that form the </a:t>
            </a:r>
            <a:r>
              <a:rPr lang="en-US" sz="2100" dirty="0">
                <a:solidFill>
                  <a:srgbClr val="0070C0"/>
                </a:solidFill>
              </a:rPr>
              <a:t>superior &amp; inferior pancreaticoduodenal veins </a:t>
            </a:r>
            <a:r>
              <a:rPr lang="en-US" sz="2100" dirty="0">
                <a:solidFill>
                  <a:schemeClr val="tx1"/>
                </a:solidFill>
              </a:rPr>
              <a:t>which follow the corresponding arteries.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u="sng" dirty="0">
                <a:solidFill>
                  <a:schemeClr val="tx1"/>
                </a:solidFill>
              </a:rPr>
              <a:t>Body</a:t>
            </a:r>
            <a:r>
              <a:rPr lang="en-US" sz="2100" dirty="0">
                <a:solidFill>
                  <a:schemeClr val="tx1"/>
                </a:solidFill>
              </a:rPr>
              <a:t> &amp; </a:t>
            </a:r>
            <a:r>
              <a:rPr lang="en-US" sz="2100" u="sng" dirty="0">
                <a:solidFill>
                  <a:schemeClr val="tx1"/>
                </a:solidFill>
              </a:rPr>
              <a:t>tail</a:t>
            </a:r>
            <a:r>
              <a:rPr lang="en-US" sz="2100" dirty="0">
                <a:solidFill>
                  <a:schemeClr val="tx1"/>
                </a:solidFill>
              </a:rPr>
              <a:t>: Drained by </a:t>
            </a:r>
            <a:r>
              <a:rPr lang="en-US" sz="2100" b="1" dirty="0">
                <a:solidFill>
                  <a:schemeClr val="tx1"/>
                </a:solidFill>
              </a:rPr>
              <a:t>splenic vein</a:t>
            </a:r>
            <a:r>
              <a:rPr lang="en-US" sz="2100" dirty="0">
                <a:solidFill>
                  <a:schemeClr val="tx1"/>
                </a:solidFill>
              </a:rPr>
              <a:t>, which is a tributary of </a:t>
            </a:r>
            <a:r>
              <a:rPr lang="en-US" sz="2100" b="1" dirty="0">
                <a:solidFill>
                  <a:schemeClr val="tx1"/>
                </a:solidFill>
              </a:rPr>
              <a:t>portal vein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1500" b="1" dirty="0">
              <a:solidFill>
                <a:schemeClr val="tx1"/>
              </a:solidFill>
            </a:endParaRPr>
          </a:p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B472A-27B9-4E83-B83C-D86BAE11E15F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r>
              <a:rPr lang="en-US" sz="3200" b="1" dirty="0"/>
              <a:t>Blood Supply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433F02-D88A-41A2-8082-AD82E58D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48" y="4418323"/>
            <a:ext cx="3616489" cy="2278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D199DC-4AD2-4185-BD72-5863BB6F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720" y="4512506"/>
            <a:ext cx="4021517" cy="209002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C1ADF5F-74E6-455B-B55C-2D99C6903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369920"/>
              </p:ext>
            </p:extLst>
          </p:nvPr>
        </p:nvGraphicFramePr>
        <p:xfrm>
          <a:off x="5798737" y="47406"/>
          <a:ext cx="5219284" cy="173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B6B3479-11CA-4529-8050-25EE030B7652}"/>
              </a:ext>
            </a:extLst>
          </p:cNvPr>
          <p:cNvSpPr/>
          <p:nvPr/>
        </p:nvSpPr>
        <p:spPr>
          <a:xfrm rot="10800000" flipV="1">
            <a:off x="6096000" y="17867"/>
            <a:ext cx="556611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kern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*FOR BETTER UNDERSTANDING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46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38649" y="1465006"/>
            <a:ext cx="4908431" cy="2431585"/>
          </a:xfrm>
          <a:prstGeom prst="rect">
            <a:avLst/>
          </a:prstGeom>
          <a:solidFill>
            <a:schemeClr val="bg1"/>
          </a:solidFill>
          <a:ln w="28575">
            <a:solidFill>
              <a:srgbClr val="CCA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Lymphatic Drainage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rgbClr val="C00000"/>
                </a:solidFill>
              </a:rPr>
              <a:t>Rich network </a:t>
            </a:r>
            <a:r>
              <a:rPr lang="en-US" sz="2100" dirty="0">
                <a:solidFill>
                  <a:schemeClr val="tx1"/>
                </a:solidFill>
              </a:rPr>
              <a:t>that drains into </a:t>
            </a:r>
            <a:r>
              <a:rPr lang="en-US" sz="2100" b="1" u="heavy" dirty="0">
                <a:solidFill>
                  <a:schemeClr val="tx1"/>
                </a:solidFill>
                <a:uFill>
                  <a:solidFill>
                    <a:srgbClr val="0070C0"/>
                  </a:solidFill>
                </a:uFill>
              </a:rPr>
              <a:t>pyloric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b="1" u="heavy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</a:rPr>
              <a:t>hepatic</a:t>
            </a:r>
            <a:r>
              <a:rPr lang="en-US" sz="2100" dirty="0">
                <a:solidFill>
                  <a:schemeClr val="tx1"/>
                </a:solidFill>
              </a:rPr>
              <a:t> &amp; </a:t>
            </a:r>
            <a:r>
              <a:rPr lang="en-US" sz="2100" b="1" u="heavy" dirty="0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splenic</a:t>
            </a:r>
            <a:r>
              <a:rPr lang="en-US" sz="2100" dirty="0">
                <a:solidFill>
                  <a:schemeClr val="tx1"/>
                </a:solidFill>
              </a:rPr>
              <a:t> nodes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</a:rPr>
              <a:t>Ultimately the </a:t>
            </a:r>
            <a:r>
              <a:rPr lang="en-US" sz="2100" b="1" dirty="0">
                <a:solidFill>
                  <a:srgbClr val="C00000"/>
                </a:solidFill>
              </a:rPr>
              <a:t>efferent vessels </a:t>
            </a:r>
            <a:r>
              <a:rPr lang="en-US" sz="2100" dirty="0">
                <a:solidFill>
                  <a:schemeClr val="tx1"/>
                </a:solidFill>
              </a:rPr>
              <a:t>drain into the </a:t>
            </a:r>
            <a:r>
              <a:rPr lang="en-US" sz="2100" b="1" u="heavy" dirty="0">
                <a:solidFill>
                  <a:schemeClr val="tx1"/>
                </a:solidFill>
                <a:uFill>
                  <a:solidFill>
                    <a:srgbClr val="92D050"/>
                  </a:solidFill>
                </a:uFill>
              </a:rPr>
              <a:t>celiac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(body &amp; tail) </a:t>
            </a:r>
            <a:r>
              <a:rPr lang="en-US" sz="2100" dirty="0">
                <a:solidFill>
                  <a:schemeClr val="tx1"/>
                </a:solidFill>
              </a:rPr>
              <a:t>&amp; </a:t>
            </a:r>
            <a:r>
              <a:rPr lang="en-US" sz="2100" b="1" u="heavy" dirty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</a:rPr>
              <a:t>superior mesenteric</a:t>
            </a:r>
            <a:r>
              <a:rPr lang="en-US" sz="2100" b="1" dirty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</a:rPr>
              <a:t>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(head) </a:t>
            </a:r>
            <a:r>
              <a:rPr lang="en-US" sz="2100" b="1" dirty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</a:rPr>
              <a:t>lymph nodes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93264" y="1465006"/>
            <a:ext cx="4908431" cy="2431585"/>
          </a:xfrm>
          <a:prstGeom prst="rect">
            <a:avLst/>
          </a:prstGeom>
          <a:solidFill>
            <a:schemeClr val="bg1"/>
          </a:solidFill>
          <a:ln w="28575">
            <a:solidFill>
              <a:srgbClr val="CCA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100" b="1" dirty="0">
                <a:solidFill>
                  <a:schemeClr val="tx1"/>
                </a:solidFill>
              </a:rPr>
              <a:t>Nerve Supply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Sympathetic </a:t>
            </a:r>
            <a:r>
              <a:rPr lang="en-US" sz="2100" dirty="0">
                <a:solidFill>
                  <a:schemeClr val="tx1"/>
                </a:solidFill>
              </a:rPr>
              <a:t>fibers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from the </a:t>
            </a:r>
            <a:r>
              <a:rPr lang="en-US" sz="2100" b="1" dirty="0">
                <a:solidFill>
                  <a:schemeClr val="tx1"/>
                </a:solidFill>
              </a:rPr>
              <a:t>thoracic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b="1" u="heavy" dirty="0">
                <a:solidFill>
                  <a:schemeClr val="tx1"/>
                </a:solidFill>
                <a:uFill>
                  <a:solidFill>
                    <a:srgbClr val="7030A0"/>
                  </a:solidFill>
                </a:uFill>
              </a:rPr>
              <a:t>splanchnic nerves</a:t>
            </a:r>
            <a:r>
              <a:rPr lang="en-US" sz="2100" dirty="0">
                <a:solidFill>
                  <a:schemeClr val="tx1"/>
                </a:solidFill>
              </a:rPr>
              <a:t>. (Sympathetic fibers have a predominantly </a:t>
            </a:r>
            <a:r>
              <a:rPr lang="en-US" sz="2100" b="1" dirty="0">
                <a:solidFill>
                  <a:srgbClr val="C00000"/>
                </a:solidFill>
              </a:rPr>
              <a:t>inhibitory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effect)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</a:rPr>
              <a:t>Parasympathetic fibers </a:t>
            </a:r>
            <a:r>
              <a:rPr lang="en-US" sz="2100" dirty="0">
                <a:solidFill>
                  <a:schemeClr val="tx1"/>
                </a:solidFill>
              </a:rPr>
              <a:t>from the </a:t>
            </a:r>
            <a:r>
              <a:rPr lang="en-US" sz="2100" u="heavy" dirty="0" err="1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vagus</a:t>
            </a:r>
            <a:r>
              <a:rPr lang="en-US" sz="2100" dirty="0">
                <a:solidFill>
                  <a:schemeClr val="tx1"/>
                </a:solidFill>
              </a:rPr>
              <a:t>. (</a:t>
            </a:r>
            <a:r>
              <a:rPr lang="en-US" sz="2100" b="1" dirty="0">
                <a:solidFill>
                  <a:schemeClr val="tx1"/>
                </a:solidFill>
              </a:rPr>
              <a:t>Parasympathetic</a:t>
            </a:r>
            <a:r>
              <a:rPr lang="en-US" sz="2100" dirty="0">
                <a:solidFill>
                  <a:schemeClr val="tx1"/>
                </a:solidFill>
              </a:rPr>
              <a:t> fibers </a:t>
            </a:r>
            <a:r>
              <a:rPr lang="en-US" sz="2100" b="1" dirty="0">
                <a:solidFill>
                  <a:srgbClr val="C00000"/>
                </a:solidFill>
              </a:rPr>
              <a:t>stimulate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both </a:t>
            </a:r>
            <a:r>
              <a:rPr lang="en-US" sz="2100" b="1" dirty="0">
                <a:solidFill>
                  <a:schemeClr val="tx1"/>
                </a:solidFill>
              </a:rPr>
              <a:t>exocrine</a:t>
            </a:r>
            <a:r>
              <a:rPr lang="en-US" sz="2100" dirty="0">
                <a:solidFill>
                  <a:schemeClr val="tx1"/>
                </a:solidFill>
              </a:rPr>
              <a:t> and </a:t>
            </a:r>
            <a:r>
              <a:rPr lang="en-US" sz="2100" b="1" dirty="0">
                <a:solidFill>
                  <a:schemeClr val="tx1"/>
                </a:solidFill>
              </a:rPr>
              <a:t>endocrine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b="1" dirty="0">
                <a:solidFill>
                  <a:schemeClr val="tx1"/>
                </a:solidFill>
              </a:rPr>
              <a:t>secretions</a:t>
            </a:r>
            <a:r>
              <a:rPr lang="en-US" sz="21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b="1" dirty="0">
              <a:solidFill>
                <a:schemeClr val="tx1"/>
              </a:solidFill>
            </a:endParaRPr>
          </a:p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B472A-27B9-4E83-B83C-D86BAE11E15F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Pancreas</a:t>
            </a:r>
            <a:br>
              <a:rPr lang="en-US" sz="3600" b="1" dirty="0"/>
            </a:br>
            <a:r>
              <a:rPr lang="en-US" sz="3200" b="1" dirty="0"/>
              <a:t>lymphatic drainage &amp; nerve Supply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738649" y="4092304"/>
            <a:ext cx="3084748" cy="2172561"/>
            <a:chOff x="1650490" y="4092304"/>
            <a:chExt cx="3084748" cy="2172561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 rotWithShape="1">
            <a:blip r:embed="rId2"/>
            <a:srcRect b="12327"/>
            <a:stretch/>
          </p:blipFill>
          <p:spPr>
            <a:xfrm>
              <a:off x="1650490" y="4114800"/>
              <a:ext cx="3084748" cy="2150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مستطيل 1"/>
            <p:cNvSpPr/>
            <p:nvPr/>
          </p:nvSpPr>
          <p:spPr>
            <a:xfrm>
              <a:off x="1915098" y="4313696"/>
              <a:ext cx="312731" cy="1136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2299527" y="4235211"/>
              <a:ext cx="333043" cy="11365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2690848" y="4092304"/>
              <a:ext cx="333043" cy="11365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3931857" y="5054470"/>
              <a:ext cx="333043" cy="11365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3786532" y="5360360"/>
              <a:ext cx="751809" cy="10360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7305104" y="4114800"/>
            <a:ext cx="3084749" cy="2150065"/>
            <a:chOff x="7305104" y="4114800"/>
            <a:chExt cx="3084749" cy="2150065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3"/>
            <a:srcRect l="23222" t="30879" r="9767" b="2077"/>
            <a:stretch/>
          </p:blipFill>
          <p:spPr>
            <a:xfrm>
              <a:off x="7305104" y="4114800"/>
              <a:ext cx="3084749" cy="2150065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مستطيل 15"/>
            <p:cNvSpPr/>
            <p:nvPr/>
          </p:nvSpPr>
          <p:spPr>
            <a:xfrm>
              <a:off x="8885185" y="4849824"/>
              <a:ext cx="706588" cy="14664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8135333" y="4137567"/>
              <a:ext cx="692870" cy="13678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  <p:sp>
          <p:nvSpPr>
            <p:cNvPr id="19" name="مستطيل 18"/>
            <p:cNvSpPr/>
            <p:nvPr/>
          </p:nvSpPr>
          <p:spPr>
            <a:xfrm>
              <a:off x="8847478" y="4176914"/>
              <a:ext cx="645314" cy="13678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914959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</Template>
  <TotalTime>1526</TotalTime>
  <Words>2609</Words>
  <Application>Microsoft Office PowerPoint</Application>
  <PresentationFormat>Widescreen</PresentationFormat>
  <Paragraphs>327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Agency FB</vt:lpstr>
      <vt:lpstr>Arabic Typesetting</vt:lpstr>
      <vt:lpstr>Arial</vt:lpstr>
      <vt:lpstr>Calibri</vt:lpstr>
      <vt:lpstr>Calibri Light</vt:lpstr>
      <vt:lpstr>Courier New</vt:lpstr>
      <vt:lpstr>Open Sans</vt:lpstr>
      <vt:lpstr>Times New Roman</vt:lpstr>
      <vt:lpstr>Wingdings</vt:lpstr>
      <vt:lpstr>نسق1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طلال</dc:creator>
  <cp:lastModifiedBy>روان الحربي</cp:lastModifiedBy>
  <cp:revision>140</cp:revision>
  <dcterms:created xsi:type="dcterms:W3CDTF">2017-11-26T14:48:12Z</dcterms:created>
  <dcterms:modified xsi:type="dcterms:W3CDTF">2018-11-19T08:46:51Z</dcterms:modified>
</cp:coreProperties>
</file>