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Lst>
  <p:notesMasterIdLst>
    <p:notesMasterId r:id="rId23"/>
  </p:notesMasterIdLst>
  <p:sldIdLst>
    <p:sldId id="337" r:id="rId2"/>
    <p:sldId id="362" r:id="rId3"/>
    <p:sldId id="311" r:id="rId4"/>
    <p:sldId id="364" r:id="rId5"/>
    <p:sldId id="374" r:id="rId6"/>
    <p:sldId id="377" r:id="rId7"/>
    <p:sldId id="376" r:id="rId8"/>
    <p:sldId id="375" r:id="rId9"/>
    <p:sldId id="379" r:id="rId10"/>
    <p:sldId id="367" r:id="rId11"/>
    <p:sldId id="368" r:id="rId12"/>
    <p:sldId id="371" r:id="rId13"/>
    <p:sldId id="370" r:id="rId14"/>
    <p:sldId id="378" r:id="rId15"/>
    <p:sldId id="369" r:id="rId16"/>
    <p:sldId id="373" r:id="rId17"/>
    <p:sldId id="372" r:id="rId18"/>
    <p:sldId id="333" r:id="rId19"/>
    <p:sldId id="380" r:id="rId20"/>
    <p:sldId id="381" r:id="rId21"/>
    <p:sldId id="338" r:id="rId22"/>
  </p:sldIdLst>
  <p:sldSz cx="12192000" cy="6858000"/>
  <p:notesSz cx="6858000" cy="9144000"/>
  <p:embeddedFontLst>
    <p:embeddedFont>
      <p:font typeface="Open Sans" charset="0"/>
      <p:regular r:id="rId24"/>
      <p:bold r:id="rId25"/>
      <p:italic r:id="rId26"/>
      <p:boldItalic r:id="rId27"/>
    </p:embeddedFont>
    <p:embeddedFont>
      <p:font typeface="Agency FB" pitchFamily="34" charset="0"/>
      <p:regular r:id="rId28"/>
      <p:bold r:id="rId29"/>
    </p:embeddedFont>
    <p:embeddedFont>
      <p:font typeface="Verdana" pitchFamily="34" charset="0"/>
      <p:regular r:id="rId30"/>
      <p:bold r:id="rId31"/>
      <p:italic r:id="rId32"/>
      <p:boldItalic r:id="rId33"/>
    </p:embeddedFont>
    <p:embeddedFont>
      <p:font typeface="Arabic Typesetting" pitchFamily="66" charset="-78"/>
      <p:regular r:id="rId34"/>
    </p:embeddedFont>
    <p:embeddedFont>
      <p:font typeface="Calibri" pitchFamily="34" charset="0"/>
      <p:regular r:id="rId35"/>
      <p:bold r:id="rId36"/>
      <p:italic r:id="rId37"/>
      <p:boldItalic r:id="rId38"/>
    </p:embeddedFont>
    <p:embeddedFont>
      <p:font typeface="Calibri Light" pitchFamily="34" charset="0"/>
      <p:regular r:id="rId39"/>
      <p: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FF66CC"/>
    <a:srgbClr val="CCA677"/>
    <a:srgbClr val="64E146"/>
    <a:srgbClr val="D2EDE3"/>
    <a:srgbClr val="D0F1D6"/>
    <a:srgbClr val="BB889D"/>
    <a:srgbClr val="CC6600"/>
    <a:srgbClr val="FED163"/>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2" d="100"/>
          <a:sy n="82" d="100"/>
        </p:scale>
        <p:origin x="-30" y="4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B41B9-776D-4AC6-A63D-C2BCE4C9D85D}" type="doc">
      <dgm:prSet loTypeId="urn:microsoft.com/office/officeart/2005/8/layout/vList6" loCatId="list" qsTypeId="urn:microsoft.com/office/officeart/2005/8/quickstyle/simple1" qsCatId="simple" csTypeId="urn:microsoft.com/office/officeart/2005/8/colors/accent1_3" csCatId="accent1" phldr="1"/>
      <dgm:spPr/>
      <dgm:t>
        <a:bodyPr/>
        <a:lstStyle/>
        <a:p>
          <a:endParaRPr lang="en-US"/>
        </a:p>
      </dgm:t>
    </dgm:pt>
    <dgm:pt modelId="{E7F5DA26-2826-40CE-A308-5AAB4BFCFEE0}">
      <dgm:prSet phldrT="[Text]" custT="1"/>
      <dgm:spPr/>
      <dgm:t>
        <a:bodyPr/>
        <a:lstStyle/>
        <a:p>
          <a:r>
            <a:rPr lang="en-US" sz="2000" b="1" dirty="0"/>
            <a:t>Totipotent (Total) </a:t>
          </a:r>
          <a:br>
            <a:rPr lang="en-US" sz="2000" b="1" dirty="0"/>
          </a:br>
          <a:r>
            <a:rPr lang="en-US" sz="2000" b="1" dirty="0"/>
            <a:t>(morula) </a:t>
          </a:r>
        </a:p>
      </dgm:t>
    </dgm:pt>
    <dgm:pt modelId="{799D5EE8-CA86-4C42-B23D-A803732DB75E}" type="parTrans" cxnId="{20C1B33E-1515-4733-8EC8-CC20E854F18E}">
      <dgm:prSet/>
      <dgm:spPr/>
      <dgm:t>
        <a:bodyPr/>
        <a:lstStyle/>
        <a:p>
          <a:endParaRPr lang="en-US"/>
        </a:p>
      </dgm:t>
    </dgm:pt>
    <dgm:pt modelId="{684D4DF6-6938-47FD-AD3B-48F785D12BF0}" type="sibTrans" cxnId="{20C1B33E-1515-4733-8EC8-CC20E854F18E}">
      <dgm:prSet/>
      <dgm:spPr/>
      <dgm:t>
        <a:bodyPr/>
        <a:lstStyle/>
        <a:p>
          <a:endParaRPr lang="en-US"/>
        </a:p>
      </dgm:t>
    </dgm:pt>
    <dgm:pt modelId="{BF44472F-72BF-4172-A4F8-39317CB85E6B}">
      <dgm:prSet phldrT="[Text]" custT="1"/>
      <dgm:spPr/>
      <dgm:t>
        <a:bodyPr/>
        <a:lstStyle/>
        <a:p>
          <a:r>
            <a:rPr lang="en-US" sz="1400"/>
            <a:t>1-3 days, differentiate into (intra) </a:t>
          </a:r>
          <a:r>
            <a:rPr lang="en-US" sz="1400" b="1"/>
            <a:t>embryonic</a:t>
          </a:r>
          <a:r>
            <a:rPr lang="en-US" sz="1400"/>
            <a:t> and </a:t>
          </a:r>
          <a:r>
            <a:rPr lang="en-US" sz="1400" b="1"/>
            <a:t>extraembryonic </a:t>
          </a:r>
          <a:r>
            <a:rPr lang="en-US" sz="1000" b="0"/>
            <a:t>(like placenta, amniotic fluid and umbilical cord) </a:t>
          </a:r>
          <a:r>
            <a:rPr lang="en-US" sz="1400"/>
            <a:t>cell types. </a:t>
          </a:r>
          <a:r>
            <a:rPr lang="en-US" sz="1000"/>
            <a:t>(this type can differentiate into anything)</a:t>
          </a:r>
          <a:r>
            <a:rPr lang="en-US" sz="1400"/>
            <a:t> </a:t>
          </a:r>
          <a:endParaRPr lang="en-US" sz="1400" dirty="0"/>
        </a:p>
      </dgm:t>
    </dgm:pt>
    <dgm:pt modelId="{EDCC0C69-232B-43C5-BF89-90B2516FC92A}" type="parTrans" cxnId="{72C85689-1309-43D3-83EF-6C4FE5B92121}">
      <dgm:prSet/>
      <dgm:spPr/>
      <dgm:t>
        <a:bodyPr/>
        <a:lstStyle/>
        <a:p>
          <a:endParaRPr lang="en-US"/>
        </a:p>
      </dgm:t>
    </dgm:pt>
    <dgm:pt modelId="{5E9167E3-44A6-48A1-94F4-69B1F07A412C}" type="sibTrans" cxnId="{72C85689-1309-43D3-83EF-6C4FE5B92121}">
      <dgm:prSet/>
      <dgm:spPr/>
      <dgm:t>
        <a:bodyPr/>
        <a:lstStyle/>
        <a:p>
          <a:endParaRPr lang="en-US"/>
        </a:p>
      </dgm:t>
    </dgm:pt>
    <dgm:pt modelId="{69B52D30-282B-4129-BCEB-EC01E41F9422}">
      <dgm:prSet custT="1"/>
      <dgm:spPr/>
      <dgm:t>
        <a:bodyPr/>
        <a:lstStyle/>
        <a:p>
          <a:r>
            <a:rPr lang="en-US" sz="2000" b="1"/>
            <a:t>Pluripotent (plural) (blastocyst) </a:t>
          </a:r>
          <a:endParaRPr lang="en-US" sz="2000" b="1" dirty="0"/>
        </a:p>
      </dgm:t>
    </dgm:pt>
    <dgm:pt modelId="{B4ACB768-C0DE-4287-AE25-136BDF951998}" type="parTrans" cxnId="{DE564E52-E3EF-45A0-9AFD-A1641A27DDD9}">
      <dgm:prSet/>
      <dgm:spPr/>
      <dgm:t>
        <a:bodyPr/>
        <a:lstStyle/>
        <a:p>
          <a:endParaRPr lang="en-US"/>
        </a:p>
      </dgm:t>
    </dgm:pt>
    <dgm:pt modelId="{C6629AF9-63A2-408B-B943-B411C021A403}" type="sibTrans" cxnId="{DE564E52-E3EF-45A0-9AFD-A1641A27DDD9}">
      <dgm:prSet/>
      <dgm:spPr/>
      <dgm:t>
        <a:bodyPr/>
        <a:lstStyle/>
        <a:p>
          <a:endParaRPr lang="en-US"/>
        </a:p>
      </dgm:t>
    </dgm:pt>
    <dgm:pt modelId="{4EBAAC95-2EC7-4999-A89C-FCB922A19D21}">
      <dgm:prSet custT="1"/>
      <dgm:spPr/>
      <dgm:t>
        <a:bodyPr/>
        <a:lstStyle/>
        <a:p>
          <a:r>
            <a:rPr lang="en-US" sz="2000" b="1" dirty="0"/>
            <a:t>Multipotent (multiple)</a:t>
          </a:r>
        </a:p>
      </dgm:t>
    </dgm:pt>
    <dgm:pt modelId="{62FE8417-9F0D-411F-B0A1-43C53357DFC6}" type="parTrans" cxnId="{D2C982AC-7C9F-4D0B-859B-8E42082ABF30}">
      <dgm:prSet/>
      <dgm:spPr/>
      <dgm:t>
        <a:bodyPr/>
        <a:lstStyle/>
        <a:p>
          <a:endParaRPr lang="en-US"/>
        </a:p>
      </dgm:t>
    </dgm:pt>
    <dgm:pt modelId="{2A392A31-3ED3-442D-8B0D-8F3E938182AD}" type="sibTrans" cxnId="{D2C982AC-7C9F-4D0B-859B-8E42082ABF30}">
      <dgm:prSet/>
      <dgm:spPr/>
      <dgm:t>
        <a:bodyPr/>
        <a:lstStyle/>
        <a:p>
          <a:endParaRPr lang="en-US"/>
        </a:p>
      </dgm:t>
    </dgm:pt>
    <dgm:pt modelId="{9C0A95A8-2780-494D-9A11-23C318823373}">
      <dgm:prSet custT="1"/>
      <dgm:spPr/>
      <dgm:t>
        <a:bodyPr/>
        <a:lstStyle/>
        <a:p>
          <a:r>
            <a:rPr lang="en-US" sz="2000" b="1" dirty="0"/>
            <a:t>Oligopotent</a:t>
          </a:r>
        </a:p>
      </dgm:t>
    </dgm:pt>
    <dgm:pt modelId="{527D6AB1-A830-4504-8295-9A414CD5FD56}" type="parTrans" cxnId="{533BB39C-24EA-453B-89BA-A603FB7DF560}">
      <dgm:prSet/>
      <dgm:spPr/>
      <dgm:t>
        <a:bodyPr/>
        <a:lstStyle/>
        <a:p>
          <a:endParaRPr lang="en-US"/>
        </a:p>
      </dgm:t>
    </dgm:pt>
    <dgm:pt modelId="{D3B98381-130F-487B-A5B5-5880CC4710D3}" type="sibTrans" cxnId="{533BB39C-24EA-453B-89BA-A603FB7DF560}">
      <dgm:prSet/>
      <dgm:spPr/>
      <dgm:t>
        <a:bodyPr/>
        <a:lstStyle/>
        <a:p>
          <a:endParaRPr lang="en-US"/>
        </a:p>
      </dgm:t>
    </dgm:pt>
    <dgm:pt modelId="{87C932BB-E6DF-4A98-A740-514017F17DB7}">
      <dgm:prSet custT="1"/>
      <dgm:spPr/>
      <dgm:t>
        <a:bodyPr/>
        <a:lstStyle/>
        <a:p>
          <a:r>
            <a:rPr lang="en-US" sz="2000" b="1" dirty="0"/>
            <a:t>Unipotent</a:t>
          </a:r>
        </a:p>
      </dgm:t>
    </dgm:pt>
    <dgm:pt modelId="{B94C799F-BAA3-458D-B936-8EB5A508DB18}" type="parTrans" cxnId="{446959F6-E93F-4F91-9784-5B951C7FA176}">
      <dgm:prSet/>
      <dgm:spPr/>
      <dgm:t>
        <a:bodyPr/>
        <a:lstStyle/>
        <a:p>
          <a:endParaRPr lang="en-US"/>
        </a:p>
      </dgm:t>
    </dgm:pt>
    <dgm:pt modelId="{E815DA23-8583-4AD1-9C62-CFC7574A5D76}" type="sibTrans" cxnId="{446959F6-E93F-4F91-9784-5B951C7FA176}">
      <dgm:prSet/>
      <dgm:spPr/>
      <dgm:t>
        <a:bodyPr/>
        <a:lstStyle/>
        <a:p>
          <a:endParaRPr lang="en-US"/>
        </a:p>
      </dgm:t>
    </dgm:pt>
    <dgm:pt modelId="{A9AFD67C-755D-4C50-A279-B26C4986CBD4}">
      <dgm:prSet custT="1"/>
      <dgm:spPr/>
      <dgm:t>
        <a:bodyPr/>
        <a:lstStyle/>
        <a:p>
          <a:r>
            <a:rPr lang="en-US" sz="1400"/>
            <a:t>Descendants of totipotent cells and differentiate into cells of </a:t>
          </a:r>
          <a:r>
            <a:rPr lang="en-US" sz="1400" b="1"/>
            <a:t>3 germ layers</a:t>
          </a:r>
          <a:r>
            <a:rPr lang="en-US" sz="1200" b="1"/>
            <a:t>(ectoderm, mesoderm, endoderm)</a:t>
          </a:r>
          <a:r>
            <a:rPr lang="en-US" sz="1400" b="1"/>
            <a:t> | </a:t>
          </a:r>
          <a:r>
            <a:rPr lang="en-US" sz="1200" b="1"/>
            <a:t>Most important one that we use</a:t>
          </a:r>
          <a:endParaRPr lang="en-US" sz="1200" b="1" dirty="0"/>
        </a:p>
      </dgm:t>
    </dgm:pt>
    <dgm:pt modelId="{66C193A4-550B-45F8-8CCF-DDD975380722}" type="parTrans" cxnId="{0610787D-49A1-40F4-B533-97B31F3EEF75}">
      <dgm:prSet/>
      <dgm:spPr/>
      <dgm:t>
        <a:bodyPr/>
        <a:lstStyle/>
        <a:p>
          <a:endParaRPr lang="en-US"/>
        </a:p>
      </dgm:t>
    </dgm:pt>
    <dgm:pt modelId="{FE3A8AD3-FDBA-4F9A-AB66-740081FF3392}" type="sibTrans" cxnId="{0610787D-49A1-40F4-B533-97B31F3EEF75}">
      <dgm:prSet/>
      <dgm:spPr/>
      <dgm:t>
        <a:bodyPr/>
        <a:lstStyle/>
        <a:p>
          <a:endParaRPr lang="en-US"/>
        </a:p>
      </dgm:t>
    </dgm:pt>
    <dgm:pt modelId="{0F89294F-FB7E-4D7B-B1EC-9431FA29B367}">
      <dgm:prSet custT="1"/>
      <dgm:spPr/>
      <dgm:t>
        <a:bodyPr/>
        <a:lstStyle/>
        <a:p>
          <a:r>
            <a:rPr lang="en-US" sz="1400" dirty="0"/>
            <a:t>Produce cells of </a:t>
          </a:r>
          <a:r>
            <a:rPr lang="en-US" sz="1400" b="1" dirty="0"/>
            <a:t>closely related </a:t>
          </a:r>
          <a:r>
            <a:rPr lang="en-US" sz="1400" dirty="0"/>
            <a:t>of cells (e.g. hematopoietic from bone marrow) </a:t>
          </a:r>
          <a:r>
            <a:rPr lang="en-US" sz="1400" b="1" dirty="0"/>
            <a:t>family stem cells.</a:t>
          </a:r>
        </a:p>
      </dgm:t>
    </dgm:pt>
    <dgm:pt modelId="{06C4AAAB-C603-4F08-98F1-CDC98D8D9689}" type="parTrans" cxnId="{0F6647E9-2599-46B4-9838-B46DF1100700}">
      <dgm:prSet/>
      <dgm:spPr/>
      <dgm:t>
        <a:bodyPr/>
        <a:lstStyle/>
        <a:p>
          <a:endParaRPr lang="en-US"/>
        </a:p>
      </dgm:t>
    </dgm:pt>
    <dgm:pt modelId="{BE0E28BD-23BB-4C20-9FF8-080AF486D822}" type="sibTrans" cxnId="{0F6647E9-2599-46B4-9838-B46DF1100700}">
      <dgm:prSet/>
      <dgm:spPr/>
      <dgm:t>
        <a:bodyPr/>
        <a:lstStyle/>
        <a:p>
          <a:endParaRPr lang="en-US"/>
        </a:p>
      </dgm:t>
    </dgm:pt>
    <dgm:pt modelId="{78D5B296-FEBA-4914-AF93-421241474F08}">
      <dgm:prSet custT="1"/>
      <dgm:spPr/>
      <dgm:t>
        <a:bodyPr/>
        <a:lstStyle/>
        <a:p>
          <a:r>
            <a:rPr lang="en-US" sz="1400" dirty="0"/>
            <a:t>Differentiate into ONLY a </a:t>
          </a:r>
          <a:r>
            <a:rPr lang="en-US" sz="1400" b="1" dirty="0"/>
            <a:t>few cells</a:t>
          </a:r>
          <a:r>
            <a:rPr lang="en-US" sz="1400" dirty="0"/>
            <a:t>, such as lymphoid or myeloid stem cells </a:t>
          </a:r>
        </a:p>
      </dgm:t>
    </dgm:pt>
    <dgm:pt modelId="{CE0E7D79-BB6F-4F1B-A5A2-8479217BEC5D}" type="parTrans" cxnId="{3A6E9D55-8893-4C2B-93DD-EBDA1FE56172}">
      <dgm:prSet/>
      <dgm:spPr/>
      <dgm:t>
        <a:bodyPr/>
        <a:lstStyle/>
        <a:p>
          <a:endParaRPr lang="en-US"/>
        </a:p>
      </dgm:t>
    </dgm:pt>
    <dgm:pt modelId="{1BA2A5AD-9853-443F-B582-264592983381}" type="sibTrans" cxnId="{3A6E9D55-8893-4C2B-93DD-EBDA1FE56172}">
      <dgm:prSet/>
      <dgm:spPr/>
      <dgm:t>
        <a:bodyPr/>
        <a:lstStyle/>
        <a:p>
          <a:endParaRPr lang="en-US"/>
        </a:p>
      </dgm:t>
    </dgm:pt>
    <dgm:pt modelId="{5F4D2A7B-F288-41A4-9C8B-E88EB17689D9}">
      <dgm:prSet custT="1"/>
      <dgm:spPr/>
      <dgm:t>
        <a:bodyPr/>
        <a:lstStyle/>
        <a:p>
          <a:endParaRPr lang="en-US" sz="1400" dirty="0"/>
        </a:p>
      </dgm:t>
    </dgm:pt>
    <dgm:pt modelId="{FBC0D5D2-532B-4555-90F5-B579E2ECEE11}" type="parTrans" cxnId="{8BB63372-DBB2-4C3B-8EA1-A6167388D398}">
      <dgm:prSet/>
      <dgm:spPr/>
      <dgm:t>
        <a:bodyPr/>
        <a:lstStyle/>
        <a:p>
          <a:endParaRPr lang="en-US"/>
        </a:p>
      </dgm:t>
    </dgm:pt>
    <dgm:pt modelId="{3BB04615-2DD7-47E6-8BC5-C3D1EEDC7E3A}" type="sibTrans" cxnId="{8BB63372-DBB2-4C3B-8EA1-A6167388D398}">
      <dgm:prSet/>
      <dgm:spPr/>
      <dgm:t>
        <a:bodyPr/>
        <a:lstStyle/>
        <a:p>
          <a:endParaRPr lang="en-US"/>
        </a:p>
      </dgm:t>
    </dgm:pt>
    <dgm:pt modelId="{DF9C6836-62A5-488E-84FB-6243D2427956}">
      <dgm:prSet custT="1"/>
      <dgm:spPr/>
      <dgm:t>
        <a:bodyPr/>
        <a:lstStyle/>
        <a:p>
          <a:r>
            <a:rPr lang="en-US" sz="1400"/>
            <a:t>Produce ONLY </a:t>
          </a:r>
          <a:r>
            <a:rPr lang="en-US" sz="1400" b="1"/>
            <a:t>one cell </a:t>
          </a:r>
          <a:r>
            <a:rPr lang="en-US" sz="1400"/>
            <a:t>type (e.g. muscle stem cells)</a:t>
          </a:r>
          <a:endParaRPr lang="en-US" sz="1400" dirty="0"/>
        </a:p>
      </dgm:t>
    </dgm:pt>
    <dgm:pt modelId="{E0E01032-ECB9-4C9F-8648-3DB26726B9F4}" type="parTrans" cxnId="{15B0FF69-FBCD-48BC-A228-7E91906ABAFA}">
      <dgm:prSet/>
      <dgm:spPr/>
      <dgm:t>
        <a:bodyPr/>
        <a:lstStyle/>
        <a:p>
          <a:endParaRPr lang="en-US"/>
        </a:p>
      </dgm:t>
    </dgm:pt>
    <dgm:pt modelId="{D6934ED3-5A2F-416F-8FAA-424D86BC6B61}" type="sibTrans" cxnId="{15B0FF69-FBCD-48BC-A228-7E91906ABAFA}">
      <dgm:prSet/>
      <dgm:spPr/>
      <dgm:t>
        <a:bodyPr/>
        <a:lstStyle/>
        <a:p>
          <a:endParaRPr lang="en-US"/>
        </a:p>
      </dgm:t>
    </dgm:pt>
    <dgm:pt modelId="{8F539934-EF87-42C9-AAD6-FFB372BF1552}">
      <dgm:prSet custT="1"/>
      <dgm:spPr/>
      <dgm:t>
        <a:bodyPr/>
        <a:lstStyle/>
        <a:p>
          <a:r>
            <a:rPr lang="en-US" sz="1400"/>
            <a:t>Like the sperm, it differentiate before leaving the testis and like the cells in the ovaries </a:t>
          </a:r>
          <a:endParaRPr lang="en-US" sz="1400" dirty="0"/>
        </a:p>
      </dgm:t>
    </dgm:pt>
    <dgm:pt modelId="{89835956-6EA2-469F-80BE-9E4D625373D0}" type="parTrans" cxnId="{92FBFE4A-4382-4693-8E51-2B7AB97B3D7A}">
      <dgm:prSet/>
      <dgm:spPr/>
      <dgm:t>
        <a:bodyPr/>
        <a:lstStyle/>
        <a:p>
          <a:endParaRPr lang="en-US"/>
        </a:p>
      </dgm:t>
    </dgm:pt>
    <dgm:pt modelId="{FD8CA5E5-E6C2-4FEB-90DF-8E9CE7F7BB5B}" type="sibTrans" cxnId="{92FBFE4A-4382-4693-8E51-2B7AB97B3D7A}">
      <dgm:prSet/>
      <dgm:spPr/>
      <dgm:t>
        <a:bodyPr/>
        <a:lstStyle/>
        <a:p>
          <a:endParaRPr lang="en-US"/>
        </a:p>
      </dgm:t>
    </dgm:pt>
    <dgm:pt modelId="{3837B9BC-A998-4325-9674-19846FB495DD}">
      <dgm:prSet custT="1"/>
      <dgm:spPr/>
      <dgm:t>
        <a:bodyPr/>
        <a:lstStyle/>
        <a:p>
          <a:r>
            <a:rPr lang="en-US" sz="1200" b="0"/>
            <a:t>Used a lot in </a:t>
          </a:r>
          <a:r>
            <a:rPr lang="en-US" sz="1200" b="1"/>
            <a:t>clinical application </a:t>
          </a:r>
          <a:r>
            <a:rPr lang="en-US" sz="1200" b="0"/>
            <a:t>&amp; </a:t>
          </a:r>
          <a:r>
            <a:rPr lang="en-US" sz="1200" b="1"/>
            <a:t>treated some diseases </a:t>
          </a:r>
          <a:endParaRPr lang="en-US" sz="1200" b="1" dirty="0"/>
        </a:p>
      </dgm:t>
    </dgm:pt>
    <dgm:pt modelId="{A87A0048-F29D-43B9-BB95-3F1CAB1DCC50}" type="parTrans" cxnId="{14241633-288E-415E-88A1-957B83BDC65B}">
      <dgm:prSet/>
      <dgm:spPr/>
      <dgm:t>
        <a:bodyPr/>
        <a:lstStyle/>
        <a:p>
          <a:endParaRPr lang="en-US"/>
        </a:p>
      </dgm:t>
    </dgm:pt>
    <dgm:pt modelId="{157A88AC-C18D-4169-A4D0-F411292CABD4}" type="sibTrans" cxnId="{14241633-288E-415E-88A1-957B83BDC65B}">
      <dgm:prSet/>
      <dgm:spPr/>
      <dgm:t>
        <a:bodyPr/>
        <a:lstStyle/>
        <a:p>
          <a:endParaRPr lang="en-US"/>
        </a:p>
      </dgm:t>
    </dgm:pt>
    <dgm:pt modelId="{46BE144F-DA6B-4D35-91D4-48538E1FEB82}" type="pres">
      <dgm:prSet presAssocID="{1EAB41B9-776D-4AC6-A63D-C2BCE4C9D85D}" presName="Name0" presStyleCnt="0">
        <dgm:presLayoutVars>
          <dgm:dir/>
          <dgm:animLvl val="lvl"/>
          <dgm:resizeHandles/>
        </dgm:presLayoutVars>
      </dgm:prSet>
      <dgm:spPr/>
      <dgm:t>
        <a:bodyPr/>
        <a:lstStyle/>
        <a:p>
          <a:pPr rtl="1"/>
          <a:endParaRPr lang="ar-SA"/>
        </a:p>
      </dgm:t>
    </dgm:pt>
    <dgm:pt modelId="{5CB927D8-FA7D-4910-B4D7-0E91AF83A32B}" type="pres">
      <dgm:prSet presAssocID="{E7F5DA26-2826-40CE-A308-5AAB4BFCFEE0}" presName="linNode" presStyleCnt="0"/>
      <dgm:spPr/>
    </dgm:pt>
    <dgm:pt modelId="{6A02867E-E197-4954-9F23-BFE046DAFD90}" type="pres">
      <dgm:prSet presAssocID="{E7F5DA26-2826-40CE-A308-5AAB4BFCFEE0}" presName="parentShp" presStyleLbl="node1" presStyleIdx="0" presStyleCnt="5">
        <dgm:presLayoutVars>
          <dgm:bulletEnabled val="1"/>
        </dgm:presLayoutVars>
      </dgm:prSet>
      <dgm:spPr/>
      <dgm:t>
        <a:bodyPr/>
        <a:lstStyle/>
        <a:p>
          <a:pPr rtl="1"/>
          <a:endParaRPr lang="ar-SA"/>
        </a:p>
      </dgm:t>
    </dgm:pt>
    <dgm:pt modelId="{140223DD-0DCB-405E-89CC-5406382C217B}" type="pres">
      <dgm:prSet presAssocID="{E7F5DA26-2826-40CE-A308-5AAB4BFCFEE0}" presName="childShp" presStyleLbl="bgAccFollowNode1" presStyleIdx="0" presStyleCnt="5">
        <dgm:presLayoutVars>
          <dgm:bulletEnabled val="1"/>
        </dgm:presLayoutVars>
      </dgm:prSet>
      <dgm:spPr/>
      <dgm:t>
        <a:bodyPr/>
        <a:lstStyle/>
        <a:p>
          <a:pPr rtl="1"/>
          <a:endParaRPr lang="ar-SA"/>
        </a:p>
      </dgm:t>
    </dgm:pt>
    <dgm:pt modelId="{36DD5D54-2CA0-4C55-9266-DF56F0AB3D48}" type="pres">
      <dgm:prSet presAssocID="{684D4DF6-6938-47FD-AD3B-48F785D12BF0}" presName="spacing" presStyleCnt="0"/>
      <dgm:spPr/>
    </dgm:pt>
    <dgm:pt modelId="{85F16045-0D0E-4FFA-A095-4FA710CCBA62}" type="pres">
      <dgm:prSet presAssocID="{69B52D30-282B-4129-BCEB-EC01E41F9422}" presName="linNode" presStyleCnt="0"/>
      <dgm:spPr/>
    </dgm:pt>
    <dgm:pt modelId="{BE710308-EC9C-49B2-AA95-4ABE12584FFF}" type="pres">
      <dgm:prSet presAssocID="{69B52D30-282B-4129-BCEB-EC01E41F9422}" presName="parentShp" presStyleLbl="node1" presStyleIdx="1" presStyleCnt="5">
        <dgm:presLayoutVars>
          <dgm:bulletEnabled val="1"/>
        </dgm:presLayoutVars>
      </dgm:prSet>
      <dgm:spPr/>
      <dgm:t>
        <a:bodyPr/>
        <a:lstStyle/>
        <a:p>
          <a:pPr rtl="1"/>
          <a:endParaRPr lang="ar-SA"/>
        </a:p>
      </dgm:t>
    </dgm:pt>
    <dgm:pt modelId="{DE5C97E7-84C5-49D8-A6AA-172B9C6FDEBC}" type="pres">
      <dgm:prSet presAssocID="{69B52D30-282B-4129-BCEB-EC01E41F9422}" presName="childShp" presStyleLbl="bgAccFollowNode1" presStyleIdx="1" presStyleCnt="5" custLinFactNeighborX="111" custLinFactNeighborY="830">
        <dgm:presLayoutVars>
          <dgm:bulletEnabled val="1"/>
        </dgm:presLayoutVars>
      </dgm:prSet>
      <dgm:spPr/>
      <dgm:t>
        <a:bodyPr/>
        <a:lstStyle/>
        <a:p>
          <a:pPr rtl="1"/>
          <a:endParaRPr lang="ar-SA"/>
        </a:p>
      </dgm:t>
    </dgm:pt>
    <dgm:pt modelId="{A991F09A-668E-422B-BA97-61D16A30971D}" type="pres">
      <dgm:prSet presAssocID="{C6629AF9-63A2-408B-B943-B411C021A403}" presName="spacing" presStyleCnt="0"/>
      <dgm:spPr/>
    </dgm:pt>
    <dgm:pt modelId="{D2B6CCB0-22BE-4FA9-8297-155B6FB7146E}" type="pres">
      <dgm:prSet presAssocID="{4EBAAC95-2EC7-4999-A89C-FCB922A19D21}" presName="linNode" presStyleCnt="0"/>
      <dgm:spPr/>
    </dgm:pt>
    <dgm:pt modelId="{BF6E003F-A070-4EA0-90CA-C2C0CA72192D}" type="pres">
      <dgm:prSet presAssocID="{4EBAAC95-2EC7-4999-A89C-FCB922A19D21}" presName="parentShp" presStyleLbl="node1" presStyleIdx="2" presStyleCnt="5">
        <dgm:presLayoutVars>
          <dgm:bulletEnabled val="1"/>
        </dgm:presLayoutVars>
      </dgm:prSet>
      <dgm:spPr/>
      <dgm:t>
        <a:bodyPr/>
        <a:lstStyle/>
        <a:p>
          <a:pPr rtl="1"/>
          <a:endParaRPr lang="ar-SA"/>
        </a:p>
      </dgm:t>
    </dgm:pt>
    <dgm:pt modelId="{3C358AF8-E948-42DD-B9A6-DD4DA942FEA9}" type="pres">
      <dgm:prSet presAssocID="{4EBAAC95-2EC7-4999-A89C-FCB922A19D21}" presName="childShp" presStyleLbl="bgAccFollowNode1" presStyleIdx="2" presStyleCnt="5">
        <dgm:presLayoutVars>
          <dgm:bulletEnabled val="1"/>
        </dgm:presLayoutVars>
      </dgm:prSet>
      <dgm:spPr/>
      <dgm:t>
        <a:bodyPr/>
        <a:lstStyle/>
        <a:p>
          <a:pPr rtl="1"/>
          <a:endParaRPr lang="ar-SA"/>
        </a:p>
      </dgm:t>
    </dgm:pt>
    <dgm:pt modelId="{3F6FF4D6-EA1C-4488-AF8F-54D11219D4BF}" type="pres">
      <dgm:prSet presAssocID="{2A392A31-3ED3-442D-8B0D-8F3E938182AD}" presName="spacing" presStyleCnt="0"/>
      <dgm:spPr/>
    </dgm:pt>
    <dgm:pt modelId="{D036FA0B-E879-4E4E-8AB7-C4A6B24A51B5}" type="pres">
      <dgm:prSet presAssocID="{9C0A95A8-2780-494D-9A11-23C318823373}" presName="linNode" presStyleCnt="0"/>
      <dgm:spPr/>
    </dgm:pt>
    <dgm:pt modelId="{88F686FC-B7E3-4107-BEAE-3147C00BAA5E}" type="pres">
      <dgm:prSet presAssocID="{9C0A95A8-2780-494D-9A11-23C318823373}" presName="parentShp" presStyleLbl="node1" presStyleIdx="3" presStyleCnt="5">
        <dgm:presLayoutVars>
          <dgm:bulletEnabled val="1"/>
        </dgm:presLayoutVars>
      </dgm:prSet>
      <dgm:spPr/>
      <dgm:t>
        <a:bodyPr/>
        <a:lstStyle/>
        <a:p>
          <a:pPr rtl="1"/>
          <a:endParaRPr lang="ar-SA"/>
        </a:p>
      </dgm:t>
    </dgm:pt>
    <dgm:pt modelId="{D8EE93A5-5B6E-4675-BC83-354540910A26}" type="pres">
      <dgm:prSet presAssocID="{9C0A95A8-2780-494D-9A11-23C318823373}" presName="childShp" presStyleLbl="bgAccFollowNode1" presStyleIdx="3" presStyleCnt="5">
        <dgm:presLayoutVars>
          <dgm:bulletEnabled val="1"/>
        </dgm:presLayoutVars>
      </dgm:prSet>
      <dgm:spPr/>
      <dgm:t>
        <a:bodyPr/>
        <a:lstStyle/>
        <a:p>
          <a:pPr rtl="1"/>
          <a:endParaRPr lang="ar-SA"/>
        </a:p>
      </dgm:t>
    </dgm:pt>
    <dgm:pt modelId="{4A8DC4D2-8301-4781-8C35-DAB2D4E2B45D}" type="pres">
      <dgm:prSet presAssocID="{D3B98381-130F-487B-A5B5-5880CC4710D3}" presName="spacing" presStyleCnt="0"/>
      <dgm:spPr/>
    </dgm:pt>
    <dgm:pt modelId="{32FACA0D-B483-419F-B63E-19212F0ED98B}" type="pres">
      <dgm:prSet presAssocID="{87C932BB-E6DF-4A98-A740-514017F17DB7}" presName="linNode" presStyleCnt="0"/>
      <dgm:spPr/>
    </dgm:pt>
    <dgm:pt modelId="{A26EB200-095A-45D5-B573-8E458657F924}" type="pres">
      <dgm:prSet presAssocID="{87C932BB-E6DF-4A98-A740-514017F17DB7}" presName="parentShp" presStyleLbl="node1" presStyleIdx="4" presStyleCnt="5">
        <dgm:presLayoutVars>
          <dgm:bulletEnabled val="1"/>
        </dgm:presLayoutVars>
      </dgm:prSet>
      <dgm:spPr/>
      <dgm:t>
        <a:bodyPr/>
        <a:lstStyle/>
        <a:p>
          <a:pPr rtl="1"/>
          <a:endParaRPr lang="ar-SA"/>
        </a:p>
      </dgm:t>
    </dgm:pt>
    <dgm:pt modelId="{B00C16DB-1D75-4F82-89B3-C8767F6AFB95}" type="pres">
      <dgm:prSet presAssocID="{87C932BB-E6DF-4A98-A740-514017F17DB7}" presName="childShp" presStyleLbl="bgAccFollowNode1" presStyleIdx="4" presStyleCnt="5">
        <dgm:presLayoutVars>
          <dgm:bulletEnabled val="1"/>
        </dgm:presLayoutVars>
      </dgm:prSet>
      <dgm:spPr/>
      <dgm:t>
        <a:bodyPr/>
        <a:lstStyle/>
        <a:p>
          <a:pPr rtl="1"/>
          <a:endParaRPr lang="ar-SA"/>
        </a:p>
      </dgm:t>
    </dgm:pt>
  </dgm:ptLst>
  <dgm:cxnLst>
    <dgm:cxn modelId="{5BDB6981-E80B-41DD-B900-3C3A5621606B}" type="presOf" srcId="{8F539934-EF87-42C9-AAD6-FFB372BF1552}" destId="{B00C16DB-1D75-4F82-89B3-C8767F6AFB95}" srcOrd="0" destOrd="1" presId="urn:microsoft.com/office/officeart/2005/8/layout/vList6"/>
    <dgm:cxn modelId="{0610787D-49A1-40F4-B533-97B31F3EEF75}" srcId="{69B52D30-282B-4129-BCEB-EC01E41F9422}" destId="{A9AFD67C-755D-4C50-A279-B26C4986CBD4}" srcOrd="0" destOrd="0" parTransId="{66C193A4-550B-45F8-8CCF-DDD975380722}" sibTransId="{FE3A8AD3-FDBA-4F9A-AB66-740081FF3392}"/>
    <dgm:cxn modelId="{EC27B61B-A24C-435C-83AC-64128390E9F1}" type="presOf" srcId="{BF44472F-72BF-4172-A4F8-39317CB85E6B}" destId="{140223DD-0DCB-405E-89CC-5406382C217B}" srcOrd="0" destOrd="0" presId="urn:microsoft.com/office/officeart/2005/8/layout/vList6"/>
    <dgm:cxn modelId="{047E63B4-364E-4BA8-8EAB-B826A809C1A6}" type="presOf" srcId="{87C932BB-E6DF-4A98-A740-514017F17DB7}" destId="{A26EB200-095A-45D5-B573-8E458657F924}" srcOrd="0" destOrd="0" presId="urn:microsoft.com/office/officeart/2005/8/layout/vList6"/>
    <dgm:cxn modelId="{07384E7E-B526-40FA-A368-8A49C90A73F7}" type="presOf" srcId="{5F4D2A7B-F288-41A4-9C8B-E88EB17689D9}" destId="{D8EE93A5-5B6E-4675-BC83-354540910A26}" srcOrd="0" destOrd="1" presId="urn:microsoft.com/office/officeart/2005/8/layout/vList6"/>
    <dgm:cxn modelId="{6E85AD85-1140-4A25-BF49-7ED8B62081DC}" type="presOf" srcId="{E7F5DA26-2826-40CE-A308-5AAB4BFCFEE0}" destId="{6A02867E-E197-4954-9F23-BFE046DAFD90}" srcOrd="0" destOrd="0" presId="urn:microsoft.com/office/officeart/2005/8/layout/vList6"/>
    <dgm:cxn modelId="{218594D0-8D93-464A-94C8-7F53F7ED9A08}" type="presOf" srcId="{DF9C6836-62A5-488E-84FB-6243D2427956}" destId="{B00C16DB-1D75-4F82-89B3-C8767F6AFB95}" srcOrd="0" destOrd="0" presId="urn:microsoft.com/office/officeart/2005/8/layout/vList6"/>
    <dgm:cxn modelId="{D4A1BE06-27CE-4A52-AEA6-2A8D233E0B91}" type="presOf" srcId="{78D5B296-FEBA-4914-AF93-421241474F08}" destId="{D8EE93A5-5B6E-4675-BC83-354540910A26}" srcOrd="0" destOrd="0" presId="urn:microsoft.com/office/officeart/2005/8/layout/vList6"/>
    <dgm:cxn modelId="{D2C982AC-7C9F-4D0B-859B-8E42082ABF30}" srcId="{1EAB41B9-776D-4AC6-A63D-C2BCE4C9D85D}" destId="{4EBAAC95-2EC7-4999-A89C-FCB922A19D21}" srcOrd="2" destOrd="0" parTransId="{62FE8417-9F0D-411F-B0A1-43C53357DFC6}" sibTransId="{2A392A31-3ED3-442D-8B0D-8F3E938182AD}"/>
    <dgm:cxn modelId="{4DA7B8C9-5698-4F2C-B975-5EAF4E3B6400}" type="presOf" srcId="{1EAB41B9-776D-4AC6-A63D-C2BCE4C9D85D}" destId="{46BE144F-DA6B-4D35-91D4-48538E1FEB82}" srcOrd="0" destOrd="0" presId="urn:microsoft.com/office/officeart/2005/8/layout/vList6"/>
    <dgm:cxn modelId="{3A6E9D55-8893-4C2B-93DD-EBDA1FE56172}" srcId="{9C0A95A8-2780-494D-9A11-23C318823373}" destId="{78D5B296-FEBA-4914-AF93-421241474F08}" srcOrd="0" destOrd="0" parTransId="{CE0E7D79-BB6F-4F1B-A5A2-8479217BEC5D}" sibTransId="{1BA2A5AD-9853-443F-B582-264592983381}"/>
    <dgm:cxn modelId="{446959F6-E93F-4F91-9784-5B951C7FA176}" srcId="{1EAB41B9-776D-4AC6-A63D-C2BCE4C9D85D}" destId="{87C932BB-E6DF-4A98-A740-514017F17DB7}" srcOrd="4" destOrd="0" parTransId="{B94C799F-BAA3-458D-B936-8EB5A508DB18}" sibTransId="{E815DA23-8583-4AD1-9C62-CFC7574A5D76}"/>
    <dgm:cxn modelId="{2BEAFC7C-8E3E-44B6-9369-3A525F09F5CC}" type="presOf" srcId="{0F89294F-FB7E-4D7B-B1EC-9431FA29B367}" destId="{3C358AF8-E948-42DD-B9A6-DD4DA942FEA9}" srcOrd="0" destOrd="0" presId="urn:microsoft.com/office/officeart/2005/8/layout/vList6"/>
    <dgm:cxn modelId="{DE564E52-E3EF-45A0-9AFD-A1641A27DDD9}" srcId="{1EAB41B9-776D-4AC6-A63D-C2BCE4C9D85D}" destId="{69B52D30-282B-4129-BCEB-EC01E41F9422}" srcOrd="1" destOrd="0" parTransId="{B4ACB768-C0DE-4287-AE25-136BDF951998}" sibTransId="{C6629AF9-63A2-408B-B943-B411C021A403}"/>
    <dgm:cxn modelId="{15B0FF69-FBCD-48BC-A228-7E91906ABAFA}" srcId="{87C932BB-E6DF-4A98-A740-514017F17DB7}" destId="{DF9C6836-62A5-488E-84FB-6243D2427956}" srcOrd="0" destOrd="0" parTransId="{E0E01032-ECB9-4C9F-8648-3DB26726B9F4}" sibTransId="{D6934ED3-5A2F-416F-8FAA-424D86BC6B61}"/>
    <dgm:cxn modelId="{20C1B33E-1515-4733-8EC8-CC20E854F18E}" srcId="{1EAB41B9-776D-4AC6-A63D-C2BCE4C9D85D}" destId="{E7F5DA26-2826-40CE-A308-5AAB4BFCFEE0}" srcOrd="0" destOrd="0" parTransId="{799D5EE8-CA86-4C42-B23D-A803732DB75E}" sibTransId="{684D4DF6-6938-47FD-AD3B-48F785D12BF0}"/>
    <dgm:cxn modelId="{72C85689-1309-43D3-83EF-6C4FE5B92121}" srcId="{E7F5DA26-2826-40CE-A308-5AAB4BFCFEE0}" destId="{BF44472F-72BF-4172-A4F8-39317CB85E6B}" srcOrd="0" destOrd="0" parTransId="{EDCC0C69-232B-43C5-BF89-90B2516FC92A}" sibTransId="{5E9167E3-44A6-48A1-94F4-69B1F07A412C}"/>
    <dgm:cxn modelId="{123C39CC-F6AC-440B-A7D3-CB97FB2F3468}" type="presOf" srcId="{4EBAAC95-2EC7-4999-A89C-FCB922A19D21}" destId="{BF6E003F-A070-4EA0-90CA-C2C0CA72192D}" srcOrd="0" destOrd="0" presId="urn:microsoft.com/office/officeart/2005/8/layout/vList6"/>
    <dgm:cxn modelId="{8BB63372-DBB2-4C3B-8EA1-A6167388D398}" srcId="{9C0A95A8-2780-494D-9A11-23C318823373}" destId="{5F4D2A7B-F288-41A4-9C8B-E88EB17689D9}" srcOrd="1" destOrd="0" parTransId="{FBC0D5D2-532B-4555-90F5-B579E2ECEE11}" sibTransId="{3BB04615-2DD7-47E6-8BC5-C3D1EEDC7E3A}"/>
    <dgm:cxn modelId="{73D09461-FB7D-4435-9B2A-00C53F484DFD}" type="presOf" srcId="{A9AFD67C-755D-4C50-A279-B26C4986CBD4}" destId="{DE5C97E7-84C5-49D8-A6AA-172B9C6FDEBC}" srcOrd="0" destOrd="0" presId="urn:microsoft.com/office/officeart/2005/8/layout/vList6"/>
    <dgm:cxn modelId="{92FBFE4A-4382-4693-8E51-2B7AB97B3D7A}" srcId="{87C932BB-E6DF-4A98-A740-514017F17DB7}" destId="{8F539934-EF87-42C9-AAD6-FFB372BF1552}" srcOrd="1" destOrd="0" parTransId="{89835956-6EA2-469F-80BE-9E4D625373D0}" sibTransId="{FD8CA5E5-E6C2-4FEB-90DF-8E9CE7F7BB5B}"/>
    <dgm:cxn modelId="{F3749B25-2173-4F1A-B1D1-600FF5977D13}" type="presOf" srcId="{3837B9BC-A998-4325-9674-19846FB495DD}" destId="{3C358AF8-E948-42DD-B9A6-DD4DA942FEA9}" srcOrd="0" destOrd="1" presId="urn:microsoft.com/office/officeart/2005/8/layout/vList6"/>
    <dgm:cxn modelId="{0F6647E9-2599-46B4-9838-B46DF1100700}" srcId="{4EBAAC95-2EC7-4999-A89C-FCB922A19D21}" destId="{0F89294F-FB7E-4D7B-B1EC-9431FA29B367}" srcOrd="0" destOrd="0" parTransId="{06C4AAAB-C603-4F08-98F1-CDC98D8D9689}" sibTransId="{BE0E28BD-23BB-4C20-9FF8-080AF486D822}"/>
    <dgm:cxn modelId="{BEA3EE2E-0857-4C2F-881F-EEC2AB2756B7}" type="presOf" srcId="{9C0A95A8-2780-494D-9A11-23C318823373}" destId="{88F686FC-B7E3-4107-BEAE-3147C00BAA5E}" srcOrd="0" destOrd="0" presId="urn:microsoft.com/office/officeart/2005/8/layout/vList6"/>
    <dgm:cxn modelId="{533BB39C-24EA-453B-89BA-A603FB7DF560}" srcId="{1EAB41B9-776D-4AC6-A63D-C2BCE4C9D85D}" destId="{9C0A95A8-2780-494D-9A11-23C318823373}" srcOrd="3" destOrd="0" parTransId="{527D6AB1-A830-4504-8295-9A414CD5FD56}" sibTransId="{D3B98381-130F-487B-A5B5-5880CC4710D3}"/>
    <dgm:cxn modelId="{14241633-288E-415E-88A1-957B83BDC65B}" srcId="{4EBAAC95-2EC7-4999-A89C-FCB922A19D21}" destId="{3837B9BC-A998-4325-9674-19846FB495DD}" srcOrd="1" destOrd="0" parTransId="{A87A0048-F29D-43B9-BB95-3F1CAB1DCC50}" sibTransId="{157A88AC-C18D-4169-A4D0-F411292CABD4}"/>
    <dgm:cxn modelId="{1119BB7E-AE61-4851-9B97-C1D59F38BBEB}" type="presOf" srcId="{69B52D30-282B-4129-BCEB-EC01E41F9422}" destId="{BE710308-EC9C-49B2-AA95-4ABE12584FFF}" srcOrd="0" destOrd="0" presId="urn:microsoft.com/office/officeart/2005/8/layout/vList6"/>
    <dgm:cxn modelId="{82399856-3A6D-4E7A-9F11-377E23532E29}" type="presParOf" srcId="{46BE144F-DA6B-4D35-91D4-48538E1FEB82}" destId="{5CB927D8-FA7D-4910-B4D7-0E91AF83A32B}" srcOrd="0" destOrd="0" presId="urn:microsoft.com/office/officeart/2005/8/layout/vList6"/>
    <dgm:cxn modelId="{3EADF413-8940-4A77-962E-2F5A3B5B5FBC}" type="presParOf" srcId="{5CB927D8-FA7D-4910-B4D7-0E91AF83A32B}" destId="{6A02867E-E197-4954-9F23-BFE046DAFD90}" srcOrd="0" destOrd="0" presId="urn:microsoft.com/office/officeart/2005/8/layout/vList6"/>
    <dgm:cxn modelId="{42D41E31-AAEF-4BA3-82F5-11BC1CBCA6A1}" type="presParOf" srcId="{5CB927D8-FA7D-4910-B4D7-0E91AF83A32B}" destId="{140223DD-0DCB-405E-89CC-5406382C217B}" srcOrd="1" destOrd="0" presId="urn:microsoft.com/office/officeart/2005/8/layout/vList6"/>
    <dgm:cxn modelId="{94920644-BDF6-49C6-B566-F86AB7E5630B}" type="presParOf" srcId="{46BE144F-DA6B-4D35-91D4-48538E1FEB82}" destId="{36DD5D54-2CA0-4C55-9266-DF56F0AB3D48}" srcOrd="1" destOrd="0" presId="urn:microsoft.com/office/officeart/2005/8/layout/vList6"/>
    <dgm:cxn modelId="{48D57D8D-A0ED-4574-BB3C-9EC7AF1E5210}" type="presParOf" srcId="{46BE144F-DA6B-4D35-91D4-48538E1FEB82}" destId="{85F16045-0D0E-4FFA-A095-4FA710CCBA62}" srcOrd="2" destOrd="0" presId="urn:microsoft.com/office/officeart/2005/8/layout/vList6"/>
    <dgm:cxn modelId="{1812ACDC-77EA-4B90-BA72-4E56E92C56FA}" type="presParOf" srcId="{85F16045-0D0E-4FFA-A095-4FA710CCBA62}" destId="{BE710308-EC9C-49B2-AA95-4ABE12584FFF}" srcOrd="0" destOrd="0" presId="urn:microsoft.com/office/officeart/2005/8/layout/vList6"/>
    <dgm:cxn modelId="{53D79F5A-ADFA-4BA0-859D-993C4557A699}" type="presParOf" srcId="{85F16045-0D0E-4FFA-A095-4FA710CCBA62}" destId="{DE5C97E7-84C5-49D8-A6AA-172B9C6FDEBC}" srcOrd="1" destOrd="0" presId="urn:microsoft.com/office/officeart/2005/8/layout/vList6"/>
    <dgm:cxn modelId="{1B8A00B0-2417-4DF9-A6BB-0093DE654FAA}" type="presParOf" srcId="{46BE144F-DA6B-4D35-91D4-48538E1FEB82}" destId="{A991F09A-668E-422B-BA97-61D16A30971D}" srcOrd="3" destOrd="0" presId="urn:microsoft.com/office/officeart/2005/8/layout/vList6"/>
    <dgm:cxn modelId="{B402797F-8B8D-4393-8B9D-9D866C8A6ED0}" type="presParOf" srcId="{46BE144F-DA6B-4D35-91D4-48538E1FEB82}" destId="{D2B6CCB0-22BE-4FA9-8297-155B6FB7146E}" srcOrd="4" destOrd="0" presId="urn:microsoft.com/office/officeart/2005/8/layout/vList6"/>
    <dgm:cxn modelId="{C728E25A-2153-41B1-80C1-998C3EB22A24}" type="presParOf" srcId="{D2B6CCB0-22BE-4FA9-8297-155B6FB7146E}" destId="{BF6E003F-A070-4EA0-90CA-C2C0CA72192D}" srcOrd="0" destOrd="0" presId="urn:microsoft.com/office/officeart/2005/8/layout/vList6"/>
    <dgm:cxn modelId="{B9C334FE-A23D-48F1-A86B-0D6999EFCC0D}" type="presParOf" srcId="{D2B6CCB0-22BE-4FA9-8297-155B6FB7146E}" destId="{3C358AF8-E948-42DD-B9A6-DD4DA942FEA9}" srcOrd="1" destOrd="0" presId="urn:microsoft.com/office/officeart/2005/8/layout/vList6"/>
    <dgm:cxn modelId="{D04C5E32-D9F7-4FFB-B920-674918DE0A3F}" type="presParOf" srcId="{46BE144F-DA6B-4D35-91D4-48538E1FEB82}" destId="{3F6FF4D6-EA1C-4488-AF8F-54D11219D4BF}" srcOrd="5" destOrd="0" presId="urn:microsoft.com/office/officeart/2005/8/layout/vList6"/>
    <dgm:cxn modelId="{7D9ABD1D-F6DC-4231-A997-E87D20096E90}" type="presParOf" srcId="{46BE144F-DA6B-4D35-91D4-48538E1FEB82}" destId="{D036FA0B-E879-4E4E-8AB7-C4A6B24A51B5}" srcOrd="6" destOrd="0" presId="urn:microsoft.com/office/officeart/2005/8/layout/vList6"/>
    <dgm:cxn modelId="{42230AB1-9DE6-4885-B7F7-FE5B2336CF26}" type="presParOf" srcId="{D036FA0B-E879-4E4E-8AB7-C4A6B24A51B5}" destId="{88F686FC-B7E3-4107-BEAE-3147C00BAA5E}" srcOrd="0" destOrd="0" presId="urn:microsoft.com/office/officeart/2005/8/layout/vList6"/>
    <dgm:cxn modelId="{D221DE71-B7E4-49C6-8812-7B9A1C2D679E}" type="presParOf" srcId="{D036FA0B-E879-4E4E-8AB7-C4A6B24A51B5}" destId="{D8EE93A5-5B6E-4675-BC83-354540910A26}" srcOrd="1" destOrd="0" presId="urn:microsoft.com/office/officeart/2005/8/layout/vList6"/>
    <dgm:cxn modelId="{C4D3F546-3003-4437-B9F9-83E530FA3097}" type="presParOf" srcId="{46BE144F-DA6B-4D35-91D4-48538E1FEB82}" destId="{4A8DC4D2-8301-4781-8C35-DAB2D4E2B45D}" srcOrd="7" destOrd="0" presId="urn:microsoft.com/office/officeart/2005/8/layout/vList6"/>
    <dgm:cxn modelId="{A61241A6-665B-4838-859B-70D92CDAE03A}" type="presParOf" srcId="{46BE144F-DA6B-4D35-91D4-48538E1FEB82}" destId="{32FACA0D-B483-419F-B63E-19212F0ED98B}" srcOrd="8" destOrd="0" presId="urn:microsoft.com/office/officeart/2005/8/layout/vList6"/>
    <dgm:cxn modelId="{03E0F1A4-66D3-4DED-BE66-D1C6A24D5C11}" type="presParOf" srcId="{32FACA0D-B483-419F-B63E-19212F0ED98B}" destId="{A26EB200-095A-45D5-B573-8E458657F924}" srcOrd="0" destOrd="0" presId="urn:microsoft.com/office/officeart/2005/8/layout/vList6"/>
    <dgm:cxn modelId="{7FCB906D-49C5-4BE5-A8F3-F671FD485CF9}" type="presParOf" srcId="{32FACA0D-B483-419F-B63E-19212F0ED98B}" destId="{B00C16DB-1D75-4F82-89B3-C8767F6AFB9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AB41B9-776D-4AC6-A63D-C2BCE4C9D85D}"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69B52D30-282B-4129-BCEB-EC01E41F9422}">
      <dgm:prSet custT="1"/>
      <dgm:spPr/>
      <dgm:t>
        <a:bodyPr/>
        <a:lstStyle/>
        <a:p>
          <a:r>
            <a:rPr lang="en-US" sz="2000" b="1" dirty="0"/>
            <a:t>Adult Stem Cells (ASC):</a:t>
          </a:r>
        </a:p>
      </dgm:t>
    </dgm:pt>
    <dgm:pt modelId="{B4ACB768-C0DE-4287-AE25-136BDF951998}" type="parTrans" cxnId="{DE564E52-E3EF-45A0-9AFD-A1641A27DDD9}">
      <dgm:prSet/>
      <dgm:spPr/>
      <dgm:t>
        <a:bodyPr/>
        <a:lstStyle/>
        <a:p>
          <a:endParaRPr lang="en-US"/>
        </a:p>
      </dgm:t>
    </dgm:pt>
    <dgm:pt modelId="{C6629AF9-63A2-408B-B943-B411C021A403}" type="sibTrans" cxnId="{DE564E52-E3EF-45A0-9AFD-A1641A27DDD9}">
      <dgm:prSet/>
      <dgm:spPr/>
      <dgm:t>
        <a:bodyPr/>
        <a:lstStyle/>
        <a:p>
          <a:endParaRPr lang="en-US"/>
        </a:p>
      </dgm:t>
    </dgm:pt>
    <dgm:pt modelId="{4EBAAC95-2EC7-4999-A89C-FCB922A19D21}">
      <dgm:prSet custT="1"/>
      <dgm:spPr/>
      <dgm:t>
        <a:bodyPr/>
        <a:lstStyle/>
        <a:p>
          <a:r>
            <a:rPr lang="en-US" sz="2000" b="1" dirty="0"/>
            <a:t>Induced pluripotent stem cells (IPSCs)</a:t>
          </a:r>
        </a:p>
      </dgm:t>
    </dgm:pt>
    <dgm:pt modelId="{62FE8417-9F0D-411F-B0A1-43C53357DFC6}" type="parTrans" cxnId="{D2C982AC-7C9F-4D0B-859B-8E42082ABF30}">
      <dgm:prSet/>
      <dgm:spPr/>
      <dgm:t>
        <a:bodyPr/>
        <a:lstStyle/>
        <a:p>
          <a:endParaRPr lang="en-US"/>
        </a:p>
      </dgm:t>
    </dgm:pt>
    <dgm:pt modelId="{2A392A31-3ED3-442D-8B0D-8F3E938182AD}" type="sibTrans" cxnId="{D2C982AC-7C9F-4D0B-859B-8E42082ABF30}">
      <dgm:prSet/>
      <dgm:spPr/>
      <dgm:t>
        <a:bodyPr/>
        <a:lstStyle/>
        <a:p>
          <a:endParaRPr lang="en-US"/>
        </a:p>
      </dgm:t>
    </dgm:pt>
    <dgm:pt modelId="{A9AFD67C-755D-4C50-A279-B26C4986CBD4}">
      <dgm:prSet custT="1"/>
      <dgm:spPr>
        <a:solidFill>
          <a:srgbClr val="D0F1D6">
            <a:alpha val="89804"/>
          </a:srgbClr>
        </a:solidFill>
      </dgm:spPr>
      <dgm:t>
        <a:bodyPr/>
        <a:lstStyle/>
        <a:p>
          <a:r>
            <a:rPr lang="en-US" sz="1400" b="1" dirty="0">
              <a:solidFill>
                <a:srgbClr val="FF66CC"/>
              </a:solidFill>
            </a:rPr>
            <a:t>Sources:</a:t>
          </a:r>
          <a:r>
            <a:rPr lang="en-US" sz="1400" dirty="0">
              <a:solidFill>
                <a:srgbClr val="FF66CC"/>
              </a:solidFill>
            </a:rPr>
            <a:t/>
          </a:r>
          <a:br>
            <a:rPr lang="en-US" sz="1400" dirty="0">
              <a:solidFill>
                <a:srgbClr val="FF66CC"/>
              </a:solidFill>
            </a:rPr>
          </a:br>
          <a:r>
            <a:rPr lang="en-US" sz="1400" b="1" dirty="0">
              <a:solidFill>
                <a:srgbClr val="FF66CC"/>
              </a:solidFill>
            </a:rPr>
            <a:t>Bone Marrow</a:t>
          </a:r>
          <a:r>
            <a:rPr lang="en-US" sz="1400" dirty="0">
              <a:solidFill>
                <a:srgbClr val="FF66CC"/>
              </a:solidFill>
            </a:rPr>
            <a:t>, </a:t>
          </a:r>
          <a:r>
            <a:rPr lang="en-US" sz="1400" b="1" dirty="0">
              <a:solidFill>
                <a:srgbClr val="FF66CC"/>
              </a:solidFill>
            </a:rPr>
            <a:t>Placental Cord* </a:t>
          </a:r>
          <a:r>
            <a:rPr lang="en-US" sz="1400" dirty="0">
              <a:solidFill>
                <a:srgbClr val="FF66CC"/>
              </a:solidFill>
            </a:rPr>
            <a:t>&amp; </a:t>
          </a:r>
          <a:r>
            <a:rPr lang="en-US" sz="1400" b="1" dirty="0">
              <a:solidFill>
                <a:srgbClr val="FF66CC"/>
              </a:solidFill>
            </a:rPr>
            <a:t>Mesenchymal Stem cells</a:t>
          </a:r>
        </a:p>
      </dgm:t>
    </dgm:pt>
    <dgm:pt modelId="{66C193A4-550B-45F8-8CCF-DDD975380722}" type="parTrans" cxnId="{0610787D-49A1-40F4-B533-97B31F3EEF75}">
      <dgm:prSet/>
      <dgm:spPr/>
      <dgm:t>
        <a:bodyPr/>
        <a:lstStyle/>
        <a:p>
          <a:endParaRPr lang="en-US"/>
        </a:p>
      </dgm:t>
    </dgm:pt>
    <dgm:pt modelId="{FE3A8AD3-FDBA-4F9A-AB66-740081FF3392}" type="sibTrans" cxnId="{0610787D-49A1-40F4-B533-97B31F3EEF75}">
      <dgm:prSet/>
      <dgm:spPr/>
      <dgm:t>
        <a:bodyPr/>
        <a:lstStyle/>
        <a:p>
          <a:endParaRPr lang="en-US"/>
        </a:p>
      </dgm:t>
    </dgm:pt>
    <dgm:pt modelId="{E7F5DA26-2826-40CE-A308-5AAB4BFCFEE0}">
      <dgm:prSet phldrT="[Text]" custT="1"/>
      <dgm:spPr/>
      <dgm:t>
        <a:bodyPr/>
        <a:lstStyle/>
        <a:p>
          <a:r>
            <a:rPr lang="en-US" sz="2000" b="1" dirty="0"/>
            <a:t>Embryonic</a:t>
          </a:r>
          <a:r>
            <a:rPr lang="en-US" sz="2000" b="1" dirty="0">
              <a:solidFill>
                <a:schemeClr val="bg1"/>
              </a:solidFill>
            </a:rPr>
            <a:t> </a:t>
          </a:r>
          <a:r>
            <a:rPr lang="en-US" sz="2000" b="1" dirty="0"/>
            <a:t>Stem Cells (ESC)</a:t>
          </a:r>
        </a:p>
      </dgm:t>
    </dgm:pt>
    <dgm:pt modelId="{684D4DF6-6938-47FD-AD3B-48F785D12BF0}" type="sibTrans" cxnId="{20C1B33E-1515-4733-8EC8-CC20E854F18E}">
      <dgm:prSet/>
      <dgm:spPr/>
      <dgm:t>
        <a:bodyPr/>
        <a:lstStyle/>
        <a:p>
          <a:endParaRPr lang="en-US"/>
        </a:p>
      </dgm:t>
    </dgm:pt>
    <dgm:pt modelId="{799D5EE8-CA86-4C42-B23D-A803732DB75E}" type="parTrans" cxnId="{20C1B33E-1515-4733-8EC8-CC20E854F18E}">
      <dgm:prSet/>
      <dgm:spPr/>
      <dgm:t>
        <a:bodyPr/>
        <a:lstStyle/>
        <a:p>
          <a:endParaRPr lang="en-US"/>
        </a:p>
      </dgm:t>
    </dgm:pt>
    <dgm:pt modelId="{1CE6DBE6-C5C4-4380-BD1F-F5BC544BEE5A}">
      <dgm:prSet custT="1"/>
      <dgm:spPr/>
      <dgm:t>
        <a:bodyPr/>
        <a:lstStyle/>
        <a:p>
          <a:r>
            <a:rPr lang="en-US" sz="1400" b="1" dirty="0">
              <a:solidFill>
                <a:srgbClr val="FF66CC"/>
              </a:solidFill>
            </a:rPr>
            <a:t>Multipotent &amp; Limited numbers and more difficult to isolate (Disadvantage)</a:t>
          </a:r>
        </a:p>
      </dgm:t>
    </dgm:pt>
    <dgm:pt modelId="{53199737-0FBB-4659-ACB7-7128D52212D6}" type="parTrans" cxnId="{8A523B9B-C7C4-4987-A3BF-CB83A4CE9BD9}">
      <dgm:prSet/>
      <dgm:spPr/>
      <dgm:t>
        <a:bodyPr/>
        <a:lstStyle/>
        <a:p>
          <a:endParaRPr lang="en-US"/>
        </a:p>
      </dgm:t>
    </dgm:pt>
    <dgm:pt modelId="{5A405D37-AF26-49B0-9DD0-3830B50B27DE}" type="sibTrans" cxnId="{8A523B9B-C7C4-4987-A3BF-CB83A4CE9BD9}">
      <dgm:prSet/>
      <dgm:spPr/>
      <dgm:t>
        <a:bodyPr/>
        <a:lstStyle/>
        <a:p>
          <a:endParaRPr lang="en-US"/>
        </a:p>
      </dgm:t>
    </dgm:pt>
    <dgm:pt modelId="{9E3AE858-11C1-4CD9-83A7-76A225DA55DD}">
      <dgm:prSet custT="1"/>
      <dgm:spPr/>
      <dgm:t>
        <a:bodyPr/>
        <a:lstStyle/>
        <a:p>
          <a:r>
            <a:rPr lang="en-US" sz="1400" b="1" dirty="0">
              <a:solidFill>
                <a:srgbClr val="FF66CC"/>
              </a:solidFill>
            </a:rPr>
            <a:t>No immune rejection &amp; No Ethical concerns (Advantage)</a:t>
          </a:r>
        </a:p>
      </dgm:t>
    </dgm:pt>
    <dgm:pt modelId="{96905727-A866-4A98-BBE4-F8C7CC2B47D4}" type="parTrans" cxnId="{F3025C1E-0E1A-4BA0-ADF0-1FE465E17805}">
      <dgm:prSet/>
      <dgm:spPr/>
      <dgm:t>
        <a:bodyPr/>
        <a:lstStyle/>
        <a:p>
          <a:endParaRPr lang="en-US"/>
        </a:p>
      </dgm:t>
    </dgm:pt>
    <dgm:pt modelId="{74F5FE26-AE3B-485B-BDEB-94BA5527B2F6}" type="sibTrans" cxnId="{F3025C1E-0E1A-4BA0-ADF0-1FE465E17805}">
      <dgm:prSet/>
      <dgm:spPr/>
      <dgm:t>
        <a:bodyPr/>
        <a:lstStyle/>
        <a:p>
          <a:endParaRPr lang="en-US"/>
        </a:p>
      </dgm:t>
    </dgm:pt>
    <dgm:pt modelId="{ACC2F914-FB61-43B4-BFAB-173DBDCE52A7}">
      <dgm:prSet custT="1"/>
      <dgm:spPr/>
      <dgm:t>
        <a:bodyPr/>
        <a:lstStyle/>
        <a:p>
          <a:r>
            <a:rPr lang="en-US" sz="1400" dirty="0"/>
            <a:t>Found in specific mature body tissues as well as the </a:t>
          </a:r>
          <a:r>
            <a:rPr lang="en-US" sz="1400" b="1" dirty="0"/>
            <a:t>umbilical cord </a:t>
          </a:r>
          <a:r>
            <a:rPr lang="en-US" sz="1400" dirty="0"/>
            <a:t>and </a:t>
          </a:r>
          <a:r>
            <a:rPr lang="en-US" sz="1400" b="1" dirty="0"/>
            <a:t>placenta</a:t>
          </a:r>
          <a:r>
            <a:rPr lang="en-US" sz="1400" dirty="0"/>
            <a:t> after birth.</a:t>
          </a:r>
          <a:endParaRPr lang="en-US" sz="1400" b="1" dirty="0"/>
        </a:p>
      </dgm:t>
    </dgm:pt>
    <dgm:pt modelId="{5B4524EA-23CE-4CA9-84E2-534B9D86401C}" type="parTrans" cxnId="{0B3A2512-0987-42A0-8258-B0E7A7C138DE}">
      <dgm:prSet/>
      <dgm:spPr/>
      <dgm:t>
        <a:bodyPr/>
        <a:lstStyle/>
        <a:p>
          <a:endParaRPr lang="en-US"/>
        </a:p>
      </dgm:t>
    </dgm:pt>
    <dgm:pt modelId="{1FCCC7B0-CA2E-4BFB-944A-23D4C5AC496C}" type="sibTrans" cxnId="{0B3A2512-0987-42A0-8258-B0E7A7C138DE}">
      <dgm:prSet/>
      <dgm:spPr/>
      <dgm:t>
        <a:bodyPr/>
        <a:lstStyle/>
        <a:p>
          <a:endParaRPr lang="en-US"/>
        </a:p>
      </dgm:t>
    </dgm:pt>
    <dgm:pt modelId="{915AE3A2-215C-451F-ABE2-2EA56CD6EECE}">
      <dgm:prSet custT="1"/>
      <dgm:spPr/>
      <dgm:t>
        <a:bodyPr/>
        <a:lstStyle/>
        <a:p>
          <a:r>
            <a:rPr lang="en-US" sz="1400" dirty="0">
              <a:solidFill>
                <a:schemeClr val="bg1">
                  <a:lumMod val="50000"/>
                </a:schemeClr>
              </a:solidFill>
            </a:rPr>
            <a:t>Slides 12 &amp; 13</a:t>
          </a:r>
        </a:p>
      </dgm:t>
    </dgm:pt>
    <dgm:pt modelId="{D3F8BD39-241A-4F85-BC60-FDBB265B14AD}" type="parTrans" cxnId="{C70C248B-FC69-4A88-9082-06B4BE729EAD}">
      <dgm:prSet/>
      <dgm:spPr/>
      <dgm:t>
        <a:bodyPr/>
        <a:lstStyle/>
        <a:p>
          <a:endParaRPr lang="en-US"/>
        </a:p>
      </dgm:t>
    </dgm:pt>
    <dgm:pt modelId="{77F6FC53-6A31-4CFB-AE9A-F8C12229C873}" type="sibTrans" cxnId="{C70C248B-FC69-4A88-9082-06B4BE729EAD}">
      <dgm:prSet/>
      <dgm:spPr/>
      <dgm:t>
        <a:bodyPr/>
        <a:lstStyle/>
        <a:p>
          <a:endParaRPr lang="en-US"/>
        </a:p>
      </dgm:t>
    </dgm:pt>
    <dgm:pt modelId="{9F84EEA1-B3E7-483F-B996-B74CA7AD093E}">
      <dgm:prSet custT="1"/>
      <dgm:spPr/>
      <dgm:t>
        <a:bodyPr/>
        <a:lstStyle/>
        <a:p>
          <a:r>
            <a:rPr lang="en-US" sz="1400" dirty="0">
              <a:solidFill>
                <a:schemeClr val="bg1">
                  <a:lumMod val="50000"/>
                </a:schemeClr>
              </a:solidFill>
            </a:rPr>
            <a:t>Cells which are not stem cells but converted to stem cells</a:t>
          </a:r>
        </a:p>
      </dgm:t>
    </dgm:pt>
    <dgm:pt modelId="{3D8490CA-1551-47B5-B2C1-71E65F8D9D78}" type="parTrans" cxnId="{B4AF51BC-0E9E-4E7E-BBCA-817BB76FFF49}">
      <dgm:prSet/>
      <dgm:spPr/>
      <dgm:t>
        <a:bodyPr/>
        <a:lstStyle/>
        <a:p>
          <a:pPr rtl="1"/>
          <a:endParaRPr lang="ar-SA"/>
        </a:p>
      </dgm:t>
    </dgm:pt>
    <dgm:pt modelId="{AC703FF9-0866-404E-BC7D-7E9BC9AD4C49}" type="sibTrans" cxnId="{B4AF51BC-0E9E-4E7E-BBCA-817BB76FFF49}">
      <dgm:prSet/>
      <dgm:spPr/>
      <dgm:t>
        <a:bodyPr/>
        <a:lstStyle/>
        <a:p>
          <a:pPr rtl="1"/>
          <a:endParaRPr lang="ar-SA"/>
        </a:p>
      </dgm:t>
    </dgm:pt>
    <dgm:pt modelId="{BF44472F-72BF-4172-A4F8-39317CB85E6B}">
      <dgm:prSet phldrT="[Text]" custT="1"/>
      <dgm:spPr/>
      <dgm:t>
        <a:bodyPr/>
        <a:lstStyle/>
        <a:p>
          <a:r>
            <a:rPr lang="en-US" sz="1400" b="0" dirty="0">
              <a:solidFill>
                <a:schemeClr val="tx1"/>
              </a:solidFill>
            </a:rPr>
            <a:t>Sources:</a:t>
          </a:r>
          <a:r>
            <a:rPr lang="en-US" sz="1400" b="0" dirty="0">
              <a:solidFill>
                <a:srgbClr val="FF66CC"/>
              </a:solidFill>
            </a:rPr>
            <a:t/>
          </a:r>
          <a:br>
            <a:rPr lang="en-US" sz="1400" b="0" dirty="0">
              <a:solidFill>
                <a:srgbClr val="FF66CC"/>
              </a:solidFill>
            </a:rPr>
          </a:br>
          <a:r>
            <a:rPr lang="en-US" sz="1400" b="0" dirty="0">
              <a:solidFill>
                <a:schemeClr val="tx1"/>
              </a:solidFill>
            </a:rPr>
            <a:t>IVF embryos, </a:t>
          </a:r>
          <a:r>
            <a:rPr lang="en-US" sz="1400" b="0" dirty="0">
              <a:solidFill>
                <a:srgbClr val="0070C0"/>
              </a:solidFill>
            </a:rPr>
            <a:t>SCNT,</a:t>
          </a:r>
          <a:r>
            <a:rPr lang="en-US" sz="1400" b="0" dirty="0">
              <a:solidFill>
                <a:srgbClr val="FF66CC"/>
              </a:solidFill>
            </a:rPr>
            <a:t> Aborted embryos, cloned embryos</a:t>
          </a:r>
        </a:p>
      </dgm:t>
    </dgm:pt>
    <dgm:pt modelId="{5E9167E3-44A6-48A1-94F4-69B1F07A412C}" type="sibTrans" cxnId="{72C85689-1309-43D3-83EF-6C4FE5B92121}">
      <dgm:prSet/>
      <dgm:spPr/>
      <dgm:t>
        <a:bodyPr/>
        <a:lstStyle/>
        <a:p>
          <a:endParaRPr lang="en-US"/>
        </a:p>
      </dgm:t>
    </dgm:pt>
    <dgm:pt modelId="{EDCC0C69-232B-43C5-BF89-90B2516FC92A}" type="parTrans" cxnId="{72C85689-1309-43D3-83EF-6C4FE5B92121}">
      <dgm:prSet/>
      <dgm:spPr/>
      <dgm:t>
        <a:bodyPr/>
        <a:lstStyle/>
        <a:p>
          <a:endParaRPr lang="en-US"/>
        </a:p>
      </dgm:t>
    </dgm:pt>
    <dgm:pt modelId="{B2A35CB2-9276-4FA5-9779-890ED409E4BD}">
      <dgm:prSet custT="1"/>
      <dgm:spPr/>
      <dgm:t>
        <a:bodyPr/>
        <a:lstStyle/>
        <a:p>
          <a:r>
            <a:rPr lang="en-US" sz="1400" b="1" dirty="0">
              <a:solidFill>
                <a:srgbClr val="FF66CC"/>
              </a:solidFill>
            </a:rPr>
            <a:t>Pluripotent &amp; large number can be harvested (Advantage)</a:t>
          </a:r>
        </a:p>
      </dgm:t>
    </dgm:pt>
    <dgm:pt modelId="{97137723-CEB8-4AB1-8AFA-9CC67EF9922D}" type="sibTrans" cxnId="{563C20EB-1629-4849-A0B3-A655A4D746D1}">
      <dgm:prSet/>
      <dgm:spPr/>
      <dgm:t>
        <a:bodyPr/>
        <a:lstStyle/>
        <a:p>
          <a:endParaRPr lang="en-US"/>
        </a:p>
      </dgm:t>
    </dgm:pt>
    <dgm:pt modelId="{C10217D7-AA6A-435C-A01B-C58E54C6FF99}" type="parTrans" cxnId="{563C20EB-1629-4849-A0B3-A655A4D746D1}">
      <dgm:prSet/>
      <dgm:spPr/>
      <dgm:t>
        <a:bodyPr/>
        <a:lstStyle/>
        <a:p>
          <a:endParaRPr lang="en-US"/>
        </a:p>
      </dgm:t>
    </dgm:pt>
    <dgm:pt modelId="{17CCE904-439A-46FA-BD91-384132BBFB9B}">
      <dgm:prSet custT="1"/>
      <dgm:spPr/>
      <dgm:t>
        <a:bodyPr/>
        <a:lstStyle/>
        <a:p>
          <a:r>
            <a:rPr lang="en-US" sz="1400" b="1" dirty="0">
              <a:solidFill>
                <a:srgbClr val="FF66CC"/>
              </a:solidFill>
            </a:rPr>
            <a:t>May cause immune rejection &amp; Ethical concerns  (Disadvantage)</a:t>
          </a:r>
          <a:r>
            <a:rPr lang="en-US" sz="1400" b="1" dirty="0"/>
            <a:t>  </a:t>
          </a:r>
        </a:p>
      </dgm:t>
    </dgm:pt>
    <dgm:pt modelId="{AE5DE1F8-9364-4A82-81FB-D862811A0F28}" type="sibTrans" cxnId="{F0B40B2B-3975-4CD9-B1DC-7D76B0C9DD4D}">
      <dgm:prSet/>
      <dgm:spPr/>
      <dgm:t>
        <a:bodyPr/>
        <a:lstStyle/>
        <a:p>
          <a:endParaRPr lang="en-US"/>
        </a:p>
      </dgm:t>
    </dgm:pt>
    <dgm:pt modelId="{FADE218C-5D8B-404A-9337-73E26794ABE2}" type="parTrans" cxnId="{F0B40B2B-3975-4CD9-B1DC-7D76B0C9DD4D}">
      <dgm:prSet/>
      <dgm:spPr/>
      <dgm:t>
        <a:bodyPr/>
        <a:lstStyle/>
        <a:p>
          <a:endParaRPr lang="en-US"/>
        </a:p>
      </dgm:t>
    </dgm:pt>
    <dgm:pt modelId="{73729AA3-74CF-4D73-9B87-55B39C3D5E7C}">
      <dgm:prSet custT="1"/>
      <dgm:spPr/>
      <dgm:t>
        <a:bodyPr/>
        <a:lstStyle/>
        <a:p>
          <a:endParaRPr lang="en-US" sz="1400" b="1" dirty="0"/>
        </a:p>
      </dgm:t>
    </dgm:pt>
    <dgm:pt modelId="{18332339-02EA-4736-8612-B30C3E443B85}" type="parTrans" cxnId="{732EA457-72FB-4BDB-8660-4E3B006E6C5D}">
      <dgm:prSet/>
      <dgm:spPr/>
      <dgm:t>
        <a:bodyPr/>
        <a:lstStyle/>
        <a:p>
          <a:endParaRPr lang="en-GB"/>
        </a:p>
      </dgm:t>
    </dgm:pt>
    <dgm:pt modelId="{9E42681C-57D0-41BE-AA4A-1D1D0005082C}" type="sibTrans" cxnId="{732EA457-72FB-4BDB-8660-4E3B006E6C5D}">
      <dgm:prSet/>
      <dgm:spPr/>
      <dgm:t>
        <a:bodyPr/>
        <a:lstStyle/>
        <a:p>
          <a:endParaRPr lang="en-GB"/>
        </a:p>
      </dgm:t>
    </dgm:pt>
    <dgm:pt modelId="{DF660CFC-8028-46E0-9500-400ACB294E20}">
      <dgm:prSet custT="1"/>
      <dgm:spPr/>
      <dgm:t>
        <a:bodyPr/>
        <a:lstStyle/>
        <a:p>
          <a:r>
            <a:rPr lang="en-US" sz="1400" dirty="0"/>
            <a:t>They also can be isolated of </a:t>
          </a:r>
          <a:r>
            <a:rPr lang="en-US" sz="1400" b="1" dirty="0"/>
            <a:t>developing embryos’ different tissues </a:t>
          </a:r>
        </a:p>
      </dgm:t>
    </dgm:pt>
    <dgm:pt modelId="{2B805577-B7DF-434C-B665-A236342B30D0}" type="parTrans" cxnId="{2A93CE30-A62F-4C42-A85F-B3796B7A69E1}">
      <dgm:prSet/>
      <dgm:spPr/>
      <dgm:t>
        <a:bodyPr/>
        <a:lstStyle/>
        <a:p>
          <a:endParaRPr lang="en-GB"/>
        </a:p>
      </dgm:t>
    </dgm:pt>
    <dgm:pt modelId="{38528F3B-BC6B-4A1C-807D-891293247309}" type="sibTrans" cxnId="{2A93CE30-A62F-4C42-A85F-B3796B7A69E1}">
      <dgm:prSet/>
      <dgm:spPr/>
      <dgm:t>
        <a:bodyPr/>
        <a:lstStyle/>
        <a:p>
          <a:endParaRPr lang="en-GB"/>
        </a:p>
      </dgm:t>
    </dgm:pt>
    <dgm:pt modelId="{46BE144F-DA6B-4D35-91D4-48538E1FEB82}" type="pres">
      <dgm:prSet presAssocID="{1EAB41B9-776D-4AC6-A63D-C2BCE4C9D85D}" presName="Name0" presStyleCnt="0">
        <dgm:presLayoutVars>
          <dgm:dir/>
          <dgm:animLvl val="lvl"/>
          <dgm:resizeHandles/>
        </dgm:presLayoutVars>
      </dgm:prSet>
      <dgm:spPr/>
      <dgm:t>
        <a:bodyPr/>
        <a:lstStyle/>
        <a:p>
          <a:pPr rtl="1"/>
          <a:endParaRPr lang="ar-SA"/>
        </a:p>
      </dgm:t>
    </dgm:pt>
    <dgm:pt modelId="{5CB927D8-FA7D-4910-B4D7-0E91AF83A32B}" type="pres">
      <dgm:prSet presAssocID="{E7F5DA26-2826-40CE-A308-5AAB4BFCFEE0}" presName="linNode" presStyleCnt="0"/>
      <dgm:spPr/>
    </dgm:pt>
    <dgm:pt modelId="{6A02867E-E197-4954-9F23-BFE046DAFD90}" type="pres">
      <dgm:prSet presAssocID="{E7F5DA26-2826-40CE-A308-5AAB4BFCFEE0}" presName="parentShp" presStyleLbl="node1" presStyleIdx="0" presStyleCnt="3" custScaleX="41893" custLinFactNeighborX="-11217" custLinFactNeighborY="6450">
        <dgm:presLayoutVars>
          <dgm:bulletEnabled val="1"/>
        </dgm:presLayoutVars>
      </dgm:prSet>
      <dgm:spPr/>
      <dgm:t>
        <a:bodyPr/>
        <a:lstStyle/>
        <a:p>
          <a:pPr rtl="1"/>
          <a:endParaRPr lang="ar-SA"/>
        </a:p>
      </dgm:t>
    </dgm:pt>
    <dgm:pt modelId="{140223DD-0DCB-405E-89CC-5406382C217B}" type="pres">
      <dgm:prSet presAssocID="{E7F5DA26-2826-40CE-A308-5AAB4BFCFEE0}" presName="childShp" presStyleLbl="bgAccFollowNode1" presStyleIdx="0" presStyleCnt="3" custScaleX="98928" custLinFactNeighborX="-17061" custLinFactNeighborY="6450">
        <dgm:presLayoutVars>
          <dgm:bulletEnabled val="1"/>
        </dgm:presLayoutVars>
      </dgm:prSet>
      <dgm:spPr/>
      <dgm:t>
        <a:bodyPr/>
        <a:lstStyle/>
        <a:p>
          <a:pPr rtl="1"/>
          <a:endParaRPr lang="ar-SA"/>
        </a:p>
      </dgm:t>
    </dgm:pt>
    <dgm:pt modelId="{36DD5D54-2CA0-4C55-9266-DF56F0AB3D48}" type="pres">
      <dgm:prSet presAssocID="{684D4DF6-6938-47FD-AD3B-48F785D12BF0}" presName="spacing" presStyleCnt="0"/>
      <dgm:spPr/>
    </dgm:pt>
    <dgm:pt modelId="{85F16045-0D0E-4FFA-A095-4FA710CCBA62}" type="pres">
      <dgm:prSet presAssocID="{69B52D30-282B-4129-BCEB-EC01E41F9422}" presName="linNode" presStyleCnt="0"/>
      <dgm:spPr/>
    </dgm:pt>
    <dgm:pt modelId="{BE710308-EC9C-49B2-AA95-4ABE12584FFF}" type="pres">
      <dgm:prSet presAssocID="{69B52D30-282B-4129-BCEB-EC01E41F9422}" presName="parentShp" presStyleLbl="node1" presStyleIdx="1" presStyleCnt="3" custScaleX="41893" custScaleY="104978" custLinFactNeighborX="755" custLinFactNeighborY="-1340">
        <dgm:presLayoutVars>
          <dgm:bulletEnabled val="1"/>
        </dgm:presLayoutVars>
      </dgm:prSet>
      <dgm:spPr/>
      <dgm:t>
        <a:bodyPr/>
        <a:lstStyle/>
        <a:p>
          <a:pPr rtl="1"/>
          <a:endParaRPr lang="ar-SA"/>
        </a:p>
      </dgm:t>
    </dgm:pt>
    <dgm:pt modelId="{DE5C97E7-84C5-49D8-A6AA-172B9C6FDEBC}" type="pres">
      <dgm:prSet presAssocID="{69B52D30-282B-4129-BCEB-EC01E41F9422}" presName="childShp" presStyleLbl="bgAccFollowNode1" presStyleIdx="1" presStyleCnt="3" custScaleX="123224" custScaleY="122032" custLinFactNeighborX="851" custLinFactNeighborY="3327">
        <dgm:presLayoutVars>
          <dgm:bulletEnabled val="1"/>
        </dgm:presLayoutVars>
      </dgm:prSet>
      <dgm:spPr/>
      <dgm:t>
        <a:bodyPr/>
        <a:lstStyle/>
        <a:p>
          <a:pPr rtl="1"/>
          <a:endParaRPr lang="ar-SA"/>
        </a:p>
      </dgm:t>
    </dgm:pt>
    <dgm:pt modelId="{A991F09A-668E-422B-BA97-61D16A30971D}" type="pres">
      <dgm:prSet presAssocID="{C6629AF9-63A2-408B-B943-B411C021A403}" presName="spacing" presStyleCnt="0"/>
      <dgm:spPr/>
    </dgm:pt>
    <dgm:pt modelId="{D2B6CCB0-22BE-4FA9-8297-155B6FB7146E}" type="pres">
      <dgm:prSet presAssocID="{4EBAAC95-2EC7-4999-A89C-FCB922A19D21}" presName="linNode" presStyleCnt="0"/>
      <dgm:spPr/>
    </dgm:pt>
    <dgm:pt modelId="{BF6E003F-A070-4EA0-90CA-C2C0CA72192D}" type="pres">
      <dgm:prSet presAssocID="{4EBAAC95-2EC7-4999-A89C-FCB922A19D21}" presName="parentShp" presStyleLbl="node1" presStyleIdx="2" presStyleCnt="3" custScaleX="41893" custLinFactNeighborX="-28449" custLinFactNeighborY="-2042">
        <dgm:presLayoutVars>
          <dgm:bulletEnabled val="1"/>
        </dgm:presLayoutVars>
      </dgm:prSet>
      <dgm:spPr/>
      <dgm:t>
        <a:bodyPr/>
        <a:lstStyle/>
        <a:p>
          <a:pPr rtl="1"/>
          <a:endParaRPr lang="ar-SA"/>
        </a:p>
      </dgm:t>
    </dgm:pt>
    <dgm:pt modelId="{3C358AF8-E948-42DD-B9A6-DD4DA942FEA9}" type="pres">
      <dgm:prSet presAssocID="{4EBAAC95-2EC7-4999-A89C-FCB922A19D21}" presName="childShp" presStyleLbl="bgAccFollowNode1" presStyleIdx="2" presStyleCnt="3" custScaleX="64523" custLinFactNeighborX="-42672" custLinFactNeighborY="-2042">
        <dgm:presLayoutVars>
          <dgm:bulletEnabled val="1"/>
        </dgm:presLayoutVars>
      </dgm:prSet>
      <dgm:spPr/>
      <dgm:t>
        <a:bodyPr/>
        <a:lstStyle/>
        <a:p>
          <a:pPr rtl="1"/>
          <a:endParaRPr lang="ar-SA"/>
        </a:p>
      </dgm:t>
    </dgm:pt>
  </dgm:ptLst>
  <dgm:cxnLst>
    <dgm:cxn modelId="{0610787D-49A1-40F4-B533-97B31F3EEF75}" srcId="{69B52D30-282B-4129-BCEB-EC01E41F9422}" destId="{A9AFD67C-755D-4C50-A279-B26C4986CBD4}" srcOrd="0" destOrd="0" parTransId="{66C193A4-550B-45F8-8CCF-DDD975380722}" sibTransId="{FE3A8AD3-FDBA-4F9A-AB66-740081FF3392}"/>
    <dgm:cxn modelId="{C9D7B242-6A14-4C2D-8716-30C4BE89140E}" type="presOf" srcId="{1CE6DBE6-C5C4-4380-BD1F-F5BC544BEE5A}" destId="{DE5C97E7-84C5-49D8-A6AA-172B9C6FDEBC}" srcOrd="0" destOrd="1" presId="urn:microsoft.com/office/officeart/2005/8/layout/vList6"/>
    <dgm:cxn modelId="{EC27B61B-A24C-435C-83AC-64128390E9F1}" type="presOf" srcId="{BF44472F-72BF-4172-A4F8-39317CB85E6B}" destId="{140223DD-0DCB-405E-89CC-5406382C217B}" srcOrd="0" destOrd="0" presId="urn:microsoft.com/office/officeart/2005/8/layout/vList6"/>
    <dgm:cxn modelId="{8B3B4C46-7E4F-4055-B4F6-5DF2B0E27B91}" type="presOf" srcId="{915AE3A2-215C-451F-ABE2-2EA56CD6EECE}" destId="{3C358AF8-E948-42DD-B9A6-DD4DA942FEA9}" srcOrd="0" destOrd="1" presId="urn:microsoft.com/office/officeart/2005/8/layout/vList6"/>
    <dgm:cxn modelId="{0B3A2512-0987-42A0-8258-B0E7A7C138DE}" srcId="{69B52D30-282B-4129-BCEB-EC01E41F9422}" destId="{ACC2F914-FB61-43B4-BFAB-173DBDCE52A7}" srcOrd="3" destOrd="0" parTransId="{5B4524EA-23CE-4CA9-84E2-534B9D86401C}" sibTransId="{1FCCC7B0-CA2E-4BFB-944A-23D4C5AC496C}"/>
    <dgm:cxn modelId="{8A523B9B-C7C4-4987-A3BF-CB83A4CE9BD9}" srcId="{69B52D30-282B-4129-BCEB-EC01E41F9422}" destId="{1CE6DBE6-C5C4-4380-BD1F-F5BC544BEE5A}" srcOrd="1" destOrd="0" parTransId="{53199737-0FBB-4659-ACB7-7128D52212D6}" sibTransId="{5A405D37-AF26-49B0-9DD0-3830B50B27DE}"/>
    <dgm:cxn modelId="{6E85AD85-1140-4A25-BF49-7ED8B62081DC}" type="presOf" srcId="{E7F5DA26-2826-40CE-A308-5AAB4BFCFEE0}" destId="{6A02867E-E197-4954-9F23-BFE046DAFD90}" srcOrd="0" destOrd="0" presId="urn:microsoft.com/office/officeart/2005/8/layout/vList6"/>
    <dgm:cxn modelId="{B4AF51BC-0E9E-4E7E-BBCA-817BB76FFF49}" srcId="{4EBAAC95-2EC7-4999-A89C-FCB922A19D21}" destId="{9F84EEA1-B3E7-483F-B996-B74CA7AD093E}" srcOrd="0" destOrd="0" parTransId="{3D8490CA-1551-47B5-B2C1-71E65F8D9D78}" sibTransId="{AC703FF9-0866-404E-BC7D-7E9BC9AD4C49}"/>
    <dgm:cxn modelId="{E6F299A9-C0D3-4DF7-BCD0-A82C0CD4D1AF}" type="presOf" srcId="{9F84EEA1-B3E7-483F-B996-B74CA7AD093E}" destId="{3C358AF8-E948-42DD-B9A6-DD4DA942FEA9}" srcOrd="0" destOrd="0" presId="urn:microsoft.com/office/officeart/2005/8/layout/vList6"/>
    <dgm:cxn modelId="{D2C982AC-7C9F-4D0B-859B-8E42082ABF30}" srcId="{1EAB41B9-776D-4AC6-A63D-C2BCE4C9D85D}" destId="{4EBAAC95-2EC7-4999-A89C-FCB922A19D21}" srcOrd="2" destOrd="0" parTransId="{62FE8417-9F0D-411F-B0A1-43C53357DFC6}" sibTransId="{2A392A31-3ED3-442D-8B0D-8F3E938182AD}"/>
    <dgm:cxn modelId="{4DA7B8C9-5698-4F2C-B975-5EAF4E3B6400}" type="presOf" srcId="{1EAB41B9-776D-4AC6-A63D-C2BCE4C9D85D}" destId="{46BE144F-DA6B-4D35-91D4-48538E1FEB82}" srcOrd="0" destOrd="0" presId="urn:microsoft.com/office/officeart/2005/8/layout/vList6"/>
    <dgm:cxn modelId="{E7E3B946-EF4F-4B2F-9CE4-14C844F87F8A}" type="presOf" srcId="{DF660CFC-8028-46E0-9500-400ACB294E20}" destId="{DE5C97E7-84C5-49D8-A6AA-172B9C6FDEBC}" srcOrd="0" destOrd="4" presId="urn:microsoft.com/office/officeart/2005/8/layout/vList6"/>
    <dgm:cxn modelId="{DE564E52-E3EF-45A0-9AFD-A1641A27DDD9}" srcId="{1EAB41B9-776D-4AC6-A63D-C2BCE4C9D85D}" destId="{69B52D30-282B-4129-BCEB-EC01E41F9422}" srcOrd="1" destOrd="0" parTransId="{B4ACB768-C0DE-4287-AE25-136BDF951998}" sibTransId="{C6629AF9-63A2-408B-B943-B411C021A403}"/>
    <dgm:cxn modelId="{732EA457-72FB-4BDB-8660-4E3B006E6C5D}" srcId="{69B52D30-282B-4129-BCEB-EC01E41F9422}" destId="{73729AA3-74CF-4D73-9B87-55B39C3D5E7C}" srcOrd="5" destOrd="0" parTransId="{18332339-02EA-4736-8612-B30C3E443B85}" sibTransId="{9E42681C-57D0-41BE-AA4A-1D1D0005082C}"/>
    <dgm:cxn modelId="{A3899E39-995B-488A-A9C6-B4BD7E1BCD16}" type="presOf" srcId="{ACC2F914-FB61-43B4-BFAB-173DBDCE52A7}" destId="{DE5C97E7-84C5-49D8-A6AA-172B9C6FDEBC}" srcOrd="0" destOrd="3" presId="urn:microsoft.com/office/officeart/2005/8/layout/vList6"/>
    <dgm:cxn modelId="{563C20EB-1629-4849-A0B3-A655A4D746D1}" srcId="{E7F5DA26-2826-40CE-A308-5AAB4BFCFEE0}" destId="{B2A35CB2-9276-4FA5-9779-890ED409E4BD}" srcOrd="1" destOrd="0" parTransId="{C10217D7-AA6A-435C-A01B-C58E54C6FF99}" sibTransId="{97137723-CEB8-4AB1-8AFA-9CC67EF9922D}"/>
    <dgm:cxn modelId="{20C1B33E-1515-4733-8EC8-CC20E854F18E}" srcId="{1EAB41B9-776D-4AC6-A63D-C2BCE4C9D85D}" destId="{E7F5DA26-2826-40CE-A308-5AAB4BFCFEE0}" srcOrd="0" destOrd="0" parTransId="{799D5EE8-CA86-4C42-B23D-A803732DB75E}" sibTransId="{684D4DF6-6938-47FD-AD3B-48F785D12BF0}"/>
    <dgm:cxn modelId="{72C85689-1309-43D3-83EF-6C4FE5B92121}" srcId="{E7F5DA26-2826-40CE-A308-5AAB4BFCFEE0}" destId="{BF44472F-72BF-4172-A4F8-39317CB85E6B}" srcOrd="0" destOrd="0" parTransId="{EDCC0C69-232B-43C5-BF89-90B2516FC92A}" sibTransId="{5E9167E3-44A6-48A1-94F4-69B1F07A412C}"/>
    <dgm:cxn modelId="{A451C27B-61CF-4988-B32C-24554B363A7D}" type="presOf" srcId="{73729AA3-74CF-4D73-9B87-55B39C3D5E7C}" destId="{DE5C97E7-84C5-49D8-A6AA-172B9C6FDEBC}" srcOrd="0" destOrd="5" presId="urn:microsoft.com/office/officeart/2005/8/layout/vList6"/>
    <dgm:cxn modelId="{123C39CC-F6AC-440B-A7D3-CB97FB2F3468}" type="presOf" srcId="{4EBAAC95-2EC7-4999-A89C-FCB922A19D21}" destId="{BF6E003F-A070-4EA0-90CA-C2C0CA72192D}" srcOrd="0" destOrd="0" presId="urn:microsoft.com/office/officeart/2005/8/layout/vList6"/>
    <dgm:cxn modelId="{F3025C1E-0E1A-4BA0-ADF0-1FE465E17805}" srcId="{69B52D30-282B-4129-BCEB-EC01E41F9422}" destId="{9E3AE858-11C1-4CD9-83A7-76A225DA55DD}" srcOrd="2" destOrd="0" parTransId="{96905727-A866-4A98-BBE4-F8C7CC2B47D4}" sibTransId="{74F5FE26-AE3B-485B-BDEB-94BA5527B2F6}"/>
    <dgm:cxn modelId="{73D09461-FB7D-4435-9B2A-00C53F484DFD}" type="presOf" srcId="{A9AFD67C-755D-4C50-A279-B26C4986CBD4}" destId="{DE5C97E7-84C5-49D8-A6AA-172B9C6FDEBC}" srcOrd="0" destOrd="0" presId="urn:microsoft.com/office/officeart/2005/8/layout/vList6"/>
    <dgm:cxn modelId="{C70C248B-FC69-4A88-9082-06B4BE729EAD}" srcId="{4EBAAC95-2EC7-4999-A89C-FCB922A19D21}" destId="{915AE3A2-215C-451F-ABE2-2EA56CD6EECE}" srcOrd="1" destOrd="0" parTransId="{D3F8BD39-241A-4F85-BC60-FDBB265B14AD}" sibTransId="{77F6FC53-6A31-4CFB-AE9A-F8C12229C873}"/>
    <dgm:cxn modelId="{43920352-A30E-479B-9D5E-2E7456B980A6}" type="presOf" srcId="{B2A35CB2-9276-4FA5-9779-890ED409E4BD}" destId="{140223DD-0DCB-405E-89CC-5406382C217B}" srcOrd="0" destOrd="1" presId="urn:microsoft.com/office/officeart/2005/8/layout/vList6"/>
    <dgm:cxn modelId="{D7B762E0-B0F6-48DF-8167-2114CA0C9253}" type="presOf" srcId="{9E3AE858-11C1-4CD9-83A7-76A225DA55DD}" destId="{DE5C97E7-84C5-49D8-A6AA-172B9C6FDEBC}" srcOrd="0" destOrd="2" presId="urn:microsoft.com/office/officeart/2005/8/layout/vList6"/>
    <dgm:cxn modelId="{F0B40B2B-3975-4CD9-B1DC-7D76B0C9DD4D}" srcId="{E7F5DA26-2826-40CE-A308-5AAB4BFCFEE0}" destId="{17CCE904-439A-46FA-BD91-384132BBFB9B}" srcOrd="2" destOrd="0" parTransId="{FADE218C-5D8B-404A-9337-73E26794ABE2}" sibTransId="{AE5DE1F8-9364-4A82-81FB-D862811A0F28}"/>
    <dgm:cxn modelId="{2A93CE30-A62F-4C42-A85F-B3796B7A69E1}" srcId="{69B52D30-282B-4129-BCEB-EC01E41F9422}" destId="{DF660CFC-8028-46E0-9500-400ACB294E20}" srcOrd="4" destOrd="0" parTransId="{2B805577-B7DF-434C-B665-A236342B30D0}" sibTransId="{38528F3B-BC6B-4A1C-807D-891293247309}"/>
    <dgm:cxn modelId="{1119BB7E-AE61-4851-9B97-C1D59F38BBEB}" type="presOf" srcId="{69B52D30-282B-4129-BCEB-EC01E41F9422}" destId="{BE710308-EC9C-49B2-AA95-4ABE12584FFF}" srcOrd="0" destOrd="0" presId="urn:microsoft.com/office/officeart/2005/8/layout/vList6"/>
    <dgm:cxn modelId="{9BDF81C8-A5C9-4B73-A241-FA006CF5669B}" type="presOf" srcId="{17CCE904-439A-46FA-BD91-384132BBFB9B}" destId="{140223DD-0DCB-405E-89CC-5406382C217B}" srcOrd="0" destOrd="2" presId="urn:microsoft.com/office/officeart/2005/8/layout/vList6"/>
    <dgm:cxn modelId="{82399856-3A6D-4E7A-9F11-377E23532E29}" type="presParOf" srcId="{46BE144F-DA6B-4D35-91D4-48538E1FEB82}" destId="{5CB927D8-FA7D-4910-B4D7-0E91AF83A32B}" srcOrd="0" destOrd="0" presId="urn:microsoft.com/office/officeart/2005/8/layout/vList6"/>
    <dgm:cxn modelId="{3EADF413-8940-4A77-962E-2F5A3B5B5FBC}" type="presParOf" srcId="{5CB927D8-FA7D-4910-B4D7-0E91AF83A32B}" destId="{6A02867E-E197-4954-9F23-BFE046DAFD90}" srcOrd="0" destOrd="0" presId="urn:microsoft.com/office/officeart/2005/8/layout/vList6"/>
    <dgm:cxn modelId="{42D41E31-AAEF-4BA3-82F5-11BC1CBCA6A1}" type="presParOf" srcId="{5CB927D8-FA7D-4910-B4D7-0E91AF83A32B}" destId="{140223DD-0DCB-405E-89CC-5406382C217B}" srcOrd="1" destOrd="0" presId="urn:microsoft.com/office/officeart/2005/8/layout/vList6"/>
    <dgm:cxn modelId="{94920644-BDF6-49C6-B566-F86AB7E5630B}" type="presParOf" srcId="{46BE144F-DA6B-4D35-91D4-48538E1FEB82}" destId="{36DD5D54-2CA0-4C55-9266-DF56F0AB3D48}" srcOrd="1" destOrd="0" presId="urn:microsoft.com/office/officeart/2005/8/layout/vList6"/>
    <dgm:cxn modelId="{48D57D8D-A0ED-4574-BB3C-9EC7AF1E5210}" type="presParOf" srcId="{46BE144F-DA6B-4D35-91D4-48538E1FEB82}" destId="{85F16045-0D0E-4FFA-A095-4FA710CCBA62}" srcOrd="2" destOrd="0" presId="urn:microsoft.com/office/officeart/2005/8/layout/vList6"/>
    <dgm:cxn modelId="{1812ACDC-77EA-4B90-BA72-4E56E92C56FA}" type="presParOf" srcId="{85F16045-0D0E-4FFA-A095-4FA710CCBA62}" destId="{BE710308-EC9C-49B2-AA95-4ABE12584FFF}" srcOrd="0" destOrd="0" presId="urn:microsoft.com/office/officeart/2005/8/layout/vList6"/>
    <dgm:cxn modelId="{53D79F5A-ADFA-4BA0-859D-993C4557A699}" type="presParOf" srcId="{85F16045-0D0E-4FFA-A095-4FA710CCBA62}" destId="{DE5C97E7-84C5-49D8-A6AA-172B9C6FDEBC}" srcOrd="1" destOrd="0" presId="urn:microsoft.com/office/officeart/2005/8/layout/vList6"/>
    <dgm:cxn modelId="{1B8A00B0-2417-4DF9-A6BB-0093DE654FAA}" type="presParOf" srcId="{46BE144F-DA6B-4D35-91D4-48538E1FEB82}" destId="{A991F09A-668E-422B-BA97-61D16A30971D}" srcOrd="3" destOrd="0" presId="urn:microsoft.com/office/officeart/2005/8/layout/vList6"/>
    <dgm:cxn modelId="{B402797F-8B8D-4393-8B9D-9D866C8A6ED0}" type="presParOf" srcId="{46BE144F-DA6B-4D35-91D4-48538E1FEB82}" destId="{D2B6CCB0-22BE-4FA9-8297-155B6FB7146E}" srcOrd="4" destOrd="0" presId="urn:microsoft.com/office/officeart/2005/8/layout/vList6"/>
    <dgm:cxn modelId="{C728E25A-2153-41B1-80C1-998C3EB22A24}" type="presParOf" srcId="{D2B6CCB0-22BE-4FA9-8297-155B6FB7146E}" destId="{BF6E003F-A070-4EA0-90CA-C2C0CA72192D}" srcOrd="0" destOrd="0" presId="urn:microsoft.com/office/officeart/2005/8/layout/vList6"/>
    <dgm:cxn modelId="{B9C334FE-A23D-48F1-A86B-0D6999EFCC0D}" type="presParOf" srcId="{D2B6CCB0-22BE-4FA9-8297-155B6FB7146E}" destId="{3C358AF8-E948-42DD-B9A6-DD4DA942FEA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F607CC-1E80-4A12-BE07-A79F1F8BE3A4}" type="doc">
      <dgm:prSet loTypeId="urn:microsoft.com/office/officeart/2005/8/layout/hProcess9" loCatId="process" qsTypeId="urn:microsoft.com/office/officeart/2005/8/quickstyle/simple5" qsCatId="simple" csTypeId="urn:microsoft.com/office/officeart/2005/8/colors/accent1_1" csCatId="accent1" phldr="1"/>
      <dgm:spPr/>
      <dgm:t>
        <a:bodyPr/>
        <a:lstStyle/>
        <a:p>
          <a:endParaRPr lang="en-US"/>
        </a:p>
      </dgm:t>
    </dgm:pt>
    <dgm:pt modelId="{2D54B610-BBF0-42BA-8CD1-A14D8E5FD493}">
      <dgm:prSet phldrT="[Text]" custT="1"/>
      <dgm:spPr/>
      <dgm:t>
        <a:bodyPr/>
        <a:lstStyle/>
        <a:p>
          <a:r>
            <a:rPr lang="en-US" sz="1400" b="0"/>
            <a:t>Embryonic human stem cells were first isolated in 1995 by dr. James thomson.</a:t>
          </a:r>
          <a:endParaRPr lang="en-US" sz="1400" b="0" dirty="0"/>
        </a:p>
      </dgm:t>
    </dgm:pt>
    <dgm:pt modelId="{0657F605-4FA8-420A-B62A-970196033AE5}" type="parTrans" cxnId="{000AEED3-A280-479D-A8D8-C2A21E8F0C60}">
      <dgm:prSet/>
      <dgm:spPr/>
      <dgm:t>
        <a:bodyPr/>
        <a:lstStyle/>
        <a:p>
          <a:endParaRPr lang="en-US"/>
        </a:p>
      </dgm:t>
    </dgm:pt>
    <dgm:pt modelId="{8E61A7F8-D89A-4DB6-82C8-65231A725DDD}" type="sibTrans" cxnId="{000AEED3-A280-479D-A8D8-C2A21E8F0C60}">
      <dgm:prSet/>
      <dgm:spPr/>
      <dgm:t>
        <a:bodyPr/>
        <a:lstStyle/>
        <a:p>
          <a:endParaRPr lang="en-US"/>
        </a:p>
      </dgm:t>
    </dgm:pt>
    <dgm:pt modelId="{D6B1AF68-A487-43EA-88E2-7152F7C86AA8}">
      <dgm:prSet phldrT="[Text]" custT="1"/>
      <dgm:spPr/>
      <dgm:t>
        <a:bodyPr/>
        <a:lstStyle/>
        <a:p>
          <a:pPr algn="ctr"/>
          <a:r>
            <a:rPr lang="en-US" sz="1400" b="0">
              <a:uFill>
                <a:solidFill>
                  <a:srgbClr val="00B050"/>
                </a:solidFill>
              </a:uFill>
              <a:cs typeface="Times New Roman" pitchFamily="18" charset="0"/>
            </a:rPr>
            <a:t>Inner surface of culture dish is coated with </a:t>
          </a:r>
          <a:r>
            <a:rPr lang="en-US" sz="1400" b="1">
              <a:uFill>
                <a:solidFill>
                  <a:srgbClr val="00B050"/>
                </a:solidFill>
              </a:uFill>
              <a:cs typeface="Times New Roman" pitchFamily="18" charset="0"/>
            </a:rPr>
            <a:t>inactivated MEFs </a:t>
          </a:r>
          <a:r>
            <a:rPr lang="en-US" sz="1400" b="0">
              <a:uFill>
                <a:solidFill>
                  <a:srgbClr val="00B050"/>
                </a:solidFill>
              </a:uFill>
              <a:cs typeface="Times New Roman" pitchFamily="18" charset="0"/>
            </a:rPr>
            <a:t>as a </a:t>
          </a:r>
          <a:r>
            <a:rPr lang="en-US" sz="1400" b="1" u="heavy">
              <a:uFill>
                <a:solidFill>
                  <a:srgbClr val="92D050"/>
                </a:solidFill>
              </a:uFill>
              <a:cs typeface="Times New Roman" pitchFamily="18" charset="0"/>
            </a:rPr>
            <a:t>feeder cells</a:t>
          </a:r>
          <a:r>
            <a:rPr lang="en-US" sz="1400" b="0" u="heavy">
              <a:uFill>
                <a:solidFill>
                  <a:srgbClr val="92D050"/>
                </a:solidFill>
              </a:uFill>
              <a:cs typeface="Times New Roman" pitchFamily="18" charset="0"/>
            </a:rPr>
            <a:t>:</a:t>
          </a:r>
        </a:p>
        <a:p>
          <a:pPr algn="l"/>
          <a:r>
            <a:rPr lang="en-US" sz="1400" b="0">
              <a:uFill>
                <a:solidFill>
                  <a:srgbClr val="00B050"/>
                </a:solidFill>
              </a:uFill>
              <a:cs typeface="Times New Roman" pitchFamily="18" charset="0"/>
            </a:rPr>
            <a:t>- Provides sticky surface for attachment &amp; Release nutrients</a:t>
          </a:r>
          <a:endParaRPr lang="en-US" sz="1400" b="0" dirty="0"/>
        </a:p>
      </dgm:t>
    </dgm:pt>
    <dgm:pt modelId="{268C6223-2817-41D8-B829-091924C51B13}" type="parTrans" cxnId="{D611D123-78A2-436E-8D33-49B9C11A7F59}">
      <dgm:prSet/>
      <dgm:spPr/>
      <dgm:t>
        <a:bodyPr/>
        <a:lstStyle/>
        <a:p>
          <a:endParaRPr lang="en-US"/>
        </a:p>
      </dgm:t>
    </dgm:pt>
    <dgm:pt modelId="{1CFE94C7-29ED-486B-BF2E-5613CC528C58}" type="sibTrans" cxnId="{D611D123-78A2-436E-8D33-49B9C11A7F59}">
      <dgm:prSet/>
      <dgm:spPr/>
      <dgm:t>
        <a:bodyPr/>
        <a:lstStyle/>
        <a:p>
          <a:endParaRPr lang="en-US"/>
        </a:p>
      </dgm:t>
    </dgm:pt>
    <dgm:pt modelId="{C82A630C-59B9-4C46-A333-56EF51ECF790}">
      <dgm:prSet custT="1"/>
      <dgm:spPr/>
      <dgm:t>
        <a:bodyPr/>
        <a:lstStyle/>
        <a:p>
          <a:pPr algn="ctr"/>
          <a:r>
            <a:rPr lang="en-US" sz="1400" b="0">
              <a:uFill>
                <a:solidFill>
                  <a:srgbClr val="00B050"/>
                </a:solidFill>
              </a:uFill>
              <a:cs typeface="Times New Roman" pitchFamily="18" charset="0"/>
            </a:rPr>
            <a:t>Derived from </a:t>
          </a:r>
          <a:r>
            <a:rPr lang="en-US" sz="1400" b="1">
              <a:uFill>
                <a:solidFill>
                  <a:srgbClr val="00B050"/>
                </a:solidFill>
              </a:uFill>
              <a:cs typeface="Times New Roman" pitchFamily="18" charset="0"/>
            </a:rPr>
            <a:t>4-5 day old embryo </a:t>
          </a:r>
          <a:r>
            <a:rPr lang="en-US" sz="1400" b="0">
              <a:uFill>
                <a:solidFill>
                  <a:srgbClr val="00B050"/>
                </a:solidFill>
              </a:uFill>
              <a:cs typeface="Times New Roman" pitchFamily="18" charset="0"/>
            </a:rPr>
            <a:t>(</a:t>
          </a:r>
          <a:r>
            <a:rPr lang="en-US" sz="1400" b="0" u="heavy">
              <a:uFill>
                <a:solidFill>
                  <a:schemeClr val="accent5"/>
                </a:solidFill>
              </a:uFill>
              <a:cs typeface="Times New Roman" pitchFamily="18" charset="0"/>
            </a:rPr>
            <a:t>blastocyst</a:t>
          </a:r>
          <a:r>
            <a:rPr lang="en-US" sz="1400" b="0">
              <a:uFill>
                <a:solidFill>
                  <a:srgbClr val="00B050"/>
                </a:solidFill>
              </a:uFill>
              <a:cs typeface="Times New Roman" pitchFamily="18" charset="0"/>
            </a:rPr>
            <a:t>):</a:t>
          </a:r>
        </a:p>
        <a:p>
          <a:pPr algn="l"/>
          <a:r>
            <a:rPr lang="en-US" sz="1400" b="0" u="heavy">
              <a:uFill>
                <a:solidFill>
                  <a:srgbClr val="0070C0"/>
                </a:solidFill>
              </a:uFill>
              <a:cs typeface="Times New Roman" pitchFamily="18" charset="0"/>
            </a:rPr>
            <a:t>1- Trophoblast</a:t>
          </a:r>
        </a:p>
        <a:p>
          <a:pPr algn="l"/>
          <a:r>
            <a:rPr lang="en-US" sz="1400" b="0" u="heavy">
              <a:uFill>
                <a:solidFill>
                  <a:srgbClr val="00B0F0"/>
                </a:solidFill>
              </a:uFill>
              <a:cs typeface="Times New Roman" pitchFamily="18" charset="0"/>
            </a:rPr>
            <a:t>2- Blastocoel</a:t>
          </a:r>
        </a:p>
        <a:p>
          <a:pPr algn="l"/>
          <a:r>
            <a:rPr lang="en-US" sz="1400" b="0" u="heavy">
              <a:uFill>
                <a:solidFill>
                  <a:srgbClr val="00B050"/>
                </a:solidFill>
              </a:uFill>
              <a:cs typeface="Times New Roman" pitchFamily="18" charset="0"/>
            </a:rPr>
            <a:t>3- Inner Cell Mass (ICS)</a:t>
          </a:r>
          <a:endParaRPr lang="en-US" sz="1400" b="0" dirty="0"/>
        </a:p>
      </dgm:t>
    </dgm:pt>
    <dgm:pt modelId="{44AA0114-FD2F-4CD4-BECC-20C9D69DCA19}" type="parTrans" cxnId="{BEAD96A8-B171-435A-9FF9-1C5E2AF84DCA}">
      <dgm:prSet/>
      <dgm:spPr/>
      <dgm:t>
        <a:bodyPr/>
        <a:lstStyle/>
        <a:p>
          <a:endParaRPr lang="en-US"/>
        </a:p>
      </dgm:t>
    </dgm:pt>
    <dgm:pt modelId="{5F50635E-5328-4FAF-88DD-640742043F7F}" type="sibTrans" cxnId="{BEAD96A8-B171-435A-9FF9-1C5E2AF84DCA}">
      <dgm:prSet/>
      <dgm:spPr/>
      <dgm:t>
        <a:bodyPr/>
        <a:lstStyle/>
        <a:p>
          <a:endParaRPr lang="en-US"/>
        </a:p>
      </dgm:t>
    </dgm:pt>
    <dgm:pt modelId="{66CE6B93-45B3-47B7-88BB-F0CB2E2D743A}">
      <dgm:prSet custT="1"/>
      <dgm:spPr/>
      <dgm:t>
        <a:bodyPr/>
        <a:lstStyle/>
        <a:p>
          <a:r>
            <a:rPr lang="en-US" sz="1400" b="0"/>
            <a:t>Isolate and transfer of ICS into culture dish in culture media</a:t>
          </a:r>
        </a:p>
        <a:p>
          <a:endParaRPr lang="en-US" sz="1400" b="0"/>
        </a:p>
        <a:p>
          <a:r>
            <a:rPr lang="en-US" sz="1400" b="1">
              <a:uFill>
                <a:solidFill>
                  <a:srgbClr val="00B050"/>
                </a:solidFill>
              </a:uFill>
              <a:cs typeface="Times New Roman" pitchFamily="18" charset="0"/>
            </a:rPr>
            <a:t>Culture at 37c and 5% CO2</a:t>
          </a:r>
          <a:endParaRPr lang="en-US" sz="1400" b="1" dirty="0"/>
        </a:p>
      </dgm:t>
    </dgm:pt>
    <dgm:pt modelId="{90C2F434-CFF8-47F0-BBB6-BF25835A0FF1}" type="parTrans" cxnId="{FF9E55CA-B3A2-4A2D-BE78-CDFC8EAEC97B}">
      <dgm:prSet/>
      <dgm:spPr/>
      <dgm:t>
        <a:bodyPr/>
        <a:lstStyle/>
        <a:p>
          <a:endParaRPr lang="en-US"/>
        </a:p>
      </dgm:t>
    </dgm:pt>
    <dgm:pt modelId="{58DEFF77-F012-4467-8D97-E6281204D3C4}" type="sibTrans" cxnId="{FF9E55CA-B3A2-4A2D-BE78-CDFC8EAEC97B}">
      <dgm:prSet/>
      <dgm:spPr/>
      <dgm:t>
        <a:bodyPr/>
        <a:lstStyle/>
        <a:p>
          <a:endParaRPr lang="en-US"/>
        </a:p>
      </dgm:t>
    </dgm:pt>
    <dgm:pt modelId="{BC2E2611-6B5B-48FF-BC07-3161C22BE448}">
      <dgm:prSet custT="1"/>
      <dgm:spPr/>
      <dgm:t>
        <a:bodyPr/>
        <a:lstStyle/>
        <a:p>
          <a:r>
            <a:rPr lang="en-US" sz="1400" b="0">
              <a:uFill>
                <a:solidFill>
                  <a:srgbClr val="00B050"/>
                </a:solidFill>
              </a:uFill>
              <a:cs typeface="Times New Roman" pitchFamily="18" charset="0"/>
            </a:rPr>
            <a:t>Cells divide and spread over the dish</a:t>
          </a:r>
          <a:endParaRPr lang="en-US" sz="1400" b="0" dirty="0"/>
        </a:p>
      </dgm:t>
    </dgm:pt>
    <dgm:pt modelId="{DDC3132A-E324-4724-B55E-DF5E24197BA2}" type="parTrans" cxnId="{8BF5BAC6-E510-4F96-97FA-E06E6E49D438}">
      <dgm:prSet/>
      <dgm:spPr/>
      <dgm:t>
        <a:bodyPr/>
        <a:lstStyle/>
        <a:p>
          <a:endParaRPr lang="en-US"/>
        </a:p>
      </dgm:t>
    </dgm:pt>
    <dgm:pt modelId="{E53A7941-F0A3-4D1B-A27F-FDB7E6866D84}" type="sibTrans" cxnId="{8BF5BAC6-E510-4F96-97FA-E06E6E49D438}">
      <dgm:prSet/>
      <dgm:spPr/>
      <dgm:t>
        <a:bodyPr/>
        <a:lstStyle/>
        <a:p>
          <a:endParaRPr lang="en-US"/>
        </a:p>
      </dgm:t>
    </dgm:pt>
    <dgm:pt modelId="{05786F84-CDDA-404B-A93B-B2C0301BC00A}">
      <dgm:prSet custT="1"/>
      <dgm:spPr/>
      <dgm:t>
        <a:bodyPr/>
        <a:lstStyle/>
        <a:p>
          <a:r>
            <a:rPr lang="en-US" sz="1400" b="0">
              <a:uFill>
                <a:solidFill>
                  <a:srgbClr val="00B050"/>
                </a:solidFill>
              </a:uFill>
              <a:cs typeface="Times New Roman" pitchFamily="18" charset="0"/>
            </a:rPr>
            <a:t>ESCs are removed gently and plated into several different culture plates.</a:t>
          </a:r>
          <a:endParaRPr lang="en-US" sz="1400" b="0" dirty="0"/>
        </a:p>
      </dgm:t>
    </dgm:pt>
    <dgm:pt modelId="{61CB8ACE-89CB-43C0-A84B-48DD61E050C7}" type="parTrans" cxnId="{DECABF7C-CCE1-47FB-BB33-C9DE3E5E21F5}">
      <dgm:prSet/>
      <dgm:spPr/>
      <dgm:t>
        <a:bodyPr/>
        <a:lstStyle/>
        <a:p>
          <a:endParaRPr lang="en-US"/>
        </a:p>
      </dgm:t>
    </dgm:pt>
    <dgm:pt modelId="{7DF0AAAA-A270-46DE-B1DE-BFE260768D28}" type="sibTrans" cxnId="{DECABF7C-CCE1-47FB-BB33-C9DE3E5E21F5}">
      <dgm:prSet/>
      <dgm:spPr/>
      <dgm:t>
        <a:bodyPr/>
        <a:lstStyle/>
        <a:p>
          <a:endParaRPr lang="en-US"/>
        </a:p>
      </dgm:t>
    </dgm:pt>
    <dgm:pt modelId="{D71EA508-220C-4ACD-B9A9-3C6BA8805F63}" type="pres">
      <dgm:prSet presAssocID="{34F607CC-1E80-4A12-BE07-A79F1F8BE3A4}" presName="CompostProcess" presStyleCnt="0">
        <dgm:presLayoutVars>
          <dgm:dir/>
          <dgm:resizeHandles val="exact"/>
        </dgm:presLayoutVars>
      </dgm:prSet>
      <dgm:spPr/>
      <dgm:t>
        <a:bodyPr/>
        <a:lstStyle/>
        <a:p>
          <a:pPr rtl="1"/>
          <a:endParaRPr lang="ar-SA"/>
        </a:p>
      </dgm:t>
    </dgm:pt>
    <dgm:pt modelId="{0208A9B6-F809-4B9F-9E0D-911763986ADD}" type="pres">
      <dgm:prSet presAssocID="{34F607CC-1E80-4A12-BE07-A79F1F8BE3A4}" presName="arrow" presStyleLbl="bgShp" presStyleIdx="0" presStyleCnt="1" custScaleX="117443" custLinFactNeighborX="-122" custLinFactNeighborY="-2332"/>
      <dgm:spPr/>
    </dgm:pt>
    <dgm:pt modelId="{E777F67A-8C3E-4ECB-879B-BD4E612E74A1}" type="pres">
      <dgm:prSet presAssocID="{34F607CC-1E80-4A12-BE07-A79F1F8BE3A4}" presName="linearProcess" presStyleCnt="0"/>
      <dgm:spPr/>
    </dgm:pt>
    <dgm:pt modelId="{E3DB2646-BCE0-4EF6-96B8-C9C22567682E}" type="pres">
      <dgm:prSet presAssocID="{2D54B610-BBF0-42BA-8CD1-A14D8E5FD493}" presName="textNode" presStyleLbl="node1" presStyleIdx="0" presStyleCnt="6">
        <dgm:presLayoutVars>
          <dgm:bulletEnabled val="1"/>
        </dgm:presLayoutVars>
      </dgm:prSet>
      <dgm:spPr/>
      <dgm:t>
        <a:bodyPr/>
        <a:lstStyle/>
        <a:p>
          <a:pPr rtl="1"/>
          <a:endParaRPr lang="ar-SA"/>
        </a:p>
      </dgm:t>
    </dgm:pt>
    <dgm:pt modelId="{7DBCD0BE-C8AC-413C-BB98-483212420FCC}" type="pres">
      <dgm:prSet presAssocID="{8E61A7F8-D89A-4DB6-82C8-65231A725DDD}" presName="sibTrans" presStyleCnt="0"/>
      <dgm:spPr/>
    </dgm:pt>
    <dgm:pt modelId="{78000851-C6B2-4194-9DCB-04BDA8F79CC9}" type="pres">
      <dgm:prSet presAssocID="{C82A630C-59B9-4C46-A333-56EF51ECF790}" presName="textNode" presStyleLbl="node1" presStyleIdx="1" presStyleCnt="6">
        <dgm:presLayoutVars>
          <dgm:bulletEnabled val="1"/>
        </dgm:presLayoutVars>
      </dgm:prSet>
      <dgm:spPr/>
      <dgm:t>
        <a:bodyPr/>
        <a:lstStyle/>
        <a:p>
          <a:pPr rtl="1"/>
          <a:endParaRPr lang="ar-SA"/>
        </a:p>
      </dgm:t>
    </dgm:pt>
    <dgm:pt modelId="{ABF464B0-AB94-4D71-A837-A49A47331718}" type="pres">
      <dgm:prSet presAssocID="{5F50635E-5328-4FAF-88DD-640742043F7F}" presName="sibTrans" presStyleCnt="0"/>
      <dgm:spPr/>
    </dgm:pt>
    <dgm:pt modelId="{B902CF19-2C95-429E-BD64-0317F0718C6D}" type="pres">
      <dgm:prSet presAssocID="{66CE6B93-45B3-47B7-88BB-F0CB2E2D743A}" presName="textNode" presStyleLbl="node1" presStyleIdx="2" presStyleCnt="6">
        <dgm:presLayoutVars>
          <dgm:bulletEnabled val="1"/>
        </dgm:presLayoutVars>
      </dgm:prSet>
      <dgm:spPr/>
      <dgm:t>
        <a:bodyPr/>
        <a:lstStyle/>
        <a:p>
          <a:pPr rtl="1"/>
          <a:endParaRPr lang="ar-SA"/>
        </a:p>
      </dgm:t>
    </dgm:pt>
    <dgm:pt modelId="{1B3E2341-A85E-4981-BF2C-7D4C8E03C2CC}" type="pres">
      <dgm:prSet presAssocID="{58DEFF77-F012-4467-8D97-E6281204D3C4}" presName="sibTrans" presStyleCnt="0"/>
      <dgm:spPr/>
    </dgm:pt>
    <dgm:pt modelId="{86C30EDF-6071-4336-8C8C-04CE03D73C1C}" type="pres">
      <dgm:prSet presAssocID="{D6B1AF68-A487-43EA-88E2-7152F7C86AA8}" presName="textNode" presStyleLbl="node1" presStyleIdx="3" presStyleCnt="6">
        <dgm:presLayoutVars>
          <dgm:bulletEnabled val="1"/>
        </dgm:presLayoutVars>
      </dgm:prSet>
      <dgm:spPr/>
      <dgm:t>
        <a:bodyPr/>
        <a:lstStyle/>
        <a:p>
          <a:pPr rtl="1"/>
          <a:endParaRPr lang="ar-SA"/>
        </a:p>
      </dgm:t>
    </dgm:pt>
    <dgm:pt modelId="{BFC33DE9-0F60-4B25-9F5C-3CF3FB621E61}" type="pres">
      <dgm:prSet presAssocID="{1CFE94C7-29ED-486B-BF2E-5613CC528C58}" presName="sibTrans" presStyleCnt="0"/>
      <dgm:spPr/>
    </dgm:pt>
    <dgm:pt modelId="{4598DFF4-F5EF-4141-912D-BF2EF66D0C1E}" type="pres">
      <dgm:prSet presAssocID="{BC2E2611-6B5B-48FF-BC07-3161C22BE448}" presName="textNode" presStyleLbl="node1" presStyleIdx="4" presStyleCnt="6">
        <dgm:presLayoutVars>
          <dgm:bulletEnabled val="1"/>
        </dgm:presLayoutVars>
      </dgm:prSet>
      <dgm:spPr/>
      <dgm:t>
        <a:bodyPr/>
        <a:lstStyle/>
        <a:p>
          <a:pPr rtl="1"/>
          <a:endParaRPr lang="ar-SA"/>
        </a:p>
      </dgm:t>
    </dgm:pt>
    <dgm:pt modelId="{B6113FDA-E9D6-4095-AEE1-3233EA7955AB}" type="pres">
      <dgm:prSet presAssocID="{E53A7941-F0A3-4D1B-A27F-FDB7E6866D84}" presName="sibTrans" presStyleCnt="0"/>
      <dgm:spPr/>
    </dgm:pt>
    <dgm:pt modelId="{43677761-4564-4BC1-B9DD-4E477BB038CE}" type="pres">
      <dgm:prSet presAssocID="{05786F84-CDDA-404B-A93B-B2C0301BC00A}" presName="textNode" presStyleLbl="node1" presStyleIdx="5" presStyleCnt="6">
        <dgm:presLayoutVars>
          <dgm:bulletEnabled val="1"/>
        </dgm:presLayoutVars>
      </dgm:prSet>
      <dgm:spPr/>
      <dgm:t>
        <a:bodyPr/>
        <a:lstStyle/>
        <a:p>
          <a:pPr rtl="1"/>
          <a:endParaRPr lang="ar-SA"/>
        </a:p>
      </dgm:t>
    </dgm:pt>
  </dgm:ptLst>
  <dgm:cxnLst>
    <dgm:cxn modelId="{F0A09975-A73A-43F2-BAE3-8D280741AE92}" type="presOf" srcId="{34F607CC-1E80-4A12-BE07-A79F1F8BE3A4}" destId="{D71EA508-220C-4ACD-B9A9-3C6BA8805F63}" srcOrd="0" destOrd="0" presId="urn:microsoft.com/office/officeart/2005/8/layout/hProcess9"/>
    <dgm:cxn modelId="{BEAD96A8-B171-435A-9FF9-1C5E2AF84DCA}" srcId="{34F607CC-1E80-4A12-BE07-A79F1F8BE3A4}" destId="{C82A630C-59B9-4C46-A333-56EF51ECF790}" srcOrd="1" destOrd="0" parTransId="{44AA0114-FD2F-4CD4-BECC-20C9D69DCA19}" sibTransId="{5F50635E-5328-4FAF-88DD-640742043F7F}"/>
    <dgm:cxn modelId="{9FBC0358-0F7A-4F11-936D-176DD935F0EE}" type="presOf" srcId="{C82A630C-59B9-4C46-A333-56EF51ECF790}" destId="{78000851-C6B2-4194-9DCB-04BDA8F79CC9}" srcOrd="0" destOrd="0" presId="urn:microsoft.com/office/officeart/2005/8/layout/hProcess9"/>
    <dgm:cxn modelId="{FF9E55CA-B3A2-4A2D-BE78-CDFC8EAEC97B}" srcId="{34F607CC-1E80-4A12-BE07-A79F1F8BE3A4}" destId="{66CE6B93-45B3-47B7-88BB-F0CB2E2D743A}" srcOrd="2" destOrd="0" parTransId="{90C2F434-CFF8-47F0-BBB6-BF25835A0FF1}" sibTransId="{58DEFF77-F012-4467-8D97-E6281204D3C4}"/>
    <dgm:cxn modelId="{889478DF-5860-4B24-AF77-E59419CEF330}" type="presOf" srcId="{05786F84-CDDA-404B-A93B-B2C0301BC00A}" destId="{43677761-4564-4BC1-B9DD-4E477BB038CE}" srcOrd="0" destOrd="0" presId="urn:microsoft.com/office/officeart/2005/8/layout/hProcess9"/>
    <dgm:cxn modelId="{D611D123-78A2-436E-8D33-49B9C11A7F59}" srcId="{34F607CC-1E80-4A12-BE07-A79F1F8BE3A4}" destId="{D6B1AF68-A487-43EA-88E2-7152F7C86AA8}" srcOrd="3" destOrd="0" parTransId="{268C6223-2817-41D8-B829-091924C51B13}" sibTransId="{1CFE94C7-29ED-486B-BF2E-5613CC528C58}"/>
    <dgm:cxn modelId="{F0D9F041-6E41-4525-A975-3FD2104EE37E}" type="presOf" srcId="{BC2E2611-6B5B-48FF-BC07-3161C22BE448}" destId="{4598DFF4-F5EF-4141-912D-BF2EF66D0C1E}" srcOrd="0" destOrd="0" presId="urn:microsoft.com/office/officeart/2005/8/layout/hProcess9"/>
    <dgm:cxn modelId="{DECABF7C-CCE1-47FB-BB33-C9DE3E5E21F5}" srcId="{34F607CC-1E80-4A12-BE07-A79F1F8BE3A4}" destId="{05786F84-CDDA-404B-A93B-B2C0301BC00A}" srcOrd="5" destOrd="0" parTransId="{61CB8ACE-89CB-43C0-A84B-48DD61E050C7}" sibTransId="{7DF0AAAA-A270-46DE-B1DE-BFE260768D28}"/>
    <dgm:cxn modelId="{2CF57DDE-947A-469C-9AFD-7A99F33E61A4}" type="presOf" srcId="{66CE6B93-45B3-47B7-88BB-F0CB2E2D743A}" destId="{B902CF19-2C95-429E-BD64-0317F0718C6D}" srcOrd="0" destOrd="0" presId="urn:microsoft.com/office/officeart/2005/8/layout/hProcess9"/>
    <dgm:cxn modelId="{F70A5D1A-60C1-4009-BDE1-093B551FAB58}" type="presOf" srcId="{2D54B610-BBF0-42BA-8CD1-A14D8E5FD493}" destId="{E3DB2646-BCE0-4EF6-96B8-C9C22567682E}" srcOrd="0" destOrd="0" presId="urn:microsoft.com/office/officeart/2005/8/layout/hProcess9"/>
    <dgm:cxn modelId="{8BF5BAC6-E510-4F96-97FA-E06E6E49D438}" srcId="{34F607CC-1E80-4A12-BE07-A79F1F8BE3A4}" destId="{BC2E2611-6B5B-48FF-BC07-3161C22BE448}" srcOrd="4" destOrd="0" parTransId="{DDC3132A-E324-4724-B55E-DF5E24197BA2}" sibTransId="{E53A7941-F0A3-4D1B-A27F-FDB7E6866D84}"/>
    <dgm:cxn modelId="{000AEED3-A280-479D-A8D8-C2A21E8F0C60}" srcId="{34F607CC-1E80-4A12-BE07-A79F1F8BE3A4}" destId="{2D54B610-BBF0-42BA-8CD1-A14D8E5FD493}" srcOrd="0" destOrd="0" parTransId="{0657F605-4FA8-420A-B62A-970196033AE5}" sibTransId="{8E61A7F8-D89A-4DB6-82C8-65231A725DDD}"/>
    <dgm:cxn modelId="{ED0D36A0-60EE-41F2-9C7A-B462388EE3FC}" type="presOf" srcId="{D6B1AF68-A487-43EA-88E2-7152F7C86AA8}" destId="{86C30EDF-6071-4336-8C8C-04CE03D73C1C}" srcOrd="0" destOrd="0" presId="urn:microsoft.com/office/officeart/2005/8/layout/hProcess9"/>
    <dgm:cxn modelId="{A79B3E58-6CB1-47DF-A976-B655EEDB3F14}" type="presParOf" srcId="{D71EA508-220C-4ACD-B9A9-3C6BA8805F63}" destId="{0208A9B6-F809-4B9F-9E0D-911763986ADD}" srcOrd="0" destOrd="0" presId="urn:microsoft.com/office/officeart/2005/8/layout/hProcess9"/>
    <dgm:cxn modelId="{24D29CEA-4CE6-4489-A098-2ED2FBCED4CB}" type="presParOf" srcId="{D71EA508-220C-4ACD-B9A9-3C6BA8805F63}" destId="{E777F67A-8C3E-4ECB-879B-BD4E612E74A1}" srcOrd="1" destOrd="0" presId="urn:microsoft.com/office/officeart/2005/8/layout/hProcess9"/>
    <dgm:cxn modelId="{787C79AB-DD54-450E-B757-57DE6F0DDCF4}" type="presParOf" srcId="{E777F67A-8C3E-4ECB-879B-BD4E612E74A1}" destId="{E3DB2646-BCE0-4EF6-96B8-C9C22567682E}" srcOrd="0" destOrd="0" presId="urn:microsoft.com/office/officeart/2005/8/layout/hProcess9"/>
    <dgm:cxn modelId="{6AFCE924-38BE-4E84-9682-816A5765F1B6}" type="presParOf" srcId="{E777F67A-8C3E-4ECB-879B-BD4E612E74A1}" destId="{7DBCD0BE-C8AC-413C-BB98-483212420FCC}" srcOrd="1" destOrd="0" presId="urn:microsoft.com/office/officeart/2005/8/layout/hProcess9"/>
    <dgm:cxn modelId="{F912D27D-59DC-4189-9734-258DC632040D}" type="presParOf" srcId="{E777F67A-8C3E-4ECB-879B-BD4E612E74A1}" destId="{78000851-C6B2-4194-9DCB-04BDA8F79CC9}" srcOrd="2" destOrd="0" presId="urn:microsoft.com/office/officeart/2005/8/layout/hProcess9"/>
    <dgm:cxn modelId="{C2748B6B-2A9F-404B-8D7D-7A211974960C}" type="presParOf" srcId="{E777F67A-8C3E-4ECB-879B-BD4E612E74A1}" destId="{ABF464B0-AB94-4D71-A837-A49A47331718}" srcOrd="3" destOrd="0" presId="urn:microsoft.com/office/officeart/2005/8/layout/hProcess9"/>
    <dgm:cxn modelId="{F54BB3A8-6C56-4D94-B7CA-5D00E95EDCEF}" type="presParOf" srcId="{E777F67A-8C3E-4ECB-879B-BD4E612E74A1}" destId="{B902CF19-2C95-429E-BD64-0317F0718C6D}" srcOrd="4" destOrd="0" presId="urn:microsoft.com/office/officeart/2005/8/layout/hProcess9"/>
    <dgm:cxn modelId="{501EBF6B-489E-429A-8A49-0004951AE405}" type="presParOf" srcId="{E777F67A-8C3E-4ECB-879B-BD4E612E74A1}" destId="{1B3E2341-A85E-4981-BF2C-7D4C8E03C2CC}" srcOrd="5" destOrd="0" presId="urn:microsoft.com/office/officeart/2005/8/layout/hProcess9"/>
    <dgm:cxn modelId="{1511C818-4ACD-43BC-8A8D-B41643A0DAA7}" type="presParOf" srcId="{E777F67A-8C3E-4ECB-879B-BD4E612E74A1}" destId="{86C30EDF-6071-4336-8C8C-04CE03D73C1C}" srcOrd="6" destOrd="0" presId="urn:microsoft.com/office/officeart/2005/8/layout/hProcess9"/>
    <dgm:cxn modelId="{F57433E2-7B57-4FEF-A185-63DF40BB4035}" type="presParOf" srcId="{E777F67A-8C3E-4ECB-879B-BD4E612E74A1}" destId="{BFC33DE9-0F60-4B25-9F5C-3CF3FB621E61}" srcOrd="7" destOrd="0" presId="urn:microsoft.com/office/officeart/2005/8/layout/hProcess9"/>
    <dgm:cxn modelId="{8A13DEE0-D3BA-4098-872D-56E58F03BEBE}" type="presParOf" srcId="{E777F67A-8C3E-4ECB-879B-BD4E612E74A1}" destId="{4598DFF4-F5EF-4141-912D-BF2EF66D0C1E}" srcOrd="8" destOrd="0" presId="urn:microsoft.com/office/officeart/2005/8/layout/hProcess9"/>
    <dgm:cxn modelId="{0F0D5613-DD3F-4BBF-BCD5-7685A76138A3}" type="presParOf" srcId="{E777F67A-8C3E-4ECB-879B-BD4E612E74A1}" destId="{B6113FDA-E9D6-4095-AEE1-3233EA7955AB}" srcOrd="9" destOrd="0" presId="urn:microsoft.com/office/officeart/2005/8/layout/hProcess9"/>
    <dgm:cxn modelId="{FD6A6750-5D2E-4276-B64F-D0E738029A9D}" type="presParOf" srcId="{E777F67A-8C3E-4ECB-879B-BD4E612E74A1}" destId="{43677761-4564-4BC1-B9DD-4E477BB038CE}"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AB41B9-776D-4AC6-A63D-C2BCE4C9D85D}"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E7F5DA26-2826-40CE-A308-5AAB4BFCFEE0}">
      <dgm:prSet phldrT="[Text]" custT="1"/>
      <dgm:spPr/>
      <dgm:t>
        <a:bodyPr/>
        <a:lstStyle/>
        <a:p>
          <a:r>
            <a:rPr lang="en-US" sz="2000" b="1" dirty="0"/>
            <a:t>Reproductive Cloning</a:t>
          </a:r>
        </a:p>
      </dgm:t>
    </dgm:pt>
    <dgm:pt modelId="{799D5EE8-CA86-4C42-B23D-A803732DB75E}" type="parTrans" cxnId="{20C1B33E-1515-4733-8EC8-CC20E854F18E}">
      <dgm:prSet/>
      <dgm:spPr/>
      <dgm:t>
        <a:bodyPr/>
        <a:lstStyle/>
        <a:p>
          <a:endParaRPr lang="en-US"/>
        </a:p>
      </dgm:t>
    </dgm:pt>
    <dgm:pt modelId="{684D4DF6-6938-47FD-AD3B-48F785D12BF0}" type="sibTrans" cxnId="{20C1B33E-1515-4733-8EC8-CC20E854F18E}">
      <dgm:prSet/>
      <dgm:spPr/>
      <dgm:t>
        <a:bodyPr/>
        <a:lstStyle/>
        <a:p>
          <a:endParaRPr lang="en-US"/>
        </a:p>
      </dgm:t>
    </dgm:pt>
    <dgm:pt modelId="{BF44472F-72BF-4172-A4F8-39317CB85E6B}">
      <dgm:prSet phldrT="[Text]" custT="1"/>
      <dgm:spPr/>
      <dgm:t>
        <a:bodyPr/>
        <a:lstStyle/>
        <a:p>
          <a:r>
            <a:rPr lang="en-US" sz="1600" b="1" dirty="0">
              <a:solidFill>
                <a:schemeClr val="bg1">
                  <a:lumMod val="50000"/>
                </a:schemeClr>
              </a:solidFill>
            </a:rPr>
            <a:t>Dolly</a:t>
          </a:r>
          <a:r>
            <a:rPr lang="en-US" sz="1600" b="0" dirty="0">
              <a:solidFill>
                <a:schemeClr val="bg1">
                  <a:lumMod val="50000"/>
                </a:schemeClr>
              </a:solidFill>
            </a:rPr>
            <a:t> is a sheep that was cloned from another sheep using the same method we discussed before. An oocyte was deprived of its nucleus and a different nucleus was inserted and the blastocyst was reinserted into a surrogate mother. </a:t>
          </a:r>
        </a:p>
      </dgm:t>
    </dgm:pt>
    <dgm:pt modelId="{EDCC0C69-232B-43C5-BF89-90B2516FC92A}" type="parTrans" cxnId="{72C85689-1309-43D3-83EF-6C4FE5B92121}">
      <dgm:prSet/>
      <dgm:spPr/>
      <dgm:t>
        <a:bodyPr/>
        <a:lstStyle/>
        <a:p>
          <a:endParaRPr lang="en-US"/>
        </a:p>
      </dgm:t>
    </dgm:pt>
    <dgm:pt modelId="{5E9167E3-44A6-48A1-94F4-69B1F07A412C}" type="sibTrans" cxnId="{72C85689-1309-43D3-83EF-6C4FE5B92121}">
      <dgm:prSet/>
      <dgm:spPr/>
      <dgm:t>
        <a:bodyPr/>
        <a:lstStyle/>
        <a:p>
          <a:endParaRPr lang="en-US"/>
        </a:p>
      </dgm:t>
    </dgm:pt>
    <dgm:pt modelId="{69B52D30-282B-4129-BCEB-EC01E41F9422}">
      <dgm:prSet custT="1"/>
      <dgm:spPr/>
      <dgm:t>
        <a:bodyPr/>
        <a:lstStyle/>
        <a:p>
          <a:r>
            <a:rPr lang="en-US" sz="2000" b="1" dirty="0"/>
            <a:t>Therapeutic Cloning</a:t>
          </a:r>
        </a:p>
      </dgm:t>
    </dgm:pt>
    <dgm:pt modelId="{B4ACB768-C0DE-4287-AE25-136BDF951998}" type="parTrans" cxnId="{DE564E52-E3EF-45A0-9AFD-A1641A27DDD9}">
      <dgm:prSet/>
      <dgm:spPr/>
      <dgm:t>
        <a:bodyPr/>
        <a:lstStyle/>
        <a:p>
          <a:endParaRPr lang="en-US"/>
        </a:p>
      </dgm:t>
    </dgm:pt>
    <dgm:pt modelId="{C6629AF9-63A2-408B-B943-B411C021A403}" type="sibTrans" cxnId="{DE564E52-E3EF-45A0-9AFD-A1641A27DDD9}">
      <dgm:prSet/>
      <dgm:spPr/>
      <dgm:t>
        <a:bodyPr/>
        <a:lstStyle/>
        <a:p>
          <a:endParaRPr lang="en-US"/>
        </a:p>
      </dgm:t>
    </dgm:pt>
    <dgm:pt modelId="{A9AFD67C-755D-4C50-A279-B26C4986CBD4}">
      <dgm:prSet custT="1"/>
      <dgm:spPr/>
      <dgm:t>
        <a:bodyPr/>
        <a:lstStyle/>
        <a:p>
          <a:r>
            <a:rPr lang="en-US" sz="1600" b="0" dirty="0"/>
            <a:t>Therapeutic cloning uses stem cells to </a:t>
          </a:r>
          <a:r>
            <a:rPr lang="en-US" sz="1600" b="1" dirty="0"/>
            <a:t>correct diseases </a:t>
          </a:r>
          <a:r>
            <a:rPr lang="en-US" sz="1600" b="1" dirty="0">
              <a:solidFill>
                <a:schemeClr val="accent3">
                  <a:lumMod val="75000"/>
                </a:schemeClr>
              </a:solidFill>
            </a:rPr>
            <a:t>(treatment) </a:t>
          </a:r>
          <a:r>
            <a:rPr lang="en-US" sz="1600" b="0" dirty="0"/>
            <a:t>and other health problems that someone may encounter.</a:t>
          </a:r>
        </a:p>
      </dgm:t>
    </dgm:pt>
    <dgm:pt modelId="{66C193A4-550B-45F8-8CCF-DDD975380722}" type="parTrans" cxnId="{0610787D-49A1-40F4-B533-97B31F3EEF75}">
      <dgm:prSet/>
      <dgm:spPr/>
      <dgm:t>
        <a:bodyPr/>
        <a:lstStyle/>
        <a:p>
          <a:endParaRPr lang="en-US"/>
        </a:p>
      </dgm:t>
    </dgm:pt>
    <dgm:pt modelId="{FE3A8AD3-FDBA-4F9A-AB66-740081FF3392}" type="sibTrans" cxnId="{0610787D-49A1-40F4-B533-97B31F3EEF75}">
      <dgm:prSet/>
      <dgm:spPr/>
      <dgm:t>
        <a:bodyPr/>
        <a:lstStyle/>
        <a:p>
          <a:endParaRPr lang="en-US"/>
        </a:p>
      </dgm:t>
    </dgm:pt>
    <dgm:pt modelId="{2BF3D32B-AAF9-437F-A42D-8B3EBF7C43D5}">
      <dgm:prSet custT="1"/>
      <dgm:spPr/>
      <dgm:t>
        <a:bodyPr/>
        <a:lstStyle/>
        <a:p>
          <a:endParaRPr lang="en-US" sz="1600" dirty="0"/>
        </a:p>
      </dgm:t>
    </dgm:pt>
    <dgm:pt modelId="{56FBE7F2-AFD8-400B-BD97-06ECD1A39638}" type="parTrans" cxnId="{CE204803-BFF0-461A-A1ED-EAE50D0FF6CA}">
      <dgm:prSet/>
      <dgm:spPr/>
      <dgm:t>
        <a:bodyPr/>
        <a:lstStyle/>
        <a:p>
          <a:endParaRPr lang="en-US"/>
        </a:p>
      </dgm:t>
    </dgm:pt>
    <dgm:pt modelId="{0BB617BC-91BF-4B6B-AE42-AED69510BBD9}" type="sibTrans" cxnId="{CE204803-BFF0-461A-A1ED-EAE50D0FF6CA}">
      <dgm:prSet/>
      <dgm:spPr/>
      <dgm:t>
        <a:bodyPr/>
        <a:lstStyle/>
        <a:p>
          <a:endParaRPr lang="en-US"/>
        </a:p>
      </dgm:t>
    </dgm:pt>
    <dgm:pt modelId="{5BF487E1-2CFC-4481-A976-47C650CD57E0}">
      <dgm:prSet custT="1"/>
      <dgm:spPr/>
      <dgm:t>
        <a:bodyPr/>
        <a:lstStyle/>
        <a:p>
          <a:endParaRPr lang="en-US" sz="1600" dirty="0"/>
        </a:p>
      </dgm:t>
    </dgm:pt>
    <dgm:pt modelId="{76549038-D87F-475C-8552-47E45AA7BC3D}" type="parTrans" cxnId="{E3F78407-28A6-4D41-9C8C-F39F2F3EEF3D}">
      <dgm:prSet/>
      <dgm:spPr/>
      <dgm:t>
        <a:bodyPr/>
        <a:lstStyle/>
        <a:p>
          <a:endParaRPr lang="en-US"/>
        </a:p>
      </dgm:t>
    </dgm:pt>
    <dgm:pt modelId="{A6C05832-459C-47E0-8933-BF47474E1016}" type="sibTrans" cxnId="{E3F78407-28A6-4D41-9C8C-F39F2F3EEF3D}">
      <dgm:prSet/>
      <dgm:spPr/>
      <dgm:t>
        <a:bodyPr/>
        <a:lstStyle/>
        <a:p>
          <a:endParaRPr lang="en-US"/>
        </a:p>
      </dgm:t>
    </dgm:pt>
    <dgm:pt modelId="{1F060DFD-78E3-47AE-8318-CAB3B9723F26}">
      <dgm:prSet custT="1"/>
      <dgm:spPr/>
      <dgm:t>
        <a:bodyPr/>
        <a:lstStyle/>
        <a:p>
          <a:endParaRPr lang="en-US" sz="1600" b="1" dirty="0"/>
        </a:p>
      </dgm:t>
    </dgm:pt>
    <dgm:pt modelId="{F3ED38AE-1177-4D37-B199-90D9D85CFEA5}" type="parTrans" cxnId="{685C8122-C208-4138-AC72-EFF6C7068995}">
      <dgm:prSet/>
      <dgm:spPr/>
      <dgm:t>
        <a:bodyPr/>
        <a:lstStyle/>
        <a:p>
          <a:endParaRPr lang="en-US"/>
        </a:p>
      </dgm:t>
    </dgm:pt>
    <dgm:pt modelId="{BA99E9F5-E574-44FB-80A8-F5C1B507B77B}" type="sibTrans" cxnId="{685C8122-C208-4138-AC72-EFF6C7068995}">
      <dgm:prSet/>
      <dgm:spPr/>
      <dgm:t>
        <a:bodyPr/>
        <a:lstStyle/>
        <a:p>
          <a:endParaRPr lang="en-US"/>
        </a:p>
      </dgm:t>
    </dgm:pt>
    <dgm:pt modelId="{87B87641-B28A-4483-84BA-48DC6DB4E0D7}">
      <dgm:prSet custT="1"/>
      <dgm:spPr/>
      <dgm:t>
        <a:bodyPr/>
        <a:lstStyle/>
        <a:p>
          <a:r>
            <a:rPr lang="en-US" sz="1600" b="0" dirty="0"/>
            <a:t>Therapeutic cloning does not cloned to make full humans but rather is used for the stem cells of embryo</a:t>
          </a:r>
        </a:p>
      </dgm:t>
    </dgm:pt>
    <dgm:pt modelId="{EECA063F-DE43-462A-95A7-FEF83FAE66EA}" type="parTrans" cxnId="{CE17C551-A9B4-485C-865E-79CFAD1C0B91}">
      <dgm:prSet/>
      <dgm:spPr/>
      <dgm:t>
        <a:bodyPr/>
        <a:lstStyle/>
        <a:p>
          <a:endParaRPr lang="en-US"/>
        </a:p>
      </dgm:t>
    </dgm:pt>
    <dgm:pt modelId="{A439855B-14FA-4AF3-97FB-D22214A6D509}" type="sibTrans" cxnId="{CE17C551-A9B4-485C-865E-79CFAD1C0B91}">
      <dgm:prSet/>
      <dgm:spPr/>
      <dgm:t>
        <a:bodyPr/>
        <a:lstStyle/>
        <a:p>
          <a:endParaRPr lang="en-US"/>
        </a:p>
      </dgm:t>
    </dgm:pt>
    <dgm:pt modelId="{7ABA8C65-5246-4F2C-B1B6-E6A26ACA46A9}">
      <dgm:prSet custT="1"/>
      <dgm:spPr/>
      <dgm:t>
        <a:bodyPr/>
        <a:lstStyle/>
        <a:p>
          <a:endParaRPr lang="en-US" sz="1600" b="1" dirty="0"/>
        </a:p>
      </dgm:t>
    </dgm:pt>
    <dgm:pt modelId="{09C56E88-67E5-4F51-9270-3B0F93686D70}" type="parTrans" cxnId="{B566353C-91B8-4E13-9E3B-A709F12676AE}">
      <dgm:prSet/>
      <dgm:spPr/>
      <dgm:t>
        <a:bodyPr/>
        <a:lstStyle/>
        <a:p>
          <a:endParaRPr lang="en-US"/>
        </a:p>
      </dgm:t>
    </dgm:pt>
    <dgm:pt modelId="{0600E9EB-3925-440C-B642-50A9A080EB7D}" type="sibTrans" cxnId="{B566353C-91B8-4E13-9E3B-A709F12676AE}">
      <dgm:prSet/>
      <dgm:spPr/>
      <dgm:t>
        <a:bodyPr/>
        <a:lstStyle/>
        <a:p>
          <a:endParaRPr lang="en-US"/>
        </a:p>
      </dgm:t>
    </dgm:pt>
    <dgm:pt modelId="{46BE144F-DA6B-4D35-91D4-48538E1FEB82}" type="pres">
      <dgm:prSet presAssocID="{1EAB41B9-776D-4AC6-A63D-C2BCE4C9D85D}" presName="Name0" presStyleCnt="0">
        <dgm:presLayoutVars>
          <dgm:dir/>
          <dgm:animLvl val="lvl"/>
          <dgm:resizeHandles/>
        </dgm:presLayoutVars>
      </dgm:prSet>
      <dgm:spPr/>
      <dgm:t>
        <a:bodyPr/>
        <a:lstStyle/>
        <a:p>
          <a:pPr rtl="1"/>
          <a:endParaRPr lang="ar-SA"/>
        </a:p>
      </dgm:t>
    </dgm:pt>
    <dgm:pt modelId="{5CB927D8-FA7D-4910-B4D7-0E91AF83A32B}" type="pres">
      <dgm:prSet presAssocID="{E7F5DA26-2826-40CE-A308-5AAB4BFCFEE0}" presName="linNode" presStyleCnt="0"/>
      <dgm:spPr/>
    </dgm:pt>
    <dgm:pt modelId="{6A02867E-E197-4954-9F23-BFE046DAFD90}" type="pres">
      <dgm:prSet presAssocID="{E7F5DA26-2826-40CE-A308-5AAB4BFCFEE0}" presName="parentShp" presStyleLbl="node1" presStyleIdx="0" presStyleCnt="2" custScaleX="71992" custScaleY="87338" custLinFactNeighborY="8163">
        <dgm:presLayoutVars>
          <dgm:bulletEnabled val="1"/>
        </dgm:presLayoutVars>
      </dgm:prSet>
      <dgm:spPr/>
      <dgm:t>
        <a:bodyPr/>
        <a:lstStyle/>
        <a:p>
          <a:pPr rtl="1"/>
          <a:endParaRPr lang="ar-SA"/>
        </a:p>
      </dgm:t>
    </dgm:pt>
    <dgm:pt modelId="{140223DD-0DCB-405E-89CC-5406382C217B}" type="pres">
      <dgm:prSet presAssocID="{E7F5DA26-2826-40CE-A308-5AAB4BFCFEE0}" presName="childShp" presStyleLbl="bgAccFollowNode1" presStyleIdx="0" presStyleCnt="2" custScaleX="110238" custLinFactNeighborY="8163">
        <dgm:presLayoutVars>
          <dgm:bulletEnabled val="1"/>
        </dgm:presLayoutVars>
      </dgm:prSet>
      <dgm:spPr/>
      <dgm:t>
        <a:bodyPr/>
        <a:lstStyle/>
        <a:p>
          <a:pPr rtl="1"/>
          <a:endParaRPr lang="ar-SA"/>
        </a:p>
      </dgm:t>
    </dgm:pt>
    <dgm:pt modelId="{36DD5D54-2CA0-4C55-9266-DF56F0AB3D48}" type="pres">
      <dgm:prSet presAssocID="{684D4DF6-6938-47FD-AD3B-48F785D12BF0}" presName="spacing" presStyleCnt="0"/>
      <dgm:spPr/>
    </dgm:pt>
    <dgm:pt modelId="{85F16045-0D0E-4FFA-A095-4FA710CCBA62}" type="pres">
      <dgm:prSet presAssocID="{69B52D30-282B-4129-BCEB-EC01E41F9422}" presName="linNode" presStyleCnt="0"/>
      <dgm:spPr/>
    </dgm:pt>
    <dgm:pt modelId="{BE710308-EC9C-49B2-AA95-4ABE12584FFF}" type="pres">
      <dgm:prSet presAssocID="{69B52D30-282B-4129-BCEB-EC01E41F9422}" presName="parentShp" presStyleLbl="node1" presStyleIdx="1" presStyleCnt="2" custScaleX="71992" custScaleY="87338">
        <dgm:presLayoutVars>
          <dgm:bulletEnabled val="1"/>
        </dgm:presLayoutVars>
      </dgm:prSet>
      <dgm:spPr/>
      <dgm:t>
        <a:bodyPr/>
        <a:lstStyle/>
        <a:p>
          <a:pPr rtl="1"/>
          <a:endParaRPr lang="ar-SA"/>
        </a:p>
      </dgm:t>
    </dgm:pt>
    <dgm:pt modelId="{DE5C97E7-84C5-49D8-A6AA-172B9C6FDEBC}" type="pres">
      <dgm:prSet presAssocID="{69B52D30-282B-4129-BCEB-EC01E41F9422}" presName="childShp" presStyleLbl="bgAccFollowNode1" presStyleIdx="1" presStyleCnt="2" custScaleX="110238">
        <dgm:presLayoutVars>
          <dgm:bulletEnabled val="1"/>
        </dgm:presLayoutVars>
      </dgm:prSet>
      <dgm:spPr/>
      <dgm:t>
        <a:bodyPr/>
        <a:lstStyle/>
        <a:p>
          <a:pPr rtl="1"/>
          <a:endParaRPr lang="ar-SA"/>
        </a:p>
      </dgm:t>
    </dgm:pt>
  </dgm:ptLst>
  <dgm:cxnLst>
    <dgm:cxn modelId="{685C8122-C208-4138-AC72-EFF6C7068995}" srcId="{E7F5DA26-2826-40CE-A308-5AAB4BFCFEE0}" destId="{1F060DFD-78E3-47AE-8318-CAB3B9723F26}" srcOrd="2" destOrd="0" parTransId="{F3ED38AE-1177-4D37-B199-90D9D85CFEA5}" sibTransId="{BA99E9F5-E574-44FB-80A8-F5C1B507B77B}"/>
    <dgm:cxn modelId="{20C1B33E-1515-4733-8EC8-CC20E854F18E}" srcId="{1EAB41B9-776D-4AC6-A63D-C2BCE4C9D85D}" destId="{E7F5DA26-2826-40CE-A308-5AAB4BFCFEE0}" srcOrd="0" destOrd="0" parTransId="{799D5EE8-CA86-4C42-B23D-A803732DB75E}" sibTransId="{684D4DF6-6938-47FD-AD3B-48F785D12BF0}"/>
    <dgm:cxn modelId="{4DA7B8C9-5698-4F2C-B975-5EAF4E3B6400}" type="presOf" srcId="{1EAB41B9-776D-4AC6-A63D-C2BCE4C9D85D}" destId="{46BE144F-DA6B-4D35-91D4-48538E1FEB82}" srcOrd="0" destOrd="0" presId="urn:microsoft.com/office/officeart/2005/8/layout/vList6"/>
    <dgm:cxn modelId="{73D09461-FB7D-4435-9B2A-00C53F484DFD}" type="presOf" srcId="{A9AFD67C-755D-4C50-A279-B26C4986CBD4}" destId="{DE5C97E7-84C5-49D8-A6AA-172B9C6FDEBC}" srcOrd="0" destOrd="0" presId="urn:microsoft.com/office/officeart/2005/8/layout/vList6"/>
    <dgm:cxn modelId="{CE204803-BFF0-461A-A1ED-EAE50D0FF6CA}" srcId="{E7F5DA26-2826-40CE-A308-5AAB4BFCFEE0}" destId="{2BF3D32B-AAF9-437F-A42D-8B3EBF7C43D5}" srcOrd="3" destOrd="0" parTransId="{56FBE7F2-AFD8-400B-BD97-06ECD1A39638}" sibTransId="{0BB617BC-91BF-4B6B-AE42-AED69510BBD9}"/>
    <dgm:cxn modelId="{1119BB7E-AE61-4851-9B97-C1D59F38BBEB}" type="presOf" srcId="{69B52D30-282B-4129-BCEB-EC01E41F9422}" destId="{BE710308-EC9C-49B2-AA95-4ABE12584FFF}" srcOrd="0" destOrd="0" presId="urn:microsoft.com/office/officeart/2005/8/layout/vList6"/>
    <dgm:cxn modelId="{DEA6ED91-94CB-4313-9734-3D7616C3BEC2}" type="presOf" srcId="{1F060DFD-78E3-47AE-8318-CAB3B9723F26}" destId="{140223DD-0DCB-405E-89CC-5406382C217B}" srcOrd="0" destOrd="2" presId="urn:microsoft.com/office/officeart/2005/8/layout/vList6"/>
    <dgm:cxn modelId="{B461EE01-EC9C-4E0D-832B-80FDB0322874}" type="presOf" srcId="{2BF3D32B-AAF9-437F-A42D-8B3EBF7C43D5}" destId="{140223DD-0DCB-405E-89CC-5406382C217B}" srcOrd="0" destOrd="3" presId="urn:microsoft.com/office/officeart/2005/8/layout/vList6"/>
    <dgm:cxn modelId="{CE17C551-A9B4-485C-865E-79CFAD1C0B91}" srcId="{69B52D30-282B-4129-BCEB-EC01E41F9422}" destId="{87B87641-B28A-4483-84BA-48DC6DB4E0D7}" srcOrd="1" destOrd="0" parTransId="{EECA063F-DE43-462A-95A7-FEF83FAE66EA}" sibTransId="{A439855B-14FA-4AF3-97FB-D22214A6D509}"/>
    <dgm:cxn modelId="{72C85689-1309-43D3-83EF-6C4FE5B92121}" srcId="{E7F5DA26-2826-40CE-A308-5AAB4BFCFEE0}" destId="{BF44472F-72BF-4172-A4F8-39317CB85E6B}" srcOrd="0" destOrd="0" parTransId="{EDCC0C69-232B-43C5-BF89-90B2516FC92A}" sibTransId="{5E9167E3-44A6-48A1-94F4-69B1F07A412C}"/>
    <dgm:cxn modelId="{0610787D-49A1-40F4-B533-97B31F3EEF75}" srcId="{69B52D30-282B-4129-BCEB-EC01E41F9422}" destId="{A9AFD67C-755D-4C50-A279-B26C4986CBD4}" srcOrd="0" destOrd="0" parTransId="{66C193A4-550B-45F8-8CCF-DDD975380722}" sibTransId="{FE3A8AD3-FDBA-4F9A-AB66-740081FF3392}"/>
    <dgm:cxn modelId="{B566353C-91B8-4E13-9E3B-A709F12676AE}" srcId="{E7F5DA26-2826-40CE-A308-5AAB4BFCFEE0}" destId="{7ABA8C65-5246-4F2C-B1B6-E6A26ACA46A9}" srcOrd="1" destOrd="0" parTransId="{09C56E88-67E5-4F51-9270-3B0F93686D70}" sibTransId="{0600E9EB-3925-440C-B642-50A9A080EB7D}"/>
    <dgm:cxn modelId="{185709C3-A237-4B66-AC2A-B24076649344}" type="presOf" srcId="{7ABA8C65-5246-4F2C-B1B6-E6A26ACA46A9}" destId="{140223DD-0DCB-405E-89CC-5406382C217B}" srcOrd="0" destOrd="1" presId="urn:microsoft.com/office/officeart/2005/8/layout/vList6"/>
    <dgm:cxn modelId="{E3F78407-28A6-4D41-9C8C-F39F2F3EEF3D}" srcId="{69B52D30-282B-4129-BCEB-EC01E41F9422}" destId="{5BF487E1-2CFC-4481-A976-47C650CD57E0}" srcOrd="2" destOrd="0" parTransId="{76549038-D87F-475C-8552-47E45AA7BC3D}" sibTransId="{A6C05832-459C-47E0-8933-BF47474E1016}"/>
    <dgm:cxn modelId="{EC27B61B-A24C-435C-83AC-64128390E9F1}" type="presOf" srcId="{BF44472F-72BF-4172-A4F8-39317CB85E6B}" destId="{140223DD-0DCB-405E-89CC-5406382C217B}" srcOrd="0" destOrd="0" presId="urn:microsoft.com/office/officeart/2005/8/layout/vList6"/>
    <dgm:cxn modelId="{9EFB4C16-1EDF-476A-A1E3-B8A64AE52F20}" type="presOf" srcId="{87B87641-B28A-4483-84BA-48DC6DB4E0D7}" destId="{DE5C97E7-84C5-49D8-A6AA-172B9C6FDEBC}" srcOrd="0" destOrd="1" presId="urn:microsoft.com/office/officeart/2005/8/layout/vList6"/>
    <dgm:cxn modelId="{EFE025E3-6FEC-43B4-B6B0-01C12EC312B4}" type="presOf" srcId="{5BF487E1-2CFC-4481-A976-47C650CD57E0}" destId="{DE5C97E7-84C5-49D8-A6AA-172B9C6FDEBC}" srcOrd="0" destOrd="2" presId="urn:microsoft.com/office/officeart/2005/8/layout/vList6"/>
    <dgm:cxn modelId="{6E85AD85-1140-4A25-BF49-7ED8B62081DC}" type="presOf" srcId="{E7F5DA26-2826-40CE-A308-5AAB4BFCFEE0}" destId="{6A02867E-E197-4954-9F23-BFE046DAFD90}" srcOrd="0" destOrd="0" presId="urn:microsoft.com/office/officeart/2005/8/layout/vList6"/>
    <dgm:cxn modelId="{DE564E52-E3EF-45A0-9AFD-A1641A27DDD9}" srcId="{1EAB41B9-776D-4AC6-A63D-C2BCE4C9D85D}" destId="{69B52D30-282B-4129-BCEB-EC01E41F9422}" srcOrd="1" destOrd="0" parTransId="{B4ACB768-C0DE-4287-AE25-136BDF951998}" sibTransId="{C6629AF9-63A2-408B-B943-B411C021A403}"/>
    <dgm:cxn modelId="{82399856-3A6D-4E7A-9F11-377E23532E29}" type="presParOf" srcId="{46BE144F-DA6B-4D35-91D4-48538E1FEB82}" destId="{5CB927D8-FA7D-4910-B4D7-0E91AF83A32B}" srcOrd="0" destOrd="0" presId="urn:microsoft.com/office/officeart/2005/8/layout/vList6"/>
    <dgm:cxn modelId="{3EADF413-8940-4A77-962E-2F5A3B5B5FBC}" type="presParOf" srcId="{5CB927D8-FA7D-4910-B4D7-0E91AF83A32B}" destId="{6A02867E-E197-4954-9F23-BFE046DAFD90}" srcOrd="0" destOrd="0" presId="urn:microsoft.com/office/officeart/2005/8/layout/vList6"/>
    <dgm:cxn modelId="{42D41E31-AAEF-4BA3-82F5-11BC1CBCA6A1}" type="presParOf" srcId="{5CB927D8-FA7D-4910-B4D7-0E91AF83A32B}" destId="{140223DD-0DCB-405E-89CC-5406382C217B}" srcOrd="1" destOrd="0" presId="urn:microsoft.com/office/officeart/2005/8/layout/vList6"/>
    <dgm:cxn modelId="{94920644-BDF6-49C6-B566-F86AB7E5630B}" type="presParOf" srcId="{46BE144F-DA6B-4D35-91D4-48538E1FEB82}" destId="{36DD5D54-2CA0-4C55-9266-DF56F0AB3D48}" srcOrd="1" destOrd="0" presId="urn:microsoft.com/office/officeart/2005/8/layout/vList6"/>
    <dgm:cxn modelId="{48D57D8D-A0ED-4574-BB3C-9EC7AF1E5210}" type="presParOf" srcId="{46BE144F-DA6B-4D35-91D4-48538E1FEB82}" destId="{85F16045-0D0E-4FFA-A095-4FA710CCBA62}" srcOrd="2" destOrd="0" presId="urn:microsoft.com/office/officeart/2005/8/layout/vList6"/>
    <dgm:cxn modelId="{1812ACDC-77EA-4B90-BA72-4E56E92C56FA}" type="presParOf" srcId="{85F16045-0D0E-4FFA-A095-4FA710CCBA62}" destId="{BE710308-EC9C-49B2-AA95-4ABE12584FFF}" srcOrd="0" destOrd="0" presId="urn:microsoft.com/office/officeart/2005/8/layout/vList6"/>
    <dgm:cxn modelId="{53D79F5A-ADFA-4BA0-859D-993C4557A699}" type="presParOf" srcId="{85F16045-0D0E-4FFA-A095-4FA710CCBA62}" destId="{DE5C97E7-84C5-49D8-A6AA-172B9C6FDEB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AB41B9-776D-4AC6-A63D-C2BCE4C9D85D}"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E7F5DA26-2826-40CE-A308-5AAB4BFCFEE0}">
      <dgm:prSet phldrT="[Text]" custT="1"/>
      <dgm:spPr/>
      <dgm:t>
        <a:bodyPr/>
        <a:lstStyle/>
        <a:p>
          <a:r>
            <a:rPr lang="en-US" sz="2000" b="1"/>
            <a:t>1</a:t>
          </a:r>
          <a:r>
            <a:rPr lang="en-US" sz="2000" b="1" baseline="30000"/>
            <a:t>st</a:t>
          </a:r>
          <a:r>
            <a:rPr lang="en-US" sz="2000" b="1"/>
            <a:t> STEP</a:t>
          </a:r>
          <a:endParaRPr lang="en-US" sz="2000" b="1" dirty="0"/>
        </a:p>
      </dgm:t>
    </dgm:pt>
    <dgm:pt modelId="{799D5EE8-CA86-4C42-B23D-A803732DB75E}" type="parTrans" cxnId="{20C1B33E-1515-4733-8EC8-CC20E854F18E}">
      <dgm:prSet/>
      <dgm:spPr/>
      <dgm:t>
        <a:bodyPr/>
        <a:lstStyle/>
        <a:p>
          <a:endParaRPr lang="en-US"/>
        </a:p>
      </dgm:t>
    </dgm:pt>
    <dgm:pt modelId="{684D4DF6-6938-47FD-AD3B-48F785D12BF0}" type="sibTrans" cxnId="{20C1B33E-1515-4733-8EC8-CC20E854F18E}">
      <dgm:prSet/>
      <dgm:spPr/>
      <dgm:t>
        <a:bodyPr/>
        <a:lstStyle/>
        <a:p>
          <a:endParaRPr lang="en-US"/>
        </a:p>
      </dgm:t>
    </dgm:pt>
    <dgm:pt modelId="{69B52D30-282B-4129-BCEB-EC01E41F9422}">
      <dgm:prSet custT="1"/>
      <dgm:spPr/>
      <dgm:t>
        <a:bodyPr/>
        <a:lstStyle/>
        <a:p>
          <a:r>
            <a:rPr lang="en-US" sz="2000" b="1"/>
            <a:t>2</a:t>
          </a:r>
          <a:r>
            <a:rPr lang="en-US" sz="2000" b="1" baseline="30000"/>
            <a:t>nd</a:t>
          </a:r>
          <a:r>
            <a:rPr lang="en-US" sz="2000" b="1"/>
            <a:t> STEP</a:t>
          </a:r>
          <a:endParaRPr lang="en-US" sz="2000" b="1" dirty="0"/>
        </a:p>
      </dgm:t>
    </dgm:pt>
    <dgm:pt modelId="{B4ACB768-C0DE-4287-AE25-136BDF951998}" type="parTrans" cxnId="{DE564E52-E3EF-45A0-9AFD-A1641A27DDD9}">
      <dgm:prSet/>
      <dgm:spPr/>
      <dgm:t>
        <a:bodyPr/>
        <a:lstStyle/>
        <a:p>
          <a:endParaRPr lang="en-US"/>
        </a:p>
      </dgm:t>
    </dgm:pt>
    <dgm:pt modelId="{C6629AF9-63A2-408B-B943-B411C021A403}" type="sibTrans" cxnId="{DE564E52-E3EF-45A0-9AFD-A1641A27DDD9}">
      <dgm:prSet/>
      <dgm:spPr/>
      <dgm:t>
        <a:bodyPr/>
        <a:lstStyle/>
        <a:p>
          <a:endParaRPr lang="en-US"/>
        </a:p>
      </dgm:t>
    </dgm:pt>
    <dgm:pt modelId="{4EBAAC95-2EC7-4999-A89C-FCB922A19D21}">
      <dgm:prSet custT="1"/>
      <dgm:spPr/>
      <dgm:t>
        <a:bodyPr/>
        <a:lstStyle/>
        <a:p>
          <a:r>
            <a:rPr lang="en-US" sz="2000" b="1" dirty="0"/>
            <a:t>3</a:t>
          </a:r>
          <a:r>
            <a:rPr lang="en-US" sz="2000" b="1" baseline="30000" dirty="0"/>
            <a:t>rd</a:t>
          </a:r>
          <a:r>
            <a:rPr lang="en-US" sz="2000" b="1" dirty="0"/>
            <a:t> STEP</a:t>
          </a:r>
        </a:p>
      </dgm:t>
    </dgm:pt>
    <dgm:pt modelId="{62FE8417-9F0D-411F-B0A1-43C53357DFC6}" type="parTrans" cxnId="{D2C982AC-7C9F-4D0B-859B-8E42082ABF30}">
      <dgm:prSet/>
      <dgm:spPr/>
      <dgm:t>
        <a:bodyPr/>
        <a:lstStyle/>
        <a:p>
          <a:endParaRPr lang="en-US"/>
        </a:p>
      </dgm:t>
    </dgm:pt>
    <dgm:pt modelId="{2A392A31-3ED3-442D-8B0D-8F3E938182AD}" type="sibTrans" cxnId="{D2C982AC-7C9F-4D0B-859B-8E42082ABF30}">
      <dgm:prSet/>
      <dgm:spPr/>
      <dgm:t>
        <a:bodyPr/>
        <a:lstStyle/>
        <a:p>
          <a:endParaRPr lang="en-US"/>
        </a:p>
      </dgm:t>
    </dgm:pt>
    <dgm:pt modelId="{66DC919F-C62C-4BBE-B8AF-AC9A6BFA3A3E}">
      <dgm:prSet custT="1"/>
      <dgm:spPr>
        <a:solidFill>
          <a:schemeClr val="bg1">
            <a:alpha val="90000"/>
          </a:schemeClr>
        </a:solidFill>
        <a:ln w="19050"/>
      </dgm:spPr>
      <dgm:t>
        <a:bodyPr/>
        <a:lstStyle/>
        <a:p>
          <a:r>
            <a:rPr lang="en-US" sz="2200" dirty="0"/>
            <a:t>Skin cells were taken from the tail tip of a sickle-cell model mouse</a:t>
          </a:r>
        </a:p>
      </dgm:t>
    </dgm:pt>
    <dgm:pt modelId="{EFFB7888-4580-4E8D-A41E-CBDD280D2113}" type="parTrans" cxnId="{1B30C47C-55B8-47F3-95A0-F0D905C9D26C}">
      <dgm:prSet/>
      <dgm:spPr/>
      <dgm:t>
        <a:bodyPr/>
        <a:lstStyle/>
        <a:p>
          <a:endParaRPr lang="en-US"/>
        </a:p>
      </dgm:t>
    </dgm:pt>
    <dgm:pt modelId="{4C464E12-A31B-4138-9B1B-5B56518366A6}" type="sibTrans" cxnId="{1B30C47C-55B8-47F3-95A0-F0D905C9D26C}">
      <dgm:prSet/>
      <dgm:spPr/>
      <dgm:t>
        <a:bodyPr/>
        <a:lstStyle/>
        <a:p>
          <a:endParaRPr lang="en-US"/>
        </a:p>
      </dgm:t>
    </dgm:pt>
    <dgm:pt modelId="{E4BF3723-B90E-416A-93BB-C265F02D6EF7}">
      <dgm:prSet custT="1"/>
      <dgm:spPr>
        <a:solidFill>
          <a:schemeClr val="bg1">
            <a:alpha val="90000"/>
          </a:schemeClr>
        </a:solidFill>
        <a:ln w="19050"/>
      </dgm:spPr>
      <dgm:t>
        <a:bodyPr/>
        <a:lstStyle/>
        <a:p>
          <a:r>
            <a:rPr lang="en-US" sz="2200" dirty="0"/>
            <a:t>Were differentiated into hematopoietic cells.</a:t>
          </a:r>
        </a:p>
      </dgm:t>
    </dgm:pt>
    <dgm:pt modelId="{2DB0E09C-3988-49FD-94B4-95A77E28446C}" type="parTrans" cxnId="{2A6141F5-EBE9-4068-AB4C-B5AE044F7486}">
      <dgm:prSet/>
      <dgm:spPr/>
      <dgm:t>
        <a:bodyPr/>
        <a:lstStyle/>
        <a:p>
          <a:endParaRPr lang="en-US"/>
        </a:p>
      </dgm:t>
    </dgm:pt>
    <dgm:pt modelId="{B8DC847D-6E91-4125-A48D-A24D0D88F719}" type="sibTrans" cxnId="{2A6141F5-EBE9-4068-AB4C-B5AE044F7486}">
      <dgm:prSet/>
      <dgm:spPr/>
      <dgm:t>
        <a:bodyPr/>
        <a:lstStyle/>
        <a:p>
          <a:endParaRPr lang="en-US"/>
        </a:p>
      </dgm:t>
    </dgm:pt>
    <dgm:pt modelId="{2CBA09F8-7A47-479D-B891-C00BDEF54689}">
      <dgm:prSet custT="1"/>
      <dgm:spPr>
        <a:solidFill>
          <a:schemeClr val="bg1">
            <a:alpha val="90000"/>
          </a:schemeClr>
        </a:solidFill>
        <a:ln w="19050"/>
      </dgm:spPr>
      <dgm:t>
        <a:bodyPr/>
        <a:lstStyle/>
        <a:p>
          <a:r>
            <a:rPr lang="en-US" sz="2200" dirty="0"/>
            <a:t>The produced cells were transfused back into the sick mouse </a:t>
          </a:r>
        </a:p>
      </dgm:t>
    </dgm:pt>
    <dgm:pt modelId="{0B8E6058-C34A-4A89-84FE-672802E3180E}" type="parTrans" cxnId="{891F6451-96CD-4AD5-9299-41B551D28915}">
      <dgm:prSet/>
      <dgm:spPr/>
      <dgm:t>
        <a:bodyPr/>
        <a:lstStyle/>
        <a:p>
          <a:endParaRPr lang="en-US"/>
        </a:p>
      </dgm:t>
    </dgm:pt>
    <dgm:pt modelId="{9DB50096-A91D-4641-B41D-FF3802BA9D4C}" type="sibTrans" cxnId="{891F6451-96CD-4AD5-9299-41B551D28915}">
      <dgm:prSet/>
      <dgm:spPr/>
      <dgm:t>
        <a:bodyPr/>
        <a:lstStyle/>
        <a:p>
          <a:endParaRPr lang="en-US"/>
        </a:p>
      </dgm:t>
    </dgm:pt>
    <dgm:pt modelId="{0F8AA5D2-EDB3-4739-BC98-0469F7009589}" type="pres">
      <dgm:prSet presAssocID="{1EAB41B9-776D-4AC6-A63D-C2BCE4C9D85D}" presName="linear" presStyleCnt="0">
        <dgm:presLayoutVars>
          <dgm:dir/>
          <dgm:animLvl val="lvl"/>
          <dgm:resizeHandles val="exact"/>
        </dgm:presLayoutVars>
      </dgm:prSet>
      <dgm:spPr/>
      <dgm:t>
        <a:bodyPr/>
        <a:lstStyle/>
        <a:p>
          <a:pPr rtl="1"/>
          <a:endParaRPr lang="ar-SA"/>
        </a:p>
      </dgm:t>
    </dgm:pt>
    <dgm:pt modelId="{B2E5AF0F-71B3-4F9C-9BF2-2A4555D396E4}" type="pres">
      <dgm:prSet presAssocID="{E7F5DA26-2826-40CE-A308-5AAB4BFCFEE0}" presName="parentLin" presStyleCnt="0"/>
      <dgm:spPr/>
    </dgm:pt>
    <dgm:pt modelId="{05AF6CDD-D5BE-4605-B049-49563A657BBA}" type="pres">
      <dgm:prSet presAssocID="{E7F5DA26-2826-40CE-A308-5AAB4BFCFEE0}" presName="parentLeftMargin" presStyleLbl="node1" presStyleIdx="0" presStyleCnt="3"/>
      <dgm:spPr/>
      <dgm:t>
        <a:bodyPr/>
        <a:lstStyle/>
        <a:p>
          <a:pPr rtl="1"/>
          <a:endParaRPr lang="ar-SA"/>
        </a:p>
      </dgm:t>
    </dgm:pt>
    <dgm:pt modelId="{0BC33F2D-C6E8-465D-83E1-2B646BC5A750}" type="pres">
      <dgm:prSet presAssocID="{E7F5DA26-2826-40CE-A308-5AAB4BFCFEE0}" presName="parentText" presStyleLbl="node1" presStyleIdx="0" presStyleCnt="3">
        <dgm:presLayoutVars>
          <dgm:chMax val="0"/>
          <dgm:bulletEnabled val="1"/>
        </dgm:presLayoutVars>
      </dgm:prSet>
      <dgm:spPr/>
      <dgm:t>
        <a:bodyPr/>
        <a:lstStyle/>
        <a:p>
          <a:pPr rtl="1"/>
          <a:endParaRPr lang="ar-SA"/>
        </a:p>
      </dgm:t>
    </dgm:pt>
    <dgm:pt modelId="{3B948335-077F-4F52-ABAD-FF73F5D55DD0}" type="pres">
      <dgm:prSet presAssocID="{E7F5DA26-2826-40CE-A308-5AAB4BFCFEE0}" presName="negativeSpace" presStyleCnt="0"/>
      <dgm:spPr/>
    </dgm:pt>
    <dgm:pt modelId="{404EA851-EA34-49DE-9461-610BF2D648E5}" type="pres">
      <dgm:prSet presAssocID="{E7F5DA26-2826-40CE-A308-5AAB4BFCFEE0}" presName="childText" presStyleLbl="conFgAcc1" presStyleIdx="0" presStyleCnt="3">
        <dgm:presLayoutVars>
          <dgm:bulletEnabled val="1"/>
        </dgm:presLayoutVars>
      </dgm:prSet>
      <dgm:spPr/>
      <dgm:t>
        <a:bodyPr/>
        <a:lstStyle/>
        <a:p>
          <a:pPr rtl="1"/>
          <a:endParaRPr lang="ar-SA"/>
        </a:p>
      </dgm:t>
    </dgm:pt>
    <dgm:pt modelId="{C6F5146F-5000-4D1C-B847-AAD63C395163}" type="pres">
      <dgm:prSet presAssocID="{684D4DF6-6938-47FD-AD3B-48F785D12BF0}" presName="spaceBetweenRectangles" presStyleCnt="0"/>
      <dgm:spPr/>
    </dgm:pt>
    <dgm:pt modelId="{5D69972F-0C12-4DD9-8248-460A8D3B04F6}" type="pres">
      <dgm:prSet presAssocID="{69B52D30-282B-4129-BCEB-EC01E41F9422}" presName="parentLin" presStyleCnt="0"/>
      <dgm:spPr/>
    </dgm:pt>
    <dgm:pt modelId="{F052B70F-6E77-427A-A6BB-7100E5A43510}" type="pres">
      <dgm:prSet presAssocID="{69B52D30-282B-4129-BCEB-EC01E41F9422}" presName="parentLeftMargin" presStyleLbl="node1" presStyleIdx="0" presStyleCnt="3"/>
      <dgm:spPr/>
      <dgm:t>
        <a:bodyPr/>
        <a:lstStyle/>
        <a:p>
          <a:pPr rtl="1"/>
          <a:endParaRPr lang="ar-SA"/>
        </a:p>
      </dgm:t>
    </dgm:pt>
    <dgm:pt modelId="{A277F297-2DE6-416C-88A7-2708504B4BB4}" type="pres">
      <dgm:prSet presAssocID="{69B52D30-282B-4129-BCEB-EC01E41F9422}" presName="parentText" presStyleLbl="node1" presStyleIdx="1" presStyleCnt="3">
        <dgm:presLayoutVars>
          <dgm:chMax val="0"/>
          <dgm:bulletEnabled val="1"/>
        </dgm:presLayoutVars>
      </dgm:prSet>
      <dgm:spPr/>
      <dgm:t>
        <a:bodyPr/>
        <a:lstStyle/>
        <a:p>
          <a:pPr rtl="1"/>
          <a:endParaRPr lang="ar-SA"/>
        </a:p>
      </dgm:t>
    </dgm:pt>
    <dgm:pt modelId="{144CE8AF-8ED7-475D-B570-1C4EF0CA285C}" type="pres">
      <dgm:prSet presAssocID="{69B52D30-282B-4129-BCEB-EC01E41F9422}" presName="negativeSpace" presStyleCnt="0"/>
      <dgm:spPr/>
    </dgm:pt>
    <dgm:pt modelId="{67370867-C5EA-47F7-89CF-D0016EB71708}" type="pres">
      <dgm:prSet presAssocID="{69B52D30-282B-4129-BCEB-EC01E41F9422}" presName="childText" presStyleLbl="conFgAcc1" presStyleIdx="1" presStyleCnt="3">
        <dgm:presLayoutVars>
          <dgm:bulletEnabled val="1"/>
        </dgm:presLayoutVars>
      </dgm:prSet>
      <dgm:spPr/>
      <dgm:t>
        <a:bodyPr/>
        <a:lstStyle/>
        <a:p>
          <a:pPr rtl="1"/>
          <a:endParaRPr lang="ar-SA"/>
        </a:p>
      </dgm:t>
    </dgm:pt>
    <dgm:pt modelId="{0C06EBE7-B55E-40F0-80F1-5729254806D0}" type="pres">
      <dgm:prSet presAssocID="{C6629AF9-63A2-408B-B943-B411C021A403}" presName="spaceBetweenRectangles" presStyleCnt="0"/>
      <dgm:spPr/>
    </dgm:pt>
    <dgm:pt modelId="{6B37C21C-E5B7-44F8-991E-A79DE179FE5D}" type="pres">
      <dgm:prSet presAssocID="{4EBAAC95-2EC7-4999-A89C-FCB922A19D21}" presName="parentLin" presStyleCnt="0"/>
      <dgm:spPr/>
    </dgm:pt>
    <dgm:pt modelId="{2381574F-89BF-4225-8226-2F62B1A582A0}" type="pres">
      <dgm:prSet presAssocID="{4EBAAC95-2EC7-4999-A89C-FCB922A19D21}" presName="parentLeftMargin" presStyleLbl="node1" presStyleIdx="1" presStyleCnt="3"/>
      <dgm:spPr/>
      <dgm:t>
        <a:bodyPr/>
        <a:lstStyle/>
        <a:p>
          <a:pPr rtl="1"/>
          <a:endParaRPr lang="ar-SA"/>
        </a:p>
      </dgm:t>
    </dgm:pt>
    <dgm:pt modelId="{CAC134D9-5596-40B2-8DBE-2B5178F13076}" type="pres">
      <dgm:prSet presAssocID="{4EBAAC95-2EC7-4999-A89C-FCB922A19D21}" presName="parentText" presStyleLbl="node1" presStyleIdx="2" presStyleCnt="3">
        <dgm:presLayoutVars>
          <dgm:chMax val="0"/>
          <dgm:bulletEnabled val="1"/>
        </dgm:presLayoutVars>
      </dgm:prSet>
      <dgm:spPr/>
      <dgm:t>
        <a:bodyPr/>
        <a:lstStyle/>
        <a:p>
          <a:pPr rtl="1"/>
          <a:endParaRPr lang="ar-SA"/>
        </a:p>
      </dgm:t>
    </dgm:pt>
    <dgm:pt modelId="{8111B331-AD84-4825-8DF1-C8B7D8E81D2A}" type="pres">
      <dgm:prSet presAssocID="{4EBAAC95-2EC7-4999-A89C-FCB922A19D21}" presName="negativeSpace" presStyleCnt="0"/>
      <dgm:spPr/>
    </dgm:pt>
    <dgm:pt modelId="{556D6278-F4B9-4722-9B8F-A050E9DF49C7}" type="pres">
      <dgm:prSet presAssocID="{4EBAAC95-2EC7-4999-A89C-FCB922A19D21}" presName="childText" presStyleLbl="conFgAcc1" presStyleIdx="2" presStyleCnt="3">
        <dgm:presLayoutVars>
          <dgm:bulletEnabled val="1"/>
        </dgm:presLayoutVars>
      </dgm:prSet>
      <dgm:spPr/>
      <dgm:t>
        <a:bodyPr/>
        <a:lstStyle/>
        <a:p>
          <a:pPr rtl="1"/>
          <a:endParaRPr lang="ar-SA"/>
        </a:p>
      </dgm:t>
    </dgm:pt>
  </dgm:ptLst>
  <dgm:cxnLst>
    <dgm:cxn modelId="{364256FF-6F38-478E-9196-3B411086DBC8}" type="presOf" srcId="{69B52D30-282B-4129-BCEB-EC01E41F9422}" destId="{A277F297-2DE6-416C-88A7-2708504B4BB4}" srcOrd="1" destOrd="0" presId="urn:microsoft.com/office/officeart/2005/8/layout/list1"/>
    <dgm:cxn modelId="{77B899E0-0B67-4FE9-9429-33DA1769B555}" type="presOf" srcId="{E4BF3723-B90E-416A-93BB-C265F02D6EF7}" destId="{67370867-C5EA-47F7-89CF-D0016EB71708}" srcOrd="0" destOrd="0" presId="urn:microsoft.com/office/officeart/2005/8/layout/list1"/>
    <dgm:cxn modelId="{20C1B33E-1515-4733-8EC8-CC20E854F18E}" srcId="{1EAB41B9-776D-4AC6-A63D-C2BCE4C9D85D}" destId="{E7F5DA26-2826-40CE-A308-5AAB4BFCFEE0}" srcOrd="0" destOrd="0" parTransId="{799D5EE8-CA86-4C42-B23D-A803732DB75E}" sibTransId="{684D4DF6-6938-47FD-AD3B-48F785D12BF0}"/>
    <dgm:cxn modelId="{7F2BE00A-535B-442C-8A31-0D5E04596512}" type="presOf" srcId="{E7F5DA26-2826-40CE-A308-5AAB4BFCFEE0}" destId="{0BC33F2D-C6E8-465D-83E1-2B646BC5A750}" srcOrd="1" destOrd="0" presId="urn:microsoft.com/office/officeart/2005/8/layout/list1"/>
    <dgm:cxn modelId="{1B30C47C-55B8-47F3-95A0-F0D905C9D26C}" srcId="{E7F5DA26-2826-40CE-A308-5AAB4BFCFEE0}" destId="{66DC919F-C62C-4BBE-B8AF-AC9A6BFA3A3E}" srcOrd="0" destOrd="0" parTransId="{EFFB7888-4580-4E8D-A41E-CBDD280D2113}" sibTransId="{4C464E12-A31B-4138-9B1B-5B56518366A6}"/>
    <dgm:cxn modelId="{30E44CED-621A-4F66-898D-1666BBB7D687}" type="presOf" srcId="{4EBAAC95-2EC7-4999-A89C-FCB922A19D21}" destId="{CAC134D9-5596-40B2-8DBE-2B5178F13076}" srcOrd="1" destOrd="0" presId="urn:microsoft.com/office/officeart/2005/8/layout/list1"/>
    <dgm:cxn modelId="{D1559593-13C8-4733-8C49-2EE3CEBF6EC3}" type="presOf" srcId="{69B52D30-282B-4129-BCEB-EC01E41F9422}" destId="{F052B70F-6E77-427A-A6BB-7100E5A43510}" srcOrd="0" destOrd="0" presId="urn:microsoft.com/office/officeart/2005/8/layout/list1"/>
    <dgm:cxn modelId="{D2C982AC-7C9F-4D0B-859B-8E42082ABF30}" srcId="{1EAB41B9-776D-4AC6-A63D-C2BCE4C9D85D}" destId="{4EBAAC95-2EC7-4999-A89C-FCB922A19D21}" srcOrd="2" destOrd="0" parTransId="{62FE8417-9F0D-411F-B0A1-43C53357DFC6}" sibTransId="{2A392A31-3ED3-442D-8B0D-8F3E938182AD}"/>
    <dgm:cxn modelId="{D4240E0F-76CD-442D-AB00-7534DDAD07D2}" type="presOf" srcId="{4EBAAC95-2EC7-4999-A89C-FCB922A19D21}" destId="{2381574F-89BF-4225-8226-2F62B1A582A0}" srcOrd="0" destOrd="0" presId="urn:microsoft.com/office/officeart/2005/8/layout/list1"/>
    <dgm:cxn modelId="{891F6451-96CD-4AD5-9299-41B551D28915}" srcId="{4EBAAC95-2EC7-4999-A89C-FCB922A19D21}" destId="{2CBA09F8-7A47-479D-B891-C00BDEF54689}" srcOrd="0" destOrd="0" parTransId="{0B8E6058-C34A-4A89-84FE-672802E3180E}" sibTransId="{9DB50096-A91D-4641-B41D-FF3802BA9D4C}"/>
    <dgm:cxn modelId="{DA836782-6671-406C-B493-1A932B989EED}" type="presOf" srcId="{2CBA09F8-7A47-479D-B891-C00BDEF54689}" destId="{556D6278-F4B9-4722-9B8F-A050E9DF49C7}" srcOrd="0" destOrd="0" presId="urn:microsoft.com/office/officeart/2005/8/layout/list1"/>
    <dgm:cxn modelId="{82AA5BEB-3C1D-408C-8AF4-2C7AF83AA623}" type="presOf" srcId="{1EAB41B9-776D-4AC6-A63D-C2BCE4C9D85D}" destId="{0F8AA5D2-EDB3-4739-BC98-0469F7009589}" srcOrd="0" destOrd="0" presId="urn:microsoft.com/office/officeart/2005/8/layout/list1"/>
    <dgm:cxn modelId="{2A6141F5-EBE9-4068-AB4C-B5AE044F7486}" srcId="{69B52D30-282B-4129-BCEB-EC01E41F9422}" destId="{E4BF3723-B90E-416A-93BB-C265F02D6EF7}" srcOrd="0" destOrd="0" parTransId="{2DB0E09C-3988-49FD-94B4-95A77E28446C}" sibTransId="{B8DC847D-6E91-4125-A48D-A24D0D88F719}"/>
    <dgm:cxn modelId="{6DB8C204-729F-41F6-BAED-60F346F87A1C}" type="presOf" srcId="{66DC919F-C62C-4BBE-B8AF-AC9A6BFA3A3E}" destId="{404EA851-EA34-49DE-9461-610BF2D648E5}" srcOrd="0" destOrd="0" presId="urn:microsoft.com/office/officeart/2005/8/layout/list1"/>
    <dgm:cxn modelId="{FC6221E3-7DF8-4361-BA12-EC064C3772F5}" type="presOf" srcId="{E7F5DA26-2826-40CE-A308-5AAB4BFCFEE0}" destId="{05AF6CDD-D5BE-4605-B049-49563A657BBA}" srcOrd="0" destOrd="0" presId="urn:microsoft.com/office/officeart/2005/8/layout/list1"/>
    <dgm:cxn modelId="{DE564E52-E3EF-45A0-9AFD-A1641A27DDD9}" srcId="{1EAB41B9-776D-4AC6-A63D-C2BCE4C9D85D}" destId="{69B52D30-282B-4129-BCEB-EC01E41F9422}" srcOrd="1" destOrd="0" parTransId="{B4ACB768-C0DE-4287-AE25-136BDF951998}" sibTransId="{C6629AF9-63A2-408B-B943-B411C021A403}"/>
    <dgm:cxn modelId="{786FD97D-5B7B-4F95-A8C0-C7C4E2BF2DB4}" type="presParOf" srcId="{0F8AA5D2-EDB3-4739-BC98-0469F7009589}" destId="{B2E5AF0F-71B3-4F9C-9BF2-2A4555D396E4}" srcOrd="0" destOrd="0" presId="urn:microsoft.com/office/officeart/2005/8/layout/list1"/>
    <dgm:cxn modelId="{01443278-BD2D-4D21-9D87-D86257BD2408}" type="presParOf" srcId="{B2E5AF0F-71B3-4F9C-9BF2-2A4555D396E4}" destId="{05AF6CDD-D5BE-4605-B049-49563A657BBA}" srcOrd="0" destOrd="0" presId="urn:microsoft.com/office/officeart/2005/8/layout/list1"/>
    <dgm:cxn modelId="{5707D88C-0014-41F4-8341-16BBFC982041}" type="presParOf" srcId="{B2E5AF0F-71B3-4F9C-9BF2-2A4555D396E4}" destId="{0BC33F2D-C6E8-465D-83E1-2B646BC5A750}" srcOrd="1" destOrd="0" presId="urn:microsoft.com/office/officeart/2005/8/layout/list1"/>
    <dgm:cxn modelId="{4EE734BE-A26F-4D91-835E-6B3F22F7C87C}" type="presParOf" srcId="{0F8AA5D2-EDB3-4739-BC98-0469F7009589}" destId="{3B948335-077F-4F52-ABAD-FF73F5D55DD0}" srcOrd="1" destOrd="0" presId="urn:microsoft.com/office/officeart/2005/8/layout/list1"/>
    <dgm:cxn modelId="{F2155447-D5D6-4A96-A294-10BBAAF5B3FB}" type="presParOf" srcId="{0F8AA5D2-EDB3-4739-BC98-0469F7009589}" destId="{404EA851-EA34-49DE-9461-610BF2D648E5}" srcOrd="2" destOrd="0" presId="urn:microsoft.com/office/officeart/2005/8/layout/list1"/>
    <dgm:cxn modelId="{CEC457E7-70C3-4C18-9C8F-5B1AF3C266EE}" type="presParOf" srcId="{0F8AA5D2-EDB3-4739-BC98-0469F7009589}" destId="{C6F5146F-5000-4D1C-B847-AAD63C395163}" srcOrd="3" destOrd="0" presId="urn:microsoft.com/office/officeart/2005/8/layout/list1"/>
    <dgm:cxn modelId="{C2490E1D-71DB-4F2D-86FF-5EB9CA45D4C2}" type="presParOf" srcId="{0F8AA5D2-EDB3-4739-BC98-0469F7009589}" destId="{5D69972F-0C12-4DD9-8248-460A8D3B04F6}" srcOrd="4" destOrd="0" presId="urn:microsoft.com/office/officeart/2005/8/layout/list1"/>
    <dgm:cxn modelId="{F29D05D8-6B32-4213-AADF-C8058DB75E4A}" type="presParOf" srcId="{5D69972F-0C12-4DD9-8248-460A8D3B04F6}" destId="{F052B70F-6E77-427A-A6BB-7100E5A43510}" srcOrd="0" destOrd="0" presId="urn:microsoft.com/office/officeart/2005/8/layout/list1"/>
    <dgm:cxn modelId="{993D3A93-9AB3-4308-8A58-0D5F47CC077A}" type="presParOf" srcId="{5D69972F-0C12-4DD9-8248-460A8D3B04F6}" destId="{A277F297-2DE6-416C-88A7-2708504B4BB4}" srcOrd="1" destOrd="0" presId="urn:microsoft.com/office/officeart/2005/8/layout/list1"/>
    <dgm:cxn modelId="{12AEF917-F6BC-4184-909E-543E59F19C8F}" type="presParOf" srcId="{0F8AA5D2-EDB3-4739-BC98-0469F7009589}" destId="{144CE8AF-8ED7-475D-B570-1C4EF0CA285C}" srcOrd="5" destOrd="0" presId="urn:microsoft.com/office/officeart/2005/8/layout/list1"/>
    <dgm:cxn modelId="{55DFED93-DB0B-4A01-977A-0AA771CEDE5A}" type="presParOf" srcId="{0F8AA5D2-EDB3-4739-BC98-0469F7009589}" destId="{67370867-C5EA-47F7-89CF-D0016EB71708}" srcOrd="6" destOrd="0" presId="urn:microsoft.com/office/officeart/2005/8/layout/list1"/>
    <dgm:cxn modelId="{94105B1C-DD9B-4C82-BD2C-8C1D345BACAD}" type="presParOf" srcId="{0F8AA5D2-EDB3-4739-BC98-0469F7009589}" destId="{0C06EBE7-B55E-40F0-80F1-5729254806D0}" srcOrd="7" destOrd="0" presId="urn:microsoft.com/office/officeart/2005/8/layout/list1"/>
    <dgm:cxn modelId="{51894C45-2597-4FD2-BCD4-2D1D9A767DE6}" type="presParOf" srcId="{0F8AA5D2-EDB3-4739-BC98-0469F7009589}" destId="{6B37C21C-E5B7-44F8-991E-A79DE179FE5D}" srcOrd="8" destOrd="0" presId="urn:microsoft.com/office/officeart/2005/8/layout/list1"/>
    <dgm:cxn modelId="{575BEB43-9D7C-4253-A6D7-AEA23E119CA0}" type="presParOf" srcId="{6B37C21C-E5B7-44F8-991E-A79DE179FE5D}" destId="{2381574F-89BF-4225-8226-2F62B1A582A0}" srcOrd="0" destOrd="0" presId="urn:microsoft.com/office/officeart/2005/8/layout/list1"/>
    <dgm:cxn modelId="{87CABBBB-65BD-42BB-A333-65B25B6D5B68}" type="presParOf" srcId="{6B37C21C-E5B7-44F8-991E-A79DE179FE5D}" destId="{CAC134D9-5596-40B2-8DBE-2B5178F13076}" srcOrd="1" destOrd="0" presId="urn:microsoft.com/office/officeart/2005/8/layout/list1"/>
    <dgm:cxn modelId="{A334991E-FDB2-48BA-8450-6435AB39ACB9}" type="presParOf" srcId="{0F8AA5D2-EDB3-4739-BC98-0469F7009589}" destId="{8111B331-AD84-4825-8DF1-C8B7D8E81D2A}" srcOrd="9" destOrd="0" presId="urn:microsoft.com/office/officeart/2005/8/layout/list1"/>
    <dgm:cxn modelId="{AAD3ADEC-4708-498D-8B9F-789C299245C8}" type="presParOf" srcId="{0F8AA5D2-EDB3-4739-BC98-0469F7009589}" destId="{556D6278-F4B9-4722-9B8F-A050E9DF49C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1D2706D-B4BA-4E7B-B05E-1E75C076E144}"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EF5F2E17-9EC4-4190-B313-DA9673AAAA21}">
      <dgm:prSet phldrT="[Text]"/>
      <dgm:spPr/>
      <dgm:t>
        <a:bodyPr/>
        <a:lstStyle/>
        <a:p>
          <a:r>
            <a:rPr lang="en-US" dirty="0"/>
            <a:t> </a:t>
          </a:r>
        </a:p>
      </dgm:t>
    </dgm:pt>
    <dgm:pt modelId="{4FAA9DDB-A17C-43D3-9DC9-6C7AFA61320D}" type="parTrans" cxnId="{590A8287-B305-45AE-AE63-BB0711DC8466}">
      <dgm:prSet/>
      <dgm:spPr/>
      <dgm:t>
        <a:bodyPr/>
        <a:lstStyle/>
        <a:p>
          <a:endParaRPr lang="en-US"/>
        </a:p>
      </dgm:t>
    </dgm:pt>
    <dgm:pt modelId="{3EF351C8-9B7B-4AD5-812A-501655BEA5E0}" type="sibTrans" cxnId="{590A8287-B305-45AE-AE63-BB0711DC8466}">
      <dgm:prSet/>
      <dgm:spPr/>
      <dgm:t>
        <a:bodyPr/>
        <a:lstStyle/>
        <a:p>
          <a:endParaRPr lang="en-US"/>
        </a:p>
      </dgm:t>
    </dgm:pt>
    <dgm:pt modelId="{65294CD5-AB17-40F7-A6C6-7508B541D2E4}">
      <dgm:prSet phldrT="[Text]"/>
      <dgm:spPr/>
      <dgm:t>
        <a:bodyPr/>
        <a:lstStyle/>
        <a:p>
          <a:r>
            <a:rPr lang="en-US" dirty="0"/>
            <a:t>  </a:t>
          </a:r>
        </a:p>
      </dgm:t>
    </dgm:pt>
    <dgm:pt modelId="{B2820540-AA3B-40CF-9375-68CC1ED60227}" type="parTrans" cxnId="{D6871C1E-C7D1-4796-BA87-E30D4F069E44}">
      <dgm:prSet/>
      <dgm:spPr/>
      <dgm:t>
        <a:bodyPr/>
        <a:lstStyle/>
        <a:p>
          <a:endParaRPr lang="en-US"/>
        </a:p>
      </dgm:t>
    </dgm:pt>
    <dgm:pt modelId="{C2294819-3899-4FE7-B31F-DF7710BB5500}" type="sibTrans" cxnId="{D6871C1E-C7D1-4796-BA87-E30D4F069E44}">
      <dgm:prSet/>
      <dgm:spPr/>
      <dgm:t>
        <a:bodyPr/>
        <a:lstStyle/>
        <a:p>
          <a:endParaRPr lang="en-US"/>
        </a:p>
      </dgm:t>
    </dgm:pt>
    <dgm:pt modelId="{C94F9442-51FE-4315-A4C7-EF26AE2BCB96}">
      <dgm:prSet phldrT="[Text]"/>
      <dgm:spPr/>
      <dgm:t>
        <a:bodyPr/>
        <a:lstStyle/>
        <a:p>
          <a:r>
            <a:rPr lang="en-US" dirty="0"/>
            <a:t> </a:t>
          </a:r>
        </a:p>
      </dgm:t>
    </dgm:pt>
    <dgm:pt modelId="{538AB735-F475-4C9E-8901-8795BECAF650}" type="parTrans" cxnId="{BD0BDDD9-46D8-4CC9-9739-AC37BB605309}">
      <dgm:prSet/>
      <dgm:spPr/>
      <dgm:t>
        <a:bodyPr/>
        <a:lstStyle/>
        <a:p>
          <a:endParaRPr lang="en-US"/>
        </a:p>
      </dgm:t>
    </dgm:pt>
    <dgm:pt modelId="{6DEFB400-844F-44BC-AA59-97822DA97F29}" type="sibTrans" cxnId="{BD0BDDD9-46D8-4CC9-9739-AC37BB605309}">
      <dgm:prSet/>
      <dgm:spPr/>
      <dgm:t>
        <a:bodyPr/>
        <a:lstStyle/>
        <a:p>
          <a:endParaRPr lang="en-US"/>
        </a:p>
      </dgm:t>
    </dgm:pt>
    <dgm:pt modelId="{D78080DE-D98A-4A6B-A700-56C806ED6B3B}">
      <dgm:prSet phldrT="[Text]"/>
      <dgm:spPr/>
      <dgm:t>
        <a:bodyPr/>
        <a:lstStyle/>
        <a:p>
          <a:endParaRPr lang="en-US" dirty="0"/>
        </a:p>
      </dgm:t>
    </dgm:pt>
    <dgm:pt modelId="{9705AF35-928E-4D4F-A28A-B5F2313ED5AD}" type="parTrans" cxnId="{DA815D5A-809F-4230-BB1C-745FDADE270C}">
      <dgm:prSet/>
      <dgm:spPr/>
      <dgm:t>
        <a:bodyPr/>
        <a:lstStyle/>
        <a:p>
          <a:endParaRPr lang="en-US"/>
        </a:p>
      </dgm:t>
    </dgm:pt>
    <dgm:pt modelId="{B2E4E7A6-D03D-4A2F-9087-F5C687E8A291}" type="sibTrans" cxnId="{DA815D5A-809F-4230-BB1C-745FDADE270C}">
      <dgm:prSet/>
      <dgm:spPr/>
      <dgm:t>
        <a:bodyPr/>
        <a:lstStyle/>
        <a:p>
          <a:endParaRPr lang="en-US"/>
        </a:p>
      </dgm:t>
    </dgm:pt>
    <dgm:pt modelId="{3C6B01A1-72EB-481C-BC46-5E7262B33B0A}">
      <dgm:prSet phldrT="[Text]"/>
      <dgm:spPr/>
      <dgm:t>
        <a:bodyPr/>
        <a:lstStyle/>
        <a:p>
          <a:r>
            <a:rPr lang="en-US" dirty="0"/>
            <a:t> </a:t>
          </a:r>
        </a:p>
      </dgm:t>
    </dgm:pt>
    <dgm:pt modelId="{65F918A9-5D87-487C-AF69-3B55FD0EA6DF}" type="parTrans" cxnId="{0ADD94EC-2B78-414B-8F5A-8705B0B85643}">
      <dgm:prSet/>
      <dgm:spPr/>
      <dgm:t>
        <a:bodyPr/>
        <a:lstStyle/>
        <a:p>
          <a:endParaRPr lang="en-US"/>
        </a:p>
      </dgm:t>
    </dgm:pt>
    <dgm:pt modelId="{9AE9823F-C089-42DD-BD6D-5F1DDFB4690C}" type="sibTrans" cxnId="{0ADD94EC-2B78-414B-8F5A-8705B0B85643}">
      <dgm:prSet/>
      <dgm:spPr/>
      <dgm:t>
        <a:bodyPr/>
        <a:lstStyle/>
        <a:p>
          <a:endParaRPr lang="en-US"/>
        </a:p>
      </dgm:t>
    </dgm:pt>
    <dgm:pt modelId="{8D370E74-923A-4C52-95B2-56DA559860D9}">
      <dgm:prSet/>
      <dgm:spPr/>
      <dgm:t>
        <a:bodyPr/>
        <a:lstStyle/>
        <a:p>
          <a:endParaRPr lang="en-US"/>
        </a:p>
      </dgm:t>
    </dgm:pt>
    <dgm:pt modelId="{FD44F3E5-41D4-4CA9-9CBE-E9FC51712E32}" type="parTrans" cxnId="{C5E9B728-1AB4-4974-B6E4-0FAF7B89AE3E}">
      <dgm:prSet/>
      <dgm:spPr/>
      <dgm:t>
        <a:bodyPr/>
        <a:lstStyle/>
        <a:p>
          <a:endParaRPr lang="en-US"/>
        </a:p>
      </dgm:t>
    </dgm:pt>
    <dgm:pt modelId="{D2EDC478-2669-4110-9301-C102D6189047}" type="sibTrans" cxnId="{C5E9B728-1AB4-4974-B6E4-0FAF7B89AE3E}">
      <dgm:prSet/>
      <dgm:spPr/>
      <dgm:t>
        <a:bodyPr/>
        <a:lstStyle/>
        <a:p>
          <a:endParaRPr lang="en-US"/>
        </a:p>
      </dgm:t>
    </dgm:pt>
    <dgm:pt modelId="{6FEE01FC-8E6B-406F-B7C2-99A41F037DD4}">
      <dgm:prSet/>
      <dgm:spPr/>
      <dgm:t>
        <a:bodyPr/>
        <a:lstStyle/>
        <a:p>
          <a:endParaRPr lang="en-US"/>
        </a:p>
      </dgm:t>
    </dgm:pt>
    <dgm:pt modelId="{E026773D-2BC5-41F2-8845-3EEC605C3DF9}" type="parTrans" cxnId="{D8330C75-3368-4E54-8343-8B89541193FC}">
      <dgm:prSet/>
      <dgm:spPr/>
      <dgm:t>
        <a:bodyPr/>
        <a:lstStyle/>
        <a:p>
          <a:endParaRPr lang="en-US"/>
        </a:p>
      </dgm:t>
    </dgm:pt>
    <dgm:pt modelId="{5F14E3FE-7290-4450-A5AC-7DF5AA930B1F}" type="sibTrans" cxnId="{D8330C75-3368-4E54-8343-8B89541193FC}">
      <dgm:prSet/>
      <dgm:spPr/>
      <dgm:t>
        <a:bodyPr/>
        <a:lstStyle/>
        <a:p>
          <a:endParaRPr lang="en-US"/>
        </a:p>
      </dgm:t>
    </dgm:pt>
    <dgm:pt modelId="{E12F9222-36F7-412F-A07F-2C73B6FCBF48}" type="pres">
      <dgm:prSet presAssocID="{B1D2706D-B4BA-4E7B-B05E-1E75C076E144}" presName="diagram" presStyleCnt="0">
        <dgm:presLayoutVars>
          <dgm:dir/>
          <dgm:resizeHandles val="exact"/>
        </dgm:presLayoutVars>
      </dgm:prSet>
      <dgm:spPr/>
      <dgm:t>
        <a:bodyPr/>
        <a:lstStyle/>
        <a:p>
          <a:pPr rtl="1"/>
          <a:endParaRPr lang="ar-SA"/>
        </a:p>
      </dgm:t>
    </dgm:pt>
    <dgm:pt modelId="{E0A3E950-3226-4A9A-BE84-277E5DF589F1}" type="pres">
      <dgm:prSet presAssocID="{EF5F2E17-9EC4-4190-B313-DA9673AAAA21}" presName="node" presStyleLbl="node1" presStyleIdx="0" presStyleCnt="7">
        <dgm:presLayoutVars>
          <dgm:bulletEnabled val="1"/>
        </dgm:presLayoutVars>
      </dgm:prSet>
      <dgm:spPr/>
      <dgm:t>
        <a:bodyPr/>
        <a:lstStyle/>
        <a:p>
          <a:pPr rtl="1"/>
          <a:endParaRPr lang="ar-SA"/>
        </a:p>
      </dgm:t>
    </dgm:pt>
    <dgm:pt modelId="{21BBE29A-EDC6-4BC3-A59A-7D1C5E24FD81}" type="pres">
      <dgm:prSet presAssocID="{3EF351C8-9B7B-4AD5-812A-501655BEA5E0}" presName="sibTrans" presStyleCnt="0"/>
      <dgm:spPr/>
    </dgm:pt>
    <dgm:pt modelId="{CF6447A8-F5AE-4FAB-B81F-5F2C5DE78746}" type="pres">
      <dgm:prSet presAssocID="{8D370E74-923A-4C52-95B2-56DA559860D9}" presName="node" presStyleLbl="node1" presStyleIdx="1" presStyleCnt="7">
        <dgm:presLayoutVars>
          <dgm:bulletEnabled val="1"/>
        </dgm:presLayoutVars>
      </dgm:prSet>
      <dgm:spPr/>
      <dgm:t>
        <a:bodyPr/>
        <a:lstStyle/>
        <a:p>
          <a:pPr rtl="1"/>
          <a:endParaRPr lang="ar-SA"/>
        </a:p>
      </dgm:t>
    </dgm:pt>
    <dgm:pt modelId="{A2863B55-FCA3-4E89-8BBD-8683AD90F2EE}" type="pres">
      <dgm:prSet presAssocID="{D2EDC478-2669-4110-9301-C102D6189047}" presName="sibTrans" presStyleCnt="0"/>
      <dgm:spPr/>
    </dgm:pt>
    <dgm:pt modelId="{638C2D65-4D7A-4281-9AC9-406162F0558F}" type="pres">
      <dgm:prSet presAssocID="{6FEE01FC-8E6B-406F-B7C2-99A41F037DD4}" presName="node" presStyleLbl="node1" presStyleIdx="2" presStyleCnt="7">
        <dgm:presLayoutVars>
          <dgm:bulletEnabled val="1"/>
        </dgm:presLayoutVars>
      </dgm:prSet>
      <dgm:spPr/>
      <dgm:t>
        <a:bodyPr/>
        <a:lstStyle/>
        <a:p>
          <a:pPr rtl="1"/>
          <a:endParaRPr lang="ar-SA"/>
        </a:p>
      </dgm:t>
    </dgm:pt>
    <dgm:pt modelId="{BB32A073-AC9C-4BDF-820A-6DE91032E034}" type="pres">
      <dgm:prSet presAssocID="{5F14E3FE-7290-4450-A5AC-7DF5AA930B1F}" presName="sibTrans" presStyleCnt="0"/>
      <dgm:spPr/>
    </dgm:pt>
    <dgm:pt modelId="{845FA700-6748-4D01-B6A3-3EC2D58218ED}" type="pres">
      <dgm:prSet presAssocID="{65294CD5-AB17-40F7-A6C6-7508B541D2E4}" presName="node" presStyleLbl="node1" presStyleIdx="3" presStyleCnt="7">
        <dgm:presLayoutVars>
          <dgm:bulletEnabled val="1"/>
        </dgm:presLayoutVars>
      </dgm:prSet>
      <dgm:spPr/>
      <dgm:t>
        <a:bodyPr/>
        <a:lstStyle/>
        <a:p>
          <a:pPr rtl="1"/>
          <a:endParaRPr lang="ar-SA"/>
        </a:p>
      </dgm:t>
    </dgm:pt>
    <dgm:pt modelId="{07C9B9C4-41E4-4CAC-B43D-FE7DCCC7C488}" type="pres">
      <dgm:prSet presAssocID="{C2294819-3899-4FE7-B31F-DF7710BB5500}" presName="sibTrans" presStyleCnt="0"/>
      <dgm:spPr/>
    </dgm:pt>
    <dgm:pt modelId="{F7C7ABA7-F481-40F5-ACAE-86DB5A61BCBA}" type="pres">
      <dgm:prSet presAssocID="{C94F9442-51FE-4315-A4C7-EF26AE2BCB96}" presName="node" presStyleLbl="node1" presStyleIdx="4" presStyleCnt="7">
        <dgm:presLayoutVars>
          <dgm:bulletEnabled val="1"/>
        </dgm:presLayoutVars>
      </dgm:prSet>
      <dgm:spPr/>
      <dgm:t>
        <a:bodyPr/>
        <a:lstStyle/>
        <a:p>
          <a:pPr rtl="1"/>
          <a:endParaRPr lang="ar-SA"/>
        </a:p>
      </dgm:t>
    </dgm:pt>
    <dgm:pt modelId="{2F779F39-4AD6-4217-933B-E7EE45C50CF9}" type="pres">
      <dgm:prSet presAssocID="{6DEFB400-844F-44BC-AA59-97822DA97F29}" presName="sibTrans" presStyleCnt="0"/>
      <dgm:spPr/>
    </dgm:pt>
    <dgm:pt modelId="{BB4ADA00-C68B-499E-A754-6F49A3687CA3}" type="pres">
      <dgm:prSet presAssocID="{3C6B01A1-72EB-481C-BC46-5E7262B33B0A}" presName="node" presStyleLbl="node1" presStyleIdx="5" presStyleCnt="7">
        <dgm:presLayoutVars>
          <dgm:bulletEnabled val="1"/>
        </dgm:presLayoutVars>
      </dgm:prSet>
      <dgm:spPr/>
      <dgm:t>
        <a:bodyPr/>
        <a:lstStyle/>
        <a:p>
          <a:pPr rtl="1"/>
          <a:endParaRPr lang="ar-SA"/>
        </a:p>
      </dgm:t>
    </dgm:pt>
    <dgm:pt modelId="{EAA17EE7-2F77-4A9B-B383-90D778869B7B}" type="pres">
      <dgm:prSet presAssocID="{9AE9823F-C089-42DD-BD6D-5F1DDFB4690C}" presName="sibTrans" presStyleCnt="0"/>
      <dgm:spPr/>
    </dgm:pt>
    <dgm:pt modelId="{2E92E728-A200-4D89-B089-066525DD906A}" type="pres">
      <dgm:prSet presAssocID="{D78080DE-D98A-4A6B-A700-56C806ED6B3B}" presName="node" presStyleLbl="node1" presStyleIdx="6" presStyleCnt="7">
        <dgm:presLayoutVars>
          <dgm:bulletEnabled val="1"/>
        </dgm:presLayoutVars>
      </dgm:prSet>
      <dgm:spPr/>
      <dgm:t>
        <a:bodyPr/>
        <a:lstStyle/>
        <a:p>
          <a:pPr rtl="1"/>
          <a:endParaRPr lang="ar-SA"/>
        </a:p>
      </dgm:t>
    </dgm:pt>
  </dgm:ptLst>
  <dgm:cxnLst>
    <dgm:cxn modelId="{012E3ED1-526D-410A-A0B6-8701516ED869}" type="presOf" srcId="{B1D2706D-B4BA-4E7B-B05E-1E75C076E144}" destId="{E12F9222-36F7-412F-A07F-2C73B6FCBF48}" srcOrd="0" destOrd="0" presId="urn:microsoft.com/office/officeart/2005/8/layout/default"/>
    <dgm:cxn modelId="{D6871C1E-C7D1-4796-BA87-E30D4F069E44}" srcId="{B1D2706D-B4BA-4E7B-B05E-1E75C076E144}" destId="{65294CD5-AB17-40F7-A6C6-7508B541D2E4}" srcOrd="3" destOrd="0" parTransId="{B2820540-AA3B-40CF-9375-68CC1ED60227}" sibTransId="{C2294819-3899-4FE7-B31F-DF7710BB5500}"/>
    <dgm:cxn modelId="{E0F33014-F0E4-4549-92A3-5A5E1E7CE6BB}" type="presOf" srcId="{3C6B01A1-72EB-481C-BC46-5E7262B33B0A}" destId="{BB4ADA00-C68B-499E-A754-6F49A3687CA3}" srcOrd="0" destOrd="0" presId="urn:microsoft.com/office/officeart/2005/8/layout/default"/>
    <dgm:cxn modelId="{DA815D5A-809F-4230-BB1C-745FDADE270C}" srcId="{B1D2706D-B4BA-4E7B-B05E-1E75C076E144}" destId="{D78080DE-D98A-4A6B-A700-56C806ED6B3B}" srcOrd="6" destOrd="0" parTransId="{9705AF35-928E-4D4F-A28A-B5F2313ED5AD}" sibTransId="{B2E4E7A6-D03D-4A2F-9087-F5C687E8A291}"/>
    <dgm:cxn modelId="{DC340D7F-0922-4F45-B38F-E0190165E808}" type="presOf" srcId="{65294CD5-AB17-40F7-A6C6-7508B541D2E4}" destId="{845FA700-6748-4D01-B6A3-3EC2D58218ED}" srcOrd="0" destOrd="0" presId="urn:microsoft.com/office/officeart/2005/8/layout/default"/>
    <dgm:cxn modelId="{0ADD94EC-2B78-414B-8F5A-8705B0B85643}" srcId="{B1D2706D-B4BA-4E7B-B05E-1E75C076E144}" destId="{3C6B01A1-72EB-481C-BC46-5E7262B33B0A}" srcOrd="5" destOrd="0" parTransId="{65F918A9-5D87-487C-AF69-3B55FD0EA6DF}" sibTransId="{9AE9823F-C089-42DD-BD6D-5F1DDFB4690C}"/>
    <dgm:cxn modelId="{679B1E42-5A54-4180-AA45-0FF8342FBEBF}" type="presOf" srcId="{C94F9442-51FE-4315-A4C7-EF26AE2BCB96}" destId="{F7C7ABA7-F481-40F5-ACAE-86DB5A61BCBA}" srcOrd="0" destOrd="0" presId="urn:microsoft.com/office/officeart/2005/8/layout/default"/>
    <dgm:cxn modelId="{C5E9B728-1AB4-4974-B6E4-0FAF7B89AE3E}" srcId="{B1D2706D-B4BA-4E7B-B05E-1E75C076E144}" destId="{8D370E74-923A-4C52-95B2-56DA559860D9}" srcOrd="1" destOrd="0" parTransId="{FD44F3E5-41D4-4CA9-9CBE-E9FC51712E32}" sibTransId="{D2EDC478-2669-4110-9301-C102D6189047}"/>
    <dgm:cxn modelId="{590A8287-B305-45AE-AE63-BB0711DC8466}" srcId="{B1D2706D-B4BA-4E7B-B05E-1E75C076E144}" destId="{EF5F2E17-9EC4-4190-B313-DA9673AAAA21}" srcOrd="0" destOrd="0" parTransId="{4FAA9DDB-A17C-43D3-9DC9-6C7AFA61320D}" sibTransId="{3EF351C8-9B7B-4AD5-812A-501655BEA5E0}"/>
    <dgm:cxn modelId="{BD0BDDD9-46D8-4CC9-9739-AC37BB605309}" srcId="{B1D2706D-B4BA-4E7B-B05E-1E75C076E144}" destId="{C94F9442-51FE-4315-A4C7-EF26AE2BCB96}" srcOrd="4" destOrd="0" parTransId="{538AB735-F475-4C9E-8901-8795BECAF650}" sibTransId="{6DEFB400-844F-44BC-AA59-97822DA97F29}"/>
    <dgm:cxn modelId="{0B67C0AF-2D77-4AD7-AB60-369F5E9B5873}" type="presOf" srcId="{D78080DE-D98A-4A6B-A700-56C806ED6B3B}" destId="{2E92E728-A200-4D89-B089-066525DD906A}" srcOrd="0" destOrd="0" presId="urn:microsoft.com/office/officeart/2005/8/layout/default"/>
    <dgm:cxn modelId="{7EA28F4B-B89B-4CCE-AF0A-EC2CD7568C09}" type="presOf" srcId="{EF5F2E17-9EC4-4190-B313-DA9673AAAA21}" destId="{E0A3E950-3226-4A9A-BE84-277E5DF589F1}" srcOrd="0" destOrd="0" presId="urn:microsoft.com/office/officeart/2005/8/layout/default"/>
    <dgm:cxn modelId="{D8330C75-3368-4E54-8343-8B89541193FC}" srcId="{B1D2706D-B4BA-4E7B-B05E-1E75C076E144}" destId="{6FEE01FC-8E6B-406F-B7C2-99A41F037DD4}" srcOrd="2" destOrd="0" parTransId="{E026773D-2BC5-41F2-8845-3EEC605C3DF9}" sibTransId="{5F14E3FE-7290-4450-A5AC-7DF5AA930B1F}"/>
    <dgm:cxn modelId="{2478EEBD-D708-441B-9880-ED8C845FA150}" type="presOf" srcId="{6FEE01FC-8E6B-406F-B7C2-99A41F037DD4}" destId="{638C2D65-4D7A-4281-9AC9-406162F0558F}" srcOrd="0" destOrd="0" presId="urn:microsoft.com/office/officeart/2005/8/layout/default"/>
    <dgm:cxn modelId="{51B3091F-5751-47BF-97BF-6C1256586638}" type="presOf" srcId="{8D370E74-923A-4C52-95B2-56DA559860D9}" destId="{CF6447A8-F5AE-4FAB-B81F-5F2C5DE78746}" srcOrd="0" destOrd="0" presId="urn:microsoft.com/office/officeart/2005/8/layout/default"/>
    <dgm:cxn modelId="{0A412F8D-DDEB-4571-A158-C44FAC0951F4}" type="presParOf" srcId="{E12F9222-36F7-412F-A07F-2C73B6FCBF48}" destId="{E0A3E950-3226-4A9A-BE84-277E5DF589F1}" srcOrd="0" destOrd="0" presId="urn:microsoft.com/office/officeart/2005/8/layout/default"/>
    <dgm:cxn modelId="{40DF54AA-A75C-4A2B-B5E8-BD947B1C5966}" type="presParOf" srcId="{E12F9222-36F7-412F-A07F-2C73B6FCBF48}" destId="{21BBE29A-EDC6-4BC3-A59A-7D1C5E24FD81}" srcOrd="1" destOrd="0" presId="urn:microsoft.com/office/officeart/2005/8/layout/default"/>
    <dgm:cxn modelId="{CA14666D-FAC4-4326-B040-7F5B0DA5068E}" type="presParOf" srcId="{E12F9222-36F7-412F-A07F-2C73B6FCBF48}" destId="{CF6447A8-F5AE-4FAB-B81F-5F2C5DE78746}" srcOrd="2" destOrd="0" presId="urn:microsoft.com/office/officeart/2005/8/layout/default"/>
    <dgm:cxn modelId="{91104A19-30A7-41D3-87D2-888EEEB37354}" type="presParOf" srcId="{E12F9222-36F7-412F-A07F-2C73B6FCBF48}" destId="{A2863B55-FCA3-4E89-8BBD-8683AD90F2EE}" srcOrd="3" destOrd="0" presId="urn:microsoft.com/office/officeart/2005/8/layout/default"/>
    <dgm:cxn modelId="{6A5B9C3D-C7BC-4815-AC30-9802B587B883}" type="presParOf" srcId="{E12F9222-36F7-412F-A07F-2C73B6FCBF48}" destId="{638C2D65-4D7A-4281-9AC9-406162F0558F}" srcOrd="4" destOrd="0" presId="urn:microsoft.com/office/officeart/2005/8/layout/default"/>
    <dgm:cxn modelId="{E9A99856-E569-4DE5-8B8E-358F17244951}" type="presParOf" srcId="{E12F9222-36F7-412F-A07F-2C73B6FCBF48}" destId="{BB32A073-AC9C-4BDF-820A-6DE91032E034}" srcOrd="5" destOrd="0" presId="urn:microsoft.com/office/officeart/2005/8/layout/default"/>
    <dgm:cxn modelId="{195FFE7E-CABD-4AD2-B771-0FD747F0895E}" type="presParOf" srcId="{E12F9222-36F7-412F-A07F-2C73B6FCBF48}" destId="{845FA700-6748-4D01-B6A3-3EC2D58218ED}" srcOrd="6" destOrd="0" presId="urn:microsoft.com/office/officeart/2005/8/layout/default"/>
    <dgm:cxn modelId="{43E560BD-E0D6-4CC9-AAE9-781FD8B4E3CE}" type="presParOf" srcId="{E12F9222-36F7-412F-A07F-2C73B6FCBF48}" destId="{07C9B9C4-41E4-4CAC-B43D-FE7DCCC7C488}" srcOrd="7" destOrd="0" presId="urn:microsoft.com/office/officeart/2005/8/layout/default"/>
    <dgm:cxn modelId="{ADAF6531-CF75-403F-BBFB-9C19F0A57FEB}" type="presParOf" srcId="{E12F9222-36F7-412F-A07F-2C73B6FCBF48}" destId="{F7C7ABA7-F481-40F5-ACAE-86DB5A61BCBA}" srcOrd="8" destOrd="0" presId="urn:microsoft.com/office/officeart/2005/8/layout/default"/>
    <dgm:cxn modelId="{F59D8EB2-9CA5-4D14-BAAC-CB5CC948FF68}" type="presParOf" srcId="{E12F9222-36F7-412F-A07F-2C73B6FCBF48}" destId="{2F779F39-4AD6-4217-933B-E7EE45C50CF9}" srcOrd="9" destOrd="0" presId="urn:microsoft.com/office/officeart/2005/8/layout/default"/>
    <dgm:cxn modelId="{EA84B2B6-0002-4CD5-B5C0-04D959C09917}" type="presParOf" srcId="{E12F9222-36F7-412F-A07F-2C73B6FCBF48}" destId="{BB4ADA00-C68B-499E-A754-6F49A3687CA3}" srcOrd="10" destOrd="0" presId="urn:microsoft.com/office/officeart/2005/8/layout/default"/>
    <dgm:cxn modelId="{B395E665-3CA4-4FD1-8150-4525630BAA14}" type="presParOf" srcId="{E12F9222-36F7-412F-A07F-2C73B6FCBF48}" destId="{EAA17EE7-2F77-4A9B-B383-90D778869B7B}" srcOrd="11" destOrd="0" presId="urn:microsoft.com/office/officeart/2005/8/layout/default"/>
    <dgm:cxn modelId="{4253D34E-C55E-45AB-B0A0-1E5B2994B80F}" type="presParOf" srcId="{E12F9222-36F7-412F-A07F-2C73B6FCBF48}" destId="{2E92E728-A200-4D89-B089-066525DD906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AB41B9-776D-4AC6-A63D-C2BCE4C9D85D}"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BF44472F-72BF-4172-A4F8-39317CB85E6B}">
      <dgm:prSet phldrT="[Text]" custT="1"/>
      <dgm:spPr/>
      <dgm:t>
        <a:bodyPr/>
        <a:lstStyle/>
        <a:p>
          <a:r>
            <a:rPr lang="en-US" sz="1800" dirty="0"/>
            <a:t>A large tumor mass measuring twice as the kidney is compressing it.</a:t>
          </a:r>
        </a:p>
      </dgm:t>
    </dgm:pt>
    <dgm:pt modelId="{EDCC0C69-232B-43C5-BF89-90B2516FC92A}" type="parTrans" cxnId="{72C85689-1309-43D3-83EF-6C4FE5B92121}">
      <dgm:prSet/>
      <dgm:spPr/>
      <dgm:t>
        <a:bodyPr/>
        <a:lstStyle/>
        <a:p>
          <a:endParaRPr lang="en-US"/>
        </a:p>
      </dgm:t>
    </dgm:pt>
    <dgm:pt modelId="{5E9167E3-44A6-48A1-94F4-69B1F07A412C}" type="sibTrans" cxnId="{72C85689-1309-43D3-83EF-6C4FE5B92121}">
      <dgm:prSet/>
      <dgm:spPr/>
      <dgm:t>
        <a:bodyPr/>
        <a:lstStyle/>
        <a:p>
          <a:endParaRPr lang="en-US"/>
        </a:p>
      </dgm:t>
    </dgm:pt>
    <dgm:pt modelId="{A9AFD67C-755D-4C50-A279-B26C4986CBD4}">
      <dgm:prSet custT="1"/>
      <dgm:spPr>
        <a:solidFill>
          <a:srgbClr val="D0F1D6">
            <a:alpha val="89804"/>
          </a:srgbClr>
        </a:solidFill>
      </dgm:spPr>
      <dgm:t>
        <a:bodyPr/>
        <a:lstStyle/>
        <a:p>
          <a:r>
            <a:rPr lang="en-US" sz="1800"/>
            <a:t>The teratoma was composed of mixed tissue patterns: skin with keratin, brain tissue, striated and smooth muscle, lymphoid tissue,….</a:t>
          </a:r>
          <a:endParaRPr lang="en-US" sz="1800" b="1" dirty="0">
            <a:solidFill>
              <a:schemeClr val="accent3">
                <a:lumMod val="75000"/>
              </a:schemeClr>
            </a:solidFill>
          </a:endParaRPr>
        </a:p>
      </dgm:t>
    </dgm:pt>
    <dgm:pt modelId="{66C193A4-550B-45F8-8CCF-DDD975380722}" type="parTrans" cxnId="{0610787D-49A1-40F4-B533-97B31F3EEF75}">
      <dgm:prSet/>
      <dgm:spPr/>
      <dgm:t>
        <a:bodyPr/>
        <a:lstStyle/>
        <a:p>
          <a:endParaRPr lang="en-US"/>
        </a:p>
      </dgm:t>
    </dgm:pt>
    <dgm:pt modelId="{FE3A8AD3-FDBA-4F9A-AB66-740081FF3392}" type="sibTrans" cxnId="{0610787D-49A1-40F4-B533-97B31F3EEF75}">
      <dgm:prSet/>
      <dgm:spPr/>
      <dgm:t>
        <a:bodyPr/>
        <a:lstStyle/>
        <a:p>
          <a:endParaRPr lang="en-US"/>
        </a:p>
      </dgm:t>
    </dgm:pt>
    <dgm:pt modelId="{0F89294F-FB7E-4D7B-B1EC-9431FA29B367}">
      <dgm:prSet custT="1"/>
      <dgm:spPr/>
      <dgm:t>
        <a:bodyPr/>
        <a:lstStyle/>
        <a:p>
          <a:r>
            <a:rPr lang="en-US" sz="1800" dirty="0">
              <a:solidFill>
                <a:srgbClr val="CC3399"/>
              </a:solidFill>
            </a:rPr>
            <a:t>Teratoma Formation in Immunocompetent Mice After Syngeneic and Allogeneic Implantation of Germline Capable Mouse Embryonic Stem Cells, 2013</a:t>
          </a:r>
          <a:endParaRPr lang="en-US" sz="1800" b="1" dirty="0">
            <a:solidFill>
              <a:srgbClr val="CC3399"/>
            </a:solidFill>
          </a:endParaRPr>
        </a:p>
      </dgm:t>
    </dgm:pt>
    <dgm:pt modelId="{06C4AAAB-C603-4F08-98F1-CDC98D8D9689}" type="parTrans" cxnId="{0F6647E9-2599-46B4-9838-B46DF1100700}">
      <dgm:prSet/>
      <dgm:spPr/>
      <dgm:t>
        <a:bodyPr/>
        <a:lstStyle/>
        <a:p>
          <a:endParaRPr lang="en-US"/>
        </a:p>
      </dgm:t>
    </dgm:pt>
    <dgm:pt modelId="{BE0E28BD-23BB-4C20-9FF8-080AF486D822}" type="sibTrans" cxnId="{0F6647E9-2599-46B4-9838-B46DF1100700}">
      <dgm:prSet/>
      <dgm:spPr/>
      <dgm:t>
        <a:bodyPr/>
        <a:lstStyle/>
        <a:p>
          <a:endParaRPr lang="en-US"/>
        </a:p>
      </dgm:t>
    </dgm:pt>
    <dgm:pt modelId="{E7F5DA26-2826-40CE-A308-5AAB4BFCFEE0}">
      <dgm:prSet phldrT="[Text]" custT="1"/>
      <dgm:spPr/>
      <dgm:t>
        <a:bodyPr/>
        <a:lstStyle/>
        <a:p>
          <a:endParaRPr lang="en-US" sz="2000" b="1" dirty="0">
            <a:solidFill>
              <a:schemeClr val="bg1">
                <a:lumMod val="50000"/>
              </a:schemeClr>
            </a:solidFill>
          </a:endParaRPr>
        </a:p>
      </dgm:t>
    </dgm:pt>
    <dgm:pt modelId="{684D4DF6-6938-47FD-AD3B-48F785D12BF0}" type="sibTrans" cxnId="{20C1B33E-1515-4733-8EC8-CC20E854F18E}">
      <dgm:prSet/>
      <dgm:spPr/>
      <dgm:t>
        <a:bodyPr/>
        <a:lstStyle/>
        <a:p>
          <a:endParaRPr lang="en-US"/>
        </a:p>
      </dgm:t>
    </dgm:pt>
    <dgm:pt modelId="{799D5EE8-CA86-4C42-B23D-A803732DB75E}" type="parTrans" cxnId="{20C1B33E-1515-4733-8EC8-CC20E854F18E}">
      <dgm:prSet/>
      <dgm:spPr/>
      <dgm:t>
        <a:bodyPr/>
        <a:lstStyle/>
        <a:p>
          <a:endParaRPr lang="en-US"/>
        </a:p>
      </dgm:t>
    </dgm:pt>
    <dgm:pt modelId="{69B52D30-282B-4129-BCEB-EC01E41F9422}">
      <dgm:prSet custT="1"/>
      <dgm:spPr/>
      <dgm:t>
        <a:bodyPr/>
        <a:lstStyle/>
        <a:p>
          <a:endParaRPr lang="en-US" sz="2000" b="1" dirty="0">
            <a:solidFill>
              <a:schemeClr val="bg1">
                <a:lumMod val="50000"/>
              </a:schemeClr>
            </a:solidFill>
          </a:endParaRPr>
        </a:p>
      </dgm:t>
    </dgm:pt>
    <dgm:pt modelId="{C6629AF9-63A2-408B-B943-B411C021A403}" type="sibTrans" cxnId="{DE564E52-E3EF-45A0-9AFD-A1641A27DDD9}">
      <dgm:prSet/>
      <dgm:spPr/>
      <dgm:t>
        <a:bodyPr/>
        <a:lstStyle/>
        <a:p>
          <a:endParaRPr lang="en-US"/>
        </a:p>
      </dgm:t>
    </dgm:pt>
    <dgm:pt modelId="{B4ACB768-C0DE-4287-AE25-136BDF951998}" type="parTrans" cxnId="{DE564E52-E3EF-45A0-9AFD-A1641A27DDD9}">
      <dgm:prSet/>
      <dgm:spPr/>
      <dgm:t>
        <a:bodyPr/>
        <a:lstStyle/>
        <a:p>
          <a:endParaRPr lang="en-US"/>
        </a:p>
      </dgm:t>
    </dgm:pt>
    <dgm:pt modelId="{4EBAAC95-2EC7-4999-A89C-FCB922A19D21}">
      <dgm:prSet custT="1"/>
      <dgm:spPr/>
      <dgm:t>
        <a:bodyPr/>
        <a:lstStyle/>
        <a:p>
          <a:endParaRPr lang="en-US" sz="2000" b="1" dirty="0"/>
        </a:p>
      </dgm:t>
    </dgm:pt>
    <dgm:pt modelId="{2A392A31-3ED3-442D-8B0D-8F3E938182AD}" type="sibTrans" cxnId="{D2C982AC-7C9F-4D0B-859B-8E42082ABF30}">
      <dgm:prSet/>
      <dgm:spPr/>
      <dgm:t>
        <a:bodyPr/>
        <a:lstStyle/>
        <a:p>
          <a:endParaRPr lang="en-US"/>
        </a:p>
      </dgm:t>
    </dgm:pt>
    <dgm:pt modelId="{62FE8417-9F0D-411F-B0A1-43C53357DFC6}" type="parTrans" cxnId="{D2C982AC-7C9F-4D0B-859B-8E42082ABF30}">
      <dgm:prSet/>
      <dgm:spPr/>
      <dgm:t>
        <a:bodyPr/>
        <a:lstStyle/>
        <a:p>
          <a:endParaRPr lang="en-US"/>
        </a:p>
      </dgm:t>
    </dgm:pt>
    <dgm:pt modelId="{848F274F-531E-441A-AF13-D8031D295219}">
      <dgm:prSet custT="1"/>
      <dgm:spPr/>
      <dgm:t>
        <a:bodyPr/>
        <a:lstStyle/>
        <a:p>
          <a:endParaRPr lang="en-US" sz="1800" dirty="0"/>
        </a:p>
      </dgm:t>
    </dgm:pt>
    <dgm:pt modelId="{F9E15842-FA7A-4FCA-8298-D559D782A2D3}" type="parTrans" cxnId="{A25EFBF8-B78B-4BDF-9A93-59CB84F3498A}">
      <dgm:prSet/>
      <dgm:spPr/>
      <dgm:t>
        <a:bodyPr/>
        <a:lstStyle/>
        <a:p>
          <a:endParaRPr lang="en-US"/>
        </a:p>
      </dgm:t>
    </dgm:pt>
    <dgm:pt modelId="{EE2ECAF3-8517-4462-A11B-EA942A4AC096}" type="sibTrans" cxnId="{A25EFBF8-B78B-4BDF-9A93-59CB84F3498A}">
      <dgm:prSet/>
      <dgm:spPr/>
      <dgm:t>
        <a:bodyPr/>
        <a:lstStyle/>
        <a:p>
          <a:endParaRPr lang="en-US"/>
        </a:p>
      </dgm:t>
    </dgm:pt>
    <dgm:pt modelId="{B5C40214-A00D-4F5B-A4DA-173B663B8C41}">
      <dgm:prSet custT="1"/>
      <dgm:spPr/>
      <dgm:t>
        <a:bodyPr/>
        <a:lstStyle/>
        <a:p>
          <a:endParaRPr lang="en-US" sz="1800" dirty="0"/>
        </a:p>
      </dgm:t>
    </dgm:pt>
    <dgm:pt modelId="{917C5C4B-0B06-4132-819E-DF365D4BE0FB}" type="parTrans" cxnId="{A926A3D7-E398-45F1-828B-F46B0155DF42}">
      <dgm:prSet/>
      <dgm:spPr/>
      <dgm:t>
        <a:bodyPr/>
        <a:lstStyle/>
        <a:p>
          <a:endParaRPr lang="en-US"/>
        </a:p>
      </dgm:t>
    </dgm:pt>
    <dgm:pt modelId="{71F9C584-BDEA-4732-9D90-5E8ABB504D25}" type="sibTrans" cxnId="{A926A3D7-E398-45F1-828B-F46B0155DF42}">
      <dgm:prSet/>
      <dgm:spPr/>
      <dgm:t>
        <a:bodyPr/>
        <a:lstStyle/>
        <a:p>
          <a:endParaRPr lang="en-US"/>
        </a:p>
      </dgm:t>
    </dgm:pt>
    <dgm:pt modelId="{46BE144F-DA6B-4D35-91D4-48538E1FEB82}" type="pres">
      <dgm:prSet presAssocID="{1EAB41B9-776D-4AC6-A63D-C2BCE4C9D85D}" presName="Name0" presStyleCnt="0">
        <dgm:presLayoutVars>
          <dgm:dir/>
          <dgm:animLvl val="lvl"/>
          <dgm:resizeHandles/>
        </dgm:presLayoutVars>
      </dgm:prSet>
      <dgm:spPr/>
      <dgm:t>
        <a:bodyPr/>
        <a:lstStyle/>
        <a:p>
          <a:pPr rtl="1"/>
          <a:endParaRPr lang="ar-SA"/>
        </a:p>
      </dgm:t>
    </dgm:pt>
    <dgm:pt modelId="{5CB927D8-FA7D-4910-B4D7-0E91AF83A32B}" type="pres">
      <dgm:prSet presAssocID="{E7F5DA26-2826-40CE-A308-5AAB4BFCFEE0}" presName="linNode" presStyleCnt="0"/>
      <dgm:spPr/>
    </dgm:pt>
    <dgm:pt modelId="{6A02867E-E197-4954-9F23-BFE046DAFD90}" type="pres">
      <dgm:prSet presAssocID="{E7F5DA26-2826-40CE-A308-5AAB4BFCFEE0}" presName="parentShp" presStyleLbl="node1" presStyleIdx="0" presStyleCnt="3">
        <dgm:presLayoutVars>
          <dgm:bulletEnabled val="1"/>
        </dgm:presLayoutVars>
      </dgm:prSet>
      <dgm:spPr/>
      <dgm:t>
        <a:bodyPr/>
        <a:lstStyle/>
        <a:p>
          <a:pPr rtl="1"/>
          <a:endParaRPr lang="ar-SA"/>
        </a:p>
      </dgm:t>
    </dgm:pt>
    <dgm:pt modelId="{140223DD-0DCB-405E-89CC-5406382C217B}" type="pres">
      <dgm:prSet presAssocID="{E7F5DA26-2826-40CE-A308-5AAB4BFCFEE0}" presName="childShp" presStyleLbl="bgAccFollowNode1" presStyleIdx="0" presStyleCnt="3">
        <dgm:presLayoutVars>
          <dgm:bulletEnabled val="1"/>
        </dgm:presLayoutVars>
      </dgm:prSet>
      <dgm:spPr/>
      <dgm:t>
        <a:bodyPr/>
        <a:lstStyle/>
        <a:p>
          <a:pPr rtl="1"/>
          <a:endParaRPr lang="ar-SA"/>
        </a:p>
      </dgm:t>
    </dgm:pt>
    <dgm:pt modelId="{36DD5D54-2CA0-4C55-9266-DF56F0AB3D48}" type="pres">
      <dgm:prSet presAssocID="{684D4DF6-6938-47FD-AD3B-48F785D12BF0}" presName="spacing" presStyleCnt="0"/>
      <dgm:spPr/>
    </dgm:pt>
    <dgm:pt modelId="{85F16045-0D0E-4FFA-A095-4FA710CCBA62}" type="pres">
      <dgm:prSet presAssocID="{69B52D30-282B-4129-BCEB-EC01E41F9422}" presName="linNode" presStyleCnt="0"/>
      <dgm:spPr/>
    </dgm:pt>
    <dgm:pt modelId="{BE710308-EC9C-49B2-AA95-4ABE12584FFF}" type="pres">
      <dgm:prSet presAssocID="{69B52D30-282B-4129-BCEB-EC01E41F9422}" presName="parentShp" presStyleLbl="node1" presStyleIdx="1" presStyleCnt="3">
        <dgm:presLayoutVars>
          <dgm:bulletEnabled val="1"/>
        </dgm:presLayoutVars>
      </dgm:prSet>
      <dgm:spPr/>
      <dgm:t>
        <a:bodyPr/>
        <a:lstStyle/>
        <a:p>
          <a:pPr rtl="1"/>
          <a:endParaRPr lang="ar-SA"/>
        </a:p>
      </dgm:t>
    </dgm:pt>
    <dgm:pt modelId="{DE5C97E7-84C5-49D8-A6AA-172B9C6FDEBC}" type="pres">
      <dgm:prSet presAssocID="{69B52D30-282B-4129-BCEB-EC01E41F9422}" presName="childShp" presStyleLbl="bgAccFollowNode1" presStyleIdx="1" presStyleCnt="3">
        <dgm:presLayoutVars>
          <dgm:bulletEnabled val="1"/>
        </dgm:presLayoutVars>
      </dgm:prSet>
      <dgm:spPr/>
      <dgm:t>
        <a:bodyPr/>
        <a:lstStyle/>
        <a:p>
          <a:pPr rtl="1"/>
          <a:endParaRPr lang="ar-SA"/>
        </a:p>
      </dgm:t>
    </dgm:pt>
    <dgm:pt modelId="{A991F09A-668E-422B-BA97-61D16A30971D}" type="pres">
      <dgm:prSet presAssocID="{C6629AF9-63A2-408B-B943-B411C021A403}" presName="spacing" presStyleCnt="0"/>
      <dgm:spPr/>
    </dgm:pt>
    <dgm:pt modelId="{D2B6CCB0-22BE-4FA9-8297-155B6FB7146E}" type="pres">
      <dgm:prSet presAssocID="{4EBAAC95-2EC7-4999-A89C-FCB922A19D21}" presName="linNode" presStyleCnt="0"/>
      <dgm:spPr/>
    </dgm:pt>
    <dgm:pt modelId="{BF6E003F-A070-4EA0-90CA-C2C0CA72192D}" type="pres">
      <dgm:prSet presAssocID="{4EBAAC95-2EC7-4999-A89C-FCB922A19D21}" presName="parentShp" presStyleLbl="node1" presStyleIdx="2" presStyleCnt="3">
        <dgm:presLayoutVars>
          <dgm:bulletEnabled val="1"/>
        </dgm:presLayoutVars>
      </dgm:prSet>
      <dgm:spPr/>
      <dgm:t>
        <a:bodyPr/>
        <a:lstStyle/>
        <a:p>
          <a:pPr rtl="1"/>
          <a:endParaRPr lang="ar-SA"/>
        </a:p>
      </dgm:t>
    </dgm:pt>
    <dgm:pt modelId="{3C358AF8-E948-42DD-B9A6-DD4DA942FEA9}" type="pres">
      <dgm:prSet presAssocID="{4EBAAC95-2EC7-4999-A89C-FCB922A19D21}" presName="childShp" presStyleLbl="bgAccFollowNode1" presStyleIdx="2" presStyleCnt="3">
        <dgm:presLayoutVars>
          <dgm:bulletEnabled val="1"/>
        </dgm:presLayoutVars>
      </dgm:prSet>
      <dgm:spPr/>
      <dgm:t>
        <a:bodyPr/>
        <a:lstStyle/>
        <a:p>
          <a:pPr rtl="1"/>
          <a:endParaRPr lang="ar-SA"/>
        </a:p>
      </dgm:t>
    </dgm:pt>
  </dgm:ptLst>
  <dgm:cxnLst>
    <dgm:cxn modelId="{20C1B33E-1515-4733-8EC8-CC20E854F18E}" srcId="{1EAB41B9-776D-4AC6-A63D-C2BCE4C9D85D}" destId="{E7F5DA26-2826-40CE-A308-5AAB4BFCFEE0}" srcOrd="0" destOrd="0" parTransId="{799D5EE8-CA86-4C42-B23D-A803732DB75E}" sibTransId="{684D4DF6-6938-47FD-AD3B-48F785D12BF0}"/>
    <dgm:cxn modelId="{DD033618-99D8-433C-A8F6-5C29A23CF78C}" type="presOf" srcId="{848F274F-531E-441A-AF13-D8031D295219}" destId="{DE5C97E7-84C5-49D8-A6AA-172B9C6FDEBC}" srcOrd="0" destOrd="1" presId="urn:microsoft.com/office/officeart/2005/8/layout/vList6"/>
    <dgm:cxn modelId="{47C5ACDB-565B-499E-9B74-F0868397E596}" type="presOf" srcId="{B5C40214-A00D-4F5B-A4DA-173B663B8C41}" destId="{3C358AF8-E948-42DD-B9A6-DD4DA942FEA9}" srcOrd="0" destOrd="1" presId="urn:microsoft.com/office/officeart/2005/8/layout/vList6"/>
    <dgm:cxn modelId="{4DA7B8C9-5698-4F2C-B975-5EAF4E3B6400}" type="presOf" srcId="{1EAB41B9-776D-4AC6-A63D-C2BCE4C9D85D}" destId="{46BE144F-DA6B-4D35-91D4-48538E1FEB82}" srcOrd="0" destOrd="0" presId="urn:microsoft.com/office/officeart/2005/8/layout/vList6"/>
    <dgm:cxn modelId="{73D09461-FB7D-4435-9B2A-00C53F484DFD}" type="presOf" srcId="{A9AFD67C-755D-4C50-A279-B26C4986CBD4}" destId="{DE5C97E7-84C5-49D8-A6AA-172B9C6FDEBC}" srcOrd="0" destOrd="0" presId="urn:microsoft.com/office/officeart/2005/8/layout/vList6"/>
    <dgm:cxn modelId="{123C39CC-F6AC-440B-A7D3-CB97FB2F3468}" type="presOf" srcId="{4EBAAC95-2EC7-4999-A89C-FCB922A19D21}" destId="{BF6E003F-A070-4EA0-90CA-C2C0CA72192D}" srcOrd="0" destOrd="0" presId="urn:microsoft.com/office/officeart/2005/8/layout/vList6"/>
    <dgm:cxn modelId="{1119BB7E-AE61-4851-9B97-C1D59F38BBEB}" type="presOf" srcId="{69B52D30-282B-4129-BCEB-EC01E41F9422}" destId="{BE710308-EC9C-49B2-AA95-4ABE12584FFF}" srcOrd="0" destOrd="0" presId="urn:microsoft.com/office/officeart/2005/8/layout/vList6"/>
    <dgm:cxn modelId="{A926A3D7-E398-45F1-828B-F46B0155DF42}" srcId="{4EBAAC95-2EC7-4999-A89C-FCB922A19D21}" destId="{B5C40214-A00D-4F5B-A4DA-173B663B8C41}" srcOrd="1" destOrd="0" parTransId="{917C5C4B-0B06-4132-819E-DF365D4BE0FB}" sibTransId="{71F9C584-BDEA-4732-9D90-5E8ABB504D25}"/>
    <dgm:cxn modelId="{D2C982AC-7C9F-4D0B-859B-8E42082ABF30}" srcId="{1EAB41B9-776D-4AC6-A63D-C2BCE4C9D85D}" destId="{4EBAAC95-2EC7-4999-A89C-FCB922A19D21}" srcOrd="2" destOrd="0" parTransId="{62FE8417-9F0D-411F-B0A1-43C53357DFC6}" sibTransId="{2A392A31-3ED3-442D-8B0D-8F3E938182AD}"/>
    <dgm:cxn modelId="{72C85689-1309-43D3-83EF-6C4FE5B92121}" srcId="{E7F5DA26-2826-40CE-A308-5AAB4BFCFEE0}" destId="{BF44472F-72BF-4172-A4F8-39317CB85E6B}" srcOrd="0" destOrd="0" parTransId="{EDCC0C69-232B-43C5-BF89-90B2516FC92A}" sibTransId="{5E9167E3-44A6-48A1-94F4-69B1F07A412C}"/>
    <dgm:cxn modelId="{A25EFBF8-B78B-4BDF-9A93-59CB84F3498A}" srcId="{69B52D30-282B-4129-BCEB-EC01E41F9422}" destId="{848F274F-531E-441A-AF13-D8031D295219}" srcOrd="1" destOrd="0" parTransId="{F9E15842-FA7A-4FCA-8298-D559D782A2D3}" sibTransId="{EE2ECAF3-8517-4462-A11B-EA942A4AC096}"/>
    <dgm:cxn modelId="{0610787D-49A1-40F4-B533-97B31F3EEF75}" srcId="{69B52D30-282B-4129-BCEB-EC01E41F9422}" destId="{A9AFD67C-755D-4C50-A279-B26C4986CBD4}" srcOrd="0" destOrd="0" parTransId="{66C193A4-550B-45F8-8CCF-DDD975380722}" sibTransId="{FE3A8AD3-FDBA-4F9A-AB66-740081FF3392}"/>
    <dgm:cxn modelId="{0F6647E9-2599-46B4-9838-B46DF1100700}" srcId="{4EBAAC95-2EC7-4999-A89C-FCB922A19D21}" destId="{0F89294F-FB7E-4D7B-B1EC-9431FA29B367}" srcOrd="0" destOrd="0" parTransId="{06C4AAAB-C603-4F08-98F1-CDC98D8D9689}" sibTransId="{BE0E28BD-23BB-4C20-9FF8-080AF486D822}"/>
    <dgm:cxn modelId="{EC27B61B-A24C-435C-83AC-64128390E9F1}" type="presOf" srcId="{BF44472F-72BF-4172-A4F8-39317CB85E6B}" destId="{140223DD-0DCB-405E-89CC-5406382C217B}" srcOrd="0" destOrd="0" presId="urn:microsoft.com/office/officeart/2005/8/layout/vList6"/>
    <dgm:cxn modelId="{2BEAFC7C-8E3E-44B6-9369-3A525F09F5CC}" type="presOf" srcId="{0F89294F-FB7E-4D7B-B1EC-9431FA29B367}" destId="{3C358AF8-E948-42DD-B9A6-DD4DA942FEA9}" srcOrd="0" destOrd="0" presId="urn:microsoft.com/office/officeart/2005/8/layout/vList6"/>
    <dgm:cxn modelId="{6E85AD85-1140-4A25-BF49-7ED8B62081DC}" type="presOf" srcId="{E7F5DA26-2826-40CE-A308-5AAB4BFCFEE0}" destId="{6A02867E-E197-4954-9F23-BFE046DAFD90}" srcOrd="0" destOrd="0" presId="urn:microsoft.com/office/officeart/2005/8/layout/vList6"/>
    <dgm:cxn modelId="{DE564E52-E3EF-45A0-9AFD-A1641A27DDD9}" srcId="{1EAB41B9-776D-4AC6-A63D-C2BCE4C9D85D}" destId="{69B52D30-282B-4129-BCEB-EC01E41F9422}" srcOrd="1" destOrd="0" parTransId="{B4ACB768-C0DE-4287-AE25-136BDF951998}" sibTransId="{C6629AF9-63A2-408B-B943-B411C021A403}"/>
    <dgm:cxn modelId="{82399856-3A6D-4E7A-9F11-377E23532E29}" type="presParOf" srcId="{46BE144F-DA6B-4D35-91D4-48538E1FEB82}" destId="{5CB927D8-FA7D-4910-B4D7-0E91AF83A32B}" srcOrd="0" destOrd="0" presId="urn:microsoft.com/office/officeart/2005/8/layout/vList6"/>
    <dgm:cxn modelId="{3EADF413-8940-4A77-962E-2F5A3B5B5FBC}" type="presParOf" srcId="{5CB927D8-FA7D-4910-B4D7-0E91AF83A32B}" destId="{6A02867E-E197-4954-9F23-BFE046DAFD90}" srcOrd="0" destOrd="0" presId="urn:microsoft.com/office/officeart/2005/8/layout/vList6"/>
    <dgm:cxn modelId="{42D41E31-AAEF-4BA3-82F5-11BC1CBCA6A1}" type="presParOf" srcId="{5CB927D8-FA7D-4910-B4D7-0E91AF83A32B}" destId="{140223DD-0DCB-405E-89CC-5406382C217B}" srcOrd="1" destOrd="0" presId="urn:microsoft.com/office/officeart/2005/8/layout/vList6"/>
    <dgm:cxn modelId="{94920644-BDF6-49C6-B566-F86AB7E5630B}" type="presParOf" srcId="{46BE144F-DA6B-4D35-91D4-48538E1FEB82}" destId="{36DD5D54-2CA0-4C55-9266-DF56F0AB3D48}" srcOrd="1" destOrd="0" presId="urn:microsoft.com/office/officeart/2005/8/layout/vList6"/>
    <dgm:cxn modelId="{48D57D8D-A0ED-4574-BB3C-9EC7AF1E5210}" type="presParOf" srcId="{46BE144F-DA6B-4D35-91D4-48538E1FEB82}" destId="{85F16045-0D0E-4FFA-A095-4FA710CCBA62}" srcOrd="2" destOrd="0" presId="urn:microsoft.com/office/officeart/2005/8/layout/vList6"/>
    <dgm:cxn modelId="{1812ACDC-77EA-4B90-BA72-4E56E92C56FA}" type="presParOf" srcId="{85F16045-0D0E-4FFA-A095-4FA710CCBA62}" destId="{BE710308-EC9C-49B2-AA95-4ABE12584FFF}" srcOrd="0" destOrd="0" presId="urn:microsoft.com/office/officeart/2005/8/layout/vList6"/>
    <dgm:cxn modelId="{53D79F5A-ADFA-4BA0-859D-993C4557A699}" type="presParOf" srcId="{85F16045-0D0E-4FFA-A095-4FA710CCBA62}" destId="{DE5C97E7-84C5-49D8-A6AA-172B9C6FDEBC}" srcOrd="1" destOrd="0" presId="urn:microsoft.com/office/officeart/2005/8/layout/vList6"/>
    <dgm:cxn modelId="{1B8A00B0-2417-4DF9-A6BB-0093DE654FAA}" type="presParOf" srcId="{46BE144F-DA6B-4D35-91D4-48538E1FEB82}" destId="{A991F09A-668E-422B-BA97-61D16A30971D}" srcOrd="3" destOrd="0" presId="urn:microsoft.com/office/officeart/2005/8/layout/vList6"/>
    <dgm:cxn modelId="{B402797F-8B8D-4393-8B9D-9D866C8A6ED0}" type="presParOf" srcId="{46BE144F-DA6B-4D35-91D4-48538E1FEB82}" destId="{D2B6CCB0-22BE-4FA9-8297-155B6FB7146E}" srcOrd="4" destOrd="0" presId="urn:microsoft.com/office/officeart/2005/8/layout/vList6"/>
    <dgm:cxn modelId="{C728E25A-2153-41B1-80C1-998C3EB22A24}" type="presParOf" srcId="{D2B6CCB0-22BE-4FA9-8297-155B6FB7146E}" destId="{BF6E003F-A070-4EA0-90CA-C2C0CA72192D}" srcOrd="0" destOrd="0" presId="urn:microsoft.com/office/officeart/2005/8/layout/vList6"/>
    <dgm:cxn modelId="{B9C334FE-A23D-48F1-A86B-0D6999EFCC0D}" type="presParOf" srcId="{D2B6CCB0-22BE-4FA9-8297-155B6FB7146E}" destId="{3C358AF8-E948-42DD-B9A6-DD4DA942FEA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223DD-0DCB-405E-89CC-5406382C217B}">
      <dsp:nvSpPr>
        <dsp:cNvPr id="0" name=""/>
        <dsp:cNvSpPr/>
      </dsp:nvSpPr>
      <dsp:spPr>
        <a:xfrm>
          <a:off x="3117611" y="1772"/>
          <a:ext cx="4676416" cy="95948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a:t>1-3 days, differentiate into (intra) </a:t>
          </a:r>
          <a:r>
            <a:rPr lang="en-US" sz="1400" b="1" kern="1200"/>
            <a:t>embryonic</a:t>
          </a:r>
          <a:r>
            <a:rPr lang="en-US" sz="1400" kern="1200"/>
            <a:t> and </a:t>
          </a:r>
          <a:r>
            <a:rPr lang="en-US" sz="1400" b="1" kern="1200"/>
            <a:t>extraembryonic </a:t>
          </a:r>
          <a:r>
            <a:rPr lang="en-US" sz="1000" b="0" kern="1200"/>
            <a:t>(like placenta, amniotic fluid and umbilical cord) </a:t>
          </a:r>
          <a:r>
            <a:rPr lang="en-US" sz="1400" kern="1200"/>
            <a:t>cell types. </a:t>
          </a:r>
          <a:r>
            <a:rPr lang="en-US" sz="1000" kern="1200"/>
            <a:t>(this type can differentiate into anything)</a:t>
          </a:r>
          <a:r>
            <a:rPr lang="en-US" sz="1400" kern="1200"/>
            <a:t> </a:t>
          </a:r>
          <a:endParaRPr lang="en-US" sz="1400" kern="1200" dirty="0"/>
        </a:p>
      </dsp:txBody>
      <dsp:txXfrm>
        <a:off x="3117611" y="121708"/>
        <a:ext cx="4316609" cy="719614"/>
      </dsp:txXfrm>
    </dsp:sp>
    <dsp:sp modelId="{6A02867E-E197-4954-9F23-BFE046DAFD90}">
      <dsp:nvSpPr>
        <dsp:cNvPr id="0" name=""/>
        <dsp:cNvSpPr/>
      </dsp:nvSpPr>
      <dsp:spPr>
        <a:xfrm>
          <a:off x="0" y="1772"/>
          <a:ext cx="3117611" cy="959486"/>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t>Totipotent (Total) </a:t>
          </a:r>
          <a:br>
            <a:rPr lang="en-US" sz="2000" b="1" kern="1200" dirty="0"/>
          </a:br>
          <a:r>
            <a:rPr lang="en-US" sz="2000" b="1" kern="1200" dirty="0"/>
            <a:t>(morula) </a:t>
          </a:r>
        </a:p>
      </dsp:txBody>
      <dsp:txXfrm>
        <a:off x="46838" y="48610"/>
        <a:ext cx="3023935" cy="865810"/>
      </dsp:txXfrm>
    </dsp:sp>
    <dsp:sp modelId="{DE5C97E7-84C5-49D8-A6AA-172B9C6FDEBC}">
      <dsp:nvSpPr>
        <dsp:cNvPr id="0" name=""/>
        <dsp:cNvSpPr/>
      </dsp:nvSpPr>
      <dsp:spPr>
        <a:xfrm>
          <a:off x="3117611" y="1065170"/>
          <a:ext cx="4676416" cy="95948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a:t>Descendants of totipotent cells and differentiate into cells of </a:t>
          </a:r>
          <a:r>
            <a:rPr lang="en-US" sz="1400" b="1" kern="1200"/>
            <a:t>3 germ layers</a:t>
          </a:r>
          <a:r>
            <a:rPr lang="en-US" sz="1200" b="1" kern="1200"/>
            <a:t>(ectoderm, mesoderm, endoderm)</a:t>
          </a:r>
          <a:r>
            <a:rPr lang="en-US" sz="1400" b="1" kern="1200"/>
            <a:t> | </a:t>
          </a:r>
          <a:r>
            <a:rPr lang="en-US" sz="1200" b="1" kern="1200"/>
            <a:t>Most important one that we use</a:t>
          </a:r>
          <a:endParaRPr lang="en-US" sz="1200" b="1" kern="1200" dirty="0"/>
        </a:p>
      </dsp:txBody>
      <dsp:txXfrm>
        <a:off x="3117611" y="1185106"/>
        <a:ext cx="4316609" cy="719614"/>
      </dsp:txXfrm>
    </dsp:sp>
    <dsp:sp modelId="{BE710308-EC9C-49B2-AA95-4ABE12584FFF}">
      <dsp:nvSpPr>
        <dsp:cNvPr id="0" name=""/>
        <dsp:cNvSpPr/>
      </dsp:nvSpPr>
      <dsp:spPr>
        <a:xfrm>
          <a:off x="0" y="1057207"/>
          <a:ext cx="3117611" cy="959486"/>
        </a:xfrm>
        <a:prstGeom prst="roundRect">
          <a:avLst/>
        </a:prstGeom>
        <a:solidFill>
          <a:schemeClr val="accent1">
            <a:shade val="80000"/>
            <a:hueOff val="56068"/>
            <a:satOff val="-13"/>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a:t>Pluripotent (plural) (blastocyst) </a:t>
          </a:r>
          <a:endParaRPr lang="en-US" sz="2000" b="1" kern="1200" dirty="0"/>
        </a:p>
      </dsp:txBody>
      <dsp:txXfrm>
        <a:off x="46838" y="1104045"/>
        <a:ext cx="3023935" cy="865810"/>
      </dsp:txXfrm>
    </dsp:sp>
    <dsp:sp modelId="{3C358AF8-E948-42DD-B9A6-DD4DA942FEA9}">
      <dsp:nvSpPr>
        <dsp:cNvPr id="0" name=""/>
        <dsp:cNvSpPr/>
      </dsp:nvSpPr>
      <dsp:spPr>
        <a:xfrm>
          <a:off x="3117611" y="2112641"/>
          <a:ext cx="4676416" cy="95948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Produce cells of </a:t>
          </a:r>
          <a:r>
            <a:rPr lang="en-US" sz="1400" b="1" kern="1200" dirty="0"/>
            <a:t>closely related </a:t>
          </a:r>
          <a:r>
            <a:rPr lang="en-US" sz="1400" kern="1200" dirty="0"/>
            <a:t>of cells (e.g. hematopoietic from bone marrow) </a:t>
          </a:r>
          <a:r>
            <a:rPr lang="en-US" sz="1400" b="1" kern="1200" dirty="0"/>
            <a:t>family stem cells.</a:t>
          </a:r>
        </a:p>
        <a:p>
          <a:pPr marL="114300" lvl="1" indent="-114300" algn="l" defTabSz="533400">
            <a:lnSpc>
              <a:spcPct val="90000"/>
            </a:lnSpc>
            <a:spcBef>
              <a:spcPct val="0"/>
            </a:spcBef>
            <a:spcAft>
              <a:spcPct val="15000"/>
            </a:spcAft>
            <a:buChar char="••"/>
          </a:pPr>
          <a:r>
            <a:rPr lang="en-US" sz="1200" b="0" kern="1200"/>
            <a:t>Used a lot in </a:t>
          </a:r>
          <a:r>
            <a:rPr lang="en-US" sz="1200" b="1" kern="1200"/>
            <a:t>clinical application </a:t>
          </a:r>
          <a:r>
            <a:rPr lang="en-US" sz="1200" b="0" kern="1200"/>
            <a:t>&amp; </a:t>
          </a:r>
          <a:r>
            <a:rPr lang="en-US" sz="1200" b="1" kern="1200"/>
            <a:t>treated some diseases </a:t>
          </a:r>
          <a:endParaRPr lang="en-US" sz="1200" b="1" kern="1200" dirty="0"/>
        </a:p>
      </dsp:txBody>
      <dsp:txXfrm>
        <a:off x="3117611" y="2232577"/>
        <a:ext cx="4316609" cy="719614"/>
      </dsp:txXfrm>
    </dsp:sp>
    <dsp:sp modelId="{BF6E003F-A070-4EA0-90CA-C2C0CA72192D}">
      <dsp:nvSpPr>
        <dsp:cNvPr id="0" name=""/>
        <dsp:cNvSpPr/>
      </dsp:nvSpPr>
      <dsp:spPr>
        <a:xfrm>
          <a:off x="0" y="2112641"/>
          <a:ext cx="3117611" cy="959486"/>
        </a:xfrm>
        <a:prstGeom prst="roundRect">
          <a:avLst/>
        </a:prstGeom>
        <a:solidFill>
          <a:schemeClr val="accent1">
            <a:shade val="80000"/>
            <a:hueOff val="112136"/>
            <a:satOff val="-27"/>
            <a:lumOff val="125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t>Multipotent (multiple)</a:t>
          </a:r>
        </a:p>
      </dsp:txBody>
      <dsp:txXfrm>
        <a:off x="46838" y="2159479"/>
        <a:ext cx="3023935" cy="865810"/>
      </dsp:txXfrm>
    </dsp:sp>
    <dsp:sp modelId="{D8EE93A5-5B6E-4675-BC83-354540910A26}">
      <dsp:nvSpPr>
        <dsp:cNvPr id="0" name=""/>
        <dsp:cNvSpPr/>
      </dsp:nvSpPr>
      <dsp:spPr>
        <a:xfrm>
          <a:off x="3117611" y="3168076"/>
          <a:ext cx="4676416" cy="95948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Differentiate into ONLY a </a:t>
          </a:r>
          <a:r>
            <a:rPr lang="en-US" sz="1400" b="1" kern="1200" dirty="0"/>
            <a:t>few cells</a:t>
          </a:r>
          <a:r>
            <a:rPr lang="en-US" sz="1400" kern="1200" dirty="0"/>
            <a:t>, such as lymphoid or myeloid stem cells </a:t>
          </a:r>
        </a:p>
        <a:p>
          <a:pPr marL="114300" lvl="1" indent="-114300" algn="l" defTabSz="622300">
            <a:lnSpc>
              <a:spcPct val="90000"/>
            </a:lnSpc>
            <a:spcBef>
              <a:spcPct val="0"/>
            </a:spcBef>
            <a:spcAft>
              <a:spcPct val="15000"/>
            </a:spcAft>
            <a:buChar char="••"/>
          </a:pPr>
          <a:endParaRPr lang="en-US" sz="1400" kern="1200" dirty="0"/>
        </a:p>
      </dsp:txBody>
      <dsp:txXfrm>
        <a:off x="3117611" y="3288012"/>
        <a:ext cx="4316609" cy="719614"/>
      </dsp:txXfrm>
    </dsp:sp>
    <dsp:sp modelId="{88F686FC-B7E3-4107-BEAE-3147C00BAA5E}">
      <dsp:nvSpPr>
        <dsp:cNvPr id="0" name=""/>
        <dsp:cNvSpPr/>
      </dsp:nvSpPr>
      <dsp:spPr>
        <a:xfrm>
          <a:off x="0" y="3168076"/>
          <a:ext cx="3117611" cy="959486"/>
        </a:xfrm>
        <a:prstGeom prst="roundRect">
          <a:avLst/>
        </a:prstGeom>
        <a:solidFill>
          <a:schemeClr val="accent1">
            <a:shade val="80000"/>
            <a:hueOff val="168204"/>
            <a:satOff val="-40"/>
            <a:lumOff val="188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t>Oligopotent</a:t>
          </a:r>
        </a:p>
      </dsp:txBody>
      <dsp:txXfrm>
        <a:off x="46838" y="3214914"/>
        <a:ext cx="3023935" cy="865810"/>
      </dsp:txXfrm>
    </dsp:sp>
    <dsp:sp modelId="{B00C16DB-1D75-4F82-89B3-C8767F6AFB95}">
      <dsp:nvSpPr>
        <dsp:cNvPr id="0" name=""/>
        <dsp:cNvSpPr/>
      </dsp:nvSpPr>
      <dsp:spPr>
        <a:xfrm>
          <a:off x="3117611" y="4223511"/>
          <a:ext cx="4676416" cy="95948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a:t>Produce ONLY </a:t>
          </a:r>
          <a:r>
            <a:rPr lang="en-US" sz="1400" b="1" kern="1200"/>
            <a:t>one cell </a:t>
          </a:r>
          <a:r>
            <a:rPr lang="en-US" sz="1400" kern="1200"/>
            <a:t>type (e.g. muscle stem cells)</a:t>
          </a:r>
          <a:endParaRPr lang="en-US" sz="1400" kern="1200" dirty="0"/>
        </a:p>
        <a:p>
          <a:pPr marL="114300" lvl="1" indent="-114300" algn="l" defTabSz="622300">
            <a:lnSpc>
              <a:spcPct val="90000"/>
            </a:lnSpc>
            <a:spcBef>
              <a:spcPct val="0"/>
            </a:spcBef>
            <a:spcAft>
              <a:spcPct val="15000"/>
            </a:spcAft>
            <a:buChar char="••"/>
          </a:pPr>
          <a:r>
            <a:rPr lang="en-US" sz="1400" kern="1200"/>
            <a:t>Like the sperm, it differentiate before leaving the testis and like the cells in the ovaries </a:t>
          </a:r>
          <a:endParaRPr lang="en-US" sz="1400" kern="1200" dirty="0"/>
        </a:p>
      </dsp:txBody>
      <dsp:txXfrm>
        <a:off x="3117611" y="4343447"/>
        <a:ext cx="4316609" cy="719614"/>
      </dsp:txXfrm>
    </dsp:sp>
    <dsp:sp modelId="{A26EB200-095A-45D5-B573-8E458657F924}">
      <dsp:nvSpPr>
        <dsp:cNvPr id="0" name=""/>
        <dsp:cNvSpPr/>
      </dsp:nvSpPr>
      <dsp:spPr>
        <a:xfrm>
          <a:off x="0" y="4223511"/>
          <a:ext cx="3117611" cy="959486"/>
        </a:xfrm>
        <a:prstGeom prst="roundRect">
          <a:avLst/>
        </a:prstGeom>
        <a:solidFill>
          <a:schemeClr val="accent1">
            <a:shade val="80000"/>
            <a:hueOff val="224272"/>
            <a:satOff val="-54"/>
            <a:lumOff val="250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t>Unipotent</a:t>
          </a:r>
        </a:p>
      </dsp:txBody>
      <dsp:txXfrm>
        <a:off x="46838" y="4270349"/>
        <a:ext cx="3023935" cy="865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223DD-0DCB-405E-89CC-5406382C217B}">
      <dsp:nvSpPr>
        <dsp:cNvPr id="0" name=""/>
        <dsp:cNvSpPr/>
      </dsp:nvSpPr>
      <dsp:spPr>
        <a:xfrm>
          <a:off x="2344446" y="101000"/>
          <a:ext cx="6361315" cy="1513912"/>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solidFill>
                <a:schemeClr val="tx1"/>
              </a:solidFill>
            </a:rPr>
            <a:t>Sources:</a:t>
          </a:r>
          <a:r>
            <a:rPr lang="en-US" sz="1400" b="0" kern="1200" dirty="0">
              <a:solidFill>
                <a:srgbClr val="FF66CC"/>
              </a:solidFill>
            </a:rPr>
            <a:t/>
          </a:r>
          <a:br>
            <a:rPr lang="en-US" sz="1400" b="0" kern="1200" dirty="0">
              <a:solidFill>
                <a:srgbClr val="FF66CC"/>
              </a:solidFill>
            </a:rPr>
          </a:br>
          <a:r>
            <a:rPr lang="en-US" sz="1400" b="0" kern="1200" dirty="0">
              <a:solidFill>
                <a:schemeClr val="tx1"/>
              </a:solidFill>
            </a:rPr>
            <a:t>IVF embryos, </a:t>
          </a:r>
          <a:r>
            <a:rPr lang="en-US" sz="1400" b="0" kern="1200" dirty="0">
              <a:solidFill>
                <a:srgbClr val="0070C0"/>
              </a:solidFill>
            </a:rPr>
            <a:t>SCNT,</a:t>
          </a:r>
          <a:r>
            <a:rPr lang="en-US" sz="1400" b="0" kern="1200" dirty="0">
              <a:solidFill>
                <a:srgbClr val="FF66CC"/>
              </a:solidFill>
            </a:rPr>
            <a:t> Aborted embryos, cloned embryos</a:t>
          </a:r>
        </a:p>
        <a:p>
          <a:pPr marL="114300" lvl="1" indent="-114300" algn="l" defTabSz="622300">
            <a:lnSpc>
              <a:spcPct val="90000"/>
            </a:lnSpc>
            <a:spcBef>
              <a:spcPct val="0"/>
            </a:spcBef>
            <a:spcAft>
              <a:spcPct val="15000"/>
            </a:spcAft>
            <a:buChar char="••"/>
          </a:pPr>
          <a:r>
            <a:rPr lang="en-US" sz="1400" b="1" kern="1200" dirty="0">
              <a:solidFill>
                <a:srgbClr val="FF66CC"/>
              </a:solidFill>
            </a:rPr>
            <a:t>Pluripotent &amp; large number can be harvested (Advantage)</a:t>
          </a:r>
        </a:p>
        <a:p>
          <a:pPr marL="114300" lvl="1" indent="-114300" algn="l" defTabSz="622300">
            <a:lnSpc>
              <a:spcPct val="90000"/>
            </a:lnSpc>
            <a:spcBef>
              <a:spcPct val="0"/>
            </a:spcBef>
            <a:spcAft>
              <a:spcPct val="15000"/>
            </a:spcAft>
            <a:buChar char="••"/>
          </a:pPr>
          <a:r>
            <a:rPr lang="en-US" sz="1400" b="1" kern="1200" dirty="0">
              <a:solidFill>
                <a:srgbClr val="FF66CC"/>
              </a:solidFill>
            </a:rPr>
            <a:t>May cause immune rejection &amp; Ethical concerns  (Disadvantage)</a:t>
          </a:r>
          <a:r>
            <a:rPr lang="en-US" sz="1400" b="1" kern="1200" dirty="0"/>
            <a:t>  </a:t>
          </a:r>
        </a:p>
      </dsp:txBody>
      <dsp:txXfrm>
        <a:off x="2344446" y="290239"/>
        <a:ext cx="5793598" cy="1135434"/>
      </dsp:txXfrm>
    </dsp:sp>
    <dsp:sp modelId="{6A02867E-E197-4954-9F23-BFE046DAFD90}">
      <dsp:nvSpPr>
        <dsp:cNvPr id="0" name=""/>
        <dsp:cNvSpPr/>
      </dsp:nvSpPr>
      <dsp:spPr>
        <a:xfrm>
          <a:off x="558659" y="101000"/>
          <a:ext cx="1795882" cy="151391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t>Embryonic</a:t>
          </a:r>
          <a:r>
            <a:rPr lang="en-US" sz="2000" b="1" kern="1200" dirty="0">
              <a:solidFill>
                <a:schemeClr val="bg1"/>
              </a:solidFill>
            </a:rPr>
            <a:t> </a:t>
          </a:r>
          <a:r>
            <a:rPr lang="en-US" sz="2000" b="1" kern="1200" dirty="0"/>
            <a:t>Stem Cells (ESC)</a:t>
          </a:r>
        </a:p>
      </dsp:txBody>
      <dsp:txXfrm>
        <a:off x="632562" y="174903"/>
        <a:ext cx="1648076" cy="1366106"/>
      </dsp:txXfrm>
    </dsp:sp>
    <dsp:sp modelId="{DE5C97E7-84C5-49D8-A6AA-172B9C6FDEBC}">
      <dsp:nvSpPr>
        <dsp:cNvPr id="0" name=""/>
        <dsp:cNvSpPr/>
      </dsp:nvSpPr>
      <dsp:spPr>
        <a:xfrm>
          <a:off x="2334114" y="1719024"/>
          <a:ext cx="7915870" cy="1847457"/>
        </a:xfrm>
        <a:prstGeom prst="rightArrow">
          <a:avLst>
            <a:gd name="adj1" fmla="val 75000"/>
            <a:gd name="adj2" fmla="val 50000"/>
          </a:avLst>
        </a:prstGeom>
        <a:solidFill>
          <a:srgbClr val="D0F1D6">
            <a:alpha val="89804"/>
          </a:srgbClr>
        </a:solidFill>
        <a:ln w="12700" cap="flat" cmpd="sng" algn="ctr">
          <a:solidFill>
            <a:schemeClr val="accent4">
              <a:tint val="40000"/>
              <a:alpha val="90000"/>
              <a:hueOff val="-4352041"/>
              <a:satOff val="28525"/>
              <a:lumOff val="12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solidFill>
                <a:srgbClr val="FF66CC"/>
              </a:solidFill>
            </a:rPr>
            <a:t>Sources:</a:t>
          </a:r>
          <a:r>
            <a:rPr lang="en-US" sz="1400" kern="1200" dirty="0">
              <a:solidFill>
                <a:srgbClr val="FF66CC"/>
              </a:solidFill>
            </a:rPr>
            <a:t/>
          </a:r>
          <a:br>
            <a:rPr lang="en-US" sz="1400" kern="1200" dirty="0">
              <a:solidFill>
                <a:srgbClr val="FF66CC"/>
              </a:solidFill>
            </a:rPr>
          </a:br>
          <a:r>
            <a:rPr lang="en-US" sz="1400" b="1" kern="1200" dirty="0">
              <a:solidFill>
                <a:srgbClr val="FF66CC"/>
              </a:solidFill>
            </a:rPr>
            <a:t>Bone Marrow</a:t>
          </a:r>
          <a:r>
            <a:rPr lang="en-US" sz="1400" kern="1200" dirty="0">
              <a:solidFill>
                <a:srgbClr val="FF66CC"/>
              </a:solidFill>
            </a:rPr>
            <a:t>, </a:t>
          </a:r>
          <a:r>
            <a:rPr lang="en-US" sz="1400" b="1" kern="1200" dirty="0">
              <a:solidFill>
                <a:srgbClr val="FF66CC"/>
              </a:solidFill>
            </a:rPr>
            <a:t>Placental Cord* </a:t>
          </a:r>
          <a:r>
            <a:rPr lang="en-US" sz="1400" kern="1200" dirty="0">
              <a:solidFill>
                <a:srgbClr val="FF66CC"/>
              </a:solidFill>
            </a:rPr>
            <a:t>&amp; </a:t>
          </a:r>
          <a:r>
            <a:rPr lang="en-US" sz="1400" b="1" kern="1200" dirty="0">
              <a:solidFill>
                <a:srgbClr val="FF66CC"/>
              </a:solidFill>
            </a:rPr>
            <a:t>Mesenchymal Stem cells</a:t>
          </a:r>
        </a:p>
        <a:p>
          <a:pPr marL="114300" lvl="1" indent="-114300" algn="l" defTabSz="622300">
            <a:lnSpc>
              <a:spcPct val="90000"/>
            </a:lnSpc>
            <a:spcBef>
              <a:spcPct val="0"/>
            </a:spcBef>
            <a:spcAft>
              <a:spcPct val="15000"/>
            </a:spcAft>
            <a:buChar char="••"/>
          </a:pPr>
          <a:r>
            <a:rPr lang="en-US" sz="1400" b="1" kern="1200" dirty="0">
              <a:solidFill>
                <a:srgbClr val="FF66CC"/>
              </a:solidFill>
            </a:rPr>
            <a:t>Multipotent &amp; Limited numbers and more difficult to isolate (Disadvantage)</a:t>
          </a:r>
        </a:p>
        <a:p>
          <a:pPr marL="114300" lvl="1" indent="-114300" algn="l" defTabSz="622300">
            <a:lnSpc>
              <a:spcPct val="90000"/>
            </a:lnSpc>
            <a:spcBef>
              <a:spcPct val="0"/>
            </a:spcBef>
            <a:spcAft>
              <a:spcPct val="15000"/>
            </a:spcAft>
            <a:buChar char="••"/>
          </a:pPr>
          <a:r>
            <a:rPr lang="en-US" sz="1400" b="1" kern="1200" dirty="0">
              <a:solidFill>
                <a:srgbClr val="FF66CC"/>
              </a:solidFill>
            </a:rPr>
            <a:t>No immune rejection &amp; No Ethical concerns (Advantage)</a:t>
          </a:r>
        </a:p>
        <a:p>
          <a:pPr marL="114300" lvl="1" indent="-114300" algn="l" defTabSz="622300">
            <a:lnSpc>
              <a:spcPct val="90000"/>
            </a:lnSpc>
            <a:spcBef>
              <a:spcPct val="0"/>
            </a:spcBef>
            <a:spcAft>
              <a:spcPct val="15000"/>
            </a:spcAft>
            <a:buChar char="••"/>
          </a:pPr>
          <a:r>
            <a:rPr lang="en-US" sz="1400" kern="1200" dirty="0"/>
            <a:t>Found in specific mature body tissues as well as the </a:t>
          </a:r>
          <a:r>
            <a:rPr lang="en-US" sz="1400" b="1" kern="1200" dirty="0"/>
            <a:t>umbilical cord </a:t>
          </a:r>
          <a:r>
            <a:rPr lang="en-US" sz="1400" kern="1200" dirty="0"/>
            <a:t>and </a:t>
          </a:r>
          <a:r>
            <a:rPr lang="en-US" sz="1400" b="1" kern="1200" dirty="0"/>
            <a:t>placenta</a:t>
          </a:r>
          <a:r>
            <a:rPr lang="en-US" sz="1400" kern="1200" dirty="0"/>
            <a:t> after birth.</a:t>
          </a:r>
          <a:endParaRPr lang="en-US" sz="1400" b="1" kern="1200" dirty="0"/>
        </a:p>
        <a:p>
          <a:pPr marL="114300" lvl="1" indent="-114300" algn="l" defTabSz="622300">
            <a:lnSpc>
              <a:spcPct val="90000"/>
            </a:lnSpc>
            <a:spcBef>
              <a:spcPct val="0"/>
            </a:spcBef>
            <a:spcAft>
              <a:spcPct val="15000"/>
            </a:spcAft>
            <a:buChar char="••"/>
          </a:pPr>
          <a:r>
            <a:rPr lang="en-US" sz="1400" kern="1200" dirty="0"/>
            <a:t>They also can be isolated of </a:t>
          </a:r>
          <a:r>
            <a:rPr lang="en-US" sz="1400" b="1" kern="1200" dirty="0"/>
            <a:t>developing embryos’ different tissues </a:t>
          </a:r>
        </a:p>
        <a:p>
          <a:pPr marL="114300" lvl="1" indent="-114300" algn="l" defTabSz="622300">
            <a:lnSpc>
              <a:spcPct val="90000"/>
            </a:lnSpc>
            <a:spcBef>
              <a:spcPct val="0"/>
            </a:spcBef>
            <a:spcAft>
              <a:spcPct val="15000"/>
            </a:spcAft>
            <a:buChar char="••"/>
          </a:pPr>
          <a:endParaRPr lang="en-US" sz="1400" b="1" kern="1200" dirty="0"/>
        </a:p>
      </dsp:txBody>
      <dsp:txXfrm>
        <a:off x="2334114" y="1949956"/>
        <a:ext cx="7223074" cy="1385593"/>
      </dsp:txXfrm>
    </dsp:sp>
    <dsp:sp modelId="{BE710308-EC9C-49B2-AA95-4ABE12584FFF}">
      <dsp:nvSpPr>
        <dsp:cNvPr id="0" name=""/>
        <dsp:cNvSpPr/>
      </dsp:nvSpPr>
      <dsp:spPr>
        <a:xfrm>
          <a:off x="552041" y="1777461"/>
          <a:ext cx="1794128" cy="1589274"/>
        </a:xfrm>
        <a:prstGeom prst="roundRect">
          <a:avLst/>
        </a:prstGeom>
        <a:solidFill>
          <a:schemeClr val="accent4">
            <a:hueOff val="-4135930"/>
            <a:satOff val="23223"/>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t>Adult Stem Cells (ASC):</a:t>
          </a:r>
        </a:p>
      </dsp:txBody>
      <dsp:txXfrm>
        <a:off x="629623" y="1855043"/>
        <a:ext cx="1638964" cy="1434110"/>
      </dsp:txXfrm>
    </dsp:sp>
    <dsp:sp modelId="{3C358AF8-E948-42DD-B9A6-DD4DA942FEA9}">
      <dsp:nvSpPr>
        <dsp:cNvPr id="0" name=""/>
        <dsp:cNvSpPr/>
      </dsp:nvSpPr>
      <dsp:spPr>
        <a:xfrm>
          <a:off x="2352709" y="3636590"/>
          <a:ext cx="4148988" cy="1513912"/>
        </a:xfrm>
        <a:prstGeom prst="rightArrow">
          <a:avLst>
            <a:gd name="adj1" fmla="val 75000"/>
            <a:gd name="adj2" fmla="val 50000"/>
          </a:avLst>
        </a:prstGeom>
        <a:solidFill>
          <a:schemeClr val="accent4">
            <a:tint val="40000"/>
            <a:alpha val="90000"/>
            <a:hueOff val="-8704081"/>
            <a:satOff val="57049"/>
            <a:lumOff val="2439"/>
            <a:alphaOff val="0"/>
          </a:schemeClr>
        </a:solidFill>
        <a:ln w="12700" cap="flat" cmpd="sng" algn="ctr">
          <a:solidFill>
            <a:schemeClr val="accent4">
              <a:tint val="40000"/>
              <a:alpha val="90000"/>
              <a:hueOff val="-8704081"/>
              <a:satOff val="57049"/>
              <a:lumOff val="24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bg1">
                  <a:lumMod val="50000"/>
                </a:schemeClr>
              </a:solidFill>
            </a:rPr>
            <a:t>Cells which are not stem cells but converted to stem cells</a:t>
          </a:r>
        </a:p>
        <a:p>
          <a:pPr marL="114300" lvl="1" indent="-114300" algn="l" defTabSz="622300">
            <a:lnSpc>
              <a:spcPct val="90000"/>
            </a:lnSpc>
            <a:spcBef>
              <a:spcPct val="0"/>
            </a:spcBef>
            <a:spcAft>
              <a:spcPct val="15000"/>
            </a:spcAft>
            <a:buChar char="••"/>
          </a:pPr>
          <a:r>
            <a:rPr lang="en-US" sz="1400" kern="1200" dirty="0">
              <a:solidFill>
                <a:schemeClr val="bg1">
                  <a:lumMod val="50000"/>
                </a:schemeClr>
              </a:solidFill>
            </a:rPr>
            <a:t>Slides 12 &amp; 13</a:t>
          </a:r>
        </a:p>
      </dsp:txBody>
      <dsp:txXfrm>
        <a:off x="2352709" y="3825829"/>
        <a:ext cx="3581271" cy="1135434"/>
      </dsp:txXfrm>
    </dsp:sp>
    <dsp:sp modelId="{BF6E003F-A070-4EA0-90CA-C2C0CA72192D}">
      <dsp:nvSpPr>
        <dsp:cNvPr id="0" name=""/>
        <dsp:cNvSpPr/>
      </dsp:nvSpPr>
      <dsp:spPr>
        <a:xfrm>
          <a:off x="556762" y="3636590"/>
          <a:ext cx="1795882" cy="1513912"/>
        </a:xfrm>
        <a:prstGeom prst="roundRect">
          <a:avLst/>
        </a:prstGeom>
        <a:solidFill>
          <a:schemeClr val="accent4">
            <a:hueOff val="-8271860"/>
            <a:satOff val="46445"/>
            <a:lumOff val="-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t>Induced pluripotent stem cells (IPSCs)</a:t>
          </a:r>
        </a:p>
      </dsp:txBody>
      <dsp:txXfrm>
        <a:off x="630665" y="3710493"/>
        <a:ext cx="1648076" cy="13661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8A9B6-F809-4B9F-9E0D-911763986ADD}">
      <dsp:nvSpPr>
        <dsp:cNvPr id="0" name=""/>
        <dsp:cNvSpPr/>
      </dsp:nvSpPr>
      <dsp:spPr>
        <a:xfrm>
          <a:off x="0" y="0"/>
          <a:ext cx="10792508" cy="478146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3DB2646-BCE0-4EF6-96B8-C9C22567682E}">
      <dsp:nvSpPr>
        <dsp:cNvPr id="0" name=""/>
        <dsp:cNvSpPr/>
      </dsp:nvSpPr>
      <dsp:spPr>
        <a:xfrm>
          <a:off x="131" y="1434440"/>
          <a:ext cx="1582097" cy="191258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0" kern="1200"/>
            <a:t>Embryonic human stem cells were first isolated in 1995 by dr. James thomson.</a:t>
          </a:r>
          <a:endParaRPr lang="en-US" sz="1400" b="0" kern="1200" dirty="0"/>
        </a:p>
      </dsp:txBody>
      <dsp:txXfrm>
        <a:off x="77363" y="1511672"/>
        <a:ext cx="1427633" cy="1758123"/>
      </dsp:txXfrm>
    </dsp:sp>
    <dsp:sp modelId="{78000851-C6B2-4194-9DCB-04BDA8F79CC9}">
      <dsp:nvSpPr>
        <dsp:cNvPr id="0" name=""/>
        <dsp:cNvSpPr/>
      </dsp:nvSpPr>
      <dsp:spPr>
        <a:xfrm>
          <a:off x="1845911" y="1434440"/>
          <a:ext cx="1582097" cy="191258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0" kern="1200">
              <a:uFill>
                <a:solidFill>
                  <a:srgbClr val="00B050"/>
                </a:solidFill>
              </a:uFill>
              <a:cs typeface="Times New Roman" pitchFamily="18" charset="0"/>
            </a:rPr>
            <a:t>Derived from </a:t>
          </a:r>
          <a:r>
            <a:rPr lang="en-US" sz="1400" b="1" kern="1200">
              <a:uFill>
                <a:solidFill>
                  <a:srgbClr val="00B050"/>
                </a:solidFill>
              </a:uFill>
              <a:cs typeface="Times New Roman" pitchFamily="18" charset="0"/>
            </a:rPr>
            <a:t>4-5 day old embryo </a:t>
          </a:r>
          <a:r>
            <a:rPr lang="en-US" sz="1400" b="0" kern="1200">
              <a:uFill>
                <a:solidFill>
                  <a:srgbClr val="00B050"/>
                </a:solidFill>
              </a:uFill>
              <a:cs typeface="Times New Roman" pitchFamily="18" charset="0"/>
            </a:rPr>
            <a:t>(</a:t>
          </a:r>
          <a:r>
            <a:rPr lang="en-US" sz="1400" b="0" u="heavy" kern="1200">
              <a:uFill>
                <a:solidFill>
                  <a:schemeClr val="accent5"/>
                </a:solidFill>
              </a:uFill>
              <a:cs typeface="Times New Roman" pitchFamily="18" charset="0"/>
            </a:rPr>
            <a:t>blastocyst</a:t>
          </a:r>
          <a:r>
            <a:rPr lang="en-US" sz="1400" b="0" kern="1200">
              <a:uFill>
                <a:solidFill>
                  <a:srgbClr val="00B050"/>
                </a:solidFill>
              </a:uFill>
              <a:cs typeface="Times New Roman" pitchFamily="18" charset="0"/>
            </a:rPr>
            <a:t>):</a:t>
          </a:r>
        </a:p>
        <a:p>
          <a:pPr lvl="0" algn="l" defTabSz="622300">
            <a:lnSpc>
              <a:spcPct val="90000"/>
            </a:lnSpc>
            <a:spcBef>
              <a:spcPct val="0"/>
            </a:spcBef>
            <a:spcAft>
              <a:spcPct val="35000"/>
            </a:spcAft>
          </a:pPr>
          <a:r>
            <a:rPr lang="en-US" sz="1400" b="0" u="heavy" kern="1200">
              <a:uFill>
                <a:solidFill>
                  <a:srgbClr val="0070C0"/>
                </a:solidFill>
              </a:uFill>
              <a:cs typeface="Times New Roman" pitchFamily="18" charset="0"/>
            </a:rPr>
            <a:t>1- Trophoblast</a:t>
          </a:r>
        </a:p>
        <a:p>
          <a:pPr lvl="0" algn="l" defTabSz="622300">
            <a:lnSpc>
              <a:spcPct val="90000"/>
            </a:lnSpc>
            <a:spcBef>
              <a:spcPct val="0"/>
            </a:spcBef>
            <a:spcAft>
              <a:spcPct val="35000"/>
            </a:spcAft>
          </a:pPr>
          <a:r>
            <a:rPr lang="en-US" sz="1400" b="0" u="heavy" kern="1200">
              <a:uFill>
                <a:solidFill>
                  <a:srgbClr val="00B0F0"/>
                </a:solidFill>
              </a:uFill>
              <a:cs typeface="Times New Roman" pitchFamily="18" charset="0"/>
            </a:rPr>
            <a:t>2- Blastocoel</a:t>
          </a:r>
        </a:p>
        <a:p>
          <a:pPr lvl="0" algn="l" defTabSz="622300">
            <a:lnSpc>
              <a:spcPct val="90000"/>
            </a:lnSpc>
            <a:spcBef>
              <a:spcPct val="0"/>
            </a:spcBef>
            <a:spcAft>
              <a:spcPct val="35000"/>
            </a:spcAft>
          </a:pPr>
          <a:r>
            <a:rPr lang="en-US" sz="1400" b="0" u="heavy" kern="1200">
              <a:uFill>
                <a:solidFill>
                  <a:srgbClr val="00B050"/>
                </a:solidFill>
              </a:uFill>
              <a:cs typeface="Times New Roman" pitchFamily="18" charset="0"/>
            </a:rPr>
            <a:t>3- Inner Cell Mass (ICS)</a:t>
          </a:r>
          <a:endParaRPr lang="en-US" sz="1400" b="0" kern="1200" dirty="0"/>
        </a:p>
      </dsp:txBody>
      <dsp:txXfrm>
        <a:off x="1923143" y="1511672"/>
        <a:ext cx="1427633" cy="1758123"/>
      </dsp:txXfrm>
    </dsp:sp>
    <dsp:sp modelId="{B902CF19-2C95-429E-BD64-0317F0718C6D}">
      <dsp:nvSpPr>
        <dsp:cNvPr id="0" name=""/>
        <dsp:cNvSpPr/>
      </dsp:nvSpPr>
      <dsp:spPr>
        <a:xfrm>
          <a:off x="3691691" y="1434440"/>
          <a:ext cx="1582097" cy="191258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0" kern="1200"/>
            <a:t>Isolate and transfer of ICS into culture dish in culture media</a:t>
          </a:r>
        </a:p>
        <a:p>
          <a:pPr lvl="0" algn="ctr" defTabSz="622300">
            <a:lnSpc>
              <a:spcPct val="90000"/>
            </a:lnSpc>
            <a:spcBef>
              <a:spcPct val="0"/>
            </a:spcBef>
            <a:spcAft>
              <a:spcPct val="35000"/>
            </a:spcAft>
          </a:pPr>
          <a:endParaRPr lang="en-US" sz="1400" b="0" kern="1200"/>
        </a:p>
        <a:p>
          <a:pPr lvl="0" algn="ctr" defTabSz="622300">
            <a:lnSpc>
              <a:spcPct val="90000"/>
            </a:lnSpc>
            <a:spcBef>
              <a:spcPct val="0"/>
            </a:spcBef>
            <a:spcAft>
              <a:spcPct val="35000"/>
            </a:spcAft>
          </a:pPr>
          <a:r>
            <a:rPr lang="en-US" sz="1400" b="1" kern="1200">
              <a:uFill>
                <a:solidFill>
                  <a:srgbClr val="00B050"/>
                </a:solidFill>
              </a:uFill>
              <a:cs typeface="Times New Roman" pitchFamily="18" charset="0"/>
            </a:rPr>
            <a:t>Culture at 37c and 5% CO2</a:t>
          </a:r>
          <a:endParaRPr lang="en-US" sz="1400" b="1" kern="1200" dirty="0"/>
        </a:p>
      </dsp:txBody>
      <dsp:txXfrm>
        <a:off x="3768923" y="1511672"/>
        <a:ext cx="1427633" cy="1758123"/>
      </dsp:txXfrm>
    </dsp:sp>
    <dsp:sp modelId="{86C30EDF-6071-4336-8C8C-04CE03D73C1C}">
      <dsp:nvSpPr>
        <dsp:cNvPr id="0" name=""/>
        <dsp:cNvSpPr/>
      </dsp:nvSpPr>
      <dsp:spPr>
        <a:xfrm>
          <a:off x="5537471" y="1434440"/>
          <a:ext cx="1582097" cy="191258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0" kern="1200">
              <a:uFill>
                <a:solidFill>
                  <a:srgbClr val="00B050"/>
                </a:solidFill>
              </a:uFill>
              <a:cs typeface="Times New Roman" pitchFamily="18" charset="0"/>
            </a:rPr>
            <a:t>Inner surface of culture dish is coated with </a:t>
          </a:r>
          <a:r>
            <a:rPr lang="en-US" sz="1400" b="1" kern="1200">
              <a:uFill>
                <a:solidFill>
                  <a:srgbClr val="00B050"/>
                </a:solidFill>
              </a:uFill>
              <a:cs typeface="Times New Roman" pitchFamily="18" charset="0"/>
            </a:rPr>
            <a:t>inactivated MEFs </a:t>
          </a:r>
          <a:r>
            <a:rPr lang="en-US" sz="1400" b="0" kern="1200">
              <a:uFill>
                <a:solidFill>
                  <a:srgbClr val="00B050"/>
                </a:solidFill>
              </a:uFill>
              <a:cs typeface="Times New Roman" pitchFamily="18" charset="0"/>
            </a:rPr>
            <a:t>as a </a:t>
          </a:r>
          <a:r>
            <a:rPr lang="en-US" sz="1400" b="1" u="heavy" kern="1200">
              <a:uFill>
                <a:solidFill>
                  <a:srgbClr val="92D050"/>
                </a:solidFill>
              </a:uFill>
              <a:cs typeface="Times New Roman" pitchFamily="18" charset="0"/>
            </a:rPr>
            <a:t>feeder cells</a:t>
          </a:r>
          <a:r>
            <a:rPr lang="en-US" sz="1400" b="0" u="heavy" kern="1200">
              <a:uFill>
                <a:solidFill>
                  <a:srgbClr val="92D050"/>
                </a:solidFill>
              </a:uFill>
              <a:cs typeface="Times New Roman" pitchFamily="18" charset="0"/>
            </a:rPr>
            <a:t>:</a:t>
          </a:r>
        </a:p>
        <a:p>
          <a:pPr lvl="0" algn="l" defTabSz="622300">
            <a:lnSpc>
              <a:spcPct val="90000"/>
            </a:lnSpc>
            <a:spcBef>
              <a:spcPct val="0"/>
            </a:spcBef>
            <a:spcAft>
              <a:spcPct val="35000"/>
            </a:spcAft>
          </a:pPr>
          <a:r>
            <a:rPr lang="en-US" sz="1400" b="0" kern="1200">
              <a:uFill>
                <a:solidFill>
                  <a:srgbClr val="00B050"/>
                </a:solidFill>
              </a:uFill>
              <a:cs typeface="Times New Roman" pitchFamily="18" charset="0"/>
            </a:rPr>
            <a:t>- Provides sticky surface for attachment &amp; Release nutrients</a:t>
          </a:r>
          <a:endParaRPr lang="en-US" sz="1400" b="0" kern="1200" dirty="0"/>
        </a:p>
      </dsp:txBody>
      <dsp:txXfrm>
        <a:off x="5614703" y="1511672"/>
        <a:ext cx="1427633" cy="1758123"/>
      </dsp:txXfrm>
    </dsp:sp>
    <dsp:sp modelId="{4598DFF4-F5EF-4141-912D-BF2EF66D0C1E}">
      <dsp:nvSpPr>
        <dsp:cNvPr id="0" name=""/>
        <dsp:cNvSpPr/>
      </dsp:nvSpPr>
      <dsp:spPr>
        <a:xfrm>
          <a:off x="7383251" y="1434440"/>
          <a:ext cx="1582097" cy="191258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0" kern="1200">
              <a:uFill>
                <a:solidFill>
                  <a:srgbClr val="00B050"/>
                </a:solidFill>
              </a:uFill>
              <a:cs typeface="Times New Roman" pitchFamily="18" charset="0"/>
            </a:rPr>
            <a:t>Cells divide and spread over the dish</a:t>
          </a:r>
          <a:endParaRPr lang="en-US" sz="1400" b="0" kern="1200" dirty="0"/>
        </a:p>
      </dsp:txBody>
      <dsp:txXfrm>
        <a:off x="7460483" y="1511672"/>
        <a:ext cx="1427633" cy="1758123"/>
      </dsp:txXfrm>
    </dsp:sp>
    <dsp:sp modelId="{43677761-4564-4BC1-B9DD-4E477BB038CE}">
      <dsp:nvSpPr>
        <dsp:cNvPr id="0" name=""/>
        <dsp:cNvSpPr/>
      </dsp:nvSpPr>
      <dsp:spPr>
        <a:xfrm>
          <a:off x="9229031" y="1434440"/>
          <a:ext cx="1582097" cy="191258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0" kern="1200">
              <a:uFill>
                <a:solidFill>
                  <a:srgbClr val="00B050"/>
                </a:solidFill>
              </a:uFill>
              <a:cs typeface="Times New Roman" pitchFamily="18" charset="0"/>
            </a:rPr>
            <a:t>ESCs are removed gently and plated into several different culture plates.</a:t>
          </a:r>
          <a:endParaRPr lang="en-US" sz="1400" b="0" kern="1200" dirty="0"/>
        </a:p>
      </dsp:txBody>
      <dsp:txXfrm>
        <a:off x="9306263" y="1511672"/>
        <a:ext cx="1427633" cy="17581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223DD-0DCB-405E-89CC-5406382C217B}">
      <dsp:nvSpPr>
        <dsp:cNvPr id="0" name=""/>
        <dsp:cNvSpPr/>
      </dsp:nvSpPr>
      <dsp:spPr>
        <a:xfrm>
          <a:off x="2662275" y="194667"/>
          <a:ext cx="5621041" cy="2377291"/>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solidFill>
                <a:schemeClr val="bg1">
                  <a:lumMod val="50000"/>
                </a:schemeClr>
              </a:solidFill>
            </a:rPr>
            <a:t>Dolly</a:t>
          </a:r>
          <a:r>
            <a:rPr lang="en-US" sz="1600" b="0" kern="1200" dirty="0">
              <a:solidFill>
                <a:schemeClr val="bg1">
                  <a:lumMod val="50000"/>
                </a:schemeClr>
              </a:solidFill>
            </a:rPr>
            <a:t> is a sheep that was cloned from another sheep using the same method we discussed before. An oocyte was deprived of its nucleus and a different nucleus was inserted and the blastocyst was reinserted into a surrogate mother. </a:t>
          </a:r>
        </a:p>
        <a:p>
          <a:pPr marL="171450" lvl="1" indent="-171450" algn="l" defTabSz="711200">
            <a:lnSpc>
              <a:spcPct val="90000"/>
            </a:lnSpc>
            <a:spcBef>
              <a:spcPct val="0"/>
            </a:spcBef>
            <a:spcAft>
              <a:spcPct val="15000"/>
            </a:spcAft>
            <a:buChar char="••"/>
          </a:pPr>
          <a:endParaRPr lang="en-US" sz="1600" b="1" kern="1200" dirty="0"/>
        </a:p>
        <a:p>
          <a:pPr marL="171450" lvl="1" indent="-171450" algn="l" defTabSz="711200">
            <a:lnSpc>
              <a:spcPct val="90000"/>
            </a:lnSpc>
            <a:spcBef>
              <a:spcPct val="0"/>
            </a:spcBef>
            <a:spcAft>
              <a:spcPct val="15000"/>
            </a:spcAft>
            <a:buChar char="••"/>
          </a:pPr>
          <a:endParaRPr lang="en-US" sz="1600" b="1" kern="1200" dirty="0"/>
        </a:p>
        <a:p>
          <a:pPr marL="171450" lvl="1" indent="-171450" algn="l" defTabSz="711200">
            <a:lnSpc>
              <a:spcPct val="90000"/>
            </a:lnSpc>
            <a:spcBef>
              <a:spcPct val="0"/>
            </a:spcBef>
            <a:spcAft>
              <a:spcPct val="15000"/>
            </a:spcAft>
            <a:buChar char="••"/>
          </a:pPr>
          <a:endParaRPr lang="en-US" sz="1600" kern="1200" dirty="0"/>
        </a:p>
      </dsp:txBody>
      <dsp:txXfrm>
        <a:off x="2662275" y="491828"/>
        <a:ext cx="4729557" cy="1782969"/>
      </dsp:txXfrm>
    </dsp:sp>
    <dsp:sp modelId="{6A02867E-E197-4954-9F23-BFE046DAFD90}">
      <dsp:nvSpPr>
        <dsp:cNvPr id="0" name=""/>
        <dsp:cNvSpPr/>
      </dsp:nvSpPr>
      <dsp:spPr>
        <a:xfrm>
          <a:off x="215025" y="345174"/>
          <a:ext cx="2447250" cy="20762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t>Reproductive Cloning</a:t>
          </a:r>
        </a:p>
      </dsp:txBody>
      <dsp:txXfrm>
        <a:off x="316381" y="446530"/>
        <a:ext cx="2244538" cy="1873567"/>
      </dsp:txXfrm>
    </dsp:sp>
    <dsp:sp modelId="{DE5C97E7-84C5-49D8-A6AA-172B9C6FDEBC}">
      <dsp:nvSpPr>
        <dsp:cNvPr id="0" name=""/>
        <dsp:cNvSpPr/>
      </dsp:nvSpPr>
      <dsp:spPr>
        <a:xfrm>
          <a:off x="2662275" y="2615630"/>
          <a:ext cx="5621041" cy="2377291"/>
        </a:xfrm>
        <a:prstGeom prst="rightArrow">
          <a:avLst>
            <a:gd name="adj1" fmla="val 75000"/>
            <a:gd name="adj2" fmla="val 50000"/>
          </a:avLst>
        </a:prstGeom>
        <a:solidFill>
          <a:schemeClr val="accent4">
            <a:tint val="40000"/>
            <a:alpha val="90000"/>
            <a:hueOff val="-8704081"/>
            <a:satOff val="57049"/>
            <a:lumOff val="2439"/>
            <a:alphaOff val="0"/>
          </a:schemeClr>
        </a:solidFill>
        <a:ln w="12700" cap="flat" cmpd="sng" algn="ctr">
          <a:solidFill>
            <a:schemeClr val="accent4">
              <a:tint val="40000"/>
              <a:alpha val="90000"/>
              <a:hueOff val="-8704081"/>
              <a:satOff val="57049"/>
              <a:lumOff val="24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Therapeutic cloning uses stem cells to </a:t>
          </a:r>
          <a:r>
            <a:rPr lang="en-US" sz="1600" b="1" kern="1200" dirty="0"/>
            <a:t>correct diseases </a:t>
          </a:r>
          <a:r>
            <a:rPr lang="en-US" sz="1600" b="1" kern="1200" dirty="0">
              <a:solidFill>
                <a:schemeClr val="accent3">
                  <a:lumMod val="75000"/>
                </a:schemeClr>
              </a:solidFill>
            </a:rPr>
            <a:t>(treatment) </a:t>
          </a:r>
          <a:r>
            <a:rPr lang="en-US" sz="1600" b="0" kern="1200" dirty="0"/>
            <a:t>and other health problems that someone may encounter.</a:t>
          </a:r>
        </a:p>
        <a:p>
          <a:pPr marL="171450" lvl="1" indent="-171450" algn="l" defTabSz="711200">
            <a:lnSpc>
              <a:spcPct val="90000"/>
            </a:lnSpc>
            <a:spcBef>
              <a:spcPct val="0"/>
            </a:spcBef>
            <a:spcAft>
              <a:spcPct val="15000"/>
            </a:spcAft>
            <a:buChar char="••"/>
          </a:pPr>
          <a:r>
            <a:rPr lang="en-US" sz="1600" b="0" kern="1200" dirty="0"/>
            <a:t>Therapeutic cloning does not cloned to make full humans but rather is used for the stem cells of embryo</a:t>
          </a:r>
        </a:p>
        <a:p>
          <a:pPr marL="171450" lvl="1" indent="-171450" algn="l" defTabSz="711200">
            <a:lnSpc>
              <a:spcPct val="90000"/>
            </a:lnSpc>
            <a:spcBef>
              <a:spcPct val="0"/>
            </a:spcBef>
            <a:spcAft>
              <a:spcPct val="15000"/>
            </a:spcAft>
            <a:buChar char="••"/>
          </a:pPr>
          <a:endParaRPr lang="en-US" sz="1600" kern="1200" dirty="0"/>
        </a:p>
      </dsp:txBody>
      <dsp:txXfrm>
        <a:off x="2662275" y="2912791"/>
        <a:ext cx="4729557" cy="1782969"/>
      </dsp:txXfrm>
    </dsp:sp>
    <dsp:sp modelId="{BE710308-EC9C-49B2-AA95-4ABE12584FFF}">
      <dsp:nvSpPr>
        <dsp:cNvPr id="0" name=""/>
        <dsp:cNvSpPr/>
      </dsp:nvSpPr>
      <dsp:spPr>
        <a:xfrm>
          <a:off x="215025" y="2766136"/>
          <a:ext cx="2447250" cy="2076279"/>
        </a:xfrm>
        <a:prstGeom prst="roundRect">
          <a:avLst/>
        </a:prstGeom>
        <a:solidFill>
          <a:schemeClr val="accent4">
            <a:hueOff val="-8271860"/>
            <a:satOff val="46445"/>
            <a:lumOff val="-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t>Therapeutic Cloning</a:t>
          </a:r>
        </a:p>
      </dsp:txBody>
      <dsp:txXfrm>
        <a:off x="316381" y="2867492"/>
        <a:ext cx="2244538" cy="18735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223DD-0DCB-405E-89CC-5406382C217B}">
      <dsp:nvSpPr>
        <dsp:cNvPr id="0" name=""/>
        <dsp:cNvSpPr/>
      </dsp:nvSpPr>
      <dsp:spPr>
        <a:xfrm>
          <a:off x="3117611" y="0"/>
          <a:ext cx="4676416" cy="1620240"/>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 large tumor mass measuring twice as the kidney is compressing it.</a:t>
          </a:r>
        </a:p>
      </dsp:txBody>
      <dsp:txXfrm>
        <a:off x="3117611" y="202530"/>
        <a:ext cx="4068826" cy="1215180"/>
      </dsp:txXfrm>
    </dsp:sp>
    <dsp:sp modelId="{6A02867E-E197-4954-9F23-BFE046DAFD90}">
      <dsp:nvSpPr>
        <dsp:cNvPr id="0" name=""/>
        <dsp:cNvSpPr/>
      </dsp:nvSpPr>
      <dsp:spPr>
        <a:xfrm>
          <a:off x="0" y="0"/>
          <a:ext cx="3117611" cy="16202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endParaRPr lang="en-US" sz="2000" b="1" kern="1200" dirty="0">
            <a:solidFill>
              <a:schemeClr val="bg1">
                <a:lumMod val="50000"/>
              </a:schemeClr>
            </a:solidFill>
          </a:endParaRPr>
        </a:p>
      </dsp:txBody>
      <dsp:txXfrm>
        <a:off x="79094" y="79094"/>
        <a:ext cx="2959423" cy="1462052"/>
      </dsp:txXfrm>
    </dsp:sp>
    <dsp:sp modelId="{DE5C97E7-84C5-49D8-A6AA-172B9C6FDEBC}">
      <dsp:nvSpPr>
        <dsp:cNvPr id="0" name=""/>
        <dsp:cNvSpPr/>
      </dsp:nvSpPr>
      <dsp:spPr>
        <a:xfrm>
          <a:off x="3117611" y="1782264"/>
          <a:ext cx="4676416" cy="1620240"/>
        </a:xfrm>
        <a:prstGeom prst="rightArrow">
          <a:avLst>
            <a:gd name="adj1" fmla="val 75000"/>
            <a:gd name="adj2" fmla="val 50000"/>
          </a:avLst>
        </a:prstGeom>
        <a:solidFill>
          <a:srgbClr val="D0F1D6">
            <a:alpha val="89804"/>
          </a:srgbClr>
        </a:solidFill>
        <a:ln w="12700" cap="flat" cmpd="sng" algn="ctr">
          <a:solidFill>
            <a:schemeClr val="accent4">
              <a:tint val="40000"/>
              <a:alpha val="90000"/>
              <a:hueOff val="-4352041"/>
              <a:satOff val="28525"/>
              <a:lumOff val="12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The teratoma was composed of mixed tissue patterns: skin with keratin, brain tissue, striated and smooth muscle, lymphoid tissue,….</a:t>
          </a:r>
          <a:endParaRPr lang="en-US" sz="1800" b="1" kern="1200" dirty="0">
            <a:solidFill>
              <a:schemeClr val="accent3">
                <a:lumMod val="75000"/>
              </a:schemeClr>
            </a:solidFill>
          </a:endParaRPr>
        </a:p>
        <a:p>
          <a:pPr marL="171450" lvl="1" indent="-171450" algn="l" defTabSz="800100">
            <a:lnSpc>
              <a:spcPct val="90000"/>
            </a:lnSpc>
            <a:spcBef>
              <a:spcPct val="0"/>
            </a:spcBef>
            <a:spcAft>
              <a:spcPct val="15000"/>
            </a:spcAft>
            <a:buChar char="••"/>
          </a:pPr>
          <a:endParaRPr lang="en-US" sz="1800" kern="1200" dirty="0"/>
        </a:p>
      </dsp:txBody>
      <dsp:txXfrm>
        <a:off x="3117611" y="1984794"/>
        <a:ext cx="4068826" cy="1215180"/>
      </dsp:txXfrm>
    </dsp:sp>
    <dsp:sp modelId="{BE710308-EC9C-49B2-AA95-4ABE12584FFF}">
      <dsp:nvSpPr>
        <dsp:cNvPr id="0" name=""/>
        <dsp:cNvSpPr/>
      </dsp:nvSpPr>
      <dsp:spPr>
        <a:xfrm>
          <a:off x="0" y="1782264"/>
          <a:ext cx="3117611" cy="1620240"/>
        </a:xfrm>
        <a:prstGeom prst="roundRect">
          <a:avLst/>
        </a:prstGeom>
        <a:solidFill>
          <a:schemeClr val="accent4">
            <a:hueOff val="-4135930"/>
            <a:satOff val="23223"/>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endParaRPr lang="en-US" sz="2000" b="1" kern="1200" dirty="0">
            <a:solidFill>
              <a:schemeClr val="bg1">
                <a:lumMod val="50000"/>
              </a:schemeClr>
            </a:solidFill>
          </a:endParaRPr>
        </a:p>
      </dsp:txBody>
      <dsp:txXfrm>
        <a:off x="79094" y="1861358"/>
        <a:ext cx="2959423" cy="1462052"/>
      </dsp:txXfrm>
    </dsp:sp>
    <dsp:sp modelId="{3C358AF8-E948-42DD-B9A6-DD4DA942FEA9}">
      <dsp:nvSpPr>
        <dsp:cNvPr id="0" name=""/>
        <dsp:cNvSpPr/>
      </dsp:nvSpPr>
      <dsp:spPr>
        <a:xfrm>
          <a:off x="3117611" y="3564529"/>
          <a:ext cx="4676416" cy="1620240"/>
        </a:xfrm>
        <a:prstGeom prst="rightArrow">
          <a:avLst>
            <a:gd name="adj1" fmla="val 75000"/>
            <a:gd name="adj2" fmla="val 50000"/>
          </a:avLst>
        </a:prstGeom>
        <a:solidFill>
          <a:schemeClr val="accent4">
            <a:tint val="40000"/>
            <a:alpha val="90000"/>
            <a:hueOff val="-8704081"/>
            <a:satOff val="57049"/>
            <a:lumOff val="2439"/>
            <a:alphaOff val="0"/>
          </a:schemeClr>
        </a:solidFill>
        <a:ln w="12700" cap="flat" cmpd="sng" algn="ctr">
          <a:solidFill>
            <a:schemeClr val="accent4">
              <a:tint val="40000"/>
              <a:alpha val="90000"/>
              <a:hueOff val="-8704081"/>
              <a:satOff val="57049"/>
              <a:lumOff val="24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CC3399"/>
              </a:solidFill>
            </a:rPr>
            <a:t>Teratoma Formation in Immunocompetent Mice After Syngeneic and Allogeneic Implantation of Germline Capable Mouse Embryonic Stem Cells, 2013</a:t>
          </a:r>
          <a:endParaRPr lang="en-US" sz="1800" b="1" kern="1200" dirty="0">
            <a:solidFill>
              <a:srgbClr val="CC3399"/>
            </a:solidFill>
          </a:endParaRPr>
        </a:p>
        <a:p>
          <a:pPr marL="171450" lvl="1" indent="-171450" algn="l" defTabSz="800100">
            <a:lnSpc>
              <a:spcPct val="90000"/>
            </a:lnSpc>
            <a:spcBef>
              <a:spcPct val="0"/>
            </a:spcBef>
            <a:spcAft>
              <a:spcPct val="15000"/>
            </a:spcAft>
            <a:buChar char="••"/>
          </a:pPr>
          <a:endParaRPr lang="en-US" sz="1800" kern="1200" dirty="0"/>
        </a:p>
      </dsp:txBody>
      <dsp:txXfrm>
        <a:off x="3117611" y="3767059"/>
        <a:ext cx="4068826" cy="1215180"/>
      </dsp:txXfrm>
    </dsp:sp>
    <dsp:sp modelId="{BF6E003F-A070-4EA0-90CA-C2C0CA72192D}">
      <dsp:nvSpPr>
        <dsp:cNvPr id="0" name=""/>
        <dsp:cNvSpPr/>
      </dsp:nvSpPr>
      <dsp:spPr>
        <a:xfrm>
          <a:off x="0" y="3564529"/>
          <a:ext cx="3117611" cy="1620240"/>
        </a:xfrm>
        <a:prstGeom prst="roundRect">
          <a:avLst/>
        </a:prstGeom>
        <a:solidFill>
          <a:schemeClr val="accent4">
            <a:hueOff val="-8271860"/>
            <a:satOff val="46445"/>
            <a:lumOff val="-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endParaRPr lang="en-US" sz="2000" b="1" kern="1200" dirty="0"/>
        </a:p>
      </dsp:txBody>
      <dsp:txXfrm>
        <a:off x="79094" y="3643623"/>
        <a:ext cx="2959423" cy="146205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5831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drive.google.com/open?id=1kDI0uDiMu9lh7EOrJ42AJmZyxZvzKLJiQOn_u9yaflg"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7" name="Shape 109">
            <a:extLst>
              <a:ext uri="{FF2B5EF4-FFF2-40B4-BE49-F238E27FC236}">
                <a16:creationId xmlns:a16="http://schemas.microsoft.com/office/drawing/2014/main" xmlns="" id="{92B83288-6382-48A9-9407-F200043D75FA}"/>
              </a:ext>
            </a:extLst>
          </p:cNvPr>
          <p:cNvPicPr preferRelativeResize="0"/>
          <p:nvPr/>
        </p:nvPicPr>
        <p:blipFill>
          <a:blip r:embed="rId2">
            <a:alphaModFix/>
          </a:blip>
          <a:stretch>
            <a:fillRect/>
          </a:stretch>
        </p:blipFill>
        <p:spPr>
          <a:xfrm>
            <a:off x="0" y="0"/>
            <a:ext cx="1666996" cy="1572126"/>
          </a:xfrm>
          <a:prstGeom prst="rect">
            <a:avLst/>
          </a:prstGeom>
          <a:noFill/>
          <a:ln>
            <a:noFill/>
          </a:ln>
        </p:spPr>
      </p:pic>
      <p:pic>
        <p:nvPicPr>
          <p:cNvPr id="8" name="Shape 110">
            <a:extLst>
              <a:ext uri="{FF2B5EF4-FFF2-40B4-BE49-F238E27FC236}">
                <a16:creationId xmlns:a16="http://schemas.microsoft.com/office/drawing/2014/main" xmlns="" id="{92A6CBCB-A062-4411-BBCB-950EE0FC5333}"/>
              </a:ext>
            </a:extLst>
          </p:cNvPr>
          <p:cNvPicPr preferRelativeResize="0"/>
          <p:nvPr/>
        </p:nvPicPr>
        <p:blipFill>
          <a:blip r:embed="rId3">
            <a:alphaModFix/>
          </a:blip>
          <a:stretch>
            <a:fillRect/>
          </a:stretch>
        </p:blipFill>
        <p:spPr>
          <a:xfrm>
            <a:off x="9930564" y="-1"/>
            <a:ext cx="2236214" cy="2060027"/>
          </a:xfrm>
          <a:prstGeom prst="rect">
            <a:avLst/>
          </a:prstGeom>
          <a:noFill/>
          <a:ln>
            <a:noFill/>
          </a:ln>
        </p:spPr>
      </p:pic>
      <p:sp>
        <p:nvSpPr>
          <p:cNvPr id="9" name="Shape 107">
            <a:extLst>
              <a:ext uri="{FF2B5EF4-FFF2-40B4-BE49-F238E27FC236}">
                <a16:creationId xmlns:a16="http://schemas.microsoft.com/office/drawing/2014/main" xmlns="" id="{00E8EAC2-46D8-4156-B122-3EE148D62A72}"/>
              </a:ext>
            </a:extLst>
          </p:cNvPr>
          <p:cNvSpPr txBox="1"/>
          <p:nvPr/>
        </p:nvSpPr>
        <p:spPr>
          <a:xfrm>
            <a:off x="85059" y="5693292"/>
            <a:ext cx="4328677" cy="607405"/>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GB" sz="1600" b="1" dirty="0">
                <a:latin typeface="+mn-lt"/>
                <a:cs typeface="+mn-cs"/>
              </a:rPr>
              <a:t>Please check our </a:t>
            </a:r>
            <a:r>
              <a:rPr lang="en-GB" sz="1600" b="1" u="sng" dirty="0">
                <a:solidFill>
                  <a:schemeClr val="accent1"/>
                </a:solidFill>
                <a:latin typeface="+mn-lt"/>
                <a:cs typeface="+mn-cs"/>
                <a:hlinkClick r:id="rId4"/>
              </a:rPr>
              <a:t>Editing File</a:t>
            </a:r>
            <a:endParaRPr sz="1600" b="1" dirty="0">
              <a:solidFill>
                <a:schemeClr val="accent1"/>
              </a:solidFill>
              <a:latin typeface="+mn-lt"/>
              <a:cs typeface="+mn-cs"/>
            </a:endParaRPr>
          </a:p>
        </p:txBody>
      </p:sp>
      <p:sp>
        <p:nvSpPr>
          <p:cNvPr id="10" name="Shape 55">
            <a:extLst>
              <a:ext uri="{FF2B5EF4-FFF2-40B4-BE49-F238E27FC236}">
                <a16:creationId xmlns:a16="http://schemas.microsoft.com/office/drawing/2014/main" xmlns="" id="{498B3F68-DD49-4A99-922A-5F3DD9CBB9A8}"/>
              </a:ext>
            </a:extLst>
          </p:cNvPr>
          <p:cNvSpPr/>
          <p:nvPr/>
        </p:nvSpPr>
        <p:spPr>
          <a:xfrm>
            <a:off x="3658685" y="10089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11" name="Shape 56">
            <a:extLst>
              <a:ext uri="{FF2B5EF4-FFF2-40B4-BE49-F238E27FC236}">
                <a16:creationId xmlns:a16="http://schemas.microsoft.com/office/drawing/2014/main" xmlns="" id="{CDF81E75-BF9D-4A8C-AFC0-95B62D115A04}"/>
              </a:ext>
            </a:extLst>
          </p:cNvPr>
          <p:cNvSpPr/>
          <p:nvPr/>
        </p:nvSpPr>
        <p:spPr>
          <a:xfrm rot="10800000">
            <a:off x="7091134" y="43556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13" name="Shape 113">
            <a:extLst>
              <a:ext uri="{FF2B5EF4-FFF2-40B4-BE49-F238E27FC236}">
                <a16:creationId xmlns:a16="http://schemas.microsoft.com/office/drawing/2014/main" xmlns="" id="{E201EE49-8AE4-4466-89D8-4BE602B15B0D}"/>
              </a:ext>
            </a:extLst>
          </p:cNvPr>
          <p:cNvSpPr txBox="1"/>
          <p:nvPr/>
        </p:nvSpPr>
        <p:spPr>
          <a:xfrm>
            <a:off x="9724292" y="6204902"/>
            <a:ext cx="2467708" cy="57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GB" sz="2500" b="1" dirty="0">
                <a:latin typeface="Arabic Typesetting"/>
                <a:ea typeface="Arabic Typesetting"/>
                <a:cs typeface="Arabic Typesetting"/>
                <a:sym typeface="Arabic Typesetting"/>
              </a:rPr>
              <a:t>{وَمَنْ يَتَوَكَّلْ عَلَى اللَّهِ فَهُوَ حَسْبُهُ}</a:t>
            </a:r>
            <a:endParaRPr sz="2500" b="1" dirty="0">
              <a:latin typeface="Arabic Typesetting"/>
              <a:ea typeface="Arabic Typesetting"/>
              <a:cs typeface="Arabic Typesetting"/>
              <a:sym typeface="Arabic Typesetting"/>
            </a:endParaRPr>
          </a:p>
        </p:txBody>
      </p:sp>
      <p:sp>
        <p:nvSpPr>
          <p:cNvPr id="14" name="TextBox 13">
            <a:extLst>
              <a:ext uri="{FF2B5EF4-FFF2-40B4-BE49-F238E27FC236}">
                <a16:creationId xmlns:a16="http://schemas.microsoft.com/office/drawing/2014/main" xmlns="" id="{BF69B414-FE47-4358-96E2-2E9405BB83BB}"/>
              </a:ext>
            </a:extLst>
          </p:cNvPr>
          <p:cNvSpPr txBox="1"/>
          <p:nvPr/>
        </p:nvSpPr>
        <p:spPr>
          <a:xfrm>
            <a:off x="5096079" y="5356671"/>
            <a:ext cx="1995055" cy="461665"/>
          </a:xfrm>
          <a:prstGeom prst="rect">
            <a:avLst/>
          </a:prstGeom>
          <a:noFill/>
        </p:spPr>
        <p:txBody>
          <a:bodyPr wrap="square" rtlCol="0">
            <a:spAutoFit/>
          </a:bodyPr>
          <a:lstStyle/>
          <a:p>
            <a:pPr algn="ctr"/>
            <a:r>
              <a:rPr lang="en-US" sz="2400" dirty="0">
                <a:latin typeface="Agency FB" panose="020B0503020202020204" pitchFamily="34" charset="0"/>
              </a:rPr>
              <a:t>Lecture (4)</a:t>
            </a:r>
          </a:p>
        </p:txBody>
      </p:sp>
      <p:sp>
        <p:nvSpPr>
          <p:cNvPr id="15" name="TextBox 14">
            <a:extLst>
              <a:ext uri="{FF2B5EF4-FFF2-40B4-BE49-F238E27FC236}">
                <a16:creationId xmlns:a16="http://schemas.microsoft.com/office/drawing/2014/main" xmlns="" id="{5A2C603F-DC25-45AA-8010-10BE80124BFF}"/>
              </a:ext>
            </a:extLst>
          </p:cNvPr>
          <p:cNvSpPr txBox="1"/>
          <p:nvPr/>
        </p:nvSpPr>
        <p:spPr>
          <a:xfrm>
            <a:off x="9525300" y="5275098"/>
            <a:ext cx="2666700" cy="950132"/>
          </a:xfrm>
          <a:prstGeom prst="rect">
            <a:avLst/>
          </a:prstGeom>
          <a:noFill/>
          <a:ln>
            <a:noFill/>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marL="360000" indent="-180000">
              <a:lnSpc>
                <a:spcPts val="2300"/>
              </a:lnSpc>
              <a:buFont typeface="Wingdings" panose="05000000000000000000" pitchFamily="2" charset="2"/>
              <a:buChar char="§"/>
            </a:pPr>
            <a:r>
              <a:rPr lang="en-US" sz="1600" b="1" dirty="0">
                <a:solidFill>
                  <a:srgbClr val="C00000"/>
                </a:solidFill>
                <a:latin typeface="+mn-lt"/>
                <a:cs typeface="Arial" panose="020B0604020202020204" pitchFamily="34" charset="0"/>
              </a:rPr>
              <a:t>Important</a:t>
            </a:r>
            <a:r>
              <a:rPr lang="en-US" sz="1600" b="1" dirty="0">
                <a:solidFill>
                  <a:srgbClr val="FF0000"/>
                </a:solidFill>
                <a:latin typeface="+mn-lt"/>
                <a:cs typeface="Arial" panose="020B0604020202020204" pitchFamily="34" charset="0"/>
              </a:rPr>
              <a:t> </a:t>
            </a:r>
          </a:p>
          <a:p>
            <a:pPr marL="360000" indent="-180000">
              <a:lnSpc>
                <a:spcPts val="2300"/>
              </a:lnSpc>
              <a:buFont typeface="Wingdings" panose="05000000000000000000" pitchFamily="2" charset="2"/>
              <a:buChar char="§"/>
            </a:pPr>
            <a:r>
              <a:rPr lang="en-US" sz="1600" b="1" dirty="0">
                <a:solidFill>
                  <a:srgbClr val="92D050"/>
                </a:solidFill>
                <a:latin typeface="+mn-lt"/>
                <a:cs typeface="Arial" panose="020B0604020202020204" pitchFamily="34" charset="0"/>
              </a:rPr>
              <a:t>Doctors Notes</a:t>
            </a:r>
          </a:p>
          <a:p>
            <a:pPr marL="360000" indent="-180000">
              <a:lnSpc>
                <a:spcPts val="2300"/>
              </a:lnSpc>
              <a:buFont typeface="Wingdings" panose="05000000000000000000" pitchFamily="2" charset="2"/>
              <a:buChar char="§"/>
            </a:pPr>
            <a:r>
              <a:rPr lang="en-US" sz="1600" b="1" dirty="0">
                <a:solidFill>
                  <a:schemeClr val="bg1">
                    <a:lumMod val="50000"/>
                  </a:schemeClr>
                </a:solidFill>
                <a:latin typeface="+mn-lt"/>
                <a:cs typeface="Arial" panose="020B0604020202020204" pitchFamily="34" charset="0"/>
              </a:rPr>
              <a:t>Notes/Extra explanation</a:t>
            </a:r>
          </a:p>
        </p:txBody>
      </p:sp>
      <p:sp>
        <p:nvSpPr>
          <p:cNvPr id="16" name="Rectangle 15">
            <a:extLst>
              <a:ext uri="{FF2B5EF4-FFF2-40B4-BE49-F238E27FC236}">
                <a16:creationId xmlns:a16="http://schemas.microsoft.com/office/drawing/2014/main" xmlns="" id="{2962D82B-189E-4C68-BAAC-08BC49E6CC27}"/>
              </a:ext>
            </a:extLst>
          </p:cNvPr>
          <p:cNvSpPr/>
          <p:nvPr/>
        </p:nvSpPr>
        <p:spPr>
          <a:xfrm>
            <a:off x="3658685" y="2168031"/>
            <a:ext cx="4874616" cy="2862322"/>
          </a:xfrm>
          <a:prstGeom prst="rect">
            <a:avLst/>
          </a:prstGeom>
        </p:spPr>
        <p:txBody>
          <a:bodyPr wrap="square">
            <a:spAutoFit/>
          </a:bodyPr>
          <a:lstStyle/>
          <a:p>
            <a:pPr algn="ctr"/>
            <a:r>
              <a:rPr lang="en-US" sz="6000" dirty="0">
                <a:latin typeface="Agency FB" panose="020B0503020202020204" pitchFamily="34" charset="0"/>
              </a:rPr>
              <a:t>Introduction to Pluripotent Stem Cells</a:t>
            </a:r>
          </a:p>
        </p:txBody>
      </p:sp>
      <p:sp>
        <p:nvSpPr>
          <p:cNvPr id="17" name="Shape 21">
            <a:extLst>
              <a:ext uri="{FF2B5EF4-FFF2-40B4-BE49-F238E27FC236}">
                <a16:creationId xmlns:a16="http://schemas.microsoft.com/office/drawing/2014/main" xmlns="" id="{E9866EDF-A8B3-4AB6-B960-409D315CBCBF}"/>
              </a:ext>
            </a:extLst>
          </p:cNvPr>
          <p:cNvSpPr/>
          <p:nvPr/>
        </p:nvSpPr>
        <p:spPr>
          <a:xfrm flipV="1">
            <a:off x="0" y="6720113"/>
            <a:ext cx="12192000" cy="137885"/>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TextBox 11">
            <a:extLst>
              <a:ext uri="{FF2B5EF4-FFF2-40B4-BE49-F238E27FC236}">
                <a16:creationId xmlns:a16="http://schemas.microsoft.com/office/drawing/2014/main" xmlns="" id="{ED0BC3FA-6127-4E75-8FD9-5AB056BD079C}"/>
              </a:ext>
            </a:extLst>
          </p:cNvPr>
          <p:cNvSpPr txBox="1"/>
          <p:nvPr/>
        </p:nvSpPr>
        <p:spPr>
          <a:xfrm>
            <a:off x="85061" y="6085388"/>
            <a:ext cx="4328678" cy="698717"/>
          </a:xfrm>
          <a:prstGeom prst="rect">
            <a:avLst/>
          </a:prstGeom>
          <a:ln w="28575">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spcBef>
                <a:spcPts val="200"/>
              </a:spcBef>
              <a:spcAft>
                <a:spcPts val="200"/>
              </a:spcAft>
            </a:pPr>
            <a:r>
              <a:rPr lang="ar-SA" sz="1400" b="1" dirty="0">
                <a:latin typeface="Calibri" panose="020F0502020204030204" pitchFamily="34" charset="0"/>
                <a:cs typeface="Calibri" panose="020F0502020204030204" pitchFamily="34" charset="0"/>
              </a:rPr>
              <a:t>هذا العمل مبني بشكل أساسي على عمل دفعة 436 مع المراجعة والتدقيق وإضافة الملاحظات ولا يغني عن المصدر الأساسي للمذاكرة</a:t>
            </a:r>
          </a:p>
        </p:txBody>
      </p:sp>
    </p:spTree>
    <p:extLst>
      <p:ext uri="{BB962C8B-B14F-4D97-AF65-F5344CB8AC3E}">
        <p14:creationId xmlns:p14="http://schemas.microsoft.com/office/powerpoint/2010/main" val="391402957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DCACC-88AC-4271-AD50-7A42F4F999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ar-SA"/>
              <a:t>انقر لتحرير نمط العنوان الرئيسي</a:t>
            </a:r>
            <a:endParaRPr lang="en-US"/>
          </a:p>
        </p:txBody>
      </p:sp>
      <p:sp>
        <p:nvSpPr>
          <p:cNvPr id="3" name="Picture Placeholder 2">
            <a:extLst>
              <a:ext uri="{FF2B5EF4-FFF2-40B4-BE49-F238E27FC236}">
                <a16:creationId xmlns:a16="http://schemas.microsoft.com/office/drawing/2014/main" xmlns="" id="{F2CD29E6-9DA0-43B2-AF62-29A0572914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a:p>
        </p:txBody>
      </p:sp>
      <p:sp>
        <p:nvSpPr>
          <p:cNvPr id="4" name="Text Placeholder 3">
            <a:extLst>
              <a:ext uri="{FF2B5EF4-FFF2-40B4-BE49-F238E27FC236}">
                <a16:creationId xmlns:a16="http://schemas.microsoft.com/office/drawing/2014/main" xmlns="" id="{CFE775B4-6F36-4CF9-BF85-303B65A0D8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Date Placeholder 4">
            <a:extLst>
              <a:ext uri="{FF2B5EF4-FFF2-40B4-BE49-F238E27FC236}">
                <a16:creationId xmlns:a16="http://schemas.microsoft.com/office/drawing/2014/main" xmlns="" id="{E39F652F-5A55-4D84-AD3F-A42964D89F88}"/>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xmlns="" id="{44DF2EF9-87B7-4584-A4EB-57051B15CB9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0BEE7BA5-E84F-4F6D-814C-560E5A4C0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526215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95361D-1266-48D3-B713-8F911990EF6D}"/>
              </a:ext>
            </a:extLst>
          </p:cNvPr>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Vertical Text Placeholder 2">
            <a:extLst>
              <a:ext uri="{FF2B5EF4-FFF2-40B4-BE49-F238E27FC236}">
                <a16:creationId xmlns:a16="http://schemas.microsoft.com/office/drawing/2014/main" xmlns="" id="{465B356E-E33B-4870-8B41-1AE9E4FD1D66}"/>
              </a:ext>
            </a:extLst>
          </p:cNvPr>
          <p:cNvSpPr>
            <a:spLocks noGrp="1"/>
          </p:cNvSpPr>
          <p:nvPr>
            <p:ph type="body" orient="vert" idx="1"/>
          </p:nvPr>
        </p:nvSpPr>
        <p:spPr>
          <a:xfrm>
            <a:off x="838200" y="1825625"/>
            <a:ext cx="10515600" cy="4351338"/>
          </a:xfrm>
          <a:prstGeom prst="rect">
            <a:avLst/>
          </a:prstGeo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a:extLst>
              <a:ext uri="{FF2B5EF4-FFF2-40B4-BE49-F238E27FC236}">
                <a16:creationId xmlns:a16="http://schemas.microsoft.com/office/drawing/2014/main" xmlns="" id="{B3FEAC92-6FF9-40D0-B8D5-BA99BC727F7C}"/>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xmlns="" id="{BE15B769-F857-4196-9756-DE0B4AE29D7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70732A03-8426-4A03-9B94-2316E84F342B}"/>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0437398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A6A25B4-3727-471C-8412-8FD0A33C2CC2}"/>
              </a:ext>
            </a:extLst>
          </p:cNvPr>
          <p:cNvSpPr txBox="1"/>
          <p:nvPr/>
        </p:nvSpPr>
        <p:spPr>
          <a:xfrm>
            <a:off x="0" y="0"/>
            <a:ext cx="12192000" cy="646331"/>
          </a:xfrm>
          <a:prstGeom prst="rect">
            <a:avLst/>
          </a:prstGeom>
          <a:noFill/>
        </p:spPr>
        <p:txBody>
          <a:bodyPr wrap="square" rtlCol="0">
            <a:spAutoFit/>
          </a:bodyPr>
          <a:lstStyle/>
          <a:p>
            <a:pPr algn="ctr"/>
            <a:r>
              <a:rPr lang="en-US" sz="3600" dirty="0">
                <a:solidFill>
                  <a:srgbClr val="CA945E"/>
                </a:solidFill>
                <a:latin typeface="Agency FB" panose="020B0503020202020204" pitchFamily="34" charset="0"/>
              </a:rPr>
              <a:t>MCQs</a:t>
            </a:r>
          </a:p>
        </p:txBody>
      </p:sp>
    </p:spTree>
    <p:extLst>
      <p:ext uri="{BB962C8B-B14F-4D97-AF65-F5344CB8AC3E}">
        <p14:creationId xmlns:p14="http://schemas.microsoft.com/office/powerpoint/2010/main" val="36227946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A6A25B4-3727-471C-8412-8FD0A33C2CC2}"/>
              </a:ext>
            </a:extLst>
          </p:cNvPr>
          <p:cNvSpPr txBox="1"/>
          <p:nvPr/>
        </p:nvSpPr>
        <p:spPr>
          <a:xfrm>
            <a:off x="0" y="0"/>
            <a:ext cx="12192000" cy="646331"/>
          </a:xfrm>
          <a:prstGeom prst="rect">
            <a:avLst/>
          </a:prstGeom>
          <a:noFill/>
        </p:spPr>
        <p:txBody>
          <a:bodyPr wrap="square" rtlCol="0">
            <a:spAutoFit/>
          </a:bodyPr>
          <a:lstStyle/>
          <a:p>
            <a:pPr algn="ctr"/>
            <a:r>
              <a:rPr lang="en-US" sz="3600" dirty="0">
                <a:solidFill>
                  <a:srgbClr val="CA945E"/>
                </a:solidFill>
                <a:latin typeface="Agency FB" panose="020B0503020202020204" pitchFamily="34" charset="0"/>
              </a:rPr>
              <a:t>SAQ</a:t>
            </a:r>
          </a:p>
        </p:txBody>
      </p:sp>
    </p:spTree>
    <p:extLst>
      <p:ext uri="{BB962C8B-B14F-4D97-AF65-F5344CB8AC3E}">
        <p14:creationId xmlns:p14="http://schemas.microsoft.com/office/powerpoint/2010/main" val="25168951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0CC9A26-57FC-426A-AC96-B2A19B7227D2}"/>
              </a:ext>
            </a:extLst>
          </p:cNvPr>
          <p:cNvSpPr txBox="1"/>
          <p:nvPr/>
        </p:nvSpPr>
        <p:spPr>
          <a:xfrm>
            <a:off x="3658685" y="2637981"/>
            <a:ext cx="4874616" cy="3323987"/>
          </a:xfrm>
          <a:prstGeom prst="rect">
            <a:avLst/>
          </a:prstGeom>
          <a:noFill/>
        </p:spPr>
        <p:txBody>
          <a:bodyPr wrap="square" numCol="1" rtlCol="0">
            <a:spAutoFit/>
          </a:bodyPr>
          <a:lstStyle/>
          <a:p>
            <a:pPr algn="ctr">
              <a:lnSpc>
                <a:spcPct val="150000"/>
              </a:lnSpc>
            </a:pPr>
            <a:r>
              <a:rPr lang="en-US" sz="2000" b="1" i="0" dirty="0">
                <a:solidFill>
                  <a:srgbClr val="CCA677"/>
                </a:solidFill>
                <a:effectLst/>
                <a:latin typeface="+mn-lt"/>
                <a:cs typeface="Arial" panose="020B0604020202020204" pitchFamily="34" charset="0"/>
              </a:rPr>
              <a:t>Team Leaders:</a:t>
            </a:r>
            <a:endParaRPr lang="en-GB" sz="2000" b="1" dirty="0">
              <a:solidFill>
                <a:schemeClr val="tx1"/>
              </a:solidFill>
              <a:latin typeface="+mn-lt"/>
              <a:ea typeface="Open Sans"/>
              <a:cs typeface="Arial" panose="020B0604020202020204" pitchFamily="34" charset="0"/>
              <a:sym typeface="Open Sans"/>
            </a:endParaRPr>
          </a:p>
          <a:p>
            <a:pPr algn="ctr"/>
            <a:r>
              <a:rPr lang="en-GB" sz="1800" b="1" dirty="0">
                <a:solidFill>
                  <a:schemeClr val="tx1"/>
                </a:solidFill>
                <a:latin typeface="+mn-lt"/>
                <a:ea typeface="Open Sans"/>
                <a:cs typeface="Arial" panose="020B0604020202020204" pitchFamily="34" charset="0"/>
                <a:sym typeface="Open Sans"/>
              </a:rPr>
              <a:t>Faisal Fahad Alsaif</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latin typeface="+mn-lt"/>
                <a:ea typeface="Open Sans"/>
                <a:cs typeface="Arial" panose="020B0604020202020204" pitchFamily="34" charset="0"/>
                <a:sym typeface="Open Sans"/>
              </a:rPr>
              <a:t>Rawan Mohammad Alharbi</a:t>
            </a:r>
          </a:p>
          <a:p>
            <a:pPr algn="ctr"/>
            <a:endParaRPr lang="en-GB" sz="1800" b="1" dirty="0">
              <a:solidFill>
                <a:schemeClr val="tx1"/>
              </a:solidFill>
              <a:latin typeface="+mn-lt"/>
              <a:ea typeface="Open Sans"/>
              <a:cs typeface="Arial" panose="020B0604020202020204" pitchFamily="34" charset="0"/>
              <a:sym typeface="Open Sans"/>
            </a:endParaRPr>
          </a:p>
          <a:p>
            <a:pPr algn="ctr"/>
            <a:endParaRPr lang="en-GB" sz="1800" b="1" dirty="0">
              <a:solidFill>
                <a:schemeClr val="tx1"/>
              </a:solidFill>
              <a:latin typeface="+mn-lt"/>
              <a:ea typeface="Open Sans"/>
              <a:cs typeface="Arial" panose="020B0604020202020204" pitchFamily="34" charset="0"/>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rgbClr val="CCA677"/>
                </a:solidFill>
                <a:effectLst/>
                <a:latin typeface="+mn-lt"/>
                <a:cs typeface="Arial" panose="020B0604020202020204" pitchFamily="34" charset="0"/>
              </a:rPr>
              <a:t>Team Members:</a:t>
            </a:r>
            <a:endParaRPr lang="en-GB" sz="2000" b="1" dirty="0">
              <a:solidFill>
                <a:schemeClr val="tx1"/>
              </a:solidFill>
              <a:latin typeface="+mn-lt"/>
              <a:ea typeface="Open Sans"/>
              <a:cs typeface="Arial" panose="020B0604020202020204" pitchFamily="34" charset="0"/>
              <a:sym typeface="Open Sans"/>
            </a:endParaRPr>
          </a:p>
          <a:p>
            <a:pPr algn="ctr"/>
            <a:r>
              <a:rPr lang="en-GB" sz="1800" b="1" dirty="0">
                <a:solidFill>
                  <a:schemeClr val="tx1"/>
                </a:solidFill>
                <a:latin typeface="+mn-lt"/>
                <a:ea typeface="Open Sans"/>
                <a:cs typeface="Arial" panose="020B0604020202020204" pitchFamily="34" charset="0"/>
                <a:sym typeface="Open Sans"/>
              </a:rPr>
              <a:t>Abdulaziz Aldukhayel</a:t>
            </a:r>
            <a:br>
              <a:rPr lang="en-GB" sz="1800" b="1" dirty="0">
                <a:solidFill>
                  <a:schemeClr val="tx1"/>
                </a:solidFill>
                <a:latin typeface="+mn-lt"/>
                <a:ea typeface="Open Sans"/>
                <a:cs typeface="Arial" panose="020B0604020202020204" pitchFamily="34" charset="0"/>
                <a:sym typeface="Open Sans"/>
              </a:rPr>
            </a:br>
            <a:r>
              <a:rPr lang="en-GB" sz="1800" b="1" dirty="0">
                <a:solidFill>
                  <a:schemeClr val="tx1"/>
                </a:solidFill>
                <a:latin typeface="+mn-lt"/>
                <a:ea typeface="Open Sans"/>
                <a:cs typeface="Arial" panose="020B0604020202020204" pitchFamily="34" charset="0"/>
                <a:sym typeface="Open Sans"/>
              </a:rPr>
              <a:t>‏Abdulrahman Alduhayyim</a:t>
            </a:r>
          </a:p>
          <a:p>
            <a:pPr algn="ctr"/>
            <a:r>
              <a:rPr lang="en-US" sz="1800" b="1" dirty="0">
                <a:solidFill>
                  <a:schemeClr val="tx1"/>
                </a:solidFill>
                <a:latin typeface="+mn-lt"/>
                <a:cs typeface="Arial" panose="020B0604020202020204" pitchFamily="34" charset="0"/>
              </a:rPr>
              <a:t>Rinad </a:t>
            </a:r>
            <a:r>
              <a:rPr lang="en-GB" sz="1800" b="1" dirty="0">
                <a:latin typeface="+mn-lt"/>
                <a:cs typeface="Arial" panose="020B0604020202020204" pitchFamily="34" charset="0"/>
              </a:rPr>
              <a:t>Alghoraiby</a:t>
            </a:r>
          </a:p>
          <a:p>
            <a:pPr algn="ctr"/>
            <a:r>
              <a:rPr lang="en-US" sz="1800" b="1" dirty="0">
                <a:solidFill>
                  <a:schemeClr val="tx1"/>
                </a:solidFill>
                <a:latin typeface="+mn-lt"/>
                <a:cs typeface="Arial" panose="020B0604020202020204" pitchFamily="34" charset="0"/>
              </a:rPr>
              <a:t>Majd Albarrak</a:t>
            </a:r>
          </a:p>
          <a:p>
            <a:pPr algn="ctr"/>
            <a:endParaRPr lang="en-US" sz="1800" b="1" dirty="0">
              <a:solidFill>
                <a:schemeClr val="tx1"/>
              </a:solidFill>
              <a:latin typeface="+mn-lt"/>
              <a:cs typeface="Arial" panose="020B0604020202020204" pitchFamily="34" charset="0"/>
            </a:endParaRPr>
          </a:p>
        </p:txBody>
      </p:sp>
      <p:pic>
        <p:nvPicPr>
          <p:cNvPr id="3" name="Shape 109">
            <a:extLst>
              <a:ext uri="{FF2B5EF4-FFF2-40B4-BE49-F238E27FC236}">
                <a16:creationId xmlns:a16="http://schemas.microsoft.com/office/drawing/2014/main" xmlns="" id="{44F89AF6-DEB5-422C-9C27-5DDDA5773509}"/>
              </a:ext>
            </a:extLst>
          </p:cNvPr>
          <p:cNvPicPr preferRelativeResize="0"/>
          <p:nvPr/>
        </p:nvPicPr>
        <p:blipFill>
          <a:blip r:embed="rId2">
            <a:alphaModFix/>
          </a:blip>
          <a:stretch>
            <a:fillRect/>
          </a:stretch>
        </p:blipFill>
        <p:spPr>
          <a:xfrm>
            <a:off x="0" y="0"/>
            <a:ext cx="1666996" cy="1572126"/>
          </a:xfrm>
          <a:prstGeom prst="rect">
            <a:avLst/>
          </a:prstGeom>
          <a:noFill/>
          <a:ln>
            <a:noFill/>
          </a:ln>
        </p:spPr>
      </p:pic>
      <p:pic>
        <p:nvPicPr>
          <p:cNvPr id="4" name="Shape 110">
            <a:extLst>
              <a:ext uri="{FF2B5EF4-FFF2-40B4-BE49-F238E27FC236}">
                <a16:creationId xmlns:a16="http://schemas.microsoft.com/office/drawing/2014/main" xmlns="" id="{5FE624D4-A56A-48D8-80AD-9C7B9D47374B}"/>
              </a:ext>
            </a:extLst>
          </p:cNvPr>
          <p:cNvPicPr preferRelativeResize="0"/>
          <p:nvPr/>
        </p:nvPicPr>
        <p:blipFill>
          <a:blip r:embed="rId3">
            <a:alphaModFix/>
          </a:blip>
          <a:stretch>
            <a:fillRect/>
          </a:stretch>
        </p:blipFill>
        <p:spPr>
          <a:xfrm>
            <a:off x="9930564" y="-1"/>
            <a:ext cx="2236214" cy="2060027"/>
          </a:xfrm>
          <a:prstGeom prst="rect">
            <a:avLst/>
          </a:prstGeom>
          <a:noFill/>
          <a:ln>
            <a:noFill/>
          </a:ln>
        </p:spPr>
      </p:pic>
      <p:sp>
        <p:nvSpPr>
          <p:cNvPr id="5" name="Shape 55">
            <a:extLst>
              <a:ext uri="{FF2B5EF4-FFF2-40B4-BE49-F238E27FC236}">
                <a16:creationId xmlns:a16="http://schemas.microsoft.com/office/drawing/2014/main" xmlns="" id="{437727BD-BA18-489D-8F25-BC3151EE5802}"/>
              </a:ext>
            </a:extLst>
          </p:cNvPr>
          <p:cNvSpPr/>
          <p:nvPr/>
        </p:nvSpPr>
        <p:spPr>
          <a:xfrm>
            <a:off x="3658685" y="10089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6" name="Shape 56">
            <a:extLst>
              <a:ext uri="{FF2B5EF4-FFF2-40B4-BE49-F238E27FC236}">
                <a16:creationId xmlns:a16="http://schemas.microsoft.com/office/drawing/2014/main" xmlns="" id="{6B278EB7-A02B-4BA5-B9F9-392A9901D434}"/>
              </a:ext>
            </a:extLst>
          </p:cNvPr>
          <p:cNvSpPr/>
          <p:nvPr/>
        </p:nvSpPr>
        <p:spPr>
          <a:xfrm rot="10800000">
            <a:off x="7091134" y="43556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7" name="Rectangle 6">
            <a:extLst>
              <a:ext uri="{FF2B5EF4-FFF2-40B4-BE49-F238E27FC236}">
                <a16:creationId xmlns:a16="http://schemas.microsoft.com/office/drawing/2014/main" xmlns="" id="{E9B62692-BE68-4B70-AC38-9014948FCBBF}"/>
              </a:ext>
            </a:extLst>
          </p:cNvPr>
          <p:cNvSpPr/>
          <p:nvPr/>
        </p:nvSpPr>
        <p:spPr>
          <a:xfrm>
            <a:off x="3658685" y="1095469"/>
            <a:ext cx="4874616" cy="1261884"/>
          </a:xfrm>
          <a:prstGeom prst="rect">
            <a:avLst/>
          </a:prstGeom>
        </p:spPr>
        <p:txBody>
          <a:bodyPr wrap="square">
            <a:spAutoFit/>
          </a:bodyPr>
          <a:lstStyle/>
          <a:p>
            <a:pPr algn="ctr"/>
            <a:r>
              <a:rPr lang="en-US" sz="3800" dirty="0">
                <a:latin typeface="Agency FB" panose="020B0503020202020204" pitchFamily="34" charset="0"/>
              </a:rPr>
              <a:t>Good luck</a:t>
            </a:r>
          </a:p>
          <a:p>
            <a:pPr algn="l"/>
            <a:r>
              <a:rPr lang="en-US" sz="3800" dirty="0">
                <a:latin typeface="Agency FB" panose="020B0503020202020204" pitchFamily="34" charset="0"/>
              </a:rPr>
              <a:t> Special thank for team436  </a:t>
            </a:r>
          </a:p>
        </p:txBody>
      </p:sp>
      <p:pic>
        <p:nvPicPr>
          <p:cNvPr id="8" name="Picture 7">
            <a:extLst>
              <a:ext uri="{FF2B5EF4-FFF2-40B4-BE49-F238E27FC236}">
                <a16:creationId xmlns:a16="http://schemas.microsoft.com/office/drawing/2014/main" xmlns="" id="{35B4F9E3-3979-4AC6-8BAC-054F31D8C96B}"/>
              </a:ext>
            </a:extLst>
          </p:cNvPr>
          <p:cNvPicPr>
            <a:picLocks noChangeAspect="1"/>
          </p:cNvPicPr>
          <p:nvPr/>
        </p:nvPicPr>
        <p:blipFill>
          <a:blip r:embed="rId4"/>
          <a:stretch>
            <a:fillRect/>
          </a:stretch>
        </p:blipFill>
        <p:spPr>
          <a:xfrm>
            <a:off x="7928027" y="1810389"/>
            <a:ext cx="448520" cy="448520"/>
          </a:xfrm>
          <a:prstGeom prst="rect">
            <a:avLst/>
          </a:prstGeom>
        </p:spPr>
      </p:pic>
      <p:sp>
        <p:nvSpPr>
          <p:cNvPr id="13" name="TextBox 12">
            <a:extLst>
              <a:ext uri="{FF2B5EF4-FFF2-40B4-BE49-F238E27FC236}">
                <a16:creationId xmlns:a16="http://schemas.microsoft.com/office/drawing/2014/main" xmlns="" id="{C4BF4CDD-45E6-4AE3-8C18-1C0EA758B99B}"/>
              </a:ext>
            </a:extLst>
          </p:cNvPr>
          <p:cNvSpPr txBox="1"/>
          <p:nvPr/>
        </p:nvSpPr>
        <p:spPr>
          <a:xfrm>
            <a:off x="8807359" y="5552471"/>
            <a:ext cx="3359419" cy="669414"/>
          </a:xfrm>
          <a:prstGeom prst="rect">
            <a:avLst/>
          </a:prstGeom>
          <a:noFill/>
          <a:ln>
            <a:noFill/>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marL="360000" indent="-180000">
              <a:lnSpc>
                <a:spcPts val="2300"/>
              </a:lnSpc>
              <a:buFont typeface="Wingdings" panose="05000000000000000000" pitchFamily="2" charset="2"/>
              <a:buChar char="§"/>
            </a:pPr>
            <a:r>
              <a:rPr lang="en-US" sz="1800" b="0" dirty="0">
                <a:solidFill>
                  <a:schemeClr val="tx1"/>
                </a:solidFill>
                <a:latin typeface="+mn-lt"/>
                <a:cs typeface="Arial" panose="020B0604020202020204" pitchFamily="34" charset="0"/>
              </a:rPr>
              <a:t>References:</a:t>
            </a:r>
          </a:p>
          <a:p>
            <a:pPr marL="540000" indent="-180000">
              <a:lnSpc>
                <a:spcPts val="2300"/>
              </a:lnSpc>
              <a:buFont typeface="+mj-lt"/>
              <a:buAutoNum type="arabicPeriod"/>
            </a:pPr>
            <a:r>
              <a:rPr lang="en-US" sz="1800" b="0" dirty="0">
                <a:solidFill>
                  <a:schemeClr val="tx1"/>
                </a:solidFill>
                <a:latin typeface="+mn-lt"/>
                <a:cs typeface="Arial" panose="020B0604020202020204" pitchFamily="34" charset="0"/>
              </a:rPr>
              <a:t>Girls’ &amp; Boys’ Slides</a:t>
            </a:r>
          </a:p>
        </p:txBody>
      </p:sp>
      <p:sp>
        <p:nvSpPr>
          <p:cNvPr id="14" name="Shape 21">
            <a:extLst>
              <a:ext uri="{FF2B5EF4-FFF2-40B4-BE49-F238E27FC236}">
                <a16:creationId xmlns:a16="http://schemas.microsoft.com/office/drawing/2014/main" xmlns="" id="{CE4F9F2B-F48E-4434-8232-E45142D8C9E8}"/>
              </a:ext>
            </a:extLst>
          </p:cNvPr>
          <p:cNvSpPr/>
          <p:nvPr/>
        </p:nvSpPr>
        <p:spPr>
          <a:xfrm flipV="1">
            <a:off x="0" y="6720113"/>
            <a:ext cx="12192000" cy="137885"/>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9" name="مجموعة 7">
            <a:extLst>
              <a:ext uri="{FF2B5EF4-FFF2-40B4-BE49-F238E27FC236}">
                <a16:creationId xmlns:a16="http://schemas.microsoft.com/office/drawing/2014/main" xmlns="" id="{4A3A3766-B9E0-4998-AC30-F36A54897C55}"/>
              </a:ext>
            </a:extLst>
          </p:cNvPr>
          <p:cNvGrpSpPr/>
          <p:nvPr/>
        </p:nvGrpSpPr>
        <p:grpSpPr>
          <a:xfrm>
            <a:off x="166664" y="6075936"/>
            <a:ext cx="404082" cy="718195"/>
            <a:chOff x="3955103" y="5434210"/>
            <a:chExt cx="404082" cy="718195"/>
          </a:xfrm>
        </p:grpSpPr>
        <p:pic>
          <p:nvPicPr>
            <p:cNvPr id="10" name="صورة 4">
              <a:extLst>
                <a:ext uri="{FF2B5EF4-FFF2-40B4-BE49-F238E27FC236}">
                  <a16:creationId xmlns:a16="http://schemas.microsoft.com/office/drawing/2014/main" xmlns="" id="{31EE6DB7-45F1-43CF-8114-40278D7E5587}"/>
                </a:ext>
              </a:extLst>
            </p:cNvPr>
            <p:cNvPicPr>
              <a:picLocks noChangeAspect="1"/>
            </p:cNvPicPr>
            <p:nvPr/>
          </p:nvPicPr>
          <p:blipFill>
            <a:blip r:embed="rId5"/>
            <a:stretch>
              <a:fillRect/>
            </a:stretch>
          </p:blipFill>
          <p:spPr>
            <a:xfrm>
              <a:off x="3955103" y="5808367"/>
              <a:ext cx="344038" cy="344038"/>
            </a:xfrm>
            <a:prstGeom prst="rect">
              <a:avLst/>
            </a:prstGeom>
          </p:spPr>
        </p:pic>
        <p:pic>
          <p:nvPicPr>
            <p:cNvPr id="11" name="صورة 6">
              <a:extLst>
                <a:ext uri="{FF2B5EF4-FFF2-40B4-BE49-F238E27FC236}">
                  <a16:creationId xmlns:a16="http://schemas.microsoft.com/office/drawing/2014/main" xmlns="" id="{40797649-1300-41F9-B2AA-9EC8270CB34A}"/>
                </a:ext>
              </a:extLst>
            </p:cNvPr>
            <p:cNvPicPr>
              <a:picLocks noChangeAspect="1"/>
            </p:cNvPicPr>
            <p:nvPr/>
          </p:nvPicPr>
          <p:blipFill>
            <a:blip r:embed="rId6"/>
            <a:stretch>
              <a:fillRect/>
            </a:stretch>
          </p:blipFill>
          <p:spPr>
            <a:xfrm>
              <a:off x="3955103" y="5434210"/>
              <a:ext cx="404082" cy="328654"/>
            </a:xfrm>
            <a:prstGeom prst="rect">
              <a:avLst/>
            </a:prstGeom>
          </p:spPr>
        </p:pic>
      </p:grpSp>
      <p:sp>
        <p:nvSpPr>
          <p:cNvPr id="12" name="TextBox 11">
            <a:extLst>
              <a:ext uri="{FF2B5EF4-FFF2-40B4-BE49-F238E27FC236}">
                <a16:creationId xmlns:a16="http://schemas.microsoft.com/office/drawing/2014/main" xmlns="" id="{78E10973-6909-496D-B669-80D56397A4D5}"/>
              </a:ext>
            </a:extLst>
          </p:cNvPr>
          <p:cNvSpPr txBox="1"/>
          <p:nvPr/>
        </p:nvSpPr>
        <p:spPr>
          <a:xfrm>
            <a:off x="500294" y="5913762"/>
            <a:ext cx="4874616" cy="880369"/>
          </a:xfrm>
          <a:prstGeom prst="rect">
            <a:avLst/>
          </a:prstGeom>
          <a:noFill/>
        </p:spPr>
        <p:txBody>
          <a:bodyPr wrap="square" rtlCol="0">
            <a:spAutoFit/>
          </a:bodyPr>
          <a:lstStyle/>
          <a:p>
            <a:pPr algn="l">
              <a:lnSpc>
                <a:spcPct val="150000"/>
              </a:lnSpc>
            </a:pPr>
            <a:r>
              <a:rPr lang="en-GB" sz="1800" b="0" i="0" dirty="0">
                <a:solidFill>
                  <a:schemeClr val="bg1">
                    <a:lumMod val="50000"/>
                  </a:schemeClr>
                </a:solidFill>
                <a:effectLst/>
                <a:latin typeface="+mn-lt"/>
                <a:cs typeface="Arial" panose="020B0604020202020204" pitchFamily="34" charset="0"/>
              </a:rPr>
              <a:t>Twitter.com</a:t>
            </a:r>
            <a:r>
              <a:rPr lang="ar-SA" sz="1800" b="0" i="0" dirty="0">
                <a:solidFill>
                  <a:schemeClr val="bg1">
                    <a:lumMod val="50000"/>
                  </a:schemeClr>
                </a:solidFill>
                <a:effectLst/>
                <a:latin typeface="+mn-lt"/>
                <a:cs typeface="Arial" panose="020B0604020202020204" pitchFamily="34" charset="0"/>
              </a:rPr>
              <a:t>/</a:t>
            </a:r>
            <a:r>
              <a:rPr lang="en-US" sz="1800" b="0" i="0" dirty="0">
                <a:solidFill>
                  <a:schemeClr val="bg1">
                    <a:lumMod val="50000"/>
                  </a:schemeClr>
                </a:solidFill>
                <a:effectLst/>
                <a:latin typeface="+mn-lt"/>
                <a:cs typeface="Arial" panose="020B0604020202020204" pitchFamily="34" charset="0"/>
              </a:rPr>
              <a:t>Anatomy437</a:t>
            </a:r>
          </a:p>
          <a:p>
            <a:pPr algn="l">
              <a:lnSpc>
                <a:spcPct val="150000"/>
              </a:lnSpc>
            </a:pPr>
            <a:r>
              <a:rPr lang="en-US" sz="1800" b="0" i="0" dirty="0">
                <a:solidFill>
                  <a:schemeClr val="bg1">
                    <a:lumMod val="50000"/>
                  </a:schemeClr>
                </a:solidFill>
                <a:effectLst/>
                <a:latin typeface="+mn-lt"/>
                <a:cs typeface="Arial" panose="020B0604020202020204" pitchFamily="34" charset="0"/>
              </a:rPr>
              <a:t>Anatomyteam.437@gmail.com</a:t>
            </a:r>
          </a:p>
        </p:txBody>
      </p:sp>
    </p:spTree>
    <p:extLst>
      <p:ext uri="{BB962C8B-B14F-4D97-AF65-F5344CB8AC3E}">
        <p14:creationId xmlns:p14="http://schemas.microsoft.com/office/powerpoint/2010/main" val="24244835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01F8F-1632-4F29-9DD0-22024A4CE4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ar-SA"/>
              <a:t>انقر لتحرير نمط العنوان الرئيسي</a:t>
            </a:r>
            <a:endParaRPr lang="en-US"/>
          </a:p>
        </p:txBody>
      </p:sp>
      <p:sp>
        <p:nvSpPr>
          <p:cNvPr id="3" name="Subtitle 2">
            <a:extLst>
              <a:ext uri="{FF2B5EF4-FFF2-40B4-BE49-F238E27FC236}">
                <a16:creationId xmlns:a16="http://schemas.microsoft.com/office/drawing/2014/main" xmlns="" id="{3D915088-A686-41D9-9E3C-2014377428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endParaRPr lang="en-US"/>
          </a:p>
        </p:txBody>
      </p:sp>
      <p:sp>
        <p:nvSpPr>
          <p:cNvPr id="4" name="Date Placeholder 3">
            <a:extLst>
              <a:ext uri="{FF2B5EF4-FFF2-40B4-BE49-F238E27FC236}">
                <a16:creationId xmlns:a16="http://schemas.microsoft.com/office/drawing/2014/main" xmlns="" id="{1A402DC9-A02D-46E3-8231-867813750E6D}"/>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xmlns="" id="{245E5E4A-AD5F-4D0E-9EAC-EC13A71AA29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63C26F55-39A8-4D53-9461-79B1D14887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4752540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6E1DB6-1226-47C2-BAA4-2C24851EA8AE}"/>
              </a:ext>
            </a:extLst>
          </p:cNvPr>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Content Placeholder 2">
            <a:extLst>
              <a:ext uri="{FF2B5EF4-FFF2-40B4-BE49-F238E27FC236}">
                <a16:creationId xmlns:a16="http://schemas.microsoft.com/office/drawing/2014/main" xmlns="" id="{EA9CCA17-5C08-4253-ADCB-BAC3690E8394}"/>
              </a:ext>
            </a:extLst>
          </p:cNvPr>
          <p:cNvSpPr>
            <a:spLocks noGrp="1"/>
          </p:cNvSpPr>
          <p:nvPr>
            <p:ph idx="1"/>
          </p:nvPr>
        </p:nvSpPr>
        <p:spPr>
          <a:xfrm>
            <a:off x="838200" y="1825625"/>
            <a:ext cx="10515600" cy="4351338"/>
          </a:xfrm>
          <a:prstGeom prst="rect">
            <a:avLst/>
          </a:prstGeo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a:extLst>
              <a:ext uri="{FF2B5EF4-FFF2-40B4-BE49-F238E27FC236}">
                <a16:creationId xmlns:a16="http://schemas.microsoft.com/office/drawing/2014/main" xmlns="" id="{08BE24BD-19EA-4B0B-8D8F-11B2133DEFAD}"/>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xmlns="" id="{23E0260A-4F2B-45B9-92B0-243CF3B5E26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83DAB8F8-BDB9-4883-91D3-188746DE75A1}"/>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615652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EF5DB0-DF20-4BFE-ABEE-3F19EF6A91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ar-SA"/>
              <a:t>انقر لتحرير نمط العنوان الرئيسي</a:t>
            </a:r>
            <a:endParaRPr lang="en-US"/>
          </a:p>
        </p:txBody>
      </p:sp>
      <p:sp>
        <p:nvSpPr>
          <p:cNvPr id="3" name="Text Placeholder 2">
            <a:extLst>
              <a:ext uri="{FF2B5EF4-FFF2-40B4-BE49-F238E27FC236}">
                <a16:creationId xmlns:a16="http://schemas.microsoft.com/office/drawing/2014/main" xmlns="" id="{7D3232E2-5ACC-43AD-A4A7-A84492D759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Date Placeholder 3">
            <a:extLst>
              <a:ext uri="{FF2B5EF4-FFF2-40B4-BE49-F238E27FC236}">
                <a16:creationId xmlns:a16="http://schemas.microsoft.com/office/drawing/2014/main" xmlns="" id="{B95CA1A8-C9C0-4322-AEA7-CABE84431CA9}"/>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a:extLst>
              <a:ext uri="{FF2B5EF4-FFF2-40B4-BE49-F238E27FC236}">
                <a16:creationId xmlns:a16="http://schemas.microsoft.com/office/drawing/2014/main" xmlns="" id="{9079B29D-2DDB-4905-9451-FFA3057F9AA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996328A4-8FDD-4906-96EF-5D4F991A5E2C}"/>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250204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A7A6C1-D2DD-474C-9413-AD649694C85C}"/>
              </a:ext>
            </a:extLst>
          </p:cNvPr>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Content Placeholder 2">
            <a:extLst>
              <a:ext uri="{FF2B5EF4-FFF2-40B4-BE49-F238E27FC236}">
                <a16:creationId xmlns:a16="http://schemas.microsoft.com/office/drawing/2014/main" xmlns="" id="{079B6A32-DA5C-424A-B623-FD55AB6CFDD2}"/>
              </a:ext>
            </a:extLst>
          </p:cNvPr>
          <p:cNvSpPr>
            <a:spLocks noGrp="1"/>
          </p:cNvSpPr>
          <p:nvPr>
            <p:ph sz="half" idx="1"/>
          </p:nvPr>
        </p:nvSpPr>
        <p:spPr>
          <a:xfrm>
            <a:off x="838200" y="1825625"/>
            <a:ext cx="5181600" cy="4351338"/>
          </a:xfrm>
          <a:prstGeom prst="rect">
            <a:avLst/>
          </a:prstGeo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Content Placeholder 3">
            <a:extLst>
              <a:ext uri="{FF2B5EF4-FFF2-40B4-BE49-F238E27FC236}">
                <a16:creationId xmlns:a16="http://schemas.microsoft.com/office/drawing/2014/main" xmlns="" id="{35C4E32B-B6C5-4F5D-8E04-65F4790758EA}"/>
              </a:ext>
            </a:extLst>
          </p:cNvPr>
          <p:cNvSpPr>
            <a:spLocks noGrp="1"/>
          </p:cNvSpPr>
          <p:nvPr>
            <p:ph sz="half" idx="2"/>
          </p:nvPr>
        </p:nvSpPr>
        <p:spPr>
          <a:xfrm>
            <a:off x="6172200" y="1825625"/>
            <a:ext cx="5181600" cy="4351338"/>
          </a:xfrm>
          <a:prstGeom prst="rect">
            <a:avLst/>
          </a:prstGeo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Date Placeholder 4">
            <a:extLst>
              <a:ext uri="{FF2B5EF4-FFF2-40B4-BE49-F238E27FC236}">
                <a16:creationId xmlns:a16="http://schemas.microsoft.com/office/drawing/2014/main" xmlns="" id="{B68150BA-825C-49E0-8EC1-67142E77A317}"/>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xmlns="" id="{93098237-05F2-4024-8185-0B86A165375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F1FA1846-3BCD-493E-988E-1AD1CDA99233}"/>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2135211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927DF7-4435-45C3-A0FA-570D310FB260}"/>
              </a:ext>
            </a:extLst>
          </p:cNvPr>
          <p:cNvSpPr>
            <a:spLocks noGrp="1"/>
          </p:cNvSpPr>
          <p:nvPr>
            <p:ph type="title"/>
          </p:nvPr>
        </p:nvSpPr>
        <p:spPr>
          <a:xfrm>
            <a:off x="839788" y="365125"/>
            <a:ext cx="10515600" cy="1325563"/>
          </a:xfrm>
          <a:prstGeom prst="rect">
            <a:avLst/>
          </a:prstGeom>
        </p:spPr>
        <p:txBody>
          <a:bodyPr/>
          <a:lstStyle/>
          <a:p>
            <a:r>
              <a:rPr lang="ar-SA"/>
              <a:t>انقر لتحرير نمط العنوان الرئيسي</a:t>
            </a:r>
            <a:endParaRPr lang="en-US"/>
          </a:p>
        </p:txBody>
      </p:sp>
      <p:sp>
        <p:nvSpPr>
          <p:cNvPr id="3" name="Text Placeholder 2">
            <a:extLst>
              <a:ext uri="{FF2B5EF4-FFF2-40B4-BE49-F238E27FC236}">
                <a16:creationId xmlns:a16="http://schemas.microsoft.com/office/drawing/2014/main" xmlns="" id="{EA975B17-F885-409C-B10E-45BAA29FFA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Content Placeholder 3">
            <a:extLst>
              <a:ext uri="{FF2B5EF4-FFF2-40B4-BE49-F238E27FC236}">
                <a16:creationId xmlns:a16="http://schemas.microsoft.com/office/drawing/2014/main" xmlns="" id="{5C5C0C47-C94C-46E4-9EC7-7DFA6EE6BE73}"/>
              </a:ext>
            </a:extLst>
          </p:cNvPr>
          <p:cNvSpPr>
            <a:spLocks noGrp="1"/>
          </p:cNvSpPr>
          <p:nvPr>
            <p:ph sz="half" idx="2"/>
          </p:nvPr>
        </p:nvSpPr>
        <p:spPr>
          <a:xfrm>
            <a:off x="839788" y="2505075"/>
            <a:ext cx="5157787" cy="3684588"/>
          </a:xfrm>
          <a:prstGeom prst="rect">
            <a:avLst/>
          </a:prstGeo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Text Placeholder 4">
            <a:extLst>
              <a:ext uri="{FF2B5EF4-FFF2-40B4-BE49-F238E27FC236}">
                <a16:creationId xmlns:a16="http://schemas.microsoft.com/office/drawing/2014/main" xmlns="" id="{236B4F27-90AB-4699-B41A-8224AE477B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Content Placeholder 5">
            <a:extLst>
              <a:ext uri="{FF2B5EF4-FFF2-40B4-BE49-F238E27FC236}">
                <a16:creationId xmlns:a16="http://schemas.microsoft.com/office/drawing/2014/main" xmlns="" id="{64137289-A016-4215-A2B0-A678D1B2CF41}"/>
              </a:ext>
            </a:extLst>
          </p:cNvPr>
          <p:cNvSpPr>
            <a:spLocks noGrp="1"/>
          </p:cNvSpPr>
          <p:nvPr>
            <p:ph sz="quarter" idx="4"/>
          </p:nvPr>
        </p:nvSpPr>
        <p:spPr>
          <a:xfrm>
            <a:off x="6172200" y="2505075"/>
            <a:ext cx="5183188" cy="3684588"/>
          </a:xfrm>
          <a:prstGeom prst="rect">
            <a:avLst/>
          </a:prstGeo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Date Placeholder 6">
            <a:extLst>
              <a:ext uri="{FF2B5EF4-FFF2-40B4-BE49-F238E27FC236}">
                <a16:creationId xmlns:a16="http://schemas.microsoft.com/office/drawing/2014/main" xmlns="" id="{476AD6FC-893C-4A31-8C94-F608EC71CE50}"/>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8" name="Footer Placeholder 7">
            <a:extLst>
              <a:ext uri="{FF2B5EF4-FFF2-40B4-BE49-F238E27FC236}">
                <a16:creationId xmlns:a16="http://schemas.microsoft.com/office/drawing/2014/main" xmlns="" id="{2AA22121-EC0C-4947-A49A-AAE46522A21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xmlns="" id="{9A393CF7-F247-4A1B-8054-FC3C34BF8E81}"/>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9282087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F9D813-4149-47A4-A30F-D03801512889}"/>
              </a:ext>
            </a:extLst>
          </p:cNvPr>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Date Placeholder 2">
            <a:extLst>
              <a:ext uri="{FF2B5EF4-FFF2-40B4-BE49-F238E27FC236}">
                <a16:creationId xmlns:a16="http://schemas.microsoft.com/office/drawing/2014/main" xmlns="" id="{97D4937C-2D97-4CAC-90E7-B279B1927563}"/>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4" name="Footer Placeholder 3">
            <a:extLst>
              <a:ext uri="{FF2B5EF4-FFF2-40B4-BE49-F238E27FC236}">
                <a16:creationId xmlns:a16="http://schemas.microsoft.com/office/drawing/2014/main" xmlns="" id="{10B0EFD8-D8EE-44F1-B5AE-94B228FDF4B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xmlns="" id="{60E5891E-96D9-4E3A-9354-6506D7BA42ED}"/>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028483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4AF248B-1BF4-4238-BAE7-F0E056229FFF}"/>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3" name="Footer Placeholder 2">
            <a:extLst>
              <a:ext uri="{FF2B5EF4-FFF2-40B4-BE49-F238E27FC236}">
                <a16:creationId xmlns:a16="http://schemas.microsoft.com/office/drawing/2014/main" xmlns="" id="{12470510-533E-4335-9FD5-A6BB750A7F4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xmlns="" id="{B1A12907-D9AB-4EBC-A23D-843A50DF14F0}"/>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620715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021FA9-505E-473C-8441-AFE3803F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ar-SA"/>
              <a:t>انقر لتحرير نمط العنوان الرئيسي</a:t>
            </a:r>
            <a:endParaRPr lang="en-US"/>
          </a:p>
        </p:txBody>
      </p:sp>
      <p:sp>
        <p:nvSpPr>
          <p:cNvPr id="3" name="Content Placeholder 2">
            <a:extLst>
              <a:ext uri="{FF2B5EF4-FFF2-40B4-BE49-F238E27FC236}">
                <a16:creationId xmlns:a16="http://schemas.microsoft.com/office/drawing/2014/main" xmlns="" id="{62153EC5-0125-4A93-A7F1-ED1AF7FE47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Text Placeholder 3">
            <a:extLst>
              <a:ext uri="{FF2B5EF4-FFF2-40B4-BE49-F238E27FC236}">
                <a16:creationId xmlns:a16="http://schemas.microsoft.com/office/drawing/2014/main" xmlns="" id="{DC0EB7F9-A684-4714-A500-510ED6ED7F7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Date Placeholder 4">
            <a:extLst>
              <a:ext uri="{FF2B5EF4-FFF2-40B4-BE49-F238E27FC236}">
                <a16:creationId xmlns:a16="http://schemas.microsoft.com/office/drawing/2014/main" xmlns="" id="{C828AABF-73E3-48F0-AB5E-4FEBCE39E29C}"/>
              </a:ext>
            </a:extLst>
          </p:cNvPr>
          <p:cNvSpPr>
            <a:spLocks noGrp="1"/>
          </p:cNvSpPr>
          <p:nvPr>
            <p:ph type="dt" sz="half" idx="10"/>
          </p:nvPr>
        </p:nvSpPr>
        <p:spPr>
          <a:xfrm>
            <a:off x="838200" y="6356350"/>
            <a:ext cx="2743200" cy="365125"/>
          </a:xfrm>
          <a:prstGeom prst="rect">
            <a:avLst/>
          </a:prstGeom>
        </p:spPr>
        <p:txBody>
          <a:bodyPr/>
          <a:lstStyle/>
          <a:p>
            <a:endParaRPr lang="en-GB"/>
          </a:p>
        </p:txBody>
      </p:sp>
      <p:sp>
        <p:nvSpPr>
          <p:cNvPr id="6" name="Footer Placeholder 5">
            <a:extLst>
              <a:ext uri="{FF2B5EF4-FFF2-40B4-BE49-F238E27FC236}">
                <a16:creationId xmlns:a16="http://schemas.microsoft.com/office/drawing/2014/main" xmlns="" id="{5B48460F-7661-4CB9-9476-5A8B2F9BF25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580ACA6B-599C-4801-B0AC-520C395B1BCE}"/>
              </a:ext>
            </a:extLst>
          </p:cNvPr>
          <p:cNvSpPr>
            <a:spLocks noGrp="1"/>
          </p:cNvSpPr>
          <p:nvPr>
            <p:ph type="sldNum" sz="quarter" idx="12"/>
          </p:nvPr>
        </p:nvSpPr>
        <p:spPr>
          <a:xfrm>
            <a:off x="8610600" y="6356350"/>
            <a:ext cx="2743200" cy="365125"/>
          </a:xfrm>
          <a:prstGeom prst="rect">
            <a:avLst/>
          </a:prstGeom>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291351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hape 21">
            <a:extLst>
              <a:ext uri="{FF2B5EF4-FFF2-40B4-BE49-F238E27FC236}">
                <a16:creationId xmlns:a16="http://schemas.microsoft.com/office/drawing/2014/main" xmlns="" id="{13423607-06AB-4953-837A-F9ED8DA39A13}"/>
              </a:ext>
            </a:extLst>
          </p:cNvPr>
          <p:cNvSpPr/>
          <p:nvPr/>
        </p:nvSpPr>
        <p:spPr>
          <a:xfrm flipV="1">
            <a:off x="0" y="6720113"/>
            <a:ext cx="12192000" cy="137885"/>
          </a:xfrm>
          <a:prstGeom prst="rect">
            <a:avLst/>
          </a:prstGeom>
          <a:solidFill>
            <a:srgbClr val="CCA677"/>
          </a:solidFill>
          <a:ln>
            <a:solidFill>
              <a:srgbClr val="CCA677"/>
            </a:solid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178087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Lst>
  <p:hf sldNum="0" hdr="0" ftr="0" dt="0"/>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4.xml"/><Relationship Id="rId7" Type="http://schemas.openxmlformats.org/officeDocument/2006/relationships/image" Target="../media/image29.png"/><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7.png"/><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6.jpeg"/><Relationship Id="rId3" Type="http://schemas.openxmlformats.org/officeDocument/2006/relationships/diagramLayout" Target="../diagrams/layout6.xml"/><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11" Type="http://schemas.openxmlformats.org/officeDocument/2006/relationships/image" Target="../media/image42.jpeg"/><Relationship Id="rId5" Type="http://schemas.openxmlformats.org/officeDocument/2006/relationships/diagramColors" Target="../diagrams/colors6.xml"/><Relationship Id="rId10" Type="http://schemas.openxmlformats.org/officeDocument/2006/relationships/image" Target="../media/image41.jpeg"/><Relationship Id="rId4" Type="http://schemas.openxmlformats.org/officeDocument/2006/relationships/diagramQuickStyle" Target="../diagrams/quickStyle6.xml"/><Relationship Id="rId9" Type="http://schemas.openxmlformats.org/officeDocument/2006/relationships/image" Target="../media/image40.jpeg"/><Relationship Id="rId1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7.xml"/><Relationship Id="rId7" Type="http://schemas.openxmlformats.org/officeDocument/2006/relationships/image" Target="../media/image45.tif"/><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48.png"/><Relationship Id="rId4" Type="http://schemas.openxmlformats.org/officeDocument/2006/relationships/diagramQuickStyle" Target="../diagrams/quickStyle7.xm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11" Type="http://schemas.openxmlformats.org/officeDocument/2006/relationships/image" Target="../media/image15.png"/><Relationship Id="rId5" Type="http://schemas.openxmlformats.org/officeDocument/2006/relationships/diagramColors" Target="../diagrams/colors2.xml"/><Relationship Id="rId10" Type="http://schemas.openxmlformats.org/officeDocument/2006/relationships/image" Target="../media/image14.jpeg"/><Relationship Id="rId4" Type="http://schemas.openxmlformats.org/officeDocument/2006/relationships/diagramQuickStyle" Target="../diagrams/quickStyle2.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image" Target="../media/image21.jpeg"/><Relationship Id="rId5" Type="http://schemas.openxmlformats.org/officeDocument/2006/relationships/diagramQuickStyle" Target="../diagrams/quickStyle3.xml"/><Relationship Id="rId10" Type="http://schemas.openxmlformats.org/officeDocument/2006/relationships/image" Target="../media/image20.jpeg"/><Relationship Id="rId4" Type="http://schemas.openxmlformats.org/officeDocument/2006/relationships/diagramLayout" Target="../diagrams/layout3.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8.xml"/><Relationship Id="rId7" Type="http://schemas.openxmlformats.org/officeDocument/2006/relationships/image" Target="../media/image2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Don't touch\unnam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 y="1808480"/>
            <a:ext cx="1540546" cy="154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932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740A2881-C93E-4711-AC65-FD332774B2E1}"/>
              </a:ext>
            </a:extLst>
          </p:cNvPr>
          <p:cNvGraphicFramePr/>
          <p:nvPr>
            <p:extLst>
              <p:ext uri="{D42A27DB-BD31-4B8C-83A1-F6EECF244321}">
                <p14:modId xmlns:p14="http://schemas.microsoft.com/office/powerpoint/2010/main" val="381369924"/>
              </p:ext>
            </p:extLst>
          </p:nvPr>
        </p:nvGraphicFramePr>
        <p:xfrm>
          <a:off x="537171" y="1656244"/>
          <a:ext cx="8498342" cy="4993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xmlns="" id="{F267F4E2-0238-4073-9C35-37F36592730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Somatic Cell Nuclear Transfer (SCNT)</a:t>
            </a:r>
            <a:br>
              <a:rPr lang="en-US" sz="3600" b="1" dirty="0"/>
            </a:br>
            <a:r>
              <a:rPr lang="en-US" sz="3600" b="1" dirty="0"/>
              <a:t>CLONING</a:t>
            </a:r>
            <a:endParaRPr lang="en-US" sz="3200" b="1" dirty="0"/>
          </a:p>
        </p:txBody>
      </p:sp>
      <p:sp>
        <p:nvSpPr>
          <p:cNvPr id="2" name="Rectangle 1">
            <a:extLst>
              <a:ext uri="{FF2B5EF4-FFF2-40B4-BE49-F238E27FC236}">
                <a16:creationId xmlns:a16="http://schemas.microsoft.com/office/drawing/2014/main" xmlns="" id="{C9F6A76D-AB3A-44D4-81C1-04001220DF54}"/>
              </a:ext>
            </a:extLst>
          </p:cNvPr>
          <p:cNvSpPr/>
          <p:nvPr/>
        </p:nvSpPr>
        <p:spPr>
          <a:xfrm>
            <a:off x="738648" y="1465006"/>
            <a:ext cx="8622327" cy="584775"/>
          </a:xfrm>
          <a:prstGeom prst="rect">
            <a:avLst/>
          </a:prstGeom>
        </p:spPr>
        <p:txBody>
          <a:bodyPr wrap="square">
            <a:spAutoFit/>
          </a:bodyPr>
          <a:lstStyle/>
          <a:p>
            <a:r>
              <a:rPr lang="en-GB" sz="1600" dirty="0">
                <a:solidFill>
                  <a:srgbClr val="92D050"/>
                </a:solidFill>
                <a:latin typeface="+mn-lt"/>
              </a:rPr>
              <a:t>Nuclear transfer (cloning) can be used in 2 ways: reproductive (producing identical offspring) or therapeutic (which is the main goal)</a:t>
            </a:r>
          </a:p>
        </p:txBody>
      </p:sp>
      <p:pic>
        <p:nvPicPr>
          <p:cNvPr id="5" name="Picture 4">
            <a:extLst>
              <a:ext uri="{FF2B5EF4-FFF2-40B4-BE49-F238E27FC236}">
                <a16:creationId xmlns:a16="http://schemas.microsoft.com/office/drawing/2014/main" xmlns="" id="{EAEF26A7-09C2-4389-A578-D86DDDEB120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03529" y="1901303"/>
            <a:ext cx="2220404" cy="249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3DAFAF9B-4060-49A0-9DC4-64660D4BCC24}"/>
              </a:ext>
            </a:extLst>
          </p:cNvPr>
          <p:cNvPicPr>
            <a:picLocks noChangeAspect="1"/>
          </p:cNvPicPr>
          <p:nvPr/>
        </p:nvPicPr>
        <p:blipFill rotWithShape="1">
          <a:blip r:embed="rId8"/>
          <a:srcRect l="8122" t="22108" r="6588" b="9654"/>
          <a:stretch/>
        </p:blipFill>
        <p:spPr>
          <a:xfrm>
            <a:off x="8912878" y="4555045"/>
            <a:ext cx="3001707" cy="1853236"/>
          </a:xfrm>
          <a:prstGeom prst="rect">
            <a:avLst/>
          </a:prstGeom>
        </p:spPr>
      </p:pic>
      <p:sp>
        <p:nvSpPr>
          <p:cNvPr id="7" name="Rectangle: Rounded Corners 6">
            <a:extLst>
              <a:ext uri="{FF2B5EF4-FFF2-40B4-BE49-F238E27FC236}">
                <a16:creationId xmlns:a16="http://schemas.microsoft.com/office/drawing/2014/main" xmlns="" id="{7A9B835B-D11F-42A4-9842-641713674F86}"/>
              </a:ext>
            </a:extLst>
          </p:cNvPr>
          <p:cNvSpPr/>
          <p:nvPr/>
        </p:nvSpPr>
        <p:spPr>
          <a:xfrm>
            <a:off x="9857934" y="147246"/>
            <a:ext cx="2187458" cy="439373"/>
          </a:xfrm>
          <a:prstGeom prst="roundRect">
            <a:avLst/>
          </a:prstGeom>
          <a:noFill/>
          <a:ln w="28575">
            <a:solidFill>
              <a:srgbClr val="CC33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C3399"/>
                </a:solidFill>
                <a:latin typeface="+mj-lt"/>
              </a:rPr>
              <a:t>Only on the girl’s slides</a:t>
            </a:r>
            <a:endParaRPr lang="en-GB" sz="1600" b="1" dirty="0">
              <a:solidFill>
                <a:srgbClr val="CC3399"/>
              </a:solidFill>
              <a:latin typeface="+mj-lt"/>
            </a:endParaRPr>
          </a:p>
        </p:txBody>
      </p:sp>
    </p:spTree>
    <p:extLst>
      <p:ext uri="{BB962C8B-B14F-4D97-AF65-F5344CB8AC3E}">
        <p14:creationId xmlns:p14="http://schemas.microsoft.com/office/powerpoint/2010/main" val="667610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267F4E2-0238-4073-9C35-37F36592730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The first induced pluripotent stem cells (IPSCs)</a:t>
            </a:r>
            <a:endParaRPr lang="en-US" sz="3200" b="1" dirty="0"/>
          </a:p>
        </p:txBody>
      </p:sp>
      <p:sp>
        <p:nvSpPr>
          <p:cNvPr id="7" name="Rectangle: Rounded Corners 6">
            <a:extLst>
              <a:ext uri="{FF2B5EF4-FFF2-40B4-BE49-F238E27FC236}">
                <a16:creationId xmlns:a16="http://schemas.microsoft.com/office/drawing/2014/main" xmlns="" id="{7A9B835B-D11F-42A4-9842-641713674F86}"/>
              </a:ext>
            </a:extLst>
          </p:cNvPr>
          <p:cNvSpPr/>
          <p:nvPr/>
        </p:nvSpPr>
        <p:spPr>
          <a:xfrm>
            <a:off x="9857934" y="147246"/>
            <a:ext cx="2187458" cy="439373"/>
          </a:xfrm>
          <a:prstGeom prst="roundRect">
            <a:avLst/>
          </a:prstGeom>
          <a:noFill/>
          <a:ln w="28575">
            <a:solidFill>
              <a:srgbClr val="CC33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C3399"/>
                </a:solidFill>
                <a:latin typeface="+mj-lt"/>
              </a:rPr>
              <a:t>Only on the girl’s slides</a:t>
            </a:r>
            <a:endParaRPr lang="en-GB" sz="1600" b="1" dirty="0">
              <a:solidFill>
                <a:srgbClr val="CC3399"/>
              </a:solidFill>
              <a:latin typeface="+mj-lt"/>
            </a:endParaRPr>
          </a:p>
        </p:txBody>
      </p:sp>
      <p:sp>
        <p:nvSpPr>
          <p:cNvPr id="8" name="Content Placeholder 7">
            <a:extLst>
              <a:ext uri="{FF2B5EF4-FFF2-40B4-BE49-F238E27FC236}">
                <a16:creationId xmlns:a16="http://schemas.microsoft.com/office/drawing/2014/main" xmlns="" id="{C02CC741-60C5-4D56-8C07-3C17346CD01A}"/>
              </a:ext>
            </a:extLst>
          </p:cNvPr>
          <p:cNvSpPr txBox="1">
            <a:spLocks/>
          </p:cNvSpPr>
          <p:nvPr/>
        </p:nvSpPr>
        <p:spPr>
          <a:xfrm>
            <a:off x="738649" y="1377407"/>
            <a:ext cx="10123315" cy="2213847"/>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In late 2006 the group of </a:t>
            </a:r>
            <a:r>
              <a:rPr lang="en-US" sz="2200" b="1" dirty="0">
                <a:solidFill>
                  <a:schemeClr val="tx1">
                    <a:lumMod val="95000"/>
                    <a:lumOff val="5000"/>
                  </a:schemeClr>
                </a:solidFill>
                <a:uFill>
                  <a:solidFill>
                    <a:srgbClr val="00B050"/>
                  </a:solidFill>
                </a:uFill>
                <a:cs typeface="Times New Roman" pitchFamily="18" charset="0"/>
              </a:rPr>
              <a:t>Takahashi</a:t>
            </a:r>
            <a:r>
              <a:rPr lang="en-US" sz="2200" dirty="0">
                <a:solidFill>
                  <a:schemeClr val="tx1">
                    <a:lumMod val="95000"/>
                    <a:lumOff val="5000"/>
                  </a:schemeClr>
                </a:solidFill>
                <a:uFill>
                  <a:solidFill>
                    <a:srgbClr val="00B050"/>
                  </a:solidFill>
                </a:uFill>
                <a:cs typeface="Times New Roman" pitchFamily="18" charset="0"/>
              </a:rPr>
              <a:t> and </a:t>
            </a:r>
            <a:r>
              <a:rPr lang="en-US" sz="2200" b="1" dirty="0">
                <a:solidFill>
                  <a:schemeClr val="tx1">
                    <a:lumMod val="95000"/>
                    <a:lumOff val="5000"/>
                  </a:schemeClr>
                </a:solidFill>
                <a:uFill>
                  <a:solidFill>
                    <a:srgbClr val="00B050"/>
                  </a:solidFill>
                </a:uFill>
                <a:cs typeface="Times New Roman" pitchFamily="18" charset="0"/>
              </a:rPr>
              <a:t>Yamanaka</a:t>
            </a:r>
            <a:r>
              <a:rPr lang="en-US" sz="2200" dirty="0">
                <a:solidFill>
                  <a:schemeClr val="tx1">
                    <a:lumMod val="95000"/>
                    <a:lumOff val="5000"/>
                  </a:schemeClr>
                </a:solidFill>
                <a:uFill>
                  <a:solidFill>
                    <a:srgbClr val="00B050"/>
                  </a:solidFill>
                </a:uFill>
                <a:cs typeface="Times New Roman" pitchFamily="18" charset="0"/>
              </a:rPr>
              <a:t> reported the stimulation of cells of adult and embryonic origin to pluripotent stem cells called induced pluripotent stem (</a:t>
            </a:r>
            <a:r>
              <a:rPr lang="en-US" sz="2200" dirty="0" err="1">
                <a:solidFill>
                  <a:schemeClr val="tx1">
                    <a:lumMod val="95000"/>
                    <a:lumOff val="5000"/>
                  </a:schemeClr>
                </a:solidFill>
                <a:uFill>
                  <a:solidFill>
                    <a:srgbClr val="00B050"/>
                  </a:solidFill>
                </a:uFill>
                <a:cs typeface="Times New Roman" pitchFamily="18" charset="0"/>
              </a:rPr>
              <a:t>iPS</a:t>
            </a:r>
            <a:r>
              <a:rPr lang="en-US" sz="2200" dirty="0">
                <a:solidFill>
                  <a:schemeClr val="tx1">
                    <a:lumMod val="95000"/>
                    <a:lumOff val="5000"/>
                  </a:schemeClr>
                </a:solidFill>
                <a:uFill>
                  <a:solidFill>
                    <a:srgbClr val="00B050"/>
                  </a:solidFill>
                </a:uFill>
                <a:cs typeface="Times New Roman" pitchFamily="18" charset="0"/>
              </a:rPr>
              <a:t>) cells.</a:t>
            </a:r>
          </a:p>
          <a:p>
            <a:pPr marL="360000" indent="0" algn="l" rtl="0">
              <a:lnSpc>
                <a:spcPct val="100000"/>
              </a:lnSpc>
              <a:spcBef>
                <a:spcPts val="0"/>
              </a:spcBef>
              <a:buNone/>
              <a:defRPr/>
            </a:pPr>
            <a:endParaRPr lang="en-US" sz="2200" dirty="0">
              <a:solidFill>
                <a:schemeClr val="tx1">
                  <a:lumMod val="95000"/>
                  <a:lumOff val="5000"/>
                </a:schemeClr>
              </a:solidFill>
              <a:uFill>
                <a:solidFill>
                  <a:srgbClr val="00B050"/>
                </a:solidFill>
              </a:uFill>
              <a:cs typeface="Times New Roman" pitchFamily="18" charset="0"/>
            </a:endParaRPr>
          </a:p>
          <a:p>
            <a:pPr marL="360000" indent="0" algn="l" rtl="0">
              <a:lnSpc>
                <a:spcPct val="100000"/>
              </a:lnSpc>
              <a:spcBef>
                <a:spcPts val="0"/>
              </a:spcBef>
              <a:buNone/>
              <a:defRPr/>
            </a:pPr>
            <a:endParaRPr lang="en-US" sz="2200" b="1" dirty="0">
              <a:solidFill>
                <a:schemeClr val="tx1">
                  <a:lumMod val="95000"/>
                  <a:lumOff val="5000"/>
                </a:schemeClr>
              </a:solidFill>
              <a:uFill>
                <a:solidFill>
                  <a:srgbClr val="00B050"/>
                </a:solidFill>
              </a:uFill>
              <a:cs typeface="Times New Roman" pitchFamily="18" charset="0"/>
            </a:endParaRPr>
          </a:p>
          <a:p>
            <a:pPr marL="0" indent="0" algn="l" rtl="0">
              <a:lnSpc>
                <a:spcPct val="100000"/>
              </a:lnSpc>
              <a:spcBef>
                <a:spcPts val="0"/>
              </a:spcBef>
              <a:buNone/>
              <a:defRPr/>
            </a:pPr>
            <a:endParaRPr lang="en-US" sz="2200" dirty="0">
              <a:solidFill>
                <a:schemeClr val="tx1">
                  <a:lumMod val="95000"/>
                  <a:lumOff val="5000"/>
                </a:schemeClr>
              </a:solidFill>
              <a:uFill>
                <a:solidFill>
                  <a:srgbClr val="00B050"/>
                </a:solidFill>
              </a:uFill>
              <a:cs typeface="Times New Roman" pitchFamily="18" charset="0"/>
            </a:endParaRPr>
          </a:p>
        </p:txBody>
      </p:sp>
      <p:pic>
        <p:nvPicPr>
          <p:cNvPr id="10" name="Picture 9">
            <a:extLst>
              <a:ext uri="{FF2B5EF4-FFF2-40B4-BE49-F238E27FC236}">
                <a16:creationId xmlns:a16="http://schemas.microsoft.com/office/drawing/2014/main" xmlns="" id="{F153822D-5CFF-4AB6-89F7-652356721A8B}"/>
              </a:ext>
            </a:extLst>
          </p:cNvPr>
          <p:cNvPicPr>
            <a:picLocks noChangeAspect="1"/>
          </p:cNvPicPr>
          <p:nvPr/>
        </p:nvPicPr>
        <p:blipFill>
          <a:blip r:embed="rId2"/>
          <a:stretch>
            <a:fillRect/>
          </a:stretch>
        </p:blipFill>
        <p:spPr>
          <a:xfrm>
            <a:off x="8694933" y="2226195"/>
            <a:ext cx="2857500" cy="2262101"/>
          </a:xfrm>
          <a:prstGeom prst="rect">
            <a:avLst/>
          </a:prstGeom>
        </p:spPr>
      </p:pic>
      <p:pic>
        <p:nvPicPr>
          <p:cNvPr id="11" name="Picture 10">
            <a:extLst>
              <a:ext uri="{FF2B5EF4-FFF2-40B4-BE49-F238E27FC236}">
                <a16:creationId xmlns:a16="http://schemas.microsoft.com/office/drawing/2014/main" xmlns="" id="{3BEC5AFA-3572-4C5C-90CA-DE358AFD2A7C}"/>
              </a:ext>
            </a:extLst>
          </p:cNvPr>
          <p:cNvPicPr>
            <a:picLocks noChangeAspect="1"/>
          </p:cNvPicPr>
          <p:nvPr/>
        </p:nvPicPr>
        <p:blipFill>
          <a:blip r:embed="rId3"/>
          <a:stretch>
            <a:fillRect/>
          </a:stretch>
        </p:blipFill>
        <p:spPr>
          <a:xfrm>
            <a:off x="8694933" y="4534079"/>
            <a:ext cx="2857500" cy="2057400"/>
          </a:xfrm>
          <a:prstGeom prst="rect">
            <a:avLst/>
          </a:prstGeom>
        </p:spPr>
      </p:pic>
      <p:grpSp>
        <p:nvGrpSpPr>
          <p:cNvPr id="12" name="Gruppe 7">
            <a:extLst>
              <a:ext uri="{FF2B5EF4-FFF2-40B4-BE49-F238E27FC236}">
                <a16:creationId xmlns:a16="http://schemas.microsoft.com/office/drawing/2014/main" xmlns="" id="{FA791F76-F727-47E7-82BA-CB2079EA3C45}"/>
              </a:ext>
            </a:extLst>
          </p:cNvPr>
          <p:cNvGrpSpPr/>
          <p:nvPr/>
        </p:nvGrpSpPr>
        <p:grpSpPr>
          <a:xfrm>
            <a:off x="1110621" y="2682892"/>
            <a:ext cx="6370833" cy="1920644"/>
            <a:chOff x="785786" y="2500306"/>
            <a:chExt cx="6129375" cy="1847850"/>
          </a:xfrm>
        </p:grpSpPr>
        <p:pic>
          <p:nvPicPr>
            <p:cNvPr id="13" name="Picture 2">
              <a:extLst>
                <a:ext uri="{FF2B5EF4-FFF2-40B4-BE49-F238E27FC236}">
                  <a16:creationId xmlns:a16="http://schemas.microsoft.com/office/drawing/2014/main" xmlns="" id="{BAA2BED8-34E8-4B1E-B823-ACEB23F4EDE1}"/>
                </a:ext>
              </a:extLst>
            </p:cNvPr>
            <p:cNvPicPr>
              <a:picLocks noChangeAspect="1" noChangeArrowheads="1"/>
            </p:cNvPicPr>
            <p:nvPr/>
          </p:nvPicPr>
          <p:blipFill>
            <a:blip r:embed="rId4" cstate="print"/>
            <a:srcRect/>
            <a:stretch>
              <a:fillRect/>
            </a:stretch>
          </p:blipFill>
          <p:spPr bwMode="auto">
            <a:xfrm>
              <a:off x="785786" y="2500306"/>
              <a:ext cx="5381625" cy="1847850"/>
            </a:xfrm>
            <a:prstGeom prst="rect">
              <a:avLst/>
            </a:prstGeom>
            <a:noFill/>
            <a:ln w="9525">
              <a:noFill/>
              <a:miter lim="800000"/>
              <a:headEnd/>
              <a:tailEnd/>
            </a:ln>
          </p:spPr>
        </p:pic>
        <p:pic>
          <p:nvPicPr>
            <p:cNvPr id="14" name="Picture 3">
              <a:extLst>
                <a:ext uri="{FF2B5EF4-FFF2-40B4-BE49-F238E27FC236}">
                  <a16:creationId xmlns:a16="http://schemas.microsoft.com/office/drawing/2014/main" xmlns="" id="{88B4CE30-6E87-4F27-85CD-111543D5D88F}"/>
                </a:ext>
              </a:extLst>
            </p:cNvPr>
            <p:cNvPicPr>
              <a:picLocks noChangeAspect="1" noChangeArrowheads="1"/>
            </p:cNvPicPr>
            <p:nvPr/>
          </p:nvPicPr>
          <p:blipFill>
            <a:blip r:embed="rId5" cstate="print"/>
            <a:srcRect/>
            <a:stretch>
              <a:fillRect/>
            </a:stretch>
          </p:blipFill>
          <p:spPr bwMode="auto">
            <a:xfrm>
              <a:off x="6143636" y="2500306"/>
              <a:ext cx="771525" cy="752475"/>
            </a:xfrm>
            <a:prstGeom prst="rect">
              <a:avLst/>
            </a:prstGeom>
            <a:noFill/>
            <a:ln w="9525">
              <a:noFill/>
              <a:miter lim="800000"/>
              <a:headEnd/>
              <a:tailEnd/>
            </a:ln>
          </p:spPr>
        </p:pic>
      </p:grpSp>
      <p:pic>
        <p:nvPicPr>
          <p:cNvPr id="15" name="Picture 2">
            <a:extLst>
              <a:ext uri="{FF2B5EF4-FFF2-40B4-BE49-F238E27FC236}">
                <a16:creationId xmlns:a16="http://schemas.microsoft.com/office/drawing/2014/main" xmlns="" id="{3039477F-9D28-4F67-AEAF-655A09052C6B}"/>
              </a:ext>
            </a:extLst>
          </p:cNvPr>
          <p:cNvPicPr>
            <a:picLocks noChangeAspect="1" noChangeArrowheads="1"/>
          </p:cNvPicPr>
          <p:nvPr/>
        </p:nvPicPr>
        <p:blipFill>
          <a:blip r:embed="rId6" cstate="print"/>
          <a:srcRect/>
          <a:stretch>
            <a:fillRect/>
          </a:stretch>
        </p:blipFill>
        <p:spPr bwMode="auto">
          <a:xfrm>
            <a:off x="1205034" y="4603536"/>
            <a:ext cx="6370833" cy="2064976"/>
          </a:xfrm>
          <a:prstGeom prst="rect">
            <a:avLst/>
          </a:prstGeom>
          <a:noFill/>
          <a:ln w="9525">
            <a:noFill/>
            <a:miter lim="800000"/>
            <a:headEnd/>
            <a:tailEnd/>
          </a:ln>
        </p:spPr>
      </p:pic>
    </p:spTree>
    <p:extLst>
      <p:ext uri="{BB962C8B-B14F-4D97-AF65-F5344CB8AC3E}">
        <p14:creationId xmlns:p14="http://schemas.microsoft.com/office/powerpoint/2010/main" val="377892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267F4E2-0238-4073-9C35-37F36592730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Induced pluripotent stem cells (IPSCs)</a:t>
            </a:r>
            <a:endParaRPr lang="en-US" sz="3200" b="1" dirty="0"/>
          </a:p>
        </p:txBody>
      </p:sp>
      <p:sp>
        <p:nvSpPr>
          <p:cNvPr id="8" name="Content Placeholder 7">
            <a:extLst>
              <a:ext uri="{FF2B5EF4-FFF2-40B4-BE49-F238E27FC236}">
                <a16:creationId xmlns:a16="http://schemas.microsoft.com/office/drawing/2014/main" xmlns="" id="{C02CC741-60C5-4D56-8C07-3C17346CD01A}"/>
              </a:ext>
            </a:extLst>
          </p:cNvPr>
          <p:cNvSpPr txBox="1">
            <a:spLocks/>
          </p:cNvSpPr>
          <p:nvPr/>
        </p:nvSpPr>
        <p:spPr>
          <a:xfrm>
            <a:off x="738649" y="1377407"/>
            <a:ext cx="8183678" cy="2213847"/>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The method was described by Yamanaka and </a:t>
            </a:r>
            <a:r>
              <a:rPr lang="en-US" sz="2200" dirty="0" err="1">
                <a:solidFill>
                  <a:schemeClr val="tx1">
                    <a:lumMod val="95000"/>
                    <a:lumOff val="5000"/>
                  </a:schemeClr>
                </a:solidFill>
                <a:uFill>
                  <a:solidFill>
                    <a:srgbClr val="00B050"/>
                  </a:solidFill>
                </a:uFill>
                <a:cs typeface="Times New Roman" pitchFamily="18" charset="0"/>
              </a:rPr>
              <a:t>takahashi</a:t>
            </a:r>
            <a:r>
              <a:rPr lang="en-US" sz="2200" dirty="0">
                <a:solidFill>
                  <a:schemeClr val="tx1">
                    <a:lumMod val="95000"/>
                    <a:lumOff val="5000"/>
                  </a:schemeClr>
                </a:solidFill>
                <a:uFill>
                  <a:solidFill>
                    <a:srgbClr val="00B050"/>
                  </a:solidFill>
                </a:uFill>
                <a:cs typeface="Times New Roman" pitchFamily="18" charset="0"/>
              </a:rPr>
              <a:t> in which the skin cells of laboratory mice were genetically manipulated and returned back to their embryonic state. </a:t>
            </a:r>
          </a:p>
          <a:p>
            <a:pPr marL="360000" indent="-360000" algn="l" rtl="0">
              <a:lnSpc>
                <a:spcPct val="100000"/>
              </a:lnSpc>
              <a:spcBef>
                <a:spcPts val="0"/>
              </a:spcBef>
              <a:buFont typeface="Courier New" panose="02070309020205020404" pitchFamily="49" charset="0"/>
              <a:buChar char="o"/>
              <a:defRPr/>
            </a:pPr>
            <a:endParaRPr lang="en-US" sz="2200" dirty="0">
              <a:solidFill>
                <a:schemeClr val="tx1">
                  <a:lumMod val="95000"/>
                  <a:lumOff val="5000"/>
                </a:schemeClr>
              </a:solidFill>
              <a:uFill>
                <a:solidFill>
                  <a:srgbClr val="00B050"/>
                </a:solidFill>
              </a:uFill>
              <a:cs typeface="Times New Roman" pitchFamily="18" charset="0"/>
            </a:endParaRPr>
          </a:p>
          <a:p>
            <a:pPr marL="360000" indent="-360000" algn="l" rtl="0">
              <a:lnSpc>
                <a:spcPct val="100000"/>
              </a:lnSpc>
              <a:spcBef>
                <a:spcPts val="0"/>
              </a:spcBef>
              <a:buFont typeface="Courier New" panose="02070309020205020404" pitchFamily="49" charset="0"/>
              <a:buChar char="o"/>
              <a:defRPr/>
            </a:pPr>
            <a:r>
              <a:rPr lang="en-US" sz="2200" dirty="0" err="1">
                <a:solidFill>
                  <a:schemeClr val="tx1">
                    <a:lumMod val="95000"/>
                    <a:lumOff val="5000"/>
                  </a:schemeClr>
                </a:solidFill>
                <a:uFill>
                  <a:solidFill>
                    <a:srgbClr val="00B050"/>
                  </a:solidFill>
                </a:uFill>
                <a:cs typeface="Times New Roman" pitchFamily="18" charset="0"/>
              </a:rPr>
              <a:t>iPS</a:t>
            </a:r>
            <a:r>
              <a:rPr lang="en-US" sz="2200" dirty="0">
                <a:solidFill>
                  <a:schemeClr val="tx1">
                    <a:lumMod val="95000"/>
                    <a:lumOff val="5000"/>
                  </a:schemeClr>
                </a:solidFill>
                <a:uFill>
                  <a:solidFill>
                    <a:srgbClr val="00B050"/>
                  </a:solidFill>
                </a:uFill>
                <a:cs typeface="Times New Roman" pitchFamily="18" charset="0"/>
              </a:rPr>
              <a:t> are somatic cells that have been </a:t>
            </a:r>
            <a:r>
              <a:rPr lang="en-US" sz="2200" b="1" dirty="0">
                <a:solidFill>
                  <a:schemeClr val="tx1">
                    <a:lumMod val="95000"/>
                    <a:lumOff val="5000"/>
                  </a:schemeClr>
                </a:solidFill>
                <a:uFill>
                  <a:solidFill>
                    <a:srgbClr val="00B050"/>
                  </a:solidFill>
                </a:uFill>
                <a:cs typeface="Times New Roman" pitchFamily="18" charset="0"/>
              </a:rPr>
              <a:t>reprogrammed</a:t>
            </a:r>
            <a:r>
              <a:rPr lang="en-US" sz="2200" dirty="0">
                <a:solidFill>
                  <a:schemeClr val="tx1">
                    <a:lumMod val="95000"/>
                    <a:lumOff val="5000"/>
                  </a:schemeClr>
                </a:solidFill>
                <a:uFill>
                  <a:solidFill>
                    <a:srgbClr val="00B050"/>
                  </a:solidFill>
                </a:uFill>
                <a:cs typeface="Times New Roman" pitchFamily="18" charset="0"/>
              </a:rPr>
              <a:t> to a pluripotent state (embryonic stem cell like state).</a:t>
            </a:r>
          </a:p>
          <a:p>
            <a:pPr marL="360000" indent="-360000" algn="l" rtl="0">
              <a:lnSpc>
                <a:spcPct val="100000"/>
              </a:lnSpc>
              <a:spcBef>
                <a:spcPts val="0"/>
              </a:spcBef>
              <a:buFont typeface="Courier New" panose="02070309020205020404" pitchFamily="49" charset="0"/>
              <a:buChar char="o"/>
              <a:defRPr/>
            </a:pPr>
            <a:endParaRPr lang="en-US" sz="2200" dirty="0">
              <a:solidFill>
                <a:schemeClr val="tx1">
                  <a:lumMod val="95000"/>
                  <a:lumOff val="5000"/>
                </a:schemeClr>
              </a:solidFill>
              <a:uFill>
                <a:solidFill>
                  <a:srgbClr val="00B050"/>
                </a:solidFill>
              </a:uFill>
              <a:cs typeface="Times New Roman" pitchFamily="18" charset="0"/>
            </a:endParaRP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Several difficulties are to be overcome before </a:t>
            </a:r>
            <a:r>
              <a:rPr lang="en-US" sz="2200" dirty="0" err="1">
                <a:solidFill>
                  <a:schemeClr val="tx1">
                    <a:lumMod val="95000"/>
                    <a:lumOff val="5000"/>
                  </a:schemeClr>
                </a:solidFill>
                <a:uFill>
                  <a:solidFill>
                    <a:srgbClr val="00B050"/>
                  </a:solidFill>
                </a:uFill>
                <a:cs typeface="Times New Roman" pitchFamily="18" charset="0"/>
              </a:rPr>
              <a:t>iPS</a:t>
            </a:r>
            <a:r>
              <a:rPr lang="en-US" sz="2200" dirty="0">
                <a:solidFill>
                  <a:schemeClr val="tx1">
                    <a:lumMod val="95000"/>
                    <a:lumOff val="5000"/>
                  </a:schemeClr>
                </a:solidFill>
                <a:uFill>
                  <a:solidFill>
                    <a:srgbClr val="00B050"/>
                  </a:solidFill>
                </a:uFill>
                <a:cs typeface="Times New Roman" pitchFamily="18" charset="0"/>
              </a:rPr>
              <a:t> cells can be considered as a potential patient-specific cell therapy. </a:t>
            </a:r>
          </a:p>
          <a:p>
            <a:pPr marL="360000" indent="-360000" algn="l" rtl="0">
              <a:lnSpc>
                <a:spcPct val="100000"/>
              </a:lnSpc>
              <a:spcBef>
                <a:spcPts val="0"/>
              </a:spcBef>
              <a:buFont typeface="Courier New" panose="02070309020205020404" pitchFamily="49" charset="0"/>
              <a:buChar char="o"/>
              <a:defRPr/>
            </a:pPr>
            <a:endParaRPr lang="en-US" sz="2200" dirty="0">
              <a:solidFill>
                <a:schemeClr val="tx1">
                  <a:lumMod val="95000"/>
                  <a:lumOff val="5000"/>
                </a:schemeClr>
              </a:solidFill>
              <a:uFill>
                <a:solidFill>
                  <a:srgbClr val="00B050"/>
                </a:solidFill>
              </a:uFill>
              <a:cs typeface="Times New Roman" pitchFamily="18" charset="0"/>
            </a:endParaRP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It will be crucial to characterize the development potential of human </a:t>
            </a:r>
            <a:r>
              <a:rPr lang="en-US" sz="2200" dirty="0" err="1">
                <a:solidFill>
                  <a:schemeClr val="tx1">
                    <a:lumMod val="95000"/>
                    <a:lumOff val="5000"/>
                  </a:schemeClr>
                </a:solidFill>
                <a:uFill>
                  <a:solidFill>
                    <a:srgbClr val="00B050"/>
                  </a:solidFill>
                </a:uFill>
                <a:cs typeface="Times New Roman" pitchFamily="18" charset="0"/>
              </a:rPr>
              <a:t>iPS</a:t>
            </a:r>
            <a:r>
              <a:rPr lang="en-US" sz="2200" dirty="0">
                <a:solidFill>
                  <a:schemeClr val="tx1">
                    <a:lumMod val="95000"/>
                    <a:lumOff val="5000"/>
                  </a:schemeClr>
                </a:solidFill>
                <a:uFill>
                  <a:solidFill>
                    <a:srgbClr val="00B050"/>
                  </a:solidFill>
                </a:uFill>
                <a:cs typeface="Times New Roman" pitchFamily="18" charset="0"/>
              </a:rPr>
              <a:t> cell line in the future. </a:t>
            </a:r>
          </a:p>
          <a:p>
            <a:pPr marL="360000" indent="0" algn="l" rtl="0">
              <a:lnSpc>
                <a:spcPct val="100000"/>
              </a:lnSpc>
              <a:spcBef>
                <a:spcPts val="0"/>
              </a:spcBef>
              <a:buNone/>
              <a:defRPr/>
            </a:pPr>
            <a:endParaRPr lang="en-US" sz="2200" b="1" dirty="0">
              <a:solidFill>
                <a:schemeClr val="tx1">
                  <a:lumMod val="95000"/>
                  <a:lumOff val="5000"/>
                </a:schemeClr>
              </a:solidFill>
              <a:uFill>
                <a:solidFill>
                  <a:srgbClr val="00B050"/>
                </a:solidFill>
              </a:uFill>
              <a:cs typeface="Times New Roman" pitchFamily="18" charset="0"/>
            </a:endParaRPr>
          </a:p>
          <a:p>
            <a:pPr marL="0" indent="0" algn="l" rtl="0">
              <a:lnSpc>
                <a:spcPct val="100000"/>
              </a:lnSpc>
              <a:spcBef>
                <a:spcPts val="0"/>
              </a:spcBef>
              <a:buNone/>
              <a:defRPr/>
            </a:pPr>
            <a:endParaRPr lang="en-US" sz="2200" dirty="0">
              <a:solidFill>
                <a:schemeClr val="tx1">
                  <a:lumMod val="95000"/>
                  <a:lumOff val="5000"/>
                </a:schemeClr>
              </a:solidFill>
              <a:uFill>
                <a:solidFill>
                  <a:srgbClr val="00B050"/>
                </a:solidFill>
              </a:uFill>
              <a:cs typeface="Times New Roman" pitchFamily="18" charset="0"/>
            </a:endParaRPr>
          </a:p>
        </p:txBody>
      </p:sp>
      <p:pic>
        <p:nvPicPr>
          <p:cNvPr id="16" name="Picture 4" descr="ST_Pic02.jpg">
            <a:extLst>
              <a:ext uri="{FF2B5EF4-FFF2-40B4-BE49-F238E27FC236}">
                <a16:creationId xmlns:a16="http://schemas.microsoft.com/office/drawing/2014/main" xmlns="" id="{47CBAF2A-F87A-49BE-8FE7-1100BD650F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2967" y="2972586"/>
            <a:ext cx="3391256" cy="374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xmlns="" id="{D206AFD5-91E6-4428-9383-9A4471EC17B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2277" y="0"/>
            <a:ext cx="2832178" cy="297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TextBox 6">
            <a:extLst>
              <a:ext uri="{FF2B5EF4-FFF2-40B4-BE49-F238E27FC236}">
                <a16:creationId xmlns:a16="http://schemas.microsoft.com/office/drawing/2014/main" xmlns="" id="{DF894584-21B4-4E0B-8D08-0177C1CAC9B3}"/>
              </a:ext>
            </a:extLst>
          </p:cNvPr>
          <p:cNvSpPr txBox="1"/>
          <p:nvPr/>
        </p:nvSpPr>
        <p:spPr>
          <a:xfrm>
            <a:off x="8367447" y="747735"/>
            <a:ext cx="1449659" cy="247063"/>
          </a:xfrm>
          <a:prstGeom prst="rect">
            <a:avLst/>
          </a:prstGeom>
          <a:noFill/>
        </p:spPr>
        <p:txBody>
          <a:bodyPr wrap="square" rtlCol="0">
            <a:spAutoFit/>
          </a:bodyPr>
          <a:lstStyle/>
          <a:p>
            <a:r>
              <a:rPr lang="en-US" sz="1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Yamanaka Factors</a:t>
            </a:r>
          </a:p>
        </p:txBody>
      </p:sp>
      <p:sp>
        <p:nvSpPr>
          <p:cNvPr id="9" name="Line 36">
            <a:extLst>
              <a:ext uri="{FF2B5EF4-FFF2-40B4-BE49-F238E27FC236}">
                <a16:creationId xmlns:a16="http://schemas.microsoft.com/office/drawing/2014/main" xmlns="" id="{FFEB5409-59F7-41F3-95A7-541AD79B0076}"/>
              </a:ext>
            </a:extLst>
          </p:cNvPr>
          <p:cNvSpPr>
            <a:spLocks noChangeShapeType="1"/>
          </p:cNvSpPr>
          <p:nvPr/>
        </p:nvSpPr>
        <p:spPr bwMode="auto">
          <a:xfrm>
            <a:off x="9377736" y="1015955"/>
            <a:ext cx="439370" cy="201471"/>
          </a:xfrm>
          <a:prstGeom prst="line">
            <a:avLst/>
          </a:prstGeom>
          <a:noFill/>
          <a:ln w="38100" cmpd="sng">
            <a:solidFill>
              <a:srgbClr val="D34817"/>
            </a:solidFill>
            <a:round/>
            <a:headEnd/>
            <a:tailEnd type="triangle" w="med" len="med"/>
          </a:ln>
          <a:effectLst/>
        </p:spPr>
        <p:txBody>
          <a:bodyPr/>
          <a:lstStyle/>
          <a:p>
            <a:endParaRPr lang="en-US" sz="3200"/>
          </a:p>
        </p:txBody>
      </p:sp>
      <p:sp>
        <p:nvSpPr>
          <p:cNvPr id="10" name="TextBox 9">
            <a:extLst>
              <a:ext uri="{FF2B5EF4-FFF2-40B4-BE49-F238E27FC236}">
                <a16:creationId xmlns:a16="http://schemas.microsoft.com/office/drawing/2014/main" xmlns="" id="{746C3639-1671-4AED-A79B-ADFE1BAB5D27}"/>
              </a:ext>
            </a:extLst>
          </p:cNvPr>
          <p:cNvSpPr txBox="1"/>
          <p:nvPr/>
        </p:nvSpPr>
        <p:spPr>
          <a:xfrm>
            <a:off x="11000678" y="791954"/>
            <a:ext cx="1366024" cy="246221"/>
          </a:xfrm>
          <a:prstGeom prst="rect">
            <a:avLst/>
          </a:prstGeom>
          <a:noFill/>
        </p:spPr>
        <p:txBody>
          <a:bodyPr wrap="square" rtlCol="0">
            <a:spAutoFit/>
          </a:bodyPr>
          <a:lstStyle/>
          <a:p>
            <a:r>
              <a:rPr lang="en-US" sz="1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Thomson Factors</a:t>
            </a:r>
          </a:p>
        </p:txBody>
      </p:sp>
      <p:sp>
        <p:nvSpPr>
          <p:cNvPr id="11" name="Line 36">
            <a:extLst>
              <a:ext uri="{FF2B5EF4-FFF2-40B4-BE49-F238E27FC236}">
                <a16:creationId xmlns:a16="http://schemas.microsoft.com/office/drawing/2014/main" xmlns="" id="{FDE2C726-C6EA-41DD-B957-2A72B0B5C91C}"/>
              </a:ext>
            </a:extLst>
          </p:cNvPr>
          <p:cNvSpPr>
            <a:spLocks noChangeShapeType="1"/>
          </p:cNvSpPr>
          <p:nvPr/>
        </p:nvSpPr>
        <p:spPr bwMode="auto">
          <a:xfrm flipH="1">
            <a:off x="11195599" y="1038175"/>
            <a:ext cx="457200" cy="179251"/>
          </a:xfrm>
          <a:prstGeom prst="line">
            <a:avLst/>
          </a:prstGeom>
          <a:noFill/>
          <a:ln w="38100" cmpd="sng">
            <a:solidFill>
              <a:srgbClr val="D34817"/>
            </a:solidFill>
            <a:round/>
            <a:headEnd/>
            <a:tailEnd type="triangle" w="med" len="med"/>
          </a:ln>
          <a:effectLst/>
        </p:spPr>
        <p:txBody>
          <a:bodyPr/>
          <a:lstStyle/>
          <a:p>
            <a:endParaRPr lang="en-US" sz="3200"/>
          </a:p>
        </p:txBody>
      </p:sp>
    </p:spTree>
    <p:extLst>
      <p:ext uri="{BB962C8B-B14F-4D97-AF65-F5344CB8AC3E}">
        <p14:creationId xmlns:p14="http://schemas.microsoft.com/office/powerpoint/2010/main" val="14844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267F4E2-0238-4073-9C35-37F36592730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Induced pluripotent stem cells (IPSCs)</a:t>
            </a:r>
            <a:endParaRPr lang="en-US" sz="3200" b="1" dirty="0"/>
          </a:p>
        </p:txBody>
      </p:sp>
      <p:graphicFrame>
        <p:nvGraphicFramePr>
          <p:cNvPr id="6" name="Diagram 5">
            <a:extLst>
              <a:ext uri="{FF2B5EF4-FFF2-40B4-BE49-F238E27FC236}">
                <a16:creationId xmlns:a16="http://schemas.microsoft.com/office/drawing/2014/main" xmlns="" id="{69E8D592-E7F6-495D-AAFE-FEC611BCE214}"/>
              </a:ext>
            </a:extLst>
          </p:cNvPr>
          <p:cNvGraphicFramePr/>
          <p:nvPr>
            <p:extLst>
              <p:ext uri="{D42A27DB-BD31-4B8C-83A1-F6EECF244321}">
                <p14:modId xmlns:p14="http://schemas.microsoft.com/office/powerpoint/2010/main" val="1470152463"/>
              </p:ext>
            </p:extLst>
          </p:nvPr>
        </p:nvGraphicFramePr>
        <p:xfrm>
          <a:off x="537172" y="1308105"/>
          <a:ext cx="7235229" cy="5184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xmlns="" id="{0D1FCA2D-A303-4D14-AA6C-0B41BBFEB38F}"/>
              </a:ext>
            </a:extLst>
          </p:cNvPr>
          <p:cNvGrpSpPr/>
          <p:nvPr/>
        </p:nvGrpSpPr>
        <p:grpSpPr>
          <a:xfrm>
            <a:off x="7772401" y="1901681"/>
            <a:ext cx="4319868" cy="4272540"/>
            <a:chOff x="7690383" y="1901681"/>
            <a:chExt cx="4319868" cy="4272540"/>
          </a:xfrm>
        </p:grpSpPr>
        <p:pic>
          <p:nvPicPr>
            <p:cNvPr id="5" name="Picture 4">
              <a:extLst>
                <a:ext uri="{FF2B5EF4-FFF2-40B4-BE49-F238E27FC236}">
                  <a16:creationId xmlns:a16="http://schemas.microsoft.com/office/drawing/2014/main" xmlns="" id="{33B34425-974C-4BD1-9F10-A6129479357F}"/>
                </a:ext>
              </a:extLst>
            </p:cNvPr>
            <p:cNvPicPr>
              <a:picLocks noChangeAspect="1"/>
            </p:cNvPicPr>
            <p:nvPr/>
          </p:nvPicPr>
          <p:blipFill>
            <a:blip r:embed="rId7"/>
            <a:stretch>
              <a:fillRect/>
            </a:stretch>
          </p:blipFill>
          <p:spPr>
            <a:xfrm>
              <a:off x="7772401" y="1901681"/>
              <a:ext cx="4155832" cy="4272540"/>
            </a:xfrm>
            <a:prstGeom prst="rect">
              <a:avLst/>
            </a:prstGeom>
          </p:spPr>
        </p:pic>
        <p:sp>
          <p:nvSpPr>
            <p:cNvPr id="2" name="TextBox 1">
              <a:extLst>
                <a:ext uri="{FF2B5EF4-FFF2-40B4-BE49-F238E27FC236}">
                  <a16:creationId xmlns:a16="http://schemas.microsoft.com/office/drawing/2014/main" xmlns="" id="{8977F97D-3B5D-49D6-8B88-B393543414AE}"/>
                </a:ext>
              </a:extLst>
            </p:cNvPr>
            <p:cNvSpPr txBox="1"/>
            <p:nvPr/>
          </p:nvSpPr>
          <p:spPr>
            <a:xfrm>
              <a:off x="10529511" y="2015980"/>
              <a:ext cx="678874" cy="461665"/>
            </a:xfrm>
            <a:prstGeom prst="rect">
              <a:avLst/>
            </a:prstGeom>
            <a:noFill/>
          </p:spPr>
          <p:txBody>
            <a:bodyPr wrap="square" rtlCol="0">
              <a:spAutoFit/>
            </a:bodyPr>
            <a:lstStyle/>
            <a:p>
              <a:pPr algn="ctr"/>
              <a:r>
                <a:rPr lang="en-US" sz="2400" b="1" dirty="0">
                  <a:solidFill>
                    <a:schemeClr val="accent4"/>
                  </a:solidFill>
                  <a:latin typeface="+mn-lt"/>
                </a:rPr>
                <a:t>1</a:t>
              </a:r>
              <a:r>
                <a:rPr lang="en-US" sz="2400" b="1" baseline="30000" dirty="0">
                  <a:solidFill>
                    <a:schemeClr val="accent4"/>
                  </a:solidFill>
                  <a:latin typeface="+mn-lt"/>
                </a:rPr>
                <a:t>st</a:t>
              </a:r>
              <a:r>
                <a:rPr lang="en-US" sz="2400" b="1" baseline="30000" dirty="0">
                  <a:latin typeface="+mn-lt"/>
                </a:rPr>
                <a:t> </a:t>
              </a:r>
              <a:endParaRPr lang="en-US" sz="1200" dirty="0">
                <a:latin typeface="+mn-lt"/>
              </a:endParaRPr>
            </a:p>
          </p:txBody>
        </p:sp>
        <p:sp>
          <p:nvSpPr>
            <p:cNvPr id="9" name="TextBox 8">
              <a:extLst>
                <a:ext uri="{FF2B5EF4-FFF2-40B4-BE49-F238E27FC236}">
                  <a16:creationId xmlns:a16="http://schemas.microsoft.com/office/drawing/2014/main" xmlns="" id="{936EC291-73A4-4933-82D1-F54389F0F52D}"/>
                </a:ext>
              </a:extLst>
            </p:cNvPr>
            <p:cNvSpPr txBox="1"/>
            <p:nvPr/>
          </p:nvSpPr>
          <p:spPr>
            <a:xfrm>
              <a:off x="11331377" y="2967335"/>
              <a:ext cx="678874" cy="461665"/>
            </a:xfrm>
            <a:prstGeom prst="rect">
              <a:avLst/>
            </a:prstGeom>
            <a:noFill/>
          </p:spPr>
          <p:txBody>
            <a:bodyPr wrap="square" rtlCol="0">
              <a:spAutoFit/>
            </a:bodyPr>
            <a:lstStyle/>
            <a:p>
              <a:pPr algn="ctr"/>
              <a:r>
                <a:rPr lang="en-US" sz="2400" b="1" dirty="0">
                  <a:solidFill>
                    <a:schemeClr val="accent3">
                      <a:lumMod val="75000"/>
                    </a:schemeClr>
                  </a:solidFill>
                  <a:latin typeface="+mn-lt"/>
                </a:rPr>
                <a:t>2</a:t>
              </a:r>
              <a:r>
                <a:rPr lang="en-US" sz="2400" b="1" baseline="30000" dirty="0">
                  <a:solidFill>
                    <a:schemeClr val="accent3">
                      <a:lumMod val="75000"/>
                    </a:schemeClr>
                  </a:solidFill>
                  <a:latin typeface="+mn-lt"/>
                </a:rPr>
                <a:t>nd</a:t>
              </a:r>
              <a:r>
                <a:rPr lang="en-US" sz="2400" b="1" dirty="0">
                  <a:solidFill>
                    <a:schemeClr val="accent3">
                      <a:lumMod val="75000"/>
                    </a:schemeClr>
                  </a:solidFill>
                  <a:latin typeface="+mn-lt"/>
                </a:rPr>
                <a:t> </a:t>
              </a:r>
              <a:endParaRPr lang="en-US" sz="1200" dirty="0">
                <a:solidFill>
                  <a:schemeClr val="accent3">
                    <a:lumMod val="75000"/>
                  </a:schemeClr>
                </a:solidFill>
                <a:latin typeface="+mn-lt"/>
              </a:endParaRPr>
            </a:p>
          </p:txBody>
        </p:sp>
        <p:sp>
          <p:nvSpPr>
            <p:cNvPr id="10" name="TextBox 9">
              <a:extLst>
                <a:ext uri="{FF2B5EF4-FFF2-40B4-BE49-F238E27FC236}">
                  <a16:creationId xmlns:a16="http://schemas.microsoft.com/office/drawing/2014/main" xmlns="" id="{E2C147DE-91DD-483B-8DD5-817AD6791E94}"/>
                </a:ext>
              </a:extLst>
            </p:cNvPr>
            <p:cNvSpPr txBox="1"/>
            <p:nvPr/>
          </p:nvSpPr>
          <p:spPr>
            <a:xfrm>
              <a:off x="7690383" y="2736502"/>
              <a:ext cx="678874" cy="461665"/>
            </a:xfrm>
            <a:prstGeom prst="rect">
              <a:avLst/>
            </a:prstGeom>
            <a:noFill/>
          </p:spPr>
          <p:txBody>
            <a:bodyPr wrap="square" rtlCol="0">
              <a:spAutoFit/>
            </a:bodyPr>
            <a:lstStyle/>
            <a:p>
              <a:pPr algn="ctr"/>
              <a:r>
                <a:rPr lang="en-US" sz="2400" b="1" dirty="0">
                  <a:solidFill>
                    <a:schemeClr val="accent5"/>
                  </a:solidFill>
                  <a:latin typeface="+mn-lt"/>
                </a:rPr>
                <a:t>3</a:t>
              </a:r>
              <a:r>
                <a:rPr lang="en-US" sz="2400" b="1" baseline="30000" dirty="0">
                  <a:solidFill>
                    <a:schemeClr val="accent5"/>
                  </a:solidFill>
                  <a:latin typeface="+mn-lt"/>
                </a:rPr>
                <a:t>rd</a:t>
              </a:r>
              <a:r>
                <a:rPr lang="en-US" sz="2400" b="1" dirty="0">
                  <a:solidFill>
                    <a:schemeClr val="accent5"/>
                  </a:solidFill>
                  <a:latin typeface="+mn-lt"/>
                </a:rPr>
                <a:t>  </a:t>
              </a:r>
              <a:endParaRPr lang="en-US" sz="1200" dirty="0">
                <a:solidFill>
                  <a:schemeClr val="accent5"/>
                </a:solidFill>
                <a:latin typeface="+mn-lt"/>
              </a:endParaRPr>
            </a:p>
          </p:txBody>
        </p:sp>
      </p:grpSp>
    </p:spTree>
    <p:extLst>
      <p:ext uri="{BB962C8B-B14F-4D97-AF65-F5344CB8AC3E}">
        <p14:creationId xmlns:p14="http://schemas.microsoft.com/office/powerpoint/2010/main" val="3212240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267F4E2-0238-4073-9C35-37F36592730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Human Pluripotent Stem cells (</a:t>
            </a:r>
            <a:r>
              <a:rPr lang="en-US" sz="3600" b="1" dirty="0" err="1"/>
              <a:t>hPSCs</a:t>
            </a:r>
            <a:r>
              <a:rPr lang="en-US" sz="3600" b="1" dirty="0"/>
              <a:t>)</a:t>
            </a:r>
          </a:p>
          <a:p>
            <a:r>
              <a:rPr lang="en-US" sz="3200" b="1" dirty="0"/>
              <a:t>Characterization</a:t>
            </a:r>
          </a:p>
        </p:txBody>
      </p:sp>
      <p:graphicFrame>
        <p:nvGraphicFramePr>
          <p:cNvPr id="2" name="Diagram 1">
            <a:extLst>
              <a:ext uri="{FF2B5EF4-FFF2-40B4-BE49-F238E27FC236}">
                <a16:creationId xmlns:a16="http://schemas.microsoft.com/office/drawing/2014/main" xmlns="" id="{E97BB3B7-D788-4803-845D-260FAC32A1C0}"/>
              </a:ext>
            </a:extLst>
          </p:cNvPr>
          <p:cNvGraphicFramePr/>
          <p:nvPr>
            <p:extLst>
              <p:ext uri="{D42A27DB-BD31-4B8C-83A1-F6EECF244321}">
                <p14:modId xmlns:p14="http://schemas.microsoft.com/office/powerpoint/2010/main" val="1106923551"/>
              </p:ext>
            </p:extLst>
          </p:nvPr>
        </p:nvGraphicFramePr>
        <p:xfrm>
          <a:off x="999344" y="1465006"/>
          <a:ext cx="10193311" cy="5184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a:extLst>
              <a:ext uri="{FF2B5EF4-FFF2-40B4-BE49-F238E27FC236}">
                <a16:creationId xmlns:a16="http://schemas.microsoft.com/office/drawing/2014/main" xmlns="" id="{5963597B-F72D-42D2-B33D-56B065808D22}"/>
              </a:ext>
            </a:extLst>
          </p:cNvPr>
          <p:cNvGrpSpPr/>
          <p:nvPr/>
        </p:nvGrpSpPr>
        <p:grpSpPr>
          <a:xfrm>
            <a:off x="8018862" y="3208673"/>
            <a:ext cx="1842556" cy="1734452"/>
            <a:chOff x="11399156" y="3314958"/>
            <a:chExt cx="2373407" cy="1951370"/>
          </a:xfrm>
        </p:grpSpPr>
        <p:pic>
          <p:nvPicPr>
            <p:cNvPr id="10" name="Picture 29" descr="HUES9 Coll 2 100x">
              <a:extLst>
                <a:ext uri="{FF2B5EF4-FFF2-40B4-BE49-F238E27FC236}">
                  <a16:creationId xmlns:a16="http://schemas.microsoft.com/office/drawing/2014/main" xmlns="" id="{A7F9A5B8-651D-47CD-B751-769CD3FAD6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3299" b="19888"/>
            <a:stretch>
              <a:fillRect/>
            </a:stretch>
          </p:blipFill>
          <p:spPr bwMode="auto">
            <a:xfrm>
              <a:off x="11399156" y="3314958"/>
              <a:ext cx="2373407" cy="195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3">
              <a:extLst>
                <a:ext uri="{FF2B5EF4-FFF2-40B4-BE49-F238E27FC236}">
                  <a16:creationId xmlns:a16="http://schemas.microsoft.com/office/drawing/2014/main" xmlns="" id="{CE67B6FE-AD4D-4875-9512-D157E19C0910}"/>
                </a:ext>
              </a:extLst>
            </p:cNvPr>
            <p:cNvSpPr txBox="1">
              <a:spLocks noChangeArrowheads="1"/>
            </p:cNvSpPr>
            <p:nvPr/>
          </p:nvSpPr>
          <p:spPr bwMode="auto">
            <a:xfrm>
              <a:off x="11437762" y="4919418"/>
              <a:ext cx="1383918" cy="30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8"/>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8"/>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1400" b="1" dirty="0">
                  <a:latin typeface="Verdana" panose="020B0604030504040204" pitchFamily="34" charset="0"/>
                </a:rPr>
                <a:t>Sox9</a:t>
              </a:r>
            </a:p>
          </p:txBody>
        </p:sp>
      </p:grpSp>
      <p:grpSp>
        <p:nvGrpSpPr>
          <p:cNvPr id="12" name="Group 11">
            <a:extLst>
              <a:ext uri="{FF2B5EF4-FFF2-40B4-BE49-F238E27FC236}">
                <a16:creationId xmlns:a16="http://schemas.microsoft.com/office/drawing/2014/main" xmlns="" id="{146830DB-1930-40F9-9B9B-822A9465C94C}"/>
              </a:ext>
            </a:extLst>
          </p:cNvPr>
          <p:cNvGrpSpPr/>
          <p:nvPr/>
        </p:nvGrpSpPr>
        <p:grpSpPr>
          <a:xfrm>
            <a:off x="5169988" y="5001084"/>
            <a:ext cx="1852021" cy="1710844"/>
            <a:chOff x="11027621" y="864058"/>
            <a:chExt cx="2356378" cy="1951370"/>
          </a:xfrm>
        </p:grpSpPr>
        <p:pic>
          <p:nvPicPr>
            <p:cNvPr id="13" name="Picture 26" descr="HUES9 b-III-Tubulin 100x">
              <a:extLst>
                <a:ext uri="{FF2B5EF4-FFF2-40B4-BE49-F238E27FC236}">
                  <a16:creationId xmlns:a16="http://schemas.microsoft.com/office/drawing/2014/main" xmlns="" id="{03C91F74-7D28-4F68-A70F-B92BB26DAF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7863"/>
            <a:stretch>
              <a:fillRect/>
            </a:stretch>
          </p:blipFill>
          <p:spPr bwMode="auto">
            <a:xfrm>
              <a:off x="11027621" y="864058"/>
              <a:ext cx="2356378" cy="195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743C5CE2-3B7A-4E7E-B3E6-956E7B7D2A0B}"/>
                </a:ext>
              </a:extLst>
            </p:cNvPr>
            <p:cNvSpPr txBox="1">
              <a:spLocks noChangeArrowheads="1"/>
            </p:cNvSpPr>
            <p:nvPr/>
          </p:nvSpPr>
          <p:spPr bwMode="auto">
            <a:xfrm>
              <a:off x="11181308" y="2454116"/>
              <a:ext cx="1795683" cy="30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8"/>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8"/>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1400" b="1" dirty="0">
                  <a:solidFill>
                    <a:srgbClr val="FFFF00"/>
                  </a:solidFill>
                  <a:latin typeface="Verdana" panose="020B0604030504040204" pitchFamily="34" charset="0"/>
                </a:rPr>
                <a:t>Beta-III tubulin</a:t>
              </a:r>
            </a:p>
          </p:txBody>
        </p:sp>
      </p:grpSp>
      <p:grpSp>
        <p:nvGrpSpPr>
          <p:cNvPr id="15" name="Group 14">
            <a:extLst>
              <a:ext uri="{FF2B5EF4-FFF2-40B4-BE49-F238E27FC236}">
                <a16:creationId xmlns:a16="http://schemas.microsoft.com/office/drawing/2014/main" xmlns="" id="{8503028E-A05A-4FE4-99C3-85C69C842928}"/>
              </a:ext>
            </a:extLst>
          </p:cNvPr>
          <p:cNvGrpSpPr/>
          <p:nvPr/>
        </p:nvGrpSpPr>
        <p:grpSpPr>
          <a:xfrm>
            <a:off x="2321119" y="3200538"/>
            <a:ext cx="1852021" cy="1743667"/>
            <a:chOff x="7996846" y="1305138"/>
            <a:chExt cx="2455863" cy="2016125"/>
          </a:xfrm>
        </p:grpSpPr>
        <p:pic>
          <p:nvPicPr>
            <p:cNvPr id="16" name="Picture 21" descr="hues218 pho&amp;oct410x2">
              <a:extLst>
                <a:ext uri="{FF2B5EF4-FFF2-40B4-BE49-F238E27FC236}">
                  <a16:creationId xmlns:a16="http://schemas.microsoft.com/office/drawing/2014/main" xmlns="" id="{87B100A3-E196-47A9-9FE2-4D449B6E8394}"/>
                </a:ext>
              </a:extLst>
            </p:cNvPr>
            <p:cNvPicPr>
              <a:picLocks noChangeAspect="1" noChangeArrowheads="1"/>
            </p:cNvPicPr>
            <p:nvPr/>
          </p:nvPicPr>
          <p:blipFill>
            <a:blip r:embed="rId10">
              <a:lum contrast="18000"/>
              <a:extLst>
                <a:ext uri="{28A0092B-C50C-407E-A947-70E740481C1C}">
                  <a14:useLocalDpi xmlns:a14="http://schemas.microsoft.com/office/drawing/2010/main" val="0"/>
                </a:ext>
              </a:extLst>
            </a:blip>
            <a:srcRect/>
            <a:stretch>
              <a:fillRect/>
            </a:stretch>
          </p:blipFill>
          <p:spPr bwMode="auto">
            <a:xfrm>
              <a:off x="7996846" y="1305138"/>
              <a:ext cx="24558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5">
              <a:extLst>
                <a:ext uri="{FF2B5EF4-FFF2-40B4-BE49-F238E27FC236}">
                  <a16:creationId xmlns:a16="http://schemas.microsoft.com/office/drawing/2014/main" xmlns="" id="{C0D842DA-E407-45BB-92A0-60A5AA58E3A5}"/>
                </a:ext>
              </a:extLst>
            </p:cNvPr>
            <p:cNvSpPr txBox="1">
              <a:spLocks noChangeArrowheads="1"/>
            </p:cNvSpPr>
            <p:nvPr/>
          </p:nvSpPr>
          <p:spPr bwMode="auto">
            <a:xfrm>
              <a:off x="8588555" y="2830509"/>
              <a:ext cx="8386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8"/>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8"/>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2000" b="1" dirty="0">
                  <a:solidFill>
                    <a:srgbClr val="00FF00"/>
                  </a:solidFill>
                </a:rPr>
                <a:t>Oct-4</a:t>
              </a:r>
            </a:p>
          </p:txBody>
        </p:sp>
      </p:grpSp>
      <p:grpSp>
        <p:nvGrpSpPr>
          <p:cNvPr id="18" name="Group 17">
            <a:extLst>
              <a:ext uri="{FF2B5EF4-FFF2-40B4-BE49-F238E27FC236}">
                <a16:creationId xmlns:a16="http://schemas.microsoft.com/office/drawing/2014/main" xmlns="" id="{266483F4-4A50-41C0-A907-B8205F4A5E53}"/>
              </a:ext>
            </a:extLst>
          </p:cNvPr>
          <p:cNvGrpSpPr/>
          <p:nvPr/>
        </p:nvGrpSpPr>
        <p:grpSpPr>
          <a:xfrm>
            <a:off x="8018862" y="1402855"/>
            <a:ext cx="1852021" cy="1743667"/>
            <a:chOff x="5810417" y="1298833"/>
            <a:chExt cx="2124075" cy="2016125"/>
          </a:xfrm>
        </p:grpSpPr>
        <p:pic>
          <p:nvPicPr>
            <p:cNvPr id="19" name="Picture 20" descr="Oct4">
              <a:extLst>
                <a:ext uri="{FF2B5EF4-FFF2-40B4-BE49-F238E27FC236}">
                  <a16:creationId xmlns:a16="http://schemas.microsoft.com/office/drawing/2014/main" xmlns="" id="{D3FD6935-F243-4EBA-849D-6143065E87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10417" y="1298833"/>
              <a:ext cx="21240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4">
              <a:extLst>
                <a:ext uri="{FF2B5EF4-FFF2-40B4-BE49-F238E27FC236}">
                  <a16:creationId xmlns:a16="http://schemas.microsoft.com/office/drawing/2014/main" xmlns="" id="{3A1C5FF1-2386-4BD4-9E26-DBF8C69E6A65}"/>
                </a:ext>
              </a:extLst>
            </p:cNvPr>
            <p:cNvSpPr txBox="1">
              <a:spLocks noChangeArrowheads="1"/>
            </p:cNvSpPr>
            <p:nvPr/>
          </p:nvSpPr>
          <p:spPr bwMode="auto">
            <a:xfrm>
              <a:off x="6430666" y="2914848"/>
              <a:ext cx="883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8"/>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8"/>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2000" b="1">
                  <a:solidFill>
                    <a:srgbClr val="FF3300"/>
                  </a:solidFill>
                </a:rPr>
                <a:t>Sox-2</a:t>
              </a:r>
            </a:p>
          </p:txBody>
        </p:sp>
      </p:grpSp>
      <p:grpSp>
        <p:nvGrpSpPr>
          <p:cNvPr id="21" name="Group 20">
            <a:extLst>
              <a:ext uri="{FF2B5EF4-FFF2-40B4-BE49-F238E27FC236}">
                <a16:creationId xmlns:a16="http://schemas.microsoft.com/office/drawing/2014/main" xmlns="" id="{55C2BBFA-9C07-4631-8569-0E534E73346C}"/>
              </a:ext>
            </a:extLst>
          </p:cNvPr>
          <p:cNvGrpSpPr/>
          <p:nvPr/>
        </p:nvGrpSpPr>
        <p:grpSpPr>
          <a:xfrm>
            <a:off x="5143923" y="1348838"/>
            <a:ext cx="1904152" cy="1740891"/>
            <a:chOff x="3470519" y="1263588"/>
            <a:chExt cx="2277544" cy="2082268"/>
          </a:xfrm>
        </p:grpSpPr>
        <p:pic>
          <p:nvPicPr>
            <p:cNvPr id="22" name="Picture 19" descr="SSEA-4 dapi merged photoshop cut">
              <a:extLst>
                <a:ext uri="{FF2B5EF4-FFF2-40B4-BE49-F238E27FC236}">
                  <a16:creationId xmlns:a16="http://schemas.microsoft.com/office/drawing/2014/main" xmlns="" id="{F760CE39-FEAC-421F-A00D-FAC040988996}"/>
                </a:ext>
              </a:extLst>
            </p:cNvPr>
            <p:cNvPicPr>
              <a:picLocks noChangeAspect="1" noChangeArrowheads="1"/>
            </p:cNvPicPr>
            <p:nvPr/>
          </p:nvPicPr>
          <p:blipFill>
            <a:blip r:embed="rId12">
              <a:lum bright="12000" contrast="12000"/>
              <a:extLst>
                <a:ext uri="{28A0092B-C50C-407E-A947-70E740481C1C}">
                  <a14:useLocalDpi xmlns:a14="http://schemas.microsoft.com/office/drawing/2010/main" val="0"/>
                </a:ext>
              </a:extLst>
            </a:blip>
            <a:srcRect/>
            <a:stretch>
              <a:fillRect/>
            </a:stretch>
          </p:blipFill>
          <p:spPr bwMode="auto">
            <a:xfrm>
              <a:off x="3541955" y="1263588"/>
              <a:ext cx="2206108" cy="207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3">
              <a:extLst>
                <a:ext uri="{FF2B5EF4-FFF2-40B4-BE49-F238E27FC236}">
                  <a16:creationId xmlns:a16="http://schemas.microsoft.com/office/drawing/2014/main" xmlns="" id="{7403ADAB-C8BE-45C6-A145-BBB20B99EB76}"/>
                </a:ext>
              </a:extLst>
            </p:cNvPr>
            <p:cNvSpPr txBox="1">
              <a:spLocks noChangeArrowheads="1"/>
            </p:cNvSpPr>
            <p:nvPr/>
          </p:nvSpPr>
          <p:spPr bwMode="auto">
            <a:xfrm>
              <a:off x="3470519" y="2945746"/>
              <a:ext cx="11128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8"/>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8"/>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2000" b="1" dirty="0">
                  <a:solidFill>
                    <a:srgbClr val="00FF00"/>
                  </a:solidFill>
                </a:rPr>
                <a:t>SSEA-4</a:t>
              </a:r>
            </a:p>
          </p:txBody>
        </p:sp>
      </p:grpSp>
      <p:pic>
        <p:nvPicPr>
          <p:cNvPr id="24" name="Picture 34" descr="Hues9p21_1 7">
            <a:extLst>
              <a:ext uri="{FF2B5EF4-FFF2-40B4-BE49-F238E27FC236}">
                <a16:creationId xmlns:a16="http://schemas.microsoft.com/office/drawing/2014/main" xmlns="" id="{1767B437-40E1-4EB5-90F1-D3B7678894ED}"/>
              </a:ext>
            </a:extLst>
          </p:cNvPr>
          <p:cNvPicPr>
            <a:picLocks noChangeArrowheads="1"/>
          </p:cNvPicPr>
          <p:nvPr/>
        </p:nvPicPr>
        <p:blipFill>
          <a:blip r:embed="rId13">
            <a:lum bright="6000" contrast="12000"/>
            <a:extLst>
              <a:ext uri="{28A0092B-C50C-407E-A947-70E740481C1C}">
                <a14:useLocalDpi xmlns:a14="http://schemas.microsoft.com/office/drawing/2010/main" val="0"/>
              </a:ext>
            </a:extLst>
          </a:blip>
          <a:srcRect/>
          <a:stretch>
            <a:fillRect/>
          </a:stretch>
        </p:blipFill>
        <p:spPr>
          <a:xfrm>
            <a:off x="2321119" y="1348838"/>
            <a:ext cx="1852021" cy="1735532"/>
          </a:xfrm>
          <a:prstGeom prst="rect">
            <a:avLst/>
          </a:prstGeom>
        </p:spPr>
      </p:pic>
      <p:grpSp>
        <p:nvGrpSpPr>
          <p:cNvPr id="30" name="Group 29">
            <a:extLst>
              <a:ext uri="{FF2B5EF4-FFF2-40B4-BE49-F238E27FC236}">
                <a16:creationId xmlns:a16="http://schemas.microsoft.com/office/drawing/2014/main" xmlns="" id="{45F0EE52-208A-43ED-BED1-1FA85BAC4A8B}"/>
              </a:ext>
            </a:extLst>
          </p:cNvPr>
          <p:cNvGrpSpPr/>
          <p:nvPr/>
        </p:nvGrpSpPr>
        <p:grpSpPr>
          <a:xfrm>
            <a:off x="5203647" y="3208674"/>
            <a:ext cx="1852021" cy="1735531"/>
            <a:chOff x="-2228993" y="3092729"/>
            <a:chExt cx="2383615" cy="1951372"/>
          </a:xfrm>
        </p:grpSpPr>
        <p:pic>
          <p:nvPicPr>
            <p:cNvPr id="31" name="Picture 28" descr="HUES9 ASMA 100x">
              <a:extLst>
                <a:ext uri="{FF2B5EF4-FFF2-40B4-BE49-F238E27FC236}">
                  <a16:creationId xmlns:a16="http://schemas.microsoft.com/office/drawing/2014/main" xmlns="" id="{0A794869-21DF-4542-9F7D-1AD89F92AC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17863"/>
            <a:stretch>
              <a:fillRect/>
            </a:stretch>
          </p:blipFill>
          <p:spPr bwMode="auto">
            <a:xfrm>
              <a:off x="-2218785" y="3092729"/>
              <a:ext cx="2373407" cy="195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22">
              <a:extLst>
                <a:ext uri="{FF2B5EF4-FFF2-40B4-BE49-F238E27FC236}">
                  <a16:creationId xmlns:a16="http://schemas.microsoft.com/office/drawing/2014/main" xmlns="" id="{084CCAD0-54E8-4B75-9410-F34E66EF1666}"/>
                </a:ext>
              </a:extLst>
            </p:cNvPr>
            <p:cNvSpPr txBox="1">
              <a:spLocks noChangeArrowheads="1"/>
            </p:cNvSpPr>
            <p:nvPr/>
          </p:nvSpPr>
          <p:spPr bwMode="auto">
            <a:xfrm>
              <a:off x="-2228993" y="4697191"/>
              <a:ext cx="1643078" cy="30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8"/>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8"/>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da-DK" altLang="en-US" sz="1400" b="1" dirty="0">
                  <a:latin typeface="Verdana" panose="020B0604030504040204" pitchFamily="34" charset="0"/>
                </a:rPr>
                <a:t>Sox17</a:t>
              </a:r>
            </a:p>
          </p:txBody>
        </p:sp>
      </p:grpSp>
      <p:sp>
        <p:nvSpPr>
          <p:cNvPr id="3" name="TextBox 2">
            <a:extLst>
              <a:ext uri="{FF2B5EF4-FFF2-40B4-BE49-F238E27FC236}">
                <a16:creationId xmlns:a16="http://schemas.microsoft.com/office/drawing/2014/main" xmlns="" id="{2A075B8B-5D59-4BD9-A482-79C79B707CD5}"/>
              </a:ext>
            </a:extLst>
          </p:cNvPr>
          <p:cNvSpPr txBox="1"/>
          <p:nvPr/>
        </p:nvSpPr>
        <p:spPr>
          <a:xfrm>
            <a:off x="4783472" y="3141249"/>
            <a:ext cx="492443" cy="1710844"/>
          </a:xfrm>
          <a:prstGeom prst="rect">
            <a:avLst/>
          </a:prstGeom>
          <a:noFill/>
        </p:spPr>
        <p:txBody>
          <a:bodyPr vert="vert270" wrap="square" rtlCol="0">
            <a:spAutoFit/>
          </a:bodyPr>
          <a:lstStyle/>
          <a:p>
            <a:r>
              <a:rPr lang="en-US" sz="2000" b="1" dirty="0"/>
              <a:t>ENDO</a:t>
            </a:r>
            <a:r>
              <a:rPr lang="en-US" sz="2000" dirty="0"/>
              <a:t>DREM</a:t>
            </a:r>
          </a:p>
        </p:txBody>
      </p:sp>
      <p:sp>
        <p:nvSpPr>
          <p:cNvPr id="36" name="TextBox 35">
            <a:extLst>
              <a:ext uri="{FF2B5EF4-FFF2-40B4-BE49-F238E27FC236}">
                <a16:creationId xmlns:a16="http://schemas.microsoft.com/office/drawing/2014/main" xmlns="" id="{7EB518DE-F5D7-4914-98DE-0638F10E2F13}"/>
              </a:ext>
            </a:extLst>
          </p:cNvPr>
          <p:cNvSpPr txBox="1"/>
          <p:nvPr/>
        </p:nvSpPr>
        <p:spPr>
          <a:xfrm>
            <a:off x="7575244" y="3138613"/>
            <a:ext cx="492443" cy="1710844"/>
          </a:xfrm>
          <a:prstGeom prst="rect">
            <a:avLst/>
          </a:prstGeom>
          <a:noFill/>
        </p:spPr>
        <p:txBody>
          <a:bodyPr vert="vert270" wrap="square" rtlCol="0">
            <a:spAutoFit/>
          </a:bodyPr>
          <a:lstStyle/>
          <a:p>
            <a:r>
              <a:rPr lang="en-US" sz="2000" b="1" dirty="0"/>
              <a:t>MESO</a:t>
            </a:r>
            <a:r>
              <a:rPr lang="en-US" sz="2000" dirty="0"/>
              <a:t>DREM</a:t>
            </a:r>
          </a:p>
        </p:txBody>
      </p:sp>
      <p:sp>
        <p:nvSpPr>
          <p:cNvPr id="37" name="TextBox 36">
            <a:extLst>
              <a:ext uri="{FF2B5EF4-FFF2-40B4-BE49-F238E27FC236}">
                <a16:creationId xmlns:a16="http://schemas.microsoft.com/office/drawing/2014/main" xmlns="" id="{3C4A82FA-C509-458C-B9AE-CA933696434E}"/>
              </a:ext>
            </a:extLst>
          </p:cNvPr>
          <p:cNvSpPr txBox="1"/>
          <p:nvPr/>
        </p:nvSpPr>
        <p:spPr>
          <a:xfrm>
            <a:off x="4754474" y="4950547"/>
            <a:ext cx="492443" cy="1710844"/>
          </a:xfrm>
          <a:prstGeom prst="rect">
            <a:avLst/>
          </a:prstGeom>
          <a:noFill/>
        </p:spPr>
        <p:txBody>
          <a:bodyPr vert="vert270" wrap="square" rtlCol="0">
            <a:spAutoFit/>
          </a:bodyPr>
          <a:lstStyle/>
          <a:p>
            <a:r>
              <a:rPr lang="en-US" sz="2000" b="1" dirty="0"/>
              <a:t>ECTO</a:t>
            </a:r>
            <a:r>
              <a:rPr lang="en-US" sz="2000" dirty="0"/>
              <a:t>DREM</a:t>
            </a:r>
          </a:p>
        </p:txBody>
      </p:sp>
      <p:sp>
        <p:nvSpPr>
          <p:cNvPr id="5" name="TextBox 4">
            <a:extLst>
              <a:ext uri="{FF2B5EF4-FFF2-40B4-BE49-F238E27FC236}">
                <a16:creationId xmlns:a16="http://schemas.microsoft.com/office/drawing/2014/main" xmlns="" id="{58169188-2CFC-48E3-B13B-BD8710B1419A}"/>
              </a:ext>
            </a:extLst>
          </p:cNvPr>
          <p:cNvSpPr txBox="1"/>
          <p:nvPr/>
        </p:nvSpPr>
        <p:spPr>
          <a:xfrm>
            <a:off x="299459" y="2516175"/>
            <a:ext cx="1276579" cy="1384995"/>
          </a:xfrm>
          <a:prstGeom prst="rect">
            <a:avLst/>
          </a:prstGeom>
          <a:noFill/>
          <a:ln>
            <a:solidFill>
              <a:schemeClr val="tx1"/>
            </a:solidFill>
            <a:prstDash val="lgDash"/>
          </a:ln>
        </p:spPr>
        <p:txBody>
          <a:bodyPr wrap="square" rtlCol="1">
            <a:spAutoFit/>
          </a:bodyPr>
          <a:lstStyle/>
          <a:p>
            <a:pPr algn="ctr"/>
            <a:r>
              <a:rPr lang="en-US" dirty="0">
                <a:solidFill>
                  <a:schemeClr val="accent3">
                    <a:lumMod val="75000"/>
                  </a:schemeClr>
                </a:solidFill>
              </a:rPr>
              <a:t>When they put these genes in a somatic cell, it becomes a stem cell.</a:t>
            </a:r>
            <a:endParaRPr lang="ar-SA" dirty="0">
              <a:solidFill>
                <a:schemeClr val="accent3">
                  <a:lumMod val="75000"/>
                </a:schemeClr>
              </a:solidFill>
            </a:endParaRPr>
          </a:p>
        </p:txBody>
      </p:sp>
      <p:sp>
        <p:nvSpPr>
          <p:cNvPr id="6" name="TextBox 5">
            <a:extLst>
              <a:ext uri="{FF2B5EF4-FFF2-40B4-BE49-F238E27FC236}">
                <a16:creationId xmlns:a16="http://schemas.microsoft.com/office/drawing/2014/main" xmlns="" id="{CCFF9505-1410-4993-9B45-1D0889C75A8E}"/>
              </a:ext>
            </a:extLst>
          </p:cNvPr>
          <p:cNvSpPr txBox="1"/>
          <p:nvPr/>
        </p:nvSpPr>
        <p:spPr>
          <a:xfrm>
            <a:off x="227933" y="1409442"/>
            <a:ext cx="1539079" cy="923330"/>
          </a:xfrm>
          <a:prstGeom prst="rect">
            <a:avLst/>
          </a:prstGeom>
          <a:noFill/>
        </p:spPr>
        <p:txBody>
          <a:bodyPr wrap="square" rtlCol="1">
            <a:spAutoFit/>
          </a:bodyPr>
          <a:lstStyle/>
          <a:p>
            <a:pPr algn="ctr"/>
            <a:r>
              <a:rPr lang="en-US" sz="1800" dirty="0">
                <a:solidFill>
                  <a:schemeClr val="accent3">
                    <a:lumMod val="75000"/>
                  </a:schemeClr>
                </a:solidFill>
              </a:rPr>
              <a:t>Specific markers for stem cells </a:t>
            </a:r>
            <a:endParaRPr lang="ar-SA" sz="1800" dirty="0">
              <a:solidFill>
                <a:schemeClr val="accent3">
                  <a:lumMod val="75000"/>
                </a:schemeClr>
              </a:solidFill>
            </a:endParaRPr>
          </a:p>
        </p:txBody>
      </p:sp>
    </p:spTree>
    <p:extLst>
      <p:ext uri="{BB962C8B-B14F-4D97-AF65-F5344CB8AC3E}">
        <p14:creationId xmlns:p14="http://schemas.microsoft.com/office/powerpoint/2010/main" val="794456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267F4E2-0238-4073-9C35-37F36592730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Human Pluripotent Stem cells (</a:t>
            </a:r>
            <a:r>
              <a:rPr lang="en-US" sz="3600" b="1" dirty="0" err="1"/>
              <a:t>hPSCs</a:t>
            </a:r>
            <a:r>
              <a:rPr lang="en-US" sz="3600" b="1" dirty="0"/>
              <a:t>)</a:t>
            </a:r>
          </a:p>
          <a:p>
            <a:r>
              <a:rPr lang="en-US" sz="3200" b="1" dirty="0"/>
              <a:t>Characterization</a:t>
            </a:r>
          </a:p>
        </p:txBody>
      </p:sp>
      <p:grpSp>
        <p:nvGrpSpPr>
          <p:cNvPr id="25" name="Group 24">
            <a:extLst>
              <a:ext uri="{FF2B5EF4-FFF2-40B4-BE49-F238E27FC236}">
                <a16:creationId xmlns:a16="http://schemas.microsoft.com/office/drawing/2014/main" xmlns="" id="{30E15A74-D173-40C3-ADCC-8BFE8A4D8C1E}"/>
              </a:ext>
            </a:extLst>
          </p:cNvPr>
          <p:cNvGrpSpPr/>
          <p:nvPr/>
        </p:nvGrpSpPr>
        <p:grpSpPr>
          <a:xfrm>
            <a:off x="340949" y="1465006"/>
            <a:ext cx="7794028" cy="5262881"/>
            <a:chOff x="1868666" y="1465006"/>
            <a:chExt cx="7794028" cy="5262881"/>
          </a:xfrm>
        </p:grpSpPr>
        <p:graphicFrame>
          <p:nvGraphicFramePr>
            <p:cNvPr id="26" name="Diagram 25">
              <a:extLst>
                <a:ext uri="{FF2B5EF4-FFF2-40B4-BE49-F238E27FC236}">
                  <a16:creationId xmlns:a16="http://schemas.microsoft.com/office/drawing/2014/main" xmlns="" id="{328E4505-D89A-4A8F-BC3C-D248E930E8B8}"/>
                </a:ext>
              </a:extLst>
            </p:cNvPr>
            <p:cNvGraphicFramePr/>
            <p:nvPr>
              <p:extLst>
                <p:ext uri="{D42A27DB-BD31-4B8C-83A1-F6EECF244321}">
                  <p14:modId xmlns:p14="http://schemas.microsoft.com/office/powerpoint/2010/main" val="4082338455"/>
                </p:ext>
              </p:extLst>
            </p:nvPr>
          </p:nvGraphicFramePr>
          <p:xfrm>
            <a:off x="1868666" y="1465006"/>
            <a:ext cx="7794028" cy="5184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Picture 26">
              <a:extLst>
                <a:ext uri="{FF2B5EF4-FFF2-40B4-BE49-F238E27FC236}">
                  <a16:creationId xmlns:a16="http://schemas.microsoft.com/office/drawing/2014/main" xmlns="" id="{3883D8FD-3034-4410-87BC-198B1C4A933C}"/>
                </a:ext>
              </a:extLst>
            </p:cNvPr>
            <p:cNvPicPr>
              <a:picLocks noChangeAspect="1"/>
            </p:cNvPicPr>
            <p:nvPr/>
          </p:nvPicPr>
          <p:blipFill>
            <a:blip r:embed="rId7"/>
            <a:stretch>
              <a:fillRect/>
            </a:stretch>
          </p:blipFill>
          <p:spPr>
            <a:xfrm>
              <a:off x="2460417" y="4990117"/>
              <a:ext cx="1977178" cy="1737770"/>
            </a:xfrm>
            <a:prstGeom prst="rect">
              <a:avLst/>
            </a:prstGeom>
          </p:spPr>
        </p:pic>
        <p:pic>
          <p:nvPicPr>
            <p:cNvPr id="28" name="Picture 27">
              <a:extLst>
                <a:ext uri="{FF2B5EF4-FFF2-40B4-BE49-F238E27FC236}">
                  <a16:creationId xmlns:a16="http://schemas.microsoft.com/office/drawing/2014/main" xmlns="" id="{D2CE429B-5CEF-4B66-A7C2-4B141BBE8C6D}"/>
                </a:ext>
              </a:extLst>
            </p:cNvPr>
            <p:cNvPicPr>
              <a:picLocks noChangeAspect="1"/>
            </p:cNvPicPr>
            <p:nvPr/>
          </p:nvPicPr>
          <p:blipFill>
            <a:blip r:embed="rId8"/>
            <a:stretch>
              <a:fillRect/>
            </a:stretch>
          </p:blipFill>
          <p:spPr>
            <a:xfrm>
              <a:off x="2597072" y="1549341"/>
              <a:ext cx="1703871" cy="1476028"/>
            </a:xfrm>
            <a:prstGeom prst="rect">
              <a:avLst/>
            </a:prstGeom>
          </p:spPr>
        </p:pic>
        <p:pic>
          <p:nvPicPr>
            <p:cNvPr id="29" name="Picture 28">
              <a:extLst>
                <a:ext uri="{FF2B5EF4-FFF2-40B4-BE49-F238E27FC236}">
                  <a16:creationId xmlns:a16="http://schemas.microsoft.com/office/drawing/2014/main" xmlns="" id="{3530CA45-23A4-4940-A7BA-62B216AA37AC}"/>
                </a:ext>
              </a:extLst>
            </p:cNvPr>
            <p:cNvPicPr>
              <a:picLocks noChangeAspect="1"/>
            </p:cNvPicPr>
            <p:nvPr/>
          </p:nvPicPr>
          <p:blipFill>
            <a:blip r:embed="rId9"/>
            <a:stretch>
              <a:fillRect/>
            </a:stretch>
          </p:blipFill>
          <p:spPr>
            <a:xfrm>
              <a:off x="2335222" y="3358998"/>
              <a:ext cx="2227569" cy="1396785"/>
            </a:xfrm>
            <a:prstGeom prst="rect">
              <a:avLst/>
            </a:prstGeom>
          </p:spPr>
        </p:pic>
      </p:grpSp>
      <p:pic>
        <p:nvPicPr>
          <p:cNvPr id="2" name="Picture 1">
            <a:extLst>
              <a:ext uri="{FF2B5EF4-FFF2-40B4-BE49-F238E27FC236}">
                <a16:creationId xmlns:a16="http://schemas.microsoft.com/office/drawing/2014/main" xmlns="" id="{224C5209-0086-4B19-8CB9-AF91C402FCD4}"/>
              </a:ext>
            </a:extLst>
          </p:cNvPr>
          <p:cNvPicPr>
            <a:picLocks noChangeAspect="1"/>
          </p:cNvPicPr>
          <p:nvPr/>
        </p:nvPicPr>
        <p:blipFill>
          <a:blip r:embed="rId10"/>
          <a:stretch>
            <a:fillRect/>
          </a:stretch>
        </p:blipFill>
        <p:spPr>
          <a:xfrm>
            <a:off x="8401340" y="1193180"/>
            <a:ext cx="3690303" cy="5299695"/>
          </a:xfrm>
          <a:prstGeom prst="rect">
            <a:avLst/>
          </a:prstGeom>
        </p:spPr>
      </p:pic>
    </p:spTree>
    <p:extLst>
      <p:ext uri="{BB962C8B-B14F-4D97-AF65-F5344CB8AC3E}">
        <p14:creationId xmlns:p14="http://schemas.microsoft.com/office/powerpoint/2010/main" val="3593032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25A05DF-563B-44DD-8FC2-3FA7A72609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1218" y="3429000"/>
            <a:ext cx="3886799" cy="3189118"/>
          </a:xfrm>
          <a:prstGeom prst="rect">
            <a:avLst/>
          </a:prstGeom>
          <a:solidFill>
            <a:schemeClr val="bg1"/>
          </a:solidFill>
        </p:spPr>
      </p:pic>
      <p:sp>
        <p:nvSpPr>
          <p:cNvPr id="4" name="Title 1">
            <a:extLst>
              <a:ext uri="{FF2B5EF4-FFF2-40B4-BE49-F238E27FC236}">
                <a16:creationId xmlns:a16="http://schemas.microsoft.com/office/drawing/2014/main" xmlns="" id="{F267F4E2-0238-4073-9C35-37F36592730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The Promise of Stem Cell Technology</a:t>
            </a:r>
            <a:endParaRPr lang="en-US" sz="3200" b="1" dirty="0"/>
          </a:p>
        </p:txBody>
      </p:sp>
      <p:sp>
        <p:nvSpPr>
          <p:cNvPr id="8" name="Content Placeholder 7">
            <a:extLst>
              <a:ext uri="{FF2B5EF4-FFF2-40B4-BE49-F238E27FC236}">
                <a16:creationId xmlns:a16="http://schemas.microsoft.com/office/drawing/2014/main" xmlns="" id="{C02CC741-60C5-4D56-8C07-3C17346CD01A}"/>
              </a:ext>
            </a:extLst>
          </p:cNvPr>
          <p:cNvSpPr txBox="1">
            <a:spLocks/>
          </p:cNvSpPr>
          <p:nvPr/>
        </p:nvSpPr>
        <p:spPr>
          <a:xfrm>
            <a:off x="738649" y="1377407"/>
            <a:ext cx="8183678" cy="2213847"/>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Replacement of tissues/organs</a:t>
            </a:r>
          </a:p>
          <a:p>
            <a:pPr marL="360000" indent="-360000" algn="l" rtl="0">
              <a:lnSpc>
                <a:spcPct val="100000"/>
              </a:lnSpc>
              <a:spcBef>
                <a:spcPts val="0"/>
              </a:spcBef>
              <a:buFont typeface="Courier New" panose="02070309020205020404" pitchFamily="49" charset="0"/>
              <a:buChar char="o"/>
              <a:defRPr/>
            </a:pPr>
            <a:r>
              <a:rPr lang="en-US" sz="2200" dirty="0">
                <a:solidFill>
                  <a:srgbClr val="CC3399"/>
                </a:solidFill>
                <a:uFill>
                  <a:solidFill>
                    <a:srgbClr val="00B050"/>
                  </a:solidFill>
                </a:uFill>
                <a:cs typeface="Times New Roman" pitchFamily="18" charset="0"/>
              </a:rPr>
              <a:t>Repair of defective cell types</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Study cell differentiation</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Toxicity testing.</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Understanding prevention and treatment of birth defects.</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Study of development and gene control.</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Study of drugs therapeutic potential.</a:t>
            </a:r>
          </a:p>
          <a:p>
            <a:pPr marL="360000" indent="-360000" algn="l" rtl="0">
              <a:lnSpc>
                <a:spcPct val="100000"/>
              </a:lnSpc>
              <a:spcBef>
                <a:spcPts val="0"/>
              </a:spcBef>
              <a:buFont typeface="Courier New" panose="02070309020205020404" pitchFamily="49" charset="0"/>
              <a:buChar char="o"/>
              <a:defRPr/>
            </a:pPr>
            <a:endParaRPr lang="en-US" sz="2200" dirty="0">
              <a:solidFill>
                <a:schemeClr val="tx1">
                  <a:lumMod val="95000"/>
                  <a:lumOff val="5000"/>
                </a:schemeClr>
              </a:solidFill>
              <a:uFill>
                <a:solidFill>
                  <a:srgbClr val="00B050"/>
                </a:solidFill>
              </a:uFill>
              <a:cs typeface="Times New Roman" pitchFamily="18" charset="0"/>
            </a:endParaRPr>
          </a:p>
          <a:p>
            <a:pPr marL="360000" indent="-360000" algn="l" rtl="0">
              <a:lnSpc>
                <a:spcPct val="100000"/>
              </a:lnSpc>
              <a:spcBef>
                <a:spcPts val="0"/>
              </a:spcBef>
              <a:buFont typeface="Courier New" panose="02070309020205020404" pitchFamily="49" charset="0"/>
              <a:buChar char="o"/>
              <a:defRPr/>
            </a:pPr>
            <a:endParaRPr lang="en-US" sz="2200" b="1" dirty="0">
              <a:solidFill>
                <a:schemeClr val="tx1">
                  <a:lumMod val="95000"/>
                  <a:lumOff val="5000"/>
                </a:schemeClr>
              </a:solidFill>
              <a:uFill>
                <a:solidFill>
                  <a:srgbClr val="00B050"/>
                </a:solidFill>
              </a:uFill>
              <a:cs typeface="Times New Roman" pitchFamily="18" charset="0"/>
            </a:endParaRPr>
          </a:p>
          <a:p>
            <a:pPr marL="0" indent="0" algn="l" rtl="0">
              <a:lnSpc>
                <a:spcPct val="100000"/>
              </a:lnSpc>
              <a:spcBef>
                <a:spcPts val="0"/>
              </a:spcBef>
              <a:buNone/>
              <a:defRPr/>
            </a:pPr>
            <a:endParaRPr lang="en-US" sz="2200" dirty="0">
              <a:solidFill>
                <a:schemeClr val="tx1">
                  <a:lumMod val="95000"/>
                  <a:lumOff val="5000"/>
                </a:schemeClr>
              </a:solidFill>
              <a:uFill>
                <a:solidFill>
                  <a:srgbClr val="00B050"/>
                </a:solidFill>
              </a:uFill>
              <a:cs typeface="Times New Roman" pitchFamily="18" charset="0"/>
            </a:endParaRPr>
          </a:p>
        </p:txBody>
      </p:sp>
      <p:pic>
        <p:nvPicPr>
          <p:cNvPr id="5" name="Picture 5">
            <a:extLst>
              <a:ext uri="{FF2B5EF4-FFF2-40B4-BE49-F238E27FC236}">
                <a16:creationId xmlns:a16="http://schemas.microsoft.com/office/drawing/2014/main" xmlns="" id="{18EF6F25-2F87-405A-B368-1E87C48C87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8187" y="0"/>
            <a:ext cx="2786062"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043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267F4E2-0238-4073-9C35-37F36592730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Goal of Stem Cell Therapies</a:t>
            </a:r>
            <a:endParaRPr lang="en-US" sz="3200" b="1" dirty="0"/>
          </a:p>
        </p:txBody>
      </p:sp>
      <p:sp>
        <p:nvSpPr>
          <p:cNvPr id="8" name="Content Placeholder 7">
            <a:extLst>
              <a:ext uri="{FF2B5EF4-FFF2-40B4-BE49-F238E27FC236}">
                <a16:creationId xmlns:a16="http://schemas.microsoft.com/office/drawing/2014/main" xmlns="" id="{C02CC741-60C5-4D56-8C07-3C17346CD01A}"/>
              </a:ext>
            </a:extLst>
          </p:cNvPr>
          <p:cNvSpPr txBox="1">
            <a:spLocks/>
          </p:cNvSpPr>
          <p:nvPr/>
        </p:nvSpPr>
        <p:spPr>
          <a:xfrm>
            <a:off x="738649" y="1377406"/>
            <a:ext cx="8183678" cy="5396187"/>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The goal of stem cell therapies is to promote cell replacement in organs that are damaged and do not have the ability for self repair </a:t>
            </a:r>
            <a:r>
              <a:rPr lang="en-US" sz="2200" dirty="0">
                <a:solidFill>
                  <a:schemeClr val="accent3">
                    <a:lumMod val="75000"/>
                  </a:schemeClr>
                </a:solidFill>
                <a:uFill>
                  <a:solidFill>
                    <a:srgbClr val="00B050"/>
                  </a:solidFill>
                </a:uFill>
                <a:cs typeface="Times New Roman" pitchFamily="18" charset="0"/>
              </a:rPr>
              <a:t>(treat diseases)</a:t>
            </a:r>
          </a:p>
          <a:p>
            <a:pPr marL="0" indent="0" algn="l" rtl="0">
              <a:lnSpc>
                <a:spcPct val="100000"/>
              </a:lnSpc>
              <a:spcBef>
                <a:spcPts val="0"/>
              </a:spcBef>
              <a:buNone/>
              <a:defRPr/>
            </a:pPr>
            <a:endParaRPr lang="en-US" sz="2200" b="1" dirty="0">
              <a:solidFill>
                <a:schemeClr val="tx1">
                  <a:lumMod val="95000"/>
                  <a:lumOff val="5000"/>
                </a:schemeClr>
              </a:solidFill>
              <a:uFill>
                <a:solidFill>
                  <a:srgbClr val="00B050"/>
                </a:solidFill>
              </a:uFill>
              <a:cs typeface="Times New Roman" pitchFamily="18" charset="0"/>
            </a:endParaRPr>
          </a:p>
          <a:p>
            <a:pPr marL="0" indent="0" algn="l" rtl="0">
              <a:lnSpc>
                <a:spcPct val="100000"/>
              </a:lnSpc>
              <a:spcBef>
                <a:spcPts val="0"/>
              </a:spcBef>
              <a:buNone/>
              <a:defRPr/>
            </a:pPr>
            <a:endParaRPr lang="en-US" sz="2200" b="1" dirty="0">
              <a:solidFill>
                <a:schemeClr val="tx1">
                  <a:lumMod val="95000"/>
                  <a:lumOff val="5000"/>
                </a:schemeClr>
              </a:solidFill>
              <a:uFill>
                <a:solidFill>
                  <a:srgbClr val="00B050"/>
                </a:solidFill>
              </a:uFill>
              <a:cs typeface="Times New Roman" pitchFamily="18" charset="0"/>
            </a:endParaRPr>
          </a:p>
          <a:p>
            <a:pPr marL="0" indent="0" algn="l" rtl="0">
              <a:lnSpc>
                <a:spcPct val="100000"/>
              </a:lnSpc>
              <a:spcBef>
                <a:spcPts val="0"/>
              </a:spcBef>
              <a:buNone/>
              <a:defRPr/>
            </a:pPr>
            <a:endParaRPr lang="en-US" sz="2200" b="1" dirty="0">
              <a:solidFill>
                <a:schemeClr val="tx1">
                  <a:lumMod val="95000"/>
                  <a:lumOff val="5000"/>
                </a:schemeClr>
              </a:solidFill>
              <a:uFill>
                <a:solidFill>
                  <a:srgbClr val="00B050"/>
                </a:solidFill>
              </a:uFill>
              <a:cs typeface="Times New Roman" pitchFamily="18" charset="0"/>
            </a:endParaRPr>
          </a:p>
          <a:p>
            <a:pPr marL="360000" indent="-360000" algn="l" rtl="0">
              <a:lnSpc>
                <a:spcPct val="100000"/>
              </a:lnSpc>
              <a:spcBef>
                <a:spcPts val="0"/>
              </a:spcBef>
              <a:buFont typeface="Courier New" panose="02070309020205020404" pitchFamily="49" charset="0"/>
              <a:buChar char="o"/>
              <a:defRPr/>
            </a:pPr>
            <a:endParaRPr lang="en-US" sz="2200" dirty="0">
              <a:solidFill>
                <a:schemeClr val="tx1">
                  <a:lumMod val="95000"/>
                  <a:lumOff val="5000"/>
                </a:schemeClr>
              </a:solidFill>
              <a:uFill>
                <a:solidFill>
                  <a:srgbClr val="00B050"/>
                </a:solidFill>
              </a:uFill>
              <a:cs typeface="Times New Roman" pitchFamily="18" charset="0"/>
            </a:endParaRP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How to find the right type of stem cells? </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How to completely differentiate Stem Cells to desired cell type?</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How to put the stem cells into the right place?</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Will the stem cells perform the desired function in the body?</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Differentiation protocols for many cell types have not been developed.</a:t>
            </a:r>
          </a:p>
          <a:p>
            <a:pPr marL="360000" indent="-360000" algn="l" rtl="0">
              <a:lnSpc>
                <a:spcPct val="100000"/>
              </a:lnSpc>
              <a:spcBef>
                <a:spcPts val="0"/>
              </a:spcBef>
              <a:buFont typeface="Courier New" panose="02070309020205020404" pitchFamily="49" charset="0"/>
              <a:buChar char="o"/>
              <a:defRPr/>
            </a:pPr>
            <a:endParaRPr lang="en-US" sz="2200" dirty="0">
              <a:solidFill>
                <a:schemeClr val="tx1">
                  <a:lumMod val="95000"/>
                  <a:lumOff val="5000"/>
                </a:schemeClr>
              </a:solidFill>
              <a:uFill>
                <a:solidFill>
                  <a:srgbClr val="00B050"/>
                </a:solidFill>
              </a:uFill>
              <a:cs typeface="Times New Roman" pitchFamily="18" charset="0"/>
            </a:endParaRPr>
          </a:p>
          <a:p>
            <a:pPr marL="360000" indent="-360000" algn="l" rtl="0">
              <a:lnSpc>
                <a:spcPct val="100000"/>
              </a:lnSpc>
              <a:spcBef>
                <a:spcPts val="0"/>
              </a:spcBef>
              <a:buFont typeface="Courier New" panose="02070309020205020404" pitchFamily="49" charset="0"/>
              <a:buChar char="o"/>
              <a:defRPr/>
            </a:pPr>
            <a:endParaRPr lang="en-US" sz="2200" b="1" dirty="0">
              <a:solidFill>
                <a:schemeClr val="tx1">
                  <a:lumMod val="95000"/>
                  <a:lumOff val="5000"/>
                </a:schemeClr>
              </a:solidFill>
              <a:uFill>
                <a:solidFill>
                  <a:srgbClr val="00B050"/>
                </a:solidFill>
              </a:uFill>
              <a:cs typeface="Times New Roman" pitchFamily="18" charset="0"/>
            </a:endParaRPr>
          </a:p>
          <a:p>
            <a:pPr marL="0" indent="0" algn="l" rtl="0">
              <a:lnSpc>
                <a:spcPct val="100000"/>
              </a:lnSpc>
              <a:spcBef>
                <a:spcPts val="0"/>
              </a:spcBef>
              <a:buNone/>
              <a:defRPr/>
            </a:pPr>
            <a:endParaRPr lang="en-US" sz="2200" dirty="0">
              <a:solidFill>
                <a:schemeClr val="tx1">
                  <a:lumMod val="95000"/>
                  <a:lumOff val="5000"/>
                </a:schemeClr>
              </a:solidFill>
              <a:uFill>
                <a:solidFill>
                  <a:srgbClr val="00B050"/>
                </a:solidFill>
              </a:uFill>
              <a:cs typeface="Times New Roman" pitchFamily="18" charset="0"/>
            </a:endParaRPr>
          </a:p>
        </p:txBody>
      </p:sp>
      <p:sp>
        <p:nvSpPr>
          <p:cNvPr id="5" name="Title 1">
            <a:extLst>
              <a:ext uri="{FF2B5EF4-FFF2-40B4-BE49-F238E27FC236}">
                <a16:creationId xmlns:a16="http://schemas.microsoft.com/office/drawing/2014/main" xmlns="" id="{FF290D18-41ED-451B-9D9F-CB3C8A8BD838}"/>
              </a:ext>
            </a:extLst>
          </p:cNvPr>
          <p:cNvSpPr txBox="1">
            <a:spLocks/>
          </p:cNvSpPr>
          <p:nvPr/>
        </p:nvSpPr>
        <p:spPr>
          <a:xfrm>
            <a:off x="738649" y="3120290"/>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Obstacles of Stem Cell Research</a:t>
            </a:r>
            <a:endParaRPr lang="en-US" sz="3200" b="1" dirty="0"/>
          </a:p>
        </p:txBody>
      </p:sp>
      <p:sp>
        <p:nvSpPr>
          <p:cNvPr id="6" name="Rectangle: Rounded Corners 5">
            <a:extLst>
              <a:ext uri="{FF2B5EF4-FFF2-40B4-BE49-F238E27FC236}">
                <a16:creationId xmlns:a16="http://schemas.microsoft.com/office/drawing/2014/main" xmlns="" id="{813E59F0-B618-4CA8-A54D-5AF4B92152D5}"/>
              </a:ext>
            </a:extLst>
          </p:cNvPr>
          <p:cNvSpPr/>
          <p:nvPr/>
        </p:nvSpPr>
        <p:spPr>
          <a:xfrm>
            <a:off x="9857934" y="147246"/>
            <a:ext cx="2187458" cy="439373"/>
          </a:xfrm>
          <a:prstGeom prst="roundRect">
            <a:avLst/>
          </a:prstGeom>
          <a:noFill/>
          <a:ln w="28575">
            <a:solidFill>
              <a:srgbClr val="CC33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C3399"/>
                </a:solidFill>
                <a:latin typeface="+mj-lt"/>
              </a:rPr>
              <a:t>Only on the girl’s slides</a:t>
            </a:r>
            <a:endParaRPr lang="en-GB" sz="1600" b="1" dirty="0">
              <a:solidFill>
                <a:srgbClr val="CC3399"/>
              </a:solidFill>
              <a:latin typeface="+mj-lt"/>
            </a:endParaRPr>
          </a:p>
        </p:txBody>
      </p:sp>
    </p:spTree>
    <p:extLst>
      <p:ext uri="{BB962C8B-B14F-4D97-AF65-F5344CB8AC3E}">
        <p14:creationId xmlns:p14="http://schemas.microsoft.com/office/powerpoint/2010/main" val="4044444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58868352"/>
              </p:ext>
            </p:extLst>
          </p:nvPr>
        </p:nvGraphicFramePr>
        <p:xfrm>
          <a:off x="1203518" y="1432761"/>
          <a:ext cx="9629971" cy="4572000"/>
        </p:xfrm>
        <a:graphic>
          <a:graphicData uri="http://schemas.openxmlformats.org/drawingml/2006/table">
            <a:tbl>
              <a:tblPr firstRow="1" bandRow="1">
                <a:tableStyleId>{5C22544A-7EE6-4342-B048-85BDC9FD1C3A}</a:tableStyleId>
              </a:tblPr>
              <a:tblGrid>
                <a:gridCol w="1269533">
                  <a:extLst>
                    <a:ext uri="{9D8B030D-6E8A-4147-A177-3AD203B41FA5}">
                      <a16:colId xmlns:a16="http://schemas.microsoft.com/office/drawing/2014/main" xmlns="" val="20000"/>
                    </a:ext>
                  </a:extLst>
                </a:gridCol>
                <a:gridCol w="8360438">
                  <a:extLst>
                    <a:ext uri="{9D8B030D-6E8A-4147-A177-3AD203B41FA5}">
                      <a16:colId xmlns:a16="http://schemas.microsoft.com/office/drawing/2014/main" xmlns="" val="20001"/>
                    </a:ext>
                  </a:extLst>
                </a:gridCol>
              </a:tblGrid>
              <a:tr h="334906">
                <a:tc gridSpan="2">
                  <a:txBody>
                    <a:bodyPr/>
                    <a:lstStyle/>
                    <a:p>
                      <a:pPr algn="ctr" rtl="0"/>
                      <a:r>
                        <a:rPr lang="en-US" sz="2000" dirty="0">
                          <a:solidFill>
                            <a:schemeClr val="tx1"/>
                          </a:solidFill>
                        </a:rPr>
                        <a:t>Stem cells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A677"/>
                    </a:solidFill>
                  </a:tcPr>
                </a:tc>
                <a:tc hMerge="1">
                  <a:txBody>
                    <a:bodyPr/>
                    <a:lstStyle/>
                    <a:p>
                      <a:endParaRPr lang="en-US" dirty="0"/>
                    </a:p>
                  </a:txBody>
                  <a:tcPr/>
                </a:tc>
                <a:extLst>
                  <a:ext uri="{0D108BD9-81ED-4DB2-BD59-A6C34878D82A}">
                    <a16:rowId xmlns:a16="http://schemas.microsoft.com/office/drawing/2014/main" xmlns="" val="10000"/>
                  </a:ext>
                </a:extLst>
              </a:tr>
              <a:tr h="334906">
                <a:tc>
                  <a:txBody>
                    <a:bodyPr/>
                    <a:lstStyle/>
                    <a:p>
                      <a:pPr algn="ctr" rtl="0"/>
                      <a:r>
                        <a:rPr lang="en-US" sz="2000" b="1" dirty="0"/>
                        <a:t>Definition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A677"/>
                    </a:solidFill>
                  </a:tcPr>
                </a:tc>
                <a:tc>
                  <a:txBody>
                    <a:bodyPr/>
                    <a:lstStyle/>
                    <a:p>
                      <a:pPr algn="l" rtl="0"/>
                      <a:r>
                        <a:rPr lang="en-US" sz="1800" kern="1200" dirty="0">
                          <a:solidFill>
                            <a:schemeClr val="dk1"/>
                          </a:solidFill>
                          <a:effectLst/>
                          <a:latin typeface="+mn-lt"/>
                          <a:ea typeface="+mn-ea"/>
                          <a:cs typeface="+mn-cs"/>
                        </a:rPr>
                        <a:t>Cells that have the ability to continuously divide and differentiate</a:t>
                      </a:r>
                      <a:r>
                        <a:rPr lang="en-US" sz="1800" kern="1200" baseline="0" dirty="0">
                          <a:solidFill>
                            <a:schemeClr val="dk1"/>
                          </a:solidFill>
                          <a:effectLst/>
                          <a:latin typeface="+mn-lt"/>
                          <a:ea typeface="+mn-ea"/>
                          <a:cs typeface="+mn-cs"/>
                        </a:rPr>
                        <a:t> to </a:t>
                      </a:r>
                      <a:r>
                        <a:rPr lang="en-US" sz="1800" kern="1200" dirty="0">
                          <a:solidFill>
                            <a:schemeClr val="dk1"/>
                          </a:solidFill>
                          <a:effectLst/>
                          <a:latin typeface="+mn-lt"/>
                          <a:ea typeface="+mn-ea"/>
                          <a:cs typeface="+mn-cs"/>
                        </a:rPr>
                        <a:t>other</a:t>
                      </a:r>
                      <a:r>
                        <a:rPr lang="en-US" sz="1800" kern="1200" baseline="0" dirty="0">
                          <a:solidFill>
                            <a:schemeClr val="dk1"/>
                          </a:solidFill>
                          <a:effectLst/>
                          <a:latin typeface="+mn-lt"/>
                          <a:ea typeface="+mn-ea"/>
                          <a:cs typeface="+mn-cs"/>
                        </a:rPr>
                        <a:t> kinds of cells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34906">
                <a:tc>
                  <a:txBody>
                    <a:bodyPr/>
                    <a:lstStyle/>
                    <a:p>
                      <a:pPr algn="ctr" rtl="0"/>
                      <a:r>
                        <a:rPr lang="en-US" sz="2000" b="1" dirty="0"/>
                        <a:t>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A677"/>
                    </a:solidFill>
                  </a:tcPr>
                </a:tc>
                <a:tc>
                  <a:txBody>
                    <a:bodyPr/>
                    <a:lstStyle/>
                    <a:p>
                      <a:pPr algn="l" rtl="0"/>
                      <a:r>
                        <a:rPr lang="en-US" sz="1800" dirty="0"/>
                        <a:t>Repair</a:t>
                      </a:r>
                      <a:r>
                        <a:rPr lang="en-US" sz="1800" baseline="0" dirty="0"/>
                        <a:t> and regeneration of tissues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2601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Classification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A677"/>
                    </a:solidFill>
                  </a:tcPr>
                </a:tc>
                <a:tc>
                  <a:txBody>
                    <a:bodyPr/>
                    <a:lstStyle/>
                    <a:p>
                      <a:pPr algn="l" rtl="0"/>
                      <a:r>
                        <a:rPr lang="en-US" sz="1800" dirty="0"/>
                        <a:t> </a:t>
                      </a:r>
                      <a:r>
                        <a:rPr lang="en-US" sz="1800" b="1" dirty="0">
                          <a:solidFill>
                            <a:schemeClr val="tx1"/>
                          </a:solidFill>
                        </a:rPr>
                        <a:t>1.potency</a:t>
                      </a:r>
                      <a:r>
                        <a:rPr lang="en-US" sz="1800" b="1" baseline="0" dirty="0">
                          <a:solidFill>
                            <a:schemeClr val="tx1"/>
                          </a:solidFill>
                        </a:rPr>
                        <a:t> based </a:t>
                      </a:r>
                    </a:p>
                    <a:p>
                      <a:pPr marL="342900" indent="-342900" algn="l" rtl="0">
                        <a:buFont typeface="+mj-lt"/>
                        <a:buAutoNum type="alphaUcPeriod"/>
                      </a:pPr>
                      <a:r>
                        <a:rPr lang="en-US" sz="1800" baseline="0" dirty="0"/>
                        <a:t>Totipotent : from embryonic and extra embryonic cells</a:t>
                      </a:r>
                    </a:p>
                    <a:p>
                      <a:pPr marL="342900" indent="-342900" algn="l" rtl="0">
                        <a:buFont typeface="+mj-lt"/>
                        <a:buAutoNum type="alphaUcPeriod"/>
                      </a:pPr>
                      <a:r>
                        <a:rPr lang="en-US" sz="1800" baseline="0" dirty="0"/>
                        <a:t>Pluripotent : form 3 germ layers</a:t>
                      </a:r>
                    </a:p>
                    <a:p>
                      <a:pPr marL="342900" indent="-342900" algn="l" rtl="0">
                        <a:buFont typeface="+mj-lt"/>
                        <a:buAutoNum type="alphaUcPeriod"/>
                      </a:pPr>
                      <a:r>
                        <a:rPr lang="en-US" sz="1800" baseline="0" dirty="0"/>
                        <a:t>Multipotent : form related cells </a:t>
                      </a:r>
                    </a:p>
                    <a:p>
                      <a:pPr marL="342900" indent="-342900" algn="l" rtl="0">
                        <a:buFont typeface="+mj-lt"/>
                        <a:buAutoNum type="alphaUcPeriod"/>
                      </a:pPr>
                      <a:r>
                        <a:rPr lang="en-US" sz="1800" baseline="0" dirty="0" err="1"/>
                        <a:t>Oligopotent</a:t>
                      </a:r>
                      <a:r>
                        <a:rPr lang="en-US" sz="1800" baseline="0" dirty="0"/>
                        <a:t> : form few cells </a:t>
                      </a:r>
                    </a:p>
                    <a:p>
                      <a:pPr marL="342900" indent="-342900" algn="l" rtl="0">
                        <a:buFont typeface="+mj-lt"/>
                        <a:buAutoNum type="alphaUcPeriod"/>
                      </a:pPr>
                      <a:r>
                        <a:rPr lang="en-US" sz="1800" baseline="0" dirty="0" err="1"/>
                        <a:t>Unipotent</a:t>
                      </a:r>
                      <a:r>
                        <a:rPr lang="en-US" sz="1800" baseline="0" dirty="0"/>
                        <a:t> : form one cell type</a:t>
                      </a:r>
                    </a:p>
                    <a:p>
                      <a:pPr marL="342900" indent="-342900" algn="l" rtl="0">
                        <a:buFont typeface="+mj-lt"/>
                        <a:buAutoNum type="alphaUcPeriod"/>
                      </a:pPr>
                      <a:r>
                        <a:rPr lang="en-US" sz="1800" baseline="0" dirty="0" err="1"/>
                        <a:t>Nullpotent</a:t>
                      </a:r>
                      <a:r>
                        <a:rPr lang="en-US" sz="1800" baseline="0" dirty="0"/>
                        <a:t> : terminal cell </a:t>
                      </a:r>
                    </a:p>
                    <a:p>
                      <a:pPr marL="0" indent="0" algn="l" rtl="0">
                        <a:buFont typeface="+mj-lt"/>
                        <a:buNone/>
                      </a:pPr>
                      <a:endParaRPr lang="en-US" sz="1800" baseline="0" dirty="0"/>
                    </a:p>
                    <a:p>
                      <a:pPr algn="l" rtl="0"/>
                      <a:r>
                        <a:rPr lang="en-US" sz="1800" b="1" baseline="0" dirty="0"/>
                        <a:t>2.Sourced based </a:t>
                      </a:r>
                    </a:p>
                    <a:p>
                      <a:pPr marL="342900" indent="-342900" algn="l" rtl="0">
                        <a:buFont typeface="+mj-lt"/>
                        <a:buAutoNum type="alphaUcPeriod"/>
                      </a:pPr>
                      <a:r>
                        <a:rPr lang="en-US" sz="1800" baseline="0" dirty="0"/>
                        <a:t>Embryonic ( pluripotent ,may cause immune reaction ) </a:t>
                      </a:r>
                    </a:p>
                    <a:p>
                      <a:pPr marL="342900" indent="-342900" algn="l" rtl="0">
                        <a:buFont typeface="+mj-lt"/>
                        <a:buAutoNum type="alphaUcPeriod"/>
                      </a:pPr>
                      <a:r>
                        <a:rPr lang="en-US" sz="1800" baseline="0" dirty="0"/>
                        <a:t>Adult (multipotent , no immune reaction )</a:t>
                      </a:r>
                    </a:p>
                    <a:p>
                      <a:pPr marL="342900" indent="-342900" algn="l" rtl="0">
                        <a:buFont typeface="+mj-lt"/>
                        <a:buAutoNum type="alphaUcPeriod"/>
                      </a:pPr>
                      <a:r>
                        <a:rPr lang="en-US" sz="1800" baseline="0" dirty="0"/>
                        <a:t>IPSCs (no immune reaction or ethical dilemma)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7" name="Title 1">
            <a:extLst>
              <a:ext uri="{FF2B5EF4-FFF2-40B4-BE49-F238E27FC236}">
                <a16:creationId xmlns:a16="http://schemas.microsoft.com/office/drawing/2014/main" xmlns="" id="{36F7026B-17E4-4036-92A2-B4A79A8DCE8A}"/>
              </a:ext>
            </a:extLst>
          </p:cNvPr>
          <p:cNvSpPr txBox="1">
            <a:spLocks/>
          </p:cNvSpPr>
          <p:nvPr/>
        </p:nvSpPr>
        <p:spPr>
          <a:xfrm>
            <a:off x="0" y="365125"/>
            <a:ext cx="121920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Summary</a:t>
            </a:r>
            <a:endParaRPr lang="en-US" sz="3200" b="1" dirty="0"/>
          </a:p>
        </p:txBody>
      </p:sp>
    </p:spTree>
    <p:extLst>
      <p:ext uri="{BB962C8B-B14F-4D97-AF65-F5344CB8AC3E}">
        <p14:creationId xmlns:p14="http://schemas.microsoft.com/office/powerpoint/2010/main" val="424401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27">
            <a:extLst>
              <a:ext uri="{FF2B5EF4-FFF2-40B4-BE49-F238E27FC236}">
                <a16:creationId xmlns:a16="http://schemas.microsoft.com/office/drawing/2014/main" xmlns="" id="{B98FC2DA-457F-4E15-82A5-85E2305F44F0}"/>
              </a:ext>
            </a:extLst>
          </p:cNvPr>
          <p:cNvSpPr txBox="1">
            <a:spLocks/>
          </p:cNvSpPr>
          <p:nvPr/>
        </p:nvSpPr>
        <p:spPr>
          <a:xfrm>
            <a:off x="245438" y="602974"/>
            <a:ext cx="6106376" cy="6255026"/>
          </a:xfrm>
          <a:prstGeom prst="rect">
            <a:avLst/>
          </a:prstGeom>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en-US" altLang="en-US" sz="1400" b="1" dirty="0">
                <a:solidFill>
                  <a:schemeClr val="bg2">
                    <a:lumMod val="25000"/>
                  </a:schemeClr>
                </a:solidFill>
                <a:ea typeface="Open Sans" panose="020B0604020202020204" charset="0"/>
                <a:cs typeface="Open Sans" panose="020B0604020202020204" charset="0"/>
              </a:rPr>
              <a:t>(1) Which of the following is The Promise of Stem Cell Technology?</a:t>
            </a:r>
          </a:p>
          <a:p>
            <a:pPr marL="0" indent="0">
              <a:lnSpc>
                <a:spcPct val="100000"/>
              </a:lnSpc>
              <a:spcBef>
                <a:spcPts val="100"/>
              </a:spcBef>
              <a:buNone/>
            </a:pPr>
            <a:r>
              <a:rPr lang="en-US" sz="1400" dirty="0"/>
              <a:t>A) Toxicity testing</a:t>
            </a:r>
          </a:p>
          <a:p>
            <a:pPr marL="0" indent="0">
              <a:lnSpc>
                <a:spcPct val="100000"/>
              </a:lnSpc>
              <a:spcBef>
                <a:spcPts val="100"/>
              </a:spcBef>
              <a:buNone/>
            </a:pPr>
            <a:r>
              <a:rPr lang="en-US" sz="1400" dirty="0"/>
              <a:t>B) Understanding prevention and treatment of birth defects</a:t>
            </a:r>
          </a:p>
          <a:p>
            <a:pPr marL="0" indent="0">
              <a:lnSpc>
                <a:spcPct val="100000"/>
              </a:lnSpc>
              <a:spcBef>
                <a:spcPts val="100"/>
              </a:spcBef>
              <a:buNone/>
            </a:pPr>
            <a:r>
              <a:rPr lang="en-US" sz="1400" dirty="0"/>
              <a:t>C) Study of drugs therapeutic potential</a:t>
            </a:r>
          </a:p>
          <a:p>
            <a:pPr marL="0" indent="0">
              <a:lnSpc>
                <a:spcPct val="100000"/>
              </a:lnSpc>
              <a:spcBef>
                <a:spcPts val="100"/>
              </a:spcBef>
              <a:buNone/>
            </a:pPr>
            <a:r>
              <a:rPr lang="en-US" sz="1400" dirty="0"/>
              <a:t>D) All are true</a:t>
            </a:r>
          </a:p>
          <a:p>
            <a:pPr marL="0" indent="0">
              <a:lnSpc>
                <a:spcPct val="100000"/>
              </a:lnSpc>
              <a:spcBef>
                <a:spcPts val="100"/>
              </a:spcBef>
              <a:buNone/>
            </a:pPr>
            <a:r>
              <a:rPr lang="en-US" sz="1400" dirty="0"/>
              <a:t> </a:t>
            </a:r>
          </a:p>
          <a:p>
            <a:pPr marL="0" indent="0">
              <a:lnSpc>
                <a:spcPct val="100000"/>
              </a:lnSpc>
              <a:spcBef>
                <a:spcPts val="100"/>
              </a:spcBef>
              <a:buNone/>
            </a:pPr>
            <a:r>
              <a:rPr lang="en-US" sz="1400" b="1" dirty="0">
                <a:solidFill>
                  <a:schemeClr val="bg2">
                    <a:lumMod val="25000"/>
                  </a:schemeClr>
                </a:solidFill>
              </a:rPr>
              <a:t>(2) which of the following are pluripotent stem cells:</a:t>
            </a:r>
          </a:p>
          <a:p>
            <a:pPr marL="0" indent="0">
              <a:lnSpc>
                <a:spcPct val="100000"/>
              </a:lnSpc>
              <a:spcBef>
                <a:spcPts val="100"/>
              </a:spcBef>
              <a:buNone/>
            </a:pPr>
            <a:r>
              <a:rPr lang="en-US" sz="1400" dirty="0"/>
              <a:t>A) Cells has the potential to differentiate into any adult cell type forming an </a:t>
            </a:r>
            <a:br>
              <a:rPr lang="en-US" sz="1400" dirty="0"/>
            </a:br>
            <a:r>
              <a:rPr lang="en-US" sz="1400" dirty="0"/>
              <a:t>entire organism</a:t>
            </a:r>
          </a:p>
          <a:p>
            <a:pPr marL="0" indent="0">
              <a:lnSpc>
                <a:spcPct val="100000"/>
              </a:lnSpc>
              <a:spcBef>
                <a:spcPts val="100"/>
              </a:spcBef>
              <a:buNone/>
            </a:pPr>
            <a:r>
              <a:rPr lang="en-US" sz="1400" dirty="0"/>
              <a:t>B) Cells that has limited potential to form only multiple adult cell types</a:t>
            </a:r>
          </a:p>
          <a:p>
            <a:pPr marL="0" indent="0">
              <a:lnSpc>
                <a:spcPct val="100000"/>
              </a:lnSpc>
              <a:spcBef>
                <a:spcPts val="100"/>
              </a:spcBef>
              <a:buNone/>
            </a:pPr>
            <a:r>
              <a:rPr lang="en-US" sz="1400" dirty="0"/>
              <a:t>C) Cells that don’t have the ability for self-renewal</a:t>
            </a:r>
          </a:p>
          <a:p>
            <a:pPr marL="0" indent="0">
              <a:lnSpc>
                <a:spcPct val="100000"/>
              </a:lnSpc>
              <a:spcBef>
                <a:spcPts val="100"/>
              </a:spcBef>
              <a:buNone/>
            </a:pPr>
            <a:r>
              <a:rPr lang="en-US" sz="1400" dirty="0"/>
              <a:t>D) Cells has the Potential to form many differentiated cell types except placenta</a:t>
            </a:r>
          </a:p>
          <a:p>
            <a:pPr marL="0" indent="0">
              <a:lnSpc>
                <a:spcPct val="100000"/>
              </a:lnSpc>
              <a:spcBef>
                <a:spcPts val="100"/>
              </a:spcBef>
              <a:buNone/>
            </a:pPr>
            <a:endParaRPr lang="en-US" sz="1400" b="1" dirty="0">
              <a:solidFill>
                <a:schemeClr val="bg2">
                  <a:lumMod val="25000"/>
                </a:schemeClr>
              </a:solidFill>
            </a:endParaRPr>
          </a:p>
          <a:p>
            <a:pPr marL="0" indent="0">
              <a:lnSpc>
                <a:spcPct val="100000"/>
              </a:lnSpc>
              <a:spcBef>
                <a:spcPts val="100"/>
              </a:spcBef>
              <a:buNone/>
            </a:pPr>
            <a:r>
              <a:rPr lang="en-US" sz="1400" b="1" dirty="0">
                <a:solidFill>
                  <a:schemeClr val="bg2">
                    <a:lumMod val="25000"/>
                  </a:schemeClr>
                </a:solidFill>
              </a:rPr>
              <a:t>(3) Which of the following  forms embryonic and extraembryonic cell  types?</a:t>
            </a:r>
          </a:p>
          <a:p>
            <a:pPr marL="0" indent="0">
              <a:lnSpc>
                <a:spcPct val="100000"/>
              </a:lnSpc>
              <a:spcBef>
                <a:spcPts val="100"/>
              </a:spcBef>
              <a:buNone/>
            </a:pPr>
            <a:r>
              <a:rPr lang="en-US" sz="1400" dirty="0">
                <a:ea typeface="Open Sans" panose="020B0604020202020204" charset="0"/>
                <a:cs typeface="Open Sans" panose="020B0604020202020204" charset="0"/>
              </a:rPr>
              <a:t>A) Totipotent                                              B) Multipotent </a:t>
            </a:r>
          </a:p>
          <a:p>
            <a:pPr marL="0" indent="0">
              <a:lnSpc>
                <a:spcPct val="100000"/>
              </a:lnSpc>
              <a:spcBef>
                <a:spcPts val="100"/>
              </a:spcBef>
              <a:buNone/>
            </a:pPr>
            <a:r>
              <a:rPr lang="en-US" sz="1400" dirty="0">
                <a:ea typeface="Open Sans" panose="020B0604020202020204" charset="0"/>
                <a:cs typeface="Open Sans" panose="020B0604020202020204" charset="0"/>
              </a:rPr>
              <a:t>C) Oligopotent                                           D) Unipotent</a:t>
            </a:r>
          </a:p>
          <a:p>
            <a:pPr marL="0" indent="0">
              <a:lnSpc>
                <a:spcPct val="100000"/>
              </a:lnSpc>
              <a:spcBef>
                <a:spcPts val="100"/>
              </a:spcBef>
              <a:buNone/>
            </a:pPr>
            <a:endParaRPr lang="en-US" sz="1400" b="1" dirty="0">
              <a:solidFill>
                <a:schemeClr val="tx2">
                  <a:lumMod val="75000"/>
                </a:schemeClr>
              </a:solidFill>
            </a:endParaRPr>
          </a:p>
          <a:p>
            <a:pPr marL="0" indent="0">
              <a:lnSpc>
                <a:spcPct val="100000"/>
              </a:lnSpc>
              <a:spcBef>
                <a:spcPts val="100"/>
              </a:spcBef>
              <a:buNone/>
            </a:pPr>
            <a:r>
              <a:rPr lang="en-US" sz="1400" b="1" dirty="0">
                <a:solidFill>
                  <a:schemeClr val="bg2">
                    <a:lumMod val="25000"/>
                  </a:schemeClr>
                </a:solidFill>
              </a:rPr>
              <a:t>(4) The Blastocyst is formed of each of the following except?</a:t>
            </a:r>
          </a:p>
          <a:p>
            <a:pPr marL="0" indent="0">
              <a:lnSpc>
                <a:spcPct val="100000"/>
              </a:lnSpc>
              <a:spcBef>
                <a:spcPts val="100"/>
              </a:spcBef>
              <a:buNone/>
            </a:pPr>
            <a:r>
              <a:rPr lang="en-US" sz="1400" dirty="0"/>
              <a:t>A) </a:t>
            </a:r>
            <a:r>
              <a:rPr lang="sv-SE" sz="1400" dirty="0"/>
              <a:t>Trophoblast                                             </a:t>
            </a:r>
            <a:r>
              <a:rPr lang="en-US" sz="1400" dirty="0"/>
              <a:t>B) </a:t>
            </a:r>
            <a:r>
              <a:rPr lang="sv-SE" sz="1400" dirty="0"/>
              <a:t>Morula</a:t>
            </a:r>
            <a:r>
              <a:rPr lang="en-US" sz="1400" dirty="0"/>
              <a:t>         </a:t>
            </a:r>
          </a:p>
          <a:p>
            <a:pPr marL="0" indent="0">
              <a:lnSpc>
                <a:spcPct val="100000"/>
              </a:lnSpc>
              <a:spcBef>
                <a:spcPts val="100"/>
              </a:spcBef>
              <a:buNone/>
            </a:pPr>
            <a:r>
              <a:rPr lang="en-US" sz="1400" dirty="0"/>
              <a:t>C) </a:t>
            </a:r>
            <a:r>
              <a:rPr lang="sv-SE" sz="1400" dirty="0"/>
              <a:t>Inner Cell Mass</a:t>
            </a:r>
            <a:r>
              <a:rPr lang="en-US" sz="1400" dirty="0"/>
              <a:t>                                       D) </a:t>
            </a:r>
            <a:r>
              <a:rPr lang="sv-SE" sz="1400" dirty="0"/>
              <a:t>Blastocoel</a:t>
            </a:r>
            <a:r>
              <a:rPr lang="en-US" sz="1400" dirty="0"/>
              <a:t> </a:t>
            </a:r>
          </a:p>
          <a:p>
            <a:pPr marL="0" indent="0">
              <a:lnSpc>
                <a:spcPct val="100000"/>
              </a:lnSpc>
              <a:spcBef>
                <a:spcPts val="100"/>
              </a:spcBef>
              <a:buNone/>
            </a:pPr>
            <a:endParaRPr lang="en-US" sz="1400" b="1" dirty="0">
              <a:solidFill>
                <a:schemeClr val="bg2">
                  <a:lumMod val="25000"/>
                </a:schemeClr>
              </a:solidFill>
            </a:endParaRPr>
          </a:p>
          <a:p>
            <a:pPr marL="0" indent="0">
              <a:lnSpc>
                <a:spcPct val="100000"/>
              </a:lnSpc>
              <a:spcBef>
                <a:spcPts val="100"/>
              </a:spcBef>
              <a:buNone/>
            </a:pPr>
            <a:r>
              <a:rPr lang="en-US" sz="1400" b="1" dirty="0">
                <a:solidFill>
                  <a:schemeClr val="bg2">
                    <a:lumMod val="25000"/>
                  </a:schemeClr>
                </a:solidFill>
              </a:rPr>
              <a:t>(5) Hematopotic stem cells gives:</a:t>
            </a:r>
          </a:p>
          <a:p>
            <a:pPr marL="0" indent="0">
              <a:lnSpc>
                <a:spcPct val="100000"/>
              </a:lnSpc>
              <a:spcBef>
                <a:spcPts val="100"/>
              </a:spcBef>
              <a:buNone/>
            </a:pPr>
            <a:r>
              <a:rPr lang="en-US" sz="1400" dirty="0"/>
              <a:t>A) Cells of the nervous system                 B) Cartilage</a:t>
            </a:r>
          </a:p>
          <a:p>
            <a:pPr marL="0" indent="0">
              <a:lnSpc>
                <a:spcPct val="100000"/>
              </a:lnSpc>
              <a:spcBef>
                <a:spcPts val="100"/>
              </a:spcBef>
              <a:buNone/>
            </a:pPr>
            <a:r>
              <a:rPr lang="en-US" sz="1400" dirty="0"/>
              <a:t>C) Blood cells                                               D) Connective tissue</a:t>
            </a:r>
          </a:p>
          <a:p>
            <a:pPr marL="0" indent="0">
              <a:lnSpc>
                <a:spcPct val="100000"/>
              </a:lnSpc>
              <a:spcBef>
                <a:spcPts val="100"/>
              </a:spcBef>
              <a:buNone/>
            </a:pPr>
            <a:endParaRPr lang="en-US" sz="1400" b="1" dirty="0">
              <a:solidFill>
                <a:schemeClr val="bg2">
                  <a:lumMod val="25000"/>
                </a:schemeClr>
              </a:solidFill>
            </a:endParaRPr>
          </a:p>
          <a:p>
            <a:pPr marL="0" indent="0">
              <a:lnSpc>
                <a:spcPct val="100000"/>
              </a:lnSpc>
              <a:spcBef>
                <a:spcPts val="100"/>
              </a:spcBef>
              <a:buNone/>
            </a:pPr>
            <a:endParaRPr lang="en-US" sz="1400" b="1" dirty="0">
              <a:solidFill>
                <a:schemeClr val="bg2">
                  <a:lumMod val="25000"/>
                </a:schemeClr>
              </a:solidFill>
            </a:endParaRPr>
          </a:p>
          <a:p>
            <a:pPr marL="0" indent="0">
              <a:lnSpc>
                <a:spcPct val="100000"/>
              </a:lnSpc>
              <a:spcBef>
                <a:spcPts val="100"/>
              </a:spcBef>
              <a:buNone/>
            </a:pPr>
            <a:endParaRPr lang="en-US" sz="1400" dirty="0"/>
          </a:p>
          <a:p>
            <a:pPr marL="0" indent="0">
              <a:lnSpc>
                <a:spcPct val="100000"/>
              </a:lnSpc>
              <a:spcBef>
                <a:spcPts val="100"/>
              </a:spcBef>
              <a:buNone/>
            </a:pPr>
            <a:endParaRPr lang="en-US" sz="1400" dirty="0"/>
          </a:p>
        </p:txBody>
      </p:sp>
      <p:sp>
        <p:nvSpPr>
          <p:cNvPr id="4" name="Shape 527">
            <a:extLst>
              <a:ext uri="{FF2B5EF4-FFF2-40B4-BE49-F238E27FC236}">
                <a16:creationId xmlns:a16="http://schemas.microsoft.com/office/drawing/2014/main" xmlns="" id="{0B108AA0-D091-451A-A851-26858A455AAB}"/>
              </a:ext>
            </a:extLst>
          </p:cNvPr>
          <p:cNvSpPr txBox="1">
            <a:spLocks/>
          </p:cNvSpPr>
          <p:nvPr/>
        </p:nvSpPr>
        <p:spPr>
          <a:xfrm>
            <a:off x="6546577" y="602974"/>
            <a:ext cx="5399987" cy="6255026"/>
          </a:xfrm>
          <a:prstGeom prst="rect">
            <a:avLst/>
          </a:prstGeom>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en-US" sz="1400" b="1" dirty="0">
                <a:solidFill>
                  <a:schemeClr val="bg2">
                    <a:lumMod val="25000"/>
                  </a:schemeClr>
                </a:solidFill>
              </a:rPr>
              <a:t>(6) Induced Pluripotent Stem Cell (</a:t>
            </a:r>
            <a:r>
              <a:rPr lang="en-US" sz="1400" b="1" dirty="0" err="1">
                <a:solidFill>
                  <a:schemeClr val="bg2">
                    <a:lumMod val="25000"/>
                  </a:schemeClr>
                </a:solidFill>
              </a:rPr>
              <a:t>iPS</a:t>
            </a:r>
            <a:r>
              <a:rPr lang="en-US" sz="1400" b="1" dirty="0">
                <a:solidFill>
                  <a:schemeClr val="bg2">
                    <a:lumMod val="25000"/>
                  </a:schemeClr>
                </a:solidFill>
              </a:rPr>
              <a:t>) cells are?</a:t>
            </a:r>
          </a:p>
          <a:p>
            <a:pPr marL="0" indent="0">
              <a:lnSpc>
                <a:spcPct val="100000"/>
              </a:lnSpc>
              <a:spcBef>
                <a:spcPts val="100"/>
              </a:spcBef>
              <a:buNone/>
            </a:pPr>
            <a:r>
              <a:rPr lang="en-US" sz="1400" dirty="0"/>
              <a:t>A) Cells have limited potential to form only multiple adult cell types</a:t>
            </a:r>
          </a:p>
          <a:p>
            <a:pPr marL="0" indent="0">
              <a:lnSpc>
                <a:spcPct val="100000"/>
              </a:lnSpc>
              <a:spcBef>
                <a:spcPts val="100"/>
              </a:spcBef>
              <a:buNone/>
            </a:pPr>
            <a:r>
              <a:rPr lang="en-US" sz="1400" dirty="0"/>
              <a:t>B) Cells are Potential to form  all differentiated cell types</a:t>
            </a:r>
          </a:p>
          <a:p>
            <a:pPr marL="0" indent="0">
              <a:lnSpc>
                <a:spcPct val="100000"/>
              </a:lnSpc>
              <a:spcBef>
                <a:spcPts val="100"/>
              </a:spcBef>
              <a:buNone/>
            </a:pPr>
            <a:r>
              <a:rPr lang="en-US" sz="1400" dirty="0"/>
              <a:t>C) Somatic cells that have been reprogrammed to a pluripotent state</a:t>
            </a:r>
          </a:p>
          <a:p>
            <a:pPr marL="0" indent="0">
              <a:lnSpc>
                <a:spcPct val="100000"/>
              </a:lnSpc>
              <a:spcBef>
                <a:spcPts val="100"/>
              </a:spcBef>
              <a:buNone/>
            </a:pPr>
            <a:r>
              <a:rPr lang="en-US" sz="1400" dirty="0"/>
              <a:t>D) Cells are potential to differentiate into any adult cell type</a:t>
            </a:r>
          </a:p>
          <a:p>
            <a:pPr marL="0" indent="0">
              <a:lnSpc>
                <a:spcPct val="100000"/>
              </a:lnSpc>
              <a:spcBef>
                <a:spcPts val="100"/>
              </a:spcBef>
              <a:buNone/>
            </a:pPr>
            <a:endParaRPr lang="en-US" sz="1400" b="1" dirty="0">
              <a:solidFill>
                <a:schemeClr val="bg2">
                  <a:lumMod val="25000"/>
                </a:schemeClr>
              </a:solidFill>
            </a:endParaRPr>
          </a:p>
          <a:p>
            <a:pPr marL="0" indent="0">
              <a:lnSpc>
                <a:spcPct val="100000"/>
              </a:lnSpc>
              <a:spcBef>
                <a:spcPts val="100"/>
              </a:spcBef>
              <a:buNone/>
            </a:pPr>
            <a:r>
              <a:rPr lang="en-US" sz="1400" b="1" dirty="0">
                <a:solidFill>
                  <a:schemeClr val="bg2">
                    <a:lumMod val="25000"/>
                  </a:schemeClr>
                </a:solidFill>
              </a:rPr>
              <a:t>(7) Mesenchymal stem cells are example of? </a:t>
            </a:r>
          </a:p>
          <a:p>
            <a:pPr marL="0" indent="0">
              <a:lnSpc>
                <a:spcPct val="100000"/>
              </a:lnSpc>
              <a:spcBef>
                <a:spcPts val="100"/>
              </a:spcBef>
              <a:buNone/>
            </a:pPr>
            <a:r>
              <a:rPr lang="en-US" sz="1400" dirty="0"/>
              <a:t>A) Pluripotent stem cells                     B) Multipotent stem cells</a:t>
            </a:r>
          </a:p>
          <a:p>
            <a:pPr marL="0" indent="0">
              <a:lnSpc>
                <a:spcPct val="100000"/>
              </a:lnSpc>
              <a:spcBef>
                <a:spcPts val="100"/>
              </a:spcBef>
              <a:buNone/>
            </a:pPr>
            <a:r>
              <a:rPr lang="en-US" sz="1400" dirty="0"/>
              <a:t>C) Totipotent stem cells                       D) Induced pluripotent stem cells </a:t>
            </a:r>
          </a:p>
          <a:p>
            <a:pPr marL="0" indent="0">
              <a:lnSpc>
                <a:spcPct val="100000"/>
              </a:lnSpc>
              <a:spcBef>
                <a:spcPts val="100"/>
              </a:spcBef>
              <a:buNone/>
            </a:pPr>
            <a:endParaRPr lang="en-US" sz="1400" b="1" dirty="0">
              <a:solidFill>
                <a:schemeClr val="bg2">
                  <a:lumMod val="25000"/>
                </a:schemeClr>
              </a:solidFill>
            </a:endParaRPr>
          </a:p>
          <a:p>
            <a:pPr marL="0" indent="0">
              <a:lnSpc>
                <a:spcPct val="100000"/>
              </a:lnSpc>
              <a:spcBef>
                <a:spcPts val="100"/>
              </a:spcBef>
              <a:buNone/>
            </a:pPr>
            <a:r>
              <a:rPr lang="en-US" sz="1400" b="1" dirty="0">
                <a:solidFill>
                  <a:schemeClr val="bg2">
                    <a:lumMod val="25000"/>
                  </a:schemeClr>
                </a:solidFill>
              </a:rPr>
              <a:t>(8) The goal of stem cell therapies is to:</a:t>
            </a:r>
          </a:p>
          <a:p>
            <a:pPr marL="0" indent="0">
              <a:lnSpc>
                <a:spcPct val="100000"/>
              </a:lnSpc>
              <a:spcBef>
                <a:spcPts val="100"/>
              </a:spcBef>
              <a:buNone/>
            </a:pPr>
            <a:r>
              <a:rPr lang="en-US" sz="1400" dirty="0"/>
              <a:t>A) Reduce the Possibility of immune rejection </a:t>
            </a:r>
          </a:p>
          <a:p>
            <a:pPr marL="0" indent="0">
              <a:lnSpc>
                <a:spcPct val="100000"/>
              </a:lnSpc>
              <a:spcBef>
                <a:spcPts val="100"/>
              </a:spcBef>
              <a:buNone/>
            </a:pPr>
            <a:r>
              <a:rPr lang="en-US" sz="1400" dirty="0"/>
              <a:t>B) Promote cell replacement in organs that are damaged and do not have Ability for self-repair</a:t>
            </a:r>
          </a:p>
          <a:p>
            <a:pPr marL="0" indent="0">
              <a:lnSpc>
                <a:spcPct val="100000"/>
              </a:lnSpc>
              <a:spcBef>
                <a:spcPts val="100"/>
              </a:spcBef>
              <a:buNone/>
            </a:pPr>
            <a:r>
              <a:rPr lang="en-US" sz="1400" dirty="0"/>
              <a:t>C) To make full humans</a:t>
            </a:r>
          </a:p>
          <a:p>
            <a:pPr marL="0" indent="0">
              <a:lnSpc>
                <a:spcPct val="100000"/>
              </a:lnSpc>
              <a:spcBef>
                <a:spcPts val="100"/>
              </a:spcBef>
              <a:buNone/>
            </a:pPr>
            <a:r>
              <a:rPr lang="en-US" sz="1400" dirty="0"/>
              <a:t>D) Non of them</a:t>
            </a:r>
          </a:p>
          <a:p>
            <a:pPr marL="0" indent="0">
              <a:lnSpc>
                <a:spcPct val="100000"/>
              </a:lnSpc>
              <a:spcBef>
                <a:spcPts val="100"/>
              </a:spcBef>
              <a:buNone/>
            </a:pPr>
            <a:endParaRPr lang="en-US" sz="1400" dirty="0"/>
          </a:p>
          <a:p>
            <a:pPr marL="0" indent="0">
              <a:lnSpc>
                <a:spcPct val="100000"/>
              </a:lnSpc>
              <a:spcBef>
                <a:spcPts val="100"/>
              </a:spcBef>
              <a:buNone/>
            </a:pPr>
            <a:r>
              <a:rPr lang="en-US" sz="1400" b="1" dirty="0">
                <a:solidFill>
                  <a:schemeClr val="bg2">
                    <a:lumMod val="25000"/>
                  </a:schemeClr>
                </a:solidFill>
              </a:rPr>
              <a:t>(9) What are </a:t>
            </a:r>
            <a:r>
              <a:rPr lang="en-US" sz="1400" b="1" dirty="0" err="1">
                <a:solidFill>
                  <a:schemeClr val="bg2">
                    <a:lumMod val="25000"/>
                  </a:schemeClr>
                </a:solidFill>
              </a:rPr>
              <a:t>yamanaka</a:t>
            </a:r>
            <a:r>
              <a:rPr lang="en-US" sz="1400" b="1" dirty="0">
                <a:solidFill>
                  <a:schemeClr val="bg2">
                    <a:lumMod val="25000"/>
                  </a:schemeClr>
                </a:solidFill>
              </a:rPr>
              <a:t> factors:</a:t>
            </a:r>
          </a:p>
          <a:p>
            <a:pPr marL="0" indent="0">
              <a:lnSpc>
                <a:spcPct val="100000"/>
              </a:lnSpc>
              <a:spcBef>
                <a:spcPts val="100"/>
              </a:spcBef>
              <a:buNone/>
            </a:pPr>
            <a:r>
              <a:rPr lang="en-US" sz="1400" dirty="0"/>
              <a:t>A) OCT3/4, SOX2, KLF4, c-</a:t>
            </a:r>
            <a:r>
              <a:rPr lang="en-US" sz="1400" dirty="0" err="1"/>
              <a:t>Myc</a:t>
            </a:r>
            <a:r>
              <a:rPr lang="en-US" sz="1400" dirty="0"/>
              <a:t>                             B) Growth factors</a:t>
            </a:r>
          </a:p>
          <a:p>
            <a:pPr marL="0" indent="0">
              <a:lnSpc>
                <a:spcPct val="100000"/>
              </a:lnSpc>
              <a:spcBef>
                <a:spcPts val="100"/>
              </a:spcBef>
              <a:buNone/>
            </a:pPr>
            <a:r>
              <a:rPr lang="en-US" sz="1400" dirty="0"/>
              <a:t>C) Cytokines                                                             D) OCT3/4, SOX2, Nanog</a:t>
            </a:r>
          </a:p>
          <a:p>
            <a:pPr marL="0" indent="0">
              <a:lnSpc>
                <a:spcPct val="100000"/>
              </a:lnSpc>
              <a:spcBef>
                <a:spcPts val="100"/>
              </a:spcBef>
              <a:buNone/>
            </a:pPr>
            <a:endParaRPr lang="en-US" sz="1400" dirty="0"/>
          </a:p>
          <a:p>
            <a:pPr marL="0" indent="0">
              <a:lnSpc>
                <a:spcPct val="100000"/>
              </a:lnSpc>
              <a:spcBef>
                <a:spcPts val="100"/>
              </a:spcBef>
              <a:buNone/>
            </a:pPr>
            <a:r>
              <a:rPr lang="en-US" sz="1400" b="1" dirty="0">
                <a:solidFill>
                  <a:schemeClr val="bg2">
                    <a:lumMod val="25000"/>
                  </a:schemeClr>
                </a:solidFill>
              </a:rPr>
              <a:t>(10) important limitation of using cloned ESCs (SCNT-ESCs) clinically:</a:t>
            </a:r>
          </a:p>
          <a:p>
            <a:pPr marL="0" indent="0">
              <a:lnSpc>
                <a:spcPct val="100000"/>
              </a:lnSpc>
              <a:spcBef>
                <a:spcPts val="100"/>
              </a:spcBef>
              <a:buNone/>
            </a:pPr>
            <a:r>
              <a:rPr lang="en-US" sz="1400" dirty="0"/>
              <a:t>A) Immune rejection</a:t>
            </a:r>
          </a:p>
          <a:p>
            <a:pPr marL="0" indent="0">
              <a:lnSpc>
                <a:spcPct val="100000"/>
              </a:lnSpc>
              <a:spcBef>
                <a:spcPts val="100"/>
              </a:spcBef>
              <a:buNone/>
            </a:pPr>
            <a:r>
              <a:rPr lang="en-US" sz="1400" dirty="0"/>
              <a:t>B) Produce limited number of cell types</a:t>
            </a:r>
          </a:p>
          <a:p>
            <a:pPr marL="0" indent="0">
              <a:lnSpc>
                <a:spcPct val="100000"/>
              </a:lnSpc>
              <a:spcBef>
                <a:spcPts val="100"/>
              </a:spcBef>
              <a:buNone/>
            </a:pPr>
            <a:r>
              <a:rPr lang="en-US" sz="1400" dirty="0"/>
              <a:t>C) Destruction of human embryos</a:t>
            </a:r>
          </a:p>
          <a:p>
            <a:pPr marL="0" indent="0">
              <a:lnSpc>
                <a:spcPct val="100000"/>
              </a:lnSpc>
              <a:spcBef>
                <a:spcPts val="100"/>
              </a:spcBef>
              <a:buNone/>
            </a:pPr>
            <a:r>
              <a:rPr lang="en-US" sz="1400" dirty="0"/>
              <a:t>D) Difficult to grow and culture in the laboratory</a:t>
            </a:r>
          </a:p>
          <a:p>
            <a:pPr marL="0" indent="0">
              <a:lnSpc>
                <a:spcPct val="100000"/>
              </a:lnSpc>
              <a:spcBef>
                <a:spcPts val="100"/>
              </a:spcBef>
              <a:buNone/>
            </a:pPr>
            <a:endParaRPr lang="en-US" sz="1400" dirty="0"/>
          </a:p>
          <a:p>
            <a:pPr marL="0" indent="0">
              <a:lnSpc>
                <a:spcPct val="100000"/>
              </a:lnSpc>
              <a:spcBef>
                <a:spcPts val="100"/>
              </a:spcBef>
              <a:spcAft>
                <a:spcPts val="100"/>
              </a:spcAft>
              <a:buFont typeface="Arial" panose="020B0604020202020204" pitchFamily="34" charset="0"/>
              <a:buNone/>
            </a:pPr>
            <a:endParaRPr lang="en-US" sz="1400" dirty="0"/>
          </a:p>
        </p:txBody>
      </p:sp>
    </p:spTree>
    <p:extLst>
      <p:ext uri="{BB962C8B-B14F-4D97-AF65-F5344CB8AC3E}">
        <p14:creationId xmlns:p14="http://schemas.microsoft.com/office/powerpoint/2010/main" val="134044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2A331CE-0AAD-4ABD-A92E-761AC7F51193}"/>
              </a:ext>
            </a:extLst>
          </p:cNvPr>
          <p:cNvPicPr>
            <a:picLocks noChangeAspect="1"/>
          </p:cNvPicPr>
          <p:nvPr/>
        </p:nvPicPr>
        <p:blipFill rotWithShape="1">
          <a:blip r:embed="rId2"/>
          <a:srcRect l="8955" t="29802" r="285" b="19719"/>
          <a:stretch/>
        </p:blipFill>
        <p:spPr>
          <a:xfrm>
            <a:off x="8558146" y="1957534"/>
            <a:ext cx="3633854" cy="3388231"/>
          </a:xfrm>
          <a:prstGeom prst="rect">
            <a:avLst/>
          </a:prstGeom>
        </p:spPr>
      </p:pic>
      <p:sp>
        <p:nvSpPr>
          <p:cNvPr id="7" name="Title 6"/>
          <p:cNvSpPr>
            <a:spLocks noGrp="1"/>
          </p:cNvSpPr>
          <p:nvPr>
            <p:ph type="title"/>
          </p:nvPr>
        </p:nvSpPr>
        <p:spPr>
          <a:xfrm>
            <a:off x="838200" y="324784"/>
            <a:ext cx="10515600" cy="1325563"/>
          </a:xfrm>
        </p:spPr>
        <p:txBody>
          <a:bodyPr/>
          <a:lstStyle/>
          <a:p>
            <a:pPr marL="571500" indent="-571500" rtl="0">
              <a:buFont typeface="Wingdings" panose="05000000000000000000" pitchFamily="2" charset="2"/>
              <a:buChar char="§"/>
            </a:pPr>
            <a:r>
              <a:rPr lang="en-US" dirty="0"/>
              <a:t>Objectives</a:t>
            </a:r>
            <a:endParaRPr lang="en-GB" dirty="0"/>
          </a:p>
        </p:txBody>
      </p:sp>
      <p:sp>
        <p:nvSpPr>
          <p:cNvPr id="8" name="Content Placeholder 7"/>
          <p:cNvSpPr>
            <a:spLocks noGrp="1"/>
          </p:cNvSpPr>
          <p:nvPr>
            <p:ph idx="1"/>
          </p:nvPr>
        </p:nvSpPr>
        <p:spPr>
          <a:xfrm>
            <a:off x="838200" y="1512235"/>
            <a:ext cx="10515600" cy="4750453"/>
          </a:xfrm>
        </p:spPr>
        <p:txBody>
          <a:bodyPr>
            <a:noAutofit/>
          </a:bodyPr>
          <a:lstStyle/>
          <a:p>
            <a:pPr algn="l" rtl="0">
              <a:buNone/>
              <a:defRPr/>
            </a:pPr>
            <a:r>
              <a:rPr lang="en-US" b="1" dirty="0"/>
              <a:t>At the end of the lecture, students should be able to:</a:t>
            </a:r>
          </a:p>
          <a:p>
            <a:pPr marL="354013" indent="-354013" algn="l" rtl="0">
              <a:buFont typeface="Wingdings" panose="05000000000000000000" pitchFamily="2" charset="2"/>
              <a:buChar char="ü"/>
              <a:defRPr/>
            </a:pPr>
            <a:r>
              <a:rPr lang="en-US" b="1" dirty="0"/>
              <a:t>Stem Cell</a:t>
            </a:r>
            <a:r>
              <a:rPr lang="en-US" dirty="0"/>
              <a:t> : </a:t>
            </a:r>
            <a:r>
              <a:rPr lang="en-US" b="1" dirty="0"/>
              <a:t>Definition</a:t>
            </a:r>
            <a:r>
              <a:rPr lang="en-US" dirty="0"/>
              <a:t> &amp; </a:t>
            </a:r>
            <a:r>
              <a:rPr lang="en-US" b="1" dirty="0"/>
              <a:t>main function</a:t>
            </a:r>
            <a:r>
              <a:rPr lang="en-US" dirty="0"/>
              <a:t> within the body.</a:t>
            </a:r>
          </a:p>
          <a:p>
            <a:pPr marL="354013" indent="-354013" algn="l" rtl="0">
              <a:buFont typeface="Wingdings" panose="05000000000000000000" pitchFamily="2" charset="2"/>
              <a:buChar char="ü"/>
              <a:defRPr/>
            </a:pPr>
            <a:r>
              <a:rPr lang="en-US" dirty="0"/>
              <a:t>Where can we find </a:t>
            </a:r>
            <a:r>
              <a:rPr lang="en-US" b="1" dirty="0"/>
              <a:t>Stem Cells (location).</a:t>
            </a:r>
          </a:p>
          <a:p>
            <a:pPr marL="354013" indent="-354013" algn="l" rtl="0">
              <a:buFont typeface="Wingdings" panose="05000000000000000000" pitchFamily="2" charset="2"/>
              <a:buChar char="ü"/>
              <a:defRPr/>
            </a:pPr>
            <a:r>
              <a:rPr lang="en-US" dirty="0"/>
              <a:t>Classifications of stem cells:</a:t>
            </a:r>
          </a:p>
          <a:p>
            <a:pPr marL="720000" indent="-360000" algn="l" rtl="0">
              <a:defRPr/>
            </a:pPr>
            <a:r>
              <a:rPr lang="en-US" b="1" dirty="0"/>
              <a:t>Embryonic Stem Cell</a:t>
            </a:r>
          </a:p>
          <a:p>
            <a:pPr marL="720000" indent="-360000" algn="l" rtl="0">
              <a:defRPr/>
            </a:pPr>
            <a:r>
              <a:rPr lang="en-US" b="1" dirty="0"/>
              <a:t>Adult stem cells (Tissue Specific Stem Cell)</a:t>
            </a:r>
          </a:p>
          <a:p>
            <a:pPr marL="720000" indent="-360000" algn="l" rtl="0">
              <a:defRPr/>
            </a:pPr>
            <a:r>
              <a:rPr lang="en-US" b="1" dirty="0"/>
              <a:t>Induced Pluripotent Stem Cell (</a:t>
            </a:r>
            <a:r>
              <a:rPr lang="en-US" b="1" dirty="0" err="1"/>
              <a:t>iPS</a:t>
            </a:r>
            <a:r>
              <a:rPr lang="en-US" b="1" dirty="0"/>
              <a:t>) cells</a:t>
            </a:r>
          </a:p>
          <a:p>
            <a:pPr marL="354013" indent="-354013" algn="l" rtl="0">
              <a:buFont typeface="Wingdings" panose="05000000000000000000" pitchFamily="2" charset="2"/>
              <a:buChar char="ü"/>
              <a:defRPr/>
            </a:pPr>
            <a:r>
              <a:rPr lang="en-US" dirty="0"/>
              <a:t>Different approaches for </a:t>
            </a:r>
            <a:r>
              <a:rPr lang="en-US" b="1" dirty="0"/>
              <a:t>isolation</a:t>
            </a:r>
            <a:r>
              <a:rPr lang="en-US" dirty="0"/>
              <a:t> of </a:t>
            </a:r>
            <a:r>
              <a:rPr lang="en-US" b="1" dirty="0"/>
              <a:t>pluripotent stem cells</a:t>
            </a:r>
            <a:r>
              <a:rPr lang="en-US" dirty="0"/>
              <a:t>.</a:t>
            </a:r>
          </a:p>
          <a:p>
            <a:pPr marL="354013" indent="-354013" algn="l" rtl="0">
              <a:buFont typeface="Wingdings" panose="05000000000000000000" pitchFamily="2" charset="2"/>
              <a:buChar char="ü"/>
              <a:defRPr/>
            </a:pPr>
            <a:r>
              <a:rPr lang="en-US" dirty="0"/>
              <a:t>The </a:t>
            </a:r>
            <a:r>
              <a:rPr lang="en-US" b="1" dirty="0"/>
              <a:t>Promise</a:t>
            </a:r>
            <a:r>
              <a:rPr lang="en-US" dirty="0"/>
              <a:t> of </a:t>
            </a:r>
            <a:r>
              <a:rPr lang="en-US" b="1" dirty="0"/>
              <a:t>Stem Cell Technology</a:t>
            </a:r>
            <a:r>
              <a:rPr lang="en-US" dirty="0"/>
              <a:t>.</a:t>
            </a:r>
          </a:p>
        </p:txBody>
      </p:sp>
    </p:spTree>
    <p:extLst>
      <p:ext uri="{BB962C8B-B14F-4D97-AF65-F5344CB8AC3E}">
        <p14:creationId xmlns:p14="http://schemas.microsoft.com/office/powerpoint/2010/main" val="1134640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5">
            <a:extLst>
              <a:ext uri="{FF2B5EF4-FFF2-40B4-BE49-F238E27FC236}">
                <a16:creationId xmlns:a16="http://schemas.microsoft.com/office/drawing/2014/main" xmlns="" id="{5ECD51B0-E371-4E0F-B5AF-3203D3DBC25D}"/>
              </a:ext>
            </a:extLst>
          </p:cNvPr>
          <p:cNvSpPr/>
          <p:nvPr/>
        </p:nvSpPr>
        <p:spPr>
          <a:xfrm>
            <a:off x="3658685" y="10089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5" name="Shape 56">
            <a:extLst>
              <a:ext uri="{FF2B5EF4-FFF2-40B4-BE49-F238E27FC236}">
                <a16:creationId xmlns:a16="http://schemas.microsoft.com/office/drawing/2014/main" xmlns="" id="{1141A1C1-D7B5-465D-8F19-2F7BD16633A6}"/>
              </a:ext>
            </a:extLst>
          </p:cNvPr>
          <p:cNvSpPr/>
          <p:nvPr/>
        </p:nvSpPr>
        <p:spPr>
          <a:xfrm rot="10800000">
            <a:off x="7091134" y="4355634"/>
            <a:ext cx="1442167" cy="1499933"/>
          </a:xfrm>
          <a:custGeom>
            <a:avLst/>
            <a:gdLst/>
            <a:ahLst/>
            <a:cxnLst/>
            <a:rect l="0" t="0" r="0" b="0"/>
            <a:pathLst>
              <a:path w="43265" h="44998" extrusionOk="0">
                <a:moveTo>
                  <a:pt x="0" y="44998"/>
                </a:moveTo>
                <a:lnTo>
                  <a:pt x="0" y="0"/>
                </a:lnTo>
                <a:lnTo>
                  <a:pt x="43265" y="0"/>
                </a:lnTo>
              </a:path>
            </a:pathLst>
          </a:custGeom>
          <a:noFill/>
          <a:ln w="38100" cap="flat" cmpd="sng">
            <a:solidFill>
              <a:srgbClr val="CCA677"/>
            </a:solidFill>
            <a:prstDash val="solid"/>
            <a:miter lim="8000"/>
            <a:headEnd type="none" w="sm" len="sm"/>
            <a:tailEnd type="none" w="sm" len="sm"/>
          </a:ln>
        </p:spPr>
      </p:sp>
      <p:sp>
        <p:nvSpPr>
          <p:cNvPr id="6" name="TextBox 5">
            <a:extLst>
              <a:ext uri="{FF2B5EF4-FFF2-40B4-BE49-F238E27FC236}">
                <a16:creationId xmlns:a16="http://schemas.microsoft.com/office/drawing/2014/main" xmlns="" id="{482981E4-E3EE-47F3-ADDE-7C2C26FBC37F}"/>
              </a:ext>
            </a:extLst>
          </p:cNvPr>
          <p:cNvSpPr txBox="1"/>
          <p:nvPr/>
        </p:nvSpPr>
        <p:spPr>
          <a:xfrm>
            <a:off x="0" y="0"/>
            <a:ext cx="12192000" cy="646331"/>
          </a:xfrm>
          <a:prstGeom prst="rect">
            <a:avLst/>
          </a:prstGeom>
          <a:noFill/>
        </p:spPr>
        <p:txBody>
          <a:bodyPr wrap="square" rtlCol="0">
            <a:spAutoFit/>
          </a:bodyPr>
          <a:lstStyle/>
          <a:p>
            <a:pPr algn="ctr"/>
            <a:r>
              <a:rPr lang="en-US" sz="3600" dirty="0">
                <a:solidFill>
                  <a:srgbClr val="CA945E"/>
                </a:solidFill>
                <a:latin typeface="Agency FB" panose="020B0503020202020204" pitchFamily="34" charset="0"/>
              </a:rPr>
              <a:t>Answers</a:t>
            </a:r>
          </a:p>
        </p:txBody>
      </p:sp>
      <p:sp>
        <p:nvSpPr>
          <p:cNvPr id="8" name="Shape 21">
            <a:extLst>
              <a:ext uri="{FF2B5EF4-FFF2-40B4-BE49-F238E27FC236}">
                <a16:creationId xmlns:a16="http://schemas.microsoft.com/office/drawing/2014/main" xmlns="" id="{AA804BE9-FDF2-4AEA-924D-54731E4C4671}"/>
              </a:ext>
            </a:extLst>
          </p:cNvPr>
          <p:cNvSpPr/>
          <p:nvPr/>
        </p:nvSpPr>
        <p:spPr>
          <a:xfrm flipV="1">
            <a:off x="0" y="6720112"/>
            <a:ext cx="12192000" cy="137887"/>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541">
            <a:extLst>
              <a:ext uri="{FF2B5EF4-FFF2-40B4-BE49-F238E27FC236}">
                <a16:creationId xmlns:a16="http://schemas.microsoft.com/office/drawing/2014/main" xmlns="" id="{BBBC6514-00ED-43A0-9486-A612F524303E}"/>
              </a:ext>
            </a:extLst>
          </p:cNvPr>
          <p:cNvSpPr txBox="1">
            <a:spLocks/>
          </p:cNvSpPr>
          <p:nvPr/>
        </p:nvSpPr>
        <p:spPr>
          <a:xfrm>
            <a:off x="3658685" y="1690813"/>
            <a:ext cx="2106011" cy="4146398"/>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lgn="ctr">
              <a:spcBef>
                <a:spcPts val="0"/>
              </a:spcBef>
              <a:buAutoNum type="arabicParenBoth"/>
            </a:pPr>
            <a:r>
              <a:rPr lang="pt-BR" sz="4000" dirty="0">
                <a:latin typeface="Agency FB" panose="020B0503020202020204" pitchFamily="34" charset="0"/>
              </a:rPr>
              <a:t>D</a:t>
            </a:r>
          </a:p>
          <a:p>
            <a:pPr marL="742950" indent="-742950" algn="ctr">
              <a:spcBef>
                <a:spcPts val="0"/>
              </a:spcBef>
              <a:buAutoNum type="arabicParenBoth"/>
            </a:pPr>
            <a:r>
              <a:rPr lang="pt-BR" sz="4000" dirty="0">
                <a:latin typeface="Agency FB" panose="020B0503020202020204" pitchFamily="34" charset="0"/>
              </a:rPr>
              <a:t>D</a:t>
            </a:r>
          </a:p>
          <a:p>
            <a:pPr marL="742950" indent="-742950" algn="ctr">
              <a:spcBef>
                <a:spcPts val="0"/>
              </a:spcBef>
              <a:buAutoNum type="arabicParenBoth"/>
            </a:pPr>
            <a:r>
              <a:rPr lang="pt-BR" sz="4000" dirty="0">
                <a:latin typeface="Agency FB" panose="020B0503020202020204" pitchFamily="34" charset="0"/>
              </a:rPr>
              <a:t>A</a:t>
            </a:r>
          </a:p>
          <a:p>
            <a:pPr marL="742950" indent="-742950" algn="ctr">
              <a:spcBef>
                <a:spcPts val="0"/>
              </a:spcBef>
              <a:buAutoNum type="arabicParenBoth"/>
            </a:pPr>
            <a:r>
              <a:rPr lang="pt-BR" sz="4000" dirty="0">
                <a:latin typeface="Agency FB" panose="020B0503020202020204" pitchFamily="34" charset="0"/>
              </a:rPr>
              <a:t>B</a:t>
            </a:r>
          </a:p>
          <a:p>
            <a:pPr marL="742950" indent="-742950" algn="ctr">
              <a:spcBef>
                <a:spcPts val="0"/>
              </a:spcBef>
              <a:buAutoNum type="arabicParenBoth"/>
            </a:pPr>
            <a:r>
              <a:rPr lang="en-US" sz="4000" dirty="0">
                <a:latin typeface="Agency FB" panose="020B0503020202020204" pitchFamily="34" charset="0"/>
              </a:rPr>
              <a:t>C</a:t>
            </a:r>
            <a:endParaRPr lang="pt-BR" sz="4000" dirty="0">
              <a:latin typeface="Agency FB" panose="020B0503020202020204" pitchFamily="34" charset="0"/>
            </a:endParaRPr>
          </a:p>
          <a:p>
            <a:pPr algn="ctr">
              <a:spcBef>
                <a:spcPts val="0"/>
              </a:spcBef>
            </a:pPr>
            <a:endParaRPr lang="pt-BR" sz="4000" dirty="0">
              <a:latin typeface="Agency FB" panose="020B0503020202020204" pitchFamily="34" charset="0"/>
            </a:endParaRPr>
          </a:p>
          <a:p>
            <a:pPr marL="742950" indent="-742950" algn="ctr">
              <a:spcBef>
                <a:spcPts val="0"/>
              </a:spcBef>
              <a:buAutoNum type="arabicParenBoth"/>
            </a:pPr>
            <a:endParaRPr lang="pt-BR" sz="4000" dirty="0">
              <a:latin typeface="Agency FB" panose="020B0503020202020204" pitchFamily="34" charset="0"/>
            </a:endParaRPr>
          </a:p>
        </p:txBody>
      </p:sp>
      <p:sp>
        <p:nvSpPr>
          <p:cNvPr id="11" name="Shape 541">
            <a:extLst>
              <a:ext uri="{FF2B5EF4-FFF2-40B4-BE49-F238E27FC236}">
                <a16:creationId xmlns:a16="http://schemas.microsoft.com/office/drawing/2014/main" xmlns="" id="{8CEB97BE-0DDE-4DEF-A67A-98415F05CF6B}"/>
              </a:ext>
            </a:extLst>
          </p:cNvPr>
          <p:cNvSpPr txBox="1">
            <a:spLocks/>
          </p:cNvSpPr>
          <p:nvPr/>
        </p:nvSpPr>
        <p:spPr>
          <a:xfrm>
            <a:off x="6390907" y="1690813"/>
            <a:ext cx="2106011" cy="4146396"/>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lgn="ctr">
              <a:spcBef>
                <a:spcPts val="0"/>
              </a:spcBef>
              <a:buAutoNum type="arabicParenBoth" startAt="6"/>
            </a:pPr>
            <a:endParaRPr lang="pt-BR" sz="4000" dirty="0">
              <a:latin typeface="Agency FB" panose="020B0503020202020204" pitchFamily="34" charset="0"/>
            </a:endParaRPr>
          </a:p>
          <a:p>
            <a:pPr marL="742950" indent="-742950" algn="ctr">
              <a:spcBef>
                <a:spcPts val="0"/>
              </a:spcBef>
              <a:buAutoNum type="arabicParenBoth" startAt="6"/>
            </a:pPr>
            <a:endParaRPr lang="pt-BR" sz="4000" dirty="0">
              <a:latin typeface="Agency FB" panose="020B0503020202020204" pitchFamily="34" charset="0"/>
            </a:endParaRPr>
          </a:p>
          <a:p>
            <a:pPr marL="742950" indent="-742950" algn="ctr">
              <a:spcBef>
                <a:spcPts val="0"/>
              </a:spcBef>
              <a:buAutoNum type="arabicParenBoth" startAt="6"/>
            </a:pPr>
            <a:r>
              <a:rPr lang="pt-BR" sz="4000" dirty="0">
                <a:latin typeface="Agency FB" panose="020B0503020202020204" pitchFamily="34" charset="0"/>
              </a:rPr>
              <a:t>C</a:t>
            </a:r>
          </a:p>
          <a:p>
            <a:pPr marL="742950" indent="-742950" algn="ctr">
              <a:spcBef>
                <a:spcPts val="0"/>
              </a:spcBef>
              <a:buAutoNum type="arabicParenBoth" startAt="6"/>
            </a:pPr>
            <a:r>
              <a:rPr lang="pt-BR" sz="4000" dirty="0">
                <a:latin typeface="Agency FB" panose="020B0503020202020204" pitchFamily="34" charset="0"/>
              </a:rPr>
              <a:t>B</a:t>
            </a:r>
          </a:p>
          <a:p>
            <a:pPr marL="742950" indent="-742950" algn="ctr">
              <a:spcBef>
                <a:spcPts val="0"/>
              </a:spcBef>
              <a:buAutoNum type="arabicParenBoth" startAt="6"/>
            </a:pPr>
            <a:r>
              <a:rPr lang="pt-BR" sz="4000" dirty="0">
                <a:latin typeface="Agency FB" panose="020B0503020202020204" pitchFamily="34" charset="0"/>
              </a:rPr>
              <a:t>B</a:t>
            </a:r>
          </a:p>
          <a:p>
            <a:pPr marL="742950" indent="-742950" algn="ctr">
              <a:spcBef>
                <a:spcPts val="0"/>
              </a:spcBef>
              <a:buAutoNum type="arabicParenBoth" startAt="6"/>
            </a:pPr>
            <a:r>
              <a:rPr lang="pt-BR" sz="4000" dirty="0">
                <a:latin typeface="Agency FB" panose="020B0503020202020204" pitchFamily="34" charset="0"/>
              </a:rPr>
              <a:t>A</a:t>
            </a:r>
          </a:p>
          <a:p>
            <a:pPr marL="742950" indent="-742950" algn="ctr">
              <a:spcBef>
                <a:spcPts val="0"/>
              </a:spcBef>
              <a:buAutoNum type="arabicParenBoth" startAt="6"/>
            </a:pPr>
            <a:r>
              <a:rPr lang="pt-BR" sz="4000" dirty="0">
                <a:latin typeface="Agency FB" panose="020B0503020202020204" pitchFamily="34" charset="0"/>
              </a:rPr>
              <a:t>C</a:t>
            </a:r>
          </a:p>
          <a:p>
            <a:pPr marL="742950" indent="-742950" algn="ctr">
              <a:spcBef>
                <a:spcPts val="0"/>
              </a:spcBef>
              <a:buAutoNum type="arabicParenBoth" startAt="5"/>
            </a:pPr>
            <a:endParaRPr lang="pt-BR" sz="4000" dirty="0">
              <a:latin typeface="Agency FB" panose="020B0503020202020204" pitchFamily="34" charset="0"/>
            </a:endParaRPr>
          </a:p>
          <a:p>
            <a:pPr marL="742950" indent="-742950" algn="ctr">
              <a:spcBef>
                <a:spcPts val="0"/>
              </a:spcBef>
              <a:buAutoNum type="arabicParenBoth" startAt="5"/>
            </a:pPr>
            <a:endParaRPr lang="pt-BR" sz="4000" dirty="0">
              <a:latin typeface="Agency FB" panose="020B0503020202020204" pitchFamily="34" charset="0"/>
            </a:endParaRPr>
          </a:p>
          <a:p>
            <a:pPr marL="742950" indent="-742950" algn="ctr">
              <a:spcBef>
                <a:spcPts val="0"/>
              </a:spcBef>
              <a:buAutoNum type="arabicParenBoth" startAt="6"/>
            </a:pPr>
            <a:endParaRPr lang="pt-BR" sz="4000" dirty="0">
              <a:latin typeface="Agency FB" panose="020B0503020202020204" pitchFamily="34" charset="0"/>
            </a:endParaRPr>
          </a:p>
          <a:p>
            <a:pPr algn="ctr">
              <a:spcBef>
                <a:spcPts val="0"/>
              </a:spcBef>
            </a:pPr>
            <a:endParaRPr lang="pt-BR" sz="4000" dirty="0">
              <a:latin typeface="Agency FB" panose="020B0503020202020204" pitchFamily="34" charset="0"/>
            </a:endParaRPr>
          </a:p>
        </p:txBody>
      </p:sp>
    </p:spTree>
    <p:extLst>
      <p:ext uri="{BB962C8B-B14F-4D97-AF65-F5344CB8AC3E}">
        <p14:creationId xmlns:p14="http://schemas.microsoft.com/office/powerpoint/2010/main" val="2936710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04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xmlns="" id="{A669557E-0267-456D-B6CF-C7961AADE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0444" y="4606885"/>
            <a:ext cx="3611556" cy="188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2" name="Group 1">
            <a:extLst>
              <a:ext uri="{FF2B5EF4-FFF2-40B4-BE49-F238E27FC236}">
                <a16:creationId xmlns:a16="http://schemas.microsoft.com/office/drawing/2014/main" xmlns="" id="{934774B3-49C8-487D-BF5A-FA8995270F64}"/>
              </a:ext>
            </a:extLst>
          </p:cNvPr>
          <p:cNvGrpSpPr/>
          <p:nvPr/>
        </p:nvGrpSpPr>
        <p:grpSpPr>
          <a:xfrm>
            <a:off x="9001957" y="2308089"/>
            <a:ext cx="3104705" cy="1906465"/>
            <a:chOff x="8672946" y="719275"/>
            <a:chExt cx="3413038" cy="2095799"/>
          </a:xfrm>
        </p:grpSpPr>
        <p:grpSp>
          <p:nvGrpSpPr>
            <p:cNvPr id="6" name="Group 5">
              <a:extLst>
                <a:ext uri="{FF2B5EF4-FFF2-40B4-BE49-F238E27FC236}">
                  <a16:creationId xmlns:a16="http://schemas.microsoft.com/office/drawing/2014/main" xmlns="" id="{41B0452D-7A49-411B-A4CF-8578F714319E}"/>
                </a:ext>
              </a:extLst>
            </p:cNvPr>
            <p:cNvGrpSpPr>
              <a:grpSpLocks/>
            </p:cNvGrpSpPr>
            <p:nvPr/>
          </p:nvGrpSpPr>
          <p:grpSpPr bwMode="auto">
            <a:xfrm>
              <a:off x="8672946" y="719275"/>
              <a:ext cx="3413038" cy="2095799"/>
              <a:chOff x="1785940" y="2071687"/>
              <a:chExt cx="5404256" cy="3917774"/>
            </a:xfrm>
          </p:grpSpPr>
          <p:pic>
            <p:nvPicPr>
              <p:cNvPr id="7" name="Picture 6">
                <a:extLst>
                  <a:ext uri="{FF2B5EF4-FFF2-40B4-BE49-F238E27FC236}">
                    <a16:creationId xmlns:a16="http://schemas.microsoft.com/office/drawing/2014/main" xmlns="" id="{FDFC1780-143F-4741-9EFD-169E77D93A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12"/>
              <a:stretch/>
            </p:blipFill>
            <p:spPr bwMode="auto">
              <a:xfrm>
                <a:off x="1785940" y="2071687"/>
                <a:ext cx="5404256" cy="362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730488AC-20B3-46B3-A669-79D404B81DC9}"/>
                  </a:ext>
                </a:extLst>
              </p:cNvPr>
              <p:cNvSpPr txBox="1">
                <a:spLocks noChangeArrowheads="1"/>
              </p:cNvSpPr>
              <p:nvPr/>
            </p:nvSpPr>
            <p:spPr bwMode="auto">
              <a:xfrm>
                <a:off x="1969266" y="4162483"/>
                <a:ext cx="1953643" cy="632874"/>
              </a:xfrm>
              <a:prstGeom prst="rect">
                <a:avLst/>
              </a:prstGeom>
              <a:noFill/>
              <a:ln w="9525">
                <a:noFill/>
                <a:miter lim="800000"/>
                <a:headEnd/>
                <a:tailEnd/>
              </a:ln>
            </p:spPr>
            <p:txBody>
              <a:bodyPr wrap="square">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en-US" sz="1600" dirty="0">
                    <a:latin typeface="+mj-lt"/>
                  </a:rPr>
                  <a:t>A stem cell</a:t>
                </a:r>
                <a:endParaRPr lang="ar-SA" sz="1600" dirty="0">
                  <a:latin typeface="+mj-lt"/>
                </a:endParaRPr>
              </a:p>
            </p:txBody>
          </p:sp>
          <p:sp>
            <p:nvSpPr>
              <p:cNvPr id="9" name="TextBox 8">
                <a:extLst>
                  <a:ext uri="{FF2B5EF4-FFF2-40B4-BE49-F238E27FC236}">
                    <a16:creationId xmlns:a16="http://schemas.microsoft.com/office/drawing/2014/main" xmlns="" id="{67C068ED-52BB-43C0-B9E3-328BBF6BFCE3}"/>
                  </a:ext>
                </a:extLst>
              </p:cNvPr>
              <p:cNvSpPr txBox="1">
                <a:spLocks noChangeArrowheads="1"/>
              </p:cNvSpPr>
              <p:nvPr/>
            </p:nvSpPr>
            <p:spPr bwMode="auto">
              <a:xfrm>
                <a:off x="5286807" y="2285174"/>
                <a:ext cx="1642904" cy="1075214"/>
              </a:xfrm>
              <a:prstGeom prst="rect">
                <a:avLst/>
              </a:prstGeom>
              <a:solidFill>
                <a:schemeClr val="bg1"/>
              </a:solidFill>
              <a:ln w="9525">
                <a:noFill/>
                <a:miter lim="800000"/>
                <a:headEnd/>
                <a:tailEnd/>
              </a:ln>
            </p:spPr>
            <p:txBody>
              <a:bodyP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defRPr/>
                </a:pPr>
                <a:r>
                  <a:rPr lang="en-US" b="1" dirty="0">
                    <a:latin typeface="+mn-lt"/>
                  </a:rPr>
                  <a:t>Self-renewal</a:t>
                </a:r>
                <a:endParaRPr lang="ar-SA" b="1" dirty="0">
                  <a:latin typeface="+mn-lt"/>
                </a:endParaRPr>
              </a:p>
            </p:txBody>
          </p:sp>
          <p:sp>
            <p:nvSpPr>
              <p:cNvPr id="10" name="TextBox 9">
                <a:extLst>
                  <a:ext uri="{FF2B5EF4-FFF2-40B4-BE49-F238E27FC236}">
                    <a16:creationId xmlns:a16="http://schemas.microsoft.com/office/drawing/2014/main" xmlns="" id="{25AE667E-E2EA-4E6F-ABD6-597AE9E6C6AA}"/>
                  </a:ext>
                </a:extLst>
              </p:cNvPr>
              <p:cNvSpPr txBox="1">
                <a:spLocks noChangeArrowheads="1"/>
              </p:cNvSpPr>
              <p:nvPr/>
            </p:nvSpPr>
            <p:spPr bwMode="auto">
              <a:xfrm>
                <a:off x="3643900" y="5356981"/>
                <a:ext cx="2386945" cy="632480"/>
              </a:xfrm>
              <a:prstGeom prst="rect">
                <a:avLst/>
              </a:prstGeom>
              <a:noFill/>
              <a:ln w="9525">
                <a:noFill/>
                <a:miter lim="800000"/>
                <a:headEnd/>
                <a:tailEnd/>
              </a:ln>
            </p:spPr>
            <p:txBody>
              <a:bodyPr wrap="square">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defRPr/>
                </a:pPr>
                <a:r>
                  <a:rPr lang="en-US" b="1" dirty="0">
                    <a:latin typeface="+mn-lt"/>
                  </a:rPr>
                  <a:t>Differentiation</a:t>
                </a:r>
                <a:endParaRPr lang="ar-SA" b="1" dirty="0">
                  <a:latin typeface="+mn-lt"/>
                </a:endParaRPr>
              </a:p>
            </p:txBody>
          </p:sp>
        </p:grpSp>
        <p:sp>
          <p:nvSpPr>
            <p:cNvPr id="25" name="Rectangle 24">
              <a:extLst>
                <a:ext uri="{FF2B5EF4-FFF2-40B4-BE49-F238E27FC236}">
                  <a16:creationId xmlns:a16="http://schemas.microsoft.com/office/drawing/2014/main" xmlns="" id="{354362A9-2459-4D11-B910-DC82ED8C4DC4}"/>
                </a:ext>
              </a:extLst>
            </p:cNvPr>
            <p:cNvSpPr/>
            <p:nvPr/>
          </p:nvSpPr>
          <p:spPr>
            <a:xfrm>
              <a:off x="11055104" y="833479"/>
              <a:ext cx="712827" cy="58477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xmlns="" id="{12EAEF96-E525-4652-A2EB-DF0CA3532EC4}"/>
                </a:ext>
              </a:extLst>
            </p:cNvPr>
            <p:cNvSpPr/>
            <p:nvPr/>
          </p:nvSpPr>
          <p:spPr>
            <a:xfrm>
              <a:off x="9896029" y="2536718"/>
              <a:ext cx="1408075" cy="24098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Content Placeholder 7">
            <a:extLst>
              <a:ext uri="{FF2B5EF4-FFF2-40B4-BE49-F238E27FC236}">
                <a16:creationId xmlns:a16="http://schemas.microsoft.com/office/drawing/2014/main" xmlns="" id="{3B10DCE4-0F09-4E9B-814E-7C30FF7DC28B}"/>
              </a:ext>
            </a:extLst>
          </p:cNvPr>
          <p:cNvSpPr txBox="1">
            <a:spLocks/>
          </p:cNvSpPr>
          <p:nvPr/>
        </p:nvSpPr>
        <p:spPr>
          <a:xfrm>
            <a:off x="738650" y="1377407"/>
            <a:ext cx="9944218" cy="3161135"/>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A cell that has the </a:t>
            </a:r>
            <a:r>
              <a:rPr lang="en-US" sz="2200" b="1" dirty="0">
                <a:solidFill>
                  <a:schemeClr val="tx1">
                    <a:lumMod val="95000"/>
                    <a:lumOff val="5000"/>
                  </a:schemeClr>
                </a:solidFill>
                <a:uFill>
                  <a:solidFill>
                    <a:srgbClr val="00B050"/>
                  </a:solidFill>
                </a:uFill>
                <a:cs typeface="Times New Roman" pitchFamily="18" charset="0"/>
              </a:rPr>
              <a:t>ability</a:t>
            </a:r>
            <a:r>
              <a:rPr lang="en-US" sz="2200" dirty="0">
                <a:solidFill>
                  <a:schemeClr val="tx1">
                    <a:lumMod val="95000"/>
                    <a:lumOff val="5000"/>
                  </a:schemeClr>
                </a:solidFill>
                <a:uFill>
                  <a:solidFill>
                    <a:srgbClr val="00B050"/>
                  </a:solidFill>
                </a:uFill>
                <a:cs typeface="Times New Roman" pitchFamily="18" charset="0"/>
              </a:rPr>
              <a:t>: </a:t>
            </a:r>
          </a:p>
          <a:p>
            <a:pPr marL="540000" indent="-180000" algn="l" rtl="0">
              <a:lnSpc>
                <a:spcPct val="100000"/>
              </a:lnSpc>
              <a:spcBef>
                <a:spcPts val="0"/>
              </a:spcBef>
              <a:defRPr/>
            </a:pPr>
            <a:r>
              <a:rPr lang="en-US" sz="2200" dirty="0">
                <a:solidFill>
                  <a:schemeClr val="tx1">
                    <a:lumMod val="95000"/>
                    <a:lumOff val="5000"/>
                  </a:schemeClr>
                </a:solidFill>
                <a:uFill>
                  <a:solidFill>
                    <a:srgbClr val="00B050"/>
                  </a:solidFill>
                </a:uFill>
                <a:cs typeface="Times New Roman" pitchFamily="18" charset="0"/>
              </a:rPr>
              <a:t>To continuously </a:t>
            </a:r>
            <a:r>
              <a:rPr lang="en-US" sz="2200" b="1" dirty="0">
                <a:solidFill>
                  <a:schemeClr val="tx1">
                    <a:lumMod val="95000"/>
                    <a:lumOff val="5000"/>
                  </a:schemeClr>
                </a:solidFill>
                <a:uFill>
                  <a:solidFill>
                    <a:srgbClr val="00B050"/>
                  </a:solidFill>
                </a:uFill>
                <a:cs typeface="Times New Roman" pitchFamily="18" charset="0"/>
              </a:rPr>
              <a:t>divide</a:t>
            </a:r>
            <a:r>
              <a:rPr lang="en-US" sz="2200" dirty="0">
                <a:solidFill>
                  <a:schemeClr val="tx1">
                    <a:lumMod val="95000"/>
                    <a:lumOff val="5000"/>
                  </a:schemeClr>
                </a:solidFill>
                <a:uFill>
                  <a:solidFill>
                    <a:srgbClr val="00B050"/>
                  </a:solidFill>
                </a:uFill>
                <a:cs typeface="Times New Roman" pitchFamily="18" charset="0"/>
              </a:rPr>
              <a:t> and </a:t>
            </a:r>
            <a:r>
              <a:rPr lang="en-US" sz="2200" b="1" dirty="0">
                <a:solidFill>
                  <a:srgbClr val="CC3399"/>
                </a:solidFill>
                <a:uFill>
                  <a:solidFill>
                    <a:srgbClr val="00B050"/>
                  </a:solidFill>
                </a:uFill>
                <a:cs typeface="Times New Roman" pitchFamily="18" charset="0"/>
              </a:rPr>
              <a:t>give rise to new copy of itself </a:t>
            </a:r>
            <a:r>
              <a:rPr lang="en-US" sz="2200" dirty="0">
                <a:solidFill>
                  <a:srgbClr val="CC3399"/>
                </a:solidFill>
                <a:uFill>
                  <a:solidFill>
                    <a:srgbClr val="00B050"/>
                  </a:solidFill>
                </a:uFill>
                <a:cs typeface="Times New Roman" pitchFamily="18" charset="0"/>
              </a:rPr>
              <a:t>(Unlimited </a:t>
            </a:r>
            <a:r>
              <a:rPr lang="en-US" sz="2200" u="heavy" dirty="0">
                <a:solidFill>
                  <a:srgbClr val="CC3399"/>
                </a:solidFill>
                <a:uFill>
                  <a:solidFill>
                    <a:srgbClr val="FFC000"/>
                  </a:solidFill>
                </a:uFill>
                <a:cs typeface="Times New Roman" pitchFamily="18" charset="0"/>
              </a:rPr>
              <a:t>self-renew</a:t>
            </a:r>
            <a:r>
              <a:rPr lang="en-US" sz="2200" dirty="0">
                <a:solidFill>
                  <a:srgbClr val="CC3399"/>
                </a:solidFill>
                <a:uFill>
                  <a:solidFill>
                    <a:srgbClr val="00B050"/>
                  </a:solidFill>
                </a:uFill>
                <a:cs typeface="Times New Roman" pitchFamily="18" charset="0"/>
              </a:rPr>
              <a:t>)  </a:t>
            </a:r>
          </a:p>
          <a:p>
            <a:pPr marL="540000" indent="-180000" algn="l" rtl="0">
              <a:lnSpc>
                <a:spcPct val="100000"/>
              </a:lnSpc>
              <a:spcBef>
                <a:spcPts val="0"/>
              </a:spcBef>
              <a:defRPr/>
            </a:pPr>
            <a:r>
              <a:rPr lang="en-US" sz="2200" u="heavy" dirty="0">
                <a:solidFill>
                  <a:schemeClr val="tx1">
                    <a:lumMod val="95000"/>
                    <a:lumOff val="5000"/>
                  </a:schemeClr>
                </a:solidFill>
                <a:uFill>
                  <a:solidFill>
                    <a:schemeClr val="accent4"/>
                  </a:solidFill>
                </a:uFill>
                <a:cs typeface="Times New Roman" pitchFamily="18" charset="0"/>
              </a:rPr>
              <a:t>Differentiate</a:t>
            </a:r>
            <a:r>
              <a:rPr lang="en-US" sz="2200" dirty="0">
                <a:solidFill>
                  <a:schemeClr val="tx1">
                    <a:lumMod val="95000"/>
                    <a:lumOff val="5000"/>
                  </a:schemeClr>
                </a:solidFill>
                <a:uFill>
                  <a:solidFill>
                    <a:srgbClr val="00B050"/>
                  </a:solidFill>
                </a:uFill>
                <a:cs typeface="Times New Roman" pitchFamily="18" charset="0"/>
              </a:rPr>
              <a:t> into various kinds of cells/tissues.</a:t>
            </a:r>
          </a:p>
          <a:p>
            <a:pPr marL="360000" indent="-360000" algn="l" rtl="0">
              <a:lnSpc>
                <a:spcPct val="100000"/>
              </a:lnSpc>
              <a:spcBef>
                <a:spcPts val="0"/>
              </a:spcBef>
              <a:buFont typeface="Courier New" panose="02070309020205020404" pitchFamily="49" charset="0"/>
              <a:buChar char="o"/>
              <a:defRPr/>
            </a:pPr>
            <a:r>
              <a:rPr lang="en-US" sz="2200" b="1" dirty="0">
                <a:solidFill>
                  <a:srgbClr val="CC3399"/>
                </a:solidFill>
                <a:uFill>
                  <a:solidFill>
                    <a:srgbClr val="00B050"/>
                  </a:solidFill>
                </a:uFill>
                <a:cs typeface="Times New Roman" pitchFamily="18" charset="0"/>
              </a:rPr>
              <a:t>Unique Characteristics of Stem Cells:</a:t>
            </a:r>
          </a:p>
          <a:p>
            <a:pPr marL="540000" indent="-180000" algn="l" rtl="0">
              <a:lnSpc>
                <a:spcPct val="100000"/>
              </a:lnSpc>
              <a:spcBef>
                <a:spcPts val="0"/>
              </a:spcBef>
              <a:defRPr/>
            </a:pPr>
            <a:r>
              <a:rPr lang="en-US" sz="2200" dirty="0">
                <a:solidFill>
                  <a:srgbClr val="CC3399"/>
                </a:solidFill>
                <a:uFill>
                  <a:solidFill>
                    <a:srgbClr val="00B050"/>
                  </a:solidFill>
                </a:uFill>
                <a:cs typeface="Times New Roman" pitchFamily="18" charset="0"/>
              </a:rPr>
              <a:t>Differentiation (</a:t>
            </a:r>
            <a:r>
              <a:rPr lang="en-US" sz="2200" dirty="0" err="1">
                <a:solidFill>
                  <a:srgbClr val="CC3399"/>
                </a:solidFill>
                <a:uFill>
                  <a:solidFill>
                    <a:srgbClr val="00B050"/>
                  </a:solidFill>
                </a:uFill>
                <a:cs typeface="Times New Roman" pitchFamily="18" charset="0"/>
              </a:rPr>
              <a:t>eg.</a:t>
            </a:r>
            <a:r>
              <a:rPr lang="en-US" sz="2200" dirty="0">
                <a:solidFill>
                  <a:srgbClr val="CC3399"/>
                </a:solidFill>
                <a:uFill>
                  <a:solidFill>
                    <a:srgbClr val="00B050"/>
                  </a:solidFill>
                </a:uFill>
                <a:cs typeface="Times New Roman" pitchFamily="18" charset="0"/>
              </a:rPr>
              <a:t> beating cells of the heart muscles):</a:t>
            </a:r>
          </a:p>
          <a:p>
            <a:pPr marL="792000" indent="-180000" algn="l" rtl="0">
              <a:lnSpc>
                <a:spcPct val="100000"/>
              </a:lnSpc>
              <a:spcBef>
                <a:spcPts val="0"/>
              </a:spcBef>
              <a:defRPr/>
            </a:pPr>
            <a:r>
              <a:rPr lang="en-US" sz="2200" dirty="0">
                <a:solidFill>
                  <a:srgbClr val="CC3399"/>
                </a:solidFill>
                <a:uFill>
                  <a:solidFill>
                    <a:srgbClr val="00B050"/>
                  </a:solidFill>
                </a:uFill>
                <a:cs typeface="Times New Roman" pitchFamily="18" charset="0"/>
              </a:rPr>
              <a:t>Internal signals (specific genes)</a:t>
            </a:r>
          </a:p>
          <a:p>
            <a:pPr marL="792000" indent="-180000" algn="l" rtl="0">
              <a:lnSpc>
                <a:spcPct val="100000"/>
              </a:lnSpc>
              <a:spcBef>
                <a:spcPts val="0"/>
              </a:spcBef>
              <a:defRPr/>
            </a:pPr>
            <a:r>
              <a:rPr lang="en-US" sz="2200" dirty="0">
                <a:solidFill>
                  <a:srgbClr val="CC3399"/>
                </a:solidFill>
                <a:uFill>
                  <a:solidFill>
                    <a:srgbClr val="00B050"/>
                  </a:solidFill>
                </a:uFill>
                <a:cs typeface="Times New Roman" pitchFamily="18" charset="0"/>
              </a:rPr>
              <a:t>External signals (GF, cytokines) 2 </a:t>
            </a:r>
          </a:p>
          <a:p>
            <a:pPr marL="360000" indent="-360000" algn="l" rtl="0">
              <a:lnSpc>
                <a:spcPct val="100000"/>
              </a:lnSpc>
              <a:spcBef>
                <a:spcPts val="0"/>
              </a:spcBef>
              <a:buFont typeface="Courier New" panose="02070309020205020404" pitchFamily="49" charset="0"/>
              <a:buChar char="o"/>
              <a:defRPr/>
            </a:pPr>
            <a:r>
              <a:rPr lang="en-US" sz="2200" b="1" dirty="0">
                <a:solidFill>
                  <a:schemeClr val="tx1">
                    <a:lumMod val="95000"/>
                    <a:lumOff val="5000"/>
                  </a:schemeClr>
                </a:solidFill>
                <a:uFill>
                  <a:solidFill>
                    <a:srgbClr val="00B050"/>
                  </a:solidFill>
                </a:uFill>
                <a:cs typeface="Times New Roman" pitchFamily="18" charset="0"/>
              </a:rPr>
              <a:t>Main function within the body:</a:t>
            </a:r>
          </a:p>
          <a:p>
            <a:pPr marL="540000" indent="-180000" algn="l" rtl="0">
              <a:lnSpc>
                <a:spcPct val="100000"/>
              </a:lnSpc>
              <a:spcBef>
                <a:spcPts val="0"/>
              </a:spcBef>
              <a:defRPr/>
            </a:pPr>
            <a:r>
              <a:rPr lang="en-US" sz="2200" dirty="0">
                <a:solidFill>
                  <a:srgbClr val="C00000"/>
                </a:solidFill>
                <a:uFill>
                  <a:solidFill>
                    <a:srgbClr val="00B050"/>
                  </a:solidFill>
                </a:uFill>
                <a:cs typeface="Times New Roman" pitchFamily="18" charset="0"/>
              </a:rPr>
              <a:t>Continuous Repair of defective cell types and regeneration of tissues.</a:t>
            </a:r>
          </a:p>
          <a:p>
            <a:pPr marL="0" indent="0" algn="l" rtl="0">
              <a:lnSpc>
                <a:spcPct val="100000"/>
              </a:lnSpc>
              <a:spcBef>
                <a:spcPts val="0"/>
              </a:spcBef>
              <a:buNone/>
              <a:defRPr/>
            </a:pPr>
            <a:endParaRPr lang="en-US" sz="2200" dirty="0">
              <a:solidFill>
                <a:schemeClr val="tx1">
                  <a:lumMod val="95000"/>
                  <a:lumOff val="5000"/>
                </a:schemeClr>
              </a:solidFill>
              <a:uFill>
                <a:solidFill>
                  <a:srgbClr val="00B050"/>
                </a:solidFill>
              </a:uFill>
              <a:cs typeface="Times New Roman" pitchFamily="18" charset="0"/>
            </a:endParaRPr>
          </a:p>
        </p:txBody>
      </p:sp>
      <p:sp>
        <p:nvSpPr>
          <p:cNvPr id="16" name="Title 1">
            <a:extLst>
              <a:ext uri="{FF2B5EF4-FFF2-40B4-BE49-F238E27FC236}">
                <a16:creationId xmlns:a16="http://schemas.microsoft.com/office/drawing/2014/main" xmlns="" id="{78AB0FFA-BF03-4909-8531-68C48DBCDCFA}"/>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Stem Cells</a:t>
            </a:r>
            <a:br>
              <a:rPr lang="en-US" sz="3600" b="1" dirty="0"/>
            </a:br>
            <a:r>
              <a:rPr lang="en-US" sz="3200" b="1" dirty="0"/>
              <a:t>Introduction </a:t>
            </a:r>
          </a:p>
        </p:txBody>
      </p:sp>
      <p:sp>
        <p:nvSpPr>
          <p:cNvPr id="14" name="TextBox 13">
            <a:extLst>
              <a:ext uri="{FF2B5EF4-FFF2-40B4-BE49-F238E27FC236}">
                <a16:creationId xmlns:a16="http://schemas.microsoft.com/office/drawing/2014/main" xmlns="" id="{5974AD52-6DFB-4145-8F5D-841321EE5858}"/>
              </a:ext>
            </a:extLst>
          </p:cNvPr>
          <p:cNvSpPr txBox="1"/>
          <p:nvPr/>
        </p:nvSpPr>
        <p:spPr>
          <a:xfrm>
            <a:off x="699640" y="4936830"/>
            <a:ext cx="8453965" cy="1708160"/>
          </a:xfrm>
          <a:prstGeom prst="rect">
            <a:avLst/>
          </a:prstGeom>
          <a:noFill/>
        </p:spPr>
        <p:txBody>
          <a:bodyPr wrap="square" rtlCol="0">
            <a:spAutoFit/>
          </a:bodyPr>
          <a:lstStyle/>
          <a:p>
            <a:r>
              <a:rPr lang="en-GB" sz="1500" dirty="0">
                <a:solidFill>
                  <a:srgbClr val="92D050"/>
                </a:solidFill>
                <a:latin typeface="+mn-lt"/>
              </a:rPr>
              <a:t>1- </a:t>
            </a:r>
            <a:r>
              <a:rPr lang="en-US" sz="1500" dirty="0">
                <a:solidFill>
                  <a:srgbClr val="92D050"/>
                </a:solidFill>
                <a:latin typeface="+mn-lt"/>
              </a:rPr>
              <a:t>It divides to </a:t>
            </a:r>
            <a:r>
              <a:rPr lang="en-US" sz="1500" b="1" dirty="0">
                <a:solidFill>
                  <a:srgbClr val="92D050"/>
                </a:solidFill>
                <a:latin typeface="+mn-lt"/>
              </a:rPr>
              <a:t>give copies of itself </a:t>
            </a:r>
            <a:r>
              <a:rPr lang="en-US" sz="1500" dirty="0">
                <a:solidFill>
                  <a:srgbClr val="92D050"/>
                </a:solidFill>
                <a:latin typeface="+mn-lt"/>
              </a:rPr>
              <a:t>and this is the main idea behind </a:t>
            </a:r>
            <a:r>
              <a:rPr lang="en-US" sz="1500" b="1" dirty="0">
                <a:solidFill>
                  <a:srgbClr val="92D050"/>
                </a:solidFill>
                <a:latin typeface="+mn-lt"/>
              </a:rPr>
              <a:t>treating degenerative disease.</a:t>
            </a:r>
            <a:endParaRPr lang="en-GB" sz="1500" b="1" dirty="0">
              <a:solidFill>
                <a:srgbClr val="92D050"/>
              </a:solidFill>
              <a:latin typeface="+mn-lt"/>
            </a:endParaRPr>
          </a:p>
          <a:p>
            <a:r>
              <a:rPr lang="en-GB" sz="1500" dirty="0">
                <a:solidFill>
                  <a:srgbClr val="92D050"/>
                </a:solidFill>
                <a:latin typeface="+mn-lt"/>
              </a:rPr>
              <a:t>2- </a:t>
            </a:r>
            <a:r>
              <a:rPr lang="en-US" sz="1500" dirty="0">
                <a:solidFill>
                  <a:srgbClr val="92D050"/>
                </a:solidFill>
                <a:latin typeface="+mn-lt"/>
              </a:rPr>
              <a:t>They amplify the microenvironment </a:t>
            </a:r>
            <a:r>
              <a:rPr lang="en-US" sz="1500" b="1" dirty="0">
                <a:solidFill>
                  <a:srgbClr val="92D050"/>
                </a:solidFill>
                <a:latin typeface="+mn-lt"/>
              </a:rPr>
              <a:t>around cells</a:t>
            </a:r>
            <a:endParaRPr lang="en-GB" sz="1500" b="1" dirty="0">
              <a:solidFill>
                <a:srgbClr val="92D050"/>
              </a:solidFill>
              <a:latin typeface="+mn-lt"/>
            </a:endParaRPr>
          </a:p>
          <a:p>
            <a:pPr marL="342900" indent="-342900">
              <a:buFont typeface="+mj-lt"/>
              <a:buAutoNum type="arabicPeriod"/>
            </a:pPr>
            <a:endParaRPr lang="en-GB" sz="1500" dirty="0">
              <a:solidFill>
                <a:srgbClr val="92D050"/>
              </a:solidFill>
              <a:latin typeface="+mn-lt"/>
            </a:endParaRPr>
          </a:p>
          <a:p>
            <a:r>
              <a:rPr lang="en-GB" sz="1500" dirty="0">
                <a:solidFill>
                  <a:srgbClr val="92D050"/>
                </a:solidFill>
                <a:latin typeface="+mn-lt"/>
              </a:rPr>
              <a:t>*</a:t>
            </a:r>
            <a:r>
              <a:rPr lang="en-US" sz="1500" dirty="0">
                <a:solidFill>
                  <a:srgbClr val="92D050"/>
                </a:solidFill>
                <a:latin typeface="+mn-lt"/>
              </a:rPr>
              <a:t>For </a:t>
            </a:r>
            <a:r>
              <a:rPr lang="en-US" sz="1500" b="1" dirty="0">
                <a:solidFill>
                  <a:srgbClr val="92D050"/>
                </a:solidFill>
                <a:latin typeface="+mn-lt"/>
              </a:rPr>
              <a:t>tissue homeostasis or health to be maintained there has to be a balance between these two characteristics. </a:t>
            </a:r>
            <a:r>
              <a:rPr lang="en-US" sz="1500" dirty="0">
                <a:solidFill>
                  <a:srgbClr val="92D050"/>
                </a:solidFill>
                <a:latin typeface="+mn-lt"/>
              </a:rPr>
              <a:t>If there is imbalance:</a:t>
            </a:r>
          </a:p>
          <a:p>
            <a:r>
              <a:rPr lang="en-US" sz="1500" dirty="0">
                <a:solidFill>
                  <a:srgbClr val="92D050"/>
                </a:solidFill>
                <a:latin typeface="+mn-lt"/>
              </a:rPr>
              <a:t>- </a:t>
            </a:r>
            <a:r>
              <a:rPr lang="en-US" sz="1500" b="1" dirty="0">
                <a:solidFill>
                  <a:srgbClr val="92D050"/>
                </a:solidFill>
                <a:latin typeface="+mn-lt"/>
              </a:rPr>
              <a:t>Too much regeneration</a:t>
            </a:r>
            <a:r>
              <a:rPr lang="en-US" sz="1500" dirty="0">
                <a:solidFill>
                  <a:srgbClr val="92D050"/>
                </a:solidFill>
                <a:latin typeface="+mn-lt"/>
              </a:rPr>
              <a:t> and </a:t>
            </a:r>
            <a:r>
              <a:rPr lang="en-US" sz="1500" b="1" dirty="0">
                <a:solidFill>
                  <a:srgbClr val="92D050"/>
                </a:solidFill>
                <a:latin typeface="+mn-lt"/>
              </a:rPr>
              <a:t>unlimited dividing</a:t>
            </a:r>
            <a:r>
              <a:rPr lang="en-US" sz="1500" dirty="0">
                <a:solidFill>
                  <a:srgbClr val="92D050"/>
                </a:solidFill>
                <a:latin typeface="+mn-lt"/>
              </a:rPr>
              <a:t> will result in </a:t>
            </a:r>
            <a:r>
              <a:rPr lang="en-US" sz="1500" b="1" dirty="0">
                <a:solidFill>
                  <a:srgbClr val="92D050"/>
                </a:solidFill>
                <a:latin typeface="+mn-lt"/>
              </a:rPr>
              <a:t>cancer</a:t>
            </a:r>
          </a:p>
          <a:p>
            <a:r>
              <a:rPr lang="en-US" sz="1500" dirty="0">
                <a:solidFill>
                  <a:srgbClr val="92D050"/>
                </a:solidFill>
                <a:latin typeface="+mn-lt"/>
              </a:rPr>
              <a:t>- </a:t>
            </a:r>
            <a:r>
              <a:rPr lang="en-US" sz="1500" b="1" dirty="0">
                <a:solidFill>
                  <a:srgbClr val="92D050"/>
                </a:solidFill>
                <a:latin typeface="+mn-lt"/>
              </a:rPr>
              <a:t>Too much differentiation</a:t>
            </a:r>
            <a:r>
              <a:rPr lang="en-US" sz="1500" dirty="0">
                <a:solidFill>
                  <a:srgbClr val="92D050"/>
                </a:solidFill>
                <a:latin typeface="+mn-lt"/>
              </a:rPr>
              <a:t> </a:t>
            </a:r>
            <a:r>
              <a:rPr lang="en-US" sz="1500" b="1" dirty="0">
                <a:solidFill>
                  <a:srgbClr val="92D050"/>
                </a:solidFill>
                <a:latin typeface="+mn-lt"/>
              </a:rPr>
              <a:t>without</a:t>
            </a:r>
            <a:r>
              <a:rPr lang="en-US" sz="1500" dirty="0">
                <a:solidFill>
                  <a:srgbClr val="92D050"/>
                </a:solidFill>
                <a:latin typeface="+mn-lt"/>
              </a:rPr>
              <a:t> </a:t>
            </a:r>
            <a:r>
              <a:rPr lang="en-US" sz="1500" b="1" dirty="0">
                <a:solidFill>
                  <a:srgbClr val="92D050"/>
                </a:solidFill>
                <a:latin typeface="+mn-lt"/>
              </a:rPr>
              <a:t>enough</a:t>
            </a:r>
            <a:r>
              <a:rPr lang="en-US" sz="1500" dirty="0">
                <a:solidFill>
                  <a:srgbClr val="92D050"/>
                </a:solidFill>
                <a:latin typeface="+mn-lt"/>
              </a:rPr>
              <a:t> </a:t>
            </a:r>
            <a:r>
              <a:rPr lang="en-US" sz="1500" b="1" dirty="0">
                <a:solidFill>
                  <a:srgbClr val="92D050"/>
                </a:solidFill>
                <a:latin typeface="+mn-lt"/>
              </a:rPr>
              <a:t>regeneration</a:t>
            </a:r>
            <a:r>
              <a:rPr lang="en-US" sz="1500" dirty="0">
                <a:solidFill>
                  <a:srgbClr val="92D050"/>
                </a:solidFill>
                <a:latin typeface="+mn-lt"/>
              </a:rPr>
              <a:t> will lead to </a:t>
            </a:r>
            <a:r>
              <a:rPr lang="en-US" sz="1500" b="1" dirty="0">
                <a:solidFill>
                  <a:srgbClr val="92D050"/>
                </a:solidFill>
                <a:latin typeface="+mn-lt"/>
              </a:rPr>
              <a:t>aging</a:t>
            </a:r>
            <a:r>
              <a:rPr lang="en-US" sz="1500" dirty="0">
                <a:solidFill>
                  <a:srgbClr val="92D050"/>
                </a:solidFill>
                <a:latin typeface="+mn-lt"/>
              </a:rPr>
              <a:t> and degeneration </a:t>
            </a:r>
            <a:r>
              <a:rPr lang="en-US" sz="1500" b="1" dirty="0">
                <a:solidFill>
                  <a:srgbClr val="92D050"/>
                </a:solidFill>
                <a:latin typeface="+mn-lt"/>
              </a:rPr>
              <a:t>(die)</a:t>
            </a:r>
          </a:p>
        </p:txBody>
      </p:sp>
      <p:sp>
        <p:nvSpPr>
          <p:cNvPr id="3" name="TextBox 2">
            <a:extLst>
              <a:ext uri="{FF2B5EF4-FFF2-40B4-BE49-F238E27FC236}">
                <a16:creationId xmlns:a16="http://schemas.microsoft.com/office/drawing/2014/main" xmlns="" id="{7FFC2C34-A8A0-4D1B-B836-A7C347509F92}"/>
              </a:ext>
            </a:extLst>
          </p:cNvPr>
          <p:cNvSpPr txBox="1"/>
          <p:nvPr/>
        </p:nvSpPr>
        <p:spPr>
          <a:xfrm>
            <a:off x="9750641" y="12024"/>
            <a:ext cx="2441359" cy="830997"/>
          </a:xfrm>
          <a:prstGeom prst="rect">
            <a:avLst/>
          </a:prstGeom>
          <a:noFill/>
          <a:ln>
            <a:solidFill>
              <a:schemeClr val="tx1"/>
            </a:solidFill>
            <a:prstDash val="dashDot"/>
          </a:ln>
        </p:spPr>
        <p:txBody>
          <a:bodyPr wrap="square" rtlCol="1">
            <a:spAutoFit/>
          </a:bodyPr>
          <a:lstStyle/>
          <a:p>
            <a:r>
              <a:rPr lang="en-US" sz="1200" dirty="0">
                <a:solidFill>
                  <a:srgbClr val="92D050"/>
                </a:solidFill>
              </a:rPr>
              <a:t>Stem cell: </a:t>
            </a:r>
          </a:p>
          <a:p>
            <a:r>
              <a:rPr lang="en-US" sz="1200" dirty="0">
                <a:solidFill>
                  <a:srgbClr val="92D050"/>
                </a:solidFill>
              </a:rPr>
              <a:t>-it is the first cell from fertilization</a:t>
            </a:r>
          </a:p>
          <a:p>
            <a:r>
              <a:rPr lang="en-US" sz="1200" dirty="0">
                <a:solidFill>
                  <a:srgbClr val="92D050"/>
                </a:solidFill>
              </a:rPr>
              <a:t>-undifferentiated</a:t>
            </a:r>
          </a:p>
          <a:p>
            <a:r>
              <a:rPr lang="en-US" sz="1200" dirty="0">
                <a:solidFill>
                  <a:srgbClr val="92D050"/>
                </a:solidFill>
              </a:rPr>
              <a:t>-it continues until death  </a:t>
            </a:r>
          </a:p>
        </p:txBody>
      </p:sp>
    </p:spTree>
    <p:extLst>
      <p:ext uri="{BB962C8B-B14F-4D97-AF65-F5344CB8AC3E}">
        <p14:creationId xmlns:p14="http://schemas.microsoft.com/office/powerpoint/2010/main" val="385096454"/>
      </p:ext>
    </p:extLst>
  </p:cSld>
  <p:clrMapOvr>
    <a:masterClrMapping/>
  </p:clrMapOvr>
  <p:timing>
    <p:tnLst>
      <p:par>
        <p:cTn id="1" dur="indefinite" restart="never" nodeType="tmRoot">
          <p:childTnLst>
            <p:par>
              <p:cTn id="2"/>
            </p:par>
            <p:par>
              <p:cTn id="3"/>
            </p:par>
            <p:par>
              <p:cTn id="4"/>
            </p:par>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740A2881-C93E-4711-AC65-FD332774B2E1}"/>
              </a:ext>
            </a:extLst>
          </p:cNvPr>
          <p:cNvGraphicFramePr/>
          <p:nvPr>
            <p:extLst>
              <p:ext uri="{D42A27DB-BD31-4B8C-83A1-F6EECF244321}">
                <p14:modId xmlns:p14="http://schemas.microsoft.com/office/powerpoint/2010/main" val="2807756809"/>
              </p:ext>
            </p:extLst>
          </p:nvPr>
        </p:nvGraphicFramePr>
        <p:xfrm>
          <a:off x="537172" y="1465006"/>
          <a:ext cx="7794028" cy="5184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xmlns="" id="{F267F4E2-0238-4073-9C35-37F36592730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Classification of stem cells</a:t>
            </a:r>
            <a:br>
              <a:rPr lang="en-US" sz="3600" b="1" dirty="0"/>
            </a:br>
            <a:r>
              <a:rPr lang="en-US" sz="3200" b="1" dirty="0"/>
              <a:t>I- (potency based) </a:t>
            </a:r>
            <a:r>
              <a:rPr lang="en-US" sz="1400" b="1" dirty="0">
                <a:solidFill>
                  <a:schemeClr val="accent3">
                    <a:lumMod val="75000"/>
                  </a:schemeClr>
                </a:solidFill>
              </a:rPr>
              <a:t>potency = the ability to divide </a:t>
            </a:r>
          </a:p>
        </p:txBody>
      </p:sp>
      <p:pic>
        <p:nvPicPr>
          <p:cNvPr id="14" name="Picture 7" descr="stemcells2">
            <a:extLst>
              <a:ext uri="{FF2B5EF4-FFF2-40B4-BE49-F238E27FC236}">
                <a16:creationId xmlns:a16="http://schemas.microsoft.com/office/drawing/2014/main" xmlns="" id="{CFBCE149-3ABD-456D-993E-2D5E20EFBE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485" t="77473"/>
          <a:stretch/>
        </p:blipFill>
        <p:spPr bwMode="auto">
          <a:xfrm>
            <a:off x="8419635" y="5754792"/>
            <a:ext cx="2299202" cy="8489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7" descr="stemcells2">
            <a:extLst>
              <a:ext uri="{FF2B5EF4-FFF2-40B4-BE49-F238E27FC236}">
                <a16:creationId xmlns:a16="http://schemas.microsoft.com/office/drawing/2014/main" xmlns="" id="{427729A3-FD8A-4A59-8DC1-6B2F395E48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128" t="29451" r="39272" b="47978"/>
          <a:stretch/>
        </p:blipFill>
        <p:spPr bwMode="auto">
          <a:xfrm>
            <a:off x="9049837" y="2554114"/>
            <a:ext cx="1038801" cy="8506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7" descr="stemcells2">
            <a:extLst>
              <a:ext uri="{FF2B5EF4-FFF2-40B4-BE49-F238E27FC236}">
                <a16:creationId xmlns:a16="http://schemas.microsoft.com/office/drawing/2014/main" xmlns="" id="{1A786CDA-D0F0-4CBB-AD22-F6F7733305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067" r="39978" b="71447"/>
          <a:stretch/>
        </p:blipFill>
        <p:spPr bwMode="auto">
          <a:xfrm>
            <a:off x="9133310" y="1357728"/>
            <a:ext cx="863545" cy="9471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7" descr="stemcells2">
            <a:extLst>
              <a:ext uri="{FF2B5EF4-FFF2-40B4-BE49-F238E27FC236}">
                <a16:creationId xmlns:a16="http://schemas.microsoft.com/office/drawing/2014/main" xmlns="" id="{A66D06F0-57AF-4215-AF41-379B724474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661" t="59441" r="2265" b="22046"/>
          <a:stretch/>
        </p:blipFill>
        <p:spPr bwMode="auto">
          <a:xfrm>
            <a:off x="8528524" y="3754074"/>
            <a:ext cx="2073119" cy="697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3" name="Arrow: Chevron 22">
            <a:extLst>
              <a:ext uri="{FF2B5EF4-FFF2-40B4-BE49-F238E27FC236}">
                <a16:creationId xmlns:a16="http://schemas.microsoft.com/office/drawing/2014/main" xmlns="" id="{BF4AC200-EE87-47A2-932D-BB91A4CD5821}"/>
              </a:ext>
            </a:extLst>
          </p:cNvPr>
          <p:cNvSpPr/>
          <p:nvPr/>
        </p:nvSpPr>
        <p:spPr>
          <a:xfrm rot="10800000">
            <a:off x="8587296" y="1465006"/>
            <a:ext cx="546014" cy="778820"/>
          </a:xfrm>
          <a:prstGeom prst="chevron">
            <a:avLst/>
          </a:prstGeom>
          <a:solidFill>
            <a:srgbClr val="0070C0"/>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schemeClr val="tx1"/>
              </a:solidFill>
            </a:endParaRPr>
          </a:p>
        </p:txBody>
      </p:sp>
      <p:sp>
        <p:nvSpPr>
          <p:cNvPr id="28" name="Arrow: Right 27">
            <a:extLst>
              <a:ext uri="{FF2B5EF4-FFF2-40B4-BE49-F238E27FC236}">
                <a16:creationId xmlns:a16="http://schemas.microsoft.com/office/drawing/2014/main" xmlns="" id="{C6C319B7-93E3-4B55-A1F5-5DC1DD58F8B4}"/>
              </a:ext>
            </a:extLst>
          </p:cNvPr>
          <p:cNvSpPr/>
          <p:nvPr/>
        </p:nvSpPr>
        <p:spPr>
          <a:xfrm rot="10800000">
            <a:off x="9996855" y="1507374"/>
            <a:ext cx="2093358" cy="797462"/>
          </a:xfrm>
          <a:prstGeom prst="rightArrow">
            <a:avLst>
              <a:gd name="adj1" fmla="val 75000"/>
              <a:gd name="adj2" fmla="val 50000"/>
            </a:avLst>
          </a:prstGeom>
          <a:solidFill>
            <a:schemeClr val="accent1">
              <a:lumMod val="20000"/>
              <a:lumOff val="80000"/>
              <a:alpha val="89804"/>
            </a:scheme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0" name="Arrow: Right 29">
            <a:extLst>
              <a:ext uri="{FF2B5EF4-FFF2-40B4-BE49-F238E27FC236}">
                <a16:creationId xmlns:a16="http://schemas.microsoft.com/office/drawing/2014/main" xmlns="" id="{899601F4-0FA0-4AD1-A270-495CB93CB746}"/>
              </a:ext>
            </a:extLst>
          </p:cNvPr>
          <p:cNvSpPr/>
          <p:nvPr/>
        </p:nvSpPr>
        <p:spPr>
          <a:xfrm rot="10800000">
            <a:off x="9952034" y="2554113"/>
            <a:ext cx="2093358" cy="911611"/>
          </a:xfrm>
          <a:prstGeom prst="rightArrow">
            <a:avLst>
              <a:gd name="adj1" fmla="val 75000"/>
              <a:gd name="adj2" fmla="val 50000"/>
            </a:avLst>
          </a:prstGeom>
          <a:solidFill>
            <a:schemeClr val="accent1">
              <a:lumMod val="20000"/>
              <a:lumOff val="80000"/>
              <a:alpha val="90000"/>
            </a:scheme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26" name="TextBox 25">
            <a:extLst>
              <a:ext uri="{FF2B5EF4-FFF2-40B4-BE49-F238E27FC236}">
                <a16:creationId xmlns:a16="http://schemas.microsoft.com/office/drawing/2014/main" xmlns="" id="{A29C4521-689E-45AE-BF03-5E9AB151E111}"/>
              </a:ext>
            </a:extLst>
          </p:cNvPr>
          <p:cNvSpPr txBox="1"/>
          <p:nvPr/>
        </p:nvSpPr>
        <p:spPr>
          <a:xfrm>
            <a:off x="10206808" y="2748308"/>
            <a:ext cx="1883405" cy="523220"/>
          </a:xfrm>
          <a:prstGeom prst="rect">
            <a:avLst/>
          </a:prstGeom>
          <a:noFill/>
        </p:spPr>
        <p:txBody>
          <a:bodyPr wrap="square" rtlCol="0">
            <a:spAutoFit/>
          </a:bodyPr>
          <a:lstStyle/>
          <a:p>
            <a:r>
              <a:rPr lang="en-US" dirty="0">
                <a:solidFill>
                  <a:schemeClr val="bg1">
                    <a:lumMod val="65000"/>
                  </a:schemeClr>
                </a:solidFill>
                <a:latin typeface="+mn-lt"/>
              </a:rPr>
              <a:t>This cell can just form the </a:t>
            </a:r>
            <a:r>
              <a:rPr lang="en-US" b="1" dirty="0">
                <a:solidFill>
                  <a:srgbClr val="C00000"/>
                </a:solidFill>
                <a:latin typeface="+mn-lt"/>
              </a:rPr>
              <a:t>Embryo</a:t>
            </a:r>
          </a:p>
        </p:txBody>
      </p:sp>
      <p:sp>
        <p:nvSpPr>
          <p:cNvPr id="31" name="TextBox 30">
            <a:extLst>
              <a:ext uri="{FF2B5EF4-FFF2-40B4-BE49-F238E27FC236}">
                <a16:creationId xmlns:a16="http://schemas.microsoft.com/office/drawing/2014/main" xmlns="" id="{F8150263-4E15-4404-BE34-77C50406F7D7}"/>
              </a:ext>
            </a:extLst>
          </p:cNvPr>
          <p:cNvSpPr txBox="1"/>
          <p:nvPr/>
        </p:nvSpPr>
        <p:spPr>
          <a:xfrm>
            <a:off x="10206808" y="1652447"/>
            <a:ext cx="1883405" cy="523220"/>
          </a:xfrm>
          <a:prstGeom prst="rect">
            <a:avLst/>
          </a:prstGeom>
          <a:noFill/>
        </p:spPr>
        <p:txBody>
          <a:bodyPr wrap="square" rtlCol="0">
            <a:spAutoFit/>
          </a:bodyPr>
          <a:lstStyle/>
          <a:p>
            <a:r>
              <a:rPr lang="en-US" dirty="0">
                <a:solidFill>
                  <a:schemeClr val="bg1">
                    <a:lumMod val="65000"/>
                  </a:schemeClr>
                </a:solidFill>
                <a:latin typeface="+mn-lt"/>
              </a:rPr>
              <a:t>This cell can form the </a:t>
            </a:r>
            <a:r>
              <a:rPr lang="en-US" b="1" dirty="0">
                <a:solidFill>
                  <a:srgbClr val="C00000"/>
                </a:solidFill>
                <a:latin typeface="+mn-lt"/>
              </a:rPr>
              <a:t>Embryo &amp; Placenta</a:t>
            </a:r>
          </a:p>
        </p:txBody>
      </p:sp>
      <p:cxnSp>
        <p:nvCxnSpPr>
          <p:cNvPr id="33" name="Straight Arrow Connector 32">
            <a:extLst>
              <a:ext uri="{FF2B5EF4-FFF2-40B4-BE49-F238E27FC236}">
                <a16:creationId xmlns:a16="http://schemas.microsoft.com/office/drawing/2014/main" xmlns="" id="{CADEF87A-1951-4306-8F3E-FC1F731EFF3D}"/>
              </a:ext>
            </a:extLst>
          </p:cNvPr>
          <p:cNvCxnSpPr>
            <a:cxnSpLocks/>
          </p:cNvCxnSpPr>
          <p:nvPr/>
        </p:nvCxnSpPr>
        <p:spPr>
          <a:xfrm flipH="1">
            <a:off x="9802855" y="1906105"/>
            <a:ext cx="194000" cy="194000"/>
          </a:xfrm>
          <a:prstGeom prst="straightConnector1">
            <a:avLst/>
          </a:prstGeom>
          <a:ln w="19050">
            <a:solidFill>
              <a:srgbClr val="D2EDE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xmlns="" id="{71C596B4-018E-4848-B852-E774A21767AE}"/>
              </a:ext>
            </a:extLst>
          </p:cNvPr>
          <p:cNvSpPr/>
          <p:nvPr/>
        </p:nvSpPr>
        <p:spPr>
          <a:xfrm>
            <a:off x="9857934" y="147246"/>
            <a:ext cx="2187458" cy="439373"/>
          </a:xfrm>
          <a:prstGeom prst="round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mj-lt"/>
              </a:rPr>
              <a:t>IMPORTANT</a:t>
            </a:r>
            <a:endParaRPr lang="en-GB" sz="1600" b="1" dirty="0">
              <a:solidFill>
                <a:srgbClr val="FF0000"/>
              </a:solidFill>
              <a:latin typeface="+mj-lt"/>
            </a:endParaRPr>
          </a:p>
        </p:txBody>
      </p:sp>
      <p:cxnSp>
        <p:nvCxnSpPr>
          <p:cNvPr id="5" name="Straight Arrow Connector 4">
            <a:extLst>
              <a:ext uri="{FF2B5EF4-FFF2-40B4-BE49-F238E27FC236}">
                <a16:creationId xmlns:a16="http://schemas.microsoft.com/office/drawing/2014/main" xmlns="" id="{7EBD89F2-3061-4675-8B0E-60276A6860B3}"/>
              </a:ext>
            </a:extLst>
          </p:cNvPr>
          <p:cNvCxnSpPr>
            <a:cxnSpLocks/>
          </p:cNvCxnSpPr>
          <p:nvPr/>
        </p:nvCxnSpPr>
        <p:spPr>
          <a:xfrm>
            <a:off x="367323" y="2243826"/>
            <a:ext cx="0" cy="3529418"/>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sp>
        <p:nvSpPr>
          <p:cNvPr id="9" name="TextBox 8">
            <a:extLst>
              <a:ext uri="{FF2B5EF4-FFF2-40B4-BE49-F238E27FC236}">
                <a16:creationId xmlns:a16="http://schemas.microsoft.com/office/drawing/2014/main" xmlns="" id="{B2CDB1FA-8793-438E-B329-B4CD4EAB0461}"/>
              </a:ext>
            </a:extLst>
          </p:cNvPr>
          <p:cNvSpPr txBox="1"/>
          <p:nvPr/>
        </p:nvSpPr>
        <p:spPr>
          <a:xfrm rot="16200000">
            <a:off x="-638443" y="3949017"/>
            <a:ext cx="1703754" cy="307777"/>
          </a:xfrm>
          <a:prstGeom prst="rect">
            <a:avLst/>
          </a:prstGeom>
          <a:noFill/>
        </p:spPr>
        <p:txBody>
          <a:bodyPr wrap="square" rtlCol="1">
            <a:spAutoFit/>
          </a:bodyPr>
          <a:lstStyle/>
          <a:p>
            <a:r>
              <a:rPr lang="ar-SA" dirty="0">
                <a:solidFill>
                  <a:schemeClr val="accent3">
                    <a:lumMod val="75000"/>
                  </a:schemeClr>
                </a:solidFill>
              </a:rPr>
              <a:t>كل وحدة تعطي اللي تحتها</a:t>
            </a:r>
          </a:p>
        </p:txBody>
      </p:sp>
      <p:sp>
        <p:nvSpPr>
          <p:cNvPr id="13" name="TextBox 12">
            <a:extLst>
              <a:ext uri="{FF2B5EF4-FFF2-40B4-BE49-F238E27FC236}">
                <a16:creationId xmlns:a16="http://schemas.microsoft.com/office/drawing/2014/main" xmlns="" id="{08BBD2E1-A5A4-4C5C-9D7B-3CBB684343D2}"/>
              </a:ext>
            </a:extLst>
          </p:cNvPr>
          <p:cNvSpPr txBox="1"/>
          <p:nvPr/>
        </p:nvSpPr>
        <p:spPr>
          <a:xfrm>
            <a:off x="8501048" y="4615686"/>
            <a:ext cx="3420221" cy="1015663"/>
          </a:xfrm>
          <a:prstGeom prst="rect">
            <a:avLst/>
          </a:prstGeom>
          <a:noFill/>
          <a:ln>
            <a:solidFill>
              <a:schemeClr val="tx1"/>
            </a:solidFill>
            <a:prstDash val="lgDashDot"/>
          </a:ln>
        </p:spPr>
        <p:txBody>
          <a:bodyPr wrap="square" rtlCol="1">
            <a:spAutoFit/>
          </a:bodyPr>
          <a:lstStyle/>
          <a:p>
            <a:r>
              <a:rPr lang="en-US" sz="1000" dirty="0">
                <a:solidFill>
                  <a:schemeClr val="accent3">
                    <a:lumMod val="75000"/>
                  </a:schemeClr>
                </a:solidFill>
              </a:rPr>
              <a:t>Note: in the bone marrow, we have two types of stem cells:</a:t>
            </a:r>
          </a:p>
          <a:p>
            <a:r>
              <a:rPr lang="en-US" sz="1000" dirty="0">
                <a:solidFill>
                  <a:schemeClr val="accent3">
                    <a:lumMod val="75000"/>
                  </a:schemeClr>
                </a:solidFill>
              </a:rPr>
              <a:t>1- hematopoietic (multipotent) </a:t>
            </a:r>
            <a:r>
              <a:rPr lang="en-US" sz="1000" dirty="0">
                <a:solidFill>
                  <a:schemeClr val="accent3">
                    <a:lumMod val="75000"/>
                  </a:schemeClr>
                </a:solidFill>
                <a:sym typeface="Wingdings" panose="05000000000000000000" pitchFamily="2" charset="2"/>
              </a:rPr>
              <a:t> gives us blood cells (RBCs, WBCs)</a:t>
            </a:r>
          </a:p>
          <a:p>
            <a:r>
              <a:rPr lang="en-US" sz="1000" dirty="0">
                <a:solidFill>
                  <a:schemeClr val="accent3">
                    <a:lumMod val="75000"/>
                  </a:schemeClr>
                </a:solidFill>
                <a:sym typeface="Wingdings" panose="05000000000000000000" pitchFamily="2" charset="2"/>
              </a:rPr>
              <a:t>2- mesenchymal stem cells (multipotent)  give us (bone, cartilage, skin, epithelial lining)</a:t>
            </a:r>
            <a:endParaRPr lang="en-US" sz="1000" dirty="0">
              <a:solidFill>
                <a:schemeClr val="accent3">
                  <a:lumMod val="75000"/>
                </a:schemeClr>
              </a:solidFill>
            </a:endParaRPr>
          </a:p>
        </p:txBody>
      </p:sp>
    </p:spTree>
    <p:extLst>
      <p:ext uri="{BB962C8B-B14F-4D97-AF65-F5344CB8AC3E}">
        <p14:creationId xmlns:p14="http://schemas.microsoft.com/office/powerpoint/2010/main" val="688591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740A2881-C93E-4711-AC65-FD332774B2E1}"/>
              </a:ext>
            </a:extLst>
          </p:cNvPr>
          <p:cNvGraphicFramePr/>
          <p:nvPr>
            <p:extLst>
              <p:ext uri="{D42A27DB-BD31-4B8C-83A1-F6EECF244321}">
                <p14:modId xmlns:p14="http://schemas.microsoft.com/office/powerpoint/2010/main" val="610073085"/>
              </p:ext>
            </p:extLst>
          </p:nvPr>
        </p:nvGraphicFramePr>
        <p:xfrm>
          <a:off x="1284295" y="1465006"/>
          <a:ext cx="10717079" cy="5184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 name="Picture 4">
            <a:extLst>
              <a:ext uri="{FF2B5EF4-FFF2-40B4-BE49-F238E27FC236}">
                <a16:creationId xmlns:a16="http://schemas.microsoft.com/office/drawing/2014/main" xmlns="" id="{CB5062CF-2DD0-4CEC-BFF8-D6148F463852}"/>
              </a:ext>
            </a:extLst>
          </p:cNvPr>
          <p:cNvPicPr>
            <a:picLocks noChangeArrowheads="1"/>
          </p:cNvPicPr>
          <p:nvPr/>
        </p:nvPicPr>
        <p:blipFill rotWithShape="1">
          <a:blip r:embed="rId7">
            <a:extLst>
              <a:ext uri="{28A0092B-C50C-407E-A947-70E740481C1C}">
                <a14:useLocalDpi xmlns:a14="http://schemas.microsoft.com/office/drawing/2010/main" val="0"/>
              </a:ext>
            </a:extLst>
          </a:blip>
          <a:srcRect l="4353" r="7079"/>
          <a:stretch/>
        </p:blipFill>
        <p:spPr bwMode="auto">
          <a:xfrm>
            <a:off x="8562743" y="2006601"/>
            <a:ext cx="1017899" cy="60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5" name="Picture 4" descr="ST_Pic06.jpg">
            <a:extLst>
              <a:ext uri="{FF2B5EF4-FFF2-40B4-BE49-F238E27FC236}">
                <a16:creationId xmlns:a16="http://schemas.microsoft.com/office/drawing/2014/main" xmlns="" id="{51C21FDF-74E6-49AD-A63E-5894F36F38C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959" y="2709253"/>
            <a:ext cx="1615857" cy="175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xmlns="" id="{F267F4E2-0238-4073-9C35-37F365927301}"/>
              </a:ext>
            </a:extLst>
          </p:cNvPr>
          <p:cNvSpPr txBox="1">
            <a:spLocks/>
          </p:cNvSpPr>
          <p:nvPr/>
        </p:nvSpPr>
        <p:spPr>
          <a:xfrm>
            <a:off x="715991" y="477251"/>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Classification of stem cells</a:t>
            </a:r>
            <a:br>
              <a:rPr lang="en-US" sz="3600" b="1" dirty="0"/>
            </a:br>
            <a:r>
              <a:rPr lang="en-US" sz="3200" b="1" dirty="0"/>
              <a:t>II- (source based)</a:t>
            </a:r>
          </a:p>
        </p:txBody>
      </p:sp>
      <p:sp>
        <p:nvSpPr>
          <p:cNvPr id="5" name="Rectangle 4">
            <a:extLst>
              <a:ext uri="{FF2B5EF4-FFF2-40B4-BE49-F238E27FC236}">
                <a16:creationId xmlns:a16="http://schemas.microsoft.com/office/drawing/2014/main" xmlns="" id="{196EFF94-2958-4736-AC4F-5ED7F9F225B5}"/>
              </a:ext>
            </a:extLst>
          </p:cNvPr>
          <p:cNvSpPr/>
          <p:nvPr/>
        </p:nvSpPr>
        <p:spPr>
          <a:xfrm>
            <a:off x="6218210" y="26373"/>
            <a:ext cx="6096000" cy="738664"/>
          </a:xfrm>
          <a:prstGeom prst="rect">
            <a:avLst/>
          </a:prstGeom>
        </p:spPr>
        <p:txBody>
          <a:bodyPr>
            <a:spAutoFit/>
          </a:bodyPr>
          <a:lstStyle/>
          <a:p>
            <a:r>
              <a:rPr lang="en-GB" dirty="0">
                <a:solidFill>
                  <a:schemeClr val="bg1">
                    <a:lumMod val="50000"/>
                  </a:schemeClr>
                </a:solidFill>
                <a:latin typeface="+mn-lt"/>
              </a:rPr>
              <a:t>*Adult means any cell after day 14 when it becomes multipotent. </a:t>
            </a:r>
          </a:p>
          <a:p>
            <a:r>
              <a:rPr lang="en-GB" u="sng" dirty="0">
                <a:solidFill>
                  <a:schemeClr val="bg1">
                    <a:lumMod val="50000"/>
                  </a:schemeClr>
                </a:solidFill>
                <a:latin typeface="+mn-lt"/>
              </a:rPr>
              <a:t>note that</a:t>
            </a:r>
            <a:r>
              <a:rPr lang="en-GB" dirty="0">
                <a:solidFill>
                  <a:schemeClr val="bg1">
                    <a:lumMod val="50000"/>
                  </a:schemeClr>
                </a:solidFill>
                <a:latin typeface="+mn-lt"/>
              </a:rPr>
              <a:t> there is a difference between embryonic and </a:t>
            </a:r>
            <a:r>
              <a:rPr lang="en-GB" dirty="0" err="1">
                <a:solidFill>
                  <a:schemeClr val="bg1">
                    <a:lumMod val="50000"/>
                  </a:schemeClr>
                </a:solidFill>
                <a:latin typeface="+mn-lt"/>
              </a:rPr>
              <a:t>fetus</a:t>
            </a:r>
            <a:r>
              <a:rPr lang="en-GB" dirty="0">
                <a:solidFill>
                  <a:schemeClr val="bg1">
                    <a:lumMod val="50000"/>
                  </a:schemeClr>
                </a:solidFill>
                <a:latin typeface="+mn-lt"/>
              </a:rPr>
              <a:t> stem cells. </a:t>
            </a:r>
            <a:r>
              <a:rPr lang="ar-SA" dirty="0">
                <a:solidFill>
                  <a:schemeClr val="bg1">
                    <a:lumMod val="50000"/>
                  </a:schemeClr>
                </a:solidFill>
                <a:latin typeface="+mn-lt"/>
              </a:rPr>
              <a:t/>
            </a:r>
            <a:br>
              <a:rPr lang="ar-SA" dirty="0">
                <a:solidFill>
                  <a:schemeClr val="bg1">
                    <a:lumMod val="50000"/>
                  </a:schemeClr>
                </a:solidFill>
                <a:latin typeface="+mn-lt"/>
              </a:rPr>
            </a:br>
            <a:r>
              <a:rPr lang="en-GB" dirty="0" err="1">
                <a:solidFill>
                  <a:schemeClr val="bg1">
                    <a:lumMod val="50000"/>
                  </a:schemeClr>
                </a:solidFill>
                <a:latin typeface="+mn-lt"/>
              </a:rPr>
              <a:t>Fetus</a:t>
            </a:r>
            <a:r>
              <a:rPr lang="en-GB" dirty="0">
                <a:solidFill>
                  <a:schemeClr val="bg1">
                    <a:lumMod val="50000"/>
                  </a:schemeClr>
                </a:solidFill>
                <a:latin typeface="+mn-lt"/>
              </a:rPr>
              <a:t> stem cells are considered adult stem cells</a:t>
            </a:r>
          </a:p>
        </p:txBody>
      </p:sp>
      <p:pic>
        <p:nvPicPr>
          <p:cNvPr id="22" name="Picture 4" descr="ST_Pic02.jpg">
            <a:extLst>
              <a:ext uri="{FF2B5EF4-FFF2-40B4-BE49-F238E27FC236}">
                <a16:creationId xmlns:a16="http://schemas.microsoft.com/office/drawing/2014/main" xmlns="" id="{1774A1BF-96C2-43DB-A8E9-E39E64CF69F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5446" y="4899990"/>
            <a:ext cx="1880074" cy="172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descr="ST_Pic05.jpg">
            <a:extLst>
              <a:ext uri="{FF2B5EF4-FFF2-40B4-BE49-F238E27FC236}">
                <a16:creationId xmlns:a16="http://schemas.microsoft.com/office/drawing/2014/main" xmlns="" id="{E30EBF51-FF1C-412D-9193-27D0155EEBB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1959" y="4394453"/>
            <a:ext cx="1557400" cy="101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untitled">
            <a:extLst>
              <a:ext uri="{FF2B5EF4-FFF2-40B4-BE49-F238E27FC236}">
                <a16:creationId xmlns:a16="http://schemas.microsoft.com/office/drawing/2014/main" xmlns="" id="{12EEEC90-8B77-425C-BBFE-D5301D6F84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58860" y="1605145"/>
            <a:ext cx="1750115" cy="15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xmlns="" id="{47E08C1E-6C46-4408-B9CC-B6BE985AA063}"/>
              </a:ext>
            </a:extLst>
          </p:cNvPr>
          <p:cNvCxnSpPr>
            <a:cxnSpLocks/>
          </p:cNvCxnSpPr>
          <p:nvPr/>
        </p:nvCxnSpPr>
        <p:spPr>
          <a:xfrm flipH="1" flipV="1">
            <a:off x="1470554" y="2285189"/>
            <a:ext cx="57045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xmlns="" id="{F982CC11-666D-4BA0-A326-6D70D1253B4C}"/>
              </a:ext>
            </a:extLst>
          </p:cNvPr>
          <p:cNvSpPr txBox="1"/>
          <p:nvPr/>
        </p:nvSpPr>
        <p:spPr>
          <a:xfrm>
            <a:off x="283024" y="2015886"/>
            <a:ext cx="1187529" cy="553998"/>
          </a:xfrm>
          <a:prstGeom prst="rect">
            <a:avLst/>
          </a:prstGeom>
          <a:noFill/>
          <a:ln>
            <a:solidFill>
              <a:schemeClr val="tx1"/>
            </a:solidFill>
            <a:prstDash val="lgDash"/>
          </a:ln>
        </p:spPr>
        <p:txBody>
          <a:bodyPr wrap="square" rtlCol="1">
            <a:spAutoFit/>
          </a:bodyPr>
          <a:lstStyle/>
          <a:p>
            <a:pPr algn="ctr"/>
            <a:r>
              <a:rPr lang="en-US" sz="1000" dirty="0">
                <a:solidFill>
                  <a:schemeClr val="accent3">
                    <a:lumMod val="75000"/>
                  </a:schemeClr>
                </a:solidFill>
              </a:rPr>
              <a:t>Embryonic means (totipotent and pluripotent)</a:t>
            </a:r>
            <a:endParaRPr lang="ar-SA" sz="1000" dirty="0">
              <a:solidFill>
                <a:schemeClr val="accent3">
                  <a:lumMod val="75000"/>
                </a:schemeClr>
              </a:solidFill>
            </a:endParaRPr>
          </a:p>
        </p:txBody>
      </p:sp>
      <p:cxnSp>
        <p:nvCxnSpPr>
          <p:cNvPr id="16" name="Straight Arrow Connector 15">
            <a:extLst>
              <a:ext uri="{FF2B5EF4-FFF2-40B4-BE49-F238E27FC236}">
                <a16:creationId xmlns:a16="http://schemas.microsoft.com/office/drawing/2014/main" xmlns="" id="{4E3AEF04-7590-4032-BB31-09DF9C98BAEA}"/>
              </a:ext>
            </a:extLst>
          </p:cNvPr>
          <p:cNvCxnSpPr/>
          <p:nvPr/>
        </p:nvCxnSpPr>
        <p:spPr>
          <a:xfrm flipH="1">
            <a:off x="1367161" y="4461160"/>
            <a:ext cx="739129" cy="1140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xmlns="" id="{6F55B7C2-4FDE-4B2B-8741-12DEE463E4ED}"/>
              </a:ext>
            </a:extLst>
          </p:cNvPr>
          <p:cNvSpPr txBox="1"/>
          <p:nvPr/>
        </p:nvSpPr>
        <p:spPr>
          <a:xfrm>
            <a:off x="161959" y="5599848"/>
            <a:ext cx="1557400" cy="1015663"/>
          </a:xfrm>
          <a:prstGeom prst="rect">
            <a:avLst/>
          </a:prstGeom>
          <a:noFill/>
          <a:ln>
            <a:solidFill>
              <a:schemeClr val="tx1"/>
            </a:solidFill>
            <a:prstDash val="dashDot"/>
          </a:ln>
        </p:spPr>
        <p:txBody>
          <a:bodyPr wrap="square" rtlCol="1">
            <a:spAutoFit/>
          </a:bodyPr>
          <a:lstStyle/>
          <a:p>
            <a:pPr algn="ctr"/>
            <a:r>
              <a:rPr lang="en-US" sz="1000" dirty="0">
                <a:solidFill>
                  <a:schemeClr val="accent3">
                    <a:lumMod val="75000"/>
                  </a:schemeClr>
                </a:solidFill>
              </a:rPr>
              <a:t>Adult or tissue specific means (multipotent, oligopotent and unipotent</a:t>
            </a:r>
          </a:p>
          <a:p>
            <a:pPr algn="ctr"/>
            <a:r>
              <a:rPr lang="ar-SA" sz="1000" dirty="0">
                <a:solidFill>
                  <a:schemeClr val="accent3">
                    <a:lumMod val="75000"/>
                  </a:schemeClr>
                </a:solidFill>
              </a:rPr>
              <a:t>ما يقصد المرحلة العمرية, يقصد الخلية نفسها كبرت</a:t>
            </a:r>
          </a:p>
        </p:txBody>
      </p:sp>
      <p:sp>
        <p:nvSpPr>
          <p:cNvPr id="19" name="TextBox 18">
            <a:extLst>
              <a:ext uri="{FF2B5EF4-FFF2-40B4-BE49-F238E27FC236}">
                <a16:creationId xmlns:a16="http://schemas.microsoft.com/office/drawing/2014/main" xmlns="" id="{A39F6C46-649C-4E37-8D38-45B7F326455D}"/>
              </a:ext>
            </a:extLst>
          </p:cNvPr>
          <p:cNvSpPr txBox="1"/>
          <p:nvPr/>
        </p:nvSpPr>
        <p:spPr>
          <a:xfrm>
            <a:off x="5853344" y="724388"/>
            <a:ext cx="6338656" cy="784830"/>
          </a:xfrm>
          <a:prstGeom prst="rect">
            <a:avLst/>
          </a:prstGeom>
          <a:noFill/>
        </p:spPr>
        <p:txBody>
          <a:bodyPr wrap="square" rtlCol="1">
            <a:spAutoFit/>
          </a:bodyPr>
          <a:lstStyle/>
          <a:p>
            <a:r>
              <a:rPr lang="en-GB" sz="900" dirty="0">
                <a:solidFill>
                  <a:schemeClr val="accent3">
                    <a:lumMod val="75000"/>
                  </a:schemeClr>
                </a:solidFill>
              </a:rPr>
              <a:t>Totipotent: it is the fertilized egg until the 6</a:t>
            </a:r>
            <a:r>
              <a:rPr lang="en-GB" sz="900" baseline="30000" dirty="0">
                <a:solidFill>
                  <a:schemeClr val="accent3">
                    <a:lumMod val="75000"/>
                  </a:schemeClr>
                </a:solidFill>
              </a:rPr>
              <a:t>th</a:t>
            </a:r>
            <a:r>
              <a:rPr lang="en-GB" sz="900" dirty="0">
                <a:solidFill>
                  <a:schemeClr val="accent3">
                    <a:lumMod val="75000"/>
                  </a:schemeClr>
                </a:solidFill>
              </a:rPr>
              <a:t> day where the implantation happens, after fertilization it divides into outer cell mass ( extraembryonic) and inner cells mass (embryo).</a:t>
            </a:r>
          </a:p>
          <a:p>
            <a:r>
              <a:rPr lang="en-GB" sz="900" dirty="0">
                <a:solidFill>
                  <a:schemeClr val="accent3">
                    <a:lumMod val="75000"/>
                  </a:schemeClr>
                </a:solidFill>
              </a:rPr>
              <a:t>The inner cell mass is the pluripotent stem cells.</a:t>
            </a:r>
          </a:p>
          <a:p>
            <a:r>
              <a:rPr lang="en-GB" sz="900" dirty="0">
                <a:solidFill>
                  <a:schemeClr val="accent3">
                    <a:lumMod val="75000"/>
                  </a:schemeClr>
                </a:solidFill>
              </a:rPr>
              <a:t>Note: if you </a:t>
            </a:r>
            <a:r>
              <a:rPr lang="en-GB" sz="900" dirty="0" smtClean="0">
                <a:solidFill>
                  <a:schemeClr val="accent3">
                    <a:lumMod val="75000"/>
                  </a:schemeClr>
                </a:solidFill>
              </a:rPr>
              <a:t>take </a:t>
            </a:r>
            <a:r>
              <a:rPr lang="en-GB" sz="900" dirty="0">
                <a:solidFill>
                  <a:schemeClr val="accent3">
                    <a:lumMod val="75000"/>
                  </a:schemeClr>
                </a:solidFill>
              </a:rPr>
              <a:t>one pluripotent stem cell, it can give you a full </a:t>
            </a:r>
            <a:r>
              <a:rPr lang="en-GB" sz="900" dirty="0" err="1">
                <a:solidFill>
                  <a:schemeClr val="accent3">
                    <a:lumMod val="75000"/>
                  </a:schemeClr>
                </a:solidFill>
              </a:rPr>
              <a:t>fetus</a:t>
            </a:r>
            <a:r>
              <a:rPr lang="en-GB" sz="900" dirty="0">
                <a:solidFill>
                  <a:schemeClr val="accent3">
                    <a:lumMod val="75000"/>
                  </a:schemeClr>
                </a:solidFill>
              </a:rPr>
              <a:t> (without extraembryonic tissue) and this is what happens </a:t>
            </a:r>
            <a:r>
              <a:rPr lang="en-US" sz="900" dirty="0" smtClean="0">
                <a:solidFill>
                  <a:schemeClr val="accent3">
                    <a:lumMod val="75000"/>
                  </a:schemeClr>
                </a:solidFill>
              </a:rPr>
              <a:t>in twins </a:t>
            </a:r>
            <a:r>
              <a:rPr lang="en-GB" sz="900" dirty="0" smtClean="0">
                <a:solidFill>
                  <a:schemeClr val="accent3">
                    <a:lumMod val="75000"/>
                  </a:schemeClr>
                </a:solidFill>
              </a:rPr>
              <a:t>, </a:t>
            </a:r>
            <a:r>
              <a:rPr lang="en-GB" sz="900" dirty="0">
                <a:solidFill>
                  <a:schemeClr val="accent3">
                    <a:lumMod val="75000"/>
                  </a:schemeClr>
                </a:solidFill>
              </a:rPr>
              <a:t>but if you did the same thing with totipotent, this will give you a full </a:t>
            </a:r>
            <a:r>
              <a:rPr lang="en-GB" sz="900" dirty="0" err="1">
                <a:solidFill>
                  <a:schemeClr val="accent3">
                    <a:lumMod val="75000"/>
                  </a:schemeClr>
                </a:solidFill>
              </a:rPr>
              <a:t>fetus</a:t>
            </a:r>
            <a:r>
              <a:rPr lang="en-GB" sz="900" dirty="0">
                <a:solidFill>
                  <a:schemeClr val="accent3">
                    <a:lumMod val="75000"/>
                  </a:schemeClr>
                </a:solidFill>
              </a:rPr>
              <a:t> with the extraembryonic tissue</a:t>
            </a:r>
            <a:endParaRPr lang="ar-SA" sz="900" dirty="0">
              <a:solidFill>
                <a:schemeClr val="accent3">
                  <a:lumMod val="75000"/>
                </a:schemeClr>
              </a:solidFill>
            </a:endParaRPr>
          </a:p>
        </p:txBody>
      </p:sp>
      <p:pic>
        <p:nvPicPr>
          <p:cNvPr id="29" name="Picture 28">
            <a:extLst>
              <a:ext uri="{FF2B5EF4-FFF2-40B4-BE49-F238E27FC236}">
                <a16:creationId xmlns:a16="http://schemas.microsoft.com/office/drawing/2014/main" xmlns="" id="{81B64779-8A39-42E2-9727-5093BFAF24DA}"/>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58030" y="3585206"/>
            <a:ext cx="1075887" cy="6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81198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xmlns="" id="{B32DAB4B-0A61-4D69-A7E9-11CCDA885FF6}"/>
              </a:ext>
            </a:extLst>
          </p:cNvPr>
          <p:cNvSpPr txBox="1">
            <a:spLocks/>
          </p:cNvSpPr>
          <p:nvPr/>
        </p:nvSpPr>
        <p:spPr>
          <a:xfrm>
            <a:off x="738650" y="1377406"/>
            <a:ext cx="7365690" cy="5115469"/>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0" algn="l" rtl="0">
              <a:lnSpc>
                <a:spcPct val="100000"/>
              </a:lnSpc>
              <a:spcBef>
                <a:spcPts val="0"/>
              </a:spcBef>
              <a:buNone/>
              <a:defRPr/>
            </a:pPr>
            <a:endParaRPr lang="en-US" sz="2200" dirty="0">
              <a:solidFill>
                <a:schemeClr val="tx1">
                  <a:lumMod val="95000"/>
                  <a:lumOff val="5000"/>
                </a:schemeClr>
              </a:solidFill>
              <a:uFill>
                <a:solidFill>
                  <a:srgbClr val="00B050"/>
                </a:solidFill>
              </a:uFill>
              <a:cs typeface="Times New Roman" pitchFamily="18" charset="0"/>
            </a:endParaRPr>
          </a:p>
          <a:p>
            <a:pPr marL="360000" indent="0" algn="l" rtl="0">
              <a:lnSpc>
                <a:spcPct val="100000"/>
              </a:lnSpc>
              <a:spcBef>
                <a:spcPts val="0"/>
              </a:spcBef>
              <a:buNone/>
              <a:defRPr/>
            </a:pPr>
            <a:endParaRPr lang="en-US" sz="2200" b="1" dirty="0">
              <a:solidFill>
                <a:schemeClr val="tx1">
                  <a:lumMod val="95000"/>
                  <a:lumOff val="5000"/>
                </a:schemeClr>
              </a:solidFill>
              <a:uFill>
                <a:solidFill>
                  <a:srgbClr val="00B050"/>
                </a:solidFill>
              </a:uFill>
              <a:cs typeface="Times New Roman" pitchFamily="18" charset="0"/>
            </a:endParaRPr>
          </a:p>
          <a:p>
            <a:pPr marL="0" indent="0" algn="l" rtl="0">
              <a:lnSpc>
                <a:spcPct val="100000"/>
              </a:lnSpc>
              <a:spcBef>
                <a:spcPts val="0"/>
              </a:spcBef>
              <a:buNone/>
              <a:defRPr/>
            </a:pPr>
            <a:endParaRPr lang="en-US" sz="2200" dirty="0">
              <a:solidFill>
                <a:schemeClr val="tx1">
                  <a:lumMod val="95000"/>
                  <a:lumOff val="5000"/>
                </a:schemeClr>
              </a:solidFill>
              <a:uFill>
                <a:solidFill>
                  <a:srgbClr val="00B050"/>
                </a:solidFill>
              </a:uFill>
              <a:cs typeface="Times New Roman" pitchFamily="18" charset="0"/>
            </a:endParaRPr>
          </a:p>
        </p:txBody>
      </p:sp>
      <p:sp>
        <p:nvSpPr>
          <p:cNvPr id="3" name="Title 1">
            <a:extLst>
              <a:ext uri="{FF2B5EF4-FFF2-40B4-BE49-F238E27FC236}">
                <a16:creationId xmlns:a16="http://schemas.microsoft.com/office/drawing/2014/main" xmlns="" id="{473F4726-0F36-4E2C-BB12-DBA1E381594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dirty="0"/>
              <a:t>Generation</a:t>
            </a:r>
            <a:r>
              <a:rPr lang="en-US" sz="3600" b="1" dirty="0"/>
              <a:t> of embryonic stem cells (ESC)</a:t>
            </a:r>
            <a:endParaRPr lang="en-US" sz="3600" dirty="0"/>
          </a:p>
          <a:p>
            <a:endParaRPr lang="en-US" sz="3600" b="1" dirty="0"/>
          </a:p>
        </p:txBody>
      </p:sp>
      <p:sp>
        <p:nvSpPr>
          <p:cNvPr id="5" name="Rectangle 4">
            <a:extLst>
              <a:ext uri="{FF2B5EF4-FFF2-40B4-BE49-F238E27FC236}">
                <a16:creationId xmlns:a16="http://schemas.microsoft.com/office/drawing/2014/main" xmlns="" id="{D8D5C2A2-F7C1-4C5B-8471-3C000BEB9445}"/>
              </a:ext>
            </a:extLst>
          </p:cNvPr>
          <p:cNvSpPr/>
          <p:nvPr/>
        </p:nvSpPr>
        <p:spPr>
          <a:xfrm>
            <a:off x="121046" y="5184323"/>
            <a:ext cx="4164923" cy="400110"/>
          </a:xfrm>
          <a:prstGeom prst="rect">
            <a:avLst/>
          </a:prstGeom>
        </p:spPr>
        <p:txBody>
          <a:bodyPr wrap="none">
            <a:spAutoFit/>
          </a:bodyPr>
          <a:lstStyle/>
          <a:p>
            <a:r>
              <a:rPr lang="en-US" sz="2000" b="1" dirty="0">
                <a:solidFill>
                  <a:schemeClr val="accent3">
                    <a:lumMod val="75000"/>
                  </a:schemeClr>
                </a:solidFill>
                <a:uFill>
                  <a:solidFill>
                    <a:srgbClr val="00B050"/>
                  </a:solidFill>
                </a:uFill>
                <a:latin typeface="+mn-lt"/>
                <a:cs typeface="Times New Roman" pitchFamily="18" charset="0"/>
              </a:rPr>
              <a:t>MEFs = M</a:t>
            </a:r>
            <a:r>
              <a:rPr lang="en-US" sz="2000" dirty="0">
                <a:solidFill>
                  <a:schemeClr val="accent3">
                    <a:lumMod val="75000"/>
                  </a:schemeClr>
                </a:solidFill>
                <a:uFill>
                  <a:solidFill>
                    <a:srgbClr val="00B050"/>
                  </a:solidFill>
                </a:uFill>
                <a:latin typeface="+mn-lt"/>
                <a:cs typeface="Times New Roman" pitchFamily="18" charset="0"/>
              </a:rPr>
              <a:t>ouse</a:t>
            </a:r>
            <a:r>
              <a:rPr lang="en-US" sz="2000" b="1" dirty="0">
                <a:solidFill>
                  <a:schemeClr val="accent3">
                    <a:lumMod val="75000"/>
                  </a:schemeClr>
                </a:solidFill>
                <a:uFill>
                  <a:solidFill>
                    <a:srgbClr val="00B050"/>
                  </a:solidFill>
                </a:uFill>
                <a:latin typeface="+mn-lt"/>
                <a:cs typeface="Times New Roman" pitchFamily="18" charset="0"/>
              </a:rPr>
              <a:t> E</a:t>
            </a:r>
            <a:r>
              <a:rPr lang="en-US" sz="2000" dirty="0">
                <a:solidFill>
                  <a:schemeClr val="accent3">
                    <a:lumMod val="75000"/>
                  </a:schemeClr>
                </a:solidFill>
                <a:uFill>
                  <a:solidFill>
                    <a:srgbClr val="00B050"/>
                  </a:solidFill>
                </a:uFill>
                <a:latin typeface="+mn-lt"/>
                <a:cs typeface="Times New Roman" pitchFamily="18" charset="0"/>
              </a:rPr>
              <a:t>mbryonic</a:t>
            </a:r>
            <a:r>
              <a:rPr lang="en-US" sz="2000" b="1" dirty="0">
                <a:solidFill>
                  <a:schemeClr val="accent3">
                    <a:lumMod val="75000"/>
                  </a:schemeClr>
                </a:solidFill>
                <a:uFill>
                  <a:solidFill>
                    <a:srgbClr val="00B050"/>
                  </a:solidFill>
                </a:uFill>
                <a:latin typeface="+mn-lt"/>
                <a:cs typeface="Times New Roman" pitchFamily="18" charset="0"/>
              </a:rPr>
              <a:t> F</a:t>
            </a:r>
            <a:r>
              <a:rPr lang="en-US" sz="2000" dirty="0">
                <a:solidFill>
                  <a:schemeClr val="accent3">
                    <a:lumMod val="75000"/>
                  </a:schemeClr>
                </a:solidFill>
                <a:uFill>
                  <a:solidFill>
                    <a:srgbClr val="00B050"/>
                  </a:solidFill>
                </a:uFill>
                <a:latin typeface="+mn-lt"/>
                <a:cs typeface="Times New Roman" pitchFamily="18" charset="0"/>
              </a:rPr>
              <a:t>ibroblasts</a:t>
            </a:r>
            <a:endParaRPr lang="en-US" sz="2000" dirty="0">
              <a:solidFill>
                <a:schemeClr val="accent3">
                  <a:lumMod val="75000"/>
                </a:schemeClr>
              </a:solidFill>
              <a:latin typeface="+mn-lt"/>
            </a:endParaRPr>
          </a:p>
        </p:txBody>
      </p:sp>
      <p:grpSp>
        <p:nvGrpSpPr>
          <p:cNvPr id="11" name="Group 10">
            <a:extLst>
              <a:ext uri="{FF2B5EF4-FFF2-40B4-BE49-F238E27FC236}">
                <a16:creationId xmlns:a16="http://schemas.microsoft.com/office/drawing/2014/main" xmlns="" id="{565B174C-B86C-4F43-98ED-7195E6D4F331}"/>
              </a:ext>
            </a:extLst>
          </p:cNvPr>
          <p:cNvGrpSpPr/>
          <p:nvPr/>
        </p:nvGrpSpPr>
        <p:grpSpPr>
          <a:xfrm>
            <a:off x="4450392" y="3983979"/>
            <a:ext cx="3944673" cy="2738762"/>
            <a:chOff x="7924953" y="2292223"/>
            <a:chExt cx="4267047" cy="2962585"/>
          </a:xfrm>
        </p:grpSpPr>
        <p:pic>
          <p:nvPicPr>
            <p:cNvPr id="4" name="Picture 3">
              <a:extLst>
                <a:ext uri="{FF2B5EF4-FFF2-40B4-BE49-F238E27FC236}">
                  <a16:creationId xmlns:a16="http://schemas.microsoft.com/office/drawing/2014/main" xmlns="" id="{0E6AF349-9491-4955-90BE-47E9DC5C02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56"/>
            <a:stretch/>
          </p:blipFill>
          <p:spPr>
            <a:xfrm>
              <a:off x="7924953" y="2292223"/>
              <a:ext cx="4267047" cy="2962585"/>
            </a:xfrm>
            <a:prstGeom prst="rect">
              <a:avLst/>
            </a:prstGeom>
          </p:spPr>
        </p:pic>
        <p:sp>
          <p:nvSpPr>
            <p:cNvPr id="6" name="Rectangle 5">
              <a:extLst>
                <a:ext uri="{FF2B5EF4-FFF2-40B4-BE49-F238E27FC236}">
                  <a16:creationId xmlns:a16="http://schemas.microsoft.com/office/drawing/2014/main" xmlns="" id="{0B91AB8A-A910-4157-9115-9F345EF498FB}"/>
                </a:ext>
              </a:extLst>
            </p:cNvPr>
            <p:cNvSpPr/>
            <p:nvPr/>
          </p:nvSpPr>
          <p:spPr>
            <a:xfrm>
              <a:off x="11129135" y="2609687"/>
              <a:ext cx="648430" cy="183618"/>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xmlns="" id="{DB59FE31-163B-4560-9315-79B6FB3A8AD7}"/>
                </a:ext>
              </a:extLst>
            </p:cNvPr>
            <p:cNvSpPr/>
            <p:nvPr/>
          </p:nvSpPr>
          <p:spPr>
            <a:xfrm>
              <a:off x="9905168" y="3910323"/>
              <a:ext cx="943567" cy="16961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845B5514-68C9-4353-A605-641B03718B2F}"/>
                </a:ext>
              </a:extLst>
            </p:cNvPr>
            <p:cNvSpPr/>
            <p:nvPr/>
          </p:nvSpPr>
          <p:spPr>
            <a:xfrm>
              <a:off x="10657351" y="4105474"/>
              <a:ext cx="648431" cy="16961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43B5A662-B11B-4315-8ABA-21E77C1DA43C}"/>
                </a:ext>
              </a:extLst>
            </p:cNvPr>
            <p:cNvSpPr/>
            <p:nvPr/>
          </p:nvSpPr>
          <p:spPr>
            <a:xfrm>
              <a:off x="10628775" y="4329911"/>
              <a:ext cx="972675" cy="16961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xmlns="" id="{A4A540CD-0D49-48C3-9305-7C32D325CE4B}"/>
                </a:ext>
              </a:extLst>
            </p:cNvPr>
            <p:cNvSpPr/>
            <p:nvPr/>
          </p:nvSpPr>
          <p:spPr>
            <a:xfrm>
              <a:off x="9177051" y="4327775"/>
              <a:ext cx="728118" cy="16961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2" name="Diagram 11">
            <a:extLst>
              <a:ext uri="{FF2B5EF4-FFF2-40B4-BE49-F238E27FC236}">
                <a16:creationId xmlns:a16="http://schemas.microsoft.com/office/drawing/2014/main" xmlns="" id="{2BB0B9DE-6E47-487B-8140-00E9645ADB00}"/>
              </a:ext>
            </a:extLst>
          </p:cNvPr>
          <p:cNvGraphicFramePr/>
          <p:nvPr>
            <p:extLst>
              <p:ext uri="{D42A27DB-BD31-4B8C-83A1-F6EECF244321}">
                <p14:modId xmlns:p14="http://schemas.microsoft.com/office/powerpoint/2010/main" val="994423143"/>
              </p:ext>
            </p:extLst>
          </p:nvPr>
        </p:nvGraphicFramePr>
        <p:xfrm>
          <a:off x="76570" y="228034"/>
          <a:ext cx="10811261" cy="4781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3">
            <a:extLst>
              <a:ext uri="{FF2B5EF4-FFF2-40B4-BE49-F238E27FC236}">
                <a16:creationId xmlns:a16="http://schemas.microsoft.com/office/drawing/2014/main" xmlns="" id="{8333336B-07E9-4C1E-AFE2-A348F61949B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65569" y="2520029"/>
            <a:ext cx="1168685" cy="611147"/>
          </a:xfrm>
          <a:prstGeom prst="rect">
            <a:avLst/>
          </a:prstGeom>
          <a:noFill/>
          <a:ln w="28575">
            <a:solidFill>
              <a:schemeClr val="accent3"/>
            </a:solidFill>
          </a:ln>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xmlns="" id="{089D8464-9D59-4BD4-9FF5-BE1A652C1CF6}"/>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59294" y="732265"/>
            <a:ext cx="1156136" cy="739390"/>
          </a:xfrm>
          <a:prstGeom prst="rect">
            <a:avLst/>
          </a:prstGeom>
          <a:noFill/>
          <a:ln w="28575">
            <a:solidFill>
              <a:schemeClr val="accent4"/>
            </a:solidFill>
          </a:ln>
          <a:extLst>
            <a:ext uri="{909E8E84-426E-40DD-AFC4-6F175D3DCCD1}">
              <a14:hiddenFill xmlns:a14="http://schemas.microsoft.com/office/drawing/2010/main">
                <a:solidFill>
                  <a:srgbClr val="FFFFFF"/>
                </a:solidFill>
              </a14:hiddenFill>
            </a:ext>
          </a:extLst>
        </p:spPr>
      </p:pic>
      <p:pic>
        <p:nvPicPr>
          <p:cNvPr id="15" name="Picture 5">
            <a:extLst>
              <a:ext uri="{FF2B5EF4-FFF2-40B4-BE49-F238E27FC236}">
                <a16:creationId xmlns:a16="http://schemas.microsoft.com/office/drawing/2014/main" xmlns="" id="{77B4330D-CA54-4B8C-B687-BF73282222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65569" y="1606280"/>
            <a:ext cx="1168684" cy="779123"/>
          </a:xfrm>
          <a:prstGeom prst="rect">
            <a:avLst/>
          </a:prstGeom>
          <a:noFill/>
          <a:ln w="28575">
            <a:solidFill>
              <a:srgbClr val="64E146"/>
            </a:solidFill>
          </a:ln>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xmlns="" id="{BC523A84-1DE5-4B2D-8F81-F8B283F870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5569" y="4409219"/>
            <a:ext cx="1168685" cy="771047"/>
          </a:xfrm>
          <a:prstGeom prst="rect">
            <a:avLst/>
          </a:prstGeom>
          <a:noFill/>
          <a:ln w="28575">
            <a:solidFill>
              <a:schemeClr val="accent5"/>
            </a:solidFill>
          </a:ln>
          <a:extLst>
            <a:ext uri="{909E8E84-426E-40DD-AFC4-6F175D3DCCD1}">
              <a14:hiddenFill xmlns:a14="http://schemas.microsoft.com/office/drawing/2010/main">
                <a:solidFill>
                  <a:srgbClr val="FFFFFF"/>
                </a:solidFill>
              </a14:hiddenFill>
            </a:ext>
          </a:extLst>
        </p:spPr>
      </p:pic>
      <p:pic>
        <p:nvPicPr>
          <p:cNvPr id="17" name="Picture 7">
            <a:extLst>
              <a:ext uri="{FF2B5EF4-FFF2-40B4-BE49-F238E27FC236}">
                <a16:creationId xmlns:a16="http://schemas.microsoft.com/office/drawing/2014/main" xmlns="" id="{7BCC0E2A-A699-4E59-B5E8-F7314259EF2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65569" y="3265802"/>
            <a:ext cx="1158601" cy="1008791"/>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xmlns="" id="{4D4E97A1-40C2-45FF-B91B-4A19413000A4}"/>
              </a:ext>
            </a:extLst>
          </p:cNvPr>
          <p:cNvGrpSpPr/>
          <p:nvPr/>
        </p:nvGrpSpPr>
        <p:grpSpPr>
          <a:xfrm>
            <a:off x="3745698" y="1154470"/>
            <a:ext cx="7142133" cy="472203"/>
            <a:chOff x="2290089" y="-2373169"/>
            <a:chExt cx="7228848" cy="472203"/>
          </a:xfrm>
        </p:grpSpPr>
        <p:sp>
          <p:nvSpPr>
            <p:cNvPr id="25" name="Right Brace 24">
              <a:extLst>
                <a:ext uri="{FF2B5EF4-FFF2-40B4-BE49-F238E27FC236}">
                  <a16:creationId xmlns:a16="http://schemas.microsoft.com/office/drawing/2014/main" xmlns="" id="{FE6A30F2-1F8C-4F0C-ABBA-7256EA163100}"/>
                </a:ext>
              </a:extLst>
            </p:cNvPr>
            <p:cNvSpPr/>
            <p:nvPr/>
          </p:nvSpPr>
          <p:spPr>
            <a:xfrm rot="16200000">
              <a:off x="5811111" y="-5608791"/>
              <a:ext cx="186803" cy="7228848"/>
            </a:xfrm>
            <a:prstGeom prst="rightBrace">
              <a:avLst/>
            </a:prstGeom>
            <a:ln w="19050">
              <a:solidFill>
                <a:srgbClr val="CC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a:extLst>
                <a:ext uri="{FF2B5EF4-FFF2-40B4-BE49-F238E27FC236}">
                  <a16:creationId xmlns:a16="http://schemas.microsoft.com/office/drawing/2014/main" xmlns="" id="{5F064BFB-FACE-4D83-ACF1-9930DE65F6E6}"/>
                </a:ext>
              </a:extLst>
            </p:cNvPr>
            <p:cNvSpPr/>
            <p:nvPr/>
          </p:nvSpPr>
          <p:spPr>
            <a:xfrm>
              <a:off x="4996168" y="-2373169"/>
              <a:ext cx="1836420" cy="292388"/>
            </a:xfrm>
            <a:prstGeom prst="rect">
              <a:avLst/>
            </a:prstGeom>
          </p:spPr>
          <p:txBody>
            <a:bodyPr wrap="square">
              <a:spAutoFit/>
            </a:bodyPr>
            <a:lstStyle/>
            <a:p>
              <a:pPr algn="ctr"/>
              <a:r>
                <a:rPr lang="en-US" sz="1300" b="1" dirty="0">
                  <a:solidFill>
                    <a:srgbClr val="CC3399"/>
                  </a:solidFill>
                  <a:latin typeface="+mn-lt"/>
                </a:rPr>
                <a:t>Only on the girl’s slides</a:t>
              </a:r>
            </a:p>
          </p:txBody>
        </p:sp>
      </p:grpSp>
      <p:sp>
        <p:nvSpPr>
          <p:cNvPr id="18" name="TextBox 17">
            <a:extLst>
              <a:ext uri="{FF2B5EF4-FFF2-40B4-BE49-F238E27FC236}">
                <a16:creationId xmlns:a16="http://schemas.microsoft.com/office/drawing/2014/main" xmlns="" id="{E4E0A2BA-1B9D-4967-B2C9-CD25BA07E3F2}"/>
              </a:ext>
            </a:extLst>
          </p:cNvPr>
          <p:cNvSpPr txBox="1"/>
          <p:nvPr/>
        </p:nvSpPr>
        <p:spPr>
          <a:xfrm>
            <a:off x="192716" y="6036517"/>
            <a:ext cx="4021584" cy="461665"/>
          </a:xfrm>
          <a:prstGeom prst="rect">
            <a:avLst/>
          </a:prstGeom>
          <a:noFill/>
          <a:ln>
            <a:solidFill>
              <a:schemeClr val="tx1"/>
            </a:solidFill>
            <a:prstDash val="dashDot"/>
          </a:ln>
        </p:spPr>
        <p:txBody>
          <a:bodyPr wrap="square" rtlCol="1">
            <a:spAutoFit/>
          </a:bodyPr>
          <a:lstStyle/>
          <a:p>
            <a:r>
              <a:rPr lang="en-GB" sz="1200" dirty="0">
                <a:solidFill>
                  <a:schemeClr val="accent3">
                    <a:lumMod val="75000"/>
                  </a:schemeClr>
                </a:solidFill>
              </a:rPr>
              <a:t>1- totipotent: from fertilization </a:t>
            </a:r>
            <a:r>
              <a:rPr lang="en-GB" sz="1200" dirty="0">
                <a:solidFill>
                  <a:schemeClr val="accent3">
                    <a:lumMod val="75000"/>
                  </a:schemeClr>
                </a:solidFill>
                <a:sym typeface="Wingdings" panose="05000000000000000000" pitchFamily="2" charset="2"/>
              </a:rPr>
              <a:t> implantation </a:t>
            </a:r>
          </a:p>
          <a:p>
            <a:r>
              <a:rPr lang="en-GB" sz="1200" dirty="0">
                <a:solidFill>
                  <a:schemeClr val="accent3">
                    <a:lumMod val="75000"/>
                  </a:schemeClr>
                </a:solidFill>
              </a:rPr>
              <a:t>2- pluripotent: it is the inner cell mass after fertilization </a:t>
            </a:r>
            <a:endParaRPr lang="ar-SA" sz="1200" dirty="0">
              <a:solidFill>
                <a:schemeClr val="accent3">
                  <a:lumMod val="75000"/>
                </a:schemeClr>
              </a:solidFill>
            </a:endParaRPr>
          </a:p>
        </p:txBody>
      </p:sp>
      <p:sp>
        <p:nvSpPr>
          <p:cNvPr id="19" name="Rectangle 18">
            <a:extLst>
              <a:ext uri="{FF2B5EF4-FFF2-40B4-BE49-F238E27FC236}">
                <a16:creationId xmlns:a16="http://schemas.microsoft.com/office/drawing/2014/main" xmlns="" id="{70D132FE-E120-4601-A793-AC176795535D}"/>
              </a:ext>
            </a:extLst>
          </p:cNvPr>
          <p:cNvSpPr/>
          <p:nvPr/>
        </p:nvSpPr>
        <p:spPr>
          <a:xfrm>
            <a:off x="4645265" y="3981025"/>
            <a:ext cx="2148396" cy="474079"/>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21" name="Straight Arrow Connector 20">
            <a:extLst>
              <a:ext uri="{FF2B5EF4-FFF2-40B4-BE49-F238E27FC236}">
                <a16:creationId xmlns:a16="http://schemas.microsoft.com/office/drawing/2014/main" xmlns="" id="{027B3005-41AD-4257-B3EB-C4702E0E642E}"/>
              </a:ext>
            </a:extLst>
          </p:cNvPr>
          <p:cNvCxnSpPr>
            <a:cxnSpLocks/>
          </p:cNvCxnSpPr>
          <p:nvPr/>
        </p:nvCxnSpPr>
        <p:spPr>
          <a:xfrm flipH="1">
            <a:off x="4201381" y="4218064"/>
            <a:ext cx="443884"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xmlns="" id="{25C6E089-C0BF-41F0-8E2E-1AD2F3FCE31B}"/>
              </a:ext>
            </a:extLst>
          </p:cNvPr>
          <p:cNvSpPr txBox="1"/>
          <p:nvPr/>
        </p:nvSpPr>
        <p:spPr>
          <a:xfrm>
            <a:off x="3281958" y="4064196"/>
            <a:ext cx="972584" cy="307736"/>
          </a:xfrm>
          <a:prstGeom prst="rect">
            <a:avLst/>
          </a:prstGeom>
          <a:noFill/>
        </p:spPr>
        <p:txBody>
          <a:bodyPr wrap="square" rtlCol="1">
            <a:spAutoFit/>
          </a:bodyPr>
          <a:lstStyle/>
          <a:p>
            <a:r>
              <a:rPr lang="en-GB" dirty="0">
                <a:solidFill>
                  <a:schemeClr val="accent3">
                    <a:lumMod val="75000"/>
                  </a:schemeClr>
                </a:solidFill>
              </a:rPr>
              <a:t>Totipotent</a:t>
            </a:r>
            <a:r>
              <a:rPr lang="en-GB" dirty="0"/>
              <a:t> </a:t>
            </a:r>
            <a:endParaRPr lang="ar-SA" dirty="0"/>
          </a:p>
        </p:txBody>
      </p:sp>
      <p:sp>
        <p:nvSpPr>
          <p:cNvPr id="29" name="Rectangle 28">
            <a:extLst>
              <a:ext uri="{FF2B5EF4-FFF2-40B4-BE49-F238E27FC236}">
                <a16:creationId xmlns:a16="http://schemas.microsoft.com/office/drawing/2014/main" xmlns="" id="{8900413D-F656-4FEC-ACD2-549F599F82EA}"/>
              </a:ext>
            </a:extLst>
          </p:cNvPr>
          <p:cNvSpPr/>
          <p:nvPr/>
        </p:nvSpPr>
        <p:spPr>
          <a:xfrm>
            <a:off x="7356714" y="4083438"/>
            <a:ext cx="765384" cy="474079"/>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34" name="Straight Arrow Connector 33">
            <a:extLst>
              <a:ext uri="{FF2B5EF4-FFF2-40B4-BE49-F238E27FC236}">
                <a16:creationId xmlns:a16="http://schemas.microsoft.com/office/drawing/2014/main" xmlns="" id="{00571B1D-1792-40BA-BD86-E2F0121666AB}"/>
              </a:ext>
            </a:extLst>
          </p:cNvPr>
          <p:cNvCxnSpPr>
            <a:cxnSpLocks/>
            <a:stCxn id="29" idx="3"/>
          </p:cNvCxnSpPr>
          <p:nvPr/>
        </p:nvCxnSpPr>
        <p:spPr>
          <a:xfrm flipV="1">
            <a:off x="8122098" y="4320477"/>
            <a:ext cx="348863" cy="1"/>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36" name="TextBox 35">
            <a:extLst>
              <a:ext uri="{FF2B5EF4-FFF2-40B4-BE49-F238E27FC236}">
                <a16:creationId xmlns:a16="http://schemas.microsoft.com/office/drawing/2014/main" xmlns="" id="{6B39CD9D-A469-4690-A233-77F09D126142}"/>
              </a:ext>
            </a:extLst>
          </p:cNvPr>
          <p:cNvSpPr txBox="1"/>
          <p:nvPr/>
        </p:nvSpPr>
        <p:spPr>
          <a:xfrm>
            <a:off x="8470961" y="4150679"/>
            <a:ext cx="1057022" cy="523220"/>
          </a:xfrm>
          <a:prstGeom prst="rect">
            <a:avLst/>
          </a:prstGeom>
          <a:noFill/>
        </p:spPr>
        <p:txBody>
          <a:bodyPr wrap="square" rtlCol="1">
            <a:spAutoFit/>
          </a:bodyPr>
          <a:lstStyle/>
          <a:p>
            <a:r>
              <a:rPr lang="en-US" dirty="0">
                <a:solidFill>
                  <a:schemeClr val="accent3">
                    <a:lumMod val="75000"/>
                  </a:schemeClr>
                </a:solidFill>
              </a:rPr>
              <a:t>pluripotent</a:t>
            </a:r>
            <a:r>
              <a:rPr lang="ar-SA" dirty="0">
                <a:solidFill>
                  <a:schemeClr val="accent3">
                    <a:lumMod val="75000"/>
                  </a:schemeClr>
                </a:solidFill>
              </a:rPr>
              <a:t> </a:t>
            </a:r>
          </a:p>
        </p:txBody>
      </p:sp>
    </p:spTree>
    <p:extLst>
      <p:ext uri="{BB962C8B-B14F-4D97-AF65-F5344CB8AC3E}">
        <p14:creationId xmlns:p14="http://schemas.microsoft.com/office/powerpoint/2010/main" val="210705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B09B480-9C83-4D3C-9CE3-E2A16AF90A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3" r="1077" b="49513"/>
          <a:stretch/>
        </p:blipFill>
        <p:spPr>
          <a:xfrm>
            <a:off x="1657554" y="129886"/>
            <a:ext cx="8060963" cy="3233755"/>
          </a:xfrm>
          <a:prstGeom prst="rect">
            <a:avLst/>
          </a:prstGeom>
          <a:ln w="38100">
            <a:solidFill>
              <a:schemeClr val="accent4"/>
            </a:solidFill>
          </a:ln>
        </p:spPr>
      </p:pic>
      <p:pic>
        <p:nvPicPr>
          <p:cNvPr id="3" name="Picture 2">
            <a:extLst>
              <a:ext uri="{FF2B5EF4-FFF2-40B4-BE49-F238E27FC236}">
                <a16:creationId xmlns:a16="http://schemas.microsoft.com/office/drawing/2014/main" xmlns="" id="{F09669CA-6111-41AA-BA0D-B92C8B388B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95" t="51460" r="1215" b="27948"/>
          <a:stretch/>
        </p:blipFill>
        <p:spPr>
          <a:xfrm>
            <a:off x="1657554" y="5282402"/>
            <a:ext cx="8060963" cy="1318946"/>
          </a:xfrm>
          <a:prstGeom prst="rect">
            <a:avLst/>
          </a:prstGeom>
          <a:ln w="38100">
            <a:solidFill>
              <a:schemeClr val="accent5"/>
            </a:solidFill>
          </a:ln>
        </p:spPr>
      </p:pic>
      <p:pic>
        <p:nvPicPr>
          <p:cNvPr id="4" name="Picture 3">
            <a:extLst>
              <a:ext uri="{FF2B5EF4-FFF2-40B4-BE49-F238E27FC236}">
                <a16:creationId xmlns:a16="http://schemas.microsoft.com/office/drawing/2014/main" xmlns="" id="{D4858B97-31A6-4005-A548-6E329ECEA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5" t="72476" r="1805" b="1346"/>
          <a:stretch/>
        </p:blipFill>
        <p:spPr>
          <a:xfrm>
            <a:off x="1657554" y="3484656"/>
            <a:ext cx="8060963" cy="1676731"/>
          </a:xfrm>
          <a:prstGeom prst="rect">
            <a:avLst/>
          </a:prstGeom>
          <a:ln w="38100">
            <a:solidFill>
              <a:schemeClr val="accent3"/>
            </a:solidFill>
          </a:ln>
        </p:spPr>
      </p:pic>
      <p:sp>
        <p:nvSpPr>
          <p:cNvPr id="5" name="Rectangle: Rounded Corners 4">
            <a:extLst>
              <a:ext uri="{FF2B5EF4-FFF2-40B4-BE49-F238E27FC236}">
                <a16:creationId xmlns:a16="http://schemas.microsoft.com/office/drawing/2014/main" xmlns="" id="{9BAA6D4D-8D97-4338-A30A-A0794682E518}"/>
              </a:ext>
            </a:extLst>
          </p:cNvPr>
          <p:cNvSpPr/>
          <p:nvPr/>
        </p:nvSpPr>
        <p:spPr>
          <a:xfrm>
            <a:off x="9857934" y="147246"/>
            <a:ext cx="2187458" cy="439373"/>
          </a:xfrm>
          <a:prstGeom prst="roundRect">
            <a:avLst/>
          </a:prstGeom>
          <a:noFill/>
          <a:ln w="28575">
            <a:solidFill>
              <a:srgbClr val="CC33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C3399"/>
                </a:solidFill>
                <a:latin typeface="+mj-lt"/>
              </a:rPr>
              <a:t>Only on the girl’s slides</a:t>
            </a:r>
            <a:endParaRPr lang="en-GB" sz="1600" b="1" dirty="0">
              <a:solidFill>
                <a:srgbClr val="CC3399"/>
              </a:solidFill>
              <a:latin typeface="+mj-lt"/>
            </a:endParaRPr>
          </a:p>
        </p:txBody>
      </p:sp>
      <p:sp>
        <p:nvSpPr>
          <p:cNvPr id="6" name="TextBox 5">
            <a:extLst>
              <a:ext uri="{FF2B5EF4-FFF2-40B4-BE49-F238E27FC236}">
                <a16:creationId xmlns:a16="http://schemas.microsoft.com/office/drawing/2014/main" xmlns="" id="{7DEAC369-40EE-4EB4-9A0E-BF415F0F466A}"/>
              </a:ext>
            </a:extLst>
          </p:cNvPr>
          <p:cNvSpPr txBox="1"/>
          <p:nvPr/>
        </p:nvSpPr>
        <p:spPr>
          <a:xfrm>
            <a:off x="9951868" y="3630967"/>
            <a:ext cx="1802167" cy="1200329"/>
          </a:xfrm>
          <a:prstGeom prst="rect">
            <a:avLst/>
          </a:prstGeom>
          <a:noFill/>
          <a:ln>
            <a:solidFill>
              <a:schemeClr val="tx1"/>
            </a:solidFill>
            <a:prstDash val="lgDashDotDot"/>
          </a:ln>
        </p:spPr>
        <p:txBody>
          <a:bodyPr wrap="square" rtlCol="1">
            <a:spAutoFit/>
          </a:bodyPr>
          <a:lstStyle/>
          <a:p>
            <a:r>
              <a:rPr lang="en-US" sz="1200" dirty="0">
                <a:solidFill>
                  <a:schemeClr val="accent3">
                    <a:lumMod val="75000"/>
                  </a:schemeClr>
                </a:solidFill>
              </a:rPr>
              <a:t>If there is a problem with the bone marrow, the doctors will take the mesenchymal stem cells from the umbilical cord to fix the problem.</a:t>
            </a:r>
            <a:endParaRPr lang="ar-SA" sz="1200" dirty="0">
              <a:solidFill>
                <a:schemeClr val="accent3">
                  <a:lumMod val="75000"/>
                </a:schemeClr>
              </a:solidFill>
            </a:endParaRPr>
          </a:p>
        </p:txBody>
      </p:sp>
    </p:spTree>
    <p:extLst>
      <p:ext uri="{BB962C8B-B14F-4D97-AF65-F5344CB8AC3E}">
        <p14:creationId xmlns:p14="http://schemas.microsoft.com/office/powerpoint/2010/main" val="146777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xmlns="" id="{B32DAB4B-0A61-4D69-A7E9-11CCDA885FF6}"/>
              </a:ext>
            </a:extLst>
          </p:cNvPr>
          <p:cNvSpPr txBox="1">
            <a:spLocks/>
          </p:cNvSpPr>
          <p:nvPr/>
        </p:nvSpPr>
        <p:spPr>
          <a:xfrm>
            <a:off x="738649" y="1377406"/>
            <a:ext cx="9463442" cy="5115469"/>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l" rtl="0">
              <a:lnSpc>
                <a:spcPct val="100000"/>
              </a:lnSpc>
              <a:spcBef>
                <a:spcPts val="0"/>
              </a:spcBef>
              <a:buFont typeface="Courier New" panose="02070309020205020404" pitchFamily="49" charset="0"/>
              <a:buChar char="o"/>
              <a:defRPr/>
            </a:pPr>
            <a:r>
              <a:rPr lang="en-US" sz="2200" dirty="0">
                <a:solidFill>
                  <a:schemeClr val="accent3">
                    <a:lumMod val="75000"/>
                  </a:schemeClr>
                </a:solidFill>
                <a:uFill>
                  <a:solidFill>
                    <a:srgbClr val="00B050"/>
                  </a:solidFill>
                </a:uFill>
                <a:cs typeface="Times New Roman" pitchFamily="18" charset="0"/>
              </a:rPr>
              <a:t>Embryonic Stem Cells have very huge advantages: Pluripotent &amp; unlimited ability for self-renew </a:t>
            </a:r>
          </a:p>
          <a:p>
            <a:pPr marL="360000" indent="-360000" algn="l" rtl="0">
              <a:lnSpc>
                <a:spcPct val="100000"/>
              </a:lnSpc>
              <a:spcBef>
                <a:spcPts val="0"/>
              </a:spcBef>
              <a:buFont typeface="Courier New" panose="02070309020205020404" pitchFamily="49" charset="0"/>
              <a:buChar char="o"/>
              <a:defRPr/>
            </a:pPr>
            <a:r>
              <a:rPr lang="en-US" sz="2200" b="1" dirty="0">
                <a:solidFill>
                  <a:schemeClr val="tx1">
                    <a:lumMod val="95000"/>
                    <a:lumOff val="5000"/>
                  </a:schemeClr>
                </a:solidFill>
                <a:uFill>
                  <a:solidFill>
                    <a:srgbClr val="00B050"/>
                  </a:solidFill>
                </a:uFill>
                <a:cs typeface="Times New Roman" pitchFamily="18" charset="0"/>
              </a:rPr>
              <a:t>Abnormalities</a:t>
            </a:r>
            <a:r>
              <a:rPr lang="en-US" sz="2200" dirty="0">
                <a:solidFill>
                  <a:schemeClr val="tx1">
                    <a:lumMod val="95000"/>
                    <a:lumOff val="5000"/>
                  </a:schemeClr>
                </a:solidFill>
                <a:uFill>
                  <a:solidFill>
                    <a:srgbClr val="00B050"/>
                  </a:solidFill>
                </a:uFill>
                <a:cs typeface="Times New Roman" pitchFamily="18" charset="0"/>
              </a:rPr>
              <a:t> in </a:t>
            </a:r>
            <a:r>
              <a:rPr lang="en-US" sz="2200" b="1" dirty="0">
                <a:solidFill>
                  <a:schemeClr val="tx1">
                    <a:lumMod val="95000"/>
                    <a:lumOff val="5000"/>
                  </a:schemeClr>
                </a:solidFill>
                <a:uFill>
                  <a:solidFill>
                    <a:srgbClr val="00B050"/>
                  </a:solidFill>
                </a:uFill>
                <a:cs typeface="Times New Roman" pitchFamily="18" charset="0"/>
              </a:rPr>
              <a:t>chromosome</a:t>
            </a:r>
            <a:r>
              <a:rPr lang="en-US" sz="2200" dirty="0">
                <a:solidFill>
                  <a:schemeClr val="tx1">
                    <a:lumMod val="95000"/>
                    <a:lumOff val="5000"/>
                  </a:schemeClr>
                </a:solidFill>
                <a:uFill>
                  <a:solidFill>
                    <a:srgbClr val="00B050"/>
                  </a:solidFill>
                </a:uFill>
                <a:cs typeface="Times New Roman" pitchFamily="18" charset="0"/>
              </a:rPr>
              <a:t> </a:t>
            </a:r>
            <a:r>
              <a:rPr lang="en-US" sz="2200" b="1" dirty="0">
                <a:solidFill>
                  <a:schemeClr val="tx1">
                    <a:lumMod val="95000"/>
                    <a:lumOff val="5000"/>
                  </a:schemeClr>
                </a:solidFill>
                <a:uFill>
                  <a:solidFill>
                    <a:srgbClr val="00B050"/>
                  </a:solidFill>
                </a:uFill>
                <a:cs typeface="Times New Roman" pitchFamily="18" charset="0"/>
              </a:rPr>
              <a:t>number</a:t>
            </a:r>
            <a:r>
              <a:rPr lang="en-US" sz="2200" dirty="0">
                <a:solidFill>
                  <a:schemeClr val="tx1">
                    <a:lumMod val="95000"/>
                    <a:lumOff val="5000"/>
                  </a:schemeClr>
                </a:solidFill>
                <a:uFill>
                  <a:solidFill>
                    <a:srgbClr val="00B050"/>
                  </a:solidFill>
                </a:uFill>
                <a:cs typeface="Times New Roman" pitchFamily="18" charset="0"/>
              </a:rPr>
              <a:t> and </a:t>
            </a:r>
            <a:r>
              <a:rPr lang="en-US" sz="2200" b="1" dirty="0">
                <a:solidFill>
                  <a:schemeClr val="tx1">
                    <a:lumMod val="95000"/>
                    <a:lumOff val="5000"/>
                  </a:schemeClr>
                </a:solidFill>
                <a:uFill>
                  <a:solidFill>
                    <a:srgbClr val="00B050"/>
                  </a:solidFill>
                </a:uFill>
                <a:cs typeface="Times New Roman" pitchFamily="18" charset="0"/>
              </a:rPr>
              <a:t>structure</a:t>
            </a:r>
            <a:r>
              <a:rPr lang="en-US" sz="2200" dirty="0">
                <a:solidFill>
                  <a:schemeClr val="tx1">
                    <a:lumMod val="95000"/>
                    <a:lumOff val="5000"/>
                  </a:schemeClr>
                </a:solidFill>
                <a:uFill>
                  <a:solidFill>
                    <a:srgbClr val="00B050"/>
                  </a:solidFill>
                </a:uFill>
                <a:cs typeface="Times New Roman" pitchFamily="18" charset="0"/>
              </a:rPr>
              <a:t>  were found in some </a:t>
            </a:r>
            <a:r>
              <a:rPr lang="en-US" sz="2200" dirty="0">
                <a:solidFill>
                  <a:srgbClr val="0070C0"/>
                </a:solidFill>
                <a:uFill>
                  <a:solidFill>
                    <a:srgbClr val="00B050"/>
                  </a:solidFill>
                </a:uFill>
                <a:cs typeface="Times New Roman" pitchFamily="18" charset="0"/>
              </a:rPr>
              <a:t>(three) </a:t>
            </a:r>
            <a:r>
              <a:rPr lang="en-US" sz="2200" dirty="0">
                <a:solidFill>
                  <a:schemeClr val="tx1">
                    <a:lumMod val="95000"/>
                    <a:lumOff val="5000"/>
                  </a:schemeClr>
                </a:solidFill>
                <a:uFill>
                  <a:solidFill>
                    <a:srgbClr val="00B050"/>
                  </a:solidFill>
                </a:uFill>
                <a:cs typeface="Times New Roman" pitchFamily="18" charset="0"/>
              </a:rPr>
              <a:t>human ESC lines. </a:t>
            </a:r>
            <a:r>
              <a:rPr lang="en-US" sz="2200" dirty="0">
                <a:solidFill>
                  <a:schemeClr val="accent3">
                    <a:lumMod val="75000"/>
                  </a:schemeClr>
                </a:solidFill>
                <a:uFill>
                  <a:solidFill>
                    <a:srgbClr val="00B050"/>
                  </a:solidFill>
                </a:uFill>
                <a:cs typeface="Times New Roman" pitchFamily="18" charset="0"/>
              </a:rPr>
              <a:t>(can’t  use them for clinical uses </a:t>
            </a:r>
            <a:r>
              <a:rPr lang="ar-SA" sz="2200" dirty="0">
                <a:solidFill>
                  <a:schemeClr val="accent3">
                    <a:lumMod val="75000"/>
                  </a:schemeClr>
                </a:solidFill>
                <a:uFill>
                  <a:solidFill>
                    <a:srgbClr val="00B050"/>
                  </a:solidFill>
                </a:uFill>
                <a:cs typeface="Times New Roman" pitchFamily="18" charset="0"/>
              </a:rPr>
              <a:t>"</a:t>
            </a:r>
            <a:r>
              <a:rPr lang="en-US" sz="2200" dirty="0">
                <a:solidFill>
                  <a:schemeClr val="accent3">
                    <a:lumMod val="75000"/>
                  </a:schemeClr>
                </a:solidFill>
                <a:uFill>
                  <a:solidFill>
                    <a:srgbClr val="00B050"/>
                  </a:solidFill>
                </a:uFill>
                <a:cs typeface="Times New Roman" pitchFamily="18" charset="0"/>
              </a:rPr>
              <a:t>treatment</a:t>
            </a:r>
            <a:r>
              <a:rPr lang="ar-SA" sz="2200" dirty="0">
                <a:solidFill>
                  <a:schemeClr val="accent3">
                    <a:lumMod val="75000"/>
                  </a:schemeClr>
                </a:solidFill>
                <a:uFill>
                  <a:solidFill>
                    <a:srgbClr val="00B050"/>
                  </a:solidFill>
                </a:uFill>
                <a:cs typeface="Times New Roman" pitchFamily="18" charset="0"/>
              </a:rPr>
              <a:t>"</a:t>
            </a:r>
            <a:r>
              <a:rPr lang="en-US" sz="2200" dirty="0">
                <a:solidFill>
                  <a:schemeClr val="accent3">
                    <a:lumMod val="75000"/>
                  </a:schemeClr>
                </a:solidFill>
                <a:uFill>
                  <a:solidFill>
                    <a:srgbClr val="00B050"/>
                  </a:solidFill>
                </a:uFill>
                <a:cs typeface="Times New Roman" pitchFamily="18" charset="0"/>
              </a:rPr>
              <a:t>)</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Stem cells need to be differentiated to the appropriate cell types before they can be used clinically </a:t>
            </a:r>
            <a:r>
              <a:rPr lang="en-US" sz="2200" dirty="0">
                <a:solidFill>
                  <a:schemeClr val="accent3">
                    <a:lumMod val="75000"/>
                  </a:schemeClr>
                </a:solidFill>
                <a:uFill>
                  <a:solidFill>
                    <a:srgbClr val="00B050"/>
                  </a:solidFill>
                </a:uFill>
                <a:cs typeface="Times New Roman" pitchFamily="18" charset="0"/>
              </a:rPr>
              <a:t>(if they are inserted before they are differentiated </a:t>
            </a:r>
            <a:r>
              <a:rPr lang="en-US" sz="2200" b="1" dirty="0">
                <a:solidFill>
                  <a:schemeClr val="accent3">
                    <a:lumMod val="75000"/>
                  </a:schemeClr>
                </a:solidFill>
                <a:uFill>
                  <a:solidFill>
                    <a:srgbClr val="00B050"/>
                  </a:solidFill>
                </a:uFill>
                <a:cs typeface="Times New Roman" pitchFamily="18" charset="0"/>
              </a:rPr>
              <a:t>they might multiply</a:t>
            </a:r>
            <a:r>
              <a:rPr lang="en-US" sz="2200" dirty="0">
                <a:solidFill>
                  <a:schemeClr val="accent3">
                    <a:lumMod val="75000"/>
                  </a:schemeClr>
                </a:solidFill>
                <a:uFill>
                  <a:solidFill>
                    <a:srgbClr val="00B050"/>
                  </a:solidFill>
                </a:uFill>
                <a:cs typeface="Times New Roman" pitchFamily="18" charset="0"/>
              </a:rPr>
              <a:t> and </a:t>
            </a:r>
            <a:r>
              <a:rPr lang="en-US" sz="2200" b="1" dirty="0">
                <a:solidFill>
                  <a:schemeClr val="accent3">
                    <a:lumMod val="75000"/>
                  </a:schemeClr>
                </a:solidFill>
                <a:uFill>
                  <a:solidFill>
                    <a:srgbClr val="00B050"/>
                  </a:solidFill>
                </a:uFill>
                <a:cs typeface="Times New Roman" pitchFamily="18" charset="0"/>
              </a:rPr>
              <a:t>form</a:t>
            </a:r>
            <a:r>
              <a:rPr lang="en-US" sz="2200" dirty="0">
                <a:solidFill>
                  <a:schemeClr val="accent3">
                    <a:lumMod val="75000"/>
                  </a:schemeClr>
                </a:solidFill>
                <a:uFill>
                  <a:solidFill>
                    <a:srgbClr val="00B050"/>
                  </a:solidFill>
                </a:uFill>
                <a:cs typeface="Times New Roman" pitchFamily="18" charset="0"/>
              </a:rPr>
              <a:t> </a:t>
            </a:r>
            <a:r>
              <a:rPr lang="en-US" sz="2200" b="1" dirty="0">
                <a:solidFill>
                  <a:schemeClr val="accent3">
                    <a:lumMod val="75000"/>
                  </a:schemeClr>
                </a:solidFill>
                <a:uFill>
                  <a:solidFill>
                    <a:srgbClr val="00B050"/>
                  </a:solidFill>
                </a:uFill>
                <a:cs typeface="Times New Roman" pitchFamily="18" charset="0"/>
              </a:rPr>
              <a:t>cancer</a:t>
            </a:r>
            <a:r>
              <a:rPr lang="en-US" sz="2200" dirty="0">
                <a:solidFill>
                  <a:schemeClr val="accent3">
                    <a:lumMod val="75000"/>
                  </a:schemeClr>
                </a:solidFill>
                <a:uFill>
                  <a:solidFill>
                    <a:srgbClr val="00B050"/>
                  </a:solidFill>
                </a:uFill>
                <a:cs typeface="Times New Roman" pitchFamily="18" charset="0"/>
              </a:rPr>
              <a:t>)</a:t>
            </a:r>
            <a:endParaRPr lang="en-US" sz="2200" dirty="0">
              <a:solidFill>
                <a:schemeClr val="tx1">
                  <a:lumMod val="95000"/>
                  <a:lumOff val="5000"/>
                </a:schemeClr>
              </a:solidFill>
              <a:uFill>
                <a:solidFill>
                  <a:srgbClr val="00B050"/>
                </a:solidFill>
              </a:uFill>
              <a:cs typeface="Times New Roman" pitchFamily="18" charset="0"/>
            </a:endParaRP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Stem cell development or proliferation must be controlled once placed into patients </a:t>
            </a:r>
            <a:r>
              <a:rPr lang="en-US" sz="2200" dirty="0">
                <a:solidFill>
                  <a:srgbClr val="CC3399"/>
                </a:solidFill>
                <a:uFill>
                  <a:solidFill>
                    <a:srgbClr val="00B050"/>
                  </a:solidFill>
                </a:uFill>
                <a:cs typeface="Times New Roman" pitchFamily="18" charset="0"/>
              </a:rPr>
              <a:t>(risk of teratoma formation).</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The use of mouse “feeder” cells to grow ESC could result in problems due to xenotransplantation*. </a:t>
            </a:r>
            <a:br>
              <a:rPr lang="en-US" sz="2200" dirty="0">
                <a:solidFill>
                  <a:schemeClr val="tx1">
                    <a:lumMod val="95000"/>
                    <a:lumOff val="5000"/>
                  </a:schemeClr>
                </a:solidFill>
                <a:uFill>
                  <a:solidFill>
                    <a:srgbClr val="00B050"/>
                  </a:solidFill>
                </a:uFill>
                <a:cs typeface="Times New Roman" pitchFamily="18" charset="0"/>
              </a:rPr>
            </a:br>
            <a:r>
              <a:rPr lang="en-US" sz="2200" dirty="0">
                <a:solidFill>
                  <a:schemeClr val="accent3">
                    <a:lumMod val="75000"/>
                  </a:schemeClr>
                </a:solidFill>
                <a:uFill>
                  <a:solidFill>
                    <a:srgbClr val="00B050"/>
                  </a:solidFill>
                </a:uFill>
                <a:cs typeface="Times New Roman" pitchFamily="18" charset="0"/>
              </a:rPr>
              <a:t>(the feeder layer is supposed to be removed before we use the ESC but all isolation methods don’t guarantee not having feeder layer in the sample. Now there are medias to grow without feeder layer)</a:t>
            </a:r>
          </a:p>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Possibility of rejection of stem cell transplants as foreign tissues is very high.</a:t>
            </a:r>
          </a:p>
          <a:p>
            <a:pPr marL="360000" indent="-360000" algn="l" rtl="0">
              <a:lnSpc>
                <a:spcPct val="100000"/>
              </a:lnSpc>
              <a:spcBef>
                <a:spcPts val="0"/>
              </a:spcBef>
              <a:buFont typeface="Courier New" panose="02070309020205020404" pitchFamily="49" charset="0"/>
              <a:buChar char="o"/>
              <a:defRPr/>
            </a:pPr>
            <a:endParaRPr lang="en-US" sz="2200" dirty="0">
              <a:solidFill>
                <a:schemeClr val="accent3">
                  <a:lumMod val="75000"/>
                </a:schemeClr>
              </a:solidFill>
              <a:uFill>
                <a:solidFill>
                  <a:srgbClr val="00B050"/>
                </a:solidFill>
              </a:uFill>
              <a:cs typeface="Times New Roman" pitchFamily="18" charset="0"/>
            </a:endParaRPr>
          </a:p>
          <a:p>
            <a:pPr marL="360000" indent="-360000" algn="l" rtl="0">
              <a:lnSpc>
                <a:spcPct val="100000"/>
              </a:lnSpc>
              <a:spcBef>
                <a:spcPts val="0"/>
              </a:spcBef>
              <a:buFont typeface="Courier New" panose="02070309020205020404" pitchFamily="49" charset="0"/>
              <a:buChar char="o"/>
              <a:defRPr/>
            </a:pPr>
            <a:endParaRPr lang="en-US" sz="2200" dirty="0">
              <a:solidFill>
                <a:schemeClr val="accent3">
                  <a:lumMod val="75000"/>
                </a:schemeClr>
              </a:solidFill>
              <a:uFill>
                <a:solidFill>
                  <a:srgbClr val="00B050"/>
                </a:solidFill>
              </a:uFill>
              <a:cs typeface="Times New Roman" pitchFamily="18" charset="0"/>
            </a:endParaRPr>
          </a:p>
          <a:p>
            <a:pPr marL="360000" indent="-360000" algn="l" rtl="0">
              <a:lnSpc>
                <a:spcPct val="100000"/>
              </a:lnSpc>
              <a:spcBef>
                <a:spcPts val="0"/>
              </a:spcBef>
              <a:buFont typeface="Courier New" panose="02070309020205020404" pitchFamily="49" charset="0"/>
              <a:buChar char="o"/>
              <a:defRPr/>
            </a:pPr>
            <a:endParaRPr lang="en-US" sz="2200" dirty="0">
              <a:solidFill>
                <a:schemeClr val="tx1">
                  <a:lumMod val="95000"/>
                  <a:lumOff val="5000"/>
                </a:schemeClr>
              </a:solidFill>
              <a:uFill>
                <a:solidFill>
                  <a:srgbClr val="00B050"/>
                </a:solidFill>
              </a:uFill>
              <a:cs typeface="Times New Roman" pitchFamily="18" charset="0"/>
            </a:endParaRPr>
          </a:p>
          <a:p>
            <a:pPr marL="360000" indent="0" algn="l" rtl="0">
              <a:lnSpc>
                <a:spcPct val="100000"/>
              </a:lnSpc>
              <a:spcBef>
                <a:spcPts val="0"/>
              </a:spcBef>
              <a:buNone/>
              <a:defRPr/>
            </a:pPr>
            <a:endParaRPr lang="en-US" sz="2200" dirty="0">
              <a:solidFill>
                <a:schemeClr val="tx1">
                  <a:lumMod val="95000"/>
                  <a:lumOff val="5000"/>
                </a:schemeClr>
              </a:solidFill>
              <a:uFill>
                <a:solidFill>
                  <a:srgbClr val="00B050"/>
                </a:solidFill>
              </a:uFill>
              <a:cs typeface="Times New Roman" pitchFamily="18" charset="0"/>
            </a:endParaRPr>
          </a:p>
          <a:p>
            <a:pPr marL="360000" indent="0" algn="l" rtl="0">
              <a:lnSpc>
                <a:spcPct val="100000"/>
              </a:lnSpc>
              <a:spcBef>
                <a:spcPts val="0"/>
              </a:spcBef>
              <a:buNone/>
              <a:defRPr/>
            </a:pPr>
            <a:endParaRPr lang="en-US" sz="2200" b="1" dirty="0">
              <a:solidFill>
                <a:schemeClr val="tx1">
                  <a:lumMod val="95000"/>
                  <a:lumOff val="5000"/>
                </a:schemeClr>
              </a:solidFill>
              <a:uFill>
                <a:solidFill>
                  <a:srgbClr val="00B050"/>
                </a:solidFill>
              </a:uFill>
              <a:cs typeface="Times New Roman" pitchFamily="18" charset="0"/>
            </a:endParaRPr>
          </a:p>
          <a:p>
            <a:pPr marL="0" indent="0" algn="l" rtl="0">
              <a:lnSpc>
                <a:spcPct val="100000"/>
              </a:lnSpc>
              <a:spcBef>
                <a:spcPts val="0"/>
              </a:spcBef>
              <a:buNone/>
              <a:defRPr/>
            </a:pPr>
            <a:endParaRPr lang="en-US" sz="2200" dirty="0">
              <a:solidFill>
                <a:schemeClr val="tx1">
                  <a:lumMod val="95000"/>
                  <a:lumOff val="5000"/>
                </a:schemeClr>
              </a:solidFill>
              <a:uFill>
                <a:solidFill>
                  <a:srgbClr val="00B050"/>
                </a:solidFill>
              </a:uFill>
              <a:cs typeface="Times New Roman" pitchFamily="18" charset="0"/>
            </a:endParaRPr>
          </a:p>
        </p:txBody>
      </p:sp>
      <p:sp>
        <p:nvSpPr>
          <p:cNvPr id="3" name="Title 1">
            <a:extLst>
              <a:ext uri="{FF2B5EF4-FFF2-40B4-BE49-F238E27FC236}">
                <a16:creationId xmlns:a16="http://schemas.microsoft.com/office/drawing/2014/main" xmlns="" id="{473F4726-0F36-4E2C-BB12-DBA1E381594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dirty="0"/>
              <a:t>Challenges</a:t>
            </a:r>
            <a:r>
              <a:rPr lang="en-US" sz="3600" b="1" dirty="0"/>
              <a:t> with Embryonic Stem Cells (ESC)</a:t>
            </a:r>
          </a:p>
          <a:p>
            <a:endParaRPr lang="en-US" sz="3200" b="1" dirty="0"/>
          </a:p>
        </p:txBody>
      </p:sp>
      <p:sp>
        <p:nvSpPr>
          <p:cNvPr id="12" name="Rectangle 11">
            <a:extLst>
              <a:ext uri="{FF2B5EF4-FFF2-40B4-BE49-F238E27FC236}">
                <a16:creationId xmlns:a16="http://schemas.microsoft.com/office/drawing/2014/main" xmlns="" id="{56F6AE00-691A-402A-97A4-540B7E3AC790}"/>
              </a:ext>
            </a:extLst>
          </p:cNvPr>
          <p:cNvSpPr/>
          <p:nvPr/>
        </p:nvSpPr>
        <p:spPr>
          <a:xfrm>
            <a:off x="3614282" y="4774309"/>
            <a:ext cx="6983260" cy="338554"/>
          </a:xfrm>
          <a:prstGeom prst="rect">
            <a:avLst/>
          </a:prstGeom>
        </p:spPr>
        <p:txBody>
          <a:bodyPr wrap="square">
            <a:spAutoFit/>
          </a:bodyPr>
          <a:lstStyle/>
          <a:p>
            <a:r>
              <a:rPr lang="en-GB" sz="1600" dirty="0">
                <a:solidFill>
                  <a:schemeClr val="bg1">
                    <a:lumMod val="50000"/>
                  </a:schemeClr>
                </a:solidFill>
                <a:latin typeface="+mn-lt"/>
              </a:rPr>
              <a:t>*Xenotransplantation: process of transplanting tissues between organisms.</a:t>
            </a:r>
          </a:p>
        </p:txBody>
      </p:sp>
    </p:spTree>
    <p:extLst>
      <p:ext uri="{BB962C8B-B14F-4D97-AF65-F5344CB8AC3E}">
        <p14:creationId xmlns:p14="http://schemas.microsoft.com/office/powerpoint/2010/main" val="2765626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xmlns="" id="{B32DAB4B-0A61-4D69-A7E9-11CCDA885FF6}"/>
              </a:ext>
            </a:extLst>
          </p:cNvPr>
          <p:cNvSpPr txBox="1">
            <a:spLocks/>
          </p:cNvSpPr>
          <p:nvPr/>
        </p:nvSpPr>
        <p:spPr>
          <a:xfrm>
            <a:off x="738649" y="1377406"/>
            <a:ext cx="9463442" cy="5115469"/>
          </a:xfrm>
          <a:prstGeom prst="rect">
            <a:avLst/>
          </a:prstGeom>
        </p:spPr>
        <p:txBody>
          <a:bodyPr>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l" rtl="0">
              <a:lnSpc>
                <a:spcPct val="100000"/>
              </a:lnSpc>
              <a:spcBef>
                <a:spcPts val="0"/>
              </a:spcBef>
              <a:buFont typeface="Courier New" panose="02070309020205020404" pitchFamily="49" charset="0"/>
              <a:buChar char="o"/>
              <a:defRPr/>
            </a:pPr>
            <a:r>
              <a:rPr lang="en-US" sz="2200" dirty="0">
                <a:solidFill>
                  <a:schemeClr val="tx1">
                    <a:lumMod val="95000"/>
                    <a:lumOff val="5000"/>
                  </a:schemeClr>
                </a:solidFill>
                <a:uFill>
                  <a:solidFill>
                    <a:srgbClr val="00B050"/>
                  </a:solidFill>
                </a:uFill>
                <a:cs typeface="Times New Roman" pitchFamily="18" charset="0"/>
              </a:rPr>
              <a:t>What do cultured ESC (Embryonic Stem Cell) look like?</a:t>
            </a:r>
          </a:p>
          <a:p>
            <a:pPr marL="0" indent="0" algn="l" rtl="0">
              <a:lnSpc>
                <a:spcPct val="100000"/>
              </a:lnSpc>
              <a:spcBef>
                <a:spcPts val="0"/>
              </a:spcBef>
              <a:buNone/>
              <a:defRPr/>
            </a:pPr>
            <a:endParaRPr lang="en-US" sz="2200" dirty="0">
              <a:solidFill>
                <a:schemeClr val="tx1">
                  <a:lumMod val="95000"/>
                  <a:lumOff val="5000"/>
                </a:schemeClr>
              </a:solidFill>
              <a:uFill>
                <a:solidFill>
                  <a:srgbClr val="00B050"/>
                </a:solidFill>
              </a:uFill>
              <a:cs typeface="Times New Roman" pitchFamily="18" charset="0"/>
            </a:endParaRPr>
          </a:p>
        </p:txBody>
      </p:sp>
      <p:sp>
        <p:nvSpPr>
          <p:cNvPr id="3" name="Title 1">
            <a:extLst>
              <a:ext uri="{FF2B5EF4-FFF2-40B4-BE49-F238E27FC236}">
                <a16:creationId xmlns:a16="http://schemas.microsoft.com/office/drawing/2014/main" xmlns="" id="{473F4726-0F36-4E2C-BB12-DBA1E3815941}"/>
              </a:ext>
            </a:extLst>
          </p:cNvPr>
          <p:cNvSpPr txBox="1">
            <a:spLocks/>
          </p:cNvSpPr>
          <p:nvPr/>
        </p:nvSpPr>
        <p:spPr>
          <a:xfrm>
            <a:off x="738649" y="365125"/>
            <a:ext cx="10515600" cy="10998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Human Embryonic Stem Cell (</a:t>
            </a:r>
            <a:r>
              <a:rPr lang="en-US" sz="3600" b="1" dirty="0" err="1"/>
              <a:t>hESC</a:t>
            </a:r>
            <a:r>
              <a:rPr lang="en-US" sz="3600" b="1" dirty="0"/>
              <a:t>) Colony</a:t>
            </a:r>
            <a:endParaRPr lang="en-US" sz="3200" b="1" dirty="0"/>
          </a:p>
        </p:txBody>
      </p:sp>
      <p:pic>
        <p:nvPicPr>
          <p:cNvPr id="5" name="Picture 4">
            <a:extLst>
              <a:ext uri="{FF2B5EF4-FFF2-40B4-BE49-F238E27FC236}">
                <a16:creationId xmlns:a16="http://schemas.microsoft.com/office/drawing/2014/main" xmlns="" id="{141A6F66-AA9E-49FF-B653-AD413F2052EF}"/>
              </a:ext>
            </a:extLst>
          </p:cNvPr>
          <p:cNvPicPr>
            <a:picLocks noChangeAspect="1"/>
          </p:cNvPicPr>
          <p:nvPr/>
        </p:nvPicPr>
        <p:blipFill rotWithShape="1">
          <a:blip r:embed="rId4"/>
          <a:srcRect r="35756"/>
          <a:stretch/>
        </p:blipFill>
        <p:spPr>
          <a:xfrm>
            <a:off x="1100943" y="1904585"/>
            <a:ext cx="2005339" cy="1286367"/>
          </a:xfrm>
          <a:prstGeom prst="rect">
            <a:avLst/>
          </a:prstGeom>
        </p:spPr>
      </p:pic>
      <p:pic>
        <p:nvPicPr>
          <p:cNvPr id="10" name="Picture 9">
            <a:extLst>
              <a:ext uri="{FF2B5EF4-FFF2-40B4-BE49-F238E27FC236}">
                <a16:creationId xmlns:a16="http://schemas.microsoft.com/office/drawing/2014/main" xmlns="" id="{A5093CB6-B367-4973-A3F5-043489833BFC}"/>
              </a:ext>
            </a:extLst>
          </p:cNvPr>
          <p:cNvPicPr>
            <a:picLocks noChangeAspect="1"/>
          </p:cNvPicPr>
          <p:nvPr/>
        </p:nvPicPr>
        <p:blipFill rotWithShape="1">
          <a:blip r:embed="rId4"/>
          <a:srcRect l="57918"/>
          <a:stretch/>
        </p:blipFill>
        <p:spPr>
          <a:xfrm>
            <a:off x="3698751" y="1745652"/>
            <a:ext cx="1313543" cy="1286367"/>
          </a:xfrm>
          <a:prstGeom prst="rect">
            <a:avLst/>
          </a:prstGeom>
        </p:spPr>
      </p:pic>
      <p:cxnSp>
        <p:nvCxnSpPr>
          <p:cNvPr id="11" name="Straight Arrow Connector 10">
            <a:extLst>
              <a:ext uri="{FF2B5EF4-FFF2-40B4-BE49-F238E27FC236}">
                <a16:creationId xmlns:a16="http://schemas.microsoft.com/office/drawing/2014/main" xmlns="" id="{1AF41D03-F20D-45E1-ADD2-B562C19B520D}"/>
              </a:ext>
            </a:extLst>
          </p:cNvPr>
          <p:cNvCxnSpPr/>
          <p:nvPr/>
        </p:nvCxnSpPr>
        <p:spPr>
          <a:xfrm>
            <a:off x="2714396" y="2591105"/>
            <a:ext cx="1199541"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Human ES Cells">
            <a:extLst>
              <a:ext uri="{FF2B5EF4-FFF2-40B4-BE49-F238E27FC236}">
                <a16:creationId xmlns:a16="http://schemas.microsoft.com/office/drawing/2014/main" xmlns="" id="{AA062174-CF50-47D8-BA86-F8164DBE45F0}"/>
              </a:ext>
            </a:extLst>
          </p:cNvPr>
          <p:cNvPicPr>
            <a:picLocks noChangeAspect="1" noChangeArrowheads="1"/>
          </p:cNvPicPr>
          <p:nvPr/>
        </p:nvPicPr>
        <p:blipFill>
          <a:blip r:embed="rId5" cstate="print"/>
          <a:srcRect/>
          <a:stretch>
            <a:fillRect/>
          </a:stretch>
        </p:blipFill>
        <p:spPr bwMode="auto">
          <a:xfrm>
            <a:off x="1153684" y="3429000"/>
            <a:ext cx="3121424" cy="2670389"/>
          </a:xfrm>
          <a:prstGeom prst="rect">
            <a:avLst/>
          </a:prstGeom>
          <a:noFill/>
          <a:ln w="9525">
            <a:noFill/>
            <a:miter lim="800000"/>
            <a:headEnd/>
            <a:tailEnd/>
          </a:ln>
        </p:spPr>
      </p:pic>
      <p:cxnSp>
        <p:nvCxnSpPr>
          <p:cNvPr id="21" name="Straight Arrow Connector 20">
            <a:extLst>
              <a:ext uri="{FF2B5EF4-FFF2-40B4-BE49-F238E27FC236}">
                <a16:creationId xmlns:a16="http://schemas.microsoft.com/office/drawing/2014/main" xmlns="" id="{0CFA6EF7-018F-4DAD-B8FF-4992FF98F559}"/>
              </a:ext>
            </a:extLst>
          </p:cNvPr>
          <p:cNvCxnSpPr>
            <a:cxnSpLocks/>
          </p:cNvCxnSpPr>
          <p:nvPr/>
        </p:nvCxnSpPr>
        <p:spPr>
          <a:xfrm flipH="1" flipV="1">
            <a:off x="1650942" y="5614469"/>
            <a:ext cx="241463" cy="55984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xmlns="" id="{8E2DE820-C814-41A5-988D-075DB33FD643}"/>
              </a:ext>
            </a:extLst>
          </p:cNvPr>
          <p:cNvSpPr/>
          <p:nvPr/>
        </p:nvSpPr>
        <p:spPr>
          <a:xfrm>
            <a:off x="3650080" y="4513957"/>
            <a:ext cx="662224" cy="66222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Brace 23">
            <a:extLst>
              <a:ext uri="{FF2B5EF4-FFF2-40B4-BE49-F238E27FC236}">
                <a16:creationId xmlns:a16="http://schemas.microsoft.com/office/drawing/2014/main" xmlns="" id="{2F7F0620-A5BC-4DFA-8BCE-3D63F60E1F84}"/>
              </a:ext>
            </a:extLst>
          </p:cNvPr>
          <p:cNvSpPr/>
          <p:nvPr/>
        </p:nvSpPr>
        <p:spPr>
          <a:xfrm rot="16200000">
            <a:off x="4295262" y="1501364"/>
            <a:ext cx="248904" cy="3410635"/>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5" name="Picture 24" descr="Hues9p21_1 7">
            <a:extLst>
              <a:ext uri="{FF2B5EF4-FFF2-40B4-BE49-F238E27FC236}">
                <a16:creationId xmlns:a16="http://schemas.microsoft.com/office/drawing/2014/main" xmlns="" id="{950E1022-3AC6-4C99-BFFC-2C765F012833}"/>
              </a:ext>
            </a:extLst>
          </p:cNvPr>
          <p:cNvPicPr>
            <a:picLocks noGrp="1" noChangeAspect="1" noChangeArrowheads="1"/>
          </p:cNvPicPr>
          <p:nvPr/>
        </p:nvPicPr>
        <p:blipFill>
          <a:blip r:embed="rId6" cstate="print"/>
          <a:stretch>
            <a:fillRect/>
          </a:stretch>
        </p:blipFill>
        <p:spPr bwMode="auto">
          <a:xfrm>
            <a:off x="4573375" y="3435280"/>
            <a:ext cx="3103311" cy="2664109"/>
          </a:xfrm>
          <a:prstGeom prst="rect">
            <a:avLst/>
          </a:prstGeom>
          <a:noFill/>
          <a:ln>
            <a:noFill/>
          </a:ln>
        </p:spPr>
      </p:pic>
      <p:cxnSp>
        <p:nvCxnSpPr>
          <p:cNvPr id="26" name="Straight Arrow Connector 25">
            <a:extLst>
              <a:ext uri="{FF2B5EF4-FFF2-40B4-BE49-F238E27FC236}">
                <a16:creationId xmlns:a16="http://schemas.microsoft.com/office/drawing/2014/main" xmlns="" id="{9AE42657-77BA-4D72-BD33-13E7CE94D4A0}"/>
              </a:ext>
            </a:extLst>
          </p:cNvPr>
          <p:cNvCxnSpPr>
            <a:cxnSpLocks/>
          </p:cNvCxnSpPr>
          <p:nvPr/>
        </p:nvCxnSpPr>
        <p:spPr>
          <a:xfrm flipV="1">
            <a:off x="4270022" y="4763174"/>
            <a:ext cx="1440248" cy="163788"/>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xmlns="" id="{B75CA3CC-4B8A-4302-8FD7-4022F95D2B7A}"/>
              </a:ext>
            </a:extLst>
          </p:cNvPr>
          <p:cNvCxnSpPr>
            <a:cxnSpLocks/>
          </p:cNvCxnSpPr>
          <p:nvPr/>
        </p:nvCxnSpPr>
        <p:spPr>
          <a:xfrm flipV="1">
            <a:off x="5709915" y="5035482"/>
            <a:ext cx="216255" cy="11680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AA3DABDB-D520-43E8-87F4-D1BEBF99B826}"/>
              </a:ext>
            </a:extLst>
          </p:cNvPr>
          <p:cNvSpPr txBox="1"/>
          <p:nvPr/>
        </p:nvSpPr>
        <p:spPr>
          <a:xfrm>
            <a:off x="1100943" y="6143949"/>
            <a:ext cx="3388708" cy="584775"/>
          </a:xfrm>
          <a:prstGeom prst="rect">
            <a:avLst/>
          </a:prstGeom>
          <a:noFill/>
        </p:spPr>
        <p:txBody>
          <a:bodyPr wrap="square" rtlCol="0">
            <a:spAutoFit/>
          </a:bodyPr>
          <a:lstStyle/>
          <a:p>
            <a:pPr algn="ctr"/>
            <a:r>
              <a:rPr lang="en-GB" sz="1600" dirty="0">
                <a:solidFill>
                  <a:srgbClr val="92D050"/>
                </a:solidFill>
                <a:latin typeface="+mn-lt"/>
              </a:rPr>
              <a:t>Mouse embryonic cells (feeder layer)</a:t>
            </a:r>
          </a:p>
          <a:p>
            <a:pPr algn="ctr"/>
            <a:r>
              <a:rPr lang="en-GB" sz="1600" dirty="0">
                <a:solidFill>
                  <a:schemeClr val="bg1">
                    <a:lumMod val="50000"/>
                  </a:schemeClr>
                </a:solidFill>
                <a:latin typeface="+mn-lt"/>
              </a:rPr>
              <a:t>The lines around that surround ESC</a:t>
            </a:r>
          </a:p>
        </p:txBody>
      </p:sp>
      <p:pic>
        <p:nvPicPr>
          <p:cNvPr id="33" name="Picture 32" descr="hESC colony on mouse fibroblasts (fair use).jpg">
            <a:extLst>
              <a:ext uri="{FF2B5EF4-FFF2-40B4-BE49-F238E27FC236}">
                <a16:creationId xmlns:a16="http://schemas.microsoft.com/office/drawing/2014/main" xmlns="" id="{5AC965E9-96A4-4652-A82D-3713C9A284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37757" y="3441173"/>
            <a:ext cx="3121424" cy="265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xmlns="" id="{B1C3EE84-ED2D-492C-94DE-27EDE5330250}"/>
              </a:ext>
            </a:extLst>
          </p:cNvPr>
          <p:cNvSpPr txBox="1"/>
          <p:nvPr/>
        </p:nvSpPr>
        <p:spPr>
          <a:xfrm>
            <a:off x="4573375" y="6174314"/>
            <a:ext cx="3103311" cy="584775"/>
          </a:xfrm>
          <a:prstGeom prst="rect">
            <a:avLst/>
          </a:prstGeom>
          <a:noFill/>
        </p:spPr>
        <p:txBody>
          <a:bodyPr wrap="square" rtlCol="0">
            <a:spAutoFit/>
          </a:bodyPr>
          <a:lstStyle/>
          <a:p>
            <a:pPr algn="ctr"/>
            <a:r>
              <a:rPr lang="en-US" sz="1600" dirty="0">
                <a:solidFill>
                  <a:srgbClr val="92D050"/>
                </a:solidFill>
                <a:latin typeface="+mn-lt"/>
              </a:rPr>
              <a:t>Embryonic stem cell colony with distinct border</a:t>
            </a:r>
          </a:p>
        </p:txBody>
      </p:sp>
      <p:sp>
        <p:nvSpPr>
          <p:cNvPr id="35" name="TextBox 34">
            <a:extLst>
              <a:ext uri="{FF2B5EF4-FFF2-40B4-BE49-F238E27FC236}">
                <a16:creationId xmlns:a16="http://schemas.microsoft.com/office/drawing/2014/main" xmlns="" id="{AC41548F-58C8-4768-A4BD-5A2932443779}"/>
              </a:ext>
            </a:extLst>
          </p:cNvPr>
          <p:cNvSpPr txBox="1"/>
          <p:nvPr/>
        </p:nvSpPr>
        <p:spPr>
          <a:xfrm>
            <a:off x="7937758" y="6176095"/>
            <a:ext cx="3121424" cy="338554"/>
          </a:xfrm>
          <a:prstGeom prst="rect">
            <a:avLst/>
          </a:prstGeom>
          <a:noFill/>
        </p:spPr>
        <p:txBody>
          <a:bodyPr wrap="square" rtlCol="0">
            <a:spAutoFit/>
          </a:bodyPr>
          <a:lstStyle/>
          <a:p>
            <a:pPr algn="ctr"/>
            <a:r>
              <a:rPr lang="en-US" sz="1600" dirty="0">
                <a:solidFill>
                  <a:schemeClr val="tx1"/>
                </a:solidFill>
                <a:latin typeface="+mn-lt"/>
              </a:rPr>
              <a:t>Embryonic stem cells in the dish</a:t>
            </a:r>
          </a:p>
        </p:txBody>
      </p:sp>
      <p:pic>
        <p:nvPicPr>
          <p:cNvPr id="37" name="150308 beating EBs day3 CDM plating_1.avi">
            <a:hlinkClick r:id="" action="ppaction://media"/>
            <a:extLst>
              <a:ext uri="{FF2B5EF4-FFF2-40B4-BE49-F238E27FC236}">
                <a16:creationId xmlns:a16="http://schemas.microsoft.com/office/drawing/2014/main" xmlns="" id="{776B50DF-68AD-48C9-B772-DA6F52598BB4}"/>
              </a:ext>
            </a:extLst>
          </p:cNvPr>
          <p:cNvPicPr>
            <a:picLocks noRot="1"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7934830" y="945791"/>
            <a:ext cx="3121422" cy="1899791"/>
          </a:xfrm>
          <a:prstGeom prst="rect">
            <a:avLst/>
          </a:prstGeom>
        </p:spPr>
      </p:pic>
      <p:sp>
        <p:nvSpPr>
          <p:cNvPr id="39" name="TextBox 38">
            <a:extLst>
              <a:ext uri="{FF2B5EF4-FFF2-40B4-BE49-F238E27FC236}">
                <a16:creationId xmlns:a16="http://schemas.microsoft.com/office/drawing/2014/main" xmlns="" id="{DD4B3BB2-5FF6-4CBD-9FA5-52D9C187FE5A}"/>
              </a:ext>
            </a:extLst>
          </p:cNvPr>
          <p:cNvSpPr txBox="1"/>
          <p:nvPr/>
        </p:nvSpPr>
        <p:spPr>
          <a:xfrm>
            <a:off x="8551643" y="552305"/>
            <a:ext cx="2599834" cy="400110"/>
          </a:xfrm>
          <a:prstGeom prst="rect">
            <a:avLst/>
          </a:prstGeom>
          <a:noFill/>
        </p:spPr>
        <p:txBody>
          <a:bodyPr wrap="square" rtlCol="1">
            <a:spAutoFit/>
          </a:bodyPr>
          <a:lstStyle/>
          <a:p>
            <a:r>
              <a:rPr lang="en-US" sz="1000" dirty="0">
                <a:solidFill>
                  <a:schemeClr val="bg1">
                    <a:lumMod val="50000"/>
                  </a:schemeClr>
                </a:solidFill>
                <a:latin typeface="+mn-lt"/>
              </a:rPr>
              <a:t>*This is a video showing cardiac cells beating. </a:t>
            </a:r>
            <a:br>
              <a:rPr lang="en-US" sz="1000" dirty="0">
                <a:solidFill>
                  <a:schemeClr val="bg1">
                    <a:lumMod val="50000"/>
                  </a:schemeClr>
                </a:solidFill>
                <a:latin typeface="+mn-lt"/>
              </a:rPr>
            </a:br>
            <a:r>
              <a:rPr lang="en-US" sz="1000" dirty="0">
                <a:solidFill>
                  <a:schemeClr val="bg1">
                    <a:lumMod val="50000"/>
                  </a:schemeClr>
                </a:solidFill>
                <a:latin typeface="+mn-lt"/>
              </a:rPr>
              <a:t>(to view it download the ppt version)</a:t>
            </a:r>
            <a:endParaRPr lang="ar-SA" sz="1000" dirty="0">
              <a:solidFill>
                <a:schemeClr val="bg1">
                  <a:lumMod val="50000"/>
                </a:schemeClr>
              </a:solidFill>
              <a:latin typeface="+mn-lt"/>
            </a:endParaRPr>
          </a:p>
        </p:txBody>
      </p:sp>
      <p:sp>
        <p:nvSpPr>
          <p:cNvPr id="44" name="TextBox 43">
            <a:extLst>
              <a:ext uri="{FF2B5EF4-FFF2-40B4-BE49-F238E27FC236}">
                <a16:creationId xmlns:a16="http://schemas.microsoft.com/office/drawing/2014/main" xmlns="" id="{75551D37-AA5F-424F-968D-F2EEE4A4A29E}"/>
              </a:ext>
            </a:extLst>
          </p:cNvPr>
          <p:cNvSpPr txBox="1"/>
          <p:nvPr/>
        </p:nvSpPr>
        <p:spPr>
          <a:xfrm>
            <a:off x="7934828" y="2878410"/>
            <a:ext cx="3121424" cy="584775"/>
          </a:xfrm>
          <a:prstGeom prst="rect">
            <a:avLst/>
          </a:prstGeom>
          <a:noFill/>
        </p:spPr>
        <p:txBody>
          <a:bodyPr wrap="square" rtlCol="0">
            <a:spAutoFit/>
          </a:bodyPr>
          <a:lstStyle/>
          <a:p>
            <a:pPr algn="ctr"/>
            <a:r>
              <a:rPr lang="en-US" sz="1600" dirty="0">
                <a:solidFill>
                  <a:schemeClr val="tx1"/>
                </a:solidFill>
                <a:latin typeface="+mn-lt"/>
              </a:rPr>
              <a:t>Beating cardiomyocytes derived from </a:t>
            </a:r>
            <a:r>
              <a:rPr lang="en-US" sz="1600" dirty="0" err="1">
                <a:solidFill>
                  <a:schemeClr val="tx1"/>
                </a:solidFill>
                <a:latin typeface="+mn-lt"/>
              </a:rPr>
              <a:t>hESCs</a:t>
            </a:r>
            <a:r>
              <a:rPr lang="en-US" sz="1600" dirty="0">
                <a:solidFill>
                  <a:schemeClr val="tx1"/>
                </a:solidFill>
                <a:latin typeface="+mn-lt"/>
              </a:rPr>
              <a:t>*</a:t>
            </a:r>
          </a:p>
        </p:txBody>
      </p:sp>
      <p:sp>
        <p:nvSpPr>
          <p:cNvPr id="45" name="Rectangle: Rounded Corners 44">
            <a:extLst>
              <a:ext uri="{FF2B5EF4-FFF2-40B4-BE49-F238E27FC236}">
                <a16:creationId xmlns:a16="http://schemas.microsoft.com/office/drawing/2014/main" xmlns="" id="{34B3ABB4-4E59-431B-A4E4-E28B4B99E334}"/>
              </a:ext>
            </a:extLst>
          </p:cNvPr>
          <p:cNvSpPr/>
          <p:nvPr/>
        </p:nvSpPr>
        <p:spPr>
          <a:xfrm>
            <a:off x="9857934" y="147246"/>
            <a:ext cx="2187458" cy="439373"/>
          </a:xfrm>
          <a:prstGeom prst="roundRect">
            <a:avLst/>
          </a:prstGeom>
          <a:noFill/>
          <a:ln w="28575">
            <a:solidFill>
              <a:srgbClr val="CC33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C3399"/>
                </a:solidFill>
                <a:latin typeface="+mj-lt"/>
              </a:rPr>
              <a:t>Only on the girl’s slides</a:t>
            </a:r>
            <a:endParaRPr lang="en-GB" sz="1600" b="1" dirty="0">
              <a:solidFill>
                <a:srgbClr val="CC3399"/>
              </a:solidFill>
              <a:latin typeface="+mj-lt"/>
            </a:endParaRPr>
          </a:p>
        </p:txBody>
      </p:sp>
    </p:spTree>
    <p:extLst>
      <p:ext uri="{BB962C8B-B14F-4D97-AF65-F5344CB8AC3E}">
        <p14:creationId xmlns:p14="http://schemas.microsoft.com/office/powerpoint/2010/main" val="191283368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7"/>
                </p:tgtEl>
              </p:cMediaNode>
            </p:video>
          </p:childTnLst>
        </p:cTn>
      </p:par>
    </p:tnLst>
  </p:timing>
</p:sld>
</file>

<file path=ppt/theme/theme1.xml><?xml version="1.0" encoding="utf-8"?>
<a:theme xmlns:a="http://schemas.openxmlformats.org/drawingml/2006/main" name="نسق1">
  <a:themeElements>
    <a:clrScheme name="دفق الهواء">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natomy theme" id="{7FC4F3DF-2817-4164-896C-C694E5EB36E6}" vid="{5C80C7F9-9027-4D3F-949C-98E70E22F05E}"/>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نسق1</Template>
  <TotalTime>3225</TotalTime>
  <Words>2036</Words>
  <Application>Microsoft Office PowerPoint</Application>
  <PresentationFormat>مخصص</PresentationFormat>
  <Paragraphs>279</Paragraphs>
  <Slides>21</Slides>
  <Notes>1</Notes>
  <HiddenSlides>0</HiddenSlides>
  <MMClips>1</MMClips>
  <ScaleCrop>false</ScaleCrop>
  <HeadingPairs>
    <vt:vector size="6" baseType="variant">
      <vt:variant>
        <vt:lpstr>الخطوط المستخدمة</vt:lpstr>
      </vt:variant>
      <vt:variant>
        <vt:i4>10</vt:i4>
      </vt:variant>
      <vt:variant>
        <vt:lpstr>نسق</vt:lpstr>
      </vt:variant>
      <vt:variant>
        <vt:i4>1</vt:i4>
      </vt:variant>
      <vt:variant>
        <vt:lpstr>عناوين الشرائح</vt:lpstr>
      </vt:variant>
      <vt:variant>
        <vt:i4>21</vt:i4>
      </vt:variant>
    </vt:vector>
  </HeadingPairs>
  <TitlesOfParts>
    <vt:vector size="32" baseType="lpstr">
      <vt:lpstr>Arial</vt:lpstr>
      <vt:lpstr>Wingdings</vt:lpstr>
      <vt:lpstr>Times New Roman</vt:lpstr>
      <vt:lpstr>Open Sans</vt:lpstr>
      <vt:lpstr>Agency FB</vt:lpstr>
      <vt:lpstr>Verdana</vt:lpstr>
      <vt:lpstr>Arabic Typesetting</vt:lpstr>
      <vt:lpstr>Calibri</vt:lpstr>
      <vt:lpstr>Calibri Light</vt:lpstr>
      <vt:lpstr>Courier New</vt:lpstr>
      <vt:lpstr>نسق1</vt:lpstr>
      <vt:lpstr>عرض تقديمي في PowerPoint</vt:lpstr>
      <vt:lpstr>Objectives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000</dc:title>
  <dc:creator>Jawaher AbdulMohsen</dc:creator>
  <cp:lastModifiedBy>HP</cp:lastModifiedBy>
  <cp:revision>155</cp:revision>
  <dcterms:created xsi:type="dcterms:W3CDTF">2017-04-30T17:35:08Z</dcterms:created>
  <dcterms:modified xsi:type="dcterms:W3CDTF">2018-11-24T16:24:02Z</dcterms:modified>
</cp:coreProperties>
</file>